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9.xml" ContentType="application/vnd.openxmlformats-officedocument.drawingml.chart+xml"/>
  <Override PartName="/ppt/notesSlides/notesSlide3.xml" ContentType="application/vnd.openxmlformats-officedocument.presentationml.notesSlide+xml"/>
  <Override PartName="/ppt/charts/chart20.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1.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22.xml" ContentType="application/vnd.openxmlformats-officedocument.drawingml.chart+xml"/>
  <Override PartName="/ppt/notesSlides/notesSlide7.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notesSlides/notesSlide8.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9.xml" ContentType="application/vnd.openxmlformats-officedocument.presentationml.notesSlide+xml"/>
  <Override PartName="/ppt/charts/chart3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31.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32.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33.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34.xml" ContentType="application/vnd.openxmlformats-officedocument.drawingml.chart+xml"/>
  <Override PartName="/ppt/notesSlides/notesSlide14.xml" ContentType="application/vnd.openxmlformats-officedocument.presentationml.notesSlide+xml"/>
  <Override PartName="/ppt/charts/chart35.xml" ContentType="application/vnd.openxmlformats-officedocument.drawingml.chart+xml"/>
  <Override PartName="/ppt/notesSlides/notesSlide15.xml" ContentType="application/vnd.openxmlformats-officedocument.presentationml.notesSlide+xml"/>
  <Override PartName="/ppt/charts/chart36.xml" ContentType="application/vnd.openxmlformats-officedocument.drawingml.chart+xml"/>
  <Override PartName="/ppt/charts/style8.xml" ContentType="application/vnd.ms-office.chartstyle+xml"/>
  <Override PartName="/ppt/charts/colors8.xml" ContentType="application/vnd.ms-office.chartcolorstyle+xml"/>
  <Override PartName="/ppt/charts/chart37.xml" ContentType="application/vnd.openxmlformats-officedocument.drawingml.chart+xml"/>
  <Override PartName="/ppt/charts/style9.xml" ContentType="application/vnd.ms-office.chartstyle+xml"/>
  <Override PartName="/ppt/charts/colors9.xml" ContentType="application/vnd.ms-office.chartcolorstyle+xml"/>
  <Override PartName="/ppt/charts/chart38.xml" ContentType="application/vnd.openxmlformats-officedocument.drawingml.chart+xml"/>
  <Override PartName="/ppt/notesSlides/notesSlide16.xml" ContentType="application/vnd.openxmlformats-officedocument.presentationml.notesSlide+xml"/>
  <Override PartName="/ppt/charts/chart39.xml" ContentType="application/vnd.openxmlformats-officedocument.drawingml.chart+xml"/>
  <Override PartName="/ppt/notesSlides/notesSlide17.xml" ContentType="application/vnd.openxmlformats-officedocument.presentationml.notesSlide+xml"/>
  <Override PartName="/ppt/charts/chart4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41.xml" ContentType="application/vnd.openxmlformats-officedocument.drawingml.chart+xml"/>
  <Override PartName="/ppt/notesSlides/notesSlide19.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44.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4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46.xml" ContentType="application/vnd.openxmlformats-officedocument.drawingml.chart+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89"/>
  </p:notesMasterIdLst>
  <p:handoutMasterIdLst>
    <p:handoutMasterId r:id="rId90"/>
  </p:handoutMasterIdLst>
  <p:sldIdLst>
    <p:sldId id="419" r:id="rId5"/>
    <p:sldId id="432" r:id="rId6"/>
    <p:sldId id="463" r:id="rId7"/>
    <p:sldId id="475" r:id="rId8"/>
    <p:sldId id="434" r:id="rId9"/>
    <p:sldId id="435" r:id="rId10"/>
    <p:sldId id="464" r:id="rId11"/>
    <p:sldId id="476" r:id="rId12"/>
    <p:sldId id="437" r:id="rId13"/>
    <p:sldId id="391" r:id="rId14"/>
    <p:sldId id="256" r:id="rId15"/>
    <p:sldId id="257" r:id="rId16"/>
    <p:sldId id="438" r:id="rId17"/>
    <p:sldId id="477" r:id="rId18"/>
    <p:sldId id="465" r:id="rId19"/>
    <p:sldId id="478" r:id="rId20"/>
    <p:sldId id="481" r:id="rId21"/>
    <p:sldId id="482" r:id="rId22"/>
    <p:sldId id="483" r:id="rId23"/>
    <p:sldId id="374" r:id="rId24"/>
    <p:sldId id="262" r:id="rId25"/>
    <p:sldId id="441" r:id="rId26"/>
    <p:sldId id="366" r:id="rId27"/>
    <p:sldId id="352" r:id="rId28"/>
    <p:sldId id="480" r:id="rId29"/>
    <p:sldId id="425" r:id="rId30"/>
    <p:sldId id="440" r:id="rId31"/>
    <p:sldId id="466" r:id="rId32"/>
    <p:sldId id="428" r:id="rId33"/>
    <p:sldId id="429" r:id="rId34"/>
    <p:sldId id="445" r:id="rId35"/>
    <p:sldId id="362" r:id="rId36"/>
    <p:sldId id="381" r:id="rId37"/>
    <p:sldId id="467" r:id="rId38"/>
    <p:sldId id="485" r:id="rId39"/>
    <p:sldId id="400" r:id="rId40"/>
    <p:sldId id="348" r:id="rId41"/>
    <p:sldId id="426" r:id="rId42"/>
    <p:sldId id="371" r:id="rId43"/>
    <p:sldId id="427" r:id="rId44"/>
    <p:sldId id="443" r:id="rId45"/>
    <p:sldId id="377" r:id="rId46"/>
    <p:sldId id="444" r:id="rId47"/>
    <p:sldId id="486" r:id="rId48"/>
    <p:sldId id="479" r:id="rId49"/>
    <p:sldId id="378" r:id="rId50"/>
    <p:sldId id="379" r:id="rId51"/>
    <p:sldId id="423" r:id="rId52"/>
    <p:sldId id="382" r:id="rId53"/>
    <p:sldId id="386" r:id="rId54"/>
    <p:sldId id="468" r:id="rId55"/>
    <p:sldId id="261" r:id="rId56"/>
    <p:sldId id="430" r:id="rId57"/>
    <p:sldId id="345" r:id="rId58"/>
    <p:sldId id="431" r:id="rId59"/>
    <p:sldId id="448" r:id="rId60"/>
    <p:sldId id="346" r:id="rId61"/>
    <p:sldId id="351" r:id="rId62"/>
    <p:sldId id="367" r:id="rId63"/>
    <p:sldId id="368" r:id="rId64"/>
    <p:sldId id="469" r:id="rId65"/>
    <p:sldId id="388" r:id="rId66"/>
    <p:sldId id="372" r:id="rId67"/>
    <p:sldId id="424" r:id="rId68"/>
    <p:sldId id="369" r:id="rId69"/>
    <p:sldId id="370" r:id="rId70"/>
    <p:sldId id="357" r:id="rId71"/>
    <p:sldId id="349" r:id="rId72"/>
    <p:sldId id="383" r:id="rId73"/>
    <p:sldId id="422" r:id="rId74"/>
    <p:sldId id="450" r:id="rId75"/>
    <p:sldId id="470" r:id="rId76"/>
    <p:sldId id="320" r:id="rId77"/>
    <p:sldId id="472" r:id="rId78"/>
    <p:sldId id="473" r:id="rId79"/>
    <p:sldId id="407" r:id="rId80"/>
    <p:sldId id="471" r:id="rId81"/>
    <p:sldId id="409" r:id="rId82"/>
    <p:sldId id="411" r:id="rId83"/>
    <p:sldId id="410" r:id="rId84"/>
    <p:sldId id="412" r:id="rId85"/>
    <p:sldId id="413" r:id="rId86"/>
    <p:sldId id="414" r:id="rId87"/>
    <p:sldId id="484"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0"/>
  <p:cmAuthor id="3" name="Maeve Tierney" initials="MT" lastIdx="12" clrIdx="1">
    <p:extLst>
      <p:ext uri="{19B8F6BF-5375-455C-9EA6-DF929625EA0E}">
        <p15:presenceInfo xmlns:p15="http://schemas.microsoft.com/office/powerpoint/2012/main" userId="S::maeve.fairclough@yougov.com::13a47ff6-a871-4c1d-9584-41c3e5d5c9ca" providerId="AD"/>
      </p:ext>
    </p:extLst>
  </p:cmAuthor>
  <p:cmAuthor id="4" name="Olivia Joyner" initials="OJ" lastIdx="7" clrIdx="2">
    <p:extLst>
      <p:ext uri="{19B8F6BF-5375-455C-9EA6-DF929625EA0E}">
        <p15:presenceInfo xmlns:p15="http://schemas.microsoft.com/office/powerpoint/2012/main" userId="S::olivia.joyner@yougov.com::244b2e35-9530-4875-a2e2-782f02bd1210" providerId="AD"/>
      </p:ext>
    </p:extLst>
  </p:cmAuthor>
  <p:cmAuthor id="5" name="Sophie Webb" initials="SW" lastIdx="15" clrIdx="3">
    <p:extLst>
      <p:ext uri="{19B8F6BF-5375-455C-9EA6-DF929625EA0E}">
        <p15:presenceInfo xmlns:p15="http://schemas.microsoft.com/office/powerpoint/2012/main" userId="S::sophie.webb@yougov.com::2bdd8c68-ad64-438c-8487-6199b728c7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0"/>
    <a:srgbClr val="F7F6FB"/>
    <a:srgbClr val="FF8577"/>
    <a:srgbClr val="432A88"/>
    <a:srgbClr val="8F77D5"/>
    <a:srgbClr val="605970"/>
    <a:srgbClr val="433C54"/>
    <a:srgbClr val="DC4C81"/>
    <a:srgbClr val="AD97ED"/>
    <a:srgbClr val="CA85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3" autoAdjust="0"/>
    <p:restoredTop sz="90857" autoAdjust="0"/>
  </p:normalViewPr>
  <p:slideViewPr>
    <p:cSldViewPr snapToGrid="0" snapToObjects="1">
      <p:cViewPr varScale="1">
        <p:scale>
          <a:sx n="72" d="100"/>
          <a:sy n="72" d="100"/>
        </p:scale>
        <p:origin x="90" y="1026"/>
      </p:cViewPr>
      <p:guideLst/>
    </p:cSldViewPr>
  </p:slideViewPr>
  <p:outlineViewPr>
    <p:cViewPr>
      <p:scale>
        <a:sx n="33" d="100"/>
        <a:sy n="33" d="100"/>
      </p:scale>
      <p:origin x="0" y="-6936"/>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p:scale>
          <a:sx n="100" d="100"/>
          <a:sy n="100" d="100"/>
        </p:scale>
        <p:origin x="250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xml"/><Relationship Id="rId1" Type="http://schemas.microsoft.com/office/2011/relationships/chartStyle" Target="style1.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xml"/><Relationship Id="rId1" Type="http://schemas.microsoft.com/office/2011/relationships/chartStyle" Target="style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3.xml"/><Relationship Id="rId1" Type="http://schemas.microsoft.com/office/2011/relationships/chartStyle" Target="style3.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4.xml"/><Relationship Id="rId1" Type="http://schemas.microsoft.com/office/2011/relationships/chartStyle" Target="style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5.xml"/><Relationship Id="rId1" Type="http://schemas.microsoft.com/office/2011/relationships/chartStyle" Target="style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6.xml"/><Relationship Id="rId1" Type="http://schemas.microsoft.com/office/2011/relationships/chartStyle" Target="style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7.xml"/><Relationship Id="rId1" Type="http://schemas.microsoft.com/office/2011/relationships/chartStyle" Target="style7.xm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8.xml"/><Relationship Id="rId1" Type="http://schemas.microsoft.com/office/2011/relationships/chartStyle" Target="style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9.xml"/><Relationship Id="rId1" Type="http://schemas.microsoft.com/office/2011/relationships/chartStyle" Target="style9.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0.xml"/><Relationship Id="rId1" Type="http://schemas.microsoft.com/office/2011/relationships/chartStyle" Target="style10.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1.xml"/><Relationship Id="rId1" Type="http://schemas.microsoft.com/office/2011/relationships/chartStyle" Target="style11.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12.xml"/><Relationship Id="rId1" Type="http://schemas.microsoft.com/office/2011/relationships/chartStyle" Target="style12.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3.xml"/><Relationship Id="rId1" Type="http://schemas.microsoft.com/office/2011/relationships/chartStyle" Target="style13.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35278350641641526"/>
          <c:y val="7.1478501246048043E-2"/>
          <c:w val="0.6111732233560313"/>
          <c:h val="0.59983924796172816"/>
        </c:manualLayout>
      </c:layout>
      <c:barChart>
        <c:barDir val="bar"/>
        <c:grouping val="percentStacked"/>
        <c:varyColors val="1"/>
        <c:ser>
          <c:idx val="0"/>
          <c:order val="0"/>
          <c:tx>
            <c:strRef>
              <c:f>Sheet1!$B$1</c:f>
              <c:strCache>
                <c:ptCount val="1"/>
                <c:pt idx="0">
                  <c:v>Greatly prioritised</c:v>
                </c:pt>
              </c:strCache>
            </c:strRef>
          </c:tx>
          <c:spPr>
            <a:solidFill>
              <a:srgbClr val="7C64C3"/>
            </a:solidFill>
          </c:spPr>
          <c:invertIfNegative val="1"/>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5 years prior to COVID-19 pandemic</c:v>
                </c:pt>
                <c:pt idx="1">
                  <c:v>Now</c:v>
                </c:pt>
              </c:strCache>
            </c:strRef>
          </c:cat>
          <c:val>
            <c:numRef>
              <c:f>Sheet1!$B$2:$B$3</c:f>
              <c:numCache>
                <c:formatCode>0%</c:formatCode>
                <c:ptCount val="2"/>
                <c:pt idx="0">
                  <c:v>3.8839834177187033E-2</c:v>
                </c:pt>
                <c:pt idx="1">
                  <c:v>0.42575803455305322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DDC7-47C1-A9E1-CCCCFF0B224C}"/>
            </c:ext>
          </c:extLst>
        </c:ser>
        <c:ser>
          <c:idx val="1"/>
          <c:order val="1"/>
          <c:tx>
            <c:strRef>
              <c:f>Sheet1!$C$1</c:f>
              <c:strCache>
                <c:ptCount val="1"/>
                <c:pt idx="0">
                  <c:v>Somewhat prioritised</c:v>
                </c:pt>
              </c:strCache>
            </c:strRef>
          </c:tx>
          <c:spPr>
            <a:solidFill>
              <a:srgbClr val="CBC1E7"/>
            </a:solidFill>
          </c:spPr>
          <c:invertIfNegative val="1"/>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5 years prior to COVID-19 pandemic</c:v>
                </c:pt>
                <c:pt idx="1">
                  <c:v>Now</c:v>
                </c:pt>
              </c:strCache>
            </c:strRef>
          </c:cat>
          <c:val>
            <c:numRef>
              <c:f>Sheet1!$C$2:$C$3</c:f>
              <c:numCache>
                <c:formatCode>0%</c:formatCode>
                <c:ptCount val="2"/>
                <c:pt idx="0">
                  <c:v>0.2039064104201404</c:v>
                </c:pt>
                <c:pt idx="1">
                  <c:v>0.40921354011826833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DDC7-47C1-A9E1-CCCCFF0B224C}"/>
            </c:ext>
          </c:extLst>
        </c:ser>
        <c:ser>
          <c:idx val="2"/>
          <c:order val="2"/>
          <c:tx>
            <c:strRef>
              <c:f>Sheet1!$D$1</c:f>
              <c:strCache>
                <c:ptCount val="1"/>
                <c:pt idx="0">
                  <c:v>Not prioritised much</c:v>
                </c:pt>
              </c:strCache>
            </c:strRef>
          </c:tx>
          <c:spPr>
            <a:solidFill>
              <a:srgbClr val="A7EDEC"/>
            </a:solidFill>
          </c:spPr>
          <c:invertIfNegative val="1"/>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5 years prior to COVID-19 pandemic</c:v>
                </c:pt>
                <c:pt idx="1">
                  <c:v>Now</c:v>
                </c:pt>
              </c:strCache>
            </c:strRef>
          </c:cat>
          <c:val>
            <c:numRef>
              <c:f>Sheet1!$D$2:$D$3</c:f>
              <c:numCache>
                <c:formatCode>0%</c:formatCode>
                <c:ptCount val="2"/>
                <c:pt idx="0">
                  <c:v>0.29730332562842721</c:v>
                </c:pt>
                <c:pt idx="1">
                  <c:v>9.8681037572889527E-2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2-DDC7-47C1-A9E1-CCCCFF0B224C}"/>
            </c:ext>
          </c:extLst>
        </c:ser>
        <c:ser>
          <c:idx val="3"/>
          <c:order val="3"/>
          <c:tx>
            <c:strRef>
              <c:f>Sheet1!$E$1</c:f>
              <c:strCache>
                <c:ptCount val="1"/>
                <c:pt idx="0">
                  <c:v>Not prioritised at all</c:v>
                </c:pt>
              </c:strCache>
            </c:strRef>
          </c:tx>
          <c:spPr>
            <a:solidFill>
              <a:srgbClr val="29CDCA"/>
            </a:solidFill>
          </c:spPr>
          <c:invertIfNegative val="1"/>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5 years prior to COVID-19 pandemic</c:v>
                </c:pt>
                <c:pt idx="1">
                  <c:v>Now</c:v>
                </c:pt>
              </c:strCache>
            </c:strRef>
          </c:cat>
          <c:val>
            <c:numRef>
              <c:f>Sheet1!$E$2:$E$3</c:f>
              <c:numCache>
                <c:formatCode>0%</c:formatCode>
                <c:ptCount val="2"/>
                <c:pt idx="0">
                  <c:v>0.39606852836745537</c:v>
                </c:pt>
                <c:pt idx="1">
                  <c:v>1.331588064134012E-2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DDC7-47C1-A9E1-CCCCFF0B224C}"/>
            </c:ext>
          </c:extLst>
        </c:ser>
        <c:ser>
          <c:idx val="4"/>
          <c:order val="4"/>
          <c:tx>
            <c:strRef>
              <c:f>Sheet1!$F$1</c:f>
              <c:strCache>
                <c:ptCount val="1"/>
                <c:pt idx="0">
                  <c:v>Don't know</c:v>
                </c:pt>
              </c:strCache>
            </c:strRef>
          </c:tx>
          <c:spPr>
            <a:solidFill>
              <a:srgbClr val="D1D3D1"/>
            </a:solidFill>
          </c:spPr>
          <c:invertIfNegative val="1"/>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5 years prior to COVID-19 pandemic</c:v>
                </c:pt>
                <c:pt idx="1">
                  <c:v>Now</c:v>
                </c:pt>
              </c:strCache>
            </c:strRef>
          </c:cat>
          <c:val>
            <c:numRef>
              <c:f>Sheet1!$F$2:$F$3</c:f>
              <c:numCache>
                <c:formatCode>0%</c:formatCode>
                <c:ptCount val="2"/>
                <c:pt idx="0">
                  <c:v>6.3881901406789884E-2</c:v>
                </c:pt>
                <c:pt idx="1">
                  <c:v>5.3031507114448838E-2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4-DDC7-47C1-A9E1-CCCCFF0B224C}"/>
            </c:ext>
          </c:extLst>
        </c:ser>
        <c:dLbls>
          <c:dLblPos val="ctr"/>
          <c:showLegendKey val="0"/>
          <c:showVal val="1"/>
          <c:showCatName val="0"/>
          <c:showSerName val="0"/>
          <c:showPercent val="0"/>
          <c:showBubbleSize val="0"/>
        </c:dLbls>
        <c:gapWidth val="88"/>
        <c:overlap val="100"/>
        <c:axId val="-2068027336"/>
        <c:axId val="-2113994440"/>
      </c:barChart>
      <c:catAx>
        <c:axId val="-2068027336"/>
        <c:scaling>
          <c:orientation val="maxMin"/>
        </c:scaling>
        <c:delete val="0"/>
        <c:axPos val="l"/>
        <c:numFmt formatCode="General" sourceLinked="0"/>
        <c:majorTickMark val="none"/>
        <c:minorTickMark val="none"/>
        <c:tickLblPos val="nextTo"/>
        <c:txPr>
          <a:bodyPr/>
          <a:lstStyle/>
          <a:p>
            <a:pPr>
              <a:defRPr sz="1600"/>
            </a:pPr>
            <a:endParaRPr lang="en-US"/>
          </a:p>
        </c:txPr>
        <c:crossAx val="-2113994440"/>
        <c:crosses val="autoZero"/>
        <c:auto val="1"/>
        <c:lblAlgn val="ctr"/>
        <c:lblOffset val="100"/>
        <c:noMultiLvlLbl val="0"/>
      </c:catAx>
      <c:valAx>
        <c:axId val="-2113994440"/>
        <c:scaling>
          <c:orientation val="minMax"/>
        </c:scaling>
        <c:delete val="1"/>
        <c:axPos val="t"/>
        <c:numFmt formatCode="0%" sourceLinked="1"/>
        <c:majorTickMark val="none"/>
        <c:minorTickMark val="none"/>
        <c:tickLblPos val="nextTo"/>
        <c:crossAx val="-2068027336"/>
        <c:crosses val="autoZero"/>
        <c:crossBetween val="between"/>
      </c:valAx>
    </c:plotArea>
    <c:legend>
      <c:legendPos val="t"/>
      <c:layout>
        <c:manualLayout>
          <c:xMode val="edge"/>
          <c:yMode val="edge"/>
          <c:x val="0.30040565574464484"/>
          <c:y val="0.6542637256335776"/>
          <c:w val="0.68002321196187632"/>
          <c:h val="0.11488936455822854"/>
        </c:manualLayout>
      </c:layout>
      <c:overlay val="0"/>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286832430873043E-2"/>
          <c:y val="2.0685579196217493E-2"/>
          <c:w val="0.82193543307086614"/>
          <c:h val="0.8077665158876417"/>
        </c:manualLayout>
      </c:layout>
      <c:barChart>
        <c:barDir val="col"/>
        <c:grouping val="percentStacked"/>
        <c:varyColors val="1"/>
        <c:ser>
          <c:idx val="0"/>
          <c:order val="0"/>
          <c:tx>
            <c:strRef>
              <c:f>Sheet1!$B$1</c:f>
              <c:strCache>
                <c:ptCount val="1"/>
                <c:pt idx="0">
                  <c:v>Very confident</c:v>
                </c:pt>
              </c:strCache>
            </c:strRef>
          </c:tx>
          <c:spPr>
            <a:solidFill>
              <a:srgbClr val="7C64C3"/>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Supporting child's education</c:v>
                </c:pt>
              </c:strCache>
            </c:strRef>
          </c:cat>
          <c:val>
            <c:numRef>
              <c:f>Sheet1!$B$2</c:f>
              <c:numCache>
                <c:formatCode>0%</c:formatCode>
                <c:ptCount val="1"/>
                <c:pt idx="0">
                  <c:v>0.13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91FC-4217-9FBD-42C18B667B8E}"/>
            </c:ext>
          </c:extLst>
        </c:ser>
        <c:ser>
          <c:idx val="1"/>
          <c:order val="1"/>
          <c:tx>
            <c:strRef>
              <c:f>Sheet1!$C$1</c:f>
              <c:strCache>
                <c:ptCount val="1"/>
                <c:pt idx="0">
                  <c:v>Quite confident</c:v>
                </c:pt>
              </c:strCache>
            </c:strRef>
          </c:tx>
          <c:spPr>
            <a:solidFill>
              <a:srgbClr val="B0A2DB"/>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Supporting child's education</c:v>
                </c:pt>
              </c:strCache>
            </c:strRef>
          </c:cat>
          <c:val>
            <c:numRef>
              <c:f>Sheet1!$C$2</c:f>
              <c:numCache>
                <c:formatCode>0%</c:formatCode>
                <c:ptCount val="1"/>
                <c:pt idx="0">
                  <c:v>0.46</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91FC-4217-9FBD-42C18B667B8E}"/>
            </c:ext>
          </c:extLst>
        </c:ser>
        <c:ser>
          <c:idx val="2"/>
          <c:order val="2"/>
          <c:tx>
            <c:strRef>
              <c:f>Sheet1!$D$1</c:f>
              <c:strCache>
                <c:ptCount val="1"/>
                <c:pt idx="0">
                  <c:v>Not very confident</c:v>
                </c:pt>
              </c:strCache>
            </c:strRef>
          </c:tx>
          <c:spPr>
            <a:solidFill>
              <a:srgbClr val="F8AAC7"/>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Supporting child's education</c:v>
                </c:pt>
              </c:strCache>
            </c:strRef>
          </c:cat>
          <c:val>
            <c:numRef>
              <c:f>Sheet1!$D$2</c:f>
              <c:numCache>
                <c:formatCode>0%</c:formatCode>
                <c:ptCount val="1"/>
                <c:pt idx="0">
                  <c:v>0.27</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2-91FC-4217-9FBD-42C18B667B8E}"/>
            </c:ext>
          </c:extLst>
        </c:ser>
        <c:ser>
          <c:idx val="3"/>
          <c:order val="3"/>
          <c:tx>
            <c:strRef>
              <c:f>Sheet1!$E$1</c:f>
              <c:strCache>
                <c:ptCount val="1"/>
                <c:pt idx="0">
                  <c:v>Not at all confident</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Supporting child's education</c:v>
                </c:pt>
              </c:strCache>
            </c:strRef>
          </c:cat>
          <c:val>
            <c:numRef>
              <c:f>Sheet1!$E$2</c:f>
              <c:numCache>
                <c:formatCode>0%</c:formatCode>
                <c:ptCount val="1"/>
                <c:pt idx="0">
                  <c:v>0.09</c:v>
                </c:pt>
              </c:numCache>
            </c:numRef>
          </c:val>
          <c:extLst>
            <c:ext xmlns:c16="http://schemas.microsoft.com/office/drawing/2014/chart" uri="{C3380CC4-5D6E-409C-BE32-E72D297353CC}">
              <c16:uniqueId val="{00000000-3CC4-48D1-90EF-5CEAD53C50E4}"/>
            </c:ext>
          </c:extLst>
        </c:ser>
        <c:ser>
          <c:idx val="4"/>
          <c:order val="4"/>
          <c:tx>
            <c:strRef>
              <c:f>Sheet1!$F$1</c:f>
              <c:strCache>
                <c:ptCount val="1"/>
                <c:pt idx="0">
                  <c:v>Not sure</c:v>
                </c:pt>
              </c:strCache>
            </c:strRef>
          </c:tx>
          <c:spPr>
            <a:solidFill>
              <a:schemeClr val="bg1">
                <a:lumMod val="75000"/>
              </a:schemeClr>
            </a:solidFill>
          </c:spPr>
          <c:invertIfNegative val="0"/>
          <c:dLbls>
            <c:dLbl>
              <c:idx val="0"/>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3CC4-48D1-90EF-5CEAD53C50E4}"/>
                </c:ext>
              </c:extLst>
            </c:dLbl>
            <c:spPr>
              <a:noFill/>
              <a:ln>
                <a:noFill/>
              </a:ln>
              <a:effectLst/>
            </c:spPr>
            <c:txPr>
              <a:bodyPr wrap="square" lIns="38100" tIns="19050" rIns="38100" bIns="19050" anchor="ctr">
                <a:spAutoFit/>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Supporting child's education</c:v>
                </c:pt>
              </c:strCache>
            </c:strRef>
          </c:cat>
          <c:val>
            <c:numRef>
              <c:f>Sheet1!$F$2</c:f>
              <c:numCache>
                <c:formatCode>0%</c:formatCode>
                <c:ptCount val="1"/>
                <c:pt idx="0">
                  <c:v>0.04</c:v>
                </c:pt>
              </c:numCache>
            </c:numRef>
          </c:val>
          <c:extLst>
            <c:ext xmlns:c16="http://schemas.microsoft.com/office/drawing/2014/chart" uri="{C3380CC4-5D6E-409C-BE32-E72D297353CC}">
              <c16:uniqueId val="{00000001-3CC4-48D1-90EF-5CEAD53C50E4}"/>
            </c:ext>
          </c:extLst>
        </c:ser>
        <c:dLbls>
          <c:showLegendKey val="0"/>
          <c:showVal val="0"/>
          <c:showCatName val="0"/>
          <c:showSerName val="0"/>
          <c:showPercent val="0"/>
          <c:showBubbleSize val="0"/>
        </c:dLbls>
        <c:gapWidth val="150"/>
        <c:overlap val="100"/>
        <c:axId val="-2068027336"/>
        <c:axId val="-2113994440"/>
      </c:barChart>
      <c:catAx>
        <c:axId val="-2068027336"/>
        <c:scaling>
          <c:orientation val="minMax"/>
        </c:scaling>
        <c:delete val="0"/>
        <c:axPos val="b"/>
        <c:numFmt formatCode="General" sourceLinked="0"/>
        <c:majorTickMark val="out"/>
        <c:minorTickMark val="none"/>
        <c:tickLblPos val="nextTo"/>
        <c:txPr>
          <a:bodyPr/>
          <a:lstStyle/>
          <a:p>
            <a:pPr>
              <a:defRPr sz="1200"/>
            </a:pPr>
            <a:endParaRPr lang="en-US"/>
          </a:p>
        </c:txPr>
        <c:crossAx val="-2113994440"/>
        <c:crosses val="autoZero"/>
        <c:auto val="1"/>
        <c:lblAlgn val="ctr"/>
        <c:lblOffset val="100"/>
        <c:noMultiLvlLbl val="0"/>
      </c:catAx>
      <c:valAx>
        <c:axId val="-2113994440"/>
        <c:scaling>
          <c:orientation val="minMax"/>
          <c:max val="1"/>
        </c:scaling>
        <c:delete val="1"/>
        <c:axPos val="l"/>
        <c:numFmt formatCode="0%" sourceLinked="1"/>
        <c:majorTickMark val="out"/>
        <c:minorTickMark val="none"/>
        <c:tickLblPos val="nextTo"/>
        <c:crossAx val="-2068027336"/>
        <c:crosses val="autoZero"/>
        <c:crossBetween val="between"/>
      </c:valAx>
    </c:plotArea>
    <c:legend>
      <c:legendPos val="l"/>
      <c:layout>
        <c:manualLayout>
          <c:xMode val="edge"/>
          <c:yMode val="edge"/>
          <c:x val="7.2310696858755005E-2"/>
          <c:y val="6.5857392825896768E-2"/>
          <c:w val="0.19440791089219689"/>
          <c:h val="0.60528285028201267"/>
        </c:manualLayout>
      </c:layout>
      <c:overlay val="0"/>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1"/>
        <c:ser>
          <c:idx val="0"/>
          <c:order val="0"/>
          <c:tx>
            <c:strRef>
              <c:f>Sheet1!$B$1</c:f>
              <c:strCache>
                <c:ptCount val="1"/>
                <c:pt idx="0">
                  <c:v>All</c:v>
                </c:pt>
              </c:strCache>
            </c:strRef>
          </c:tx>
          <c:spPr>
            <a:solidFill>
              <a:srgbClr val="AE61C4"/>
            </a:solidFill>
          </c:spPr>
          <c:invertIfNegative val="1"/>
          <c:dPt>
            <c:idx val="0"/>
            <c:invertIfNegative val="1"/>
            <c:bubble3D val="0"/>
            <c:spPr>
              <a:solidFill>
                <a:schemeClr val="accent4"/>
              </a:solidFill>
            </c:spPr>
            <c:extLst>
              <c:ext xmlns:c16="http://schemas.microsoft.com/office/drawing/2014/chart" uri="{C3380CC4-5D6E-409C-BE32-E72D297353CC}">
                <c16:uniqueId val="{00000001-42BA-4F7C-BD6E-40F70A6AF4BA}"/>
              </c:ext>
            </c:extLst>
          </c:dPt>
          <c:dPt>
            <c:idx val="1"/>
            <c:invertIfNegative val="1"/>
            <c:bubble3D val="0"/>
            <c:spPr>
              <a:solidFill>
                <a:schemeClr val="accent4"/>
              </a:solidFill>
            </c:spPr>
            <c:extLst>
              <c:ext xmlns:c16="http://schemas.microsoft.com/office/drawing/2014/chart" uri="{C3380CC4-5D6E-409C-BE32-E72D297353CC}">
                <c16:uniqueId val="{00000003-42BA-4F7C-BD6E-40F70A6AF4BA}"/>
              </c:ext>
            </c:extLst>
          </c:dPt>
          <c:dPt>
            <c:idx val="2"/>
            <c:invertIfNegative val="1"/>
            <c:bubble3D val="0"/>
            <c:spPr>
              <a:solidFill>
                <a:schemeClr val="accent4"/>
              </a:solidFill>
            </c:spPr>
            <c:extLst>
              <c:ext xmlns:c16="http://schemas.microsoft.com/office/drawing/2014/chart" uri="{C3380CC4-5D6E-409C-BE32-E72D297353CC}">
                <c16:uniqueId val="{00000005-42BA-4F7C-BD6E-40F70A6AF4BA}"/>
              </c:ext>
            </c:extLst>
          </c:dPt>
          <c:dPt>
            <c:idx val="3"/>
            <c:invertIfNegative val="1"/>
            <c:bubble3D val="0"/>
            <c:spPr>
              <a:solidFill>
                <a:schemeClr val="accent4"/>
              </a:solidFill>
            </c:spPr>
            <c:extLst>
              <c:ext xmlns:c16="http://schemas.microsoft.com/office/drawing/2014/chart" uri="{C3380CC4-5D6E-409C-BE32-E72D297353CC}">
                <c16:uniqueId val="{00000007-42BA-4F7C-BD6E-40F70A6AF4BA}"/>
              </c:ext>
            </c:extLst>
          </c:dPt>
          <c:dPt>
            <c:idx val="4"/>
            <c:invertIfNegative val="1"/>
            <c:bubble3D val="0"/>
            <c:spPr>
              <a:solidFill>
                <a:schemeClr val="accent4"/>
              </a:solidFill>
            </c:spPr>
            <c:extLst>
              <c:ext xmlns:c16="http://schemas.microsoft.com/office/drawing/2014/chart" uri="{C3380CC4-5D6E-409C-BE32-E72D297353CC}">
                <c16:uniqueId val="{00000009-42BA-4F7C-BD6E-40F70A6AF4BA}"/>
              </c:ext>
            </c:extLst>
          </c:dPt>
          <c:dPt>
            <c:idx val="5"/>
            <c:invertIfNegative val="1"/>
            <c:bubble3D val="0"/>
            <c:spPr>
              <a:solidFill>
                <a:schemeClr val="accent3"/>
              </a:solidFill>
            </c:spPr>
            <c:extLst>
              <c:ext xmlns:c16="http://schemas.microsoft.com/office/drawing/2014/chart" uri="{C3380CC4-5D6E-409C-BE32-E72D297353CC}">
                <c16:uniqueId val="{0000000B-42BA-4F7C-BD6E-40F70A6AF4BA}"/>
              </c:ext>
            </c:extLst>
          </c:dPt>
          <c:dPt>
            <c:idx val="6"/>
            <c:invertIfNegative val="1"/>
            <c:bubble3D val="0"/>
            <c:spPr>
              <a:solidFill>
                <a:schemeClr val="bg1">
                  <a:lumMod val="75000"/>
                </a:schemeClr>
              </a:solidFill>
            </c:spPr>
            <c:extLst>
              <c:ext xmlns:c16="http://schemas.microsoft.com/office/drawing/2014/chart" uri="{C3380CC4-5D6E-409C-BE32-E72D297353CC}">
                <c16:uniqueId val="{0000000D-42BA-4F7C-BD6E-40F70A6AF4BA}"/>
              </c:ext>
            </c:extLst>
          </c:dPt>
          <c:dPt>
            <c:idx val="7"/>
            <c:invertIfNegative val="1"/>
            <c:bubble3D val="0"/>
            <c:spPr>
              <a:solidFill>
                <a:schemeClr val="tx1">
                  <a:lumMod val="85000"/>
                  <a:lumOff val="15000"/>
                </a:schemeClr>
              </a:solidFill>
            </c:spPr>
            <c:extLst>
              <c:ext xmlns:c16="http://schemas.microsoft.com/office/drawing/2014/chart" uri="{C3380CC4-5D6E-409C-BE32-E72D297353CC}">
                <c16:uniqueId val="{0000000F-42BA-4F7C-BD6E-40F70A6AF4B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SEND pupils</c:v>
                </c:pt>
                <c:pt idx="1">
                  <c:v>Pupil premium pupils</c:v>
                </c:pt>
                <c:pt idx="2">
                  <c:v>EAL pupils</c:v>
                </c:pt>
                <c:pt idx="3">
                  <c:v>High prior attainers</c:v>
                </c:pt>
                <c:pt idx="4">
                  <c:v>Low prior attainers</c:v>
                </c:pt>
                <c:pt idx="5">
                  <c:v>Other, specify</c:v>
                </c:pt>
                <c:pt idx="6">
                  <c:v>Don't know</c:v>
                </c:pt>
                <c:pt idx="7">
                  <c:v>Not applicable – we do not offer any additional remote learning arrangements</c:v>
                </c:pt>
              </c:strCache>
            </c:strRef>
          </c:cat>
          <c:val>
            <c:numRef>
              <c:f>Sheet1!$B$2:$B$9</c:f>
              <c:numCache>
                <c:formatCode>0%</c:formatCode>
                <c:ptCount val="8"/>
                <c:pt idx="0">
                  <c:v>0.45650000000000002</c:v>
                </c:pt>
                <c:pt idx="1">
                  <c:v>0.32350000000000001</c:v>
                </c:pt>
                <c:pt idx="2">
                  <c:v>0.14460000000000001</c:v>
                </c:pt>
                <c:pt idx="3">
                  <c:v>0.12989999999999999</c:v>
                </c:pt>
                <c:pt idx="4">
                  <c:v>0.14630000000000001</c:v>
                </c:pt>
                <c:pt idx="5">
                  <c:v>3.5000000000000003E-2</c:v>
                </c:pt>
                <c:pt idx="6">
                  <c:v>9.0899999999999995E-2</c:v>
                </c:pt>
                <c:pt idx="7">
                  <c:v>0.35020000000000001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10-42BA-4F7C-BD6E-40F70A6AF4BA}"/>
            </c:ext>
          </c:extLst>
        </c:ser>
        <c:dLbls>
          <c:showLegendKey val="0"/>
          <c:showVal val="0"/>
          <c:showCatName val="0"/>
          <c:showSerName val="0"/>
          <c:showPercent val="0"/>
          <c:showBubbleSize val="0"/>
        </c:dLbls>
        <c:gapWidth val="88"/>
        <c:axId val="-2068027336"/>
        <c:axId val="-2113994440"/>
      </c:barChart>
      <c:catAx>
        <c:axId val="-2068027336"/>
        <c:scaling>
          <c:orientation val="maxMin"/>
        </c:scaling>
        <c:delete val="0"/>
        <c:axPos val="l"/>
        <c:numFmt formatCode="General" sourceLinked="0"/>
        <c:majorTickMark val="none"/>
        <c:minorTickMark val="none"/>
        <c:tickLblPos val="nextTo"/>
        <c:crossAx val="-2113994440"/>
        <c:crosses val="autoZero"/>
        <c:auto val="1"/>
        <c:lblAlgn val="ctr"/>
        <c:lblOffset val="100"/>
        <c:noMultiLvlLbl val="0"/>
      </c:catAx>
      <c:valAx>
        <c:axId val="-2113994440"/>
        <c:scaling>
          <c:orientation val="minMax"/>
        </c:scaling>
        <c:delete val="1"/>
        <c:axPos val="t"/>
        <c:numFmt formatCode="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37251925001087571"/>
          <c:y val="2.9082070351963831E-2"/>
          <c:w val="0.55197430431693273"/>
          <c:h val="0.94183585929607239"/>
        </c:manualLayout>
      </c:layout>
      <c:barChart>
        <c:barDir val="bar"/>
        <c:grouping val="clustered"/>
        <c:varyColors val="1"/>
        <c:ser>
          <c:idx val="0"/>
          <c:order val="0"/>
          <c:tx>
            <c:strRef>
              <c:f>Sheet1!$B$1</c:f>
              <c:strCache>
                <c:ptCount val="1"/>
                <c:pt idx="0">
                  <c:v>Senior leaders</c:v>
                </c:pt>
              </c:strCache>
            </c:strRef>
          </c:tx>
          <c:spPr>
            <a:solidFill>
              <a:srgbClr val="AE61C4"/>
            </a:solidFill>
          </c:spPr>
          <c:invertIfNegative val="1"/>
          <c:dPt>
            <c:idx val="0"/>
            <c:invertIfNegative val="1"/>
            <c:bubble3D val="0"/>
            <c:spPr>
              <a:solidFill>
                <a:schemeClr val="accent4"/>
              </a:solidFill>
            </c:spPr>
            <c:extLst>
              <c:ext xmlns:c16="http://schemas.microsoft.com/office/drawing/2014/chart" uri="{C3380CC4-5D6E-409C-BE32-E72D297353CC}">
                <c16:uniqueId val="{00000001-42BA-4F7C-BD6E-40F70A6AF4BA}"/>
              </c:ext>
            </c:extLst>
          </c:dPt>
          <c:dPt>
            <c:idx val="1"/>
            <c:invertIfNegative val="1"/>
            <c:bubble3D val="0"/>
            <c:spPr>
              <a:solidFill>
                <a:schemeClr val="accent4"/>
              </a:solidFill>
            </c:spPr>
            <c:extLst>
              <c:ext xmlns:c16="http://schemas.microsoft.com/office/drawing/2014/chart" uri="{C3380CC4-5D6E-409C-BE32-E72D297353CC}">
                <c16:uniqueId val="{00000003-42BA-4F7C-BD6E-40F70A6AF4BA}"/>
              </c:ext>
            </c:extLst>
          </c:dPt>
          <c:dPt>
            <c:idx val="2"/>
            <c:invertIfNegative val="1"/>
            <c:bubble3D val="0"/>
            <c:spPr>
              <a:solidFill>
                <a:schemeClr val="accent4"/>
              </a:solidFill>
            </c:spPr>
            <c:extLst>
              <c:ext xmlns:c16="http://schemas.microsoft.com/office/drawing/2014/chart" uri="{C3380CC4-5D6E-409C-BE32-E72D297353CC}">
                <c16:uniqueId val="{00000005-42BA-4F7C-BD6E-40F70A6AF4BA}"/>
              </c:ext>
            </c:extLst>
          </c:dPt>
          <c:dPt>
            <c:idx val="3"/>
            <c:invertIfNegative val="1"/>
            <c:bubble3D val="0"/>
            <c:spPr>
              <a:solidFill>
                <a:schemeClr val="accent4"/>
              </a:solidFill>
            </c:spPr>
            <c:extLst>
              <c:ext xmlns:c16="http://schemas.microsoft.com/office/drawing/2014/chart" uri="{C3380CC4-5D6E-409C-BE32-E72D297353CC}">
                <c16:uniqueId val="{00000007-42BA-4F7C-BD6E-40F70A6AF4BA}"/>
              </c:ext>
            </c:extLst>
          </c:dPt>
          <c:dPt>
            <c:idx val="4"/>
            <c:invertIfNegative val="1"/>
            <c:bubble3D val="0"/>
            <c:spPr>
              <a:solidFill>
                <a:schemeClr val="accent3"/>
              </a:solidFill>
            </c:spPr>
            <c:extLst>
              <c:ext xmlns:c16="http://schemas.microsoft.com/office/drawing/2014/chart" uri="{C3380CC4-5D6E-409C-BE32-E72D297353CC}">
                <c16:uniqueId val="{00000009-42BA-4F7C-BD6E-40F70A6AF4BA}"/>
              </c:ext>
            </c:extLst>
          </c:dPt>
          <c:dPt>
            <c:idx val="5"/>
            <c:invertIfNegative val="1"/>
            <c:bubble3D val="0"/>
            <c:spPr>
              <a:solidFill>
                <a:schemeClr val="bg2">
                  <a:lumMod val="60000"/>
                  <a:lumOff val="40000"/>
                </a:schemeClr>
              </a:solidFill>
            </c:spPr>
            <c:extLst>
              <c:ext xmlns:c16="http://schemas.microsoft.com/office/drawing/2014/chart" uri="{C3380CC4-5D6E-409C-BE32-E72D297353CC}">
                <c16:uniqueId val="{0000000B-42BA-4F7C-BD6E-40F70A6AF4BA}"/>
              </c:ext>
            </c:extLst>
          </c:dPt>
          <c:dPt>
            <c:idx val="6"/>
            <c:invertIfNegative val="1"/>
            <c:bubble3D val="0"/>
            <c:spPr>
              <a:solidFill>
                <a:schemeClr val="accent4"/>
              </a:solidFill>
            </c:spPr>
            <c:extLst>
              <c:ext xmlns:c16="http://schemas.microsoft.com/office/drawing/2014/chart" uri="{C3380CC4-5D6E-409C-BE32-E72D297353CC}">
                <c16:uniqueId val="{0000000D-42BA-4F7C-BD6E-40F70A6AF4BA}"/>
              </c:ext>
            </c:extLst>
          </c:dPt>
          <c:dPt>
            <c:idx val="7"/>
            <c:invertIfNegative val="1"/>
            <c:bubble3D val="0"/>
            <c:spPr>
              <a:solidFill>
                <a:schemeClr val="accent4"/>
              </a:solidFill>
            </c:spPr>
            <c:extLst>
              <c:ext xmlns:c16="http://schemas.microsoft.com/office/drawing/2014/chart" uri="{C3380CC4-5D6E-409C-BE32-E72D297353CC}">
                <c16:uniqueId val="{0000000F-42BA-4F7C-BD6E-40F70A6AF4B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Additional differentiated work tasks</c:v>
                </c:pt>
                <c:pt idx="1">
                  <c:v>Physical work packs</c:v>
                </c:pt>
                <c:pt idx="2">
                  <c:v>One on one Q&amp;A sessions</c:v>
                </c:pt>
                <c:pt idx="3">
                  <c:v>Extended deadlines</c:v>
                </c:pt>
                <c:pt idx="4">
                  <c:v>Other, specify</c:v>
                </c:pt>
                <c:pt idx="5">
                  <c:v>Don't know</c:v>
                </c:pt>
              </c:strCache>
            </c:strRef>
          </c:cat>
          <c:val>
            <c:numRef>
              <c:f>Sheet1!$B$2:$B$7</c:f>
              <c:numCache>
                <c:formatCode>0%</c:formatCode>
                <c:ptCount val="6"/>
                <c:pt idx="0">
                  <c:v>0.70960000000000001</c:v>
                </c:pt>
                <c:pt idx="1">
                  <c:v>0.57630000000000003</c:v>
                </c:pt>
                <c:pt idx="2">
                  <c:v>0.35759999999999997</c:v>
                </c:pt>
                <c:pt idx="3">
                  <c:v>0.23530000000000001</c:v>
                </c:pt>
                <c:pt idx="4">
                  <c:v>0.15670000000000001</c:v>
                </c:pt>
                <c:pt idx="5">
                  <c:v>5.0099999999999999E-2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10-42BA-4F7C-BD6E-40F70A6AF4BA}"/>
            </c:ext>
          </c:extLst>
        </c:ser>
        <c:dLbls>
          <c:showLegendKey val="0"/>
          <c:showVal val="0"/>
          <c:showCatName val="0"/>
          <c:showSerName val="0"/>
          <c:showPercent val="0"/>
          <c:showBubbleSize val="0"/>
        </c:dLbls>
        <c:gapWidth val="88"/>
        <c:axId val="-2068027336"/>
        <c:axId val="-2113994440"/>
      </c:barChart>
      <c:catAx>
        <c:axId val="-2068027336"/>
        <c:scaling>
          <c:orientation val="maxMin"/>
        </c:scaling>
        <c:delete val="0"/>
        <c:axPos val="l"/>
        <c:numFmt formatCode="General" sourceLinked="0"/>
        <c:majorTickMark val="none"/>
        <c:minorTickMark val="none"/>
        <c:tickLblPos val="nextTo"/>
        <c:crossAx val="-2113994440"/>
        <c:crosses val="autoZero"/>
        <c:auto val="1"/>
        <c:lblAlgn val="ctr"/>
        <c:lblOffset val="100"/>
        <c:noMultiLvlLbl val="0"/>
      </c:catAx>
      <c:valAx>
        <c:axId val="-2113994440"/>
        <c:scaling>
          <c:orientation val="minMax"/>
        </c:scaling>
        <c:delete val="1"/>
        <c:axPos val="t"/>
        <c:numFmt formatCode="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1.2222222222222223E-2"/>
          <c:y val="3.2884902840059793E-2"/>
          <c:w val="0.97555555555555551"/>
          <c:h val="0.6074441815849253"/>
        </c:manualLayout>
      </c:layout>
      <c:barChart>
        <c:barDir val="col"/>
        <c:grouping val="clustered"/>
        <c:varyColors val="1"/>
        <c:ser>
          <c:idx val="0"/>
          <c:order val="0"/>
          <c:tx>
            <c:strRef>
              <c:f>Sheet1!$B$1</c:f>
              <c:strCache>
                <c:ptCount val="1"/>
                <c:pt idx="0">
                  <c:v>All</c:v>
                </c:pt>
              </c:strCache>
            </c:strRef>
          </c:tx>
          <c:spPr>
            <a:solidFill>
              <a:srgbClr val="AE61C4"/>
            </a:solidFill>
          </c:spPr>
          <c:invertIfNegative val="1"/>
          <c:dPt>
            <c:idx val="0"/>
            <c:invertIfNegative val="1"/>
            <c:bubble3D val="0"/>
            <c:spPr>
              <a:solidFill>
                <a:schemeClr val="accent4"/>
              </a:solidFill>
            </c:spPr>
            <c:extLst>
              <c:ext xmlns:c16="http://schemas.microsoft.com/office/drawing/2014/chart" uri="{C3380CC4-5D6E-409C-BE32-E72D297353CC}">
                <c16:uniqueId val="{00000001-58E4-4CE3-972D-589FC45B6FCE}"/>
              </c:ext>
            </c:extLst>
          </c:dPt>
          <c:dPt>
            <c:idx val="1"/>
            <c:invertIfNegative val="1"/>
            <c:bubble3D val="0"/>
            <c:spPr>
              <a:solidFill>
                <a:schemeClr val="accent4"/>
              </a:solidFill>
            </c:spPr>
            <c:extLst>
              <c:ext xmlns:c16="http://schemas.microsoft.com/office/drawing/2014/chart" uri="{C3380CC4-5D6E-409C-BE32-E72D297353CC}">
                <c16:uniqueId val="{00000003-58E4-4CE3-972D-589FC45B6FCE}"/>
              </c:ext>
            </c:extLst>
          </c:dPt>
          <c:dPt>
            <c:idx val="2"/>
            <c:invertIfNegative val="1"/>
            <c:bubble3D val="0"/>
            <c:spPr>
              <a:solidFill>
                <a:schemeClr val="accent4"/>
              </a:solidFill>
            </c:spPr>
            <c:extLst>
              <c:ext xmlns:c16="http://schemas.microsoft.com/office/drawing/2014/chart" uri="{C3380CC4-5D6E-409C-BE32-E72D297353CC}">
                <c16:uniqueId val="{00000005-58E4-4CE3-972D-589FC45B6FCE}"/>
              </c:ext>
            </c:extLst>
          </c:dPt>
          <c:dPt>
            <c:idx val="3"/>
            <c:invertIfNegative val="1"/>
            <c:bubble3D val="0"/>
            <c:spPr>
              <a:solidFill>
                <a:schemeClr val="accent4"/>
              </a:solidFill>
            </c:spPr>
            <c:extLst>
              <c:ext xmlns:c16="http://schemas.microsoft.com/office/drawing/2014/chart" uri="{C3380CC4-5D6E-409C-BE32-E72D297353CC}">
                <c16:uniqueId val="{00000007-58E4-4CE3-972D-589FC45B6FCE}"/>
              </c:ext>
            </c:extLst>
          </c:dPt>
          <c:dPt>
            <c:idx val="4"/>
            <c:invertIfNegative val="1"/>
            <c:bubble3D val="0"/>
            <c:spPr>
              <a:solidFill>
                <a:schemeClr val="accent4"/>
              </a:solidFill>
            </c:spPr>
            <c:extLst>
              <c:ext xmlns:c16="http://schemas.microsoft.com/office/drawing/2014/chart" uri="{C3380CC4-5D6E-409C-BE32-E72D297353CC}">
                <c16:uniqueId val="{00000009-58E4-4CE3-972D-589FC45B6FCE}"/>
              </c:ext>
            </c:extLst>
          </c:dPt>
          <c:dPt>
            <c:idx val="5"/>
            <c:invertIfNegative val="1"/>
            <c:bubble3D val="0"/>
            <c:spPr>
              <a:solidFill>
                <a:schemeClr val="accent4"/>
              </a:solidFill>
            </c:spPr>
            <c:extLst>
              <c:ext xmlns:c16="http://schemas.microsoft.com/office/drawing/2014/chart" uri="{C3380CC4-5D6E-409C-BE32-E72D297353CC}">
                <c16:uniqueId val="{0000000B-58E4-4CE3-972D-589FC45B6FCE}"/>
              </c:ext>
            </c:extLst>
          </c:dPt>
          <c:dPt>
            <c:idx val="6"/>
            <c:invertIfNegative val="1"/>
            <c:bubble3D val="0"/>
            <c:spPr>
              <a:solidFill>
                <a:schemeClr val="accent4"/>
              </a:solidFill>
            </c:spPr>
            <c:extLst>
              <c:ext xmlns:c16="http://schemas.microsoft.com/office/drawing/2014/chart" uri="{C3380CC4-5D6E-409C-BE32-E72D297353CC}">
                <c16:uniqueId val="{0000000D-58E4-4CE3-972D-589FC45B6FCE}"/>
              </c:ext>
            </c:extLst>
          </c:dPt>
          <c:dPt>
            <c:idx val="7"/>
            <c:invertIfNegative val="1"/>
            <c:bubble3D val="0"/>
            <c:spPr>
              <a:solidFill>
                <a:schemeClr val="accent4"/>
              </a:solidFill>
            </c:spPr>
            <c:extLst>
              <c:ext xmlns:c16="http://schemas.microsoft.com/office/drawing/2014/chart" uri="{C3380CC4-5D6E-409C-BE32-E72D297353CC}">
                <c16:uniqueId val="{0000000F-58E4-4CE3-972D-589FC45B6FCE}"/>
              </c:ext>
            </c:extLst>
          </c:dPt>
          <c:dPt>
            <c:idx val="8"/>
            <c:invertIfNegative val="1"/>
            <c:bubble3D val="0"/>
            <c:spPr>
              <a:solidFill>
                <a:schemeClr val="accent4"/>
              </a:solidFill>
            </c:spPr>
            <c:extLst>
              <c:ext xmlns:c16="http://schemas.microsoft.com/office/drawing/2014/chart" uri="{C3380CC4-5D6E-409C-BE32-E72D297353CC}">
                <c16:uniqueId val="{00000011-58E4-4CE3-972D-589FC45B6FCE}"/>
              </c:ext>
            </c:extLst>
          </c:dPt>
          <c:dPt>
            <c:idx val="9"/>
            <c:invertIfNegative val="1"/>
            <c:bubble3D val="0"/>
            <c:spPr>
              <a:solidFill>
                <a:schemeClr val="accent4"/>
              </a:solidFill>
            </c:spPr>
            <c:extLst>
              <c:ext xmlns:c16="http://schemas.microsoft.com/office/drawing/2014/chart" uri="{C3380CC4-5D6E-409C-BE32-E72D297353CC}">
                <c16:uniqueId val="{00000013-58E4-4CE3-972D-589FC45B6FCE}"/>
              </c:ext>
            </c:extLst>
          </c:dPt>
          <c:dPt>
            <c:idx val="10"/>
            <c:invertIfNegative val="1"/>
            <c:bubble3D val="0"/>
            <c:spPr>
              <a:solidFill>
                <a:schemeClr val="accent3"/>
              </a:solidFill>
            </c:spPr>
            <c:extLst>
              <c:ext xmlns:c16="http://schemas.microsoft.com/office/drawing/2014/chart" uri="{C3380CC4-5D6E-409C-BE32-E72D297353CC}">
                <c16:uniqueId val="{00000015-58E4-4CE3-972D-589FC45B6FCE}"/>
              </c:ext>
            </c:extLst>
          </c:dPt>
          <c:dPt>
            <c:idx val="11"/>
            <c:invertIfNegative val="1"/>
            <c:bubble3D val="0"/>
            <c:spPr>
              <a:solidFill>
                <a:schemeClr val="bg2">
                  <a:lumMod val="60000"/>
                  <a:lumOff val="40000"/>
                </a:schemeClr>
              </a:solidFill>
            </c:spPr>
            <c:extLst>
              <c:ext xmlns:c16="http://schemas.microsoft.com/office/drawing/2014/chart" uri="{C3380CC4-5D6E-409C-BE32-E72D297353CC}">
                <c16:uniqueId val="{00000017-58E4-4CE3-972D-589FC45B6FCE}"/>
              </c:ext>
            </c:extLst>
          </c:dPt>
          <c:dPt>
            <c:idx val="12"/>
            <c:invertIfNegative val="1"/>
            <c:bubble3D val="0"/>
            <c:spPr>
              <a:solidFill>
                <a:schemeClr val="tx1">
                  <a:lumMod val="75000"/>
                  <a:lumOff val="25000"/>
                </a:schemeClr>
              </a:solidFill>
            </c:spPr>
            <c:extLst>
              <c:ext xmlns:c16="http://schemas.microsoft.com/office/drawing/2014/chart" uri="{C3380CC4-5D6E-409C-BE32-E72D297353CC}">
                <c16:uniqueId val="{00000019-58E4-4CE3-972D-589FC45B6FC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New systems for checking/ assessing pupils remote learning</c:v>
                </c:pt>
                <c:pt idx="1">
                  <c:v>Remote learning resources</c:v>
                </c:pt>
                <c:pt idx="2">
                  <c:v>Blended learning </c:v>
                </c:pt>
                <c:pt idx="3">
                  <c:v>Pre-recorded video lessons</c:v>
                </c:pt>
                <c:pt idx="4">
                  <c:v>Video assemblies</c:v>
                </c:pt>
                <c:pt idx="5">
                  <c:v>A dedicated digital learning platform</c:v>
                </c:pt>
                <c:pt idx="6">
                  <c:v>Chat applications for teacher to pupil interaction</c:v>
                </c:pt>
                <c:pt idx="7">
                  <c:v>Technology to automate communication with pupils</c:v>
                </c:pt>
                <c:pt idx="8">
                  <c:v>A flexible remote learning timetable</c:v>
                </c:pt>
                <c:pt idx="9">
                  <c:v>Chat applications for pupil to pupil interaction</c:v>
                </c:pt>
                <c:pt idx="10">
                  <c:v>Other</c:v>
                </c:pt>
                <c:pt idx="11">
                  <c:v>Don't know</c:v>
                </c:pt>
                <c:pt idx="12">
                  <c:v>Not applicable – we are not looking to expand</c:v>
                </c:pt>
              </c:strCache>
            </c:strRef>
          </c:cat>
          <c:val>
            <c:numRef>
              <c:f>Sheet1!$B$2:$B$14</c:f>
              <c:numCache>
                <c:formatCode>0%</c:formatCode>
                <c:ptCount val="13"/>
                <c:pt idx="0">
                  <c:v>0.28360000000000002</c:v>
                </c:pt>
                <c:pt idx="1">
                  <c:v>0.27960000000000002</c:v>
                </c:pt>
                <c:pt idx="2">
                  <c:v>0.26129999999999998</c:v>
                </c:pt>
                <c:pt idx="3">
                  <c:v>0.2079</c:v>
                </c:pt>
                <c:pt idx="4">
                  <c:v>0.2</c:v>
                </c:pt>
                <c:pt idx="5">
                  <c:v>0.1837</c:v>
                </c:pt>
                <c:pt idx="6">
                  <c:v>0.12709999999999999</c:v>
                </c:pt>
                <c:pt idx="7">
                  <c:v>0.12709999999999999</c:v>
                </c:pt>
                <c:pt idx="8">
                  <c:v>0.1207</c:v>
                </c:pt>
                <c:pt idx="9">
                  <c:v>8.2000000000000003E-2</c:v>
                </c:pt>
                <c:pt idx="10">
                  <c:v>2.7300000000000001E-2</c:v>
                </c:pt>
                <c:pt idx="11">
                  <c:v>0.13919999999999999</c:v>
                </c:pt>
                <c:pt idx="12">
                  <c:v>0.1938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1A-58E4-4CE3-972D-589FC45B6FCE}"/>
            </c:ext>
          </c:extLst>
        </c:ser>
        <c:dLbls>
          <c:showLegendKey val="0"/>
          <c:showVal val="0"/>
          <c:showCatName val="0"/>
          <c:showSerName val="0"/>
          <c:showPercent val="0"/>
          <c:showBubbleSize val="0"/>
        </c:dLbls>
        <c:gapWidth val="88"/>
        <c:axId val="-2068027336"/>
        <c:axId val="-2113994440"/>
      </c:barChart>
      <c:catAx>
        <c:axId val="-2068027336"/>
        <c:scaling>
          <c:orientation val="minMax"/>
        </c:scaling>
        <c:delete val="0"/>
        <c:axPos val="b"/>
        <c:numFmt formatCode="General" sourceLinked="0"/>
        <c:majorTickMark val="none"/>
        <c:minorTickMark val="none"/>
        <c:tickLblPos val="nextTo"/>
        <c:txPr>
          <a:bodyPr/>
          <a:lstStyle/>
          <a:p>
            <a:pPr>
              <a:defRPr sz="1000"/>
            </a:pPr>
            <a:endParaRPr lang="en-US"/>
          </a:p>
        </c:txPr>
        <c:crossAx val="-2113994440"/>
        <c:crosses val="autoZero"/>
        <c:auto val="1"/>
        <c:lblAlgn val="ctr"/>
        <c:lblOffset val="100"/>
        <c:noMultiLvlLbl val="0"/>
      </c:catAx>
      <c:valAx>
        <c:axId val="-2113994440"/>
        <c:scaling>
          <c:orientation val="minMax"/>
        </c:scaling>
        <c:delete val="1"/>
        <c:axPos val="l"/>
        <c:numFmt formatCode="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1.6666666666666666E-2"/>
          <c:y val="0.21653636380558816"/>
          <c:w val="0.97555555555555551"/>
          <c:h val="0.43431060479142231"/>
        </c:manualLayout>
      </c:layout>
      <c:barChart>
        <c:barDir val="col"/>
        <c:grouping val="clustered"/>
        <c:varyColors val="1"/>
        <c:ser>
          <c:idx val="0"/>
          <c:order val="0"/>
          <c:tx>
            <c:strRef>
              <c:f>Sheet1!$C$1</c:f>
              <c:strCache>
                <c:ptCount val="1"/>
                <c:pt idx="0">
                  <c:v>Yes</c:v>
                </c:pt>
              </c:strCache>
            </c:strRef>
          </c:tx>
          <c:spPr>
            <a:solidFill>
              <a:srgbClr val="7C64C3"/>
            </a:solidFill>
          </c:spPr>
          <c:invertIfNegative val="1"/>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Sheet1!$B$2:$B$12</c:f>
              <c:strCache>
                <c:ptCount val="11"/>
                <c:pt idx="0">
                  <c:v>All</c:v>
                </c:pt>
                <c:pt idx="1">
                  <c:v>Primary </c:v>
                </c:pt>
                <c:pt idx="2">
                  <c:v>Secondary </c:v>
                </c:pt>
                <c:pt idx="4">
                  <c:v>All</c:v>
                </c:pt>
                <c:pt idx="5">
                  <c:v>Primary </c:v>
                </c:pt>
                <c:pt idx="6">
                  <c:v>Secondary </c:v>
                </c:pt>
                <c:pt idx="8">
                  <c:v>All</c:v>
                </c:pt>
                <c:pt idx="9">
                  <c:v>Primary </c:v>
                </c:pt>
                <c:pt idx="10">
                  <c:v>Secondary </c:v>
                </c:pt>
              </c:strCache>
            </c:strRef>
          </c:cat>
          <c:val>
            <c:numRef>
              <c:f>Sheet1!$C$2:$C$12</c:f>
              <c:numCache>
                <c:formatCode>0%</c:formatCode>
                <c:ptCount val="11"/>
                <c:pt idx="0">
                  <c:v>0.809431410035784</c:v>
                </c:pt>
                <c:pt idx="1">
                  <c:v>0.75232553737299712</c:v>
                </c:pt>
                <c:pt idx="2">
                  <c:v>0.86273975929491931</c:v>
                </c:pt>
                <c:pt idx="4">
                  <c:v>0.67978165950593539</c:v>
                </c:pt>
                <c:pt idx="5">
                  <c:v>0.63421569527749377</c:v>
                </c:pt>
                <c:pt idx="6">
                  <c:v>0.72231750078031176</c:v>
                </c:pt>
                <c:pt idx="8">
                  <c:v>0.39537175428510801</c:v>
                </c:pt>
                <c:pt idx="9">
                  <c:v>0.37853424129162611</c:v>
                </c:pt>
                <c:pt idx="10">
                  <c:v>0.41108957771479271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8C43-434A-A284-FDD99A0CD16D}"/>
            </c:ext>
          </c:extLst>
        </c:ser>
        <c:ser>
          <c:idx val="1"/>
          <c:order val="1"/>
          <c:tx>
            <c:strRef>
              <c:f>Sheet1!$D$1</c:f>
              <c:strCache>
                <c:ptCount val="1"/>
                <c:pt idx="0">
                  <c:v>No</c:v>
                </c:pt>
              </c:strCache>
            </c:strRef>
          </c:tx>
          <c:spPr>
            <a:solidFill>
              <a:srgbClr val="29CDCA"/>
            </a:solidFill>
          </c:spPr>
          <c:invertIfNegative val="1"/>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Sheet1!$B$2:$B$12</c:f>
              <c:strCache>
                <c:ptCount val="11"/>
                <c:pt idx="0">
                  <c:v>All</c:v>
                </c:pt>
                <c:pt idx="1">
                  <c:v>Primary </c:v>
                </c:pt>
                <c:pt idx="2">
                  <c:v>Secondary </c:v>
                </c:pt>
                <c:pt idx="4">
                  <c:v>All</c:v>
                </c:pt>
                <c:pt idx="5">
                  <c:v>Primary </c:v>
                </c:pt>
                <c:pt idx="6">
                  <c:v>Secondary </c:v>
                </c:pt>
                <c:pt idx="8">
                  <c:v>All</c:v>
                </c:pt>
                <c:pt idx="9">
                  <c:v>Primary </c:v>
                </c:pt>
                <c:pt idx="10">
                  <c:v>Secondary </c:v>
                </c:pt>
              </c:strCache>
            </c:strRef>
          </c:cat>
          <c:val>
            <c:numRef>
              <c:f>Sheet1!$D$2:$D$12</c:f>
              <c:numCache>
                <c:formatCode>0%</c:formatCode>
                <c:ptCount val="11"/>
                <c:pt idx="0">
                  <c:v>0.190568589964216</c:v>
                </c:pt>
                <c:pt idx="1">
                  <c:v>0.24767446262700291</c:v>
                </c:pt>
                <c:pt idx="2">
                  <c:v>0.13726024070508069</c:v>
                </c:pt>
                <c:pt idx="4">
                  <c:v>0.32021834049406461</c:v>
                </c:pt>
                <c:pt idx="5">
                  <c:v>0.36578430472250628</c:v>
                </c:pt>
                <c:pt idx="6">
                  <c:v>0.27768249921968829</c:v>
                </c:pt>
                <c:pt idx="8">
                  <c:v>0.60462824571489204</c:v>
                </c:pt>
                <c:pt idx="9">
                  <c:v>0.62146575870837395</c:v>
                </c:pt>
                <c:pt idx="10">
                  <c:v>0.58891042228520729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8C43-434A-A284-FDD99A0CD16D}"/>
            </c:ext>
          </c:extLst>
        </c:ser>
        <c:dLbls>
          <c:dLblPos val="outEnd"/>
          <c:showLegendKey val="0"/>
          <c:showVal val="1"/>
          <c:showCatName val="0"/>
          <c:showSerName val="0"/>
          <c:showPercent val="0"/>
          <c:showBubbleSize val="0"/>
        </c:dLbls>
        <c:gapWidth val="117"/>
        <c:axId val="-2068027336"/>
        <c:axId val="-2113994440"/>
      </c:barChart>
      <c:catAx>
        <c:axId val="-2068027336"/>
        <c:scaling>
          <c:orientation val="minMax"/>
        </c:scaling>
        <c:delete val="0"/>
        <c:axPos val="b"/>
        <c:numFmt formatCode="General" sourceLinked="0"/>
        <c:majorTickMark val="none"/>
        <c:minorTickMark val="none"/>
        <c:tickLblPos val="nextTo"/>
        <c:txPr>
          <a:bodyPr/>
          <a:lstStyle/>
          <a:p>
            <a:pPr>
              <a:defRPr sz="1600"/>
            </a:pPr>
            <a:endParaRPr lang="en-US"/>
          </a:p>
        </c:txPr>
        <c:crossAx val="-2113994440"/>
        <c:crosses val="autoZero"/>
        <c:auto val="1"/>
        <c:lblAlgn val="ctr"/>
        <c:lblOffset val="100"/>
        <c:noMultiLvlLbl val="0"/>
      </c:catAx>
      <c:valAx>
        <c:axId val="-2113994440"/>
        <c:scaling>
          <c:orientation val="minMax"/>
        </c:scaling>
        <c:delete val="1"/>
        <c:axPos val="l"/>
        <c:numFmt formatCode="0%" sourceLinked="1"/>
        <c:majorTickMark val="none"/>
        <c:minorTickMark val="none"/>
        <c:tickLblPos val="nextTo"/>
        <c:crossAx val="-2068027336"/>
        <c:crosses val="autoZero"/>
        <c:crossBetween val="between"/>
      </c:valAx>
    </c:plotArea>
    <c:legend>
      <c:legendPos val="t"/>
      <c:layout>
        <c:manualLayout>
          <c:xMode val="edge"/>
          <c:yMode val="edge"/>
          <c:x val="0.42100559930008746"/>
          <c:y val="0.88947990543735223"/>
          <c:w val="0.1457665791776028"/>
          <c:h val="5.6961895720481749E-2"/>
        </c:manualLayout>
      </c:layout>
      <c:overlay val="0"/>
      <c:txPr>
        <a:bodyPr/>
        <a:lstStyle/>
        <a:p>
          <a:pPr>
            <a:defRPr sz="1600"/>
          </a:pPr>
          <a:endParaRPr lang="en-US"/>
        </a:p>
      </c:txPr>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603085262562841E-2"/>
          <c:y val="4.1449308473836828E-2"/>
          <c:w val="0.91767468325042367"/>
          <c:h val="0.75798000058124437"/>
        </c:manualLayout>
      </c:layout>
      <c:barChart>
        <c:barDir val="col"/>
        <c:grouping val="percentStacked"/>
        <c:varyColors val="0"/>
        <c:ser>
          <c:idx val="0"/>
          <c:order val="0"/>
          <c:tx>
            <c:strRef>
              <c:f>Sheet1!$B$1</c:f>
              <c:strCache>
                <c:ptCount val="1"/>
                <c:pt idx="0">
                  <c:v>Very confident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c:v>
                </c:pt>
                <c:pt idx="1">
                  <c:v>Maintained school</c:v>
                </c:pt>
                <c:pt idx="2">
                  <c:v>Academy</c:v>
                </c:pt>
                <c:pt idx="3">
                  <c:v>Independent</c:v>
                </c:pt>
              </c:strCache>
            </c:strRef>
          </c:cat>
          <c:val>
            <c:numRef>
              <c:f>Sheet1!$B$2:$B$5</c:f>
              <c:numCache>
                <c:formatCode>0%</c:formatCode>
                <c:ptCount val="4"/>
                <c:pt idx="0">
                  <c:v>0.17</c:v>
                </c:pt>
                <c:pt idx="1">
                  <c:v>0.1023</c:v>
                </c:pt>
                <c:pt idx="2">
                  <c:v>0.16969999999999999</c:v>
                </c:pt>
                <c:pt idx="3">
                  <c:v>0.35099999999999998</c:v>
                </c:pt>
              </c:numCache>
            </c:numRef>
          </c:val>
          <c:extLst>
            <c:ext xmlns:c16="http://schemas.microsoft.com/office/drawing/2014/chart" uri="{C3380CC4-5D6E-409C-BE32-E72D297353CC}">
              <c16:uniqueId val="{00000000-F24B-4B35-AFD2-772EB64741A1}"/>
            </c:ext>
          </c:extLst>
        </c:ser>
        <c:ser>
          <c:idx val="1"/>
          <c:order val="1"/>
          <c:tx>
            <c:strRef>
              <c:f>Sheet1!$C$1</c:f>
              <c:strCache>
                <c:ptCount val="1"/>
                <c:pt idx="0">
                  <c:v>Quite confident</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c:v>
                </c:pt>
                <c:pt idx="1">
                  <c:v>Maintained school</c:v>
                </c:pt>
                <c:pt idx="2">
                  <c:v>Academy</c:v>
                </c:pt>
                <c:pt idx="3">
                  <c:v>Independent</c:v>
                </c:pt>
              </c:strCache>
            </c:strRef>
          </c:cat>
          <c:val>
            <c:numRef>
              <c:f>Sheet1!$C$2:$C$5</c:f>
              <c:numCache>
                <c:formatCode>0%</c:formatCode>
                <c:ptCount val="4"/>
                <c:pt idx="0">
                  <c:v>0.48</c:v>
                </c:pt>
                <c:pt idx="1">
                  <c:v>0.52710000000000001</c:v>
                </c:pt>
                <c:pt idx="2">
                  <c:v>0.47860000000000003</c:v>
                </c:pt>
                <c:pt idx="3">
                  <c:v>0.4481</c:v>
                </c:pt>
              </c:numCache>
            </c:numRef>
          </c:val>
          <c:extLst>
            <c:ext xmlns:c16="http://schemas.microsoft.com/office/drawing/2014/chart" uri="{C3380CC4-5D6E-409C-BE32-E72D297353CC}">
              <c16:uniqueId val="{00000001-F24B-4B35-AFD2-772EB64741A1}"/>
            </c:ext>
          </c:extLst>
        </c:ser>
        <c:ser>
          <c:idx val="2"/>
          <c:order val="2"/>
          <c:tx>
            <c:strRef>
              <c:f>Sheet1!$D$1</c:f>
              <c:strCache>
                <c:ptCount val="1"/>
                <c:pt idx="0">
                  <c:v>Not very confident</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c:v>
                </c:pt>
                <c:pt idx="1">
                  <c:v>Maintained school</c:v>
                </c:pt>
                <c:pt idx="2">
                  <c:v>Academy</c:v>
                </c:pt>
                <c:pt idx="3">
                  <c:v>Independent</c:v>
                </c:pt>
              </c:strCache>
            </c:strRef>
          </c:cat>
          <c:val>
            <c:numRef>
              <c:f>Sheet1!$D$2:$D$5</c:f>
              <c:numCache>
                <c:formatCode>0%</c:formatCode>
                <c:ptCount val="4"/>
                <c:pt idx="0">
                  <c:v>0.25</c:v>
                </c:pt>
                <c:pt idx="1">
                  <c:v>0.2661</c:v>
                </c:pt>
                <c:pt idx="2">
                  <c:v>0.25140000000000001</c:v>
                </c:pt>
                <c:pt idx="3">
                  <c:v>0.1439</c:v>
                </c:pt>
              </c:numCache>
            </c:numRef>
          </c:val>
          <c:extLst>
            <c:ext xmlns:c16="http://schemas.microsoft.com/office/drawing/2014/chart" uri="{C3380CC4-5D6E-409C-BE32-E72D297353CC}">
              <c16:uniqueId val="{00000002-F24B-4B35-AFD2-772EB64741A1}"/>
            </c:ext>
          </c:extLst>
        </c:ser>
        <c:ser>
          <c:idx val="3"/>
          <c:order val="3"/>
          <c:tx>
            <c:strRef>
              <c:f>Sheet1!$E$1</c:f>
              <c:strCache>
                <c:ptCount val="1"/>
                <c:pt idx="0">
                  <c:v>Not at all confident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c:v>
                </c:pt>
                <c:pt idx="1">
                  <c:v>Maintained school</c:v>
                </c:pt>
                <c:pt idx="2">
                  <c:v>Academy</c:v>
                </c:pt>
                <c:pt idx="3">
                  <c:v>Independent</c:v>
                </c:pt>
              </c:strCache>
            </c:strRef>
          </c:cat>
          <c:val>
            <c:numRef>
              <c:f>Sheet1!$E$2:$E$5</c:f>
              <c:numCache>
                <c:formatCode>0%</c:formatCode>
                <c:ptCount val="4"/>
                <c:pt idx="0">
                  <c:v>0.09</c:v>
                </c:pt>
                <c:pt idx="1">
                  <c:v>8.5999999999999993E-2</c:v>
                </c:pt>
                <c:pt idx="2">
                  <c:v>9.2499999999999999E-2</c:v>
                </c:pt>
                <c:pt idx="3">
                  <c:v>3.6999999999999998E-2</c:v>
                </c:pt>
              </c:numCache>
            </c:numRef>
          </c:val>
          <c:extLst>
            <c:ext xmlns:c16="http://schemas.microsoft.com/office/drawing/2014/chart" uri="{C3380CC4-5D6E-409C-BE32-E72D297353CC}">
              <c16:uniqueId val="{00000003-F24B-4B35-AFD2-772EB64741A1}"/>
            </c:ext>
          </c:extLst>
        </c:ser>
        <c:ser>
          <c:idx val="4"/>
          <c:order val="4"/>
          <c:tx>
            <c:strRef>
              <c:f>Sheet1!$F$1</c:f>
              <c:strCache>
                <c:ptCount val="1"/>
                <c:pt idx="0">
                  <c:v>Don't know</c:v>
                </c:pt>
              </c:strCache>
            </c:strRef>
          </c:tx>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5-F24B-4B35-AFD2-772EB64741A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c:v>
                </c:pt>
                <c:pt idx="1">
                  <c:v>Maintained school</c:v>
                </c:pt>
                <c:pt idx="2">
                  <c:v>Academy</c:v>
                </c:pt>
                <c:pt idx="3">
                  <c:v>Independent</c:v>
                </c:pt>
              </c:strCache>
            </c:strRef>
          </c:cat>
          <c:val>
            <c:numRef>
              <c:f>Sheet1!$F$2:$F$5</c:f>
              <c:numCache>
                <c:formatCode>0%</c:formatCode>
                <c:ptCount val="4"/>
                <c:pt idx="0">
                  <c:v>0.01</c:v>
                </c:pt>
                <c:pt idx="1">
                  <c:v>1.84E-2</c:v>
                </c:pt>
                <c:pt idx="2">
                  <c:v>7.7999999999999996E-3</c:v>
                </c:pt>
                <c:pt idx="3">
                  <c:v>0.02</c:v>
                </c:pt>
              </c:numCache>
            </c:numRef>
          </c:val>
          <c:extLst>
            <c:ext xmlns:c16="http://schemas.microsoft.com/office/drawing/2014/chart" uri="{C3380CC4-5D6E-409C-BE32-E72D297353CC}">
              <c16:uniqueId val="{00000006-F24B-4B35-AFD2-772EB64741A1}"/>
            </c:ext>
          </c:extLst>
        </c:ser>
        <c:dLbls>
          <c:dLblPos val="ctr"/>
          <c:showLegendKey val="0"/>
          <c:showVal val="1"/>
          <c:showCatName val="0"/>
          <c:showSerName val="0"/>
          <c:showPercent val="0"/>
          <c:showBubbleSize val="0"/>
        </c:dLbls>
        <c:gapWidth val="150"/>
        <c:overlap val="100"/>
        <c:axId val="495438608"/>
        <c:axId val="485854112"/>
      </c:barChart>
      <c:catAx>
        <c:axId val="49543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5854112"/>
        <c:crosses val="autoZero"/>
        <c:auto val="1"/>
        <c:lblAlgn val="ctr"/>
        <c:lblOffset val="100"/>
        <c:noMultiLvlLbl val="0"/>
      </c:catAx>
      <c:valAx>
        <c:axId val="485854112"/>
        <c:scaling>
          <c:orientation val="minMax"/>
        </c:scaling>
        <c:delete val="1"/>
        <c:axPos val="l"/>
        <c:numFmt formatCode="0%" sourceLinked="1"/>
        <c:majorTickMark val="none"/>
        <c:minorTickMark val="none"/>
        <c:tickLblPos val="nextTo"/>
        <c:crossAx val="495438608"/>
        <c:crosses val="autoZero"/>
        <c:crossBetween val="between"/>
      </c:valAx>
      <c:spPr>
        <a:noFill/>
        <a:ln>
          <a:noFill/>
        </a:ln>
        <a:effectLst/>
      </c:spPr>
    </c:plotArea>
    <c:legend>
      <c:legendPos val="b"/>
      <c:layout>
        <c:manualLayout>
          <c:xMode val="edge"/>
          <c:yMode val="edge"/>
          <c:x val="6.4276286536855659E-2"/>
          <c:y val="0.87760493190445632"/>
          <c:w val="0.89999996073579536"/>
          <c:h val="5.634887208610903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9776462505945"/>
          <c:y val="0.11391595232607347"/>
          <c:w val="0.48339782768748213"/>
          <c:h val="0.6147887710414921"/>
        </c:manualLayout>
      </c:layout>
      <c:barChart>
        <c:barDir val="col"/>
        <c:grouping val="percentStacked"/>
        <c:varyColors val="0"/>
        <c:ser>
          <c:idx val="0"/>
          <c:order val="0"/>
          <c:tx>
            <c:strRef>
              <c:f>Sheet1!$B$1</c:f>
              <c:strCache>
                <c:ptCount val="1"/>
                <c:pt idx="0">
                  <c:v>Very easy</c:v>
                </c:pt>
              </c:strCache>
            </c:strRef>
          </c:tx>
          <c:invertIfNegative val="0"/>
          <c:dPt>
            <c:idx val="0"/>
            <c:invertIfNegative val="0"/>
            <c:bubble3D val="0"/>
            <c:spPr>
              <a:solidFill>
                <a:srgbClr val="7C64C3"/>
              </a:solidFill>
            </c:spPr>
            <c:extLst>
              <c:ext xmlns:c16="http://schemas.microsoft.com/office/drawing/2014/chart" uri="{C3380CC4-5D6E-409C-BE32-E72D297353CC}">
                <c16:uniqueId val="{00000001-D371-4C36-9186-5F598A0E59BA}"/>
              </c:ext>
            </c:extLst>
          </c:dPt>
          <c:dPt>
            <c:idx val="1"/>
            <c:invertIfNegative val="0"/>
            <c:bubble3D val="0"/>
            <c:spPr>
              <a:solidFill>
                <a:schemeClr val="accent1">
                  <a:lumMod val="60000"/>
                  <a:lumOff val="40000"/>
                </a:schemeClr>
              </a:solidFill>
            </c:spPr>
            <c:extLst>
              <c:ext xmlns:c16="http://schemas.microsoft.com/office/drawing/2014/chart" uri="{C3380CC4-5D6E-409C-BE32-E72D297353CC}">
                <c16:uniqueId val="{00000003-D371-4C36-9186-5F598A0E59BA}"/>
              </c:ext>
            </c:extLst>
          </c:dPt>
          <c:dPt>
            <c:idx val="2"/>
            <c:invertIfNegative val="0"/>
            <c:bubble3D val="0"/>
            <c:spPr>
              <a:solidFill>
                <a:schemeClr val="accent2">
                  <a:lumMod val="60000"/>
                  <a:lumOff val="40000"/>
                </a:schemeClr>
              </a:solidFill>
            </c:spPr>
            <c:extLst>
              <c:ext xmlns:c16="http://schemas.microsoft.com/office/drawing/2014/chart" uri="{C3380CC4-5D6E-409C-BE32-E72D297353CC}">
                <c16:uniqueId val="{00000005-D371-4C36-9186-5F598A0E59BA}"/>
              </c:ext>
            </c:extLst>
          </c:dPt>
          <c:dPt>
            <c:idx val="3"/>
            <c:invertIfNegative val="0"/>
            <c:bubble3D val="0"/>
            <c:spPr>
              <a:solidFill>
                <a:schemeClr val="accent2"/>
              </a:solidFill>
            </c:spPr>
            <c:extLst>
              <c:ext xmlns:c16="http://schemas.microsoft.com/office/drawing/2014/chart" uri="{C3380CC4-5D6E-409C-BE32-E72D297353CC}">
                <c16:uniqueId val="{00000007-D371-4C36-9186-5F598A0E59BA}"/>
              </c:ext>
            </c:extLst>
          </c:dPt>
          <c:dPt>
            <c:idx val="4"/>
            <c:invertIfNegative val="0"/>
            <c:bubble3D val="0"/>
            <c:spPr>
              <a:solidFill>
                <a:schemeClr val="bg1">
                  <a:lumMod val="75000"/>
                </a:schemeClr>
              </a:solidFill>
            </c:spPr>
            <c:extLst>
              <c:ext xmlns:c16="http://schemas.microsoft.com/office/drawing/2014/chart" uri="{C3380CC4-5D6E-409C-BE32-E72D297353CC}">
                <c16:uniqueId val="{00000009-D371-4C36-9186-5F598A0E59BA}"/>
              </c:ext>
            </c:extLst>
          </c:dPt>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Ease of aligning remote learning with the curriculum </c:v>
                </c:pt>
              </c:strCache>
            </c:strRef>
          </c:cat>
          <c:val>
            <c:numRef>
              <c:f>Sheet1!$B$2</c:f>
              <c:numCache>
                <c:formatCode>0%</c:formatCode>
                <c:ptCount val="1"/>
                <c:pt idx="0">
                  <c:v>6.087058276062518E-2</c:v>
                </c:pt>
              </c:numCache>
            </c:numRef>
          </c:val>
          <c:extLst>
            <c:ext xmlns:c16="http://schemas.microsoft.com/office/drawing/2014/chart" uri="{C3380CC4-5D6E-409C-BE32-E72D297353CC}">
              <c16:uniqueId val="{0000000A-D371-4C36-9186-5F598A0E59BA}"/>
            </c:ext>
          </c:extLst>
        </c:ser>
        <c:ser>
          <c:idx val="1"/>
          <c:order val="1"/>
          <c:tx>
            <c:strRef>
              <c:f>Sheet1!$C$1</c:f>
              <c:strCache>
                <c:ptCount val="1"/>
                <c:pt idx="0">
                  <c:v>Quite easy</c:v>
                </c:pt>
              </c:strCache>
            </c:strRef>
          </c:tx>
          <c:invertIfNegative val="0"/>
          <c:dPt>
            <c:idx val="0"/>
            <c:invertIfNegative val="0"/>
            <c:bubble3D val="0"/>
            <c:spPr>
              <a:solidFill>
                <a:schemeClr val="accent1">
                  <a:lumMod val="60000"/>
                  <a:lumOff val="40000"/>
                </a:schemeClr>
              </a:solidFill>
            </c:spPr>
            <c:extLst>
              <c:ext xmlns:c16="http://schemas.microsoft.com/office/drawing/2014/chart" uri="{C3380CC4-5D6E-409C-BE32-E72D297353CC}">
                <c16:uniqueId val="{0000000F-D371-4C36-9186-5F598A0E59BA}"/>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Ease of aligning remote learning with the curriculum </c:v>
                </c:pt>
              </c:strCache>
            </c:strRef>
          </c:cat>
          <c:val>
            <c:numRef>
              <c:f>Sheet1!$C$2</c:f>
              <c:numCache>
                <c:formatCode>0%</c:formatCode>
                <c:ptCount val="1"/>
                <c:pt idx="0">
                  <c:v>0.41313862271629842</c:v>
                </c:pt>
              </c:numCache>
            </c:numRef>
          </c:val>
          <c:extLst>
            <c:ext xmlns:c16="http://schemas.microsoft.com/office/drawing/2014/chart" uri="{C3380CC4-5D6E-409C-BE32-E72D297353CC}">
              <c16:uniqueId val="{0000000B-D371-4C36-9186-5F598A0E59BA}"/>
            </c:ext>
          </c:extLst>
        </c:ser>
        <c:ser>
          <c:idx val="2"/>
          <c:order val="2"/>
          <c:tx>
            <c:strRef>
              <c:f>Sheet1!$D$1</c:f>
              <c:strCache>
                <c:ptCount val="1"/>
                <c:pt idx="0">
                  <c:v>Quite difficult</c:v>
                </c:pt>
              </c:strCache>
            </c:strRef>
          </c:tx>
          <c:spPr>
            <a:solidFill>
              <a:schemeClr val="accent2">
                <a:lumMod val="60000"/>
                <a:lumOff val="4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Ease of aligning remote learning with the curriculum </c:v>
                </c:pt>
              </c:strCache>
            </c:strRef>
          </c:cat>
          <c:val>
            <c:numRef>
              <c:f>Sheet1!$D$2</c:f>
              <c:numCache>
                <c:formatCode>0%</c:formatCode>
                <c:ptCount val="1"/>
                <c:pt idx="0">
                  <c:v>0.36065407277430872</c:v>
                </c:pt>
              </c:numCache>
            </c:numRef>
          </c:val>
          <c:extLst>
            <c:ext xmlns:c16="http://schemas.microsoft.com/office/drawing/2014/chart" uri="{C3380CC4-5D6E-409C-BE32-E72D297353CC}">
              <c16:uniqueId val="{0000000C-D371-4C36-9186-5F598A0E59BA}"/>
            </c:ext>
          </c:extLst>
        </c:ser>
        <c:ser>
          <c:idx val="3"/>
          <c:order val="3"/>
          <c:tx>
            <c:strRef>
              <c:f>Sheet1!$E$1</c:f>
              <c:strCache>
                <c:ptCount val="1"/>
                <c:pt idx="0">
                  <c:v>Very difficult</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Ease of aligning remote learning with the curriculum </c:v>
                </c:pt>
              </c:strCache>
            </c:strRef>
          </c:cat>
          <c:val>
            <c:numRef>
              <c:f>Sheet1!$E$2</c:f>
              <c:numCache>
                <c:formatCode>0%</c:formatCode>
                <c:ptCount val="1"/>
                <c:pt idx="0">
                  <c:v>0.13495581017507269</c:v>
                </c:pt>
              </c:numCache>
            </c:numRef>
          </c:val>
          <c:extLst>
            <c:ext xmlns:c16="http://schemas.microsoft.com/office/drawing/2014/chart" uri="{C3380CC4-5D6E-409C-BE32-E72D297353CC}">
              <c16:uniqueId val="{0000000D-D371-4C36-9186-5F598A0E59BA}"/>
            </c:ext>
          </c:extLst>
        </c:ser>
        <c:ser>
          <c:idx val="4"/>
          <c:order val="4"/>
          <c:tx>
            <c:strRef>
              <c:f>Sheet1!$F$1</c:f>
              <c:strCache>
                <c:ptCount val="1"/>
                <c:pt idx="0">
                  <c:v>Don't know</c:v>
                </c:pt>
              </c:strCache>
            </c:strRef>
          </c:tx>
          <c:spPr>
            <a:solidFill>
              <a:schemeClr val="bg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Ease of aligning remote learning with the curriculum </c:v>
                </c:pt>
              </c:strCache>
            </c:strRef>
          </c:cat>
          <c:val>
            <c:numRef>
              <c:f>Sheet1!$F$2</c:f>
              <c:numCache>
                <c:formatCode>0%</c:formatCode>
                <c:ptCount val="1"/>
                <c:pt idx="0">
                  <c:v>3.0380911573695109E-2</c:v>
                </c:pt>
              </c:numCache>
            </c:numRef>
          </c:val>
          <c:extLst>
            <c:ext xmlns:c16="http://schemas.microsoft.com/office/drawing/2014/chart" uri="{C3380CC4-5D6E-409C-BE32-E72D297353CC}">
              <c16:uniqueId val="{0000000E-D371-4C36-9186-5F598A0E59BA}"/>
            </c:ext>
          </c:extLst>
        </c:ser>
        <c:dLbls>
          <c:dLblPos val="ctr"/>
          <c:showLegendKey val="0"/>
          <c:showVal val="1"/>
          <c:showCatName val="0"/>
          <c:showSerName val="0"/>
          <c:showPercent val="0"/>
          <c:showBubbleSize val="0"/>
        </c:dLbls>
        <c:gapWidth val="100"/>
        <c:overlap val="100"/>
        <c:axId val="2002984783"/>
        <c:axId val="134054111"/>
      </c:barChart>
      <c:catAx>
        <c:axId val="2002984783"/>
        <c:scaling>
          <c:orientation val="minMax"/>
        </c:scaling>
        <c:delete val="1"/>
        <c:axPos val="b"/>
        <c:numFmt formatCode="General" sourceLinked="1"/>
        <c:majorTickMark val="out"/>
        <c:minorTickMark val="none"/>
        <c:tickLblPos val="nextTo"/>
        <c:crossAx val="134054111"/>
        <c:crosses val="autoZero"/>
        <c:auto val="1"/>
        <c:lblAlgn val="ctr"/>
        <c:lblOffset val="100"/>
        <c:noMultiLvlLbl val="0"/>
      </c:catAx>
      <c:valAx>
        <c:axId val="134054111"/>
        <c:scaling>
          <c:orientation val="minMax"/>
        </c:scaling>
        <c:delete val="1"/>
        <c:axPos val="l"/>
        <c:numFmt formatCode="0%" sourceLinked="1"/>
        <c:majorTickMark val="out"/>
        <c:minorTickMark val="none"/>
        <c:tickLblPos val="nextTo"/>
        <c:crossAx val="2002984783"/>
        <c:crosses val="autoZero"/>
        <c:crossBetween val="between"/>
      </c:valAx>
    </c:plotArea>
    <c:legend>
      <c:legendPos val="t"/>
      <c:layout>
        <c:manualLayout>
          <c:xMode val="edge"/>
          <c:yMode val="edge"/>
          <c:x val="0"/>
          <c:y val="1.8585660504373849E-2"/>
          <c:w val="0.98515517775043204"/>
          <c:h val="7.2260169978304534E-2"/>
        </c:manualLayout>
      </c:layout>
      <c:overlay val="0"/>
      <c:txPr>
        <a:bodyPr/>
        <a:lstStyle/>
        <a:p>
          <a:pPr>
            <a:defRPr sz="1050"/>
          </a:pPr>
          <a:endParaRPr lang="en-US"/>
        </a:p>
      </c:txPr>
    </c:legend>
    <c:plotVisOnly val="1"/>
    <c:dispBlanksAs val="gap"/>
    <c:showDLblsOverMax val="0"/>
  </c:chart>
  <c:txPr>
    <a:bodyPr/>
    <a:lstStyle/>
    <a:p>
      <a:pPr>
        <a:defRPr sz="1200">
          <a:solidFill>
            <a:schemeClr val="tx2"/>
          </a:solidFil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9776462505945"/>
          <c:y val="0.12140049083716956"/>
          <c:w val="0.48339782768748213"/>
          <c:h val="0.62075096818631714"/>
        </c:manualLayout>
      </c:layout>
      <c:barChart>
        <c:barDir val="col"/>
        <c:grouping val="percentStacked"/>
        <c:varyColors val="0"/>
        <c:ser>
          <c:idx val="0"/>
          <c:order val="0"/>
          <c:tx>
            <c:strRef>
              <c:f>Sheet1!$B$1</c:f>
              <c:strCache>
                <c:ptCount val="1"/>
                <c:pt idx="0">
                  <c:v>Completely</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8A9E-4DF8-84EF-973067203DCC}"/>
              </c:ext>
            </c:extLst>
          </c:dPt>
          <c:dPt>
            <c:idx val="1"/>
            <c:invertIfNegative val="0"/>
            <c:bubble3D val="0"/>
            <c:extLst>
              <c:ext xmlns:c16="http://schemas.microsoft.com/office/drawing/2014/chart" uri="{C3380CC4-5D6E-409C-BE32-E72D297353CC}">
                <c16:uniqueId val="{00000003-8A9E-4DF8-84EF-973067203DCC}"/>
              </c:ext>
            </c:extLst>
          </c:dPt>
          <c:dPt>
            <c:idx val="2"/>
            <c:invertIfNegative val="0"/>
            <c:bubble3D val="0"/>
            <c:extLst>
              <c:ext xmlns:c16="http://schemas.microsoft.com/office/drawing/2014/chart" uri="{C3380CC4-5D6E-409C-BE32-E72D297353CC}">
                <c16:uniqueId val="{00000005-8A9E-4DF8-84EF-973067203DCC}"/>
              </c:ext>
            </c:extLst>
          </c:dPt>
          <c:dPt>
            <c:idx val="3"/>
            <c:invertIfNegative val="0"/>
            <c:bubble3D val="0"/>
            <c:extLst>
              <c:ext xmlns:c16="http://schemas.microsoft.com/office/drawing/2014/chart" uri="{C3380CC4-5D6E-409C-BE32-E72D297353CC}">
                <c16:uniqueId val="{00000007-8A9E-4DF8-84EF-973067203DCC}"/>
              </c:ext>
            </c:extLst>
          </c:dPt>
          <c:dPt>
            <c:idx val="4"/>
            <c:invertIfNegative val="0"/>
            <c:bubble3D val="0"/>
            <c:extLst>
              <c:ext xmlns:c16="http://schemas.microsoft.com/office/drawing/2014/chart" uri="{C3380CC4-5D6E-409C-BE32-E72D297353CC}">
                <c16:uniqueId val="{00000009-8A9E-4DF8-84EF-973067203DCC}"/>
              </c:ext>
            </c:extLst>
          </c:dPt>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Extent remote learning has been aligned with the curriculum</c:v>
                </c:pt>
              </c:strCache>
            </c:strRef>
          </c:cat>
          <c:val>
            <c:numRef>
              <c:f>Sheet1!$B$2</c:f>
              <c:numCache>
                <c:formatCode>0%</c:formatCode>
                <c:ptCount val="1"/>
                <c:pt idx="0">
                  <c:v>0.15</c:v>
                </c:pt>
              </c:numCache>
            </c:numRef>
          </c:val>
          <c:extLst>
            <c:ext xmlns:c16="http://schemas.microsoft.com/office/drawing/2014/chart" uri="{C3380CC4-5D6E-409C-BE32-E72D297353CC}">
              <c16:uniqueId val="{0000000A-8A9E-4DF8-84EF-973067203DCC}"/>
            </c:ext>
          </c:extLst>
        </c:ser>
        <c:ser>
          <c:idx val="1"/>
          <c:order val="1"/>
          <c:tx>
            <c:strRef>
              <c:f>Sheet1!$C$1</c:f>
              <c:strCache>
                <c:ptCount val="1"/>
                <c:pt idx="0">
                  <c:v>Somewhat</c:v>
                </c:pt>
              </c:strCache>
            </c:strRef>
          </c:tx>
          <c:spPr>
            <a:solidFill>
              <a:schemeClr val="accent1">
                <a:lumMod val="60000"/>
                <a:lumOff val="4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Extent remote learning has been aligned with the curriculum</c:v>
                </c:pt>
              </c:strCache>
            </c:strRef>
          </c:cat>
          <c:val>
            <c:numRef>
              <c:f>Sheet1!$C$2</c:f>
              <c:numCache>
                <c:formatCode>0%</c:formatCode>
                <c:ptCount val="1"/>
                <c:pt idx="0">
                  <c:v>0.65</c:v>
                </c:pt>
              </c:numCache>
            </c:numRef>
          </c:val>
          <c:extLst>
            <c:ext xmlns:c16="http://schemas.microsoft.com/office/drawing/2014/chart" uri="{C3380CC4-5D6E-409C-BE32-E72D297353CC}">
              <c16:uniqueId val="{0000000B-8A9E-4DF8-84EF-973067203DCC}"/>
            </c:ext>
          </c:extLst>
        </c:ser>
        <c:ser>
          <c:idx val="2"/>
          <c:order val="2"/>
          <c:tx>
            <c:strRef>
              <c:f>Sheet1!$D$1</c:f>
              <c:strCache>
                <c:ptCount val="1"/>
                <c:pt idx="0">
                  <c:v>Not much</c:v>
                </c:pt>
              </c:strCache>
            </c:strRef>
          </c:tx>
          <c:spPr>
            <a:solidFill>
              <a:schemeClr val="accent2">
                <a:lumMod val="60000"/>
                <a:lumOff val="4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Extent remote learning has been aligned with the curriculum</c:v>
                </c:pt>
              </c:strCache>
            </c:strRef>
          </c:cat>
          <c:val>
            <c:numRef>
              <c:f>Sheet1!$D$2</c:f>
              <c:numCache>
                <c:formatCode>0%</c:formatCode>
                <c:ptCount val="1"/>
                <c:pt idx="0">
                  <c:v>0.14000000000000001</c:v>
                </c:pt>
              </c:numCache>
            </c:numRef>
          </c:val>
          <c:extLst>
            <c:ext xmlns:c16="http://schemas.microsoft.com/office/drawing/2014/chart" uri="{C3380CC4-5D6E-409C-BE32-E72D297353CC}">
              <c16:uniqueId val="{0000000C-8A9E-4DF8-84EF-973067203DCC}"/>
            </c:ext>
          </c:extLst>
        </c:ser>
        <c:ser>
          <c:idx val="3"/>
          <c:order val="3"/>
          <c:tx>
            <c:strRef>
              <c:f>Sheet1!$E$1</c:f>
              <c:strCache>
                <c:ptCount val="1"/>
                <c:pt idx="0">
                  <c:v>Not at all</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Extent remote learning has been aligned with the curriculum</c:v>
                </c:pt>
              </c:strCache>
            </c:strRef>
          </c:cat>
          <c:val>
            <c:numRef>
              <c:f>Sheet1!$E$2</c:f>
              <c:numCache>
                <c:formatCode>0%</c:formatCode>
                <c:ptCount val="1"/>
                <c:pt idx="0">
                  <c:v>0.03</c:v>
                </c:pt>
              </c:numCache>
            </c:numRef>
          </c:val>
          <c:extLst>
            <c:ext xmlns:c16="http://schemas.microsoft.com/office/drawing/2014/chart" uri="{C3380CC4-5D6E-409C-BE32-E72D297353CC}">
              <c16:uniqueId val="{0000000D-8A9E-4DF8-84EF-973067203DCC}"/>
            </c:ext>
          </c:extLst>
        </c:ser>
        <c:ser>
          <c:idx val="4"/>
          <c:order val="4"/>
          <c:tx>
            <c:strRef>
              <c:f>Sheet1!$F$1</c:f>
              <c:strCache>
                <c:ptCount val="1"/>
                <c:pt idx="0">
                  <c:v>Don't know</c:v>
                </c:pt>
              </c:strCache>
            </c:strRef>
          </c:tx>
          <c:spPr>
            <a:solidFill>
              <a:schemeClr val="bg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Extent remote learning has been aligned with the curriculum</c:v>
                </c:pt>
              </c:strCache>
            </c:strRef>
          </c:cat>
          <c:val>
            <c:numRef>
              <c:f>Sheet1!$F$2</c:f>
              <c:numCache>
                <c:formatCode>0%</c:formatCode>
                <c:ptCount val="1"/>
                <c:pt idx="0">
                  <c:v>0.03</c:v>
                </c:pt>
              </c:numCache>
            </c:numRef>
          </c:val>
          <c:extLst>
            <c:ext xmlns:c16="http://schemas.microsoft.com/office/drawing/2014/chart" uri="{C3380CC4-5D6E-409C-BE32-E72D297353CC}">
              <c16:uniqueId val="{0000000E-8A9E-4DF8-84EF-973067203DCC}"/>
            </c:ext>
          </c:extLst>
        </c:ser>
        <c:dLbls>
          <c:dLblPos val="ctr"/>
          <c:showLegendKey val="0"/>
          <c:showVal val="1"/>
          <c:showCatName val="0"/>
          <c:showSerName val="0"/>
          <c:showPercent val="0"/>
          <c:showBubbleSize val="0"/>
        </c:dLbls>
        <c:gapWidth val="100"/>
        <c:overlap val="100"/>
        <c:axId val="2002984783"/>
        <c:axId val="134054111"/>
      </c:barChart>
      <c:catAx>
        <c:axId val="2002984783"/>
        <c:scaling>
          <c:orientation val="minMax"/>
        </c:scaling>
        <c:delete val="1"/>
        <c:axPos val="b"/>
        <c:numFmt formatCode="General" sourceLinked="1"/>
        <c:majorTickMark val="out"/>
        <c:minorTickMark val="none"/>
        <c:tickLblPos val="nextTo"/>
        <c:crossAx val="134054111"/>
        <c:crosses val="autoZero"/>
        <c:auto val="1"/>
        <c:lblAlgn val="ctr"/>
        <c:lblOffset val="100"/>
        <c:noMultiLvlLbl val="0"/>
      </c:catAx>
      <c:valAx>
        <c:axId val="134054111"/>
        <c:scaling>
          <c:orientation val="minMax"/>
        </c:scaling>
        <c:delete val="1"/>
        <c:axPos val="l"/>
        <c:numFmt formatCode="0%" sourceLinked="1"/>
        <c:majorTickMark val="out"/>
        <c:minorTickMark val="none"/>
        <c:tickLblPos val="nextTo"/>
        <c:crossAx val="2002984783"/>
        <c:crosses val="autoZero"/>
        <c:crossBetween val="between"/>
      </c:valAx>
    </c:plotArea>
    <c:legend>
      <c:legendPos val="t"/>
      <c:layout>
        <c:manualLayout>
          <c:xMode val="edge"/>
          <c:yMode val="edge"/>
          <c:x val="0"/>
          <c:y val="1.8585665037534751E-2"/>
          <c:w val="0.98670461494326622"/>
          <c:h val="7.1405539698931736E-2"/>
        </c:manualLayout>
      </c:layout>
      <c:overlay val="0"/>
      <c:txPr>
        <a:bodyPr/>
        <a:lstStyle/>
        <a:p>
          <a:pPr>
            <a:defRPr sz="1050"/>
          </a:pPr>
          <a:endParaRPr lang="en-US"/>
        </a:p>
      </c:txPr>
    </c:legend>
    <c:plotVisOnly val="1"/>
    <c:dispBlanksAs val="gap"/>
    <c:showDLblsOverMax val="0"/>
  </c:chart>
  <c:txPr>
    <a:bodyPr/>
    <a:lstStyle/>
    <a:p>
      <a:pPr>
        <a:defRPr sz="1200">
          <a:solidFill>
            <a:schemeClr val="tx2"/>
          </a:solidFil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98325049583276"/>
          <c:y val="0.11699900089556045"/>
          <c:w val="0.48339782768748213"/>
          <c:h val="0.61202877097804653"/>
        </c:manualLayout>
      </c:layout>
      <c:barChart>
        <c:barDir val="col"/>
        <c:grouping val="percentStacked"/>
        <c:varyColors val="0"/>
        <c:ser>
          <c:idx val="0"/>
          <c:order val="0"/>
          <c:tx>
            <c:strRef>
              <c:f>Sheet1!$B$1</c:f>
              <c:strCache>
                <c:ptCount val="1"/>
                <c:pt idx="0">
                  <c:v>Strongly agree</c:v>
                </c:pt>
              </c:strCache>
            </c:strRef>
          </c:tx>
          <c:invertIfNegative val="0"/>
          <c:dPt>
            <c:idx val="0"/>
            <c:invertIfNegative val="0"/>
            <c:bubble3D val="0"/>
            <c:spPr>
              <a:solidFill>
                <a:srgbClr val="7C64C3"/>
              </a:solidFill>
            </c:spPr>
            <c:extLst>
              <c:ext xmlns:c16="http://schemas.microsoft.com/office/drawing/2014/chart" uri="{C3380CC4-5D6E-409C-BE32-E72D297353CC}">
                <c16:uniqueId val="{00000001-EC79-4DA1-9BCE-5847772F5DA4}"/>
              </c:ext>
            </c:extLst>
          </c:dPt>
          <c:dPt>
            <c:idx val="1"/>
            <c:invertIfNegative val="0"/>
            <c:bubble3D val="0"/>
            <c:spPr>
              <a:solidFill>
                <a:schemeClr val="accent1">
                  <a:lumMod val="60000"/>
                  <a:lumOff val="40000"/>
                </a:schemeClr>
              </a:solidFill>
            </c:spPr>
            <c:extLst>
              <c:ext xmlns:c16="http://schemas.microsoft.com/office/drawing/2014/chart" uri="{C3380CC4-5D6E-409C-BE32-E72D297353CC}">
                <c16:uniqueId val="{00000003-EC79-4DA1-9BCE-5847772F5DA4}"/>
              </c:ext>
            </c:extLst>
          </c:dPt>
          <c:dPt>
            <c:idx val="2"/>
            <c:invertIfNegative val="0"/>
            <c:bubble3D val="0"/>
            <c:spPr>
              <a:solidFill>
                <a:schemeClr val="accent2">
                  <a:lumMod val="60000"/>
                  <a:lumOff val="40000"/>
                </a:schemeClr>
              </a:solidFill>
            </c:spPr>
            <c:extLst>
              <c:ext xmlns:c16="http://schemas.microsoft.com/office/drawing/2014/chart" uri="{C3380CC4-5D6E-409C-BE32-E72D297353CC}">
                <c16:uniqueId val="{00000005-EC79-4DA1-9BCE-5847772F5DA4}"/>
              </c:ext>
            </c:extLst>
          </c:dPt>
          <c:dPt>
            <c:idx val="3"/>
            <c:invertIfNegative val="0"/>
            <c:bubble3D val="0"/>
            <c:spPr>
              <a:solidFill>
                <a:schemeClr val="accent2"/>
              </a:solidFill>
            </c:spPr>
            <c:extLst>
              <c:ext xmlns:c16="http://schemas.microsoft.com/office/drawing/2014/chart" uri="{C3380CC4-5D6E-409C-BE32-E72D297353CC}">
                <c16:uniqueId val="{00000007-EC79-4DA1-9BCE-5847772F5DA4}"/>
              </c:ext>
            </c:extLst>
          </c:dPt>
          <c:dPt>
            <c:idx val="4"/>
            <c:invertIfNegative val="0"/>
            <c:bubble3D val="0"/>
            <c:spPr>
              <a:solidFill>
                <a:schemeClr val="bg1">
                  <a:lumMod val="75000"/>
                </a:schemeClr>
              </a:solidFill>
            </c:spPr>
            <c:extLst>
              <c:ext xmlns:c16="http://schemas.microsoft.com/office/drawing/2014/chart" uri="{C3380CC4-5D6E-409C-BE32-E72D297353CC}">
                <c16:uniqueId val="{00000009-EC79-4DA1-9BCE-5847772F5DA4}"/>
              </c:ext>
            </c:extLst>
          </c:dPt>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Remote learning be aligned completely with the curriculum </c:v>
                </c:pt>
              </c:strCache>
            </c:strRef>
          </c:cat>
          <c:val>
            <c:numRef>
              <c:f>Sheet1!$B$2</c:f>
              <c:numCache>
                <c:formatCode>0%</c:formatCode>
                <c:ptCount val="1"/>
                <c:pt idx="0">
                  <c:v>0.15</c:v>
                </c:pt>
              </c:numCache>
            </c:numRef>
          </c:val>
          <c:extLst>
            <c:ext xmlns:c16="http://schemas.microsoft.com/office/drawing/2014/chart" uri="{C3380CC4-5D6E-409C-BE32-E72D297353CC}">
              <c16:uniqueId val="{0000000A-EC79-4DA1-9BCE-5847772F5DA4}"/>
            </c:ext>
          </c:extLst>
        </c:ser>
        <c:ser>
          <c:idx val="1"/>
          <c:order val="1"/>
          <c:tx>
            <c:strRef>
              <c:f>Sheet1!$C$1</c:f>
              <c:strCache>
                <c:ptCount val="1"/>
                <c:pt idx="0">
                  <c:v>Slightly agree</c:v>
                </c:pt>
              </c:strCache>
            </c:strRef>
          </c:tx>
          <c:spPr>
            <a:solidFill>
              <a:schemeClr val="accent1">
                <a:lumMod val="60000"/>
                <a:lumOff val="4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Remote learning be aligned completely with the curriculum </c:v>
                </c:pt>
              </c:strCache>
            </c:strRef>
          </c:cat>
          <c:val>
            <c:numRef>
              <c:f>Sheet1!$C$2</c:f>
              <c:numCache>
                <c:formatCode>0%</c:formatCode>
                <c:ptCount val="1"/>
                <c:pt idx="0">
                  <c:v>0.35</c:v>
                </c:pt>
              </c:numCache>
            </c:numRef>
          </c:val>
          <c:extLst>
            <c:ext xmlns:c16="http://schemas.microsoft.com/office/drawing/2014/chart" uri="{C3380CC4-5D6E-409C-BE32-E72D297353CC}">
              <c16:uniqueId val="{0000000B-EC79-4DA1-9BCE-5847772F5DA4}"/>
            </c:ext>
          </c:extLst>
        </c:ser>
        <c:ser>
          <c:idx val="2"/>
          <c:order val="2"/>
          <c:tx>
            <c:strRef>
              <c:f>Sheet1!$D$1</c:f>
              <c:strCache>
                <c:ptCount val="1"/>
                <c:pt idx="0">
                  <c:v>Slightly disagree</c:v>
                </c:pt>
              </c:strCache>
            </c:strRef>
          </c:tx>
          <c:spPr>
            <a:solidFill>
              <a:schemeClr val="accent2">
                <a:lumMod val="60000"/>
                <a:lumOff val="4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Remote learning be aligned completely with the curriculum </c:v>
                </c:pt>
              </c:strCache>
            </c:strRef>
          </c:cat>
          <c:val>
            <c:numRef>
              <c:f>Sheet1!$D$2</c:f>
              <c:numCache>
                <c:formatCode>0%</c:formatCode>
                <c:ptCount val="1"/>
                <c:pt idx="0">
                  <c:v>0.28000000000000003</c:v>
                </c:pt>
              </c:numCache>
            </c:numRef>
          </c:val>
          <c:extLst>
            <c:ext xmlns:c16="http://schemas.microsoft.com/office/drawing/2014/chart" uri="{C3380CC4-5D6E-409C-BE32-E72D297353CC}">
              <c16:uniqueId val="{0000000C-EC79-4DA1-9BCE-5847772F5DA4}"/>
            </c:ext>
          </c:extLst>
        </c:ser>
        <c:ser>
          <c:idx val="3"/>
          <c:order val="3"/>
          <c:tx>
            <c:strRef>
              <c:f>Sheet1!$E$1</c:f>
              <c:strCache>
                <c:ptCount val="1"/>
                <c:pt idx="0">
                  <c:v>Strongly disagree</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Remote learning be aligned completely with the curriculum </c:v>
                </c:pt>
              </c:strCache>
            </c:strRef>
          </c:cat>
          <c:val>
            <c:numRef>
              <c:f>Sheet1!$E$2</c:f>
              <c:numCache>
                <c:formatCode>0%</c:formatCode>
                <c:ptCount val="1"/>
                <c:pt idx="0">
                  <c:v>0.17</c:v>
                </c:pt>
              </c:numCache>
            </c:numRef>
          </c:val>
          <c:extLst>
            <c:ext xmlns:c16="http://schemas.microsoft.com/office/drawing/2014/chart" uri="{C3380CC4-5D6E-409C-BE32-E72D297353CC}">
              <c16:uniqueId val="{0000000D-EC79-4DA1-9BCE-5847772F5DA4}"/>
            </c:ext>
          </c:extLst>
        </c:ser>
        <c:ser>
          <c:idx val="4"/>
          <c:order val="4"/>
          <c:tx>
            <c:strRef>
              <c:f>Sheet1!$F$1</c:f>
              <c:strCache>
                <c:ptCount val="1"/>
                <c:pt idx="0">
                  <c:v>Don't know</c:v>
                </c:pt>
              </c:strCache>
            </c:strRef>
          </c:tx>
          <c:spPr>
            <a:solidFill>
              <a:schemeClr val="bg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Remote learning be aligned completely with the curriculum </c:v>
                </c:pt>
              </c:strCache>
            </c:strRef>
          </c:cat>
          <c:val>
            <c:numRef>
              <c:f>Sheet1!$F$2</c:f>
              <c:numCache>
                <c:formatCode>0%</c:formatCode>
                <c:ptCount val="1"/>
                <c:pt idx="0">
                  <c:v>0.04</c:v>
                </c:pt>
              </c:numCache>
            </c:numRef>
          </c:val>
          <c:extLst>
            <c:ext xmlns:c16="http://schemas.microsoft.com/office/drawing/2014/chart" uri="{C3380CC4-5D6E-409C-BE32-E72D297353CC}">
              <c16:uniqueId val="{0000000E-EC79-4DA1-9BCE-5847772F5DA4}"/>
            </c:ext>
          </c:extLst>
        </c:ser>
        <c:dLbls>
          <c:dLblPos val="ctr"/>
          <c:showLegendKey val="0"/>
          <c:showVal val="1"/>
          <c:showCatName val="0"/>
          <c:showSerName val="0"/>
          <c:showPercent val="0"/>
          <c:showBubbleSize val="0"/>
        </c:dLbls>
        <c:gapWidth val="100"/>
        <c:overlap val="100"/>
        <c:axId val="2002984783"/>
        <c:axId val="134054111"/>
      </c:barChart>
      <c:catAx>
        <c:axId val="2002984783"/>
        <c:scaling>
          <c:orientation val="minMax"/>
        </c:scaling>
        <c:delete val="1"/>
        <c:axPos val="b"/>
        <c:numFmt formatCode="General" sourceLinked="1"/>
        <c:majorTickMark val="out"/>
        <c:minorTickMark val="none"/>
        <c:tickLblPos val="nextTo"/>
        <c:crossAx val="134054111"/>
        <c:crosses val="autoZero"/>
        <c:auto val="1"/>
        <c:lblAlgn val="ctr"/>
        <c:lblOffset val="100"/>
        <c:noMultiLvlLbl val="0"/>
      </c:catAx>
      <c:valAx>
        <c:axId val="134054111"/>
        <c:scaling>
          <c:orientation val="minMax"/>
        </c:scaling>
        <c:delete val="1"/>
        <c:axPos val="l"/>
        <c:numFmt formatCode="0%" sourceLinked="1"/>
        <c:majorTickMark val="out"/>
        <c:minorTickMark val="none"/>
        <c:tickLblPos val="nextTo"/>
        <c:crossAx val="2002984783"/>
        <c:crosses val="autoZero"/>
        <c:crossBetween val="between"/>
      </c:valAx>
    </c:plotArea>
    <c:legend>
      <c:legendPos val="t"/>
      <c:layout>
        <c:manualLayout>
          <c:xMode val="edge"/>
          <c:yMode val="edge"/>
          <c:x val="0"/>
          <c:y val="0"/>
          <c:w val="1"/>
          <c:h val="0.10956710778144904"/>
        </c:manualLayout>
      </c:layout>
      <c:overlay val="0"/>
      <c:txPr>
        <a:bodyPr/>
        <a:lstStyle/>
        <a:p>
          <a:pPr>
            <a:defRPr sz="1050"/>
          </a:pPr>
          <a:endParaRPr lang="en-US"/>
        </a:p>
      </c:txPr>
    </c:legend>
    <c:plotVisOnly val="1"/>
    <c:dispBlanksAs val="gap"/>
    <c:showDLblsOverMax val="0"/>
  </c:chart>
  <c:txPr>
    <a:bodyPr/>
    <a:lstStyle/>
    <a:p>
      <a:pPr>
        <a:defRPr sz="1200">
          <a:solidFill>
            <a:schemeClr val="tx2"/>
          </a:solidFil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33494728357751369"/>
          <c:y val="4.7927598010844397E-2"/>
          <c:w val="0.66505271642248631"/>
          <c:h val="0.83230408062873895"/>
        </c:manualLayout>
      </c:layout>
      <c:barChart>
        <c:barDir val="bar"/>
        <c:grouping val="percentStacked"/>
        <c:varyColors val="1"/>
        <c:ser>
          <c:idx val="0"/>
          <c:order val="0"/>
          <c:tx>
            <c:strRef>
              <c:f>Sheet1!$B$1</c:f>
              <c:strCache>
                <c:ptCount val="1"/>
                <c:pt idx="0">
                  <c:v>Very consistently</c:v>
                </c:pt>
              </c:strCache>
            </c:strRef>
          </c:tx>
          <c:spPr>
            <a:solidFill>
              <a:srgbClr val="7C64C3"/>
            </a:solidFill>
          </c:spPr>
          <c:invertIfNegative val="1"/>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Across year groups</c:v>
                </c:pt>
                <c:pt idx="1">
                  <c:v>Across subject areas</c:v>
                </c:pt>
              </c:strCache>
            </c:strRef>
          </c:cat>
          <c:val>
            <c:numRef>
              <c:f>Sheet1!$B$2:$B$3</c:f>
              <c:numCache>
                <c:formatCode>0%</c:formatCode>
                <c:ptCount val="2"/>
                <c:pt idx="0">
                  <c:v>0.1958176905646882</c:v>
                </c:pt>
                <c:pt idx="1">
                  <c:v>0.1030291111976268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CC31-457A-B306-7A04179D462A}"/>
            </c:ext>
          </c:extLst>
        </c:ser>
        <c:ser>
          <c:idx val="1"/>
          <c:order val="1"/>
          <c:tx>
            <c:strRef>
              <c:f>Sheet1!$C$1</c:f>
              <c:strCache>
                <c:ptCount val="1"/>
                <c:pt idx="0">
                  <c:v>Quite consistently</c:v>
                </c:pt>
              </c:strCache>
            </c:strRef>
          </c:tx>
          <c:spPr>
            <a:solidFill>
              <a:srgbClr val="CBC1E7"/>
            </a:solidFill>
          </c:spPr>
          <c:invertIfNegative val="1"/>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Across year groups</c:v>
                </c:pt>
                <c:pt idx="1">
                  <c:v>Across subject areas</c:v>
                </c:pt>
              </c:strCache>
            </c:strRef>
          </c:cat>
          <c:val>
            <c:numRef>
              <c:f>Sheet1!$C$2:$C$3</c:f>
              <c:numCache>
                <c:formatCode>0%</c:formatCode>
                <c:ptCount val="2"/>
                <c:pt idx="0">
                  <c:v>0.45010276332470972</c:v>
                </c:pt>
                <c:pt idx="1">
                  <c:v>0.40105248479512617</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CC31-457A-B306-7A04179D462A}"/>
            </c:ext>
          </c:extLst>
        </c:ser>
        <c:ser>
          <c:idx val="2"/>
          <c:order val="2"/>
          <c:tx>
            <c:strRef>
              <c:f>Sheet1!$D$1</c:f>
              <c:strCache>
                <c:ptCount val="1"/>
                <c:pt idx="0">
                  <c:v>Quite inconsistently</c:v>
                </c:pt>
              </c:strCache>
            </c:strRef>
          </c:tx>
          <c:spPr>
            <a:solidFill>
              <a:srgbClr val="A7EDEC"/>
            </a:solidFill>
          </c:spPr>
          <c:invertIfNegative val="1"/>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Across year groups</c:v>
                </c:pt>
                <c:pt idx="1">
                  <c:v>Across subject areas</c:v>
                </c:pt>
              </c:strCache>
            </c:strRef>
          </c:cat>
          <c:val>
            <c:numRef>
              <c:f>Sheet1!$D$2:$D$3</c:f>
              <c:numCache>
                <c:formatCode>0%</c:formatCode>
                <c:ptCount val="2"/>
                <c:pt idx="0">
                  <c:v>0.2105566513186907</c:v>
                </c:pt>
                <c:pt idx="1">
                  <c:v>0.28138182882112073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2-CC31-457A-B306-7A04179D462A}"/>
            </c:ext>
          </c:extLst>
        </c:ser>
        <c:ser>
          <c:idx val="3"/>
          <c:order val="3"/>
          <c:tx>
            <c:strRef>
              <c:f>Sheet1!$E$1</c:f>
              <c:strCache>
                <c:ptCount val="1"/>
                <c:pt idx="0">
                  <c:v>Very inconsistently</c:v>
                </c:pt>
              </c:strCache>
            </c:strRef>
          </c:tx>
          <c:spPr>
            <a:solidFill>
              <a:srgbClr val="29CDCA"/>
            </a:solidFill>
          </c:spPr>
          <c:invertIfNegative val="1"/>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Across year groups</c:v>
                </c:pt>
                <c:pt idx="1">
                  <c:v>Across subject areas</c:v>
                </c:pt>
              </c:strCache>
            </c:strRef>
          </c:cat>
          <c:val>
            <c:numRef>
              <c:f>Sheet1!$E$2:$E$3</c:f>
              <c:numCache>
                <c:formatCode>0%</c:formatCode>
                <c:ptCount val="2"/>
                <c:pt idx="0">
                  <c:v>5.7131823536204968E-2</c:v>
                </c:pt>
                <c:pt idx="1">
                  <c:v>9.7303798486170767E-2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CC31-457A-B306-7A04179D462A}"/>
            </c:ext>
          </c:extLst>
        </c:ser>
        <c:ser>
          <c:idx val="4"/>
          <c:order val="4"/>
          <c:tx>
            <c:strRef>
              <c:f>Sheet1!$F$1</c:f>
              <c:strCache>
                <c:ptCount val="1"/>
                <c:pt idx="0">
                  <c:v>Don't know</c:v>
                </c:pt>
              </c:strCache>
            </c:strRef>
          </c:tx>
          <c:spPr>
            <a:solidFill>
              <a:srgbClr val="A6A6A6"/>
            </a:solidFill>
          </c:spPr>
          <c:invertIfNegative val="1"/>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Across year groups</c:v>
                </c:pt>
                <c:pt idx="1">
                  <c:v>Across subject areas</c:v>
                </c:pt>
              </c:strCache>
            </c:strRef>
          </c:cat>
          <c:val>
            <c:numRef>
              <c:f>Sheet1!$F$2:$F$3</c:f>
              <c:numCache>
                <c:formatCode>0%</c:formatCode>
                <c:ptCount val="2"/>
                <c:pt idx="0">
                  <c:v>8.639107125570647E-2</c:v>
                </c:pt>
                <c:pt idx="1">
                  <c:v>0.1172327766999557</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4-CC31-457A-B306-7A04179D462A}"/>
            </c:ext>
          </c:extLst>
        </c:ser>
        <c:dLbls>
          <c:dLblPos val="ctr"/>
          <c:showLegendKey val="0"/>
          <c:showVal val="1"/>
          <c:showCatName val="0"/>
          <c:showSerName val="0"/>
          <c:showPercent val="0"/>
          <c:showBubbleSize val="0"/>
        </c:dLbls>
        <c:gapWidth val="88"/>
        <c:overlap val="100"/>
        <c:axId val="-2068027336"/>
        <c:axId val="-2113994440"/>
      </c:barChart>
      <c:catAx>
        <c:axId val="-2068027336"/>
        <c:scaling>
          <c:orientation val="minMax"/>
        </c:scaling>
        <c:delete val="0"/>
        <c:axPos val="l"/>
        <c:numFmt formatCode="General" sourceLinked="0"/>
        <c:majorTickMark val="none"/>
        <c:minorTickMark val="none"/>
        <c:tickLblPos val="nextTo"/>
        <c:txPr>
          <a:bodyPr/>
          <a:lstStyle/>
          <a:p>
            <a:pPr>
              <a:defRPr sz="1400"/>
            </a:pPr>
            <a:endParaRPr lang="en-US"/>
          </a:p>
        </c:txPr>
        <c:crossAx val="-2113994440"/>
        <c:crosses val="autoZero"/>
        <c:auto val="1"/>
        <c:lblAlgn val="ctr"/>
        <c:lblOffset val="100"/>
        <c:noMultiLvlLbl val="0"/>
      </c:catAx>
      <c:valAx>
        <c:axId val="-2113994440"/>
        <c:scaling>
          <c:orientation val="minMax"/>
        </c:scaling>
        <c:delete val="1"/>
        <c:axPos val="b"/>
        <c:numFmt formatCode="0%" sourceLinked="1"/>
        <c:majorTickMark val="none"/>
        <c:minorTickMark val="none"/>
        <c:tickLblPos val="nextTo"/>
        <c:crossAx val="-2068027336"/>
        <c:crosses val="autoZero"/>
        <c:crossBetween val="between"/>
      </c:valAx>
    </c:plotArea>
    <c:legend>
      <c:legendPos val="t"/>
      <c:layout>
        <c:manualLayout>
          <c:xMode val="edge"/>
          <c:yMode val="edge"/>
          <c:x val="8.9417364746086303E-2"/>
          <c:y val="0.90369216065553792"/>
          <c:w val="0.89999987854990193"/>
          <c:h val="5.8259146155720733E-2"/>
        </c:manualLayout>
      </c:layout>
      <c:overlay val="0"/>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1.4422887036296888E-2"/>
          <c:y val="4.7281323877068557E-2"/>
          <c:w val="0.97910200836450856"/>
          <c:h val="0.48071633997877927"/>
        </c:manualLayout>
      </c:layout>
      <c:barChart>
        <c:barDir val="col"/>
        <c:grouping val="clustered"/>
        <c:varyColors val="1"/>
        <c:ser>
          <c:idx val="0"/>
          <c:order val="0"/>
          <c:tx>
            <c:strRef>
              <c:f>Sheet1!$B$1</c:f>
              <c:strCache>
                <c:ptCount val="1"/>
                <c:pt idx="0">
                  <c:v>Primary - What the school offers</c:v>
                </c:pt>
              </c:strCache>
            </c:strRef>
          </c:tx>
          <c:spPr>
            <a:solidFill>
              <a:srgbClr val="7C64C3"/>
            </a:solidFill>
          </c:spPr>
          <c:invertIfNegative val="1"/>
          <c:dPt>
            <c:idx val="0"/>
            <c:invertIfNegative val="1"/>
            <c:bubble3D val="0"/>
            <c:spPr>
              <a:solidFill>
                <a:schemeClr val="accent1"/>
              </a:solidFill>
            </c:spPr>
            <c:extLst>
              <c:ext xmlns:c16="http://schemas.microsoft.com/office/drawing/2014/chart" uri="{C3380CC4-5D6E-409C-BE32-E72D297353CC}">
                <c16:uniqueId val="{00000001-2650-4869-9D34-74C2E341AF29}"/>
              </c:ext>
            </c:extLst>
          </c:dPt>
          <c:dPt>
            <c:idx val="1"/>
            <c:invertIfNegative val="1"/>
            <c:bubble3D val="0"/>
            <c:spPr>
              <a:solidFill>
                <a:schemeClr val="accent1"/>
              </a:solidFill>
            </c:spPr>
            <c:extLst>
              <c:ext xmlns:c16="http://schemas.microsoft.com/office/drawing/2014/chart" uri="{C3380CC4-5D6E-409C-BE32-E72D297353CC}">
                <c16:uniqueId val="{00000003-2650-4869-9D34-74C2E341AF29}"/>
              </c:ext>
            </c:extLst>
          </c:dPt>
          <c:dPt>
            <c:idx val="2"/>
            <c:invertIfNegative val="1"/>
            <c:bubble3D val="0"/>
            <c:spPr>
              <a:solidFill>
                <a:schemeClr val="accent1"/>
              </a:solidFill>
            </c:spPr>
            <c:extLst>
              <c:ext xmlns:c16="http://schemas.microsoft.com/office/drawing/2014/chart" uri="{C3380CC4-5D6E-409C-BE32-E72D297353CC}">
                <c16:uniqueId val="{00000005-2650-4869-9D34-74C2E341AF29}"/>
              </c:ext>
            </c:extLst>
          </c:dPt>
          <c:dPt>
            <c:idx val="3"/>
            <c:invertIfNegative val="1"/>
            <c:bubble3D val="0"/>
            <c:spPr>
              <a:solidFill>
                <a:schemeClr val="accent1"/>
              </a:solidFill>
            </c:spPr>
            <c:extLst>
              <c:ext xmlns:c16="http://schemas.microsoft.com/office/drawing/2014/chart" uri="{C3380CC4-5D6E-409C-BE32-E72D297353CC}">
                <c16:uniqueId val="{00000007-2650-4869-9D34-74C2E341AF29}"/>
              </c:ext>
            </c:extLst>
          </c:dPt>
          <c:dPt>
            <c:idx val="4"/>
            <c:invertIfNegative val="1"/>
            <c:bubble3D val="0"/>
            <c:spPr>
              <a:solidFill>
                <a:schemeClr val="accent1"/>
              </a:solidFill>
            </c:spPr>
            <c:extLst>
              <c:ext xmlns:c16="http://schemas.microsoft.com/office/drawing/2014/chart" uri="{C3380CC4-5D6E-409C-BE32-E72D297353CC}">
                <c16:uniqueId val="{00000009-2650-4869-9D34-74C2E341AF29}"/>
              </c:ext>
            </c:extLst>
          </c:dPt>
          <c:dPt>
            <c:idx val="5"/>
            <c:invertIfNegative val="1"/>
            <c:bubble3D val="0"/>
            <c:spPr>
              <a:solidFill>
                <a:schemeClr val="accent1"/>
              </a:solidFill>
            </c:spPr>
            <c:extLst>
              <c:ext xmlns:c16="http://schemas.microsoft.com/office/drawing/2014/chart" uri="{C3380CC4-5D6E-409C-BE32-E72D297353CC}">
                <c16:uniqueId val="{0000000B-2650-4869-9D34-74C2E341AF29}"/>
              </c:ext>
            </c:extLst>
          </c:dPt>
          <c:dPt>
            <c:idx val="6"/>
            <c:invertIfNegative val="1"/>
            <c:bubble3D val="0"/>
            <c:spPr>
              <a:solidFill>
                <a:schemeClr val="accent1"/>
              </a:solidFill>
            </c:spPr>
            <c:extLst>
              <c:ext xmlns:c16="http://schemas.microsoft.com/office/drawing/2014/chart" uri="{C3380CC4-5D6E-409C-BE32-E72D297353CC}">
                <c16:uniqueId val="{0000000D-2650-4869-9D34-74C2E341AF29}"/>
              </c:ext>
            </c:extLst>
          </c:dPt>
          <c:dPt>
            <c:idx val="7"/>
            <c:invertIfNegative val="1"/>
            <c:bubble3D val="0"/>
            <c:spPr>
              <a:solidFill>
                <a:schemeClr val="accent1"/>
              </a:solidFill>
            </c:spPr>
            <c:extLst>
              <c:ext xmlns:c16="http://schemas.microsoft.com/office/drawing/2014/chart" uri="{C3380CC4-5D6E-409C-BE32-E72D297353CC}">
                <c16:uniqueId val="{0000000F-2650-4869-9D34-74C2E341AF29}"/>
              </c:ext>
            </c:extLst>
          </c:dPt>
          <c:dPt>
            <c:idx val="8"/>
            <c:invertIfNegative val="1"/>
            <c:bubble3D val="0"/>
            <c:spPr>
              <a:solidFill>
                <a:schemeClr val="accent1"/>
              </a:solidFill>
            </c:spPr>
            <c:extLst>
              <c:ext xmlns:c16="http://schemas.microsoft.com/office/drawing/2014/chart" uri="{C3380CC4-5D6E-409C-BE32-E72D297353CC}">
                <c16:uniqueId val="{00000011-2650-4869-9D34-74C2E341AF29}"/>
              </c:ext>
            </c:extLst>
          </c:dPt>
          <c:dPt>
            <c:idx val="9"/>
            <c:invertIfNegative val="1"/>
            <c:bubble3D val="0"/>
            <c:spPr>
              <a:solidFill>
                <a:schemeClr val="accent1"/>
              </a:solidFill>
            </c:spPr>
            <c:extLst>
              <c:ext xmlns:c16="http://schemas.microsoft.com/office/drawing/2014/chart" uri="{C3380CC4-5D6E-409C-BE32-E72D297353CC}">
                <c16:uniqueId val="{00000013-2650-4869-9D34-74C2E341AF29}"/>
              </c:ext>
            </c:extLst>
          </c:dPt>
          <c:dPt>
            <c:idx val="10"/>
            <c:invertIfNegative val="1"/>
            <c:bubble3D val="0"/>
            <c:spPr>
              <a:solidFill>
                <a:schemeClr val="accent1"/>
              </a:solidFill>
            </c:spPr>
            <c:extLst>
              <c:ext xmlns:c16="http://schemas.microsoft.com/office/drawing/2014/chart" uri="{C3380CC4-5D6E-409C-BE32-E72D297353CC}">
                <c16:uniqueId val="{00000015-2650-4869-9D34-74C2E341AF29}"/>
              </c:ext>
            </c:extLst>
          </c:dPt>
          <c:dPt>
            <c:idx val="11"/>
            <c:invertIfNegative val="1"/>
            <c:bubble3D val="0"/>
            <c:spPr>
              <a:solidFill>
                <a:schemeClr val="accent1"/>
              </a:solidFill>
            </c:spPr>
            <c:extLst>
              <c:ext xmlns:c16="http://schemas.microsoft.com/office/drawing/2014/chart" uri="{C3380CC4-5D6E-409C-BE32-E72D297353CC}">
                <c16:uniqueId val="{00000017-2650-4869-9D34-74C2E341AF2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Links to external websites / resources</c:v>
                </c:pt>
                <c:pt idx="1">
                  <c:v>Video assemblies</c:v>
                </c:pt>
                <c:pt idx="2">
                  <c:v>Physical remote learning resources </c:v>
                </c:pt>
                <c:pt idx="3">
                  <c:v>Live video lessons</c:v>
                </c:pt>
                <c:pt idx="4">
                  <c:v>A blended learning approach</c:v>
                </c:pt>
                <c:pt idx="5">
                  <c:v>A dedicated digital learning platform </c:v>
                </c:pt>
                <c:pt idx="6">
                  <c:v>Pre-recorded video lessons</c:v>
                </c:pt>
                <c:pt idx="7">
                  <c:v>Chat applications for teacher to pupil interaction</c:v>
                </c:pt>
                <c:pt idx="8">
                  <c:v>Chat applications for pupil to pupil interaction</c:v>
                </c:pt>
                <c:pt idx="9">
                  <c:v>Other</c:v>
                </c:pt>
              </c:strCache>
            </c:strRef>
          </c:cat>
          <c:val>
            <c:numRef>
              <c:f>Sheet1!$B$2:$B$11</c:f>
              <c:numCache>
                <c:formatCode>0%</c:formatCode>
                <c:ptCount val="10"/>
                <c:pt idx="0">
                  <c:v>0.75062643663108464</c:v>
                </c:pt>
                <c:pt idx="1">
                  <c:v>0.50795470177650637</c:v>
                </c:pt>
                <c:pt idx="2">
                  <c:v>0.63457705447502677</c:v>
                </c:pt>
                <c:pt idx="3">
                  <c:v>0.35469491180389962</c:v>
                </c:pt>
                <c:pt idx="4">
                  <c:v>0.40326708159682251</c:v>
                </c:pt>
                <c:pt idx="5">
                  <c:v>0.50246363648099879</c:v>
                </c:pt>
                <c:pt idx="6">
                  <c:v>0.3940635676361654</c:v>
                </c:pt>
                <c:pt idx="7">
                  <c:v>0.31125869443697951</c:v>
                </c:pt>
                <c:pt idx="8">
                  <c:v>0.117942414804072</c:v>
                </c:pt>
                <c:pt idx="9">
                  <c:v>5.2259389281530837E-2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18-2650-4869-9D34-74C2E341AF29}"/>
            </c:ext>
          </c:extLst>
        </c:ser>
        <c:ser>
          <c:idx val="1"/>
          <c:order val="1"/>
          <c:tx>
            <c:strRef>
              <c:f>Sheet1!$C$1</c:f>
              <c:strCache>
                <c:ptCount val="1"/>
                <c:pt idx="0">
                  <c:v>Secondary - What the school offers</c:v>
                </c:pt>
              </c:strCache>
            </c:strRef>
          </c:tx>
          <c:spPr>
            <a:solidFill>
              <a:schemeClr val="accent3"/>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Links to external websites / resources</c:v>
                </c:pt>
                <c:pt idx="1">
                  <c:v>Video assemblies</c:v>
                </c:pt>
                <c:pt idx="2">
                  <c:v>Physical remote learning resources </c:v>
                </c:pt>
                <c:pt idx="3">
                  <c:v>Live video lessons</c:v>
                </c:pt>
                <c:pt idx="4">
                  <c:v>A blended learning approach</c:v>
                </c:pt>
                <c:pt idx="5">
                  <c:v>A dedicated digital learning platform </c:v>
                </c:pt>
                <c:pt idx="6">
                  <c:v>Pre-recorded video lessons</c:v>
                </c:pt>
                <c:pt idx="7">
                  <c:v>Chat applications for teacher to pupil interaction</c:v>
                </c:pt>
                <c:pt idx="8">
                  <c:v>Chat applications for pupil to pupil interaction</c:v>
                </c:pt>
                <c:pt idx="9">
                  <c:v>Other</c:v>
                </c:pt>
              </c:strCache>
            </c:strRef>
          </c:cat>
          <c:val>
            <c:numRef>
              <c:f>Sheet1!$C$2:$C$11</c:f>
              <c:numCache>
                <c:formatCode>0%</c:formatCode>
                <c:ptCount val="10"/>
                <c:pt idx="0">
                  <c:v>0.69320821508084574</c:v>
                </c:pt>
                <c:pt idx="1">
                  <c:v>0.62489328614743811</c:v>
                </c:pt>
                <c:pt idx="2">
                  <c:v>0.48848605147629032</c:v>
                </c:pt>
                <c:pt idx="3">
                  <c:v>0.73902902990322616</c:v>
                </c:pt>
                <c:pt idx="4">
                  <c:v>0.6674395732502727</c:v>
                </c:pt>
                <c:pt idx="5">
                  <c:v>0.4000270233650316</c:v>
                </c:pt>
                <c:pt idx="6">
                  <c:v>0.43845822204100732</c:v>
                </c:pt>
                <c:pt idx="7">
                  <c:v>0.36856951614323791</c:v>
                </c:pt>
                <c:pt idx="8">
                  <c:v>0.1679834107252183</c:v>
                </c:pt>
                <c:pt idx="9">
                  <c:v>5.769459405735073E-2</c:v>
                </c:pt>
              </c:numCache>
            </c:numRef>
          </c:val>
          <c:extLst>
            <c:ext xmlns:c16="http://schemas.microsoft.com/office/drawing/2014/chart" uri="{C3380CC4-5D6E-409C-BE32-E72D297353CC}">
              <c16:uniqueId val="{00000000-2D04-4AA8-B1A0-CCD14FC58828}"/>
            </c:ext>
          </c:extLst>
        </c:ser>
        <c:ser>
          <c:idx val="2"/>
          <c:order val="2"/>
          <c:tx>
            <c:strRef>
              <c:f>Sheet1!$D$1</c:f>
              <c:strCache>
                <c:ptCount val="1"/>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Links to external websites / resources</c:v>
                </c:pt>
                <c:pt idx="1">
                  <c:v>Video assemblies</c:v>
                </c:pt>
                <c:pt idx="2">
                  <c:v>Physical remote learning resources </c:v>
                </c:pt>
                <c:pt idx="3">
                  <c:v>Live video lessons</c:v>
                </c:pt>
                <c:pt idx="4">
                  <c:v>A blended learning approach</c:v>
                </c:pt>
                <c:pt idx="5">
                  <c:v>A dedicated digital learning platform </c:v>
                </c:pt>
                <c:pt idx="6">
                  <c:v>Pre-recorded video lessons</c:v>
                </c:pt>
                <c:pt idx="7">
                  <c:v>Chat applications for teacher to pupil interaction</c:v>
                </c:pt>
                <c:pt idx="8">
                  <c:v>Chat applications for pupil to pupil interaction</c:v>
                </c:pt>
                <c:pt idx="9">
                  <c:v>Other</c:v>
                </c:pt>
              </c:strCache>
            </c:strRef>
          </c:cat>
          <c:val>
            <c:numRef>
              <c:f>Sheet1!$D$2:$D$11</c:f>
              <c:numCache>
                <c:formatCode>General</c:formatCode>
                <c:ptCount val="10"/>
              </c:numCache>
            </c:numRef>
          </c:val>
          <c:extLst>
            <c:ext xmlns:c16="http://schemas.microsoft.com/office/drawing/2014/chart" uri="{C3380CC4-5D6E-409C-BE32-E72D297353CC}">
              <c16:uniqueId val="{00000018-37F8-4EB5-94A8-26F04758FA16}"/>
            </c:ext>
          </c:extLst>
        </c:ser>
        <c:ser>
          <c:idx val="3"/>
          <c:order val="3"/>
          <c:tx>
            <c:strRef>
              <c:f>Sheet1!$E$1</c:f>
              <c:strCache>
                <c:ptCount val="1"/>
                <c:pt idx="0">
                  <c:v>Primary - What the teacher uses </c:v>
                </c:pt>
              </c:strCache>
            </c:strRef>
          </c:tx>
          <c:spPr>
            <a:solidFill>
              <a:schemeClr val="accent1">
                <a:lumMod val="40000"/>
                <a:lumOff val="6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Links to external websites / resources</c:v>
                </c:pt>
                <c:pt idx="1">
                  <c:v>Video assemblies</c:v>
                </c:pt>
                <c:pt idx="2">
                  <c:v>Physical remote learning resources </c:v>
                </c:pt>
                <c:pt idx="3">
                  <c:v>Live video lessons</c:v>
                </c:pt>
                <c:pt idx="4">
                  <c:v>A blended learning approach</c:v>
                </c:pt>
                <c:pt idx="5">
                  <c:v>A dedicated digital learning platform </c:v>
                </c:pt>
                <c:pt idx="6">
                  <c:v>Pre-recorded video lessons</c:v>
                </c:pt>
                <c:pt idx="7">
                  <c:v>Chat applications for teacher to pupil interaction</c:v>
                </c:pt>
                <c:pt idx="8">
                  <c:v>Chat applications for pupil to pupil interaction</c:v>
                </c:pt>
                <c:pt idx="9">
                  <c:v>Other</c:v>
                </c:pt>
              </c:strCache>
            </c:strRef>
          </c:cat>
          <c:val>
            <c:numRef>
              <c:f>Sheet1!$E$2:$E$11</c:f>
              <c:numCache>
                <c:formatCode>0%</c:formatCode>
                <c:ptCount val="10"/>
                <c:pt idx="0">
                  <c:v>0.69212317140949942</c:v>
                </c:pt>
                <c:pt idx="1">
                  <c:v>0.32489128462422862</c:v>
                </c:pt>
                <c:pt idx="2">
                  <c:v>0.57639100108609631</c:v>
                </c:pt>
                <c:pt idx="3">
                  <c:v>0.2370104530864931</c:v>
                </c:pt>
                <c:pt idx="4">
                  <c:v>0.35290347506084008</c:v>
                </c:pt>
                <c:pt idx="5">
                  <c:v>0.42783816870495761</c:v>
                </c:pt>
                <c:pt idx="6">
                  <c:v>0.34851097474911008</c:v>
                </c:pt>
                <c:pt idx="7">
                  <c:v>0.27321242845176458</c:v>
                </c:pt>
                <c:pt idx="8">
                  <c:v>9.6845597722473795E-2</c:v>
                </c:pt>
                <c:pt idx="9">
                  <c:v>7.1143176053100124E-2</c:v>
                </c:pt>
              </c:numCache>
            </c:numRef>
          </c:val>
          <c:extLst>
            <c:ext xmlns:c16="http://schemas.microsoft.com/office/drawing/2014/chart" uri="{C3380CC4-5D6E-409C-BE32-E72D297353CC}">
              <c16:uniqueId val="{00000019-37F8-4EB5-94A8-26F04758FA16}"/>
            </c:ext>
          </c:extLst>
        </c:ser>
        <c:ser>
          <c:idx val="4"/>
          <c:order val="4"/>
          <c:tx>
            <c:strRef>
              <c:f>Sheet1!$F$1</c:f>
              <c:strCache>
                <c:ptCount val="1"/>
                <c:pt idx="0">
                  <c:v>Secondary - What the teacher uses </c:v>
                </c:pt>
              </c:strCache>
            </c:strRef>
          </c:tx>
          <c:spPr>
            <a:solidFill>
              <a:schemeClr val="accent3">
                <a:lumMod val="40000"/>
                <a:lumOff val="6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Links to external websites / resources</c:v>
                </c:pt>
                <c:pt idx="1">
                  <c:v>Video assemblies</c:v>
                </c:pt>
                <c:pt idx="2">
                  <c:v>Physical remote learning resources </c:v>
                </c:pt>
                <c:pt idx="3">
                  <c:v>Live video lessons</c:v>
                </c:pt>
                <c:pt idx="4">
                  <c:v>A blended learning approach</c:v>
                </c:pt>
                <c:pt idx="5">
                  <c:v>A dedicated digital learning platform </c:v>
                </c:pt>
                <c:pt idx="6">
                  <c:v>Pre-recorded video lessons</c:v>
                </c:pt>
                <c:pt idx="7">
                  <c:v>Chat applications for teacher to pupil interaction</c:v>
                </c:pt>
                <c:pt idx="8">
                  <c:v>Chat applications for pupil to pupil interaction</c:v>
                </c:pt>
                <c:pt idx="9">
                  <c:v>Other</c:v>
                </c:pt>
              </c:strCache>
            </c:strRef>
          </c:cat>
          <c:val>
            <c:numRef>
              <c:f>Sheet1!$F$2:$F$11</c:f>
              <c:numCache>
                <c:formatCode>0%</c:formatCode>
                <c:ptCount val="10"/>
                <c:pt idx="0">
                  <c:v>0.65162199631159556</c:v>
                </c:pt>
                <c:pt idx="1">
                  <c:v>0.2839447849410241</c:v>
                </c:pt>
                <c:pt idx="2">
                  <c:v>0.43397541834960712</c:v>
                </c:pt>
                <c:pt idx="3">
                  <c:v>0.64497752171807265</c:v>
                </c:pt>
                <c:pt idx="4">
                  <c:v>0.55921403865609032</c:v>
                </c:pt>
                <c:pt idx="5">
                  <c:v>0.34789119057861528</c:v>
                </c:pt>
                <c:pt idx="6">
                  <c:v>0.37156358778519599</c:v>
                </c:pt>
                <c:pt idx="7">
                  <c:v>0.34857766097783832</c:v>
                </c:pt>
                <c:pt idx="8">
                  <c:v>0.1151810675851109</c:v>
                </c:pt>
                <c:pt idx="9">
                  <c:v>6.3548952739270845E-2</c:v>
                </c:pt>
              </c:numCache>
            </c:numRef>
          </c:val>
          <c:extLst>
            <c:ext xmlns:c16="http://schemas.microsoft.com/office/drawing/2014/chart" uri="{C3380CC4-5D6E-409C-BE32-E72D297353CC}">
              <c16:uniqueId val="{0000001A-37F8-4EB5-94A8-26F04758FA16}"/>
            </c:ext>
          </c:extLst>
        </c:ser>
        <c:dLbls>
          <c:dLblPos val="outEnd"/>
          <c:showLegendKey val="0"/>
          <c:showVal val="1"/>
          <c:showCatName val="0"/>
          <c:showSerName val="0"/>
          <c:showPercent val="0"/>
          <c:showBubbleSize val="0"/>
        </c:dLbls>
        <c:gapWidth val="88"/>
        <c:axId val="-2068027336"/>
        <c:axId val="-2113994440"/>
      </c:barChart>
      <c:catAx>
        <c:axId val="-2068027336"/>
        <c:scaling>
          <c:orientation val="minMax"/>
        </c:scaling>
        <c:delete val="0"/>
        <c:axPos val="b"/>
        <c:numFmt formatCode="General" sourceLinked="0"/>
        <c:majorTickMark val="none"/>
        <c:minorTickMark val="none"/>
        <c:tickLblPos val="nextTo"/>
        <c:txPr>
          <a:bodyPr/>
          <a:lstStyle/>
          <a:p>
            <a:pPr>
              <a:defRPr sz="1200"/>
            </a:pPr>
            <a:endParaRPr lang="en-US"/>
          </a:p>
        </c:txPr>
        <c:crossAx val="-2113994440"/>
        <c:crosses val="autoZero"/>
        <c:auto val="1"/>
        <c:lblAlgn val="ctr"/>
        <c:lblOffset val="100"/>
        <c:noMultiLvlLbl val="0"/>
      </c:catAx>
      <c:valAx>
        <c:axId val="-2113994440"/>
        <c:scaling>
          <c:orientation val="minMax"/>
        </c:scaling>
        <c:delete val="1"/>
        <c:axPos val="l"/>
        <c:numFmt formatCode="0%" sourceLinked="1"/>
        <c:majorTickMark val="none"/>
        <c:minorTickMark val="none"/>
        <c:tickLblPos val="nextTo"/>
        <c:crossAx val="-2068027336"/>
        <c:crosses val="autoZero"/>
        <c:crossBetween val="between"/>
      </c:valAx>
    </c:plotArea>
    <c:legend>
      <c:legendPos val="r"/>
      <c:legendEntry>
        <c:idx val="2"/>
        <c:delete val="1"/>
      </c:legendEntry>
      <c:layout>
        <c:manualLayout>
          <c:xMode val="edge"/>
          <c:yMode val="edge"/>
          <c:x val="0.1328057858972691"/>
          <c:y val="0.7267260475419296"/>
          <c:w val="0.63946138577964884"/>
          <c:h val="0.1373401463114983"/>
        </c:manualLayout>
      </c:layout>
      <c:overlay val="0"/>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Sheet1!$D$1</c:f>
              <c:strCache>
                <c:ptCount val="1"/>
                <c:pt idx="0">
                  <c:v>All</c:v>
                </c:pt>
              </c:strCache>
            </c:strRef>
          </c:tx>
          <c:spPr>
            <a:solidFill>
              <a:schemeClr val="accent1"/>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2-C51C-4467-93CF-4584F9F66096}"/>
              </c:ext>
            </c:extLst>
          </c:dPt>
          <c:dPt>
            <c:idx val="1"/>
            <c:invertIfNegative val="0"/>
            <c:bubble3D val="0"/>
            <c:spPr>
              <a:solidFill>
                <a:schemeClr val="bg1">
                  <a:lumMod val="85000"/>
                </a:schemeClr>
              </a:solidFill>
              <a:ln>
                <a:noFill/>
              </a:ln>
              <a:effectLst/>
            </c:spPr>
            <c:extLst>
              <c:ext xmlns:c16="http://schemas.microsoft.com/office/drawing/2014/chart" uri="{C3380CC4-5D6E-409C-BE32-E72D297353CC}">
                <c16:uniqueId val="{00000001-C51C-4467-93CF-4584F9F66096}"/>
              </c:ext>
            </c:extLst>
          </c:dPt>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0-C51C-4467-93CF-4584F9F6609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Not applicable – I have not faced any challenges </c:v>
                </c:pt>
                <c:pt idx="1">
                  <c:v>Don't know</c:v>
                </c:pt>
                <c:pt idx="2">
                  <c:v>Other</c:v>
                </c:pt>
                <c:pt idx="3">
                  <c:v>Personal poor internet connection</c:v>
                </c:pt>
                <c:pt idx="4">
                  <c:v>Compatibility issues between pupil's devices and digital learning platform</c:v>
                </c:pt>
                <c:pt idx="5">
                  <c:v>Accessibility issues for pupils with individual needs </c:v>
                </c:pt>
                <c:pt idx="6">
                  <c:v>Pupils misunderstanding the work</c:v>
                </c:pt>
                <c:pt idx="7">
                  <c:v>Not being able to give real time feedback / guidance to pupils</c:v>
                </c:pt>
                <c:pt idx="8">
                  <c:v>Parents becoming confused by the work</c:v>
                </c:pt>
                <c:pt idx="9">
                  <c:v>Difficulty adapting the curriculum for remote learning purposes</c:v>
                </c:pt>
                <c:pt idx="10">
                  <c:v>Pupils not having a suitable space to complete work </c:v>
                </c:pt>
                <c:pt idx="11">
                  <c:v>Pupils' poor internet connection</c:v>
                </c:pt>
                <c:pt idx="12">
                  <c:v>Balancing remote learning with the rest of my workload</c:v>
                </c:pt>
                <c:pt idx="13">
                  <c:v>Pupils not completing work to their usual standard</c:v>
                </c:pt>
                <c:pt idx="14">
                  <c:v>Pupils not having appropriate devices to access / complete work on </c:v>
                </c:pt>
                <c:pt idx="15">
                  <c:v>Pupils not engaging with the work</c:v>
                </c:pt>
                <c:pt idx="16">
                  <c:v>Pupils not completing work at all</c:v>
                </c:pt>
              </c:strCache>
            </c:strRef>
          </c:cat>
          <c:val>
            <c:numRef>
              <c:f>Sheet1!$D$2:$D$18</c:f>
              <c:numCache>
                <c:formatCode>0%</c:formatCode>
                <c:ptCount val="17"/>
                <c:pt idx="0">
                  <c:v>0.02</c:v>
                </c:pt>
                <c:pt idx="1">
                  <c:v>0.01</c:v>
                </c:pt>
                <c:pt idx="2">
                  <c:v>0.05</c:v>
                </c:pt>
                <c:pt idx="3">
                  <c:v>0.25</c:v>
                </c:pt>
                <c:pt idx="4">
                  <c:v>0.35</c:v>
                </c:pt>
                <c:pt idx="5">
                  <c:v>0.43</c:v>
                </c:pt>
                <c:pt idx="6">
                  <c:v>0.49</c:v>
                </c:pt>
                <c:pt idx="7">
                  <c:v>0.51</c:v>
                </c:pt>
                <c:pt idx="8">
                  <c:v>0.51</c:v>
                </c:pt>
                <c:pt idx="9">
                  <c:v>0.52</c:v>
                </c:pt>
                <c:pt idx="10">
                  <c:v>0.56999999999999995</c:v>
                </c:pt>
                <c:pt idx="11">
                  <c:v>0.57999999999999996</c:v>
                </c:pt>
                <c:pt idx="12">
                  <c:v>0.63</c:v>
                </c:pt>
                <c:pt idx="13">
                  <c:v>0.67</c:v>
                </c:pt>
                <c:pt idx="14">
                  <c:v>0.74</c:v>
                </c:pt>
                <c:pt idx="15">
                  <c:v>0.76</c:v>
                </c:pt>
                <c:pt idx="16">
                  <c:v>0.79</c:v>
                </c:pt>
              </c:numCache>
            </c:numRef>
          </c:val>
          <c:extLst>
            <c:ext xmlns:c16="http://schemas.microsoft.com/office/drawing/2014/chart" uri="{C3380CC4-5D6E-409C-BE32-E72D297353CC}">
              <c16:uniqueId val="{00000000-C30C-5543-BF75-9F5DFE146BE3}"/>
            </c:ext>
          </c:extLst>
        </c:ser>
        <c:dLbls>
          <c:dLblPos val="outEnd"/>
          <c:showLegendKey val="0"/>
          <c:showVal val="1"/>
          <c:showCatName val="0"/>
          <c:showSerName val="0"/>
          <c:showPercent val="0"/>
          <c:showBubbleSize val="0"/>
        </c:dLbls>
        <c:gapWidth val="88"/>
        <c:axId val="1604371776"/>
        <c:axId val="1162813280"/>
      </c:barChart>
      <c:catAx>
        <c:axId val="1604371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2813280"/>
        <c:crosses val="autoZero"/>
        <c:auto val="1"/>
        <c:lblAlgn val="ctr"/>
        <c:lblOffset val="100"/>
        <c:noMultiLvlLbl val="0"/>
      </c:catAx>
      <c:valAx>
        <c:axId val="1162813280"/>
        <c:scaling>
          <c:orientation val="minMax"/>
        </c:scaling>
        <c:delete val="1"/>
        <c:axPos val="b"/>
        <c:numFmt formatCode="0%" sourceLinked="1"/>
        <c:majorTickMark val="none"/>
        <c:minorTickMark val="none"/>
        <c:tickLblPos val="nextTo"/>
        <c:crossAx val="1604371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All</c:v>
                </c:pt>
              </c:strCache>
            </c:strRef>
          </c:tx>
          <c:spPr>
            <a:solidFill>
              <a:schemeClr val="accent2"/>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2-C51C-4467-93CF-4584F9F66096}"/>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1-C51C-4467-93CF-4584F9F66096}"/>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0-C51C-4467-93CF-4584F9F6609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Not applicable </c:v>
                </c:pt>
                <c:pt idx="1">
                  <c:v>Not sure</c:v>
                </c:pt>
                <c:pt idx="2">
                  <c:v>Other </c:v>
                </c:pt>
                <c:pt idx="3">
                  <c:v>Not having an internet connection</c:v>
                </c:pt>
                <c:pt idx="4">
                  <c:v>Not meeting my child's individual needs</c:v>
                </c:pt>
                <c:pt idx="5">
                  <c:v>The level of work is too challenging for my child</c:v>
                </c:pt>
                <c:pt idx="6">
                  <c:v>Poor quality resources/learning packs</c:v>
                </c:pt>
                <c:pt idx="7">
                  <c:v>Internet connection good enough to cope with multiple people's needs</c:v>
                </c:pt>
                <c:pt idx="8">
                  <c:v>Access to an appropriate device or technology </c:v>
                </c:pt>
                <c:pt idx="9">
                  <c:v>Compatibility issues between device and the digital learning platform</c:v>
                </c:pt>
                <c:pt idx="10">
                  <c:v>The level of work is not challenging enough</c:v>
                </c:pt>
                <c:pt idx="11">
                  <c:v>My child having a suitable space</c:v>
                </c:pt>
                <c:pt idx="12">
                  <c:v>Balancing their remote learning with my other child(ren)</c:v>
                </c:pt>
                <c:pt idx="13">
                  <c:v>Needing learning support from myself or another adult at home</c:v>
                </c:pt>
                <c:pt idx="14">
                  <c:v>The supervision they need when they are remote learning</c:v>
                </c:pt>
                <c:pt idx="15">
                  <c:v>Lack of one-to-one contact with their teachers</c:v>
                </c:pt>
                <c:pt idx="16">
                  <c:v>My child's motivation to access remote learning</c:v>
                </c:pt>
                <c:pt idx="17">
                  <c:v>Lack of contact with their classmates</c:v>
                </c:pt>
                <c:pt idx="18">
                  <c:v>My child's focus in studying remotely</c:v>
                </c:pt>
              </c:strCache>
            </c:strRef>
          </c:cat>
          <c:val>
            <c:numRef>
              <c:f>Sheet1!$B$2:$B$20</c:f>
              <c:numCache>
                <c:formatCode>0%</c:formatCode>
                <c:ptCount val="19"/>
                <c:pt idx="0">
                  <c:v>0.09</c:v>
                </c:pt>
                <c:pt idx="1">
                  <c:v>0.03</c:v>
                </c:pt>
                <c:pt idx="2">
                  <c:v>0.04</c:v>
                </c:pt>
                <c:pt idx="3">
                  <c:v>0.02</c:v>
                </c:pt>
                <c:pt idx="4">
                  <c:v>0.05</c:v>
                </c:pt>
                <c:pt idx="5">
                  <c:v>0.05</c:v>
                </c:pt>
                <c:pt idx="6">
                  <c:v>0.09</c:v>
                </c:pt>
                <c:pt idx="7">
                  <c:v>0.1</c:v>
                </c:pt>
                <c:pt idx="8">
                  <c:v>0.11</c:v>
                </c:pt>
                <c:pt idx="9">
                  <c:v>0.11</c:v>
                </c:pt>
                <c:pt idx="10">
                  <c:v>0.11</c:v>
                </c:pt>
                <c:pt idx="11">
                  <c:v>0.12</c:v>
                </c:pt>
                <c:pt idx="12">
                  <c:v>0.18</c:v>
                </c:pt>
                <c:pt idx="13">
                  <c:v>0.22</c:v>
                </c:pt>
                <c:pt idx="14">
                  <c:v>0.31</c:v>
                </c:pt>
                <c:pt idx="15">
                  <c:v>0.35</c:v>
                </c:pt>
                <c:pt idx="16">
                  <c:v>0.36</c:v>
                </c:pt>
                <c:pt idx="17">
                  <c:v>0.38</c:v>
                </c:pt>
                <c:pt idx="18">
                  <c:v>0.4</c:v>
                </c:pt>
              </c:numCache>
            </c:numRef>
          </c:val>
          <c:extLst>
            <c:ext xmlns:c16="http://schemas.microsoft.com/office/drawing/2014/chart" uri="{C3380CC4-5D6E-409C-BE32-E72D297353CC}">
              <c16:uniqueId val="{00000000-C30C-5543-BF75-9F5DFE146BE3}"/>
            </c:ext>
          </c:extLst>
        </c:ser>
        <c:dLbls>
          <c:dLblPos val="outEnd"/>
          <c:showLegendKey val="0"/>
          <c:showVal val="1"/>
          <c:showCatName val="0"/>
          <c:showSerName val="0"/>
          <c:showPercent val="0"/>
          <c:showBubbleSize val="0"/>
        </c:dLbls>
        <c:gapWidth val="88"/>
        <c:axId val="1604371776"/>
        <c:axId val="1162813280"/>
      </c:barChart>
      <c:catAx>
        <c:axId val="1604371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2813280"/>
        <c:crosses val="autoZero"/>
        <c:auto val="1"/>
        <c:lblAlgn val="ctr"/>
        <c:lblOffset val="100"/>
        <c:noMultiLvlLbl val="0"/>
      </c:catAx>
      <c:valAx>
        <c:axId val="1162813280"/>
        <c:scaling>
          <c:orientation val="minMax"/>
        </c:scaling>
        <c:delete val="1"/>
        <c:axPos val="b"/>
        <c:numFmt formatCode="0%" sourceLinked="1"/>
        <c:majorTickMark val="none"/>
        <c:minorTickMark val="none"/>
        <c:tickLblPos val="nextTo"/>
        <c:crossAx val="1604371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manualLayout>
          <c:layoutTarget val="inner"/>
          <c:xMode val="edge"/>
          <c:yMode val="edge"/>
          <c:x val="0.37292595953504537"/>
          <c:y val="8.5010073419530402E-2"/>
          <c:w val="0.49774304922298646"/>
          <c:h val="0.8957393025930932"/>
        </c:manualLayout>
      </c:layout>
      <c:barChart>
        <c:barDir val="bar"/>
        <c:grouping val="clustered"/>
        <c:varyColors val="0"/>
        <c:ser>
          <c:idx val="0"/>
          <c:order val="0"/>
          <c:tx>
            <c:strRef>
              <c:f>Sheet1!$B$1</c:f>
              <c:strCache>
                <c:ptCount val="1"/>
                <c:pt idx="0">
                  <c:v>All</c:v>
                </c:pt>
              </c:strCache>
            </c:strRef>
          </c:tx>
          <c:spPr>
            <a:solidFill>
              <a:schemeClr val="bg2"/>
            </a:solidFill>
          </c:spPr>
          <c:invertIfNegative val="0"/>
          <c:dPt>
            <c:idx val="0"/>
            <c:invertIfNegative val="0"/>
            <c:bubble3D val="0"/>
            <c:extLst>
              <c:ext xmlns:c16="http://schemas.microsoft.com/office/drawing/2014/chart" uri="{C3380CC4-5D6E-409C-BE32-E72D297353CC}">
                <c16:uniqueId val="{00000001-48A5-4037-9537-F9DC7270ED15}"/>
              </c:ext>
            </c:extLst>
          </c:dPt>
          <c:dPt>
            <c:idx val="1"/>
            <c:invertIfNegative val="0"/>
            <c:bubble3D val="0"/>
            <c:extLst>
              <c:ext xmlns:c16="http://schemas.microsoft.com/office/drawing/2014/chart" uri="{C3380CC4-5D6E-409C-BE32-E72D297353CC}">
                <c16:uniqueId val="{00000003-48A5-4037-9537-F9DC7270ED15}"/>
              </c:ext>
            </c:extLst>
          </c:dPt>
          <c:dPt>
            <c:idx val="2"/>
            <c:invertIfNegative val="0"/>
            <c:bubble3D val="0"/>
            <c:extLst>
              <c:ext xmlns:c16="http://schemas.microsoft.com/office/drawing/2014/chart" uri="{C3380CC4-5D6E-409C-BE32-E72D297353CC}">
                <c16:uniqueId val="{00000005-48A5-4037-9537-F9DC7270ED15}"/>
              </c:ext>
            </c:extLst>
          </c:dPt>
          <c:dPt>
            <c:idx val="3"/>
            <c:invertIfNegative val="0"/>
            <c:bubble3D val="0"/>
            <c:extLst>
              <c:ext xmlns:c16="http://schemas.microsoft.com/office/drawing/2014/chart" uri="{C3380CC4-5D6E-409C-BE32-E72D297353CC}">
                <c16:uniqueId val="{00000007-48A5-4037-9537-F9DC7270ED15}"/>
              </c:ext>
            </c:extLst>
          </c:dPt>
          <c:dPt>
            <c:idx val="4"/>
            <c:invertIfNegative val="0"/>
            <c:bubble3D val="0"/>
            <c:extLst>
              <c:ext xmlns:c16="http://schemas.microsoft.com/office/drawing/2014/chart" uri="{C3380CC4-5D6E-409C-BE32-E72D297353CC}">
                <c16:uniqueId val="{00000009-48A5-4037-9537-F9DC7270ED1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It has increased greatly</c:v>
                </c:pt>
                <c:pt idx="1">
                  <c:v>It has increased somewhat</c:v>
                </c:pt>
                <c:pt idx="2">
                  <c:v>It has stayed the same</c:v>
                </c:pt>
                <c:pt idx="3">
                  <c:v>It has decreased somewhat</c:v>
                </c:pt>
                <c:pt idx="4">
                  <c:v>It has decreased greatly</c:v>
                </c:pt>
                <c:pt idx="5">
                  <c:v>Don't know</c:v>
                </c:pt>
              </c:strCache>
            </c:strRef>
          </c:cat>
          <c:val>
            <c:numRef>
              <c:f>Sheet1!$B$2:$B$7</c:f>
              <c:numCache>
                <c:formatCode>0%</c:formatCode>
                <c:ptCount val="6"/>
                <c:pt idx="0">
                  <c:v>0.45385816606952462</c:v>
                </c:pt>
                <c:pt idx="1">
                  <c:v>0.40508866174218933</c:v>
                </c:pt>
                <c:pt idx="2">
                  <c:v>0.1014090744478563</c:v>
                </c:pt>
                <c:pt idx="3">
                  <c:v>1.7910019264144889E-2</c:v>
                </c:pt>
                <c:pt idx="4">
                  <c:v>5.1833597302703071E-3</c:v>
                </c:pt>
                <c:pt idx="5">
                  <c:v>1.6550718746014721E-2</c:v>
                </c:pt>
              </c:numCache>
            </c:numRef>
          </c:val>
          <c:extLst>
            <c:ext xmlns:c16="http://schemas.microsoft.com/office/drawing/2014/chart" uri="{C3380CC4-5D6E-409C-BE32-E72D297353CC}">
              <c16:uniqueId val="{0000000A-48A5-4037-9537-F9DC7270ED15}"/>
            </c:ext>
          </c:extLst>
        </c:ser>
        <c:ser>
          <c:idx val="1"/>
          <c:order val="1"/>
          <c:tx>
            <c:strRef>
              <c:f>Sheet1!$C$1</c:f>
              <c:strCache>
                <c:ptCount val="1"/>
                <c:pt idx="0">
                  <c:v>Primary</c:v>
                </c:pt>
              </c:strCache>
            </c:strRef>
          </c:tx>
          <c:spPr>
            <a:solidFill>
              <a:schemeClr val="accent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It has increased greatly</c:v>
                </c:pt>
                <c:pt idx="1">
                  <c:v>It has increased somewhat</c:v>
                </c:pt>
                <c:pt idx="2">
                  <c:v>It has stayed the same</c:v>
                </c:pt>
                <c:pt idx="3">
                  <c:v>It has decreased somewhat</c:v>
                </c:pt>
                <c:pt idx="4">
                  <c:v>It has decreased greatly</c:v>
                </c:pt>
                <c:pt idx="5">
                  <c:v>Don't know</c:v>
                </c:pt>
              </c:strCache>
            </c:strRef>
          </c:cat>
          <c:val>
            <c:numRef>
              <c:f>Sheet1!$C$2:$C$7</c:f>
              <c:numCache>
                <c:formatCode>0%</c:formatCode>
                <c:ptCount val="6"/>
                <c:pt idx="0">
                  <c:v>0.43149043921799768</c:v>
                </c:pt>
                <c:pt idx="1">
                  <c:v>0.40540398136996619</c:v>
                </c:pt>
                <c:pt idx="2">
                  <c:v>0.13142145499169991</c:v>
                </c:pt>
                <c:pt idx="3">
                  <c:v>1.8172929974722241E-2</c:v>
                </c:pt>
                <c:pt idx="4">
                  <c:v>0</c:v>
                </c:pt>
                <c:pt idx="5">
                  <c:v>1.351119444561396E-2</c:v>
                </c:pt>
              </c:numCache>
            </c:numRef>
          </c:val>
          <c:extLst>
            <c:ext xmlns:c16="http://schemas.microsoft.com/office/drawing/2014/chart" uri="{C3380CC4-5D6E-409C-BE32-E72D297353CC}">
              <c16:uniqueId val="{0000000A-2838-49FB-A4A2-8EF67C58AF2C}"/>
            </c:ext>
          </c:extLst>
        </c:ser>
        <c:ser>
          <c:idx val="2"/>
          <c:order val="2"/>
          <c:tx>
            <c:strRef>
              <c:f>Sheet1!$D$1</c:f>
              <c:strCache>
                <c:ptCount val="1"/>
                <c:pt idx="0">
                  <c:v>Secondary</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It has increased greatly</c:v>
                </c:pt>
                <c:pt idx="1">
                  <c:v>It has increased somewhat</c:v>
                </c:pt>
                <c:pt idx="2">
                  <c:v>It has stayed the same</c:v>
                </c:pt>
                <c:pt idx="3">
                  <c:v>It has decreased somewhat</c:v>
                </c:pt>
                <c:pt idx="4">
                  <c:v>It has decreased greatly</c:v>
                </c:pt>
                <c:pt idx="5">
                  <c:v>Don't know</c:v>
                </c:pt>
              </c:strCache>
            </c:strRef>
          </c:cat>
          <c:val>
            <c:numRef>
              <c:f>Sheet1!$D$2:$D$7</c:f>
              <c:numCache>
                <c:formatCode>0%</c:formatCode>
                <c:ptCount val="6"/>
                <c:pt idx="0">
                  <c:v>0.47409510519933651</c:v>
                </c:pt>
                <c:pt idx="1">
                  <c:v>0.40480337999871507</c:v>
                </c:pt>
                <c:pt idx="2">
                  <c:v>7.4255724344912885E-2</c:v>
                </c:pt>
                <c:pt idx="3">
                  <c:v>1.767215387523674E-2</c:v>
                </c:pt>
                <c:pt idx="4">
                  <c:v>9.872943792418239E-3</c:v>
                </c:pt>
                <c:pt idx="5">
                  <c:v>1.9300692789380479E-2</c:v>
                </c:pt>
              </c:numCache>
            </c:numRef>
          </c:val>
          <c:extLst>
            <c:ext xmlns:c16="http://schemas.microsoft.com/office/drawing/2014/chart" uri="{C3380CC4-5D6E-409C-BE32-E72D297353CC}">
              <c16:uniqueId val="{0000000B-2838-49FB-A4A2-8EF67C58AF2C}"/>
            </c:ext>
          </c:extLst>
        </c:ser>
        <c:dLbls>
          <c:dLblPos val="outEnd"/>
          <c:showLegendKey val="0"/>
          <c:showVal val="1"/>
          <c:showCatName val="0"/>
          <c:showSerName val="0"/>
          <c:showPercent val="0"/>
          <c:showBubbleSize val="0"/>
        </c:dLbls>
        <c:gapWidth val="100"/>
        <c:axId val="306516176"/>
        <c:axId val="296897792"/>
      </c:barChart>
      <c:valAx>
        <c:axId val="296897792"/>
        <c:scaling>
          <c:orientation val="minMax"/>
        </c:scaling>
        <c:delete val="1"/>
        <c:axPos val="t"/>
        <c:numFmt formatCode="0%" sourceLinked="1"/>
        <c:majorTickMark val="out"/>
        <c:minorTickMark val="none"/>
        <c:tickLblPos val="nextTo"/>
        <c:crossAx val="306516176"/>
        <c:crosses val="autoZero"/>
        <c:crossBetween val="between"/>
      </c:valAx>
      <c:catAx>
        <c:axId val="306516176"/>
        <c:scaling>
          <c:orientation val="maxMin"/>
        </c:scaling>
        <c:delete val="0"/>
        <c:axPos val="l"/>
        <c:numFmt formatCode="General" sourceLinked="1"/>
        <c:majorTickMark val="out"/>
        <c:minorTickMark val="none"/>
        <c:tickLblPos val="nextTo"/>
        <c:crossAx val="296897792"/>
        <c:crosses val="autoZero"/>
        <c:auto val="1"/>
        <c:lblAlgn val="ctr"/>
        <c:lblOffset val="100"/>
        <c:noMultiLvlLbl val="0"/>
      </c:catAx>
    </c:plotArea>
    <c:legend>
      <c:legendPos val="r"/>
      <c:layout>
        <c:manualLayout>
          <c:xMode val="edge"/>
          <c:yMode val="edge"/>
          <c:x val="0.57804157884904117"/>
          <c:y val="0.52667679850754612"/>
          <c:w val="0.17740527407523712"/>
          <c:h val="0.13915245338402665"/>
        </c:manualLayout>
      </c:layout>
      <c:overlay val="0"/>
    </c:legend>
    <c:plotVisOnly val="1"/>
    <c:dispBlanksAs val="gap"/>
    <c:showDLblsOverMax val="0"/>
  </c:chart>
  <c:txPr>
    <a:bodyPr/>
    <a:lstStyle/>
    <a:p>
      <a:pPr>
        <a:defRPr sz="1200">
          <a:solidFill>
            <a:schemeClr val="tx2"/>
          </a:solidFil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5356929018220349"/>
          <c:y val="4.7927598010844397E-2"/>
          <c:w val="0.546430772015567"/>
          <c:h val="0.83230408062873895"/>
        </c:manualLayout>
      </c:layout>
      <c:barChart>
        <c:barDir val="bar"/>
        <c:grouping val="percentStacked"/>
        <c:varyColors val="1"/>
        <c:ser>
          <c:idx val="0"/>
          <c:order val="0"/>
          <c:tx>
            <c:strRef>
              <c:f>Sheet1!$B$1</c:f>
              <c:strCache>
                <c:ptCount val="1"/>
                <c:pt idx="0">
                  <c:v>Very confident</c:v>
                </c:pt>
              </c:strCache>
            </c:strRef>
          </c:tx>
          <c:spPr>
            <a:solidFill>
              <a:srgbClr val="7C64C3"/>
            </a:solidFill>
          </c:spPr>
          <c:invertIfNegative val="1"/>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That your current remote learning solution is providing a high quality of education</c:v>
                </c:pt>
                <c:pt idx="1">
                  <c:v>That your current remote learning solution is sustainable for providing a high quality of education in the future</c:v>
                </c:pt>
              </c:strCache>
            </c:strRef>
          </c:cat>
          <c:val>
            <c:numRef>
              <c:f>Sheet1!$B$2:$B$3</c:f>
              <c:numCache>
                <c:formatCode>0%</c:formatCode>
                <c:ptCount val="2"/>
                <c:pt idx="0">
                  <c:v>0.14132319666500001</c:v>
                </c:pt>
                <c:pt idx="1">
                  <c:v>0.11950919031899999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CC31-457A-B306-7A04179D462A}"/>
            </c:ext>
          </c:extLst>
        </c:ser>
        <c:ser>
          <c:idx val="1"/>
          <c:order val="1"/>
          <c:tx>
            <c:strRef>
              <c:f>Sheet1!$C$1</c:f>
              <c:strCache>
                <c:ptCount val="1"/>
                <c:pt idx="0">
                  <c:v>Quite confident</c:v>
                </c:pt>
              </c:strCache>
            </c:strRef>
          </c:tx>
          <c:spPr>
            <a:solidFill>
              <a:srgbClr val="CBC1E7"/>
            </a:solidFill>
          </c:spPr>
          <c:invertIfNegative val="1"/>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That your current remote learning solution is providing a high quality of education</c:v>
                </c:pt>
                <c:pt idx="1">
                  <c:v>That your current remote learning solution is sustainable for providing a high quality of education in the future</c:v>
                </c:pt>
              </c:strCache>
            </c:strRef>
          </c:cat>
          <c:val>
            <c:numRef>
              <c:f>Sheet1!$C$2:$C$3</c:f>
              <c:numCache>
                <c:formatCode>0%</c:formatCode>
                <c:ptCount val="2"/>
                <c:pt idx="0">
                  <c:v>0.47146793696799999</c:v>
                </c:pt>
                <c:pt idx="1">
                  <c:v>0.39128350520900002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CC31-457A-B306-7A04179D462A}"/>
            </c:ext>
          </c:extLst>
        </c:ser>
        <c:ser>
          <c:idx val="2"/>
          <c:order val="2"/>
          <c:tx>
            <c:strRef>
              <c:f>Sheet1!$D$1</c:f>
              <c:strCache>
                <c:ptCount val="1"/>
                <c:pt idx="0">
                  <c:v>Quite unconfident</c:v>
                </c:pt>
              </c:strCache>
            </c:strRef>
          </c:tx>
          <c:spPr>
            <a:solidFill>
              <a:srgbClr val="A7EDEC"/>
            </a:solidFill>
          </c:spPr>
          <c:invertIfNegative val="1"/>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That your current remote learning solution is providing a high quality of education</c:v>
                </c:pt>
                <c:pt idx="1">
                  <c:v>That your current remote learning solution is sustainable for providing a high quality of education in the future</c:v>
                </c:pt>
              </c:strCache>
            </c:strRef>
          </c:cat>
          <c:val>
            <c:numRef>
              <c:f>Sheet1!$D$2:$D$3</c:f>
              <c:numCache>
                <c:formatCode>0%</c:formatCode>
                <c:ptCount val="2"/>
                <c:pt idx="0">
                  <c:v>0.22727573660200001</c:v>
                </c:pt>
                <c:pt idx="1">
                  <c:v>0.25091496116700002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2-CC31-457A-B306-7A04179D462A}"/>
            </c:ext>
          </c:extLst>
        </c:ser>
        <c:ser>
          <c:idx val="3"/>
          <c:order val="3"/>
          <c:tx>
            <c:strRef>
              <c:f>Sheet1!$E$1</c:f>
              <c:strCache>
                <c:ptCount val="1"/>
                <c:pt idx="0">
                  <c:v>Very unconfident</c:v>
                </c:pt>
              </c:strCache>
            </c:strRef>
          </c:tx>
          <c:spPr>
            <a:solidFill>
              <a:srgbClr val="29CDCA"/>
            </a:solidFill>
          </c:spPr>
          <c:invertIfNegative val="1"/>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That your current remote learning solution is providing a high quality of education</c:v>
                </c:pt>
                <c:pt idx="1">
                  <c:v>That your current remote learning solution is sustainable for providing a high quality of education in the future</c:v>
                </c:pt>
              </c:strCache>
            </c:strRef>
          </c:cat>
          <c:val>
            <c:numRef>
              <c:f>Sheet1!$E$2:$E$3</c:f>
              <c:numCache>
                <c:formatCode>0%</c:formatCode>
                <c:ptCount val="2"/>
                <c:pt idx="0">
                  <c:v>9.0792828216100005E-2</c:v>
                </c:pt>
                <c:pt idx="1">
                  <c:v>0.167125542864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CC31-457A-B306-7A04179D462A}"/>
            </c:ext>
          </c:extLst>
        </c:ser>
        <c:ser>
          <c:idx val="4"/>
          <c:order val="4"/>
          <c:tx>
            <c:strRef>
              <c:f>Sheet1!$F$1</c:f>
              <c:strCache>
                <c:ptCount val="1"/>
                <c:pt idx="0">
                  <c:v>Don't know</c:v>
                </c:pt>
              </c:strCache>
            </c:strRef>
          </c:tx>
          <c:spPr>
            <a:solidFill>
              <a:srgbClr val="A6A6A6"/>
            </a:solidFill>
          </c:spPr>
          <c:invertIfNegative val="1"/>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That your current remote learning solution is providing a high quality of education</c:v>
                </c:pt>
                <c:pt idx="1">
                  <c:v>That your current remote learning solution is sustainable for providing a high quality of education in the future</c:v>
                </c:pt>
              </c:strCache>
            </c:strRef>
          </c:cat>
          <c:val>
            <c:numRef>
              <c:f>Sheet1!$F$2:$F$3</c:f>
              <c:numCache>
                <c:formatCode>0%</c:formatCode>
                <c:ptCount val="2"/>
                <c:pt idx="0">
                  <c:v>6.9140301548800007E-2</c:v>
                </c:pt>
                <c:pt idx="1">
                  <c:v>7.1166800441699998E-2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4-CC31-457A-B306-7A04179D462A}"/>
            </c:ext>
          </c:extLst>
        </c:ser>
        <c:dLbls>
          <c:dLblPos val="ctr"/>
          <c:showLegendKey val="0"/>
          <c:showVal val="1"/>
          <c:showCatName val="0"/>
          <c:showSerName val="0"/>
          <c:showPercent val="0"/>
          <c:showBubbleSize val="0"/>
        </c:dLbls>
        <c:gapWidth val="88"/>
        <c:overlap val="100"/>
        <c:axId val="-2068027336"/>
        <c:axId val="-2113994440"/>
      </c:barChart>
      <c:catAx>
        <c:axId val="-2068027336"/>
        <c:scaling>
          <c:orientation val="minMax"/>
        </c:scaling>
        <c:delete val="0"/>
        <c:axPos val="l"/>
        <c:numFmt formatCode="General" sourceLinked="0"/>
        <c:majorTickMark val="none"/>
        <c:minorTickMark val="none"/>
        <c:tickLblPos val="nextTo"/>
        <c:txPr>
          <a:bodyPr/>
          <a:lstStyle/>
          <a:p>
            <a:pPr>
              <a:defRPr sz="1400"/>
            </a:pPr>
            <a:endParaRPr lang="en-US"/>
          </a:p>
        </c:txPr>
        <c:crossAx val="-2113994440"/>
        <c:crosses val="autoZero"/>
        <c:auto val="1"/>
        <c:lblAlgn val="ctr"/>
        <c:lblOffset val="100"/>
        <c:noMultiLvlLbl val="0"/>
      </c:catAx>
      <c:valAx>
        <c:axId val="-2113994440"/>
        <c:scaling>
          <c:orientation val="minMax"/>
        </c:scaling>
        <c:delete val="1"/>
        <c:axPos val="b"/>
        <c:numFmt formatCode="0%" sourceLinked="1"/>
        <c:majorTickMark val="none"/>
        <c:minorTickMark val="none"/>
        <c:tickLblPos val="nextTo"/>
        <c:crossAx val="-2068027336"/>
        <c:crosses val="autoZero"/>
        <c:crossBetween val="between"/>
      </c:valAx>
    </c:plotArea>
    <c:legend>
      <c:legendPos val="t"/>
      <c:layout>
        <c:manualLayout>
          <c:xMode val="edge"/>
          <c:yMode val="edge"/>
          <c:x val="8.9417364746086303E-2"/>
          <c:y val="0.90369216065553792"/>
          <c:w val="0.89999987854990193"/>
          <c:h val="5.8259146155720733E-2"/>
        </c:manualLayout>
      </c:layout>
      <c:overlay val="0"/>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manualLayout>
          <c:layoutTarget val="inner"/>
          <c:xMode val="edge"/>
          <c:yMode val="edge"/>
          <c:x val="1.2703912805143984E-2"/>
          <c:y val="0.13513513513513514"/>
          <c:w val="0.97985352215755184"/>
          <c:h val="0.56884528623111297"/>
        </c:manualLayout>
      </c:layout>
      <c:barChart>
        <c:barDir val="col"/>
        <c:grouping val="clustered"/>
        <c:varyColors val="0"/>
        <c:ser>
          <c:idx val="0"/>
          <c:order val="0"/>
          <c:tx>
            <c:strRef>
              <c:f>Sheet1!$B$1</c:f>
              <c:strCache>
                <c:ptCount val="1"/>
                <c:pt idx="0">
                  <c:v>All</c:v>
                </c:pt>
              </c:strCache>
            </c:strRef>
          </c:tx>
          <c:spPr>
            <a:solidFill>
              <a:schemeClr val="bg2"/>
            </a:solidFill>
          </c:spPr>
          <c:invertIfNegative val="0"/>
          <c:dPt>
            <c:idx val="0"/>
            <c:invertIfNegative val="0"/>
            <c:bubble3D val="0"/>
            <c:extLst>
              <c:ext xmlns:c16="http://schemas.microsoft.com/office/drawing/2014/chart" uri="{C3380CC4-5D6E-409C-BE32-E72D297353CC}">
                <c16:uniqueId val="{00000001-48A5-4037-9537-F9DC7270ED15}"/>
              </c:ext>
            </c:extLst>
          </c:dPt>
          <c:dPt>
            <c:idx val="1"/>
            <c:invertIfNegative val="0"/>
            <c:bubble3D val="0"/>
            <c:extLst>
              <c:ext xmlns:c16="http://schemas.microsoft.com/office/drawing/2014/chart" uri="{C3380CC4-5D6E-409C-BE32-E72D297353CC}">
                <c16:uniqueId val="{00000003-48A5-4037-9537-F9DC7270ED15}"/>
              </c:ext>
            </c:extLst>
          </c:dPt>
          <c:dPt>
            <c:idx val="2"/>
            <c:invertIfNegative val="0"/>
            <c:bubble3D val="0"/>
            <c:extLst>
              <c:ext xmlns:c16="http://schemas.microsoft.com/office/drawing/2014/chart" uri="{C3380CC4-5D6E-409C-BE32-E72D297353CC}">
                <c16:uniqueId val="{00000005-48A5-4037-9537-F9DC7270ED15}"/>
              </c:ext>
            </c:extLst>
          </c:dPt>
          <c:dPt>
            <c:idx val="3"/>
            <c:invertIfNegative val="0"/>
            <c:bubble3D val="0"/>
            <c:extLst>
              <c:ext xmlns:c16="http://schemas.microsoft.com/office/drawing/2014/chart" uri="{C3380CC4-5D6E-409C-BE32-E72D297353CC}">
                <c16:uniqueId val="{00000007-48A5-4037-9537-F9DC7270ED15}"/>
              </c:ext>
            </c:extLst>
          </c:dPt>
          <c:dPt>
            <c:idx val="4"/>
            <c:invertIfNegative val="0"/>
            <c:bubble3D val="0"/>
            <c:extLst>
              <c:ext xmlns:c16="http://schemas.microsoft.com/office/drawing/2014/chart" uri="{C3380CC4-5D6E-409C-BE32-E72D297353CC}">
                <c16:uniqueId val="{00000009-48A5-4037-9537-F9DC7270ED1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It is much better than work produced in the classroom</c:v>
                </c:pt>
                <c:pt idx="1">
                  <c:v>It is slightly better than work produced in the classroom</c:v>
                </c:pt>
                <c:pt idx="2">
                  <c:v>About the same</c:v>
                </c:pt>
                <c:pt idx="3">
                  <c:v>It is slightly worse than work produced in the classroom</c:v>
                </c:pt>
                <c:pt idx="4">
                  <c:v>It is much worse than work produced in the classroom</c:v>
                </c:pt>
                <c:pt idx="5">
                  <c:v>Don't know</c:v>
                </c:pt>
              </c:strCache>
            </c:strRef>
          </c:cat>
          <c:val>
            <c:numRef>
              <c:f>Sheet1!$B$2:$B$7</c:f>
              <c:numCache>
                <c:formatCode>0%</c:formatCode>
                <c:ptCount val="6"/>
                <c:pt idx="0">
                  <c:v>1.093605907089432E-2</c:v>
                </c:pt>
                <c:pt idx="1">
                  <c:v>2.5784232460432141E-2</c:v>
                </c:pt>
                <c:pt idx="2">
                  <c:v>0.1525096827186431</c:v>
                </c:pt>
                <c:pt idx="3">
                  <c:v>0.42519834791635081</c:v>
                </c:pt>
                <c:pt idx="4">
                  <c:v>0.35446288942284793</c:v>
                </c:pt>
                <c:pt idx="5">
                  <c:v>3.1108788410831749E-2</c:v>
                </c:pt>
              </c:numCache>
            </c:numRef>
          </c:val>
          <c:extLst>
            <c:ext xmlns:c16="http://schemas.microsoft.com/office/drawing/2014/chart" uri="{C3380CC4-5D6E-409C-BE32-E72D297353CC}">
              <c16:uniqueId val="{0000000A-48A5-4037-9537-F9DC7270ED15}"/>
            </c:ext>
          </c:extLst>
        </c:ser>
        <c:ser>
          <c:idx val="1"/>
          <c:order val="1"/>
          <c:tx>
            <c:strRef>
              <c:f>Sheet1!$C$1</c:f>
              <c:strCache>
                <c:ptCount val="1"/>
                <c:pt idx="0">
                  <c:v>Primary</c:v>
                </c:pt>
              </c:strCache>
            </c:strRef>
          </c:tx>
          <c:spPr>
            <a:solidFill>
              <a:schemeClr val="accent1"/>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It is much better than work produced in the classroom</c:v>
                </c:pt>
                <c:pt idx="1">
                  <c:v>It is slightly better than work produced in the classroom</c:v>
                </c:pt>
                <c:pt idx="2">
                  <c:v>About the same</c:v>
                </c:pt>
                <c:pt idx="3">
                  <c:v>It is slightly worse than work produced in the classroom</c:v>
                </c:pt>
                <c:pt idx="4">
                  <c:v>It is much worse than work produced in the classroom</c:v>
                </c:pt>
                <c:pt idx="5">
                  <c:v>Don't know</c:v>
                </c:pt>
              </c:strCache>
            </c:strRef>
          </c:cat>
          <c:val>
            <c:numRef>
              <c:f>Sheet1!$C$2:$C$7</c:f>
              <c:numCache>
                <c:formatCode>0%</c:formatCode>
                <c:ptCount val="6"/>
                <c:pt idx="0">
                  <c:v>1.609573841988109E-2</c:v>
                </c:pt>
                <c:pt idx="1">
                  <c:v>2.207024451872372E-2</c:v>
                </c:pt>
                <c:pt idx="2">
                  <c:v>8.130048002014699E-2</c:v>
                </c:pt>
                <c:pt idx="3">
                  <c:v>0.43177873011668833</c:v>
                </c:pt>
                <c:pt idx="4">
                  <c:v>0.41970112991824388</c:v>
                </c:pt>
                <c:pt idx="5">
                  <c:v>2.905367700631592E-2</c:v>
                </c:pt>
              </c:numCache>
            </c:numRef>
          </c:val>
          <c:extLst>
            <c:ext xmlns:c16="http://schemas.microsoft.com/office/drawing/2014/chart" uri="{C3380CC4-5D6E-409C-BE32-E72D297353CC}">
              <c16:uniqueId val="{0000000A-F8AF-469E-B022-C8A62D9C0FCD}"/>
            </c:ext>
          </c:extLst>
        </c:ser>
        <c:ser>
          <c:idx val="2"/>
          <c:order val="2"/>
          <c:tx>
            <c:strRef>
              <c:f>Sheet1!$D$1</c:f>
              <c:strCache>
                <c:ptCount val="1"/>
                <c:pt idx="0">
                  <c:v>Secondary</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It is much better than work produced in the classroom</c:v>
                </c:pt>
                <c:pt idx="1">
                  <c:v>It is slightly better than work produced in the classroom</c:v>
                </c:pt>
                <c:pt idx="2">
                  <c:v>About the same</c:v>
                </c:pt>
                <c:pt idx="3">
                  <c:v>It is slightly worse than work produced in the classroom</c:v>
                </c:pt>
                <c:pt idx="4">
                  <c:v>It is much worse than work produced in the classroom</c:v>
                </c:pt>
                <c:pt idx="5">
                  <c:v>Don't know</c:v>
                </c:pt>
              </c:strCache>
            </c:strRef>
          </c:cat>
          <c:val>
            <c:numRef>
              <c:f>Sheet1!$D$2:$D$7</c:f>
              <c:numCache>
                <c:formatCode>0%</c:formatCode>
                <c:ptCount val="6"/>
                <c:pt idx="0">
                  <c:v>6.2678995566133409E-3</c:v>
                </c:pt>
                <c:pt idx="1">
                  <c:v>2.9144419590939691E-2</c:v>
                </c:pt>
                <c:pt idx="2">
                  <c:v>0.2169353755955899</c:v>
                </c:pt>
                <c:pt idx="3">
                  <c:v>0.41924482412186481</c:v>
                </c:pt>
                <c:pt idx="4">
                  <c:v>0.29543935472910038</c:v>
                </c:pt>
                <c:pt idx="5">
                  <c:v>3.2968126405891807E-2</c:v>
                </c:pt>
              </c:numCache>
            </c:numRef>
          </c:val>
          <c:extLst>
            <c:ext xmlns:c16="http://schemas.microsoft.com/office/drawing/2014/chart" uri="{C3380CC4-5D6E-409C-BE32-E72D297353CC}">
              <c16:uniqueId val="{0000000B-F8AF-469E-B022-C8A62D9C0FCD}"/>
            </c:ext>
          </c:extLst>
        </c:ser>
        <c:dLbls>
          <c:dLblPos val="outEnd"/>
          <c:showLegendKey val="0"/>
          <c:showVal val="1"/>
          <c:showCatName val="0"/>
          <c:showSerName val="0"/>
          <c:showPercent val="0"/>
          <c:showBubbleSize val="0"/>
        </c:dLbls>
        <c:gapWidth val="100"/>
        <c:axId val="184287264"/>
        <c:axId val="337038464"/>
      </c:barChart>
      <c:catAx>
        <c:axId val="184287264"/>
        <c:scaling>
          <c:orientation val="minMax"/>
        </c:scaling>
        <c:delete val="0"/>
        <c:axPos val="b"/>
        <c:numFmt formatCode="General" sourceLinked="1"/>
        <c:majorTickMark val="out"/>
        <c:minorTickMark val="none"/>
        <c:tickLblPos val="nextTo"/>
        <c:crossAx val="337038464"/>
        <c:crosses val="autoZero"/>
        <c:auto val="1"/>
        <c:lblAlgn val="ctr"/>
        <c:lblOffset val="100"/>
        <c:noMultiLvlLbl val="0"/>
      </c:catAx>
      <c:valAx>
        <c:axId val="337038464"/>
        <c:scaling>
          <c:orientation val="minMax"/>
        </c:scaling>
        <c:delete val="1"/>
        <c:axPos val="l"/>
        <c:numFmt formatCode="0%" sourceLinked="1"/>
        <c:majorTickMark val="out"/>
        <c:minorTickMark val="none"/>
        <c:tickLblPos val="nextTo"/>
        <c:crossAx val="184287264"/>
        <c:crosses val="autoZero"/>
        <c:crossBetween val="between"/>
      </c:valAx>
    </c:plotArea>
    <c:legend>
      <c:legendPos val="r"/>
      <c:layout>
        <c:manualLayout>
          <c:xMode val="edge"/>
          <c:yMode val="edge"/>
          <c:x val="0.37584021333116052"/>
          <c:y val="1.2113215577782795E-3"/>
          <c:w val="0.36955360994563857"/>
          <c:h val="0.12190168120876779"/>
        </c:manualLayout>
      </c:layout>
      <c:overlay val="0"/>
    </c:legend>
    <c:plotVisOnly val="1"/>
    <c:dispBlanksAs val="gap"/>
    <c:showDLblsOverMax val="0"/>
  </c:chart>
  <c:txPr>
    <a:bodyPr/>
    <a:lstStyle/>
    <a:p>
      <a:pPr>
        <a:defRPr sz="1200">
          <a:solidFill>
            <a:schemeClr val="tx2"/>
          </a:solidFil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c:style val="2"/>
  <c:chart>
    <c:autoTitleDeleted val="1"/>
    <c:plotArea>
      <c:layout>
        <c:manualLayout>
          <c:layoutTarget val="inner"/>
          <c:xMode val="edge"/>
          <c:yMode val="edge"/>
          <c:x val="0.24348194203634782"/>
          <c:y val="2.6268539270903345E-2"/>
          <c:w val="0.7303375998056344"/>
          <c:h val="0.82931760473131633"/>
        </c:manualLayout>
      </c:layout>
      <c:barChart>
        <c:barDir val="bar"/>
        <c:grouping val="percentStacked"/>
        <c:varyColors val="0"/>
        <c:ser>
          <c:idx val="0"/>
          <c:order val="0"/>
          <c:tx>
            <c:strRef>
              <c:f>Sheet1!$B$1</c:f>
              <c:strCache>
                <c:ptCount val="1"/>
                <c:pt idx="0">
                  <c:v>Strongly agree</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48A5-4037-9537-F9DC7270ED15}"/>
              </c:ext>
            </c:extLst>
          </c:dPt>
          <c:dPt>
            <c:idx val="1"/>
            <c:invertIfNegative val="0"/>
            <c:bubble3D val="0"/>
            <c:extLst>
              <c:ext xmlns:c16="http://schemas.microsoft.com/office/drawing/2014/chart" uri="{C3380CC4-5D6E-409C-BE32-E72D297353CC}">
                <c16:uniqueId val="{00000003-48A5-4037-9537-F9DC7270ED15}"/>
              </c:ext>
            </c:extLst>
          </c:dPt>
          <c:dPt>
            <c:idx val="2"/>
            <c:invertIfNegative val="0"/>
            <c:bubble3D val="0"/>
            <c:extLst>
              <c:ext xmlns:c16="http://schemas.microsoft.com/office/drawing/2014/chart" uri="{C3380CC4-5D6E-409C-BE32-E72D297353CC}">
                <c16:uniqueId val="{00000005-48A5-4037-9537-F9DC7270ED15}"/>
              </c:ext>
            </c:extLst>
          </c:dPt>
          <c:dPt>
            <c:idx val="3"/>
            <c:invertIfNegative val="0"/>
            <c:bubble3D val="0"/>
            <c:extLst>
              <c:ext xmlns:c16="http://schemas.microsoft.com/office/drawing/2014/chart" uri="{C3380CC4-5D6E-409C-BE32-E72D297353CC}">
                <c16:uniqueId val="{00000007-48A5-4037-9537-F9DC7270ED15}"/>
              </c:ext>
            </c:extLst>
          </c:dPt>
          <c:dPt>
            <c:idx val="4"/>
            <c:invertIfNegative val="0"/>
            <c:bubble3D val="0"/>
            <c:extLst>
              <c:ext xmlns:c16="http://schemas.microsoft.com/office/drawing/2014/chart" uri="{C3380CC4-5D6E-409C-BE32-E72D297353CC}">
                <c16:uniqueId val="{00000009-48A5-4037-9537-F9DC7270ED15}"/>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c:v>
                </c:pt>
                <c:pt idx="1">
                  <c:v>Primary</c:v>
                </c:pt>
                <c:pt idx="2">
                  <c:v>Secondary</c:v>
                </c:pt>
              </c:strCache>
            </c:strRef>
          </c:cat>
          <c:val>
            <c:numRef>
              <c:f>Sheet1!$B$2:$B$4</c:f>
              <c:numCache>
                <c:formatCode>0%</c:formatCode>
                <c:ptCount val="3"/>
                <c:pt idx="0">
                  <c:v>1.7608746546958261E-2</c:v>
                </c:pt>
                <c:pt idx="1">
                  <c:v>1.182786858257647E-2</c:v>
                </c:pt>
                <c:pt idx="2">
                  <c:v>2.2838928239474771E-2</c:v>
                </c:pt>
              </c:numCache>
            </c:numRef>
          </c:val>
          <c:extLst>
            <c:ext xmlns:c16="http://schemas.microsoft.com/office/drawing/2014/chart" uri="{C3380CC4-5D6E-409C-BE32-E72D297353CC}">
              <c16:uniqueId val="{0000000A-48A5-4037-9537-F9DC7270ED15}"/>
            </c:ext>
          </c:extLst>
        </c:ser>
        <c:ser>
          <c:idx val="1"/>
          <c:order val="1"/>
          <c:tx>
            <c:strRef>
              <c:f>Sheet1!$C$1</c:f>
              <c:strCache>
                <c:ptCount val="1"/>
                <c:pt idx="0">
                  <c:v>Slightly agree</c:v>
                </c:pt>
              </c:strCache>
            </c:strRef>
          </c:tx>
          <c:spPr>
            <a:solidFill>
              <a:schemeClr val="accent1">
                <a:lumMod val="40000"/>
                <a:lumOff val="6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c:v>
                </c:pt>
                <c:pt idx="1">
                  <c:v>Primary</c:v>
                </c:pt>
                <c:pt idx="2">
                  <c:v>Secondary</c:v>
                </c:pt>
              </c:strCache>
            </c:strRef>
          </c:cat>
          <c:val>
            <c:numRef>
              <c:f>Sheet1!$C$2:$C$4</c:f>
              <c:numCache>
                <c:formatCode>0%</c:formatCode>
                <c:ptCount val="3"/>
                <c:pt idx="0">
                  <c:v>0.14065032902361979</c:v>
                </c:pt>
                <c:pt idx="1">
                  <c:v>0.12643608363916281</c:v>
                </c:pt>
                <c:pt idx="2">
                  <c:v>0.1535105012052122</c:v>
                </c:pt>
              </c:numCache>
            </c:numRef>
          </c:val>
          <c:extLst>
            <c:ext xmlns:c16="http://schemas.microsoft.com/office/drawing/2014/chart" uri="{C3380CC4-5D6E-409C-BE32-E72D297353CC}">
              <c16:uniqueId val="{0000000A-9BCC-4F0E-B0C0-69F61A3A7528}"/>
            </c:ext>
          </c:extLst>
        </c:ser>
        <c:ser>
          <c:idx val="2"/>
          <c:order val="2"/>
          <c:tx>
            <c:strRef>
              <c:f>Sheet1!$D$1</c:f>
              <c:strCache>
                <c:ptCount val="1"/>
                <c:pt idx="0">
                  <c:v>Slightly disagree</c:v>
                </c:pt>
              </c:strCache>
            </c:strRef>
          </c:tx>
          <c:spPr>
            <a:solidFill>
              <a:schemeClr val="accent2">
                <a:lumMod val="40000"/>
                <a:lumOff val="6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c:v>
                </c:pt>
                <c:pt idx="1">
                  <c:v>Primary</c:v>
                </c:pt>
                <c:pt idx="2">
                  <c:v>Secondary</c:v>
                </c:pt>
              </c:strCache>
            </c:strRef>
          </c:cat>
          <c:val>
            <c:numRef>
              <c:f>Sheet1!$D$2:$D$4</c:f>
              <c:numCache>
                <c:formatCode>0%</c:formatCode>
                <c:ptCount val="3"/>
                <c:pt idx="0">
                  <c:v>0.39188936781553407</c:v>
                </c:pt>
                <c:pt idx="1">
                  <c:v>0.35708694931831508</c:v>
                </c:pt>
                <c:pt idx="2">
                  <c:v>0.42337644870549013</c:v>
                </c:pt>
              </c:numCache>
            </c:numRef>
          </c:val>
          <c:extLst>
            <c:ext xmlns:c16="http://schemas.microsoft.com/office/drawing/2014/chart" uri="{C3380CC4-5D6E-409C-BE32-E72D297353CC}">
              <c16:uniqueId val="{0000000B-9BCC-4F0E-B0C0-69F61A3A7528}"/>
            </c:ext>
          </c:extLst>
        </c:ser>
        <c:ser>
          <c:idx val="3"/>
          <c:order val="3"/>
          <c:tx>
            <c:strRef>
              <c:f>Sheet1!$E$1</c:f>
              <c:strCache>
                <c:ptCount val="1"/>
                <c:pt idx="0">
                  <c:v>Strongly disagree</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c:v>
                </c:pt>
                <c:pt idx="1">
                  <c:v>Primary</c:v>
                </c:pt>
                <c:pt idx="2">
                  <c:v>Secondary</c:v>
                </c:pt>
              </c:strCache>
            </c:strRef>
          </c:cat>
          <c:val>
            <c:numRef>
              <c:f>Sheet1!$E$2:$E$4</c:f>
              <c:numCache>
                <c:formatCode>0%</c:formatCode>
                <c:ptCount val="3"/>
                <c:pt idx="0">
                  <c:v>0.4032741438362642</c:v>
                </c:pt>
                <c:pt idx="1">
                  <c:v>0.45541910683492071</c:v>
                </c:pt>
                <c:pt idx="2">
                  <c:v>0.35609659874486038</c:v>
                </c:pt>
              </c:numCache>
            </c:numRef>
          </c:val>
          <c:extLst>
            <c:ext xmlns:c16="http://schemas.microsoft.com/office/drawing/2014/chart" uri="{C3380CC4-5D6E-409C-BE32-E72D297353CC}">
              <c16:uniqueId val="{0000000C-9BCC-4F0E-B0C0-69F61A3A7528}"/>
            </c:ext>
          </c:extLst>
        </c:ser>
        <c:ser>
          <c:idx val="4"/>
          <c:order val="4"/>
          <c:tx>
            <c:strRef>
              <c:f>Sheet1!$F$1</c:f>
              <c:strCache>
                <c:ptCount val="1"/>
                <c:pt idx="0">
                  <c:v>Don't know</c:v>
                </c:pt>
              </c:strCache>
            </c:strRef>
          </c:tx>
          <c:spPr>
            <a:solidFill>
              <a:schemeClr val="bg1">
                <a:lumMod val="75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c:v>
                </c:pt>
                <c:pt idx="1">
                  <c:v>Primary</c:v>
                </c:pt>
                <c:pt idx="2">
                  <c:v>Secondary</c:v>
                </c:pt>
              </c:strCache>
            </c:strRef>
          </c:cat>
          <c:val>
            <c:numRef>
              <c:f>Sheet1!$F$2:$F$4</c:f>
              <c:numCache>
                <c:formatCode>0%</c:formatCode>
                <c:ptCount val="3"/>
                <c:pt idx="0">
                  <c:v>4.6577412777623672E-2</c:v>
                </c:pt>
                <c:pt idx="1">
                  <c:v>4.9229991625024901E-2</c:v>
                </c:pt>
                <c:pt idx="2">
                  <c:v>4.41775231049625E-2</c:v>
                </c:pt>
              </c:numCache>
            </c:numRef>
          </c:val>
          <c:extLst>
            <c:ext xmlns:c16="http://schemas.microsoft.com/office/drawing/2014/chart" uri="{C3380CC4-5D6E-409C-BE32-E72D297353CC}">
              <c16:uniqueId val="{0000000D-9BCC-4F0E-B0C0-69F61A3A7528}"/>
            </c:ext>
          </c:extLst>
        </c:ser>
        <c:dLbls>
          <c:dLblPos val="ctr"/>
          <c:showLegendKey val="0"/>
          <c:showVal val="1"/>
          <c:showCatName val="0"/>
          <c:showSerName val="0"/>
          <c:showPercent val="0"/>
          <c:showBubbleSize val="0"/>
        </c:dLbls>
        <c:gapWidth val="100"/>
        <c:overlap val="100"/>
        <c:axId val="185386192"/>
        <c:axId val="296093104"/>
      </c:barChart>
      <c:valAx>
        <c:axId val="296093104"/>
        <c:scaling>
          <c:orientation val="minMax"/>
        </c:scaling>
        <c:delete val="1"/>
        <c:axPos val="t"/>
        <c:numFmt formatCode="0%" sourceLinked="1"/>
        <c:majorTickMark val="out"/>
        <c:minorTickMark val="none"/>
        <c:tickLblPos val="nextTo"/>
        <c:crossAx val="185386192"/>
        <c:crosses val="autoZero"/>
        <c:crossBetween val="between"/>
      </c:valAx>
      <c:catAx>
        <c:axId val="185386192"/>
        <c:scaling>
          <c:orientation val="maxMin"/>
        </c:scaling>
        <c:delete val="0"/>
        <c:axPos val="l"/>
        <c:numFmt formatCode="General" sourceLinked="1"/>
        <c:majorTickMark val="out"/>
        <c:minorTickMark val="none"/>
        <c:tickLblPos val="nextTo"/>
        <c:txPr>
          <a:bodyPr/>
          <a:lstStyle/>
          <a:p>
            <a:pPr>
              <a:defRPr sz="1800"/>
            </a:pPr>
            <a:endParaRPr lang="en-US"/>
          </a:p>
        </c:txPr>
        <c:crossAx val="296093104"/>
        <c:crosses val="autoZero"/>
        <c:auto val="1"/>
        <c:lblAlgn val="ctr"/>
        <c:lblOffset val="100"/>
        <c:noMultiLvlLbl val="0"/>
      </c:catAx>
      <c:spPr>
        <a:noFill/>
        <a:ln w="25400">
          <a:noFill/>
        </a:ln>
      </c:spPr>
    </c:plotArea>
    <c:legend>
      <c:legendPos val="t"/>
      <c:layout>
        <c:manualLayout>
          <c:xMode val="edge"/>
          <c:yMode val="edge"/>
          <c:x val="7.8050454071922654E-2"/>
          <c:y val="0.90258659998612722"/>
          <c:w val="0.89999994481636669"/>
          <c:h val="7.2418670103736288E-2"/>
        </c:manualLayout>
      </c:layout>
      <c:overlay val="0"/>
    </c:legend>
    <c:plotVisOnly val="1"/>
    <c:dispBlanksAs val="gap"/>
    <c:showDLblsOverMax val="0"/>
  </c:chart>
  <c:txPr>
    <a:bodyPr/>
    <a:lstStyle/>
    <a:p>
      <a:pPr>
        <a:defRPr sz="1200">
          <a:solidFill>
            <a:schemeClr val="tx2"/>
          </a:solidFil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18421296647532E-2"/>
          <c:y val="0"/>
          <c:w val="0.66152795690767008"/>
          <c:h val="0.98448981155733672"/>
        </c:manualLayout>
      </c:layout>
      <c:barChart>
        <c:barDir val="col"/>
        <c:grouping val="percentStacked"/>
        <c:varyColors val="0"/>
        <c:ser>
          <c:idx val="0"/>
          <c:order val="0"/>
          <c:tx>
            <c:strRef>
              <c:f>Sheet1!$B$1</c:f>
              <c:strCache>
                <c:ptCount val="1"/>
                <c:pt idx="0">
                  <c:v>Very engaged</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AE4F-42B8-8976-439274A4AF9B}"/>
              </c:ext>
            </c:extLst>
          </c:dPt>
          <c:dPt>
            <c:idx val="1"/>
            <c:invertIfNegative val="0"/>
            <c:bubble3D val="0"/>
            <c:extLst>
              <c:ext xmlns:c16="http://schemas.microsoft.com/office/drawing/2014/chart" uri="{C3380CC4-5D6E-409C-BE32-E72D297353CC}">
                <c16:uniqueId val="{00000003-AE4F-42B8-8976-439274A4AF9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How engaged has your child been when learning remotely?</c:v>
                </c:pt>
              </c:strCache>
            </c:strRef>
          </c:cat>
          <c:val>
            <c:numRef>
              <c:f>Sheet1!$B$2</c:f>
              <c:numCache>
                <c:formatCode>0%</c:formatCode>
                <c:ptCount val="1"/>
                <c:pt idx="0">
                  <c:v>0.13730000000000001</c:v>
                </c:pt>
              </c:numCache>
            </c:numRef>
          </c:val>
          <c:extLst>
            <c:ext xmlns:c16="http://schemas.microsoft.com/office/drawing/2014/chart" uri="{C3380CC4-5D6E-409C-BE32-E72D297353CC}">
              <c16:uniqueId val="{00000004-AE4F-42B8-8976-439274A4AF9B}"/>
            </c:ext>
          </c:extLst>
        </c:ser>
        <c:ser>
          <c:idx val="1"/>
          <c:order val="1"/>
          <c:tx>
            <c:strRef>
              <c:f>Sheet1!$C$1</c:f>
              <c:strCache>
                <c:ptCount val="1"/>
                <c:pt idx="0">
                  <c:v>Quite engaged</c:v>
                </c:pt>
              </c:strCache>
            </c:strRef>
          </c:tx>
          <c:spPr>
            <a:solidFill>
              <a:schemeClr val="accent1">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How engaged has your child been when learning remotely?</c:v>
                </c:pt>
              </c:strCache>
            </c:strRef>
          </c:cat>
          <c:val>
            <c:numRef>
              <c:f>Sheet1!$C$2</c:f>
              <c:numCache>
                <c:formatCode>0%</c:formatCode>
                <c:ptCount val="1"/>
                <c:pt idx="0">
                  <c:v>0.46879999999999999</c:v>
                </c:pt>
              </c:numCache>
            </c:numRef>
          </c:val>
          <c:extLst>
            <c:ext xmlns:c16="http://schemas.microsoft.com/office/drawing/2014/chart" uri="{C3380CC4-5D6E-409C-BE32-E72D297353CC}">
              <c16:uniqueId val="{00000005-AE4F-42B8-8976-439274A4AF9B}"/>
            </c:ext>
          </c:extLst>
        </c:ser>
        <c:ser>
          <c:idx val="2"/>
          <c:order val="2"/>
          <c:tx>
            <c:strRef>
              <c:f>Sheet1!$D$1</c:f>
              <c:strCache>
                <c:ptCount val="1"/>
                <c:pt idx="0">
                  <c:v>Not very engaged</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How engaged has your child been when learning remotely?</c:v>
                </c:pt>
              </c:strCache>
            </c:strRef>
          </c:cat>
          <c:val>
            <c:numRef>
              <c:f>Sheet1!$D$2</c:f>
              <c:numCache>
                <c:formatCode>0%</c:formatCode>
                <c:ptCount val="1"/>
                <c:pt idx="0">
                  <c:v>0.3024</c:v>
                </c:pt>
              </c:numCache>
            </c:numRef>
          </c:val>
          <c:extLst>
            <c:ext xmlns:c16="http://schemas.microsoft.com/office/drawing/2014/chart" uri="{C3380CC4-5D6E-409C-BE32-E72D297353CC}">
              <c16:uniqueId val="{00000006-AE4F-42B8-8976-439274A4AF9B}"/>
            </c:ext>
          </c:extLst>
        </c:ser>
        <c:ser>
          <c:idx val="3"/>
          <c:order val="3"/>
          <c:tx>
            <c:strRef>
              <c:f>Sheet1!$E$1</c:f>
              <c:strCache>
                <c:ptCount val="1"/>
                <c:pt idx="0">
                  <c:v>Not at all engaged</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How engaged has your child been when learning remotely?</c:v>
                </c:pt>
              </c:strCache>
            </c:strRef>
          </c:cat>
          <c:val>
            <c:numRef>
              <c:f>Sheet1!$E$2</c:f>
              <c:numCache>
                <c:formatCode>0%</c:formatCode>
                <c:ptCount val="1"/>
                <c:pt idx="0">
                  <c:v>9.1499999999999998E-2</c:v>
                </c:pt>
              </c:numCache>
            </c:numRef>
          </c:val>
          <c:extLst>
            <c:ext xmlns:c16="http://schemas.microsoft.com/office/drawing/2014/chart" uri="{C3380CC4-5D6E-409C-BE32-E72D297353CC}">
              <c16:uniqueId val="{00000007-AE4F-42B8-8976-439274A4AF9B}"/>
            </c:ext>
          </c:extLst>
        </c:ser>
        <c:dLbls>
          <c:showLegendKey val="0"/>
          <c:showVal val="1"/>
          <c:showCatName val="0"/>
          <c:showSerName val="0"/>
          <c:showPercent val="0"/>
          <c:showBubbleSize val="0"/>
        </c:dLbls>
        <c:gapWidth val="100"/>
        <c:overlap val="100"/>
        <c:axId val="353088800"/>
        <c:axId val="357124080"/>
      </c:barChart>
      <c:valAx>
        <c:axId val="357124080"/>
        <c:scaling>
          <c:orientation val="minMax"/>
        </c:scaling>
        <c:delete val="1"/>
        <c:axPos val="r"/>
        <c:numFmt formatCode="0%" sourceLinked="1"/>
        <c:majorTickMark val="out"/>
        <c:minorTickMark val="none"/>
        <c:tickLblPos val="nextTo"/>
        <c:crossAx val="353088800"/>
        <c:crosses val="autoZero"/>
        <c:crossBetween val="between"/>
      </c:valAx>
      <c:catAx>
        <c:axId val="353088800"/>
        <c:scaling>
          <c:orientation val="maxMin"/>
        </c:scaling>
        <c:delete val="0"/>
        <c:axPos val="b"/>
        <c:numFmt formatCode="General" sourceLinked="1"/>
        <c:majorTickMark val="out"/>
        <c:minorTickMark val="none"/>
        <c:tickLblPos val="nextTo"/>
        <c:crossAx val="357124080"/>
        <c:crosses val="autoZero"/>
        <c:auto val="1"/>
        <c:lblAlgn val="ctr"/>
        <c:lblOffset val="100"/>
        <c:noMultiLvlLbl val="0"/>
      </c:catAx>
    </c:plotArea>
    <c:legend>
      <c:legendPos val="r"/>
      <c:layout>
        <c:manualLayout>
          <c:xMode val="edge"/>
          <c:yMode val="edge"/>
          <c:x val="0.59134646671555857"/>
          <c:y val="0.1428767118523174"/>
          <c:w val="0.38295998448945884"/>
          <c:h val="0.59532262030221328"/>
        </c:manualLayout>
      </c:layout>
      <c:overlay val="0"/>
    </c:legend>
    <c:plotVisOnly val="1"/>
    <c:dispBlanksAs val="gap"/>
    <c:showDLblsOverMax val="0"/>
  </c:chart>
  <c:txPr>
    <a:bodyPr/>
    <a:lstStyle/>
    <a:p>
      <a:pPr>
        <a:defRPr sz="1200">
          <a:solidFill>
            <a:schemeClr val="tx2"/>
          </a:solidFil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88852405680793"/>
          <c:y val="0"/>
          <c:w val="0.48948252238191475"/>
          <c:h val="0.98448981155733672"/>
        </c:manualLayout>
      </c:layout>
      <c:barChart>
        <c:barDir val="col"/>
        <c:grouping val="percentStacked"/>
        <c:varyColors val="0"/>
        <c:ser>
          <c:idx val="0"/>
          <c:order val="0"/>
          <c:tx>
            <c:strRef>
              <c:f>Sheet1!$B$1</c:f>
              <c:strCache>
                <c:ptCount val="1"/>
                <c:pt idx="0">
                  <c:v>Much more engaged</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9DBD-4417-8334-9B63A0283D97}"/>
              </c:ext>
            </c:extLst>
          </c:dPt>
          <c:dPt>
            <c:idx val="1"/>
            <c:invertIfNegative val="0"/>
            <c:bubble3D val="0"/>
            <c:extLst>
              <c:ext xmlns:c16="http://schemas.microsoft.com/office/drawing/2014/chart" uri="{C3380CC4-5D6E-409C-BE32-E72D297353CC}">
                <c16:uniqueId val="{00000003-9DBD-4417-8334-9B63A0283D9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Overall, do you feel your child is  more or less engaged when learning remotely, compared to when they are learning in the classroom?</c:v>
                </c:pt>
              </c:strCache>
            </c:strRef>
          </c:cat>
          <c:val>
            <c:numRef>
              <c:f>Sheet1!$B$2</c:f>
              <c:numCache>
                <c:formatCode>0%</c:formatCode>
                <c:ptCount val="1"/>
                <c:pt idx="0">
                  <c:v>3.6083064602497147E-2</c:v>
                </c:pt>
              </c:numCache>
            </c:numRef>
          </c:val>
          <c:extLst>
            <c:ext xmlns:c16="http://schemas.microsoft.com/office/drawing/2014/chart" uri="{C3380CC4-5D6E-409C-BE32-E72D297353CC}">
              <c16:uniqueId val="{00000004-9DBD-4417-8334-9B63A0283D97}"/>
            </c:ext>
          </c:extLst>
        </c:ser>
        <c:ser>
          <c:idx val="1"/>
          <c:order val="1"/>
          <c:tx>
            <c:strRef>
              <c:f>Sheet1!$C$1</c:f>
              <c:strCache>
                <c:ptCount val="1"/>
                <c:pt idx="0">
                  <c:v>Somewhat more engaged</c:v>
                </c:pt>
              </c:strCache>
            </c:strRef>
          </c:tx>
          <c:spPr>
            <a:solidFill>
              <a:schemeClr val="accent1">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Overall, do you feel your child is  more or less engaged when learning remotely, compared to when they are learning in the classroom?</c:v>
                </c:pt>
              </c:strCache>
            </c:strRef>
          </c:cat>
          <c:val>
            <c:numRef>
              <c:f>Sheet1!$C$2</c:f>
              <c:numCache>
                <c:formatCode>0%</c:formatCode>
                <c:ptCount val="1"/>
                <c:pt idx="0">
                  <c:v>0.1156073766578735</c:v>
                </c:pt>
              </c:numCache>
            </c:numRef>
          </c:val>
          <c:extLst>
            <c:ext xmlns:c16="http://schemas.microsoft.com/office/drawing/2014/chart" uri="{C3380CC4-5D6E-409C-BE32-E72D297353CC}">
              <c16:uniqueId val="{00000005-9DBD-4417-8334-9B63A0283D97}"/>
            </c:ext>
          </c:extLst>
        </c:ser>
        <c:ser>
          <c:idx val="2"/>
          <c:order val="2"/>
          <c:tx>
            <c:strRef>
              <c:f>Sheet1!$D$1</c:f>
              <c:strCache>
                <c:ptCount val="1"/>
                <c:pt idx="0">
                  <c:v>About the same</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Overall, do you feel your child is  more or less engaged when learning remotely, compared to when they are learning in the classroom?</c:v>
                </c:pt>
              </c:strCache>
            </c:strRef>
          </c:cat>
          <c:val>
            <c:numRef>
              <c:f>Sheet1!$D$2</c:f>
              <c:numCache>
                <c:formatCode>0%</c:formatCode>
                <c:ptCount val="1"/>
                <c:pt idx="0">
                  <c:v>0.22278558011413371</c:v>
                </c:pt>
              </c:numCache>
            </c:numRef>
          </c:val>
          <c:extLst>
            <c:ext xmlns:c16="http://schemas.microsoft.com/office/drawing/2014/chart" uri="{C3380CC4-5D6E-409C-BE32-E72D297353CC}">
              <c16:uniqueId val="{00000006-9DBD-4417-8334-9B63A0283D97}"/>
            </c:ext>
          </c:extLst>
        </c:ser>
        <c:ser>
          <c:idx val="3"/>
          <c:order val="3"/>
          <c:tx>
            <c:strRef>
              <c:f>Sheet1!$E$1</c:f>
              <c:strCache>
                <c:ptCount val="1"/>
                <c:pt idx="0">
                  <c:v>Somewhat less engaged</c:v>
                </c:pt>
              </c:strCache>
            </c:strRef>
          </c:tx>
          <c:spPr>
            <a:solidFill>
              <a:schemeClr val="accent2">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Overall, do you feel your child is  more or less engaged when learning remotely, compared to when they are learning in the classroom?</c:v>
                </c:pt>
              </c:strCache>
            </c:strRef>
          </c:cat>
          <c:val>
            <c:numRef>
              <c:f>Sheet1!$E$2</c:f>
              <c:numCache>
                <c:formatCode>0%</c:formatCode>
                <c:ptCount val="1"/>
                <c:pt idx="0">
                  <c:v>0.28686419067034757</c:v>
                </c:pt>
              </c:numCache>
            </c:numRef>
          </c:val>
          <c:extLst>
            <c:ext xmlns:c16="http://schemas.microsoft.com/office/drawing/2014/chart" uri="{C3380CC4-5D6E-409C-BE32-E72D297353CC}">
              <c16:uniqueId val="{00000007-9DBD-4417-8334-9B63A0283D97}"/>
            </c:ext>
          </c:extLst>
        </c:ser>
        <c:ser>
          <c:idx val="4"/>
          <c:order val="4"/>
          <c:tx>
            <c:strRef>
              <c:f>Sheet1!$F$1</c:f>
              <c:strCache>
                <c:ptCount val="1"/>
                <c:pt idx="0">
                  <c:v>Much less engaged</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Overall, do you feel your child is  more or less engaged when learning remotely, compared to when they are learning in the classroom?</c:v>
                </c:pt>
              </c:strCache>
            </c:strRef>
          </c:cat>
          <c:val>
            <c:numRef>
              <c:f>Sheet1!$F$2</c:f>
              <c:numCache>
                <c:formatCode>0%</c:formatCode>
                <c:ptCount val="1"/>
                <c:pt idx="0">
                  <c:v>0.27651922541720941</c:v>
                </c:pt>
              </c:numCache>
            </c:numRef>
          </c:val>
          <c:extLst>
            <c:ext xmlns:c16="http://schemas.microsoft.com/office/drawing/2014/chart" uri="{C3380CC4-5D6E-409C-BE32-E72D297353CC}">
              <c16:uniqueId val="{00000008-9DBD-4417-8334-9B63A0283D97}"/>
            </c:ext>
          </c:extLst>
        </c:ser>
        <c:ser>
          <c:idx val="5"/>
          <c:order val="5"/>
          <c:tx>
            <c:strRef>
              <c:f>Sheet1!$G$1</c:f>
              <c:strCache>
                <c:ptCount val="1"/>
                <c:pt idx="0">
                  <c:v>Don't know</c:v>
                </c:pt>
              </c:strCache>
            </c:strRef>
          </c:tx>
          <c:spPr>
            <a:solidFill>
              <a:schemeClr val="bg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Overall, do you feel your child is  more or less engaged when learning remotely, compared to when they are learning in the classroom?</c:v>
                </c:pt>
              </c:strCache>
            </c:strRef>
          </c:cat>
          <c:val>
            <c:numRef>
              <c:f>Sheet1!$G$2</c:f>
              <c:numCache>
                <c:formatCode>0%</c:formatCode>
                <c:ptCount val="1"/>
                <c:pt idx="0">
                  <c:v>6.214056253793851E-2</c:v>
                </c:pt>
              </c:numCache>
            </c:numRef>
          </c:val>
          <c:extLst>
            <c:ext xmlns:c16="http://schemas.microsoft.com/office/drawing/2014/chart" uri="{C3380CC4-5D6E-409C-BE32-E72D297353CC}">
              <c16:uniqueId val="{00000009-9DBD-4417-8334-9B63A0283D97}"/>
            </c:ext>
          </c:extLst>
        </c:ser>
        <c:dLbls>
          <c:showLegendKey val="0"/>
          <c:showVal val="1"/>
          <c:showCatName val="0"/>
          <c:showSerName val="0"/>
          <c:showPercent val="0"/>
          <c:showBubbleSize val="0"/>
        </c:dLbls>
        <c:gapWidth val="100"/>
        <c:overlap val="100"/>
        <c:axId val="353088800"/>
        <c:axId val="357124080"/>
      </c:barChart>
      <c:valAx>
        <c:axId val="357124080"/>
        <c:scaling>
          <c:orientation val="minMax"/>
        </c:scaling>
        <c:delete val="1"/>
        <c:axPos val="r"/>
        <c:numFmt formatCode="0%" sourceLinked="1"/>
        <c:majorTickMark val="out"/>
        <c:minorTickMark val="none"/>
        <c:tickLblPos val="nextTo"/>
        <c:crossAx val="353088800"/>
        <c:crosses val="autoZero"/>
        <c:crossBetween val="between"/>
      </c:valAx>
      <c:catAx>
        <c:axId val="353088800"/>
        <c:scaling>
          <c:orientation val="maxMin"/>
        </c:scaling>
        <c:delete val="0"/>
        <c:axPos val="b"/>
        <c:numFmt formatCode="General" sourceLinked="1"/>
        <c:majorTickMark val="out"/>
        <c:minorTickMark val="none"/>
        <c:tickLblPos val="nextTo"/>
        <c:crossAx val="357124080"/>
        <c:crosses val="autoZero"/>
        <c:auto val="1"/>
        <c:lblAlgn val="ctr"/>
        <c:lblOffset val="100"/>
        <c:noMultiLvlLbl val="0"/>
      </c:catAx>
    </c:plotArea>
    <c:legend>
      <c:legendPos val="r"/>
      <c:layout>
        <c:manualLayout>
          <c:xMode val="edge"/>
          <c:yMode val="edge"/>
          <c:x val="0.6450844982730457"/>
          <c:y val="4.4797310980447931E-2"/>
          <c:w val="0.30343602129304031"/>
          <c:h val="0.65753680404065351"/>
        </c:manualLayout>
      </c:layout>
      <c:overlay val="0"/>
    </c:legend>
    <c:plotVisOnly val="1"/>
    <c:dispBlanksAs val="gap"/>
    <c:showDLblsOverMax val="0"/>
  </c:chart>
  <c:txPr>
    <a:bodyPr/>
    <a:lstStyle/>
    <a:p>
      <a:pPr>
        <a:defRPr sz="1200">
          <a:solidFill>
            <a:schemeClr val="tx2"/>
          </a:solidFil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06452847938564"/>
          <c:y val="3.2505910165484632E-2"/>
          <c:w val="0.82193543307086614"/>
          <c:h val="0.8077665158876417"/>
        </c:manualLayout>
      </c:layout>
      <c:barChart>
        <c:barDir val="bar"/>
        <c:grouping val="stacked"/>
        <c:varyColors val="1"/>
        <c:ser>
          <c:idx val="0"/>
          <c:order val="0"/>
          <c:tx>
            <c:strRef>
              <c:f>Sheet1!$B$1</c:f>
              <c:strCache>
                <c:ptCount val="1"/>
                <c:pt idx="0">
                  <c:v>Very positive impact</c:v>
                </c:pt>
              </c:strCache>
            </c:strRef>
          </c:tx>
          <c:spPr>
            <a:solidFill>
              <a:srgbClr val="A50E45"/>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Their academic progress</c:v>
                </c:pt>
                <c:pt idx="1">
                  <c:v>Their confidence levels</c:v>
                </c:pt>
                <c:pt idx="2">
                  <c:v>Their motivation to learn</c:v>
                </c:pt>
              </c:strCache>
            </c:strRef>
          </c:cat>
          <c:val>
            <c:numRef>
              <c:f>Sheet1!$B$2:$B$4</c:f>
              <c:numCache>
                <c:formatCode>0%</c:formatCode>
                <c:ptCount val="3"/>
                <c:pt idx="0">
                  <c:v>5.1030976675259972E-2</c:v>
                </c:pt>
                <c:pt idx="1">
                  <c:v>4.1968734327597068E-2</c:v>
                </c:pt>
                <c:pt idx="2">
                  <c:v>4.8207484291649137E-2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91FC-4217-9FBD-42C18B667B8E}"/>
            </c:ext>
          </c:extLst>
        </c:ser>
        <c:ser>
          <c:idx val="1"/>
          <c:order val="1"/>
          <c:tx>
            <c:strRef>
              <c:f>Sheet1!$C$1</c:f>
              <c:strCache>
                <c:ptCount val="1"/>
                <c:pt idx="0">
                  <c:v>Fairly positive impact</c:v>
                </c:pt>
              </c:strCache>
            </c:strRef>
          </c:tx>
          <c:spPr>
            <a:solidFill>
              <a:srgbClr val="EC206A"/>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Their academic progress</c:v>
                </c:pt>
                <c:pt idx="1">
                  <c:v>Their confidence levels</c:v>
                </c:pt>
                <c:pt idx="2">
                  <c:v>Their motivation to learn</c:v>
                </c:pt>
              </c:strCache>
            </c:strRef>
          </c:cat>
          <c:val>
            <c:numRef>
              <c:f>Sheet1!$C$2:$C$4</c:f>
              <c:numCache>
                <c:formatCode>0%</c:formatCode>
                <c:ptCount val="3"/>
                <c:pt idx="0">
                  <c:v>0.14811867655772559</c:v>
                </c:pt>
                <c:pt idx="1">
                  <c:v>0.1655761475251169</c:v>
                </c:pt>
                <c:pt idx="2">
                  <c:v>0.15486433390429399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91FC-4217-9FBD-42C18B667B8E}"/>
            </c:ext>
          </c:extLst>
        </c:ser>
        <c:ser>
          <c:idx val="2"/>
          <c:order val="2"/>
          <c:tx>
            <c:strRef>
              <c:f>Sheet1!$D$1</c:f>
              <c:strCache>
                <c:ptCount val="1"/>
                <c:pt idx="0">
                  <c:v>No change</c:v>
                </c:pt>
              </c:strCache>
            </c:strRef>
          </c:tx>
          <c:spPr>
            <a:solidFill>
              <a:srgbClr val="F372A1"/>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Their academic progress</c:v>
                </c:pt>
                <c:pt idx="1">
                  <c:v>Their confidence levels</c:v>
                </c:pt>
                <c:pt idx="2">
                  <c:v>Their motivation to learn</c:v>
                </c:pt>
              </c:strCache>
            </c:strRef>
          </c:cat>
          <c:val>
            <c:numRef>
              <c:f>Sheet1!$D$2:$D$4</c:f>
              <c:numCache>
                <c:formatCode>0%</c:formatCode>
                <c:ptCount val="3"/>
                <c:pt idx="0">
                  <c:v>0.29483288945701502</c:v>
                </c:pt>
                <c:pt idx="1">
                  <c:v>0.41753953476718181</c:v>
                </c:pt>
                <c:pt idx="2">
                  <c:v>0.31350772528573839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2-91FC-4217-9FBD-42C18B667B8E}"/>
            </c:ext>
          </c:extLst>
        </c:ser>
        <c:ser>
          <c:idx val="3"/>
          <c:order val="3"/>
          <c:tx>
            <c:strRef>
              <c:f>Sheet1!$E$1</c:f>
              <c:strCache>
                <c:ptCount val="1"/>
                <c:pt idx="0">
                  <c:v>Fairly negative impact</c:v>
                </c:pt>
              </c:strCache>
            </c:strRef>
          </c:tx>
          <c:spPr>
            <a:solidFill>
              <a:srgbClr val="F8AAC7"/>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Their academic progress</c:v>
                </c:pt>
                <c:pt idx="1">
                  <c:v>Their confidence levels</c:v>
                </c:pt>
                <c:pt idx="2">
                  <c:v>Their motivation to learn</c:v>
                </c:pt>
              </c:strCache>
            </c:strRef>
          </c:cat>
          <c:val>
            <c:numRef>
              <c:f>Sheet1!$E$2:$E$4</c:f>
              <c:numCache>
                <c:formatCode>0%</c:formatCode>
                <c:ptCount val="3"/>
                <c:pt idx="0">
                  <c:v>0.28972187205169209</c:v>
                </c:pt>
                <c:pt idx="1">
                  <c:v>0.21137405659986361</c:v>
                </c:pt>
                <c:pt idx="2">
                  <c:v>0.28919025962535688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91FC-4217-9FBD-42C18B667B8E}"/>
            </c:ext>
          </c:extLst>
        </c:ser>
        <c:ser>
          <c:idx val="4"/>
          <c:order val="4"/>
          <c:tx>
            <c:strRef>
              <c:f>Sheet1!$F$1</c:f>
              <c:strCache>
                <c:ptCount val="1"/>
                <c:pt idx="0">
                  <c:v>Very negative impact</c:v>
                </c:pt>
              </c:strCache>
            </c:strRef>
          </c:tx>
          <c:spPr>
            <a:solidFill>
              <a:srgbClr val="FAC7D9"/>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Their academic progress</c:v>
                </c:pt>
                <c:pt idx="1">
                  <c:v>Their confidence levels</c:v>
                </c:pt>
                <c:pt idx="2">
                  <c:v>Their motivation to learn</c:v>
                </c:pt>
              </c:strCache>
            </c:strRef>
          </c:cat>
          <c:val>
            <c:numRef>
              <c:f>Sheet1!$F$2:$F$4</c:f>
              <c:numCache>
                <c:formatCode>0%</c:formatCode>
                <c:ptCount val="3"/>
                <c:pt idx="0">
                  <c:v>0.1480162321056529</c:v>
                </c:pt>
                <c:pt idx="1">
                  <c:v>0.10080838864208159</c:v>
                </c:pt>
                <c:pt idx="2">
                  <c:v>0.15318107659679239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4-91FC-4217-9FBD-42C18B667B8E}"/>
            </c:ext>
          </c:extLst>
        </c:ser>
        <c:ser>
          <c:idx val="5"/>
          <c:order val="5"/>
          <c:tx>
            <c:strRef>
              <c:f>Sheet1!$G$1</c:f>
              <c:strCache>
                <c:ptCount val="1"/>
                <c:pt idx="0">
                  <c:v>Not sure</c:v>
                </c:pt>
              </c:strCache>
            </c:strRef>
          </c:tx>
          <c:spPr>
            <a:solidFill>
              <a:srgbClr val="BFBFBF"/>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Their academic progress</c:v>
                </c:pt>
                <c:pt idx="1">
                  <c:v>Their confidence levels</c:v>
                </c:pt>
                <c:pt idx="2">
                  <c:v>Their motivation to learn</c:v>
                </c:pt>
              </c:strCache>
            </c:strRef>
          </c:cat>
          <c:val>
            <c:numRef>
              <c:f>Sheet1!$G$2:$G$4</c:f>
              <c:numCache>
                <c:formatCode>0%</c:formatCode>
                <c:ptCount val="3"/>
                <c:pt idx="0">
                  <c:v>6.8279353152654376E-2</c:v>
                </c:pt>
                <c:pt idx="1">
                  <c:v>6.2733138138159089E-2</c:v>
                </c:pt>
                <c:pt idx="2">
                  <c:v>4.1049120296169007E-2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91FC-4217-9FBD-42C18B667B8E}"/>
            </c:ext>
          </c:extLst>
        </c:ser>
        <c:dLbls>
          <c:showLegendKey val="0"/>
          <c:showVal val="0"/>
          <c:showCatName val="0"/>
          <c:showSerName val="0"/>
          <c:showPercent val="0"/>
          <c:showBubbleSize val="0"/>
        </c:dLbls>
        <c:gapWidth val="88"/>
        <c:overlap val="100"/>
        <c:axId val="-2068027336"/>
        <c:axId val="-2113994440"/>
      </c:barChart>
      <c:catAx>
        <c:axId val="-2068027336"/>
        <c:scaling>
          <c:orientation val="minMax"/>
        </c:scaling>
        <c:delete val="0"/>
        <c:axPos val="l"/>
        <c:numFmt formatCode="General" sourceLinked="0"/>
        <c:majorTickMark val="out"/>
        <c:minorTickMark val="none"/>
        <c:tickLblPos val="nextTo"/>
        <c:txPr>
          <a:bodyPr/>
          <a:lstStyle/>
          <a:p>
            <a:pPr>
              <a:defRPr sz="1200"/>
            </a:pPr>
            <a:endParaRPr lang="en-US"/>
          </a:p>
        </c:txPr>
        <c:crossAx val="-2113994440"/>
        <c:crosses val="autoZero"/>
        <c:auto val="1"/>
        <c:lblAlgn val="ctr"/>
        <c:lblOffset val="100"/>
        <c:noMultiLvlLbl val="0"/>
      </c:catAx>
      <c:valAx>
        <c:axId val="-2113994440"/>
        <c:scaling>
          <c:orientation val="minMax"/>
          <c:max val="1"/>
        </c:scaling>
        <c:delete val="1"/>
        <c:axPos val="b"/>
        <c:numFmt formatCode="0%" sourceLinked="1"/>
        <c:majorTickMark val="out"/>
        <c:minorTickMark val="none"/>
        <c:tickLblPos val="nextTo"/>
        <c:crossAx val="-2068027336"/>
        <c:crosses val="autoZero"/>
        <c:crossBetween val="between"/>
      </c:valAx>
    </c:plotArea>
    <c:legend>
      <c:legendPos val="b"/>
      <c:layout>
        <c:manualLayout>
          <c:xMode val="edge"/>
          <c:yMode val="edge"/>
          <c:x val="0"/>
          <c:y val="0.83945710243666338"/>
          <c:w val="1"/>
          <c:h val="0.1428124011094358"/>
        </c:manualLayout>
      </c:layout>
      <c:overlay val="0"/>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69087020225167E-2"/>
          <c:y val="0.13430658215987173"/>
          <c:w val="0.74530783174035242"/>
          <c:h val="0.77945406599160205"/>
        </c:manualLayout>
      </c:layout>
      <c:barChart>
        <c:barDir val="col"/>
        <c:grouping val="percentStacked"/>
        <c:varyColors val="0"/>
        <c:ser>
          <c:idx val="0"/>
          <c:order val="0"/>
          <c:tx>
            <c:strRef>
              <c:f>Sheet1!$B$1</c:f>
              <c:strCache>
                <c:ptCount val="1"/>
                <c:pt idx="0">
                  <c:v>Very easy</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D105-4DA2-A71A-C58F0853A04A}"/>
              </c:ext>
            </c:extLst>
          </c:dPt>
          <c:dPt>
            <c:idx val="1"/>
            <c:invertIfNegative val="0"/>
            <c:bubble3D val="0"/>
            <c:extLst>
              <c:ext xmlns:c16="http://schemas.microsoft.com/office/drawing/2014/chart" uri="{C3380CC4-5D6E-409C-BE32-E72D297353CC}">
                <c16:uniqueId val="{00000003-D105-4DA2-A71A-C58F0853A04A}"/>
              </c:ext>
            </c:extLst>
          </c:dPt>
          <c:dPt>
            <c:idx val="2"/>
            <c:invertIfNegative val="0"/>
            <c:bubble3D val="0"/>
            <c:extLst>
              <c:ext xmlns:c16="http://schemas.microsoft.com/office/drawing/2014/chart" uri="{C3380CC4-5D6E-409C-BE32-E72D297353CC}">
                <c16:uniqueId val="{00000000-A619-47A1-8987-08EB927187CE}"/>
              </c:ext>
            </c:extLst>
          </c:dPt>
          <c:dPt>
            <c:idx val="3"/>
            <c:invertIfNegative val="0"/>
            <c:bubble3D val="0"/>
            <c:extLst>
              <c:ext xmlns:c16="http://schemas.microsoft.com/office/drawing/2014/chart" uri="{C3380CC4-5D6E-409C-BE32-E72D297353CC}">
                <c16:uniqueId val="{00000001-A619-47A1-8987-08EB927187CE}"/>
              </c:ext>
            </c:extLst>
          </c:dPt>
          <c:dPt>
            <c:idx val="4"/>
            <c:invertIfNegative val="0"/>
            <c:bubble3D val="0"/>
            <c:extLst>
              <c:ext xmlns:c16="http://schemas.microsoft.com/office/drawing/2014/chart" uri="{C3380CC4-5D6E-409C-BE32-E72D297353CC}">
                <c16:uniqueId val="{00000002-A619-47A1-8987-08EB927187CE}"/>
              </c:ext>
            </c:extLst>
          </c:dPt>
          <c:dPt>
            <c:idx val="5"/>
            <c:invertIfNegative val="0"/>
            <c:bubble3D val="0"/>
            <c:extLst>
              <c:ext xmlns:c16="http://schemas.microsoft.com/office/drawing/2014/chart" uri="{C3380CC4-5D6E-409C-BE32-E72D297353CC}">
                <c16:uniqueId val="{00000003-A619-47A1-8987-08EB927187CE}"/>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c:v>
                </c:pt>
                <c:pt idx="1">
                  <c:v>Primary</c:v>
                </c:pt>
                <c:pt idx="2">
                  <c:v>Secondary</c:v>
                </c:pt>
              </c:strCache>
            </c:strRef>
          </c:cat>
          <c:val>
            <c:numRef>
              <c:f>Sheet1!$B$2:$B$4</c:f>
              <c:numCache>
                <c:formatCode>0%</c:formatCode>
                <c:ptCount val="3"/>
                <c:pt idx="0">
                  <c:v>0.10491639415961811</c:v>
                </c:pt>
                <c:pt idx="1">
                  <c:v>8.699997763685352E-2</c:v>
                </c:pt>
                <c:pt idx="2">
                  <c:v>0.1228557577473446</c:v>
                </c:pt>
              </c:numCache>
            </c:numRef>
          </c:val>
          <c:extLst>
            <c:ext xmlns:c16="http://schemas.microsoft.com/office/drawing/2014/chart" uri="{C3380CC4-5D6E-409C-BE32-E72D297353CC}">
              <c16:uniqueId val="{00000004-D105-4DA2-A71A-C58F0853A04A}"/>
            </c:ext>
          </c:extLst>
        </c:ser>
        <c:ser>
          <c:idx val="1"/>
          <c:order val="1"/>
          <c:tx>
            <c:strRef>
              <c:f>Sheet1!$C$1</c:f>
              <c:strCache>
                <c:ptCount val="1"/>
                <c:pt idx="0">
                  <c:v>Quite easy</c:v>
                </c:pt>
              </c:strCache>
            </c:strRef>
          </c:tx>
          <c:spPr>
            <a:solidFill>
              <a:schemeClr val="accent1">
                <a:lumMod val="40000"/>
                <a:lumOff val="6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c:v>
                </c:pt>
                <c:pt idx="1">
                  <c:v>Primary</c:v>
                </c:pt>
                <c:pt idx="2">
                  <c:v>Secondary</c:v>
                </c:pt>
              </c:strCache>
            </c:strRef>
          </c:cat>
          <c:val>
            <c:numRef>
              <c:f>Sheet1!$C$2:$C$4</c:f>
              <c:numCache>
                <c:formatCode>0%</c:formatCode>
                <c:ptCount val="3"/>
                <c:pt idx="0">
                  <c:v>0.36118192174802238</c:v>
                </c:pt>
                <c:pt idx="1">
                  <c:v>0.33063375776226023</c:v>
                </c:pt>
                <c:pt idx="2">
                  <c:v>0.39176921134255549</c:v>
                </c:pt>
              </c:numCache>
            </c:numRef>
          </c:val>
          <c:extLst>
            <c:ext xmlns:c16="http://schemas.microsoft.com/office/drawing/2014/chart" uri="{C3380CC4-5D6E-409C-BE32-E72D297353CC}">
              <c16:uniqueId val="{0000000C-08AA-4A94-9D8E-4F4A728A1D50}"/>
            </c:ext>
          </c:extLst>
        </c:ser>
        <c:ser>
          <c:idx val="2"/>
          <c:order val="2"/>
          <c:tx>
            <c:strRef>
              <c:f>Sheet1!$D$1</c:f>
              <c:strCache>
                <c:ptCount val="1"/>
                <c:pt idx="0">
                  <c:v>Quite difficult</c:v>
                </c:pt>
              </c:strCache>
            </c:strRef>
          </c:tx>
          <c:spPr>
            <a:solidFill>
              <a:schemeClr val="accent2">
                <a:lumMod val="40000"/>
                <a:lumOff val="6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c:v>
                </c:pt>
                <c:pt idx="1">
                  <c:v>Primary</c:v>
                </c:pt>
                <c:pt idx="2">
                  <c:v>Secondary</c:v>
                </c:pt>
              </c:strCache>
            </c:strRef>
          </c:cat>
          <c:val>
            <c:numRef>
              <c:f>Sheet1!$D$2:$D$4</c:f>
              <c:numCache>
                <c:formatCode>0%</c:formatCode>
                <c:ptCount val="3"/>
                <c:pt idx="0">
                  <c:v>0.38852561505277627</c:v>
                </c:pt>
                <c:pt idx="1">
                  <c:v>0.44705431240157489</c:v>
                </c:pt>
                <c:pt idx="2">
                  <c:v>0.32992195506742089</c:v>
                </c:pt>
              </c:numCache>
            </c:numRef>
          </c:val>
          <c:extLst>
            <c:ext xmlns:c16="http://schemas.microsoft.com/office/drawing/2014/chart" uri="{C3380CC4-5D6E-409C-BE32-E72D297353CC}">
              <c16:uniqueId val="{0000000D-08AA-4A94-9D8E-4F4A728A1D50}"/>
            </c:ext>
          </c:extLst>
        </c:ser>
        <c:ser>
          <c:idx val="3"/>
          <c:order val="3"/>
          <c:tx>
            <c:strRef>
              <c:f>Sheet1!$E$1</c:f>
              <c:strCache>
                <c:ptCount val="1"/>
                <c:pt idx="0">
                  <c:v>Very difficult</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c:v>
                </c:pt>
                <c:pt idx="1">
                  <c:v>Primary</c:v>
                </c:pt>
                <c:pt idx="2">
                  <c:v>Secondary</c:v>
                </c:pt>
              </c:strCache>
            </c:strRef>
          </c:cat>
          <c:val>
            <c:numRef>
              <c:f>Sheet1!$E$2:$E$4</c:f>
              <c:numCache>
                <c:formatCode>0%</c:formatCode>
                <c:ptCount val="3"/>
                <c:pt idx="0">
                  <c:v>0.14537606903958311</c:v>
                </c:pt>
                <c:pt idx="1">
                  <c:v>0.1353119521993113</c:v>
                </c:pt>
                <c:pt idx="2">
                  <c:v>0.1554530758426789</c:v>
                </c:pt>
              </c:numCache>
            </c:numRef>
          </c:val>
          <c:extLst>
            <c:ext xmlns:c16="http://schemas.microsoft.com/office/drawing/2014/chart" uri="{C3380CC4-5D6E-409C-BE32-E72D297353CC}">
              <c16:uniqueId val="{0000000E-08AA-4A94-9D8E-4F4A728A1D50}"/>
            </c:ext>
          </c:extLst>
        </c:ser>
        <c:dLbls>
          <c:dLblPos val="ctr"/>
          <c:showLegendKey val="0"/>
          <c:showVal val="1"/>
          <c:showCatName val="0"/>
          <c:showSerName val="0"/>
          <c:showPercent val="0"/>
          <c:showBubbleSize val="0"/>
        </c:dLbls>
        <c:gapWidth val="100"/>
        <c:overlap val="100"/>
        <c:axId val="181567792"/>
        <c:axId val="357161520"/>
      </c:barChart>
      <c:catAx>
        <c:axId val="181567792"/>
        <c:scaling>
          <c:orientation val="minMax"/>
        </c:scaling>
        <c:delete val="0"/>
        <c:axPos val="b"/>
        <c:numFmt formatCode="General" sourceLinked="1"/>
        <c:majorTickMark val="out"/>
        <c:minorTickMark val="none"/>
        <c:tickLblPos val="nextTo"/>
        <c:txPr>
          <a:bodyPr/>
          <a:lstStyle/>
          <a:p>
            <a:pPr>
              <a:defRPr sz="1600"/>
            </a:pPr>
            <a:endParaRPr lang="en-US"/>
          </a:p>
        </c:txPr>
        <c:crossAx val="357161520"/>
        <c:crosses val="autoZero"/>
        <c:auto val="1"/>
        <c:lblAlgn val="ctr"/>
        <c:lblOffset val="100"/>
        <c:noMultiLvlLbl val="0"/>
      </c:catAx>
      <c:valAx>
        <c:axId val="357161520"/>
        <c:scaling>
          <c:orientation val="minMax"/>
        </c:scaling>
        <c:delete val="1"/>
        <c:axPos val="l"/>
        <c:numFmt formatCode="0%" sourceLinked="1"/>
        <c:majorTickMark val="out"/>
        <c:minorTickMark val="none"/>
        <c:tickLblPos val="nextTo"/>
        <c:crossAx val="181567792"/>
        <c:crosses val="autoZero"/>
        <c:crossBetween val="between"/>
      </c:valAx>
    </c:plotArea>
    <c:legend>
      <c:legendPos val="r"/>
      <c:layout>
        <c:manualLayout>
          <c:xMode val="edge"/>
          <c:yMode val="edge"/>
          <c:x val="6.5504819593995706E-2"/>
          <c:y val="9.0087771177181069E-3"/>
          <c:w val="0.64547241680150458"/>
          <c:h val="0.12383681440989305"/>
        </c:manualLayout>
      </c:layout>
      <c:overlay val="0"/>
    </c:legend>
    <c:plotVisOnly val="1"/>
    <c:dispBlanksAs val="gap"/>
    <c:showDLblsOverMax val="0"/>
  </c:chart>
  <c:txPr>
    <a:bodyPr/>
    <a:lstStyle/>
    <a:p>
      <a:pPr>
        <a:defRPr sz="1200">
          <a:solidFill>
            <a:schemeClr val="tx2"/>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1"/>
        <c:ser>
          <c:idx val="0"/>
          <c:order val="0"/>
          <c:tx>
            <c:strRef>
              <c:f>Sheet1!$B$1</c:f>
              <c:strCache>
                <c:ptCount val="1"/>
                <c:pt idx="0">
                  <c:v>Primary</c:v>
                </c:pt>
              </c:strCache>
            </c:strRef>
          </c:tx>
          <c:spPr>
            <a:solidFill>
              <a:srgbClr val="7C64C3"/>
            </a:solidFill>
          </c:spPr>
          <c:invertIfNegative val="1"/>
          <c:dPt>
            <c:idx val="0"/>
            <c:invertIfNegative val="1"/>
            <c:bubble3D val="0"/>
            <c:spPr>
              <a:solidFill>
                <a:schemeClr val="accent1"/>
              </a:solidFill>
            </c:spPr>
            <c:extLst>
              <c:ext xmlns:c16="http://schemas.microsoft.com/office/drawing/2014/chart" uri="{C3380CC4-5D6E-409C-BE32-E72D297353CC}">
                <c16:uniqueId val="{00000001-E218-49DF-877B-194D1EE7DCED}"/>
              </c:ext>
            </c:extLst>
          </c:dPt>
          <c:dPt>
            <c:idx val="1"/>
            <c:invertIfNegative val="1"/>
            <c:bubble3D val="0"/>
            <c:spPr>
              <a:solidFill>
                <a:schemeClr val="accent1"/>
              </a:solidFill>
            </c:spPr>
            <c:extLst>
              <c:ext xmlns:c16="http://schemas.microsoft.com/office/drawing/2014/chart" uri="{C3380CC4-5D6E-409C-BE32-E72D297353CC}">
                <c16:uniqueId val="{00000003-E218-49DF-877B-194D1EE7DCED}"/>
              </c:ext>
            </c:extLst>
          </c:dPt>
          <c:dPt>
            <c:idx val="2"/>
            <c:invertIfNegative val="1"/>
            <c:bubble3D val="0"/>
            <c:spPr>
              <a:solidFill>
                <a:schemeClr val="accent1"/>
              </a:solidFill>
            </c:spPr>
            <c:extLst>
              <c:ext xmlns:c16="http://schemas.microsoft.com/office/drawing/2014/chart" uri="{C3380CC4-5D6E-409C-BE32-E72D297353CC}">
                <c16:uniqueId val="{00000005-E218-49DF-877B-194D1EE7DCED}"/>
              </c:ext>
            </c:extLst>
          </c:dPt>
          <c:dPt>
            <c:idx val="3"/>
            <c:invertIfNegative val="1"/>
            <c:bubble3D val="0"/>
            <c:spPr>
              <a:solidFill>
                <a:schemeClr val="accent1"/>
              </a:solidFill>
            </c:spPr>
            <c:extLst>
              <c:ext xmlns:c16="http://schemas.microsoft.com/office/drawing/2014/chart" uri="{C3380CC4-5D6E-409C-BE32-E72D297353CC}">
                <c16:uniqueId val="{00000007-E218-49DF-877B-194D1EE7DCED}"/>
              </c:ext>
            </c:extLst>
          </c:dPt>
          <c:dPt>
            <c:idx val="4"/>
            <c:invertIfNegative val="1"/>
            <c:bubble3D val="0"/>
            <c:spPr>
              <a:solidFill>
                <a:schemeClr val="accent1"/>
              </a:solidFill>
            </c:spPr>
            <c:extLst>
              <c:ext xmlns:c16="http://schemas.microsoft.com/office/drawing/2014/chart" uri="{C3380CC4-5D6E-409C-BE32-E72D297353CC}">
                <c16:uniqueId val="{00000009-E218-49DF-877B-194D1EE7DCED}"/>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Google Suite for Education</c:v>
                </c:pt>
                <c:pt idx="1">
                  <c:v>Microsoft 365 Education</c:v>
                </c:pt>
                <c:pt idx="2">
                  <c:v>Blackboard</c:v>
                </c:pt>
                <c:pt idx="3">
                  <c:v>Other, specify</c:v>
                </c:pt>
                <c:pt idx="4">
                  <c:v>Don't know</c:v>
                </c:pt>
              </c:strCache>
            </c:strRef>
          </c:cat>
          <c:val>
            <c:numRef>
              <c:f>Sheet1!$B$2:$B$6</c:f>
              <c:numCache>
                <c:formatCode>0%</c:formatCode>
                <c:ptCount val="5"/>
                <c:pt idx="0">
                  <c:v>0.45843877067678429</c:v>
                </c:pt>
                <c:pt idx="1">
                  <c:v>0.17386126164191151</c:v>
                </c:pt>
                <c:pt idx="2">
                  <c:v>6.641965299568519E-3</c:v>
                </c:pt>
                <c:pt idx="3">
                  <c:v>0.3665469729297407</c:v>
                </c:pt>
                <c:pt idx="4">
                  <c:v>5.2597482389830121E-2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A-E218-49DF-877B-194D1EE7DCED}"/>
            </c:ext>
          </c:extLst>
        </c:ser>
        <c:ser>
          <c:idx val="1"/>
          <c:order val="1"/>
          <c:tx>
            <c:strRef>
              <c:f>Sheet1!$C$1</c:f>
              <c:strCache>
                <c:ptCount val="1"/>
                <c:pt idx="0">
                  <c:v>Secondary</c:v>
                </c:pt>
              </c:strCache>
            </c:strRef>
          </c:tx>
          <c:spPr>
            <a:solidFill>
              <a:schemeClr val="accent3"/>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Google Suite for Education</c:v>
                </c:pt>
                <c:pt idx="1">
                  <c:v>Microsoft 365 Education</c:v>
                </c:pt>
                <c:pt idx="2">
                  <c:v>Blackboard</c:v>
                </c:pt>
                <c:pt idx="3">
                  <c:v>Other, specify</c:v>
                </c:pt>
                <c:pt idx="4">
                  <c:v>Don't know</c:v>
                </c:pt>
              </c:strCache>
            </c:strRef>
          </c:cat>
          <c:val>
            <c:numRef>
              <c:f>Sheet1!$C$2:$C$6</c:f>
              <c:numCache>
                <c:formatCode>0%</c:formatCode>
                <c:ptCount val="5"/>
                <c:pt idx="0">
                  <c:v>0.51034101691675293</c:v>
                </c:pt>
                <c:pt idx="1">
                  <c:v>0.32583859463020798</c:v>
                </c:pt>
                <c:pt idx="2">
                  <c:v>1.518621406984807E-2</c:v>
                </c:pt>
                <c:pt idx="3">
                  <c:v>0.1986593746430228</c:v>
                </c:pt>
                <c:pt idx="4">
                  <c:v>3.7720884599539962E-2</c:v>
                </c:pt>
              </c:numCache>
            </c:numRef>
          </c:val>
          <c:extLst>
            <c:ext xmlns:c16="http://schemas.microsoft.com/office/drawing/2014/chart" uri="{C3380CC4-5D6E-409C-BE32-E72D297353CC}">
              <c16:uniqueId val="{0000000A-3437-46D0-9372-F329FD883F36}"/>
            </c:ext>
          </c:extLst>
        </c:ser>
        <c:dLbls>
          <c:showLegendKey val="0"/>
          <c:showVal val="0"/>
          <c:showCatName val="0"/>
          <c:showSerName val="0"/>
          <c:showPercent val="0"/>
          <c:showBubbleSize val="0"/>
        </c:dLbls>
        <c:gapWidth val="88"/>
        <c:axId val="-2068027336"/>
        <c:axId val="-2113994440"/>
      </c:barChart>
      <c:catAx>
        <c:axId val="-2068027336"/>
        <c:scaling>
          <c:orientation val="maxMin"/>
        </c:scaling>
        <c:delete val="0"/>
        <c:axPos val="l"/>
        <c:numFmt formatCode="General" sourceLinked="0"/>
        <c:majorTickMark val="none"/>
        <c:minorTickMark val="none"/>
        <c:tickLblPos val="nextTo"/>
        <c:crossAx val="-2113994440"/>
        <c:crosses val="autoZero"/>
        <c:auto val="1"/>
        <c:lblAlgn val="ctr"/>
        <c:lblOffset val="100"/>
        <c:noMultiLvlLbl val="0"/>
      </c:catAx>
      <c:valAx>
        <c:axId val="-2113994440"/>
        <c:scaling>
          <c:orientation val="minMax"/>
        </c:scaling>
        <c:delete val="1"/>
        <c:axPos val="t"/>
        <c:numFmt formatCode="0%" sourceLinked="1"/>
        <c:majorTickMark val="none"/>
        <c:minorTickMark val="none"/>
        <c:tickLblPos val="nextTo"/>
        <c:crossAx val="-2068027336"/>
        <c:crosses val="autoZero"/>
        <c:crossBetween val="between"/>
      </c:valAx>
    </c:plotArea>
    <c:legend>
      <c:legendPos val="r"/>
      <c:overlay val="0"/>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92298445808675"/>
          <c:y val="0.10312655362524129"/>
          <c:w val="0.80132904998822274"/>
          <c:h val="0.73552185087991351"/>
        </c:manualLayout>
      </c:layout>
      <c:barChart>
        <c:barDir val="bar"/>
        <c:grouping val="percentStacked"/>
        <c:varyColors val="0"/>
        <c:ser>
          <c:idx val="0"/>
          <c:order val="0"/>
          <c:tx>
            <c:strRef>
              <c:f>Sheet1!$B$1</c:f>
              <c:strCache>
                <c:ptCount val="1"/>
                <c:pt idx="0">
                  <c:v>Much more engaged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Independent</c:v>
                </c:pt>
                <c:pt idx="1">
                  <c:v>Academy</c:v>
                </c:pt>
                <c:pt idx="2">
                  <c:v>Maintained school</c:v>
                </c:pt>
                <c:pt idx="3">
                  <c:v>All</c:v>
                </c:pt>
              </c:strCache>
            </c:strRef>
          </c:cat>
          <c:val>
            <c:numRef>
              <c:f>Sheet1!$B$2:$B$5</c:f>
              <c:numCache>
                <c:formatCode>0%</c:formatCode>
                <c:ptCount val="4"/>
                <c:pt idx="0">
                  <c:v>2.9700000000000001E-2</c:v>
                </c:pt>
                <c:pt idx="1">
                  <c:v>1.17E-2</c:v>
                </c:pt>
                <c:pt idx="2">
                  <c:v>5.7999999999999996E-3</c:v>
                </c:pt>
                <c:pt idx="3">
                  <c:v>0.01</c:v>
                </c:pt>
              </c:numCache>
            </c:numRef>
          </c:val>
          <c:extLst>
            <c:ext xmlns:c16="http://schemas.microsoft.com/office/drawing/2014/chart" uri="{C3380CC4-5D6E-409C-BE32-E72D297353CC}">
              <c16:uniqueId val="{00000000-15D5-49AD-AD13-DB62A3B06DAF}"/>
            </c:ext>
          </c:extLst>
        </c:ser>
        <c:ser>
          <c:idx val="1"/>
          <c:order val="1"/>
          <c:tx>
            <c:strRef>
              <c:f>Sheet1!$C$1</c:f>
              <c:strCache>
                <c:ptCount val="1"/>
                <c:pt idx="0">
                  <c:v>Somewhat more engaged</c:v>
                </c:pt>
              </c:strCache>
            </c:strRef>
          </c:tx>
          <c:spPr>
            <a:solidFill>
              <a:schemeClr val="accent1">
                <a:lumMod val="60000"/>
                <a:lumOff val="40000"/>
              </a:schemeClr>
            </a:solidFill>
            <a:ln>
              <a:noFill/>
            </a:ln>
            <a:effectLst/>
          </c:spPr>
          <c:invertIfNegative val="0"/>
          <c:dLbls>
            <c:dLbl>
              <c:idx val="1"/>
              <c:layout>
                <c:manualLayout>
                  <c:x val="7.7261464354176053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A8-4CCB-8795-5003C27D34B2}"/>
                </c:ext>
              </c:extLst>
            </c:dLbl>
            <c:dLbl>
              <c:idx val="2"/>
              <c:layout>
                <c:manualLayout>
                  <c:x val="6.4384553628480242E-3"/>
                  <c:y val="2.88128014142315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A8-4CCB-8795-5003C27D34B2}"/>
                </c:ext>
              </c:extLst>
            </c:dLbl>
            <c:dLbl>
              <c:idx val="3"/>
              <c:layout>
                <c:manualLayout>
                  <c:x val="7.7261464354176053E-3"/>
                  <c:y val="-2.641142952262515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A8-4CCB-8795-5003C27D34B2}"/>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Independent</c:v>
                </c:pt>
                <c:pt idx="1">
                  <c:v>Academy</c:v>
                </c:pt>
                <c:pt idx="2">
                  <c:v>Maintained school</c:v>
                </c:pt>
                <c:pt idx="3">
                  <c:v>All</c:v>
                </c:pt>
              </c:strCache>
            </c:strRef>
          </c:cat>
          <c:val>
            <c:numRef>
              <c:f>Sheet1!$C$2:$C$5</c:f>
              <c:numCache>
                <c:formatCode>0%</c:formatCode>
                <c:ptCount val="4"/>
                <c:pt idx="0">
                  <c:v>6.8699999999999997E-2</c:v>
                </c:pt>
                <c:pt idx="1">
                  <c:v>2.4199999999999999E-2</c:v>
                </c:pt>
                <c:pt idx="2">
                  <c:v>3.3099999999999997E-2</c:v>
                </c:pt>
                <c:pt idx="3">
                  <c:v>0.03</c:v>
                </c:pt>
              </c:numCache>
            </c:numRef>
          </c:val>
          <c:extLst>
            <c:ext xmlns:c16="http://schemas.microsoft.com/office/drawing/2014/chart" uri="{C3380CC4-5D6E-409C-BE32-E72D297353CC}">
              <c16:uniqueId val="{00000001-15D5-49AD-AD13-DB62A3B06DAF}"/>
            </c:ext>
          </c:extLst>
        </c:ser>
        <c:ser>
          <c:idx val="2"/>
          <c:order val="2"/>
          <c:tx>
            <c:strRef>
              <c:f>Sheet1!$D$1</c:f>
              <c:strCache>
                <c:ptCount val="1"/>
                <c:pt idx="0">
                  <c:v>About the same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Independent</c:v>
                </c:pt>
                <c:pt idx="1">
                  <c:v>Academy</c:v>
                </c:pt>
                <c:pt idx="2">
                  <c:v>Maintained school</c:v>
                </c:pt>
                <c:pt idx="3">
                  <c:v>All</c:v>
                </c:pt>
              </c:strCache>
            </c:strRef>
          </c:cat>
          <c:val>
            <c:numRef>
              <c:f>Sheet1!$D$2:$D$5</c:f>
              <c:numCache>
                <c:formatCode>0%</c:formatCode>
                <c:ptCount val="4"/>
                <c:pt idx="0">
                  <c:v>0.27089999999999997</c:v>
                </c:pt>
                <c:pt idx="1">
                  <c:v>0.126</c:v>
                </c:pt>
                <c:pt idx="2">
                  <c:v>5.6599999999999998E-2</c:v>
                </c:pt>
                <c:pt idx="3">
                  <c:v>0.13</c:v>
                </c:pt>
              </c:numCache>
            </c:numRef>
          </c:val>
          <c:extLst>
            <c:ext xmlns:c16="http://schemas.microsoft.com/office/drawing/2014/chart" uri="{C3380CC4-5D6E-409C-BE32-E72D297353CC}">
              <c16:uniqueId val="{00000002-15D5-49AD-AD13-DB62A3B06DAF}"/>
            </c:ext>
          </c:extLst>
        </c:ser>
        <c:ser>
          <c:idx val="3"/>
          <c:order val="3"/>
          <c:tx>
            <c:strRef>
              <c:f>Sheet1!$E$1</c:f>
              <c:strCache>
                <c:ptCount val="1"/>
                <c:pt idx="0">
                  <c:v>Somewhat less engaged</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Independent</c:v>
                </c:pt>
                <c:pt idx="1">
                  <c:v>Academy</c:v>
                </c:pt>
                <c:pt idx="2">
                  <c:v>Maintained school</c:v>
                </c:pt>
                <c:pt idx="3">
                  <c:v>All</c:v>
                </c:pt>
              </c:strCache>
            </c:strRef>
          </c:cat>
          <c:val>
            <c:numRef>
              <c:f>Sheet1!$E$2:$E$5</c:f>
              <c:numCache>
                <c:formatCode>0%</c:formatCode>
                <c:ptCount val="4"/>
                <c:pt idx="0">
                  <c:v>0.39939999999999998</c:v>
                </c:pt>
                <c:pt idx="1">
                  <c:v>0.36559999999999998</c:v>
                </c:pt>
                <c:pt idx="2">
                  <c:v>0.38590000000000002</c:v>
                </c:pt>
                <c:pt idx="3">
                  <c:v>0.37</c:v>
                </c:pt>
              </c:numCache>
            </c:numRef>
          </c:val>
          <c:extLst>
            <c:ext xmlns:c16="http://schemas.microsoft.com/office/drawing/2014/chart" uri="{C3380CC4-5D6E-409C-BE32-E72D297353CC}">
              <c16:uniqueId val="{00000003-15D5-49AD-AD13-DB62A3B06DAF}"/>
            </c:ext>
          </c:extLst>
        </c:ser>
        <c:ser>
          <c:idx val="4"/>
          <c:order val="4"/>
          <c:tx>
            <c:strRef>
              <c:f>Sheet1!$F$1</c:f>
              <c:strCache>
                <c:ptCount val="1"/>
                <c:pt idx="0">
                  <c:v>Much less engaged</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Independent</c:v>
                </c:pt>
                <c:pt idx="1">
                  <c:v>Academy</c:v>
                </c:pt>
                <c:pt idx="2">
                  <c:v>Maintained school</c:v>
                </c:pt>
                <c:pt idx="3">
                  <c:v>All</c:v>
                </c:pt>
              </c:strCache>
            </c:strRef>
          </c:cat>
          <c:val>
            <c:numRef>
              <c:f>Sheet1!$F$2:$F$5</c:f>
              <c:numCache>
                <c:formatCode>0%</c:formatCode>
                <c:ptCount val="4"/>
                <c:pt idx="0">
                  <c:v>0.1827</c:v>
                </c:pt>
                <c:pt idx="1">
                  <c:v>0.46160000000000001</c:v>
                </c:pt>
                <c:pt idx="2">
                  <c:v>0.502</c:v>
                </c:pt>
                <c:pt idx="3">
                  <c:v>0.44</c:v>
                </c:pt>
              </c:numCache>
            </c:numRef>
          </c:val>
          <c:extLst>
            <c:ext xmlns:c16="http://schemas.microsoft.com/office/drawing/2014/chart" uri="{C3380CC4-5D6E-409C-BE32-E72D297353CC}">
              <c16:uniqueId val="{00000004-15D5-49AD-AD13-DB62A3B06DAF}"/>
            </c:ext>
          </c:extLst>
        </c:ser>
        <c:dLbls>
          <c:dLblPos val="ctr"/>
          <c:showLegendKey val="0"/>
          <c:showVal val="1"/>
          <c:showCatName val="0"/>
          <c:showSerName val="0"/>
          <c:showPercent val="0"/>
          <c:showBubbleSize val="0"/>
        </c:dLbls>
        <c:gapWidth val="95"/>
        <c:overlap val="100"/>
        <c:axId val="1604371776"/>
        <c:axId val="1162813280"/>
      </c:barChart>
      <c:catAx>
        <c:axId val="1604371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62813280"/>
        <c:crosses val="autoZero"/>
        <c:auto val="1"/>
        <c:lblAlgn val="ctr"/>
        <c:lblOffset val="100"/>
        <c:noMultiLvlLbl val="0"/>
      </c:catAx>
      <c:valAx>
        <c:axId val="1162813280"/>
        <c:scaling>
          <c:orientation val="minMax"/>
        </c:scaling>
        <c:delete val="1"/>
        <c:axPos val="b"/>
        <c:numFmt formatCode="0%" sourceLinked="1"/>
        <c:majorTickMark val="none"/>
        <c:minorTickMark val="none"/>
        <c:tickLblPos val="nextTo"/>
        <c:crossAx val="1604371776"/>
        <c:crosses val="autoZero"/>
        <c:crossBetween val="between"/>
      </c:valAx>
      <c:spPr>
        <a:noFill/>
        <a:ln>
          <a:noFill/>
        </a:ln>
        <a:effectLst/>
      </c:spPr>
    </c:plotArea>
    <c:legend>
      <c:legendPos val="b"/>
      <c:layout>
        <c:manualLayout>
          <c:xMode val="edge"/>
          <c:yMode val="edge"/>
          <c:x val="2.383992374267855E-2"/>
          <c:y val="0.82981357909196396"/>
          <c:w val="0.95647241496122504"/>
          <c:h val="0.166548001089453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92298445808675"/>
          <c:y val="0.10312655362524129"/>
          <c:w val="0.80132904998822274"/>
          <c:h val="0.73552185087991351"/>
        </c:manualLayout>
      </c:layout>
      <c:barChart>
        <c:barDir val="bar"/>
        <c:grouping val="percentStacked"/>
        <c:varyColors val="0"/>
        <c:ser>
          <c:idx val="0"/>
          <c:order val="0"/>
          <c:tx>
            <c:strRef>
              <c:f>Sheet1!$B$1</c:f>
              <c:strCache>
                <c:ptCount val="1"/>
                <c:pt idx="0">
                  <c:v>Very supportive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Independent</c:v>
                </c:pt>
                <c:pt idx="1">
                  <c:v>Academy</c:v>
                </c:pt>
                <c:pt idx="2">
                  <c:v>Maintained school</c:v>
                </c:pt>
                <c:pt idx="3">
                  <c:v>All</c:v>
                </c:pt>
              </c:strCache>
            </c:strRef>
          </c:cat>
          <c:val>
            <c:numRef>
              <c:f>Sheet1!$B$2:$B$5</c:f>
              <c:numCache>
                <c:formatCode>0%</c:formatCode>
                <c:ptCount val="4"/>
                <c:pt idx="0">
                  <c:v>0.47</c:v>
                </c:pt>
                <c:pt idx="1">
                  <c:v>0.08</c:v>
                </c:pt>
                <c:pt idx="2">
                  <c:v>0.1</c:v>
                </c:pt>
                <c:pt idx="3">
                  <c:v>0.13</c:v>
                </c:pt>
              </c:numCache>
            </c:numRef>
          </c:val>
          <c:extLst>
            <c:ext xmlns:c16="http://schemas.microsoft.com/office/drawing/2014/chart" uri="{C3380CC4-5D6E-409C-BE32-E72D297353CC}">
              <c16:uniqueId val="{00000000-CECB-4BF3-B7D4-91B2116F8BF9}"/>
            </c:ext>
          </c:extLst>
        </c:ser>
        <c:ser>
          <c:idx val="1"/>
          <c:order val="1"/>
          <c:tx>
            <c:strRef>
              <c:f>Sheet1!$C$1</c:f>
              <c:strCache>
                <c:ptCount val="1"/>
                <c:pt idx="0">
                  <c:v>Somewhat supportive</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Independent</c:v>
                </c:pt>
                <c:pt idx="1">
                  <c:v>Academy</c:v>
                </c:pt>
                <c:pt idx="2">
                  <c:v>Maintained school</c:v>
                </c:pt>
                <c:pt idx="3">
                  <c:v>All</c:v>
                </c:pt>
              </c:strCache>
            </c:strRef>
          </c:cat>
          <c:val>
            <c:numRef>
              <c:f>Sheet1!$C$2:$C$5</c:f>
              <c:numCache>
                <c:formatCode>0%</c:formatCode>
                <c:ptCount val="4"/>
                <c:pt idx="0">
                  <c:v>0.43</c:v>
                </c:pt>
                <c:pt idx="1">
                  <c:v>0.56999999999999995</c:v>
                </c:pt>
                <c:pt idx="2">
                  <c:v>0.61</c:v>
                </c:pt>
                <c:pt idx="3">
                  <c:v>0.56000000000000005</c:v>
                </c:pt>
              </c:numCache>
            </c:numRef>
          </c:val>
          <c:extLst>
            <c:ext xmlns:c16="http://schemas.microsoft.com/office/drawing/2014/chart" uri="{C3380CC4-5D6E-409C-BE32-E72D297353CC}">
              <c16:uniqueId val="{00000001-CECB-4BF3-B7D4-91B2116F8BF9}"/>
            </c:ext>
          </c:extLst>
        </c:ser>
        <c:ser>
          <c:idx val="2"/>
          <c:order val="2"/>
          <c:tx>
            <c:strRef>
              <c:f>Sheet1!$D$1</c:f>
              <c:strCache>
                <c:ptCount val="1"/>
                <c:pt idx="0">
                  <c:v>Somewhat unsupportive</c:v>
                </c:pt>
              </c:strCache>
            </c:strRef>
          </c:tx>
          <c:spPr>
            <a:solidFill>
              <a:srgbClr val="FAC7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Independent</c:v>
                </c:pt>
                <c:pt idx="1">
                  <c:v>Academy</c:v>
                </c:pt>
                <c:pt idx="2">
                  <c:v>Maintained school</c:v>
                </c:pt>
                <c:pt idx="3">
                  <c:v>All</c:v>
                </c:pt>
              </c:strCache>
            </c:strRef>
          </c:cat>
          <c:val>
            <c:numRef>
              <c:f>Sheet1!$D$2:$D$5</c:f>
              <c:numCache>
                <c:formatCode>0%</c:formatCode>
                <c:ptCount val="4"/>
                <c:pt idx="0">
                  <c:v>0.06</c:v>
                </c:pt>
                <c:pt idx="1">
                  <c:v>0.21</c:v>
                </c:pt>
                <c:pt idx="2">
                  <c:v>0.19</c:v>
                </c:pt>
                <c:pt idx="3">
                  <c:v>0.2</c:v>
                </c:pt>
              </c:numCache>
            </c:numRef>
          </c:val>
          <c:extLst>
            <c:ext xmlns:c16="http://schemas.microsoft.com/office/drawing/2014/chart" uri="{C3380CC4-5D6E-409C-BE32-E72D297353CC}">
              <c16:uniqueId val="{00000002-CECB-4BF3-B7D4-91B2116F8BF9}"/>
            </c:ext>
          </c:extLst>
        </c:ser>
        <c:ser>
          <c:idx val="3"/>
          <c:order val="3"/>
          <c:tx>
            <c:strRef>
              <c:f>Sheet1!$E$1</c:f>
              <c:strCache>
                <c:ptCount val="1"/>
                <c:pt idx="0">
                  <c:v>Very unsupportive</c:v>
                </c:pt>
              </c:strCache>
            </c:strRef>
          </c:tx>
          <c:spPr>
            <a:solidFill>
              <a:srgbClr val="F372A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Independent</c:v>
                </c:pt>
                <c:pt idx="1">
                  <c:v>Academy</c:v>
                </c:pt>
                <c:pt idx="2">
                  <c:v>Maintained school</c:v>
                </c:pt>
                <c:pt idx="3">
                  <c:v>All</c:v>
                </c:pt>
              </c:strCache>
            </c:strRef>
          </c:cat>
          <c:val>
            <c:numRef>
              <c:f>Sheet1!$E$2:$E$5</c:f>
              <c:numCache>
                <c:formatCode>0%</c:formatCode>
                <c:ptCount val="4"/>
                <c:pt idx="0">
                  <c:v>0.01</c:v>
                </c:pt>
                <c:pt idx="1">
                  <c:v>0.06</c:v>
                </c:pt>
                <c:pt idx="2">
                  <c:v>7.0000000000000007E-2</c:v>
                </c:pt>
                <c:pt idx="3">
                  <c:v>0.06</c:v>
                </c:pt>
              </c:numCache>
            </c:numRef>
          </c:val>
          <c:extLst>
            <c:ext xmlns:c16="http://schemas.microsoft.com/office/drawing/2014/chart" uri="{C3380CC4-5D6E-409C-BE32-E72D297353CC}">
              <c16:uniqueId val="{00000003-CECB-4BF3-B7D4-91B2116F8BF9}"/>
            </c:ext>
          </c:extLst>
        </c:ser>
        <c:ser>
          <c:idx val="4"/>
          <c:order val="4"/>
          <c:tx>
            <c:strRef>
              <c:f>Sheet1!$F$1</c:f>
              <c:strCache>
                <c:ptCount val="1"/>
                <c:pt idx="0">
                  <c:v>Don't know</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Independent</c:v>
                </c:pt>
                <c:pt idx="1">
                  <c:v>Academy</c:v>
                </c:pt>
                <c:pt idx="2">
                  <c:v>Maintained school</c:v>
                </c:pt>
                <c:pt idx="3">
                  <c:v>All</c:v>
                </c:pt>
              </c:strCache>
            </c:strRef>
          </c:cat>
          <c:val>
            <c:numRef>
              <c:f>Sheet1!$F$2:$F$5</c:f>
              <c:numCache>
                <c:formatCode>0%</c:formatCode>
                <c:ptCount val="4"/>
                <c:pt idx="0">
                  <c:v>0.03</c:v>
                </c:pt>
                <c:pt idx="1">
                  <c:v>0.08</c:v>
                </c:pt>
                <c:pt idx="2">
                  <c:v>0.04</c:v>
                </c:pt>
                <c:pt idx="3">
                  <c:v>7.0000000000000007E-2</c:v>
                </c:pt>
              </c:numCache>
            </c:numRef>
          </c:val>
          <c:extLst>
            <c:ext xmlns:c16="http://schemas.microsoft.com/office/drawing/2014/chart" uri="{C3380CC4-5D6E-409C-BE32-E72D297353CC}">
              <c16:uniqueId val="{00000004-CECB-4BF3-B7D4-91B2116F8BF9}"/>
            </c:ext>
          </c:extLst>
        </c:ser>
        <c:dLbls>
          <c:dLblPos val="ctr"/>
          <c:showLegendKey val="0"/>
          <c:showVal val="1"/>
          <c:showCatName val="0"/>
          <c:showSerName val="0"/>
          <c:showPercent val="0"/>
          <c:showBubbleSize val="0"/>
        </c:dLbls>
        <c:gapWidth val="80"/>
        <c:overlap val="100"/>
        <c:axId val="1604371776"/>
        <c:axId val="1162813280"/>
      </c:barChart>
      <c:catAx>
        <c:axId val="1604371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62813280"/>
        <c:crosses val="autoZero"/>
        <c:auto val="1"/>
        <c:lblAlgn val="ctr"/>
        <c:lblOffset val="100"/>
        <c:noMultiLvlLbl val="0"/>
      </c:catAx>
      <c:valAx>
        <c:axId val="1162813280"/>
        <c:scaling>
          <c:orientation val="minMax"/>
        </c:scaling>
        <c:delete val="1"/>
        <c:axPos val="b"/>
        <c:numFmt formatCode="0%" sourceLinked="1"/>
        <c:majorTickMark val="none"/>
        <c:minorTickMark val="none"/>
        <c:tickLblPos val="nextTo"/>
        <c:crossAx val="1604371776"/>
        <c:crosses val="autoZero"/>
        <c:crossBetween val="between"/>
      </c:valAx>
      <c:spPr>
        <a:noFill/>
        <a:ln>
          <a:noFill/>
        </a:ln>
        <a:effectLst/>
      </c:spPr>
    </c:plotArea>
    <c:legend>
      <c:legendPos val="b"/>
      <c:layout>
        <c:manualLayout>
          <c:xMode val="edge"/>
          <c:yMode val="edge"/>
          <c:x val="2.383992374267855E-2"/>
          <c:y val="0.82981357909196396"/>
          <c:w val="0.95647241496122504"/>
          <c:h val="0.166548001089453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2783068732904"/>
          <c:y val="0.10663495674875323"/>
          <c:w val="0.75637215772610766"/>
          <c:h val="0.86629063752534474"/>
        </c:manualLayout>
      </c:layout>
      <c:barChart>
        <c:barDir val="bar"/>
        <c:grouping val="clustered"/>
        <c:varyColors val="0"/>
        <c:ser>
          <c:idx val="0"/>
          <c:order val="0"/>
          <c:tx>
            <c:strRef>
              <c:f>Sheet1!$B$1</c:f>
              <c:strCache>
                <c:ptCount val="1"/>
                <c:pt idx="0">
                  <c:v>Secondary</c:v>
                </c:pt>
              </c:strCache>
            </c:strRef>
          </c:tx>
          <c:spPr>
            <a:solidFill>
              <a:srgbClr val="29CDCA"/>
            </a:solidFill>
            <a:ln>
              <a:noFill/>
            </a:ln>
            <a:effectLst/>
          </c:spPr>
          <c:invertIfNegative val="0"/>
          <c:dPt>
            <c:idx val="0"/>
            <c:invertIfNegative val="0"/>
            <c:bubble3D val="0"/>
            <c:spPr>
              <a:solidFill>
                <a:srgbClr val="C5F3F2"/>
              </a:solidFill>
              <a:ln>
                <a:noFill/>
              </a:ln>
              <a:effectLst/>
            </c:spPr>
            <c:extLst>
              <c:ext xmlns:c16="http://schemas.microsoft.com/office/drawing/2014/chart" uri="{C3380CC4-5D6E-409C-BE32-E72D297353CC}">
                <c16:uniqueId val="{00000003-FD60-44B6-8A36-1C3DC57E4074}"/>
              </c:ext>
            </c:extLst>
          </c:dPt>
          <c:dPt>
            <c:idx val="1"/>
            <c:invertIfNegative val="0"/>
            <c:bubble3D val="0"/>
            <c:spPr>
              <a:solidFill>
                <a:srgbClr val="C5F3F2"/>
              </a:solidFill>
              <a:ln>
                <a:noFill/>
              </a:ln>
              <a:effectLst/>
            </c:spPr>
            <c:extLst>
              <c:ext xmlns:c16="http://schemas.microsoft.com/office/drawing/2014/chart" uri="{C3380CC4-5D6E-409C-BE32-E72D297353CC}">
                <c16:uniqueId val="{00000002-FD60-44B6-8A36-1C3DC57E40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Don't know</c:v>
                </c:pt>
                <c:pt idx="1">
                  <c:v>Other</c:v>
                </c:pt>
                <c:pt idx="2">
                  <c:v>Interactive elements during virtual lessons through video chat </c:v>
                </c:pt>
                <c:pt idx="3">
                  <c:v>Compulsory registration sessions</c:v>
                </c:pt>
                <c:pt idx="4">
                  <c:v>Using interactive platforms </c:v>
                </c:pt>
                <c:pt idx="5">
                  <c:v>Q&amp;A sessions</c:v>
                </c:pt>
                <c:pt idx="6">
                  <c:v>Assessments</c:v>
                </c:pt>
                <c:pt idx="7">
                  <c:v>Marking of work</c:v>
                </c:pt>
                <c:pt idx="8">
                  <c:v>Log of homeworking tasks handed in</c:v>
                </c:pt>
              </c:strCache>
            </c:strRef>
          </c:cat>
          <c:val>
            <c:numRef>
              <c:f>Sheet1!$B$2:$B$10</c:f>
              <c:numCache>
                <c:formatCode>0%</c:formatCode>
                <c:ptCount val="9"/>
                <c:pt idx="0">
                  <c:v>0.1142</c:v>
                </c:pt>
                <c:pt idx="1">
                  <c:v>6.0100000000000001E-2</c:v>
                </c:pt>
                <c:pt idx="2">
                  <c:v>0.34820000000000001</c:v>
                </c:pt>
                <c:pt idx="3">
                  <c:v>0.35360000000000003</c:v>
                </c:pt>
                <c:pt idx="4">
                  <c:v>0.33750000000000002</c:v>
                </c:pt>
                <c:pt idx="5">
                  <c:v>0.39179999999999998</c:v>
                </c:pt>
                <c:pt idx="6">
                  <c:v>0.51819999999999999</c:v>
                </c:pt>
                <c:pt idx="7">
                  <c:v>0.57740000000000002</c:v>
                </c:pt>
                <c:pt idx="8">
                  <c:v>0.65449999999999997</c:v>
                </c:pt>
              </c:numCache>
            </c:numRef>
          </c:val>
          <c:extLst>
            <c:ext xmlns:c16="http://schemas.microsoft.com/office/drawing/2014/chart" uri="{C3380CC4-5D6E-409C-BE32-E72D297353CC}">
              <c16:uniqueId val="{00000000-C30C-5543-BF75-9F5DFE146BE3}"/>
            </c:ext>
          </c:extLst>
        </c:ser>
        <c:ser>
          <c:idx val="1"/>
          <c:order val="1"/>
          <c:tx>
            <c:strRef>
              <c:f>Sheet1!$C$1</c:f>
              <c:strCache>
                <c:ptCount val="1"/>
                <c:pt idx="0">
                  <c:v>Primary</c:v>
                </c:pt>
              </c:strCache>
            </c:strRef>
          </c:tx>
          <c:spPr>
            <a:solidFill>
              <a:srgbClr val="F372A1"/>
            </a:solidFill>
            <a:ln>
              <a:noFill/>
            </a:ln>
            <a:effectLst/>
          </c:spPr>
          <c:invertIfNegative val="0"/>
          <c:dPt>
            <c:idx val="0"/>
            <c:invertIfNegative val="0"/>
            <c:bubble3D val="0"/>
            <c:spPr>
              <a:solidFill>
                <a:srgbClr val="FBD5E3"/>
              </a:solidFill>
              <a:ln>
                <a:noFill/>
              </a:ln>
              <a:effectLst/>
            </c:spPr>
            <c:extLst>
              <c:ext xmlns:c16="http://schemas.microsoft.com/office/drawing/2014/chart" uri="{C3380CC4-5D6E-409C-BE32-E72D297353CC}">
                <c16:uniqueId val="{00000001-FD60-44B6-8A36-1C3DC57E4074}"/>
              </c:ext>
            </c:extLst>
          </c:dPt>
          <c:dPt>
            <c:idx val="1"/>
            <c:invertIfNegative val="0"/>
            <c:bubble3D val="0"/>
            <c:spPr>
              <a:solidFill>
                <a:srgbClr val="FBD5E3"/>
              </a:solidFill>
              <a:ln>
                <a:noFill/>
              </a:ln>
              <a:effectLst/>
            </c:spPr>
            <c:extLst>
              <c:ext xmlns:c16="http://schemas.microsoft.com/office/drawing/2014/chart" uri="{C3380CC4-5D6E-409C-BE32-E72D297353CC}">
                <c16:uniqueId val="{00000000-FD60-44B6-8A36-1C3DC57E40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Don't know</c:v>
                </c:pt>
                <c:pt idx="1">
                  <c:v>Other</c:v>
                </c:pt>
                <c:pt idx="2">
                  <c:v>Interactive elements during virtual lessons through video chat </c:v>
                </c:pt>
                <c:pt idx="3">
                  <c:v>Compulsory registration sessions</c:v>
                </c:pt>
                <c:pt idx="4">
                  <c:v>Using interactive platforms </c:v>
                </c:pt>
                <c:pt idx="5">
                  <c:v>Q&amp;A sessions</c:v>
                </c:pt>
                <c:pt idx="6">
                  <c:v>Assessments</c:v>
                </c:pt>
                <c:pt idx="7">
                  <c:v>Marking of work</c:v>
                </c:pt>
                <c:pt idx="8">
                  <c:v>Log of homeworking tasks handed in</c:v>
                </c:pt>
              </c:strCache>
            </c:strRef>
          </c:cat>
          <c:val>
            <c:numRef>
              <c:f>Sheet1!$C$2:$C$10</c:f>
              <c:numCache>
                <c:formatCode>0%</c:formatCode>
                <c:ptCount val="9"/>
                <c:pt idx="0">
                  <c:v>0.19409999999999999</c:v>
                </c:pt>
                <c:pt idx="1">
                  <c:v>7.1599999999999997E-2</c:v>
                </c:pt>
                <c:pt idx="2">
                  <c:v>0.245</c:v>
                </c:pt>
                <c:pt idx="3">
                  <c:v>0.2591</c:v>
                </c:pt>
                <c:pt idx="4">
                  <c:v>0.27700000000000002</c:v>
                </c:pt>
                <c:pt idx="5">
                  <c:v>0.24260000000000001</c:v>
                </c:pt>
                <c:pt idx="6">
                  <c:v>0.22800000000000001</c:v>
                </c:pt>
                <c:pt idx="7">
                  <c:v>0.51570000000000005</c:v>
                </c:pt>
                <c:pt idx="8">
                  <c:v>0.6129</c:v>
                </c:pt>
              </c:numCache>
            </c:numRef>
          </c:val>
          <c:extLst>
            <c:ext xmlns:c16="http://schemas.microsoft.com/office/drawing/2014/chart" uri="{C3380CC4-5D6E-409C-BE32-E72D297353CC}">
              <c16:uniqueId val="{00000001-C30C-5543-BF75-9F5DFE146BE3}"/>
            </c:ext>
          </c:extLst>
        </c:ser>
        <c:ser>
          <c:idx val="2"/>
          <c:order val="2"/>
          <c:tx>
            <c:strRef>
              <c:f>Sheet1!$D$1</c:f>
              <c:strCache>
                <c:ptCount val="1"/>
                <c:pt idx="0">
                  <c:v>All</c:v>
                </c:pt>
              </c:strCache>
            </c:strRef>
          </c:tx>
          <c:spPr>
            <a:solidFill>
              <a:srgbClr val="7C64C3"/>
            </a:solidFill>
            <a:ln>
              <a:noFill/>
            </a:ln>
            <a:effectLst/>
          </c:spPr>
          <c:invertIfNegative val="0"/>
          <c:dPt>
            <c:idx val="0"/>
            <c:invertIfNegative val="0"/>
            <c:bubble3D val="0"/>
            <c:spPr>
              <a:solidFill>
                <a:srgbClr val="D1C8EA"/>
              </a:solidFill>
              <a:ln>
                <a:noFill/>
              </a:ln>
              <a:effectLst/>
            </c:spPr>
            <c:extLst>
              <c:ext xmlns:c16="http://schemas.microsoft.com/office/drawing/2014/chart" uri="{C3380CC4-5D6E-409C-BE32-E72D297353CC}">
                <c16:uniqueId val="{0000000A-8A87-43EE-9947-20F416C7316A}"/>
              </c:ext>
            </c:extLst>
          </c:dPt>
          <c:dPt>
            <c:idx val="1"/>
            <c:invertIfNegative val="0"/>
            <c:bubble3D val="0"/>
            <c:spPr>
              <a:solidFill>
                <a:srgbClr val="D1C8EA"/>
              </a:solidFill>
              <a:ln>
                <a:noFill/>
              </a:ln>
              <a:effectLst/>
            </c:spPr>
            <c:extLst>
              <c:ext xmlns:c16="http://schemas.microsoft.com/office/drawing/2014/chart" uri="{C3380CC4-5D6E-409C-BE32-E72D297353CC}">
                <c16:uniqueId val="{00000009-8A87-43EE-9947-20F416C7316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Don't know</c:v>
                </c:pt>
                <c:pt idx="1">
                  <c:v>Other</c:v>
                </c:pt>
                <c:pt idx="2">
                  <c:v>Interactive elements during virtual lessons through video chat </c:v>
                </c:pt>
                <c:pt idx="3">
                  <c:v>Compulsory registration sessions</c:v>
                </c:pt>
                <c:pt idx="4">
                  <c:v>Using interactive platforms </c:v>
                </c:pt>
                <c:pt idx="5">
                  <c:v>Q&amp;A sessions</c:v>
                </c:pt>
                <c:pt idx="6">
                  <c:v>Assessments</c:v>
                </c:pt>
                <c:pt idx="7">
                  <c:v>Marking of work</c:v>
                </c:pt>
                <c:pt idx="8">
                  <c:v>Log of homeworking tasks handed in</c:v>
                </c:pt>
              </c:strCache>
            </c:strRef>
          </c:cat>
          <c:val>
            <c:numRef>
              <c:f>Sheet1!$D$2:$D$10</c:f>
              <c:numCache>
                <c:formatCode>0%</c:formatCode>
                <c:ptCount val="9"/>
                <c:pt idx="0">
                  <c:v>0.15</c:v>
                </c:pt>
                <c:pt idx="1">
                  <c:v>7.0000000000000007E-2</c:v>
                </c:pt>
                <c:pt idx="2">
                  <c:v>0.3</c:v>
                </c:pt>
                <c:pt idx="3">
                  <c:v>0.31</c:v>
                </c:pt>
                <c:pt idx="4">
                  <c:v>0.31</c:v>
                </c:pt>
                <c:pt idx="5">
                  <c:v>0.32</c:v>
                </c:pt>
                <c:pt idx="6">
                  <c:v>0.38</c:v>
                </c:pt>
                <c:pt idx="7">
                  <c:v>0.55000000000000004</c:v>
                </c:pt>
                <c:pt idx="8">
                  <c:v>0.63</c:v>
                </c:pt>
              </c:numCache>
            </c:numRef>
          </c:val>
          <c:extLst>
            <c:ext xmlns:c16="http://schemas.microsoft.com/office/drawing/2014/chart" uri="{C3380CC4-5D6E-409C-BE32-E72D297353CC}">
              <c16:uniqueId val="{00000008-8A87-43EE-9947-20F416C7316A}"/>
            </c:ext>
          </c:extLst>
        </c:ser>
        <c:dLbls>
          <c:dLblPos val="outEnd"/>
          <c:showLegendKey val="0"/>
          <c:showVal val="1"/>
          <c:showCatName val="0"/>
          <c:showSerName val="0"/>
          <c:showPercent val="0"/>
          <c:showBubbleSize val="0"/>
        </c:dLbls>
        <c:gapWidth val="88"/>
        <c:axId val="1604371776"/>
        <c:axId val="1162813280"/>
      </c:barChart>
      <c:catAx>
        <c:axId val="1604371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62813280"/>
        <c:crosses val="autoZero"/>
        <c:auto val="1"/>
        <c:lblAlgn val="ctr"/>
        <c:lblOffset val="100"/>
        <c:noMultiLvlLbl val="0"/>
      </c:catAx>
      <c:valAx>
        <c:axId val="1162813280"/>
        <c:scaling>
          <c:orientation val="minMax"/>
        </c:scaling>
        <c:delete val="1"/>
        <c:axPos val="b"/>
        <c:numFmt formatCode="0%" sourceLinked="1"/>
        <c:majorTickMark val="none"/>
        <c:minorTickMark val="none"/>
        <c:tickLblPos val="nextTo"/>
        <c:crossAx val="16043717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62783068732904"/>
          <c:y val="0.10663495674875323"/>
          <c:w val="0.75637215772610766"/>
          <c:h val="0.86629063752534474"/>
        </c:manualLayout>
      </c:layout>
      <c:barChart>
        <c:barDir val="bar"/>
        <c:grouping val="clustered"/>
        <c:varyColors val="0"/>
        <c:ser>
          <c:idx val="0"/>
          <c:order val="0"/>
          <c:tx>
            <c:strRef>
              <c:f>Sheet1!$B$1</c:f>
              <c:strCache>
                <c:ptCount val="1"/>
                <c:pt idx="0">
                  <c:v>Secondary</c:v>
                </c:pt>
              </c:strCache>
            </c:strRef>
          </c:tx>
          <c:spPr>
            <a:solidFill>
              <a:srgbClr val="29CDCA"/>
            </a:solidFill>
            <a:ln>
              <a:noFill/>
            </a:ln>
            <a:effectLst/>
          </c:spPr>
          <c:invertIfNegative val="0"/>
          <c:dPt>
            <c:idx val="0"/>
            <c:invertIfNegative val="0"/>
            <c:bubble3D val="0"/>
            <c:spPr>
              <a:solidFill>
                <a:srgbClr val="C5F3F2"/>
              </a:solidFill>
              <a:ln>
                <a:noFill/>
              </a:ln>
              <a:effectLst/>
            </c:spPr>
            <c:extLst>
              <c:ext xmlns:c16="http://schemas.microsoft.com/office/drawing/2014/chart" uri="{C3380CC4-5D6E-409C-BE32-E72D297353CC}">
                <c16:uniqueId val="{00000001-8920-4196-9868-1B722C80DCFD}"/>
              </c:ext>
            </c:extLst>
          </c:dPt>
          <c:dPt>
            <c:idx val="1"/>
            <c:invertIfNegative val="0"/>
            <c:bubble3D val="0"/>
            <c:spPr>
              <a:solidFill>
                <a:srgbClr val="C5F3F2"/>
              </a:solidFill>
              <a:ln>
                <a:noFill/>
              </a:ln>
              <a:effectLst/>
            </c:spPr>
            <c:extLst>
              <c:ext xmlns:c16="http://schemas.microsoft.com/office/drawing/2014/chart" uri="{C3380CC4-5D6E-409C-BE32-E72D297353CC}">
                <c16:uniqueId val="{00000003-8920-4196-9868-1B722C80DCF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Don't know</c:v>
                </c:pt>
                <c:pt idx="1">
                  <c:v>Other</c:v>
                </c:pt>
                <c:pt idx="2">
                  <c:v>Interactive elements during virtual lessons through video chat </c:v>
                </c:pt>
                <c:pt idx="3">
                  <c:v>Compulsory registration sessions</c:v>
                </c:pt>
                <c:pt idx="4">
                  <c:v>Using interactive platforms </c:v>
                </c:pt>
                <c:pt idx="5">
                  <c:v>Q&amp;A sessions</c:v>
                </c:pt>
                <c:pt idx="6">
                  <c:v>Log of homeworking tasks handed in</c:v>
                </c:pt>
                <c:pt idx="7">
                  <c:v>Assessments</c:v>
                </c:pt>
                <c:pt idx="8">
                  <c:v>Marking of work</c:v>
                </c:pt>
              </c:strCache>
            </c:strRef>
          </c:cat>
          <c:val>
            <c:numRef>
              <c:f>Sheet1!$B$2:$B$10</c:f>
              <c:numCache>
                <c:formatCode>0%</c:formatCode>
                <c:ptCount val="9"/>
                <c:pt idx="0">
                  <c:v>0.1376</c:v>
                </c:pt>
                <c:pt idx="1">
                  <c:v>6.1899999999999997E-2</c:v>
                </c:pt>
                <c:pt idx="2">
                  <c:v>0.26669999999999999</c:v>
                </c:pt>
                <c:pt idx="3">
                  <c:v>0.28749999999999998</c:v>
                </c:pt>
                <c:pt idx="4">
                  <c:v>0.32600000000000001</c:v>
                </c:pt>
                <c:pt idx="5">
                  <c:v>0.42049999999999998</c:v>
                </c:pt>
                <c:pt idx="6">
                  <c:v>0.5716</c:v>
                </c:pt>
                <c:pt idx="7">
                  <c:v>0.67879999999999996</c:v>
                </c:pt>
                <c:pt idx="8">
                  <c:v>0.68330000000000002</c:v>
                </c:pt>
              </c:numCache>
            </c:numRef>
          </c:val>
          <c:extLst>
            <c:ext xmlns:c16="http://schemas.microsoft.com/office/drawing/2014/chart" uri="{C3380CC4-5D6E-409C-BE32-E72D297353CC}">
              <c16:uniqueId val="{00000004-8920-4196-9868-1B722C80DCFD}"/>
            </c:ext>
          </c:extLst>
        </c:ser>
        <c:ser>
          <c:idx val="1"/>
          <c:order val="1"/>
          <c:tx>
            <c:strRef>
              <c:f>Sheet1!$C$1</c:f>
              <c:strCache>
                <c:ptCount val="1"/>
                <c:pt idx="0">
                  <c:v>Primary</c:v>
                </c:pt>
              </c:strCache>
            </c:strRef>
          </c:tx>
          <c:spPr>
            <a:solidFill>
              <a:srgbClr val="F372A1"/>
            </a:solidFill>
            <a:ln>
              <a:noFill/>
            </a:ln>
            <a:effectLst/>
          </c:spPr>
          <c:invertIfNegative val="0"/>
          <c:dPt>
            <c:idx val="0"/>
            <c:invertIfNegative val="0"/>
            <c:bubble3D val="0"/>
            <c:spPr>
              <a:solidFill>
                <a:srgbClr val="FBD5E3"/>
              </a:solidFill>
              <a:ln>
                <a:noFill/>
              </a:ln>
              <a:effectLst/>
            </c:spPr>
            <c:extLst>
              <c:ext xmlns:c16="http://schemas.microsoft.com/office/drawing/2014/chart" uri="{C3380CC4-5D6E-409C-BE32-E72D297353CC}">
                <c16:uniqueId val="{00000006-8920-4196-9868-1B722C80DCFD}"/>
              </c:ext>
            </c:extLst>
          </c:dPt>
          <c:dPt>
            <c:idx val="1"/>
            <c:invertIfNegative val="0"/>
            <c:bubble3D val="0"/>
            <c:spPr>
              <a:solidFill>
                <a:srgbClr val="FBD5E3"/>
              </a:solidFill>
              <a:ln>
                <a:noFill/>
              </a:ln>
              <a:effectLst/>
            </c:spPr>
            <c:extLst>
              <c:ext xmlns:c16="http://schemas.microsoft.com/office/drawing/2014/chart" uri="{C3380CC4-5D6E-409C-BE32-E72D297353CC}">
                <c16:uniqueId val="{00000008-8920-4196-9868-1B722C80DCF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Don't know</c:v>
                </c:pt>
                <c:pt idx="1">
                  <c:v>Other</c:v>
                </c:pt>
                <c:pt idx="2">
                  <c:v>Interactive elements during virtual lessons through video chat </c:v>
                </c:pt>
                <c:pt idx="3">
                  <c:v>Compulsory registration sessions</c:v>
                </c:pt>
                <c:pt idx="4">
                  <c:v>Using interactive platforms </c:v>
                </c:pt>
                <c:pt idx="5">
                  <c:v>Q&amp;A sessions</c:v>
                </c:pt>
                <c:pt idx="6">
                  <c:v>Log of homeworking tasks handed in</c:v>
                </c:pt>
                <c:pt idx="7">
                  <c:v>Assessments</c:v>
                </c:pt>
                <c:pt idx="8">
                  <c:v>Marking of work</c:v>
                </c:pt>
              </c:strCache>
            </c:strRef>
          </c:cat>
          <c:val>
            <c:numRef>
              <c:f>Sheet1!$C$2:$C$10</c:f>
              <c:numCache>
                <c:formatCode>0%</c:formatCode>
                <c:ptCount val="9"/>
                <c:pt idx="0">
                  <c:v>0.27189999999999998</c:v>
                </c:pt>
                <c:pt idx="1">
                  <c:v>8.9700000000000002E-2</c:v>
                </c:pt>
                <c:pt idx="2">
                  <c:v>0.15609999999999999</c:v>
                </c:pt>
                <c:pt idx="3">
                  <c:v>0.19400000000000001</c:v>
                </c:pt>
                <c:pt idx="4">
                  <c:v>0.17760000000000001</c:v>
                </c:pt>
                <c:pt idx="5">
                  <c:v>0.25819999999999999</c:v>
                </c:pt>
                <c:pt idx="6">
                  <c:v>0.3967</c:v>
                </c:pt>
                <c:pt idx="7">
                  <c:v>0.39589999999999997</c:v>
                </c:pt>
                <c:pt idx="8">
                  <c:v>0.53779999999999994</c:v>
                </c:pt>
              </c:numCache>
            </c:numRef>
          </c:val>
          <c:extLst>
            <c:ext xmlns:c16="http://schemas.microsoft.com/office/drawing/2014/chart" uri="{C3380CC4-5D6E-409C-BE32-E72D297353CC}">
              <c16:uniqueId val="{00000009-8920-4196-9868-1B722C80DCFD}"/>
            </c:ext>
          </c:extLst>
        </c:ser>
        <c:ser>
          <c:idx val="2"/>
          <c:order val="2"/>
          <c:tx>
            <c:strRef>
              <c:f>Sheet1!$D$1</c:f>
              <c:strCache>
                <c:ptCount val="1"/>
                <c:pt idx="0">
                  <c:v>All</c:v>
                </c:pt>
              </c:strCache>
            </c:strRef>
          </c:tx>
          <c:spPr>
            <a:solidFill>
              <a:srgbClr val="7C64C3"/>
            </a:solidFill>
            <a:ln>
              <a:noFill/>
            </a:ln>
            <a:effectLst/>
          </c:spPr>
          <c:invertIfNegative val="0"/>
          <c:dPt>
            <c:idx val="0"/>
            <c:invertIfNegative val="0"/>
            <c:bubble3D val="0"/>
            <c:spPr>
              <a:solidFill>
                <a:srgbClr val="D1C8EA"/>
              </a:solidFill>
              <a:ln>
                <a:noFill/>
              </a:ln>
              <a:effectLst/>
            </c:spPr>
            <c:extLst>
              <c:ext xmlns:c16="http://schemas.microsoft.com/office/drawing/2014/chart" uri="{C3380CC4-5D6E-409C-BE32-E72D297353CC}">
                <c16:uniqueId val="{0000000B-8920-4196-9868-1B722C80DCFD}"/>
              </c:ext>
            </c:extLst>
          </c:dPt>
          <c:dPt>
            <c:idx val="1"/>
            <c:invertIfNegative val="0"/>
            <c:bubble3D val="0"/>
            <c:spPr>
              <a:solidFill>
                <a:srgbClr val="D1C8EA"/>
              </a:solidFill>
              <a:ln>
                <a:noFill/>
              </a:ln>
              <a:effectLst/>
            </c:spPr>
            <c:extLst>
              <c:ext xmlns:c16="http://schemas.microsoft.com/office/drawing/2014/chart" uri="{C3380CC4-5D6E-409C-BE32-E72D297353CC}">
                <c16:uniqueId val="{0000000D-8920-4196-9868-1B722C80DCF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Don't know</c:v>
                </c:pt>
                <c:pt idx="1">
                  <c:v>Other</c:v>
                </c:pt>
                <c:pt idx="2">
                  <c:v>Interactive elements during virtual lessons through video chat </c:v>
                </c:pt>
                <c:pt idx="3">
                  <c:v>Compulsory registration sessions</c:v>
                </c:pt>
                <c:pt idx="4">
                  <c:v>Using interactive platforms </c:v>
                </c:pt>
                <c:pt idx="5">
                  <c:v>Q&amp;A sessions</c:v>
                </c:pt>
                <c:pt idx="6">
                  <c:v>Log of homeworking tasks handed in</c:v>
                </c:pt>
                <c:pt idx="7">
                  <c:v>Assessments</c:v>
                </c:pt>
                <c:pt idx="8">
                  <c:v>Marking of work</c:v>
                </c:pt>
              </c:strCache>
            </c:strRef>
          </c:cat>
          <c:val>
            <c:numRef>
              <c:f>Sheet1!$D$2:$D$10</c:f>
              <c:numCache>
                <c:formatCode>0%</c:formatCode>
                <c:ptCount val="9"/>
                <c:pt idx="0">
                  <c:v>0.2</c:v>
                </c:pt>
                <c:pt idx="1">
                  <c:v>0.08</c:v>
                </c:pt>
                <c:pt idx="2">
                  <c:v>0.21</c:v>
                </c:pt>
                <c:pt idx="3">
                  <c:v>0.24</c:v>
                </c:pt>
                <c:pt idx="4">
                  <c:v>0.26</c:v>
                </c:pt>
                <c:pt idx="5">
                  <c:v>0.34</c:v>
                </c:pt>
                <c:pt idx="6">
                  <c:v>0.49</c:v>
                </c:pt>
                <c:pt idx="7">
                  <c:v>0.54</c:v>
                </c:pt>
                <c:pt idx="8">
                  <c:v>0.61</c:v>
                </c:pt>
              </c:numCache>
            </c:numRef>
          </c:val>
          <c:extLst>
            <c:ext xmlns:c16="http://schemas.microsoft.com/office/drawing/2014/chart" uri="{C3380CC4-5D6E-409C-BE32-E72D297353CC}">
              <c16:uniqueId val="{0000000E-8920-4196-9868-1B722C80DCFD}"/>
            </c:ext>
          </c:extLst>
        </c:ser>
        <c:dLbls>
          <c:dLblPos val="outEnd"/>
          <c:showLegendKey val="0"/>
          <c:showVal val="1"/>
          <c:showCatName val="0"/>
          <c:showSerName val="0"/>
          <c:showPercent val="0"/>
          <c:showBubbleSize val="0"/>
        </c:dLbls>
        <c:gapWidth val="88"/>
        <c:axId val="1604371776"/>
        <c:axId val="1162813280"/>
      </c:barChart>
      <c:catAx>
        <c:axId val="1604371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62813280"/>
        <c:crosses val="autoZero"/>
        <c:auto val="1"/>
        <c:lblAlgn val="ctr"/>
        <c:lblOffset val="100"/>
        <c:noMultiLvlLbl val="0"/>
      </c:catAx>
      <c:valAx>
        <c:axId val="1162813280"/>
        <c:scaling>
          <c:orientation val="minMax"/>
        </c:scaling>
        <c:delete val="1"/>
        <c:axPos val="b"/>
        <c:numFmt formatCode="0%" sourceLinked="1"/>
        <c:majorTickMark val="none"/>
        <c:minorTickMark val="none"/>
        <c:tickLblPos val="nextTo"/>
        <c:crossAx val="16043717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02450310117374"/>
          <c:y val="3.2505910165484632E-2"/>
          <c:w val="0.64017679060422761"/>
          <c:h val="0.8077665158876417"/>
        </c:manualLayout>
      </c:layout>
      <c:barChart>
        <c:barDir val="bar"/>
        <c:grouping val="stacked"/>
        <c:varyColors val="1"/>
        <c:ser>
          <c:idx val="0"/>
          <c:order val="0"/>
          <c:tx>
            <c:strRef>
              <c:f>Sheet1!$B$1</c:f>
              <c:strCache>
                <c:ptCount val="1"/>
                <c:pt idx="0">
                  <c:v>More than once a day</c:v>
                </c:pt>
              </c:strCache>
            </c:strRef>
          </c:tx>
          <c:spPr>
            <a:solidFill>
              <a:srgbClr val="3A296A"/>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Contact pupils who are learning remotely</c:v>
                </c:pt>
                <c:pt idx="1">
                  <c:v>Provide feedback on pupils' remote learning work</c:v>
                </c:pt>
              </c:strCache>
            </c:strRef>
          </c:cat>
          <c:val>
            <c:numRef>
              <c:f>Sheet1!$B$2:$B$3</c:f>
              <c:numCache>
                <c:formatCode>0%</c:formatCode>
                <c:ptCount val="2"/>
                <c:pt idx="0">
                  <c:v>0.117058592973</c:v>
                </c:pt>
                <c:pt idx="1">
                  <c:v>0.185086237136</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91FC-4217-9FBD-42C18B667B8E}"/>
            </c:ext>
          </c:extLst>
        </c:ser>
        <c:ser>
          <c:idx val="1"/>
          <c:order val="1"/>
          <c:tx>
            <c:strRef>
              <c:f>Sheet1!$C$1</c:f>
              <c:strCache>
                <c:ptCount val="1"/>
                <c:pt idx="0">
                  <c:v>Once a day</c:v>
                </c:pt>
              </c:strCache>
            </c:strRef>
          </c:tx>
          <c:spPr>
            <a:solidFill>
              <a:srgbClr val="563EA0"/>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Contact pupils who are learning remotely</c:v>
                </c:pt>
                <c:pt idx="1">
                  <c:v>Provide feedback on pupils' remote learning work</c:v>
                </c:pt>
              </c:strCache>
            </c:strRef>
          </c:cat>
          <c:val>
            <c:numRef>
              <c:f>Sheet1!$C$2:$C$3</c:f>
              <c:numCache>
                <c:formatCode>0%</c:formatCode>
                <c:ptCount val="2"/>
                <c:pt idx="0">
                  <c:v>0.20006077994099999</c:v>
                </c:pt>
                <c:pt idx="1">
                  <c:v>0.176489121252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91FC-4217-9FBD-42C18B667B8E}"/>
            </c:ext>
          </c:extLst>
        </c:ser>
        <c:ser>
          <c:idx val="2"/>
          <c:order val="2"/>
          <c:tx>
            <c:strRef>
              <c:f>Sheet1!$D$1</c:f>
              <c:strCache>
                <c:ptCount val="1"/>
                <c:pt idx="0">
                  <c:v>2 to 4 times a week</c:v>
                </c:pt>
              </c:strCache>
            </c:strRef>
          </c:tx>
          <c:spPr>
            <a:solidFill>
              <a:srgbClr val="7C64C3"/>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Contact pupils who are learning remotely</c:v>
                </c:pt>
                <c:pt idx="1">
                  <c:v>Provide feedback on pupils' remote learning work</c:v>
                </c:pt>
              </c:strCache>
            </c:strRef>
          </c:cat>
          <c:val>
            <c:numRef>
              <c:f>Sheet1!$D$2:$D$3</c:f>
              <c:numCache>
                <c:formatCode>0%</c:formatCode>
                <c:ptCount val="2"/>
                <c:pt idx="0">
                  <c:v>0.230139873691</c:v>
                </c:pt>
                <c:pt idx="1">
                  <c:v>0.20633891805900001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2-91FC-4217-9FBD-42C18B667B8E}"/>
            </c:ext>
          </c:extLst>
        </c:ser>
        <c:ser>
          <c:idx val="3"/>
          <c:order val="3"/>
          <c:tx>
            <c:strRef>
              <c:f>Sheet1!$E$1</c:f>
              <c:strCache>
                <c:ptCount val="1"/>
                <c:pt idx="0">
                  <c:v>Once a week</c:v>
                </c:pt>
              </c:strCache>
            </c:strRef>
          </c:tx>
          <c:spPr>
            <a:solidFill>
              <a:srgbClr val="B0A2DB"/>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Contact pupils who are learning remotely</c:v>
                </c:pt>
                <c:pt idx="1">
                  <c:v>Provide feedback on pupils' remote learning work</c:v>
                </c:pt>
              </c:strCache>
            </c:strRef>
          </c:cat>
          <c:val>
            <c:numRef>
              <c:f>Sheet1!$E$2:$E$3</c:f>
              <c:numCache>
                <c:formatCode>0%</c:formatCode>
                <c:ptCount val="2"/>
                <c:pt idx="0">
                  <c:v>0.246236929342</c:v>
                </c:pt>
                <c:pt idx="1">
                  <c:v>0.19948222060099999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91FC-4217-9FBD-42C18B667B8E}"/>
            </c:ext>
          </c:extLst>
        </c:ser>
        <c:ser>
          <c:idx val="4"/>
          <c:order val="4"/>
          <c:tx>
            <c:strRef>
              <c:f>Sheet1!$F$1</c:f>
              <c:strCache>
                <c:ptCount val="1"/>
                <c:pt idx="0">
                  <c:v>Twice a month</c:v>
                </c:pt>
              </c:strCache>
            </c:strRef>
          </c:tx>
          <c:spPr>
            <a:solidFill>
              <a:srgbClr val="CBC1E7"/>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Contact pupils who are learning remotely</c:v>
                </c:pt>
                <c:pt idx="1">
                  <c:v>Provide feedback on pupils' remote learning work</c:v>
                </c:pt>
              </c:strCache>
            </c:strRef>
          </c:cat>
          <c:val>
            <c:numRef>
              <c:f>Sheet1!$F$2:$F$3</c:f>
              <c:numCache>
                <c:formatCode>0%</c:formatCode>
                <c:ptCount val="2"/>
                <c:pt idx="0">
                  <c:v>3.4713387231099999E-2</c:v>
                </c:pt>
                <c:pt idx="1">
                  <c:v>4.58750099927E-2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4-91FC-4217-9FBD-42C18B667B8E}"/>
            </c:ext>
          </c:extLst>
        </c:ser>
        <c:ser>
          <c:idx val="5"/>
          <c:order val="5"/>
          <c:tx>
            <c:strRef>
              <c:f>Sheet1!$G$1</c:f>
              <c:strCache>
                <c:ptCount val="1"/>
                <c:pt idx="0">
                  <c:v>Less often than twice a month</c:v>
                </c:pt>
              </c:strCache>
            </c:strRef>
          </c:tx>
          <c:spPr>
            <a:solidFill>
              <a:srgbClr val="E5E0F3"/>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Contact pupils who are learning remotely</c:v>
                </c:pt>
                <c:pt idx="1">
                  <c:v>Provide feedback on pupils' remote learning work</c:v>
                </c:pt>
              </c:strCache>
            </c:strRef>
          </c:cat>
          <c:val>
            <c:numRef>
              <c:f>Sheet1!$G$2:$G$3</c:f>
              <c:numCache>
                <c:formatCode>0%</c:formatCode>
                <c:ptCount val="2"/>
                <c:pt idx="0">
                  <c:v>3.5802324842299997E-2</c:v>
                </c:pt>
                <c:pt idx="1">
                  <c:v>4.6187978575899999E-2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91FC-4217-9FBD-42C18B667B8E}"/>
            </c:ext>
          </c:extLst>
        </c:ser>
        <c:ser>
          <c:idx val="6"/>
          <c:order val="6"/>
          <c:tx>
            <c:strRef>
              <c:f>Sheet1!$H$1</c:f>
              <c:strCache>
                <c:ptCount val="1"/>
                <c:pt idx="0">
                  <c:v>Don't know</c:v>
                </c:pt>
              </c:strCache>
            </c:strRef>
          </c:tx>
          <c:spPr>
            <a:solidFill>
              <a:srgbClr val="BFBFBF"/>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Contact pupils who are learning remotely</c:v>
                </c:pt>
                <c:pt idx="1">
                  <c:v>Provide feedback on pupils' remote learning work</c:v>
                </c:pt>
              </c:strCache>
            </c:strRef>
          </c:cat>
          <c:val>
            <c:numRef>
              <c:f>Sheet1!$H$2:$H$3</c:f>
              <c:numCache>
                <c:formatCode>0%</c:formatCode>
                <c:ptCount val="2"/>
                <c:pt idx="0">
                  <c:v>3.6671330421299997E-2</c:v>
                </c:pt>
                <c:pt idx="1">
                  <c:v>4.3689396773600002E-2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6-91FC-4217-9FBD-42C18B667B8E}"/>
            </c:ext>
          </c:extLst>
        </c:ser>
        <c:ser>
          <c:idx val="7"/>
          <c:order val="7"/>
          <c:tx>
            <c:strRef>
              <c:f>Sheet1!$I$1</c:f>
              <c:strCache>
                <c:ptCount val="1"/>
                <c:pt idx="0">
                  <c:v>Not applicable – do not do this</c:v>
                </c:pt>
              </c:strCache>
            </c:strRef>
          </c:tx>
          <c:spPr>
            <a:solidFill>
              <a:srgbClr val="404040"/>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Contact pupils who are learning remotely</c:v>
                </c:pt>
                <c:pt idx="1">
                  <c:v>Provide feedback on pupils' remote learning work</c:v>
                </c:pt>
              </c:strCache>
            </c:strRef>
          </c:cat>
          <c:val>
            <c:numRef>
              <c:f>Sheet1!$I$2:$I$3</c:f>
              <c:numCache>
                <c:formatCode>0%</c:formatCode>
                <c:ptCount val="2"/>
                <c:pt idx="0">
                  <c:v>9.9316781557600001E-2</c:v>
                </c:pt>
                <c:pt idx="1">
                  <c:v>9.6851117609199996E-2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7-91FC-4217-9FBD-42C18B667B8E}"/>
            </c:ext>
          </c:extLst>
        </c:ser>
        <c:dLbls>
          <c:showLegendKey val="0"/>
          <c:showVal val="0"/>
          <c:showCatName val="0"/>
          <c:showSerName val="0"/>
          <c:showPercent val="0"/>
          <c:showBubbleSize val="0"/>
        </c:dLbls>
        <c:gapWidth val="150"/>
        <c:overlap val="100"/>
        <c:axId val="-2068027336"/>
        <c:axId val="-2113994440"/>
      </c:barChart>
      <c:catAx>
        <c:axId val="-2068027336"/>
        <c:scaling>
          <c:orientation val="minMax"/>
        </c:scaling>
        <c:delete val="0"/>
        <c:axPos val="l"/>
        <c:numFmt formatCode="General" sourceLinked="0"/>
        <c:majorTickMark val="out"/>
        <c:minorTickMark val="none"/>
        <c:tickLblPos val="nextTo"/>
        <c:txPr>
          <a:bodyPr/>
          <a:lstStyle/>
          <a:p>
            <a:pPr>
              <a:defRPr sz="1200"/>
            </a:pPr>
            <a:endParaRPr lang="en-US"/>
          </a:p>
        </c:txPr>
        <c:crossAx val="-2113994440"/>
        <c:crosses val="autoZero"/>
        <c:auto val="1"/>
        <c:lblAlgn val="ctr"/>
        <c:lblOffset val="100"/>
        <c:noMultiLvlLbl val="0"/>
      </c:catAx>
      <c:valAx>
        <c:axId val="-2113994440"/>
        <c:scaling>
          <c:orientation val="minMax"/>
          <c:max val="1"/>
        </c:scaling>
        <c:delete val="1"/>
        <c:axPos val="b"/>
        <c:numFmt formatCode="0%" sourceLinked="1"/>
        <c:majorTickMark val="out"/>
        <c:minorTickMark val="none"/>
        <c:tickLblPos val="nextTo"/>
        <c:crossAx val="-2068027336"/>
        <c:crosses val="autoZero"/>
        <c:crossBetween val="between"/>
      </c:valAx>
    </c:plotArea>
    <c:legend>
      <c:legendPos val="b"/>
      <c:layout>
        <c:manualLayout>
          <c:xMode val="edge"/>
          <c:yMode val="edge"/>
          <c:x val="0"/>
          <c:y val="0.83945710243666338"/>
          <c:w val="1"/>
          <c:h val="0.1428124011094358"/>
        </c:manualLayout>
      </c:layout>
      <c:overlay val="0"/>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06456692913386"/>
          <c:y val="3.2505910165484632E-2"/>
          <c:w val="0.7172275691321911"/>
          <c:h val="0.8077665158876417"/>
        </c:manualLayout>
      </c:layout>
      <c:barChart>
        <c:barDir val="bar"/>
        <c:grouping val="stacked"/>
        <c:varyColors val="1"/>
        <c:ser>
          <c:idx val="0"/>
          <c:order val="0"/>
          <c:tx>
            <c:strRef>
              <c:f>Sheet1!$B$1</c:f>
              <c:strCache>
                <c:ptCount val="1"/>
                <c:pt idx="0">
                  <c:v>More than once a day</c:v>
                </c:pt>
              </c:strCache>
            </c:strRef>
          </c:tx>
          <c:spPr>
            <a:solidFill>
              <a:srgbClr val="A50E45"/>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Their schoolwork</c:v>
                </c:pt>
                <c:pt idx="1">
                  <c:v>Their wellbeing</c:v>
                </c:pt>
              </c:strCache>
            </c:strRef>
          </c:cat>
          <c:val>
            <c:numRef>
              <c:f>Sheet1!$B$2:$B$3</c:f>
              <c:numCache>
                <c:formatCode>0%</c:formatCode>
                <c:ptCount val="2"/>
                <c:pt idx="0">
                  <c:v>0.09</c:v>
                </c:pt>
                <c:pt idx="1">
                  <c:v>0.04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91FC-4217-9FBD-42C18B667B8E}"/>
            </c:ext>
          </c:extLst>
        </c:ser>
        <c:ser>
          <c:idx val="1"/>
          <c:order val="1"/>
          <c:tx>
            <c:strRef>
              <c:f>Sheet1!$C$1</c:f>
              <c:strCache>
                <c:ptCount val="1"/>
                <c:pt idx="0">
                  <c:v>Once a day</c:v>
                </c:pt>
              </c:strCache>
            </c:strRef>
          </c:tx>
          <c:spPr>
            <a:solidFill>
              <a:srgbClr val="EC206A"/>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Their schoolwork</c:v>
                </c:pt>
                <c:pt idx="1">
                  <c:v>Their wellbeing</c:v>
                </c:pt>
              </c:strCache>
            </c:strRef>
          </c:cat>
          <c:val>
            <c:numRef>
              <c:f>Sheet1!$C$2:$C$3</c:f>
              <c:numCache>
                <c:formatCode>0%</c:formatCode>
                <c:ptCount val="2"/>
                <c:pt idx="0">
                  <c:v>0.13</c:v>
                </c:pt>
                <c:pt idx="1">
                  <c:v>7.0000000000000007E-2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91FC-4217-9FBD-42C18B667B8E}"/>
            </c:ext>
          </c:extLst>
        </c:ser>
        <c:ser>
          <c:idx val="2"/>
          <c:order val="2"/>
          <c:tx>
            <c:strRef>
              <c:f>Sheet1!$D$1</c:f>
              <c:strCache>
                <c:ptCount val="1"/>
                <c:pt idx="0">
                  <c:v>2 to 4 times a week</c:v>
                </c:pt>
              </c:strCache>
            </c:strRef>
          </c:tx>
          <c:spPr>
            <a:solidFill>
              <a:srgbClr val="F372A1"/>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Their schoolwork</c:v>
                </c:pt>
                <c:pt idx="1">
                  <c:v>Their wellbeing</c:v>
                </c:pt>
              </c:strCache>
            </c:strRef>
          </c:cat>
          <c:val>
            <c:numRef>
              <c:f>Sheet1!$D$2:$D$3</c:f>
              <c:numCache>
                <c:formatCode>0%</c:formatCode>
                <c:ptCount val="2"/>
                <c:pt idx="0">
                  <c:v>0.12</c:v>
                </c:pt>
                <c:pt idx="1">
                  <c:v>0.09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2-91FC-4217-9FBD-42C18B667B8E}"/>
            </c:ext>
          </c:extLst>
        </c:ser>
        <c:ser>
          <c:idx val="3"/>
          <c:order val="3"/>
          <c:tx>
            <c:strRef>
              <c:f>Sheet1!$E$1</c:f>
              <c:strCache>
                <c:ptCount val="1"/>
                <c:pt idx="0">
                  <c:v>Once a week</c:v>
                </c:pt>
              </c:strCache>
            </c:strRef>
          </c:tx>
          <c:spPr>
            <a:solidFill>
              <a:srgbClr val="F8AAC7"/>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Their schoolwork</c:v>
                </c:pt>
                <c:pt idx="1">
                  <c:v>Their wellbeing</c:v>
                </c:pt>
              </c:strCache>
            </c:strRef>
          </c:cat>
          <c:val>
            <c:numRef>
              <c:f>Sheet1!$E$2:$E$3</c:f>
              <c:numCache>
                <c:formatCode>0%</c:formatCode>
                <c:ptCount val="2"/>
                <c:pt idx="0">
                  <c:v>0.2</c:v>
                </c:pt>
                <c:pt idx="1">
                  <c:v>0.17</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91FC-4217-9FBD-42C18B667B8E}"/>
            </c:ext>
          </c:extLst>
        </c:ser>
        <c:ser>
          <c:idx val="4"/>
          <c:order val="4"/>
          <c:tx>
            <c:strRef>
              <c:f>Sheet1!$F$1</c:f>
              <c:strCache>
                <c:ptCount val="1"/>
                <c:pt idx="0">
                  <c:v>Twice a month</c:v>
                </c:pt>
              </c:strCache>
            </c:strRef>
          </c:tx>
          <c:spPr>
            <a:solidFill>
              <a:srgbClr val="FAC7D9"/>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Their schoolwork</c:v>
                </c:pt>
                <c:pt idx="1">
                  <c:v>Their wellbeing</c:v>
                </c:pt>
              </c:strCache>
            </c:strRef>
          </c:cat>
          <c:val>
            <c:numRef>
              <c:f>Sheet1!$F$2:$F$3</c:f>
              <c:numCache>
                <c:formatCode>0%</c:formatCode>
                <c:ptCount val="2"/>
                <c:pt idx="0">
                  <c:v>0.06</c:v>
                </c:pt>
                <c:pt idx="1">
                  <c:v>7.0000000000000007E-2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4-91FC-4217-9FBD-42C18B667B8E}"/>
            </c:ext>
          </c:extLst>
        </c:ser>
        <c:ser>
          <c:idx val="5"/>
          <c:order val="5"/>
          <c:tx>
            <c:strRef>
              <c:f>Sheet1!$G$1</c:f>
              <c:strCache>
                <c:ptCount val="1"/>
                <c:pt idx="0">
                  <c:v>Less often than twice a month</c:v>
                </c:pt>
              </c:strCache>
            </c:strRef>
          </c:tx>
          <c:spPr>
            <a:solidFill>
              <a:srgbClr val="FDE3EC"/>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Their schoolwork</c:v>
                </c:pt>
                <c:pt idx="1">
                  <c:v>Their wellbeing</c:v>
                </c:pt>
              </c:strCache>
            </c:strRef>
          </c:cat>
          <c:val>
            <c:numRef>
              <c:f>Sheet1!$G$2:$G$3</c:f>
              <c:numCache>
                <c:formatCode>0%</c:formatCode>
                <c:ptCount val="2"/>
                <c:pt idx="0">
                  <c:v>0.21</c:v>
                </c:pt>
                <c:pt idx="1">
                  <c:v>0.28999999999999998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5-91FC-4217-9FBD-42C18B667B8E}"/>
            </c:ext>
          </c:extLst>
        </c:ser>
        <c:ser>
          <c:idx val="6"/>
          <c:order val="6"/>
          <c:tx>
            <c:strRef>
              <c:f>Sheet1!$H$1</c:f>
              <c:strCache>
                <c:ptCount val="1"/>
                <c:pt idx="0">
                  <c:v>Don't know</c:v>
                </c:pt>
              </c:strCache>
            </c:strRef>
          </c:tx>
          <c:spPr>
            <a:solidFill>
              <a:srgbClr val="BFBFBF"/>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Their schoolwork</c:v>
                </c:pt>
                <c:pt idx="1">
                  <c:v>Their wellbeing</c:v>
                </c:pt>
              </c:strCache>
            </c:strRef>
          </c:cat>
          <c:val>
            <c:numRef>
              <c:f>Sheet1!$H$2:$H$3</c:f>
              <c:numCache>
                <c:formatCode>0%</c:formatCode>
                <c:ptCount val="2"/>
                <c:pt idx="0">
                  <c:v>0.2</c:v>
                </c:pt>
                <c:pt idx="1">
                  <c:v>0.26</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6-91FC-4217-9FBD-42C18B667B8E}"/>
            </c:ext>
          </c:extLst>
        </c:ser>
        <c:dLbls>
          <c:showLegendKey val="0"/>
          <c:showVal val="0"/>
          <c:showCatName val="0"/>
          <c:showSerName val="0"/>
          <c:showPercent val="0"/>
          <c:showBubbleSize val="0"/>
        </c:dLbls>
        <c:gapWidth val="150"/>
        <c:overlap val="100"/>
        <c:axId val="-2068027336"/>
        <c:axId val="-2113994440"/>
      </c:barChart>
      <c:catAx>
        <c:axId val="-2068027336"/>
        <c:scaling>
          <c:orientation val="minMax"/>
        </c:scaling>
        <c:delete val="0"/>
        <c:axPos val="l"/>
        <c:numFmt formatCode="General" sourceLinked="0"/>
        <c:majorTickMark val="out"/>
        <c:minorTickMark val="none"/>
        <c:tickLblPos val="nextTo"/>
        <c:txPr>
          <a:bodyPr/>
          <a:lstStyle/>
          <a:p>
            <a:pPr>
              <a:defRPr sz="1200"/>
            </a:pPr>
            <a:endParaRPr lang="en-US"/>
          </a:p>
        </c:txPr>
        <c:crossAx val="-2113994440"/>
        <c:crosses val="autoZero"/>
        <c:auto val="1"/>
        <c:lblAlgn val="ctr"/>
        <c:lblOffset val="100"/>
        <c:noMultiLvlLbl val="0"/>
      </c:catAx>
      <c:valAx>
        <c:axId val="-2113994440"/>
        <c:scaling>
          <c:orientation val="minMax"/>
          <c:max val="1"/>
        </c:scaling>
        <c:delete val="1"/>
        <c:axPos val="b"/>
        <c:numFmt formatCode="0%" sourceLinked="1"/>
        <c:majorTickMark val="out"/>
        <c:minorTickMark val="none"/>
        <c:tickLblPos val="nextTo"/>
        <c:crossAx val="-2068027336"/>
        <c:crosses val="autoZero"/>
        <c:crossBetween val="between"/>
      </c:valAx>
    </c:plotArea>
    <c:legend>
      <c:legendPos val="b"/>
      <c:layout>
        <c:manualLayout>
          <c:xMode val="edge"/>
          <c:yMode val="edge"/>
          <c:x val="8.4589763430609574E-2"/>
          <c:y val="0.8630977643751977"/>
          <c:w val="0.90695138114878304"/>
          <c:h val="0.11917173917090151"/>
        </c:manualLayout>
      </c:layout>
      <c:overlay val="0"/>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36288380741355E-2"/>
          <c:y val="0.10305013242639523"/>
          <c:w val="0.97372742323851724"/>
          <c:h val="0.69907508902490323"/>
        </c:manualLayout>
      </c:layout>
      <c:barChart>
        <c:barDir val="col"/>
        <c:grouping val="clustered"/>
        <c:varyColors val="0"/>
        <c:ser>
          <c:idx val="0"/>
          <c:order val="0"/>
          <c:tx>
            <c:strRef>
              <c:f>Sheet1!$B$1</c:f>
              <c:strCache>
                <c:ptCount val="1"/>
                <c:pt idx="0">
                  <c:v>All</c:v>
                </c:pt>
              </c:strCache>
            </c:strRef>
          </c:tx>
          <c:spPr>
            <a:solidFill>
              <a:srgbClr val="F372A1"/>
            </a:solidFill>
            <a:ln>
              <a:noFill/>
            </a:ln>
            <a:effectLst/>
          </c:spPr>
          <c:invertIfNegative val="0"/>
          <c:dPt>
            <c:idx val="5"/>
            <c:invertIfNegative val="0"/>
            <c:bubble3D val="0"/>
            <c:spPr>
              <a:solidFill>
                <a:srgbClr val="FBD5E3"/>
              </a:solidFill>
              <a:ln>
                <a:noFill/>
              </a:ln>
              <a:effectLst/>
            </c:spPr>
            <c:extLst>
              <c:ext xmlns:c16="http://schemas.microsoft.com/office/drawing/2014/chart" uri="{C3380CC4-5D6E-409C-BE32-E72D297353CC}">
                <c16:uniqueId val="{00000004-30C2-4FC2-B449-FB4E8C5644E6}"/>
              </c:ext>
            </c:extLst>
          </c:dPt>
          <c:dPt>
            <c:idx val="6"/>
            <c:invertIfNegative val="0"/>
            <c:bubble3D val="0"/>
            <c:spPr>
              <a:solidFill>
                <a:srgbClr val="FBD5E3"/>
              </a:solidFill>
              <a:ln>
                <a:noFill/>
              </a:ln>
              <a:effectLst/>
            </c:spPr>
            <c:extLst>
              <c:ext xmlns:c16="http://schemas.microsoft.com/office/drawing/2014/chart" uri="{C3380CC4-5D6E-409C-BE32-E72D297353CC}">
                <c16:uniqueId val="{00000003-30C2-4FC2-B449-FB4E8C5644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Checked they have the right equipment/technology</c:v>
                </c:pt>
                <c:pt idx="1">
                  <c:v>Checked to see how often my child can do remote learning from home</c:v>
                </c:pt>
                <c:pt idx="2">
                  <c:v>Checked they have a suitable workspace</c:v>
                </c:pt>
                <c:pt idx="3">
                  <c:v>Checked to see about my own  or my child's other parent's working arrangements</c:v>
                </c:pt>
                <c:pt idx="4">
                  <c:v>Checked to see if the child's remote learning fits around my other child(ren)</c:v>
                </c:pt>
                <c:pt idx="5">
                  <c:v>Other</c:v>
                </c:pt>
                <c:pt idx="6">
                  <c:v>Not Applicable – the school has not consulted me about my child's remote learning</c:v>
                </c:pt>
              </c:strCache>
            </c:strRef>
          </c:cat>
          <c:val>
            <c:numRef>
              <c:f>Sheet1!$B$2:$B$8</c:f>
              <c:numCache>
                <c:formatCode>0%</c:formatCode>
                <c:ptCount val="7"/>
                <c:pt idx="0">
                  <c:v>0.33</c:v>
                </c:pt>
                <c:pt idx="1">
                  <c:v>0.19</c:v>
                </c:pt>
                <c:pt idx="2">
                  <c:v>0.12</c:v>
                </c:pt>
                <c:pt idx="3">
                  <c:v>0.1</c:v>
                </c:pt>
                <c:pt idx="4">
                  <c:v>0.08</c:v>
                </c:pt>
                <c:pt idx="5">
                  <c:v>0.03</c:v>
                </c:pt>
                <c:pt idx="6">
                  <c:v>0.48</c:v>
                </c:pt>
              </c:numCache>
            </c:numRef>
          </c:val>
          <c:extLst>
            <c:ext xmlns:c16="http://schemas.microsoft.com/office/drawing/2014/chart" uri="{C3380CC4-5D6E-409C-BE32-E72D297353CC}">
              <c16:uniqueId val="{00000000-30C2-4FC2-B449-FB4E8C5644E6}"/>
            </c:ext>
          </c:extLst>
        </c:ser>
        <c:ser>
          <c:idx val="1"/>
          <c:order val="1"/>
          <c:tx>
            <c:strRef>
              <c:f>Sheet1!$C$1</c:f>
              <c:strCache>
                <c:ptCount val="1"/>
                <c:pt idx="0">
                  <c:v>Primary</c:v>
                </c:pt>
              </c:strCache>
            </c:strRef>
          </c:tx>
          <c:spPr>
            <a:solidFill>
              <a:srgbClr val="7C64C3"/>
            </a:solidFill>
            <a:ln>
              <a:noFill/>
            </a:ln>
            <a:effectLst/>
          </c:spPr>
          <c:invertIfNegative val="0"/>
          <c:dPt>
            <c:idx val="5"/>
            <c:invertIfNegative val="0"/>
            <c:bubble3D val="0"/>
            <c:spPr>
              <a:solidFill>
                <a:srgbClr val="D1C8EA"/>
              </a:solidFill>
              <a:ln>
                <a:noFill/>
              </a:ln>
              <a:effectLst/>
            </c:spPr>
            <c:extLst>
              <c:ext xmlns:c16="http://schemas.microsoft.com/office/drawing/2014/chart" uri="{C3380CC4-5D6E-409C-BE32-E72D297353CC}">
                <c16:uniqueId val="{00000008-30C2-4FC2-B449-FB4E8C5644E6}"/>
              </c:ext>
            </c:extLst>
          </c:dPt>
          <c:dPt>
            <c:idx val="6"/>
            <c:invertIfNegative val="0"/>
            <c:bubble3D val="0"/>
            <c:spPr>
              <a:solidFill>
                <a:srgbClr val="D1C8EA"/>
              </a:solidFill>
              <a:ln>
                <a:noFill/>
              </a:ln>
              <a:effectLst/>
            </c:spPr>
            <c:extLst>
              <c:ext xmlns:c16="http://schemas.microsoft.com/office/drawing/2014/chart" uri="{C3380CC4-5D6E-409C-BE32-E72D297353CC}">
                <c16:uniqueId val="{00000007-30C2-4FC2-B449-FB4E8C5644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Checked they have the right equipment/technology</c:v>
                </c:pt>
                <c:pt idx="1">
                  <c:v>Checked to see how often my child can do remote learning from home</c:v>
                </c:pt>
                <c:pt idx="2">
                  <c:v>Checked they have a suitable workspace</c:v>
                </c:pt>
                <c:pt idx="3">
                  <c:v>Checked to see about my own  or my child's other parent's working arrangements</c:v>
                </c:pt>
                <c:pt idx="4">
                  <c:v>Checked to see if the child's remote learning fits around my other child(ren)</c:v>
                </c:pt>
                <c:pt idx="5">
                  <c:v>Other</c:v>
                </c:pt>
                <c:pt idx="6">
                  <c:v>Not Applicable – the school has not consulted me about my child's remote learning</c:v>
                </c:pt>
              </c:strCache>
            </c:strRef>
          </c:cat>
          <c:val>
            <c:numRef>
              <c:f>Sheet1!$C$2:$C$8</c:f>
              <c:numCache>
                <c:formatCode>0%</c:formatCode>
                <c:ptCount val="7"/>
                <c:pt idx="0">
                  <c:v>0.29409999999999997</c:v>
                </c:pt>
                <c:pt idx="1">
                  <c:v>0.19350000000000001</c:v>
                </c:pt>
                <c:pt idx="2">
                  <c:v>0.12330000000000001</c:v>
                </c:pt>
                <c:pt idx="3">
                  <c:v>0.11849999999999999</c:v>
                </c:pt>
                <c:pt idx="4">
                  <c:v>0.1017</c:v>
                </c:pt>
                <c:pt idx="5">
                  <c:v>2.3199999999999998E-2</c:v>
                </c:pt>
                <c:pt idx="6">
                  <c:v>0.49730000000000002</c:v>
                </c:pt>
              </c:numCache>
            </c:numRef>
          </c:val>
          <c:extLst>
            <c:ext xmlns:c16="http://schemas.microsoft.com/office/drawing/2014/chart" uri="{C3380CC4-5D6E-409C-BE32-E72D297353CC}">
              <c16:uniqueId val="{00000005-30C2-4FC2-B449-FB4E8C5644E6}"/>
            </c:ext>
          </c:extLst>
        </c:ser>
        <c:ser>
          <c:idx val="2"/>
          <c:order val="2"/>
          <c:tx>
            <c:strRef>
              <c:f>Sheet1!$D$1</c:f>
              <c:strCache>
                <c:ptCount val="1"/>
                <c:pt idx="0">
                  <c:v>Secondary</c:v>
                </c:pt>
              </c:strCache>
            </c:strRef>
          </c:tx>
          <c:spPr>
            <a:solidFill>
              <a:schemeClr val="accent3"/>
            </a:solidFill>
            <a:ln>
              <a:noFill/>
            </a:ln>
            <a:effectLst/>
          </c:spPr>
          <c:invertIfNegative val="0"/>
          <c:dPt>
            <c:idx val="5"/>
            <c:invertIfNegative val="0"/>
            <c:bubble3D val="0"/>
            <c:spPr>
              <a:solidFill>
                <a:srgbClr val="C5F3F2"/>
              </a:solidFill>
              <a:ln>
                <a:noFill/>
              </a:ln>
              <a:effectLst/>
            </c:spPr>
            <c:extLst>
              <c:ext xmlns:c16="http://schemas.microsoft.com/office/drawing/2014/chart" uri="{C3380CC4-5D6E-409C-BE32-E72D297353CC}">
                <c16:uniqueId val="{0000000A-30C2-4FC2-B449-FB4E8C5644E6}"/>
              </c:ext>
            </c:extLst>
          </c:dPt>
          <c:dPt>
            <c:idx val="6"/>
            <c:invertIfNegative val="0"/>
            <c:bubble3D val="0"/>
            <c:spPr>
              <a:solidFill>
                <a:srgbClr val="C5F3F2"/>
              </a:solidFill>
              <a:ln>
                <a:noFill/>
              </a:ln>
              <a:effectLst/>
            </c:spPr>
            <c:extLst>
              <c:ext xmlns:c16="http://schemas.microsoft.com/office/drawing/2014/chart" uri="{C3380CC4-5D6E-409C-BE32-E72D297353CC}">
                <c16:uniqueId val="{00000009-30C2-4FC2-B449-FB4E8C5644E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Checked they have the right equipment/technology</c:v>
                </c:pt>
                <c:pt idx="1">
                  <c:v>Checked to see how often my child can do remote learning from home</c:v>
                </c:pt>
                <c:pt idx="2">
                  <c:v>Checked they have a suitable workspace</c:v>
                </c:pt>
                <c:pt idx="3">
                  <c:v>Checked to see about my own  or my child's other parent's working arrangements</c:v>
                </c:pt>
                <c:pt idx="4">
                  <c:v>Checked to see if the child's remote learning fits around my other child(ren)</c:v>
                </c:pt>
                <c:pt idx="5">
                  <c:v>Other</c:v>
                </c:pt>
                <c:pt idx="6">
                  <c:v>Not Applicable – the school has not consulted me about my child's remote learning</c:v>
                </c:pt>
              </c:strCache>
            </c:strRef>
          </c:cat>
          <c:val>
            <c:numRef>
              <c:f>Sheet1!$D$2:$D$8</c:f>
              <c:numCache>
                <c:formatCode>0%</c:formatCode>
                <c:ptCount val="7"/>
                <c:pt idx="0">
                  <c:v>0.37040000000000001</c:v>
                </c:pt>
                <c:pt idx="1">
                  <c:v>0.186</c:v>
                </c:pt>
                <c:pt idx="2">
                  <c:v>0.1203</c:v>
                </c:pt>
                <c:pt idx="3">
                  <c:v>7.1099999999999997E-2</c:v>
                </c:pt>
                <c:pt idx="4">
                  <c:v>5.4300000000000001E-2</c:v>
                </c:pt>
                <c:pt idx="5">
                  <c:v>2.6700000000000002E-2</c:v>
                </c:pt>
                <c:pt idx="6">
                  <c:v>0.48330000000000001</c:v>
                </c:pt>
              </c:numCache>
            </c:numRef>
          </c:val>
          <c:extLst>
            <c:ext xmlns:c16="http://schemas.microsoft.com/office/drawing/2014/chart" uri="{C3380CC4-5D6E-409C-BE32-E72D297353CC}">
              <c16:uniqueId val="{00000006-30C2-4FC2-B449-FB4E8C5644E6}"/>
            </c:ext>
          </c:extLst>
        </c:ser>
        <c:dLbls>
          <c:dLblPos val="outEnd"/>
          <c:showLegendKey val="0"/>
          <c:showVal val="1"/>
          <c:showCatName val="0"/>
          <c:showSerName val="0"/>
          <c:showPercent val="0"/>
          <c:showBubbleSize val="0"/>
        </c:dLbls>
        <c:gapWidth val="219"/>
        <c:overlap val="-27"/>
        <c:axId val="564487392"/>
        <c:axId val="792924656"/>
      </c:barChart>
      <c:catAx>
        <c:axId val="56448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92924656"/>
        <c:crosses val="autoZero"/>
        <c:auto val="1"/>
        <c:lblAlgn val="ctr"/>
        <c:lblOffset val="100"/>
        <c:noMultiLvlLbl val="0"/>
      </c:catAx>
      <c:valAx>
        <c:axId val="792924656"/>
        <c:scaling>
          <c:orientation val="minMax"/>
          <c:max val="0.5"/>
        </c:scaling>
        <c:delete val="1"/>
        <c:axPos val="l"/>
        <c:numFmt formatCode="0%" sourceLinked="1"/>
        <c:majorTickMark val="none"/>
        <c:minorTickMark val="none"/>
        <c:tickLblPos val="nextTo"/>
        <c:crossAx val="5644873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447315622056718"/>
          <c:y val="5.2092483218526359E-2"/>
          <c:w val="0.57239047478707739"/>
          <c:h val="0.89978180484303816"/>
        </c:manualLayout>
      </c:layout>
      <c:barChart>
        <c:barDir val="bar"/>
        <c:grouping val="clustered"/>
        <c:varyColors val="0"/>
        <c:ser>
          <c:idx val="0"/>
          <c:order val="0"/>
          <c:tx>
            <c:strRef>
              <c:f>Sheet1!$B$1</c:f>
              <c:strCache>
                <c:ptCount val="1"/>
                <c:pt idx="0">
                  <c:v>Secondary</c:v>
                </c:pt>
              </c:strCache>
            </c:strRef>
          </c:tx>
          <c:spPr>
            <a:solidFill>
              <a:srgbClr val="29CDCA"/>
            </a:solidFill>
            <a:ln>
              <a:noFill/>
            </a:ln>
            <a:effectLst/>
          </c:spPr>
          <c:invertIfNegative val="0"/>
          <c:dPt>
            <c:idx val="0"/>
            <c:invertIfNegative val="0"/>
            <c:bubble3D val="0"/>
            <c:spPr>
              <a:solidFill>
                <a:srgbClr val="C5F3F2"/>
              </a:solidFill>
              <a:ln>
                <a:noFill/>
              </a:ln>
              <a:effectLst/>
            </c:spPr>
            <c:extLst>
              <c:ext xmlns:c16="http://schemas.microsoft.com/office/drawing/2014/chart" uri="{C3380CC4-5D6E-409C-BE32-E72D297353CC}">
                <c16:uniqueId val="{00000001-6F3A-416E-BB66-E327FB60AD86}"/>
              </c:ext>
            </c:extLst>
          </c:dPt>
          <c:dPt>
            <c:idx val="1"/>
            <c:invertIfNegative val="0"/>
            <c:bubble3D val="0"/>
            <c:spPr>
              <a:solidFill>
                <a:srgbClr val="C5F3F2"/>
              </a:solidFill>
              <a:ln>
                <a:noFill/>
              </a:ln>
              <a:effectLst/>
            </c:spPr>
            <c:extLst>
              <c:ext xmlns:c16="http://schemas.microsoft.com/office/drawing/2014/chart" uri="{C3380CC4-5D6E-409C-BE32-E72D297353CC}">
                <c16:uniqueId val="{00000003-6F3A-416E-BB66-E327FB60AD8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Not sure</c:v>
                </c:pt>
                <c:pt idx="1">
                  <c:v>In another way</c:v>
                </c:pt>
                <c:pt idx="2">
                  <c:v>Via post</c:v>
                </c:pt>
                <c:pt idx="3">
                  <c:v>Via text or instant message</c:v>
                </c:pt>
                <c:pt idx="4">
                  <c:v>Via video calling (Teams, Zoom, etc.)</c:v>
                </c:pt>
                <c:pt idx="5">
                  <c:v>Via phone call</c:v>
                </c:pt>
                <c:pt idx="6">
                  <c:v>Via email</c:v>
                </c:pt>
              </c:strCache>
            </c:strRef>
          </c:cat>
          <c:val>
            <c:numRef>
              <c:f>Sheet1!$B$2:$B$8</c:f>
              <c:numCache>
                <c:formatCode>0%</c:formatCode>
                <c:ptCount val="7"/>
                <c:pt idx="0">
                  <c:v>7.4999999999999997E-2</c:v>
                </c:pt>
                <c:pt idx="1">
                  <c:v>0.13250000000000001</c:v>
                </c:pt>
                <c:pt idx="2">
                  <c:v>4.7899999999999998E-2</c:v>
                </c:pt>
                <c:pt idx="3">
                  <c:v>0.16639999999999999</c:v>
                </c:pt>
                <c:pt idx="4">
                  <c:v>0.31809999999999999</c:v>
                </c:pt>
                <c:pt idx="5">
                  <c:v>0.2671</c:v>
                </c:pt>
                <c:pt idx="6">
                  <c:v>0.51910000000000001</c:v>
                </c:pt>
              </c:numCache>
            </c:numRef>
          </c:val>
          <c:extLst>
            <c:ext xmlns:c16="http://schemas.microsoft.com/office/drawing/2014/chart" uri="{C3380CC4-5D6E-409C-BE32-E72D297353CC}">
              <c16:uniqueId val="{00000004-6F3A-416E-BB66-E327FB60AD86}"/>
            </c:ext>
          </c:extLst>
        </c:ser>
        <c:ser>
          <c:idx val="1"/>
          <c:order val="1"/>
          <c:tx>
            <c:strRef>
              <c:f>Sheet1!$C$1</c:f>
              <c:strCache>
                <c:ptCount val="1"/>
                <c:pt idx="0">
                  <c:v>Primary</c:v>
                </c:pt>
              </c:strCache>
            </c:strRef>
          </c:tx>
          <c:spPr>
            <a:solidFill>
              <a:srgbClr val="7C64C3"/>
            </a:solidFill>
            <a:ln>
              <a:noFill/>
            </a:ln>
            <a:effectLst/>
          </c:spPr>
          <c:invertIfNegative val="0"/>
          <c:dPt>
            <c:idx val="0"/>
            <c:invertIfNegative val="0"/>
            <c:bubble3D val="0"/>
            <c:spPr>
              <a:solidFill>
                <a:srgbClr val="D1C8EA"/>
              </a:solidFill>
              <a:ln>
                <a:noFill/>
              </a:ln>
              <a:effectLst/>
            </c:spPr>
            <c:extLst>
              <c:ext xmlns:c16="http://schemas.microsoft.com/office/drawing/2014/chart" uri="{C3380CC4-5D6E-409C-BE32-E72D297353CC}">
                <c16:uniqueId val="{00000006-6357-4E9E-A8CF-9795E1D49786}"/>
              </c:ext>
            </c:extLst>
          </c:dPt>
          <c:dPt>
            <c:idx val="1"/>
            <c:invertIfNegative val="0"/>
            <c:bubble3D val="0"/>
            <c:spPr>
              <a:solidFill>
                <a:srgbClr val="D1C8EA"/>
              </a:solidFill>
              <a:ln>
                <a:noFill/>
              </a:ln>
              <a:effectLst/>
            </c:spPr>
            <c:extLst>
              <c:ext xmlns:c16="http://schemas.microsoft.com/office/drawing/2014/chart" uri="{C3380CC4-5D6E-409C-BE32-E72D297353CC}">
                <c16:uniqueId val="{00000007-6357-4E9E-A8CF-9795E1D4978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Not sure</c:v>
                </c:pt>
                <c:pt idx="1">
                  <c:v>In another way</c:v>
                </c:pt>
                <c:pt idx="2">
                  <c:v>Via post</c:v>
                </c:pt>
                <c:pt idx="3">
                  <c:v>Via text or instant message</c:v>
                </c:pt>
                <c:pt idx="4">
                  <c:v>Via video calling (Teams, Zoom, etc.)</c:v>
                </c:pt>
                <c:pt idx="5">
                  <c:v>Via phone call</c:v>
                </c:pt>
                <c:pt idx="6">
                  <c:v>Via email</c:v>
                </c:pt>
              </c:strCache>
            </c:strRef>
          </c:cat>
          <c:val>
            <c:numRef>
              <c:f>Sheet1!$C$2:$C$8</c:f>
              <c:numCache>
                <c:formatCode>0%</c:formatCode>
                <c:ptCount val="7"/>
                <c:pt idx="0">
                  <c:v>0.11310000000000001</c:v>
                </c:pt>
                <c:pt idx="1">
                  <c:v>0.20080000000000001</c:v>
                </c:pt>
                <c:pt idx="2">
                  <c:v>2.4199999999999999E-2</c:v>
                </c:pt>
                <c:pt idx="3">
                  <c:v>0.17829999999999999</c:v>
                </c:pt>
                <c:pt idx="4">
                  <c:v>0.21920000000000001</c:v>
                </c:pt>
                <c:pt idx="5">
                  <c:v>0.30230000000000001</c:v>
                </c:pt>
                <c:pt idx="6">
                  <c:v>0.35520000000000002</c:v>
                </c:pt>
              </c:numCache>
            </c:numRef>
          </c:val>
          <c:extLst>
            <c:ext xmlns:c16="http://schemas.microsoft.com/office/drawing/2014/chart" uri="{C3380CC4-5D6E-409C-BE32-E72D297353CC}">
              <c16:uniqueId val="{00000004-6357-4E9E-A8CF-9795E1D49786}"/>
            </c:ext>
          </c:extLst>
        </c:ser>
        <c:ser>
          <c:idx val="2"/>
          <c:order val="2"/>
          <c:tx>
            <c:strRef>
              <c:f>Sheet1!$E$1</c:f>
              <c:strCache>
                <c:ptCount val="1"/>
                <c:pt idx="0">
                  <c:v>All</c:v>
                </c:pt>
              </c:strCache>
            </c:strRef>
          </c:tx>
          <c:spPr>
            <a:solidFill>
              <a:srgbClr val="F372A1"/>
            </a:solidFill>
            <a:ln>
              <a:noFill/>
            </a:ln>
            <a:effectLst/>
          </c:spPr>
          <c:invertIfNegative val="0"/>
          <c:dPt>
            <c:idx val="0"/>
            <c:invertIfNegative val="0"/>
            <c:bubble3D val="0"/>
            <c:spPr>
              <a:solidFill>
                <a:srgbClr val="FBD5E3"/>
              </a:solidFill>
              <a:ln>
                <a:noFill/>
              </a:ln>
              <a:effectLst/>
            </c:spPr>
            <c:extLst>
              <c:ext xmlns:c16="http://schemas.microsoft.com/office/drawing/2014/chart" uri="{C3380CC4-5D6E-409C-BE32-E72D297353CC}">
                <c16:uniqueId val="{00000009-6357-4E9E-A8CF-9795E1D49786}"/>
              </c:ext>
            </c:extLst>
          </c:dPt>
          <c:dPt>
            <c:idx val="1"/>
            <c:invertIfNegative val="0"/>
            <c:bubble3D val="0"/>
            <c:spPr>
              <a:solidFill>
                <a:srgbClr val="FBD5E3"/>
              </a:solidFill>
              <a:ln>
                <a:noFill/>
              </a:ln>
              <a:effectLst/>
            </c:spPr>
            <c:extLst>
              <c:ext xmlns:c16="http://schemas.microsoft.com/office/drawing/2014/chart" uri="{C3380CC4-5D6E-409C-BE32-E72D297353CC}">
                <c16:uniqueId val="{00000008-6357-4E9E-A8CF-9795E1D4978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Not sure</c:v>
                </c:pt>
                <c:pt idx="1">
                  <c:v>In another way</c:v>
                </c:pt>
                <c:pt idx="2">
                  <c:v>Via post</c:v>
                </c:pt>
                <c:pt idx="3">
                  <c:v>Via text or instant message</c:v>
                </c:pt>
                <c:pt idx="4">
                  <c:v>Via video calling (Teams, Zoom, etc.)</c:v>
                </c:pt>
                <c:pt idx="5">
                  <c:v>Via phone call</c:v>
                </c:pt>
                <c:pt idx="6">
                  <c:v>Via email</c:v>
                </c:pt>
              </c:strCache>
            </c:strRef>
          </c:cat>
          <c:val>
            <c:numRef>
              <c:f>Sheet1!$E$2:$E$8</c:f>
              <c:numCache>
                <c:formatCode>0%</c:formatCode>
                <c:ptCount val="7"/>
                <c:pt idx="0">
                  <c:v>0.09</c:v>
                </c:pt>
                <c:pt idx="1">
                  <c:v>0.17</c:v>
                </c:pt>
                <c:pt idx="2">
                  <c:v>0.04</c:v>
                </c:pt>
                <c:pt idx="3">
                  <c:v>0.17</c:v>
                </c:pt>
                <c:pt idx="4">
                  <c:v>0.27</c:v>
                </c:pt>
                <c:pt idx="5">
                  <c:v>0.28999999999999998</c:v>
                </c:pt>
                <c:pt idx="6">
                  <c:v>0.43</c:v>
                </c:pt>
              </c:numCache>
            </c:numRef>
          </c:val>
          <c:extLst>
            <c:ext xmlns:c16="http://schemas.microsoft.com/office/drawing/2014/chart" uri="{C3380CC4-5D6E-409C-BE32-E72D297353CC}">
              <c16:uniqueId val="{00000005-6357-4E9E-A8CF-9795E1D49786}"/>
            </c:ext>
          </c:extLst>
        </c:ser>
        <c:dLbls>
          <c:dLblPos val="outEnd"/>
          <c:showLegendKey val="0"/>
          <c:showVal val="1"/>
          <c:showCatName val="0"/>
          <c:showSerName val="0"/>
          <c:showPercent val="0"/>
          <c:showBubbleSize val="0"/>
        </c:dLbls>
        <c:gapWidth val="88"/>
        <c:axId val="1604371776"/>
        <c:axId val="1162813280"/>
      </c:barChart>
      <c:catAx>
        <c:axId val="1604371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2813280"/>
        <c:crosses val="autoZero"/>
        <c:auto val="1"/>
        <c:lblAlgn val="ctr"/>
        <c:lblOffset val="100"/>
        <c:noMultiLvlLbl val="0"/>
      </c:catAx>
      <c:valAx>
        <c:axId val="1162813280"/>
        <c:scaling>
          <c:orientation val="minMax"/>
        </c:scaling>
        <c:delete val="1"/>
        <c:axPos val="b"/>
        <c:numFmt formatCode="0%" sourceLinked="1"/>
        <c:majorTickMark val="none"/>
        <c:minorTickMark val="none"/>
        <c:tickLblPos val="nextTo"/>
        <c:crossAx val="16043717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664473007864184E-2"/>
          <c:y val="0.18860845572430179"/>
          <c:w val="0.68791054368864546"/>
          <c:h val="0.74400525258525685"/>
        </c:manualLayout>
      </c:layout>
      <c:barChart>
        <c:barDir val="col"/>
        <c:grouping val="percentStacked"/>
        <c:varyColors val="0"/>
        <c:ser>
          <c:idx val="0"/>
          <c:order val="0"/>
          <c:tx>
            <c:strRef>
              <c:f>Sheet1!$B$1</c:f>
              <c:strCache>
                <c:ptCount val="1"/>
                <c:pt idx="0">
                  <c:v>Improved significantly</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1-D105-4DA2-A71A-C58F0853A04A}"/>
              </c:ext>
            </c:extLst>
          </c:dPt>
          <c:dPt>
            <c:idx val="1"/>
            <c:invertIfNegative val="0"/>
            <c:bubble3D val="0"/>
            <c:extLst>
              <c:ext xmlns:c16="http://schemas.microsoft.com/office/drawing/2014/chart" uri="{C3380CC4-5D6E-409C-BE32-E72D297353CC}">
                <c16:uniqueId val="{00000003-D105-4DA2-A71A-C58F0853A04A}"/>
              </c:ext>
            </c:extLst>
          </c:dPt>
          <c:dPt>
            <c:idx val="2"/>
            <c:invertIfNegative val="0"/>
            <c:bubble3D val="0"/>
            <c:extLst>
              <c:ext xmlns:c16="http://schemas.microsoft.com/office/drawing/2014/chart" uri="{C3380CC4-5D6E-409C-BE32-E72D297353CC}">
                <c16:uniqueId val="{00000000-A619-47A1-8987-08EB927187CE}"/>
              </c:ext>
            </c:extLst>
          </c:dPt>
          <c:dPt>
            <c:idx val="3"/>
            <c:invertIfNegative val="0"/>
            <c:bubble3D val="0"/>
            <c:extLst>
              <c:ext xmlns:c16="http://schemas.microsoft.com/office/drawing/2014/chart" uri="{C3380CC4-5D6E-409C-BE32-E72D297353CC}">
                <c16:uniqueId val="{00000001-A619-47A1-8987-08EB927187CE}"/>
              </c:ext>
            </c:extLst>
          </c:dPt>
          <c:dPt>
            <c:idx val="4"/>
            <c:invertIfNegative val="0"/>
            <c:bubble3D val="0"/>
            <c:extLst>
              <c:ext xmlns:c16="http://schemas.microsoft.com/office/drawing/2014/chart" uri="{C3380CC4-5D6E-409C-BE32-E72D297353CC}">
                <c16:uniqueId val="{00000002-A619-47A1-8987-08EB927187CE}"/>
              </c:ext>
            </c:extLst>
          </c:dPt>
          <c:dPt>
            <c:idx val="5"/>
            <c:invertIfNegative val="0"/>
            <c:bubble3D val="0"/>
            <c:extLst>
              <c:ext xmlns:c16="http://schemas.microsoft.com/office/drawing/2014/chart" uri="{C3380CC4-5D6E-409C-BE32-E72D297353CC}">
                <c16:uniqueId val="{00000003-A619-47A1-8987-08EB927187CE}"/>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c:v>
                </c:pt>
                <c:pt idx="1">
                  <c:v>Primary</c:v>
                </c:pt>
                <c:pt idx="2">
                  <c:v>Secondary</c:v>
                </c:pt>
              </c:strCache>
            </c:strRef>
          </c:cat>
          <c:val>
            <c:numRef>
              <c:f>Sheet1!$B$2:$B$4</c:f>
              <c:numCache>
                <c:formatCode>0%</c:formatCode>
                <c:ptCount val="3"/>
                <c:pt idx="0">
                  <c:v>0.1277579507253436</c:v>
                </c:pt>
                <c:pt idx="1">
                  <c:v>0.12791039371891691</c:v>
                </c:pt>
                <c:pt idx="2">
                  <c:v>0.1276053124851779</c:v>
                </c:pt>
              </c:numCache>
            </c:numRef>
          </c:val>
          <c:extLst>
            <c:ext xmlns:c16="http://schemas.microsoft.com/office/drawing/2014/chart" uri="{C3380CC4-5D6E-409C-BE32-E72D297353CC}">
              <c16:uniqueId val="{00000004-D105-4DA2-A71A-C58F0853A04A}"/>
            </c:ext>
          </c:extLst>
        </c:ser>
        <c:ser>
          <c:idx val="1"/>
          <c:order val="1"/>
          <c:tx>
            <c:strRef>
              <c:f>Sheet1!$C$1</c:f>
              <c:strCache>
                <c:ptCount val="1"/>
                <c:pt idx="0">
                  <c:v>Improved slightly</c:v>
                </c:pt>
              </c:strCache>
            </c:strRef>
          </c:tx>
          <c:spPr>
            <a:solidFill>
              <a:schemeClr val="accent1">
                <a:lumMod val="60000"/>
                <a:lumOff val="4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c:v>
                </c:pt>
                <c:pt idx="1">
                  <c:v>Primary</c:v>
                </c:pt>
                <c:pt idx="2">
                  <c:v>Secondary</c:v>
                </c:pt>
              </c:strCache>
            </c:strRef>
          </c:cat>
          <c:val>
            <c:numRef>
              <c:f>Sheet1!$C$2:$C$4</c:f>
              <c:numCache>
                <c:formatCode>0%</c:formatCode>
                <c:ptCount val="3"/>
                <c:pt idx="0">
                  <c:v>0.28460495518105372</c:v>
                </c:pt>
                <c:pt idx="1">
                  <c:v>0.28174257727939622</c:v>
                </c:pt>
                <c:pt idx="2">
                  <c:v>0.28747099917138308</c:v>
                </c:pt>
              </c:numCache>
            </c:numRef>
          </c:val>
          <c:extLst>
            <c:ext xmlns:c16="http://schemas.microsoft.com/office/drawing/2014/chart" uri="{C3380CC4-5D6E-409C-BE32-E72D297353CC}">
              <c16:uniqueId val="{0000000C-89B2-41FC-9EA1-F644DC119AC6}"/>
            </c:ext>
          </c:extLst>
        </c:ser>
        <c:ser>
          <c:idx val="2"/>
          <c:order val="2"/>
          <c:tx>
            <c:strRef>
              <c:f>Sheet1!$D$1</c:f>
              <c:strCache>
                <c:ptCount val="1"/>
                <c:pt idx="0">
                  <c:v>Stayed the same</c:v>
                </c:pt>
              </c:strCache>
            </c:strRef>
          </c:tx>
          <c:spPr>
            <a:solidFill>
              <a:schemeClr val="accent3"/>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c:v>
                </c:pt>
                <c:pt idx="1">
                  <c:v>Primary</c:v>
                </c:pt>
                <c:pt idx="2">
                  <c:v>Secondary</c:v>
                </c:pt>
              </c:strCache>
            </c:strRef>
          </c:cat>
          <c:val>
            <c:numRef>
              <c:f>Sheet1!$D$2:$D$4</c:f>
              <c:numCache>
                <c:formatCode>0%</c:formatCode>
                <c:ptCount val="3"/>
                <c:pt idx="0">
                  <c:v>0.34152843292716362</c:v>
                </c:pt>
                <c:pt idx="1">
                  <c:v>0.34892865496473791</c:v>
                </c:pt>
                <c:pt idx="2">
                  <c:v>0.33411873280140048</c:v>
                </c:pt>
              </c:numCache>
            </c:numRef>
          </c:val>
          <c:extLst>
            <c:ext xmlns:c16="http://schemas.microsoft.com/office/drawing/2014/chart" uri="{C3380CC4-5D6E-409C-BE32-E72D297353CC}">
              <c16:uniqueId val="{0000000D-89B2-41FC-9EA1-F644DC119AC6}"/>
            </c:ext>
          </c:extLst>
        </c:ser>
        <c:ser>
          <c:idx val="3"/>
          <c:order val="3"/>
          <c:tx>
            <c:strRef>
              <c:f>Sheet1!$E$1</c:f>
              <c:strCache>
                <c:ptCount val="1"/>
                <c:pt idx="0">
                  <c:v>Worsened slightly</c:v>
                </c:pt>
              </c:strCache>
            </c:strRef>
          </c:tx>
          <c:spPr>
            <a:solidFill>
              <a:schemeClr val="accent2">
                <a:lumMod val="60000"/>
                <a:lumOff val="4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c:v>
                </c:pt>
                <c:pt idx="1">
                  <c:v>Primary</c:v>
                </c:pt>
                <c:pt idx="2">
                  <c:v>Secondary</c:v>
                </c:pt>
              </c:strCache>
            </c:strRef>
          </c:cat>
          <c:val>
            <c:numRef>
              <c:f>Sheet1!$E$2:$E$4</c:f>
              <c:numCache>
                <c:formatCode>0%</c:formatCode>
                <c:ptCount val="3"/>
                <c:pt idx="0">
                  <c:v>7.5342931959499038E-2</c:v>
                </c:pt>
                <c:pt idx="1">
                  <c:v>7.3336683576474229E-2</c:v>
                </c:pt>
                <c:pt idx="2">
                  <c:v>7.7351749913950982E-2</c:v>
                </c:pt>
              </c:numCache>
            </c:numRef>
          </c:val>
          <c:extLst>
            <c:ext xmlns:c16="http://schemas.microsoft.com/office/drawing/2014/chart" uri="{C3380CC4-5D6E-409C-BE32-E72D297353CC}">
              <c16:uniqueId val="{0000000E-89B2-41FC-9EA1-F644DC119AC6}"/>
            </c:ext>
          </c:extLst>
        </c:ser>
        <c:ser>
          <c:idx val="4"/>
          <c:order val="4"/>
          <c:tx>
            <c:strRef>
              <c:f>Sheet1!$F$1</c:f>
              <c:strCache>
                <c:ptCount val="1"/>
                <c:pt idx="0">
                  <c:v>Worsened significantly</c:v>
                </c:pt>
              </c:strCache>
            </c:strRef>
          </c:tx>
          <c:spPr>
            <a:solidFill>
              <a:schemeClr val="accent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c:v>
                </c:pt>
                <c:pt idx="1">
                  <c:v>Primary</c:v>
                </c:pt>
                <c:pt idx="2">
                  <c:v>Secondary</c:v>
                </c:pt>
              </c:strCache>
            </c:strRef>
          </c:cat>
          <c:val>
            <c:numRef>
              <c:f>Sheet1!$F$2:$F$4</c:f>
              <c:numCache>
                <c:formatCode>0%</c:formatCode>
                <c:ptCount val="3"/>
                <c:pt idx="0">
                  <c:v>3.9799619847296457E-2</c:v>
                </c:pt>
                <c:pt idx="1">
                  <c:v>2.389131184689814E-2</c:v>
                </c:pt>
                <c:pt idx="2">
                  <c:v>5.5728302958792157E-2</c:v>
                </c:pt>
              </c:numCache>
            </c:numRef>
          </c:val>
          <c:extLst>
            <c:ext xmlns:c16="http://schemas.microsoft.com/office/drawing/2014/chart" uri="{C3380CC4-5D6E-409C-BE32-E72D297353CC}">
              <c16:uniqueId val="{0000000F-89B2-41FC-9EA1-F644DC119AC6}"/>
            </c:ext>
          </c:extLst>
        </c:ser>
        <c:ser>
          <c:idx val="5"/>
          <c:order val="5"/>
          <c:tx>
            <c:strRef>
              <c:f>Sheet1!$G$1</c:f>
              <c:strCache>
                <c:ptCount val="1"/>
                <c:pt idx="0">
                  <c:v>Not sure</c:v>
                </c:pt>
              </c:strCache>
            </c:strRef>
          </c:tx>
          <c:spPr>
            <a:solidFill>
              <a:schemeClr val="bg2"/>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All</c:v>
                </c:pt>
                <c:pt idx="1">
                  <c:v>Primary</c:v>
                </c:pt>
                <c:pt idx="2">
                  <c:v>Secondary</c:v>
                </c:pt>
              </c:strCache>
            </c:strRef>
          </c:cat>
          <c:val>
            <c:numRef>
              <c:f>Sheet1!$G$2:$G$4</c:f>
              <c:numCache>
                <c:formatCode>0%</c:formatCode>
                <c:ptCount val="3"/>
                <c:pt idx="0">
                  <c:v>0.1309661093596437</c:v>
                </c:pt>
                <c:pt idx="1">
                  <c:v>0.14419037861357681</c:v>
                </c:pt>
                <c:pt idx="2">
                  <c:v>0.11772490266929531</c:v>
                </c:pt>
              </c:numCache>
            </c:numRef>
          </c:val>
          <c:extLst>
            <c:ext xmlns:c16="http://schemas.microsoft.com/office/drawing/2014/chart" uri="{C3380CC4-5D6E-409C-BE32-E72D297353CC}">
              <c16:uniqueId val="{00000010-89B2-41FC-9EA1-F644DC119AC6}"/>
            </c:ext>
          </c:extLst>
        </c:ser>
        <c:dLbls>
          <c:dLblPos val="ctr"/>
          <c:showLegendKey val="0"/>
          <c:showVal val="1"/>
          <c:showCatName val="0"/>
          <c:showSerName val="0"/>
          <c:showPercent val="0"/>
          <c:showBubbleSize val="0"/>
        </c:dLbls>
        <c:gapWidth val="100"/>
        <c:overlap val="100"/>
        <c:axId val="181565792"/>
        <c:axId val="339863408"/>
      </c:barChart>
      <c:catAx>
        <c:axId val="181565792"/>
        <c:scaling>
          <c:orientation val="minMax"/>
        </c:scaling>
        <c:delete val="0"/>
        <c:axPos val="b"/>
        <c:numFmt formatCode="General" sourceLinked="1"/>
        <c:majorTickMark val="out"/>
        <c:minorTickMark val="none"/>
        <c:tickLblPos val="nextTo"/>
        <c:crossAx val="339863408"/>
        <c:crosses val="autoZero"/>
        <c:auto val="1"/>
        <c:lblAlgn val="ctr"/>
        <c:lblOffset val="100"/>
        <c:noMultiLvlLbl val="0"/>
      </c:catAx>
      <c:valAx>
        <c:axId val="339863408"/>
        <c:scaling>
          <c:orientation val="minMax"/>
        </c:scaling>
        <c:delete val="1"/>
        <c:axPos val="l"/>
        <c:numFmt formatCode="0%" sourceLinked="1"/>
        <c:majorTickMark val="out"/>
        <c:minorTickMark val="none"/>
        <c:tickLblPos val="nextTo"/>
        <c:crossAx val="181565792"/>
        <c:crosses val="autoZero"/>
        <c:crossBetween val="between"/>
      </c:valAx>
    </c:plotArea>
    <c:legend>
      <c:legendPos val="r"/>
      <c:layout>
        <c:manualLayout>
          <c:xMode val="edge"/>
          <c:yMode val="edge"/>
          <c:x val="7.5490707273761365E-2"/>
          <c:y val="1.6497963841578277E-2"/>
          <c:w val="0.58636337077937006"/>
          <c:h val="0.1728632061092569"/>
        </c:manualLayout>
      </c:layout>
      <c:overlay val="0"/>
    </c:legend>
    <c:plotVisOnly val="1"/>
    <c:dispBlanksAs val="gap"/>
    <c:showDLblsOverMax val="0"/>
  </c:chart>
  <c:txPr>
    <a:bodyPr/>
    <a:lstStyle/>
    <a:p>
      <a:pPr>
        <a:defRPr sz="1200">
          <a:solidFill>
            <a:schemeClr val="tx2"/>
          </a:solidFil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93585591104789"/>
          <c:y val="7.9483613608841694E-2"/>
          <c:w val="0.61806412348687578"/>
          <c:h val="0.76044581066197625"/>
        </c:manualLayout>
      </c:layout>
      <c:barChart>
        <c:barDir val="bar"/>
        <c:grouping val="stacked"/>
        <c:varyColors val="1"/>
        <c:ser>
          <c:idx val="0"/>
          <c:order val="0"/>
          <c:tx>
            <c:strRef>
              <c:f>Sheet1!$B$1</c:f>
              <c:strCache>
                <c:ptCount val="1"/>
                <c:pt idx="0">
                  <c:v>More than enough</c:v>
                </c:pt>
              </c:strCache>
            </c:strRef>
          </c:tx>
          <c:spPr>
            <a:solidFill>
              <a:srgbClr val="7C64C3"/>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Guidance to help fix any issues or technical problems if something goes wrong</c:v>
                </c:pt>
                <c:pt idx="1">
                  <c:v>The resources they will need for their lessons </c:v>
                </c:pt>
                <c:pt idx="2">
                  <c:v>Information on the topics they are learning</c:v>
                </c:pt>
                <c:pt idx="3">
                  <c:v>What equipment they will need for remote learning </c:v>
                </c:pt>
                <c:pt idx="4">
                  <c:v>The level of support the schools expects from you as a parent</c:v>
                </c:pt>
                <c:pt idx="5">
                  <c:v>How to help your child participate in remote learning </c:v>
                </c:pt>
              </c:strCache>
            </c:strRef>
          </c:cat>
          <c:val>
            <c:numRef>
              <c:f>Sheet1!$B$2:$B$7</c:f>
              <c:numCache>
                <c:formatCode>0%</c:formatCode>
                <c:ptCount val="6"/>
                <c:pt idx="0">
                  <c:v>0.06</c:v>
                </c:pt>
                <c:pt idx="1">
                  <c:v>7.0000000000000007E-2</c:v>
                </c:pt>
                <c:pt idx="2">
                  <c:v>7.0000000000000007E-2</c:v>
                </c:pt>
                <c:pt idx="3">
                  <c:v>7.0000000000000007E-2</c:v>
                </c:pt>
                <c:pt idx="4">
                  <c:v>0.08</c:v>
                </c:pt>
                <c:pt idx="5">
                  <c:v>0.08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91FC-4217-9FBD-42C18B667B8E}"/>
            </c:ext>
          </c:extLst>
        </c:ser>
        <c:ser>
          <c:idx val="1"/>
          <c:order val="1"/>
          <c:tx>
            <c:strRef>
              <c:f>Sheet1!$C$1</c:f>
              <c:strCache>
                <c:ptCount val="1"/>
                <c:pt idx="0">
                  <c:v>A good amount</c:v>
                </c:pt>
              </c:strCache>
            </c:strRef>
          </c:tx>
          <c:spPr>
            <a:solidFill>
              <a:srgbClr val="B0A2DB"/>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Guidance to help fix any issues or technical problems if something goes wrong</c:v>
                </c:pt>
                <c:pt idx="1">
                  <c:v>The resources they will need for their lessons </c:v>
                </c:pt>
                <c:pt idx="2">
                  <c:v>Information on the topics they are learning</c:v>
                </c:pt>
                <c:pt idx="3">
                  <c:v>What equipment they will need for remote learning </c:v>
                </c:pt>
                <c:pt idx="4">
                  <c:v>The level of support the schools expects from you as a parent</c:v>
                </c:pt>
                <c:pt idx="5">
                  <c:v>How to help your child participate in remote learning </c:v>
                </c:pt>
              </c:strCache>
            </c:strRef>
          </c:cat>
          <c:val>
            <c:numRef>
              <c:f>Sheet1!$C$2:$C$7</c:f>
              <c:numCache>
                <c:formatCode>0%</c:formatCode>
                <c:ptCount val="6"/>
                <c:pt idx="0">
                  <c:v>0.26</c:v>
                </c:pt>
                <c:pt idx="1">
                  <c:v>0.34</c:v>
                </c:pt>
                <c:pt idx="2">
                  <c:v>0.34</c:v>
                </c:pt>
                <c:pt idx="3">
                  <c:v>0.35</c:v>
                </c:pt>
                <c:pt idx="4">
                  <c:v>0.36</c:v>
                </c:pt>
                <c:pt idx="5">
                  <c:v>0.37</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91FC-4217-9FBD-42C18B667B8E}"/>
            </c:ext>
          </c:extLst>
        </c:ser>
        <c:ser>
          <c:idx val="2"/>
          <c:order val="2"/>
          <c:tx>
            <c:strRef>
              <c:f>Sheet1!$D$1</c:f>
              <c:strCache>
                <c:ptCount val="1"/>
                <c:pt idx="0">
                  <c:v>Some, but not enough</c:v>
                </c:pt>
              </c:strCache>
            </c:strRef>
          </c:tx>
          <c:spPr>
            <a:solidFill>
              <a:srgbClr val="F8AAC7"/>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Guidance to help fix any issues or technical problems if something goes wrong</c:v>
                </c:pt>
                <c:pt idx="1">
                  <c:v>The resources they will need for their lessons </c:v>
                </c:pt>
                <c:pt idx="2">
                  <c:v>Information on the topics they are learning</c:v>
                </c:pt>
                <c:pt idx="3">
                  <c:v>What equipment they will need for remote learning </c:v>
                </c:pt>
                <c:pt idx="4">
                  <c:v>The level of support the schools expects from you as a parent</c:v>
                </c:pt>
                <c:pt idx="5">
                  <c:v>How to help your child participate in remote learning </c:v>
                </c:pt>
              </c:strCache>
            </c:strRef>
          </c:cat>
          <c:val>
            <c:numRef>
              <c:f>Sheet1!$D$2:$D$7</c:f>
              <c:numCache>
                <c:formatCode>0%</c:formatCode>
                <c:ptCount val="6"/>
                <c:pt idx="0">
                  <c:v>0.2</c:v>
                </c:pt>
                <c:pt idx="1">
                  <c:v>0.24</c:v>
                </c:pt>
                <c:pt idx="2">
                  <c:v>0.25</c:v>
                </c:pt>
                <c:pt idx="3">
                  <c:v>0.17</c:v>
                </c:pt>
                <c:pt idx="4">
                  <c:v>0.22</c:v>
                </c:pt>
                <c:pt idx="5">
                  <c:v>0.23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2-91FC-4217-9FBD-42C18B667B8E}"/>
            </c:ext>
          </c:extLst>
        </c:ser>
        <c:ser>
          <c:idx val="3"/>
          <c:order val="3"/>
          <c:tx>
            <c:strRef>
              <c:f>Sheet1!$E$1</c:f>
              <c:strCache>
                <c:ptCount val="1"/>
                <c:pt idx="0">
                  <c:v>Very little</c:v>
                </c:pt>
              </c:strCache>
            </c:strRef>
          </c:tx>
          <c:spPr>
            <a:solidFill>
              <a:srgbClr val="F372A1"/>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Guidance to help fix any issues or technical problems if something goes wrong</c:v>
                </c:pt>
                <c:pt idx="1">
                  <c:v>The resources they will need for their lessons </c:v>
                </c:pt>
                <c:pt idx="2">
                  <c:v>Information on the topics they are learning</c:v>
                </c:pt>
                <c:pt idx="3">
                  <c:v>What equipment they will need for remote learning </c:v>
                </c:pt>
                <c:pt idx="4">
                  <c:v>The level of support the schools expects from you as a parent</c:v>
                </c:pt>
                <c:pt idx="5">
                  <c:v>How to help your child participate in remote learning </c:v>
                </c:pt>
              </c:strCache>
            </c:strRef>
          </c:cat>
          <c:val>
            <c:numRef>
              <c:f>Sheet1!$E$2:$E$7</c:f>
              <c:numCache>
                <c:formatCode>0%</c:formatCode>
                <c:ptCount val="6"/>
                <c:pt idx="0">
                  <c:v>0.19</c:v>
                </c:pt>
                <c:pt idx="1">
                  <c:v>0.16</c:v>
                </c:pt>
                <c:pt idx="2">
                  <c:v>0.17</c:v>
                </c:pt>
                <c:pt idx="3">
                  <c:v>0.19</c:v>
                </c:pt>
                <c:pt idx="4">
                  <c:v>0.17</c:v>
                </c:pt>
                <c:pt idx="5">
                  <c:v>0.17</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3-91FC-4217-9FBD-42C18B667B8E}"/>
            </c:ext>
          </c:extLst>
        </c:ser>
        <c:ser>
          <c:idx val="4"/>
          <c:order val="4"/>
          <c:tx>
            <c:strRef>
              <c:f>Sheet1!$F$1</c:f>
              <c:strCache>
                <c:ptCount val="1"/>
                <c:pt idx="0">
                  <c:v>None at all</c:v>
                </c:pt>
              </c:strCache>
            </c:strRef>
          </c:tx>
          <c:spPr>
            <a:solidFill>
              <a:srgbClr val="BFBFBF"/>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Guidance to help fix any issues or technical problems if something goes wrong</c:v>
                </c:pt>
                <c:pt idx="1">
                  <c:v>The resources they will need for their lessons </c:v>
                </c:pt>
                <c:pt idx="2">
                  <c:v>Information on the topics they are learning</c:v>
                </c:pt>
                <c:pt idx="3">
                  <c:v>What equipment they will need for remote learning </c:v>
                </c:pt>
                <c:pt idx="4">
                  <c:v>The level of support the schools expects from you as a parent</c:v>
                </c:pt>
                <c:pt idx="5">
                  <c:v>How to help your child participate in remote learning </c:v>
                </c:pt>
              </c:strCache>
            </c:strRef>
          </c:cat>
          <c:val>
            <c:numRef>
              <c:f>Sheet1!$F$2:$F$7</c:f>
              <c:numCache>
                <c:formatCode>0%</c:formatCode>
                <c:ptCount val="6"/>
                <c:pt idx="0">
                  <c:v>0.28999999999999998</c:v>
                </c:pt>
                <c:pt idx="1">
                  <c:v>0.19</c:v>
                </c:pt>
                <c:pt idx="2">
                  <c:v>0.17</c:v>
                </c:pt>
                <c:pt idx="3">
                  <c:v>0.22</c:v>
                </c:pt>
                <c:pt idx="4">
                  <c:v>0.18</c:v>
                </c:pt>
                <c:pt idx="5">
                  <c:v>0.16</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4-91FC-4217-9FBD-42C18B667B8E}"/>
            </c:ext>
          </c:extLst>
        </c:ser>
        <c:dLbls>
          <c:showLegendKey val="0"/>
          <c:showVal val="0"/>
          <c:showCatName val="0"/>
          <c:showSerName val="0"/>
          <c:showPercent val="0"/>
          <c:showBubbleSize val="0"/>
        </c:dLbls>
        <c:gapWidth val="88"/>
        <c:overlap val="100"/>
        <c:axId val="-2068027336"/>
        <c:axId val="-2113994440"/>
      </c:barChart>
      <c:catAx>
        <c:axId val="-2068027336"/>
        <c:scaling>
          <c:orientation val="minMax"/>
        </c:scaling>
        <c:delete val="0"/>
        <c:axPos val="l"/>
        <c:numFmt formatCode="General" sourceLinked="0"/>
        <c:majorTickMark val="out"/>
        <c:minorTickMark val="none"/>
        <c:tickLblPos val="nextTo"/>
        <c:txPr>
          <a:bodyPr/>
          <a:lstStyle/>
          <a:p>
            <a:pPr>
              <a:defRPr sz="1200"/>
            </a:pPr>
            <a:endParaRPr lang="en-US"/>
          </a:p>
        </c:txPr>
        <c:crossAx val="-2113994440"/>
        <c:crosses val="autoZero"/>
        <c:auto val="1"/>
        <c:lblAlgn val="ctr"/>
        <c:lblOffset val="100"/>
        <c:noMultiLvlLbl val="0"/>
      </c:catAx>
      <c:valAx>
        <c:axId val="-2113994440"/>
        <c:scaling>
          <c:orientation val="minMax"/>
          <c:max val="1"/>
        </c:scaling>
        <c:delete val="1"/>
        <c:axPos val="b"/>
        <c:numFmt formatCode="0%" sourceLinked="1"/>
        <c:majorTickMark val="out"/>
        <c:minorTickMark val="none"/>
        <c:tickLblPos val="nextTo"/>
        <c:crossAx val="-2068027336"/>
        <c:crosses val="autoZero"/>
        <c:crossBetween val="between"/>
      </c:valAx>
    </c:plotArea>
    <c:legend>
      <c:legendPos val="t"/>
      <c:overlay val="0"/>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49733526540022333"/>
          <c:y val="2.8525118643666341E-2"/>
          <c:w val="0.50266473459977667"/>
          <c:h val="0.94294976271266728"/>
        </c:manualLayout>
      </c:layout>
      <c:barChart>
        <c:barDir val="bar"/>
        <c:grouping val="clustered"/>
        <c:varyColors val="1"/>
        <c:ser>
          <c:idx val="0"/>
          <c:order val="0"/>
          <c:tx>
            <c:strRef>
              <c:f>Sheet1!$B$1</c:f>
              <c:strCache>
                <c:ptCount val="1"/>
                <c:pt idx="0">
                  <c:v>All</c:v>
                </c:pt>
              </c:strCache>
            </c:strRef>
          </c:tx>
          <c:spPr>
            <a:solidFill>
              <a:srgbClr val="AE61C4"/>
            </a:solidFill>
          </c:spPr>
          <c:invertIfNegative val="1"/>
          <c:dPt>
            <c:idx val="0"/>
            <c:invertIfNegative val="1"/>
            <c:bubble3D val="0"/>
            <c:spPr>
              <a:solidFill>
                <a:schemeClr val="accent4"/>
              </a:solidFill>
            </c:spPr>
            <c:extLst>
              <c:ext xmlns:c16="http://schemas.microsoft.com/office/drawing/2014/chart" uri="{C3380CC4-5D6E-409C-BE32-E72D297353CC}">
                <c16:uniqueId val="{00000001-8747-44B4-BE96-284372C1C078}"/>
              </c:ext>
            </c:extLst>
          </c:dPt>
          <c:dPt>
            <c:idx val="1"/>
            <c:invertIfNegative val="1"/>
            <c:bubble3D val="0"/>
            <c:spPr>
              <a:solidFill>
                <a:schemeClr val="accent4"/>
              </a:solidFill>
            </c:spPr>
            <c:extLst>
              <c:ext xmlns:c16="http://schemas.microsoft.com/office/drawing/2014/chart" uri="{C3380CC4-5D6E-409C-BE32-E72D297353CC}">
                <c16:uniqueId val="{00000003-8747-44B4-BE96-284372C1C078}"/>
              </c:ext>
            </c:extLst>
          </c:dPt>
          <c:dPt>
            <c:idx val="2"/>
            <c:invertIfNegative val="1"/>
            <c:bubble3D val="0"/>
            <c:spPr>
              <a:solidFill>
                <a:schemeClr val="accent4"/>
              </a:solidFill>
            </c:spPr>
            <c:extLst>
              <c:ext xmlns:c16="http://schemas.microsoft.com/office/drawing/2014/chart" uri="{C3380CC4-5D6E-409C-BE32-E72D297353CC}">
                <c16:uniqueId val="{00000005-8747-44B4-BE96-284372C1C078}"/>
              </c:ext>
            </c:extLst>
          </c:dPt>
          <c:dPt>
            <c:idx val="3"/>
            <c:invertIfNegative val="1"/>
            <c:bubble3D val="0"/>
            <c:spPr>
              <a:solidFill>
                <a:schemeClr val="accent4"/>
              </a:solidFill>
            </c:spPr>
            <c:extLst>
              <c:ext xmlns:c16="http://schemas.microsoft.com/office/drawing/2014/chart" uri="{C3380CC4-5D6E-409C-BE32-E72D297353CC}">
                <c16:uniqueId val="{00000007-8747-44B4-BE96-284372C1C078}"/>
              </c:ext>
            </c:extLst>
          </c:dPt>
          <c:dPt>
            <c:idx val="4"/>
            <c:invertIfNegative val="1"/>
            <c:bubble3D val="0"/>
            <c:spPr>
              <a:solidFill>
                <a:schemeClr val="accent4"/>
              </a:solidFill>
            </c:spPr>
            <c:extLst>
              <c:ext xmlns:c16="http://schemas.microsoft.com/office/drawing/2014/chart" uri="{C3380CC4-5D6E-409C-BE32-E72D297353CC}">
                <c16:uniqueId val="{00000009-8747-44B4-BE96-284372C1C078}"/>
              </c:ext>
            </c:extLst>
          </c:dPt>
          <c:dPt>
            <c:idx val="5"/>
            <c:invertIfNegative val="1"/>
            <c:bubble3D val="0"/>
            <c:spPr>
              <a:solidFill>
                <a:schemeClr val="accent4"/>
              </a:solidFill>
            </c:spPr>
            <c:extLst>
              <c:ext xmlns:c16="http://schemas.microsoft.com/office/drawing/2014/chart" uri="{C3380CC4-5D6E-409C-BE32-E72D297353CC}">
                <c16:uniqueId val="{0000000B-8747-44B4-BE96-284372C1C078}"/>
              </c:ext>
            </c:extLst>
          </c:dPt>
          <c:dPt>
            <c:idx val="6"/>
            <c:invertIfNegative val="1"/>
            <c:bubble3D val="0"/>
            <c:spPr>
              <a:solidFill>
                <a:schemeClr val="accent4"/>
              </a:solidFill>
            </c:spPr>
            <c:extLst>
              <c:ext xmlns:c16="http://schemas.microsoft.com/office/drawing/2014/chart" uri="{C3380CC4-5D6E-409C-BE32-E72D297353CC}">
                <c16:uniqueId val="{0000000D-8747-44B4-BE96-284372C1C078}"/>
              </c:ext>
            </c:extLst>
          </c:dPt>
          <c:dPt>
            <c:idx val="7"/>
            <c:invertIfNegative val="1"/>
            <c:bubble3D val="0"/>
            <c:spPr>
              <a:solidFill>
                <a:schemeClr val="accent4"/>
              </a:solidFill>
            </c:spPr>
            <c:extLst>
              <c:ext xmlns:c16="http://schemas.microsoft.com/office/drawing/2014/chart" uri="{C3380CC4-5D6E-409C-BE32-E72D297353CC}">
                <c16:uniqueId val="{0000000F-8747-44B4-BE96-284372C1C07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Ease of implementation</c:v>
                </c:pt>
                <c:pt idx="1">
                  <c:v>Benefits to learners</c:v>
                </c:pt>
                <c:pt idx="2">
                  <c:v>Existing systems in place</c:v>
                </c:pt>
                <c:pt idx="3">
                  <c:v>Benefits to teachers</c:v>
                </c:pt>
                <c:pt idx="4">
                  <c:v>Cost</c:v>
                </c:pt>
                <c:pt idx="5">
                  <c:v>Ability to align with the school's COVID-19 safety measures</c:v>
                </c:pt>
                <c:pt idx="6">
                  <c:v>Other</c:v>
                </c:pt>
                <c:pt idx="7">
                  <c:v>Don't know</c:v>
                </c:pt>
              </c:strCache>
            </c:strRef>
          </c:cat>
          <c:val>
            <c:numRef>
              <c:f>Sheet1!$B$2:$B$9</c:f>
              <c:numCache>
                <c:formatCode>0%</c:formatCode>
                <c:ptCount val="8"/>
                <c:pt idx="0">
                  <c:v>0.64139999999999997</c:v>
                </c:pt>
                <c:pt idx="1">
                  <c:v>0.46110000000000001</c:v>
                </c:pt>
                <c:pt idx="2">
                  <c:v>0.39090000000000003</c:v>
                </c:pt>
                <c:pt idx="3">
                  <c:v>0.32890000000000003</c:v>
                </c:pt>
                <c:pt idx="4">
                  <c:v>0.27760000000000001</c:v>
                </c:pt>
                <c:pt idx="5">
                  <c:v>0.25950000000000001</c:v>
                </c:pt>
                <c:pt idx="6">
                  <c:v>6.1100000000000002E-2</c:v>
                </c:pt>
                <c:pt idx="7">
                  <c:v>8.0799999999999997E-2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10-8747-44B4-BE96-284372C1C078}"/>
            </c:ext>
          </c:extLst>
        </c:ser>
        <c:dLbls>
          <c:showLegendKey val="0"/>
          <c:showVal val="0"/>
          <c:showCatName val="0"/>
          <c:showSerName val="0"/>
          <c:showPercent val="0"/>
          <c:showBubbleSize val="0"/>
        </c:dLbls>
        <c:gapWidth val="88"/>
        <c:axId val="-2068027336"/>
        <c:axId val="-2113994440"/>
      </c:barChart>
      <c:catAx>
        <c:axId val="-2068027336"/>
        <c:scaling>
          <c:orientation val="maxMin"/>
        </c:scaling>
        <c:delete val="0"/>
        <c:axPos val="l"/>
        <c:numFmt formatCode="General" sourceLinked="0"/>
        <c:majorTickMark val="none"/>
        <c:minorTickMark val="none"/>
        <c:tickLblPos val="nextTo"/>
        <c:crossAx val="-2113994440"/>
        <c:crosses val="autoZero"/>
        <c:auto val="1"/>
        <c:lblAlgn val="ctr"/>
        <c:lblOffset val="100"/>
        <c:noMultiLvlLbl val="0"/>
      </c:catAx>
      <c:valAx>
        <c:axId val="-2113994440"/>
        <c:scaling>
          <c:orientation val="minMax"/>
        </c:scaling>
        <c:delete val="1"/>
        <c:axPos val="t"/>
        <c:numFmt formatCode="0%" sourceLinked="1"/>
        <c:majorTickMark val="none"/>
        <c:minorTickMark val="none"/>
        <c:tickLblPos val="nextTo"/>
        <c:crossAx val="-2068027336"/>
        <c:crosses val="autoZero"/>
        <c:crossBetween val="between"/>
      </c:valAx>
    </c:plotArea>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10857506725428"/>
          <c:y val="4.1449308473836828E-2"/>
          <c:w val="0.78608411887547591"/>
          <c:h val="0.87808076805444135"/>
        </c:manualLayout>
      </c:layout>
      <c:barChart>
        <c:barDir val="bar"/>
        <c:grouping val="percentStacked"/>
        <c:varyColors val="0"/>
        <c:ser>
          <c:idx val="0"/>
          <c:order val="0"/>
          <c:tx>
            <c:strRef>
              <c:f>Sheet1!$B$1</c:f>
              <c:strCache>
                <c:ptCount val="1"/>
                <c:pt idx="0">
                  <c:v>Very effective</c:v>
                </c:pt>
              </c:strCache>
            </c:strRef>
          </c:tx>
          <c:spPr>
            <a:solidFill>
              <a:srgbClr val="F372A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Secondary</c:v>
                </c:pt>
                <c:pt idx="1">
                  <c:v>Primary</c:v>
                </c:pt>
                <c:pt idx="2">
                  <c:v>All</c:v>
                </c:pt>
              </c:strCache>
            </c:strRef>
          </c:cat>
          <c:val>
            <c:numRef>
              <c:f>Sheet1!$B$2:$B$4</c:f>
              <c:numCache>
                <c:formatCode>0%</c:formatCode>
                <c:ptCount val="3"/>
                <c:pt idx="0">
                  <c:v>0.11509999999999999</c:v>
                </c:pt>
                <c:pt idx="1">
                  <c:v>0.1404</c:v>
                </c:pt>
                <c:pt idx="2">
                  <c:v>0.13</c:v>
                </c:pt>
              </c:numCache>
            </c:numRef>
          </c:val>
          <c:extLst>
            <c:ext xmlns:c16="http://schemas.microsoft.com/office/drawing/2014/chart" uri="{C3380CC4-5D6E-409C-BE32-E72D297353CC}">
              <c16:uniqueId val="{00000000-DFA9-4156-87DC-BBAA29F203B4}"/>
            </c:ext>
          </c:extLst>
        </c:ser>
        <c:ser>
          <c:idx val="1"/>
          <c:order val="1"/>
          <c:tx>
            <c:strRef>
              <c:f>Sheet1!$C$1</c:f>
              <c:strCache>
                <c:ptCount val="1"/>
                <c:pt idx="0">
                  <c:v>Fairly effective</c:v>
                </c:pt>
              </c:strCache>
            </c:strRef>
          </c:tx>
          <c:spPr>
            <a:solidFill>
              <a:srgbClr val="FAC7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Secondary</c:v>
                </c:pt>
                <c:pt idx="1">
                  <c:v>Primary</c:v>
                </c:pt>
                <c:pt idx="2">
                  <c:v>All</c:v>
                </c:pt>
              </c:strCache>
            </c:strRef>
          </c:cat>
          <c:val>
            <c:numRef>
              <c:f>Sheet1!$C$2:$C$4</c:f>
              <c:numCache>
                <c:formatCode>0%</c:formatCode>
                <c:ptCount val="3"/>
                <c:pt idx="0">
                  <c:v>0.40189999999999998</c:v>
                </c:pt>
                <c:pt idx="1">
                  <c:v>0.42659999999999998</c:v>
                </c:pt>
                <c:pt idx="2">
                  <c:v>0.41</c:v>
                </c:pt>
              </c:numCache>
            </c:numRef>
          </c:val>
          <c:extLst>
            <c:ext xmlns:c16="http://schemas.microsoft.com/office/drawing/2014/chart" uri="{C3380CC4-5D6E-409C-BE32-E72D297353CC}">
              <c16:uniqueId val="{00000001-DFA9-4156-87DC-BBAA29F203B4}"/>
            </c:ext>
          </c:extLst>
        </c:ser>
        <c:ser>
          <c:idx val="2"/>
          <c:order val="2"/>
          <c:tx>
            <c:strRef>
              <c:f>Sheet1!$D$1</c:f>
              <c:strCache>
                <c:ptCount val="1"/>
                <c:pt idx="0">
                  <c:v>Fairly ineffective</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Secondary</c:v>
                </c:pt>
                <c:pt idx="1">
                  <c:v>Primary</c:v>
                </c:pt>
                <c:pt idx="2">
                  <c:v>All</c:v>
                </c:pt>
              </c:strCache>
            </c:strRef>
          </c:cat>
          <c:val>
            <c:numRef>
              <c:f>Sheet1!$D$2:$D$4</c:f>
              <c:numCache>
                <c:formatCode>0%</c:formatCode>
                <c:ptCount val="3"/>
                <c:pt idx="0">
                  <c:v>0.24</c:v>
                </c:pt>
                <c:pt idx="1">
                  <c:v>0.2082</c:v>
                </c:pt>
                <c:pt idx="2">
                  <c:v>0.23</c:v>
                </c:pt>
              </c:numCache>
            </c:numRef>
          </c:val>
          <c:extLst>
            <c:ext xmlns:c16="http://schemas.microsoft.com/office/drawing/2014/chart" uri="{C3380CC4-5D6E-409C-BE32-E72D297353CC}">
              <c16:uniqueId val="{00000002-DFA9-4156-87DC-BBAA29F203B4}"/>
            </c:ext>
          </c:extLst>
        </c:ser>
        <c:ser>
          <c:idx val="3"/>
          <c:order val="3"/>
          <c:tx>
            <c:strRef>
              <c:f>Sheet1!$E$1</c:f>
              <c:strCache>
                <c:ptCount val="1"/>
                <c:pt idx="0">
                  <c:v>Very ineffective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Secondary</c:v>
                </c:pt>
                <c:pt idx="1">
                  <c:v>Primary</c:v>
                </c:pt>
                <c:pt idx="2">
                  <c:v>All</c:v>
                </c:pt>
              </c:strCache>
            </c:strRef>
          </c:cat>
          <c:val>
            <c:numRef>
              <c:f>Sheet1!$E$2:$E$4</c:f>
              <c:numCache>
                <c:formatCode>0%</c:formatCode>
                <c:ptCount val="3"/>
                <c:pt idx="0">
                  <c:v>0.123</c:v>
                </c:pt>
                <c:pt idx="1">
                  <c:v>6.4399999999999999E-2</c:v>
                </c:pt>
                <c:pt idx="2">
                  <c:v>0.1</c:v>
                </c:pt>
              </c:numCache>
            </c:numRef>
          </c:val>
          <c:extLst>
            <c:ext xmlns:c16="http://schemas.microsoft.com/office/drawing/2014/chart" uri="{C3380CC4-5D6E-409C-BE32-E72D297353CC}">
              <c16:uniqueId val="{00000003-DFA9-4156-87DC-BBAA29F203B4}"/>
            </c:ext>
          </c:extLst>
        </c:ser>
        <c:ser>
          <c:idx val="4"/>
          <c:order val="4"/>
          <c:tx>
            <c:strRef>
              <c:f>Sheet1!$F$1</c:f>
              <c:strCache>
                <c:ptCount val="1"/>
                <c:pt idx="0">
                  <c:v>Not sure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Secondary</c:v>
                </c:pt>
                <c:pt idx="1">
                  <c:v>Primary</c:v>
                </c:pt>
                <c:pt idx="2">
                  <c:v>All</c:v>
                </c:pt>
              </c:strCache>
            </c:strRef>
          </c:cat>
          <c:val>
            <c:numRef>
              <c:f>Sheet1!$F$2:$F$4</c:f>
              <c:numCache>
                <c:formatCode>0%</c:formatCode>
                <c:ptCount val="3"/>
                <c:pt idx="0">
                  <c:v>0.12</c:v>
                </c:pt>
                <c:pt idx="1">
                  <c:v>0.1603</c:v>
                </c:pt>
                <c:pt idx="2">
                  <c:v>0.14000000000000001</c:v>
                </c:pt>
              </c:numCache>
            </c:numRef>
          </c:val>
          <c:extLst>
            <c:ext xmlns:c16="http://schemas.microsoft.com/office/drawing/2014/chart" uri="{C3380CC4-5D6E-409C-BE32-E72D297353CC}">
              <c16:uniqueId val="{00000004-DFA9-4156-87DC-BBAA29F203B4}"/>
            </c:ext>
          </c:extLst>
        </c:ser>
        <c:dLbls>
          <c:dLblPos val="ctr"/>
          <c:showLegendKey val="0"/>
          <c:showVal val="1"/>
          <c:showCatName val="0"/>
          <c:showSerName val="0"/>
          <c:showPercent val="0"/>
          <c:showBubbleSize val="0"/>
        </c:dLbls>
        <c:gapWidth val="150"/>
        <c:overlap val="100"/>
        <c:axId val="495438608"/>
        <c:axId val="485854112"/>
      </c:barChart>
      <c:catAx>
        <c:axId val="49543860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5854112"/>
        <c:crosses val="autoZero"/>
        <c:auto val="1"/>
        <c:lblAlgn val="ctr"/>
        <c:lblOffset val="100"/>
        <c:noMultiLvlLbl val="0"/>
      </c:catAx>
      <c:valAx>
        <c:axId val="485854112"/>
        <c:scaling>
          <c:orientation val="minMax"/>
        </c:scaling>
        <c:delete val="1"/>
        <c:axPos val="b"/>
        <c:numFmt formatCode="0%" sourceLinked="1"/>
        <c:majorTickMark val="out"/>
        <c:minorTickMark val="none"/>
        <c:tickLblPos val="nextTo"/>
        <c:crossAx val="495438608"/>
        <c:crosses val="autoZero"/>
        <c:crossBetween val="between"/>
      </c:valAx>
      <c:spPr>
        <a:noFill/>
        <a:ln>
          <a:noFill/>
        </a:ln>
        <a:effectLst/>
      </c:spPr>
    </c:plotArea>
    <c:legend>
      <c:legendPos val="b"/>
      <c:layout>
        <c:manualLayout>
          <c:xMode val="edge"/>
          <c:yMode val="edge"/>
          <c:x val="0.16035833029769422"/>
          <c:y val="0.89225135997469485"/>
          <c:w val="0.75917985033309976"/>
          <c:h val="5.634887208610903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35288978563786"/>
          <c:y val="2.0685579196217493E-2"/>
          <c:w val="0.82193543307086614"/>
          <c:h val="0.8077665158876417"/>
        </c:manualLayout>
      </c:layout>
      <c:barChart>
        <c:barDir val="col"/>
        <c:grouping val="percentStacked"/>
        <c:varyColors val="1"/>
        <c:ser>
          <c:idx val="0"/>
          <c:order val="0"/>
          <c:tx>
            <c:strRef>
              <c:f>Sheet1!$B$1</c:f>
              <c:strCache>
                <c:ptCount val="1"/>
                <c:pt idx="0">
                  <c:v>Yes</c:v>
                </c:pt>
              </c:strCache>
            </c:strRef>
          </c:tx>
          <c:spPr>
            <a:solidFill>
              <a:srgbClr val="7C64C3"/>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Primary</c:v>
                </c:pt>
                <c:pt idx="2">
                  <c:v>Secondary</c:v>
                </c:pt>
              </c:strCache>
            </c:strRef>
          </c:cat>
          <c:val>
            <c:numRef>
              <c:f>Sheet1!$B$2:$B$4</c:f>
              <c:numCache>
                <c:formatCode>0%</c:formatCode>
                <c:ptCount val="3"/>
                <c:pt idx="0">
                  <c:v>0.2</c:v>
                </c:pt>
                <c:pt idx="1">
                  <c:v>0.15140000000000001</c:v>
                </c:pt>
                <c:pt idx="2">
                  <c:v>0.2296</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91FC-4217-9FBD-42C18B667B8E}"/>
            </c:ext>
          </c:extLst>
        </c:ser>
        <c:ser>
          <c:idx val="1"/>
          <c:order val="1"/>
          <c:tx>
            <c:strRef>
              <c:f>Sheet1!$C$1</c:f>
              <c:strCache>
                <c:ptCount val="1"/>
                <c:pt idx="0">
                  <c:v>No</c:v>
                </c:pt>
              </c:strCache>
            </c:strRef>
          </c:tx>
          <c:spPr>
            <a:solidFill>
              <a:srgbClr val="F372A1"/>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Primary</c:v>
                </c:pt>
                <c:pt idx="2">
                  <c:v>Secondary</c:v>
                </c:pt>
              </c:strCache>
            </c:strRef>
          </c:cat>
          <c:val>
            <c:numRef>
              <c:f>Sheet1!$C$2:$C$4</c:f>
              <c:numCache>
                <c:formatCode>0%</c:formatCode>
                <c:ptCount val="3"/>
                <c:pt idx="0">
                  <c:v>0.45</c:v>
                </c:pt>
                <c:pt idx="1">
                  <c:v>0.49320000000000003</c:v>
                </c:pt>
                <c:pt idx="2">
                  <c:v>0.39889999999999998</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91FC-4217-9FBD-42C18B667B8E}"/>
            </c:ext>
          </c:extLst>
        </c:ser>
        <c:ser>
          <c:idx val="2"/>
          <c:order val="2"/>
          <c:tx>
            <c:strRef>
              <c:f>Sheet1!$D$1</c:f>
              <c:strCache>
                <c:ptCount val="1"/>
                <c:pt idx="0">
                  <c:v>Not sure</c:v>
                </c:pt>
              </c:strCache>
            </c:strRef>
          </c:tx>
          <c:spPr>
            <a:solidFill>
              <a:srgbClr val="BFBFBF"/>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Primary</c:v>
                </c:pt>
                <c:pt idx="2">
                  <c:v>Secondary</c:v>
                </c:pt>
              </c:strCache>
            </c:strRef>
          </c:cat>
          <c:val>
            <c:numRef>
              <c:f>Sheet1!$D$2:$D$4</c:f>
              <c:numCache>
                <c:formatCode>0%</c:formatCode>
                <c:ptCount val="3"/>
                <c:pt idx="0">
                  <c:v>0.35</c:v>
                </c:pt>
                <c:pt idx="1">
                  <c:v>0.35539999999999999</c:v>
                </c:pt>
                <c:pt idx="2">
                  <c:v>0.3715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2-91FC-4217-9FBD-42C18B667B8E}"/>
            </c:ext>
          </c:extLst>
        </c:ser>
        <c:dLbls>
          <c:showLegendKey val="0"/>
          <c:showVal val="0"/>
          <c:showCatName val="0"/>
          <c:showSerName val="0"/>
          <c:showPercent val="0"/>
          <c:showBubbleSize val="0"/>
        </c:dLbls>
        <c:gapWidth val="88"/>
        <c:overlap val="100"/>
        <c:axId val="-2068027336"/>
        <c:axId val="-2113994440"/>
      </c:barChart>
      <c:catAx>
        <c:axId val="-2068027336"/>
        <c:scaling>
          <c:orientation val="minMax"/>
        </c:scaling>
        <c:delete val="0"/>
        <c:axPos val="b"/>
        <c:numFmt formatCode="General" sourceLinked="0"/>
        <c:majorTickMark val="out"/>
        <c:minorTickMark val="none"/>
        <c:tickLblPos val="nextTo"/>
        <c:txPr>
          <a:bodyPr/>
          <a:lstStyle/>
          <a:p>
            <a:pPr>
              <a:defRPr sz="1200"/>
            </a:pPr>
            <a:endParaRPr lang="en-US"/>
          </a:p>
        </c:txPr>
        <c:crossAx val="-2113994440"/>
        <c:crosses val="autoZero"/>
        <c:auto val="1"/>
        <c:lblAlgn val="ctr"/>
        <c:lblOffset val="100"/>
        <c:noMultiLvlLbl val="0"/>
      </c:catAx>
      <c:valAx>
        <c:axId val="-2113994440"/>
        <c:scaling>
          <c:orientation val="minMax"/>
          <c:max val="1"/>
        </c:scaling>
        <c:delete val="1"/>
        <c:axPos val="l"/>
        <c:numFmt formatCode="0%" sourceLinked="1"/>
        <c:majorTickMark val="out"/>
        <c:minorTickMark val="none"/>
        <c:tickLblPos val="nextTo"/>
        <c:crossAx val="-2068027336"/>
        <c:crosses val="autoZero"/>
        <c:crossBetween val="between"/>
      </c:valAx>
    </c:plotArea>
    <c:legend>
      <c:legendPos val="l"/>
      <c:layout>
        <c:manualLayout>
          <c:xMode val="edge"/>
          <c:yMode val="edge"/>
          <c:x val="1.6807464307399808E-2"/>
          <c:y val="0.2697581020457549"/>
          <c:w val="0.12739604309287339"/>
          <c:h val="0.2772686658848495"/>
        </c:manualLayout>
      </c:layout>
      <c:overlay val="0"/>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35288978563786"/>
          <c:y val="2.0685579196217493E-2"/>
          <c:w val="0.82193543307086614"/>
          <c:h val="0.8077665158876417"/>
        </c:manualLayout>
      </c:layout>
      <c:barChart>
        <c:barDir val="col"/>
        <c:grouping val="percentStacked"/>
        <c:varyColors val="1"/>
        <c:ser>
          <c:idx val="0"/>
          <c:order val="0"/>
          <c:tx>
            <c:strRef>
              <c:f>Sheet1!$B$1</c:f>
              <c:strCache>
                <c:ptCount val="1"/>
                <c:pt idx="0">
                  <c:v>Yes</c:v>
                </c:pt>
              </c:strCache>
            </c:strRef>
          </c:tx>
          <c:spPr>
            <a:solidFill>
              <a:srgbClr val="7C64C3"/>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Primary</c:v>
                </c:pt>
                <c:pt idx="2">
                  <c:v>Secondary</c:v>
                </c:pt>
              </c:strCache>
            </c:strRef>
          </c:cat>
          <c:val>
            <c:numRef>
              <c:f>Sheet1!$B$2:$B$4</c:f>
              <c:numCache>
                <c:formatCode>0%</c:formatCode>
                <c:ptCount val="3"/>
                <c:pt idx="0">
                  <c:v>0.27</c:v>
                </c:pt>
                <c:pt idx="1">
                  <c:v>0.28000000000000003</c:v>
                </c:pt>
                <c:pt idx="2">
                  <c:v>0.25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0-BAE5-4592-92C5-53BC262219CA}"/>
            </c:ext>
          </c:extLst>
        </c:ser>
        <c:ser>
          <c:idx val="1"/>
          <c:order val="1"/>
          <c:tx>
            <c:strRef>
              <c:f>Sheet1!$C$1</c:f>
              <c:strCache>
                <c:ptCount val="1"/>
                <c:pt idx="0">
                  <c:v>No</c:v>
                </c:pt>
              </c:strCache>
            </c:strRef>
          </c:tx>
          <c:spPr>
            <a:solidFill>
              <a:srgbClr val="F372A1"/>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Primary</c:v>
                </c:pt>
                <c:pt idx="2">
                  <c:v>Secondary</c:v>
                </c:pt>
              </c:strCache>
            </c:strRef>
          </c:cat>
          <c:val>
            <c:numRef>
              <c:f>Sheet1!$C$2:$C$4</c:f>
              <c:numCache>
                <c:formatCode>0%</c:formatCode>
                <c:ptCount val="3"/>
                <c:pt idx="0">
                  <c:v>0.61</c:v>
                </c:pt>
                <c:pt idx="1">
                  <c:v>0.59</c:v>
                </c:pt>
                <c:pt idx="2">
                  <c:v>0.65</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1-BAE5-4592-92C5-53BC262219CA}"/>
            </c:ext>
          </c:extLst>
        </c:ser>
        <c:ser>
          <c:idx val="2"/>
          <c:order val="2"/>
          <c:tx>
            <c:strRef>
              <c:f>Sheet1!$D$1</c:f>
              <c:strCache>
                <c:ptCount val="1"/>
                <c:pt idx="0">
                  <c:v>Not sure</c:v>
                </c:pt>
              </c:strCache>
            </c:strRef>
          </c:tx>
          <c:spPr>
            <a:solidFill>
              <a:srgbClr val="BFBFBF"/>
            </a:solidFill>
          </c:spPr>
          <c:invertIfNegative val="1"/>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Primary</c:v>
                </c:pt>
                <c:pt idx="2">
                  <c:v>Secondary</c:v>
                </c:pt>
              </c:strCache>
            </c:strRef>
          </c:cat>
          <c:val>
            <c:numRef>
              <c:f>Sheet1!$D$2:$D$4</c:f>
              <c:numCache>
                <c:formatCode>0%</c:formatCode>
                <c:ptCount val="3"/>
                <c:pt idx="0">
                  <c:v>0.11</c:v>
                </c:pt>
                <c:pt idx="1">
                  <c:v>0.13</c:v>
                </c:pt>
                <c:pt idx="2">
                  <c:v>0.1</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2-BAE5-4592-92C5-53BC262219CA}"/>
            </c:ext>
          </c:extLst>
        </c:ser>
        <c:dLbls>
          <c:showLegendKey val="0"/>
          <c:showVal val="0"/>
          <c:showCatName val="0"/>
          <c:showSerName val="0"/>
          <c:showPercent val="0"/>
          <c:showBubbleSize val="0"/>
        </c:dLbls>
        <c:gapWidth val="88"/>
        <c:overlap val="100"/>
        <c:axId val="-2068027336"/>
        <c:axId val="-2113994440"/>
      </c:barChart>
      <c:catAx>
        <c:axId val="-2068027336"/>
        <c:scaling>
          <c:orientation val="minMax"/>
        </c:scaling>
        <c:delete val="0"/>
        <c:axPos val="b"/>
        <c:numFmt formatCode="General" sourceLinked="0"/>
        <c:majorTickMark val="out"/>
        <c:minorTickMark val="none"/>
        <c:tickLblPos val="nextTo"/>
        <c:txPr>
          <a:bodyPr/>
          <a:lstStyle/>
          <a:p>
            <a:pPr>
              <a:defRPr sz="1200"/>
            </a:pPr>
            <a:endParaRPr lang="en-US"/>
          </a:p>
        </c:txPr>
        <c:crossAx val="-2113994440"/>
        <c:crosses val="autoZero"/>
        <c:auto val="1"/>
        <c:lblAlgn val="ctr"/>
        <c:lblOffset val="100"/>
        <c:noMultiLvlLbl val="0"/>
      </c:catAx>
      <c:valAx>
        <c:axId val="-2113994440"/>
        <c:scaling>
          <c:orientation val="minMax"/>
          <c:max val="1"/>
        </c:scaling>
        <c:delete val="1"/>
        <c:axPos val="l"/>
        <c:numFmt formatCode="0%" sourceLinked="1"/>
        <c:majorTickMark val="out"/>
        <c:minorTickMark val="none"/>
        <c:tickLblPos val="nextTo"/>
        <c:crossAx val="-2068027336"/>
        <c:crosses val="autoZero"/>
        <c:crossBetween val="between"/>
      </c:valAx>
    </c:plotArea>
    <c:legend>
      <c:legendPos val="l"/>
      <c:layout>
        <c:manualLayout>
          <c:xMode val="edge"/>
          <c:yMode val="edge"/>
          <c:x val="1.6807464307399808E-2"/>
          <c:y val="0.2697581020457549"/>
          <c:w val="0.12739604309287339"/>
          <c:h val="0.2772686658848495"/>
        </c:manualLayout>
      </c:layout>
      <c:overlay val="0"/>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All</c:v>
                </c:pt>
              </c:strCache>
            </c:strRef>
          </c:tx>
          <c:spPr>
            <a:solidFill>
              <a:schemeClr val="accent2"/>
            </a:solidFill>
            <a:ln w="19050">
              <a:solidFill>
                <a:schemeClr val="lt1"/>
              </a:solidFill>
            </a:ln>
            <a:effectLst/>
          </c:spPr>
          <c:invertIfNegative val="0"/>
          <c:dPt>
            <c:idx val="0"/>
            <c:invertIfNegative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25B9-4B4E-A483-1D4508B3C3BF}"/>
              </c:ext>
            </c:extLst>
          </c:dPt>
          <c:dPt>
            <c:idx val="1"/>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0-669B-4BE5-BC2A-736D05065DB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Not sure</c:v>
                </c:pt>
                <c:pt idx="1">
                  <c:v>No</c:v>
                </c:pt>
                <c:pt idx="2">
                  <c:v>Yes, from parents</c:v>
                </c:pt>
                <c:pt idx="3">
                  <c:v>Yes, from pupils</c:v>
                </c:pt>
              </c:strCache>
            </c:strRef>
          </c:cat>
          <c:val>
            <c:numRef>
              <c:f>Sheet1!$B$2:$B$5</c:f>
              <c:numCache>
                <c:formatCode>0%</c:formatCode>
                <c:ptCount val="4"/>
                <c:pt idx="0">
                  <c:v>0.45</c:v>
                </c:pt>
                <c:pt idx="1">
                  <c:v>0.18</c:v>
                </c:pt>
                <c:pt idx="2">
                  <c:v>0.32</c:v>
                </c:pt>
                <c:pt idx="3">
                  <c:v>0.21</c:v>
                </c:pt>
              </c:numCache>
            </c:numRef>
          </c:val>
          <c:extLst>
            <c:ext xmlns:c16="http://schemas.microsoft.com/office/drawing/2014/chart" uri="{C3380CC4-5D6E-409C-BE32-E72D297353CC}">
              <c16:uniqueId val="{00000000-25B9-4B4E-A483-1D4508B3C3BF}"/>
            </c:ext>
          </c:extLst>
        </c:ser>
        <c:dLbls>
          <c:dLblPos val="outEnd"/>
          <c:showLegendKey val="0"/>
          <c:showVal val="1"/>
          <c:showCatName val="0"/>
          <c:showSerName val="0"/>
          <c:showPercent val="0"/>
          <c:showBubbleSize val="0"/>
        </c:dLbls>
        <c:gapWidth val="88"/>
        <c:axId val="948218752"/>
        <c:axId val="948758416"/>
      </c:barChart>
      <c:valAx>
        <c:axId val="948758416"/>
        <c:scaling>
          <c:orientation val="minMax"/>
        </c:scaling>
        <c:delete val="1"/>
        <c:axPos val="b"/>
        <c:numFmt formatCode="0%" sourceLinked="1"/>
        <c:majorTickMark val="out"/>
        <c:minorTickMark val="none"/>
        <c:tickLblPos val="nextTo"/>
        <c:crossAx val="948218752"/>
        <c:crosses val="autoZero"/>
        <c:crossBetween val="between"/>
      </c:valAx>
      <c:catAx>
        <c:axId val="9482187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875841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84313725490197"/>
          <c:y val="3.8800705467372132E-2"/>
          <c:w val="0.78064072873243773"/>
          <c:h val="0.78870796543302646"/>
        </c:manualLayout>
      </c:layout>
      <c:barChart>
        <c:barDir val="col"/>
        <c:grouping val="percentStacked"/>
        <c:varyColors val="0"/>
        <c:ser>
          <c:idx val="0"/>
          <c:order val="0"/>
          <c:tx>
            <c:strRef>
              <c:f>Sheet1!$B$1</c:f>
              <c:strCache>
                <c:ptCount val="1"/>
                <c:pt idx="0">
                  <c:v>Very effective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Changes made</c:v>
                </c:pt>
              </c:strCache>
            </c:strRef>
          </c:cat>
          <c:val>
            <c:numRef>
              <c:f>Sheet1!$B$2</c:f>
              <c:numCache>
                <c:formatCode>0%</c:formatCode>
                <c:ptCount val="1"/>
                <c:pt idx="0">
                  <c:v>0.13</c:v>
                </c:pt>
              </c:numCache>
            </c:numRef>
          </c:val>
          <c:extLst>
            <c:ext xmlns:c16="http://schemas.microsoft.com/office/drawing/2014/chart" uri="{C3380CC4-5D6E-409C-BE32-E72D297353CC}">
              <c16:uniqueId val="{00000000-B690-4BB7-A44B-364FC44BCDD4}"/>
            </c:ext>
          </c:extLst>
        </c:ser>
        <c:ser>
          <c:idx val="1"/>
          <c:order val="1"/>
          <c:tx>
            <c:strRef>
              <c:f>Sheet1!$C$1</c:f>
              <c:strCache>
                <c:ptCount val="1"/>
                <c:pt idx="0">
                  <c:v>Fairly effective</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Changes made</c:v>
                </c:pt>
              </c:strCache>
            </c:strRef>
          </c:cat>
          <c:val>
            <c:numRef>
              <c:f>Sheet1!$C$2</c:f>
              <c:numCache>
                <c:formatCode>0%</c:formatCode>
                <c:ptCount val="1"/>
                <c:pt idx="0">
                  <c:v>0.4</c:v>
                </c:pt>
              </c:numCache>
            </c:numRef>
          </c:val>
          <c:extLst>
            <c:ext xmlns:c16="http://schemas.microsoft.com/office/drawing/2014/chart" uri="{C3380CC4-5D6E-409C-BE32-E72D297353CC}">
              <c16:uniqueId val="{00000003-B690-4BB7-A44B-364FC44BCDD4}"/>
            </c:ext>
          </c:extLst>
        </c:ser>
        <c:ser>
          <c:idx val="2"/>
          <c:order val="2"/>
          <c:tx>
            <c:strRef>
              <c:f>Sheet1!$D$1</c:f>
              <c:strCache>
                <c:ptCount val="1"/>
                <c:pt idx="0">
                  <c:v>Fairly ineffective</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Changes made</c:v>
                </c:pt>
              </c:strCache>
            </c:strRef>
          </c:cat>
          <c:val>
            <c:numRef>
              <c:f>Sheet1!$D$2</c:f>
              <c:numCache>
                <c:formatCode>0%</c:formatCode>
                <c:ptCount val="1"/>
                <c:pt idx="0">
                  <c:v>0.12</c:v>
                </c:pt>
              </c:numCache>
            </c:numRef>
          </c:val>
          <c:extLst>
            <c:ext xmlns:c16="http://schemas.microsoft.com/office/drawing/2014/chart" uri="{C3380CC4-5D6E-409C-BE32-E72D297353CC}">
              <c16:uniqueId val="{00000004-B690-4BB7-A44B-364FC44BCDD4}"/>
            </c:ext>
          </c:extLst>
        </c:ser>
        <c:ser>
          <c:idx val="3"/>
          <c:order val="3"/>
          <c:tx>
            <c:strRef>
              <c:f>Sheet1!$E$1</c:f>
              <c:strCache>
                <c:ptCount val="1"/>
                <c:pt idx="0">
                  <c:v>Very ineffective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Changes made</c:v>
                </c:pt>
              </c:strCache>
            </c:strRef>
          </c:cat>
          <c:val>
            <c:numRef>
              <c:f>Sheet1!$E$2</c:f>
              <c:numCache>
                <c:formatCode>0%</c:formatCode>
                <c:ptCount val="1"/>
                <c:pt idx="0">
                  <c:v>0.06</c:v>
                </c:pt>
              </c:numCache>
            </c:numRef>
          </c:val>
          <c:extLst>
            <c:ext xmlns:c16="http://schemas.microsoft.com/office/drawing/2014/chart" uri="{C3380CC4-5D6E-409C-BE32-E72D297353CC}">
              <c16:uniqueId val="{00000005-B690-4BB7-A44B-364FC44BCDD4}"/>
            </c:ext>
          </c:extLst>
        </c:ser>
        <c:ser>
          <c:idx val="4"/>
          <c:order val="4"/>
          <c:tx>
            <c:strRef>
              <c:f>Sheet1!$F$1</c:f>
              <c:strCache>
                <c:ptCount val="1"/>
                <c:pt idx="0">
                  <c:v>Not sure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Changes made</c:v>
                </c:pt>
              </c:strCache>
            </c:strRef>
          </c:cat>
          <c:val>
            <c:numRef>
              <c:f>Sheet1!$F$2</c:f>
              <c:numCache>
                <c:formatCode>0%</c:formatCode>
                <c:ptCount val="1"/>
                <c:pt idx="0">
                  <c:v>0.28000000000000003</c:v>
                </c:pt>
              </c:numCache>
            </c:numRef>
          </c:val>
          <c:extLst>
            <c:ext xmlns:c16="http://schemas.microsoft.com/office/drawing/2014/chart" uri="{C3380CC4-5D6E-409C-BE32-E72D297353CC}">
              <c16:uniqueId val="{00000006-B690-4BB7-A44B-364FC44BCDD4}"/>
            </c:ext>
          </c:extLst>
        </c:ser>
        <c:dLbls>
          <c:dLblPos val="ctr"/>
          <c:showLegendKey val="0"/>
          <c:showVal val="1"/>
          <c:showCatName val="0"/>
          <c:showSerName val="0"/>
          <c:showPercent val="0"/>
          <c:showBubbleSize val="0"/>
        </c:dLbls>
        <c:gapWidth val="150"/>
        <c:overlap val="100"/>
        <c:axId val="564491792"/>
        <c:axId val="792927984"/>
      </c:barChart>
      <c:catAx>
        <c:axId val="564491792"/>
        <c:scaling>
          <c:orientation val="minMax"/>
        </c:scaling>
        <c:delete val="1"/>
        <c:axPos val="b"/>
        <c:numFmt formatCode="General" sourceLinked="1"/>
        <c:majorTickMark val="out"/>
        <c:minorTickMark val="none"/>
        <c:tickLblPos val="nextTo"/>
        <c:crossAx val="792927984"/>
        <c:crosses val="autoZero"/>
        <c:auto val="1"/>
        <c:lblAlgn val="ctr"/>
        <c:lblOffset val="100"/>
        <c:noMultiLvlLbl val="0"/>
      </c:catAx>
      <c:valAx>
        <c:axId val="792927984"/>
        <c:scaling>
          <c:orientation val="minMax"/>
        </c:scaling>
        <c:delete val="1"/>
        <c:axPos val="l"/>
        <c:numFmt formatCode="0%" sourceLinked="1"/>
        <c:majorTickMark val="out"/>
        <c:minorTickMark val="none"/>
        <c:tickLblPos val="nextTo"/>
        <c:crossAx val="564491792"/>
        <c:crosses val="autoZero"/>
        <c:crossBetween val="between"/>
      </c:valAx>
      <c:spPr>
        <a:noFill/>
        <a:ln>
          <a:noFill/>
        </a:ln>
        <a:effectLst/>
      </c:spPr>
    </c:plotArea>
    <c:legend>
      <c:legendPos val="b"/>
      <c:layout>
        <c:manualLayout>
          <c:xMode val="edge"/>
          <c:yMode val="edge"/>
          <c:x val="0"/>
          <c:y val="0.85907533959172822"/>
          <c:w val="1"/>
          <c:h val="0.1212482876778652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65880442097693"/>
          <c:y val="5.4542473530226863E-2"/>
          <c:w val="0.50034119557902301"/>
          <c:h val="0.92941562249029464"/>
        </c:manualLayout>
      </c:layout>
      <c:barChart>
        <c:barDir val="bar"/>
        <c:grouping val="clustered"/>
        <c:varyColors val="0"/>
        <c:ser>
          <c:idx val="0"/>
          <c:order val="0"/>
          <c:tx>
            <c:strRef>
              <c:f>Sheet1!$B$1</c:f>
              <c:strCache>
                <c:ptCount val="1"/>
                <c:pt idx="0">
                  <c:v>All</c:v>
                </c:pt>
              </c:strCache>
            </c:strRef>
          </c:tx>
          <c:spPr>
            <a:solidFill>
              <a:schemeClr val="accent1"/>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2-C51C-4467-93CF-4584F9F66096}"/>
              </c:ext>
            </c:extLst>
          </c:dPt>
          <c:dPt>
            <c:idx val="1"/>
            <c:invertIfNegative val="0"/>
            <c:bubble3D val="0"/>
            <c:spPr>
              <a:solidFill>
                <a:schemeClr val="bg1">
                  <a:lumMod val="85000"/>
                </a:schemeClr>
              </a:solidFill>
              <a:ln>
                <a:noFill/>
              </a:ln>
              <a:effectLst/>
            </c:spPr>
            <c:extLst>
              <c:ext xmlns:c16="http://schemas.microsoft.com/office/drawing/2014/chart" uri="{C3380CC4-5D6E-409C-BE32-E72D297353CC}">
                <c16:uniqueId val="{00000001-C51C-4467-93CF-4584F9F66096}"/>
              </c:ext>
            </c:extLst>
          </c:dPt>
          <c:dPt>
            <c:idx val="2"/>
            <c:invertIfNegative val="0"/>
            <c:bubble3D val="0"/>
            <c:spPr>
              <a:solidFill>
                <a:schemeClr val="bg1">
                  <a:lumMod val="85000"/>
                </a:schemeClr>
              </a:solidFill>
              <a:ln>
                <a:noFill/>
              </a:ln>
              <a:effectLst/>
            </c:spPr>
            <c:extLst>
              <c:ext xmlns:c16="http://schemas.microsoft.com/office/drawing/2014/chart" uri="{C3380CC4-5D6E-409C-BE32-E72D297353CC}">
                <c16:uniqueId val="{00000000-C51C-4467-93CF-4584F9F6609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Not applicable – I do not need any support</c:v>
                </c:pt>
                <c:pt idx="1">
                  <c:v>Don't know</c:v>
                </c:pt>
                <c:pt idx="2">
                  <c:v>Other</c:v>
                </c:pt>
                <c:pt idx="3">
                  <c:v>Standardisation of remote learning tasks across departments</c:v>
                </c:pt>
                <c:pt idx="4">
                  <c:v>Guidance or training sessions for teachers on how to use remote learning technology</c:v>
                </c:pt>
                <c:pt idx="5">
                  <c:v>Guidance or training sessions on integrating remote learning with the curriculum</c:v>
                </c:pt>
                <c:pt idx="6">
                  <c:v>Guidance or training sessions on how to set effective remote learning tasks</c:v>
                </c:pt>
                <c:pt idx="7">
                  <c:v>Guidance or training sessions on how children learn remotely</c:v>
                </c:pt>
                <c:pt idx="8">
                  <c:v>Guidance or training sessions for pupils on how to use remote learning technology</c:v>
                </c:pt>
                <c:pt idx="9">
                  <c:v>Guidance or training sessions on remote learning for pupils with SEND</c:v>
                </c:pt>
              </c:strCache>
            </c:strRef>
          </c:cat>
          <c:val>
            <c:numRef>
              <c:f>Sheet1!$B$2:$B$11</c:f>
              <c:numCache>
                <c:formatCode>0%</c:formatCode>
                <c:ptCount val="10"/>
                <c:pt idx="0">
                  <c:v>0.11</c:v>
                </c:pt>
                <c:pt idx="1">
                  <c:v>0.12</c:v>
                </c:pt>
                <c:pt idx="2">
                  <c:v>7.0000000000000007E-2</c:v>
                </c:pt>
                <c:pt idx="3">
                  <c:v>0.23</c:v>
                </c:pt>
                <c:pt idx="4">
                  <c:v>0.3</c:v>
                </c:pt>
                <c:pt idx="5">
                  <c:v>0.32</c:v>
                </c:pt>
                <c:pt idx="6">
                  <c:v>0.34</c:v>
                </c:pt>
                <c:pt idx="7">
                  <c:v>0.34</c:v>
                </c:pt>
                <c:pt idx="8">
                  <c:v>0.39</c:v>
                </c:pt>
                <c:pt idx="9">
                  <c:v>0.41</c:v>
                </c:pt>
              </c:numCache>
            </c:numRef>
          </c:val>
          <c:extLst>
            <c:ext xmlns:c16="http://schemas.microsoft.com/office/drawing/2014/chart" uri="{C3380CC4-5D6E-409C-BE32-E72D297353CC}">
              <c16:uniqueId val="{00000000-C30C-5543-BF75-9F5DFE146BE3}"/>
            </c:ext>
          </c:extLst>
        </c:ser>
        <c:dLbls>
          <c:dLblPos val="outEnd"/>
          <c:showLegendKey val="0"/>
          <c:showVal val="1"/>
          <c:showCatName val="0"/>
          <c:showSerName val="0"/>
          <c:showPercent val="0"/>
          <c:showBubbleSize val="0"/>
        </c:dLbls>
        <c:gapWidth val="88"/>
        <c:axId val="1604371776"/>
        <c:axId val="1162813280"/>
      </c:barChart>
      <c:catAx>
        <c:axId val="1604371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62813280"/>
        <c:crosses val="autoZero"/>
        <c:auto val="1"/>
        <c:lblAlgn val="ctr"/>
        <c:lblOffset val="100"/>
        <c:noMultiLvlLbl val="0"/>
      </c:catAx>
      <c:valAx>
        <c:axId val="1162813280"/>
        <c:scaling>
          <c:orientation val="minMax"/>
        </c:scaling>
        <c:delete val="1"/>
        <c:axPos val="b"/>
        <c:numFmt formatCode="0%" sourceLinked="1"/>
        <c:majorTickMark val="none"/>
        <c:minorTickMark val="none"/>
        <c:tickLblPos val="nextTo"/>
        <c:crossAx val="1604371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1.2222222222222223E-2"/>
          <c:y val="0.11675859476777924"/>
          <c:w val="0.97555555555555551"/>
          <c:h val="0.52357037661089534"/>
        </c:manualLayout>
      </c:layout>
      <c:barChart>
        <c:barDir val="col"/>
        <c:grouping val="clustered"/>
        <c:varyColors val="1"/>
        <c:ser>
          <c:idx val="0"/>
          <c:order val="0"/>
          <c:tx>
            <c:strRef>
              <c:f>Sheet1!$B$1</c:f>
              <c:strCache>
                <c:ptCount val="1"/>
                <c:pt idx="0">
                  <c:v>All</c:v>
                </c:pt>
              </c:strCache>
            </c:strRef>
          </c:tx>
          <c:spPr>
            <a:solidFill>
              <a:srgbClr val="B3B5B3"/>
            </a:solidFill>
          </c:spPr>
          <c:invertIfNegative val="1"/>
          <c:dPt>
            <c:idx val="0"/>
            <c:invertIfNegative val="1"/>
            <c:bubble3D val="0"/>
            <c:spPr>
              <a:solidFill>
                <a:schemeClr val="bg2"/>
              </a:solidFill>
            </c:spPr>
            <c:extLst>
              <c:ext xmlns:c16="http://schemas.microsoft.com/office/drawing/2014/chart" uri="{C3380CC4-5D6E-409C-BE32-E72D297353CC}">
                <c16:uniqueId val="{00000001-58E4-4CE3-972D-589FC45B6FCE}"/>
              </c:ext>
            </c:extLst>
          </c:dPt>
          <c:dPt>
            <c:idx val="1"/>
            <c:invertIfNegative val="1"/>
            <c:bubble3D val="0"/>
            <c:spPr>
              <a:solidFill>
                <a:schemeClr val="bg2"/>
              </a:solidFill>
            </c:spPr>
            <c:extLst>
              <c:ext xmlns:c16="http://schemas.microsoft.com/office/drawing/2014/chart" uri="{C3380CC4-5D6E-409C-BE32-E72D297353CC}">
                <c16:uniqueId val="{00000003-58E4-4CE3-972D-589FC45B6FCE}"/>
              </c:ext>
            </c:extLst>
          </c:dPt>
          <c:dPt>
            <c:idx val="2"/>
            <c:invertIfNegative val="1"/>
            <c:bubble3D val="0"/>
            <c:spPr>
              <a:solidFill>
                <a:schemeClr val="bg2"/>
              </a:solidFill>
            </c:spPr>
            <c:extLst>
              <c:ext xmlns:c16="http://schemas.microsoft.com/office/drawing/2014/chart" uri="{C3380CC4-5D6E-409C-BE32-E72D297353CC}">
                <c16:uniqueId val="{00000005-58E4-4CE3-972D-589FC45B6FCE}"/>
              </c:ext>
            </c:extLst>
          </c:dPt>
          <c:dPt>
            <c:idx val="3"/>
            <c:invertIfNegative val="1"/>
            <c:bubble3D val="0"/>
            <c:spPr>
              <a:solidFill>
                <a:schemeClr val="bg2"/>
              </a:solidFill>
            </c:spPr>
            <c:extLst>
              <c:ext xmlns:c16="http://schemas.microsoft.com/office/drawing/2014/chart" uri="{C3380CC4-5D6E-409C-BE32-E72D297353CC}">
                <c16:uniqueId val="{00000007-58E4-4CE3-972D-589FC45B6FCE}"/>
              </c:ext>
            </c:extLst>
          </c:dPt>
          <c:dPt>
            <c:idx val="4"/>
            <c:invertIfNegative val="1"/>
            <c:bubble3D val="0"/>
            <c:spPr>
              <a:solidFill>
                <a:schemeClr val="bg2"/>
              </a:solidFill>
            </c:spPr>
            <c:extLst>
              <c:ext xmlns:c16="http://schemas.microsoft.com/office/drawing/2014/chart" uri="{C3380CC4-5D6E-409C-BE32-E72D297353CC}">
                <c16:uniqueId val="{00000009-58E4-4CE3-972D-589FC45B6FCE}"/>
              </c:ext>
            </c:extLst>
          </c:dPt>
          <c:dPt>
            <c:idx val="5"/>
            <c:invertIfNegative val="1"/>
            <c:bubble3D val="0"/>
            <c:spPr>
              <a:solidFill>
                <a:schemeClr val="bg2"/>
              </a:solidFill>
            </c:spPr>
            <c:extLst>
              <c:ext xmlns:c16="http://schemas.microsoft.com/office/drawing/2014/chart" uri="{C3380CC4-5D6E-409C-BE32-E72D297353CC}">
                <c16:uniqueId val="{0000000B-58E4-4CE3-972D-589FC45B6FCE}"/>
              </c:ext>
            </c:extLst>
          </c:dPt>
          <c:dPt>
            <c:idx val="6"/>
            <c:invertIfNegative val="1"/>
            <c:bubble3D val="0"/>
            <c:spPr>
              <a:solidFill>
                <a:schemeClr val="bg2"/>
              </a:solidFill>
            </c:spPr>
            <c:extLst>
              <c:ext xmlns:c16="http://schemas.microsoft.com/office/drawing/2014/chart" uri="{C3380CC4-5D6E-409C-BE32-E72D297353CC}">
                <c16:uniqueId val="{0000000D-58E4-4CE3-972D-589FC45B6FCE}"/>
              </c:ext>
            </c:extLst>
          </c:dPt>
          <c:dPt>
            <c:idx val="7"/>
            <c:invertIfNegative val="1"/>
            <c:bubble3D val="0"/>
            <c:spPr>
              <a:solidFill>
                <a:schemeClr val="bg2"/>
              </a:solidFill>
            </c:spPr>
            <c:extLst>
              <c:ext xmlns:c16="http://schemas.microsoft.com/office/drawing/2014/chart" uri="{C3380CC4-5D6E-409C-BE32-E72D297353CC}">
                <c16:uniqueId val="{0000000F-58E4-4CE3-972D-589FC45B6FCE}"/>
              </c:ext>
            </c:extLst>
          </c:dPt>
          <c:dPt>
            <c:idx val="8"/>
            <c:invertIfNegative val="1"/>
            <c:bubble3D val="0"/>
            <c:spPr>
              <a:solidFill>
                <a:schemeClr val="bg2"/>
              </a:solidFill>
            </c:spPr>
            <c:extLst>
              <c:ext xmlns:c16="http://schemas.microsoft.com/office/drawing/2014/chart" uri="{C3380CC4-5D6E-409C-BE32-E72D297353CC}">
                <c16:uniqueId val="{00000011-58E4-4CE3-972D-589FC45B6FCE}"/>
              </c:ext>
            </c:extLst>
          </c:dPt>
          <c:dPt>
            <c:idx val="9"/>
            <c:invertIfNegative val="1"/>
            <c:bubble3D val="0"/>
            <c:spPr>
              <a:solidFill>
                <a:schemeClr val="bg2"/>
              </a:solidFill>
            </c:spPr>
            <c:extLst>
              <c:ext xmlns:c16="http://schemas.microsoft.com/office/drawing/2014/chart" uri="{C3380CC4-5D6E-409C-BE32-E72D297353CC}">
                <c16:uniqueId val="{00000013-58E4-4CE3-972D-589FC45B6FCE}"/>
              </c:ext>
            </c:extLst>
          </c:dPt>
          <c:dPt>
            <c:idx val="10"/>
            <c:invertIfNegative val="1"/>
            <c:bubble3D val="0"/>
            <c:spPr>
              <a:solidFill>
                <a:schemeClr val="bg2"/>
              </a:solidFill>
            </c:spPr>
            <c:extLst>
              <c:ext xmlns:c16="http://schemas.microsoft.com/office/drawing/2014/chart" uri="{C3380CC4-5D6E-409C-BE32-E72D297353CC}">
                <c16:uniqueId val="{00000015-58E4-4CE3-972D-589FC45B6FCE}"/>
              </c:ext>
            </c:extLst>
          </c:dPt>
          <c:dPt>
            <c:idx val="11"/>
            <c:invertIfNegative val="1"/>
            <c:bubble3D val="0"/>
            <c:spPr>
              <a:solidFill>
                <a:schemeClr val="bg2"/>
              </a:solidFill>
            </c:spPr>
            <c:extLst>
              <c:ext xmlns:c16="http://schemas.microsoft.com/office/drawing/2014/chart" uri="{C3380CC4-5D6E-409C-BE32-E72D297353CC}">
                <c16:uniqueId val="{00000017-58E4-4CE3-972D-589FC45B6FCE}"/>
              </c:ext>
            </c:extLst>
          </c:dPt>
          <c:dPt>
            <c:idx val="12"/>
            <c:invertIfNegative val="1"/>
            <c:bubble3D val="0"/>
            <c:spPr>
              <a:solidFill>
                <a:schemeClr val="bg2"/>
              </a:solidFill>
            </c:spPr>
            <c:extLst>
              <c:ext xmlns:c16="http://schemas.microsoft.com/office/drawing/2014/chart" uri="{C3380CC4-5D6E-409C-BE32-E72D297353CC}">
                <c16:uniqueId val="{00000019-58E4-4CE3-972D-589FC45B6FC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I know they are learning</c:v>
                </c:pt>
                <c:pt idx="1">
                  <c:v>They are not distracted by their classmates</c:v>
                </c:pt>
                <c:pt idx="2">
                  <c:v>I am able to support their learning more</c:v>
                </c:pt>
                <c:pt idx="3">
                  <c:v>I have a better understanding of what they are learning</c:v>
                </c:pt>
                <c:pt idx="4">
                  <c:v>I am able to spend more time with my child</c:v>
                </c:pt>
                <c:pt idx="5">
                  <c:v>I have to organise their travel less</c:v>
                </c:pt>
                <c:pt idx="6">
                  <c:v>I have to worry less about school lunches</c:v>
                </c:pt>
                <c:pt idx="7">
                  <c:v>Remote learning suits my child more than in classroom learning</c:v>
                </c:pt>
                <c:pt idx="8">
                  <c:v>Remote learning is more accessible for my child</c:v>
                </c:pt>
                <c:pt idx="9">
                  <c:v>Other (please specify)</c:v>
                </c:pt>
                <c:pt idx="10">
                  <c:v>Not applicable – There have been no benefits to remote learning</c:v>
                </c:pt>
                <c:pt idx="11">
                  <c:v>Not sure</c:v>
                </c:pt>
              </c:strCache>
            </c:strRef>
          </c:cat>
          <c:val>
            <c:numRef>
              <c:f>Sheet1!$B$2:$B$13</c:f>
              <c:numCache>
                <c:formatCode>0%</c:formatCode>
                <c:ptCount val="12"/>
                <c:pt idx="0">
                  <c:v>0.18873173804570359</c:v>
                </c:pt>
                <c:pt idx="1">
                  <c:v>0.19965273111401899</c:v>
                </c:pt>
                <c:pt idx="2">
                  <c:v>0.2309239136523949</c:v>
                </c:pt>
                <c:pt idx="3">
                  <c:v>0.30143082081723721</c:v>
                </c:pt>
                <c:pt idx="4">
                  <c:v>0.34273359428265449</c:v>
                </c:pt>
                <c:pt idx="5">
                  <c:v>0.16078074104792381</c:v>
                </c:pt>
                <c:pt idx="6">
                  <c:v>0.14027014845579849</c:v>
                </c:pt>
                <c:pt idx="7">
                  <c:v>5.9020368112536498E-2</c:v>
                </c:pt>
                <c:pt idx="8">
                  <c:v>6.1087751123171843E-2</c:v>
                </c:pt>
                <c:pt idx="9">
                  <c:v>2.449306349263377E-2</c:v>
                </c:pt>
                <c:pt idx="10">
                  <c:v>0.21981906270944809</c:v>
                </c:pt>
                <c:pt idx="11">
                  <c:v>6.4488426099323412E-2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1A-58E4-4CE3-972D-589FC45B6FCE}"/>
            </c:ext>
          </c:extLst>
        </c:ser>
        <c:ser>
          <c:idx val="1"/>
          <c:order val="1"/>
          <c:tx>
            <c:strRef>
              <c:f>Sheet1!$C$1</c:f>
              <c:strCache>
                <c:ptCount val="1"/>
                <c:pt idx="0">
                  <c:v>Primary</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I know they are learning</c:v>
                </c:pt>
                <c:pt idx="1">
                  <c:v>They are not distracted by their classmates</c:v>
                </c:pt>
                <c:pt idx="2">
                  <c:v>I am able to support their learning more</c:v>
                </c:pt>
                <c:pt idx="3">
                  <c:v>I have a better understanding of what they are learning</c:v>
                </c:pt>
                <c:pt idx="4">
                  <c:v>I am able to spend more time with my child</c:v>
                </c:pt>
                <c:pt idx="5">
                  <c:v>I have to organise their travel less</c:v>
                </c:pt>
                <c:pt idx="6">
                  <c:v>I have to worry less about school lunches</c:v>
                </c:pt>
                <c:pt idx="7">
                  <c:v>Remote learning suits my child more than in classroom learning</c:v>
                </c:pt>
                <c:pt idx="8">
                  <c:v>Remote learning is more accessible for my child</c:v>
                </c:pt>
                <c:pt idx="9">
                  <c:v>Other (please specify)</c:v>
                </c:pt>
                <c:pt idx="10">
                  <c:v>Not applicable – There have been no benefits to remote learning</c:v>
                </c:pt>
                <c:pt idx="11">
                  <c:v>Not sure</c:v>
                </c:pt>
              </c:strCache>
            </c:strRef>
          </c:cat>
          <c:val>
            <c:numRef>
              <c:f>Sheet1!$C$2:$C$13</c:f>
              <c:numCache>
                <c:formatCode>0%</c:formatCode>
                <c:ptCount val="12"/>
                <c:pt idx="0">
                  <c:v>0.217335498010849</c:v>
                </c:pt>
                <c:pt idx="1">
                  <c:v>0.14179244563793619</c:v>
                </c:pt>
                <c:pt idx="2">
                  <c:v>0.28997346080209607</c:v>
                </c:pt>
                <c:pt idx="3">
                  <c:v>0.39532014366430818</c:v>
                </c:pt>
                <c:pt idx="4">
                  <c:v>0.39761269485708028</c:v>
                </c:pt>
                <c:pt idx="5">
                  <c:v>0.14537006028176269</c:v>
                </c:pt>
                <c:pt idx="6">
                  <c:v>0.1075140697312011</c:v>
                </c:pt>
                <c:pt idx="7">
                  <c:v>3.104187142730145E-2</c:v>
                </c:pt>
                <c:pt idx="8">
                  <c:v>5.7054291283972373E-2</c:v>
                </c:pt>
                <c:pt idx="9">
                  <c:v>1.121908682264585E-2</c:v>
                </c:pt>
                <c:pt idx="10">
                  <c:v>0.16889080373365059</c:v>
                </c:pt>
                <c:pt idx="11">
                  <c:v>8.0764745287011039E-2</c:v>
                </c:pt>
              </c:numCache>
            </c:numRef>
          </c:val>
          <c:extLst>
            <c:ext xmlns:c16="http://schemas.microsoft.com/office/drawing/2014/chart" uri="{C3380CC4-5D6E-409C-BE32-E72D297353CC}">
              <c16:uniqueId val="{0000001A-B97C-4E98-BB9E-DCBDE796525F}"/>
            </c:ext>
          </c:extLst>
        </c:ser>
        <c:ser>
          <c:idx val="2"/>
          <c:order val="2"/>
          <c:tx>
            <c:strRef>
              <c:f>Sheet1!$D$1</c:f>
              <c:strCache>
                <c:ptCount val="1"/>
                <c:pt idx="0">
                  <c:v>Secondary</c:v>
                </c:pt>
              </c:strCache>
            </c:strRef>
          </c:tx>
          <c:spPr>
            <a:solidFill>
              <a:schemeClr val="accent2">
                <a:lumMod val="40000"/>
                <a:lumOff val="6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I know they are learning</c:v>
                </c:pt>
                <c:pt idx="1">
                  <c:v>They are not distracted by their classmates</c:v>
                </c:pt>
                <c:pt idx="2">
                  <c:v>I am able to support their learning more</c:v>
                </c:pt>
                <c:pt idx="3">
                  <c:v>I have a better understanding of what they are learning</c:v>
                </c:pt>
                <c:pt idx="4">
                  <c:v>I am able to spend more time with my child</c:v>
                </c:pt>
                <c:pt idx="5">
                  <c:v>I have to organise their travel less</c:v>
                </c:pt>
                <c:pt idx="6">
                  <c:v>I have to worry less about school lunches</c:v>
                </c:pt>
                <c:pt idx="7">
                  <c:v>Remote learning suits my child more than in classroom learning</c:v>
                </c:pt>
                <c:pt idx="8">
                  <c:v>Remote learning is more accessible for my child</c:v>
                </c:pt>
                <c:pt idx="9">
                  <c:v>Other (please specify)</c:v>
                </c:pt>
                <c:pt idx="10">
                  <c:v>Not applicable – There have been no benefits to remote learning</c:v>
                </c:pt>
                <c:pt idx="11">
                  <c:v>Not sure</c:v>
                </c:pt>
              </c:strCache>
            </c:strRef>
          </c:cat>
          <c:val>
            <c:numRef>
              <c:f>Sheet1!$D$2:$D$13</c:f>
              <c:numCache>
                <c:formatCode>0%</c:formatCode>
                <c:ptCount val="12"/>
                <c:pt idx="0">
                  <c:v>0.16009134283392601</c:v>
                </c:pt>
                <c:pt idx="1">
                  <c:v>0.25758712313522741</c:v>
                </c:pt>
                <c:pt idx="2">
                  <c:v>0.1717987367698898</c:v>
                </c:pt>
                <c:pt idx="3">
                  <c:v>0.20742124599969841</c:v>
                </c:pt>
                <c:pt idx="4">
                  <c:v>0.28778420541791511</c:v>
                </c:pt>
                <c:pt idx="5">
                  <c:v>0.17621115957203451</c:v>
                </c:pt>
                <c:pt idx="6">
                  <c:v>0.1730681806516956</c:v>
                </c:pt>
                <c:pt idx="7">
                  <c:v>8.703469921701229E-2</c:v>
                </c:pt>
                <c:pt idx="8">
                  <c:v>6.5126376954400586E-2</c:v>
                </c:pt>
                <c:pt idx="9">
                  <c:v>3.7784041263514853E-2</c:v>
                </c:pt>
                <c:pt idx="10">
                  <c:v>0.27081254979967501</c:v>
                </c:pt>
                <c:pt idx="11">
                  <c:v>4.8191260457587988E-2</c:v>
                </c:pt>
              </c:numCache>
            </c:numRef>
          </c:val>
          <c:extLst>
            <c:ext xmlns:c16="http://schemas.microsoft.com/office/drawing/2014/chart" uri="{C3380CC4-5D6E-409C-BE32-E72D297353CC}">
              <c16:uniqueId val="{0000001B-B97C-4E98-BB9E-DCBDE796525F}"/>
            </c:ext>
          </c:extLst>
        </c:ser>
        <c:dLbls>
          <c:dLblPos val="outEnd"/>
          <c:showLegendKey val="0"/>
          <c:showVal val="1"/>
          <c:showCatName val="0"/>
          <c:showSerName val="0"/>
          <c:showPercent val="0"/>
          <c:showBubbleSize val="0"/>
        </c:dLbls>
        <c:gapWidth val="88"/>
        <c:axId val="-2068027336"/>
        <c:axId val="-2113994440"/>
      </c:barChart>
      <c:catAx>
        <c:axId val="-2068027336"/>
        <c:scaling>
          <c:orientation val="minMax"/>
        </c:scaling>
        <c:delete val="0"/>
        <c:axPos val="b"/>
        <c:numFmt formatCode="General" sourceLinked="0"/>
        <c:majorTickMark val="none"/>
        <c:minorTickMark val="none"/>
        <c:tickLblPos val="nextTo"/>
        <c:txPr>
          <a:bodyPr/>
          <a:lstStyle/>
          <a:p>
            <a:pPr>
              <a:defRPr sz="1000"/>
            </a:pPr>
            <a:endParaRPr lang="en-US"/>
          </a:p>
        </c:txPr>
        <c:crossAx val="-2113994440"/>
        <c:crosses val="autoZero"/>
        <c:auto val="1"/>
        <c:lblAlgn val="ctr"/>
        <c:lblOffset val="100"/>
        <c:noMultiLvlLbl val="0"/>
      </c:catAx>
      <c:valAx>
        <c:axId val="-2113994440"/>
        <c:scaling>
          <c:orientation val="minMax"/>
        </c:scaling>
        <c:delete val="1"/>
        <c:axPos val="l"/>
        <c:numFmt formatCode="0%" sourceLinked="1"/>
        <c:majorTickMark val="none"/>
        <c:minorTickMark val="none"/>
        <c:tickLblPos val="nextTo"/>
        <c:crossAx val="-2068027336"/>
        <c:crosses val="autoZero"/>
        <c:crossBetween val="between"/>
      </c:valAx>
    </c:plotArea>
    <c:legend>
      <c:legendPos val="r"/>
      <c:layout>
        <c:manualLayout>
          <c:xMode val="edge"/>
          <c:yMode val="edge"/>
          <c:x val="0.37078964440581552"/>
          <c:y val="0.80519025928933774"/>
          <c:w val="0.22026606605288004"/>
          <c:h val="0.17287807633911231"/>
        </c:manualLayout>
      </c:layout>
      <c:overlay val="0"/>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2262581119667734"/>
          <c:y val="2.9082064297800338E-2"/>
          <c:w val="0.39621682319137796"/>
          <c:h val="0.94183587140439928"/>
        </c:manualLayout>
      </c:layout>
      <c:barChart>
        <c:barDir val="bar"/>
        <c:grouping val="clustered"/>
        <c:varyColors val="1"/>
        <c:ser>
          <c:idx val="0"/>
          <c:order val="0"/>
          <c:tx>
            <c:strRef>
              <c:f>Sheet1!$B$1</c:f>
              <c:strCache>
                <c:ptCount val="1"/>
                <c:pt idx="0">
                  <c:v>Remote</c:v>
                </c:pt>
              </c:strCache>
            </c:strRef>
          </c:tx>
          <c:spPr>
            <a:solidFill>
              <a:srgbClr val="7C64C3"/>
            </a:solidFill>
          </c:spPr>
          <c:invertIfNegative val="1"/>
          <c:dPt>
            <c:idx val="0"/>
            <c:invertIfNegative val="1"/>
            <c:bubble3D val="0"/>
            <c:spPr>
              <a:solidFill>
                <a:schemeClr val="accent1"/>
              </a:solidFill>
            </c:spPr>
            <c:extLst>
              <c:ext xmlns:c16="http://schemas.microsoft.com/office/drawing/2014/chart" uri="{C3380CC4-5D6E-409C-BE32-E72D297353CC}">
                <c16:uniqueId val="{00000001-5C29-4D12-803E-F29EFE46DB3E}"/>
              </c:ext>
            </c:extLst>
          </c:dPt>
          <c:dPt>
            <c:idx val="1"/>
            <c:invertIfNegative val="1"/>
            <c:bubble3D val="0"/>
            <c:spPr>
              <a:solidFill>
                <a:schemeClr val="accent1"/>
              </a:solidFill>
            </c:spPr>
            <c:extLst>
              <c:ext xmlns:c16="http://schemas.microsoft.com/office/drawing/2014/chart" uri="{C3380CC4-5D6E-409C-BE32-E72D297353CC}">
                <c16:uniqueId val="{00000003-5C29-4D12-803E-F29EFE46DB3E}"/>
              </c:ext>
            </c:extLst>
          </c:dPt>
          <c:dPt>
            <c:idx val="2"/>
            <c:invertIfNegative val="1"/>
            <c:bubble3D val="0"/>
            <c:spPr>
              <a:solidFill>
                <a:schemeClr val="accent1"/>
              </a:solidFill>
            </c:spPr>
            <c:extLst>
              <c:ext xmlns:c16="http://schemas.microsoft.com/office/drawing/2014/chart" uri="{C3380CC4-5D6E-409C-BE32-E72D297353CC}">
                <c16:uniqueId val="{00000005-5C29-4D12-803E-F29EFE46DB3E}"/>
              </c:ext>
            </c:extLst>
          </c:dPt>
          <c:dPt>
            <c:idx val="3"/>
            <c:invertIfNegative val="1"/>
            <c:bubble3D val="0"/>
            <c:spPr>
              <a:solidFill>
                <a:schemeClr val="accent1"/>
              </a:solidFill>
            </c:spPr>
            <c:extLst>
              <c:ext xmlns:c16="http://schemas.microsoft.com/office/drawing/2014/chart" uri="{C3380CC4-5D6E-409C-BE32-E72D297353CC}">
                <c16:uniqueId val="{00000007-5C29-4D12-803E-F29EFE46DB3E}"/>
              </c:ext>
            </c:extLst>
          </c:dPt>
          <c:dPt>
            <c:idx val="4"/>
            <c:invertIfNegative val="1"/>
            <c:bubble3D val="0"/>
            <c:spPr>
              <a:solidFill>
                <a:schemeClr val="accent1"/>
              </a:solidFill>
            </c:spPr>
            <c:extLst>
              <c:ext xmlns:c16="http://schemas.microsoft.com/office/drawing/2014/chart" uri="{C3380CC4-5D6E-409C-BE32-E72D297353CC}">
                <c16:uniqueId val="{00000009-5C29-4D12-803E-F29EFE46DB3E}"/>
              </c:ext>
            </c:extLst>
          </c:dPt>
          <c:dPt>
            <c:idx val="5"/>
            <c:invertIfNegative val="1"/>
            <c:bubble3D val="0"/>
            <c:spPr>
              <a:solidFill>
                <a:schemeClr val="accent1"/>
              </a:solidFill>
            </c:spPr>
            <c:extLst>
              <c:ext xmlns:c16="http://schemas.microsoft.com/office/drawing/2014/chart" uri="{C3380CC4-5D6E-409C-BE32-E72D297353CC}">
                <c16:uniqueId val="{0000000B-5C29-4D12-803E-F29EFE46DB3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0%</c:v>
                </c:pt>
                <c:pt idx="1">
                  <c:v>1%-25%</c:v>
                </c:pt>
                <c:pt idx="2">
                  <c:v>26%-50%</c:v>
                </c:pt>
                <c:pt idx="3">
                  <c:v>51%-75%</c:v>
                </c:pt>
                <c:pt idx="4">
                  <c:v>76%-100%</c:v>
                </c:pt>
                <c:pt idx="5">
                  <c:v>Not sure</c:v>
                </c:pt>
              </c:strCache>
            </c:strRef>
          </c:cat>
          <c:val>
            <c:numRef>
              <c:f>Sheet1!$B$2:$B$7</c:f>
              <c:numCache>
                <c:formatCode>0%</c:formatCode>
                <c:ptCount val="6"/>
                <c:pt idx="0">
                  <c:v>0.63599848237526879</c:v>
                </c:pt>
                <c:pt idx="1">
                  <c:v>0.22403416578855659</c:v>
                </c:pt>
                <c:pt idx="2">
                  <c:v>2.342811292942144E-2</c:v>
                </c:pt>
                <c:pt idx="3">
                  <c:v>1.111121110097665E-2</c:v>
                </c:pt>
                <c:pt idx="4">
                  <c:v>6.8474396680373237E-2</c:v>
                </c:pt>
                <c:pt idx="5">
                  <c:v>3.6953631125403272E-2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C-5C29-4D12-803E-F29EFE46DB3E}"/>
            </c:ext>
          </c:extLst>
        </c:ser>
        <c:ser>
          <c:idx val="1"/>
          <c:order val="1"/>
          <c:tx>
            <c:strRef>
              <c:f>Sheet1!$C$1</c:f>
              <c:strCache>
                <c:ptCount val="1"/>
                <c:pt idx="0">
                  <c:v>Classroom</c:v>
                </c:pt>
              </c:strCache>
            </c:strRef>
          </c:tx>
          <c:spPr>
            <a:solidFill>
              <a:schemeClr val="accent1">
                <a:lumMod val="40000"/>
                <a:lumOff val="6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0%</c:v>
                </c:pt>
                <c:pt idx="1">
                  <c:v>1%-25%</c:v>
                </c:pt>
                <c:pt idx="2">
                  <c:v>26%-50%</c:v>
                </c:pt>
                <c:pt idx="3">
                  <c:v>51%-75%</c:v>
                </c:pt>
                <c:pt idx="4">
                  <c:v>76%-100%</c:v>
                </c:pt>
                <c:pt idx="5">
                  <c:v>Not sure</c:v>
                </c:pt>
              </c:strCache>
            </c:strRef>
          </c:cat>
          <c:val>
            <c:numRef>
              <c:f>Sheet1!$C$2:$C$7</c:f>
              <c:numCache>
                <c:formatCode>0%</c:formatCode>
                <c:ptCount val="6"/>
                <c:pt idx="0">
                  <c:v>5.6136561974114027E-2</c:v>
                </c:pt>
                <c:pt idx="1">
                  <c:v>1.328739517763705E-2</c:v>
                </c:pt>
                <c:pt idx="2">
                  <c:v>2.3414615027589711E-2</c:v>
                </c:pt>
                <c:pt idx="3">
                  <c:v>2.1635557798905039E-2</c:v>
                </c:pt>
                <c:pt idx="4">
                  <c:v>0.84857223889635081</c:v>
                </c:pt>
                <c:pt idx="5">
                  <c:v>3.6953631125403237E-2</c:v>
                </c:pt>
              </c:numCache>
            </c:numRef>
          </c:val>
          <c:extLst>
            <c:ext xmlns:c16="http://schemas.microsoft.com/office/drawing/2014/chart" uri="{C3380CC4-5D6E-409C-BE32-E72D297353CC}">
              <c16:uniqueId val="{00000000-0456-4359-9D05-F5E95D901C22}"/>
            </c:ext>
          </c:extLst>
        </c:ser>
        <c:dLbls>
          <c:dLblPos val="outEnd"/>
          <c:showLegendKey val="0"/>
          <c:showVal val="1"/>
          <c:showCatName val="0"/>
          <c:showSerName val="0"/>
          <c:showPercent val="0"/>
          <c:showBubbleSize val="0"/>
        </c:dLbls>
        <c:gapWidth val="88"/>
        <c:axId val="-2068027336"/>
        <c:axId val="-2113994440"/>
      </c:barChart>
      <c:catAx>
        <c:axId val="-2068027336"/>
        <c:scaling>
          <c:orientation val="maxMin"/>
        </c:scaling>
        <c:delete val="0"/>
        <c:axPos val="l"/>
        <c:numFmt formatCode="General" sourceLinked="0"/>
        <c:majorTickMark val="none"/>
        <c:minorTickMark val="none"/>
        <c:tickLblPos val="nextTo"/>
        <c:crossAx val="-2113994440"/>
        <c:crosses val="autoZero"/>
        <c:auto val="1"/>
        <c:lblAlgn val="ctr"/>
        <c:lblOffset val="100"/>
        <c:noMultiLvlLbl val="0"/>
      </c:catAx>
      <c:valAx>
        <c:axId val="-2113994440"/>
        <c:scaling>
          <c:orientation val="minMax"/>
        </c:scaling>
        <c:delete val="1"/>
        <c:axPos val="t"/>
        <c:numFmt formatCode="0%" sourceLinked="1"/>
        <c:majorTickMark val="none"/>
        <c:minorTickMark val="none"/>
        <c:tickLblPos val="nextTo"/>
        <c:crossAx val="-2068027336"/>
        <c:crosses val="autoZero"/>
        <c:crossBetween val="between"/>
      </c:valAx>
    </c:plotArea>
    <c:legend>
      <c:legendPos val="r"/>
      <c:layout>
        <c:manualLayout>
          <c:xMode val="edge"/>
          <c:yMode val="edge"/>
          <c:x val="0.47711144369555403"/>
          <c:y val="0.8191732616544759"/>
          <c:w val="0.2077185544114678"/>
          <c:h val="0.16008833286702107"/>
        </c:manualLayout>
      </c:layout>
      <c:overlay val="0"/>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2581119667734"/>
          <c:y val="2.9082064297800338E-2"/>
          <c:w val="0.35511128488360555"/>
          <c:h val="0.94183587140439928"/>
        </c:manualLayout>
      </c:layout>
      <c:barChart>
        <c:barDir val="bar"/>
        <c:grouping val="clustered"/>
        <c:varyColors val="1"/>
        <c:ser>
          <c:idx val="0"/>
          <c:order val="0"/>
          <c:tx>
            <c:strRef>
              <c:f>Sheet1!$B$1</c:f>
              <c:strCache>
                <c:ptCount val="1"/>
                <c:pt idx="0">
                  <c:v>Remote</c:v>
                </c:pt>
              </c:strCache>
            </c:strRef>
          </c:tx>
          <c:spPr>
            <a:solidFill>
              <a:srgbClr val="29CDCA"/>
            </a:solidFill>
          </c:spPr>
          <c:invertIfNegative val="1"/>
          <c:dPt>
            <c:idx val="0"/>
            <c:invertIfNegative val="1"/>
            <c:bubble3D val="0"/>
            <c:spPr>
              <a:solidFill>
                <a:schemeClr val="accent3"/>
              </a:solidFill>
            </c:spPr>
            <c:extLst>
              <c:ext xmlns:c16="http://schemas.microsoft.com/office/drawing/2014/chart" uri="{C3380CC4-5D6E-409C-BE32-E72D297353CC}">
                <c16:uniqueId val="{00000001-7371-4252-9FF7-BDB8FDCD4E8E}"/>
              </c:ext>
            </c:extLst>
          </c:dPt>
          <c:dPt>
            <c:idx val="1"/>
            <c:invertIfNegative val="1"/>
            <c:bubble3D val="0"/>
            <c:spPr>
              <a:solidFill>
                <a:schemeClr val="accent3"/>
              </a:solidFill>
            </c:spPr>
            <c:extLst>
              <c:ext xmlns:c16="http://schemas.microsoft.com/office/drawing/2014/chart" uri="{C3380CC4-5D6E-409C-BE32-E72D297353CC}">
                <c16:uniqueId val="{00000003-7371-4252-9FF7-BDB8FDCD4E8E}"/>
              </c:ext>
            </c:extLst>
          </c:dPt>
          <c:dPt>
            <c:idx val="2"/>
            <c:invertIfNegative val="1"/>
            <c:bubble3D val="0"/>
            <c:spPr>
              <a:solidFill>
                <a:schemeClr val="accent3"/>
              </a:solidFill>
            </c:spPr>
            <c:extLst>
              <c:ext xmlns:c16="http://schemas.microsoft.com/office/drawing/2014/chart" uri="{C3380CC4-5D6E-409C-BE32-E72D297353CC}">
                <c16:uniqueId val="{00000005-7371-4252-9FF7-BDB8FDCD4E8E}"/>
              </c:ext>
            </c:extLst>
          </c:dPt>
          <c:dPt>
            <c:idx val="3"/>
            <c:invertIfNegative val="1"/>
            <c:bubble3D val="0"/>
            <c:spPr>
              <a:solidFill>
                <a:schemeClr val="accent3"/>
              </a:solidFill>
            </c:spPr>
            <c:extLst>
              <c:ext xmlns:c16="http://schemas.microsoft.com/office/drawing/2014/chart" uri="{C3380CC4-5D6E-409C-BE32-E72D297353CC}">
                <c16:uniqueId val="{00000007-7371-4252-9FF7-BDB8FDCD4E8E}"/>
              </c:ext>
            </c:extLst>
          </c:dPt>
          <c:dPt>
            <c:idx val="4"/>
            <c:invertIfNegative val="1"/>
            <c:bubble3D val="0"/>
            <c:spPr>
              <a:solidFill>
                <a:schemeClr val="accent3"/>
              </a:solidFill>
            </c:spPr>
            <c:extLst>
              <c:ext xmlns:c16="http://schemas.microsoft.com/office/drawing/2014/chart" uri="{C3380CC4-5D6E-409C-BE32-E72D297353CC}">
                <c16:uniqueId val="{00000009-7371-4252-9FF7-BDB8FDCD4E8E}"/>
              </c:ext>
            </c:extLst>
          </c:dPt>
          <c:dPt>
            <c:idx val="5"/>
            <c:invertIfNegative val="1"/>
            <c:bubble3D val="0"/>
            <c:spPr>
              <a:solidFill>
                <a:schemeClr val="accent3"/>
              </a:solidFill>
            </c:spPr>
            <c:extLst>
              <c:ext xmlns:c16="http://schemas.microsoft.com/office/drawing/2014/chart" uri="{C3380CC4-5D6E-409C-BE32-E72D297353CC}">
                <c16:uniqueId val="{0000000B-7371-4252-9FF7-BDB8FDCD4E8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0%</c:v>
                </c:pt>
                <c:pt idx="1">
                  <c:v>1%-25%</c:v>
                </c:pt>
                <c:pt idx="2">
                  <c:v>26%-50%</c:v>
                </c:pt>
                <c:pt idx="3">
                  <c:v>51%-75%</c:v>
                </c:pt>
                <c:pt idx="4">
                  <c:v>76%-100%</c:v>
                </c:pt>
                <c:pt idx="5">
                  <c:v>Not sure</c:v>
                </c:pt>
              </c:strCache>
            </c:strRef>
          </c:cat>
          <c:val>
            <c:numRef>
              <c:f>Sheet1!$B$2:$B$7</c:f>
              <c:numCache>
                <c:formatCode>0%</c:formatCode>
                <c:ptCount val="6"/>
                <c:pt idx="0">
                  <c:v>0.2773152020066097</c:v>
                </c:pt>
                <c:pt idx="1">
                  <c:v>0.44526798171389681</c:v>
                </c:pt>
                <c:pt idx="2">
                  <c:v>0.11511447332824749</c:v>
                </c:pt>
                <c:pt idx="3">
                  <c:v>3.1896643004726409E-2</c:v>
                </c:pt>
                <c:pt idx="4">
                  <c:v>5.3358000728903322E-2</c:v>
                </c:pt>
                <c:pt idx="5">
                  <c:v>7.7047699217616256E-2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C-7371-4252-9FF7-BDB8FDCD4E8E}"/>
            </c:ext>
          </c:extLst>
        </c:ser>
        <c:ser>
          <c:idx val="1"/>
          <c:order val="1"/>
          <c:tx>
            <c:strRef>
              <c:f>Sheet1!$C$1</c:f>
              <c:strCache>
                <c:ptCount val="1"/>
                <c:pt idx="0">
                  <c:v>Classroom</c:v>
                </c:pt>
              </c:strCache>
            </c:strRef>
          </c:tx>
          <c:spPr>
            <a:solidFill>
              <a:schemeClr val="accent3">
                <a:lumMod val="20000"/>
                <a:lumOff val="8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0%</c:v>
                </c:pt>
                <c:pt idx="1">
                  <c:v>1%-25%</c:v>
                </c:pt>
                <c:pt idx="2">
                  <c:v>26%-50%</c:v>
                </c:pt>
                <c:pt idx="3">
                  <c:v>51%-75%</c:v>
                </c:pt>
                <c:pt idx="4">
                  <c:v>76%-100%</c:v>
                </c:pt>
                <c:pt idx="5">
                  <c:v>Not sure</c:v>
                </c:pt>
              </c:strCache>
            </c:strRef>
          </c:cat>
          <c:val>
            <c:numRef>
              <c:f>Sheet1!$C$2:$C$7</c:f>
              <c:numCache>
                <c:formatCode>0%</c:formatCode>
                <c:ptCount val="6"/>
                <c:pt idx="0">
                  <c:v>2.7074819293053991E-2</c:v>
                </c:pt>
                <c:pt idx="1">
                  <c:v>3.2226975507174363E-2</c:v>
                </c:pt>
                <c:pt idx="2">
                  <c:v>6.8594458146791742E-2</c:v>
                </c:pt>
                <c:pt idx="3">
                  <c:v>0.1029487445095581</c:v>
                </c:pt>
                <c:pt idx="4">
                  <c:v>0.6921073033258055</c:v>
                </c:pt>
                <c:pt idx="5">
                  <c:v>7.7047699217616172E-2</c:v>
                </c:pt>
              </c:numCache>
            </c:numRef>
          </c:val>
          <c:extLst>
            <c:ext xmlns:c16="http://schemas.microsoft.com/office/drawing/2014/chart" uri="{C3380CC4-5D6E-409C-BE32-E72D297353CC}">
              <c16:uniqueId val="{0000000D-7371-4252-9FF7-BDB8FDCD4E8E}"/>
            </c:ext>
          </c:extLst>
        </c:ser>
        <c:dLbls>
          <c:dLblPos val="outEnd"/>
          <c:showLegendKey val="0"/>
          <c:showVal val="1"/>
          <c:showCatName val="0"/>
          <c:showSerName val="0"/>
          <c:showPercent val="0"/>
          <c:showBubbleSize val="0"/>
        </c:dLbls>
        <c:gapWidth val="88"/>
        <c:axId val="-2068027336"/>
        <c:axId val="-2113994440"/>
      </c:barChart>
      <c:catAx>
        <c:axId val="-2068027336"/>
        <c:scaling>
          <c:orientation val="maxMin"/>
        </c:scaling>
        <c:delete val="0"/>
        <c:axPos val="l"/>
        <c:numFmt formatCode="General" sourceLinked="0"/>
        <c:majorTickMark val="none"/>
        <c:minorTickMark val="none"/>
        <c:tickLblPos val="nextTo"/>
        <c:crossAx val="-2113994440"/>
        <c:crosses val="autoZero"/>
        <c:auto val="1"/>
        <c:lblAlgn val="ctr"/>
        <c:lblOffset val="100"/>
        <c:noMultiLvlLbl val="0"/>
      </c:catAx>
      <c:valAx>
        <c:axId val="-2113994440"/>
        <c:scaling>
          <c:orientation val="minMax"/>
        </c:scaling>
        <c:delete val="1"/>
        <c:axPos val="t"/>
        <c:numFmt formatCode="0%" sourceLinked="1"/>
        <c:majorTickMark val="none"/>
        <c:minorTickMark val="none"/>
        <c:tickLblPos val="nextTo"/>
        <c:crossAx val="-2068027336"/>
        <c:crosses val="autoZero"/>
        <c:crossBetween val="between"/>
      </c:valAx>
    </c:plotArea>
    <c:legend>
      <c:legendPos val="r"/>
      <c:layout>
        <c:manualLayout>
          <c:xMode val="edge"/>
          <c:yMode val="edge"/>
          <c:x val="0.47163070525451772"/>
          <c:y val="0.8191732616544759"/>
          <c:w val="0.2077185544114678"/>
          <c:h val="0.16008833286702107"/>
        </c:manualLayout>
      </c:layout>
      <c:overlay val="0"/>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2796053487743001"/>
          <c:y val="0"/>
          <c:w val="0.69811052866302581"/>
          <c:h val="0.94320162710872091"/>
        </c:manualLayout>
      </c:layout>
      <c:barChart>
        <c:barDir val="bar"/>
        <c:grouping val="clustered"/>
        <c:varyColors val="1"/>
        <c:ser>
          <c:idx val="0"/>
          <c:order val="0"/>
          <c:tx>
            <c:strRef>
              <c:f>Sheet1!$B$1</c:f>
              <c:strCache>
                <c:ptCount val="1"/>
                <c:pt idx="0">
                  <c:v>All</c:v>
                </c:pt>
              </c:strCache>
            </c:strRef>
          </c:tx>
          <c:spPr>
            <a:solidFill>
              <a:srgbClr val="B3B5B3"/>
            </a:solidFill>
          </c:spPr>
          <c:invertIfNegative val="1"/>
          <c:dPt>
            <c:idx val="0"/>
            <c:invertIfNegative val="1"/>
            <c:bubble3D val="0"/>
            <c:spPr>
              <a:solidFill>
                <a:schemeClr val="bg2"/>
              </a:solidFill>
            </c:spPr>
            <c:extLst>
              <c:ext xmlns:c16="http://schemas.microsoft.com/office/drawing/2014/chart" uri="{C3380CC4-5D6E-409C-BE32-E72D297353CC}">
                <c16:uniqueId val="{00000001-B3E2-4020-B48B-44AC2EE1D029}"/>
              </c:ext>
            </c:extLst>
          </c:dPt>
          <c:dPt>
            <c:idx val="1"/>
            <c:invertIfNegative val="1"/>
            <c:bubble3D val="0"/>
            <c:spPr>
              <a:solidFill>
                <a:schemeClr val="bg2"/>
              </a:solidFill>
            </c:spPr>
            <c:extLst>
              <c:ext xmlns:c16="http://schemas.microsoft.com/office/drawing/2014/chart" uri="{C3380CC4-5D6E-409C-BE32-E72D297353CC}">
                <c16:uniqueId val="{00000003-B3E2-4020-B48B-44AC2EE1D029}"/>
              </c:ext>
            </c:extLst>
          </c:dPt>
          <c:dPt>
            <c:idx val="2"/>
            <c:invertIfNegative val="1"/>
            <c:bubble3D val="0"/>
            <c:spPr>
              <a:solidFill>
                <a:schemeClr val="bg2"/>
              </a:solidFill>
            </c:spPr>
            <c:extLst>
              <c:ext xmlns:c16="http://schemas.microsoft.com/office/drawing/2014/chart" uri="{C3380CC4-5D6E-409C-BE32-E72D297353CC}">
                <c16:uniqueId val="{00000005-B3E2-4020-B48B-44AC2EE1D029}"/>
              </c:ext>
            </c:extLst>
          </c:dPt>
          <c:dPt>
            <c:idx val="3"/>
            <c:invertIfNegative val="1"/>
            <c:bubble3D val="0"/>
            <c:spPr>
              <a:solidFill>
                <a:schemeClr val="bg2"/>
              </a:solidFill>
            </c:spPr>
            <c:extLst>
              <c:ext xmlns:c16="http://schemas.microsoft.com/office/drawing/2014/chart" uri="{C3380CC4-5D6E-409C-BE32-E72D297353CC}">
                <c16:uniqueId val="{00000007-B3E2-4020-B48B-44AC2EE1D029}"/>
              </c:ext>
            </c:extLst>
          </c:dPt>
          <c:dPt>
            <c:idx val="4"/>
            <c:invertIfNegative val="1"/>
            <c:bubble3D val="0"/>
            <c:spPr>
              <a:solidFill>
                <a:schemeClr val="bg2"/>
              </a:solidFill>
            </c:spPr>
            <c:extLst>
              <c:ext xmlns:c16="http://schemas.microsoft.com/office/drawing/2014/chart" uri="{C3380CC4-5D6E-409C-BE32-E72D297353CC}">
                <c16:uniqueId val="{00000009-B3E2-4020-B48B-44AC2EE1D029}"/>
              </c:ext>
            </c:extLst>
          </c:dPt>
          <c:dPt>
            <c:idx val="5"/>
            <c:invertIfNegative val="1"/>
            <c:bubble3D val="0"/>
            <c:spPr>
              <a:solidFill>
                <a:schemeClr val="bg2"/>
              </a:solidFill>
            </c:spPr>
            <c:extLst>
              <c:ext xmlns:c16="http://schemas.microsoft.com/office/drawing/2014/chart" uri="{C3380CC4-5D6E-409C-BE32-E72D297353CC}">
                <c16:uniqueId val="{0000000B-B3E2-4020-B48B-44AC2EE1D029}"/>
              </c:ext>
            </c:extLst>
          </c:dPt>
          <c:dPt>
            <c:idx val="6"/>
            <c:invertIfNegative val="1"/>
            <c:bubble3D val="0"/>
            <c:spPr>
              <a:solidFill>
                <a:schemeClr val="bg2"/>
              </a:solidFill>
            </c:spPr>
            <c:extLst>
              <c:ext xmlns:c16="http://schemas.microsoft.com/office/drawing/2014/chart" uri="{C3380CC4-5D6E-409C-BE32-E72D297353CC}">
                <c16:uniqueId val="{0000000D-B3E2-4020-B48B-44AC2EE1D02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Using a mobile phone</c:v>
                </c:pt>
                <c:pt idx="1">
                  <c:v>Using a computer/laptop</c:v>
                </c:pt>
                <c:pt idx="2">
                  <c:v>Using a tablet</c:v>
                </c:pt>
                <c:pt idx="3">
                  <c:v>Using textbooks</c:v>
                </c:pt>
                <c:pt idx="4">
                  <c:v>Using printed worksheets</c:v>
                </c:pt>
                <c:pt idx="5">
                  <c:v>In another way</c:v>
                </c:pt>
                <c:pt idx="6">
                  <c:v>Not sure</c:v>
                </c:pt>
              </c:strCache>
            </c:strRef>
          </c:cat>
          <c:val>
            <c:numRef>
              <c:f>Sheet1!$B$2:$B$8</c:f>
              <c:numCache>
                <c:formatCode>0%</c:formatCode>
                <c:ptCount val="7"/>
                <c:pt idx="0">
                  <c:v>0.21015802256639121</c:v>
                </c:pt>
                <c:pt idx="1">
                  <c:v>0.69802777200447264</c:v>
                </c:pt>
                <c:pt idx="2">
                  <c:v>0.29611263891743311</c:v>
                </c:pt>
                <c:pt idx="3">
                  <c:v>0.1138477453853189</c:v>
                </c:pt>
                <c:pt idx="4">
                  <c:v>0.23279643615338691</c:v>
                </c:pt>
                <c:pt idx="5">
                  <c:v>2.9148686987860769E-2</c:v>
                </c:pt>
                <c:pt idx="6">
                  <c:v>1.530017517049523E-2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E-B3E2-4020-B48B-44AC2EE1D029}"/>
            </c:ext>
          </c:extLst>
        </c:ser>
        <c:ser>
          <c:idx val="1"/>
          <c:order val="1"/>
          <c:tx>
            <c:strRef>
              <c:f>Sheet1!$C$1</c:f>
              <c:strCache>
                <c:ptCount val="1"/>
                <c:pt idx="0">
                  <c:v>Primary</c:v>
                </c:pt>
              </c:strCache>
            </c:strRef>
          </c:tx>
          <c:spPr>
            <a:solidFill>
              <a:schemeClr val="accent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Using a mobile phone</c:v>
                </c:pt>
                <c:pt idx="1">
                  <c:v>Using a computer/laptop</c:v>
                </c:pt>
                <c:pt idx="2">
                  <c:v>Using a tablet</c:v>
                </c:pt>
                <c:pt idx="3">
                  <c:v>Using textbooks</c:v>
                </c:pt>
                <c:pt idx="4">
                  <c:v>Using printed worksheets</c:v>
                </c:pt>
                <c:pt idx="5">
                  <c:v>In another way</c:v>
                </c:pt>
                <c:pt idx="6">
                  <c:v>Not sure</c:v>
                </c:pt>
              </c:strCache>
            </c:strRef>
          </c:cat>
          <c:val>
            <c:numRef>
              <c:f>Sheet1!$C$2:$C$8</c:f>
              <c:numCache>
                <c:formatCode>0%</c:formatCode>
                <c:ptCount val="7"/>
                <c:pt idx="0">
                  <c:v>0.1464625703907213</c:v>
                </c:pt>
                <c:pt idx="1">
                  <c:v>0.59392089059623088</c:v>
                </c:pt>
                <c:pt idx="2">
                  <c:v>0.40115509355410378</c:v>
                </c:pt>
                <c:pt idx="3">
                  <c:v>0.12486740296606701</c:v>
                </c:pt>
                <c:pt idx="4">
                  <c:v>0.35066053317603929</c:v>
                </c:pt>
                <c:pt idx="5">
                  <c:v>4.2131180002470202E-2</c:v>
                </c:pt>
                <c:pt idx="6">
                  <c:v>0.01</c:v>
                </c:pt>
              </c:numCache>
            </c:numRef>
          </c:val>
          <c:extLst>
            <c:ext xmlns:c16="http://schemas.microsoft.com/office/drawing/2014/chart" uri="{C3380CC4-5D6E-409C-BE32-E72D297353CC}">
              <c16:uniqueId val="{0000000E-026D-4F65-8DB6-67408713E17E}"/>
            </c:ext>
          </c:extLst>
        </c:ser>
        <c:ser>
          <c:idx val="2"/>
          <c:order val="2"/>
          <c:tx>
            <c:strRef>
              <c:f>Sheet1!$D$1</c:f>
              <c:strCache>
                <c:ptCount val="1"/>
                <c:pt idx="0">
                  <c:v>Secondary</c:v>
                </c:pt>
              </c:strCache>
            </c:strRef>
          </c:tx>
          <c:spPr>
            <a:solidFill>
              <a:schemeClr val="accent2">
                <a:lumMod val="40000"/>
                <a:lumOff val="6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Using a mobile phone</c:v>
                </c:pt>
                <c:pt idx="1">
                  <c:v>Using a computer/laptop</c:v>
                </c:pt>
                <c:pt idx="2">
                  <c:v>Using a tablet</c:v>
                </c:pt>
                <c:pt idx="3">
                  <c:v>Using textbooks</c:v>
                </c:pt>
                <c:pt idx="4">
                  <c:v>Using printed worksheets</c:v>
                </c:pt>
                <c:pt idx="5">
                  <c:v>In another way</c:v>
                </c:pt>
                <c:pt idx="6">
                  <c:v>Not sure</c:v>
                </c:pt>
              </c:strCache>
            </c:strRef>
          </c:cat>
          <c:val>
            <c:numRef>
              <c:f>Sheet1!$D$2:$D$8</c:f>
              <c:numCache>
                <c:formatCode>0%</c:formatCode>
                <c:ptCount val="7"/>
                <c:pt idx="0">
                  <c:v>0.28000000000000003</c:v>
                </c:pt>
                <c:pt idx="1">
                  <c:v>0.82</c:v>
                </c:pt>
                <c:pt idx="2">
                  <c:v>0.18</c:v>
                </c:pt>
                <c:pt idx="3">
                  <c:v>0.11</c:v>
                </c:pt>
                <c:pt idx="4">
                  <c:v>0.1</c:v>
                </c:pt>
                <c:pt idx="5">
                  <c:v>0.01</c:v>
                </c:pt>
                <c:pt idx="6">
                  <c:v>1.409514685102789E-2</c:v>
                </c:pt>
              </c:numCache>
            </c:numRef>
          </c:val>
          <c:extLst>
            <c:ext xmlns:c16="http://schemas.microsoft.com/office/drawing/2014/chart" uri="{C3380CC4-5D6E-409C-BE32-E72D297353CC}">
              <c16:uniqueId val="{0000000F-026D-4F65-8DB6-67408713E17E}"/>
            </c:ext>
          </c:extLst>
        </c:ser>
        <c:dLbls>
          <c:dLblPos val="outEnd"/>
          <c:showLegendKey val="0"/>
          <c:showVal val="1"/>
          <c:showCatName val="0"/>
          <c:showSerName val="0"/>
          <c:showPercent val="0"/>
          <c:showBubbleSize val="0"/>
        </c:dLbls>
        <c:gapWidth val="88"/>
        <c:axId val="-2068027336"/>
        <c:axId val="-2113994440"/>
      </c:barChart>
      <c:catAx>
        <c:axId val="-2068027336"/>
        <c:scaling>
          <c:orientation val="maxMin"/>
        </c:scaling>
        <c:delete val="0"/>
        <c:axPos val="l"/>
        <c:numFmt formatCode="General" sourceLinked="0"/>
        <c:majorTickMark val="none"/>
        <c:minorTickMark val="none"/>
        <c:tickLblPos val="nextTo"/>
        <c:crossAx val="-2113994440"/>
        <c:crosses val="autoZero"/>
        <c:auto val="1"/>
        <c:lblAlgn val="ctr"/>
        <c:lblOffset val="100"/>
        <c:noMultiLvlLbl val="0"/>
      </c:catAx>
      <c:valAx>
        <c:axId val="-2113994440"/>
        <c:scaling>
          <c:orientation val="minMax"/>
        </c:scaling>
        <c:delete val="1"/>
        <c:axPos val="t"/>
        <c:numFmt formatCode="0%" sourceLinked="1"/>
        <c:majorTickMark val="none"/>
        <c:minorTickMark val="none"/>
        <c:tickLblPos val="nextTo"/>
        <c:crossAx val="-2068027336"/>
        <c:crosses val="autoZero"/>
        <c:crossBetween val="between"/>
      </c:valAx>
    </c:plotArea>
    <c:legend>
      <c:legendPos val="r"/>
      <c:layout>
        <c:manualLayout>
          <c:xMode val="edge"/>
          <c:yMode val="edge"/>
          <c:x val="0.7763336477090782"/>
          <c:y val="0.45023444067121282"/>
          <c:w val="0.21252429100958481"/>
          <c:h val="0.1356753344832598"/>
        </c:manualLayout>
      </c:layout>
      <c:overlay val="0"/>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manualLayout>
          <c:layoutTarget val="inner"/>
          <c:xMode val="edge"/>
          <c:yMode val="edge"/>
          <c:x val="0.27192397298652277"/>
          <c:y val="3.0801536681389081E-2"/>
          <c:w val="0.52021085847415138"/>
          <c:h val="0.93839692663722185"/>
        </c:manualLayout>
      </c:layout>
      <c:barChart>
        <c:barDir val="bar"/>
        <c:grouping val="clustered"/>
        <c:varyColors val="1"/>
        <c:ser>
          <c:idx val="0"/>
          <c:order val="0"/>
          <c:tx>
            <c:strRef>
              <c:f>Sheet1!$B$1</c:f>
              <c:strCache>
                <c:ptCount val="1"/>
                <c:pt idx="0">
                  <c:v>All</c:v>
                </c:pt>
              </c:strCache>
            </c:strRef>
          </c:tx>
          <c:spPr>
            <a:solidFill>
              <a:srgbClr val="B3B5B3"/>
            </a:solidFill>
          </c:spPr>
          <c:invertIfNegative val="1"/>
          <c:dPt>
            <c:idx val="0"/>
            <c:invertIfNegative val="1"/>
            <c:bubble3D val="0"/>
            <c:spPr>
              <a:solidFill>
                <a:schemeClr val="bg2"/>
              </a:solidFill>
            </c:spPr>
            <c:extLst>
              <c:ext xmlns:c16="http://schemas.microsoft.com/office/drawing/2014/chart" uri="{C3380CC4-5D6E-409C-BE32-E72D297353CC}">
                <c16:uniqueId val="{00000001-808A-4542-89F3-748939077F8A}"/>
              </c:ext>
            </c:extLst>
          </c:dPt>
          <c:dPt>
            <c:idx val="1"/>
            <c:invertIfNegative val="1"/>
            <c:bubble3D val="0"/>
            <c:spPr>
              <a:solidFill>
                <a:schemeClr val="bg2"/>
              </a:solidFill>
            </c:spPr>
            <c:extLst>
              <c:ext xmlns:c16="http://schemas.microsoft.com/office/drawing/2014/chart" uri="{C3380CC4-5D6E-409C-BE32-E72D297353CC}">
                <c16:uniqueId val="{00000003-808A-4542-89F3-748939077F8A}"/>
              </c:ext>
            </c:extLst>
          </c:dPt>
          <c:dPt>
            <c:idx val="2"/>
            <c:invertIfNegative val="1"/>
            <c:bubble3D val="0"/>
            <c:spPr>
              <a:solidFill>
                <a:schemeClr val="bg2"/>
              </a:solidFill>
            </c:spPr>
            <c:extLst>
              <c:ext xmlns:c16="http://schemas.microsoft.com/office/drawing/2014/chart" uri="{C3380CC4-5D6E-409C-BE32-E72D297353CC}">
                <c16:uniqueId val="{00000005-808A-4542-89F3-748939077F8A}"/>
              </c:ext>
            </c:extLst>
          </c:dPt>
          <c:dPt>
            <c:idx val="3"/>
            <c:invertIfNegative val="1"/>
            <c:bubble3D val="0"/>
            <c:spPr>
              <a:solidFill>
                <a:schemeClr val="bg2"/>
              </a:solidFill>
            </c:spPr>
            <c:extLst>
              <c:ext xmlns:c16="http://schemas.microsoft.com/office/drawing/2014/chart" uri="{C3380CC4-5D6E-409C-BE32-E72D297353CC}">
                <c16:uniqueId val="{00000007-808A-4542-89F3-748939077F8A}"/>
              </c:ext>
            </c:extLst>
          </c:dPt>
          <c:dPt>
            <c:idx val="4"/>
            <c:invertIfNegative val="1"/>
            <c:bubble3D val="0"/>
            <c:spPr>
              <a:solidFill>
                <a:schemeClr val="bg2"/>
              </a:solidFill>
            </c:spPr>
            <c:extLst>
              <c:ext xmlns:c16="http://schemas.microsoft.com/office/drawing/2014/chart" uri="{C3380CC4-5D6E-409C-BE32-E72D297353CC}">
                <c16:uniqueId val="{00000009-808A-4542-89F3-748939077F8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child's own device</c:v>
                </c:pt>
                <c:pt idx="1">
                  <c:v>A parent's device</c:v>
                </c:pt>
                <c:pt idx="2">
                  <c:v>A sibling's device</c:v>
                </c:pt>
                <c:pt idx="3">
                  <c:v>Another person's device</c:v>
                </c:pt>
                <c:pt idx="4">
                  <c:v>Not sure</c:v>
                </c:pt>
              </c:strCache>
            </c:strRef>
          </c:cat>
          <c:val>
            <c:numRef>
              <c:f>Sheet1!$B$2:$B$6</c:f>
              <c:numCache>
                <c:formatCode>0%</c:formatCode>
                <c:ptCount val="5"/>
                <c:pt idx="0">
                  <c:v>0.5228356202365475</c:v>
                </c:pt>
                <c:pt idx="1">
                  <c:v>0.43761334445257349</c:v>
                </c:pt>
                <c:pt idx="2">
                  <c:v>2.4422292770757002E-2</c:v>
                </c:pt>
                <c:pt idx="3">
                  <c:v>1.4278698190842151E-2</c:v>
                </c:pt>
                <c:pt idx="4">
                  <c:v>8.5004434927987271E-4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 xmlns:c16="http://schemas.microsoft.com/office/drawing/2014/chart" uri="{C3380CC4-5D6E-409C-BE32-E72D297353CC}">
              <c16:uniqueId val="{0000000A-808A-4542-89F3-748939077F8A}"/>
            </c:ext>
          </c:extLst>
        </c:ser>
        <c:ser>
          <c:idx val="1"/>
          <c:order val="1"/>
          <c:tx>
            <c:strRef>
              <c:f>Sheet1!$C$1</c:f>
              <c:strCache>
                <c:ptCount val="1"/>
                <c:pt idx="0">
                  <c:v>Primary</c:v>
                </c:pt>
              </c:strCache>
            </c:strRef>
          </c:tx>
          <c:spPr>
            <a:solidFill>
              <a:schemeClr val="accent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child's own device</c:v>
                </c:pt>
                <c:pt idx="1">
                  <c:v>A parent's device</c:v>
                </c:pt>
                <c:pt idx="2">
                  <c:v>A sibling's device</c:v>
                </c:pt>
                <c:pt idx="3">
                  <c:v>Another person's device</c:v>
                </c:pt>
                <c:pt idx="4">
                  <c:v>Not sure</c:v>
                </c:pt>
              </c:strCache>
            </c:strRef>
          </c:cat>
          <c:val>
            <c:numRef>
              <c:f>Sheet1!$C$2:$C$6</c:f>
              <c:numCache>
                <c:formatCode>0%</c:formatCode>
                <c:ptCount val="5"/>
                <c:pt idx="0">
                  <c:v>0.30458209121991309</c:v>
                </c:pt>
                <c:pt idx="1">
                  <c:v>0.64705996677318467</c:v>
                </c:pt>
                <c:pt idx="2">
                  <c:v>2.7017055878410291E-2</c:v>
                </c:pt>
                <c:pt idx="3">
                  <c:v>1.9573537506220168E-2</c:v>
                </c:pt>
                <c:pt idx="4">
                  <c:v>1.767348622271784E-3</c:v>
                </c:pt>
              </c:numCache>
            </c:numRef>
          </c:val>
          <c:extLst>
            <c:ext xmlns:c16="http://schemas.microsoft.com/office/drawing/2014/chart" uri="{C3380CC4-5D6E-409C-BE32-E72D297353CC}">
              <c16:uniqueId val="{0000000A-02EB-443E-AC5C-F134512D21DA}"/>
            </c:ext>
          </c:extLst>
        </c:ser>
        <c:ser>
          <c:idx val="2"/>
          <c:order val="2"/>
          <c:tx>
            <c:strRef>
              <c:f>Sheet1!$D$1</c:f>
              <c:strCache>
                <c:ptCount val="1"/>
                <c:pt idx="0">
                  <c:v>Secondary</c:v>
                </c:pt>
              </c:strCache>
            </c:strRef>
          </c:tx>
          <c:spPr>
            <a:solidFill>
              <a:schemeClr val="accent2">
                <a:lumMod val="40000"/>
                <a:lumOff val="6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child's own device</c:v>
                </c:pt>
                <c:pt idx="1">
                  <c:v>A parent's device</c:v>
                </c:pt>
                <c:pt idx="2">
                  <c:v>A sibling's device</c:v>
                </c:pt>
                <c:pt idx="3">
                  <c:v>Another person's device</c:v>
                </c:pt>
                <c:pt idx="4">
                  <c:v>Not sure</c:v>
                </c:pt>
              </c:strCache>
            </c:strRef>
          </c:cat>
          <c:val>
            <c:numRef>
              <c:f>Sheet1!$D$2:$D$6</c:f>
              <c:numCache>
                <c:formatCode>0%</c:formatCode>
                <c:ptCount val="5"/>
                <c:pt idx="0">
                  <c:v>0.74</c:v>
                </c:pt>
                <c:pt idx="1">
                  <c:v>0.23</c:v>
                </c:pt>
                <c:pt idx="2">
                  <c:v>2.2017786673574551E-2</c:v>
                </c:pt>
                <c:pt idx="3">
                  <c:v>9.3720948173487729E-3</c:v>
                </c:pt>
                <c:pt idx="4">
                  <c:v>0</c:v>
                </c:pt>
              </c:numCache>
            </c:numRef>
          </c:val>
          <c:extLst>
            <c:ext xmlns:c16="http://schemas.microsoft.com/office/drawing/2014/chart" uri="{C3380CC4-5D6E-409C-BE32-E72D297353CC}">
              <c16:uniqueId val="{0000000B-02EB-443E-AC5C-F134512D21DA}"/>
            </c:ext>
          </c:extLst>
        </c:ser>
        <c:dLbls>
          <c:dLblPos val="outEnd"/>
          <c:showLegendKey val="0"/>
          <c:showVal val="1"/>
          <c:showCatName val="0"/>
          <c:showSerName val="0"/>
          <c:showPercent val="0"/>
          <c:showBubbleSize val="0"/>
        </c:dLbls>
        <c:gapWidth val="88"/>
        <c:axId val="-2068027336"/>
        <c:axId val="-2113994440"/>
      </c:barChart>
      <c:catAx>
        <c:axId val="-2068027336"/>
        <c:scaling>
          <c:orientation val="maxMin"/>
        </c:scaling>
        <c:delete val="0"/>
        <c:axPos val="l"/>
        <c:numFmt formatCode="General" sourceLinked="0"/>
        <c:majorTickMark val="none"/>
        <c:minorTickMark val="none"/>
        <c:tickLblPos val="nextTo"/>
        <c:crossAx val="-2113994440"/>
        <c:crosses val="autoZero"/>
        <c:auto val="1"/>
        <c:lblAlgn val="ctr"/>
        <c:lblOffset val="100"/>
        <c:noMultiLvlLbl val="0"/>
      </c:catAx>
      <c:valAx>
        <c:axId val="-2113994440"/>
        <c:scaling>
          <c:orientation val="minMax"/>
        </c:scaling>
        <c:delete val="1"/>
        <c:axPos val="t"/>
        <c:numFmt formatCode="0%" sourceLinked="1"/>
        <c:majorTickMark val="none"/>
        <c:minorTickMark val="none"/>
        <c:tickLblPos val="nextTo"/>
        <c:crossAx val="-2068027336"/>
        <c:crosses val="autoZero"/>
        <c:crossBetween val="between"/>
      </c:valAx>
    </c:plotArea>
    <c:legend>
      <c:legendPos val="r"/>
      <c:overlay val="0"/>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c:style val="2"/>
  <c:chart>
    <c:autoTitleDeleted val="1"/>
    <c:plotArea>
      <c:layout/>
      <c:barChart>
        <c:barDir val="bar"/>
        <c:grouping val="clustered"/>
        <c:varyColors val="1"/>
        <c:ser>
          <c:idx val="0"/>
          <c:order val="0"/>
          <c:tx>
            <c:strRef>
              <c:f>Sheet1!$B$1</c:f>
              <c:strCache>
                <c:ptCount val="1"/>
                <c:pt idx="0">
                  <c:v>All</c:v>
                </c:pt>
              </c:strCache>
            </c:strRef>
          </c:tx>
          <c:spPr>
            <a:solidFill>
              <a:srgbClr val="B3B5B3"/>
            </a:solidFill>
            <a:ln>
              <a:noFill/>
            </a:ln>
          </c:spPr>
          <c:invertIfNegative val="1"/>
          <c:dPt>
            <c:idx val="0"/>
            <c:invertIfNegative val="1"/>
            <c:bubble3D val="0"/>
            <c:spPr>
              <a:solidFill>
                <a:schemeClr val="bg2"/>
              </a:solidFill>
              <a:ln>
                <a:noFill/>
              </a:ln>
            </c:spPr>
            <c:extLst>
              <c:ext xmlns:c16="http://schemas.microsoft.com/office/drawing/2014/chart" uri="{C3380CC4-5D6E-409C-BE32-E72D297353CC}">
                <c16:uniqueId val="{00000001-647E-4D96-9862-BD18CE24C706}"/>
              </c:ext>
            </c:extLst>
          </c:dPt>
          <c:dPt>
            <c:idx val="1"/>
            <c:invertIfNegative val="1"/>
            <c:bubble3D val="0"/>
            <c:spPr>
              <a:solidFill>
                <a:schemeClr val="bg2"/>
              </a:solidFill>
              <a:ln>
                <a:noFill/>
              </a:ln>
            </c:spPr>
            <c:extLst>
              <c:ext xmlns:c16="http://schemas.microsoft.com/office/drawing/2014/chart" uri="{C3380CC4-5D6E-409C-BE32-E72D297353CC}">
                <c16:uniqueId val="{00000003-647E-4D96-9862-BD18CE24C706}"/>
              </c:ext>
            </c:extLst>
          </c:dPt>
          <c:dPt>
            <c:idx val="2"/>
            <c:invertIfNegative val="1"/>
            <c:bubble3D val="0"/>
            <c:spPr>
              <a:solidFill>
                <a:schemeClr val="bg2"/>
              </a:solidFill>
              <a:ln>
                <a:noFill/>
              </a:ln>
            </c:spPr>
            <c:extLst>
              <c:ext xmlns:c16="http://schemas.microsoft.com/office/drawing/2014/chart" uri="{C3380CC4-5D6E-409C-BE32-E72D297353CC}">
                <c16:uniqueId val="{00000005-647E-4D96-9862-BD18CE24C706}"/>
              </c:ext>
            </c:extLst>
          </c:dPt>
          <c:dPt>
            <c:idx val="3"/>
            <c:invertIfNegative val="1"/>
            <c:bubble3D val="0"/>
            <c:spPr>
              <a:solidFill>
                <a:schemeClr val="bg2"/>
              </a:solidFill>
              <a:ln>
                <a:noFill/>
              </a:ln>
            </c:spPr>
            <c:extLst>
              <c:ext xmlns:c16="http://schemas.microsoft.com/office/drawing/2014/chart" uri="{C3380CC4-5D6E-409C-BE32-E72D297353CC}">
                <c16:uniqueId val="{00000007-647E-4D96-9862-BD18CE24C706}"/>
              </c:ext>
            </c:extLst>
          </c:dPt>
          <c:dPt>
            <c:idx val="4"/>
            <c:invertIfNegative val="1"/>
            <c:bubble3D val="0"/>
            <c:spPr>
              <a:solidFill>
                <a:schemeClr val="bg2"/>
              </a:solidFill>
              <a:ln>
                <a:noFill/>
              </a:ln>
            </c:spPr>
            <c:extLst>
              <c:ext xmlns:c16="http://schemas.microsoft.com/office/drawing/2014/chart" uri="{C3380CC4-5D6E-409C-BE32-E72D297353CC}">
                <c16:uniqueId val="{00000009-647E-4D96-9862-BD18CE24C706}"/>
              </c:ext>
            </c:extLst>
          </c:dPt>
          <c:dPt>
            <c:idx val="5"/>
            <c:invertIfNegative val="1"/>
            <c:bubble3D val="0"/>
            <c:spPr>
              <a:solidFill>
                <a:schemeClr val="bg2"/>
              </a:solidFill>
              <a:ln>
                <a:noFill/>
              </a:ln>
            </c:spPr>
            <c:extLst>
              <c:ext xmlns:c16="http://schemas.microsoft.com/office/drawing/2014/chart" uri="{C3380CC4-5D6E-409C-BE32-E72D297353CC}">
                <c16:uniqueId val="{0000000B-647E-4D96-9862-BD18CE24C706}"/>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In their own bedroom</c:v>
                </c:pt>
                <c:pt idx="1">
                  <c:v>In a shared bedroom</c:v>
                </c:pt>
                <c:pt idx="2">
                  <c:v>In a study/spare room</c:v>
                </c:pt>
                <c:pt idx="3">
                  <c:v>In the living room/kitchen</c:v>
                </c:pt>
                <c:pt idx="4">
                  <c:v>Another area of the house </c:v>
                </c:pt>
                <c:pt idx="5">
                  <c:v>Not sure</c:v>
                </c:pt>
              </c:strCache>
            </c:strRef>
          </c:cat>
          <c:val>
            <c:numRef>
              <c:f>Sheet1!$B$2:$B$7</c:f>
              <c:numCache>
                <c:formatCode>0%</c:formatCode>
                <c:ptCount val="6"/>
                <c:pt idx="0">
                  <c:v>0.29260768749529442</c:v>
                </c:pt>
                <c:pt idx="1">
                  <c:v>3.5835261281014247E-2</c:v>
                </c:pt>
                <c:pt idx="2">
                  <c:v>6.6801333717387557E-2</c:v>
                </c:pt>
                <c:pt idx="3">
                  <c:v>0.56671073022990825</c:v>
                </c:pt>
                <c:pt idx="4">
                  <c:v>2.9170984932517959E-2</c:v>
                </c:pt>
                <c:pt idx="5">
                  <c:v>8.8740023438776718E-3</c:v>
                </c:pt>
              </c:numCache>
            </c:numRef>
          </c:val>
          <c:extLst>
            <c:ext xmlns:c14="http://schemas.microsoft.com/office/drawing/2007/8/2/chart" uri="{6F2FDCE9-48DA-4B69-8628-5D25D57E5C99}">
              <c14:invertSolidFillFmt>
                <c14:spPr xmlns:c14="http://schemas.microsoft.com/office/drawing/2007/8/2/chart">
                  <a:solidFill>
                    <a:srgbClr val="FFFFFF"/>
                  </a:solidFill>
                  <a:ln>
                    <a:noFill/>
                  </a:ln>
                </c14:spPr>
              </c14:invertSolidFillFmt>
            </c:ext>
            <c:ext xmlns:c16="http://schemas.microsoft.com/office/drawing/2014/chart" uri="{C3380CC4-5D6E-409C-BE32-E72D297353CC}">
              <c16:uniqueId val="{0000000C-647E-4D96-9862-BD18CE24C706}"/>
            </c:ext>
          </c:extLst>
        </c:ser>
        <c:ser>
          <c:idx val="1"/>
          <c:order val="1"/>
          <c:tx>
            <c:strRef>
              <c:f>Sheet1!$C$1</c:f>
              <c:strCache>
                <c:ptCount val="1"/>
                <c:pt idx="0">
                  <c:v>Primary</c:v>
                </c:pt>
              </c:strCache>
            </c:strRef>
          </c:tx>
          <c:spPr>
            <a:solidFill>
              <a:schemeClr val="accent2"/>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In their own bedroom</c:v>
                </c:pt>
                <c:pt idx="1">
                  <c:v>In a shared bedroom</c:v>
                </c:pt>
                <c:pt idx="2">
                  <c:v>In a study/spare room</c:v>
                </c:pt>
                <c:pt idx="3">
                  <c:v>In the living room/kitchen</c:v>
                </c:pt>
                <c:pt idx="4">
                  <c:v>Another area of the house </c:v>
                </c:pt>
                <c:pt idx="5">
                  <c:v>Not sure</c:v>
                </c:pt>
              </c:strCache>
            </c:strRef>
          </c:cat>
          <c:val>
            <c:numRef>
              <c:f>Sheet1!$C$2:$C$7</c:f>
              <c:numCache>
                <c:formatCode>0%</c:formatCode>
                <c:ptCount val="6"/>
                <c:pt idx="0">
                  <c:v>8.8825151440258876E-2</c:v>
                </c:pt>
                <c:pt idx="1">
                  <c:v>3.5548029143683837E-2</c:v>
                </c:pt>
                <c:pt idx="2">
                  <c:v>6.1330367576932658E-2</c:v>
                </c:pt>
                <c:pt idx="3">
                  <c:v>0.7754238940592364</c:v>
                </c:pt>
                <c:pt idx="4">
                  <c:v>2.8468657446919211E-2</c:v>
                </c:pt>
                <c:pt idx="5">
                  <c:v>1.040390033296896E-2</c:v>
                </c:pt>
              </c:numCache>
            </c:numRef>
          </c:val>
          <c:extLst>
            <c:ext xmlns:c16="http://schemas.microsoft.com/office/drawing/2014/chart" uri="{C3380CC4-5D6E-409C-BE32-E72D297353CC}">
              <c16:uniqueId val="{0000000C-0B5E-470E-A7C4-2EB4BC6CA780}"/>
            </c:ext>
          </c:extLst>
        </c:ser>
        <c:ser>
          <c:idx val="2"/>
          <c:order val="2"/>
          <c:tx>
            <c:strRef>
              <c:f>Sheet1!$D$1</c:f>
              <c:strCache>
                <c:ptCount val="1"/>
                <c:pt idx="0">
                  <c:v>Secondary</c:v>
                </c:pt>
              </c:strCache>
            </c:strRef>
          </c:tx>
          <c:spPr>
            <a:solidFill>
              <a:schemeClr val="accent2">
                <a:lumMod val="40000"/>
                <a:lumOff val="60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In their own bedroom</c:v>
                </c:pt>
                <c:pt idx="1">
                  <c:v>In a shared bedroom</c:v>
                </c:pt>
                <c:pt idx="2">
                  <c:v>In a study/spare room</c:v>
                </c:pt>
                <c:pt idx="3">
                  <c:v>In the living room/kitchen</c:v>
                </c:pt>
                <c:pt idx="4">
                  <c:v>Another area of the house </c:v>
                </c:pt>
                <c:pt idx="5">
                  <c:v>Not sure</c:v>
                </c:pt>
              </c:strCache>
            </c:strRef>
          </c:cat>
          <c:val>
            <c:numRef>
              <c:f>Sheet1!$D$2:$D$7</c:f>
              <c:numCache>
                <c:formatCode>0%</c:formatCode>
                <c:ptCount val="6"/>
                <c:pt idx="0">
                  <c:v>0.51</c:v>
                </c:pt>
                <c:pt idx="1">
                  <c:v>3.6122861300756079E-2</c:v>
                </c:pt>
                <c:pt idx="2">
                  <c:v>7.2279306985370939E-2</c:v>
                </c:pt>
                <c:pt idx="3">
                  <c:v>0.35</c:v>
                </c:pt>
                <c:pt idx="4">
                  <c:v>2.9874211948132431E-2</c:v>
                </c:pt>
                <c:pt idx="5">
                  <c:v>7.3421448854641448E-3</c:v>
                </c:pt>
              </c:numCache>
            </c:numRef>
          </c:val>
          <c:extLst>
            <c:ext xmlns:c16="http://schemas.microsoft.com/office/drawing/2014/chart" uri="{C3380CC4-5D6E-409C-BE32-E72D297353CC}">
              <c16:uniqueId val="{0000000D-0B5E-470E-A7C4-2EB4BC6CA780}"/>
            </c:ext>
          </c:extLst>
        </c:ser>
        <c:dLbls>
          <c:dLblPos val="outEnd"/>
          <c:showLegendKey val="0"/>
          <c:showVal val="1"/>
          <c:showCatName val="0"/>
          <c:showSerName val="0"/>
          <c:showPercent val="0"/>
          <c:showBubbleSize val="0"/>
        </c:dLbls>
        <c:gapWidth val="88"/>
        <c:axId val="-2068027336"/>
        <c:axId val="-2113994440"/>
      </c:barChart>
      <c:catAx>
        <c:axId val="-2068027336"/>
        <c:scaling>
          <c:orientation val="maxMin"/>
        </c:scaling>
        <c:delete val="0"/>
        <c:axPos val="l"/>
        <c:numFmt formatCode="General" sourceLinked="0"/>
        <c:majorTickMark val="none"/>
        <c:minorTickMark val="none"/>
        <c:tickLblPos val="nextTo"/>
        <c:crossAx val="-2113994440"/>
        <c:crosses val="autoZero"/>
        <c:auto val="1"/>
        <c:lblAlgn val="ctr"/>
        <c:lblOffset val="100"/>
        <c:noMultiLvlLbl val="0"/>
      </c:catAx>
      <c:valAx>
        <c:axId val="-2113994440"/>
        <c:scaling>
          <c:orientation val="minMax"/>
        </c:scaling>
        <c:delete val="1"/>
        <c:axPos val="t"/>
        <c:numFmt formatCode="0%" sourceLinked="1"/>
        <c:majorTickMark val="none"/>
        <c:minorTickMark val="none"/>
        <c:tickLblPos val="nextTo"/>
        <c:crossAx val="-2068027336"/>
        <c:crosses val="autoZero"/>
        <c:crossBetween val="between"/>
      </c:valAx>
    </c:plotArea>
    <c:legend>
      <c:legendPos val="r"/>
      <c:layout>
        <c:manualLayout>
          <c:xMode val="edge"/>
          <c:yMode val="edge"/>
          <c:x val="0.80130498250825444"/>
          <c:y val="0.34328480006961376"/>
          <c:w val="0.13951794860593883"/>
          <c:h val="0.15288633823426243"/>
        </c:manualLayout>
      </c:layout>
      <c:overlay val="0"/>
    </c:legend>
    <c:plotVisOnly val="1"/>
    <c:dispBlanksAs val="gap"/>
    <c:showDLblsOverMax val="1"/>
  </c:chart>
  <c:txPr>
    <a:bodyPr/>
    <a:lstStyle/>
    <a:p>
      <a:pPr>
        <a:defRPr sz="1200">
          <a:solidFill>
            <a:schemeClr val="tx2"/>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70DAB-28EA-4DDC-8F45-9165DB7B450D}" type="doc">
      <dgm:prSet loTypeId="urn:microsoft.com/office/officeart/2005/8/layout/process1" loCatId="process" qsTypeId="urn:microsoft.com/office/officeart/2005/8/quickstyle/simple1" qsCatId="simple" csTypeId="urn:microsoft.com/office/officeart/2005/8/colors/accent1_2" csCatId="accent1" phldr="1"/>
      <dgm:spPr/>
    </dgm:pt>
    <dgm:pt modelId="{3824A7FA-DCD0-4D0F-822C-4806DD4B49B0}">
      <dgm:prSet phldrT="[Text]" custT="1"/>
      <dgm:spPr/>
      <dgm:t>
        <a:bodyPr/>
        <a:lstStyle/>
        <a:p>
          <a:r>
            <a:rPr lang="en-GB" sz="1200" dirty="0"/>
            <a:t>Teachers are divided on whether aligning the curriculum with remote learning has been easy </a:t>
          </a:r>
        </a:p>
      </dgm:t>
      <dgm:extLst>
        <a:ext uri="{E40237B7-FDA0-4F09-8148-C483321AD2D9}">
          <dgm14:cNvPr xmlns:dgm14="http://schemas.microsoft.com/office/drawing/2010/diagram" id="0" name="" descr="Box 1: Teachers are divided on whether aligning the curriculum with remote learning has been easy &#10;&#10;Box 2: Whilst it may not have been easy to align the curriculum, most teachers feel it has been done at least somewhat &#10;&#10;Box 3: Half of teachers feel it is possible to align remote learning completely with the curriculum, but a similar figure do not&#10;"/>
        </a:ext>
      </dgm:extLst>
    </dgm:pt>
    <dgm:pt modelId="{FEB7F50D-5EF3-4985-A616-1D5C0BEAAE82}" type="parTrans" cxnId="{3957ABC4-F847-4CDE-AE1B-C2BE484AC271}">
      <dgm:prSet/>
      <dgm:spPr/>
      <dgm:t>
        <a:bodyPr/>
        <a:lstStyle/>
        <a:p>
          <a:endParaRPr lang="en-GB"/>
        </a:p>
      </dgm:t>
    </dgm:pt>
    <dgm:pt modelId="{0361AF68-E965-440D-8966-BFBA7769982D}" type="sibTrans" cxnId="{3957ABC4-F847-4CDE-AE1B-C2BE484AC271}">
      <dgm:prSet/>
      <dgm:spPr/>
      <dgm:t>
        <a:bodyPr/>
        <a:lstStyle/>
        <a:p>
          <a:endParaRPr lang="en-GB"/>
        </a:p>
      </dgm:t>
    </dgm:pt>
    <dgm:pt modelId="{895DF205-E20D-4B4C-952E-5610379EFADF}">
      <dgm:prSet phldrT="[Text]" custT="1"/>
      <dgm:spPr/>
      <dgm:t>
        <a:bodyPr/>
        <a:lstStyle/>
        <a:p>
          <a:r>
            <a:rPr lang="en-GB" sz="1200" dirty="0"/>
            <a:t>Half of teachers feel it is possible to align remote learning completely with the curriculum, but a similar figure do not</a:t>
          </a:r>
        </a:p>
      </dgm:t>
      <dgm:extLst>
        <a:ext uri="{E40237B7-FDA0-4F09-8148-C483321AD2D9}">
          <dgm14:cNvPr xmlns:dgm14="http://schemas.microsoft.com/office/drawing/2010/diagram" id="0" name="" descr="Box 1: Teachers are divided on whether aligning the curriculum with remote learning has been easy &#10;&#10;Box 2: Whilst it may not have been easy to align the curriculum, most teachers feel it has been done at least somewhat &#10;&#10;Box 3: Half of teachers feel it is possible to align remote learning completely with the curriculum, but a similar figure do not&#10;"/>
        </a:ext>
      </dgm:extLst>
    </dgm:pt>
    <dgm:pt modelId="{BF1BF854-28BA-4446-89E2-B52FE14A6EFD}" type="sibTrans" cxnId="{F6BE7303-D6AA-4B13-B574-F019C6443D45}">
      <dgm:prSet/>
      <dgm:spPr/>
      <dgm:t>
        <a:bodyPr/>
        <a:lstStyle/>
        <a:p>
          <a:endParaRPr lang="en-GB"/>
        </a:p>
      </dgm:t>
    </dgm:pt>
    <dgm:pt modelId="{060523B7-8D26-4F8A-A906-44801C31A5D0}" type="parTrans" cxnId="{F6BE7303-D6AA-4B13-B574-F019C6443D45}">
      <dgm:prSet/>
      <dgm:spPr/>
      <dgm:t>
        <a:bodyPr/>
        <a:lstStyle/>
        <a:p>
          <a:endParaRPr lang="en-GB"/>
        </a:p>
      </dgm:t>
    </dgm:pt>
    <dgm:pt modelId="{A9EC616B-E0FB-4E18-A9FC-634ECDEDEFEE}">
      <dgm:prSet phldrT="[Text]" custT="1"/>
      <dgm:spPr/>
      <dgm:t>
        <a:bodyPr/>
        <a:lstStyle/>
        <a:p>
          <a:r>
            <a:rPr lang="en-US" sz="1200" dirty="0"/>
            <a:t>Whilst it may not have been easy to align the curriculum, most teachers feel it has been done at least somewhat </a:t>
          </a:r>
          <a:endParaRPr lang="en-GB" sz="1200" dirty="0"/>
        </a:p>
      </dgm:t>
      <dgm:extLst>
        <a:ext uri="{E40237B7-FDA0-4F09-8148-C483321AD2D9}">
          <dgm14:cNvPr xmlns:dgm14="http://schemas.microsoft.com/office/drawing/2010/diagram" id="0" name="" descr="Box 1: Teachers are divided on whether aligning the curriculum with remote learning has been easy &#10;&#10;Box 2: Whilst it may not have been easy to align the curriculum, most teachers feel it has been done at least somewhat &#10;&#10;Box 3: Half of teachers feel it is possible to align remote learning completely with the curriculum, but a similar figure do not&#10;"/>
        </a:ext>
      </dgm:extLst>
    </dgm:pt>
    <dgm:pt modelId="{1762835C-D924-434C-85E8-113143C0F2CE}" type="sibTrans" cxnId="{12987FB2-4209-41EF-BC63-2884B9D7ACFD}">
      <dgm:prSet/>
      <dgm:spPr/>
      <dgm:t>
        <a:bodyPr/>
        <a:lstStyle/>
        <a:p>
          <a:endParaRPr lang="en-GB"/>
        </a:p>
      </dgm:t>
    </dgm:pt>
    <dgm:pt modelId="{F722F8C4-E8A9-4952-A2AB-A3EEC3FAA424}" type="parTrans" cxnId="{12987FB2-4209-41EF-BC63-2884B9D7ACFD}">
      <dgm:prSet/>
      <dgm:spPr/>
      <dgm:t>
        <a:bodyPr/>
        <a:lstStyle/>
        <a:p>
          <a:endParaRPr lang="en-GB"/>
        </a:p>
      </dgm:t>
    </dgm:pt>
    <dgm:pt modelId="{DD73B994-B1E6-40A8-A598-75AF16DBA052}" type="pres">
      <dgm:prSet presAssocID="{DED70DAB-28EA-4DDC-8F45-9165DB7B450D}" presName="Name0" presStyleCnt="0">
        <dgm:presLayoutVars>
          <dgm:dir/>
          <dgm:resizeHandles val="exact"/>
        </dgm:presLayoutVars>
      </dgm:prSet>
      <dgm:spPr/>
    </dgm:pt>
    <dgm:pt modelId="{C7825AE3-8071-40C6-B130-A5E45AA5618B}" type="pres">
      <dgm:prSet presAssocID="{3824A7FA-DCD0-4D0F-822C-4806DD4B49B0}" presName="node" presStyleLbl="node1" presStyleIdx="0" presStyleCnt="3" custScaleY="47124">
        <dgm:presLayoutVars>
          <dgm:bulletEnabled val="1"/>
        </dgm:presLayoutVars>
      </dgm:prSet>
      <dgm:spPr/>
    </dgm:pt>
    <dgm:pt modelId="{3B26EF96-8F31-4153-B16A-A89E13F71944}" type="pres">
      <dgm:prSet presAssocID="{0361AF68-E965-440D-8966-BFBA7769982D}" presName="sibTrans" presStyleLbl="sibTrans2D1" presStyleIdx="0" presStyleCnt="2" custScaleX="156744"/>
      <dgm:spPr/>
    </dgm:pt>
    <dgm:pt modelId="{9F6366B1-36C6-4DAC-AE6F-69923DE508A4}" type="pres">
      <dgm:prSet presAssocID="{0361AF68-E965-440D-8966-BFBA7769982D}" presName="connectorText" presStyleLbl="sibTrans2D1" presStyleIdx="0" presStyleCnt="2"/>
      <dgm:spPr/>
    </dgm:pt>
    <dgm:pt modelId="{E7F1B90B-01EB-446D-9659-6FCB6ED2F9B3}" type="pres">
      <dgm:prSet presAssocID="{A9EC616B-E0FB-4E18-A9FC-634ECDEDEFEE}" presName="node" presStyleLbl="node1" presStyleIdx="1" presStyleCnt="3" custScaleY="46921">
        <dgm:presLayoutVars>
          <dgm:bulletEnabled val="1"/>
        </dgm:presLayoutVars>
      </dgm:prSet>
      <dgm:spPr/>
    </dgm:pt>
    <dgm:pt modelId="{6B90DA3E-1507-41D7-A314-4BE4DC60D83E}" type="pres">
      <dgm:prSet presAssocID="{1762835C-D924-434C-85E8-113143C0F2CE}" presName="sibTrans" presStyleLbl="sibTrans2D1" presStyleIdx="1" presStyleCnt="2" custScaleX="172028"/>
      <dgm:spPr/>
    </dgm:pt>
    <dgm:pt modelId="{C5AEFE80-61F0-465D-96AC-772C315F6501}" type="pres">
      <dgm:prSet presAssocID="{1762835C-D924-434C-85E8-113143C0F2CE}" presName="connectorText" presStyleLbl="sibTrans2D1" presStyleIdx="1" presStyleCnt="2"/>
      <dgm:spPr/>
    </dgm:pt>
    <dgm:pt modelId="{8AF29E67-ACA1-437B-89F6-E1FDCDD29485}" type="pres">
      <dgm:prSet presAssocID="{895DF205-E20D-4B4C-952E-5610379EFADF}" presName="node" presStyleLbl="node1" presStyleIdx="2" presStyleCnt="3" custScaleY="46840">
        <dgm:presLayoutVars>
          <dgm:bulletEnabled val="1"/>
        </dgm:presLayoutVars>
      </dgm:prSet>
      <dgm:spPr/>
    </dgm:pt>
  </dgm:ptLst>
  <dgm:cxnLst>
    <dgm:cxn modelId="{935E2E01-0C62-4D4E-97B7-BBA54600E977}" type="presOf" srcId="{3824A7FA-DCD0-4D0F-822C-4806DD4B49B0}" destId="{C7825AE3-8071-40C6-B130-A5E45AA5618B}" srcOrd="0" destOrd="0" presId="urn:microsoft.com/office/officeart/2005/8/layout/process1"/>
    <dgm:cxn modelId="{F6BE7303-D6AA-4B13-B574-F019C6443D45}" srcId="{DED70DAB-28EA-4DDC-8F45-9165DB7B450D}" destId="{895DF205-E20D-4B4C-952E-5610379EFADF}" srcOrd="2" destOrd="0" parTransId="{060523B7-8D26-4F8A-A906-44801C31A5D0}" sibTransId="{BF1BF854-28BA-4446-89E2-B52FE14A6EFD}"/>
    <dgm:cxn modelId="{9A7B2005-840B-466A-A2CC-F7AE35A7CD13}" type="presOf" srcId="{1762835C-D924-434C-85E8-113143C0F2CE}" destId="{C5AEFE80-61F0-465D-96AC-772C315F6501}" srcOrd="1" destOrd="0" presId="urn:microsoft.com/office/officeart/2005/8/layout/process1"/>
    <dgm:cxn modelId="{2A3FB40C-A5CA-4732-BD95-4F27D52D1BEA}" type="presOf" srcId="{0361AF68-E965-440D-8966-BFBA7769982D}" destId="{9F6366B1-36C6-4DAC-AE6F-69923DE508A4}" srcOrd="1" destOrd="0" presId="urn:microsoft.com/office/officeart/2005/8/layout/process1"/>
    <dgm:cxn modelId="{157A1C24-CBCA-4BA3-959B-514D573534D3}" type="presOf" srcId="{A9EC616B-E0FB-4E18-A9FC-634ECDEDEFEE}" destId="{E7F1B90B-01EB-446D-9659-6FCB6ED2F9B3}" srcOrd="0" destOrd="0" presId="urn:microsoft.com/office/officeart/2005/8/layout/process1"/>
    <dgm:cxn modelId="{148D7A2B-10E4-4ED8-AB83-425E007A7B1D}" type="presOf" srcId="{895DF205-E20D-4B4C-952E-5610379EFADF}" destId="{8AF29E67-ACA1-437B-89F6-E1FDCDD29485}" srcOrd="0" destOrd="0" presId="urn:microsoft.com/office/officeart/2005/8/layout/process1"/>
    <dgm:cxn modelId="{7DA6533E-F033-4F9B-B6E2-695970D207C8}" type="presOf" srcId="{0361AF68-E965-440D-8966-BFBA7769982D}" destId="{3B26EF96-8F31-4153-B16A-A89E13F71944}" srcOrd="0" destOrd="0" presId="urn:microsoft.com/office/officeart/2005/8/layout/process1"/>
    <dgm:cxn modelId="{CBEC8247-4D7D-466D-8712-AB8B7FFB3E33}" type="presOf" srcId="{DED70DAB-28EA-4DDC-8F45-9165DB7B450D}" destId="{DD73B994-B1E6-40A8-A598-75AF16DBA052}" srcOrd="0" destOrd="0" presId="urn:microsoft.com/office/officeart/2005/8/layout/process1"/>
    <dgm:cxn modelId="{6746CB72-33A5-43FA-9D98-F282E21EF848}" type="presOf" srcId="{1762835C-D924-434C-85E8-113143C0F2CE}" destId="{6B90DA3E-1507-41D7-A314-4BE4DC60D83E}" srcOrd="0" destOrd="0" presId="urn:microsoft.com/office/officeart/2005/8/layout/process1"/>
    <dgm:cxn modelId="{12987FB2-4209-41EF-BC63-2884B9D7ACFD}" srcId="{DED70DAB-28EA-4DDC-8F45-9165DB7B450D}" destId="{A9EC616B-E0FB-4E18-A9FC-634ECDEDEFEE}" srcOrd="1" destOrd="0" parTransId="{F722F8C4-E8A9-4952-A2AB-A3EEC3FAA424}" sibTransId="{1762835C-D924-434C-85E8-113143C0F2CE}"/>
    <dgm:cxn modelId="{3957ABC4-F847-4CDE-AE1B-C2BE484AC271}" srcId="{DED70DAB-28EA-4DDC-8F45-9165DB7B450D}" destId="{3824A7FA-DCD0-4D0F-822C-4806DD4B49B0}" srcOrd="0" destOrd="0" parTransId="{FEB7F50D-5EF3-4985-A616-1D5C0BEAAE82}" sibTransId="{0361AF68-E965-440D-8966-BFBA7769982D}"/>
    <dgm:cxn modelId="{275A33B2-295C-4AEB-904A-2D0373FF9526}" type="presParOf" srcId="{DD73B994-B1E6-40A8-A598-75AF16DBA052}" destId="{C7825AE3-8071-40C6-B130-A5E45AA5618B}" srcOrd="0" destOrd="0" presId="urn:microsoft.com/office/officeart/2005/8/layout/process1"/>
    <dgm:cxn modelId="{963845B5-2B75-485F-BB7D-833CDA816328}" type="presParOf" srcId="{DD73B994-B1E6-40A8-A598-75AF16DBA052}" destId="{3B26EF96-8F31-4153-B16A-A89E13F71944}" srcOrd="1" destOrd="0" presId="urn:microsoft.com/office/officeart/2005/8/layout/process1"/>
    <dgm:cxn modelId="{338B1DA6-F501-475F-8B5E-5F937E96F272}" type="presParOf" srcId="{3B26EF96-8F31-4153-B16A-A89E13F71944}" destId="{9F6366B1-36C6-4DAC-AE6F-69923DE508A4}" srcOrd="0" destOrd="0" presId="urn:microsoft.com/office/officeart/2005/8/layout/process1"/>
    <dgm:cxn modelId="{B3C3F945-3B25-4017-9327-0DBCD5E95B35}" type="presParOf" srcId="{DD73B994-B1E6-40A8-A598-75AF16DBA052}" destId="{E7F1B90B-01EB-446D-9659-6FCB6ED2F9B3}" srcOrd="2" destOrd="0" presId="urn:microsoft.com/office/officeart/2005/8/layout/process1"/>
    <dgm:cxn modelId="{1B817D31-DA01-4C46-9458-148683B0088C}" type="presParOf" srcId="{DD73B994-B1E6-40A8-A598-75AF16DBA052}" destId="{6B90DA3E-1507-41D7-A314-4BE4DC60D83E}" srcOrd="3" destOrd="0" presId="urn:microsoft.com/office/officeart/2005/8/layout/process1"/>
    <dgm:cxn modelId="{A151EC7E-AFA1-49FC-9DC5-4A5DE5A4CB44}" type="presParOf" srcId="{6B90DA3E-1507-41D7-A314-4BE4DC60D83E}" destId="{C5AEFE80-61F0-465D-96AC-772C315F6501}" srcOrd="0" destOrd="0" presId="urn:microsoft.com/office/officeart/2005/8/layout/process1"/>
    <dgm:cxn modelId="{12828A1E-731B-4463-8729-8D5D72CC6E4D}" type="presParOf" srcId="{DD73B994-B1E6-40A8-A598-75AF16DBA052}" destId="{8AF29E67-ACA1-437B-89F6-E1FDCDD29485}"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C4B5EE-F73D-4DBC-ADA1-64155AF2C4D4}" type="doc">
      <dgm:prSet loTypeId="urn:microsoft.com/office/officeart/2005/8/layout/process1" loCatId="process" qsTypeId="urn:microsoft.com/office/officeart/2005/8/quickstyle/simple1" qsCatId="simple" csTypeId="urn:microsoft.com/office/officeart/2005/8/colors/accent1_2" csCatId="accent1" phldr="1"/>
      <dgm:spPr/>
    </dgm:pt>
    <dgm:pt modelId="{20AC68E1-08F5-457C-94C8-216F6A293BB6}">
      <dgm:prSet phldrT="[Text]" custT="1"/>
      <dgm:spPr>
        <a:solidFill>
          <a:srgbClr val="CBC1E7"/>
        </a:solidFill>
      </dgm:spPr>
      <dgm:t>
        <a:bodyPr/>
        <a:lstStyle/>
        <a:p>
          <a:r>
            <a:rPr lang="en-GB" sz="1200" b="1" dirty="0">
              <a:solidFill>
                <a:schemeClr val="tx1"/>
              </a:solidFill>
            </a:rPr>
            <a:t>Phase</a:t>
          </a:r>
        </a:p>
        <a:p>
          <a:r>
            <a:rPr lang="en-GB" sz="1200" b="0" dirty="0">
              <a:solidFill>
                <a:schemeClr val="tx1"/>
              </a:solidFill>
            </a:rPr>
            <a:t>Primary school teachers are more likely to state remote learning is difficult to align (55%), compared to 45% of secondary school teachers.</a:t>
          </a:r>
        </a:p>
      </dgm:t>
      <dgm:extLst>
        <a:ext uri="{E40237B7-FDA0-4F09-8148-C483321AD2D9}">
          <dgm14:cNvPr xmlns:dgm14="http://schemas.microsoft.com/office/drawing/2010/diagram" id="0" name="" descr="&#10;"/>
        </a:ext>
      </dgm:extLst>
    </dgm:pt>
    <dgm:pt modelId="{8398845E-B824-4DEB-9D0E-A2203E51531C}" type="parTrans" cxnId="{7EB6452C-14F9-491A-9C90-2B7B0D9C6FAA}">
      <dgm:prSet/>
      <dgm:spPr/>
      <dgm:t>
        <a:bodyPr/>
        <a:lstStyle/>
        <a:p>
          <a:endParaRPr lang="en-GB" sz="1200">
            <a:solidFill>
              <a:schemeClr val="tx1"/>
            </a:solidFill>
          </a:endParaRPr>
        </a:p>
      </dgm:t>
    </dgm:pt>
    <dgm:pt modelId="{F21EA4D3-1B34-49DE-B87A-2471D22793A5}" type="sibTrans" cxnId="{7EB6452C-14F9-491A-9C90-2B7B0D9C6FAA}">
      <dgm:prSet custT="1"/>
      <dgm:spPr/>
      <dgm:t>
        <a:bodyPr/>
        <a:lstStyle/>
        <a:p>
          <a:endParaRPr lang="en-GB" sz="1200">
            <a:solidFill>
              <a:schemeClr val="tx1"/>
            </a:solidFill>
          </a:endParaRPr>
        </a:p>
      </dgm:t>
    </dgm:pt>
    <dgm:pt modelId="{BA3A1244-7730-41FB-80AB-B3B5590DDA09}">
      <dgm:prSet phldrT="[Text]" custT="1"/>
      <dgm:spPr>
        <a:solidFill>
          <a:srgbClr val="CBC1E7"/>
        </a:solidFill>
      </dgm:spPr>
      <dgm:t>
        <a:bodyPr/>
        <a:lstStyle/>
        <a:p>
          <a:r>
            <a:rPr lang="en-GB" sz="1200" b="1" dirty="0">
              <a:solidFill>
                <a:schemeClr val="tx1"/>
              </a:solidFill>
            </a:rPr>
            <a:t>Phase</a:t>
          </a:r>
        </a:p>
        <a:p>
          <a:r>
            <a:rPr lang="en-GB" sz="1200" b="0" dirty="0">
              <a:solidFill>
                <a:schemeClr val="tx1"/>
              </a:solidFill>
            </a:rPr>
            <a:t>Despite this, there is no difference between phases when looking at the extent it has been aligned. Close to four fifths primary (79%) and secondary (81%) teachers report it has at least somewhat been aligned.</a:t>
          </a:r>
        </a:p>
      </dgm:t>
      <dgm:extLst>
        <a:ext uri="{E40237B7-FDA0-4F09-8148-C483321AD2D9}">
          <dgm14:cNvPr xmlns:dgm14="http://schemas.microsoft.com/office/drawing/2010/diagram" id="0" name="" descr="Primary school teachers are more likely to state remote learning is difficult to align (55%), compared to 45% of secondary school teachers. Despite this, there is no difference between phases when looking at the extent it has been aligned. Close to four fifths primary (79%) and secondary (81%) teachers report it has at least somewhat been aligned. "/>
        </a:ext>
      </dgm:extLst>
    </dgm:pt>
    <dgm:pt modelId="{585106A7-834D-4AF6-B731-25C1DD75DF1A}" type="parTrans" cxnId="{9A17B2B4-F067-4577-B530-A086E68D0ED1}">
      <dgm:prSet/>
      <dgm:spPr/>
      <dgm:t>
        <a:bodyPr/>
        <a:lstStyle/>
        <a:p>
          <a:endParaRPr lang="en-GB" sz="1200">
            <a:solidFill>
              <a:schemeClr val="tx1"/>
            </a:solidFill>
          </a:endParaRPr>
        </a:p>
      </dgm:t>
    </dgm:pt>
    <dgm:pt modelId="{9048AE98-4A62-4BB1-87EE-D5D06FDA1275}" type="sibTrans" cxnId="{9A17B2B4-F067-4577-B530-A086E68D0ED1}">
      <dgm:prSet custT="1"/>
      <dgm:spPr/>
      <dgm:t>
        <a:bodyPr/>
        <a:lstStyle/>
        <a:p>
          <a:endParaRPr lang="en-GB" sz="1200">
            <a:solidFill>
              <a:schemeClr val="tx1"/>
            </a:solidFill>
          </a:endParaRPr>
        </a:p>
      </dgm:t>
    </dgm:pt>
    <dgm:pt modelId="{40FF1E53-96F7-44D6-BF30-0FFE5D75A2CF}">
      <dgm:prSet phldrT="[Text]" custT="1"/>
      <dgm:spPr>
        <a:solidFill>
          <a:srgbClr val="CBC1E7"/>
        </a:solidFill>
      </dgm:spPr>
      <dgm:t>
        <a:bodyPr/>
        <a:lstStyle/>
        <a:p>
          <a:r>
            <a:rPr lang="en-GB" sz="1200" b="1" dirty="0">
              <a:solidFill>
                <a:schemeClr val="tx1"/>
              </a:solidFill>
            </a:rPr>
            <a:t>Phase</a:t>
          </a:r>
        </a:p>
        <a:p>
          <a:r>
            <a:rPr lang="en-GB" sz="1200" b="0" dirty="0">
              <a:solidFill>
                <a:schemeClr val="tx1"/>
              </a:solidFill>
            </a:rPr>
            <a:t>Linked with primary teachers’ initial reluctance around ease of alignment, primary teachers are less likely to agree it is possible to align, with two fifths reporting this (41%), compared to three fifths (59%) of secondary teachers.</a:t>
          </a:r>
        </a:p>
      </dgm:t>
      <dgm:extLst>
        <a:ext uri="{E40237B7-FDA0-4F09-8148-C483321AD2D9}">
          <dgm14:cNvPr xmlns:dgm14="http://schemas.microsoft.com/office/drawing/2010/diagram" id="0" name="" descr="Primary school teachers are more likely to state remote learning is difficult to align (55%), compared to 45% of secondary school teachers.&#10;&#10;Linked with primary teachers’ initial reluctance around ease of alignment, primary teachers are less likely to agree it is possible to align, with two fifths reporting this (41%), compared to three fifths (59%) of secondary teachers.&#10;Linked with primary teachers’ initial reluctance around ease of alignment, primary teachers are less likely to agree it is possible to align, with two fifths reporting this (41%), compared to three fifths (59%) of secondary teachers.&#10;"/>
        </a:ext>
      </dgm:extLst>
    </dgm:pt>
    <dgm:pt modelId="{BD10D053-BAB3-482A-BFA5-8583E96F4812}" type="parTrans" cxnId="{C09FBB7D-1A4B-4171-B142-B962230D6565}">
      <dgm:prSet/>
      <dgm:spPr/>
      <dgm:t>
        <a:bodyPr/>
        <a:lstStyle/>
        <a:p>
          <a:endParaRPr lang="en-GB" sz="1200">
            <a:solidFill>
              <a:schemeClr val="tx1"/>
            </a:solidFill>
          </a:endParaRPr>
        </a:p>
      </dgm:t>
    </dgm:pt>
    <dgm:pt modelId="{2B0FE8A8-7953-42CA-8F82-51DF60118B3C}" type="sibTrans" cxnId="{C09FBB7D-1A4B-4171-B142-B962230D6565}">
      <dgm:prSet/>
      <dgm:spPr/>
      <dgm:t>
        <a:bodyPr/>
        <a:lstStyle/>
        <a:p>
          <a:endParaRPr lang="en-GB" sz="1200">
            <a:solidFill>
              <a:schemeClr val="tx1"/>
            </a:solidFill>
          </a:endParaRPr>
        </a:p>
      </dgm:t>
    </dgm:pt>
    <dgm:pt modelId="{D9984DA1-47CC-4B8F-B8E5-92C856F22589}" type="pres">
      <dgm:prSet presAssocID="{0CC4B5EE-F73D-4DBC-ADA1-64155AF2C4D4}" presName="Name0" presStyleCnt="0">
        <dgm:presLayoutVars>
          <dgm:dir/>
          <dgm:resizeHandles val="exact"/>
        </dgm:presLayoutVars>
      </dgm:prSet>
      <dgm:spPr/>
    </dgm:pt>
    <dgm:pt modelId="{221DC062-CF40-4899-87C6-6E35852A4826}" type="pres">
      <dgm:prSet presAssocID="{20AC68E1-08F5-457C-94C8-216F6A293BB6}" presName="node" presStyleLbl="node1" presStyleIdx="0" presStyleCnt="3" custScaleY="368773">
        <dgm:presLayoutVars>
          <dgm:bulletEnabled val="1"/>
        </dgm:presLayoutVars>
      </dgm:prSet>
      <dgm:spPr/>
    </dgm:pt>
    <dgm:pt modelId="{3F4788AC-4A2F-43D3-A206-7FAAC7DB09B6}" type="pres">
      <dgm:prSet presAssocID="{F21EA4D3-1B34-49DE-B87A-2471D22793A5}" presName="sibTrans" presStyleLbl="sibTrans2D1" presStyleIdx="0" presStyleCnt="2"/>
      <dgm:spPr/>
    </dgm:pt>
    <dgm:pt modelId="{62F0B088-163E-4210-AF8C-2E7FC3E51BEE}" type="pres">
      <dgm:prSet presAssocID="{F21EA4D3-1B34-49DE-B87A-2471D22793A5}" presName="connectorText" presStyleLbl="sibTrans2D1" presStyleIdx="0" presStyleCnt="2"/>
      <dgm:spPr/>
    </dgm:pt>
    <dgm:pt modelId="{274635F0-AA50-4B28-ADBC-F676B7CF9A45}" type="pres">
      <dgm:prSet presAssocID="{BA3A1244-7730-41FB-80AB-B3B5590DDA09}" presName="node" presStyleLbl="node1" presStyleIdx="1" presStyleCnt="3" custScaleY="367332">
        <dgm:presLayoutVars>
          <dgm:bulletEnabled val="1"/>
        </dgm:presLayoutVars>
      </dgm:prSet>
      <dgm:spPr/>
    </dgm:pt>
    <dgm:pt modelId="{ECF0819F-4C36-4334-86EE-FE120A14FC92}" type="pres">
      <dgm:prSet presAssocID="{9048AE98-4A62-4BB1-87EE-D5D06FDA1275}" presName="sibTrans" presStyleLbl="sibTrans2D1" presStyleIdx="1" presStyleCnt="2"/>
      <dgm:spPr/>
    </dgm:pt>
    <dgm:pt modelId="{A63CE27A-366D-4AAE-BA92-A3C414AB733A}" type="pres">
      <dgm:prSet presAssocID="{9048AE98-4A62-4BB1-87EE-D5D06FDA1275}" presName="connectorText" presStyleLbl="sibTrans2D1" presStyleIdx="1" presStyleCnt="2"/>
      <dgm:spPr/>
    </dgm:pt>
    <dgm:pt modelId="{902CA57B-66D8-4F13-A29F-E46B322E71C5}" type="pres">
      <dgm:prSet presAssocID="{40FF1E53-96F7-44D6-BF30-0FFE5D75A2CF}" presName="node" presStyleLbl="node1" presStyleIdx="2" presStyleCnt="3" custScaleY="371657">
        <dgm:presLayoutVars>
          <dgm:bulletEnabled val="1"/>
        </dgm:presLayoutVars>
      </dgm:prSet>
      <dgm:spPr/>
    </dgm:pt>
  </dgm:ptLst>
  <dgm:cxnLst>
    <dgm:cxn modelId="{EA580F04-CEA4-493E-BFD1-E4F0999A5E01}" type="presOf" srcId="{BA3A1244-7730-41FB-80AB-B3B5590DDA09}" destId="{274635F0-AA50-4B28-ADBC-F676B7CF9A45}" srcOrd="0" destOrd="0" presId="urn:microsoft.com/office/officeart/2005/8/layout/process1"/>
    <dgm:cxn modelId="{977FB111-8F95-4396-91CF-93047A7A2E9F}" type="presOf" srcId="{0CC4B5EE-F73D-4DBC-ADA1-64155AF2C4D4}" destId="{D9984DA1-47CC-4B8F-B8E5-92C856F22589}" srcOrd="0" destOrd="0" presId="urn:microsoft.com/office/officeart/2005/8/layout/process1"/>
    <dgm:cxn modelId="{7EB6452C-14F9-491A-9C90-2B7B0D9C6FAA}" srcId="{0CC4B5EE-F73D-4DBC-ADA1-64155AF2C4D4}" destId="{20AC68E1-08F5-457C-94C8-216F6A293BB6}" srcOrd="0" destOrd="0" parTransId="{8398845E-B824-4DEB-9D0E-A2203E51531C}" sibTransId="{F21EA4D3-1B34-49DE-B87A-2471D22793A5}"/>
    <dgm:cxn modelId="{7A99EA4B-28E8-4F14-9415-3BD3D3BDF3B4}" type="presOf" srcId="{9048AE98-4A62-4BB1-87EE-D5D06FDA1275}" destId="{ECF0819F-4C36-4334-86EE-FE120A14FC92}" srcOrd="0" destOrd="0" presId="urn:microsoft.com/office/officeart/2005/8/layout/process1"/>
    <dgm:cxn modelId="{C09FBB7D-1A4B-4171-B142-B962230D6565}" srcId="{0CC4B5EE-F73D-4DBC-ADA1-64155AF2C4D4}" destId="{40FF1E53-96F7-44D6-BF30-0FFE5D75A2CF}" srcOrd="2" destOrd="0" parTransId="{BD10D053-BAB3-482A-BFA5-8583E96F4812}" sibTransId="{2B0FE8A8-7953-42CA-8F82-51DF60118B3C}"/>
    <dgm:cxn modelId="{EC5BF88F-4FDB-4DCA-9A15-06D411DCB61A}" type="presOf" srcId="{9048AE98-4A62-4BB1-87EE-D5D06FDA1275}" destId="{A63CE27A-366D-4AAE-BA92-A3C414AB733A}" srcOrd="1" destOrd="0" presId="urn:microsoft.com/office/officeart/2005/8/layout/process1"/>
    <dgm:cxn modelId="{530EF3B2-26B0-4DEA-881D-C6F63831C047}" type="presOf" srcId="{F21EA4D3-1B34-49DE-B87A-2471D22793A5}" destId="{3F4788AC-4A2F-43D3-A206-7FAAC7DB09B6}" srcOrd="0" destOrd="0" presId="urn:microsoft.com/office/officeart/2005/8/layout/process1"/>
    <dgm:cxn modelId="{9A17B2B4-F067-4577-B530-A086E68D0ED1}" srcId="{0CC4B5EE-F73D-4DBC-ADA1-64155AF2C4D4}" destId="{BA3A1244-7730-41FB-80AB-B3B5590DDA09}" srcOrd="1" destOrd="0" parTransId="{585106A7-834D-4AF6-B731-25C1DD75DF1A}" sibTransId="{9048AE98-4A62-4BB1-87EE-D5D06FDA1275}"/>
    <dgm:cxn modelId="{F11D86CF-2B3D-4B5D-99BC-F878DD2AFFD5}" type="presOf" srcId="{40FF1E53-96F7-44D6-BF30-0FFE5D75A2CF}" destId="{902CA57B-66D8-4F13-A29F-E46B322E71C5}" srcOrd="0" destOrd="0" presId="urn:microsoft.com/office/officeart/2005/8/layout/process1"/>
    <dgm:cxn modelId="{F8D30ED1-352C-442A-A835-18D7DADD65F4}" type="presOf" srcId="{F21EA4D3-1B34-49DE-B87A-2471D22793A5}" destId="{62F0B088-163E-4210-AF8C-2E7FC3E51BEE}" srcOrd="1" destOrd="0" presId="urn:microsoft.com/office/officeart/2005/8/layout/process1"/>
    <dgm:cxn modelId="{AE0995FE-E6CA-4E63-A3B4-B7F950311B97}" type="presOf" srcId="{20AC68E1-08F5-457C-94C8-216F6A293BB6}" destId="{221DC062-CF40-4899-87C6-6E35852A4826}" srcOrd="0" destOrd="0" presId="urn:microsoft.com/office/officeart/2005/8/layout/process1"/>
    <dgm:cxn modelId="{1A7D6955-5817-4016-AA26-899D2EB77495}" type="presParOf" srcId="{D9984DA1-47CC-4B8F-B8E5-92C856F22589}" destId="{221DC062-CF40-4899-87C6-6E35852A4826}" srcOrd="0" destOrd="0" presId="urn:microsoft.com/office/officeart/2005/8/layout/process1"/>
    <dgm:cxn modelId="{E22C94BA-D7ED-43CA-A612-AC57588F5C3E}" type="presParOf" srcId="{D9984DA1-47CC-4B8F-B8E5-92C856F22589}" destId="{3F4788AC-4A2F-43D3-A206-7FAAC7DB09B6}" srcOrd="1" destOrd="0" presId="urn:microsoft.com/office/officeart/2005/8/layout/process1"/>
    <dgm:cxn modelId="{722D2329-5ADC-4C65-8596-6098B07C0814}" type="presParOf" srcId="{3F4788AC-4A2F-43D3-A206-7FAAC7DB09B6}" destId="{62F0B088-163E-4210-AF8C-2E7FC3E51BEE}" srcOrd="0" destOrd="0" presId="urn:microsoft.com/office/officeart/2005/8/layout/process1"/>
    <dgm:cxn modelId="{E4915689-DC12-4606-9764-37C678D3C17A}" type="presParOf" srcId="{D9984DA1-47CC-4B8F-B8E5-92C856F22589}" destId="{274635F0-AA50-4B28-ADBC-F676B7CF9A45}" srcOrd="2" destOrd="0" presId="urn:microsoft.com/office/officeart/2005/8/layout/process1"/>
    <dgm:cxn modelId="{223D947F-9D70-4420-8864-36E773F8E2D0}" type="presParOf" srcId="{D9984DA1-47CC-4B8F-B8E5-92C856F22589}" destId="{ECF0819F-4C36-4334-86EE-FE120A14FC92}" srcOrd="3" destOrd="0" presId="urn:microsoft.com/office/officeart/2005/8/layout/process1"/>
    <dgm:cxn modelId="{5E94B49D-4795-405A-B73A-5BF312650631}" type="presParOf" srcId="{ECF0819F-4C36-4334-86EE-FE120A14FC92}" destId="{A63CE27A-366D-4AAE-BA92-A3C414AB733A}" srcOrd="0" destOrd="0" presId="urn:microsoft.com/office/officeart/2005/8/layout/process1"/>
    <dgm:cxn modelId="{4A69198D-D7BD-4907-9107-D095ECFEACE5}" type="presParOf" srcId="{D9984DA1-47CC-4B8F-B8E5-92C856F22589}" destId="{902CA57B-66D8-4F13-A29F-E46B322E71C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C4B5EE-F73D-4DBC-ADA1-64155AF2C4D4}" type="doc">
      <dgm:prSet loTypeId="urn:microsoft.com/office/officeart/2005/8/layout/process1" loCatId="process" qsTypeId="urn:microsoft.com/office/officeart/2005/8/quickstyle/simple1" qsCatId="simple" csTypeId="urn:microsoft.com/office/officeart/2005/8/colors/accent1_2" csCatId="accent1" phldr="1"/>
      <dgm:spPr/>
    </dgm:pt>
    <dgm:pt modelId="{20AC68E1-08F5-457C-94C8-216F6A293BB6}">
      <dgm:prSet phldrT="[Text]" custT="1"/>
      <dgm:spPr>
        <a:solidFill>
          <a:srgbClr val="CBC1E7"/>
        </a:solidFill>
      </dgm:spPr>
      <dgm:t>
        <a:bodyPr/>
        <a:lstStyle/>
        <a:p>
          <a:r>
            <a:rPr lang="en-GB" sz="1200" b="1" dirty="0">
              <a:solidFill>
                <a:schemeClr val="tx1"/>
              </a:solidFill>
            </a:rPr>
            <a:t>Ofsted Rating</a:t>
          </a:r>
        </a:p>
        <a:p>
          <a:r>
            <a:rPr lang="en-GB" sz="1200" b="0" dirty="0">
              <a:solidFill>
                <a:schemeClr val="tx1"/>
              </a:solidFill>
            </a:rPr>
            <a:t>Outstanding schools are more likely to report it as easy (56%) compared to Good (45%) and Requires Improvement/inadequate (44%). One in ten (10%) teachers at Outstanding schools state it was ‘very easy’, compared to only 2% of Requires Improvement / Inadequate.</a:t>
          </a:r>
        </a:p>
      </dgm:t>
      <dgm:extLst>
        <a:ext uri="{E40237B7-FDA0-4F09-8148-C483321AD2D9}">
          <dgm14:cNvPr xmlns:dgm14="http://schemas.microsoft.com/office/drawing/2010/diagram" id="0" name="" descr="Outstanding schools are more likely to report it as easy (56%) compared to Good (45%) and Requires Improvement/inadequate (44%). One in ten (10%) teachers at Outstanding schools state it was ‘very easy’, compared to only 2% of Requires Improvement / Inadequate.&#10;There is no difference in agreement between Requires Improvement/Inadequate (54%) and Outstanding (57%) schools that it can be aligned. Although Good schools are significantly less likely than the latter to agree (46%), with only 12% of teachers at Good schools strongly agreeing."/>
        </a:ext>
      </dgm:extLst>
    </dgm:pt>
    <dgm:pt modelId="{8398845E-B824-4DEB-9D0E-A2203E51531C}" type="parTrans" cxnId="{7EB6452C-14F9-491A-9C90-2B7B0D9C6FAA}">
      <dgm:prSet/>
      <dgm:spPr/>
      <dgm:t>
        <a:bodyPr/>
        <a:lstStyle/>
        <a:p>
          <a:endParaRPr lang="en-GB" sz="1200">
            <a:solidFill>
              <a:schemeClr val="tx1"/>
            </a:solidFill>
          </a:endParaRPr>
        </a:p>
      </dgm:t>
    </dgm:pt>
    <dgm:pt modelId="{F21EA4D3-1B34-49DE-B87A-2471D22793A5}" type="sibTrans" cxnId="{7EB6452C-14F9-491A-9C90-2B7B0D9C6FAA}">
      <dgm:prSet custT="1"/>
      <dgm:spPr/>
      <dgm:t>
        <a:bodyPr/>
        <a:lstStyle/>
        <a:p>
          <a:endParaRPr lang="en-GB" sz="1200">
            <a:solidFill>
              <a:schemeClr val="tx1"/>
            </a:solidFill>
          </a:endParaRPr>
        </a:p>
      </dgm:t>
    </dgm:pt>
    <dgm:pt modelId="{BA3A1244-7730-41FB-80AB-B3B5590DDA09}">
      <dgm:prSet phldrT="[Text]" custT="1"/>
      <dgm:spPr>
        <a:solidFill>
          <a:srgbClr val="CBC1E7"/>
        </a:solidFill>
      </dgm:spPr>
      <dgm:t>
        <a:bodyPr/>
        <a:lstStyle/>
        <a:p>
          <a:r>
            <a:rPr lang="en-GB" sz="1200" b="1" dirty="0">
              <a:solidFill>
                <a:schemeClr val="tx1"/>
              </a:solidFill>
            </a:rPr>
            <a:t>Ofsted Rating</a:t>
          </a:r>
        </a:p>
        <a:p>
          <a:r>
            <a:rPr lang="en-GB" sz="1200" b="0" dirty="0">
              <a:solidFill>
                <a:schemeClr val="tx1"/>
              </a:solidFill>
            </a:rPr>
            <a:t>As with phase, despite initial differences there is no difference between schools and the overall extent it has been aligned. Although, Outstanding schools are significantly more likely to report it has been aligned completely (22%) compared to 13% Good and 10% Requires Improvement/Inadequate .</a:t>
          </a:r>
        </a:p>
      </dgm:t>
      <dgm:extLst>
        <a:ext uri="{E40237B7-FDA0-4F09-8148-C483321AD2D9}">
          <dgm14:cNvPr xmlns:dgm14="http://schemas.microsoft.com/office/drawing/2010/diagram" id="0" name="" descr="As with phase, despite initial differences there is no difference between schools and the overall extent it has been aligned. Although, Outstanding schools are significantly more likely to report it has been aligned completely (22%) compared to 13% Good and 10% Requires Improvement/Inadequate.&#10;There is no difference in agreement between Requires Improvement/Inadequate (54%) and Outstanding (57%) schools that it can be aligned. Although Good schools are significantly less likely than the latter to agree (46%), with only 12% of teachers at Good schools strongly agreeing."/>
        </a:ext>
      </dgm:extLst>
    </dgm:pt>
    <dgm:pt modelId="{585106A7-834D-4AF6-B731-25C1DD75DF1A}" type="parTrans" cxnId="{9A17B2B4-F067-4577-B530-A086E68D0ED1}">
      <dgm:prSet/>
      <dgm:spPr/>
      <dgm:t>
        <a:bodyPr/>
        <a:lstStyle/>
        <a:p>
          <a:endParaRPr lang="en-GB" sz="1200">
            <a:solidFill>
              <a:schemeClr val="tx1"/>
            </a:solidFill>
          </a:endParaRPr>
        </a:p>
      </dgm:t>
    </dgm:pt>
    <dgm:pt modelId="{9048AE98-4A62-4BB1-87EE-D5D06FDA1275}" type="sibTrans" cxnId="{9A17B2B4-F067-4577-B530-A086E68D0ED1}">
      <dgm:prSet custT="1"/>
      <dgm:spPr/>
      <dgm:t>
        <a:bodyPr/>
        <a:lstStyle/>
        <a:p>
          <a:endParaRPr lang="en-GB" sz="1200">
            <a:solidFill>
              <a:schemeClr val="tx1"/>
            </a:solidFill>
          </a:endParaRPr>
        </a:p>
      </dgm:t>
    </dgm:pt>
    <dgm:pt modelId="{40FF1E53-96F7-44D6-BF30-0FFE5D75A2CF}">
      <dgm:prSet phldrT="[Text]" custT="1"/>
      <dgm:spPr>
        <a:solidFill>
          <a:srgbClr val="CBC1E7"/>
        </a:solidFill>
      </dgm:spPr>
      <dgm:t>
        <a:bodyPr/>
        <a:lstStyle/>
        <a:p>
          <a:r>
            <a:rPr lang="en-GB" sz="1200" b="1" dirty="0">
              <a:solidFill>
                <a:schemeClr val="tx1"/>
              </a:solidFill>
            </a:rPr>
            <a:t>Ofsted Rating</a:t>
          </a:r>
        </a:p>
        <a:p>
          <a:r>
            <a:rPr lang="en-GB" sz="1200" b="0" dirty="0">
              <a:solidFill>
                <a:schemeClr val="tx1"/>
              </a:solidFill>
            </a:rPr>
            <a:t>There is no difference in agreement between Requires Improvement/Inadequate (54%) and Outstanding (57%) schools that it can be aligned. Although Good schools are significantly less likely than the latter to agree (46%), with only 12% of teachers at Good schools strongly agreeing.</a:t>
          </a:r>
        </a:p>
      </dgm:t>
      <dgm:extLst>
        <a:ext uri="{E40237B7-FDA0-4F09-8148-C483321AD2D9}">
          <dgm14:cNvPr xmlns:dgm14="http://schemas.microsoft.com/office/drawing/2010/diagram" id="0" name="" descr="Ofsted Rating&#10;There is no difference in agreement between Requires Improvement/Inadequate (54%) and Outstanding (57%) schools that it can be aligned. Although Good schools are significantly less likely than the latter to agree (46%), with only 12% of teachers at Good schools strongly agreeing.&#10;There is no difference in agreement between Requires Improvement/Inadequate (54%) and Outstanding (57%) schools that it can be aligned. Although Good schools are significantly less likely than the latter to agree (46%), with only 12% of teachers at Good schools strongly agreeing.&#10;There is no difference in agreement between Requires Improvement/Inadequate (54%) and Outstanding (57%) schools that it can be aligned. Although Good schools are significantly less likely than the latter to agree (46%), with only 12% of teachers at Good schools strongly agreeing.&#10;There is no difference in agreement between Requires Improvement/Inadequate (54%) and Outstanding (57%) schools that it can be aligned. Although Good schools are significantly less likely than the latter to agree (46%), with only 12% of teachers at Good schools strongly agreeing.&#10;&#10;There is no difference in agreement between Requires Improvement/Inadequate (54%) and Outstanding (57%) schools that it can be aligned. Although Good schools are significantly less likely than the latter to agree (46%), with only 12% of teachers at Good schools strongly agreeing.&#10;&#10;&#10;"/>
        </a:ext>
      </dgm:extLst>
    </dgm:pt>
    <dgm:pt modelId="{BD10D053-BAB3-482A-BFA5-8583E96F4812}" type="parTrans" cxnId="{C09FBB7D-1A4B-4171-B142-B962230D6565}">
      <dgm:prSet/>
      <dgm:spPr/>
      <dgm:t>
        <a:bodyPr/>
        <a:lstStyle/>
        <a:p>
          <a:endParaRPr lang="en-GB" sz="1200">
            <a:solidFill>
              <a:schemeClr val="tx1"/>
            </a:solidFill>
          </a:endParaRPr>
        </a:p>
      </dgm:t>
    </dgm:pt>
    <dgm:pt modelId="{2B0FE8A8-7953-42CA-8F82-51DF60118B3C}" type="sibTrans" cxnId="{C09FBB7D-1A4B-4171-B142-B962230D6565}">
      <dgm:prSet/>
      <dgm:spPr/>
      <dgm:t>
        <a:bodyPr/>
        <a:lstStyle/>
        <a:p>
          <a:endParaRPr lang="en-GB" sz="1200">
            <a:solidFill>
              <a:schemeClr val="tx1"/>
            </a:solidFill>
          </a:endParaRPr>
        </a:p>
      </dgm:t>
    </dgm:pt>
    <dgm:pt modelId="{D9984DA1-47CC-4B8F-B8E5-92C856F22589}" type="pres">
      <dgm:prSet presAssocID="{0CC4B5EE-F73D-4DBC-ADA1-64155AF2C4D4}" presName="Name0" presStyleCnt="0">
        <dgm:presLayoutVars>
          <dgm:dir/>
          <dgm:resizeHandles val="exact"/>
        </dgm:presLayoutVars>
      </dgm:prSet>
      <dgm:spPr/>
    </dgm:pt>
    <dgm:pt modelId="{221DC062-CF40-4899-87C6-6E35852A4826}" type="pres">
      <dgm:prSet presAssocID="{20AC68E1-08F5-457C-94C8-216F6A293BB6}" presName="node" presStyleLbl="node1" presStyleIdx="0" presStyleCnt="3" custScaleY="368773">
        <dgm:presLayoutVars>
          <dgm:bulletEnabled val="1"/>
        </dgm:presLayoutVars>
      </dgm:prSet>
      <dgm:spPr/>
    </dgm:pt>
    <dgm:pt modelId="{3F4788AC-4A2F-43D3-A206-7FAAC7DB09B6}" type="pres">
      <dgm:prSet presAssocID="{F21EA4D3-1B34-49DE-B87A-2471D22793A5}" presName="sibTrans" presStyleLbl="sibTrans2D1" presStyleIdx="0" presStyleCnt="2"/>
      <dgm:spPr/>
    </dgm:pt>
    <dgm:pt modelId="{62F0B088-163E-4210-AF8C-2E7FC3E51BEE}" type="pres">
      <dgm:prSet presAssocID="{F21EA4D3-1B34-49DE-B87A-2471D22793A5}" presName="connectorText" presStyleLbl="sibTrans2D1" presStyleIdx="0" presStyleCnt="2"/>
      <dgm:spPr/>
    </dgm:pt>
    <dgm:pt modelId="{274635F0-AA50-4B28-ADBC-F676B7CF9A45}" type="pres">
      <dgm:prSet presAssocID="{BA3A1244-7730-41FB-80AB-B3B5590DDA09}" presName="node" presStyleLbl="node1" presStyleIdx="1" presStyleCnt="3" custScaleY="368773">
        <dgm:presLayoutVars>
          <dgm:bulletEnabled val="1"/>
        </dgm:presLayoutVars>
      </dgm:prSet>
      <dgm:spPr/>
    </dgm:pt>
    <dgm:pt modelId="{ECF0819F-4C36-4334-86EE-FE120A14FC92}" type="pres">
      <dgm:prSet presAssocID="{9048AE98-4A62-4BB1-87EE-D5D06FDA1275}" presName="sibTrans" presStyleLbl="sibTrans2D1" presStyleIdx="1" presStyleCnt="2"/>
      <dgm:spPr/>
    </dgm:pt>
    <dgm:pt modelId="{A63CE27A-366D-4AAE-BA92-A3C414AB733A}" type="pres">
      <dgm:prSet presAssocID="{9048AE98-4A62-4BB1-87EE-D5D06FDA1275}" presName="connectorText" presStyleLbl="sibTrans2D1" presStyleIdx="1" presStyleCnt="2"/>
      <dgm:spPr/>
    </dgm:pt>
    <dgm:pt modelId="{902CA57B-66D8-4F13-A29F-E46B322E71C5}" type="pres">
      <dgm:prSet presAssocID="{40FF1E53-96F7-44D6-BF30-0FFE5D75A2CF}" presName="node" presStyleLbl="node1" presStyleIdx="2" presStyleCnt="3" custScaleY="371657">
        <dgm:presLayoutVars>
          <dgm:bulletEnabled val="1"/>
        </dgm:presLayoutVars>
      </dgm:prSet>
      <dgm:spPr/>
    </dgm:pt>
  </dgm:ptLst>
  <dgm:cxnLst>
    <dgm:cxn modelId="{EA580F04-CEA4-493E-BFD1-E4F0999A5E01}" type="presOf" srcId="{BA3A1244-7730-41FB-80AB-B3B5590DDA09}" destId="{274635F0-AA50-4B28-ADBC-F676B7CF9A45}" srcOrd="0" destOrd="0" presId="urn:microsoft.com/office/officeart/2005/8/layout/process1"/>
    <dgm:cxn modelId="{977FB111-8F95-4396-91CF-93047A7A2E9F}" type="presOf" srcId="{0CC4B5EE-F73D-4DBC-ADA1-64155AF2C4D4}" destId="{D9984DA1-47CC-4B8F-B8E5-92C856F22589}" srcOrd="0" destOrd="0" presId="urn:microsoft.com/office/officeart/2005/8/layout/process1"/>
    <dgm:cxn modelId="{7EB6452C-14F9-491A-9C90-2B7B0D9C6FAA}" srcId="{0CC4B5EE-F73D-4DBC-ADA1-64155AF2C4D4}" destId="{20AC68E1-08F5-457C-94C8-216F6A293BB6}" srcOrd="0" destOrd="0" parTransId="{8398845E-B824-4DEB-9D0E-A2203E51531C}" sibTransId="{F21EA4D3-1B34-49DE-B87A-2471D22793A5}"/>
    <dgm:cxn modelId="{7A99EA4B-28E8-4F14-9415-3BD3D3BDF3B4}" type="presOf" srcId="{9048AE98-4A62-4BB1-87EE-D5D06FDA1275}" destId="{ECF0819F-4C36-4334-86EE-FE120A14FC92}" srcOrd="0" destOrd="0" presId="urn:microsoft.com/office/officeart/2005/8/layout/process1"/>
    <dgm:cxn modelId="{C09FBB7D-1A4B-4171-B142-B962230D6565}" srcId="{0CC4B5EE-F73D-4DBC-ADA1-64155AF2C4D4}" destId="{40FF1E53-96F7-44D6-BF30-0FFE5D75A2CF}" srcOrd="2" destOrd="0" parTransId="{BD10D053-BAB3-482A-BFA5-8583E96F4812}" sibTransId="{2B0FE8A8-7953-42CA-8F82-51DF60118B3C}"/>
    <dgm:cxn modelId="{EC5BF88F-4FDB-4DCA-9A15-06D411DCB61A}" type="presOf" srcId="{9048AE98-4A62-4BB1-87EE-D5D06FDA1275}" destId="{A63CE27A-366D-4AAE-BA92-A3C414AB733A}" srcOrd="1" destOrd="0" presId="urn:microsoft.com/office/officeart/2005/8/layout/process1"/>
    <dgm:cxn modelId="{530EF3B2-26B0-4DEA-881D-C6F63831C047}" type="presOf" srcId="{F21EA4D3-1B34-49DE-B87A-2471D22793A5}" destId="{3F4788AC-4A2F-43D3-A206-7FAAC7DB09B6}" srcOrd="0" destOrd="0" presId="urn:microsoft.com/office/officeart/2005/8/layout/process1"/>
    <dgm:cxn modelId="{9A17B2B4-F067-4577-B530-A086E68D0ED1}" srcId="{0CC4B5EE-F73D-4DBC-ADA1-64155AF2C4D4}" destId="{BA3A1244-7730-41FB-80AB-B3B5590DDA09}" srcOrd="1" destOrd="0" parTransId="{585106A7-834D-4AF6-B731-25C1DD75DF1A}" sibTransId="{9048AE98-4A62-4BB1-87EE-D5D06FDA1275}"/>
    <dgm:cxn modelId="{F11D86CF-2B3D-4B5D-99BC-F878DD2AFFD5}" type="presOf" srcId="{40FF1E53-96F7-44D6-BF30-0FFE5D75A2CF}" destId="{902CA57B-66D8-4F13-A29F-E46B322E71C5}" srcOrd="0" destOrd="0" presId="urn:microsoft.com/office/officeart/2005/8/layout/process1"/>
    <dgm:cxn modelId="{F8D30ED1-352C-442A-A835-18D7DADD65F4}" type="presOf" srcId="{F21EA4D3-1B34-49DE-B87A-2471D22793A5}" destId="{62F0B088-163E-4210-AF8C-2E7FC3E51BEE}" srcOrd="1" destOrd="0" presId="urn:microsoft.com/office/officeart/2005/8/layout/process1"/>
    <dgm:cxn modelId="{AE0995FE-E6CA-4E63-A3B4-B7F950311B97}" type="presOf" srcId="{20AC68E1-08F5-457C-94C8-216F6A293BB6}" destId="{221DC062-CF40-4899-87C6-6E35852A4826}" srcOrd="0" destOrd="0" presId="urn:microsoft.com/office/officeart/2005/8/layout/process1"/>
    <dgm:cxn modelId="{1A7D6955-5817-4016-AA26-899D2EB77495}" type="presParOf" srcId="{D9984DA1-47CC-4B8F-B8E5-92C856F22589}" destId="{221DC062-CF40-4899-87C6-6E35852A4826}" srcOrd="0" destOrd="0" presId="urn:microsoft.com/office/officeart/2005/8/layout/process1"/>
    <dgm:cxn modelId="{E22C94BA-D7ED-43CA-A612-AC57588F5C3E}" type="presParOf" srcId="{D9984DA1-47CC-4B8F-B8E5-92C856F22589}" destId="{3F4788AC-4A2F-43D3-A206-7FAAC7DB09B6}" srcOrd="1" destOrd="0" presId="urn:microsoft.com/office/officeart/2005/8/layout/process1"/>
    <dgm:cxn modelId="{722D2329-5ADC-4C65-8596-6098B07C0814}" type="presParOf" srcId="{3F4788AC-4A2F-43D3-A206-7FAAC7DB09B6}" destId="{62F0B088-163E-4210-AF8C-2E7FC3E51BEE}" srcOrd="0" destOrd="0" presId="urn:microsoft.com/office/officeart/2005/8/layout/process1"/>
    <dgm:cxn modelId="{E4915689-DC12-4606-9764-37C678D3C17A}" type="presParOf" srcId="{D9984DA1-47CC-4B8F-B8E5-92C856F22589}" destId="{274635F0-AA50-4B28-ADBC-F676B7CF9A45}" srcOrd="2" destOrd="0" presId="urn:microsoft.com/office/officeart/2005/8/layout/process1"/>
    <dgm:cxn modelId="{223D947F-9D70-4420-8864-36E773F8E2D0}" type="presParOf" srcId="{D9984DA1-47CC-4B8F-B8E5-92C856F22589}" destId="{ECF0819F-4C36-4334-86EE-FE120A14FC92}" srcOrd="3" destOrd="0" presId="urn:microsoft.com/office/officeart/2005/8/layout/process1"/>
    <dgm:cxn modelId="{5E94B49D-4795-405A-B73A-5BF312650631}" type="presParOf" srcId="{ECF0819F-4C36-4334-86EE-FE120A14FC92}" destId="{A63CE27A-366D-4AAE-BA92-A3C414AB733A}" srcOrd="0" destOrd="0" presId="urn:microsoft.com/office/officeart/2005/8/layout/process1"/>
    <dgm:cxn modelId="{4A69198D-D7BD-4907-9107-D095ECFEACE5}" type="presParOf" srcId="{D9984DA1-47CC-4B8F-B8E5-92C856F22589}" destId="{902CA57B-66D8-4F13-A29F-E46B322E71C5}"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C4B5EE-F73D-4DBC-ADA1-64155AF2C4D4}" type="doc">
      <dgm:prSet loTypeId="urn:microsoft.com/office/officeart/2005/8/layout/process1" loCatId="process" qsTypeId="urn:microsoft.com/office/officeart/2005/8/quickstyle/simple1" qsCatId="simple" csTypeId="urn:microsoft.com/office/officeart/2005/8/colors/accent1_2" csCatId="accent1" phldr="1"/>
      <dgm:spPr/>
    </dgm:pt>
    <dgm:pt modelId="{20AC68E1-08F5-457C-94C8-216F6A293BB6}">
      <dgm:prSet phldrT="[Text]" custT="1"/>
      <dgm:spPr>
        <a:solidFill>
          <a:srgbClr val="CBC1E7"/>
        </a:solidFill>
      </dgm:spPr>
      <dgm:t>
        <a:bodyPr/>
        <a:lstStyle/>
        <a:p>
          <a:r>
            <a:rPr lang="en-GB" sz="1200" b="1" dirty="0">
              <a:solidFill>
                <a:schemeClr val="tx1"/>
              </a:solidFill>
            </a:rPr>
            <a:t>Type</a:t>
          </a:r>
        </a:p>
        <a:p>
          <a:r>
            <a:rPr lang="en-GB" sz="1200" b="0" dirty="0">
              <a:solidFill>
                <a:schemeClr val="tx1"/>
              </a:solidFill>
            </a:rPr>
            <a:t>Independent schools are more likely to report alignment was easy (64%), compared to under half of academies (47%) and just over two fifths (43%) of maintained schools. </a:t>
          </a:r>
        </a:p>
      </dgm:t>
      <dgm:extLst>
        <a:ext uri="{E40237B7-FDA0-4F09-8148-C483321AD2D9}">
          <dgm14:cNvPr xmlns:dgm14="http://schemas.microsoft.com/office/drawing/2010/diagram" id="0" name="" descr="Independent schools are more likely to report alignment was easy (64%), compared to under half of academies (47%) and just over two fifths (43%) of maintained schools."/>
        </a:ext>
      </dgm:extLst>
    </dgm:pt>
    <dgm:pt modelId="{8398845E-B824-4DEB-9D0E-A2203E51531C}" type="parTrans" cxnId="{7EB6452C-14F9-491A-9C90-2B7B0D9C6FAA}">
      <dgm:prSet/>
      <dgm:spPr/>
      <dgm:t>
        <a:bodyPr/>
        <a:lstStyle/>
        <a:p>
          <a:endParaRPr lang="en-GB" sz="1200">
            <a:solidFill>
              <a:schemeClr val="tx1"/>
            </a:solidFill>
          </a:endParaRPr>
        </a:p>
      </dgm:t>
    </dgm:pt>
    <dgm:pt modelId="{F21EA4D3-1B34-49DE-B87A-2471D22793A5}" type="sibTrans" cxnId="{7EB6452C-14F9-491A-9C90-2B7B0D9C6FAA}">
      <dgm:prSet custT="1"/>
      <dgm:spPr/>
      <dgm:t>
        <a:bodyPr/>
        <a:lstStyle/>
        <a:p>
          <a:endParaRPr lang="en-GB" sz="1200">
            <a:solidFill>
              <a:schemeClr val="tx1"/>
            </a:solidFill>
          </a:endParaRPr>
        </a:p>
      </dgm:t>
    </dgm:pt>
    <dgm:pt modelId="{BA3A1244-7730-41FB-80AB-B3B5590DDA09}">
      <dgm:prSet phldrT="[Text]" custT="1"/>
      <dgm:spPr>
        <a:solidFill>
          <a:srgbClr val="CBC1E7"/>
        </a:solidFill>
      </dgm:spPr>
      <dgm:t>
        <a:bodyPr/>
        <a:lstStyle/>
        <a:p>
          <a:r>
            <a:rPr lang="en-GB" sz="1200" b="1" dirty="0">
              <a:solidFill>
                <a:schemeClr val="tx1"/>
              </a:solidFill>
            </a:rPr>
            <a:t>Type</a:t>
          </a:r>
        </a:p>
        <a:p>
          <a:r>
            <a:rPr lang="en-GB" sz="1200" b="0" dirty="0">
              <a:solidFill>
                <a:schemeClr val="tx1"/>
              </a:solidFill>
            </a:rPr>
            <a:t>Fourth fifths of all school types report that the curriculum has been aligned. Maintained schools are the least likely to report it has been completely aligned (8%), this is significantly lower than academies (17%) and independent schools (24%).</a:t>
          </a:r>
        </a:p>
      </dgm:t>
      <dgm:extLst>
        <a:ext uri="{E40237B7-FDA0-4F09-8148-C483321AD2D9}">
          <dgm14:cNvPr xmlns:dgm14="http://schemas.microsoft.com/office/drawing/2010/diagram" id="0" name="" descr="Type&#10;Independent schools are more likely to report alignment was easy (64%), compared to under half of academies (47%) and just over two fifths (43%) of maintained schools. Fourth fifths of all school types report that the curriculum has been aligned. Maintained schools are the least likely to report it has been completely aligned (8%), this is significantly lower than academies (17%) and independent schools (24%).&#10;"/>
        </a:ext>
      </dgm:extLst>
    </dgm:pt>
    <dgm:pt modelId="{585106A7-834D-4AF6-B731-25C1DD75DF1A}" type="parTrans" cxnId="{9A17B2B4-F067-4577-B530-A086E68D0ED1}">
      <dgm:prSet/>
      <dgm:spPr/>
      <dgm:t>
        <a:bodyPr/>
        <a:lstStyle/>
        <a:p>
          <a:endParaRPr lang="en-GB" sz="1200">
            <a:solidFill>
              <a:schemeClr val="tx1"/>
            </a:solidFill>
          </a:endParaRPr>
        </a:p>
      </dgm:t>
    </dgm:pt>
    <dgm:pt modelId="{9048AE98-4A62-4BB1-87EE-D5D06FDA1275}" type="sibTrans" cxnId="{9A17B2B4-F067-4577-B530-A086E68D0ED1}">
      <dgm:prSet custT="1"/>
      <dgm:spPr/>
      <dgm:t>
        <a:bodyPr/>
        <a:lstStyle/>
        <a:p>
          <a:endParaRPr lang="en-GB" sz="1200">
            <a:solidFill>
              <a:schemeClr val="tx1"/>
            </a:solidFill>
          </a:endParaRPr>
        </a:p>
      </dgm:t>
    </dgm:pt>
    <dgm:pt modelId="{40FF1E53-96F7-44D6-BF30-0FFE5D75A2CF}">
      <dgm:prSet phldrT="[Text]" custT="1"/>
      <dgm:spPr>
        <a:solidFill>
          <a:srgbClr val="CBC1E7"/>
        </a:solidFill>
      </dgm:spPr>
      <dgm:t>
        <a:bodyPr/>
        <a:lstStyle/>
        <a:p>
          <a:r>
            <a:rPr lang="en-GB" sz="1200" b="1" dirty="0">
              <a:solidFill>
                <a:schemeClr val="tx1"/>
              </a:solidFill>
            </a:rPr>
            <a:t>Type</a:t>
          </a:r>
        </a:p>
        <a:p>
          <a:r>
            <a:rPr lang="en-GB" sz="1200" b="0" dirty="0">
              <a:solidFill>
                <a:schemeClr val="tx1"/>
              </a:solidFill>
            </a:rPr>
            <a:t>This could be contributing to maintained school teachers’ scepticism that it is possible to completely align. Just over two fifths (42%) agree it is possible, compared to 52% of academies and 58% of independent schools.</a:t>
          </a:r>
        </a:p>
      </dgm:t>
      <dgm:extLst>
        <a:ext uri="{E40237B7-FDA0-4F09-8148-C483321AD2D9}">
          <dgm14:cNvPr xmlns:dgm14="http://schemas.microsoft.com/office/drawing/2010/diagram" id="0" name="" descr="Type&#10;This could be contributing to maintained school teachers’ scepticism that it is possible to completely align. Just over two fifths (42%) agree it is possible, compared to 52% of academies and 58% of independent schools."/>
        </a:ext>
      </dgm:extLst>
    </dgm:pt>
    <dgm:pt modelId="{BD10D053-BAB3-482A-BFA5-8583E96F4812}" type="parTrans" cxnId="{C09FBB7D-1A4B-4171-B142-B962230D6565}">
      <dgm:prSet/>
      <dgm:spPr/>
      <dgm:t>
        <a:bodyPr/>
        <a:lstStyle/>
        <a:p>
          <a:endParaRPr lang="en-GB" sz="1200">
            <a:solidFill>
              <a:schemeClr val="tx1"/>
            </a:solidFill>
          </a:endParaRPr>
        </a:p>
      </dgm:t>
    </dgm:pt>
    <dgm:pt modelId="{2B0FE8A8-7953-42CA-8F82-51DF60118B3C}" type="sibTrans" cxnId="{C09FBB7D-1A4B-4171-B142-B962230D6565}">
      <dgm:prSet/>
      <dgm:spPr/>
      <dgm:t>
        <a:bodyPr/>
        <a:lstStyle/>
        <a:p>
          <a:endParaRPr lang="en-GB" sz="1200">
            <a:solidFill>
              <a:schemeClr val="tx1"/>
            </a:solidFill>
          </a:endParaRPr>
        </a:p>
      </dgm:t>
    </dgm:pt>
    <dgm:pt modelId="{D9984DA1-47CC-4B8F-B8E5-92C856F22589}" type="pres">
      <dgm:prSet presAssocID="{0CC4B5EE-F73D-4DBC-ADA1-64155AF2C4D4}" presName="Name0" presStyleCnt="0">
        <dgm:presLayoutVars>
          <dgm:dir/>
          <dgm:resizeHandles val="exact"/>
        </dgm:presLayoutVars>
      </dgm:prSet>
      <dgm:spPr/>
    </dgm:pt>
    <dgm:pt modelId="{221DC062-CF40-4899-87C6-6E35852A4826}" type="pres">
      <dgm:prSet presAssocID="{20AC68E1-08F5-457C-94C8-216F6A293BB6}" presName="node" presStyleLbl="node1" presStyleIdx="0" presStyleCnt="3" custScaleY="368773" custLinFactNeighborX="-63511" custLinFactNeighborY="-13519">
        <dgm:presLayoutVars>
          <dgm:bulletEnabled val="1"/>
        </dgm:presLayoutVars>
      </dgm:prSet>
      <dgm:spPr/>
    </dgm:pt>
    <dgm:pt modelId="{3F4788AC-4A2F-43D3-A206-7FAAC7DB09B6}" type="pres">
      <dgm:prSet presAssocID="{F21EA4D3-1B34-49DE-B87A-2471D22793A5}" presName="sibTrans" presStyleLbl="sibTrans2D1" presStyleIdx="0" presStyleCnt="2"/>
      <dgm:spPr/>
    </dgm:pt>
    <dgm:pt modelId="{62F0B088-163E-4210-AF8C-2E7FC3E51BEE}" type="pres">
      <dgm:prSet presAssocID="{F21EA4D3-1B34-49DE-B87A-2471D22793A5}" presName="connectorText" presStyleLbl="sibTrans2D1" presStyleIdx="0" presStyleCnt="2"/>
      <dgm:spPr/>
    </dgm:pt>
    <dgm:pt modelId="{274635F0-AA50-4B28-ADBC-F676B7CF9A45}" type="pres">
      <dgm:prSet presAssocID="{BA3A1244-7730-41FB-80AB-B3B5590DDA09}" presName="node" presStyleLbl="node1" presStyleIdx="1" presStyleCnt="3" custScaleY="368773">
        <dgm:presLayoutVars>
          <dgm:bulletEnabled val="1"/>
        </dgm:presLayoutVars>
      </dgm:prSet>
      <dgm:spPr/>
    </dgm:pt>
    <dgm:pt modelId="{ECF0819F-4C36-4334-86EE-FE120A14FC92}" type="pres">
      <dgm:prSet presAssocID="{9048AE98-4A62-4BB1-87EE-D5D06FDA1275}" presName="sibTrans" presStyleLbl="sibTrans2D1" presStyleIdx="1" presStyleCnt="2"/>
      <dgm:spPr/>
    </dgm:pt>
    <dgm:pt modelId="{A63CE27A-366D-4AAE-BA92-A3C414AB733A}" type="pres">
      <dgm:prSet presAssocID="{9048AE98-4A62-4BB1-87EE-D5D06FDA1275}" presName="connectorText" presStyleLbl="sibTrans2D1" presStyleIdx="1" presStyleCnt="2"/>
      <dgm:spPr/>
    </dgm:pt>
    <dgm:pt modelId="{902CA57B-66D8-4F13-A29F-E46B322E71C5}" type="pres">
      <dgm:prSet presAssocID="{40FF1E53-96F7-44D6-BF30-0FFE5D75A2CF}" presName="node" presStyleLbl="node1" presStyleIdx="2" presStyleCnt="3" custScaleY="371657">
        <dgm:presLayoutVars>
          <dgm:bulletEnabled val="1"/>
        </dgm:presLayoutVars>
      </dgm:prSet>
      <dgm:spPr/>
    </dgm:pt>
  </dgm:ptLst>
  <dgm:cxnLst>
    <dgm:cxn modelId="{EA580F04-CEA4-493E-BFD1-E4F0999A5E01}" type="presOf" srcId="{BA3A1244-7730-41FB-80AB-B3B5590DDA09}" destId="{274635F0-AA50-4B28-ADBC-F676B7CF9A45}" srcOrd="0" destOrd="0" presId="urn:microsoft.com/office/officeart/2005/8/layout/process1"/>
    <dgm:cxn modelId="{977FB111-8F95-4396-91CF-93047A7A2E9F}" type="presOf" srcId="{0CC4B5EE-F73D-4DBC-ADA1-64155AF2C4D4}" destId="{D9984DA1-47CC-4B8F-B8E5-92C856F22589}" srcOrd="0" destOrd="0" presId="urn:microsoft.com/office/officeart/2005/8/layout/process1"/>
    <dgm:cxn modelId="{7EB6452C-14F9-491A-9C90-2B7B0D9C6FAA}" srcId="{0CC4B5EE-F73D-4DBC-ADA1-64155AF2C4D4}" destId="{20AC68E1-08F5-457C-94C8-216F6A293BB6}" srcOrd="0" destOrd="0" parTransId="{8398845E-B824-4DEB-9D0E-A2203E51531C}" sibTransId="{F21EA4D3-1B34-49DE-B87A-2471D22793A5}"/>
    <dgm:cxn modelId="{7A99EA4B-28E8-4F14-9415-3BD3D3BDF3B4}" type="presOf" srcId="{9048AE98-4A62-4BB1-87EE-D5D06FDA1275}" destId="{ECF0819F-4C36-4334-86EE-FE120A14FC92}" srcOrd="0" destOrd="0" presId="urn:microsoft.com/office/officeart/2005/8/layout/process1"/>
    <dgm:cxn modelId="{C09FBB7D-1A4B-4171-B142-B962230D6565}" srcId="{0CC4B5EE-F73D-4DBC-ADA1-64155AF2C4D4}" destId="{40FF1E53-96F7-44D6-BF30-0FFE5D75A2CF}" srcOrd="2" destOrd="0" parTransId="{BD10D053-BAB3-482A-BFA5-8583E96F4812}" sibTransId="{2B0FE8A8-7953-42CA-8F82-51DF60118B3C}"/>
    <dgm:cxn modelId="{EC5BF88F-4FDB-4DCA-9A15-06D411DCB61A}" type="presOf" srcId="{9048AE98-4A62-4BB1-87EE-D5D06FDA1275}" destId="{A63CE27A-366D-4AAE-BA92-A3C414AB733A}" srcOrd="1" destOrd="0" presId="urn:microsoft.com/office/officeart/2005/8/layout/process1"/>
    <dgm:cxn modelId="{530EF3B2-26B0-4DEA-881D-C6F63831C047}" type="presOf" srcId="{F21EA4D3-1B34-49DE-B87A-2471D22793A5}" destId="{3F4788AC-4A2F-43D3-A206-7FAAC7DB09B6}" srcOrd="0" destOrd="0" presId="urn:microsoft.com/office/officeart/2005/8/layout/process1"/>
    <dgm:cxn modelId="{9A17B2B4-F067-4577-B530-A086E68D0ED1}" srcId="{0CC4B5EE-F73D-4DBC-ADA1-64155AF2C4D4}" destId="{BA3A1244-7730-41FB-80AB-B3B5590DDA09}" srcOrd="1" destOrd="0" parTransId="{585106A7-834D-4AF6-B731-25C1DD75DF1A}" sibTransId="{9048AE98-4A62-4BB1-87EE-D5D06FDA1275}"/>
    <dgm:cxn modelId="{F11D86CF-2B3D-4B5D-99BC-F878DD2AFFD5}" type="presOf" srcId="{40FF1E53-96F7-44D6-BF30-0FFE5D75A2CF}" destId="{902CA57B-66D8-4F13-A29F-E46B322E71C5}" srcOrd="0" destOrd="0" presId="urn:microsoft.com/office/officeart/2005/8/layout/process1"/>
    <dgm:cxn modelId="{F8D30ED1-352C-442A-A835-18D7DADD65F4}" type="presOf" srcId="{F21EA4D3-1B34-49DE-B87A-2471D22793A5}" destId="{62F0B088-163E-4210-AF8C-2E7FC3E51BEE}" srcOrd="1" destOrd="0" presId="urn:microsoft.com/office/officeart/2005/8/layout/process1"/>
    <dgm:cxn modelId="{AE0995FE-E6CA-4E63-A3B4-B7F950311B97}" type="presOf" srcId="{20AC68E1-08F5-457C-94C8-216F6A293BB6}" destId="{221DC062-CF40-4899-87C6-6E35852A4826}" srcOrd="0" destOrd="0" presId="urn:microsoft.com/office/officeart/2005/8/layout/process1"/>
    <dgm:cxn modelId="{1A7D6955-5817-4016-AA26-899D2EB77495}" type="presParOf" srcId="{D9984DA1-47CC-4B8F-B8E5-92C856F22589}" destId="{221DC062-CF40-4899-87C6-6E35852A4826}" srcOrd="0" destOrd="0" presId="urn:microsoft.com/office/officeart/2005/8/layout/process1"/>
    <dgm:cxn modelId="{E22C94BA-D7ED-43CA-A612-AC57588F5C3E}" type="presParOf" srcId="{D9984DA1-47CC-4B8F-B8E5-92C856F22589}" destId="{3F4788AC-4A2F-43D3-A206-7FAAC7DB09B6}" srcOrd="1" destOrd="0" presId="urn:microsoft.com/office/officeart/2005/8/layout/process1"/>
    <dgm:cxn modelId="{722D2329-5ADC-4C65-8596-6098B07C0814}" type="presParOf" srcId="{3F4788AC-4A2F-43D3-A206-7FAAC7DB09B6}" destId="{62F0B088-163E-4210-AF8C-2E7FC3E51BEE}" srcOrd="0" destOrd="0" presId="urn:microsoft.com/office/officeart/2005/8/layout/process1"/>
    <dgm:cxn modelId="{E4915689-DC12-4606-9764-37C678D3C17A}" type="presParOf" srcId="{D9984DA1-47CC-4B8F-B8E5-92C856F22589}" destId="{274635F0-AA50-4B28-ADBC-F676B7CF9A45}" srcOrd="2" destOrd="0" presId="urn:microsoft.com/office/officeart/2005/8/layout/process1"/>
    <dgm:cxn modelId="{223D947F-9D70-4420-8864-36E773F8E2D0}" type="presParOf" srcId="{D9984DA1-47CC-4B8F-B8E5-92C856F22589}" destId="{ECF0819F-4C36-4334-86EE-FE120A14FC92}" srcOrd="3" destOrd="0" presId="urn:microsoft.com/office/officeart/2005/8/layout/process1"/>
    <dgm:cxn modelId="{5E94B49D-4795-405A-B73A-5BF312650631}" type="presParOf" srcId="{ECF0819F-4C36-4334-86EE-FE120A14FC92}" destId="{A63CE27A-366D-4AAE-BA92-A3C414AB733A}" srcOrd="0" destOrd="0" presId="urn:microsoft.com/office/officeart/2005/8/layout/process1"/>
    <dgm:cxn modelId="{4A69198D-D7BD-4907-9107-D095ECFEACE5}" type="presParOf" srcId="{D9984DA1-47CC-4B8F-B8E5-92C856F22589}" destId="{902CA57B-66D8-4F13-A29F-E46B322E71C5}"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825AE3-8071-40C6-B130-A5E45AA5618B}">
      <dsp:nvSpPr>
        <dsp:cNvPr id="0" name=""/>
        <dsp:cNvSpPr/>
      </dsp:nvSpPr>
      <dsp:spPr>
        <a:xfrm>
          <a:off x="9502" y="250129"/>
          <a:ext cx="2840270" cy="8030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Teachers are divided on whether aligning the curriculum with remote learning has been easy </a:t>
          </a:r>
        </a:p>
      </dsp:txBody>
      <dsp:txXfrm>
        <a:off x="33023" y="273650"/>
        <a:ext cx="2793228" cy="756027"/>
      </dsp:txXfrm>
    </dsp:sp>
    <dsp:sp modelId="{3B26EF96-8F31-4153-B16A-A89E13F71944}">
      <dsp:nvSpPr>
        <dsp:cNvPr id="0" name=""/>
        <dsp:cNvSpPr/>
      </dsp:nvSpPr>
      <dsp:spPr>
        <a:xfrm>
          <a:off x="2962961" y="299470"/>
          <a:ext cx="943814" cy="7043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2962961" y="440347"/>
        <a:ext cx="732498" cy="422633"/>
      </dsp:txXfrm>
    </dsp:sp>
    <dsp:sp modelId="{E7F1B90B-01EB-446D-9659-6FCB6ED2F9B3}">
      <dsp:nvSpPr>
        <dsp:cNvPr id="0" name=""/>
        <dsp:cNvSpPr/>
      </dsp:nvSpPr>
      <dsp:spPr>
        <a:xfrm>
          <a:off x="3985881" y="251859"/>
          <a:ext cx="2840270" cy="799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Whilst it may not have been easy to align the curriculum, most teachers feel it has been done at least somewhat </a:t>
          </a:r>
          <a:endParaRPr lang="en-GB" sz="1200" kern="1200" dirty="0"/>
        </a:p>
      </dsp:txBody>
      <dsp:txXfrm>
        <a:off x="4009301" y="275279"/>
        <a:ext cx="2793430" cy="752769"/>
      </dsp:txXfrm>
    </dsp:sp>
    <dsp:sp modelId="{6B90DA3E-1507-41D7-A314-4BE4DC60D83E}">
      <dsp:nvSpPr>
        <dsp:cNvPr id="0" name=""/>
        <dsp:cNvSpPr/>
      </dsp:nvSpPr>
      <dsp:spPr>
        <a:xfrm>
          <a:off x="6893324" y="299470"/>
          <a:ext cx="1035844" cy="7043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GB" sz="3200" kern="1200"/>
        </a:p>
      </dsp:txBody>
      <dsp:txXfrm>
        <a:off x="6893324" y="440347"/>
        <a:ext cx="824528" cy="422633"/>
      </dsp:txXfrm>
    </dsp:sp>
    <dsp:sp modelId="{8AF29E67-ACA1-437B-89F6-E1FDCDD29485}">
      <dsp:nvSpPr>
        <dsp:cNvPr id="0" name=""/>
        <dsp:cNvSpPr/>
      </dsp:nvSpPr>
      <dsp:spPr>
        <a:xfrm>
          <a:off x="7962259" y="252549"/>
          <a:ext cx="2840270" cy="7982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Half of teachers feel it is possible to align remote learning completely with the curriculum, but a similar figure do not</a:t>
          </a:r>
        </a:p>
      </dsp:txBody>
      <dsp:txXfrm>
        <a:off x="7985638" y="275928"/>
        <a:ext cx="2793512" cy="7514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DC062-CF40-4899-87C6-6E35852A4826}">
      <dsp:nvSpPr>
        <dsp:cNvPr id="0" name=""/>
        <dsp:cNvSpPr/>
      </dsp:nvSpPr>
      <dsp:spPr>
        <a:xfrm>
          <a:off x="14530" y="0"/>
          <a:ext cx="2790879" cy="1366058"/>
        </a:xfrm>
        <a:prstGeom prst="roundRect">
          <a:avLst>
            <a:gd name="adj" fmla="val 10000"/>
          </a:avLst>
        </a:prstGeom>
        <a:solidFill>
          <a:srgbClr val="CBC1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Phase</a:t>
          </a:r>
        </a:p>
        <a:p>
          <a:pPr marL="0" lvl="0" indent="0" algn="ctr" defTabSz="533400">
            <a:lnSpc>
              <a:spcPct val="90000"/>
            </a:lnSpc>
            <a:spcBef>
              <a:spcPct val="0"/>
            </a:spcBef>
            <a:spcAft>
              <a:spcPct val="35000"/>
            </a:spcAft>
            <a:buNone/>
          </a:pPr>
          <a:r>
            <a:rPr lang="en-GB" sz="1200" b="0" kern="1200" dirty="0">
              <a:solidFill>
                <a:schemeClr val="tx1"/>
              </a:solidFill>
            </a:rPr>
            <a:t>Primary school teachers are more likely to state remote learning is difficult to align (55%), compared to 45% of secondary school teachers.</a:t>
          </a:r>
        </a:p>
      </dsp:txBody>
      <dsp:txXfrm>
        <a:off x="54540" y="40010"/>
        <a:ext cx="2710859" cy="1286038"/>
      </dsp:txXfrm>
    </dsp:sp>
    <dsp:sp modelId="{3F4788AC-4A2F-43D3-A206-7FAAC7DB09B6}">
      <dsp:nvSpPr>
        <dsp:cNvPr id="0" name=""/>
        <dsp:cNvSpPr/>
      </dsp:nvSpPr>
      <dsp:spPr>
        <a:xfrm>
          <a:off x="3084497" y="336959"/>
          <a:ext cx="591666" cy="692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1"/>
            </a:solidFill>
          </a:endParaRPr>
        </a:p>
      </dsp:txBody>
      <dsp:txXfrm>
        <a:off x="3084497" y="475387"/>
        <a:ext cx="414166" cy="415282"/>
      </dsp:txXfrm>
    </dsp:sp>
    <dsp:sp modelId="{274635F0-AA50-4B28-ADBC-F676B7CF9A45}">
      <dsp:nvSpPr>
        <dsp:cNvPr id="0" name=""/>
        <dsp:cNvSpPr/>
      </dsp:nvSpPr>
      <dsp:spPr>
        <a:xfrm>
          <a:off x="3921760" y="2668"/>
          <a:ext cx="2790879" cy="1360720"/>
        </a:xfrm>
        <a:prstGeom prst="roundRect">
          <a:avLst>
            <a:gd name="adj" fmla="val 10000"/>
          </a:avLst>
        </a:prstGeom>
        <a:solidFill>
          <a:srgbClr val="CBC1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Phase</a:t>
          </a:r>
        </a:p>
        <a:p>
          <a:pPr marL="0" lvl="0" indent="0" algn="ctr" defTabSz="533400">
            <a:lnSpc>
              <a:spcPct val="90000"/>
            </a:lnSpc>
            <a:spcBef>
              <a:spcPct val="0"/>
            </a:spcBef>
            <a:spcAft>
              <a:spcPct val="35000"/>
            </a:spcAft>
            <a:buNone/>
          </a:pPr>
          <a:r>
            <a:rPr lang="en-GB" sz="1200" b="0" kern="1200" dirty="0">
              <a:solidFill>
                <a:schemeClr val="tx1"/>
              </a:solidFill>
            </a:rPr>
            <a:t>Despite this, there is no difference between phases when looking at the extent it has been aligned. Close to four fifths primary (79%) and secondary (81%) teachers report it has at least somewhat been aligned.</a:t>
          </a:r>
        </a:p>
      </dsp:txBody>
      <dsp:txXfrm>
        <a:off x="3961614" y="42522"/>
        <a:ext cx="2711171" cy="1281012"/>
      </dsp:txXfrm>
    </dsp:sp>
    <dsp:sp modelId="{ECF0819F-4C36-4334-86EE-FE120A14FC92}">
      <dsp:nvSpPr>
        <dsp:cNvPr id="0" name=""/>
        <dsp:cNvSpPr/>
      </dsp:nvSpPr>
      <dsp:spPr>
        <a:xfrm>
          <a:off x="6991727" y="336959"/>
          <a:ext cx="591666" cy="692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1"/>
            </a:solidFill>
          </a:endParaRPr>
        </a:p>
      </dsp:txBody>
      <dsp:txXfrm>
        <a:off x="6991727" y="475387"/>
        <a:ext cx="414166" cy="415282"/>
      </dsp:txXfrm>
    </dsp:sp>
    <dsp:sp modelId="{902CA57B-66D8-4F13-A29F-E46B322E71C5}">
      <dsp:nvSpPr>
        <dsp:cNvPr id="0" name=""/>
        <dsp:cNvSpPr/>
      </dsp:nvSpPr>
      <dsp:spPr>
        <a:xfrm>
          <a:off x="7828991" y="-5341"/>
          <a:ext cx="2790879" cy="1376741"/>
        </a:xfrm>
        <a:prstGeom prst="roundRect">
          <a:avLst>
            <a:gd name="adj" fmla="val 10000"/>
          </a:avLst>
        </a:prstGeom>
        <a:solidFill>
          <a:srgbClr val="CBC1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Phase</a:t>
          </a:r>
        </a:p>
        <a:p>
          <a:pPr marL="0" lvl="0" indent="0" algn="ctr" defTabSz="533400">
            <a:lnSpc>
              <a:spcPct val="90000"/>
            </a:lnSpc>
            <a:spcBef>
              <a:spcPct val="0"/>
            </a:spcBef>
            <a:spcAft>
              <a:spcPct val="35000"/>
            </a:spcAft>
            <a:buNone/>
          </a:pPr>
          <a:r>
            <a:rPr lang="en-GB" sz="1200" b="0" kern="1200" dirty="0">
              <a:solidFill>
                <a:schemeClr val="tx1"/>
              </a:solidFill>
            </a:rPr>
            <a:t>Linked with primary teachers’ initial reluctance around ease of alignment, primary teachers are less likely to agree it is possible to align, with two fifths reporting this (41%), compared to three fifths (59%) of secondary teachers.</a:t>
          </a:r>
        </a:p>
      </dsp:txBody>
      <dsp:txXfrm>
        <a:off x="7869314" y="34982"/>
        <a:ext cx="2710233" cy="1296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DC062-CF40-4899-87C6-6E35852A4826}">
      <dsp:nvSpPr>
        <dsp:cNvPr id="0" name=""/>
        <dsp:cNvSpPr/>
      </dsp:nvSpPr>
      <dsp:spPr>
        <a:xfrm>
          <a:off x="14530" y="0"/>
          <a:ext cx="2790879" cy="1681539"/>
        </a:xfrm>
        <a:prstGeom prst="roundRect">
          <a:avLst>
            <a:gd name="adj" fmla="val 10000"/>
          </a:avLst>
        </a:prstGeom>
        <a:solidFill>
          <a:srgbClr val="CBC1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Ofsted Rating</a:t>
          </a:r>
        </a:p>
        <a:p>
          <a:pPr marL="0" lvl="0" indent="0" algn="ctr" defTabSz="533400">
            <a:lnSpc>
              <a:spcPct val="90000"/>
            </a:lnSpc>
            <a:spcBef>
              <a:spcPct val="0"/>
            </a:spcBef>
            <a:spcAft>
              <a:spcPct val="35000"/>
            </a:spcAft>
            <a:buNone/>
          </a:pPr>
          <a:r>
            <a:rPr lang="en-GB" sz="1200" b="0" kern="1200" dirty="0">
              <a:solidFill>
                <a:schemeClr val="tx1"/>
              </a:solidFill>
            </a:rPr>
            <a:t>Outstanding schools are more likely to report it as easy (56%) compared to Good (45%) and Requires Improvement/inadequate (44%). One in ten (10%) teachers at Outstanding schools state it was ‘very easy’, compared to only 2% of Requires Improvement / Inadequate.</a:t>
          </a:r>
        </a:p>
      </dsp:txBody>
      <dsp:txXfrm>
        <a:off x="63781" y="49251"/>
        <a:ext cx="2692377" cy="1583037"/>
      </dsp:txXfrm>
    </dsp:sp>
    <dsp:sp modelId="{3F4788AC-4A2F-43D3-A206-7FAAC7DB09B6}">
      <dsp:nvSpPr>
        <dsp:cNvPr id="0" name=""/>
        <dsp:cNvSpPr/>
      </dsp:nvSpPr>
      <dsp:spPr>
        <a:xfrm>
          <a:off x="3084497" y="494700"/>
          <a:ext cx="591666" cy="692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1"/>
            </a:solidFill>
          </a:endParaRPr>
        </a:p>
      </dsp:txBody>
      <dsp:txXfrm>
        <a:off x="3084497" y="633128"/>
        <a:ext cx="414166" cy="415282"/>
      </dsp:txXfrm>
    </dsp:sp>
    <dsp:sp modelId="{274635F0-AA50-4B28-ADBC-F676B7CF9A45}">
      <dsp:nvSpPr>
        <dsp:cNvPr id="0" name=""/>
        <dsp:cNvSpPr/>
      </dsp:nvSpPr>
      <dsp:spPr>
        <a:xfrm>
          <a:off x="3921760" y="0"/>
          <a:ext cx="2790879" cy="1681539"/>
        </a:xfrm>
        <a:prstGeom prst="roundRect">
          <a:avLst>
            <a:gd name="adj" fmla="val 10000"/>
          </a:avLst>
        </a:prstGeom>
        <a:solidFill>
          <a:srgbClr val="CBC1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Ofsted Rating</a:t>
          </a:r>
        </a:p>
        <a:p>
          <a:pPr marL="0" lvl="0" indent="0" algn="ctr" defTabSz="533400">
            <a:lnSpc>
              <a:spcPct val="90000"/>
            </a:lnSpc>
            <a:spcBef>
              <a:spcPct val="0"/>
            </a:spcBef>
            <a:spcAft>
              <a:spcPct val="35000"/>
            </a:spcAft>
            <a:buNone/>
          </a:pPr>
          <a:r>
            <a:rPr lang="en-GB" sz="1200" b="0" kern="1200" dirty="0">
              <a:solidFill>
                <a:schemeClr val="tx1"/>
              </a:solidFill>
            </a:rPr>
            <a:t>As with phase, despite initial differences there is no difference between schools and the overall extent it has been aligned. Although, Outstanding schools are significantly more likely to report it has been aligned completely (22%) compared to 13% Good and 10% Requires Improvement/Inadequate .</a:t>
          </a:r>
        </a:p>
      </dsp:txBody>
      <dsp:txXfrm>
        <a:off x="3971011" y="49251"/>
        <a:ext cx="2692377" cy="1583037"/>
      </dsp:txXfrm>
    </dsp:sp>
    <dsp:sp modelId="{ECF0819F-4C36-4334-86EE-FE120A14FC92}">
      <dsp:nvSpPr>
        <dsp:cNvPr id="0" name=""/>
        <dsp:cNvSpPr/>
      </dsp:nvSpPr>
      <dsp:spPr>
        <a:xfrm>
          <a:off x="6991727" y="494700"/>
          <a:ext cx="591666" cy="692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1"/>
            </a:solidFill>
          </a:endParaRPr>
        </a:p>
      </dsp:txBody>
      <dsp:txXfrm>
        <a:off x="6991727" y="633128"/>
        <a:ext cx="414166" cy="415282"/>
      </dsp:txXfrm>
    </dsp:sp>
    <dsp:sp modelId="{902CA57B-66D8-4F13-A29F-E46B322E71C5}">
      <dsp:nvSpPr>
        <dsp:cNvPr id="0" name=""/>
        <dsp:cNvSpPr/>
      </dsp:nvSpPr>
      <dsp:spPr>
        <a:xfrm>
          <a:off x="7828991" y="-6575"/>
          <a:ext cx="2790879" cy="1694689"/>
        </a:xfrm>
        <a:prstGeom prst="roundRect">
          <a:avLst>
            <a:gd name="adj" fmla="val 10000"/>
          </a:avLst>
        </a:prstGeom>
        <a:solidFill>
          <a:srgbClr val="CBC1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Ofsted Rating</a:t>
          </a:r>
        </a:p>
        <a:p>
          <a:pPr marL="0" lvl="0" indent="0" algn="ctr" defTabSz="533400">
            <a:lnSpc>
              <a:spcPct val="90000"/>
            </a:lnSpc>
            <a:spcBef>
              <a:spcPct val="0"/>
            </a:spcBef>
            <a:spcAft>
              <a:spcPct val="35000"/>
            </a:spcAft>
            <a:buNone/>
          </a:pPr>
          <a:r>
            <a:rPr lang="en-GB" sz="1200" b="0" kern="1200" dirty="0">
              <a:solidFill>
                <a:schemeClr val="tx1"/>
              </a:solidFill>
            </a:rPr>
            <a:t>There is no difference in agreement between Requires Improvement/Inadequate (54%) and Outstanding (57%) schools that it can be aligned. Although Good schools are significantly less likely than the latter to agree (46%), with only 12% of teachers at Good schools strongly agreeing.</a:t>
          </a:r>
        </a:p>
      </dsp:txBody>
      <dsp:txXfrm>
        <a:off x="7878627" y="43061"/>
        <a:ext cx="2691607" cy="15954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DC062-CF40-4899-87C6-6E35852A4826}">
      <dsp:nvSpPr>
        <dsp:cNvPr id="0" name=""/>
        <dsp:cNvSpPr/>
      </dsp:nvSpPr>
      <dsp:spPr>
        <a:xfrm>
          <a:off x="0" y="0"/>
          <a:ext cx="2790879" cy="1349255"/>
        </a:xfrm>
        <a:prstGeom prst="roundRect">
          <a:avLst>
            <a:gd name="adj" fmla="val 10000"/>
          </a:avLst>
        </a:prstGeom>
        <a:solidFill>
          <a:srgbClr val="CBC1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Type</a:t>
          </a:r>
        </a:p>
        <a:p>
          <a:pPr marL="0" lvl="0" indent="0" algn="ctr" defTabSz="533400">
            <a:lnSpc>
              <a:spcPct val="90000"/>
            </a:lnSpc>
            <a:spcBef>
              <a:spcPct val="0"/>
            </a:spcBef>
            <a:spcAft>
              <a:spcPct val="35000"/>
            </a:spcAft>
            <a:buNone/>
          </a:pPr>
          <a:r>
            <a:rPr lang="en-GB" sz="1200" b="0" kern="1200" dirty="0">
              <a:solidFill>
                <a:schemeClr val="tx1"/>
              </a:solidFill>
            </a:rPr>
            <a:t>Independent schools are more likely to report alignment was easy (64%), compared to under half of academies (47%) and just over two fifths (43%) of maintained schools. </a:t>
          </a:r>
        </a:p>
      </dsp:txBody>
      <dsp:txXfrm>
        <a:off x="39518" y="39518"/>
        <a:ext cx="2711843" cy="1270219"/>
      </dsp:txXfrm>
    </dsp:sp>
    <dsp:sp modelId="{3F4788AC-4A2F-43D3-A206-7FAAC7DB09B6}">
      <dsp:nvSpPr>
        <dsp:cNvPr id="0" name=""/>
        <dsp:cNvSpPr/>
      </dsp:nvSpPr>
      <dsp:spPr>
        <a:xfrm>
          <a:off x="3073599" y="328558"/>
          <a:ext cx="599367" cy="692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1"/>
            </a:solidFill>
          </a:endParaRPr>
        </a:p>
      </dsp:txBody>
      <dsp:txXfrm>
        <a:off x="3073599" y="466986"/>
        <a:ext cx="419557" cy="415282"/>
      </dsp:txXfrm>
    </dsp:sp>
    <dsp:sp modelId="{274635F0-AA50-4B28-ADBC-F676B7CF9A45}">
      <dsp:nvSpPr>
        <dsp:cNvPr id="0" name=""/>
        <dsp:cNvSpPr/>
      </dsp:nvSpPr>
      <dsp:spPr>
        <a:xfrm>
          <a:off x="3921760" y="0"/>
          <a:ext cx="2790879" cy="1349255"/>
        </a:xfrm>
        <a:prstGeom prst="roundRect">
          <a:avLst>
            <a:gd name="adj" fmla="val 10000"/>
          </a:avLst>
        </a:prstGeom>
        <a:solidFill>
          <a:srgbClr val="CBC1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Type</a:t>
          </a:r>
        </a:p>
        <a:p>
          <a:pPr marL="0" lvl="0" indent="0" algn="ctr" defTabSz="533400">
            <a:lnSpc>
              <a:spcPct val="90000"/>
            </a:lnSpc>
            <a:spcBef>
              <a:spcPct val="0"/>
            </a:spcBef>
            <a:spcAft>
              <a:spcPct val="35000"/>
            </a:spcAft>
            <a:buNone/>
          </a:pPr>
          <a:r>
            <a:rPr lang="en-GB" sz="1200" b="0" kern="1200" dirty="0">
              <a:solidFill>
                <a:schemeClr val="tx1"/>
              </a:solidFill>
            </a:rPr>
            <a:t>Fourth fifths of all school types report that the curriculum has been aligned. Maintained schools are the least likely to report it has been completely aligned (8%), this is significantly lower than academies (17%) and independent schools (24%).</a:t>
          </a:r>
        </a:p>
      </dsp:txBody>
      <dsp:txXfrm>
        <a:off x="3961278" y="39518"/>
        <a:ext cx="2711843" cy="1270219"/>
      </dsp:txXfrm>
    </dsp:sp>
    <dsp:sp modelId="{ECF0819F-4C36-4334-86EE-FE120A14FC92}">
      <dsp:nvSpPr>
        <dsp:cNvPr id="0" name=""/>
        <dsp:cNvSpPr/>
      </dsp:nvSpPr>
      <dsp:spPr>
        <a:xfrm>
          <a:off x="6991727" y="328558"/>
          <a:ext cx="591666" cy="6921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solidFill>
              <a:schemeClr val="tx1"/>
            </a:solidFill>
          </a:endParaRPr>
        </a:p>
      </dsp:txBody>
      <dsp:txXfrm>
        <a:off x="6991727" y="466986"/>
        <a:ext cx="414166" cy="415282"/>
      </dsp:txXfrm>
    </dsp:sp>
    <dsp:sp modelId="{902CA57B-66D8-4F13-A29F-E46B322E71C5}">
      <dsp:nvSpPr>
        <dsp:cNvPr id="0" name=""/>
        <dsp:cNvSpPr/>
      </dsp:nvSpPr>
      <dsp:spPr>
        <a:xfrm>
          <a:off x="7828991" y="-5275"/>
          <a:ext cx="2790879" cy="1359806"/>
        </a:xfrm>
        <a:prstGeom prst="roundRect">
          <a:avLst>
            <a:gd name="adj" fmla="val 10000"/>
          </a:avLst>
        </a:prstGeom>
        <a:solidFill>
          <a:srgbClr val="CBC1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chemeClr val="tx1"/>
              </a:solidFill>
            </a:rPr>
            <a:t>Type</a:t>
          </a:r>
        </a:p>
        <a:p>
          <a:pPr marL="0" lvl="0" indent="0" algn="ctr" defTabSz="533400">
            <a:lnSpc>
              <a:spcPct val="90000"/>
            </a:lnSpc>
            <a:spcBef>
              <a:spcPct val="0"/>
            </a:spcBef>
            <a:spcAft>
              <a:spcPct val="35000"/>
            </a:spcAft>
            <a:buNone/>
          </a:pPr>
          <a:r>
            <a:rPr lang="en-GB" sz="1200" b="0" kern="1200" dirty="0">
              <a:solidFill>
                <a:schemeClr val="tx1"/>
              </a:solidFill>
            </a:rPr>
            <a:t>This could be contributing to maintained school teachers’ scepticism that it is possible to completely align. Just over two fifths (42%) agree it is possible, compared to 52% of academies and 58% of independent schools.</a:t>
          </a:r>
        </a:p>
      </dsp:txBody>
      <dsp:txXfrm>
        <a:off x="7868818" y="34552"/>
        <a:ext cx="2711225" cy="12801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6474F6-0813-4E9E-BD01-DD98AB917DB0}" type="datetimeFigureOut">
              <a:rPr lang="en-US" smtClean="0"/>
              <a:t>2/23/2021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C45997-05F8-4CAF-948E-9C18C89C6666}" type="slidenum">
              <a:rPr lang="en-US" smtClean="0"/>
              <a:t>‹#›</a:t>
            </a:fld>
            <a:endParaRPr lang="en-US"/>
          </a:p>
        </p:txBody>
      </p:sp>
    </p:spTree>
    <p:extLst>
      <p:ext uri="{BB962C8B-B14F-4D97-AF65-F5344CB8AC3E}">
        <p14:creationId xmlns:p14="http://schemas.microsoft.com/office/powerpoint/2010/main" val="2513663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0175" y="117475"/>
            <a:ext cx="2489200" cy="14017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860288" y="117089"/>
            <a:ext cx="3808141" cy="140191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3C71-BADA-7840-A739-1AAC7105DD65}" type="slidenum">
              <a:rPr lang="en-US" smtClean="0"/>
              <a:t>‹#›</a:t>
            </a:fld>
            <a:endParaRPr lang="en-US"/>
          </a:p>
        </p:txBody>
      </p:sp>
      <p:sp>
        <p:nvSpPr>
          <p:cNvPr id="8" name="TextBox 7"/>
          <p:cNvSpPr txBox="1"/>
          <p:nvPr/>
        </p:nvSpPr>
        <p:spPr>
          <a:xfrm>
            <a:off x="39031" y="2018371"/>
            <a:ext cx="5993781" cy="369332"/>
          </a:xfrm>
          <a:prstGeom prst="rect">
            <a:avLst/>
          </a:prstGeom>
          <a:noFill/>
        </p:spPr>
        <p:txBody>
          <a:bodyPr wrap="square" rtlCol="0">
            <a:spAutoFit/>
          </a:bodyPr>
          <a:lstStyle/>
          <a:p>
            <a:r>
              <a:rPr lang="en-US" dirty="0"/>
              <a:t>SUPPORTING INFORMATION:</a:t>
            </a:r>
          </a:p>
        </p:txBody>
      </p:sp>
      <p:cxnSp>
        <p:nvCxnSpPr>
          <p:cNvPr id="10" name="Straight Connector 9"/>
          <p:cNvCxnSpPr/>
          <p:nvPr/>
        </p:nvCxnSpPr>
        <p:spPr>
          <a:xfrm>
            <a:off x="128239" y="2387703"/>
            <a:ext cx="654019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317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 y="117475"/>
            <a:ext cx="2489200" cy="1401763"/>
          </a:xfrm>
        </p:spPr>
      </p:sp>
      <p:sp>
        <p:nvSpPr>
          <p:cNvPr id="3" name="Notes Placeholder 2"/>
          <p:cNvSpPr>
            <a:spLocks noGrp="1"/>
          </p:cNvSpPr>
          <p:nvPr>
            <p:ph type="body" idx="1"/>
          </p:nvPr>
        </p:nvSpPr>
        <p:spPr/>
        <p:txBody>
          <a:bodyPr/>
          <a:lstStyle/>
          <a:p>
            <a:r>
              <a:rPr lang="en-GB" b="1" dirty="0"/>
              <a:t>Chart slide – 1 column</a:t>
            </a:r>
            <a:r>
              <a:rPr lang="en-GB" dirty="0"/>
              <a:t> [title, graph/chart]</a:t>
            </a:r>
          </a:p>
          <a:p>
            <a:r>
              <a:rPr lang="en-GB" dirty="0"/>
              <a:t>For big charts &amp; graphs this slide allows the content to take full width.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graphs &amp; charts please use the colors in the order specified on the color palette on slide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chart</a:t>
            </a:r>
            <a:r>
              <a:rPr lang="en-US" baseline="0" dirty="0"/>
              <a:t> labels can be 12pt. Chart titles can be 16pt.</a:t>
            </a:r>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20</a:t>
            </a:fld>
            <a:endParaRPr lang="en-US"/>
          </a:p>
        </p:txBody>
      </p:sp>
    </p:spTree>
    <p:extLst>
      <p:ext uri="{BB962C8B-B14F-4D97-AF65-F5344CB8AC3E}">
        <p14:creationId xmlns:p14="http://schemas.microsoft.com/office/powerpoint/2010/main" val="503922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 y="117475"/>
            <a:ext cx="2489200" cy="1401763"/>
          </a:xfrm>
        </p:spPr>
      </p:sp>
      <p:sp>
        <p:nvSpPr>
          <p:cNvPr id="3" name="Notes Placeholder 2"/>
          <p:cNvSpPr>
            <a:spLocks noGrp="1"/>
          </p:cNvSpPr>
          <p:nvPr>
            <p:ph type="body" idx="1"/>
          </p:nvPr>
        </p:nvSpPr>
        <p:spPr/>
        <p:txBody>
          <a:bodyPr/>
          <a:lstStyle/>
          <a:p>
            <a:r>
              <a:rPr lang="en-GB" b="1" dirty="0"/>
              <a:t>Chart slide – 1 column</a:t>
            </a:r>
            <a:r>
              <a:rPr lang="en-GB" dirty="0"/>
              <a:t> [title, graph/chart]</a:t>
            </a:r>
          </a:p>
          <a:p>
            <a:r>
              <a:rPr lang="en-GB" dirty="0"/>
              <a:t>For big charts &amp; graphs this slide allows the content to take full width.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graphs &amp; charts please use the colors in the order specified on the color palette on slide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chart</a:t>
            </a:r>
            <a:r>
              <a:rPr lang="en-US" baseline="0" dirty="0"/>
              <a:t> labels can be 12pt. Chart titles can be 16pt.</a:t>
            </a:r>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53</a:t>
            </a:fld>
            <a:endParaRPr lang="en-US"/>
          </a:p>
        </p:txBody>
      </p:sp>
    </p:spTree>
    <p:extLst>
      <p:ext uri="{BB962C8B-B14F-4D97-AF65-F5344CB8AC3E}">
        <p14:creationId xmlns:p14="http://schemas.microsoft.com/office/powerpoint/2010/main" val="2960893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 y="117475"/>
            <a:ext cx="2489200" cy="1401763"/>
          </a:xfrm>
        </p:spPr>
      </p:sp>
      <p:sp>
        <p:nvSpPr>
          <p:cNvPr id="3" name="Notes Placeholder 2"/>
          <p:cNvSpPr>
            <a:spLocks noGrp="1"/>
          </p:cNvSpPr>
          <p:nvPr>
            <p:ph type="body" idx="1"/>
          </p:nvPr>
        </p:nvSpPr>
        <p:spPr/>
        <p:txBody>
          <a:bodyPr/>
          <a:lstStyle/>
          <a:p>
            <a:r>
              <a:rPr lang="en-GB" b="1" dirty="0"/>
              <a:t>Chart slide – 1 column</a:t>
            </a:r>
            <a:r>
              <a:rPr lang="en-GB" dirty="0"/>
              <a:t> [title, graph/chart]</a:t>
            </a:r>
          </a:p>
          <a:p>
            <a:r>
              <a:rPr lang="en-GB" dirty="0"/>
              <a:t>For big charts &amp; graphs this slide allows the content to take full width.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graphs &amp; charts please use the colors in the order specified on the color palette on slide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chart</a:t>
            </a:r>
            <a:r>
              <a:rPr lang="en-US" baseline="0" dirty="0"/>
              <a:t> labels can be 12pt. Chart titles can be 16pt.</a:t>
            </a:r>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54</a:t>
            </a:fld>
            <a:endParaRPr lang="en-US"/>
          </a:p>
        </p:txBody>
      </p:sp>
    </p:spTree>
    <p:extLst>
      <p:ext uri="{BB962C8B-B14F-4D97-AF65-F5344CB8AC3E}">
        <p14:creationId xmlns:p14="http://schemas.microsoft.com/office/powerpoint/2010/main" val="622092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 y="117475"/>
            <a:ext cx="2489200" cy="1401763"/>
          </a:xfrm>
        </p:spPr>
      </p:sp>
      <p:sp>
        <p:nvSpPr>
          <p:cNvPr id="3" name="Notes Placeholder 2"/>
          <p:cNvSpPr>
            <a:spLocks noGrp="1"/>
          </p:cNvSpPr>
          <p:nvPr>
            <p:ph type="body" idx="1"/>
          </p:nvPr>
        </p:nvSpPr>
        <p:spPr/>
        <p:txBody>
          <a:bodyPr/>
          <a:lstStyle/>
          <a:p>
            <a:r>
              <a:rPr lang="en-GB" b="1" dirty="0"/>
              <a:t>Chart slide – 1 column</a:t>
            </a:r>
            <a:r>
              <a:rPr lang="en-GB" dirty="0"/>
              <a:t> [title, graph/chart]</a:t>
            </a:r>
          </a:p>
          <a:p>
            <a:r>
              <a:rPr lang="en-GB" dirty="0"/>
              <a:t>For big charts &amp; graphs this slide allows the content to take full width.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graphs &amp; charts please use the colors in the order specified on the color palette on slide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chart</a:t>
            </a:r>
            <a:r>
              <a:rPr lang="en-US" baseline="0" dirty="0"/>
              <a:t> labels can be 12pt. Chart titles can be 16pt.</a:t>
            </a:r>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55</a:t>
            </a:fld>
            <a:endParaRPr lang="en-US"/>
          </a:p>
        </p:txBody>
      </p:sp>
    </p:spTree>
    <p:extLst>
      <p:ext uri="{BB962C8B-B14F-4D97-AF65-F5344CB8AC3E}">
        <p14:creationId xmlns:p14="http://schemas.microsoft.com/office/powerpoint/2010/main" val="3334384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 y="117475"/>
            <a:ext cx="2489200" cy="1401763"/>
          </a:xfrm>
        </p:spPr>
      </p:sp>
      <p:sp>
        <p:nvSpPr>
          <p:cNvPr id="3" name="Notes Placeholder 2"/>
          <p:cNvSpPr>
            <a:spLocks noGrp="1"/>
          </p:cNvSpPr>
          <p:nvPr>
            <p:ph type="body" idx="1"/>
          </p:nvPr>
        </p:nvSpPr>
        <p:spPr/>
        <p:txBody>
          <a:bodyPr/>
          <a:lstStyle/>
          <a:p>
            <a:r>
              <a:rPr lang="en-GB" b="1" dirty="0"/>
              <a:t>Chart slide – 1 column</a:t>
            </a:r>
            <a:r>
              <a:rPr lang="en-GB" dirty="0"/>
              <a:t> [title, graph/chart]</a:t>
            </a:r>
          </a:p>
          <a:p>
            <a:r>
              <a:rPr lang="en-GB" dirty="0"/>
              <a:t>For big charts &amp; graphs this slide allows the content to take full width.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graphs &amp; charts please use the colors in the order specified on the color palette on slide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chart</a:t>
            </a:r>
            <a:r>
              <a:rPr lang="en-US" baseline="0" dirty="0"/>
              <a:t> labels can be 12pt. Chart titles can be 16pt.</a:t>
            </a:r>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57</a:t>
            </a:fld>
            <a:endParaRPr lang="en-US"/>
          </a:p>
        </p:txBody>
      </p:sp>
    </p:spTree>
    <p:extLst>
      <p:ext uri="{BB962C8B-B14F-4D97-AF65-F5344CB8AC3E}">
        <p14:creationId xmlns:p14="http://schemas.microsoft.com/office/powerpoint/2010/main" val="1963050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 y="117475"/>
            <a:ext cx="2489200" cy="1401763"/>
          </a:xfrm>
        </p:spPr>
      </p:sp>
      <p:sp>
        <p:nvSpPr>
          <p:cNvPr id="3" name="Notes Placeholder 2"/>
          <p:cNvSpPr>
            <a:spLocks noGrp="1"/>
          </p:cNvSpPr>
          <p:nvPr>
            <p:ph type="body" idx="1"/>
          </p:nvPr>
        </p:nvSpPr>
        <p:spPr/>
        <p:txBody>
          <a:bodyPr/>
          <a:lstStyle/>
          <a:p>
            <a:r>
              <a:rPr lang="en-GB" b="1" dirty="0"/>
              <a:t>Chart slide – 1 column</a:t>
            </a:r>
            <a:r>
              <a:rPr lang="en-GB" dirty="0"/>
              <a:t> [title, graph/chart]</a:t>
            </a:r>
          </a:p>
          <a:p>
            <a:r>
              <a:rPr lang="en-GB" dirty="0"/>
              <a:t>For big charts &amp; graphs this slide allows the content to take full width.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graphs &amp; charts please use the colors in the order specified on the color palette on slide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chart</a:t>
            </a:r>
            <a:r>
              <a:rPr lang="en-US" baseline="0" dirty="0"/>
              <a:t> labels can be 12pt. Chart titles can be 16pt.</a:t>
            </a:r>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58</a:t>
            </a:fld>
            <a:endParaRPr lang="en-US"/>
          </a:p>
        </p:txBody>
      </p:sp>
    </p:spTree>
    <p:extLst>
      <p:ext uri="{BB962C8B-B14F-4D97-AF65-F5344CB8AC3E}">
        <p14:creationId xmlns:p14="http://schemas.microsoft.com/office/powerpoint/2010/main" val="1240269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 y="117475"/>
            <a:ext cx="2489200" cy="1401763"/>
          </a:xfrm>
        </p:spPr>
      </p:sp>
      <p:sp>
        <p:nvSpPr>
          <p:cNvPr id="3" name="Notes Placeholder 2"/>
          <p:cNvSpPr>
            <a:spLocks noGrp="1"/>
          </p:cNvSpPr>
          <p:nvPr>
            <p:ph type="body" idx="1"/>
          </p:nvPr>
        </p:nvSpPr>
        <p:spPr/>
        <p:txBody>
          <a:bodyPr/>
          <a:lstStyle/>
          <a:p>
            <a:r>
              <a:rPr lang="en-GB" b="1" dirty="0"/>
              <a:t>Chart slide – 1 column</a:t>
            </a:r>
            <a:r>
              <a:rPr lang="en-GB" dirty="0"/>
              <a:t> [title, graph/chart]</a:t>
            </a:r>
          </a:p>
          <a:p>
            <a:r>
              <a:rPr lang="en-GB" dirty="0"/>
              <a:t>For big charts &amp; graphs this slide allows the content to take full width.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graphs &amp; charts please use the colors in the order specified on the color palette on slide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chart</a:t>
            </a:r>
            <a:r>
              <a:rPr lang="en-US" baseline="0" dirty="0"/>
              <a:t> labels can be 12pt. Chart titles can be 16pt.</a:t>
            </a:r>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59</a:t>
            </a:fld>
            <a:endParaRPr lang="en-US"/>
          </a:p>
        </p:txBody>
      </p:sp>
    </p:spTree>
    <p:extLst>
      <p:ext uri="{BB962C8B-B14F-4D97-AF65-F5344CB8AC3E}">
        <p14:creationId xmlns:p14="http://schemas.microsoft.com/office/powerpoint/2010/main" val="3438313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 y="117475"/>
            <a:ext cx="2489200" cy="1401763"/>
          </a:xfrm>
        </p:spPr>
      </p:sp>
      <p:sp>
        <p:nvSpPr>
          <p:cNvPr id="3" name="Notes Placeholder 2"/>
          <p:cNvSpPr>
            <a:spLocks noGrp="1"/>
          </p:cNvSpPr>
          <p:nvPr>
            <p:ph type="body" idx="1"/>
          </p:nvPr>
        </p:nvSpPr>
        <p:spPr/>
        <p:txBody>
          <a:bodyPr/>
          <a:lstStyle/>
          <a:p>
            <a:r>
              <a:rPr lang="en-GB" b="1" dirty="0"/>
              <a:t>Chart slide – 1 column</a:t>
            </a:r>
            <a:r>
              <a:rPr lang="en-GB" dirty="0"/>
              <a:t> [title, graph/chart]</a:t>
            </a:r>
          </a:p>
          <a:p>
            <a:r>
              <a:rPr lang="en-GB" dirty="0"/>
              <a:t>For big charts &amp; graphs this slide allows the content to take full width.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graphs &amp; charts please use the colors in the order specified on the color palette on slide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chart</a:t>
            </a:r>
            <a:r>
              <a:rPr lang="en-US" baseline="0" dirty="0"/>
              <a:t> labels can be 12pt. Chart titles can be 16pt.</a:t>
            </a:r>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63</a:t>
            </a:fld>
            <a:endParaRPr lang="en-US"/>
          </a:p>
        </p:txBody>
      </p:sp>
    </p:spTree>
    <p:extLst>
      <p:ext uri="{BB962C8B-B14F-4D97-AF65-F5344CB8AC3E}">
        <p14:creationId xmlns:p14="http://schemas.microsoft.com/office/powerpoint/2010/main" val="3847463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64</a:t>
            </a:fld>
            <a:endParaRPr lang="en-US"/>
          </a:p>
        </p:txBody>
      </p:sp>
    </p:spTree>
    <p:extLst>
      <p:ext uri="{BB962C8B-B14F-4D97-AF65-F5344CB8AC3E}">
        <p14:creationId xmlns:p14="http://schemas.microsoft.com/office/powerpoint/2010/main" val="2244307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 y="117475"/>
            <a:ext cx="2489200" cy="1401763"/>
          </a:xfrm>
        </p:spPr>
      </p:sp>
      <p:sp>
        <p:nvSpPr>
          <p:cNvPr id="3" name="Notes Placeholder 2"/>
          <p:cNvSpPr>
            <a:spLocks noGrp="1"/>
          </p:cNvSpPr>
          <p:nvPr>
            <p:ph type="body" idx="1"/>
          </p:nvPr>
        </p:nvSpPr>
        <p:spPr/>
        <p:txBody>
          <a:bodyPr/>
          <a:lstStyle/>
          <a:p>
            <a:r>
              <a:rPr lang="en-GB" b="1" dirty="0"/>
              <a:t>Chart slide – 1 column</a:t>
            </a:r>
            <a:r>
              <a:rPr lang="en-GB" dirty="0"/>
              <a:t> [title, graph/chart]</a:t>
            </a:r>
          </a:p>
          <a:p>
            <a:r>
              <a:rPr lang="en-GB" dirty="0"/>
              <a:t>For big charts &amp; graphs this slide allows the content to take full width.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graphs &amp; charts please use the colors in the order specified on the color palette on slide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chart</a:t>
            </a:r>
            <a:r>
              <a:rPr lang="en-US" baseline="0" dirty="0"/>
              <a:t> labels can be 12pt. Chart titles can be 16pt.</a:t>
            </a:r>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65</a:t>
            </a:fld>
            <a:endParaRPr lang="en-US"/>
          </a:p>
        </p:txBody>
      </p:sp>
    </p:spTree>
    <p:extLst>
      <p:ext uri="{BB962C8B-B14F-4D97-AF65-F5344CB8AC3E}">
        <p14:creationId xmlns:p14="http://schemas.microsoft.com/office/powerpoint/2010/main" val="1753175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 y="117475"/>
            <a:ext cx="2489200" cy="1401763"/>
          </a:xfrm>
        </p:spPr>
      </p:sp>
      <p:sp>
        <p:nvSpPr>
          <p:cNvPr id="3" name="Notes Placeholder 2"/>
          <p:cNvSpPr>
            <a:spLocks noGrp="1"/>
          </p:cNvSpPr>
          <p:nvPr>
            <p:ph type="body" idx="1"/>
          </p:nvPr>
        </p:nvSpPr>
        <p:spPr/>
        <p:txBody>
          <a:bodyPr/>
          <a:lstStyle/>
          <a:p>
            <a:r>
              <a:rPr lang="en-GB" b="1" dirty="0"/>
              <a:t>Chart slide – 1 column</a:t>
            </a:r>
            <a:r>
              <a:rPr lang="en-GB" dirty="0"/>
              <a:t> [title, graph/chart]</a:t>
            </a:r>
          </a:p>
          <a:p>
            <a:r>
              <a:rPr lang="en-GB" dirty="0"/>
              <a:t>For big charts &amp; graphs this slide allows the content to take full width.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graphs &amp; charts please use the colors in the order specified on the color palette on slide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chart</a:t>
            </a:r>
            <a:r>
              <a:rPr lang="en-US" baseline="0" dirty="0"/>
              <a:t> labels can be 12pt. Chart titles can be 16pt.</a:t>
            </a:r>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66</a:t>
            </a:fld>
            <a:endParaRPr lang="en-US"/>
          </a:p>
        </p:txBody>
      </p:sp>
    </p:spTree>
    <p:extLst>
      <p:ext uri="{BB962C8B-B14F-4D97-AF65-F5344CB8AC3E}">
        <p14:creationId xmlns:p14="http://schemas.microsoft.com/office/powerpoint/2010/main" val="298321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27</a:t>
            </a:fld>
            <a:endParaRPr lang="en-US"/>
          </a:p>
        </p:txBody>
      </p:sp>
    </p:spTree>
    <p:extLst>
      <p:ext uri="{BB962C8B-B14F-4D97-AF65-F5344CB8AC3E}">
        <p14:creationId xmlns:p14="http://schemas.microsoft.com/office/powerpoint/2010/main" val="667790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 y="117475"/>
            <a:ext cx="2489200" cy="1401763"/>
          </a:xfrm>
        </p:spPr>
      </p:sp>
      <p:sp>
        <p:nvSpPr>
          <p:cNvPr id="3" name="Notes Placeholder 2"/>
          <p:cNvSpPr>
            <a:spLocks noGrp="1"/>
          </p:cNvSpPr>
          <p:nvPr>
            <p:ph type="body" idx="1"/>
          </p:nvPr>
        </p:nvSpPr>
        <p:spPr/>
        <p:txBody>
          <a:bodyPr/>
          <a:lstStyle/>
          <a:p>
            <a:r>
              <a:rPr lang="en-GB" b="1" dirty="0"/>
              <a:t>Chart slide – 1 column</a:t>
            </a:r>
            <a:r>
              <a:rPr lang="en-GB" dirty="0"/>
              <a:t> [title, graph/chart]</a:t>
            </a:r>
          </a:p>
          <a:p>
            <a:r>
              <a:rPr lang="en-GB" dirty="0"/>
              <a:t>For big charts &amp; graphs this slide allows the content to take full width.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graphs &amp; charts please use the colors in the order specified on the color palette on slide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chart</a:t>
            </a:r>
            <a:r>
              <a:rPr lang="en-US" baseline="0" dirty="0"/>
              <a:t> labels can be 12pt. Chart titles can be 16pt.</a:t>
            </a:r>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68</a:t>
            </a:fld>
            <a:endParaRPr lang="en-US"/>
          </a:p>
        </p:txBody>
      </p:sp>
    </p:spTree>
    <p:extLst>
      <p:ext uri="{BB962C8B-B14F-4D97-AF65-F5344CB8AC3E}">
        <p14:creationId xmlns:p14="http://schemas.microsoft.com/office/powerpoint/2010/main" val="3908560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673C71-BADA-7840-A739-1AAC7105DD65}" type="slidenum">
              <a:rPr lang="en-US" smtClean="0"/>
              <a:t>83</a:t>
            </a:fld>
            <a:endParaRPr lang="en-US"/>
          </a:p>
        </p:txBody>
      </p:sp>
    </p:spTree>
    <p:extLst>
      <p:ext uri="{BB962C8B-B14F-4D97-AF65-F5344CB8AC3E}">
        <p14:creationId xmlns:p14="http://schemas.microsoft.com/office/powerpoint/2010/main" val="585385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 y="117475"/>
            <a:ext cx="2489200" cy="1401763"/>
          </a:xfrm>
        </p:spPr>
      </p:sp>
      <p:sp>
        <p:nvSpPr>
          <p:cNvPr id="3" name="Notes Placeholder 2"/>
          <p:cNvSpPr>
            <a:spLocks noGrp="1"/>
          </p:cNvSpPr>
          <p:nvPr>
            <p:ph type="body" idx="1"/>
          </p:nvPr>
        </p:nvSpPr>
        <p:spPr/>
        <p:txBody>
          <a:bodyPr/>
          <a:lstStyle/>
          <a:p>
            <a:r>
              <a:rPr lang="en-GB" b="1" dirty="0"/>
              <a:t>Chart slide – 1 column</a:t>
            </a:r>
            <a:r>
              <a:rPr lang="en-GB" dirty="0"/>
              <a:t> [title, graph/chart]</a:t>
            </a:r>
          </a:p>
          <a:p>
            <a:r>
              <a:rPr lang="en-GB" dirty="0"/>
              <a:t>For big charts &amp; graphs this slide allows the content to take full width.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graphs &amp; charts please use the colors in the order specified on the color palette on slide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chart</a:t>
            </a:r>
            <a:r>
              <a:rPr lang="en-US" baseline="0" dirty="0"/>
              <a:t> labels can be 12pt. Chart titles can be 16pt.</a:t>
            </a:r>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37</a:t>
            </a:fld>
            <a:endParaRPr lang="en-US"/>
          </a:p>
        </p:txBody>
      </p:sp>
    </p:spTree>
    <p:extLst>
      <p:ext uri="{BB962C8B-B14F-4D97-AF65-F5344CB8AC3E}">
        <p14:creationId xmlns:p14="http://schemas.microsoft.com/office/powerpoint/2010/main" val="2644895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 y="117475"/>
            <a:ext cx="2489200" cy="1401763"/>
          </a:xfrm>
        </p:spPr>
      </p:sp>
      <p:sp>
        <p:nvSpPr>
          <p:cNvPr id="3" name="Notes Placeholder 2"/>
          <p:cNvSpPr>
            <a:spLocks noGrp="1"/>
          </p:cNvSpPr>
          <p:nvPr>
            <p:ph type="body" idx="1"/>
          </p:nvPr>
        </p:nvSpPr>
        <p:spPr/>
        <p:txBody>
          <a:bodyPr/>
          <a:lstStyle/>
          <a:p>
            <a:r>
              <a:rPr lang="en-GB" b="1" dirty="0"/>
              <a:t>Chart slide – 1 column</a:t>
            </a:r>
            <a:r>
              <a:rPr lang="en-GB" dirty="0"/>
              <a:t> [title, graph/chart]</a:t>
            </a:r>
          </a:p>
          <a:p>
            <a:r>
              <a:rPr lang="en-GB" dirty="0"/>
              <a:t>For big charts &amp; graphs this slide allows the content to take full width.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graphs &amp; charts please use the colors in the order specified on the color palette on slide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chart</a:t>
            </a:r>
            <a:r>
              <a:rPr lang="en-US" baseline="0" dirty="0"/>
              <a:t> labels can be 12pt. Chart titles can be 16pt.</a:t>
            </a:r>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38</a:t>
            </a:fld>
            <a:endParaRPr lang="en-US"/>
          </a:p>
        </p:txBody>
      </p:sp>
    </p:spTree>
    <p:extLst>
      <p:ext uri="{BB962C8B-B14F-4D97-AF65-F5344CB8AC3E}">
        <p14:creationId xmlns:p14="http://schemas.microsoft.com/office/powerpoint/2010/main" val="350721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 y="117475"/>
            <a:ext cx="2489200" cy="1401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39</a:t>
            </a:fld>
            <a:endParaRPr lang="en-US"/>
          </a:p>
        </p:txBody>
      </p:sp>
    </p:spTree>
    <p:extLst>
      <p:ext uri="{BB962C8B-B14F-4D97-AF65-F5344CB8AC3E}">
        <p14:creationId xmlns:p14="http://schemas.microsoft.com/office/powerpoint/2010/main" val="2612052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 y="117475"/>
            <a:ext cx="2489200" cy="14017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40</a:t>
            </a:fld>
            <a:endParaRPr lang="en-US"/>
          </a:p>
        </p:txBody>
      </p:sp>
    </p:spTree>
    <p:extLst>
      <p:ext uri="{BB962C8B-B14F-4D97-AF65-F5344CB8AC3E}">
        <p14:creationId xmlns:p14="http://schemas.microsoft.com/office/powerpoint/2010/main" val="2181084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45</a:t>
            </a:fld>
            <a:endParaRPr lang="en-US"/>
          </a:p>
        </p:txBody>
      </p:sp>
    </p:spTree>
    <p:extLst>
      <p:ext uri="{BB962C8B-B14F-4D97-AF65-F5344CB8AC3E}">
        <p14:creationId xmlns:p14="http://schemas.microsoft.com/office/powerpoint/2010/main" val="2697500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 y="117475"/>
            <a:ext cx="2489200" cy="1401763"/>
          </a:xfrm>
        </p:spPr>
      </p:sp>
      <p:sp>
        <p:nvSpPr>
          <p:cNvPr id="3" name="Notes Placeholder 2"/>
          <p:cNvSpPr>
            <a:spLocks noGrp="1"/>
          </p:cNvSpPr>
          <p:nvPr>
            <p:ph type="body" idx="1"/>
          </p:nvPr>
        </p:nvSpPr>
        <p:spPr/>
        <p:txBody>
          <a:bodyPr/>
          <a:lstStyle/>
          <a:p>
            <a:r>
              <a:rPr lang="en-GB" b="1" dirty="0"/>
              <a:t>Chart slide – 1 column</a:t>
            </a:r>
            <a:r>
              <a:rPr lang="en-GB" dirty="0"/>
              <a:t> [title, graph/chart]</a:t>
            </a:r>
          </a:p>
          <a:p>
            <a:r>
              <a:rPr lang="en-GB" dirty="0"/>
              <a:t>For big charts &amp; graphs this slide allows the content to take full width.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graphs &amp; charts please use the colors in the order specified on the color palette on slide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chart</a:t>
            </a:r>
            <a:r>
              <a:rPr lang="en-US" baseline="0" dirty="0"/>
              <a:t> labels can be 12pt. Chart titles can be 16pt.</a:t>
            </a:r>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49</a:t>
            </a:fld>
            <a:endParaRPr lang="en-US"/>
          </a:p>
        </p:txBody>
      </p:sp>
    </p:spTree>
    <p:extLst>
      <p:ext uri="{BB962C8B-B14F-4D97-AF65-F5344CB8AC3E}">
        <p14:creationId xmlns:p14="http://schemas.microsoft.com/office/powerpoint/2010/main" val="2928493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 y="117475"/>
            <a:ext cx="2489200" cy="1401763"/>
          </a:xfrm>
        </p:spPr>
      </p:sp>
      <p:sp>
        <p:nvSpPr>
          <p:cNvPr id="3" name="Notes Placeholder 2"/>
          <p:cNvSpPr>
            <a:spLocks noGrp="1"/>
          </p:cNvSpPr>
          <p:nvPr>
            <p:ph type="body" idx="1"/>
          </p:nvPr>
        </p:nvSpPr>
        <p:spPr/>
        <p:txBody>
          <a:bodyPr/>
          <a:lstStyle/>
          <a:p>
            <a:r>
              <a:rPr lang="en-GB" b="1" dirty="0"/>
              <a:t>Chart slide – 1 column</a:t>
            </a:r>
            <a:r>
              <a:rPr lang="en-GB" dirty="0"/>
              <a:t> [title, graph/chart]</a:t>
            </a:r>
          </a:p>
          <a:p>
            <a:r>
              <a:rPr lang="en-GB" dirty="0"/>
              <a:t>For big charts &amp; graphs this slide allows the content to take full width.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graphs &amp; charts please use the colors in the order specified on the color palette on slide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chart</a:t>
            </a:r>
            <a:r>
              <a:rPr lang="en-US" baseline="0" dirty="0"/>
              <a:t> labels can be 12pt. Chart titles can be 16pt.</a:t>
            </a:r>
            <a:endParaRPr lang="en-GB" dirty="0"/>
          </a:p>
        </p:txBody>
      </p:sp>
      <p:sp>
        <p:nvSpPr>
          <p:cNvPr id="4" name="Slide Number Placeholder 3"/>
          <p:cNvSpPr>
            <a:spLocks noGrp="1"/>
          </p:cNvSpPr>
          <p:nvPr>
            <p:ph type="sldNum" sz="quarter" idx="5"/>
          </p:nvPr>
        </p:nvSpPr>
        <p:spPr/>
        <p:txBody>
          <a:bodyPr/>
          <a:lstStyle/>
          <a:p>
            <a:fld id="{FC673C71-BADA-7840-A739-1AAC7105DD65}" type="slidenum">
              <a:rPr lang="en-US" smtClean="0"/>
              <a:t>52</a:t>
            </a:fld>
            <a:endParaRPr lang="en-US"/>
          </a:p>
        </p:txBody>
      </p:sp>
    </p:spTree>
    <p:extLst>
      <p:ext uri="{BB962C8B-B14F-4D97-AF65-F5344CB8AC3E}">
        <p14:creationId xmlns:p14="http://schemas.microsoft.com/office/powerpoint/2010/main" val="622092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irst Slide - Presenta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D9808CD-5210-3F4A-AA23-FC304081FFC8}"/>
              </a:ext>
            </a:extLst>
          </p:cNvPr>
          <p:cNvPicPr>
            <a:picLocks noChangeAspect="1"/>
          </p:cNvPicPr>
          <p:nvPr userDrawn="1"/>
        </p:nvPicPr>
        <p:blipFill>
          <a:blip r:embed="rId2"/>
          <a:stretch>
            <a:fillRect/>
          </a:stretch>
        </p:blipFill>
        <p:spPr>
          <a:xfrm>
            <a:off x="6993858" y="6064"/>
            <a:ext cx="4771571" cy="6858000"/>
          </a:xfrm>
          <a:prstGeom prst="rect">
            <a:avLst/>
          </a:prstGeom>
        </p:spPr>
      </p:pic>
      <p:sp>
        <p:nvSpPr>
          <p:cNvPr id="26" name="Text Placeholder 4"/>
          <p:cNvSpPr>
            <a:spLocks noGrp="1"/>
          </p:cNvSpPr>
          <p:nvPr>
            <p:ph type="body" sz="quarter" idx="11" hasCustomPrompt="1"/>
          </p:nvPr>
        </p:nvSpPr>
        <p:spPr>
          <a:xfrm>
            <a:off x="1889799" y="1543288"/>
            <a:ext cx="8160001" cy="360000"/>
          </a:xfrm>
        </p:spPr>
        <p:txBody>
          <a:bodyPr>
            <a:noAutofit/>
          </a:bodyPr>
          <a:lstStyle>
            <a:lvl1pPr>
              <a:lnSpc>
                <a:spcPct val="100000"/>
              </a:lnSpc>
              <a:defRPr sz="1800">
                <a:solidFill>
                  <a:srgbClr val="332C41">
                    <a:alpha val="50000"/>
                  </a:srgbClr>
                </a:solidFill>
                <a:latin typeface="Arial" panose="020B0604020202020204" pitchFamily="34" charset="0"/>
                <a:cs typeface="Arial" panose="020B0604020202020204" pitchFamily="34" charset="0"/>
              </a:defRPr>
            </a:lvl1pPr>
          </a:lstStyle>
          <a:p>
            <a:pPr lvl="0"/>
            <a:r>
              <a:rPr lang="en-GB" dirty="0"/>
              <a:t>Tuesday, 16 April 2019</a:t>
            </a:r>
            <a:endParaRPr lang="en-US" dirty="0"/>
          </a:p>
        </p:txBody>
      </p:sp>
      <p:sp>
        <p:nvSpPr>
          <p:cNvPr id="8" name="TextBox 7">
            <a:extLst>
              <a:ext uri="{FF2B5EF4-FFF2-40B4-BE49-F238E27FC236}">
                <a16:creationId xmlns:a16="http://schemas.microsoft.com/office/drawing/2014/main" id="{3CA0EC70-9AE3-D149-9A28-F04398396A8B}"/>
              </a:ext>
            </a:extLst>
          </p:cNvPr>
          <p:cNvSpPr txBox="1"/>
          <p:nvPr userDrawn="1"/>
        </p:nvSpPr>
        <p:spPr>
          <a:xfrm>
            <a:off x="4722471" y="2627453"/>
            <a:ext cx="184731" cy="369332"/>
          </a:xfrm>
          <a:prstGeom prst="rect">
            <a:avLst/>
          </a:prstGeom>
          <a:noFill/>
        </p:spPr>
        <p:txBody>
          <a:bodyPr wrap="none" rtlCol="0">
            <a:spAutoFit/>
          </a:bodyPr>
          <a:lstStyle/>
          <a:p>
            <a:endParaRPr lang="en-US" sz="1800" dirty="0"/>
          </a:p>
        </p:txBody>
      </p:sp>
      <p:sp>
        <p:nvSpPr>
          <p:cNvPr id="10" name="Text Placeholder 4">
            <a:extLst>
              <a:ext uri="{FF2B5EF4-FFF2-40B4-BE49-F238E27FC236}">
                <a16:creationId xmlns:a16="http://schemas.microsoft.com/office/drawing/2014/main" id="{44D6EFC6-ADA4-5D43-80B0-3BFC5EF96ECD}"/>
              </a:ext>
            </a:extLst>
          </p:cNvPr>
          <p:cNvSpPr>
            <a:spLocks noGrp="1"/>
          </p:cNvSpPr>
          <p:nvPr>
            <p:ph type="body" sz="quarter" idx="12" hasCustomPrompt="1"/>
          </p:nvPr>
        </p:nvSpPr>
        <p:spPr>
          <a:xfrm>
            <a:off x="1870530" y="3517066"/>
            <a:ext cx="8160000" cy="369332"/>
          </a:xfrm>
        </p:spPr>
        <p:txBody>
          <a:bodyPr>
            <a:spAutoFit/>
          </a:bodyPr>
          <a:lstStyle>
            <a:lvl1pPr>
              <a:lnSpc>
                <a:spcPct val="100000"/>
              </a:lnSpc>
              <a:defRPr sz="1800">
                <a:solidFill>
                  <a:srgbClr val="332C41">
                    <a:alpha val="50000"/>
                  </a:srgbClr>
                </a:solidFill>
                <a:latin typeface="Arial" panose="020B0604020202020204" pitchFamily="34" charset="0"/>
                <a:cs typeface="Arial" panose="020B0604020202020204" pitchFamily="34" charset="0"/>
              </a:defRPr>
            </a:lvl1pPr>
          </a:lstStyle>
          <a:p>
            <a:r>
              <a:rPr lang="en-US" dirty="0"/>
              <a:t>Further Information</a:t>
            </a:r>
          </a:p>
        </p:txBody>
      </p:sp>
      <p:sp>
        <p:nvSpPr>
          <p:cNvPr id="17" name="Title 3">
            <a:extLst>
              <a:ext uri="{FF2B5EF4-FFF2-40B4-BE49-F238E27FC236}">
                <a16:creationId xmlns:a16="http://schemas.microsoft.com/office/drawing/2014/main" id="{3EB61425-7076-7940-8CB4-73E10E0A081C}"/>
              </a:ext>
            </a:extLst>
          </p:cNvPr>
          <p:cNvSpPr>
            <a:spLocks noGrp="1"/>
          </p:cNvSpPr>
          <p:nvPr>
            <p:ph type="title" hasCustomPrompt="1"/>
          </p:nvPr>
        </p:nvSpPr>
        <p:spPr>
          <a:xfrm>
            <a:off x="1889799" y="1903288"/>
            <a:ext cx="8160001" cy="1543288"/>
          </a:xfrm>
        </p:spPr>
        <p:txBody>
          <a:bodyPr>
            <a:noAutofit/>
          </a:bodyPr>
          <a:lstStyle>
            <a:lvl1pPr>
              <a:lnSpc>
                <a:spcPct val="100000"/>
              </a:lnSpc>
              <a:defRPr sz="4800">
                <a:solidFill>
                  <a:schemeClr val="tx2"/>
                </a:solidFill>
              </a:defRPr>
            </a:lvl1pPr>
          </a:lstStyle>
          <a:p>
            <a:r>
              <a:rPr lang="en-US" dirty="0"/>
              <a:t>Internal/Sales Presentation on two lines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0530" y="5022000"/>
            <a:ext cx="2029968" cy="47298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3 cols">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2329985B-D2C5-5C48-B1C3-2BB7D57E0819}"/>
              </a:ext>
            </a:extLst>
          </p:cNvPr>
          <p:cNvSpPr>
            <a:spLocks noGrp="1"/>
          </p:cNvSpPr>
          <p:nvPr>
            <p:ph type="body" sz="quarter" idx="11" hasCustomPrompt="1"/>
          </p:nvPr>
        </p:nvSpPr>
        <p:spPr>
          <a:xfrm>
            <a:off x="777600" y="1746815"/>
            <a:ext cx="3114109" cy="646331"/>
          </a:xfrm>
          <a:noFill/>
        </p:spPr>
        <p:txBody>
          <a:bodyPr wrap="square" anchor="ctr" anchorCtr="0">
            <a:spAutoFit/>
          </a:bodyPr>
          <a:lstStyle>
            <a:lvl1pPr algn="l">
              <a:defRPr sz="4000" b="1" baseline="0">
                <a:solidFill>
                  <a:srgbClr val="DD4B81"/>
                </a:solidFill>
              </a:defRPr>
            </a:lvl1pPr>
          </a:lstStyle>
          <a:p>
            <a:pPr lvl="0"/>
            <a:r>
              <a:rPr lang="en-US" dirty="0"/>
              <a:t>Client 1</a:t>
            </a:r>
          </a:p>
        </p:txBody>
      </p:sp>
      <p:sp>
        <p:nvSpPr>
          <p:cNvPr id="3" name="Rectangle 2">
            <a:extLst>
              <a:ext uri="{FF2B5EF4-FFF2-40B4-BE49-F238E27FC236}">
                <a16:creationId xmlns:a16="http://schemas.microsoft.com/office/drawing/2014/main" id="{D6CF3F56-8DA4-7040-8564-EF1A99EC84D1}"/>
              </a:ext>
            </a:extLst>
          </p:cNvPr>
          <p:cNvSpPr/>
          <p:nvPr userDrawn="1"/>
        </p:nvSpPr>
        <p:spPr>
          <a:xfrm>
            <a:off x="4196727" y="1691416"/>
            <a:ext cx="36000" cy="42122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a:extLst>
              <a:ext uri="{FF2B5EF4-FFF2-40B4-BE49-F238E27FC236}">
                <a16:creationId xmlns:a16="http://schemas.microsoft.com/office/drawing/2014/main" id="{BA862AD6-F385-F04E-A28D-59877B3370B5}"/>
              </a:ext>
            </a:extLst>
          </p:cNvPr>
          <p:cNvSpPr>
            <a:spLocks noGrp="1"/>
          </p:cNvSpPr>
          <p:nvPr>
            <p:ph type="body" sz="quarter" idx="12" hasCustomPrompt="1"/>
          </p:nvPr>
        </p:nvSpPr>
        <p:spPr>
          <a:xfrm>
            <a:off x="4537745" y="1746815"/>
            <a:ext cx="3114109" cy="646331"/>
          </a:xfrm>
          <a:noFill/>
        </p:spPr>
        <p:txBody>
          <a:bodyPr wrap="square" anchor="ctr" anchorCtr="0">
            <a:spAutoFit/>
          </a:bodyPr>
          <a:lstStyle>
            <a:lvl1pPr algn="l">
              <a:defRPr sz="4000" b="1" baseline="0">
                <a:solidFill>
                  <a:srgbClr val="DD4B81"/>
                </a:solidFill>
              </a:defRPr>
            </a:lvl1pPr>
          </a:lstStyle>
          <a:p>
            <a:pPr lvl="0"/>
            <a:r>
              <a:rPr lang="en-US" dirty="0"/>
              <a:t>Client 2</a:t>
            </a:r>
          </a:p>
        </p:txBody>
      </p:sp>
      <p:sp>
        <p:nvSpPr>
          <p:cNvPr id="14" name="Text Placeholder 5">
            <a:extLst>
              <a:ext uri="{FF2B5EF4-FFF2-40B4-BE49-F238E27FC236}">
                <a16:creationId xmlns:a16="http://schemas.microsoft.com/office/drawing/2014/main" id="{992AAD82-B17B-F847-B348-0A9F1C2C0711}"/>
              </a:ext>
            </a:extLst>
          </p:cNvPr>
          <p:cNvSpPr>
            <a:spLocks noGrp="1"/>
          </p:cNvSpPr>
          <p:nvPr>
            <p:ph type="body" sz="quarter" idx="13" hasCustomPrompt="1"/>
          </p:nvPr>
        </p:nvSpPr>
        <p:spPr>
          <a:xfrm>
            <a:off x="8297891" y="1746815"/>
            <a:ext cx="3114109" cy="646331"/>
          </a:xfrm>
          <a:noFill/>
        </p:spPr>
        <p:txBody>
          <a:bodyPr wrap="square" anchor="ctr" anchorCtr="0">
            <a:spAutoFit/>
          </a:bodyPr>
          <a:lstStyle>
            <a:lvl1pPr algn="l">
              <a:defRPr sz="4000" b="1" baseline="0">
                <a:solidFill>
                  <a:srgbClr val="DD4B81"/>
                </a:solidFill>
              </a:defRPr>
            </a:lvl1pPr>
          </a:lstStyle>
          <a:p>
            <a:pPr lvl="0"/>
            <a:r>
              <a:rPr lang="en-US" dirty="0"/>
              <a:t>Client 3</a:t>
            </a:r>
          </a:p>
        </p:txBody>
      </p:sp>
      <p:sp>
        <p:nvSpPr>
          <p:cNvPr id="17" name="Rectangle 16">
            <a:extLst>
              <a:ext uri="{FF2B5EF4-FFF2-40B4-BE49-F238E27FC236}">
                <a16:creationId xmlns:a16="http://schemas.microsoft.com/office/drawing/2014/main" id="{7C7BD529-37CC-EB46-BD0E-9CB5DA742F98}"/>
              </a:ext>
            </a:extLst>
          </p:cNvPr>
          <p:cNvSpPr/>
          <p:nvPr userDrawn="1"/>
        </p:nvSpPr>
        <p:spPr>
          <a:xfrm>
            <a:off x="7956872" y="1691416"/>
            <a:ext cx="36000" cy="42122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4" hasCustomPrompt="1"/>
          </p:nvPr>
        </p:nvSpPr>
        <p:spPr>
          <a:xfrm>
            <a:off x="777600" y="2676293"/>
            <a:ext cx="3114109" cy="1984248"/>
          </a:xfrm>
        </p:spPr>
        <p:txBody>
          <a:bodyPr>
            <a:noAutofit/>
          </a:bodyPr>
          <a:lstStyle>
            <a:lvl1pPr>
              <a:lnSpc>
                <a:spcPct val="130000"/>
              </a:lnSpc>
              <a:spcBef>
                <a:spcPts val="0"/>
              </a:spcBef>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r>
              <a:rPr lang="en-US" dirty="0"/>
              <a:t>, vim </a:t>
            </a:r>
            <a:r>
              <a:rPr lang="en-US" dirty="0" err="1"/>
              <a:t>cetero</a:t>
            </a:r>
            <a:r>
              <a:rPr lang="en-US" dirty="0"/>
              <a:t> </a:t>
            </a:r>
            <a:r>
              <a:rPr lang="en-US" dirty="0" err="1"/>
              <a:t>inermis</a:t>
            </a:r>
            <a:r>
              <a:rPr lang="en-US" dirty="0"/>
              <a:t> argumentum </a:t>
            </a:r>
            <a:r>
              <a:rPr lang="en-US" dirty="0" err="1"/>
              <a:t>ei</a:t>
            </a:r>
            <a:r>
              <a:rPr lang="en-US" dirty="0"/>
              <a:t>, </a:t>
            </a:r>
            <a:r>
              <a:rPr lang="en-US" dirty="0" err="1"/>
              <a:t>copiosae</a:t>
            </a:r>
            <a:r>
              <a:rPr lang="en-US" dirty="0"/>
              <a:t> </a:t>
            </a:r>
            <a:r>
              <a:rPr lang="en-US" dirty="0" err="1"/>
              <a:t>oporteat</a:t>
            </a:r>
            <a:r>
              <a:rPr lang="en-US" dirty="0"/>
              <a:t> </a:t>
            </a:r>
            <a:r>
              <a:rPr lang="en-US" dirty="0" err="1"/>
              <a:t>reformidans</a:t>
            </a:r>
            <a:r>
              <a:rPr lang="en-US" dirty="0"/>
              <a:t> </a:t>
            </a:r>
            <a:r>
              <a:rPr lang="en-US" dirty="0" err="1"/>
              <a:t>est</a:t>
            </a:r>
            <a:r>
              <a:rPr lang="en-US" dirty="0"/>
              <a:t> id. </a:t>
            </a:r>
            <a:r>
              <a:rPr lang="en-US" dirty="0" err="1"/>
              <a:t>Fierent</a:t>
            </a:r>
            <a:r>
              <a:rPr lang="en-US" dirty="0"/>
              <a:t> </a:t>
            </a:r>
            <a:r>
              <a:rPr lang="en-US" dirty="0" err="1"/>
              <a:t>accusamus</a:t>
            </a:r>
            <a:r>
              <a:rPr lang="en-US" dirty="0"/>
              <a:t> sea id.</a:t>
            </a:r>
          </a:p>
        </p:txBody>
      </p:sp>
      <p:sp>
        <p:nvSpPr>
          <p:cNvPr id="18" name="Text Placeholder 4"/>
          <p:cNvSpPr>
            <a:spLocks noGrp="1"/>
          </p:cNvSpPr>
          <p:nvPr>
            <p:ph type="body" sz="quarter" idx="15" hasCustomPrompt="1"/>
          </p:nvPr>
        </p:nvSpPr>
        <p:spPr>
          <a:xfrm>
            <a:off x="4537745" y="2676293"/>
            <a:ext cx="3114109" cy="1984248"/>
          </a:xfrm>
        </p:spPr>
        <p:txBody>
          <a:bodyPr>
            <a:noAutofit/>
          </a:bodyPr>
          <a:lstStyle>
            <a:lvl1pPr>
              <a:lnSpc>
                <a:spcPct val="130000"/>
              </a:lnSpc>
              <a:spcBef>
                <a:spcPts val="0"/>
              </a:spcBef>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r>
              <a:rPr lang="en-US" dirty="0"/>
              <a:t>, vim </a:t>
            </a:r>
            <a:r>
              <a:rPr lang="en-US" dirty="0" err="1"/>
              <a:t>cetero</a:t>
            </a:r>
            <a:r>
              <a:rPr lang="en-US" dirty="0"/>
              <a:t> </a:t>
            </a:r>
            <a:r>
              <a:rPr lang="en-US" dirty="0" err="1"/>
              <a:t>inermis</a:t>
            </a:r>
            <a:r>
              <a:rPr lang="en-US" dirty="0"/>
              <a:t> argumentum </a:t>
            </a:r>
            <a:r>
              <a:rPr lang="en-US" dirty="0" err="1"/>
              <a:t>ei</a:t>
            </a:r>
            <a:r>
              <a:rPr lang="en-US" dirty="0"/>
              <a:t>, </a:t>
            </a:r>
            <a:r>
              <a:rPr lang="en-US" dirty="0" err="1"/>
              <a:t>copiosae</a:t>
            </a:r>
            <a:r>
              <a:rPr lang="en-US" dirty="0"/>
              <a:t> </a:t>
            </a:r>
            <a:r>
              <a:rPr lang="en-US" dirty="0" err="1"/>
              <a:t>oporteat</a:t>
            </a:r>
            <a:r>
              <a:rPr lang="en-US" dirty="0"/>
              <a:t> </a:t>
            </a:r>
            <a:r>
              <a:rPr lang="en-US" dirty="0" err="1"/>
              <a:t>reformidans</a:t>
            </a:r>
            <a:r>
              <a:rPr lang="en-US" dirty="0"/>
              <a:t> </a:t>
            </a:r>
            <a:r>
              <a:rPr lang="en-US" dirty="0" err="1"/>
              <a:t>est</a:t>
            </a:r>
            <a:r>
              <a:rPr lang="en-US" dirty="0"/>
              <a:t> id. </a:t>
            </a:r>
            <a:r>
              <a:rPr lang="en-US" dirty="0" err="1"/>
              <a:t>Fierent</a:t>
            </a:r>
            <a:r>
              <a:rPr lang="en-US" dirty="0"/>
              <a:t> </a:t>
            </a:r>
            <a:r>
              <a:rPr lang="en-US" dirty="0" err="1"/>
              <a:t>accusamus</a:t>
            </a:r>
            <a:r>
              <a:rPr lang="en-US" dirty="0"/>
              <a:t> sea id.</a:t>
            </a:r>
          </a:p>
        </p:txBody>
      </p:sp>
      <p:sp>
        <p:nvSpPr>
          <p:cNvPr id="19" name="Text Placeholder 4"/>
          <p:cNvSpPr>
            <a:spLocks noGrp="1"/>
          </p:cNvSpPr>
          <p:nvPr>
            <p:ph type="body" sz="quarter" idx="16" hasCustomPrompt="1"/>
          </p:nvPr>
        </p:nvSpPr>
        <p:spPr>
          <a:xfrm>
            <a:off x="8297891" y="2676293"/>
            <a:ext cx="3114109" cy="1984248"/>
          </a:xfrm>
        </p:spPr>
        <p:txBody>
          <a:bodyPr>
            <a:noAutofit/>
          </a:bodyPr>
          <a:lstStyle>
            <a:lvl1pPr>
              <a:lnSpc>
                <a:spcPct val="130000"/>
              </a:lnSpc>
              <a:spcBef>
                <a:spcPts val="0"/>
              </a:spcBef>
              <a:defRPr sz="1600">
                <a:solidFill>
                  <a:schemeClr val="tx1"/>
                </a:solidFill>
                <a:latin typeface="+mn-lt"/>
              </a:defRPr>
            </a:lvl1pPr>
            <a:lvl2pPr>
              <a:defRPr sz="1600">
                <a:solidFill>
                  <a:schemeClr val="tx1"/>
                </a:solidFill>
                <a:latin typeface="+mn-lt"/>
              </a:defRPr>
            </a:lvl2pPr>
            <a:lvl3pPr>
              <a:defRPr sz="1600">
                <a:solidFill>
                  <a:schemeClr val="tx1"/>
                </a:solidFill>
                <a:latin typeface="+mn-lt"/>
              </a:defRPr>
            </a:lvl3pPr>
            <a:lvl4pPr>
              <a:defRPr sz="1600">
                <a:solidFill>
                  <a:schemeClr val="tx1"/>
                </a:solidFill>
                <a:latin typeface="+mn-lt"/>
              </a:defRPr>
            </a:lvl4pPr>
            <a:lvl5pPr>
              <a:defRPr sz="1600">
                <a:solidFill>
                  <a:schemeClr val="tx1"/>
                </a:solidFill>
                <a:latin typeface="+mn-lt"/>
              </a:defRPr>
            </a:lvl5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r>
              <a:rPr lang="en-US" dirty="0"/>
              <a:t>, vim </a:t>
            </a:r>
            <a:r>
              <a:rPr lang="en-US" dirty="0" err="1"/>
              <a:t>cetero</a:t>
            </a:r>
            <a:r>
              <a:rPr lang="en-US" dirty="0"/>
              <a:t> </a:t>
            </a:r>
            <a:r>
              <a:rPr lang="en-US" dirty="0" err="1"/>
              <a:t>inermis</a:t>
            </a:r>
            <a:r>
              <a:rPr lang="en-US" dirty="0"/>
              <a:t> argumentum </a:t>
            </a:r>
            <a:r>
              <a:rPr lang="en-US" dirty="0" err="1"/>
              <a:t>ei</a:t>
            </a:r>
            <a:r>
              <a:rPr lang="en-US" dirty="0"/>
              <a:t>, </a:t>
            </a:r>
            <a:r>
              <a:rPr lang="en-US" dirty="0" err="1"/>
              <a:t>copiosae</a:t>
            </a:r>
            <a:r>
              <a:rPr lang="en-US" dirty="0"/>
              <a:t> </a:t>
            </a:r>
            <a:r>
              <a:rPr lang="en-US" dirty="0" err="1"/>
              <a:t>oporteat</a:t>
            </a:r>
            <a:r>
              <a:rPr lang="en-US" dirty="0"/>
              <a:t> </a:t>
            </a:r>
            <a:r>
              <a:rPr lang="en-US" dirty="0" err="1"/>
              <a:t>reformidans</a:t>
            </a:r>
            <a:r>
              <a:rPr lang="en-US" dirty="0"/>
              <a:t> </a:t>
            </a:r>
            <a:r>
              <a:rPr lang="en-US" dirty="0" err="1"/>
              <a:t>est</a:t>
            </a:r>
            <a:r>
              <a:rPr lang="en-US" dirty="0"/>
              <a:t> id. </a:t>
            </a:r>
            <a:r>
              <a:rPr lang="en-US" dirty="0" err="1"/>
              <a:t>Fierent</a:t>
            </a:r>
            <a:r>
              <a:rPr lang="en-US" dirty="0"/>
              <a:t> </a:t>
            </a:r>
            <a:r>
              <a:rPr lang="en-US" dirty="0" err="1"/>
              <a:t>accusamus</a:t>
            </a:r>
            <a:r>
              <a:rPr lang="en-US" dirty="0"/>
              <a:t> sea id.</a:t>
            </a:r>
          </a:p>
        </p:txBody>
      </p:sp>
      <p:sp>
        <p:nvSpPr>
          <p:cNvPr id="4" name="Footer Placeholder 3"/>
          <p:cNvSpPr>
            <a:spLocks noGrp="1"/>
          </p:cNvSpPr>
          <p:nvPr>
            <p:ph type="ftr" sz="quarter" idx="17"/>
          </p:nvPr>
        </p:nvSpPr>
        <p:spPr/>
        <p:txBody>
          <a:bodyPr/>
          <a:lstStyle/>
          <a:p>
            <a:endParaRPr lang="en-US" dirty="0"/>
          </a:p>
        </p:txBody>
      </p:sp>
      <p:sp>
        <p:nvSpPr>
          <p:cNvPr id="2" name="Title 1"/>
          <p:cNvSpPr>
            <a:spLocks noGrp="1"/>
          </p:cNvSpPr>
          <p:nvPr>
            <p:ph type="title" hasCustomPrompt="1"/>
          </p:nvPr>
        </p:nvSpPr>
        <p:spPr/>
        <p:txBody>
          <a:bodyPr/>
          <a:lstStyle>
            <a:lvl1pPr>
              <a:defRPr/>
            </a:lvl1pPr>
          </a:lstStyle>
          <a:p>
            <a:r>
              <a:rPr lang="en-US" dirty="0"/>
              <a:t>Comparison – Text – 3 cols</a:t>
            </a:r>
          </a:p>
        </p:txBody>
      </p:sp>
    </p:spTree>
    <p:extLst>
      <p:ext uri="{BB962C8B-B14F-4D97-AF65-F5344CB8AC3E}">
        <p14:creationId xmlns:p14="http://schemas.microsoft.com/office/powerpoint/2010/main" val="1793762663"/>
      </p:ext>
    </p:extLst>
  </p:cSld>
  <p:clrMapOvr>
    <a:masterClrMapping/>
  </p:clrMapOvr>
  <p:extLst>
    <p:ext uri="{DCECCB84-F9BA-43D5-87BE-67443E8EF086}">
      <p15:sldGuideLst xmlns:p15="http://schemas.microsoft.com/office/powerpoint/2012/main">
        <p15:guide id="1" orient="horz" pos="1394">
          <p15:clr>
            <a:srgbClr val="FBAE40"/>
          </p15:clr>
        </p15:guide>
        <p15:guide id="2" orient="horz" pos="38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777600" y="1811532"/>
            <a:ext cx="3311999" cy="3600000"/>
          </a:xfrm>
        </p:spPr>
        <p:txBody>
          <a:bodyPr>
            <a:normAutofit/>
          </a:bodyPr>
          <a:lstStyle>
            <a:lvl1pPr>
              <a:defRPr sz="1600">
                <a:solidFill>
                  <a:schemeClr val="tx1"/>
                </a:solidFill>
              </a:defRPr>
            </a:lvl1pPr>
          </a:lstStyle>
          <a:p>
            <a:r>
              <a:rPr lang="en-US"/>
              <a:t>Click icon to add chart</a:t>
            </a:r>
            <a:endParaRPr lang="en-US" dirty="0"/>
          </a:p>
        </p:txBody>
      </p:sp>
      <p:sp>
        <p:nvSpPr>
          <p:cNvPr id="15" name="Text Placeholder 5">
            <a:extLst>
              <a:ext uri="{FF2B5EF4-FFF2-40B4-BE49-F238E27FC236}">
                <a16:creationId xmlns:a16="http://schemas.microsoft.com/office/drawing/2014/main" id="{3CD9E70E-047F-524B-8B42-F14CB3CAB7D6}"/>
              </a:ext>
            </a:extLst>
          </p:cNvPr>
          <p:cNvSpPr>
            <a:spLocks noGrp="1"/>
          </p:cNvSpPr>
          <p:nvPr>
            <p:ph type="body" sz="quarter" idx="11" hasCustomPrompt="1"/>
          </p:nvPr>
        </p:nvSpPr>
        <p:spPr>
          <a:xfrm>
            <a:off x="777600" y="1497600"/>
            <a:ext cx="3311999"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24" name="Chart Placeholder 7">
            <a:extLst>
              <a:ext uri="{FF2B5EF4-FFF2-40B4-BE49-F238E27FC236}">
                <a16:creationId xmlns:a16="http://schemas.microsoft.com/office/drawing/2014/main" id="{F188B11B-60A7-0849-A43C-D99DF3D0A830}"/>
              </a:ext>
            </a:extLst>
          </p:cNvPr>
          <p:cNvSpPr>
            <a:spLocks noGrp="1"/>
          </p:cNvSpPr>
          <p:nvPr>
            <p:ph type="chart" sz="quarter" idx="13"/>
          </p:nvPr>
        </p:nvSpPr>
        <p:spPr>
          <a:xfrm>
            <a:off x="4438799" y="1811532"/>
            <a:ext cx="3311999" cy="3600000"/>
          </a:xfrm>
        </p:spPr>
        <p:txBody>
          <a:bodyPr>
            <a:normAutofit/>
          </a:bodyPr>
          <a:lstStyle>
            <a:lvl1pPr>
              <a:defRPr sz="1600">
                <a:solidFill>
                  <a:schemeClr val="tx1"/>
                </a:solidFill>
              </a:defRPr>
            </a:lvl1pPr>
          </a:lstStyle>
          <a:p>
            <a:r>
              <a:rPr lang="en-US"/>
              <a:t>Click icon to add chart</a:t>
            </a:r>
            <a:endParaRPr lang="en-US" dirty="0"/>
          </a:p>
        </p:txBody>
      </p:sp>
      <p:sp>
        <p:nvSpPr>
          <p:cNvPr id="25" name="Text Placeholder 5">
            <a:extLst>
              <a:ext uri="{FF2B5EF4-FFF2-40B4-BE49-F238E27FC236}">
                <a16:creationId xmlns:a16="http://schemas.microsoft.com/office/drawing/2014/main" id="{BA18ED58-B2E2-EE43-877F-DE0040789F94}"/>
              </a:ext>
            </a:extLst>
          </p:cNvPr>
          <p:cNvSpPr>
            <a:spLocks noGrp="1"/>
          </p:cNvSpPr>
          <p:nvPr>
            <p:ph type="body" sz="quarter" idx="14" hasCustomPrompt="1"/>
          </p:nvPr>
        </p:nvSpPr>
        <p:spPr>
          <a:xfrm>
            <a:off x="4438800" y="1497600"/>
            <a:ext cx="3311999"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26" name="Chart Placeholder 7">
            <a:extLst>
              <a:ext uri="{FF2B5EF4-FFF2-40B4-BE49-F238E27FC236}">
                <a16:creationId xmlns:a16="http://schemas.microsoft.com/office/drawing/2014/main" id="{9FFBC9A5-B88F-614E-B46F-B732306E6462}"/>
              </a:ext>
            </a:extLst>
          </p:cNvPr>
          <p:cNvSpPr>
            <a:spLocks noGrp="1"/>
          </p:cNvSpPr>
          <p:nvPr>
            <p:ph type="chart" sz="quarter" idx="15"/>
          </p:nvPr>
        </p:nvSpPr>
        <p:spPr>
          <a:xfrm>
            <a:off x="8099998" y="1811532"/>
            <a:ext cx="3311999" cy="3600000"/>
          </a:xfrm>
        </p:spPr>
        <p:txBody>
          <a:bodyPr>
            <a:normAutofit/>
          </a:bodyPr>
          <a:lstStyle>
            <a:lvl1pPr>
              <a:defRPr sz="1600">
                <a:solidFill>
                  <a:schemeClr val="tx1"/>
                </a:solidFill>
              </a:defRPr>
            </a:lvl1pPr>
          </a:lstStyle>
          <a:p>
            <a:r>
              <a:rPr lang="en-US"/>
              <a:t>Click icon to add chart</a:t>
            </a:r>
            <a:endParaRPr lang="en-US" dirty="0"/>
          </a:p>
        </p:txBody>
      </p:sp>
      <p:sp>
        <p:nvSpPr>
          <p:cNvPr id="27" name="Text Placeholder 5">
            <a:extLst>
              <a:ext uri="{FF2B5EF4-FFF2-40B4-BE49-F238E27FC236}">
                <a16:creationId xmlns:a16="http://schemas.microsoft.com/office/drawing/2014/main" id="{4E82FAE7-8F88-8D49-ABA2-20B0D71F8B7A}"/>
              </a:ext>
            </a:extLst>
          </p:cNvPr>
          <p:cNvSpPr>
            <a:spLocks noGrp="1"/>
          </p:cNvSpPr>
          <p:nvPr>
            <p:ph type="body" sz="quarter" idx="16" hasCustomPrompt="1"/>
          </p:nvPr>
        </p:nvSpPr>
        <p:spPr>
          <a:xfrm>
            <a:off x="8100001" y="1497600"/>
            <a:ext cx="3311999"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4" name="Footer Placeholder 3"/>
          <p:cNvSpPr>
            <a:spLocks noGrp="1"/>
          </p:cNvSpPr>
          <p:nvPr>
            <p:ph type="ftr" sz="quarter" idx="17"/>
          </p:nvPr>
        </p:nvSpPr>
        <p:spPr/>
        <p:txBody>
          <a:bodyPr/>
          <a:lstStyle/>
          <a:p>
            <a:endParaRPr lang="en-US" dirty="0"/>
          </a:p>
        </p:txBody>
      </p:sp>
      <p:sp>
        <p:nvSpPr>
          <p:cNvPr id="2" name="Title 1"/>
          <p:cNvSpPr>
            <a:spLocks noGrp="1"/>
          </p:cNvSpPr>
          <p:nvPr>
            <p:ph type="title" hasCustomPrompt="1"/>
          </p:nvPr>
        </p:nvSpPr>
        <p:spPr/>
        <p:txBody>
          <a:bodyPr/>
          <a:lstStyle>
            <a:lvl1pPr>
              <a:defRPr/>
            </a:lvl1pPr>
          </a:lstStyle>
          <a:p>
            <a:r>
              <a:rPr lang="en-US" dirty="0"/>
              <a:t>Chart layout – 3 cols</a:t>
            </a:r>
          </a:p>
        </p:txBody>
      </p:sp>
    </p:spTree>
    <p:extLst>
      <p:ext uri="{BB962C8B-B14F-4D97-AF65-F5344CB8AC3E}">
        <p14:creationId xmlns:p14="http://schemas.microsoft.com/office/powerpoint/2010/main" val="3474835642"/>
      </p:ext>
    </p:extLst>
  </p:cSld>
  <p:clrMapOvr>
    <a:masterClrMapping/>
  </p:clrMapOvr>
  <p:extLst>
    <p:ext uri="{DCECCB84-F9BA-43D5-87BE-67443E8EF086}">
      <p15:sldGuideLst xmlns:p15="http://schemas.microsoft.com/office/powerpoint/2012/main">
        <p15:guide id="1" orient="horz" pos="1394">
          <p15:clr>
            <a:srgbClr val="FBAE40"/>
          </p15:clr>
        </p15:guide>
        <p15:guide id="2" orient="horz" pos="382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Table">
    <p:spTree>
      <p:nvGrpSpPr>
        <p:cNvPr id="1" name=""/>
        <p:cNvGrpSpPr/>
        <p:nvPr/>
      </p:nvGrpSpPr>
      <p:grpSpPr>
        <a:xfrm>
          <a:off x="0" y="0"/>
          <a:ext cx="0" cy="0"/>
          <a:chOff x="0" y="0"/>
          <a:chExt cx="0" cy="0"/>
        </a:xfrm>
      </p:grpSpPr>
      <p:sp>
        <p:nvSpPr>
          <p:cNvPr id="5" name="Table Placeholder 4"/>
          <p:cNvSpPr>
            <a:spLocks noGrp="1"/>
          </p:cNvSpPr>
          <p:nvPr>
            <p:ph type="tbl" sz="quarter" idx="14"/>
          </p:nvPr>
        </p:nvSpPr>
        <p:spPr>
          <a:xfrm>
            <a:off x="777601" y="1906927"/>
            <a:ext cx="10634400" cy="3787291"/>
          </a:xfrm>
        </p:spPr>
        <p:txBody>
          <a:bodyPr>
            <a:normAutofit/>
          </a:bodyPr>
          <a:lstStyle>
            <a:lvl1pPr>
              <a:defRPr sz="1600">
                <a:solidFill>
                  <a:schemeClr val="tx1"/>
                </a:solidFill>
              </a:defRPr>
            </a:lvl1pPr>
          </a:lstStyle>
          <a:p>
            <a:r>
              <a:rPr lang="en-US"/>
              <a:t>Click icon to add table</a:t>
            </a:r>
            <a:endParaRPr lang="en-US" dirty="0"/>
          </a:p>
        </p:txBody>
      </p:sp>
      <p:sp>
        <p:nvSpPr>
          <p:cNvPr id="11" name="Text Placeholder 5">
            <a:extLst>
              <a:ext uri="{FF2B5EF4-FFF2-40B4-BE49-F238E27FC236}">
                <a16:creationId xmlns:a16="http://schemas.microsoft.com/office/drawing/2014/main" id="{78E84C9E-2496-794B-9347-71DDA36E1208}"/>
              </a:ext>
            </a:extLst>
          </p:cNvPr>
          <p:cNvSpPr>
            <a:spLocks noGrp="1"/>
          </p:cNvSpPr>
          <p:nvPr>
            <p:ph type="body" sz="quarter" idx="11" hasCustomPrompt="1"/>
          </p:nvPr>
        </p:nvSpPr>
        <p:spPr>
          <a:xfrm>
            <a:off x="777600" y="1528334"/>
            <a:ext cx="10634400"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4" name="Footer Placeholder 3"/>
          <p:cNvSpPr>
            <a:spLocks noGrp="1"/>
          </p:cNvSpPr>
          <p:nvPr>
            <p:ph type="ftr" sz="quarter" idx="15"/>
          </p:nvPr>
        </p:nvSpPr>
        <p:spPr/>
        <p:txBody>
          <a:bodyPr/>
          <a:lstStyle/>
          <a:p>
            <a:endParaRPr lang="en-US" dirty="0"/>
          </a:p>
        </p:txBody>
      </p:sp>
      <p:sp>
        <p:nvSpPr>
          <p:cNvPr id="2" name="Title 1"/>
          <p:cNvSpPr>
            <a:spLocks noGrp="1"/>
          </p:cNvSpPr>
          <p:nvPr>
            <p:ph type="title" hasCustomPrompt="1"/>
          </p:nvPr>
        </p:nvSpPr>
        <p:spPr/>
        <p:txBody>
          <a:bodyPr/>
          <a:lstStyle>
            <a:lvl1pPr>
              <a:defRPr/>
            </a:lvl1pPr>
          </a:lstStyle>
          <a:p>
            <a:r>
              <a:rPr lang="en-US" dirty="0"/>
              <a:t>Basic Table</a:t>
            </a:r>
          </a:p>
        </p:txBody>
      </p:sp>
    </p:spTree>
    <p:extLst>
      <p:ext uri="{BB962C8B-B14F-4D97-AF65-F5344CB8AC3E}">
        <p14:creationId xmlns:p14="http://schemas.microsoft.com/office/powerpoint/2010/main" val="700533530"/>
      </p:ext>
    </p:extLst>
  </p:cSld>
  <p:clrMapOvr>
    <a:masterClrMapping/>
  </p:clrMapOvr>
  <p:extLst>
    <p:ext uri="{DCECCB84-F9BA-43D5-87BE-67443E8EF086}">
      <p15:sldGuideLst xmlns:p15="http://schemas.microsoft.com/office/powerpoint/2012/main">
        <p15:guide id="1" orient="horz" pos="1394" userDrawn="1">
          <p15:clr>
            <a:srgbClr val="FBAE40"/>
          </p15:clr>
        </p15:guide>
        <p15:guide id="2" orient="horz" pos="38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8" name="Picture Placeholder 7"/>
          <p:cNvSpPr>
            <a:spLocks noGrp="1"/>
          </p:cNvSpPr>
          <p:nvPr>
            <p:ph type="pic" sz="quarter" idx="23" hasCustomPrompt="1"/>
          </p:nvPr>
        </p:nvSpPr>
        <p:spPr>
          <a:xfrm>
            <a:off x="777599" y="1985211"/>
            <a:ext cx="5185785" cy="3922294"/>
          </a:xfrm>
        </p:spPr>
        <p:txBody>
          <a:bodyPr/>
          <a:lstStyle>
            <a:lvl1pPr>
              <a:defRPr baseline="0">
                <a:solidFill>
                  <a:schemeClr val="tx1"/>
                </a:solidFill>
              </a:defRPr>
            </a:lvl1pPr>
          </a:lstStyle>
          <a:p>
            <a:r>
              <a:rPr lang="en-US" dirty="0"/>
              <a:t>Photo Placeholder</a:t>
            </a:r>
          </a:p>
        </p:txBody>
      </p:sp>
      <p:sp>
        <p:nvSpPr>
          <p:cNvPr id="26" name="Content Placeholder 25"/>
          <p:cNvSpPr>
            <a:spLocks noGrp="1"/>
          </p:cNvSpPr>
          <p:nvPr>
            <p:ph sz="quarter" idx="25" hasCustomPrompt="1"/>
          </p:nvPr>
        </p:nvSpPr>
        <p:spPr>
          <a:xfrm>
            <a:off x="6207634" y="1985211"/>
            <a:ext cx="5206767" cy="3922294"/>
          </a:xfrm>
        </p:spPr>
        <p:txBody>
          <a:bodyPr/>
          <a:lstStyle>
            <a:lvl1pPr>
              <a:defRPr sz="2400" baseline="0">
                <a:solidFill>
                  <a:schemeClr val="tx2"/>
                </a:solidFill>
                <a:latin typeface="+mn-lt"/>
              </a:defRPr>
            </a:lvl1pPr>
            <a:lvl2pPr>
              <a:defRPr sz="1800" baseline="0">
                <a:solidFill>
                  <a:schemeClr val="tx2"/>
                </a:solidFill>
                <a:latin typeface="+mn-lt"/>
              </a:defRPr>
            </a:lvl2pPr>
            <a:lvl3pPr>
              <a:defRPr>
                <a:solidFill>
                  <a:schemeClr val="tx2"/>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a:t>Main text – Arial, 24pt, Regular</a:t>
            </a:r>
          </a:p>
          <a:p>
            <a:pPr lvl="1"/>
            <a:r>
              <a:rPr lang="en-US" dirty="0"/>
              <a:t>Sub text – Arial, 18pt, Regular</a:t>
            </a:r>
          </a:p>
        </p:txBody>
      </p:sp>
      <p:sp>
        <p:nvSpPr>
          <p:cNvPr id="18" name="Text Placeholder 9">
            <a:extLst>
              <a:ext uri="{FF2B5EF4-FFF2-40B4-BE49-F238E27FC236}">
                <a16:creationId xmlns:a16="http://schemas.microsoft.com/office/drawing/2014/main" id="{5529E626-8C84-2947-A150-10B1FDF4E72D}"/>
              </a:ext>
            </a:extLst>
          </p:cNvPr>
          <p:cNvSpPr>
            <a:spLocks noGrp="1"/>
          </p:cNvSpPr>
          <p:nvPr>
            <p:ph type="body" sz="quarter" idx="13" hasCustomPrompt="1"/>
          </p:nvPr>
        </p:nvSpPr>
        <p:spPr>
          <a:xfrm>
            <a:off x="777599" y="1501999"/>
            <a:ext cx="10636803" cy="483212"/>
          </a:xfrm>
        </p:spPr>
        <p:txBody>
          <a:bodyPr>
            <a:normAutofit/>
          </a:bodyPr>
          <a:lstStyle>
            <a:lvl1pPr>
              <a:defRPr sz="1800">
                <a:solidFill>
                  <a:schemeClr val="tx2"/>
                </a:solidFill>
              </a:defRPr>
            </a:lvl1pPr>
          </a:lstStyle>
          <a:p>
            <a:pPr lvl="0"/>
            <a:r>
              <a:rPr lang="en-US" dirty="0"/>
              <a:t>Small Description</a:t>
            </a:r>
          </a:p>
        </p:txBody>
      </p:sp>
      <p:sp>
        <p:nvSpPr>
          <p:cNvPr id="3" name="Footer Placeholder 2"/>
          <p:cNvSpPr>
            <a:spLocks noGrp="1"/>
          </p:cNvSpPr>
          <p:nvPr>
            <p:ph type="ftr" sz="quarter" idx="26"/>
          </p:nvPr>
        </p:nvSpPr>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ide Simple - 1 - Violet">
    <p:bg>
      <p:bgPr>
        <a:solidFill>
          <a:srgbClr val="7C64C3"/>
        </a:solidFill>
        <a:effectLst/>
      </p:bgPr>
    </p:bg>
    <p:spTree>
      <p:nvGrpSpPr>
        <p:cNvPr id="1" name=""/>
        <p:cNvGrpSpPr/>
        <p:nvPr/>
      </p:nvGrpSpPr>
      <p:grpSpPr>
        <a:xfrm>
          <a:off x="0" y="0"/>
          <a:ext cx="0" cy="0"/>
          <a:chOff x="0" y="0"/>
          <a:chExt cx="0" cy="0"/>
        </a:xfrm>
      </p:grpSpPr>
      <p:sp>
        <p:nvSpPr>
          <p:cNvPr id="2" name="TextBox 1"/>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1123727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ide Simple - 2 - Orchid">
    <p:bg>
      <p:bgPr>
        <a:solidFill>
          <a:srgbClr val="DC4C81"/>
        </a:solidFill>
        <a:effectLst/>
      </p:bgPr>
    </p:bg>
    <p:spTree>
      <p:nvGrpSpPr>
        <p:cNvPr id="1" name=""/>
        <p:cNvGrpSpPr/>
        <p:nvPr/>
      </p:nvGrpSpPr>
      <p:grpSpPr>
        <a:xfrm>
          <a:off x="0" y="0"/>
          <a:ext cx="0" cy="0"/>
          <a:chOff x="0" y="0"/>
          <a:chExt cx="0" cy="0"/>
        </a:xfrm>
      </p:grpSpPr>
      <p:sp>
        <p:nvSpPr>
          <p:cNvPr id="2" name="TextBox 1"/>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3825860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ide Simple - 3 - Purple">
    <p:bg>
      <p:bgPr>
        <a:solidFill>
          <a:srgbClr val="9A4DB0"/>
        </a:solidFill>
        <a:effectLst/>
      </p:bgPr>
    </p:bg>
    <p:spTree>
      <p:nvGrpSpPr>
        <p:cNvPr id="1" name=""/>
        <p:cNvGrpSpPr/>
        <p:nvPr/>
      </p:nvGrpSpPr>
      <p:grpSpPr>
        <a:xfrm>
          <a:off x="0" y="0"/>
          <a:ext cx="0" cy="0"/>
          <a:chOff x="0" y="0"/>
          <a:chExt cx="0" cy="0"/>
        </a:xfrm>
      </p:grpSpPr>
      <p:sp>
        <p:nvSpPr>
          <p:cNvPr id="2" name="TextBox 1"/>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3274263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 - Full page photo title - Viole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12192000" cy="6857999"/>
          </a:xfrm>
          <a:solidFill>
            <a:srgbClr val="7C64C3"/>
          </a:solidFill>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baseline="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a:t>Click icon to add picture</a:t>
            </a:r>
            <a:endParaRPr lang="en-US" dirty="0"/>
          </a:p>
        </p:txBody>
      </p:sp>
      <p:sp>
        <p:nvSpPr>
          <p:cNvPr id="7" name="Title 1">
            <a:extLst>
              <a:ext uri="{FF2B5EF4-FFF2-40B4-BE49-F238E27FC236}">
                <a16:creationId xmlns:a16="http://schemas.microsoft.com/office/drawing/2014/main" id="{4A7698B9-D050-374A-8EC4-E48F0F103F36}"/>
              </a:ext>
            </a:extLst>
          </p:cNvPr>
          <p:cNvSpPr>
            <a:spLocks noGrp="1"/>
          </p:cNvSpPr>
          <p:nvPr>
            <p:ph type="title" hasCustomPrompt="1"/>
          </p:nvPr>
        </p:nvSpPr>
        <p:spPr>
          <a:xfrm>
            <a:off x="1080000" y="2674651"/>
            <a:ext cx="9910800" cy="586432"/>
          </a:xfrm>
          <a:prstGeom prst="rect">
            <a:avLst/>
          </a:prstGeom>
        </p:spPr>
        <p:txBody>
          <a:bodyPr>
            <a:noAutofit/>
          </a:bodyPr>
          <a:lstStyle>
            <a:lvl1pPr>
              <a:defRPr sz="3200">
                <a:solidFill>
                  <a:schemeClr val="bg1"/>
                </a:solidFill>
              </a:defRPr>
            </a:lvl1pPr>
          </a:lstStyle>
          <a:p>
            <a:r>
              <a:rPr lang="en-US" dirty="0"/>
              <a:t>Full page photo title - Violet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 - Full page photo title - Orchi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12192000" cy="6857999"/>
          </a:xfrm>
          <a:solidFill>
            <a:srgbClr val="DD4B81"/>
          </a:solidFill>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baseline="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a:t>Click icon to add picture</a:t>
            </a:r>
            <a:endParaRPr lang="en-US" dirty="0"/>
          </a:p>
        </p:txBody>
      </p:sp>
      <p:sp>
        <p:nvSpPr>
          <p:cNvPr id="7" name="Title 1">
            <a:extLst>
              <a:ext uri="{FF2B5EF4-FFF2-40B4-BE49-F238E27FC236}">
                <a16:creationId xmlns:a16="http://schemas.microsoft.com/office/drawing/2014/main" id="{4A7698B9-D050-374A-8EC4-E48F0F103F36}"/>
              </a:ext>
            </a:extLst>
          </p:cNvPr>
          <p:cNvSpPr>
            <a:spLocks noGrp="1"/>
          </p:cNvSpPr>
          <p:nvPr>
            <p:ph type="title" hasCustomPrompt="1"/>
          </p:nvPr>
        </p:nvSpPr>
        <p:spPr>
          <a:xfrm>
            <a:off x="1080000" y="2674651"/>
            <a:ext cx="9910800" cy="586432"/>
          </a:xfrm>
          <a:prstGeom prst="rect">
            <a:avLst/>
          </a:prstGeom>
        </p:spPr>
        <p:txBody>
          <a:bodyPr>
            <a:noAutofit/>
          </a:bodyPr>
          <a:lstStyle>
            <a:lvl1pPr>
              <a:defRPr sz="3200">
                <a:solidFill>
                  <a:schemeClr val="bg1"/>
                </a:solidFill>
              </a:defRPr>
            </a:lvl1pPr>
          </a:lstStyle>
          <a:p>
            <a:r>
              <a:rPr lang="en-US" dirty="0"/>
              <a:t>Full page photo title - Orchid</a:t>
            </a:r>
          </a:p>
        </p:txBody>
      </p:sp>
    </p:spTree>
    <p:extLst>
      <p:ext uri="{BB962C8B-B14F-4D97-AF65-F5344CB8AC3E}">
        <p14:creationId xmlns:p14="http://schemas.microsoft.com/office/powerpoint/2010/main" val="411899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 - Full page photo title - Purp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2"/>
            <a:ext cx="12192000" cy="6857999"/>
          </a:xfrm>
          <a:solidFill>
            <a:srgbClr val="9A4DB0"/>
          </a:solidFill>
        </p:spPr>
        <p:txBody>
          <a:bodyPr/>
          <a:lstStyle>
            <a:lvl1pPr marL="0" marR="0" indent="0" algn="l" defTabSz="685800" rtl="0" eaLnBrk="1" fontAlgn="auto" latinLnBrk="0" hangingPunct="1">
              <a:lnSpc>
                <a:spcPct val="90000"/>
              </a:lnSpc>
              <a:spcBef>
                <a:spcPts val="750"/>
              </a:spcBef>
              <a:spcAft>
                <a:spcPts val="0"/>
              </a:spcAft>
              <a:buClrTx/>
              <a:buSzTx/>
              <a:buFont typeface="Arial"/>
              <a:buNone/>
              <a:tabLst/>
              <a:defRPr b="1" baseline="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a:t>Click icon to add picture</a:t>
            </a:r>
            <a:endParaRPr lang="en-US" dirty="0"/>
          </a:p>
        </p:txBody>
      </p:sp>
      <p:sp>
        <p:nvSpPr>
          <p:cNvPr id="7" name="Title 1">
            <a:extLst>
              <a:ext uri="{FF2B5EF4-FFF2-40B4-BE49-F238E27FC236}">
                <a16:creationId xmlns:a16="http://schemas.microsoft.com/office/drawing/2014/main" id="{4A7698B9-D050-374A-8EC4-E48F0F103F36}"/>
              </a:ext>
            </a:extLst>
          </p:cNvPr>
          <p:cNvSpPr>
            <a:spLocks noGrp="1"/>
          </p:cNvSpPr>
          <p:nvPr>
            <p:ph type="title" hasCustomPrompt="1"/>
          </p:nvPr>
        </p:nvSpPr>
        <p:spPr>
          <a:xfrm>
            <a:off x="1080000" y="2674651"/>
            <a:ext cx="9910800" cy="586432"/>
          </a:xfrm>
          <a:prstGeom prst="rect">
            <a:avLst/>
          </a:prstGeom>
        </p:spPr>
        <p:txBody>
          <a:bodyPr>
            <a:noAutofit/>
          </a:bodyPr>
          <a:lstStyle>
            <a:lvl1pPr>
              <a:defRPr sz="3200">
                <a:solidFill>
                  <a:schemeClr val="bg1"/>
                </a:solidFill>
              </a:defRPr>
            </a:lvl1pPr>
          </a:lstStyle>
          <a:p>
            <a:r>
              <a:rPr lang="en-US" dirty="0"/>
              <a:t>Full page photo title - Purple</a:t>
            </a:r>
          </a:p>
        </p:txBody>
      </p:sp>
    </p:spTree>
    <p:extLst>
      <p:ext uri="{BB962C8B-B14F-4D97-AF65-F5344CB8AC3E}">
        <p14:creationId xmlns:p14="http://schemas.microsoft.com/office/powerpoint/2010/main" val="424551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irst Slide - Presentation">
    <p:bg>
      <p:bgPr>
        <a:solidFill>
          <a:srgbClr val="432B8A"/>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753225" y="0"/>
            <a:ext cx="5124450" cy="6858000"/>
          </a:xfrm>
          <a:prstGeom prst="rect">
            <a:avLst/>
          </a:prstGeom>
        </p:spPr>
      </p:pic>
      <p:sp>
        <p:nvSpPr>
          <p:cNvPr id="26" name="Text Placeholder 4"/>
          <p:cNvSpPr>
            <a:spLocks noGrp="1"/>
          </p:cNvSpPr>
          <p:nvPr>
            <p:ph type="body" sz="quarter" idx="11" hasCustomPrompt="1"/>
          </p:nvPr>
        </p:nvSpPr>
        <p:spPr>
          <a:xfrm>
            <a:off x="1889799" y="1543288"/>
            <a:ext cx="8160001" cy="360000"/>
          </a:xfrm>
        </p:spPr>
        <p:txBody>
          <a:bodyPr>
            <a:noAutofit/>
          </a:bodyPr>
          <a:lstStyle>
            <a:lvl1pPr>
              <a:lnSpc>
                <a:spcPct val="100000"/>
              </a:lnSpc>
              <a:defRPr sz="1800">
                <a:solidFill>
                  <a:schemeClr val="bg1">
                    <a:alpha val="50000"/>
                  </a:schemeClr>
                </a:solidFill>
                <a:latin typeface="Arial" panose="020B0604020202020204" pitchFamily="34" charset="0"/>
                <a:cs typeface="Arial" panose="020B0604020202020204" pitchFamily="34" charset="0"/>
              </a:defRPr>
            </a:lvl1pPr>
          </a:lstStyle>
          <a:p>
            <a:pPr lvl="0"/>
            <a:r>
              <a:rPr lang="en-GB" dirty="0"/>
              <a:t>Tuesday, 16 April 2019</a:t>
            </a:r>
            <a:endParaRPr lang="en-US" dirty="0"/>
          </a:p>
        </p:txBody>
      </p:sp>
      <p:sp>
        <p:nvSpPr>
          <p:cNvPr id="8" name="TextBox 7">
            <a:extLst>
              <a:ext uri="{FF2B5EF4-FFF2-40B4-BE49-F238E27FC236}">
                <a16:creationId xmlns:a16="http://schemas.microsoft.com/office/drawing/2014/main" id="{3CA0EC70-9AE3-D149-9A28-F04398396A8B}"/>
              </a:ext>
            </a:extLst>
          </p:cNvPr>
          <p:cNvSpPr txBox="1"/>
          <p:nvPr userDrawn="1"/>
        </p:nvSpPr>
        <p:spPr>
          <a:xfrm>
            <a:off x="4722471" y="2627453"/>
            <a:ext cx="184731" cy="369332"/>
          </a:xfrm>
          <a:prstGeom prst="rect">
            <a:avLst/>
          </a:prstGeom>
          <a:noFill/>
        </p:spPr>
        <p:txBody>
          <a:bodyPr wrap="none" rtlCol="0">
            <a:spAutoFit/>
          </a:bodyPr>
          <a:lstStyle/>
          <a:p>
            <a:endParaRPr lang="en-US" sz="1800" dirty="0"/>
          </a:p>
        </p:txBody>
      </p:sp>
      <p:sp>
        <p:nvSpPr>
          <p:cNvPr id="10" name="Text Placeholder 4">
            <a:extLst>
              <a:ext uri="{FF2B5EF4-FFF2-40B4-BE49-F238E27FC236}">
                <a16:creationId xmlns:a16="http://schemas.microsoft.com/office/drawing/2014/main" id="{44D6EFC6-ADA4-5D43-80B0-3BFC5EF96ECD}"/>
              </a:ext>
            </a:extLst>
          </p:cNvPr>
          <p:cNvSpPr>
            <a:spLocks noGrp="1"/>
          </p:cNvSpPr>
          <p:nvPr>
            <p:ph type="body" sz="quarter" idx="12" hasCustomPrompt="1"/>
          </p:nvPr>
        </p:nvSpPr>
        <p:spPr>
          <a:xfrm>
            <a:off x="1889799" y="3476505"/>
            <a:ext cx="8160000" cy="369332"/>
          </a:xfrm>
        </p:spPr>
        <p:txBody>
          <a:bodyPr>
            <a:spAutoFit/>
          </a:bodyPr>
          <a:lstStyle>
            <a:lvl1pPr>
              <a:lnSpc>
                <a:spcPct val="100000"/>
              </a:lnSpc>
              <a:defRPr sz="1800">
                <a:solidFill>
                  <a:schemeClr val="bg1">
                    <a:alpha val="50000"/>
                  </a:schemeClr>
                </a:solidFill>
                <a:latin typeface="Arial" panose="020B0604020202020204" pitchFamily="34" charset="0"/>
                <a:cs typeface="Arial" panose="020B0604020202020204" pitchFamily="34" charset="0"/>
              </a:defRPr>
            </a:lvl1pPr>
          </a:lstStyle>
          <a:p>
            <a:r>
              <a:rPr lang="en-US" dirty="0"/>
              <a:t>Further Information</a:t>
            </a:r>
          </a:p>
        </p:txBody>
      </p:sp>
      <p:sp>
        <p:nvSpPr>
          <p:cNvPr id="4" name="Title 3">
            <a:extLst>
              <a:ext uri="{FF2B5EF4-FFF2-40B4-BE49-F238E27FC236}">
                <a16:creationId xmlns:a16="http://schemas.microsoft.com/office/drawing/2014/main" id="{69279296-2150-1243-BF06-F7B86422173D}"/>
              </a:ext>
            </a:extLst>
          </p:cNvPr>
          <p:cNvSpPr>
            <a:spLocks noGrp="1"/>
          </p:cNvSpPr>
          <p:nvPr>
            <p:ph type="title" hasCustomPrompt="1"/>
          </p:nvPr>
        </p:nvSpPr>
        <p:spPr>
          <a:xfrm>
            <a:off x="1889799" y="1903288"/>
            <a:ext cx="8160001" cy="1543288"/>
          </a:xfrm>
        </p:spPr>
        <p:txBody>
          <a:bodyPr>
            <a:noAutofit/>
          </a:bodyPr>
          <a:lstStyle>
            <a:lvl1pPr>
              <a:lnSpc>
                <a:spcPct val="100000"/>
              </a:lnSpc>
              <a:defRPr sz="4800">
                <a:solidFill>
                  <a:schemeClr val="bg1"/>
                </a:solidFill>
              </a:defRPr>
            </a:lvl1pPr>
          </a:lstStyle>
          <a:p>
            <a:r>
              <a:rPr lang="en-US" dirty="0"/>
              <a:t>Internal/Sales Presentation on two lines</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0530" y="5022000"/>
            <a:ext cx="2029968" cy="472983"/>
          </a:xfrm>
          <a:prstGeom prst="rect">
            <a:avLst/>
          </a:prstGeom>
        </p:spPr>
      </p:pic>
    </p:spTree>
    <p:extLst>
      <p:ext uri="{BB962C8B-B14F-4D97-AF65-F5344CB8AC3E}">
        <p14:creationId xmlns:p14="http://schemas.microsoft.com/office/powerpoint/2010/main" val="504457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 - Section - Defaul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C18F50F6-6581-AC4A-B5FB-9EE2E0DAE982}"/>
              </a:ext>
            </a:extLst>
          </p:cNvPr>
          <p:cNvSpPr>
            <a:spLocks noGrp="1"/>
          </p:cNvSpPr>
          <p:nvPr>
            <p:ph type="body" idx="1" hasCustomPrompt="1"/>
          </p:nvPr>
        </p:nvSpPr>
        <p:spPr>
          <a:xfrm>
            <a:off x="1080000" y="3394899"/>
            <a:ext cx="9910800" cy="923330"/>
          </a:xfrm>
        </p:spPr>
        <p:txBody>
          <a:bodyPr anchor="t">
            <a:spAutoFit/>
          </a:bodyPr>
          <a:lstStyle>
            <a:lvl1pPr marL="0" indent="0">
              <a:buNone/>
              <a:defRPr sz="2000" b="0">
                <a:solidFill>
                  <a:srgbClr val="9995A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Section description: If needed. </a:t>
            </a:r>
            <a:r>
              <a:rPr lang="en-US" dirty="0" err="1"/>
              <a:t>Salutavique</a:t>
            </a:r>
            <a:r>
              <a:rPr lang="en-US" dirty="0"/>
              <a:t> in </a:t>
            </a:r>
            <a:r>
              <a:rPr lang="en-US" dirty="0" err="1"/>
              <a:t>decernamusque</a:t>
            </a:r>
            <a:r>
              <a:rPr lang="en-US" dirty="0"/>
              <a:t>, </a:t>
            </a:r>
            <a:r>
              <a:rPr lang="en-US" dirty="0" err="1"/>
              <a:t>accolaeque</a:t>
            </a:r>
            <a:r>
              <a:rPr lang="en-US" dirty="0"/>
              <a:t> </a:t>
            </a:r>
            <a:r>
              <a:rPr lang="en-US" dirty="0" err="1"/>
              <a:t>necessitatem</a:t>
            </a:r>
            <a:r>
              <a:rPr lang="en-US" dirty="0"/>
              <a:t> </a:t>
            </a:r>
            <a:r>
              <a:rPr lang="en-US" dirty="0" err="1"/>
              <a:t>aut</a:t>
            </a:r>
            <a:r>
              <a:rPr lang="en-US" dirty="0"/>
              <a:t> </a:t>
            </a:r>
            <a:r>
              <a:rPr lang="en-US" dirty="0" err="1"/>
              <a:t>despiciente</a:t>
            </a:r>
            <a:r>
              <a:rPr lang="en-US" dirty="0"/>
              <a:t> </a:t>
            </a:r>
            <a:r>
              <a:rPr lang="en-US" dirty="0" err="1"/>
              <a:t>includere</a:t>
            </a:r>
            <a:r>
              <a:rPr lang="en-US" dirty="0"/>
              <a:t> </a:t>
            </a:r>
            <a:r>
              <a:rPr lang="en-US" dirty="0" err="1"/>
              <a:t>maculetis</a:t>
            </a:r>
            <a:r>
              <a:rPr lang="en-US" dirty="0"/>
              <a:t> </a:t>
            </a:r>
            <a:r>
              <a:rPr lang="en-US" dirty="0" err="1"/>
              <a:t>tractuque</a:t>
            </a:r>
            <a:r>
              <a:rPr lang="en-US" dirty="0"/>
              <a:t> </a:t>
            </a:r>
            <a:r>
              <a:rPr lang="en-US" dirty="0" err="1"/>
              <a:t>aut</a:t>
            </a:r>
            <a:r>
              <a:rPr lang="en-US" dirty="0"/>
              <a:t> pro a </a:t>
            </a:r>
            <a:r>
              <a:rPr lang="en-US" dirty="0" err="1"/>
              <a:t>periculaque</a:t>
            </a:r>
            <a:r>
              <a:rPr lang="en-US" dirty="0"/>
              <a:t> et de </a:t>
            </a:r>
            <a:r>
              <a:rPr lang="en-US" dirty="0" err="1"/>
              <a:t>relinquerem</a:t>
            </a:r>
            <a:r>
              <a:rPr lang="en-US" dirty="0"/>
              <a:t>.(Arial 20pt)</a:t>
            </a:r>
          </a:p>
        </p:txBody>
      </p:sp>
      <p:sp>
        <p:nvSpPr>
          <p:cNvPr id="8" name="Title 1">
            <a:extLst>
              <a:ext uri="{FF2B5EF4-FFF2-40B4-BE49-F238E27FC236}">
                <a16:creationId xmlns:a16="http://schemas.microsoft.com/office/drawing/2014/main" id="{6CEC0F2A-841F-FF4E-AC37-657B1603567A}"/>
              </a:ext>
            </a:extLst>
          </p:cNvPr>
          <p:cNvSpPr>
            <a:spLocks noGrp="1"/>
          </p:cNvSpPr>
          <p:nvPr>
            <p:ph type="title" hasCustomPrompt="1"/>
          </p:nvPr>
        </p:nvSpPr>
        <p:spPr>
          <a:xfrm>
            <a:off x="1080000" y="2808466"/>
            <a:ext cx="9910800" cy="586432"/>
          </a:xfrm>
          <a:prstGeom prst="rect">
            <a:avLst/>
          </a:prstGeom>
        </p:spPr>
        <p:txBody>
          <a:bodyPr anchor="b" anchorCtr="0">
            <a:spAutoFit/>
          </a:bodyPr>
          <a:lstStyle>
            <a:lvl1pPr>
              <a:defRPr sz="3200">
                <a:solidFill>
                  <a:schemeClr val="tx1"/>
                </a:solidFill>
              </a:defRPr>
            </a:lvl1pPr>
          </a:lstStyle>
          <a:p>
            <a:r>
              <a:rPr lang="en-US" dirty="0"/>
              <a:t>Section - Default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 - Section - Violet">
    <p:bg>
      <p:bgPr>
        <a:solidFill>
          <a:srgbClr val="7C64C3"/>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F2EE904E-AD28-B644-95C2-A4D34616441E}"/>
              </a:ext>
            </a:extLst>
          </p:cNvPr>
          <p:cNvSpPr>
            <a:spLocks noGrp="1"/>
          </p:cNvSpPr>
          <p:nvPr>
            <p:ph type="body" idx="1" hasCustomPrompt="1"/>
          </p:nvPr>
        </p:nvSpPr>
        <p:spPr>
          <a:xfrm>
            <a:off x="1080000" y="3394899"/>
            <a:ext cx="9910800" cy="923330"/>
          </a:xfrm>
        </p:spPr>
        <p:txBody>
          <a:bodyPr anchor="t">
            <a:spAutoFit/>
          </a:bodyPr>
          <a:lstStyle>
            <a:lvl1pPr marL="0" indent="0">
              <a:buNone/>
              <a:defRPr sz="2000" b="0">
                <a:solidFill>
                  <a:srgbClr val="BEB2E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Section description: If needed. </a:t>
            </a:r>
            <a:r>
              <a:rPr lang="en-US" dirty="0" err="1"/>
              <a:t>Salutavique</a:t>
            </a:r>
            <a:r>
              <a:rPr lang="en-US" dirty="0"/>
              <a:t> in </a:t>
            </a:r>
            <a:r>
              <a:rPr lang="en-US" dirty="0" err="1"/>
              <a:t>decernamusque</a:t>
            </a:r>
            <a:r>
              <a:rPr lang="en-US" dirty="0"/>
              <a:t>, </a:t>
            </a:r>
            <a:r>
              <a:rPr lang="en-US" dirty="0" err="1"/>
              <a:t>accolaeque</a:t>
            </a:r>
            <a:r>
              <a:rPr lang="en-US" dirty="0"/>
              <a:t> </a:t>
            </a:r>
            <a:r>
              <a:rPr lang="en-US" dirty="0" err="1"/>
              <a:t>necessitatem</a:t>
            </a:r>
            <a:r>
              <a:rPr lang="en-US" dirty="0"/>
              <a:t> </a:t>
            </a:r>
            <a:r>
              <a:rPr lang="en-US" dirty="0" err="1"/>
              <a:t>aut</a:t>
            </a:r>
            <a:r>
              <a:rPr lang="en-US" dirty="0"/>
              <a:t> </a:t>
            </a:r>
            <a:r>
              <a:rPr lang="en-US" dirty="0" err="1"/>
              <a:t>despiciente</a:t>
            </a:r>
            <a:r>
              <a:rPr lang="en-US" dirty="0"/>
              <a:t> </a:t>
            </a:r>
            <a:r>
              <a:rPr lang="en-US" dirty="0" err="1"/>
              <a:t>includere</a:t>
            </a:r>
            <a:r>
              <a:rPr lang="en-US" dirty="0"/>
              <a:t> </a:t>
            </a:r>
            <a:r>
              <a:rPr lang="en-US" dirty="0" err="1"/>
              <a:t>maculetis</a:t>
            </a:r>
            <a:r>
              <a:rPr lang="en-US" dirty="0"/>
              <a:t> </a:t>
            </a:r>
            <a:r>
              <a:rPr lang="en-US" dirty="0" err="1"/>
              <a:t>tractuque</a:t>
            </a:r>
            <a:r>
              <a:rPr lang="en-US" dirty="0"/>
              <a:t> </a:t>
            </a:r>
            <a:r>
              <a:rPr lang="en-US" dirty="0" err="1"/>
              <a:t>aut</a:t>
            </a:r>
            <a:r>
              <a:rPr lang="en-US" dirty="0"/>
              <a:t> pro a </a:t>
            </a:r>
            <a:r>
              <a:rPr lang="en-US" dirty="0" err="1"/>
              <a:t>periculaque</a:t>
            </a:r>
            <a:r>
              <a:rPr lang="en-US" dirty="0"/>
              <a:t> et de </a:t>
            </a:r>
            <a:r>
              <a:rPr lang="en-US" dirty="0" err="1"/>
              <a:t>relinquerem</a:t>
            </a:r>
            <a:r>
              <a:rPr lang="en-US" dirty="0"/>
              <a:t>.(Arial 20pt)</a:t>
            </a:r>
          </a:p>
        </p:txBody>
      </p:sp>
      <p:sp>
        <p:nvSpPr>
          <p:cNvPr id="7" name="Title 1">
            <a:extLst>
              <a:ext uri="{FF2B5EF4-FFF2-40B4-BE49-F238E27FC236}">
                <a16:creationId xmlns:a16="http://schemas.microsoft.com/office/drawing/2014/main" id="{F9326F20-F448-2348-96F8-968376BA61BB}"/>
              </a:ext>
            </a:extLst>
          </p:cNvPr>
          <p:cNvSpPr>
            <a:spLocks noGrp="1"/>
          </p:cNvSpPr>
          <p:nvPr>
            <p:ph type="title" hasCustomPrompt="1"/>
          </p:nvPr>
        </p:nvSpPr>
        <p:spPr>
          <a:xfrm>
            <a:off x="1080000" y="2808466"/>
            <a:ext cx="9910800" cy="586432"/>
          </a:xfrm>
          <a:prstGeom prst="rect">
            <a:avLst/>
          </a:prstGeom>
        </p:spPr>
        <p:txBody>
          <a:bodyPr anchor="b" anchorCtr="0">
            <a:noAutofit/>
          </a:bodyPr>
          <a:lstStyle>
            <a:lvl1pPr>
              <a:defRPr sz="3200">
                <a:solidFill>
                  <a:schemeClr val="bg1"/>
                </a:solidFill>
              </a:defRPr>
            </a:lvl1pPr>
          </a:lstStyle>
          <a:p>
            <a:r>
              <a:rPr lang="en-US" dirty="0"/>
              <a:t>Section title (Arial 32pt / Bold)</a:t>
            </a:r>
          </a:p>
        </p:txBody>
      </p:sp>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 - Section - Orchid">
    <p:bg>
      <p:bgPr>
        <a:solidFill>
          <a:srgbClr val="DC4C8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2EE904E-AD28-B644-95C2-A4D34616441E}"/>
              </a:ext>
            </a:extLst>
          </p:cNvPr>
          <p:cNvSpPr>
            <a:spLocks noGrp="1"/>
          </p:cNvSpPr>
          <p:nvPr>
            <p:ph type="body" idx="1" hasCustomPrompt="1"/>
          </p:nvPr>
        </p:nvSpPr>
        <p:spPr>
          <a:xfrm>
            <a:off x="1080000" y="3394899"/>
            <a:ext cx="9910800" cy="923330"/>
          </a:xfrm>
        </p:spPr>
        <p:txBody>
          <a:bodyPr anchor="t">
            <a:spAutoFit/>
          </a:bodyPr>
          <a:lstStyle>
            <a:lvl1pPr marL="0" indent="0">
              <a:buNone/>
              <a:defRPr sz="2000" b="0">
                <a:solidFill>
                  <a:srgbClr val="EEA6C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Section description: If needed. </a:t>
            </a:r>
            <a:r>
              <a:rPr lang="en-US" dirty="0" err="1"/>
              <a:t>Salutavique</a:t>
            </a:r>
            <a:r>
              <a:rPr lang="en-US" dirty="0"/>
              <a:t> in </a:t>
            </a:r>
            <a:r>
              <a:rPr lang="en-US" dirty="0" err="1"/>
              <a:t>decernamusque</a:t>
            </a:r>
            <a:r>
              <a:rPr lang="en-US" dirty="0"/>
              <a:t>, </a:t>
            </a:r>
            <a:r>
              <a:rPr lang="en-US" dirty="0" err="1"/>
              <a:t>accolaeque</a:t>
            </a:r>
            <a:r>
              <a:rPr lang="en-US" dirty="0"/>
              <a:t> </a:t>
            </a:r>
            <a:r>
              <a:rPr lang="en-US" dirty="0" err="1"/>
              <a:t>necessitatem</a:t>
            </a:r>
            <a:r>
              <a:rPr lang="en-US" dirty="0"/>
              <a:t> </a:t>
            </a:r>
            <a:r>
              <a:rPr lang="en-US" dirty="0" err="1"/>
              <a:t>aut</a:t>
            </a:r>
            <a:r>
              <a:rPr lang="en-US" dirty="0"/>
              <a:t> </a:t>
            </a:r>
            <a:r>
              <a:rPr lang="en-US" dirty="0" err="1"/>
              <a:t>despiciente</a:t>
            </a:r>
            <a:r>
              <a:rPr lang="en-US" dirty="0"/>
              <a:t> </a:t>
            </a:r>
            <a:r>
              <a:rPr lang="en-US" dirty="0" err="1"/>
              <a:t>includere</a:t>
            </a:r>
            <a:r>
              <a:rPr lang="en-US" dirty="0"/>
              <a:t> </a:t>
            </a:r>
            <a:r>
              <a:rPr lang="en-US" dirty="0" err="1"/>
              <a:t>maculetis</a:t>
            </a:r>
            <a:r>
              <a:rPr lang="en-US" dirty="0"/>
              <a:t> </a:t>
            </a:r>
            <a:r>
              <a:rPr lang="en-US" dirty="0" err="1"/>
              <a:t>tractuque</a:t>
            </a:r>
            <a:r>
              <a:rPr lang="en-US" dirty="0"/>
              <a:t> </a:t>
            </a:r>
            <a:r>
              <a:rPr lang="en-US" dirty="0" err="1"/>
              <a:t>aut</a:t>
            </a:r>
            <a:r>
              <a:rPr lang="en-US" dirty="0"/>
              <a:t> pro a </a:t>
            </a:r>
            <a:r>
              <a:rPr lang="en-US" dirty="0" err="1"/>
              <a:t>periculaque</a:t>
            </a:r>
            <a:r>
              <a:rPr lang="en-US" dirty="0"/>
              <a:t> et de </a:t>
            </a:r>
            <a:r>
              <a:rPr lang="en-US" dirty="0" err="1"/>
              <a:t>relinquerem</a:t>
            </a:r>
            <a:r>
              <a:rPr lang="en-US" dirty="0"/>
              <a:t>.(Arial 20pt)</a:t>
            </a:r>
          </a:p>
        </p:txBody>
      </p:sp>
      <p:sp>
        <p:nvSpPr>
          <p:cNvPr id="8" name="Title 1">
            <a:extLst>
              <a:ext uri="{FF2B5EF4-FFF2-40B4-BE49-F238E27FC236}">
                <a16:creationId xmlns:a16="http://schemas.microsoft.com/office/drawing/2014/main" id="{F9326F20-F448-2348-96F8-968376BA61BB}"/>
              </a:ext>
            </a:extLst>
          </p:cNvPr>
          <p:cNvSpPr>
            <a:spLocks noGrp="1"/>
          </p:cNvSpPr>
          <p:nvPr>
            <p:ph type="title" hasCustomPrompt="1"/>
          </p:nvPr>
        </p:nvSpPr>
        <p:spPr>
          <a:xfrm>
            <a:off x="1080000" y="2808466"/>
            <a:ext cx="9910800" cy="586432"/>
          </a:xfrm>
          <a:prstGeom prst="rect">
            <a:avLst/>
          </a:prstGeom>
        </p:spPr>
        <p:txBody>
          <a:bodyPr anchor="b" anchorCtr="0">
            <a:noAutofit/>
          </a:bodyPr>
          <a:lstStyle>
            <a:lvl1pPr>
              <a:defRPr sz="3200">
                <a:solidFill>
                  <a:schemeClr val="bg1"/>
                </a:solidFill>
              </a:defRPr>
            </a:lvl1pPr>
          </a:lstStyle>
          <a:p>
            <a:r>
              <a:rPr lang="en-US" dirty="0"/>
              <a:t>Section title (Arial 32pt / Bold)</a:t>
            </a:r>
          </a:p>
        </p:txBody>
      </p:sp>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 - Section - Purple">
    <p:bg>
      <p:bgPr>
        <a:solidFill>
          <a:srgbClr val="9A4DB0"/>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2EE904E-AD28-B644-95C2-A4D34616441E}"/>
              </a:ext>
            </a:extLst>
          </p:cNvPr>
          <p:cNvSpPr>
            <a:spLocks noGrp="1"/>
          </p:cNvSpPr>
          <p:nvPr>
            <p:ph type="body" idx="1" hasCustomPrompt="1"/>
          </p:nvPr>
        </p:nvSpPr>
        <p:spPr>
          <a:xfrm>
            <a:off x="1080000" y="3394899"/>
            <a:ext cx="9910800" cy="923330"/>
          </a:xfrm>
        </p:spPr>
        <p:txBody>
          <a:bodyPr anchor="t">
            <a:spAutoFit/>
          </a:bodyPr>
          <a:lstStyle>
            <a:lvl1pPr marL="0" indent="0">
              <a:buNone/>
              <a:defRPr sz="2000" b="0">
                <a:solidFill>
                  <a:srgbClr val="CDA6D8"/>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Section description: If needed. </a:t>
            </a:r>
            <a:r>
              <a:rPr lang="en-US" dirty="0" err="1"/>
              <a:t>Salutavique</a:t>
            </a:r>
            <a:r>
              <a:rPr lang="en-US" dirty="0"/>
              <a:t> in </a:t>
            </a:r>
            <a:r>
              <a:rPr lang="en-US" dirty="0" err="1"/>
              <a:t>decernamusque</a:t>
            </a:r>
            <a:r>
              <a:rPr lang="en-US" dirty="0"/>
              <a:t>, </a:t>
            </a:r>
            <a:r>
              <a:rPr lang="en-US" dirty="0" err="1"/>
              <a:t>accolaeque</a:t>
            </a:r>
            <a:r>
              <a:rPr lang="en-US" dirty="0"/>
              <a:t> </a:t>
            </a:r>
            <a:r>
              <a:rPr lang="en-US" dirty="0" err="1"/>
              <a:t>necessitatem</a:t>
            </a:r>
            <a:r>
              <a:rPr lang="en-US" dirty="0"/>
              <a:t> </a:t>
            </a:r>
            <a:r>
              <a:rPr lang="en-US" dirty="0" err="1"/>
              <a:t>aut</a:t>
            </a:r>
            <a:r>
              <a:rPr lang="en-US" dirty="0"/>
              <a:t> </a:t>
            </a:r>
            <a:r>
              <a:rPr lang="en-US" dirty="0" err="1"/>
              <a:t>despiciente</a:t>
            </a:r>
            <a:r>
              <a:rPr lang="en-US" dirty="0"/>
              <a:t> </a:t>
            </a:r>
            <a:r>
              <a:rPr lang="en-US" dirty="0" err="1"/>
              <a:t>includere</a:t>
            </a:r>
            <a:r>
              <a:rPr lang="en-US" dirty="0"/>
              <a:t> </a:t>
            </a:r>
            <a:r>
              <a:rPr lang="en-US" dirty="0" err="1"/>
              <a:t>maculetis</a:t>
            </a:r>
            <a:r>
              <a:rPr lang="en-US" dirty="0"/>
              <a:t> </a:t>
            </a:r>
            <a:r>
              <a:rPr lang="en-US" dirty="0" err="1"/>
              <a:t>tractuque</a:t>
            </a:r>
            <a:r>
              <a:rPr lang="en-US" dirty="0"/>
              <a:t> </a:t>
            </a:r>
            <a:r>
              <a:rPr lang="en-US" dirty="0" err="1"/>
              <a:t>aut</a:t>
            </a:r>
            <a:r>
              <a:rPr lang="en-US" dirty="0"/>
              <a:t> pro a </a:t>
            </a:r>
            <a:r>
              <a:rPr lang="en-US" dirty="0" err="1"/>
              <a:t>periculaque</a:t>
            </a:r>
            <a:r>
              <a:rPr lang="en-US" dirty="0"/>
              <a:t> et de </a:t>
            </a:r>
            <a:r>
              <a:rPr lang="en-US" dirty="0" err="1"/>
              <a:t>relinquerem</a:t>
            </a:r>
            <a:r>
              <a:rPr lang="en-US" dirty="0"/>
              <a:t>.(Arial 20pt)</a:t>
            </a:r>
          </a:p>
        </p:txBody>
      </p:sp>
      <p:sp>
        <p:nvSpPr>
          <p:cNvPr id="9" name="Title 1">
            <a:extLst>
              <a:ext uri="{FF2B5EF4-FFF2-40B4-BE49-F238E27FC236}">
                <a16:creationId xmlns:a16="http://schemas.microsoft.com/office/drawing/2014/main" id="{F9326F20-F448-2348-96F8-968376BA61BB}"/>
              </a:ext>
            </a:extLst>
          </p:cNvPr>
          <p:cNvSpPr>
            <a:spLocks noGrp="1"/>
          </p:cNvSpPr>
          <p:nvPr>
            <p:ph type="title" hasCustomPrompt="1"/>
          </p:nvPr>
        </p:nvSpPr>
        <p:spPr>
          <a:xfrm>
            <a:off x="1080000" y="2808466"/>
            <a:ext cx="9910800" cy="586432"/>
          </a:xfrm>
          <a:prstGeom prst="rect">
            <a:avLst/>
          </a:prstGeom>
        </p:spPr>
        <p:txBody>
          <a:bodyPr anchor="b" anchorCtr="0">
            <a:noAutofit/>
          </a:bodyPr>
          <a:lstStyle>
            <a:lvl1pPr>
              <a:defRPr sz="3200">
                <a:solidFill>
                  <a:schemeClr val="bg1"/>
                </a:solidFill>
              </a:defRPr>
            </a:lvl1pPr>
          </a:lstStyle>
          <a:p>
            <a:r>
              <a:rPr lang="en-US" dirty="0"/>
              <a:t>Section title (Arial 32pt / Bold)</a:t>
            </a:r>
          </a:p>
        </p:txBody>
      </p:sp>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1383291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 - QuoteWithLogo - Violet">
    <p:bg>
      <p:bgPr>
        <a:solidFill>
          <a:srgbClr val="7C64C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0000" y="720000"/>
            <a:ext cx="9910800" cy="1077218"/>
          </a:xfrm>
          <a:prstGeom prst="rect">
            <a:avLst/>
          </a:prstGeom>
        </p:spPr>
        <p:txBody>
          <a:bodyPr anchor="t">
            <a:spAutoFit/>
          </a:bodyPr>
          <a:lstStyle>
            <a:lvl1pPr algn="l">
              <a:defRPr sz="6400">
                <a:solidFill>
                  <a:schemeClr val="bg1"/>
                </a:solidFill>
              </a:defRPr>
            </a:lvl1pPr>
          </a:lstStyle>
          <a:p>
            <a:r>
              <a:rPr lang="en-US" dirty="0"/>
              <a:t>Big title – Arial 64</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00" y="5327832"/>
            <a:ext cx="2039112" cy="475113"/>
          </a:xfrm>
          <a:prstGeom prst="rect">
            <a:avLst/>
          </a:prstGeom>
        </p:spPr>
      </p:pic>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2711779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 - QuoteWithLogo - Orchid">
    <p:bg>
      <p:bgPr>
        <a:solidFill>
          <a:srgbClr val="DC4C8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74707B-30C1-4448-8574-031B099619B0}"/>
              </a:ext>
            </a:extLst>
          </p:cNvPr>
          <p:cNvSpPr>
            <a:spLocks noGrp="1"/>
          </p:cNvSpPr>
          <p:nvPr>
            <p:ph type="title" hasCustomPrompt="1"/>
          </p:nvPr>
        </p:nvSpPr>
        <p:spPr>
          <a:xfrm>
            <a:off x="1080000" y="720000"/>
            <a:ext cx="9910800" cy="1077218"/>
          </a:xfrm>
          <a:prstGeom prst="rect">
            <a:avLst/>
          </a:prstGeom>
        </p:spPr>
        <p:txBody>
          <a:bodyPr anchor="t">
            <a:spAutoFit/>
          </a:bodyPr>
          <a:lstStyle>
            <a:lvl1pPr algn="l">
              <a:defRPr sz="6400">
                <a:solidFill>
                  <a:schemeClr val="bg1"/>
                </a:solidFill>
              </a:defRPr>
            </a:lvl1pPr>
          </a:lstStyle>
          <a:p>
            <a:r>
              <a:rPr lang="en-US" dirty="0"/>
              <a:t>Big title – Arial 64</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00" y="5327832"/>
            <a:ext cx="2039112" cy="475113"/>
          </a:xfrm>
          <a:prstGeom prst="rect">
            <a:avLst/>
          </a:prstGeom>
        </p:spPr>
      </p:pic>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3185313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 - QuoteWithLogo - Purple">
    <p:bg>
      <p:bgPr>
        <a:solidFill>
          <a:srgbClr val="9A4DB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F1A9959-3EB4-854F-893D-5DF94F13E421}"/>
              </a:ext>
            </a:extLst>
          </p:cNvPr>
          <p:cNvSpPr>
            <a:spLocks noGrp="1"/>
          </p:cNvSpPr>
          <p:nvPr>
            <p:ph type="title" hasCustomPrompt="1"/>
          </p:nvPr>
        </p:nvSpPr>
        <p:spPr>
          <a:xfrm>
            <a:off x="1080000" y="720000"/>
            <a:ext cx="9910800" cy="1077218"/>
          </a:xfrm>
          <a:prstGeom prst="rect">
            <a:avLst/>
          </a:prstGeom>
        </p:spPr>
        <p:txBody>
          <a:bodyPr anchor="t">
            <a:spAutoFit/>
          </a:bodyPr>
          <a:lstStyle>
            <a:lvl1pPr algn="l">
              <a:defRPr sz="6400">
                <a:solidFill>
                  <a:schemeClr val="bg1"/>
                </a:solidFill>
              </a:defRPr>
            </a:lvl1pPr>
          </a:lstStyle>
          <a:p>
            <a:r>
              <a:rPr lang="en-US" dirty="0"/>
              <a:t>Big title – Arial 64</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0000" y="5327832"/>
            <a:ext cx="2039112" cy="475113"/>
          </a:xfrm>
          <a:prstGeom prst="rect">
            <a:avLst/>
          </a:prstGeom>
        </p:spPr>
      </p:pic>
      <p:sp>
        <p:nvSpPr>
          <p:cNvPr id="4" name="TextBox 3"/>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chemeClr val="bg1">
                    <a:alpha val="40000"/>
                  </a:schemeClr>
                </a:solidFill>
                <a:latin typeface="+mn-lt"/>
                <a:ea typeface="+mn-ea"/>
                <a:cs typeface="+mn-cs"/>
              </a:rPr>
              <a:pPr algn="r"/>
              <a:t>‹#›</a:t>
            </a:fld>
            <a:endParaRPr lang="en-US" sz="1000" kern="1200" dirty="0">
              <a:solidFill>
                <a:schemeClr val="bg1">
                  <a:alpha val="40000"/>
                </a:schemeClr>
              </a:solidFill>
              <a:latin typeface="+mn-lt"/>
              <a:ea typeface="+mn-ea"/>
              <a:cs typeface="+mn-cs"/>
            </a:endParaRPr>
          </a:p>
        </p:txBody>
      </p:sp>
    </p:spTree>
    <p:extLst>
      <p:ext uri="{BB962C8B-B14F-4D97-AF65-F5344CB8AC3E}">
        <p14:creationId xmlns:p14="http://schemas.microsoft.com/office/powerpoint/2010/main" val="41184801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925" y="576654"/>
            <a:ext cx="11874446" cy="6673376"/>
          </a:xfrm>
          <a:prstGeom prst="rect">
            <a:avLst/>
          </a:prstGeom>
        </p:spPr>
      </p:pic>
      <p:sp>
        <p:nvSpPr>
          <p:cNvPr id="5" name="TextBox 4"/>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rgbClr val="332C41">
                    <a:alpha val="40000"/>
                  </a:srgbClr>
                </a:solidFill>
                <a:latin typeface="+mn-lt"/>
                <a:ea typeface="+mn-ea"/>
                <a:cs typeface="+mn-cs"/>
              </a:rPr>
              <a:pPr algn="r"/>
              <a:t>‹#›</a:t>
            </a:fld>
            <a:endParaRPr lang="en-US" sz="1000" kern="1200" dirty="0">
              <a:solidFill>
                <a:srgbClr val="332C41">
                  <a:alpha val="40000"/>
                </a:srgbClr>
              </a:solidFill>
              <a:latin typeface="+mn-lt"/>
              <a:ea typeface="+mn-ea"/>
              <a:cs typeface="+mn-cs"/>
            </a:endParaRPr>
          </a:p>
        </p:txBody>
      </p:sp>
      <p:sp>
        <p:nvSpPr>
          <p:cNvPr id="2" name="Title 1"/>
          <p:cNvSpPr>
            <a:spLocks noGrp="1"/>
          </p:cNvSpPr>
          <p:nvPr>
            <p:ph type="title"/>
          </p:nvPr>
        </p:nvSpPr>
        <p:spPr>
          <a:xfrm>
            <a:off x="777600" y="356616"/>
            <a:ext cx="10634400" cy="461665"/>
          </a:xfrm>
        </p:spPr>
        <p:txBody>
          <a:bodyPr/>
          <a:lstStyle>
            <a:lvl1pPr algn="ctr">
              <a:defRPr/>
            </a:lvl1pPr>
          </a:lstStyle>
          <a:p>
            <a:r>
              <a:rPr lang="en-US"/>
              <a:t>Click to edit Master title style</a:t>
            </a:r>
            <a:endParaRPr lang="en-US" dirty="0"/>
          </a:p>
        </p:txBody>
      </p:sp>
      <p:grpSp>
        <p:nvGrpSpPr>
          <p:cNvPr id="7" name="Group 6"/>
          <p:cNvGrpSpPr/>
          <p:nvPr userDrawn="1"/>
        </p:nvGrpSpPr>
        <p:grpSpPr>
          <a:xfrm>
            <a:off x="4069557" y="6152914"/>
            <a:ext cx="1988343" cy="261610"/>
            <a:chOff x="4069557" y="6152914"/>
            <a:chExt cx="1988343" cy="261610"/>
          </a:xfrm>
        </p:grpSpPr>
        <p:sp>
          <p:nvSpPr>
            <p:cNvPr id="4" name="Rectangle 3"/>
            <p:cNvSpPr/>
            <p:nvPr userDrawn="1"/>
          </p:nvSpPr>
          <p:spPr>
            <a:xfrm>
              <a:off x="4069557" y="6222785"/>
              <a:ext cx="116681" cy="116681"/>
            </a:xfrm>
            <a:prstGeom prst="rect">
              <a:avLst/>
            </a:prstGeom>
            <a:solidFill>
              <a:srgbClr val="8F7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4167190" y="6152914"/>
              <a:ext cx="1890710" cy="261610"/>
            </a:xfrm>
            <a:prstGeom prst="rect">
              <a:avLst/>
            </a:prstGeom>
            <a:noFill/>
          </p:spPr>
          <p:txBody>
            <a:bodyPr wrap="square" rtlCol="0">
              <a:spAutoFit/>
            </a:bodyPr>
            <a:lstStyle/>
            <a:p>
              <a:r>
                <a:rPr lang="en-US" sz="1100" dirty="0">
                  <a:solidFill>
                    <a:srgbClr val="332C41"/>
                  </a:solidFill>
                </a:rPr>
                <a:t>Partner and affiliate</a:t>
              </a:r>
              <a:r>
                <a:rPr lang="en-US" sz="1100" baseline="0" dirty="0">
                  <a:solidFill>
                    <a:srgbClr val="332C41"/>
                  </a:solidFill>
                </a:rPr>
                <a:t> panels</a:t>
              </a:r>
              <a:endParaRPr lang="en-US" sz="1100" dirty="0">
                <a:solidFill>
                  <a:srgbClr val="332C41"/>
                </a:solidFill>
              </a:endParaRPr>
            </a:p>
          </p:txBody>
        </p:sp>
      </p:grpSp>
      <p:grpSp>
        <p:nvGrpSpPr>
          <p:cNvPr id="8" name="Group 7"/>
          <p:cNvGrpSpPr/>
          <p:nvPr userDrawn="1"/>
        </p:nvGrpSpPr>
        <p:grpSpPr>
          <a:xfrm>
            <a:off x="6288857" y="6152914"/>
            <a:ext cx="1988343" cy="261610"/>
            <a:chOff x="4069557" y="6152914"/>
            <a:chExt cx="1988343" cy="261610"/>
          </a:xfrm>
        </p:grpSpPr>
        <p:sp>
          <p:nvSpPr>
            <p:cNvPr id="9" name="Rectangle 8"/>
            <p:cNvSpPr/>
            <p:nvPr userDrawn="1"/>
          </p:nvSpPr>
          <p:spPr>
            <a:xfrm>
              <a:off x="4069557" y="6222785"/>
              <a:ext cx="116681" cy="116681"/>
            </a:xfrm>
            <a:prstGeom prst="rect">
              <a:avLst/>
            </a:prstGeom>
            <a:solidFill>
              <a:srgbClr val="43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167190" y="6152914"/>
              <a:ext cx="1890710" cy="261610"/>
            </a:xfrm>
            <a:prstGeom prst="rect">
              <a:avLst/>
            </a:prstGeom>
            <a:noFill/>
          </p:spPr>
          <p:txBody>
            <a:bodyPr wrap="square" rtlCol="0">
              <a:spAutoFit/>
            </a:bodyPr>
            <a:lstStyle/>
            <a:p>
              <a:r>
                <a:rPr lang="en-US" sz="1100" dirty="0">
                  <a:solidFill>
                    <a:srgbClr val="332C41"/>
                  </a:solidFill>
                </a:rPr>
                <a:t>YouGov</a:t>
              </a:r>
              <a:r>
                <a:rPr lang="en-US" sz="1100" baseline="0" dirty="0">
                  <a:solidFill>
                    <a:srgbClr val="332C41"/>
                  </a:solidFill>
                </a:rPr>
                <a:t> panels</a:t>
              </a:r>
              <a:endParaRPr lang="en-US" sz="1100" dirty="0">
                <a:solidFill>
                  <a:srgbClr val="332C41"/>
                </a:solidFill>
              </a:endParaRPr>
            </a:p>
          </p:txBody>
        </p:sp>
      </p:grpSp>
      <p:grpSp>
        <p:nvGrpSpPr>
          <p:cNvPr id="11" name="Group 10"/>
          <p:cNvGrpSpPr/>
          <p:nvPr userDrawn="1"/>
        </p:nvGrpSpPr>
        <p:grpSpPr>
          <a:xfrm>
            <a:off x="7732717" y="6152914"/>
            <a:ext cx="1988343" cy="261610"/>
            <a:chOff x="4069557" y="6152914"/>
            <a:chExt cx="1988343" cy="261610"/>
          </a:xfrm>
        </p:grpSpPr>
        <p:sp>
          <p:nvSpPr>
            <p:cNvPr id="12" name="Rectangle 11"/>
            <p:cNvSpPr/>
            <p:nvPr userDrawn="1"/>
          </p:nvSpPr>
          <p:spPr>
            <a:xfrm>
              <a:off x="4069557" y="6222785"/>
              <a:ext cx="116681" cy="116681"/>
            </a:xfrm>
            <a:prstGeom prst="rect">
              <a:avLst/>
            </a:prstGeom>
            <a:solidFill>
              <a:srgbClr val="FF8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4167190" y="6152914"/>
              <a:ext cx="1890710" cy="261610"/>
            </a:xfrm>
            <a:prstGeom prst="rect">
              <a:avLst/>
            </a:prstGeom>
            <a:noFill/>
          </p:spPr>
          <p:txBody>
            <a:bodyPr wrap="square" rtlCol="0">
              <a:spAutoFit/>
            </a:bodyPr>
            <a:lstStyle/>
            <a:p>
              <a:r>
                <a:rPr lang="en-US" sz="1100" dirty="0">
                  <a:solidFill>
                    <a:srgbClr val="332C41"/>
                  </a:solidFill>
                </a:rPr>
                <a:t>YouGov</a:t>
              </a:r>
              <a:r>
                <a:rPr lang="en-US" sz="1100" baseline="0" dirty="0">
                  <a:solidFill>
                    <a:srgbClr val="332C41"/>
                  </a:solidFill>
                </a:rPr>
                <a:t> offices</a:t>
              </a:r>
              <a:endParaRPr lang="en-US" sz="1100" dirty="0">
                <a:solidFill>
                  <a:srgbClr val="332C41"/>
                </a:solidFill>
              </a:endParaRPr>
            </a:p>
          </p:txBody>
        </p:sp>
      </p:grpSp>
    </p:spTree>
    <p:extLst>
      <p:ext uri="{BB962C8B-B14F-4D97-AF65-F5344CB8AC3E}">
        <p14:creationId xmlns:p14="http://schemas.microsoft.com/office/powerpoint/2010/main" val="3865829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544" y="580373"/>
            <a:ext cx="11861208" cy="6665937"/>
          </a:xfrm>
          <a:prstGeom prst="rect">
            <a:avLst/>
          </a:prstGeom>
        </p:spPr>
      </p:pic>
      <p:sp>
        <p:nvSpPr>
          <p:cNvPr id="5" name="TextBox 4"/>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rgbClr val="332C41">
                    <a:alpha val="40000"/>
                  </a:srgbClr>
                </a:solidFill>
                <a:latin typeface="+mn-lt"/>
                <a:ea typeface="+mn-ea"/>
                <a:cs typeface="+mn-cs"/>
              </a:rPr>
              <a:pPr algn="r"/>
              <a:t>‹#›</a:t>
            </a:fld>
            <a:endParaRPr lang="en-US" sz="1000" kern="1200" dirty="0">
              <a:solidFill>
                <a:srgbClr val="332C41">
                  <a:alpha val="40000"/>
                </a:srgbClr>
              </a:solidFill>
              <a:latin typeface="+mn-lt"/>
              <a:ea typeface="+mn-ea"/>
              <a:cs typeface="+mn-cs"/>
            </a:endParaRPr>
          </a:p>
        </p:txBody>
      </p:sp>
      <p:sp>
        <p:nvSpPr>
          <p:cNvPr id="2" name="Title 1"/>
          <p:cNvSpPr>
            <a:spLocks noGrp="1"/>
          </p:cNvSpPr>
          <p:nvPr>
            <p:ph type="title"/>
          </p:nvPr>
        </p:nvSpPr>
        <p:spPr>
          <a:xfrm>
            <a:off x="777600" y="356616"/>
            <a:ext cx="10634400" cy="461665"/>
          </a:xfrm>
        </p:spPr>
        <p:txBody>
          <a:bodyPr/>
          <a:lstStyle>
            <a:lvl1pPr algn="ctr">
              <a:defRPr/>
            </a:lvl1pPr>
          </a:lstStyle>
          <a:p>
            <a:r>
              <a:rPr lang="en-US"/>
              <a:t>Click to edit Master title style</a:t>
            </a:r>
            <a:endParaRPr lang="en-US" dirty="0"/>
          </a:p>
        </p:txBody>
      </p:sp>
      <p:grpSp>
        <p:nvGrpSpPr>
          <p:cNvPr id="6" name="Group 5"/>
          <p:cNvGrpSpPr/>
          <p:nvPr userDrawn="1"/>
        </p:nvGrpSpPr>
        <p:grpSpPr>
          <a:xfrm>
            <a:off x="4069557" y="6152914"/>
            <a:ext cx="1988343" cy="261610"/>
            <a:chOff x="4069557" y="6152914"/>
            <a:chExt cx="1988343" cy="261610"/>
          </a:xfrm>
        </p:grpSpPr>
        <p:sp>
          <p:nvSpPr>
            <p:cNvPr id="7" name="Rectangle 6"/>
            <p:cNvSpPr/>
            <p:nvPr userDrawn="1"/>
          </p:nvSpPr>
          <p:spPr>
            <a:xfrm>
              <a:off x="4069557" y="6222785"/>
              <a:ext cx="116681" cy="116681"/>
            </a:xfrm>
            <a:prstGeom prst="rect">
              <a:avLst/>
            </a:prstGeom>
            <a:solidFill>
              <a:srgbClr val="8F7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4167190" y="6152914"/>
              <a:ext cx="1890710" cy="261610"/>
            </a:xfrm>
            <a:prstGeom prst="rect">
              <a:avLst/>
            </a:prstGeom>
            <a:noFill/>
          </p:spPr>
          <p:txBody>
            <a:bodyPr wrap="square" rtlCol="0">
              <a:spAutoFit/>
            </a:bodyPr>
            <a:lstStyle/>
            <a:p>
              <a:r>
                <a:rPr lang="en-US" sz="1100" dirty="0">
                  <a:solidFill>
                    <a:srgbClr val="332C41"/>
                  </a:solidFill>
                </a:rPr>
                <a:t>Partner and affiliate</a:t>
              </a:r>
              <a:r>
                <a:rPr lang="en-US" sz="1100" baseline="0" dirty="0">
                  <a:solidFill>
                    <a:srgbClr val="332C41"/>
                  </a:solidFill>
                </a:rPr>
                <a:t> panels</a:t>
              </a:r>
              <a:endParaRPr lang="en-US" sz="1100" dirty="0">
                <a:solidFill>
                  <a:srgbClr val="332C41"/>
                </a:solidFill>
              </a:endParaRPr>
            </a:p>
          </p:txBody>
        </p:sp>
      </p:grpSp>
      <p:grpSp>
        <p:nvGrpSpPr>
          <p:cNvPr id="9" name="Group 8"/>
          <p:cNvGrpSpPr/>
          <p:nvPr userDrawn="1"/>
        </p:nvGrpSpPr>
        <p:grpSpPr>
          <a:xfrm>
            <a:off x="6288857" y="6152914"/>
            <a:ext cx="1988343" cy="261610"/>
            <a:chOff x="4069557" y="6152914"/>
            <a:chExt cx="1988343" cy="261610"/>
          </a:xfrm>
        </p:grpSpPr>
        <p:sp>
          <p:nvSpPr>
            <p:cNvPr id="10" name="Rectangle 9"/>
            <p:cNvSpPr/>
            <p:nvPr userDrawn="1"/>
          </p:nvSpPr>
          <p:spPr>
            <a:xfrm>
              <a:off x="4069557" y="6222785"/>
              <a:ext cx="116681" cy="116681"/>
            </a:xfrm>
            <a:prstGeom prst="rect">
              <a:avLst/>
            </a:prstGeom>
            <a:solidFill>
              <a:srgbClr val="43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4167190" y="6152914"/>
              <a:ext cx="1890710" cy="261610"/>
            </a:xfrm>
            <a:prstGeom prst="rect">
              <a:avLst/>
            </a:prstGeom>
            <a:noFill/>
          </p:spPr>
          <p:txBody>
            <a:bodyPr wrap="square" rtlCol="0">
              <a:spAutoFit/>
            </a:bodyPr>
            <a:lstStyle/>
            <a:p>
              <a:r>
                <a:rPr lang="en-US" sz="1100" dirty="0">
                  <a:solidFill>
                    <a:srgbClr val="332C41"/>
                  </a:solidFill>
                </a:rPr>
                <a:t>YouGov</a:t>
              </a:r>
              <a:r>
                <a:rPr lang="en-US" sz="1100" baseline="0" dirty="0">
                  <a:solidFill>
                    <a:srgbClr val="332C41"/>
                  </a:solidFill>
                </a:rPr>
                <a:t> panels</a:t>
              </a:r>
              <a:endParaRPr lang="en-US" sz="1100" dirty="0">
                <a:solidFill>
                  <a:srgbClr val="332C41"/>
                </a:solidFill>
              </a:endParaRPr>
            </a:p>
          </p:txBody>
        </p:sp>
      </p:grpSp>
    </p:spTree>
    <p:extLst>
      <p:ext uri="{BB962C8B-B14F-4D97-AF65-F5344CB8AC3E}">
        <p14:creationId xmlns:p14="http://schemas.microsoft.com/office/powerpoint/2010/main" val="31299694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0FE5ED-5E61-C048-A962-A3643A0BC0D8}"/>
              </a:ext>
            </a:extLst>
          </p:cNvPr>
          <p:cNvPicPr>
            <a:picLocks noChangeAspect="1"/>
          </p:cNvPicPr>
          <p:nvPr userDrawn="1"/>
        </p:nvPicPr>
        <p:blipFill rotWithShape="1">
          <a:blip r:embed="rId2"/>
          <a:srcRect b="11915"/>
          <a:stretch/>
        </p:blipFill>
        <p:spPr>
          <a:xfrm>
            <a:off x="0" y="0"/>
            <a:ext cx="12192000" cy="6040877"/>
          </a:xfrm>
          <a:prstGeom prst="rect">
            <a:avLst/>
          </a:prstGeom>
          <a:noFill/>
        </p:spPr>
      </p:pic>
      <p:sp>
        <p:nvSpPr>
          <p:cNvPr id="7" name="Text Placeholder 9">
            <a:extLst>
              <a:ext uri="{FF2B5EF4-FFF2-40B4-BE49-F238E27FC236}">
                <a16:creationId xmlns:a16="http://schemas.microsoft.com/office/drawing/2014/main" id="{26C1962D-EB90-254B-95F6-2AA406FC5076}"/>
              </a:ext>
            </a:extLst>
          </p:cNvPr>
          <p:cNvSpPr>
            <a:spLocks noGrp="1"/>
          </p:cNvSpPr>
          <p:nvPr>
            <p:ph type="body" sz="quarter" idx="13" hasCustomPrompt="1"/>
          </p:nvPr>
        </p:nvSpPr>
        <p:spPr>
          <a:xfrm>
            <a:off x="793636" y="1463673"/>
            <a:ext cx="10605927" cy="4119709"/>
          </a:xfrm>
        </p:spPr>
        <p:txBody>
          <a:bodyPr>
            <a:noAutofit/>
          </a:bodyPr>
          <a:lstStyle>
            <a:lvl1pPr>
              <a:lnSpc>
                <a:spcPct val="120000"/>
              </a:lnSpc>
              <a:defRPr sz="1800">
                <a:solidFill>
                  <a:schemeClr val="tx1"/>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t>
            </a:r>
            <a:r>
              <a:rPr lang="en-GB" dirty="0" err="1"/>
              <a:t>anim</a:t>
            </a:r>
            <a:r>
              <a:rPr lang="en-GB" dirty="0"/>
              <a:t> id </a:t>
            </a:r>
            <a:r>
              <a:rPr lang="en-GB" dirty="0" err="1"/>
              <a:t>est</a:t>
            </a:r>
            <a:r>
              <a:rPr lang="en-GB" dirty="0"/>
              <a:t> </a:t>
            </a:r>
            <a:r>
              <a:rPr lang="en-GB" dirty="0" err="1"/>
              <a:t>laborum</a:t>
            </a:r>
            <a:r>
              <a:rPr lang="en-GB" dirty="0"/>
              <a:t>.</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4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rst Slide - Repor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D9808CD-5210-3F4A-AA23-FC304081FFC8}"/>
              </a:ext>
            </a:extLst>
          </p:cNvPr>
          <p:cNvPicPr>
            <a:picLocks noChangeAspect="1"/>
          </p:cNvPicPr>
          <p:nvPr userDrawn="1"/>
        </p:nvPicPr>
        <p:blipFill>
          <a:blip r:embed="rId2"/>
          <a:stretch>
            <a:fillRect/>
          </a:stretch>
        </p:blipFill>
        <p:spPr>
          <a:xfrm>
            <a:off x="6993858" y="6064"/>
            <a:ext cx="4771571" cy="6858000"/>
          </a:xfrm>
          <a:prstGeom prst="rect">
            <a:avLst/>
          </a:prstGeom>
        </p:spPr>
      </p:pic>
      <p:sp>
        <p:nvSpPr>
          <p:cNvPr id="4" name="Picture Placeholder 3"/>
          <p:cNvSpPr>
            <a:spLocks noGrp="1"/>
          </p:cNvSpPr>
          <p:nvPr>
            <p:ph type="pic" sz="quarter" idx="10" hasCustomPrompt="1"/>
          </p:nvPr>
        </p:nvSpPr>
        <p:spPr>
          <a:xfrm>
            <a:off x="1870530" y="4743779"/>
            <a:ext cx="2232000" cy="1022400"/>
          </a:xfrm>
        </p:spPr>
        <p:txBody>
          <a:bodyPr/>
          <a:lstStyle>
            <a:lvl1pPr>
              <a:defRPr/>
            </a:lvl1pPr>
          </a:lstStyle>
          <a:p>
            <a:r>
              <a:rPr lang="en-US" dirty="0"/>
              <a:t>Client Logo</a:t>
            </a:r>
          </a:p>
        </p:txBody>
      </p:sp>
      <p:sp>
        <p:nvSpPr>
          <p:cNvPr id="12" name="Text Placeholder 4">
            <a:extLst>
              <a:ext uri="{FF2B5EF4-FFF2-40B4-BE49-F238E27FC236}">
                <a16:creationId xmlns:a16="http://schemas.microsoft.com/office/drawing/2014/main" id="{9F70698D-88E0-B141-90FB-5A44CCCFDF42}"/>
              </a:ext>
            </a:extLst>
          </p:cNvPr>
          <p:cNvSpPr>
            <a:spLocks noGrp="1"/>
          </p:cNvSpPr>
          <p:nvPr>
            <p:ph type="body" sz="quarter" idx="11" hasCustomPrompt="1"/>
          </p:nvPr>
        </p:nvSpPr>
        <p:spPr>
          <a:xfrm>
            <a:off x="1870530" y="2394514"/>
            <a:ext cx="8160001" cy="360000"/>
          </a:xfrm>
        </p:spPr>
        <p:txBody>
          <a:bodyPr>
            <a:noAutofit/>
          </a:bodyPr>
          <a:lstStyle>
            <a:lvl1pPr>
              <a:lnSpc>
                <a:spcPct val="100000"/>
              </a:lnSpc>
              <a:defRPr sz="1800">
                <a:solidFill>
                  <a:srgbClr val="332C41">
                    <a:alpha val="50000"/>
                  </a:srgbClr>
                </a:solidFill>
                <a:latin typeface="Arial" panose="020B0604020202020204" pitchFamily="34" charset="0"/>
                <a:cs typeface="Arial" panose="020B0604020202020204" pitchFamily="34" charset="0"/>
              </a:defRPr>
            </a:lvl1pPr>
          </a:lstStyle>
          <a:p>
            <a:pPr lvl="0"/>
            <a:r>
              <a:rPr lang="en-GB" dirty="0"/>
              <a:t>Tuesday, 16 April 2019</a:t>
            </a:r>
            <a:endParaRPr lang="en-US" dirty="0"/>
          </a:p>
        </p:txBody>
      </p:sp>
      <p:sp>
        <p:nvSpPr>
          <p:cNvPr id="13" name="Title 1">
            <a:extLst>
              <a:ext uri="{FF2B5EF4-FFF2-40B4-BE49-F238E27FC236}">
                <a16:creationId xmlns:a16="http://schemas.microsoft.com/office/drawing/2014/main" id="{0EEA445F-1D9F-A746-A834-F8D7E5A4F7E2}"/>
              </a:ext>
            </a:extLst>
          </p:cNvPr>
          <p:cNvSpPr>
            <a:spLocks noGrp="1"/>
          </p:cNvSpPr>
          <p:nvPr>
            <p:ph type="title" hasCustomPrompt="1"/>
          </p:nvPr>
        </p:nvSpPr>
        <p:spPr>
          <a:xfrm>
            <a:off x="1870530" y="2781227"/>
            <a:ext cx="8160000" cy="1533638"/>
          </a:xfrm>
          <a:prstGeom prst="rect">
            <a:avLst/>
          </a:prstGeom>
        </p:spPr>
        <p:txBody>
          <a:bodyPr anchor="t" anchorCtr="0">
            <a:noAutofit/>
          </a:bodyPr>
          <a:lstStyle>
            <a:lvl1pPr>
              <a:lnSpc>
                <a:spcPct val="100000"/>
              </a:lnSpc>
              <a:defRPr lang="en-GB" sz="4800" b="1" smtClean="0">
                <a:solidFill>
                  <a:schemeClr val="tx2"/>
                </a:solidFill>
                <a:effectLst/>
              </a:defRPr>
            </a:lvl1pPr>
          </a:lstStyle>
          <a:p>
            <a:r>
              <a:rPr lang="en-GB" b="1" dirty="0">
                <a:solidFill>
                  <a:srgbClr val="332D42"/>
                </a:solidFill>
                <a:effectLst/>
                <a:latin typeface="Arial" panose="020B0604020202020204" pitchFamily="34" charset="0"/>
              </a:rPr>
              <a:t>Sales Presentation on two lines</a:t>
            </a:r>
            <a:endParaRPr lang="en-GB" dirty="0">
              <a:solidFill>
                <a:srgbClr val="332D42"/>
              </a:solidFill>
              <a:effectLst/>
              <a:latin typeface="Arial" panose="020B0604020202020204"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0530" y="1533601"/>
            <a:ext cx="2029968" cy="472983"/>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ube">
    <p:bg>
      <p:bgPr>
        <a:solidFill>
          <a:srgbClr val="432B8A"/>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71D847-920F-E34B-8002-F0DA7CF9FB6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3CA0EC70-9AE3-D149-9A28-F04398396A8B}"/>
              </a:ext>
            </a:extLst>
          </p:cNvPr>
          <p:cNvSpPr txBox="1"/>
          <p:nvPr userDrawn="1"/>
        </p:nvSpPr>
        <p:spPr>
          <a:xfrm>
            <a:off x="4722471" y="2627453"/>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609626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619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Generic Slide ">
    <p:spTree>
      <p:nvGrpSpPr>
        <p:cNvPr id="1" name=""/>
        <p:cNvGrpSpPr/>
        <p:nvPr/>
      </p:nvGrpSpPr>
      <p:grpSpPr>
        <a:xfrm>
          <a:off x="0" y="0"/>
          <a:ext cx="0" cy="0"/>
          <a:chOff x="0" y="0"/>
          <a:chExt cx="0" cy="0"/>
        </a:xfrm>
      </p:grpSpPr>
      <p:sp>
        <p:nvSpPr>
          <p:cNvPr id="12" name="Title Placeholder 4">
            <a:extLst>
              <a:ext uri="{FF2B5EF4-FFF2-40B4-BE49-F238E27FC236}">
                <a16:creationId xmlns:a16="http://schemas.microsoft.com/office/drawing/2014/main" id="{A590F843-9D7E-3846-8E9B-0182C6D43DD8}"/>
              </a:ext>
            </a:extLst>
          </p:cNvPr>
          <p:cNvSpPr>
            <a:spLocks noGrp="1"/>
          </p:cNvSpPr>
          <p:nvPr>
            <p:ph type="title" hasCustomPrompt="1"/>
          </p:nvPr>
        </p:nvSpPr>
        <p:spPr>
          <a:xfrm>
            <a:off x="3899255" y="487207"/>
            <a:ext cx="7445082" cy="522348"/>
          </a:xfrm>
          <a:prstGeom prst="rect">
            <a:avLst/>
          </a:prstGeom>
        </p:spPr>
        <p:txBody>
          <a:bodyPr vert="horz" lIns="91440" tIns="45720" rIns="91440" bIns="45720" rtlCol="0" anchor="ctr">
            <a:noAutofit/>
          </a:bodyPr>
          <a:lstStyle>
            <a:lvl1pPr>
              <a:defRPr sz="3200" baseline="0">
                <a:solidFill>
                  <a:schemeClr val="tx2"/>
                </a:solidFill>
              </a:defRPr>
            </a:lvl1pPr>
          </a:lstStyle>
          <a:p>
            <a:r>
              <a:rPr lang="en-US" dirty="0"/>
              <a:t>Jane Doe</a:t>
            </a:r>
          </a:p>
        </p:txBody>
      </p:sp>
      <p:sp>
        <p:nvSpPr>
          <p:cNvPr id="3" name="Picture Placeholder 2"/>
          <p:cNvSpPr>
            <a:spLocks noGrp="1"/>
          </p:cNvSpPr>
          <p:nvPr>
            <p:ph type="pic" sz="quarter" idx="14"/>
          </p:nvPr>
        </p:nvSpPr>
        <p:spPr>
          <a:xfrm>
            <a:off x="847663" y="473076"/>
            <a:ext cx="2545726" cy="2767965"/>
          </a:xfrm>
          <a:ln>
            <a:solidFill>
              <a:schemeClr val="bg1">
                <a:lumMod val="85000"/>
              </a:schemeClr>
            </a:solidFill>
          </a:ln>
        </p:spPr>
        <p:txBody>
          <a:bodyPr/>
          <a:lstStyle/>
          <a:p>
            <a:r>
              <a:rPr lang="en-US"/>
              <a:t>Click icon to add picture</a:t>
            </a:r>
          </a:p>
        </p:txBody>
      </p:sp>
      <p:sp>
        <p:nvSpPr>
          <p:cNvPr id="8" name="Title Placeholder 4">
            <a:extLst>
              <a:ext uri="{FF2B5EF4-FFF2-40B4-BE49-F238E27FC236}">
                <a16:creationId xmlns:a16="http://schemas.microsoft.com/office/drawing/2014/main" id="{A590F843-9D7E-3846-8E9B-0182C6D43DD8}"/>
              </a:ext>
            </a:extLst>
          </p:cNvPr>
          <p:cNvSpPr txBox="1">
            <a:spLocks/>
          </p:cNvSpPr>
          <p:nvPr userDrawn="1"/>
        </p:nvSpPr>
        <p:spPr>
          <a:xfrm>
            <a:off x="-2337383" y="3410885"/>
            <a:ext cx="2173923" cy="815673"/>
          </a:xfrm>
          <a:prstGeom prst="rect">
            <a:avLst/>
          </a:prstGeom>
        </p:spPr>
        <p:txBody>
          <a:bodyPr vert="horz" lIns="91440" tIns="45720" rIns="91440" bIns="45720" rtlCol="0" anchor="t">
            <a:noAutofit/>
          </a:bodyPr>
          <a:lstStyle>
            <a:lvl1pPr algn="l" defTabSz="685800" rtl="0" eaLnBrk="1" latinLnBrk="0" hangingPunct="1">
              <a:lnSpc>
                <a:spcPct val="100000"/>
              </a:lnSpc>
              <a:spcBef>
                <a:spcPct val="0"/>
              </a:spcBef>
              <a:buNone/>
              <a:defRPr sz="2400" b="1" kern="1200">
                <a:solidFill>
                  <a:srgbClr val="332C41"/>
                </a:solidFill>
                <a:latin typeface="Arial" panose="020B0604020202020204" pitchFamily="34" charset="0"/>
                <a:ea typeface="Arial" panose="020B0604020202020204" pitchFamily="34" charset="0"/>
                <a:cs typeface="Arial" panose="020B0604020202020204" pitchFamily="34" charset="0"/>
              </a:defRPr>
            </a:lvl1pPr>
          </a:lstStyle>
          <a:p>
            <a:endParaRPr lang="en-US" sz="1400" dirty="0"/>
          </a:p>
        </p:txBody>
      </p:sp>
      <p:sp>
        <p:nvSpPr>
          <p:cNvPr id="10" name="Text Placeholder 9">
            <a:extLst>
              <a:ext uri="{FF2B5EF4-FFF2-40B4-BE49-F238E27FC236}">
                <a16:creationId xmlns:a16="http://schemas.microsoft.com/office/drawing/2014/main" id="{1F5C845D-8601-884F-827B-3E7C8ACC02D9}"/>
              </a:ext>
            </a:extLst>
          </p:cNvPr>
          <p:cNvSpPr>
            <a:spLocks noGrp="1"/>
          </p:cNvSpPr>
          <p:nvPr>
            <p:ph type="body" sz="quarter" idx="13" hasCustomPrompt="1"/>
          </p:nvPr>
        </p:nvSpPr>
        <p:spPr>
          <a:xfrm>
            <a:off x="3899256" y="1696627"/>
            <a:ext cx="7444915" cy="3900886"/>
          </a:xfrm>
        </p:spPr>
        <p:txBody>
          <a:bodyPr>
            <a:noAutofit/>
          </a:bodyPr>
          <a:lstStyle>
            <a:lvl1pPr>
              <a:lnSpc>
                <a:spcPct val="120000"/>
              </a:lnSpc>
              <a:defRPr sz="1800">
                <a:solidFill>
                  <a:schemeClr val="tx2"/>
                </a:solidFill>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t>
            </a:r>
            <a:r>
              <a:rPr lang="en-GB" dirty="0" err="1"/>
              <a:t>anim</a:t>
            </a:r>
            <a:r>
              <a:rPr lang="en-GB" dirty="0"/>
              <a:t> id </a:t>
            </a:r>
            <a:r>
              <a:rPr lang="en-GB" dirty="0" err="1"/>
              <a:t>est</a:t>
            </a:r>
            <a:r>
              <a:rPr lang="en-GB" dirty="0"/>
              <a:t> </a:t>
            </a:r>
            <a:r>
              <a:rPr lang="en-GB" dirty="0" err="1"/>
              <a:t>laborum</a:t>
            </a:r>
            <a:r>
              <a:rPr lang="en-GB" dirty="0"/>
              <a:t>.</a:t>
            </a:r>
            <a:endParaRPr lang="en-US" dirty="0"/>
          </a:p>
        </p:txBody>
      </p:sp>
      <p:sp>
        <p:nvSpPr>
          <p:cNvPr id="6" name="Text Placeholder 5"/>
          <p:cNvSpPr>
            <a:spLocks noGrp="1"/>
          </p:cNvSpPr>
          <p:nvPr>
            <p:ph type="body" sz="quarter" idx="15" hasCustomPrompt="1"/>
          </p:nvPr>
        </p:nvSpPr>
        <p:spPr>
          <a:xfrm>
            <a:off x="847663" y="3410888"/>
            <a:ext cx="2545726" cy="2172496"/>
          </a:xfrm>
        </p:spPr>
        <p:txBody>
          <a:bodyPr>
            <a:normAutofit/>
          </a:bodyPr>
          <a:lstStyle>
            <a:lvl1pPr>
              <a:lnSpc>
                <a:spcPct val="100000"/>
              </a:lnSpc>
              <a:defRPr sz="1400">
                <a:solidFill>
                  <a:schemeClr val="tx2"/>
                </a:solidFill>
              </a:defRPr>
            </a:lvl1pPr>
          </a:lstStyle>
          <a:p>
            <a:pPr lvl="0"/>
            <a:r>
              <a:rPr lang="en-GB" sz="1600" dirty="0"/>
              <a:t>Lorem ipsum </a:t>
            </a:r>
            <a:r>
              <a:rPr lang="en-GB" sz="1600" dirty="0" err="1"/>
              <a:t>dolor</a:t>
            </a:r>
            <a:r>
              <a:rPr lang="en-GB" sz="1600" dirty="0"/>
              <a:t> sit </a:t>
            </a:r>
            <a:r>
              <a:rPr lang="en-GB" sz="1600" dirty="0" err="1"/>
              <a:t>amet</a:t>
            </a:r>
            <a:r>
              <a:rPr lang="en-GB" sz="1600" dirty="0"/>
              <a:t>, </a:t>
            </a:r>
            <a:r>
              <a:rPr lang="en-GB" sz="1600" dirty="0" err="1"/>
              <a:t>consectetur</a:t>
            </a:r>
            <a:r>
              <a:rPr lang="en-GB" sz="1600" dirty="0"/>
              <a:t> </a:t>
            </a:r>
            <a:r>
              <a:rPr lang="en-GB" sz="1600" dirty="0" err="1"/>
              <a:t>adipiscing</a:t>
            </a:r>
            <a:r>
              <a:rPr lang="en-GB" sz="1600" dirty="0"/>
              <a:t> </a:t>
            </a:r>
            <a:r>
              <a:rPr lang="en-GB" sz="1600" dirty="0" err="1"/>
              <a:t>elit</a:t>
            </a:r>
            <a:r>
              <a:rPr lang="en-GB" sz="1600" dirty="0"/>
              <a:t>, </a:t>
            </a:r>
            <a:r>
              <a:rPr lang="en-GB" sz="1600" dirty="0" err="1"/>
              <a:t>sed</a:t>
            </a:r>
            <a:r>
              <a:rPr lang="en-GB" sz="1600" dirty="0"/>
              <a:t> do </a:t>
            </a:r>
            <a:r>
              <a:rPr lang="en-GB" sz="1600" dirty="0" err="1"/>
              <a:t>eiusmod</a:t>
            </a:r>
            <a:r>
              <a:rPr lang="en-GB" sz="1600" dirty="0"/>
              <a:t> </a:t>
            </a:r>
            <a:r>
              <a:rPr lang="en-GB" sz="1600" dirty="0" err="1"/>
              <a:t>tempor</a:t>
            </a:r>
            <a:r>
              <a:rPr lang="en-GB" sz="1600" dirty="0"/>
              <a:t> </a:t>
            </a:r>
            <a:r>
              <a:rPr lang="en-GB" sz="1600" dirty="0" err="1"/>
              <a:t>incididunt</a:t>
            </a:r>
            <a:r>
              <a:rPr lang="en-GB" sz="1600" dirty="0"/>
              <a:t> </a:t>
            </a:r>
            <a:r>
              <a:rPr lang="en-GB" sz="1600" dirty="0" err="1"/>
              <a:t>ut</a:t>
            </a:r>
            <a:r>
              <a:rPr lang="en-GB" sz="1600" dirty="0"/>
              <a:t> </a:t>
            </a:r>
            <a:r>
              <a:rPr lang="en-GB" sz="1600" dirty="0" err="1"/>
              <a:t>labore</a:t>
            </a:r>
            <a:r>
              <a:rPr lang="en-GB" sz="1600" dirty="0"/>
              <a:t> et </a:t>
            </a:r>
            <a:r>
              <a:rPr lang="en-GB" sz="1600" dirty="0" err="1"/>
              <a:t>dolore</a:t>
            </a:r>
            <a:r>
              <a:rPr lang="en-GB" sz="1600" dirty="0"/>
              <a:t> magna </a:t>
            </a:r>
            <a:r>
              <a:rPr lang="en-GB" sz="1600" dirty="0" err="1"/>
              <a:t>aliqua</a:t>
            </a:r>
            <a:r>
              <a:rPr lang="en-GB" sz="1600" dirty="0"/>
              <a:t>. </a:t>
            </a:r>
            <a:endParaRPr lang="en-US" sz="1600" dirty="0"/>
          </a:p>
        </p:txBody>
      </p:sp>
      <p:sp>
        <p:nvSpPr>
          <p:cNvPr id="13" name="Text Placeholder 12"/>
          <p:cNvSpPr>
            <a:spLocks noGrp="1"/>
          </p:cNvSpPr>
          <p:nvPr>
            <p:ph type="body" sz="quarter" idx="16" hasCustomPrompt="1"/>
          </p:nvPr>
        </p:nvSpPr>
        <p:spPr>
          <a:xfrm>
            <a:off x="3899089" y="1009494"/>
            <a:ext cx="7445082" cy="293687"/>
          </a:xfrm>
        </p:spPr>
        <p:txBody>
          <a:bodyPr>
            <a:noAutofit/>
          </a:bodyPr>
          <a:lstStyle>
            <a:lvl1pPr>
              <a:defRPr sz="1800" b="0" i="0">
                <a:solidFill>
                  <a:schemeClr val="tx2"/>
                </a:solidFill>
              </a:defRPr>
            </a:lvl1pPr>
          </a:lstStyle>
          <a:p>
            <a:pPr lvl="0"/>
            <a:r>
              <a:rPr lang="en-US" dirty="0"/>
              <a:t>Job Title</a:t>
            </a:r>
          </a:p>
        </p:txBody>
      </p:sp>
    </p:spTree>
    <p:extLst>
      <p:ext uri="{BB962C8B-B14F-4D97-AF65-F5344CB8AC3E}">
        <p14:creationId xmlns:p14="http://schemas.microsoft.com/office/powerpoint/2010/main" val="3509645258"/>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Quote/Image Slide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8"/>
          <p:cNvSpPr>
            <a:spLocks noGrp="1"/>
          </p:cNvSpPr>
          <p:nvPr>
            <p:ph type="pic" sz="quarter" idx="10" hasCustomPrompt="1"/>
          </p:nvPr>
        </p:nvSpPr>
        <p:spPr>
          <a:xfrm>
            <a:off x="4343400" y="-12700"/>
            <a:ext cx="7848600" cy="6883400"/>
          </a:xfrm>
          <a:prstGeom prst="rect">
            <a:avLst/>
          </a:prstGeom>
          <a:solidFill>
            <a:schemeClr val="accent2">
              <a:lumMod val="20000"/>
              <a:lumOff val="80000"/>
            </a:schemeClr>
          </a:solidFill>
        </p:spPr>
        <p:txBody>
          <a:bodyPr/>
          <a:lstStyle>
            <a:lvl1pPr marL="0" indent="0">
              <a:buFont typeface="Arial" charset="0"/>
              <a:buNone/>
              <a:defRPr sz="2800" baseline="0">
                <a:solidFill>
                  <a:schemeClr val="tx1"/>
                </a:solidFill>
              </a:defRPr>
            </a:lvl1pPr>
          </a:lstStyle>
          <a:p>
            <a:r>
              <a:rPr lang="en-US" sz="2400" dirty="0">
                <a:solidFill>
                  <a:schemeClr val="bg1">
                    <a:lumMod val="50000"/>
                  </a:schemeClr>
                </a:solidFill>
                <a:latin typeface="Raleway" charset="0"/>
                <a:ea typeface="Raleway" charset="0"/>
                <a:cs typeface="Raleway" charset="0"/>
              </a:rPr>
              <a:t>Photo placeholder</a:t>
            </a:r>
          </a:p>
        </p:txBody>
      </p:sp>
      <p:sp>
        <p:nvSpPr>
          <p:cNvPr id="6" name="Text Placeholder 2">
            <a:extLst>
              <a:ext uri="{FF2B5EF4-FFF2-40B4-BE49-F238E27FC236}">
                <a16:creationId xmlns:a16="http://schemas.microsoft.com/office/drawing/2014/main" id="{A60DC006-4730-7C44-9D00-E119EBA222B0}"/>
              </a:ext>
            </a:extLst>
          </p:cNvPr>
          <p:cNvSpPr>
            <a:spLocks noGrp="1"/>
          </p:cNvSpPr>
          <p:nvPr>
            <p:ph type="body" idx="1" hasCustomPrompt="1"/>
          </p:nvPr>
        </p:nvSpPr>
        <p:spPr>
          <a:xfrm>
            <a:off x="803492" y="3642374"/>
            <a:ext cx="3088044" cy="2368281"/>
          </a:xfrm>
        </p:spPr>
        <p:txBody>
          <a:bodyPr anchor="t"/>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Further Information</a:t>
            </a:r>
          </a:p>
        </p:txBody>
      </p:sp>
      <p:sp>
        <p:nvSpPr>
          <p:cNvPr id="7" name="Title Placeholder 1">
            <a:extLst>
              <a:ext uri="{FF2B5EF4-FFF2-40B4-BE49-F238E27FC236}">
                <a16:creationId xmlns:a16="http://schemas.microsoft.com/office/drawing/2014/main" id="{5FC29319-C5E8-984A-A5EC-6F09C5BF48C1}"/>
              </a:ext>
            </a:extLst>
          </p:cNvPr>
          <p:cNvSpPr>
            <a:spLocks noGrp="1"/>
          </p:cNvSpPr>
          <p:nvPr>
            <p:ph type="title" hasCustomPrompt="1"/>
          </p:nvPr>
        </p:nvSpPr>
        <p:spPr>
          <a:xfrm>
            <a:off x="799464" y="369888"/>
            <a:ext cx="3092072" cy="2793039"/>
          </a:xfrm>
          <a:prstGeom prst="rect">
            <a:avLst/>
          </a:prstGeom>
        </p:spPr>
        <p:txBody>
          <a:bodyPr vert="horz" lIns="91440" tIns="45720" rIns="91440" bIns="45720" rtlCol="0" anchor="t">
            <a:normAutofit/>
          </a:bodyPr>
          <a:lstStyle>
            <a:lvl1pPr>
              <a:defRPr sz="3600" baseline="0">
                <a:solidFill>
                  <a:schemeClr val="tx2"/>
                </a:solidFill>
              </a:defRPr>
            </a:lvl1pPr>
          </a:lstStyle>
          <a:p>
            <a:r>
              <a:rPr lang="en-US" dirty="0"/>
              <a:t>Quote or statement</a:t>
            </a:r>
          </a:p>
        </p:txBody>
      </p:sp>
    </p:spTree>
    <p:extLst>
      <p:ext uri="{BB962C8B-B14F-4D97-AF65-F5344CB8AC3E}">
        <p14:creationId xmlns:p14="http://schemas.microsoft.com/office/powerpoint/2010/main" val="3948697941"/>
      </p:ext>
    </p:extLst>
  </p:cSld>
  <p:clrMapOvr>
    <a:masterClrMapping/>
  </p:clrMapOvr>
  <p:extLst>
    <p:ext uri="{DCECCB84-F9BA-43D5-87BE-67443E8EF086}">
      <p15:sldGuideLst xmlns:p15="http://schemas.microsoft.com/office/powerpoint/2012/main">
        <p15:guide id="1" orient="horz" pos="240">
          <p15:clr>
            <a:srgbClr val="FBAE40"/>
          </p15:clr>
        </p15:guide>
        <p15:guide id="2" pos="264">
          <p15:clr>
            <a:srgbClr val="FBAE40"/>
          </p15:clr>
        </p15:guide>
        <p15:guide id="3" orient="horz" pos="4008">
          <p15:clr>
            <a:srgbClr val="FBAE40"/>
          </p15:clr>
        </p15:guide>
        <p15:guide id="4" pos="74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Quote/Image Slide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2"/>
          <p:cNvSpPr>
            <a:spLocks noGrp="1"/>
          </p:cNvSpPr>
          <p:nvPr>
            <p:ph type="body" idx="1" hasCustomPrompt="1"/>
          </p:nvPr>
        </p:nvSpPr>
        <p:spPr>
          <a:xfrm>
            <a:off x="803492" y="3642374"/>
            <a:ext cx="3088044" cy="2368281"/>
          </a:xfrm>
        </p:spPr>
        <p:txBody>
          <a:bodyPr anchor="t"/>
          <a:lstStyle>
            <a:lvl1pPr marL="0" indent="0">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Further Information</a:t>
            </a:r>
          </a:p>
        </p:txBody>
      </p:sp>
      <p:sp>
        <p:nvSpPr>
          <p:cNvPr id="20" name="Title Placeholder 1"/>
          <p:cNvSpPr>
            <a:spLocks noGrp="1"/>
          </p:cNvSpPr>
          <p:nvPr>
            <p:ph type="title" hasCustomPrompt="1"/>
          </p:nvPr>
        </p:nvSpPr>
        <p:spPr>
          <a:xfrm>
            <a:off x="799464" y="369888"/>
            <a:ext cx="3092072" cy="2793039"/>
          </a:xfrm>
          <a:prstGeom prst="rect">
            <a:avLst/>
          </a:prstGeom>
        </p:spPr>
        <p:txBody>
          <a:bodyPr vert="horz" lIns="91440" tIns="45720" rIns="91440" bIns="45720" rtlCol="0" anchor="t">
            <a:normAutofit/>
          </a:bodyPr>
          <a:lstStyle>
            <a:lvl1pPr>
              <a:defRPr sz="3600" baseline="0">
                <a:solidFill>
                  <a:schemeClr val="tx2"/>
                </a:solidFill>
              </a:defRPr>
            </a:lvl1pPr>
          </a:lstStyle>
          <a:p>
            <a:r>
              <a:rPr lang="en-US" dirty="0"/>
              <a:t>Quote or statement</a:t>
            </a:r>
          </a:p>
        </p:txBody>
      </p:sp>
      <p:sp>
        <p:nvSpPr>
          <p:cNvPr id="8" name="Text Placeholder 9"/>
          <p:cNvSpPr>
            <a:spLocks noGrp="1"/>
          </p:cNvSpPr>
          <p:nvPr>
            <p:ph type="body" sz="quarter" idx="11" hasCustomPrompt="1"/>
          </p:nvPr>
        </p:nvSpPr>
        <p:spPr>
          <a:xfrm>
            <a:off x="4826000" y="1207008"/>
            <a:ext cx="6527800" cy="4803648"/>
          </a:xfrm>
        </p:spPr>
        <p:txBody>
          <a:bodyPr/>
          <a:lstStyle>
            <a:lvl1pPr marL="285750" indent="-285750">
              <a:buFont typeface="Arial" panose="020B0604020202020204" pitchFamily="34" charset="0"/>
              <a:buChar char="•"/>
              <a:defRPr sz="2400">
                <a:solidFill>
                  <a:schemeClr val="tx2"/>
                </a:solidFill>
                <a:latin typeface="Arial" panose="020B0604020202020204" pitchFamily="34" charset="0"/>
                <a:cs typeface="Arial" panose="020B0604020202020204" pitchFamily="34" charset="0"/>
              </a:defRPr>
            </a:lvl1pPr>
            <a:lvl2pPr>
              <a:defRPr sz="1800" baseline="0">
                <a:solidFill>
                  <a:schemeClr val="tx2"/>
                </a:solidFill>
                <a:latin typeface="Arial" panose="020B0604020202020204" pitchFamily="34" charset="0"/>
                <a:cs typeface="Arial" panose="020B0604020202020204" pitchFamily="34" charset="0"/>
              </a:defRPr>
            </a:lvl2pPr>
          </a:lstStyle>
          <a:p>
            <a:pPr lvl="0"/>
            <a:r>
              <a:rPr lang="en-US" dirty="0"/>
              <a:t>Description</a:t>
            </a:r>
          </a:p>
          <a:p>
            <a:pPr lvl="1"/>
            <a:r>
              <a:rPr lang="en-US" dirty="0"/>
              <a:t>Sub text</a:t>
            </a:r>
          </a:p>
          <a:p>
            <a:pPr lvl="0"/>
            <a:r>
              <a:rPr lang="en-US" dirty="0"/>
              <a:t>Description</a:t>
            </a:r>
          </a:p>
          <a:p>
            <a:pPr lvl="1"/>
            <a:r>
              <a:rPr lang="en-US" dirty="0"/>
              <a:t>subtext</a:t>
            </a:r>
          </a:p>
        </p:txBody>
      </p:sp>
      <p:sp>
        <p:nvSpPr>
          <p:cNvPr id="11" name="Text Placeholder 2"/>
          <p:cNvSpPr>
            <a:spLocks noGrp="1"/>
          </p:cNvSpPr>
          <p:nvPr>
            <p:ph type="body" sz="quarter" idx="12" hasCustomPrompt="1"/>
          </p:nvPr>
        </p:nvSpPr>
        <p:spPr>
          <a:xfrm>
            <a:off x="4825999" y="369888"/>
            <a:ext cx="6527800" cy="625535"/>
          </a:xfrm>
        </p:spPr>
        <p:txBody>
          <a:bodyPr>
            <a:normAutofit/>
          </a:bodyPr>
          <a:lstStyle>
            <a:lvl1pPr marL="0" indent="0">
              <a:buNone/>
              <a:defRPr sz="2400" b="1">
                <a:solidFill>
                  <a:schemeClr val="tx2"/>
                </a:solidFill>
              </a:defRPr>
            </a:lvl1pPr>
          </a:lstStyle>
          <a:p>
            <a:pPr lvl="0"/>
            <a:r>
              <a:rPr lang="en-US" dirty="0"/>
              <a:t>Title or Statement</a:t>
            </a:r>
          </a:p>
        </p:txBody>
      </p:sp>
    </p:spTree>
    <p:extLst>
      <p:ext uri="{BB962C8B-B14F-4D97-AF65-F5344CB8AC3E}">
        <p14:creationId xmlns:p14="http://schemas.microsoft.com/office/powerpoint/2010/main" val="989968167"/>
      </p:ext>
    </p:extLst>
  </p:cSld>
  <p:clrMapOvr>
    <a:masterClrMapping/>
  </p:clrMapOvr>
  <p:extLst>
    <p:ext uri="{DCECCB84-F9BA-43D5-87BE-67443E8EF086}">
      <p15:sldGuideLst xmlns:p15="http://schemas.microsoft.com/office/powerpoint/2012/main">
        <p15:guide id="1" orient="horz" pos="240">
          <p15:clr>
            <a:srgbClr val="FBAE40"/>
          </p15:clr>
        </p15:guide>
        <p15:guide id="2" pos="264">
          <p15:clr>
            <a:srgbClr val="FBAE40"/>
          </p15:clr>
        </p15:guide>
        <p15:guide id="3" orient="horz" pos="4008">
          <p15:clr>
            <a:srgbClr val="FBAE40"/>
          </p15:clr>
        </p15:guide>
        <p15:guide id="4" pos="741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Quote/Image Slide Grey">
    <p:spTree>
      <p:nvGrpSpPr>
        <p:cNvPr id="1" name=""/>
        <p:cNvGrpSpPr/>
        <p:nvPr/>
      </p:nvGrpSpPr>
      <p:grpSpPr>
        <a:xfrm>
          <a:off x="0" y="0"/>
          <a:ext cx="0" cy="0"/>
          <a:chOff x="0" y="0"/>
          <a:chExt cx="0" cy="0"/>
        </a:xfrm>
      </p:grpSpPr>
      <p:sp>
        <p:nvSpPr>
          <p:cNvPr id="9" name="Rectangle 8"/>
          <p:cNvSpPr/>
          <p:nvPr/>
        </p:nvSpPr>
        <p:spPr>
          <a:xfrm>
            <a:off x="0" y="-12700"/>
            <a:ext cx="4343400" cy="6870700"/>
          </a:xfrm>
          <a:prstGeom prst="rect">
            <a:avLst/>
          </a:prstGeom>
          <a:solidFill>
            <a:srgbClr val="F7F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9"/>
          <p:cNvSpPr>
            <a:spLocks noGrp="1"/>
          </p:cNvSpPr>
          <p:nvPr>
            <p:ph type="body" sz="quarter" idx="11" hasCustomPrompt="1"/>
          </p:nvPr>
        </p:nvSpPr>
        <p:spPr>
          <a:xfrm>
            <a:off x="4826000" y="1207008"/>
            <a:ext cx="6527800" cy="4305300"/>
          </a:xfrm>
        </p:spPr>
        <p:txBody>
          <a:bodyPr>
            <a:normAutofit/>
          </a:bodyPr>
          <a:lstStyle>
            <a:lvl1pPr marL="0" indent="0">
              <a:buFont typeface="Arial" panose="020B0604020202020204" pitchFamily="34" charset="0"/>
              <a:buNone/>
              <a:defRPr sz="2400">
                <a:solidFill>
                  <a:schemeClr val="tx1"/>
                </a:solidFill>
              </a:defRPr>
            </a:lvl1pPr>
            <a:lvl2pPr>
              <a:defRPr baseline="0">
                <a:solidFill>
                  <a:srgbClr val="9A93A8"/>
                </a:solidFill>
              </a:defRPr>
            </a:lvl2pPr>
          </a:lstStyle>
          <a:p>
            <a:pPr lvl="0"/>
            <a:r>
              <a:rPr lang="en-US" dirty="0"/>
              <a:t>Description</a:t>
            </a:r>
          </a:p>
        </p:txBody>
      </p:sp>
      <p:sp>
        <p:nvSpPr>
          <p:cNvPr id="11" name="Text Placeholder 2"/>
          <p:cNvSpPr>
            <a:spLocks noGrp="1"/>
          </p:cNvSpPr>
          <p:nvPr>
            <p:ph type="body" sz="quarter" idx="12" hasCustomPrompt="1"/>
          </p:nvPr>
        </p:nvSpPr>
        <p:spPr>
          <a:xfrm>
            <a:off x="4825999" y="369888"/>
            <a:ext cx="6527800" cy="625535"/>
          </a:xfrm>
        </p:spPr>
        <p:txBody>
          <a:bodyPr>
            <a:normAutofit/>
          </a:bodyPr>
          <a:lstStyle>
            <a:lvl1pPr marL="0" indent="0">
              <a:buNone/>
              <a:defRPr sz="2400" b="1">
                <a:solidFill>
                  <a:schemeClr val="tx1"/>
                </a:solidFill>
              </a:defRPr>
            </a:lvl1pPr>
          </a:lstStyle>
          <a:p>
            <a:pPr lvl="0"/>
            <a:r>
              <a:rPr lang="en-US" dirty="0"/>
              <a:t>Title or Statement</a:t>
            </a:r>
          </a:p>
        </p:txBody>
      </p:sp>
      <p:sp>
        <p:nvSpPr>
          <p:cNvPr id="7" name="Text Placeholder 2">
            <a:extLst>
              <a:ext uri="{FF2B5EF4-FFF2-40B4-BE49-F238E27FC236}">
                <a16:creationId xmlns:a16="http://schemas.microsoft.com/office/drawing/2014/main" id="{2D15EA4C-9BDF-A84A-B997-EEB4CC338C3D}"/>
              </a:ext>
            </a:extLst>
          </p:cNvPr>
          <p:cNvSpPr>
            <a:spLocks noGrp="1"/>
          </p:cNvSpPr>
          <p:nvPr>
            <p:ph type="body" idx="1" hasCustomPrompt="1"/>
          </p:nvPr>
        </p:nvSpPr>
        <p:spPr>
          <a:xfrm>
            <a:off x="803492" y="3642374"/>
            <a:ext cx="3088044" cy="2368281"/>
          </a:xfrm>
        </p:spPr>
        <p:txBody>
          <a:bodyPr anchor="t"/>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Further Information</a:t>
            </a:r>
          </a:p>
        </p:txBody>
      </p:sp>
      <p:sp>
        <p:nvSpPr>
          <p:cNvPr id="10" name="Title Placeholder 1">
            <a:extLst>
              <a:ext uri="{FF2B5EF4-FFF2-40B4-BE49-F238E27FC236}">
                <a16:creationId xmlns:a16="http://schemas.microsoft.com/office/drawing/2014/main" id="{1B2ADDEE-6C5A-8545-ADC1-529552B6CBE3}"/>
              </a:ext>
            </a:extLst>
          </p:cNvPr>
          <p:cNvSpPr>
            <a:spLocks noGrp="1"/>
          </p:cNvSpPr>
          <p:nvPr>
            <p:ph type="title" hasCustomPrompt="1"/>
          </p:nvPr>
        </p:nvSpPr>
        <p:spPr>
          <a:xfrm>
            <a:off x="799464" y="369888"/>
            <a:ext cx="3092072" cy="2793039"/>
          </a:xfrm>
          <a:prstGeom prst="rect">
            <a:avLst/>
          </a:prstGeom>
        </p:spPr>
        <p:txBody>
          <a:bodyPr vert="horz" lIns="91440" tIns="45720" rIns="91440" bIns="45720" rtlCol="0" anchor="t">
            <a:normAutofit/>
          </a:bodyPr>
          <a:lstStyle>
            <a:lvl1pPr>
              <a:defRPr sz="3600" baseline="0">
                <a:solidFill>
                  <a:schemeClr val="tx1"/>
                </a:solidFill>
              </a:defRPr>
            </a:lvl1pPr>
          </a:lstStyle>
          <a:p>
            <a:r>
              <a:rPr lang="en-US" dirty="0"/>
              <a:t>Quote or statement</a:t>
            </a:r>
          </a:p>
        </p:txBody>
      </p:sp>
    </p:spTree>
    <p:extLst>
      <p:ext uri="{BB962C8B-B14F-4D97-AF65-F5344CB8AC3E}">
        <p14:creationId xmlns:p14="http://schemas.microsoft.com/office/powerpoint/2010/main" val="3464562421"/>
      </p:ext>
    </p:extLst>
  </p:cSld>
  <p:clrMapOvr>
    <a:masterClrMapping/>
  </p:clrMapOvr>
  <p:extLst>
    <p:ext uri="{DCECCB84-F9BA-43D5-87BE-67443E8EF086}">
      <p15:sldGuideLst xmlns:p15="http://schemas.microsoft.com/office/powerpoint/2012/main">
        <p15:guide id="1" orient="horz" pos="240">
          <p15:clr>
            <a:srgbClr val="FBAE40"/>
          </p15:clr>
        </p15:guide>
        <p15:guide id="2" pos="264">
          <p15:clr>
            <a:srgbClr val="FBAE40"/>
          </p15:clr>
        </p15:guide>
        <p15:guide id="3" orient="horz" pos="4008">
          <p15:clr>
            <a:srgbClr val="FBAE40"/>
          </p15:clr>
        </p15:guide>
        <p15:guide id="4" pos="741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E21E-4D43-B340-AF42-64FB59DA01FE}"/>
              </a:ext>
            </a:extLst>
          </p:cNvPr>
          <p:cNvSpPr>
            <a:spLocks noGrp="1"/>
          </p:cNvSpPr>
          <p:nvPr>
            <p:ph type="title"/>
          </p:nvPr>
        </p:nvSpPr>
        <p:spPr/>
        <p:txBody>
          <a:bodyPr/>
          <a:lstStyle/>
          <a:p>
            <a:r>
              <a:rPr lang="en-US"/>
              <a:t>Click to edit Master title style</a:t>
            </a:r>
          </a:p>
        </p:txBody>
      </p:sp>
      <p:sp>
        <p:nvSpPr>
          <p:cNvPr id="3" name="Subtitle Placeholder"/>
          <p:cNvSpPr>
            <a:spLocks noGrp="1"/>
          </p:cNvSpPr>
          <p:nvPr>
            <p:ph type="body" sz="quarter" idx="10"/>
          </p:nvPr>
        </p:nvSpPr>
        <p:spPr>
          <a:xfrm>
            <a:off x="365760" y="1201738"/>
            <a:ext cx="11430000" cy="463550"/>
          </a:xfrm>
        </p:spPr>
        <p:txBody>
          <a:bodyPr>
            <a:normAutofit/>
          </a:bodyPr>
          <a:lstStyle>
            <a:lvl1pPr marL="0" indent="0">
              <a:buFontTx/>
              <a:buNone/>
              <a:defRPr sz="1500">
                <a:solidFill>
                  <a:schemeClr val="tx2"/>
                </a:solidFill>
              </a:defRPr>
            </a:lvl1pPr>
          </a:lstStyle>
          <a:p>
            <a:pPr lvl="0"/>
            <a:endParaRPr lang="en-US" dirty="0"/>
          </a:p>
        </p:txBody>
      </p:sp>
      <p:sp>
        <p:nvSpPr>
          <p:cNvPr id="4" name="Chart Placeholder"/>
          <p:cNvSpPr>
            <a:spLocks noGrp="1"/>
          </p:cNvSpPr>
          <p:nvPr>
            <p:ph type="chart" sz="quarter" idx="11"/>
          </p:nvPr>
        </p:nvSpPr>
        <p:spPr>
          <a:xfrm>
            <a:off x="365760" y="1828800"/>
            <a:ext cx="11430000" cy="4297680"/>
          </a:xfrm>
        </p:spPr>
        <p:txBody>
          <a:bodyPr/>
          <a:lstStyle/>
          <a:p>
            <a:endParaRPr lang="en-US"/>
          </a:p>
        </p:txBody>
      </p:sp>
      <p:sp>
        <p:nvSpPr>
          <p:cNvPr id="5" name="Filters Placeholder"/>
          <p:cNvSpPr>
            <a:spLocks noGrp="1"/>
          </p:cNvSpPr>
          <p:nvPr>
            <p:ph type="body" sz="quarter" idx="12"/>
          </p:nvPr>
        </p:nvSpPr>
        <p:spPr>
          <a:xfrm>
            <a:off x="365760" y="6236370"/>
            <a:ext cx="11430000" cy="276999"/>
          </a:xfrm>
        </p:spPr>
        <p:txBody>
          <a:bodyPr>
            <a:normAutofit/>
          </a:bodyPr>
          <a:lstStyle>
            <a:lvl1pPr marL="0" indent="0">
              <a:buFontTx/>
              <a:buNone/>
              <a:defRPr sz="1200">
                <a:solidFill>
                  <a:schemeClr val="tx2"/>
                </a:solidFill>
              </a:defRPr>
            </a:lvl1pPr>
          </a:lstStyle>
          <a:p>
            <a:pPr lvl="0"/>
            <a:endParaRPr lang="en-US" dirty="0"/>
          </a:p>
        </p:txBody>
      </p:sp>
    </p:spTree>
    <p:extLst>
      <p:ext uri="{BB962C8B-B14F-4D97-AF65-F5344CB8AC3E}">
        <p14:creationId xmlns:p14="http://schemas.microsoft.com/office/powerpoint/2010/main" val="35337560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s3">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376766" y="1615865"/>
            <a:ext cx="11440585" cy="4072148"/>
          </a:xfrm>
        </p:spPr>
        <p:txBody>
          <a:bodyPr>
            <a:normAutofit/>
          </a:bodyPr>
          <a:lstStyle>
            <a:lvl1pPr marL="276225" indent="-276225">
              <a:buClr>
                <a:srgbClr val="595959"/>
              </a:buClr>
              <a:buFont typeface="+mj-lt"/>
              <a:buAutoNum type="arabicPeriod"/>
              <a:defRPr sz="2400" b="0">
                <a:solidFill>
                  <a:srgbClr val="595959"/>
                </a:solidFill>
              </a:defRPr>
            </a:lvl1pPr>
            <a:lvl2pPr marL="517525" indent="-342900">
              <a:buFont typeface="+mj-lt"/>
              <a:buAutoNum type="arabicPeriod"/>
              <a:defRPr>
                <a:solidFill>
                  <a:srgbClr val="FF0000"/>
                </a:solidFill>
              </a:defRPr>
            </a:lvl2pPr>
            <a:lvl3pPr marL="787400" indent="-342900">
              <a:buFont typeface="+mj-lt"/>
              <a:buAutoNum type="arabicPeriod"/>
              <a:defRPr>
                <a:solidFill>
                  <a:srgbClr val="FF0000"/>
                </a:solidFill>
              </a:defRPr>
            </a:lvl3pPr>
            <a:lvl4pPr marL="1042988" indent="-342900">
              <a:buFont typeface="+mj-lt"/>
              <a:buAutoNum type="arabicPeriod"/>
              <a:defRPr>
                <a:solidFill>
                  <a:srgbClr val="FF0000"/>
                </a:solidFill>
              </a:defRPr>
            </a:lvl4pPr>
            <a:lvl5pPr marL="1308100" indent="-342900">
              <a:buFont typeface="+mj-lt"/>
              <a:buAutoNum type="arabicPeriod"/>
              <a:defRPr>
                <a:solidFill>
                  <a:srgbClr val="FF0000"/>
                </a:solidFill>
              </a:defRPr>
            </a:lvl5pPr>
          </a:lstStyle>
          <a:p>
            <a:pPr lvl="0"/>
            <a:r>
              <a:rPr lang="en-US" dirty="0"/>
              <a:t>Lorem ipsum dolor sit </a:t>
            </a:r>
            <a:r>
              <a:rPr lang="en-US" dirty="0" err="1"/>
              <a:t>amet</a:t>
            </a:r>
            <a:endParaRPr lang="en-US" dirty="0"/>
          </a:p>
        </p:txBody>
      </p:sp>
      <p:sp>
        <p:nvSpPr>
          <p:cNvPr id="7" name="Text Placeholder 6"/>
          <p:cNvSpPr>
            <a:spLocks noGrp="1"/>
          </p:cNvSpPr>
          <p:nvPr>
            <p:ph type="body" sz="quarter" idx="14" hasCustomPrompt="1"/>
          </p:nvPr>
        </p:nvSpPr>
        <p:spPr>
          <a:xfrm>
            <a:off x="376767" y="310551"/>
            <a:ext cx="11440584" cy="690492"/>
          </a:xfrm>
        </p:spPr>
        <p:txBody>
          <a:bodyPr anchor="b" anchorCtr="0">
            <a:normAutofit/>
          </a:bodyPr>
          <a:lstStyle>
            <a:lvl1pPr marL="0" indent="0">
              <a:spcBef>
                <a:spcPts val="0"/>
              </a:spcBef>
              <a:buNone/>
              <a:defRPr sz="36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Contents</a:t>
            </a:r>
          </a:p>
        </p:txBody>
      </p:sp>
      <p:sp>
        <p:nvSpPr>
          <p:cNvPr id="5" name="Slide Number Placeholder 1"/>
          <p:cNvSpPr>
            <a:spLocks noGrp="1"/>
          </p:cNvSpPr>
          <p:nvPr>
            <p:ph type="sldNum" sz="quarter" idx="4"/>
          </p:nvPr>
        </p:nvSpPr>
        <p:spPr>
          <a:xfrm>
            <a:off x="198160" y="6356351"/>
            <a:ext cx="2743200" cy="365125"/>
          </a:xfrm>
          <a:prstGeom prst="rect">
            <a:avLst/>
          </a:prstGeom>
        </p:spPr>
        <p:txBody>
          <a:bodyPr vert="horz" lIns="91440" tIns="45720" rIns="91440" bIns="45720" rtlCol="0" anchor="ctr"/>
          <a:lstStyle>
            <a:lvl1pPr algn="l">
              <a:defRPr sz="1200">
                <a:solidFill>
                  <a:srgbClr val="6D6F71"/>
                </a:solidFill>
                <a:latin typeface="Calibri" panose="020F0502020204030204" pitchFamily="34" charset="0"/>
              </a:defRPr>
            </a:lvl1pPr>
          </a:lstStyle>
          <a:p>
            <a:fld id="{79625F87-44A5-4BCE-BECC-3F62853E43A0}" type="slidenum">
              <a:rPr lang="en-GB" smtClean="0"/>
              <a:pPr/>
              <a:t>‹#›</a:t>
            </a:fld>
            <a:endParaRPr lang="en-GB" dirty="0"/>
          </a:p>
        </p:txBody>
      </p:sp>
    </p:spTree>
    <p:extLst>
      <p:ext uri="{BB962C8B-B14F-4D97-AF65-F5344CB8AC3E}">
        <p14:creationId xmlns:p14="http://schemas.microsoft.com/office/powerpoint/2010/main" val="30514295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ic Slide ">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F5C845D-8601-884F-827B-3E7C8ACC02D9}"/>
              </a:ext>
            </a:extLst>
          </p:cNvPr>
          <p:cNvSpPr>
            <a:spLocks noGrp="1"/>
          </p:cNvSpPr>
          <p:nvPr>
            <p:ph type="body" sz="quarter" idx="13" hasCustomPrompt="1"/>
          </p:nvPr>
        </p:nvSpPr>
        <p:spPr>
          <a:xfrm>
            <a:off x="777599" y="1463673"/>
            <a:ext cx="10634472" cy="4119709"/>
          </a:xfrm>
        </p:spPr>
        <p:txBody>
          <a:bodyPr>
            <a:noAutofit/>
          </a:bodyPr>
          <a:lstStyle>
            <a:lvl1pPr>
              <a:lnSpc>
                <a:spcPct val="120000"/>
              </a:lnSpc>
              <a:defRPr sz="2400">
                <a:solidFill>
                  <a:schemeClr val="tx2"/>
                </a:solidFill>
                <a:latin typeface="+mn-lt"/>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p:txBody>
      </p:sp>
      <p:sp>
        <p:nvSpPr>
          <p:cNvPr id="3" name="Footer Placeholder 2"/>
          <p:cNvSpPr>
            <a:spLocks noGrp="1"/>
          </p:cNvSpPr>
          <p:nvPr>
            <p:ph type="ftr" sz="quarter" idx="14"/>
          </p:nvPr>
        </p:nvSpPr>
        <p:spPr/>
        <p:txBody>
          <a:bodyPr/>
          <a:lstStyle/>
          <a:p>
            <a:endParaRPr lang="en-US" dirty="0"/>
          </a:p>
        </p:txBody>
      </p:sp>
      <p:sp>
        <p:nvSpPr>
          <p:cNvPr id="2" name="Title 1"/>
          <p:cNvSpPr>
            <a:spLocks noGrp="1"/>
          </p:cNvSpPr>
          <p:nvPr>
            <p:ph type="title" hasCustomPrompt="1"/>
          </p:nvPr>
        </p:nvSpPr>
        <p:spPr/>
        <p:txBody>
          <a:bodyPr/>
          <a:lstStyle>
            <a:lvl1pPr>
              <a:defRPr>
                <a:latin typeface="+mj-lt"/>
              </a:defRPr>
            </a:lvl1pPr>
          </a:lstStyle>
          <a:p>
            <a:r>
              <a:rPr lang="en-US" dirty="0"/>
              <a:t>Generic Slide</a:t>
            </a:r>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F5C845D-8601-884F-827B-3E7C8ACC02D9}"/>
              </a:ext>
            </a:extLst>
          </p:cNvPr>
          <p:cNvSpPr>
            <a:spLocks noGrp="1"/>
          </p:cNvSpPr>
          <p:nvPr>
            <p:ph type="body" sz="quarter" idx="13" hasCustomPrompt="1"/>
          </p:nvPr>
        </p:nvSpPr>
        <p:spPr>
          <a:xfrm>
            <a:off x="777599" y="1463673"/>
            <a:ext cx="10634472" cy="4119709"/>
          </a:xfrm>
        </p:spPr>
        <p:txBody>
          <a:bodyPr>
            <a:noAutofit/>
          </a:bodyPr>
          <a:lstStyle>
            <a:lvl1pPr marL="285750" marR="0" indent="-285750" algn="l" defTabSz="685800" rtl="0" eaLnBrk="1" fontAlgn="auto" latinLnBrk="0" hangingPunct="1">
              <a:lnSpc>
                <a:spcPct val="120000"/>
              </a:lnSpc>
              <a:spcBef>
                <a:spcPts val="750"/>
              </a:spcBef>
              <a:spcAft>
                <a:spcPts val="0"/>
              </a:spcAft>
              <a:buClr>
                <a:schemeClr val="tx1"/>
              </a:buClr>
              <a:buSzTx/>
              <a:buFont typeface="Arial" panose="020B0604020202020204" pitchFamily="34" charset="0"/>
              <a:buChar char="•"/>
              <a:tabLst/>
              <a:defRPr sz="2400" baseline="0">
                <a:solidFill>
                  <a:schemeClr val="tx2"/>
                </a:solidFill>
                <a:latin typeface="+mn-lt"/>
              </a:defRPr>
            </a:lvl1pPr>
            <a:lvl2pPr marL="628650" marR="0" indent="-2857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1800">
                <a:solidFill>
                  <a:schemeClr val="tx2"/>
                </a:solidFill>
                <a:latin typeface="+mn-lt"/>
              </a:defRPr>
            </a:lvl2pPr>
          </a:lstStyle>
          <a:p>
            <a:pPr lvl="0"/>
            <a:r>
              <a:rPr lang="en-GB" dirty="0"/>
              <a:t>Bullet – Arial, 24pt, Regular, Dark Plum</a:t>
            </a:r>
          </a:p>
          <a:p>
            <a:pPr lvl="1"/>
            <a:r>
              <a:rPr lang="en-GB" dirty="0"/>
              <a:t>Sub bullet – Arial, 18pt, Regular, Dark Plum</a:t>
            </a:r>
          </a:p>
          <a:p>
            <a:pPr marL="628650" marR="0" lvl="1" indent="-2857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GB" dirty="0"/>
              <a:t>Sub bullet – Arial, 18pt, Regular, Dark Plum</a:t>
            </a:r>
          </a:p>
          <a:p>
            <a:pPr lvl="0"/>
            <a:r>
              <a:rPr lang="en-GB" dirty="0"/>
              <a:t>Lorem ipsum </a:t>
            </a:r>
            <a:r>
              <a:rPr lang="en-GB" dirty="0" err="1"/>
              <a:t>dolor</a:t>
            </a:r>
            <a:r>
              <a:rPr lang="en-GB" dirty="0"/>
              <a:t> sit </a:t>
            </a:r>
            <a:r>
              <a:rPr lang="en-GB" dirty="0" err="1"/>
              <a:t>amet</a:t>
            </a:r>
            <a:endParaRPr lang="en-GB" dirty="0"/>
          </a:p>
          <a:p>
            <a:pPr marL="285750" marR="0" lvl="0" indent="-285750" algn="l" defTabSz="685800" rtl="0" eaLnBrk="1" fontAlgn="auto" latinLnBrk="0" hangingPunct="1">
              <a:lnSpc>
                <a:spcPct val="120000"/>
              </a:lnSpc>
              <a:spcBef>
                <a:spcPts val="750"/>
              </a:spcBef>
              <a:spcAft>
                <a:spcPts val="0"/>
              </a:spcAft>
              <a:buClrTx/>
              <a:buSzTx/>
              <a:buFont typeface="Arial" panose="020B0604020202020204" pitchFamily="34" charset="0"/>
              <a:buChar char="•"/>
              <a:tabLst/>
              <a:defRPr/>
            </a:pPr>
            <a:r>
              <a:rPr lang="en-GB" dirty="0"/>
              <a:t>Lorem ipsum </a:t>
            </a:r>
            <a:r>
              <a:rPr lang="en-GB" dirty="0" err="1"/>
              <a:t>dolor</a:t>
            </a:r>
            <a:r>
              <a:rPr lang="en-GB" dirty="0"/>
              <a:t> sit </a:t>
            </a:r>
            <a:r>
              <a:rPr lang="en-GB" dirty="0" err="1"/>
              <a:t>amet</a:t>
            </a:r>
            <a:endParaRPr lang="en-GB" dirty="0"/>
          </a:p>
        </p:txBody>
      </p:sp>
      <p:sp>
        <p:nvSpPr>
          <p:cNvPr id="3" name="Footer Placeholder 2"/>
          <p:cNvSpPr>
            <a:spLocks noGrp="1"/>
          </p:cNvSpPr>
          <p:nvPr>
            <p:ph type="ftr" sz="quarter" idx="14"/>
          </p:nvPr>
        </p:nvSpPr>
        <p:spPr/>
        <p:txBody>
          <a:bodyPr/>
          <a:lstStyle/>
          <a:p>
            <a:endParaRPr lang="en-US" dirty="0"/>
          </a:p>
        </p:txBody>
      </p:sp>
      <p:sp>
        <p:nvSpPr>
          <p:cNvPr id="4" name="Title 3"/>
          <p:cNvSpPr>
            <a:spLocks noGrp="1"/>
          </p:cNvSpPr>
          <p:nvPr>
            <p:ph type="title" hasCustomPrompt="1"/>
          </p:nvPr>
        </p:nvSpPr>
        <p:spPr/>
        <p:txBody>
          <a:bodyPr/>
          <a:lstStyle>
            <a:lvl1pPr>
              <a:defRPr baseline="0"/>
            </a:lvl1pPr>
          </a:lstStyle>
          <a:p>
            <a:r>
              <a:rPr lang="en-US" dirty="0"/>
              <a:t>Bullet List</a:t>
            </a:r>
          </a:p>
        </p:txBody>
      </p:sp>
    </p:spTree>
    <p:extLst>
      <p:ext uri="{BB962C8B-B14F-4D97-AF65-F5344CB8AC3E}">
        <p14:creationId xmlns:p14="http://schemas.microsoft.com/office/powerpoint/2010/main" val="9960397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Single Chart">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777600" y="1873000"/>
            <a:ext cx="10634400" cy="3600000"/>
          </a:xfrm>
        </p:spPr>
        <p:txBody>
          <a:bodyPr>
            <a:normAutofit/>
          </a:bodyPr>
          <a:lstStyle>
            <a:lvl1pPr>
              <a:defRPr sz="1600">
                <a:solidFill>
                  <a:schemeClr val="tx1"/>
                </a:solidFill>
              </a:defRPr>
            </a:lvl1pPr>
          </a:lstStyle>
          <a:p>
            <a:r>
              <a:rPr lang="en-US"/>
              <a:t>Click icon to add chart</a:t>
            </a:r>
            <a:endParaRPr lang="en-US" dirty="0"/>
          </a:p>
        </p:txBody>
      </p:sp>
      <p:sp>
        <p:nvSpPr>
          <p:cNvPr id="10" name="Text Placeholder 5">
            <a:extLst>
              <a:ext uri="{FF2B5EF4-FFF2-40B4-BE49-F238E27FC236}">
                <a16:creationId xmlns:a16="http://schemas.microsoft.com/office/drawing/2014/main" id="{F0159494-11C6-E74E-8D57-F829B0B264DA}"/>
              </a:ext>
            </a:extLst>
          </p:cNvPr>
          <p:cNvSpPr>
            <a:spLocks noGrp="1"/>
          </p:cNvSpPr>
          <p:nvPr>
            <p:ph type="body" sz="quarter" idx="11" hasCustomPrompt="1"/>
          </p:nvPr>
        </p:nvSpPr>
        <p:spPr>
          <a:xfrm>
            <a:off x="777600" y="1528334"/>
            <a:ext cx="10634400"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3" name="Title 2"/>
          <p:cNvSpPr>
            <a:spLocks noGrp="1"/>
          </p:cNvSpPr>
          <p:nvPr>
            <p:ph type="title" hasCustomPrompt="1"/>
          </p:nvPr>
        </p:nvSpPr>
        <p:spPr/>
        <p:txBody>
          <a:bodyPr/>
          <a:lstStyle>
            <a:lvl1pPr>
              <a:defRPr/>
            </a:lvl1pPr>
          </a:lstStyle>
          <a:p>
            <a:r>
              <a:rPr lang="en-US" dirty="0"/>
              <a:t>Single Chart</a:t>
            </a:r>
          </a:p>
        </p:txBody>
      </p:sp>
      <p:sp>
        <p:nvSpPr>
          <p:cNvPr id="7" name="Footer Placeholder 11"/>
          <p:cNvSpPr>
            <a:spLocks noGrp="1"/>
          </p:cNvSpPr>
          <p:nvPr>
            <p:ph type="ftr" sz="quarter" idx="3"/>
          </p:nvPr>
        </p:nvSpPr>
        <p:spPr>
          <a:xfrm>
            <a:off x="826238" y="6437376"/>
            <a:ext cx="10634400" cy="283464"/>
          </a:xfrm>
          <a:prstGeom prst="rect">
            <a:avLst/>
          </a:prstGeom>
        </p:spPr>
        <p:txBody>
          <a:bodyPr vert="horz" lIns="91440" tIns="0" rIns="91440" bIns="0" rtlCol="0" anchor="b" anchorCtr="0">
            <a:noAutofit/>
          </a:bodyPr>
          <a:lstStyle>
            <a:lvl1pPr algn="l">
              <a:defRPr sz="800">
                <a:solidFill>
                  <a:schemeClr val="tx1">
                    <a:tint val="75000"/>
                  </a:schemeClr>
                </a:solidFill>
              </a:defRPr>
            </a:lvl1pPr>
          </a:lstStyle>
          <a:p>
            <a:endParaRPr lang="en-US" dirty="0"/>
          </a:p>
        </p:txBody>
      </p:sp>
    </p:spTree>
    <p:extLst>
      <p:ext uri="{BB962C8B-B14F-4D97-AF65-F5344CB8AC3E}">
        <p14:creationId xmlns:p14="http://schemas.microsoft.com/office/powerpoint/2010/main" val="2635815052"/>
      </p:ext>
    </p:extLst>
  </p:cSld>
  <p:clrMapOvr>
    <a:masterClrMapping/>
  </p:clrMapOvr>
  <p:extLst>
    <p:ext uri="{DCECCB84-F9BA-43D5-87BE-67443E8EF086}">
      <p15:sldGuideLst xmlns:p15="http://schemas.microsoft.com/office/powerpoint/2012/main">
        <p15:guide id="1" orient="horz" pos="1394" userDrawn="1">
          <p15:clr>
            <a:srgbClr val="FBAE40"/>
          </p15:clr>
        </p15:guide>
        <p15:guide id="2" orient="horz" pos="38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8" name="Chart Placeholder 7"/>
          <p:cNvSpPr>
            <a:spLocks noGrp="1"/>
          </p:cNvSpPr>
          <p:nvPr>
            <p:ph type="chart" sz="quarter" idx="12"/>
          </p:nvPr>
        </p:nvSpPr>
        <p:spPr>
          <a:xfrm>
            <a:off x="777600" y="1838396"/>
            <a:ext cx="5180750" cy="3600000"/>
          </a:xfrm>
        </p:spPr>
        <p:txBody>
          <a:bodyPr>
            <a:normAutofit/>
          </a:bodyPr>
          <a:lstStyle>
            <a:lvl1pPr>
              <a:defRPr sz="1600">
                <a:solidFill>
                  <a:schemeClr val="tx1"/>
                </a:solidFill>
              </a:defRPr>
            </a:lvl1pPr>
          </a:lstStyle>
          <a:p>
            <a:r>
              <a:rPr lang="en-US"/>
              <a:t>Click icon to add chart</a:t>
            </a:r>
            <a:endParaRPr lang="en-US" dirty="0"/>
          </a:p>
        </p:txBody>
      </p:sp>
      <p:sp>
        <p:nvSpPr>
          <p:cNvPr id="9" name="Chart Placeholder 7"/>
          <p:cNvSpPr>
            <a:spLocks noGrp="1"/>
          </p:cNvSpPr>
          <p:nvPr>
            <p:ph type="chart" sz="quarter" idx="15"/>
          </p:nvPr>
        </p:nvSpPr>
        <p:spPr>
          <a:xfrm>
            <a:off x="6231250" y="1838870"/>
            <a:ext cx="5180750" cy="3600000"/>
          </a:xfrm>
        </p:spPr>
        <p:txBody>
          <a:bodyPr>
            <a:normAutofit/>
          </a:bodyPr>
          <a:lstStyle>
            <a:lvl1pPr>
              <a:defRPr sz="1600">
                <a:solidFill>
                  <a:schemeClr val="tx1"/>
                </a:solidFill>
              </a:defRPr>
            </a:lvl1pPr>
          </a:lstStyle>
          <a:p>
            <a:r>
              <a:rPr lang="en-US"/>
              <a:t>Click icon to add chart</a:t>
            </a:r>
            <a:endParaRPr lang="en-US" dirty="0"/>
          </a:p>
        </p:txBody>
      </p:sp>
      <p:sp>
        <p:nvSpPr>
          <p:cNvPr id="10" name="Text Placeholder 5">
            <a:extLst>
              <a:ext uri="{FF2B5EF4-FFF2-40B4-BE49-F238E27FC236}">
                <a16:creationId xmlns:a16="http://schemas.microsoft.com/office/drawing/2014/main" id="{2329985B-D2C5-5C48-B1C3-2BB7D57E0819}"/>
              </a:ext>
            </a:extLst>
          </p:cNvPr>
          <p:cNvSpPr>
            <a:spLocks noGrp="1"/>
          </p:cNvSpPr>
          <p:nvPr>
            <p:ph type="body" sz="quarter" idx="11" hasCustomPrompt="1"/>
          </p:nvPr>
        </p:nvSpPr>
        <p:spPr>
          <a:xfrm>
            <a:off x="777600" y="1511032"/>
            <a:ext cx="5180750"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12" name="Text Placeholder 5">
            <a:extLst>
              <a:ext uri="{FF2B5EF4-FFF2-40B4-BE49-F238E27FC236}">
                <a16:creationId xmlns:a16="http://schemas.microsoft.com/office/drawing/2014/main" id="{61CB4D8D-07CB-3A44-9EC5-11056508DA5F}"/>
              </a:ext>
            </a:extLst>
          </p:cNvPr>
          <p:cNvSpPr>
            <a:spLocks noGrp="1"/>
          </p:cNvSpPr>
          <p:nvPr>
            <p:ph type="body" sz="quarter" idx="16" hasCustomPrompt="1"/>
          </p:nvPr>
        </p:nvSpPr>
        <p:spPr>
          <a:xfrm>
            <a:off x="6231250" y="1511032"/>
            <a:ext cx="5180750" cy="313932"/>
          </a:xfrm>
          <a:solidFill>
            <a:srgbClr val="F7F6FB"/>
          </a:solidFill>
        </p:spPr>
        <p:txBody>
          <a:bodyPr wrap="square" anchor="ctr" anchorCtr="0">
            <a:spAutoFit/>
          </a:bodyPr>
          <a:lstStyle>
            <a:lvl1pPr algn="ctr">
              <a:defRPr sz="1600" b="1" baseline="0">
                <a:solidFill>
                  <a:schemeClr val="tx1"/>
                </a:solidFill>
              </a:defRPr>
            </a:lvl1pPr>
          </a:lstStyle>
          <a:p>
            <a:pPr lvl="0"/>
            <a:r>
              <a:rPr lang="en-US" dirty="0"/>
              <a:t>Title</a:t>
            </a:r>
          </a:p>
        </p:txBody>
      </p:sp>
      <p:sp>
        <p:nvSpPr>
          <p:cNvPr id="2" name="Footer Placeholder 1"/>
          <p:cNvSpPr>
            <a:spLocks noGrp="1"/>
          </p:cNvSpPr>
          <p:nvPr>
            <p:ph type="ftr" sz="quarter" idx="17"/>
          </p:nvPr>
        </p:nvSpPr>
        <p:spPr/>
        <p:txBody>
          <a:bodyPr/>
          <a:lstStyle/>
          <a:p>
            <a:endParaRPr lang="en-US" dirty="0"/>
          </a:p>
        </p:txBody>
      </p:sp>
      <p:sp>
        <p:nvSpPr>
          <p:cNvPr id="3" name="Title 2"/>
          <p:cNvSpPr>
            <a:spLocks noGrp="1"/>
          </p:cNvSpPr>
          <p:nvPr>
            <p:ph type="title" hasCustomPrompt="1"/>
          </p:nvPr>
        </p:nvSpPr>
        <p:spPr/>
        <p:txBody>
          <a:bodyPr/>
          <a:lstStyle>
            <a:lvl1pPr>
              <a:defRPr baseline="0"/>
            </a:lvl1pPr>
          </a:lstStyle>
          <a:p>
            <a:r>
              <a:rPr lang="en-US" dirty="0"/>
              <a:t>2 Charts</a:t>
            </a:r>
          </a:p>
        </p:txBody>
      </p:sp>
    </p:spTree>
    <p:extLst>
      <p:ext uri="{BB962C8B-B14F-4D97-AF65-F5344CB8AC3E}">
        <p14:creationId xmlns:p14="http://schemas.microsoft.com/office/powerpoint/2010/main" val="2891755847"/>
      </p:ext>
    </p:extLst>
  </p:cSld>
  <p:clrMapOvr>
    <a:masterClrMapping/>
  </p:clrMapOvr>
  <p:extLst>
    <p:ext uri="{DCECCB84-F9BA-43D5-87BE-67443E8EF086}">
      <p15:sldGuideLst xmlns:p15="http://schemas.microsoft.com/office/powerpoint/2012/main">
        <p15:guide id="1" orient="horz" pos="1394" userDrawn="1">
          <p15:clr>
            <a:srgbClr val="FBAE40"/>
          </p15:clr>
        </p15:guide>
        <p15:guide id="2" orient="horz" pos="382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Text – 1 Col</a:t>
            </a:r>
          </a:p>
        </p:txBody>
      </p:sp>
      <p:sp>
        <p:nvSpPr>
          <p:cNvPr id="7" name="Text Placeholder 7"/>
          <p:cNvSpPr>
            <a:spLocks noGrp="1"/>
          </p:cNvSpPr>
          <p:nvPr>
            <p:ph type="body" sz="quarter" idx="14" hasCustomPrompt="1"/>
          </p:nvPr>
        </p:nvSpPr>
        <p:spPr>
          <a:xfrm>
            <a:off x="777600" y="1961147"/>
            <a:ext cx="10634472" cy="1077218"/>
          </a:xfrm>
        </p:spPr>
        <p:txBody>
          <a:bodyPr>
            <a:spAutoFit/>
          </a:bodyPr>
          <a:lstStyle>
            <a:lvl1pPr>
              <a:lnSpc>
                <a:spcPct val="100000"/>
              </a:lnSpc>
              <a:spcBef>
                <a:spcPts val="0"/>
              </a:spcBef>
              <a:defRPr lang="en-US" sz="6400" b="1" kern="1200" dirty="0" smtClean="0">
                <a:solidFill>
                  <a:srgbClr val="9A4DB0"/>
                </a:solidFill>
                <a:latin typeface="+mn-lt"/>
                <a:ea typeface="+mn-ea"/>
                <a:cs typeface="+mn-cs"/>
              </a:defRPr>
            </a:lvl1pPr>
          </a:lstStyle>
          <a:p>
            <a:pPr lvl="0"/>
            <a:r>
              <a:rPr lang="en-US" dirty="0"/>
              <a:t>Service title</a:t>
            </a:r>
          </a:p>
        </p:txBody>
      </p:sp>
      <p:sp>
        <p:nvSpPr>
          <p:cNvPr id="8" name="Text Placeholder 9"/>
          <p:cNvSpPr>
            <a:spLocks noGrp="1"/>
          </p:cNvSpPr>
          <p:nvPr>
            <p:ph type="body" sz="quarter" idx="15" hasCustomPrompt="1"/>
          </p:nvPr>
        </p:nvSpPr>
        <p:spPr>
          <a:xfrm>
            <a:off x="777600" y="3260038"/>
            <a:ext cx="10634472" cy="1089529"/>
          </a:xfrm>
        </p:spPr>
        <p:txBody>
          <a:bodyPr>
            <a:spAutoFit/>
          </a:bodyPr>
          <a:lstStyle>
            <a:lvl1pPr>
              <a:defRPr lang="en-US" sz="2400" kern="1200" dirty="0" smtClean="0">
                <a:solidFill>
                  <a:schemeClr val="tx1"/>
                </a:solidFill>
                <a:latin typeface="Arial" panose="020B0604020202020204" pitchFamily="34" charset="0"/>
                <a:ea typeface="Arial" panose="020B0604020202020204" pitchFamily="34" charset="0"/>
                <a:cs typeface="Arial" panose="020B0604020202020204" pitchFamily="34" charset="0"/>
              </a:defRPr>
            </a:lvl1pPr>
            <a:lvl2pPr>
              <a:defRPr lang="en-US" sz="2400" kern="1200" dirty="0" smtClean="0">
                <a:solidFill>
                  <a:srgbClr val="332C41"/>
                </a:solidFill>
                <a:latin typeface="Arial" panose="020B0604020202020204" pitchFamily="34" charset="0"/>
                <a:ea typeface="Arial" panose="020B0604020202020204" pitchFamily="34" charset="0"/>
                <a:cs typeface="Arial" panose="020B0604020202020204" pitchFamily="34" charset="0"/>
              </a:defRPr>
            </a:lvl2pPr>
            <a:lvl3pPr>
              <a:defRPr lang="en-US" sz="2400" kern="1200" dirty="0" smtClean="0">
                <a:solidFill>
                  <a:srgbClr val="332C41"/>
                </a:solidFill>
                <a:latin typeface="Arial" panose="020B0604020202020204" pitchFamily="34" charset="0"/>
                <a:ea typeface="Arial" panose="020B0604020202020204" pitchFamily="34" charset="0"/>
                <a:cs typeface="Arial" panose="020B0604020202020204" pitchFamily="34" charset="0"/>
              </a:defRPr>
            </a:lvl3pPr>
            <a:lvl4pPr>
              <a:defRPr lang="en-US" sz="2400" kern="1200" dirty="0" smtClean="0">
                <a:solidFill>
                  <a:srgbClr val="332C41"/>
                </a:solidFill>
                <a:latin typeface="Arial" panose="020B0604020202020204" pitchFamily="34" charset="0"/>
                <a:ea typeface="Arial" panose="020B0604020202020204" pitchFamily="34" charset="0"/>
                <a:cs typeface="Arial" panose="020B0604020202020204" pitchFamily="34" charset="0"/>
              </a:defRPr>
            </a:lvl4pPr>
            <a:lvl5pPr>
              <a:defRPr lang="en-US" sz="2400" kern="1200" dirty="0">
                <a:solidFill>
                  <a:srgbClr val="332C41"/>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Summary, 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r>
              <a:rPr lang="en-US" dirty="0"/>
              <a:t>, vim </a:t>
            </a:r>
            <a:r>
              <a:rPr lang="en-US" dirty="0" err="1"/>
              <a:t>cetero</a:t>
            </a:r>
            <a:r>
              <a:rPr lang="en-US" dirty="0"/>
              <a:t> </a:t>
            </a:r>
            <a:r>
              <a:rPr lang="en-US" dirty="0" err="1"/>
              <a:t>inermis</a:t>
            </a:r>
            <a:r>
              <a:rPr lang="en-US" dirty="0"/>
              <a:t> argumentum </a:t>
            </a:r>
            <a:r>
              <a:rPr lang="en-US" dirty="0" err="1"/>
              <a:t>ei</a:t>
            </a:r>
            <a:r>
              <a:rPr lang="en-US" dirty="0"/>
              <a:t>, </a:t>
            </a:r>
            <a:r>
              <a:rPr lang="en-US" dirty="0" err="1"/>
              <a:t>copiosae</a:t>
            </a:r>
            <a:r>
              <a:rPr lang="en-US" dirty="0"/>
              <a:t> </a:t>
            </a:r>
            <a:r>
              <a:rPr lang="en-US" dirty="0" err="1"/>
              <a:t>oporteat</a:t>
            </a:r>
            <a:r>
              <a:rPr lang="en-US" dirty="0"/>
              <a:t> </a:t>
            </a:r>
            <a:r>
              <a:rPr lang="en-US" dirty="0" err="1"/>
              <a:t>reformidans</a:t>
            </a:r>
            <a:r>
              <a:rPr lang="en-US" dirty="0"/>
              <a:t> </a:t>
            </a:r>
            <a:r>
              <a:rPr lang="en-US" dirty="0" err="1"/>
              <a:t>est</a:t>
            </a:r>
            <a:r>
              <a:rPr lang="en-US" dirty="0"/>
              <a:t> id. </a:t>
            </a:r>
            <a:r>
              <a:rPr lang="en-US" dirty="0" err="1"/>
              <a:t>Fierent</a:t>
            </a:r>
            <a:r>
              <a:rPr lang="en-US" dirty="0"/>
              <a:t> </a:t>
            </a:r>
            <a:r>
              <a:rPr lang="en-US" dirty="0" err="1"/>
              <a:t>accusamus</a:t>
            </a:r>
            <a:r>
              <a:rPr lang="en-US" dirty="0"/>
              <a:t> sea id.</a:t>
            </a:r>
          </a:p>
        </p:txBody>
      </p:sp>
      <p:sp>
        <p:nvSpPr>
          <p:cNvPr id="10" name="Footer Placeholder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306481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2 cols">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2329985B-D2C5-5C48-B1C3-2BB7D57E0819}"/>
              </a:ext>
            </a:extLst>
          </p:cNvPr>
          <p:cNvSpPr>
            <a:spLocks noGrp="1"/>
          </p:cNvSpPr>
          <p:nvPr>
            <p:ph type="body" sz="quarter" idx="11" hasCustomPrompt="1"/>
          </p:nvPr>
        </p:nvSpPr>
        <p:spPr>
          <a:xfrm>
            <a:off x="777600" y="1691416"/>
            <a:ext cx="4833491" cy="757130"/>
          </a:xfrm>
          <a:noFill/>
        </p:spPr>
        <p:txBody>
          <a:bodyPr wrap="square" anchor="ctr" anchorCtr="0">
            <a:spAutoFit/>
          </a:bodyPr>
          <a:lstStyle>
            <a:lvl1pPr algn="l">
              <a:defRPr sz="4800" b="1" baseline="0">
                <a:solidFill>
                  <a:srgbClr val="7C64C4"/>
                </a:solidFill>
              </a:defRPr>
            </a:lvl1pPr>
          </a:lstStyle>
          <a:p>
            <a:pPr lvl="0"/>
            <a:r>
              <a:rPr lang="en-US" dirty="0"/>
              <a:t>Product 1</a:t>
            </a:r>
          </a:p>
        </p:txBody>
      </p:sp>
      <p:sp>
        <p:nvSpPr>
          <p:cNvPr id="12" name="Text Placeholder 5">
            <a:extLst>
              <a:ext uri="{FF2B5EF4-FFF2-40B4-BE49-F238E27FC236}">
                <a16:creationId xmlns:a16="http://schemas.microsoft.com/office/drawing/2014/main" id="{61CB4D8D-07CB-3A44-9EC5-11056508DA5F}"/>
              </a:ext>
            </a:extLst>
          </p:cNvPr>
          <p:cNvSpPr>
            <a:spLocks noGrp="1"/>
          </p:cNvSpPr>
          <p:nvPr>
            <p:ph type="body" sz="quarter" idx="16" hasCustomPrompt="1"/>
          </p:nvPr>
        </p:nvSpPr>
        <p:spPr>
          <a:xfrm>
            <a:off x="6542509" y="1691417"/>
            <a:ext cx="4869490" cy="757130"/>
          </a:xfrm>
          <a:noFill/>
        </p:spPr>
        <p:txBody>
          <a:bodyPr wrap="square" anchor="ctr" anchorCtr="0">
            <a:spAutoFit/>
          </a:bodyPr>
          <a:lstStyle>
            <a:lvl1pPr algn="l">
              <a:defRPr sz="4800" b="1" baseline="0">
                <a:solidFill>
                  <a:srgbClr val="7C64C4"/>
                </a:solidFill>
              </a:defRPr>
            </a:lvl1pPr>
          </a:lstStyle>
          <a:p>
            <a:pPr lvl="0"/>
            <a:r>
              <a:rPr lang="en-US" dirty="0"/>
              <a:t>Product 2</a:t>
            </a:r>
          </a:p>
        </p:txBody>
      </p:sp>
      <p:sp>
        <p:nvSpPr>
          <p:cNvPr id="3" name="Rectangle 2">
            <a:extLst>
              <a:ext uri="{FF2B5EF4-FFF2-40B4-BE49-F238E27FC236}">
                <a16:creationId xmlns:a16="http://schemas.microsoft.com/office/drawing/2014/main" id="{D6CF3F56-8DA4-7040-8564-EF1A99EC84D1}"/>
              </a:ext>
            </a:extLst>
          </p:cNvPr>
          <p:cNvSpPr/>
          <p:nvPr userDrawn="1"/>
        </p:nvSpPr>
        <p:spPr>
          <a:xfrm>
            <a:off x="6058800" y="1463673"/>
            <a:ext cx="36000" cy="421229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9" hasCustomPrompt="1"/>
          </p:nvPr>
        </p:nvSpPr>
        <p:spPr>
          <a:xfrm>
            <a:off x="781285" y="2676292"/>
            <a:ext cx="4833491" cy="832221"/>
          </a:xfrm>
        </p:spPr>
        <p:txBody>
          <a:bodyPr>
            <a:spAutoFit/>
          </a:bodyPr>
          <a:lstStyle>
            <a:lvl1pPr>
              <a:lnSpc>
                <a:spcPct val="130000"/>
              </a:lnSpc>
              <a:spcBef>
                <a:spcPts val="0"/>
              </a:spcBef>
              <a:defRPr sz="1800" b="1">
                <a:solidFill>
                  <a:schemeClr val="tx1"/>
                </a:solidFill>
              </a:defRPr>
            </a:lvl1pPr>
            <a:lvl2pPr marL="0" indent="0">
              <a:lnSpc>
                <a:spcPct val="130000"/>
              </a:lnSpc>
              <a:spcBef>
                <a:spcPts val="0"/>
              </a:spcBef>
              <a:defRPr sz="1800">
                <a:latin typeface="+mn-lt"/>
              </a:defRPr>
            </a:lvl2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endParaRPr lang="en-US" dirty="0"/>
          </a:p>
        </p:txBody>
      </p:sp>
      <p:sp>
        <p:nvSpPr>
          <p:cNvPr id="17" name="Text Placeholder 6"/>
          <p:cNvSpPr>
            <a:spLocks noGrp="1"/>
          </p:cNvSpPr>
          <p:nvPr>
            <p:ph type="body" sz="quarter" idx="20" hasCustomPrompt="1"/>
          </p:nvPr>
        </p:nvSpPr>
        <p:spPr>
          <a:xfrm>
            <a:off x="781285" y="3693397"/>
            <a:ext cx="4833491" cy="1532727"/>
          </a:xfrm>
        </p:spPr>
        <p:txBody>
          <a:bodyPr>
            <a:spAutoFit/>
          </a:bodyPr>
          <a:lstStyle>
            <a:lvl1pPr>
              <a:lnSpc>
                <a:spcPct val="130000"/>
              </a:lnSpc>
              <a:spcBef>
                <a:spcPts val="0"/>
              </a:spcBef>
              <a:defRPr sz="1800" b="0">
                <a:solidFill>
                  <a:schemeClr val="tx1"/>
                </a:solidFill>
              </a:defRPr>
            </a:lvl1pPr>
            <a:lvl2pPr marL="0" indent="0">
              <a:lnSpc>
                <a:spcPct val="130000"/>
              </a:lnSpc>
              <a:spcBef>
                <a:spcPts val="0"/>
              </a:spcBef>
              <a:defRPr sz="1800">
                <a:latin typeface="+mn-lt"/>
              </a:defRPr>
            </a:lvl2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r>
              <a:rPr lang="en-US" dirty="0"/>
              <a:t>, vim </a:t>
            </a:r>
            <a:r>
              <a:rPr lang="en-US" dirty="0" err="1"/>
              <a:t>cetero</a:t>
            </a:r>
            <a:r>
              <a:rPr lang="en-US" dirty="0"/>
              <a:t> </a:t>
            </a:r>
            <a:r>
              <a:rPr lang="en-US" dirty="0" err="1"/>
              <a:t>inermis</a:t>
            </a:r>
            <a:r>
              <a:rPr lang="en-US" dirty="0"/>
              <a:t> argumentum </a:t>
            </a:r>
            <a:r>
              <a:rPr lang="en-US" dirty="0" err="1"/>
              <a:t>ei</a:t>
            </a:r>
            <a:r>
              <a:rPr lang="en-US" dirty="0"/>
              <a:t>, </a:t>
            </a:r>
            <a:r>
              <a:rPr lang="en-US" dirty="0" err="1"/>
              <a:t>copiosae</a:t>
            </a:r>
            <a:r>
              <a:rPr lang="en-US" dirty="0"/>
              <a:t> </a:t>
            </a:r>
            <a:r>
              <a:rPr lang="en-US" dirty="0" err="1"/>
              <a:t>oporteat</a:t>
            </a:r>
            <a:r>
              <a:rPr lang="en-US" dirty="0"/>
              <a:t> </a:t>
            </a:r>
            <a:r>
              <a:rPr lang="en-US" dirty="0" err="1"/>
              <a:t>reformidans</a:t>
            </a:r>
            <a:r>
              <a:rPr lang="en-US" dirty="0"/>
              <a:t> </a:t>
            </a:r>
            <a:r>
              <a:rPr lang="en-US" dirty="0" err="1"/>
              <a:t>est</a:t>
            </a:r>
            <a:r>
              <a:rPr lang="en-US" dirty="0"/>
              <a:t> id. </a:t>
            </a:r>
            <a:r>
              <a:rPr lang="en-US" dirty="0" err="1"/>
              <a:t>Fierent</a:t>
            </a:r>
            <a:r>
              <a:rPr lang="en-US" dirty="0"/>
              <a:t> </a:t>
            </a:r>
            <a:r>
              <a:rPr lang="en-US" dirty="0" err="1"/>
              <a:t>accusamus</a:t>
            </a:r>
            <a:r>
              <a:rPr lang="en-US" dirty="0"/>
              <a:t> sea id.</a:t>
            </a:r>
          </a:p>
        </p:txBody>
      </p:sp>
      <p:sp>
        <p:nvSpPr>
          <p:cNvPr id="18" name="Text Placeholder 6"/>
          <p:cNvSpPr>
            <a:spLocks noGrp="1"/>
          </p:cNvSpPr>
          <p:nvPr>
            <p:ph type="body" sz="quarter" idx="21" hasCustomPrompt="1"/>
          </p:nvPr>
        </p:nvSpPr>
        <p:spPr>
          <a:xfrm>
            <a:off x="6542509" y="2676292"/>
            <a:ext cx="4833491" cy="832221"/>
          </a:xfrm>
        </p:spPr>
        <p:txBody>
          <a:bodyPr>
            <a:spAutoFit/>
          </a:bodyPr>
          <a:lstStyle>
            <a:lvl1pPr>
              <a:lnSpc>
                <a:spcPct val="130000"/>
              </a:lnSpc>
              <a:spcBef>
                <a:spcPts val="0"/>
              </a:spcBef>
              <a:defRPr sz="1800" b="1">
                <a:solidFill>
                  <a:schemeClr val="tx1"/>
                </a:solidFill>
              </a:defRPr>
            </a:lvl1pPr>
            <a:lvl2pPr marL="0" indent="0">
              <a:lnSpc>
                <a:spcPct val="130000"/>
              </a:lnSpc>
              <a:spcBef>
                <a:spcPts val="0"/>
              </a:spcBef>
              <a:defRPr sz="1800">
                <a:latin typeface="+mn-lt"/>
              </a:defRPr>
            </a:lvl2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endParaRPr lang="en-US" dirty="0"/>
          </a:p>
        </p:txBody>
      </p:sp>
      <p:sp>
        <p:nvSpPr>
          <p:cNvPr id="19" name="Text Placeholder 6"/>
          <p:cNvSpPr>
            <a:spLocks noGrp="1"/>
          </p:cNvSpPr>
          <p:nvPr>
            <p:ph type="body" sz="quarter" idx="22" hasCustomPrompt="1"/>
          </p:nvPr>
        </p:nvSpPr>
        <p:spPr>
          <a:xfrm>
            <a:off x="6542509" y="3693397"/>
            <a:ext cx="4833491" cy="1532727"/>
          </a:xfrm>
        </p:spPr>
        <p:txBody>
          <a:bodyPr>
            <a:spAutoFit/>
          </a:bodyPr>
          <a:lstStyle>
            <a:lvl1pPr>
              <a:lnSpc>
                <a:spcPct val="130000"/>
              </a:lnSpc>
              <a:spcBef>
                <a:spcPts val="0"/>
              </a:spcBef>
              <a:defRPr sz="1800" b="0">
                <a:solidFill>
                  <a:schemeClr val="tx1"/>
                </a:solidFill>
              </a:defRPr>
            </a:lvl1pPr>
            <a:lvl2pPr marL="0" indent="0">
              <a:lnSpc>
                <a:spcPct val="130000"/>
              </a:lnSpc>
              <a:spcBef>
                <a:spcPts val="0"/>
              </a:spcBef>
              <a:defRPr sz="1800">
                <a:latin typeface="+mn-lt"/>
              </a:defRPr>
            </a:lvl2pPr>
          </a:lstStyle>
          <a:p>
            <a:pPr lvl="0"/>
            <a:r>
              <a:rPr lang="en-US" dirty="0"/>
              <a:t>Lorem ipsum dolor sit </a:t>
            </a:r>
            <a:r>
              <a:rPr lang="en-US" dirty="0" err="1"/>
              <a:t>amet</a:t>
            </a:r>
            <a:r>
              <a:rPr lang="en-US" dirty="0"/>
              <a:t>, </a:t>
            </a:r>
            <a:r>
              <a:rPr lang="en-US" dirty="0" err="1"/>
              <a:t>ius</a:t>
            </a:r>
            <a:r>
              <a:rPr lang="en-US" dirty="0"/>
              <a:t> ne </a:t>
            </a:r>
            <a:r>
              <a:rPr lang="en-US" dirty="0" err="1"/>
              <a:t>nonumy</a:t>
            </a:r>
            <a:r>
              <a:rPr lang="en-US" dirty="0"/>
              <a:t> </a:t>
            </a:r>
            <a:r>
              <a:rPr lang="en-US" dirty="0" err="1"/>
              <a:t>constituto</a:t>
            </a:r>
            <a:r>
              <a:rPr lang="en-US" dirty="0"/>
              <a:t>, vim </a:t>
            </a:r>
            <a:r>
              <a:rPr lang="en-US" dirty="0" err="1"/>
              <a:t>cetero</a:t>
            </a:r>
            <a:r>
              <a:rPr lang="en-US" dirty="0"/>
              <a:t> </a:t>
            </a:r>
            <a:r>
              <a:rPr lang="en-US" dirty="0" err="1"/>
              <a:t>inermis</a:t>
            </a:r>
            <a:r>
              <a:rPr lang="en-US" dirty="0"/>
              <a:t> argumentum </a:t>
            </a:r>
            <a:r>
              <a:rPr lang="en-US" dirty="0" err="1"/>
              <a:t>ei</a:t>
            </a:r>
            <a:r>
              <a:rPr lang="en-US" dirty="0"/>
              <a:t>, </a:t>
            </a:r>
            <a:r>
              <a:rPr lang="en-US" dirty="0" err="1"/>
              <a:t>copiosae</a:t>
            </a:r>
            <a:r>
              <a:rPr lang="en-US" dirty="0"/>
              <a:t> </a:t>
            </a:r>
            <a:r>
              <a:rPr lang="en-US" dirty="0" err="1"/>
              <a:t>oporteat</a:t>
            </a:r>
            <a:r>
              <a:rPr lang="en-US" dirty="0"/>
              <a:t> </a:t>
            </a:r>
            <a:r>
              <a:rPr lang="en-US" dirty="0" err="1"/>
              <a:t>reformidans</a:t>
            </a:r>
            <a:r>
              <a:rPr lang="en-US" dirty="0"/>
              <a:t> </a:t>
            </a:r>
            <a:r>
              <a:rPr lang="en-US" dirty="0" err="1"/>
              <a:t>est</a:t>
            </a:r>
            <a:r>
              <a:rPr lang="en-US" dirty="0"/>
              <a:t> id. </a:t>
            </a:r>
            <a:r>
              <a:rPr lang="en-US" dirty="0" err="1"/>
              <a:t>Fierent</a:t>
            </a:r>
            <a:r>
              <a:rPr lang="en-US" dirty="0"/>
              <a:t> </a:t>
            </a:r>
            <a:r>
              <a:rPr lang="en-US" dirty="0" err="1"/>
              <a:t>accusamus</a:t>
            </a:r>
            <a:r>
              <a:rPr lang="en-US" dirty="0"/>
              <a:t> sea id.</a:t>
            </a:r>
          </a:p>
        </p:txBody>
      </p:sp>
      <p:sp>
        <p:nvSpPr>
          <p:cNvPr id="4" name="Footer Placeholder 3"/>
          <p:cNvSpPr>
            <a:spLocks noGrp="1"/>
          </p:cNvSpPr>
          <p:nvPr>
            <p:ph type="ftr" sz="quarter" idx="23"/>
          </p:nvPr>
        </p:nvSpPr>
        <p:spPr/>
        <p:txBody>
          <a:bodyPr/>
          <a:lstStyle/>
          <a:p>
            <a:endParaRPr lang="en-US" dirty="0"/>
          </a:p>
        </p:txBody>
      </p:sp>
      <p:sp>
        <p:nvSpPr>
          <p:cNvPr id="2" name="Title 1"/>
          <p:cNvSpPr>
            <a:spLocks noGrp="1"/>
          </p:cNvSpPr>
          <p:nvPr>
            <p:ph type="title" hasCustomPrompt="1"/>
          </p:nvPr>
        </p:nvSpPr>
        <p:spPr/>
        <p:txBody>
          <a:bodyPr/>
          <a:lstStyle>
            <a:lvl1pPr>
              <a:defRPr/>
            </a:lvl1pPr>
          </a:lstStyle>
          <a:p>
            <a:r>
              <a:rPr lang="en-US" dirty="0"/>
              <a:t>Comparison – Text – 2 cols</a:t>
            </a:r>
          </a:p>
        </p:txBody>
      </p:sp>
    </p:spTree>
    <p:extLst>
      <p:ext uri="{BB962C8B-B14F-4D97-AF65-F5344CB8AC3E}">
        <p14:creationId xmlns:p14="http://schemas.microsoft.com/office/powerpoint/2010/main" val="2747013618"/>
      </p:ext>
    </p:extLst>
  </p:cSld>
  <p:clrMapOvr>
    <a:masterClrMapping/>
  </p:clrMapOvr>
  <p:extLst>
    <p:ext uri="{DCECCB84-F9BA-43D5-87BE-67443E8EF086}">
      <p15:sldGuideLst xmlns:p15="http://schemas.microsoft.com/office/powerpoint/2012/main">
        <p15:guide id="1" orient="horz" pos="1394">
          <p15:clr>
            <a:srgbClr val="FBAE40"/>
          </p15:clr>
        </p15:guide>
        <p15:guide id="2" orient="horz" pos="382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7600" y="1463040"/>
            <a:ext cx="10634400" cy="4433453"/>
          </a:xfrm>
          <a:prstGeom prst="rect">
            <a:avLst/>
          </a:prstGeom>
        </p:spPr>
        <p:txBody>
          <a:bodyPr vert="horz" lIns="91440" tIns="45720" rIns="91440" bIns="45720" rtlCol="0" anchor="t">
            <a:normAutofit/>
          </a:bodyPr>
          <a:lstStyle/>
          <a:p>
            <a:pPr lvl="0"/>
            <a:r>
              <a:rPr lang="en-US" dirty="0"/>
              <a:t>Description</a:t>
            </a:r>
          </a:p>
        </p:txBody>
      </p:sp>
      <p:sp>
        <p:nvSpPr>
          <p:cNvPr id="5" name="Title Placeholder 4">
            <a:extLst>
              <a:ext uri="{FF2B5EF4-FFF2-40B4-BE49-F238E27FC236}">
                <a16:creationId xmlns:a16="http://schemas.microsoft.com/office/drawing/2014/main" id="{B0864ECD-A0D9-2347-99EC-BA3BBBE191AA}"/>
              </a:ext>
            </a:extLst>
          </p:cNvPr>
          <p:cNvSpPr>
            <a:spLocks noGrp="1"/>
          </p:cNvSpPr>
          <p:nvPr>
            <p:ph type="title"/>
          </p:nvPr>
        </p:nvSpPr>
        <p:spPr>
          <a:xfrm>
            <a:off x="777600" y="649224"/>
            <a:ext cx="10634400" cy="461665"/>
          </a:xfrm>
          <a:prstGeom prst="rect">
            <a:avLst/>
          </a:prstGeom>
        </p:spPr>
        <p:txBody>
          <a:bodyPr vert="horz" lIns="91440" tIns="45720" rIns="91440" bIns="45720" rtlCol="0" anchor="t">
            <a:spAutoFit/>
          </a:bodyPr>
          <a:lstStyle/>
          <a:p>
            <a:r>
              <a:rPr lang="en-US"/>
              <a:t>Click to edit Master title style</a:t>
            </a:r>
            <a:endParaRPr lang="en-US" dirty="0"/>
          </a:p>
        </p:txBody>
      </p:sp>
      <p:pic>
        <p:nvPicPr>
          <p:cNvPr id="6" name="Picture 5"/>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826240" y="6047681"/>
            <a:ext cx="1188720" cy="276149"/>
          </a:xfrm>
          <a:prstGeom prst="rect">
            <a:avLst/>
          </a:prstGeom>
        </p:spPr>
      </p:pic>
      <p:sp>
        <p:nvSpPr>
          <p:cNvPr id="7" name="TextBox 6"/>
          <p:cNvSpPr txBox="1"/>
          <p:nvPr userDrawn="1"/>
        </p:nvSpPr>
        <p:spPr>
          <a:xfrm>
            <a:off x="10439234" y="6148015"/>
            <a:ext cx="972766" cy="246221"/>
          </a:xfrm>
          <a:prstGeom prst="rect">
            <a:avLst/>
          </a:prstGeom>
          <a:noFill/>
        </p:spPr>
        <p:txBody>
          <a:bodyPr wrap="square" rtlCol="0">
            <a:spAutoFit/>
          </a:bodyPr>
          <a:lstStyle/>
          <a:p>
            <a:pPr algn="r"/>
            <a:fld id="{2FB6F827-E134-4C8D-9CF5-D199257E746A}" type="slidenum">
              <a:rPr lang="en-US" sz="1000" kern="1200" smtClean="0">
                <a:solidFill>
                  <a:srgbClr val="332C41">
                    <a:alpha val="40000"/>
                  </a:srgbClr>
                </a:solidFill>
                <a:latin typeface="+mn-lt"/>
                <a:ea typeface="+mn-ea"/>
                <a:cs typeface="+mn-cs"/>
              </a:rPr>
              <a:pPr algn="r"/>
              <a:t>‹#›</a:t>
            </a:fld>
            <a:endParaRPr lang="en-US" sz="1000" kern="1200" dirty="0">
              <a:solidFill>
                <a:srgbClr val="332C41">
                  <a:alpha val="40000"/>
                </a:srgbClr>
              </a:solidFill>
              <a:latin typeface="+mn-lt"/>
              <a:ea typeface="+mn-ea"/>
              <a:cs typeface="+mn-cs"/>
            </a:endParaRPr>
          </a:p>
        </p:txBody>
      </p:sp>
      <p:sp>
        <p:nvSpPr>
          <p:cNvPr id="12" name="Footer Placeholder 11"/>
          <p:cNvSpPr>
            <a:spLocks noGrp="1"/>
          </p:cNvSpPr>
          <p:nvPr>
            <p:ph type="ftr" sz="quarter" idx="3"/>
          </p:nvPr>
        </p:nvSpPr>
        <p:spPr>
          <a:xfrm>
            <a:off x="826238" y="6437376"/>
            <a:ext cx="10634400" cy="283464"/>
          </a:xfrm>
          <a:prstGeom prst="rect">
            <a:avLst/>
          </a:prstGeom>
        </p:spPr>
        <p:txBody>
          <a:bodyPr vert="horz" lIns="91440" tIns="0" rIns="91440" bIns="0" rtlCol="0" anchor="b" anchorCtr="0">
            <a:noAutofit/>
          </a:bodyPr>
          <a:lstStyle>
            <a:lvl1pPr algn="l">
              <a:defRPr sz="800">
                <a:solidFill>
                  <a:schemeClr val="tx1">
                    <a:tint val="75000"/>
                  </a:schemeClr>
                </a:solidFill>
              </a:defRPr>
            </a:lvl1pPr>
          </a:lstStyle>
          <a:p>
            <a:endParaRPr lang="en-US" dirty="0"/>
          </a:p>
        </p:txBody>
      </p:sp>
    </p:spTree>
    <p:extLst>
      <p:ext uri="{BB962C8B-B14F-4D97-AF65-F5344CB8AC3E}">
        <p14:creationId xmlns:p14="http://schemas.microsoft.com/office/powerpoint/2010/main" val="1557930261"/>
      </p:ext>
    </p:extLst>
  </p:cSld>
  <p:clrMap bg1="lt1" tx1="dk1" bg2="lt2" tx2="dk2" accent1="accent1" accent2="accent2" accent3="accent3" accent4="accent4" accent5="accent5" accent6="accent6" hlink="hlink" folHlink="folHlink"/>
  <p:sldLayoutIdLst>
    <p:sldLayoutId id="2147483688" r:id="rId1"/>
    <p:sldLayoutId id="2147483728" r:id="rId2"/>
    <p:sldLayoutId id="2147483689" r:id="rId3"/>
    <p:sldLayoutId id="2147483693" r:id="rId4"/>
    <p:sldLayoutId id="2147483744" r:id="rId5"/>
    <p:sldLayoutId id="2147483708" r:id="rId6"/>
    <p:sldLayoutId id="2147483710" r:id="rId7"/>
    <p:sldLayoutId id="2147483742" r:id="rId8"/>
    <p:sldLayoutId id="2147483730" r:id="rId9"/>
    <p:sldLayoutId id="2147483731" r:id="rId10"/>
    <p:sldLayoutId id="2147483727" r:id="rId11"/>
    <p:sldLayoutId id="2147483709" r:id="rId12"/>
    <p:sldLayoutId id="2147483700" r:id="rId13"/>
    <p:sldLayoutId id="2147483734" r:id="rId14"/>
    <p:sldLayoutId id="2147483735" r:id="rId15"/>
    <p:sldLayoutId id="2147483736" r:id="rId16"/>
    <p:sldLayoutId id="2147483705" r:id="rId17"/>
    <p:sldLayoutId id="2147483718" r:id="rId18"/>
    <p:sldLayoutId id="2147483719" r:id="rId19"/>
    <p:sldLayoutId id="2147483694" r:id="rId20"/>
    <p:sldLayoutId id="2147483695" r:id="rId21"/>
    <p:sldLayoutId id="2147483696" r:id="rId22"/>
    <p:sldLayoutId id="2147483716" r:id="rId23"/>
    <p:sldLayoutId id="2147483720" r:id="rId24"/>
    <p:sldLayoutId id="2147483721" r:id="rId25"/>
    <p:sldLayoutId id="2147483722" r:id="rId26"/>
    <p:sldLayoutId id="2147483726" r:id="rId27"/>
    <p:sldLayoutId id="2147483748" r:id="rId28"/>
    <p:sldLayoutId id="2147483733" r:id="rId29"/>
    <p:sldLayoutId id="2147483723" r:id="rId30"/>
    <p:sldLayoutId id="2147483707" r:id="rId31"/>
    <p:sldLayoutId id="2147483737" r:id="rId32"/>
    <p:sldLayoutId id="2147483745" r:id="rId33"/>
    <p:sldLayoutId id="2147483743" r:id="rId34"/>
    <p:sldLayoutId id="2147483747" r:id="rId35"/>
    <p:sldLayoutId id="2147483749" r:id="rId36"/>
    <p:sldLayoutId id="2147483750" r:id="rId37"/>
  </p:sldLayoutIdLst>
  <p:hf sldNum="0" hdr="0" dt="0"/>
  <p:txStyles>
    <p:titleStyle>
      <a:lvl1pPr algn="l" defTabSz="685800" rtl="0" eaLnBrk="1" latinLnBrk="0" hangingPunct="1">
        <a:lnSpc>
          <a:spcPct val="100000"/>
        </a:lnSpc>
        <a:spcBef>
          <a:spcPct val="0"/>
        </a:spcBef>
        <a:buNone/>
        <a:defRPr sz="2400" b="1" kern="1200">
          <a:solidFill>
            <a:schemeClr val="tx2"/>
          </a:solidFill>
          <a:latin typeface="+mj-lt"/>
          <a:ea typeface="Arial" panose="020B0604020202020204" pitchFamily="34" charset="0"/>
          <a:cs typeface="Arial" panose="020B0604020202020204" pitchFamily="34" charset="0"/>
        </a:defRPr>
      </a:lvl1pPr>
    </p:titleStyle>
    <p:bodyStyle>
      <a:lvl1pPr marL="0" indent="0" algn="l" defTabSz="685800" rtl="0" eaLnBrk="1" latinLnBrk="0" hangingPunct="1">
        <a:lnSpc>
          <a:spcPct val="100000"/>
        </a:lnSpc>
        <a:spcBef>
          <a:spcPts val="0"/>
        </a:spcBef>
        <a:buFont typeface="Arial"/>
        <a:buNone/>
        <a:defRPr sz="2400"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39" userDrawn="1">
          <p15:clr>
            <a:srgbClr val="F26B43"/>
          </p15:clr>
        </p15:guide>
        <p15:guide id="2" orient="horz" pos="404" userDrawn="1">
          <p15:clr>
            <a:srgbClr val="F26B43"/>
          </p15:clr>
        </p15:guide>
        <p15:guide id="3" orient="horz" pos="4181" userDrawn="1">
          <p15:clr>
            <a:srgbClr val="F26B43"/>
          </p15:clr>
        </p15:guide>
        <p15:guide id="4" pos="139" userDrawn="1">
          <p15:clr>
            <a:srgbClr val="F26B43"/>
          </p15:clr>
        </p15:guide>
        <p15:guide id="5" orient="horz" pos="4005" userDrawn="1">
          <p15:clr>
            <a:srgbClr val="F26B43"/>
          </p15:clr>
        </p15:guide>
        <p15:guide id="6" orient="horz" pos="625" userDrawn="1">
          <p15:clr>
            <a:srgbClr val="F26B43"/>
          </p15:clr>
        </p15:guide>
        <p15:guide id="7" orient="horz" pos="1080" userDrawn="1">
          <p15:clr>
            <a:srgbClr val="F26B43"/>
          </p15:clr>
        </p15:guide>
        <p15:guide id="8" orient="horz" pos="9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chart" Target="../charts/chart17.xml"/><Relationship Id="rId7" Type="http://schemas.openxmlformats.org/officeDocument/2006/relationships/diagramQuickStyle" Target="../diagrams/quickStyle1.xml"/><Relationship Id="rId2" Type="http://schemas.openxmlformats.org/officeDocument/2006/relationships/chart" Target="../charts/chart16.xml"/><Relationship Id="rId1" Type="http://schemas.openxmlformats.org/officeDocument/2006/relationships/slideLayout" Target="../slideLayouts/slideLayout1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18.xml"/><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3" Type="http://schemas.openxmlformats.org/officeDocument/2006/relationships/hyperlink" Target="mailto:Olivia.joyner@yougov.com" TargetMode="External"/><Relationship Id="rId2" Type="http://schemas.openxmlformats.org/officeDocument/2006/relationships/hyperlink" Target="mailto:Ian.Neale@yougov.com" TargetMode="External"/><Relationship Id="rId1" Type="http://schemas.openxmlformats.org/officeDocument/2006/relationships/slideLayout" Target="../slideLayouts/slideLayout25.xml"/><Relationship Id="rId6" Type="http://schemas.openxmlformats.org/officeDocument/2006/relationships/hyperlink" Target="mailto:Mariana.owen@yougov.com" TargetMode="External"/><Relationship Id="rId5" Type="http://schemas.openxmlformats.org/officeDocument/2006/relationships/hyperlink" Target="mailto:Sophie.webb@yougov.com" TargetMode="External"/><Relationship Id="rId4" Type="http://schemas.openxmlformats.org/officeDocument/2006/relationships/hyperlink" Target="mailto:aMaeve.fairclough@yougov.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fs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530" y="4536048"/>
            <a:ext cx="1953325" cy="130564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9">
            <a:extLst>
              <a:ext uri="{FF2B5EF4-FFF2-40B4-BE49-F238E27FC236}">
                <a16:creationId xmlns:a16="http://schemas.microsoft.com/office/drawing/2014/main" id="{424FB275-14DA-4C92-BC7E-9EA7A51B99A2}"/>
              </a:ext>
              <a:ext uri="{C183D7F6-B498-43B3-948B-1728B52AA6E4}">
                <adec:decorative xmlns:adec="http://schemas.microsoft.com/office/drawing/2017/decorative" val="1"/>
              </a:ext>
            </a:extLst>
          </p:cNvPr>
          <p:cNvSpPr txBox="1">
            <a:spLocks/>
          </p:cNvSpPr>
          <p:nvPr/>
        </p:nvSpPr>
        <p:spPr>
          <a:xfrm>
            <a:off x="1870530" y="3517066"/>
            <a:ext cx="8160000" cy="646331"/>
          </a:xfrm>
          <a:prstGeom prst="rect">
            <a:avLst/>
          </a:prstGeom>
        </p:spPr>
        <p:txBody>
          <a:bodyPr/>
          <a:lstStyle>
            <a:lvl1pPr marL="0" indent="0" algn="l" defTabSz="685800" rtl="0" eaLnBrk="1" latinLnBrk="0" hangingPunct="1">
              <a:lnSpc>
                <a:spcPct val="100000"/>
              </a:lnSpc>
              <a:spcBef>
                <a:spcPts val="0"/>
              </a:spcBef>
              <a:buFont typeface="Arial"/>
              <a:buNone/>
              <a:defRPr sz="2400"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endParaRPr lang="en-GB" sz="1800" dirty="0">
              <a:solidFill>
                <a:schemeClr val="bg2">
                  <a:lumMod val="75000"/>
                </a:schemeClr>
              </a:solidFill>
            </a:endParaRPr>
          </a:p>
        </p:txBody>
      </p:sp>
      <p:sp>
        <p:nvSpPr>
          <p:cNvPr id="4" name="Title 3"/>
          <p:cNvSpPr>
            <a:spLocks noGrp="1"/>
          </p:cNvSpPr>
          <p:nvPr>
            <p:ph type="title"/>
          </p:nvPr>
        </p:nvSpPr>
        <p:spPr>
          <a:xfrm>
            <a:off x="1870530" y="2781227"/>
            <a:ext cx="8160000" cy="819223"/>
          </a:xfrm>
        </p:spPr>
        <p:txBody>
          <a:bodyPr/>
          <a:lstStyle/>
          <a:p>
            <a:r>
              <a:rPr lang="en-GB" sz="4400" dirty="0"/>
              <a:t>Remote and Digital Learning in Schools</a:t>
            </a:r>
            <a:br>
              <a:rPr lang="en-GB" sz="4400" dirty="0"/>
            </a:br>
            <a:endParaRPr lang="en-GB" sz="4400" dirty="0"/>
          </a:p>
        </p:txBody>
      </p:sp>
      <p:sp>
        <p:nvSpPr>
          <p:cNvPr id="2" name="Text Placeholder 1"/>
          <p:cNvSpPr>
            <a:spLocks noGrp="1"/>
          </p:cNvSpPr>
          <p:nvPr>
            <p:ph type="body" sz="quarter" idx="11"/>
          </p:nvPr>
        </p:nvSpPr>
        <p:spPr/>
        <p:txBody>
          <a:bodyPr/>
          <a:lstStyle/>
          <a:p>
            <a:r>
              <a:rPr lang="en-US" dirty="0"/>
              <a:t>January 2021</a:t>
            </a:r>
          </a:p>
          <a:p>
            <a:endParaRPr lang="en-GB" dirty="0"/>
          </a:p>
        </p:txBody>
      </p:sp>
    </p:spTree>
    <p:extLst>
      <p:ext uri="{BB962C8B-B14F-4D97-AF65-F5344CB8AC3E}">
        <p14:creationId xmlns:p14="http://schemas.microsoft.com/office/powerpoint/2010/main" val="1503888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9918" y="320183"/>
            <a:ext cx="11912082" cy="707886"/>
          </a:xfrm>
        </p:spPr>
        <p:txBody>
          <a:bodyPr/>
          <a:lstStyle/>
          <a:p>
            <a:r>
              <a:rPr lang="en-US" sz="2000" dirty="0"/>
              <a:t>Current approach to remote learning has been devised through reflecting on successes since March. Many schools have streamlined their approach and started using Zoom and MS Teams</a:t>
            </a:r>
            <a:endParaRPr lang="en-GB" sz="2000" dirty="0"/>
          </a:p>
        </p:txBody>
      </p:sp>
      <p:sp>
        <p:nvSpPr>
          <p:cNvPr id="10" name="Rectangle 9"/>
          <p:cNvSpPr/>
          <p:nvPr/>
        </p:nvSpPr>
        <p:spPr>
          <a:xfrm>
            <a:off x="583925" y="3266650"/>
            <a:ext cx="3022875" cy="2246769"/>
          </a:xfrm>
          <a:prstGeom prst="rect">
            <a:avLst/>
          </a:prstGeom>
        </p:spPr>
        <p:txBody>
          <a:bodyPr wrap="square">
            <a:spAutoFit/>
          </a:bodyPr>
          <a:lstStyle/>
          <a:p>
            <a:pPr algn="ctr"/>
            <a:r>
              <a:rPr lang="en-US" sz="1400" i="1" dirty="0">
                <a:solidFill>
                  <a:schemeClr val="accent1"/>
                </a:solidFill>
              </a:rPr>
              <a:t>“We want to provide a balanced curriculum to the students, making sure that they won't miss out just because they were isolating. And we have been encouraged by the SLT to have all of our resources uploaded every week and at any notice, to be able to provide lessons for students who are isolating.” (secondary school)</a:t>
            </a:r>
            <a:endParaRPr lang="en-GB" sz="1400" i="1" dirty="0">
              <a:solidFill>
                <a:schemeClr val="accent1"/>
              </a:solidFill>
            </a:endParaRPr>
          </a:p>
        </p:txBody>
      </p:sp>
      <p:sp>
        <p:nvSpPr>
          <p:cNvPr id="2" name="Text Placeholder 1"/>
          <p:cNvSpPr>
            <a:spLocks noGrp="1"/>
          </p:cNvSpPr>
          <p:nvPr>
            <p:ph type="body" sz="quarter" idx="13"/>
          </p:nvPr>
        </p:nvSpPr>
        <p:spPr>
          <a:xfrm>
            <a:off x="3930650" y="2755695"/>
            <a:ext cx="7918446" cy="3280200"/>
          </a:xfrm>
        </p:spPr>
        <p:txBody>
          <a:bodyPr/>
          <a:lstStyle/>
          <a:p>
            <a:pPr algn="ctr"/>
            <a:r>
              <a:rPr lang="en-US" sz="1600" b="1" dirty="0">
                <a:solidFill>
                  <a:schemeClr val="accent1"/>
                </a:solidFill>
              </a:rPr>
              <a:t>Approach from September 2020 onwards</a:t>
            </a:r>
            <a:endParaRPr lang="en-US" sz="1400" dirty="0"/>
          </a:p>
          <a:p>
            <a:pPr marL="285750" indent="-285750">
              <a:buFont typeface="Arial" panose="020B0604020202020204" pitchFamily="34" charset="0"/>
              <a:buChar char="•"/>
            </a:pPr>
            <a:r>
              <a:rPr lang="en-US" sz="1400" dirty="0"/>
              <a:t>Teachers have taken a </a:t>
            </a:r>
            <a:r>
              <a:rPr lang="en-US" sz="1400" b="1" dirty="0"/>
              <a:t>deliberative approach </a:t>
            </a:r>
            <a:r>
              <a:rPr lang="en-US" sz="1400" dirty="0"/>
              <a:t>to developing remote learning, relying on </a:t>
            </a:r>
            <a:r>
              <a:rPr lang="en-US" sz="1400" b="1" dirty="0"/>
              <a:t>trial and error </a:t>
            </a:r>
            <a:r>
              <a:rPr lang="en-US" sz="1400" dirty="0"/>
              <a:t>as well as feedback from students and parents.</a:t>
            </a:r>
          </a:p>
          <a:p>
            <a:pPr marL="285750" indent="-285750">
              <a:buFont typeface="Arial" panose="020B0604020202020204" pitchFamily="34" charset="0"/>
              <a:buChar char="•"/>
            </a:pPr>
            <a:r>
              <a:rPr lang="en-US" sz="1400" dirty="0"/>
              <a:t>Core subjects and non practical subjects (e.g. </a:t>
            </a:r>
            <a:r>
              <a:rPr lang="en-US" sz="1400" dirty="0" err="1"/>
              <a:t>Maths</a:t>
            </a:r>
            <a:r>
              <a:rPr lang="en-US" sz="1400" dirty="0"/>
              <a:t> and English) have continued to be priortised over others, which can be more complex to teach remotely (e.g. music).</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Most schools in the qualitative sample have </a:t>
            </a:r>
            <a:r>
              <a:rPr lang="en-US" sz="1400" b="1" dirty="0"/>
              <a:t>streamlined</a:t>
            </a:r>
            <a:r>
              <a:rPr lang="en-US" sz="1400" dirty="0"/>
              <a:t> their approach over time, using a reduced number of methods / apps so that parents and students can better engage with the work; keeping their approach </a:t>
            </a:r>
            <a:r>
              <a:rPr lang="en-US" sz="1400" b="1" dirty="0"/>
              <a:t>flexible</a:t>
            </a:r>
            <a:r>
              <a:rPr lang="en-US" sz="1400" dirty="0"/>
              <a:t>, </a:t>
            </a:r>
            <a:r>
              <a:rPr lang="en-US" sz="1400" b="1" dirty="0"/>
              <a:t>consistent</a:t>
            </a:r>
            <a:r>
              <a:rPr lang="en-US" sz="1400" dirty="0"/>
              <a:t> and </a:t>
            </a:r>
            <a:r>
              <a:rPr lang="en-US" sz="1400" b="1" dirty="0"/>
              <a:t>economical</a:t>
            </a:r>
            <a:r>
              <a:rPr lang="en-US" sz="1400" dirty="0"/>
              <a:t> is critical for schools. </a:t>
            </a:r>
          </a:p>
          <a:p>
            <a:pPr marL="285750" indent="-285750">
              <a:buFont typeface="Arial" panose="020B0604020202020204" pitchFamily="34" charset="0"/>
              <a:buChar char="•"/>
            </a:pPr>
            <a:r>
              <a:rPr lang="en-US" sz="1400" dirty="0"/>
              <a:t>Some schools do now offer </a:t>
            </a:r>
            <a:r>
              <a:rPr lang="en-US" sz="1400" b="1" dirty="0"/>
              <a:t>live lessons</a:t>
            </a:r>
            <a:r>
              <a:rPr lang="en-US" sz="1400" dirty="0"/>
              <a:t>, since putting safeguarding measures in place.</a:t>
            </a:r>
          </a:p>
          <a:p>
            <a:endParaRPr lang="en-US" sz="1400" dirty="0"/>
          </a:p>
        </p:txBody>
      </p:sp>
      <p:cxnSp>
        <p:nvCxnSpPr>
          <p:cNvPr id="5" name="Straight Connector 4">
            <a:extLst>
              <a:ext uri="{C183D7F6-B498-43B3-948B-1728B52AA6E4}">
                <adec:decorative xmlns:adec="http://schemas.microsoft.com/office/drawing/2017/decorative" val="1"/>
              </a:ext>
            </a:extLst>
          </p:cNvPr>
          <p:cNvCxnSpPr/>
          <p:nvPr/>
        </p:nvCxnSpPr>
        <p:spPr>
          <a:xfrm flipV="1">
            <a:off x="7919100" y="2416704"/>
            <a:ext cx="0" cy="390291"/>
          </a:xfrm>
          <a:prstGeom prst="line">
            <a:avLst/>
          </a:prstGeom>
          <a:ln w="15875" cap="sq">
            <a:solidFill>
              <a:schemeClr val="accent1"/>
            </a:solidFill>
            <a:headEnd type="oval" w="sm" len="sm"/>
          </a:ln>
        </p:spPr>
        <p:style>
          <a:lnRef idx="1">
            <a:schemeClr val="accent1"/>
          </a:lnRef>
          <a:fillRef idx="0">
            <a:schemeClr val="accent1"/>
          </a:fillRef>
          <a:effectRef idx="0">
            <a:schemeClr val="accent1"/>
          </a:effectRef>
          <a:fontRef idx="minor">
            <a:schemeClr val="tx1"/>
          </a:fontRef>
        </p:style>
      </p:cxnSp>
      <p:sp>
        <p:nvSpPr>
          <p:cNvPr id="3" name="Rectangle 2">
            <a:extLst>
              <a:ext uri="{C183D7F6-B498-43B3-948B-1728B52AA6E4}">
                <adec:decorative xmlns:adec="http://schemas.microsoft.com/office/drawing/2017/decorative" val="1"/>
              </a:ext>
            </a:extLst>
          </p:cNvPr>
          <p:cNvSpPr/>
          <p:nvPr/>
        </p:nvSpPr>
        <p:spPr>
          <a:xfrm>
            <a:off x="-44450" y="1675244"/>
            <a:ext cx="12236450" cy="849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7">
            <a:extLst>
              <a:ext uri="{C183D7F6-B498-43B3-948B-1728B52AA6E4}">
                <adec:decorative xmlns:adec="http://schemas.microsoft.com/office/drawing/2017/decorative" val="1"/>
              </a:ext>
            </a:extLst>
          </p:cNvPr>
          <p:cNvSpPr>
            <a:spLocks noEditPoints="1"/>
          </p:cNvSpPr>
          <p:nvPr/>
        </p:nvSpPr>
        <p:spPr bwMode="auto">
          <a:xfrm>
            <a:off x="7658249" y="1729340"/>
            <a:ext cx="521701" cy="633269"/>
          </a:xfrm>
          <a:custGeom>
            <a:avLst/>
            <a:gdLst>
              <a:gd name="T0" fmla="*/ 88 w 376"/>
              <a:gd name="T1" fmla="*/ 275 h 456"/>
              <a:gd name="T2" fmla="*/ 68 w 376"/>
              <a:gd name="T3" fmla="*/ 275 h 456"/>
              <a:gd name="T4" fmla="*/ 68 w 376"/>
              <a:gd name="T5" fmla="*/ 259 h 456"/>
              <a:gd name="T6" fmla="*/ 88 w 376"/>
              <a:gd name="T7" fmla="*/ 259 h 456"/>
              <a:gd name="T8" fmla="*/ 88 w 376"/>
              <a:gd name="T9" fmla="*/ 267 h 456"/>
              <a:gd name="T10" fmla="*/ 88 w 376"/>
              <a:gd name="T11" fmla="*/ 275 h 456"/>
              <a:gd name="T12" fmla="*/ 123 w 376"/>
              <a:gd name="T13" fmla="*/ 191 h 456"/>
              <a:gd name="T14" fmla="*/ 109 w 376"/>
              <a:gd name="T15" fmla="*/ 177 h 456"/>
              <a:gd name="T16" fmla="*/ 98 w 376"/>
              <a:gd name="T17" fmla="*/ 188 h 456"/>
              <a:gd name="T18" fmla="*/ 112 w 376"/>
              <a:gd name="T19" fmla="*/ 203 h 456"/>
              <a:gd name="T20" fmla="*/ 123 w 376"/>
              <a:gd name="T21" fmla="*/ 191 h 456"/>
              <a:gd name="T22" fmla="*/ 188 w 376"/>
              <a:gd name="T23" fmla="*/ 367 h 456"/>
              <a:gd name="T24" fmla="*/ 180 w 376"/>
              <a:gd name="T25" fmla="*/ 367 h 456"/>
              <a:gd name="T26" fmla="*/ 180 w 376"/>
              <a:gd name="T27" fmla="*/ 387 h 456"/>
              <a:gd name="T28" fmla="*/ 196 w 376"/>
              <a:gd name="T29" fmla="*/ 387 h 456"/>
              <a:gd name="T30" fmla="*/ 196 w 376"/>
              <a:gd name="T31" fmla="*/ 367 h 456"/>
              <a:gd name="T32" fmla="*/ 188 w 376"/>
              <a:gd name="T33" fmla="*/ 367 h 456"/>
              <a:gd name="T34" fmla="*/ 112 w 376"/>
              <a:gd name="T35" fmla="*/ 332 h 456"/>
              <a:gd name="T36" fmla="*/ 98 w 376"/>
              <a:gd name="T37" fmla="*/ 347 h 456"/>
              <a:gd name="T38" fmla="*/ 109 w 376"/>
              <a:gd name="T39" fmla="*/ 358 h 456"/>
              <a:gd name="T40" fmla="*/ 123 w 376"/>
              <a:gd name="T41" fmla="*/ 344 h 456"/>
              <a:gd name="T42" fmla="*/ 112 w 376"/>
              <a:gd name="T43" fmla="*/ 332 h 456"/>
              <a:gd name="T44" fmla="*/ 280 w 376"/>
              <a:gd name="T45" fmla="*/ 356 h 456"/>
              <a:gd name="T46" fmla="*/ 316 w 376"/>
              <a:gd name="T47" fmla="*/ 267 h 456"/>
              <a:gd name="T48" fmla="*/ 188 w 376"/>
              <a:gd name="T49" fmla="*/ 140 h 456"/>
              <a:gd name="T50" fmla="*/ 180 w 376"/>
              <a:gd name="T51" fmla="*/ 140 h 456"/>
              <a:gd name="T52" fmla="*/ 180 w 376"/>
              <a:gd name="T53" fmla="*/ 271 h 456"/>
              <a:gd name="T54" fmla="*/ 274 w 376"/>
              <a:gd name="T55" fmla="*/ 362 h 456"/>
              <a:gd name="T56" fmla="*/ 280 w 376"/>
              <a:gd name="T57" fmla="*/ 356 h 456"/>
              <a:gd name="T58" fmla="*/ 376 w 376"/>
              <a:gd name="T59" fmla="*/ 267 h 456"/>
              <a:gd name="T60" fmla="*/ 188 w 376"/>
              <a:gd name="T61" fmla="*/ 456 h 456"/>
              <a:gd name="T62" fmla="*/ 0 w 376"/>
              <a:gd name="T63" fmla="*/ 267 h 456"/>
              <a:gd name="T64" fmla="*/ 168 w 376"/>
              <a:gd name="T65" fmla="*/ 80 h 456"/>
              <a:gd name="T66" fmla="*/ 168 w 376"/>
              <a:gd name="T67" fmla="*/ 79 h 456"/>
              <a:gd name="T68" fmla="*/ 168 w 376"/>
              <a:gd name="T69" fmla="*/ 58 h 456"/>
              <a:gd name="T70" fmla="*/ 150 w 376"/>
              <a:gd name="T71" fmla="*/ 40 h 456"/>
              <a:gd name="T72" fmla="*/ 150 w 376"/>
              <a:gd name="T73" fmla="*/ 18 h 456"/>
              <a:gd name="T74" fmla="*/ 168 w 376"/>
              <a:gd name="T75" fmla="*/ 0 h 456"/>
              <a:gd name="T76" fmla="*/ 208 w 376"/>
              <a:gd name="T77" fmla="*/ 0 h 456"/>
              <a:gd name="T78" fmla="*/ 226 w 376"/>
              <a:gd name="T79" fmla="*/ 18 h 456"/>
              <a:gd name="T80" fmla="*/ 226 w 376"/>
              <a:gd name="T81" fmla="*/ 40 h 456"/>
              <a:gd name="T82" fmla="*/ 208 w 376"/>
              <a:gd name="T83" fmla="*/ 58 h 456"/>
              <a:gd name="T84" fmla="*/ 208 w 376"/>
              <a:gd name="T85" fmla="*/ 79 h 456"/>
              <a:gd name="T86" fmla="*/ 208 w 376"/>
              <a:gd name="T87" fmla="*/ 80 h 456"/>
              <a:gd name="T88" fmla="*/ 259 w 376"/>
              <a:gd name="T89" fmla="*/ 93 h 456"/>
              <a:gd name="T90" fmla="*/ 269 w 376"/>
              <a:gd name="T91" fmla="*/ 74 h 456"/>
              <a:gd name="T92" fmla="*/ 294 w 376"/>
              <a:gd name="T93" fmla="*/ 66 h 456"/>
              <a:gd name="T94" fmla="*/ 301 w 376"/>
              <a:gd name="T95" fmla="*/ 90 h 456"/>
              <a:gd name="T96" fmla="*/ 291 w 376"/>
              <a:gd name="T97" fmla="*/ 110 h 456"/>
              <a:gd name="T98" fmla="*/ 376 w 376"/>
              <a:gd name="T99" fmla="*/ 267 h 456"/>
              <a:gd name="T100" fmla="*/ 347 w 376"/>
              <a:gd name="T101" fmla="*/ 267 h 456"/>
              <a:gd name="T102" fmla="*/ 188 w 376"/>
              <a:gd name="T103" fmla="*/ 108 h 456"/>
              <a:gd name="T104" fmla="*/ 29 w 376"/>
              <a:gd name="T105" fmla="*/ 267 h 456"/>
              <a:gd name="T106" fmla="*/ 188 w 376"/>
              <a:gd name="T107" fmla="*/ 427 h 456"/>
              <a:gd name="T108" fmla="*/ 347 w 376"/>
              <a:gd name="T109" fmla="*/ 26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6" h="456">
                <a:moveTo>
                  <a:pt x="88" y="275"/>
                </a:moveTo>
                <a:cubicBezTo>
                  <a:pt x="68" y="275"/>
                  <a:pt x="68" y="275"/>
                  <a:pt x="68" y="275"/>
                </a:cubicBezTo>
                <a:cubicBezTo>
                  <a:pt x="68" y="259"/>
                  <a:pt x="68" y="259"/>
                  <a:pt x="68" y="259"/>
                </a:cubicBezTo>
                <a:cubicBezTo>
                  <a:pt x="88" y="259"/>
                  <a:pt x="88" y="259"/>
                  <a:pt x="88" y="259"/>
                </a:cubicBezTo>
                <a:cubicBezTo>
                  <a:pt x="88" y="262"/>
                  <a:pt x="88" y="265"/>
                  <a:pt x="88" y="267"/>
                </a:cubicBezTo>
                <a:cubicBezTo>
                  <a:pt x="88" y="270"/>
                  <a:pt x="88" y="273"/>
                  <a:pt x="88" y="275"/>
                </a:cubicBezTo>
                <a:close/>
                <a:moveTo>
                  <a:pt x="123" y="191"/>
                </a:moveTo>
                <a:cubicBezTo>
                  <a:pt x="109" y="177"/>
                  <a:pt x="109" y="177"/>
                  <a:pt x="109" y="177"/>
                </a:cubicBezTo>
                <a:cubicBezTo>
                  <a:pt x="98" y="188"/>
                  <a:pt x="98" y="188"/>
                  <a:pt x="98" y="188"/>
                </a:cubicBezTo>
                <a:cubicBezTo>
                  <a:pt x="112" y="203"/>
                  <a:pt x="112" y="203"/>
                  <a:pt x="112" y="203"/>
                </a:cubicBezTo>
                <a:cubicBezTo>
                  <a:pt x="115" y="199"/>
                  <a:pt x="119" y="195"/>
                  <a:pt x="123" y="191"/>
                </a:cubicBezTo>
                <a:close/>
                <a:moveTo>
                  <a:pt x="188" y="367"/>
                </a:moveTo>
                <a:cubicBezTo>
                  <a:pt x="185" y="367"/>
                  <a:pt x="183" y="367"/>
                  <a:pt x="180" y="367"/>
                </a:cubicBezTo>
                <a:cubicBezTo>
                  <a:pt x="180" y="387"/>
                  <a:pt x="180" y="387"/>
                  <a:pt x="180" y="387"/>
                </a:cubicBezTo>
                <a:cubicBezTo>
                  <a:pt x="196" y="387"/>
                  <a:pt x="196" y="387"/>
                  <a:pt x="196" y="387"/>
                </a:cubicBezTo>
                <a:cubicBezTo>
                  <a:pt x="196" y="367"/>
                  <a:pt x="196" y="367"/>
                  <a:pt x="196" y="367"/>
                </a:cubicBezTo>
                <a:cubicBezTo>
                  <a:pt x="193" y="367"/>
                  <a:pt x="191" y="367"/>
                  <a:pt x="188" y="367"/>
                </a:cubicBezTo>
                <a:close/>
                <a:moveTo>
                  <a:pt x="112" y="332"/>
                </a:moveTo>
                <a:cubicBezTo>
                  <a:pt x="98" y="347"/>
                  <a:pt x="98" y="347"/>
                  <a:pt x="98" y="347"/>
                </a:cubicBezTo>
                <a:cubicBezTo>
                  <a:pt x="109" y="358"/>
                  <a:pt x="109" y="358"/>
                  <a:pt x="109" y="358"/>
                </a:cubicBezTo>
                <a:cubicBezTo>
                  <a:pt x="123" y="344"/>
                  <a:pt x="123" y="344"/>
                  <a:pt x="123" y="344"/>
                </a:cubicBezTo>
                <a:cubicBezTo>
                  <a:pt x="119" y="340"/>
                  <a:pt x="115" y="336"/>
                  <a:pt x="112" y="332"/>
                </a:cubicBezTo>
                <a:close/>
                <a:moveTo>
                  <a:pt x="280" y="356"/>
                </a:moveTo>
                <a:cubicBezTo>
                  <a:pt x="303" y="332"/>
                  <a:pt x="316" y="301"/>
                  <a:pt x="316" y="267"/>
                </a:cubicBezTo>
                <a:cubicBezTo>
                  <a:pt x="316" y="197"/>
                  <a:pt x="259" y="140"/>
                  <a:pt x="188" y="140"/>
                </a:cubicBezTo>
                <a:cubicBezTo>
                  <a:pt x="180" y="140"/>
                  <a:pt x="180" y="140"/>
                  <a:pt x="180" y="140"/>
                </a:cubicBezTo>
                <a:cubicBezTo>
                  <a:pt x="180" y="271"/>
                  <a:pt x="180" y="271"/>
                  <a:pt x="180" y="271"/>
                </a:cubicBezTo>
                <a:cubicBezTo>
                  <a:pt x="274" y="362"/>
                  <a:pt x="274" y="362"/>
                  <a:pt x="274" y="362"/>
                </a:cubicBezTo>
                <a:lnTo>
                  <a:pt x="280" y="356"/>
                </a:lnTo>
                <a:close/>
                <a:moveTo>
                  <a:pt x="376" y="267"/>
                </a:moveTo>
                <a:cubicBezTo>
                  <a:pt x="376" y="371"/>
                  <a:pt x="292" y="456"/>
                  <a:pt x="188" y="456"/>
                </a:cubicBezTo>
                <a:cubicBezTo>
                  <a:pt x="84" y="456"/>
                  <a:pt x="0" y="371"/>
                  <a:pt x="0" y="267"/>
                </a:cubicBezTo>
                <a:cubicBezTo>
                  <a:pt x="0" y="170"/>
                  <a:pt x="74" y="90"/>
                  <a:pt x="168" y="80"/>
                </a:cubicBezTo>
                <a:cubicBezTo>
                  <a:pt x="168" y="80"/>
                  <a:pt x="168" y="80"/>
                  <a:pt x="168" y="79"/>
                </a:cubicBezTo>
                <a:cubicBezTo>
                  <a:pt x="168" y="58"/>
                  <a:pt x="168" y="58"/>
                  <a:pt x="168" y="58"/>
                </a:cubicBezTo>
                <a:cubicBezTo>
                  <a:pt x="158" y="58"/>
                  <a:pt x="150" y="50"/>
                  <a:pt x="150" y="40"/>
                </a:cubicBezTo>
                <a:cubicBezTo>
                  <a:pt x="150" y="18"/>
                  <a:pt x="150" y="18"/>
                  <a:pt x="150" y="18"/>
                </a:cubicBezTo>
                <a:cubicBezTo>
                  <a:pt x="150" y="8"/>
                  <a:pt x="158" y="0"/>
                  <a:pt x="168" y="0"/>
                </a:cubicBezTo>
                <a:cubicBezTo>
                  <a:pt x="208" y="0"/>
                  <a:pt x="208" y="0"/>
                  <a:pt x="208" y="0"/>
                </a:cubicBezTo>
                <a:cubicBezTo>
                  <a:pt x="218" y="0"/>
                  <a:pt x="226" y="8"/>
                  <a:pt x="226" y="18"/>
                </a:cubicBezTo>
                <a:cubicBezTo>
                  <a:pt x="226" y="40"/>
                  <a:pt x="226" y="40"/>
                  <a:pt x="226" y="40"/>
                </a:cubicBezTo>
                <a:cubicBezTo>
                  <a:pt x="226" y="50"/>
                  <a:pt x="218" y="58"/>
                  <a:pt x="208" y="58"/>
                </a:cubicBezTo>
                <a:cubicBezTo>
                  <a:pt x="208" y="79"/>
                  <a:pt x="208" y="79"/>
                  <a:pt x="208" y="79"/>
                </a:cubicBezTo>
                <a:cubicBezTo>
                  <a:pt x="208" y="80"/>
                  <a:pt x="208" y="80"/>
                  <a:pt x="208" y="80"/>
                </a:cubicBezTo>
                <a:cubicBezTo>
                  <a:pt x="226" y="82"/>
                  <a:pt x="243" y="87"/>
                  <a:pt x="259" y="93"/>
                </a:cubicBezTo>
                <a:cubicBezTo>
                  <a:pt x="269" y="74"/>
                  <a:pt x="269" y="74"/>
                  <a:pt x="269" y="74"/>
                </a:cubicBezTo>
                <a:cubicBezTo>
                  <a:pt x="274" y="65"/>
                  <a:pt x="285" y="61"/>
                  <a:pt x="294" y="66"/>
                </a:cubicBezTo>
                <a:cubicBezTo>
                  <a:pt x="303" y="71"/>
                  <a:pt x="306" y="82"/>
                  <a:pt x="301" y="90"/>
                </a:cubicBezTo>
                <a:cubicBezTo>
                  <a:pt x="291" y="110"/>
                  <a:pt x="291" y="110"/>
                  <a:pt x="291" y="110"/>
                </a:cubicBezTo>
                <a:cubicBezTo>
                  <a:pt x="342" y="144"/>
                  <a:pt x="376" y="202"/>
                  <a:pt x="376" y="267"/>
                </a:cubicBezTo>
                <a:close/>
                <a:moveTo>
                  <a:pt x="347" y="267"/>
                </a:moveTo>
                <a:cubicBezTo>
                  <a:pt x="347" y="179"/>
                  <a:pt x="276" y="108"/>
                  <a:pt x="188" y="108"/>
                </a:cubicBezTo>
                <a:cubicBezTo>
                  <a:pt x="100" y="108"/>
                  <a:pt x="29" y="179"/>
                  <a:pt x="29" y="267"/>
                </a:cubicBezTo>
                <a:cubicBezTo>
                  <a:pt x="29" y="355"/>
                  <a:pt x="100" y="427"/>
                  <a:pt x="188" y="427"/>
                </a:cubicBezTo>
                <a:cubicBezTo>
                  <a:pt x="276" y="427"/>
                  <a:pt x="347" y="355"/>
                  <a:pt x="347" y="26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556057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12378"/>
            <a:ext cx="11129553" cy="830997"/>
          </a:xfrm>
        </p:spPr>
        <p:txBody>
          <a:bodyPr/>
          <a:lstStyle/>
          <a:p>
            <a:r>
              <a:rPr lang="en-GB" dirty="0"/>
              <a:t>More than half of schools are currently offering physical remote learning resources, live video lessons and a blended learning approach </a:t>
            </a:r>
            <a:endParaRPr dirty="0"/>
          </a:p>
        </p:txBody>
      </p:sp>
      <p:sp>
        <p:nvSpPr>
          <p:cNvPr id="3" name="Text Placeholder 2"/>
          <p:cNvSpPr>
            <a:spLocks noGrp="1"/>
          </p:cNvSpPr>
          <p:nvPr>
            <p:ph type="body" sz="quarter" idx="10"/>
          </p:nvPr>
        </p:nvSpPr>
        <p:spPr>
          <a:xfrm>
            <a:off x="365760" y="1201737"/>
            <a:ext cx="9980023" cy="544767"/>
          </a:xfrm>
        </p:spPr>
        <p:txBody>
          <a:bodyPr>
            <a:normAutofit lnSpcReduction="10000"/>
          </a:bodyPr>
          <a:lstStyle/>
          <a:p>
            <a:r>
              <a:rPr lang="en-GB" dirty="0"/>
              <a:t>Secondary school teachers are most likely to report their school is offering live video lessons (74%) compared with 35% of Primary teachers</a:t>
            </a:r>
            <a:endParaRPr dirty="0"/>
          </a:p>
        </p:txBody>
      </p:sp>
      <p:sp>
        <p:nvSpPr>
          <p:cNvPr id="8" name="Speech Bubble: Rectangle with Corners Rounded 7">
            <a:extLst>
              <a:ext uri="{FF2B5EF4-FFF2-40B4-BE49-F238E27FC236}">
                <a16:creationId xmlns:a16="http://schemas.microsoft.com/office/drawing/2014/main" id="{3CC995AD-A4A9-42D8-A70A-CD00FEBB1F47}"/>
              </a:ext>
            </a:extLst>
          </p:cNvPr>
          <p:cNvSpPr/>
          <p:nvPr/>
        </p:nvSpPr>
        <p:spPr>
          <a:xfrm>
            <a:off x="9675223" y="1654629"/>
            <a:ext cx="2216330" cy="1393143"/>
          </a:xfrm>
          <a:prstGeom prst="wedgeRoundRectCallout">
            <a:avLst>
              <a:gd name="adj1" fmla="val -36601"/>
              <a:gd name="adj2" fmla="val 70797"/>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Schools rated as ‘Outstanding’ are significantly more likely than average to be using chat applications for pupil to pupil (21%) or teach to pupil (46%) interactions</a:t>
            </a:r>
            <a:endParaRPr lang="en-GB" sz="1200" dirty="0">
              <a:solidFill>
                <a:schemeClr val="tx1">
                  <a:lumMod val="75000"/>
                  <a:lumOff val="25000"/>
                </a:schemeClr>
              </a:solidFill>
            </a:endParaRPr>
          </a:p>
        </p:txBody>
      </p:sp>
      <p:sp>
        <p:nvSpPr>
          <p:cNvPr id="7" name="Speech Bubble: Rectangle with Corners Rounded 6">
            <a:extLst>
              <a:ext uri="{FF2B5EF4-FFF2-40B4-BE49-F238E27FC236}">
                <a16:creationId xmlns:a16="http://schemas.microsoft.com/office/drawing/2014/main" id="{FE01E186-5D87-4B22-9608-0CD83DD58D55}"/>
              </a:ext>
            </a:extLst>
          </p:cNvPr>
          <p:cNvSpPr/>
          <p:nvPr/>
        </p:nvSpPr>
        <p:spPr>
          <a:xfrm>
            <a:off x="6096000" y="1575170"/>
            <a:ext cx="3283130" cy="736301"/>
          </a:xfrm>
          <a:prstGeom prst="wedgeRoundRectCallout">
            <a:avLst>
              <a:gd name="adj1" fmla="val -35422"/>
              <a:gd name="adj2" fmla="val 81424"/>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Academies are significantly more likely to be using a blended approach than maintained schools (59% compared with 40%)</a:t>
            </a:r>
            <a:endParaRPr lang="en-GB" sz="1200" dirty="0">
              <a:solidFill>
                <a:schemeClr val="tx1">
                  <a:lumMod val="75000"/>
                  <a:lumOff val="25000"/>
                </a:schemeClr>
              </a:solidFill>
            </a:endParaRPr>
          </a:p>
        </p:txBody>
      </p:sp>
      <p:graphicFrame>
        <p:nvGraphicFramePr>
          <p:cNvPr id="4" name="Chart Placeholder 3" descr="Chart showing usage of different remote learning approaches offered by primary and secondary schools offer, including links to external sites/resources; video assemblies, physical remote learning resources; live video; pre-recorded video; chat applications; a dedicated digital learning platform etc. These are further broken down into what the school offers and what the teacher uses."/>
          <p:cNvGraphicFramePr>
            <a:graphicFrameLocks noGrp="1"/>
          </p:cNvGraphicFramePr>
          <p:nvPr>
            <p:ph type="chart" sz="quarter" idx="11"/>
            <p:extLst>
              <p:ext uri="{D42A27DB-BD31-4B8C-83A1-F6EECF244321}">
                <p14:modId xmlns:p14="http://schemas.microsoft.com/office/powerpoint/2010/main" val="1848249600"/>
              </p:ext>
            </p:extLst>
          </p:nvPr>
        </p:nvGraphicFramePr>
        <p:xfrm>
          <a:off x="365760" y="1828800"/>
          <a:ext cx="11429999" cy="429768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242B57D5-2B22-415A-9B0F-7CC183869063}"/>
              </a:ext>
              <a:ext uri="{C183D7F6-B498-43B3-948B-1728B52AA6E4}">
                <adec:decorative xmlns:adec="http://schemas.microsoft.com/office/drawing/2017/decorative" val="0"/>
              </a:ext>
            </a:extLst>
          </p:cNvPr>
          <p:cNvSpPr/>
          <p:nvPr/>
        </p:nvSpPr>
        <p:spPr>
          <a:xfrm>
            <a:off x="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sp>
        <p:nvSpPr>
          <p:cNvPr id="9" name="Speech Bubble: Rectangle with Corners Rounded 8">
            <a:extLst>
              <a:ext uri="{FF2B5EF4-FFF2-40B4-BE49-F238E27FC236}">
                <a16:creationId xmlns:a16="http://schemas.microsoft.com/office/drawing/2014/main" id="{7E1F6707-C9F3-4610-AF50-55D5DDBC9134}"/>
              </a:ext>
            </a:extLst>
          </p:cNvPr>
          <p:cNvSpPr/>
          <p:nvPr/>
        </p:nvSpPr>
        <p:spPr>
          <a:xfrm>
            <a:off x="9138887" y="4894325"/>
            <a:ext cx="2413792" cy="1293971"/>
          </a:xfrm>
          <a:prstGeom prst="wedgeRoundRectCallout">
            <a:avLst/>
          </a:prstGeom>
        </p:spPr>
        <p:txBody>
          <a:bodyPr wrap="square">
            <a:spAutoFit/>
          </a:bodyPr>
          <a:lstStyle/>
          <a:p>
            <a:pPr algn="ctr"/>
            <a:r>
              <a:rPr lang="en-GB" sz="1400" i="1" dirty="0">
                <a:solidFill>
                  <a:schemeClr val="accent1"/>
                </a:solidFill>
              </a:rPr>
              <a:t>“Each of those booklets I have uploaded online, and I have recorded a Zoom video for each one” (secondary school)</a:t>
            </a:r>
          </a:p>
        </p:txBody>
      </p:sp>
      <p:sp>
        <p:nvSpPr>
          <p:cNvPr id="5" name="Text Placeholder 4"/>
          <p:cNvSpPr>
            <a:spLocks noGrp="1"/>
          </p:cNvSpPr>
          <p:nvPr>
            <p:ph type="body" sz="quarter" idx="12"/>
          </p:nvPr>
        </p:nvSpPr>
        <p:spPr>
          <a:xfrm>
            <a:off x="2098766" y="6208775"/>
            <a:ext cx="8926285" cy="449199"/>
          </a:xfrm>
        </p:spPr>
        <p:txBody>
          <a:bodyPr>
            <a:normAutofit fontScale="77500" lnSpcReduction="20000"/>
          </a:bodyPr>
          <a:lstStyle/>
          <a:p>
            <a:r>
              <a:rPr lang="en-US" dirty="0"/>
              <a:t>Q1. Which, if any, of the following remote learning approaches does your school offer? (Please select all that apply). Base: All teachers (n=1003) / Q4. Which, if any, of the following methods have you personally used for teaching pupils since your school brought in remote learning? (Please select all that apply) Base: All teachers whose school offers remote learning (n=969)</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4">
            <a:extLst>
              <a:ext uri="{FF2B5EF4-FFF2-40B4-BE49-F238E27FC236}">
                <a16:creationId xmlns:a16="http://schemas.microsoft.com/office/drawing/2014/main" id="{570974B7-0661-4C59-8612-6F18BE572B6F}"/>
              </a:ext>
            </a:extLst>
          </p:cNvPr>
          <p:cNvSpPr txBox="1">
            <a:spLocks/>
          </p:cNvSpPr>
          <p:nvPr/>
        </p:nvSpPr>
        <p:spPr>
          <a:xfrm>
            <a:off x="5176445" y="325931"/>
            <a:ext cx="5633092" cy="338553"/>
          </a:xfrm>
          <a:prstGeom prst="rect">
            <a:avLst/>
          </a:prstGeom>
          <a:solidFill>
            <a:srgbClr val="F7F6FB"/>
          </a:solidFill>
        </p:spPr>
        <p:txBody>
          <a:bodyPr vert="horz" lIns="91440" tIns="45720" rIns="91440" bIns="45720" rtlCol="0" anchor="t">
            <a:normAutofit/>
          </a:bodyPr>
          <a:lstStyle>
            <a:lvl1pPr marL="0" indent="0" algn="l" defTabSz="6858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baseline="0">
                <a:solidFill>
                  <a:srgbClr val="9A93A8"/>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1600" b="1" dirty="0"/>
              <a:t>Digital learning platforms used by teachers</a:t>
            </a:r>
          </a:p>
        </p:txBody>
      </p:sp>
      <p:sp>
        <p:nvSpPr>
          <p:cNvPr id="2" name="Title 1"/>
          <p:cNvSpPr>
            <a:spLocks noGrp="1"/>
          </p:cNvSpPr>
          <p:nvPr>
            <p:ph type="title"/>
          </p:nvPr>
        </p:nvSpPr>
        <p:spPr>
          <a:xfrm>
            <a:off x="380999" y="369888"/>
            <a:ext cx="3755571" cy="2793039"/>
          </a:xfrm>
        </p:spPr>
        <p:txBody>
          <a:bodyPr>
            <a:normAutofit fontScale="90000"/>
          </a:bodyPr>
          <a:lstStyle/>
          <a:p>
            <a:r>
              <a:rPr lang="en-GB" dirty="0"/>
              <a:t>Nearly half of teachers report their school using Google Suite for Education, a quarter Microsoft 365</a:t>
            </a:r>
            <a:endParaRPr dirty="0"/>
          </a:p>
        </p:txBody>
      </p:sp>
      <p:sp>
        <p:nvSpPr>
          <p:cNvPr id="3" name="Text Placeholder 2"/>
          <p:cNvSpPr>
            <a:spLocks noGrp="1"/>
          </p:cNvSpPr>
          <p:nvPr>
            <p:ph type="body" idx="1"/>
          </p:nvPr>
        </p:nvSpPr>
        <p:spPr>
          <a:xfrm>
            <a:off x="381000" y="3934543"/>
            <a:ext cx="3510536" cy="2368281"/>
          </a:xfrm>
        </p:spPr>
        <p:txBody>
          <a:bodyPr>
            <a:normAutofit fontScale="92500" lnSpcReduction="10000"/>
          </a:bodyPr>
          <a:lstStyle/>
          <a:p>
            <a:r>
              <a:rPr lang="en-GB" dirty="0"/>
              <a:t>Schools in London tend to be using Google Suite for Education (63%) whilst schools in Yorkshire are more likely than average to be using Microsoft 365 Education (33%). </a:t>
            </a:r>
          </a:p>
          <a:p>
            <a:endParaRPr dirty="0"/>
          </a:p>
        </p:txBody>
      </p:sp>
      <p:graphicFrame>
        <p:nvGraphicFramePr>
          <p:cNvPr id="4" name="Chart Placeholder 3" descr="46% of primary and 51% of secondary teachers used Google Suite for Education; 17% of primary teachers and 33% of secondary teachers used Microsoft 365 Education."/>
          <p:cNvGraphicFramePr>
            <a:graphicFrameLocks noGrp="1"/>
          </p:cNvGraphicFramePr>
          <p:nvPr>
            <p:ph type="chart" sz="quarter" idx="4294967295"/>
            <p:extLst>
              <p:ext uri="{D42A27DB-BD31-4B8C-83A1-F6EECF244321}">
                <p14:modId xmlns:p14="http://schemas.microsoft.com/office/powerpoint/2010/main" val="3175629131"/>
              </p:ext>
            </p:extLst>
          </p:nvPr>
        </p:nvGraphicFramePr>
        <p:xfrm>
          <a:off x="4919091" y="1189546"/>
          <a:ext cx="6762750" cy="4919155"/>
        </p:xfrm>
        <a:graphic>
          <a:graphicData uri="http://schemas.openxmlformats.org/drawingml/2006/chart">
            <c:chart xmlns:c="http://schemas.openxmlformats.org/drawingml/2006/chart" xmlns:r="http://schemas.openxmlformats.org/officeDocument/2006/relationships" r:id="rId2"/>
          </a:graphicData>
        </a:graphic>
      </p:graphicFrame>
      <p:sp>
        <p:nvSpPr>
          <p:cNvPr id="8" name="Speech Bubble: Rectangle with Corners Rounded 7">
            <a:extLst>
              <a:ext uri="{FF2B5EF4-FFF2-40B4-BE49-F238E27FC236}">
                <a16:creationId xmlns:a16="http://schemas.microsoft.com/office/drawing/2014/main" id="{86CC79FB-A534-4667-88C6-DB56EEC24946}"/>
              </a:ext>
            </a:extLst>
          </p:cNvPr>
          <p:cNvSpPr/>
          <p:nvPr/>
        </p:nvSpPr>
        <p:spPr>
          <a:xfrm>
            <a:off x="8663985" y="3604248"/>
            <a:ext cx="1282838" cy="343618"/>
          </a:xfrm>
          <a:prstGeom prst="wedgeRoundRectCallout">
            <a:avLst>
              <a:gd name="adj1" fmla="val -31970"/>
              <a:gd name="adj2" fmla="val 98536"/>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Seesaw</a:t>
            </a:r>
            <a:endParaRPr lang="en-GB" sz="1200" dirty="0">
              <a:solidFill>
                <a:schemeClr val="tx1">
                  <a:lumMod val="75000"/>
                  <a:lumOff val="25000"/>
                </a:schemeClr>
              </a:solidFill>
            </a:endParaRPr>
          </a:p>
        </p:txBody>
      </p:sp>
      <p:sp>
        <p:nvSpPr>
          <p:cNvPr id="10" name="Speech Bubble: Rectangle with Corners Rounded 9">
            <a:extLst>
              <a:ext uri="{FF2B5EF4-FFF2-40B4-BE49-F238E27FC236}">
                <a16:creationId xmlns:a16="http://schemas.microsoft.com/office/drawing/2014/main" id="{264FB838-EB2D-499D-B568-58E0B0FCC89E}"/>
              </a:ext>
            </a:extLst>
          </p:cNvPr>
          <p:cNvSpPr/>
          <p:nvPr/>
        </p:nvSpPr>
        <p:spPr>
          <a:xfrm>
            <a:off x="8153194" y="5118683"/>
            <a:ext cx="1282838" cy="343618"/>
          </a:xfrm>
          <a:prstGeom prst="wedgeRoundRectCallout">
            <a:avLst>
              <a:gd name="adj1" fmla="val -25288"/>
              <a:gd name="adj2" fmla="val -101046"/>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Frog</a:t>
            </a:r>
            <a:endParaRPr lang="en-GB" sz="1200" dirty="0">
              <a:solidFill>
                <a:schemeClr val="tx1">
                  <a:lumMod val="75000"/>
                  <a:lumOff val="25000"/>
                </a:schemeClr>
              </a:solidFill>
            </a:endParaRPr>
          </a:p>
        </p:txBody>
      </p:sp>
      <p:sp>
        <p:nvSpPr>
          <p:cNvPr id="11" name="Speech Bubble: Rectangle with Corners Rounded 10">
            <a:extLst>
              <a:ext uri="{FF2B5EF4-FFF2-40B4-BE49-F238E27FC236}">
                <a16:creationId xmlns:a16="http://schemas.microsoft.com/office/drawing/2014/main" id="{307B54C7-BC29-4721-AA4E-C65C62A2EE46}"/>
              </a:ext>
            </a:extLst>
          </p:cNvPr>
          <p:cNvSpPr/>
          <p:nvPr/>
        </p:nvSpPr>
        <p:spPr>
          <a:xfrm>
            <a:off x="9588432" y="4797582"/>
            <a:ext cx="1282838" cy="343618"/>
          </a:xfrm>
          <a:prstGeom prst="wedgeRoundRectCallout">
            <a:avLst>
              <a:gd name="adj1" fmla="val -60928"/>
              <a:gd name="adj2" fmla="val -59466"/>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Class Dojo</a:t>
            </a:r>
            <a:endParaRPr lang="en-GB" sz="1200" dirty="0">
              <a:solidFill>
                <a:schemeClr val="tx1">
                  <a:lumMod val="75000"/>
                  <a:lumOff val="25000"/>
                </a:schemeClr>
              </a:solidFill>
            </a:endParaRPr>
          </a:p>
        </p:txBody>
      </p:sp>
      <p:sp>
        <p:nvSpPr>
          <p:cNvPr id="12" name="Speech Bubble: Rectangle with Corners Rounded 11">
            <a:extLst>
              <a:ext uri="{FF2B5EF4-FFF2-40B4-BE49-F238E27FC236}">
                <a16:creationId xmlns:a16="http://schemas.microsoft.com/office/drawing/2014/main" id="{8906A139-BC32-4E27-B3D6-5FD9F35D7EA9}"/>
              </a:ext>
            </a:extLst>
          </p:cNvPr>
          <p:cNvSpPr/>
          <p:nvPr/>
        </p:nvSpPr>
        <p:spPr>
          <a:xfrm>
            <a:off x="9659210" y="4200915"/>
            <a:ext cx="1282838" cy="343618"/>
          </a:xfrm>
          <a:prstGeom prst="wedgeRoundRectCallout">
            <a:avLst>
              <a:gd name="adj1" fmla="val -57215"/>
              <a:gd name="adj2" fmla="val 29237"/>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err="1">
                <a:solidFill>
                  <a:schemeClr val="tx1">
                    <a:lumMod val="75000"/>
                    <a:lumOff val="25000"/>
                  </a:schemeClr>
                </a:solidFill>
              </a:rPr>
              <a:t>PurpleMash</a:t>
            </a:r>
            <a:endParaRPr lang="en-GB" sz="1200" dirty="0">
              <a:solidFill>
                <a:schemeClr val="tx1">
                  <a:lumMod val="75000"/>
                  <a:lumOff val="25000"/>
                </a:schemeClr>
              </a:solidFill>
            </a:endParaRPr>
          </a:p>
        </p:txBody>
      </p:sp>
      <p:sp>
        <p:nvSpPr>
          <p:cNvPr id="13" name="Rectangle 12">
            <a:extLst>
              <a:ext uri="{FF2B5EF4-FFF2-40B4-BE49-F238E27FC236}">
                <a16:creationId xmlns:a16="http://schemas.microsoft.com/office/drawing/2014/main" id="{4D43160E-27EE-454B-A77B-D94475516E53}"/>
              </a:ext>
            </a:extLst>
          </p:cNvPr>
          <p:cNvSpPr/>
          <p:nvPr/>
        </p:nvSpPr>
        <p:spPr>
          <a:xfrm>
            <a:off x="434476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sp>
        <p:nvSpPr>
          <p:cNvPr id="9" name="Text Placeholder 4">
            <a:extLst>
              <a:ext uri="{FF2B5EF4-FFF2-40B4-BE49-F238E27FC236}">
                <a16:creationId xmlns:a16="http://schemas.microsoft.com/office/drawing/2014/main" id="{45A105CD-FB69-4917-B15D-DC03A807852A}"/>
              </a:ext>
            </a:extLst>
          </p:cNvPr>
          <p:cNvSpPr txBox="1">
            <a:spLocks/>
          </p:cNvSpPr>
          <p:nvPr/>
        </p:nvSpPr>
        <p:spPr>
          <a:xfrm>
            <a:off x="4410075" y="6302824"/>
            <a:ext cx="6838950" cy="393251"/>
          </a:xfrm>
          <a:prstGeom prst="rect">
            <a:avLst/>
          </a:prstGeom>
        </p:spPr>
        <p:txBody>
          <a:bodyPr vert="horz" lIns="91440" tIns="45720" rIns="91440" bIns="45720" rtlCol="0" anchor="t">
            <a:normAutofit lnSpcReduction="10000"/>
          </a:bodyPr>
          <a:lstStyle>
            <a:lvl1pPr marL="0" indent="0" algn="l" defTabSz="685800" rtl="0" eaLnBrk="1" latinLnBrk="0" hangingPunct="1">
              <a:lnSpc>
                <a:spcPct val="100000"/>
              </a:lnSpc>
              <a:spcBef>
                <a:spcPts val="0"/>
              </a:spcBef>
              <a:buFont typeface="Arial"/>
              <a:buNone/>
              <a:defRPr sz="2400" b="1"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b="0" dirty="0"/>
              <a:t>Q2. Which digital learning platform(s) does your school use? (Please select all that apply)Base: All teachers who use a digital learning platform (n=424)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6940" y="193378"/>
            <a:ext cx="10634400" cy="830997"/>
          </a:xfrm>
        </p:spPr>
        <p:txBody>
          <a:bodyPr/>
          <a:lstStyle/>
          <a:p>
            <a:r>
              <a:rPr lang="en-GB" dirty="0"/>
              <a:t>Choosing a remote learning approach is a collaborative and ongoing  process</a:t>
            </a:r>
          </a:p>
        </p:txBody>
      </p:sp>
      <p:sp>
        <p:nvSpPr>
          <p:cNvPr id="2" name="Text Placeholder 1" descr="Teachers choose a remote learning approach depending on ongoing successes and experiments with the approach, as well as on what the SLT / Trust / Academy have provided.&#10;They rely on feedback from pupils and parents in regards to the usability of the app / software, as well as their own perceptions of engagement levels.&#10;Meetings with other teachers within their school (and in some cases within their wider network) allow them to share updates on how well certain approaches are working, as well as any adaptions made.&#10;Some schools are working with providers in order to develop the functionality and make the technology more relevant to the age group / sector. ">
            <a:extLst>
              <a:ext uri="{C183D7F6-B498-43B3-948B-1728B52AA6E4}">
                <adec:decorative xmlns:adec="http://schemas.microsoft.com/office/drawing/2017/decorative" val="0"/>
              </a:ext>
            </a:extLst>
          </p:cNvPr>
          <p:cNvSpPr>
            <a:spLocks noGrp="1"/>
          </p:cNvSpPr>
          <p:nvPr>
            <p:ph type="body" sz="quarter" idx="13"/>
          </p:nvPr>
        </p:nvSpPr>
        <p:spPr>
          <a:xfrm>
            <a:off x="716432" y="1115262"/>
            <a:ext cx="11190970" cy="1605218"/>
          </a:xfrm>
          <a:noFill/>
        </p:spPr>
        <p:txBody>
          <a:bodyPr/>
          <a:lstStyle/>
          <a:p>
            <a:pPr marL="285750" indent="-285750">
              <a:buFont typeface="Arial" panose="020B0604020202020204" pitchFamily="34" charset="0"/>
              <a:buChar char="•"/>
            </a:pPr>
            <a:r>
              <a:rPr lang="en-GB" sz="1400" dirty="0"/>
              <a:t>Teachers choose a remote learning approach depending on </a:t>
            </a:r>
            <a:r>
              <a:rPr lang="en-GB" sz="1400" b="1" dirty="0"/>
              <a:t>ongoing successes </a:t>
            </a:r>
            <a:r>
              <a:rPr lang="en-GB" sz="1400" dirty="0"/>
              <a:t>and experiments with the approach, as well as on what the SLT / Trust / Academy have provided.</a:t>
            </a:r>
          </a:p>
          <a:p>
            <a:pPr marL="285750" indent="-285750">
              <a:buFont typeface="Arial" panose="020B0604020202020204" pitchFamily="34" charset="0"/>
              <a:buChar char="•"/>
            </a:pPr>
            <a:r>
              <a:rPr lang="en-GB" sz="1400" dirty="0"/>
              <a:t>They rely on </a:t>
            </a:r>
            <a:r>
              <a:rPr lang="en-GB" sz="1400" b="1" dirty="0"/>
              <a:t>feedback from pupils and parents </a:t>
            </a:r>
            <a:r>
              <a:rPr lang="en-GB" sz="1400" dirty="0"/>
              <a:t>in regards to the </a:t>
            </a:r>
            <a:r>
              <a:rPr lang="en-GB" sz="1400" b="1" dirty="0"/>
              <a:t>usability</a:t>
            </a:r>
            <a:r>
              <a:rPr lang="en-GB" sz="1400" dirty="0"/>
              <a:t> of the app / software, as well as their own perceptions of </a:t>
            </a:r>
            <a:r>
              <a:rPr lang="en-GB" sz="1400" b="1" dirty="0"/>
              <a:t>engagement</a:t>
            </a:r>
            <a:r>
              <a:rPr lang="en-GB" sz="1400" dirty="0"/>
              <a:t> levels.</a:t>
            </a:r>
          </a:p>
          <a:p>
            <a:pPr marL="285750" indent="-285750">
              <a:buFont typeface="Arial" panose="020B0604020202020204" pitchFamily="34" charset="0"/>
              <a:buChar char="•"/>
            </a:pPr>
            <a:r>
              <a:rPr lang="en-GB" sz="1400" dirty="0"/>
              <a:t>Meetings with </a:t>
            </a:r>
            <a:r>
              <a:rPr lang="en-GB" sz="1400" b="1" dirty="0"/>
              <a:t>other teachers </a:t>
            </a:r>
            <a:r>
              <a:rPr lang="en-GB" sz="1400" dirty="0"/>
              <a:t>within their school (and in some cases within their wider network) allow them to share updates on how well certain approaches are working, as well as any adaptions made.</a:t>
            </a:r>
          </a:p>
          <a:p>
            <a:pPr marL="285750" indent="-285750">
              <a:buFont typeface="Arial" panose="020B0604020202020204" pitchFamily="34" charset="0"/>
              <a:buChar char="•"/>
            </a:pPr>
            <a:r>
              <a:rPr lang="en-GB" sz="1400" dirty="0"/>
              <a:t>Some schools are working with </a:t>
            </a:r>
            <a:r>
              <a:rPr lang="en-GB" sz="1400" b="1" dirty="0"/>
              <a:t>providers</a:t>
            </a:r>
            <a:r>
              <a:rPr lang="en-GB" sz="1400" dirty="0"/>
              <a:t> in order to develop the functionality and make the technology more </a:t>
            </a:r>
            <a:r>
              <a:rPr lang="en-GB" sz="1400" b="1" dirty="0"/>
              <a:t>relevant</a:t>
            </a:r>
            <a:r>
              <a:rPr lang="en-GB" sz="1400" dirty="0"/>
              <a:t> to the age group / sector. </a:t>
            </a:r>
            <a:endParaRPr lang="en-GB" sz="1400" b="1" dirty="0"/>
          </a:p>
          <a:p>
            <a:endParaRPr lang="en-GB" sz="1400" dirty="0"/>
          </a:p>
          <a:p>
            <a:r>
              <a:rPr lang="en-GB" sz="1400" b="1" dirty="0"/>
              <a:t>Common tools and approaches used:</a:t>
            </a:r>
          </a:p>
        </p:txBody>
      </p:sp>
      <p:pic>
        <p:nvPicPr>
          <p:cNvPr id="1026" name="Picture 2" descr="The Virtual Campus Community: Using Microsoft Teams Effectively • Library  and Information Technology • Ursin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038" y="3882392"/>
            <a:ext cx="1460787" cy="121822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16432" y="5154942"/>
            <a:ext cx="2520000" cy="830997"/>
          </a:xfrm>
          <a:prstGeom prst="rect">
            <a:avLst/>
          </a:prstGeom>
        </p:spPr>
        <p:txBody>
          <a:bodyPr wrap="square">
            <a:spAutoFit/>
          </a:bodyPr>
          <a:lstStyle/>
          <a:p>
            <a:pPr algn="ctr"/>
            <a:r>
              <a:rPr lang="en-GB" sz="1200" i="1" dirty="0">
                <a:solidFill>
                  <a:schemeClr val="accent1"/>
                </a:solidFill>
              </a:rPr>
              <a:t>“We use Microsoft teams, we’ve found it was good to hold meetings and set work properly” (secondary school)</a:t>
            </a:r>
          </a:p>
        </p:txBody>
      </p:sp>
      <p:pic>
        <p:nvPicPr>
          <p:cNvPr id="7" name="Picture 6" descr="Google Classroom icon"/>
          <p:cNvPicPr>
            <a:picLocks noChangeAspect="1"/>
          </p:cNvPicPr>
          <p:nvPr/>
        </p:nvPicPr>
        <p:blipFill rotWithShape="1">
          <a:blip r:embed="rId3"/>
          <a:srcRect t="12255" b="17043"/>
          <a:stretch/>
        </p:blipFill>
        <p:spPr>
          <a:xfrm>
            <a:off x="3803757" y="3822080"/>
            <a:ext cx="1828945" cy="1293091"/>
          </a:xfrm>
          <a:prstGeom prst="rect">
            <a:avLst/>
          </a:prstGeom>
        </p:spPr>
      </p:pic>
      <p:sp>
        <p:nvSpPr>
          <p:cNvPr id="5" name="Rectangle 4"/>
          <p:cNvSpPr/>
          <p:nvPr/>
        </p:nvSpPr>
        <p:spPr>
          <a:xfrm>
            <a:off x="3424022" y="5154942"/>
            <a:ext cx="2520000" cy="1200329"/>
          </a:xfrm>
          <a:prstGeom prst="rect">
            <a:avLst/>
          </a:prstGeom>
        </p:spPr>
        <p:txBody>
          <a:bodyPr wrap="square">
            <a:spAutoFit/>
          </a:bodyPr>
          <a:lstStyle/>
          <a:p>
            <a:pPr algn="ctr"/>
            <a:r>
              <a:rPr lang="en-GB" sz="1200" i="1" dirty="0">
                <a:solidFill>
                  <a:schemeClr val="accent1"/>
                </a:solidFill>
              </a:rPr>
              <a:t>“We are using GC for homework and that is very good because parents and children can interact with teachers and everyone feels comfortable with it” (primary school)</a:t>
            </a:r>
          </a:p>
        </p:txBody>
      </p:sp>
      <p:pic>
        <p:nvPicPr>
          <p:cNvPr id="1032" name="Picture 8" descr="Team Satchel | Together Through Educ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587" y="4167865"/>
            <a:ext cx="2206625" cy="6472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131612" y="5154942"/>
            <a:ext cx="2520000" cy="1200329"/>
          </a:xfrm>
          <a:prstGeom prst="rect">
            <a:avLst/>
          </a:prstGeom>
        </p:spPr>
        <p:txBody>
          <a:bodyPr wrap="square">
            <a:spAutoFit/>
          </a:bodyPr>
          <a:lstStyle/>
          <a:p>
            <a:pPr algn="ctr"/>
            <a:r>
              <a:rPr lang="en-GB" sz="1200" i="1" dirty="0">
                <a:solidFill>
                  <a:schemeClr val="accent1"/>
                </a:solidFill>
              </a:rPr>
              <a:t>“We worked with Satchel to create assessment resources e.g. embed questions in a video clip. We can now do assignments have some valid data standardised across departments” (secondary school)</a:t>
            </a:r>
          </a:p>
        </p:txBody>
      </p:sp>
      <p:pic>
        <p:nvPicPr>
          <p:cNvPr id="1034" name="Picture 10" descr="Seesaw Expectations British School of Beijing, Shuny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1097" y="4011065"/>
            <a:ext cx="1830243" cy="9608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839201" y="5154942"/>
            <a:ext cx="2520000" cy="1200329"/>
          </a:xfrm>
          <a:prstGeom prst="rect">
            <a:avLst/>
          </a:prstGeom>
        </p:spPr>
        <p:txBody>
          <a:bodyPr wrap="square">
            <a:spAutoFit/>
          </a:bodyPr>
          <a:lstStyle/>
          <a:p>
            <a:pPr algn="ctr"/>
            <a:r>
              <a:rPr lang="en-GB" sz="1200" i="1" dirty="0">
                <a:solidFill>
                  <a:schemeClr val="accent1"/>
                </a:solidFill>
              </a:rPr>
              <a:t>“Seesaw was good, it was really open-ended, a bit like blogging, the children could upload their worksheets, type something, upload some documents” (primary school) </a:t>
            </a:r>
          </a:p>
        </p:txBody>
      </p:sp>
    </p:spTree>
    <p:extLst>
      <p:ext uri="{BB962C8B-B14F-4D97-AF65-F5344CB8AC3E}">
        <p14:creationId xmlns:p14="http://schemas.microsoft.com/office/powerpoint/2010/main" val="3935453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4">
            <a:extLst>
              <a:ext uri="{FF2B5EF4-FFF2-40B4-BE49-F238E27FC236}">
                <a16:creationId xmlns:a16="http://schemas.microsoft.com/office/drawing/2014/main" id="{29A3C23D-7D56-42D0-B389-D3385C9AB9DF}"/>
              </a:ext>
            </a:extLst>
          </p:cNvPr>
          <p:cNvSpPr txBox="1">
            <a:spLocks/>
          </p:cNvSpPr>
          <p:nvPr/>
        </p:nvSpPr>
        <p:spPr>
          <a:xfrm>
            <a:off x="5176444" y="325931"/>
            <a:ext cx="5948755" cy="502744"/>
          </a:xfrm>
          <a:prstGeom prst="rect">
            <a:avLst/>
          </a:prstGeom>
          <a:solidFill>
            <a:srgbClr val="F7F6FB"/>
          </a:solidFill>
        </p:spPr>
        <p:txBody>
          <a:bodyPr vert="horz" lIns="91440" tIns="45720" rIns="91440" bIns="45720" rtlCol="0" anchor="t">
            <a:normAutofit fontScale="92500" lnSpcReduction="20000"/>
          </a:bodyPr>
          <a:lstStyle>
            <a:lvl1pPr marL="0" indent="0" algn="l" defTabSz="6858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baseline="0">
                <a:solidFill>
                  <a:srgbClr val="9A93A8"/>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1600" b="1" dirty="0"/>
              <a:t>Top factors for the choice of remote learning approach (senior leaders)</a:t>
            </a:r>
          </a:p>
        </p:txBody>
      </p:sp>
      <p:graphicFrame>
        <p:nvGraphicFramePr>
          <p:cNvPr id="4" name="Chart Placeholder 3" descr="Factors for the choice of remote learning approach: 64% said ease of implementation; 46% said benefits to learners; 39% said existing systems in place; 33% said benefits to teachers; 28% said cost and 26% said ability to align with the school's COVID-19 safety measures."/>
          <p:cNvGraphicFramePr>
            <a:graphicFrameLocks noGrp="1"/>
          </p:cNvGraphicFramePr>
          <p:nvPr>
            <p:ph type="chart" sz="quarter" idx="4294967295"/>
            <p:extLst>
              <p:ext uri="{D42A27DB-BD31-4B8C-83A1-F6EECF244321}">
                <p14:modId xmlns:p14="http://schemas.microsoft.com/office/powerpoint/2010/main" val="1196284996"/>
              </p:ext>
            </p:extLst>
          </p:nvPr>
        </p:nvGraphicFramePr>
        <p:xfrm>
          <a:off x="4625974" y="1209677"/>
          <a:ext cx="7251701" cy="489743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34182" y="144203"/>
            <a:ext cx="3875120" cy="2615271"/>
          </a:xfrm>
        </p:spPr>
        <p:txBody>
          <a:bodyPr>
            <a:noAutofit/>
          </a:bodyPr>
          <a:lstStyle/>
          <a:p>
            <a:r>
              <a:rPr lang="en-GB" sz="2800" dirty="0"/>
              <a:t>Senior leaders are most likely to feel the ease with which a system could be applied was the key factor when choosing a remote learning approach </a:t>
            </a:r>
            <a:endParaRPr sz="2800" dirty="0"/>
          </a:p>
        </p:txBody>
      </p:sp>
      <p:sp>
        <p:nvSpPr>
          <p:cNvPr id="8" name="Rectangle 7">
            <a:extLst>
              <a:ext uri="{FF2B5EF4-FFF2-40B4-BE49-F238E27FC236}">
                <a16:creationId xmlns:a16="http://schemas.microsoft.com/office/drawing/2014/main" id="{270E96C7-FD76-4218-B1EB-F96857FF797F}"/>
              </a:ext>
            </a:extLst>
          </p:cNvPr>
          <p:cNvSpPr/>
          <p:nvPr/>
        </p:nvSpPr>
        <p:spPr>
          <a:xfrm>
            <a:off x="434476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sp>
        <p:nvSpPr>
          <p:cNvPr id="7" name="Text Placeholder 2">
            <a:extLst>
              <a:ext uri="{FF2B5EF4-FFF2-40B4-BE49-F238E27FC236}">
                <a16:creationId xmlns:a16="http://schemas.microsoft.com/office/drawing/2014/main" id="{13F6E254-6321-473B-9934-A438D3265869}"/>
              </a:ext>
            </a:extLst>
          </p:cNvPr>
          <p:cNvSpPr>
            <a:spLocks noGrp="1"/>
          </p:cNvSpPr>
          <p:nvPr>
            <p:ph type="body" idx="1"/>
          </p:nvPr>
        </p:nvSpPr>
        <p:spPr>
          <a:xfrm>
            <a:off x="380999" y="3934216"/>
            <a:ext cx="3728303" cy="2801545"/>
          </a:xfrm>
        </p:spPr>
        <p:txBody>
          <a:bodyPr>
            <a:normAutofit fontScale="70000" lnSpcReduction="20000"/>
          </a:bodyPr>
          <a:lstStyle/>
          <a:p>
            <a:r>
              <a:rPr lang="en-GB" dirty="0"/>
              <a:t>Senior leaders from Secondary schools were significantly more likely than those in Primary to state their choice was made by the ‘ability to align with the school’s COVID-19 safety measures’ (36% compared with 19%). </a:t>
            </a:r>
          </a:p>
          <a:p>
            <a:endParaRPr lang="en-GB" dirty="0"/>
          </a:p>
          <a:p>
            <a:r>
              <a:rPr lang="en-GB" dirty="0"/>
              <a:t>Senior leaders at Academies were more likely to list ‘existing systems in place’ compared with Maintained schools (45% compared with 23%). </a:t>
            </a:r>
            <a:endParaRPr dirty="0"/>
          </a:p>
        </p:txBody>
      </p:sp>
      <p:sp>
        <p:nvSpPr>
          <p:cNvPr id="5" name="Text Placeholder 4"/>
          <p:cNvSpPr>
            <a:spLocks noGrp="1"/>
          </p:cNvSpPr>
          <p:nvPr>
            <p:ph type="body" sz="quarter" idx="11"/>
          </p:nvPr>
        </p:nvSpPr>
        <p:spPr>
          <a:xfrm>
            <a:off x="4511675" y="6240461"/>
            <a:ext cx="6527800" cy="495301"/>
          </a:xfrm>
        </p:spPr>
        <p:txBody>
          <a:bodyPr>
            <a:normAutofit fontScale="47500" lnSpcReduction="20000"/>
          </a:bodyPr>
          <a:lstStyle/>
          <a:p>
            <a:pPr marL="0" indent="0">
              <a:buNone/>
            </a:pPr>
            <a:r>
              <a:rPr lang="en-US" dirty="0"/>
              <a:t>Q3. Which, if any, of the following most influenced the choice of your remote learning approach? (Please select all that apply) Base: All Senior Leaders whose school offers remote learning (n=190)</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descr="Delivering remote learning"/>
          <p:cNvSpPr/>
          <p:nvPr/>
        </p:nvSpPr>
        <p:spPr>
          <a:xfrm>
            <a:off x="-13022" y="3269827"/>
            <a:ext cx="12192001" cy="86933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lendar">
            <a:extLst>
              <a:ext uri="{C183D7F6-B498-43B3-948B-1728B52AA6E4}">
                <adec:decorative xmlns:adec="http://schemas.microsoft.com/office/drawing/2017/decorative" val="1"/>
              </a:ext>
            </a:extLst>
          </p:cNvPr>
          <p:cNvSpPr>
            <a:spLocks noChangeAspect="1" noEditPoints="1"/>
          </p:cNvSpPr>
          <p:nvPr/>
        </p:nvSpPr>
        <p:spPr bwMode="auto">
          <a:xfrm>
            <a:off x="434046" y="3486823"/>
            <a:ext cx="439156" cy="439157"/>
          </a:xfrm>
          <a:custGeom>
            <a:avLst/>
            <a:gdLst>
              <a:gd name="T0" fmla="*/ 120 w 667"/>
              <a:gd name="T1" fmla="*/ 27 h 667"/>
              <a:gd name="T2" fmla="*/ 8 w 667"/>
              <a:gd name="T3" fmla="*/ 61 h 667"/>
              <a:gd name="T4" fmla="*/ 8 w 667"/>
              <a:gd name="T5" fmla="*/ 659 h 667"/>
              <a:gd name="T6" fmla="*/ 659 w 667"/>
              <a:gd name="T7" fmla="*/ 659 h 667"/>
              <a:gd name="T8" fmla="*/ 659 w 667"/>
              <a:gd name="T9" fmla="*/ 61 h 667"/>
              <a:gd name="T10" fmla="*/ 547 w 667"/>
              <a:gd name="T11" fmla="*/ 27 h 667"/>
              <a:gd name="T12" fmla="*/ 493 w 667"/>
              <a:gd name="T13" fmla="*/ 0 h 667"/>
              <a:gd name="T14" fmla="*/ 467 w 667"/>
              <a:gd name="T15" fmla="*/ 54 h 667"/>
              <a:gd name="T16" fmla="*/ 192 w 667"/>
              <a:gd name="T17" fmla="*/ 8 h 667"/>
              <a:gd name="T18" fmla="*/ 147 w 667"/>
              <a:gd name="T19" fmla="*/ 27 h 667"/>
              <a:gd name="T20" fmla="*/ 147 w 667"/>
              <a:gd name="T21" fmla="*/ 107 h 667"/>
              <a:gd name="T22" fmla="*/ 520 w 667"/>
              <a:gd name="T23" fmla="*/ 27 h 667"/>
              <a:gd name="T24" fmla="*/ 493 w 667"/>
              <a:gd name="T25" fmla="*/ 27 h 667"/>
              <a:gd name="T26" fmla="*/ 120 w 667"/>
              <a:gd name="T27" fmla="*/ 107 h 667"/>
              <a:gd name="T28" fmla="*/ 173 w 667"/>
              <a:gd name="T29" fmla="*/ 134 h 667"/>
              <a:gd name="T30" fmla="*/ 200 w 667"/>
              <a:gd name="T31" fmla="*/ 80 h 667"/>
              <a:gd name="T32" fmla="*/ 474 w 667"/>
              <a:gd name="T33" fmla="*/ 126 h 667"/>
              <a:gd name="T34" fmla="*/ 539 w 667"/>
              <a:gd name="T35" fmla="*/ 126 h 667"/>
              <a:gd name="T36" fmla="*/ 640 w 667"/>
              <a:gd name="T37" fmla="*/ 80 h 667"/>
              <a:gd name="T38" fmla="*/ 27 w 667"/>
              <a:gd name="T39" fmla="*/ 80 h 667"/>
              <a:gd name="T40" fmla="*/ 640 w 667"/>
              <a:gd name="T41" fmla="*/ 640 h 667"/>
              <a:gd name="T42" fmla="*/ 93 w 667"/>
              <a:gd name="T43" fmla="*/ 280 h 667"/>
              <a:gd name="T44" fmla="*/ 93 w 667"/>
              <a:gd name="T45" fmla="*/ 587 h 667"/>
              <a:gd name="T46" fmla="*/ 587 w 667"/>
              <a:gd name="T47" fmla="*/ 574 h 667"/>
              <a:gd name="T48" fmla="*/ 93 w 667"/>
              <a:gd name="T49" fmla="*/ 280 h 667"/>
              <a:gd name="T50" fmla="*/ 200 w 667"/>
              <a:gd name="T51" fmla="*/ 374 h 667"/>
              <a:gd name="T52" fmla="*/ 227 w 667"/>
              <a:gd name="T53" fmla="*/ 307 h 667"/>
              <a:gd name="T54" fmla="*/ 227 w 667"/>
              <a:gd name="T55" fmla="*/ 374 h 667"/>
              <a:gd name="T56" fmla="*/ 440 w 667"/>
              <a:gd name="T57" fmla="*/ 307 h 667"/>
              <a:gd name="T58" fmla="*/ 347 w 667"/>
              <a:gd name="T59" fmla="*/ 307 h 667"/>
              <a:gd name="T60" fmla="*/ 560 w 667"/>
              <a:gd name="T61" fmla="*/ 374 h 667"/>
              <a:gd name="T62" fmla="*/ 107 w 667"/>
              <a:gd name="T63" fmla="*/ 400 h 667"/>
              <a:gd name="T64" fmla="*/ 107 w 667"/>
              <a:gd name="T65" fmla="*/ 467 h 667"/>
              <a:gd name="T66" fmla="*/ 320 w 667"/>
              <a:gd name="T67" fmla="*/ 400 h 667"/>
              <a:gd name="T68" fmla="*/ 227 w 667"/>
              <a:gd name="T69" fmla="*/ 400 h 667"/>
              <a:gd name="T70" fmla="*/ 440 w 667"/>
              <a:gd name="T71" fmla="*/ 467 h 667"/>
              <a:gd name="T72" fmla="*/ 467 w 667"/>
              <a:gd name="T73" fmla="*/ 400 h 667"/>
              <a:gd name="T74" fmla="*/ 467 w 667"/>
              <a:gd name="T75" fmla="*/ 467 h 667"/>
              <a:gd name="T76" fmla="*/ 200 w 667"/>
              <a:gd name="T77" fmla="*/ 494 h 667"/>
              <a:gd name="T78" fmla="*/ 107 w 667"/>
              <a:gd name="T79" fmla="*/ 494 h 667"/>
              <a:gd name="T80" fmla="*/ 320 w 667"/>
              <a:gd name="T81" fmla="*/ 560 h 667"/>
              <a:gd name="T82" fmla="*/ 347 w 667"/>
              <a:gd name="T83" fmla="*/ 494 h 667"/>
              <a:gd name="T84" fmla="*/ 400 w 667"/>
              <a:gd name="T85" fmla="*/ 560 h 667"/>
              <a:gd name="T86" fmla="*/ 467 w 667"/>
              <a:gd name="T87" fmla="*/ 494 h 667"/>
              <a:gd name="T88" fmla="*/ 467 w 667"/>
              <a:gd name="T89" fmla="*/ 56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7" h="667">
                <a:moveTo>
                  <a:pt x="147" y="0"/>
                </a:moveTo>
                <a:cubicBezTo>
                  <a:pt x="140" y="0"/>
                  <a:pt x="133" y="3"/>
                  <a:pt x="128" y="8"/>
                </a:cubicBezTo>
                <a:cubicBezTo>
                  <a:pt x="123" y="13"/>
                  <a:pt x="120" y="20"/>
                  <a:pt x="120" y="27"/>
                </a:cubicBezTo>
                <a:lnTo>
                  <a:pt x="120" y="54"/>
                </a:lnTo>
                <a:lnTo>
                  <a:pt x="27" y="54"/>
                </a:lnTo>
                <a:cubicBezTo>
                  <a:pt x="20" y="54"/>
                  <a:pt x="13" y="56"/>
                  <a:pt x="8" y="61"/>
                </a:cubicBezTo>
                <a:cubicBezTo>
                  <a:pt x="3" y="66"/>
                  <a:pt x="0" y="73"/>
                  <a:pt x="0" y="80"/>
                </a:cubicBezTo>
                <a:lnTo>
                  <a:pt x="0" y="640"/>
                </a:lnTo>
                <a:cubicBezTo>
                  <a:pt x="0" y="647"/>
                  <a:pt x="3" y="654"/>
                  <a:pt x="8" y="659"/>
                </a:cubicBezTo>
                <a:cubicBezTo>
                  <a:pt x="13" y="664"/>
                  <a:pt x="20" y="667"/>
                  <a:pt x="27" y="667"/>
                </a:cubicBezTo>
                <a:lnTo>
                  <a:pt x="640" y="667"/>
                </a:lnTo>
                <a:cubicBezTo>
                  <a:pt x="647" y="667"/>
                  <a:pt x="654" y="664"/>
                  <a:pt x="659" y="659"/>
                </a:cubicBezTo>
                <a:cubicBezTo>
                  <a:pt x="664" y="654"/>
                  <a:pt x="667" y="647"/>
                  <a:pt x="667" y="640"/>
                </a:cubicBezTo>
                <a:lnTo>
                  <a:pt x="667" y="80"/>
                </a:lnTo>
                <a:cubicBezTo>
                  <a:pt x="667" y="73"/>
                  <a:pt x="664" y="66"/>
                  <a:pt x="659" y="61"/>
                </a:cubicBezTo>
                <a:cubicBezTo>
                  <a:pt x="654" y="56"/>
                  <a:pt x="647" y="54"/>
                  <a:pt x="640" y="54"/>
                </a:cubicBezTo>
                <a:lnTo>
                  <a:pt x="547" y="54"/>
                </a:lnTo>
                <a:lnTo>
                  <a:pt x="547" y="27"/>
                </a:lnTo>
                <a:cubicBezTo>
                  <a:pt x="547" y="20"/>
                  <a:pt x="544" y="13"/>
                  <a:pt x="539" y="8"/>
                </a:cubicBezTo>
                <a:cubicBezTo>
                  <a:pt x="534" y="3"/>
                  <a:pt x="527" y="0"/>
                  <a:pt x="520" y="0"/>
                </a:cubicBezTo>
                <a:lnTo>
                  <a:pt x="493" y="0"/>
                </a:lnTo>
                <a:cubicBezTo>
                  <a:pt x="486" y="0"/>
                  <a:pt x="479" y="3"/>
                  <a:pt x="474" y="8"/>
                </a:cubicBezTo>
                <a:cubicBezTo>
                  <a:pt x="469" y="13"/>
                  <a:pt x="467" y="20"/>
                  <a:pt x="467" y="27"/>
                </a:cubicBezTo>
                <a:lnTo>
                  <a:pt x="467" y="54"/>
                </a:lnTo>
                <a:lnTo>
                  <a:pt x="200" y="54"/>
                </a:lnTo>
                <a:lnTo>
                  <a:pt x="200" y="27"/>
                </a:lnTo>
                <a:cubicBezTo>
                  <a:pt x="200" y="20"/>
                  <a:pt x="197" y="13"/>
                  <a:pt x="192" y="8"/>
                </a:cubicBezTo>
                <a:cubicBezTo>
                  <a:pt x="187" y="3"/>
                  <a:pt x="180" y="0"/>
                  <a:pt x="173" y="0"/>
                </a:cubicBezTo>
                <a:lnTo>
                  <a:pt x="147" y="0"/>
                </a:lnTo>
                <a:close/>
                <a:moveTo>
                  <a:pt x="147" y="27"/>
                </a:moveTo>
                <a:lnTo>
                  <a:pt x="173" y="27"/>
                </a:lnTo>
                <a:lnTo>
                  <a:pt x="173" y="107"/>
                </a:lnTo>
                <a:lnTo>
                  <a:pt x="147" y="107"/>
                </a:lnTo>
                <a:lnTo>
                  <a:pt x="147" y="27"/>
                </a:lnTo>
                <a:close/>
                <a:moveTo>
                  <a:pt x="493" y="27"/>
                </a:moveTo>
                <a:lnTo>
                  <a:pt x="520" y="27"/>
                </a:lnTo>
                <a:lnTo>
                  <a:pt x="520" y="107"/>
                </a:lnTo>
                <a:lnTo>
                  <a:pt x="493" y="107"/>
                </a:lnTo>
                <a:lnTo>
                  <a:pt x="493" y="27"/>
                </a:lnTo>
                <a:close/>
                <a:moveTo>
                  <a:pt x="27" y="80"/>
                </a:moveTo>
                <a:lnTo>
                  <a:pt x="120" y="80"/>
                </a:lnTo>
                <a:lnTo>
                  <a:pt x="120" y="107"/>
                </a:lnTo>
                <a:cubicBezTo>
                  <a:pt x="120" y="114"/>
                  <a:pt x="123" y="121"/>
                  <a:pt x="128" y="126"/>
                </a:cubicBezTo>
                <a:cubicBezTo>
                  <a:pt x="133" y="131"/>
                  <a:pt x="140" y="134"/>
                  <a:pt x="147" y="134"/>
                </a:cubicBezTo>
                <a:lnTo>
                  <a:pt x="173" y="134"/>
                </a:lnTo>
                <a:cubicBezTo>
                  <a:pt x="180" y="134"/>
                  <a:pt x="187" y="131"/>
                  <a:pt x="192" y="126"/>
                </a:cubicBezTo>
                <a:cubicBezTo>
                  <a:pt x="197" y="121"/>
                  <a:pt x="200" y="114"/>
                  <a:pt x="200" y="107"/>
                </a:cubicBezTo>
                <a:lnTo>
                  <a:pt x="200" y="80"/>
                </a:lnTo>
                <a:lnTo>
                  <a:pt x="467" y="80"/>
                </a:lnTo>
                <a:lnTo>
                  <a:pt x="467" y="107"/>
                </a:lnTo>
                <a:cubicBezTo>
                  <a:pt x="467" y="114"/>
                  <a:pt x="469" y="121"/>
                  <a:pt x="474" y="126"/>
                </a:cubicBezTo>
                <a:cubicBezTo>
                  <a:pt x="479" y="131"/>
                  <a:pt x="486" y="134"/>
                  <a:pt x="493" y="134"/>
                </a:cubicBezTo>
                <a:lnTo>
                  <a:pt x="520" y="134"/>
                </a:lnTo>
                <a:cubicBezTo>
                  <a:pt x="527" y="134"/>
                  <a:pt x="534" y="131"/>
                  <a:pt x="539" y="126"/>
                </a:cubicBezTo>
                <a:cubicBezTo>
                  <a:pt x="544" y="121"/>
                  <a:pt x="547" y="114"/>
                  <a:pt x="547" y="107"/>
                </a:cubicBezTo>
                <a:lnTo>
                  <a:pt x="547" y="80"/>
                </a:lnTo>
                <a:lnTo>
                  <a:pt x="640" y="80"/>
                </a:lnTo>
                <a:lnTo>
                  <a:pt x="640" y="187"/>
                </a:lnTo>
                <a:lnTo>
                  <a:pt x="27" y="187"/>
                </a:lnTo>
                <a:lnTo>
                  <a:pt x="27" y="80"/>
                </a:lnTo>
                <a:close/>
                <a:moveTo>
                  <a:pt x="27" y="214"/>
                </a:moveTo>
                <a:lnTo>
                  <a:pt x="640" y="214"/>
                </a:lnTo>
                <a:lnTo>
                  <a:pt x="640" y="640"/>
                </a:lnTo>
                <a:lnTo>
                  <a:pt x="27" y="640"/>
                </a:lnTo>
                <a:lnTo>
                  <a:pt x="27" y="214"/>
                </a:lnTo>
                <a:close/>
                <a:moveTo>
                  <a:pt x="93" y="280"/>
                </a:moveTo>
                <a:cubicBezTo>
                  <a:pt x="86" y="280"/>
                  <a:pt x="80" y="286"/>
                  <a:pt x="80" y="294"/>
                </a:cubicBezTo>
                <a:lnTo>
                  <a:pt x="80" y="574"/>
                </a:lnTo>
                <a:cubicBezTo>
                  <a:pt x="80" y="581"/>
                  <a:pt x="86" y="587"/>
                  <a:pt x="93" y="587"/>
                </a:cubicBezTo>
                <a:lnTo>
                  <a:pt x="400" y="587"/>
                </a:lnTo>
                <a:lnTo>
                  <a:pt x="573" y="587"/>
                </a:lnTo>
                <a:cubicBezTo>
                  <a:pt x="581" y="587"/>
                  <a:pt x="587" y="581"/>
                  <a:pt x="587" y="574"/>
                </a:cubicBezTo>
                <a:lnTo>
                  <a:pt x="587" y="294"/>
                </a:lnTo>
                <a:cubicBezTo>
                  <a:pt x="587" y="286"/>
                  <a:pt x="581" y="280"/>
                  <a:pt x="573" y="280"/>
                </a:cubicBezTo>
                <a:lnTo>
                  <a:pt x="93" y="280"/>
                </a:lnTo>
                <a:close/>
                <a:moveTo>
                  <a:pt x="107" y="307"/>
                </a:moveTo>
                <a:lnTo>
                  <a:pt x="200" y="307"/>
                </a:lnTo>
                <a:lnTo>
                  <a:pt x="200" y="374"/>
                </a:lnTo>
                <a:lnTo>
                  <a:pt x="107" y="374"/>
                </a:lnTo>
                <a:lnTo>
                  <a:pt x="107" y="307"/>
                </a:lnTo>
                <a:close/>
                <a:moveTo>
                  <a:pt x="227" y="307"/>
                </a:moveTo>
                <a:lnTo>
                  <a:pt x="320" y="307"/>
                </a:lnTo>
                <a:lnTo>
                  <a:pt x="320" y="374"/>
                </a:lnTo>
                <a:lnTo>
                  <a:pt x="227" y="374"/>
                </a:lnTo>
                <a:lnTo>
                  <a:pt x="227" y="307"/>
                </a:lnTo>
                <a:close/>
                <a:moveTo>
                  <a:pt x="347" y="307"/>
                </a:moveTo>
                <a:lnTo>
                  <a:pt x="440" y="307"/>
                </a:lnTo>
                <a:lnTo>
                  <a:pt x="440" y="374"/>
                </a:lnTo>
                <a:lnTo>
                  <a:pt x="347" y="374"/>
                </a:lnTo>
                <a:lnTo>
                  <a:pt x="347" y="307"/>
                </a:lnTo>
                <a:close/>
                <a:moveTo>
                  <a:pt x="467" y="307"/>
                </a:moveTo>
                <a:lnTo>
                  <a:pt x="560" y="307"/>
                </a:lnTo>
                <a:lnTo>
                  <a:pt x="560" y="374"/>
                </a:lnTo>
                <a:lnTo>
                  <a:pt x="467" y="374"/>
                </a:lnTo>
                <a:lnTo>
                  <a:pt x="467" y="307"/>
                </a:lnTo>
                <a:close/>
                <a:moveTo>
                  <a:pt x="107" y="400"/>
                </a:moveTo>
                <a:lnTo>
                  <a:pt x="200" y="400"/>
                </a:lnTo>
                <a:lnTo>
                  <a:pt x="200" y="467"/>
                </a:lnTo>
                <a:lnTo>
                  <a:pt x="107" y="467"/>
                </a:lnTo>
                <a:lnTo>
                  <a:pt x="107" y="400"/>
                </a:lnTo>
                <a:close/>
                <a:moveTo>
                  <a:pt x="227" y="400"/>
                </a:moveTo>
                <a:lnTo>
                  <a:pt x="320" y="400"/>
                </a:lnTo>
                <a:lnTo>
                  <a:pt x="320" y="467"/>
                </a:lnTo>
                <a:lnTo>
                  <a:pt x="227" y="467"/>
                </a:lnTo>
                <a:lnTo>
                  <a:pt x="227" y="400"/>
                </a:lnTo>
                <a:close/>
                <a:moveTo>
                  <a:pt x="347" y="400"/>
                </a:moveTo>
                <a:lnTo>
                  <a:pt x="440" y="400"/>
                </a:lnTo>
                <a:lnTo>
                  <a:pt x="440" y="467"/>
                </a:lnTo>
                <a:lnTo>
                  <a:pt x="347" y="467"/>
                </a:lnTo>
                <a:lnTo>
                  <a:pt x="347" y="400"/>
                </a:lnTo>
                <a:close/>
                <a:moveTo>
                  <a:pt x="467" y="400"/>
                </a:moveTo>
                <a:lnTo>
                  <a:pt x="560" y="400"/>
                </a:lnTo>
                <a:lnTo>
                  <a:pt x="560" y="467"/>
                </a:lnTo>
                <a:lnTo>
                  <a:pt x="467" y="467"/>
                </a:lnTo>
                <a:lnTo>
                  <a:pt x="467" y="400"/>
                </a:lnTo>
                <a:close/>
                <a:moveTo>
                  <a:pt x="107" y="494"/>
                </a:moveTo>
                <a:lnTo>
                  <a:pt x="200" y="494"/>
                </a:lnTo>
                <a:lnTo>
                  <a:pt x="200" y="560"/>
                </a:lnTo>
                <a:lnTo>
                  <a:pt x="107" y="560"/>
                </a:lnTo>
                <a:lnTo>
                  <a:pt x="107" y="494"/>
                </a:lnTo>
                <a:close/>
                <a:moveTo>
                  <a:pt x="227" y="494"/>
                </a:moveTo>
                <a:lnTo>
                  <a:pt x="320" y="494"/>
                </a:lnTo>
                <a:lnTo>
                  <a:pt x="320" y="560"/>
                </a:lnTo>
                <a:lnTo>
                  <a:pt x="227" y="560"/>
                </a:lnTo>
                <a:lnTo>
                  <a:pt x="227" y="494"/>
                </a:lnTo>
                <a:close/>
                <a:moveTo>
                  <a:pt x="347" y="494"/>
                </a:moveTo>
                <a:lnTo>
                  <a:pt x="440" y="494"/>
                </a:lnTo>
                <a:lnTo>
                  <a:pt x="440" y="560"/>
                </a:lnTo>
                <a:lnTo>
                  <a:pt x="400" y="560"/>
                </a:lnTo>
                <a:lnTo>
                  <a:pt x="347" y="560"/>
                </a:lnTo>
                <a:lnTo>
                  <a:pt x="347" y="494"/>
                </a:lnTo>
                <a:close/>
                <a:moveTo>
                  <a:pt x="467" y="494"/>
                </a:moveTo>
                <a:lnTo>
                  <a:pt x="560" y="494"/>
                </a:lnTo>
                <a:lnTo>
                  <a:pt x="560" y="560"/>
                </a:lnTo>
                <a:lnTo>
                  <a:pt x="467" y="560"/>
                </a:lnTo>
                <a:lnTo>
                  <a:pt x="467" y="49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schemeClr val="bg1"/>
              </a:solidFill>
              <a:latin typeface="Segoe UI" panose="020B0502040204020203" pitchFamily="34" charset="0"/>
              <a:cs typeface="Segoe UI" panose="020B0502040204020203" pitchFamily="34" charset="0"/>
            </a:endParaRPr>
          </a:p>
        </p:txBody>
      </p:sp>
      <p:grpSp>
        <p:nvGrpSpPr>
          <p:cNvPr id="21" name="Group 20">
            <a:extLst>
              <a:ext uri="{C183D7F6-B498-43B3-948B-1728B52AA6E4}">
                <adec:decorative xmlns:adec="http://schemas.microsoft.com/office/drawing/2017/decorative" val="1"/>
              </a:ext>
            </a:extLst>
          </p:cNvPr>
          <p:cNvGrpSpPr/>
          <p:nvPr/>
        </p:nvGrpSpPr>
        <p:grpSpPr>
          <a:xfrm>
            <a:off x="4630511" y="3376016"/>
            <a:ext cx="482792" cy="624683"/>
            <a:chOff x="9767888" y="4470401"/>
            <a:chExt cx="427038" cy="538163"/>
          </a:xfrm>
          <a:solidFill>
            <a:schemeClr val="accent1">
              <a:lumMod val="60000"/>
              <a:lumOff val="40000"/>
            </a:schemeClr>
          </a:solidFill>
        </p:grpSpPr>
        <p:sp>
          <p:nvSpPr>
            <p:cNvPr id="22" name="Freeform 16"/>
            <p:cNvSpPr>
              <a:spLocks noEditPoints="1"/>
            </p:cNvSpPr>
            <p:nvPr/>
          </p:nvSpPr>
          <p:spPr bwMode="auto">
            <a:xfrm>
              <a:off x="9767888" y="4470401"/>
              <a:ext cx="427038" cy="538163"/>
            </a:xfrm>
            <a:custGeom>
              <a:avLst/>
              <a:gdLst>
                <a:gd name="T0" fmla="*/ 140 w 152"/>
                <a:gd name="T1" fmla="*/ 0 h 192"/>
                <a:gd name="T2" fmla="*/ 12 w 152"/>
                <a:gd name="T3" fmla="*/ 0 h 192"/>
                <a:gd name="T4" fmla="*/ 0 w 152"/>
                <a:gd name="T5" fmla="*/ 12 h 192"/>
                <a:gd name="T6" fmla="*/ 0 w 152"/>
                <a:gd name="T7" fmla="*/ 180 h 192"/>
                <a:gd name="T8" fmla="*/ 12 w 152"/>
                <a:gd name="T9" fmla="*/ 192 h 192"/>
                <a:gd name="T10" fmla="*/ 140 w 152"/>
                <a:gd name="T11" fmla="*/ 192 h 192"/>
                <a:gd name="T12" fmla="*/ 152 w 152"/>
                <a:gd name="T13" fmla="*/ 180 h 192"/>
                <a:gd name="T14" fmla="*/ 152 w 152"/>
                <a:gd name="T15" fmla="*/ 12 h 192"/>
                <a:gd name="T16" fmla="*/ 140 w 152"/>
                <a:gd name="T17" fmla="*/ 0 h 192"/>
                <a:gd name="T18" fmla="*/ 72 w 152"/>
                <a:gd name="T19" fmla="*/ 172 h 192"/>
                <a:gd name="T20" fmla="*/ 68 w 152"/>
                <a:gd name="T21" fmla="*/ 176 h 192"/>
                <a:gd name="T22" fmla="*/ 20 w 152"/>
                <a:gd name="T23" fmla="*/ 176 h 192"/>
                <a:gd name="T24" fmla="*/ 16 w 152"/>
                <a:gd name="T25" fmla="*/ 172 h 192"/>
                <a:gd name="T26" fmla="*/ 16 w 152"/>
                <a:gd name="T27" fmla="*/ 140 h 192"/>
                <a:gd name="T28" fmla="*/ 20 w 152"/>
                <a:gd name="T29" fmla="*/ 136 h 192"/>
                <a:gd name="T30" fmla="*/ 68 w 152"/>
                <a:gd name="T31" fmla="*/ 136 h 192"/>
                <a:gd name="T32" fmla="*/ 72 w 152"/>
                <a:gd name="T33" fmla="*/ 140 h 192"/>
                <a:gd name="T34" fmla="*/ 72 w 152"/>
                <a:gd name="T35" fmla="*/ 172 h 192"/>
                <a:gd name="T36" fmla="*/ 72 w 152"/>
                <a:gd name="T37" fmla="*/ 124 h 192"/>
                <a:gd name="T38" fmla="*/ 68 w 152"/>
                <a:gd name="T39" fmla="*/ 128 h 192"/>
                <a:gd name="T40" fmla="*/ 20 w 152"/>
                <a:gd name="T41" fmla="*/ 128 h 192"/>
                <a:gd name="T42" fmla="*/ 16 w 152"/>
                <a:gd name="T43" fmla="*/ 124 h 192"/>
                <a:gd name="T44" fmla="*/ 16 w 152"/>
                <a:gd name="T45" fmla="*/ 92 h 192"/>
                <a:gd name="T46" fmla="*/ 20 w 152"/>
                <a:gd name="T47" fmla="*/ 88 h 192"/>
                <a:gd name="T48" fmla="*/ 68 w 152"/>
                <a:gd name="T49" fmla="*/ 88 h 192"/>
                <a:gd name="T50" fmla="*/ 72 w 152"/>
                <a:gd name="T51" fmla="*/ 92 h 192"/>
                <a:gd name="T52" fmla="*/ 72 w 152"/>
                <a:gd name="T53" fmla="*/ 124 h 192"/>
                <a:gd name="T54" fmla="*/ 136 w 152"/>
                <a:gd name="T55" fmla="*/ 172 h 192"/>
                <a:gd name="T56" fmla="*/ 132 w 152"/>
                <a:gd name="T57" fmla="*/ 176 h 192"/>
                <a:gd name="T58" fmla="*/ 84 w 152"/>
                <a:gd name="T59" fmla="*/ 176 h 192"/>
                <a:gd name="T60" fmla="*/ 80 w 152"/>
                <a:gd name="T61" fmla="*/ 172 h 192"/>
                <a:gd name="T62" fmla="*/ 80 w 152"/>
                <a:gd name="T63" fmla="*/ 140 h 192"/>
                <a:gd name="T64" fmla="*/ 84 w 152"/>
                <a:gd name="T65" fmla="*/ 136 h 192"/>
                <a:gd name="T66" fmla="*/ 132 w 152"/>
                <a:gd name="T67" fmla="*/ 136 h 192"/>
                <a:gd name="T68" fmla="*/ 136 w 152"/>
                <a:gd name="T69" fmla="*/ 140 h 192"/>
                <a:gd name="T70" fmla="*/ 136 w 152"/>
                <a:gd name="T71" fmla="*/ 172 h 192"/>
                <a:gd name="T72" fmla="*/ 136 w 152"/>
                <a:gd name="T73" fmla="*/ 124 h 192"/>
                <a:gd name="T74" fmla="*/ 132 w 152"/>
                <a:gd name="T75" fmla="*/ 128 h 192"/>
                <a:gd name="T76" fmla="*/ 84 w 152"/>
                <a:gd name="T77" fmla="*/ 128 h 192"/>
                <a:gd name="T78" fmla="*/ 80 w 152"/>
                <a:gd name="T79" fmla="*/ 124 h 192"/>
                <a:gd name="T80" fmla="*/ 80 w 152"/>
                <a:gd name="T81" fmla="*/ 92 h 192"/>
                <a:gd name="T82" fmla="*/ 84 w 152"/>
                <a:gd name="T83" fmla="*/ 88 h 192"/>
                <a:gd name="T84" fmla="*/ 132 w 152"/>
                <a:gd name="T85" fmla="*/ 88 h 192"/>
                <a:gd name="T86" fmla="*/ 136 w 152"/>
                <a:gd name="T87" fmla="*/ 92 h 192"/>
                <a:gd name="T88" fmla="*/ 136 w 152"/>
                <a:gd name="T89" fmla="*/ 124 h 192"/>
                <a:gd name="T90" fmla="*/ 136 w 152"/>
                <a:gd name="T91" fmla="*/ 60 h 192"/>
                <a:gd name="T92" fmla="*/ 132 w 152"/>
                <a:gd name="T93" fmla="*/ 64 h 192"/>
                <a:gd name="T94" fmla="*/ 20 w 152"/>
                <a:gd name="T95" fmla="*/ 64 h 192"/>
                <a:gd name="T96" fmla="*/ 16 w 152"/>
                <a:gd name="T97" fmla="*/ 60 h 192"/>
                <a:gd name="T98" fmla="*/ 16 w 152"/>
                <a:gd name="T99" fmla="*/ 20 h 192"/>
                <a:gd name="T100" fmla="*/ 20 w 152"/>
                <a:gd name="T101" fmla="*/ 16 h 192"/>
                <a:gd name="T102" fmla="*/ 132 w 152"/>
                <a:gd name="T103" fmla="*/ 16 h 192"/>
                <a:gd name="T104" fmla="*/ 136 w 152"/>
                <a:gd name="T105" fmla="*/ 20 h 192"/>
                <a:gd name="T106" fmla="*/ 136 w 152"/>
                <a:gd name="T107"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92">
                  <a:moveTo>
                    <a:pt x="140" y="0"/>
                  </a:moveTo>
                  <a:cubicBezTo>
                    <a:pt x="12" y="0"/>
                    <a:pt x="12" y="0"/>
                    <a:pt x="12" y="0"/>
                  </a:cubicBezTo>
                  <a:cubicBezTo>
                    <a:pt x="5" y="0"/>
                    <a:pt x="0" y="5"/>
                    <a:pt x="0" y="12"/>
                  </a:cubicBezTo>
                  <a:cubicBezTo>
                    <a:pt x="0" y="180"/>
                    <a:pt x="0" y="180"/>
                    <a:pt x="0" y="180"/>
                  </a:cubicBezTo>
                  <a:cubicBezTo>
                    <a:pt x="0" y="187"/>
                    <a:pt x="5" y="192"/>
                    <a:pt x="12" y="192"/>
                  </a:cubicBezTo>
                  <a:cubicBezTo>
                    <a:pt x="140" y="192"/>
                    <a:pt x="140" y="192"/>
                    <a:pt x="140" y="192"/>
                  </a:cubicBezTo>
                  <a:cubicBezTo>
                    <a:pt x="147" y="192"/>
                    <a:pt x="152" y="187"/>
                    <a:pt x="152" y="180"/>
                  </a:cubicBezTo>
                  <a:cubicBezTo>
                    <a:pt x="152" y="12"/>
                    <a:pt x="152" y="12"/>
                    <a:pt x="152" y="12"/>
                  </a:cubicBezTo>
                  <a:cubicBezTo>
                    <a:pt x="152" y="5"/>
                    <a:pt x="147" y="0"/>
                    <a:pt x="140" y="0"/>
                  </a:cubicBezTo>
                  <a:close/>
                  <a:moveTo>
                    <a:pt x="72" y="172"/>
                  </a:moveTo>
                  <a:cubicBezTo>
                    <a:pt x="72" y="174"/>
                    <a:pt x="70" y="176"/>
                    <a:pt x="68" y="176"/>
                  </a:cubicBezTo>
                  <a:cubicBezTo>
                    <a:pt x="20" y="176"/>
                    <a:pt x="20" y="176"/>
                    <a:pt x="20" y="176"/>
                  </a:cubicBezTo>
                  <a:cubicBezTo>
                    <a:pt x="18" y="176"/>
                    <a:pt x="16" y="174"/>
                    <a:pt x="16" y="172"/>
                  </a:cubicBezTo>
                  <a:cubicBezTo>
                    <a:pt x="16" y="140"/>
                    <a:pt x="16" y="140"/>
                    <a:pt x="16" y="140"/>
                  </a:cubicBezTo>
                  <a:cubicBezTo>
                    <a:pt x="16" y="138"/>
                    <a:pt x="18" y="136"/>
                    <a:pt x="20" y="136"/>
                  </a:cubicBezTo>
                  <a:cubicBezTo>
                    <a:pt x="68" y="136"/>
                    <a:pt x="68" y="136"/>
                    <a:pt x="68" y="136"/>
                  </a:cubicBezTo>
                  <a:cubicBezTo>
                    <a:pt x="70" y="136"/>
                    <a:pt x="72" y="138"/>
                    <a:pt x="72" y="140"/>
                  </a:cubicBezTo>
                  <a:lnTo>
                    <a:pt x="72" y="172"/>
                  </a:lnTo>
                  <a:close/>
                  <a:moveTo>
                    <a:pt x="72" y="124"/>
                  </a:moveTo>
                  <a:cubicBezTo>
                    <a:pt x="72" y="126"/>
                    <a:pt x="70" y="128"/>
                    <a:pt x="68" y="128"/>
                  </a:cubicBezTo>
                  <a:cubicBezTo>
                    <a:pt x="20" y="128"/>
                    <a:pt x="20" y="128"/>
                    <a:pt x="20" y="128"/>
                  </a:cubicBezTo>
                  <a:cubicBezTo>
                    <a:pt x="18" y="128"/>
                    <a:pt x="16" y="126"/>
                    <a:pt x="16" y="124"/>
                  </a:cubicBezTo>
                  <a:cubicBezTo>
                    <a:pt x="16" y="92"/>
                    <a:pt x="16" y="92"/>
                    <a:pt x="16" y="92"/>
                  </a:cubicBezTo>
                  <a:cubicBezTo>
                    <a:pt x="16" y="90"/>
                    <a:pt x="18" y="88"/>
                    <a:pt x="20" y="88"/>
                  </a:cubicBezTo>
                  <a:cubicBezTo>
                    <a:pt x="68" y="88"/>
                    <a:pt x="68" y="88"/>
                    <a:pt x="68" y="88"/>
                  </a:cubicBezTo>
                  <a:cubicBezTo>
                    <a:pt x="70" y="88"/>
                    <a:pt x="72" y="90"/>
                    <a:pt x="72" y="92"/>
                  </a:cubicBezTo>
                  <a:lnTo>
                    <a:pt x="72" y="124"/>
                  </a:lnTo>
                  <a:close/>
                  <a:moveTo>
                    <a:pt x="136" y="172"/>
                  </a:moveTo>
                  <a:cubicBezTo>
                    <a:pt x="136" y="174"/>
                    <a:pt x="134" y="176"/>
                    <a:pt x="132" y="176"/>
                  </a:cubicBezTo>
                  <a:cubicBezTo>
                    <a:pt x="84" y="176"/>
                    <a:pt x="84" y="176"/>
                    <a:pt x="84" y="176"/>
                  </a:cubicBezTo>
                  <a:cubicBezTo>
                    <a:pt x="82" y="176"/>
                    <a:pt x="80" y="174"/>
                    <a:pt x="80" y="172"/>
                  </a:cubicBezTo>
                  <a:cubicBezTo>
                    <a:pt x="80" y="140"/>
                    <a:pt x="80" y="140"/>
                    <a:pt x="80" y="140"/>
                  </a:cubicBezTo>
                  <a:cubicBezTo>
                    <a:pt x="80" y="138"/>
                    <a:pt x="82" y="136"/>
                    <a:pt x="84" y="136"/>
                  </a:cubicBezTo>
                  <a:cubicBezTo>
                    <a:pt x="132" y="136"/>
                    <a:pt x="132" y="136"/>
                    <a:pt x="132" y="136"/>
                  </a:cubicBezTo>
                  <a:cubicBezTo>
                    <a:pt x="134" y="136"/>
                    <a:pt x="136" y="138"/>
                    <a:pt x="136" y="140"/>
                  </a:cubicBezTo>
                  <a:lnTo>
                    <a:pt x="136" y="172"/>
                  </a:lnTo>
                  <a:close/>
                  <a:moveTo>
                    <a:pt x="136" y="124"/>
                  </a:moveTo>
                  <a:cubicBezTo>
                    <a:pt x="136" y="126"/>
                    <a:pt x="134" y="128"/>
                    <a:pt x="132" y="128"/>
                  </a:cubicBezTo>
                  <a:cubicBezTo>
                    <a:pt x="84" y="128"/>
                    <a:pt x="84" y="128"/>
                    <a:pt x="84" y="128"/>
                  </a:cubicBezTo>
                  <a:cubicBezTo>
                    <a:pt x="82" y="128"/>
                    <a:pt x="80" y="126"/>
                    <a:pt x="80" y="124"/>
                  </a:cubicBezTo>
                  <a:cubicBezTo>
                    <a:pt x="80" y="92"/>
                    <a:pt x="80" y="92"/>
                    <a:pt x="80" y="92"/>
                  </a:cubicBezTo>
                  <a:cubicBezTo>
                    <a:pt x="80" y="90"/>
                    <a:pt x="82" y="88"/>
                    <a:pt x="84" y="88"/>
                  </a:cubicBezTo>
                  <a:cubicBezTo>
                    <a:pt x="132" y="88"/>
                    <a:pt x="132" y="88"/>
                    <a:pt x="132" y="88"/>
                  </a:cubicBezTo>
                  <a:cubicBezTo>
                    <a:pt x="134" y="88"/>
                    <a:pt x="136" y="90"/>
                    <a:pt x="136" y="92"/>
                  </a:cubicBezTo>
                  <a:lnTo>
                    <a:pt x="136" y="124"/>
                  </a:lnTo>
                  <a:close/>
                  <a:moveTo>
                    <a:pt x="136" y="60"/>
                  </a:moveTo>
                  <a:cubicBezTo>
                    <a:pt x="136" y="62"/>
                    <a:pt x="134" y="64"/>
                    <a:pt x="132" y="64"/>
                  </a:cubicBezTo>
                  <a:cubicBezTo>
                    <a:pt x="20" y="64"/>
                    <a:pt x="20" y="64"/>
                    <a:pt x="20" y="64"/>
                  </a:cubicBezTo>
                  <a:cubicBezTo>
                    <a:pt x="18" y="64"/>
                    <a:pt x="16" y="62"/>
                    <a:pt x="16" y="60"/>
                  </a:cubicBezTo>
                  <a:cubicBezTo>
                    <a:pt x="16" y="20"/>
                    <a:pt x="16" y="20"/>
                    <a:pt x="16" y="20"/>
                  </a:cubicBezTo>
                  <a:cubicBezTo>
                    <a:pt x="16" y="18"/>
                    <a:pt x="18" y="16"/>
                    <a:pt x="20" y="16"/>
                  </a:cubicBezTo>
                  <a:cubicBezTo>
                    <a:pt x="132" y="16"/>
                    <a:pt x="132" y="16"/>
                    <a:pt x="132" y="16"/>
                  </a:cubicBezTo>
                  <a:cubicBezTo>
                    <a:pt x="134" y="16"/>
                    <a:pt x="136" y="18"/>
                    <a:pt x="136" y="20"/>
                  </a:cubicBezTo>
                  <a:lnTo>
                    <a:pt x="136"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Rectangle 17"/>
            <p:cNvSpPr>
              <a:spLocks noChangeArrowheads="1"/>
            </p:cNvSpPr>
            <p:nvPr/>
          </p:nvSpPr>
          <p:spPr bwMode="auto">
            <a:xfrm>
              <a:off x="10026651" y="4762501"/>
              <a:ext cx="88900"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18"/>
            <p:cNvSpPr>
              <a:spLocks noChangeArrowheads="1"/>
            </p:cNvSpPr>
            <p:nvPr/>
          </p:nvSpPr>
          <p:spPr bwMode="auto">
            <a:xfrm>
              <a:off x="10026651" y="4873626"/>
              <a:ext cx="88900" cy="238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Rectangle 19"/>
            <p:cNvSpPr>
              <a:spLocks noChangeArrowheads="1"/>
            </p:cNvSpPr>
            <p:nvPr/>
          </p:nvSpPr>
          <p:spPr bwMode="auto">
            <a:xfrm>
              <a:off x="10026651" y="4919663"/>
              <a:ext cx="88900"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0"/>
            <p:cNvSpPr>
              <a:spLocks/>
            </p:cNvSpPr>
            <p:nvPr/>
          </p:nvSpPr>
          <p:spPr bwMode="auto">
            <a:xfrm>
              <a:off x="9847263" y="4729163"/>
              <a:ext cx="88900" cy="88900"/>
            </a:xfrm>
            <a:custGeom>
              <a:avLst/>
              <a:gdLst>
                <a:gd name="T0" fmla="*/ 35 w 56"/>
                <a:gd name="T1" fmla="*/ 0 h 56"/>
                <a:gd name="T2" fmla="*/ 21 w 56"/>
                <a:gd name="T3" fmla="*/ 0 h 56"/>
                <a:gd name="T4" fmla="*/ 21 w 56"/>
                <a:gd name="T5" fmla="*/ 21 h 56"/>
                <a:gd name="T6" fmla="*/ 0 w 56"/>
                <a:gd name="T7" fmla="*/ 21 h 56"/>
                <a:gd name="T8" fmla="*/ 0 w 56"/>
                <a:gd name="T9" fmla="*/ 35 h 56"/>
                <a:gd name="T10" fmla="*/ 21 w 56"/>
                <a:gd name="T11" fmla="*/ 35 h 56"/>
                <a:gd name="T12" fmla="*/ 21 w 56"/>
                <a:gd name="T13" fmla="*/ 56 h 56"/>
                <a:gd name="T14" fmla="*/ 35 w 56"/>
                <a:gd name="T15" fmla="*/ 56 h 56"/>
                <a:gd name="T16" fmla="*/ 35 w 56"/>
                <a:gd name="T17" fmla="*/ 35 h 56"/>
                <a:gd name="T18" fmla="*/ 56 w 56"/>
                <a:gd name="T19" fmla="*/ 35 h 56"/>
                <a:gd name="T20" fmla="*/ 56 w 56"/>
                <a:gd name="T21" fmla="*/ 21 h 56"/>
                <a:gd name="T22" fmla="*/ 35 w 56"/>
                <a:gd name="T23" fmla="*/ 21 h 56"/>
                <a:gd name="T24" fmla="*/ 35 w 56"/>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6">
                  <a:moveTo>
                    <a:pt x="35" y="0"/>
                  </a:moveTo>
                  <a:lnTo>
                    <a:pt x="21" y="0"/>
                  </a:lnTo>
                  <a:lnTo>
                    <a:pt x="21" y="21"/>
                  </a:lnTo>
                  <a:lnTo>
                    <a:pt x="0" y="21"/>
                  </a:lnTo>
                  <a:lnTo>
                    <a:pt x="0" y="35"/>
                  </a:lnTo>
                  <a:lnTo>
                    <a:pt x="21" y="35"/>
                  </a:lnTo>
                  <a:lnTo>
                    <a:pt x="21" y="56"/>
                  </a:lnTo>
                  <a:lnTo>
                    <a:pt x="35" y="56"/>
                  </a:lnTo>
                  <a:lnTo>
                    <a:pt x="35" y="35"/>
                  </a:lnTo>
                  <a:lnTo>
                    <a:pt x="56" y="35"/>
                  </a:lnTo>
                  <a:lnTo>
                    <a:pt x="56" y="21"/>
                  </a:lnTo>
                  <a:lnTo>
                    <a:pt x="35" y="21"/>
                  </a:lnTo>
                  <a:lnTo>
                    <a:pt x="3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1"/>
            <p:cNvSpPr>
              <a:spLocks/>
            </p:cNvSpPr>
            <p:nvPr/>
          </p:nvSpPr>
          <p:spPr bwMode="auto">
            <a:xfrm>
              <a:off x="9847263" y="4862513"/>
              <a:ext cx="88900" cy="90488"/>
            </a:xfrm>
            <a:custGeom>
              <a:avLst/>
              <a:gdLst>
                <a:gd name="T0" fmla="*/ 46 w 56"/>
                <a:gd name="T1" fmla="*/ 0 h 57"/>
                <a:gd name="T2" fmla="*/ 28 w 56"/>
                <a:gd name="T3" fmla="*/ 18 h 57"/>
                <a:gd name="T4" fmla="*/ 10 w 56"/>
                <a:gd name="T5" fmla="*/ 0 h 57"/>
                <a:gd name="T6" fmla="*/ 0 w 56"/>
                <a:gd name="T7" fmla="*/ 11 h 57"/>
                <a:gd name="T8" fmla="*/ 18 w 56"/>
                <a:gd name="T9" fmla="*/ 29 h 57"/>
                <a:gd name="T10" fmla="*/ 0 w 56"/>
                <a:gd name="T11" fmla="*/ 46 h 57"/>
                <a:gd name="T12" fmla="*/ 10 w 56"/>
                <a:gd name="T13" fmla="*/ 57 h 57"/>
                <a:gd name="T14" fmla="*/ 28 w 56"/>
                <a:gd name="T15" fmla="*/ 39 h 57"/>
                <a:gd name="T16" fmla="*/ 46 w 56"/>
                <a:gd name="T17" fmla="*/ 57 h 57"/>
                <a:gd name="T18" fmla="*/ 56 w 56"/>
                <a:gd name="T19" fmla="*/ 46 h 57"/>
                <a:gd name="T20" fmla="*/ 39 w 56"/>
                <a:gd name="T21" fmla="*/ 29 h 57"/>
                <a:gd name="T22" fmla="*/ 56 w 56"/>
                <a:gd name="T23" fmla="*/ 11 h 57"/>
                <a:gd name="T24" fmla="*/ 46 w 56"/>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7">
                  <a:moveTo>
                    <a:pt x="46" y="0"/>
                  </a:moveTo>
                  <a:lnTo>
                    <a:pt x="28" y="18"/>
                  </a:lnTo>
                  <a:lnTo>
                    <a:pt x="10" y="0"/>
                  </a:lnTo>
                  <a:lnTo>
                    <a:pt x="0" y="11"/>
                  </a:lnTo>
                  <a:lnTo>
                    <a:pt x="18" y="29"/>
                  </a:lnTo>
                  <a:lnTo>
                    <a:pt x="0" y="46"/>
                  </a:lnTo>
                  <a:lnTo>
                    <a:pt x="10" y="57"/>
                  </a:lnTo>
                  <a:lnTo>
                    <a:pt x="28" y="39"/>
                  </a:lnTo>
                  <a:lnTo>
                    <a:pt x="46" y="57"/>
                  </a:lnTo>
                  <a:lnTo>
                    <a:pt x="56" y="46"/>
                  </a:lnTo>
                  <a:lnTo>
                    <a:pt x="39" y="29"/>
                  </a:lnTo>
                  <a:lnTo>
                    <a:pt x="56" y="11"/>
                  </a:lnTo>
                  <a:lnTo>
                    <a:pt x="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cxnSp>
        <p:nvCxnSpPr>
          <p:cNvPr id="41" name="Straight Connector 40">
            <a:extLst>
              <a:ext uri="{C183D7F6-B498-43B3-948B-1728B52AA6E4}">
                <adec:decorative xmlns:adec="http://schemas.microsoft.com/office/drawing/2017/decorative" val="1"/>
              </a:ext>
            </a:extLst>
          </p:cNvPr>
          <p:cNvCxnSpPr/>
          <p:nvPr/>
        </p:nvCxnSpPr>
        <p:spPr>
          <a:xfrm>
            <a:off x="627497" y="4211992"/>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C183D7F6-B498-43B3-948B-1728B52AA6E4}">
                <adec:decorative xmlns:adec="http://schemas.microsoft.com/office/drawing/2017/decorative" val="1"/>
              </a:ext>
            </a:extLst>
          </p:cNvPr>
          <p:cNvCxnSpPr/>
          <p:nvPr/>
        </p:nvCxnSpPr>
        <p:spPr>
          <a:xfrm>
            <a:off x="3347456" y="4211993"/>
            <a:ext cx="0" cy="318535"/>
          </a:xfrm>
          <a:prstGeom prst="line">
            <a:avLst/>
          </a:prstGeom>
          <a:ln w="15875" cap="sq">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C183D7F6-B498-43B3-948B-1728B52AA6E4}">
                <adec:decorative xmlns:adec="http://schemas.microsoft.com/office/drawing/2017/decorative" val="1"/>
              </a:ext>
            </a:extLst>
          </p:cNvPr>
          <p:cNvCxnSpPr/>
          <p:nvPr/>
        </p:nvCxnSpPr>
        <p:spPr>
          <a:xfrm>
            <a:off x="6304618" y="4211994"/>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C183D7F6-B498-43B3-948B-1728B52AA6E4}">
                <adec:decorative xmlns:adec="http://schemas.microsoft.com/office/drawing/2017/decorative" val="1"/>
              </a:ext>
            </a:extLst>
          </p:cNvPr>
          <p:cNvCxnSpPr/>
          <p:nvPr/>
        </p:nvCxnSpPr>
        <p:spPr>
          <a:xfrm rot="10800000">
            <a:off x="1896393" y="2884932"/>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C183D7F6-B498-43B3-948B-1728B52AA6E4}">
                <adec:decorative xmlns:adec="http://schemas.microsoft.com/office/drawing/2017/decorative" val="1"/>
              </a:ext>
            </a:extLst>
          </p:cNvPr>
          <p:cNvCxnSpPr/>
          <p:nvPr/>
        </p:nvCxnSpPr>
        <p:spPr>
          <a:xfrm rot="10800000">
            <a:off x="4878896" y="2847881"/>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C183D7F6-B498-43B3-948B-1728B52AA6E4}">
                <adec:decorative xmlns:adec="http://schemas.microsoft.com/office/drawing/2017/decorative" val="1"/>
              </a:ext>
            </a:extLst>
          </p:cNvPr>
          <p:cNvCxnSpPr/>
          <p:nvPr/>
        </p:nvCxnSpPr>
        <p:spPr>
          <a:xfrm rot="10800000">
            <a:off x="7668385" y="2857041"/>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C183D7F6-B498-43B3-948B-1728B52AA6E4}">
                <adec:decorative xmlns:adec="http://schemas.microsoft.com/office/drawing/2017/decorative" val="1"/>
              </a:ext>
            </a:extLst>
          </p:cNvPr>
          <p:cNvCxnSpPr/>
          <p:nvPr/>
        </p:nvCxnSpPr>
        <p:spPr>
          <a:xfrm rot="10800000">
            <a:off x="9015517" y="4211993"/>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C183D7F6-B498-43B3-948B-1728B52AA6E4}">
                <adec:decorative xmlns:adec="http://schemas.microsoft.com/office/drawing/2017/decorative" val="1"/>
              </a:ext>
            </a:extLst>
          </p:cNvPr>
          <p:cNvCxnSpPr/>
          <p:nvPr/>
        </p:nvCxnSpPr>
        <p:spPr>
          <a:xfrm rot="10800000">
            <a:off x="11605308" y="4182125"/>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C183D7F6-B498-43B3-948B-1728B52AA6E4}">
                <adec:decorative xmlns:adec="http://schemas.microsoft.com/office/drawing/2017/decorative" val="1"/>
              </a:ext>
            </a:extLst>
          </p:cNvPr>
          <p:cNvCxnSpPr/>
          <p:nvPr/>
        </p:nvCxnSpPr>
        <p:spPr>
          <a:xfrm rot="10800000">
            <a:off x="10332799" y="2793099"/>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7" name="Rectangle 66">
            <a:extLst>
              <a:ext uri="{C183D7F6-B498-43B3-948B-1728B52AA6E4}">
                <adec:decorative xmlns:adec="http://schemas.microsoft.com/office/drawing/2017/decorative" val="1"/>
              </a:ext>
            </a:extLst>
          </p:cNvPr>
          <p:cNvSpPr/>
          <p:nvPr/>
        </p:nvSpPr>
        <p:spPr>
          <a:xfrm>
            <a:off x="1005684" y="2125594"/>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Contextualising remote learning</a:t>
            </a:r>
          </a:p>
        </p:txBody>
      </p:sp>
      <p:sp>
        <p:nvSpPr>
          <p:cNvPr id="68" name="Title 67"/>
          <p:cNvSpPr>
            <a:spLocks noGrp="1"/>
          </p:cNvSpPr>
          <p:nvPr>
            <p:ph type="title" idx="4294967295"/>
          </p:nvPr>
        </p:nvSpPr>
        <p:spPr>
          <a:xfrm>
            <a:off x="2328361" y="4603359"/>
            <a:ext cx="2038189"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mn-lt"/>
                <a:ea typeface="+mn-ea"/>
                <a:cs typeface="+mn-cs"/>
              </a:rPr>
              <a:t>Delivering remote learning</a:t>
            </a:r>
          </a:p>
        </p:txBody>
      </p:sp>
      <p:sp>
        <p:nvSpPr>
          <p:cNvPr id="69" name="Rectangle 68">
            <a:extLst>
              <a:ext uri="{C183D7F6-B498-43B3-948B-1728B52AA6E4}">
                <adec:decorative xmlns:adec="http://schemas.microsoft.com/office/drawing/2017/decorative" val="1"/>
              </a:ext>
            </a:extLst>
          </p:cNvPr>
          <p:cNvSpPr/>
          <p:nvPr/>
        </p:nvSpPr>
        <p:spPr>
          <a:xfrm>
            <a:off x="5413909" y="4617476"/>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Challenges and barriers</a:t>
            </a:r>
          </a:p>
        </p:txBody>
      </p:sp>
      <p:sp>
        <p:nvSpPr>
          <p:cNvPr id="70" name="Rectangle 69">
            <a:extLst>
              <a:ext uri="{C183D7F6-B498-43B3-948B-1728B52AA6E4}">
                <adec:decorative xmlns:adec="http://schemas.microsoft.com/office/drawing/2017/decorative" val="1"/>
              </a:ext>
            </a:extLst>
          </p:cNvPr>
          <p:cNvSpPr/>
          <p:nvPr/>
        </p:nvSpPr>
        <p:spPr>
          <a:xfrm>
            <a:off x="3979243" y="2120484"/>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Curriculum alignment</a:t>
            </a:r>
          </a:p>
        </p:txBody>
      </p:sp>
      <p:sp>
        <p:nvSpPr>
          <p:cNvPr id="71" name="Rectangle 70">
            <a:extLst>
              <a:ext uri="{C183D7F6-B498-43B3-948B-1728B52AA6E4}">
                <adec:decorative xmlns:adec="http://schemas.microsoft.com/office/drawing/2017/decorative" val="1"/>
              </a:ext>
            </a:extLst>
          </p:cNvPr>
          <p:cNvSpPr/>
          <p:nvPr/>
        </p:nvSpPr>
        <p:spPr>
          <a:xfrm>
            <a:off x="6777676" y="2167842"/>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Pupil engagement</a:t>
            </a:r>
          </a:p>
        </p:txBody>
      </p:sp>
      <p:sp>
        <p:nvSpPr>
          <p:cNvPr id="72" name="Rectangle 71">
            <a:extLst>
              <a:ext uri="{C183D7F6-B498-43B3-948B-1728B52AA6E4}">
                <adec:decorative xmlns:adec="http://schemas.microsoft.com/office/drawing/2017/decorative" val="1"/>
              </a:ext>
            </a:extLst>
          </p:cNvPr>
          <p:cNvSpPr/>
          <p:nvPr/>
        </p:nvSpPr>
        <p:spPr>
          <a:xfrm>
            <a:off x="8124808" y="4703730"/>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Positives and improvement</a:t>
            </a:r>
          </a:p>
        </p:txBody>
      </p:sp>
      <p:sp>
        <p:nvSpPr>
          <p:cNvPr id="73" name="Rectangle 72">
            <a:extLst>
              <a:ext uri="{C183D7F6-B498-43B3-948B-1728B52AA6E4}">
                <adec:decorative xmlns:adec="http://schemas.microsoft.com/office/drawing/2017/decorative" val="1"/>
              </a:ext>
            </a:extLst>
          </p:cNvPr>
          <p:cNvSpPr/>
          <p:nvPr/>
        </p:nvSpPr>
        <p:spPr>
          <a:xfrm>
            <a:off x="9474518" y="2260323"/>
            <a:ext cx="1618356" cy="338554"/>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Final thoughts </a:t>
            </a:r>
          </a:p>
        </p:txBody>
      </p:sp>
      <p:sp>
        <p:nvSpPr>
          <p:cNvPr id="74" name="Rectangle 73">
            <a:extLst>
              <a:ext uri="{C183D7F6-B498-43B3-948B-1728B52AA6E4}">
                <adec:decorative xmlns:adec="http://schemas.microsoft.com/office/drawing/2017/decorative" val="1"/>
              </a:ext>
            </a:extLst>
          </p:cNvPr>
          <p:cNvSpPr/>
          <p:nvPr/>
        </p:nvSpPr>
        <p:spPr>
          <a:xfrm>
            <a:off x="10428029" y="4676109"/>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Annex: Teacher case studies </a:t>
            </a:r>
          </a:p>
        </p:txBody>
      </p:sp>
      <p:sp>
        <p:nvSpPr>
          <p:cNvPr id="75" name="TextBox 74">
            <a:extLst>
              <a:ext uri="{C183D7F6-B498-43B3-948B-1728B52AA6E4}">
                <adec:decorative xmlns:adec="http://schemas.microsoft.com/office/drawing/2017/decorative" val="1"/>
              </a:ext>
            </a:extLst>
          </p:cNvPr>
          <p:cNvSpPr txBox="1"/>
          <p:nvPr/>
        </p:nvSpPr>
        <p:spPr>
          <a:xfrm>
            <a:off x="29452" y="4622176"/>
            <a:ext cx="1855073" cy="584775"/>
          </a:xfrm>
          <a:prstGeom prst="rect">
            <a:avLst/>
          </a:prstGeom>
          <a:noFill/>
        </p:spPr>
        <p:txBody>
          <a:bodyPr wrap="square" rtlCol="0">
            <a:spAutoFit/>
          </a:bodyPr>
          <a:lstStyle/>
          <a:p>
            <a:pPr algn="ctr"/>
            <a:r>
              <a:rPr lang="en-GB" sz="1600" dirty="0">
                <a:solidFill>
                  <a:schemeClr val="accent1">
                    <a:lumMod val="60000"/>
                    <a:lumOff val="40000"/>
                  </a:schemeClr>
                </a:solidFill>
              </a:rPr>
              <a:t>Background and methodology</a:t>
            </a:r>
          </a:p>
        </p:txBody>
      </p:sp>
      <p:grpSp>
        <p:nvGrpSpPr>
          <p:cNvPr id="76" name="Group 75">
            <a:extLst>
              <a:ext uri="{C183D7F6-B498-43B3-948B-1728B52AA6E4}">
                <adec:decorative xmlns:adec="http://schemas.microsoft.com/office/drawing/2017/decorative" val="1"/>
              </a:ext>
            </a:extLst>
          </p:cNvPr>
          <p:cNvGrpSpPr/>
          <p:nvPr/>
        </p:nvGrpSpPr>
        <p:grpSpPr>
          <a:xfrm>
            <a:off x="10085858" y="3335335"/>
            <a:ext cx="567219" cy="689738"/>
            <a:chOff x="868994" y="1779475"/>
            <a:chExt cx="567219" cy="689738"/>
          </a:xfrm>
          <a:solidFill>
            <a:schemeClr val="accent1">
              <a:lumMod val="60000"/>
              <a:lumOff val="40000"/>
            </a:schemeClr>
          </a:solidFill>
        </p:grpSpPr>
        <p:sp>
          <p:nvSpPr>
            <p:cNvPr id="77" name="Freeform 5"/>
            <p:cNvSpPr>
              <a:spLocks noEditPoints="1"/>
            </p:cNvSpPr>
            <p:nvPr/>
          </p:nvSpPr>
          <p:spPr bwMode="auto">
            <a:xfrm>
              <a:off x="893498" y="2304039"/>
              <a:ext cx="493707" cy="165174"/>
            </a:xfrm>
            <a:custGeom>
              <a:avLst/>
              <a:gdLst>
                <a:gd name="T0" fmla="*/ 506 w 516"/>
                <a:gd name="T1" fmla="*/ 172 h 172"/>
                <a:gd name="T2" fmla="*/ 10 w 516"/>
                <a:gd name="T3" fmla="*/ 172 h 172"/>
                <a:gd name="T4" fmla="*/ 0 w 516"/>
                <a:gd name="T5" fmla="*/ 162 h 172"/>
                <a:gd name="T6" fmla="*/ 0 w 516"/>
                <a:gd name="T7" fmla="*/ 85 h 172"/>
                <a:gd name="T8" fmla="*/ 1 w 516"/>
                <a:gd name="T9" fmla="*/ 84 h 172"/>
                <a:gd name="T10" fmla="*/ 93 w 516"/>
                <a:gd name="T11" fmla="*/ 4 h 172"/>
                <a:gd name="T12" fmla="*/ 165 w 516"/>
                <a:gd name="T13" fmla="*/ 4 h 172"/>
                <a:gd name="T14" fmla="*/ 167 w 516"/>
                <a:gd name="T15" fmla="*/ 3 h 172"/>
                <a:gd name="T16" fmla="*/ 181 w 516"/>
                <a:gd name="T17" fmla="*/ 5 h 172"/>
                <a:gd name="T18" fmla="*/ 258 w 516"/>
                <a:gd name="T19" fmla="*/ 104 h 172"/>
                <a:gd name="T20" fmla="*/ 335 w 516"/>
                <a:gd name="T21" fmla="*/ 5 h 172"/>
                <a:gd name="T22" fmla="*/ 349 w 516"/>
                <a:gd name="T23" fmla="*/ 3 h 172"/>
                <a:gd name="T24" fmla="*/ 351 w 516"/>
                <a:gd name="T25" fmla="*/ 4 h 172"/>
                <a:gd name="T26" fmla="*/ 423 w 516"/>
                <a:gd name="T27" fmla="*/ 4 h 172"/>
                <a:gd name="T28" fmla="*/ 516 w 516"/>
                <a:gd name="T29" fmla="*/ 84 h 172"/>
                <a:gd name="T30" fmla="*/ 516 w 516"/>
                <a:gd name="T31" fmla="*/ 85 h 172"/>
                <a:gd name="T32" fmla="*/ 516 w 516"/>
                <a:gd name="T33" fmla="*/ 162 h 172"/>
                <a:gd name="T34" fmla="*/ 506 w 516"/>
                <a:gd name="T35" fmla="*/ 172 h 172"/>
                <a:gd name="T36" fmla="*/ 20 w 516"/>
                <a:gd name="T37" fmla="*/ 152 h 172"/>
                <a:gd name="T38" fmla="*/ 496 w 516"/>
                <a:gd name="T39" fmla="*/ 152 h 172"/>
                <a:gd name="T40" fmla="*/ 496 w 516"/>
                <a:gd name="T41" fmla="*/ 86 h 172"/>
                <a:gd name="T42" fmla="*/ 423 w 516"/>
                <a:gd name="T43" fmla="*/ 24 h 172"/>
                <a:gd name="T44" fmla="*/ 349 w 516"/>
                <a:gd name="T45" fmla="*/ 24 h 172"/>
                <a:gd name="T46" fmla="*/ 346 w 516"/>
                <a:gd name="T47" fmla="*/ 24 h 172"/>
                <a:gd name="T48" fmla="*/ 266 w 516"/>
                <a:gd name="T49" fmla="*/ 127 h 172"/>
                <a:gd name="T50" fmla="*/ 258 w 516"/>
                <a:gd name="T51" fmla="*/ 130 h 172"/>
                <a:gd name="T52" fmla="*/ 250 w 516"/>
                <a:gd name="T53" fmla="*/ 127 h 172"/>
                <a:gd name="T54" fmla="*/ 170 w 516"/>
                <a:gd name="T55" fmla="*/ 24 h 172"/>
                <a:gd name="T56" fmla="*/ 167 w 516"/>
                <a:gd name="T57" fmla="*/ 24 h 172"/>
                <a:gd name="T58" fmla="*/ 93 w 516"/>
                <a:gd name="T59" fmla="*/ 24 h 172"/>
                <a:gd name="T60" fmla="*/ 20 w 516"/>
                <a:gd name="T61" fmla="*/ 86 h 172"/>
                <a:gd name="T62" fmla="*/ 20 w 516"/>
                <a:gd name="T63" fmla="*/ 15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6" h="172">
                  <a:moveTo>
                    <a:pt x="506" y="172"/>
                  </a:moveTo>
                  <a:cubicBezTo>
                    <a:pt x="10" y="172"/>
                    <a:pt x="10" y="172"/>
                    <a:pt x="10" y="172"/>
                  </a:cubicBezTo>
                  <a:cubicBezTo>
                    <a:pt x="5" y="172"/>
                    <a:pt x="0" y="168"/>
                    <a:pt x="0" y="162"/>
                  </a:cubicBezTo>
                  <a:cubicBezTo>
                    <a:pt x="0" y="85"/>
                    <a:pt x="0" y="85"/>
                    <a:pt x="0" y="85"/>
                  </a:cubicBezTo>
                  <a:cubicBezTo>
                    <a:pt x="0" y="85"/>
                    <a:pt x="1" y="84"/>
                    <a:pt x="1" y="84"/>
                  </a:cubicBezTo>
                  <a:cubicBezTo>
                    <a:pt x="7" y="38"/>
                    <a:pt x="47" y="4"/>
                    <a:pt x="93" y="4"/>
                  </a:cubicBezTo>
                  <a:cubicBezTo>
                    <a:pt x="165" y="4"/>
                    <a:pt x="165" y="4"/>
                    <a:pt x="165" y="4"/>
                  </a:cubicBezTo>
                  <a:cubicBezTo>
                    <a:pt x="166" y="4"/>
                    <a:pt x="167" y="3"/>
                    <a:pt x="167" y="3"/>
                  </a:cubicBezTo>
                  <a:cubicBezTo>
                    <a:pt x="172" y="0"/>
                    <a:pt x="177" y="1"/>
                    <a:pt x="181" y="5"/>
                  </a:cubicBezTo>
                  <a:cubicBezTo>
                    <a:pt x="258" y="104"/>
                    <a:pt x="258" y="104"/>
                    <a:pt x="258" y="104"/>
                  </a:cubicBezTo>
                  <a:cubicBezTo>
                    <a:pt x="335" y="5"/>
                    <a:pt x="335" y="5"/>
                    <a:pt x="335" y="5"/>
                  </a:cubicBezTo>
                  <a:cubicBezTo>
                    <a:pt x="339" y="1"/>
                    <a:pt x="344" y="0"/>
                    <a:pt x="349" y="3"/>
                  </a:cubicBezTo>
                  <a:cubicBezTo>
                    <a:pt x="349" y="3"/>
                    <a:pt x="350" y="4"/>
                    <a:pt x="351" y="4"/>
                  </a:cubicBezTo>
                  <a:cubicBezTo>
                    <a:pt x="423" y="4"/>
                    <a:pt x="423" y="4"/>
                    <a:pt x="423" y="4"/>
                  </a:cubicBezTo>
                  <a:cubicBezTo>
                    <a:pt x="469" y="4"/>
                    <a:pt x="509" y="38"/>
                    <a:pt x="516" y="84"/>
                  </a:cubicBezTo>
                  <a:cubicBezTo>
                    <a:pt x="516" y="84"/>
                    <a:pt x="516" y="85"/>
                    <a:pt x="516" y="85"/>
                  </a:cubicBezTo>
                  <a:cubicBezTo>
                    <a:pt x="516" y="162"/>
                    <a:pt x="516" y="162"/>
                    <a:pt x="516" y="162"/>
                  </a:cubicBezTo>
                  <a:cubicBezTo>
                    <a:pt x="516" y="168"/>
                    <a:pt x="511" y="172"/>
                    <a:pt x="506" y="172"/>
                  </a:cubicBezTo>
                  <a:close/>
                  <a:moveTo>
                    <a:pt x="20" y="152"/>
                  </a:moveTo>
                  <a:cubicBezTo>
                    <a:pt x="496" y="152"/>
                    <a:pt x="496" y="152"/>
                    <a:pt x="496" y="152"/>
                  </a:cubicBezTo>
                  <a:cubicBezTo>
                    <a:pt x="496" y="86"/>
                    <a:pt x="496" y="86"/>
                    <a:pt x="496" y="86"/>
                  </a:cubicBezTo>
                  <a:cubicBezTo>
                    <a:pt x="490" y="51"/>
                    <a:pt x="459" y="24"/>
                    <a:pt x="423" y="24"/>
                  </a:cubicBezTo>
                  <a:cubicBezTo>
                    <a:pt x="349" y="24"/>
                    <a:pt x="349" y="24"/>
                    <a:pt x="349" y="24"/>
                  </a:cubicBezTo>
                  <a:cubicBezTo>
                    <a:pt x="348" y="24"/>
                    <a:pt x="347" y="24"/>
                    <a:pt x="346" y="24"/>
                  </a:cubicBezTo>
                  <a:cubicBezTo>
                    <a:pt x="266" y="127"/>
                    <a:pt x="266" y="127"/>
                    <a:pt x="266" y="127"/>
                  </a:cubicBezTo>
                  <a:cubicBezTo>
                    <a:pt x="264" y="129"/>
                    <a:pt x="261" y="130"/>
                    <a:pt x="258" y="130"/>
                  </a:cubicBezTo>
                  <a:cubicBezTo>
                    <a:pt x="255" y="130"/>
                    <a:pt x="252" y="129"/>
                    <a:pt x="250" y="127"/>
                  </a:cubicBezTo>
                  <a:cubicBezTo>
                    <a:pt x="170" y="24"/>
                    <a:pt x="170" y="24"/>
                    <a:pt x="170" y="24"/>
                  </a:cubicBezTo>
                  <a:cubicBezTo>
                    <a:pt x="169" y="24"/>
                    <a:pt x="168" y="24"/>
                    <a:pt x="167" y="24"/>
                  </a:cubicBezTo>
                  <a:cubicBezTo>
                    <a:pt x="93" y="24"/>
                    <a:pt x="93" y="24"/>
                    <a:pt x="93" y="24"/>
                  </a:cubicBezTo>
                  <a:cubicBezTo>
                    <a:pt x="57" y="24"/>
                    <a:pt x="26" y="51"/>
                    <a:pt x="20" y="86"/>
                  </a:cubicBezTo>
                  <a:lnTo>
                    <a:pt x="20"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6"/>
            <p:cNvSpPr>
              <a:spLocks noEditPoints="1"/>
            </p:cNvSpPr>
            <p:nvPr/>
          </p:nvSpPr>
          <p:spPr bwMode="auto">
            <a:xfrm>
              <a:off x="969732" y="1977321"/>
              <a:ext cx="112536" cy="108906"/>
            </a:xfrm>
            <a:custGeom>
              <a:avLst/>
              <a:gdLst>
                <a:gd name="T0" fmla="*/ 40 w 117"/>
                <a:gd name="T1" fmla="*/ 113 h 113"/>
                <a:gd name="T2" fmla="*/ 31 w 117"/>
                <a:gd name="T3" fmla="*/ 108 h 113"/>
                <a:gd name="T4" fmla="*/ 30 w 117"/>
                <a:gd name="T5" fmla="*/ 106 h 113"/>
                <a:gd name="T6" fmla="*/ 20 w 117"/>
                <a:gd name="T7" fmla="*/ 7 h 113"/>
                <a:gd name="T8" fmla="*/ 32 w 117"/>
                <a:gd name="T9" fmla="*/ 2 h 113"/>
                <a:gd name="T10" fmla="*/ 37 w 117"/>
                <a:gd name="T11" fmla="*/ 3 h 113"/>
                <a:gd name="T12" fmla="*/ 40 w 117"/>
                <a:gd name="T13" fmla="*/ 5 h 113"/>
                <a:gd name="T14" fmla="*/ 49 w 117"/>
                <a:gd name="T15" fmla="*/ 11 h 113"/>
                <a:gd name="T16" fmla="*/ 108 w 117"/>
                <a:gd name="T17" fmla="*/ 26 h 113"/>
                <a:gd name="T18" fmla="*/ 116 w 117"/>
                <a:gd name="T19" fmla="*/ 37 h 113"/>
                <a:gd name="T20" fmla="*/ 106 w 117"/>
                <a:gd name="T21" fmla="*/ 46 h 113"/>
                <a:gd name="T22" fmla="*/ 50 w 117"/>
                <a:gd name="T23" fmla="*/ 103 h 113"/>
                <a:gd name="T24" fmla="*/ 43 w 117"/>
                <a:gd name="T25" fmla="*/ 113 h 113"/>
                <a:gd name="T26" fmla="*/ 40 w 117"/>
                <a:gd name="T27" fmla="*/ 113 h 113"/>
                <a:gd name="T28" fmla="*/ 34 w 117"/>
                <a:gd name="T29" fmla="*/ 25 h 113"/>
                <a:gd name="T30" fmla="*/ 37 w 117"/>
                <a:gd name="T31" fmla="*/ 71 h 113"/>
                <a:gd name="T32" fmla="*/ 66 w 117"/>
                <a:gd name="T33" fmla="*/ 38 h 113"/>
                <a:gd name="T34" fmla="*/ 40 w 117"/>
                <a:gd name="T35" fmla="*/ 29 h 113"/>
                <a:gd name="T36" fmla="*/ 34 w 117"/>
                <a:gd name="T37" fmla="*/ 2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113">
                  <a:moveTo>
                    <a:pt x="40" y="113"/>
                  </a:moveTo>
                  <a:cubicBezTo>
                    <a:pt x="36" y="113"/>
                    <a:pt x="33" y="111"/>
                    <a:pt x="31" y="108"/>
                  </a:cubicBezTo>
                  <a:cubicBezTo>
                    <a:pt x="31" y="108"/>
                    <a:pt x="31" y="107"/>
                    <a:pt x="30" y="106"/>
                  </a:cubicBezTo>
                  <a:cubicBezTo>
                    <a:pt x="22" y="93"/>
                    <a:pt x="0" y="48"/>
                    <a:pt x="20" y="7"/>
                  </a:cubicBezTo>
                  <a:cubicBezTo>
                    <a:pt x="22" y="2"/>
                    <a:pt x="28" y="0"/>
                    <a:pt x="32" y="2"/>
                  </a:cubicBezTo>
                  <a:cubicBezTo>
                    <a:pt x="37" y="3"/>
                    <a:pt x="37" y="3"/>
                    <a:pt x="37" y="3"/>
                  </a:cubicBezTo>
                  <a:cubicBezTo>
                    <a:pt x="38" y="3"/>
                    <a:pt x="39" y="4"/>
                    <a:pt x="40" y="5"/>
                  </a:cubicBezTo>
                  <a:cubicBezTo>
                    <a:pt x="41" y="6"/>
                    <a:pt x="44" y="8"/>
                    <a:pt x="49" y="11"/>
                  </a:cubicBezTo>
                  <a:cubicBezTo>
                    <a:pt x="62" y="17"/>
                    <a:pt x="84" y="23"/>
                    <a:pt x="108" y="26"/>
                  </a:cubicBezTo>
                  <a:cubicBezTo>
                    <a:pt x="113" y="27"/>
                    <a:pt x="117" y="32"/>
                    <a:pt x="116" y="37"/>
                  </a:cubicBezTo>
                  <a:cubicBezTo>
                    <a:pt x="116" y="42"/>
                    <a:pt x="111" y="46"/>
                    <a:pt x="106" y="46"/>
                  </a:cubicBezTo>
                  <a:cubicBezTo>
                    <a:pt x="75" y="46"/>
                    <a:pt x="50" y="72"/>
                    <a:pt x="50" y="103"/>
                  </a:cubicBezTo>
                  <a:cubicBezTo>
                    <a:pt x="50" y="107"/>
                    <a:pt x="47" y="111"/>
                    <a:pt x="43" y="113"/>
                  </a:cubicBezTo>
                  <a:cubicBezTo>
                    <a:pt x="42" y="113"/>
                    <a:pt x="41" y="113"/>
                    <a:pt x="40" y="113"/>
                  </a:cubicBezTo>
                  <a:close/>
                  <a:moveTo>
                    <a:pt x="34" y="25"/>
                  </a:moveTo>
                  <a:cubicBezTo>
                    <a:pt x="30" y="42"/>
                    <a:pt x="33" y="58"/>
                    <a:pt x="37" y="71"/>
                  </a:cubicBezTo>
                  <a:cubicBezTo>
                    <a:pt x="43" y="58"/>
                    <a:pt x="53" y="46"/>
                    <a:pt x="66" y="38"/>
                  </a:cubicBezTo>
                  <a:cubicBezTo>
                    <a:pt x="56" y="35"/>
                    <a:pt x="47" y="32"/>
                    <a:pt x="40" y="29"/>
                  </a:cubicBezTo>
                  <a:cubicBezTo>
                    <a:pt x="38" y="28"/>
                    <a:pt x="36" y="27"/>
                    <a:pt x="34"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7"/>
            <p:cNvSpPr>
              <a:spLocks noEditPoints="1"/>
            </p:cNvSpPr>
            <p:nvPr/>
          </p:nvSpPr>
          <p:spPr bwMode="auto">
            <a:xfrm>
              <a:off x="1199342" y="1977321"/>
              <a:ext cx="111629" cy="108906"/>
            </a:xfrm>
            <a:custGeom>
              <a:avLst/>
              <a:gdLst>
                <a:gd name="T0" fmla="*/ 76 w 116"/>
                <a:gd name="T1" fmla="*/ 113 h 113"/>
                <a:gd name="T2" fmla="*/ 74 w 116"/>
                <a:gd name="T3" fmla="*/ 113 h 113"/>
                <a:gd name="T4" fmla="*/ 66 w 116"/>
                <a:gd name="T5" fmla="*/ 103 h 113"/>
                <a:gd name="T6" fmla="*/ 10 w 116"/>
                <a:gd name="T7" fmla="*/ 46 h 113"/>
                <a:gd name="T8" fmla="*/ 0 w 116"/>
                <a:gd name="T9" fmla="*/ 37 h 113"/>
                <a:gd name="T10" fmla="*/ 8 w 116"/>
                <a:gd name="T11" fmla="*/ 26 h 113"/>
                <a:gd name="T12" fmla="*/ 67 w 116"/>
                <a:gd name="T13" fmla="*/ 11 h 113"/>
                <a:gd name="T14" fmla="*/ 76 w 116"/>
                <a:gd name="T15" fmla="*/ 5 h 113"/>
                <a:gd name="T16" fmla="*/ 80 w 116"/>
                <a:gd name="T17" fmla="*/ 3 h 113"/>
                <a:gd name="T18" fmla="*/ 84 w 116"/>
                <a:gd name="T19" fmla="*/ 2 h 113"/>
                <a:gd name="T20" fmla="*/ 96 w 116"/>
                <a:gd name="T21" fmla="*/ 7 h 113"/>
                <a:gd name="T22" fmla="*/ 86 w 116"/>
                <a:gd name="T23" fmla="*/ 106 h 113"/>
                <a:gd name="T24" fmla="*/ 85 w 116"/>
                <a:gd name="T25" fmla="*/ 108 h 113"/>
                <a:gd name="T26" fmla="*/ 76 w 116"/>
                <a:gd name="T27" fmla="*/ 113 h 113"/>
                <a:gd name="T28" fmla="*/ 50 w 116"/>
                <a:gd name="T29" fmla="*/ 38 h 113"/>
                <a:gd name="T30" fmla="*/ 80 w 116"/>
                <a:gd name="T31" fmla="*/ 71 h 113"/>
                <a:gd name="T32" fmla="*/ 82 w 116"/>
                <a:gd name="T33" fmla="*/ 25 h 113"/>
                <a:gd name="T34" fmla="*/ 76 w 116"/>
                <a:gd name="T35" fmla="*/ 29 h 113"/>
                <a:gd name="T36" fmla="*/ 50 w 116"/>
                <a:gd name="T37" fmla="*/ 3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113">
                  <a:moveTo>
                    <a:pt x="76" y="113"/>
                  </a:moveTo>
                  <a:cubicBezTo>
                    <a:pt x="75" y="113"/>
                    <a:pt x="75" y="113"/>
                    <a:pt x="74" y="113"/>
                  </a:cubicBezTo>
                  <a:cubicBezTo>
                    <a:pt x="69" y="111"/>
                    <a:pt x="66" y="107"/>
                    <a:pt x="66" y="103"/>
                  </a:cubicBezTo>
                  <a:cubicBezTo>
                    <a:pt x="66" y="72"/>
                    <a:pt x="41" y="46"/>
                    <a:pt x="10" y="46"/>
                  </a:cubicBezTo>
                  <a:cubicBezTo>
                    <a:pt x="5" y="46"/>
                    <a:pt x="0" y="42"/>
                    <a:pt x="0" y="37"/>
                  </a:cubicBezTo>
                  <a:cubicBezTo>
                    <a:pt x="0" y="32"/>
                    <a:pt x="3" y="27"/>
                    <a:pt x="8" y="26"/>
                  </a:cubicBezTo>
                  <a:cubicBezTo>
                    <a:pt x="33" y="23"/>
                    <a:pt x="54" y="17"/>
                    <a:pt x="67" y="11"/>
                  </a:cubicBezTo>
                  <a:cubicBezTo>
                    <a:pt x="72" y="8"/>
                    <a:pt x="75" y="6"/>
                    <a:pt x="76" y="5"/>
                  </a:cubicBezTo>
                  <a:cubicBezTo>
                    <a:pt x="77" y="4"/>
                    <a:pt x="78" y="3"/>
                    <a:pt x="80" y="3"/>
                  </a:cubicBezTo>
                  <a:cubicBezTo>
                    <a:pt x="84" y="2"/>
                    <a:pt x="84" y="2"/>
                    <a:pt x="84" y="2"/>
                  </a:cubicBezTo>
                  <a:cubicBezTo>
                    <a:pt x="88" y="0"/>
                    <a:pt x="94" y="2"/>
                    <a:pt x="96" y="7"/>
                  </a:cubicBezTo>
                  <a:cubicBezTo>
                    <a:pt x="116" y="48"/>
                    <a:pt x="94" y="93"/>
                    <a:pt x="86" y="106"/>
                  </a:cubicBezTo>
                  <a:cubicBezTo>
                    <a:pt x="85" y="107"/>
                    <a:pt x="85" y="108"/>
                    <a:pt x="85" y="108"/>
                  </a:cubicBezTo>
                  <a:cubicBezTo>
                    <a:pt x="83" y="111"/>
                    <a:pt x="80" y="113"/>
                    <a:pt x="76" y="113"/>
                  </a:cubicBezTo>
                  <a:close/>
                  <a:moveTo>
                    <a:pt x="50" y="38"/>
                  </a:moveTo>
                  <a:cubicBezTo>
                    <a:pt x="63" y="46"/>
                    <a:pt x="73" y="58"/>
                    <a:pt x="80" y="71"/>
                  </a:cubicBezTo>
                  <a:cubicBezTo>
                    <a:pt x="84" y="58"/>
                    <a:pt x="86" y="42"/>
                    <a:pt x="82" y="25"/>
                  </a:cubicBezTo>
                  <a:cubicBezTo>
                    <a:pt x="80" y="27"/>
                    <a:pt x="78" y="28"/>
                    <a:pt x="76" y="29"/>
                  </a:cubicBezTo>
                  <a:cubicBezTo>
                    <a:pt x="69" y="32"/>
                    <a:pt x="60" y="35"/>
                    <a:pt x="50"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8"/>
            <p:cNvSpPr>
              <a:spLocks noEditPoints="1"/>
            </p:cNvSpPr>
            <p:nvPr/>
          </p:nvSpPr>
          <p:spPr bwMode="auto">
            <a:xfrm>
              <a:off x="868994" y="1779475"/>
              <a:ext cx="542715" cy="210552"/>
            </a:xfrm>
            <a:custGeom>
              <a:avLst/>
              <a:gdLst>
                <a:gd name="T0" fmla="*/ 283 w 566"/>
                <a:gd name="T1" fmla="*/ 220 h 220"/>
                <a:gd name="T2" fmla="*/ 280 w 566"/>
                <a:gd name="T3" fmla="*/ 220 h 220"/>
                <a:gd name="T4" fmla="*/ 7 w 566"/>
                <a:gd name="T5" fmla="*/ 120 h 220"/>
                <a:gd name="T6" fmla="*/ 0 w 566"/>
                <a:gd name="T7" fmla="*/ 110 h 220"/>
                <a:gd name="T8" fmla="*/ 7 w 566"/>
                <a:gd name="T9" fmla="*/ 101 h 220"/>
                <a:gd name="T10" fmla="*/ 280 w 566"/>
                <a:gd name="T11" fmla="*/ 1 h 220"/>
                <a:gd name="T12" fmla="*/ 286 w 566"/>
                <a:gd name="T13" fmla="*/ 1 h 220"/>
                <a:gd name="T14" fmla="*/ 560 w 566"/>
                <a:gd name="T15" fmla="*/ 101 h 220"/>
                <a:gd name="T16" fmla="*/ 566 w 566"/>
                <a:gd name="T17" fmla="*/ 110 h 220"/>
                <a:gd name="T18" fmla="*/ 560 w 566"/>
                <a:gd name="T19" fmla="*/ 120 h 220"/>
                <a:gd name="T20" fmla="*/ 286 w 566"/>
                <a:gd name="T21" fmla="*/ 220 h 220"/>
                <a:gd name="T22" fmla="*/ 283 w 566"/>
                <a:gd name="T23" fmla="*/ 220 h 220"/>
                <a:gd name="T24" fmla="*/ 39 w 566"/>
                <a:gd name="T25" fmla="*/ 110 h 220"/>
                <a:gd name="T26" fmla="*/ 283 w 566"/>
                <a:gd name="T27" fmla="*/ 199 h 220"/>
                <a:gd name="T28" fmla="*/ 527 w 566"/>
                <a:gd name="T29" fmla="*/ 110 h 220"/>
                <a:gd name="T30" fmla="*/ 283 w 566"/>
                <a:gd name="T31" fmla="*/ 21 h 220"/>
                <a:gd name="T32" fmla="*/ 39 w 566"/>
                <a:gd name="T33" fmla="*/ 1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6" h="220">
                  <a:moveTo>
                    <a:pt x="283" y="220"/>
                  </a:moveTo>
                  <a:cubicBezTo>
                    <a:pt x="282" y="220"/>
                    <a:pt x="281" y="220"/>
                    <a:pt x="280" y="220"/>
                  </a:cubicBezTo>
                  <a:cubicBezTo>
                    <a:pt x="7" y="120"/>
                    <a:pt x="7" y="120"/>
                    <a:pt x="7" y="120"/>
                  </a:cubicBezTo>
                  <a:cubicBezTo>
                    <a:pt x="3" y="118"/>
                    <a:pt x="0" y="114"/>
                    <a:pt x="0" y="110"/>
                  </a:cubicBezTo>
                  <a:cubicBezTo>
                    <a:pt x="0" y="106"/>
                    <a:pt x="3" y="102"/>
                    <a:pt x="7" y="101"/>
                  </a:cubicBezTo>
                  <a:cubicBezTo>
                    <a:pt x="280" y="1"/>
                    <a:pt x="280" y="1"/>
                    <a:pt x="280" y="1"/>
                  </a:cubicBezTo>
                  <a:cubicBezTo>
                    <a:pt x="282" y="0"/>
                    <a:pt x="284" y="0"/>
                    <a:pt x="286" y="1"/>
                  </a:cubicBezTo>
                  <a:cubicBezTo>
                    <a:pt x="560" y="101"/>
                    <a:pt x="560" y="101"/>
                    <a:pt x="560" y="101"/>
                  </a:cubicBezTo>
                  <a:cubicBezTo>
                    <a:pt x="564" y="102"/>
                    <a:pt x="566" y="106"/>
                    <a:pt x="566" y="110"/>
                  </a:cubicBezTo>
                  <a:cubicBezTo>
                    <a:pt x="566" y="114"/>
                    <a:pt x="564" y="118"/>
                    <a:pt x="560" y="120"/>
                  </a:cubicBezTo>
                  <a:cubicBezTo>
                    <a:pt x="286" y="220"/>
                    <a:pt x="286" y="220"/>
                    <a:pt x="286" y="220"/>
                  </a:cubicBezTo>
                  <a:cubicBezTo>
                    <a:pt x="285" y="220"/>
                    <a:pt x="284" y="220"/>
                    <a:pt x="283" y="220"/>
                  </a:cubicBezTo>
                  <a:close/>
                  <a:moveTo>
                    <a:pt x="39" y="110"/>
                  </a:moveTo>
                  <a:cubicBezTo>
                    <a:pt x="283" y="199"/>
                    <a:pt x="283" y="199"/>
                    <a:pt x="283" y="199"/>
                  </a:cubicBezTo>
                  <a:cubicBezTo>
                    <a:pt x="527" y="110"/>
                    <a:pt x="527" y="110"/>
                    <a:pt x="527" y="110"/>
                  </a:cubicBezTo>
                  <a:cubicBezTo>
                    <a:pt x="283" y="21"/>
                    <a:pt x="283" y="21"/>
                    <a:pt x="283" y="21"/>
                  </a:cubicBezTo>
                  <a:lnTo>
                    <a:pt x="39" y="1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9"/>
            <p:cNvSpPr>
              <a:spLocks noEditPoints="1"/>
            </p:cNvSpPr>
            <p:nvPr/>
          </p:nvSpPr>
          <p:spPr bwMode="auto">
            <a:xfrm>
              <a:off x="988791" y="1918330"/>
              <a:ext cx="303122" cy="108906"/>
            </a:xfrm>
            <a:custGeom>
              <a:avLst/>
              <a:gdLst>
                <a:gd name="T0" fmla="*/ 158 w 316"/>
                <a:gd name="T1" fmla="*/ 114 h 114"/>
                <a:gd name="T2" fmla="*/ 85 w 316"/>
                <a:gd name="T3" fmla="*/ 108 h 114"/>
                <a:gd name="T4" fmla="*/ 20 w 316"/>
                <a:gd name="T5" fmla="*/ 91 h 114"/>
                <a:gd name="T6" fmla="*/ 7 w 316"/>
                <a:gd name="T7" fmla="*/ 82 h 114"/>
                <a:gd name="T8" fmla="*/ 0 w 316"/>
                <a:gd name="T9" fmla="*/ 71 h 114"/>
                <a:gd name="T10" fmla="*/ 0 w 316"/>
                <a:gd name="T11" fmla="*/ 68 h 114"/>
                <a:gd name="T12" fmla="*/ 0 w 316"/>
                <a:gd name="T13" fmla="*/ 11 h 114"/>
                <a:gd name="T14" fmla="*/ 4 w 316"/>
                <a:gd name="T15" fmla="*/ 3 h 114"/>
                <a:gd name="T16" fmla="*/ 13 w 316"/>
                <a:gd name="T17" fmla="*/ 1 h 114"/>
                <a:gd name="T18" fmla="*/ 158 w 316"/>
                <a:gd name="T19" fmla="*/ 54 h 114"/>
                <a:gd name="T20" fmla="*/ 303 w 316"/>
                <a:gd name="T21" fmla="*/ 1 h 114"/>
                <a:gd name="T22" fmla="*/ 312 w 316"/>
                <a:gd name="T23" fmla="*/ 3 h 114"/>
                <a:gd name="T24" fmla="*/ 316 w 316"/>
                <a:gd name="T25" fmla="*/ 11 h 114"/>
                <a:gd name="T26" fmla="*/ 316 w 316"/>
                <a:gd name="T27" fmla="*/ 68 h 114"/>
                <a:gd name="T28" fmla="*/ 316 w 316"/>
                <a:gd name="T29" fmla="*/ 71 h 114"/>
                <a:gd name="T30" fmla="*/ 310 w 316"/>
                <a:gd name="T31" fmla="*/ 82 h 114"/>
                <a:gd name="T32" fmla="*/ 296 w 316"/>
                <a:gd name="T33" fmla="*/ 91 h 114"/>
                <a:gd name="T34" fmla="*/ 231 w 316"/>
                <a:gd name="T35" fmla="*/ 108 h 114"/>
                <a:gd name="T36" fmla="*/ 231 w 316"/>
                <a:gd name="T37" fmla="*/ 108 h 114"/>
                <a:gd name="T38" fmla="*/ 158 w 316"/>
                <a:gd name="T39" fmla="*/ 114 h 114"/>
                <a:gd name="T40" fmla="*/ 20 w 316"/>
                <a:gd name="T41" fmla="*/ 67 h 114"/>
                <a:gd name="T42" fmla="*/ 20 w 316"/>
                <a:gd name="T43" fmla="*/ 67 h 114"/>
                <a:gd name="T44" fmla="*/ 29 w 316"/>
                <a:gd name="T45" fmla="*/ 73 h 114"/>
                <a:gd name="T46" fmla="*/ 88 w 316"/>
                <a:gd name="T47" fmla="*/ 88 h 114"/>
                <a:gd name="T48" fmla="*/ 158 w 316"/>
                <a:gd name="T49" fmla="*/ 94 h 114"/>
                <a:gd name="T50" fmla="*/ 228 w 316"/>
                <a:gd name="T51" fmla="*/ 88 h 114"/>
                <a:gd name="T52" fmla="*/ 229 w 316"/>
                <a:gd name="T53" fmla="*/ 88 h 114"/>
                <a:gd name="T54" fmla="*/ 287 w 316"/>
                <a:gd name="T55" fmla="*/ 73 h 114"/>
                <a:gd name="T56" fmla="*/ 296 w 316"/>
                <a:gd name="T57" fmla="*/ 67 h 114"/>
                <a:gd name="T58" fmla="*/ 296 w 316"/>
                <a:gd name="T59" fmla="*/ 67 h 114"/>
                <a:gd name="T60" fmla="*/ 296 w 316"/>
                <a:gd name="T61" fmla="*/ 25 h 114"/>
                <a:gd name="T62" fmla="*/ 161 w 316"/>
                <a:gd name="T63" fmla="*/ 75 h 114"/>
                <a:gd name="T64" fmla="*/ 155 w 316"/>
                <a:gd name="T65" fmla="*/ 75 h 114"/>
                <a:gd name="T66" fmla="*/ 20 w 316"/>
                <a:gd name="T67" fmla="*/ 25 h 114"/>
                <a:gd name="T68" fmla="*/ 20 w 316"/>
                <a:gd name="T69" fmla="*/ 6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 h="114">
                  <a:moveTo>
                    <a:pt x="158" y="114"/>
                  </a:moveTo>
                  <a:cubicBezTo>
                    <a:pt x="133" y="114"/>
                    <a:pt x="108" y="112"/>
                    <a:pt x="85" y="108"/>
                  </a:cubicBezTo>
                  <a:cubicBezTo>
                    <a:pt x="58" y="104"/>
                    <a:pt x="35" y="98"/>
                    <a:pt x="20" y="91"/>
                  </a:cubicBezTo>
                  <a:cubicBezTo>
                    <a:pt x="14" y="88"/>
                    <a:pt x="10" y="85"/>
                    <a:pt x="7" y="82"/>
                  </a:cubicBezTo>
                  <a:cubicBezTo>
                    <a:pt x="3" y="78"/>
                    <a:pt x="1" y="75"/>
                    <a:pt x="0" y="71"/>
                  </a:cubicBezTo>
                  <a:cubicBezTo>
                    <a:pt x="0" y="70"/>
                    <a:pt x="0" y="69"/>
                    <a:pt x="0" y="68"/>
                  </a:cubicBezTo>
                  <a:cubicBezTo>
                    <a:pt x="0" y="11"/>
                    <a:pt x="0" y="11"/>
                    <a:pt x="0" y="11"/>
                  </a:cubicBezTo>
                  <a:cubicBezTo>
                    <a:pt x="0" y="8"/>
                    <a:pt x="1" y="5"/>
                    <a:pt x="4" y="3"/>
                  </a:cubicBezTo>
                  <a:cubicBezTo>
                    <a:pt x="7" y="1"/>
                    <a:pt x="10" y="0"/>
                    <a:pt x="13" y="1"/>
                  </a:cubicBezTo>
                  <a:cubicBezTo>
                    <a:pt x="158" y="54"/>
                    <a:pt x="158" y="54"/>
                    <a:pt x="158" y="54"/>
                  </a:cubicBezTo>
                  <a:cubicBezTo>
                    <a:pt x="303" y="1"/>
                    <a:pt x="303" y="1"/>
                    <a:pt x="303" y="1"/>
                  </a:cubicBezTo>
                  <a:cubicBezTo>
                    <a:pt x="306" y="0"/>
                    <a:pt x="309" y="1"/>
                    <a:pt x="312" y="3"/>
                  </a:cubicBezTo>
                  <a:cubicBezTo>
                    <a:pt x="315" y="5"/>
                    <a:pt x="316" y="8"/>
                    <a:pt x="316" y="11"/>
                  </a:cubicBezTo>
                  <a:cubicBezTo>
                    <a:pt x="316" y="68"/>
                    <a:pt x="316" y="68"/>
                    <a:pt x="316" y="68"/>
                  </a:cubicBezTo>
                  <a:cubicBezTo>
                    <a:pt x="316" y="69"/>
                    <a:pt x="316" y="70"/>
                    <a:pt x="316" y="71"/>
                  </a:cubicBezTo>
                  <a:cubicBezTo>
                    <a:pt x="315" y="75"/>
                    <a:pt x="313" y="78"/>
                    <a:pt x="310" y="82"/>
                  </a:cubicBezTo>
                  <a:cubicBezTo>
                    <a:pt x="306" y="85"/>
                    <a:pt x="301" y="88"/>
                    <a:pt x="296" y="91"/>
                  </a:cubicBezTo>
                  <a:cubicBezTo>
                    <a:pt x="281" y="98"/>
                    <a:pt x="258" y="104"/>
                    <a:pt x="231" y="108"/>
                  </a:cubicBezTo>
                  <a:cubicBezTo>
                    <a:pt x="231" y="108"/>
                    <a:pt x="231" y="108"/>
                    <a:pt x="231" y="108"/>
                  </a:cubicBezTo>
                  <a:cubicBezTo>
                    <a:pt x="208" y="112"/>
                    <a:pt x="183" y="114"/>
                    <a:pt x="158" y="114"/>
                  </a:cubicBezTo>
                  <a:close/>
                  <a:moveTo>
                    <a:pt x="20" y="67"/>
                  </a:moveTo>
                  <a:cubicBezTo>
                    <a:pt x="20" y="67"/>
                    <a:pt x="20" y="67"/>
                    <a:pt x="20" y="67"/>
                  </a:cubicBezTo>
                  <a:cubicBezTo>
                    <a:pt x="21" y="68"/>
                    <a:pt x="24" y="70"/>
                    <a:pt x="29" y="73"/>
                  </a:cubicBezTo>
                  <a:cubicBezTo>
                    <a:pt x="42" y="79"/>
                    <a:pt x="64" y="85"/>
                    <a:pt x="88" y="88"/>
                  </a:cubicBezTo>
                  <a:cubicBezTo>
                    <a:pt x="110" y="92"/>
                    <a:pt x="134" y="94"/>
                    <a:pt x="158" y="94"/>
                  </a:cubicBezTo>
                  <a:cubicBezTo>
                    <a:pt x="182" y="94"/>
                    <a:pt x="206" y="92"/>
                    <a:pt x="228" y="88"/>
                  </a:cubicBezTo>
                  <a:cubicBezTo>
                    <a:pt x="228" y="88"/>
                    <a:pt x="229" y="88"/>
                    <a:pt x="229" y="88"/>
                  </a:cubicBezTo>
                  <a:cubicBezTo>
                    <a:pt x="253" y="84"/>
                    <a:pt x="274" y="79"/>
                    <a:pt x="287" y="73"/>
                  </a:cubicBezTo>
                  <a:cubicBezTo>
                    <a:pt x="292" y="70"/>
                    <a:pt x="295" y="68"/>
                    <a:pt x="296" y="67"/>
                  </a:cubicBezTo>
                  <a:cubicBezTo>
                    <a:pt x="296" y="67"/>
                    <a:pt x="296" y="67"/>
                    <a:pt x="296" y="67"/>
                  </a:cubicBezTo>
                  <a:cubicBezTo>
                    <a:pt x="296" y="25"/>
                    <a:pt x="296" y="25"/>
                    <a:pt x="296" y="25"/>
                  </a:cubicBezTo>
                  <a:cubicBezTo>
                    <a:pt x="161" y="75"/>
                    <a:pt x="161" y="75"/>
                    <a:pt x="161" y="75"/>
                  </a:cubicBezTo>
                  <a:cubicBezTo>
                    <a:pt x="159" y="75"/>
                    <a:pt x="157" y="75"/>
                    <a:pt x="155" y="75"/>
                  </a:cubicBezTo>
                  <a:cubicBezTo>
                    <a:pt x="20" y="25"/>
                    <a:pt x="20" y="25"/>
                    <a:pt x="20" y="25"/>
                  </a:cubicBezTo>
                  <a:lnTo>
                    <a:pt x="20" y="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0"/>
            <p:cNvSpPr>
              <a:spLocks noEditPoints="1"/>
            </p:cNvSpPr>
            <p:nvPr/>
          </p:nvSpPr>
          <p:spPr bwMode="auto">
            <a:xfrm>
              <a:off x="967917" y="2002732"/>
              <a:ext cx="344869" cy="257744"/>
            </a:xfrm>
            <a:custGeom>
              <a:avLst/>
              <a:gdLst>
                <a:gd name="T0" fmla="*/ 180 w 360"/>
                <a:gd name="T1" fmla="*/ 269 h 269"/>
                <a:gd name="T2" fmla="*/ 117 w 360"/>
                <a:gd name="T3" fmla="*/ 250 h 269"/>
                <a:gd name="T4" fmla="*/ 47 w 360"/>
                <a:gd name="T5" fmla="*/ 156 h 269"/>
                <a:gd name="T6" fmla="*/ 44 w 360"/>
                <a:gd name="T7" fmla="*/ 157 h 269"/>
                <a:gd name="T8" fmla="*/ 19 w 360"/>
                <a:gd name="T9" fmla="*/ 130 h 269"/>
                <a:gd name="T10" fmla="*/ 10 w 360"/>
                <a:gd name="T11" fmla="*/ 112 h 269"/>
                <a:gd name="T12" fmla="*/ 3 w 360"/>
                <a:gd name="T13" fmla="*/ 79 h 269"/>
                <a:gd name="T14" fmla="*/ 19 w 360"/>
                <a:gd name="T15" fmla="*/ 65 h 269"/>
                <a:gd name="T16" fmla="*/ 33 w 360"/>
                <a:gd name="T17" fmla="*/ 64 h 269"/>
                <a:gd name="T18" fmla="*/ 108 w 360"/>
                <a:gd name="T19" fmla="*/ 0 h 269"/>
                <a:gd name="T20" fmla="*/ 110 w 360"/>
                <a:gd name="T21" fmla="*/ 0 h 269"/>
                <a:gd name="T22" fmla="*/ 180 w 360"/>
                <a:gd name="T23" fmla="*/ 6 h 269"/>
                <a:gd name="T24" fmla="*/ 250 w 360"/>
                <a:gd name="T25" fmla="*/ 0 h 269"/>
                <a:gd name="T26" fmla="*/ 252 w 360"/>
                <a:gd name="T27" fmla="*/ 0 h 269"/>
                <a:gd name="T28" fmla="*/ 327 w 360"/>
                <a:gd name="T29" fmla="*/ 64 h 269"/>
                <a:gd name="T30" fmla="*/ 341 w 360"/>
                <a:gd name="T31" fmla="*/ 65 h 269"/>
                <a:gd name="T32" fmla="*/ 357 w 360"/>
                <a:gd name="T33" fmla="*/ 79 h 269"/>
                <a:gd name="T34" fmla="*/ 350 w 360"/>
                <a:gd name="T35" fmla="*/ 112 h 269"/>
                <a:gd name="T36" fmla="*/ 341 w 360"/>
                <a:gd name="T37" fmla="*/ 130 h 269"/>
                <a:gd name="T38" fmla="*/ 316 w 360"/>
                <a:gd name="T39" fmla="*/ 157 h 269"/>
                <a:gd name="T40" fmla="*/ 313 w 360"/>
                <a:gd name="T41" fmla="*/ 156 h 269"/>
                <a:gd name="T42" fmla="*/ 244 w 360"/>
                <a:gd name="T43" fmla="*/ 250 h 269"/>
                <a:gd name="T44" fmla="*/ 180 w 360"/>
                <a:gd name="T45" fmla="*/ 269 h 269"/>
                <a:gd name="T46" fmla="*/ 53 w 360"/>
                <a:gd name="T47" fmla="*/ 132 h 269"/>
                <a:gd name="T48" fmla="*/ 55 w 360"/>
                <a:gd name="T49" fmla="*/ 133 h 269"/>
                <a:gd name="T50" fmla="*/ 62 w 360"/>
                <a:gd name="T51" fmla="*/ 139 h 269"/>
                <a:gd name="T52" fmla="*/ 128 w 360"/>
                <a:gd name="T53" fmla="*/ 233 h 269"/>
                <a:gd name="T54" fmla="*/ 180 w 360"/>
                <a:gd name="T55" fmla="*/ 249 h 269"/>
                <a:gd name="T56" fmla="*/ 233 w 360"/>
                <a:gd name="T57" fmla="*/ 233 h 269"/>
                <a:gd name="T58" fmla="*/ 298 w 360"/>
                <a:gd name="T59" fmla="*/ 139 h 269"/>
                <a:gd name="T60" fmla="*/ 305 w 360"/>
                <a:gd name="T61" fmla="*/ 133 h 269"/>
                <a:gd name="T62" fmla="*/ 314 w 360"/>
                <a:gd name="T63" fmla="*/ 135 h 269"/>
                <a:gd name="T64" fmla="*/ 315 w 360"/>
                <a:gd name="T65" fmla="*/ 136 h 269"/>
                <a:gd name="T66" fmla="*/ 323 w 360"/>
                <a:gd name="T67" fmla="*/ 122 h 269"/>
                <a:gd name="T68" fmla="*/ 333 w 360"/>
                <a:gd name="T69" fmla="*/ 102 h 269"/>
                <a:gd name="T70" fmla="*/ 338 w 360"/>
                <a:gd name="T71" fmla="*/ 86 h 269"/>
                <a:gd name="T72" fmla="*/ 334 w 360"/>
                <a:gd name="T73" fmla="*/ 83 h 269"/>
                <a:gd name="T74" fmla="*/ 325 w 360"/>
                <a:gd name="T75" fmla="*/ 86 h 269"/>
                <a:gd name="T76" fmla="*/ 315 w 360"/>
                <a:gd name="T77" fmla="*/ 87 h 269"/>
                <a:gd name="T78" fmla="*/ 312 w 360"/>
                <a:gd name="T79" fmla="*/ 85 h 269"/>
                <a:gd name="T80" fmla="*/ 308 w 360"/>
                <a:gd name="T81" fmla="*/ 77 h 269"/>
                <a:gd name="T82" fmla="*/ 253 w 360"/>
                <a:gd name="T83" fmla="*/ 20 h 269"/>
                <a:gd name="T84" fmla="*/ 180 w 360"/>
                <a:gd name="T85" fmla="*/ 26 h 269"/>
                <a:gd name="T86" fmla="*/ 107 w 360"/>
                <a:gd name="T87" fmla="*/ 20 h 269"/>
                <a:gd name="T88" fmla="*/ 52 w 360"/>
                <a:gd name="T89" fmla="*/ 77 h 269"/>
                <a:gd name="T90" fmla="*/ 48 w 360"/>
                <a:gd name="T91" fmla="*/ 85 h 269"/>
                <a:gd name="T92" fmla="*/ 45 w 360"/>
                <a:gd name="T93" fmla="*/ 87 h 269"/>
                <a:gd name="T94" fmla="*/ 35 w 360"/>
                <a:gd name="T95" fmla="*/ 86 h 269"/>
                <a:gd name="T96" fmla="*/ 26 w 360"/>
                <a:gd name="T97" fmla="*/ 83 h 269"/>
                <a:gd name="T98" fmla="*/ 22 w 360"/>
                <a:gd name="T99" fmla="*/ 86 h 269"/>
                <a:gd name="T100" fmla="*/ 27 w 360"/>
                <a:gd name="T101" fmla="*/ 102 h 269"/>
                <a:gd name="T102" fmla="*/ 37 w 360"/>
                <a:gd name="T103" fmla="*/ 122 h 269"/>
                <a:gd name="T104" fmla="*/ 45 w 360"/>
                <a:gd name="T105" fmla="*/ 136 h 269"/>
                <a:gd name="T106" fmla="*/ 46 w 360"/>
                <a:gd name="T107" fmla="*/ 135 h 269"/>
                <a:gd name="T108" fmla="*/ 53 w 360"/>
                <a:gd name="T109" fmla="*/ 13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269">
                  <a:moveTo>
                    <a:pt x="180" y="269"/>
                  </a:moveTo>
                  <a:cubicBezTo>
                    <a:pt x="158" y="269"/>
                    <a:pt x="136" y="263"/>
                    <a:pt x="117" y="250"/>
                  </a:cubicBezTo>
                  <a:cubicBezTo>
                    <a:pt x="87" y="230"/>
                    <a:pt x="63" y="197"/>
                    <a:pt x="47" y="156"/>
                  </a:cubicBezTo>
                  <a:cubicBezTo>
                    <a:pt x="46" y="157"/>
                    <a:pt x="45" y="157"/>
                    <a:pt x="44" y="157"/>
                  </a:cubicBezTo>
                  <a:cubicBezTo>
                    <a:pt x="31" y="157"/>
                    <a:pt x="25" y="143"/>
                    <a:pt x="19" y="130"/>
                  </a:cubicBezTo>
                  <a:cubicBezTo>
                    <a:pt x="16" y="124"/>
                    <a:pt x="14" y="118"/>
                    <a:pt x="10" y="112"/>
                  </a:cubicBezTo>
                  <a:cubicBezTo>
                    <a:pt x="2" y="99"/>
                    <a:pt x="0" y="88"/>
                    <a:pt x="3" y="79"/>
                  </a:cubicBezTo>
                  <a:cubicBezTo>
                    <a:pt x="5" y="74"/>
                    <a:pt x="9" y="68"/>
                    <a:pt x="19" y="65"/>
                  </a:cubicBezTo>
                  <a:cubicBezTo>
                    <a:pt x="23" y="63"/>
                    <a:pt x="28" y="63"/>
                    <a:pt x="33" y="64"/>
                  </a:cubicBezTo>
                  <a:cubicBezTo>
                    <a:pt x="39" y="28"/>
                    <a:pt x="71" y="0"/>
                    <a:pt x="108" y="0"/>
                  </a:cubicBezTo>
                  <a:cubicBezTo>
                    <a:pt x="109" y="0"/>
                    <a:pt x="109" y="0"/>
                    <a:pt x="110" y="0"/>
                  </a:cubicBezTo>
                  <a:cubicBezTo>
                    <a:pt x="132" y="4"/>
                    <a:pt x="156" y="6"/>
                    <a:pt x="180" y="6"/>
                  </a:cubicBezTo>
                  <a:cubicBezTo>
                    <a:pt x="204" y="6"/>
                    <a:pt x="228" y="4"/>
                    <a:pt x="250" y="0"/>
                  </a:cubicBezTo>
                  <a:cubicBezTo>
                    <a:pt x="251" y="0"/>
                    <a:pt x="251" y="0"/>
                    <a:pt x="252" y="0"/>
                  </a:cubicBezTo>
                  <a:cubicBezTo>
                    <a:pt x="290" y="0"/>
                    <a:pt x="321" y="28"/>
                    <a:pt x="327" y="64"/>
                  </a:cubicBezTo>
                  <a:cubicBezTo>
                    <a:pt x="332" y="63"/>
                    <a:pt x="337" y="63"/>
                    <a:pt x="341" y="65"/>
                  </a:cubicBezTo>
                  <a:cubicBezTo>
                    <a:pt x="351" y="68"/>
                    <a:pt x="355" y="74"/>
                    <a:pt x="357" y="79"/>
                  </a:cubicBezTo>
                  <a:cubicBezTo>
                    <a:pt x="360" y="88"/>
                    <a:pt x="358" y="99"/>
                    <a:pt x="350" y="112"/>
                  </a:cubicBezTo>
                  <a:cubicBezTo>
                    <a:pt x="346" y="118"/>
                    <a:pt x="344" y="124"/>
                    <a:pt x="341" y="130"/>
                  </a:cubicBezTo>
                  <a:cubicBezTo>
                    <a:pt x="335" y="143"/>
                    <a:pt x="329" y="157"/>
                    <a:pt x="316" y="157"/>
                  </a:cubicBezTo>
                  <a:cubicBezTo>
                    <a:pt x="315" y="157"/>
                    <a:pt x="314" y="157"/>
                    <a:pt x="313" y="156"/>
                  </a:cubicBezTo>
                  <a:cubicBezTo>
                    <a:pt x="298" y="197"/>
                    <a:pt x="273" y="230"/>
                    <a:pt x="244" y="250"/>
                  </a:cubicBezTo>
                  <a:cubicBezTo>
                    <a:pt x="224" y="263"/>
                    <a:pt x="202" y="269"/>
                    <a:pt x="180" y="269"/>
                  </a:cubicBezTo>
                  <a:close/>
                  <a:moveTo>
                    <a:pt x="53" y="132"/>
                  </a:moveTo>
                  <a:cubicBezTo>
                    <a:pt x="54" y="132"/>
                    <a:pt x="54" y="132"/>
                    <a:pt x="55" y="133"/>
                  </a:cubicBezTo>
                  <a:cubicBezTo>
                    <a:pt x="59" y="133"/>
                    <a:pt x="61" y="136"/>
                    <a:pt x="62" y="139"/>
                  </a:cubicBezTo>
                  <a:cubicBezTo>
                    <a:pt x="76" y="181"/>
                    <a:pt x="99" y="214"/>
                    <a:pt x="128" y="233"/>
                  </a:cubicBezTo>
                  <a:cubicBezTo>
                    <a:pt x="144" y="244"/>
                    <a:pt x="162" y="249"/>
                    <a:pt x="180" y="249"/>
                  </a:cubicBezTo>
                  <a:cubicBezTo>
                    <a:pt x="198" y="249"/>
                    <a:pt x="216" y="244"/>
                    <a:pt x="233" y="233"/>
                  </a:cubicBezTo>
                  <a:cubicBezTo>
                    <a:pt x="261" y="214"/>
                    <a:pt x="284" y="181"/>
                    <a:pt x="298" y="139"/>
                  </a:cubicBezTo>
                  <a:cubicBezTo>
                    <a:pt x="299" y="136"/>
                    <a:pt x="301" y="133"/>
                    <a:pt x="305" y="133"/>
                  </a:cubicBezTo>
                  <a:cubicBezTo>
                    <a:pt x="308" y="132"/>
                    <a:pt x="312" y="133"/>
                    <a:pt x="314" y="135"/>
                  </a:cubicBezTo>
                  <a:cubicBezTo>
                    <a:pt x="315" y="136"/>
                    <a:pt x="315" y="136"/>
                    <a:pt x="315" y="136"/>
                  </a:cubicBezTo>
                  <a:cubicBezTo>
                    <a:pt x="318" y="134"/>
                    <a:pt x="321" y="127"/>
                    <a:pt x="323" y="122"/>
                  </a:cubicBezTo>
                  <a:cubicBezTo>
                    <a:pt x="325" y="115"/>
                    <a:pt x="329" y="108"/>
                    <a:pt x="333" y="102"/>
                  </a:cubicBezTo>
                  <a:cubicBezTo>
                    <a:pt x="338" y="93"/>
                    <a:pt x="339" y="88"/>
                    <a:pt x="338" y="86"/>
                  </a:cubicBezTo>
                  <a:cubicBezTo>
                    <a:pt x="338" y="85"/>
                    <a:pt x="336" y="84"/>
                    <a:pt x="334" y="83"/>
                  </a:cubicBezTo>
                  <a:cubicBezTo>
                    <a:pt x="332" y="83"/>
                    <a:pt x="329" y="84"/>
                    <a:pt x="325" y="86"/>
                  </a:cubicBezTo>
                  <a:cubicBezTo>
                    <a:pt x="322" y="88"/>
                    <a:pt x="318" y="89"/>
                    <a:pt x="315" y="87"/>
                  </a:cubicBezTo>
                  <a:cubicBezTo>
                    <a:pt x="314" y="86"/>
                    <a:pt x="313" y="86"/>
                    <a:pt x="312" y="85"/>
                  </a:cubicBezTo>
                  <a:cubicBezTo>
                    <a:pt x="310" y="83"/>
                    <a:pt x="308" y="80"/>
                    <a:pt x="308" y="77"/>
                  </a:cubicBezTo>
                  <a:cubicBezTo>
                    <a:pt x="308" y="46"/>
                    <a:pt x="283" y="21"/>
                    <a:pt x="253" y="20"/>
                  </a:cubicBezTo>
                  <a:cubicBezTo>
                    <a:pt x="230" y="24"/>
                    <a:pt x="205" y="26"/>
                    <a:pt x="180" y="26"/>
                  </a:cubicBezTo>
                  <a:cubicBezTo>
                    <a:pt x="155" y="26"/>
                    <a:pt x="130" y="24"/>
                    <a:pt x="107" y="20"/>
                  </a:cubicBezTo>
                  <a:cubicBezTo>
                    <a:pt x="77" y="21"/>
                    <a:pt x="52" y="46"/>
                    <a:pt x="52" y="77"/>
                  </a:cubicBezTo>
                  <a:cubicBezTo>
                    <a:pt x="52" y="80"/>
                    <a:pt x="50" y="83"/>
                    <a:pt x="48" y="85"/>
                  </a:cubicBezTo>
                  <a:cubicBezTo>
                    <a:pt x="47" y="86"/>
                    <a:pt x="46" y="86"/>
                    <a:pt x="45" y="87"/>
                  </a:cubicBezTo>
                  <a:cubicBezTo>
                    <a:pt x="42" y="89"/>
                    <a:pt x="38" y="88"/>
                    <a:pt x="35" y="86"/>
                  </a:cubicBezTo>
                  <a:cubicBezTo>
                    <a:pt x="31" y="84"/>
                    <a:pt x="28" y="83"/>
                    <a:pt x="26" y="83"/>
                  </a:cubicBezTo>
                  <a:cubicBezTo>
                    <a:pt x="24" y="84"/>
                    <a:pt x="22" y="85"/>
                    <a:pt x="22" y="86"/>
                  </a:cubicBezTo>
                  <a:cubicBezTo>
                    <a:pt x="21" y="88"/>
                    <a:pt x="22" y="93"/>
                    <a:pt x="27" y="102"/>
                  </a:cubicBezTo>
                  <a:cubicBezTo>
                    <a:pt x="31" y="108"/>
                    <a:pt x="35" y="115"/>
                    <a:pt x="37" y="122"/>
                  </a:cubicBezTo>
                  <a:cubicBezTo>
                    <a:pt x="39" y="127"/>
                    <a:pt x="43" y="134"/>
                    <a:pt x="45" y="136"/>
                  </a:cubicBezTo>
                  <a:cubicBezTo>
                    <a:pt x="45" y="136"/>
                    <a:pt x="45" y="136"/>
                    <a:pt x="46" y="135"/>
                  </a:cubicBezTo>
                  <a:cubicBezTo>
                    <a:pt x="48" y="133"/>
                    <a:pt x="50" y="132"/>
                    <a:pt x="53"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1"/>
            <p:cNvSpPr>
              <a:spLocks/>
            </p:cNvSpPr>
            <p:nvPr/>
          </p:nvSpPr>
          <p:spPr bwMode="auto">
            <a:xfrm>
              <a:off x="1392650" y="1874768"/>
              <a:ext cx="19059" cy="128872"/>
            </a:xfrm>
            <a:custGeom>
              <a:avLst/>
              <a:gdLst>
                <a:gd name="T0" fmla="*/ 10 w 20"/>
                <a:gd name="T1" fmla="*/ 134 h 134"/>
                <a:gd name="T2" fmla="*/ 0 w 20"/>
                <a:gd name="T3" fmla="*/ 124 h 134"/>
                <a:gd name="T4" fmla="*/ 0 w 20"/>
                <a:gd name="T5" fmla="*/ 10 h 134"/>
                <a:gd name="T6" fmla="*/ 10 w 20"/>
                <a:gd name="T7" fmla="*/ 0 h 134"/>
                <a:gd name="T8" fmla="*/ 20 w 20"/>
                <a:gd name="T9" fmla="*/ 10 h 134"/>
                <a:gd name="T10" fmla="*/ 20 w 20"/>
                <a:gd name="T11" fmla="*/ 124 h 134"/>
                <a:gd name="T12" fmla="*/ 10 w 20"/>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20" h="134">
                  <a:moveTo>
                    <a:pt x="10" y="134"/>
                  </a:moveTo>
                  <a:cubicBezTo>
                    <a:pt x="5" y="134"/>
                    <a:pt x="0" y="130"/>
                    <a:pt x="0" y="124"/>
                  </a:cubicBezTo>
                  <a:cubicBezTo>
                    <a:pt x="0" y="10"/>
                    <a:pt x="0" y="10"/>
                    <a:pt x="0" y="10"/>
                  </a:cubicBezTo>
                  <a:cubicBezTo>
                    <a:pt x="0" y="5"/>
                    <a:pt x="5" y="0"/>
                    <a:pt x="10" y="0"/>
                  </a:cubicBezTo>
                  <a:cubicBezTo>
                    <a:pt x="16" y="0"/>
                    <a:pt x="20" y="5"/>
                    <a:pt x="20" y="10"/>
                  </a:cubicBezTo>
                  <a:cubicBezTo>
                    <a:pt x="20" y="124"/>
                    <a:pt x="20" y="124"/>
                    <a:pt x="20" y="124"/>
                  </a:cubicBezTo>
                  <a:cubicBezTo>
                    <a:pt x="20" y="130"/>
                    <a:pt x="16" y="134"/>
                    <a:pt x="10" y="1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2"/>
            <p:cNvSpPr>
              <a:spLocks noEditPoints="1"/>
            </p:cNvSpPr>
            <p:nvPr/>
          </p:nvSpPr>
          <p:spPr bwMode="auto">
            <a:xfrm>
              <a:off x="1375407" y="1985489"/>
              <a:ext cx="53545" cy="53545"/>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20 h 56"/>
                <a:gd name="T12" fmla="*/ 20 w 56"/>
                <a:gd name="T13" fmla="*/ 28 h 56"/>
                <a:gd name="T14" fmla="*/ 28 w 56"/>
                <a:gd name="T15" fmla="*/ 36 h 56"/>
                <a:gd name="T16" fmla="*/ 36 w 56"/>
                <a:gd name="T17" fmla="*/ 28 h 56"/>
                <a:gd name="T18" fmla="*/ 28 w 56"/>
                <a:gd name="T19"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4"/>
                    <a:pt x="0" y="28"/>
                  </a:cubicBezTo>
                  <a:cubicBezTo>
                    <a:pt x="0" y="13"/>
                    <a:pt x="13" y="0"/>
                    <a:pt x="28" y="0"/>
                  </a:cubicBezTo>
                  <a:cubicBezTo>
                    <a:pt x="44" y="0"/>
                    <a:pt x="56" y="13"/>
                    <a:pt x="56" y="28"/>
                  </a:cubicBezTo>
                  <a:cubicBezTo>
                    <a:pt x="56" y="44"/>
                    <a:pt x="44" y="56"/>
                    <a:pt x="28" y="56"/>
                  </a:cubicBezTo>
                  <a:close/>
                  <a:moveTo>
                    <a:pt x="28" y="20"/>
                  </a:moveTo>
                  <a:cubicBezTo>
                    <a:pt x="24" y="20"/>
                    <a:pt x="20" y="24"/>
                    <a:pt x="20" y="28"/>
                  </a:cubicBezTo>
                  <a:cubicBezTo>
                    <a:pt x="20" y="33"/>
                    <a:pt x="24" y="36"/>
                    <a:pt x="28" y="36"/>
                  </a:cubicBezTo>
                  <a:cubicBezTo>
                    <a:pt x="33" y="36"/>
                    <a:pt x="36" y="33"/>
                    <a:pt x="36" y="28"/>
                  </a:cubicBezTo>
                  <a:cubicBezTo>
                    <a:pt x="36" y="24"/>
                    <a:pt x="33" y="20"/>
                    <a:pt x="2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
            <p:cNvSpPr>
              <a:spLocks noEditPoints="1"/>
            </p:cNvSpPr>
            <p:nvPr/>
          </p:nvSpPr>
          <p:spPr bwMode="auto">
            <a:xfrm>
              <a:off x="1367239" y="2020883"/>
              <a:ext cx="68974" cy="97108"/>
            </a:xfrm>
            <a:custGeom>
              <a:avLst/>
              <a:gdLst>
                <a:gd name="T0" fmla="*/ 62 w 72"/>
                <a:gd name="T1" fmla="*/ 101 h 101"/>
                <a:gd name="T2" fmla="*/ 62 w 72"/>
                <a:gd name="T3" fmla="*/ 101 h 101"/>
                <a:gd name="T4" fmla="*/ 10 w 72"/>
                <a:gd name="T5" fmla="*/ 101 h 101"/>
                <a:gd name="T6" fmla="*/ 2 w 72"/>
                <a:gd name="T7" fmla="*/ 97 h 101"/>
                <a:gd name="T8" fmla="*/ 1 w 72"/>
                <a:gd name="T9" fmla="*/ 88 h 101"/>
                <a:gd name="T10" fmla="*/ 27 w 72"/>
                <a:gd name="T11" fmla="*/ 7 h 101"/>
                <a:gd name="T12" fmla="*/ 36 w 72"/>
                <a:gd name="T13" fmla="*/ 0 h 101"/>
                <a:gd name="T14" fmla="*/ 46 w 72"/>
                <a:gd name="T15" fmla="*/ 7 h 101"/>
                <a:gd name="T16" fmla="*/ 71 w 72"/>
                <a:gd name="T17" fmla="*/ 87 h 101"/>
                <a:gd name="T18" fmla="*/ 72 w 72"/>
                <a:gd name="T19" fmla="*/ 91 h 101"/>
                <a:gd name="T20" fmla="*/ 62 w 72"/>
                <a:gd name="T21" fmla="*/ 101 h 101"/>
                <a:gd name="T22" fmla="*/ 24 w 72"/>
                <a:gd name="T23" fmla="*/ 81 h 101"/>
                <a:gd name="T24" fmla="*/ 48 w 72"/>
                <a:gd name="T25" fmla="*/ 81 h 101"/>
                <a:gd name="T26" fmla="*/ 36 w 72"/>
                <a:gd name="T27" fmla="*/ 43 h 101"/>
                <a:gd name="T28" fmla="*/ 24 w 72"/>
                <a:gd name="T29" fmla="*/ 8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01">
                  <a:moveTo>
                    <a:pt x="62" y="101"/>
                  </a:moveTo>
                  <a:cubicBezTo>
                    <a:pt x="62" y="101"/>
                    <a:pt x="62" y="101"/>
                    <a:pt x="62" y="101"/>
                  </a:cubicBezTo>
                  <a:cubicBezTo>
                    <a:pt x="10" y="101"/>
                    <a:pt x="10" y="101"/>
                    <a:pt x="10" y="101"/>
                  </a:cubicBezTo>
                  <a:cubicBezTo>
                    <a:pt x="7" y="101"/>
                    <a:pt x="4" y="100"/>
                    <a:pt x="2" y="97"/>
                  </a:cubicBezTo>
                  <a:cubicBezTo>
                    <a:pt x="0" y="95"/>
                    <a:pt x="0" y="91"/>
                    <a:pt x="1" y="88"/>
                  </a:cubicBezTo>
                  <a:cubicBezTo>
                    <a:pt x="27" y="7"/>
                    <a:pt x="27" y="7"/>
                    <a:pt x="27" y="7"/>
                  </a:cubicBezTo>
                  <a:cubicBezTo>
                    <a:pt x="28" y="3"/>
                    <a:pt x="32" y="0"/>
                    <a:pt x="36" y="0"/>
                  </a:cubicBezTo>
                  <a:cubicBezTo>
                    <a:pt x="40" y="0"/>
                    <a:pt x="44" y="3"/>
                    <a:pt x="46" y="7"/>
                  </a:cubicBezTo>
                  <a:cubicBezTo>
                    <a:pt x="71" y="87"/>
                    <a:pt x="71" y="87"/>
                    <a:pt x="71" y="87"/>
                  </a:cubicBezTo>
                  <a:cubicBezTo>
                    <a:pt x="72" y="88"/>
                    <a:pt x="72" y="90"/>
                    <a:pt x="72" y="91"/>
                  </a:cubicBezTo>
                  <a:cubicBezTo>
                    <a:pt x="72" y="97"/>
                    <a:pt x="68" y="101"/>
                    <a:pt x="62" y="101"/>
                  </a:cubicBezTo>
                  <a:close/>
                  <a:moveTo>
                    <a:pt x="24" y="81"/>
                  </a:moveTo>
                  <a:cubicBezTo>
                    <a:pt x="48" y="81"/>
                    <a:pt x="48" y="81"/>
                    <a:pt x="48" y="81"/>
                  </a:cubicBezTo>
                  <a:cubicBezTo>
                    <a:pt x="36" y="43"/>
                    <a:pt x="36" y="43"/>
                    <a:pt x="36" y="43"/>
                  </a:cubicBezTo>
                  <a:lnTo>
                    <a:pt x="24"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
            <p:cNvSpPr>
              <a:spLocks noEditPoints="1"/>
            </p:cNvSpPr>
            <p:nvPr/>
          </p:nvSpPr>
          <p:spPr bwMode="auto">
            <a:xfrm>
              <a:off x="1048689" y="2224175"/>
              <a:ext cx="183325" cy="205106"/>
            </a:xfrm>
            <a:custGeom>
              <a:avLst/>
              <a:gdLst>
                <a:gd name="T0" fmla="*/ 96 w 192"/>
                <a:gd name="T1" fmla="*/ 214 h 214"/>
                <a:gd name="T2" fmla="*/ 88 w 192"/>
                <a:gd name="T3" fmla="*/ 211 h 214"/>
                <a:gd name="T4" fmla="*/ 3 w 192"/>
                <a:gd name="T5" fmla="*/ 101 h 214"/>
                <a:gd name="T6" fmla="*/ 1 w 192"/>
                <a:gd name="T7" fmla="*/ 93 h 214"/>
                <a:gd name="T8" fmla="*/ 5 w 192"/>
                <a:gd name="T9" fmla="*/ 87 h 214"/>
                <a:gd name="T10" fmla="*/ 23 w 192"/>
                <a:gd name="T11" fmla="*/ 54 h 214"/>
                <a:gd name="T12" fmla="*/ 28 w 192"/>
                <a:gd name="T13" fmla="*/ 10 h 214"/>
                <a:gd name="T14" fmla="*/ 33 w 192"/>
                <a:gd name="T15" fmla="*/ 1 h 214"/>
                <a:gd name="T16" fmla="*/ 44 w 192"/>
                <a:gd name="T17" fmla="*/ 2 h 214"/>
                <a:gd name="T18" fmla="*/ 96 w 192"/>
                <a:gd name="T19" fmla="*/ 18 h 214"/>
                <a:gd name="T20" fmla="*/ 149 w 192"/>
                <a:gd name="T21" fmla="*/ 2 h 214"/>
                <a:gd name="T22" fmla="*/ 159 w 192"/>
                <a:gd name="T23" fmla="*/ 1 h 214"/>
                <a:gd name="T24" fmla="*/ 164 w 192"/>
                <a:gd name="T25" fmla="*/ 10 h 214"/>
                <a:gd name="T26" fmla="*/ 169 w 192"/>
                <a:gd name="T27" fmla="*/ 54 h 214"/>
                <a:gd name="T28" fmla="*/ 187 w 192"/>
                <a:gd name="T29" fmla="*/ 87 h 214"/>
                <a:gd name="T30" fmla="*/ 191 w 192"/>
                <a:gd name="T31" fmla="*/ 93 h 214"/>
                <a:gd name="T32" fmla="*/ 189 w 192"/>
                <a:gd name="T33" fmla="*/ 101 h 214"/>
                <a:gd name="T34" fmla="*/ 104 w 192"/>
                <a:gd name="T35" fmla="*/ 211 h 214"/>
                <a:gd name="T36" fmla="*/ 96 w 192"/>
                <a:gd name="T37" fmla="*/ 214 h 214"/>
                <a:gd name="T38" fmla="*/ 25 w 192"/>
                <a:gd name="T39" fmla="*/ 97 h 214"/>
                <a:gd name="T40" fmla="*/ 96 w 192"/>
                <a:gd name="T41" fmla="*/ 188 h 214"/>
                <a:gd name="T42" fmla="*/ 167 w 192"/>
                <a:gd name="T43" fmla="*/ 97 h 214"/>
                <a:gd name="T44" fmla="*/ 149 w 192"/>
                <a:gd name="T45" fmla="*/ 58 h 214"/>
                <a:gd name="T46" fmla="*/ 145 w 192"/>
                <a:gd name="T47" fmla="*/ 27 h 214"/>
                <a:gd name="T48" fmla="*/ 96 w 192"/>
                <a:gd name="T49" fmla="*/ 38 h 214"/>
                <a:gd name="T50" fmla="*/ 47 w 192"/>
                <a:gd name="T51" fmla="*/ 27 h 214"/>
                <a:gd name="T52" fmla="*/ 43 w 192"/>
                <a:gd name="T53" fmla="*/ 58 h 214"/>
                <a:gd name="T54" fmla="*/ 25 w 192"/>
                <a:gd name="T55" fmla="*/ 9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214">
                  <a:moveTo>
                    <a:pt x="96" y="214"/>
                  </a:moveTo>
                  <a:cubicBezTo>
                    <a:pt x="93" y="214"/>
                    <a:pt x="90" y="213"/>
                    <a:pt x="88" y="211"/>
                  </a:cubicBezTo>
                  <a:cubicBezTo>
                    <a:pt x="3" y="101"/>
                    <a:pt x="3" y="101"/>
                    <a:pt x="3" y="101"/>
                  </a:cubicBezTo>
                  <a:cubicBezTo>
                    <a:pt x="1" y="99"/>
                    <a:pt x="0" y="96"/>
                    <a:pt x="1" y="93"/>
                  </a:cubicBezTo>
                  <a:cubicBezTo>
                    <a:pt x="1" y="91"/>
                    <a:pt x="3" y="88"/>
                    <a:pt x="5" y="87"/>
                  </a:cubicBezTo>
                  <a:cubicBezTo>
                    <a:pt x="13" y="82"/>
                    <a:pt x="20" y="70"/>
                    <a:pt x="23" y="54"/>
                  </a:cubicBezTo>
                  <a:cubicBezTo>
                    <a:pt x="26" y="42"/>
                    <a:pt x="28" y="27"/>
                    <a:pt x="28" y="10"/>
                  </a:cubicBezTo>
                  <a:cubicBezTo>
                    <a:pt x="28" y="6"/>
                    <a:pt x="30" y="3"/>
                    <a:pt x="33" y="1"/>
                  </a:cubicBezTo>
                  <a:cubicBezTo>
                    <a:pt x="37" y="0"/>
                    <a:pt x="40" y="0"/>
                    <a:pt x="44" y="2"/>
                  </a:cubicBezTo>
                  <a:cubicBezTo>
                    <a:pt x="60" y="13"/>
                    <a:pt x="78" y="18"/>
                    <a:pt x="96" y="18"/>
                  </a:cubicBezTo>
                  <a:cubicBezTo>
                    <a:pt x="114" y="18"/>
                    <a:pt x="132" y="13"/>
                    <a:pt x="149" y="2"/>
                  </a:cubicBezTo>
                  <a:cubicBezTo>
                    <a:pt x="152" y="0"/>
                    <a:pt x="156" y="0"/>
                    <a:pt x="159" y="1"/>
                  </a:cubicBezTo>
                  <a:cubicBezTo>
                    <a:pt x="162" y="3"/>
                    <a:pt x="164" y="6"/>
                    <a:pt x="164" y="10"/>
                  </a:cubicBezTo>
                  <a:cubicBezTo>
                    <a:pt x="164" y="27"/>
                    <a:pt x="166" y="42"/>
                    <a:pt x="169" y="54"/>
                  </a:cubicBezTo>
                  <a:cubicBezTo>
                    <a:pt x="172" y="70"/>
                    <a:pt x="179" y="82"/>
                    <a:pt x="187" y="87"/>
                  </a:cubicBezTo>
                  <a:cubicBezTo>
                    <a:pt x="189" y="88"/>
                    <a:pt x="191" y="91"/>
                    <a:pt x="191" y="93"/>
                  </a:cubicBezTo>
                  <a:cubicBezTo>
                    <a:pt x="192" y="96"/>
                    <a:pt x="191" y="99"/>
                    <a:pt x="189" y="101"/>
                  </a:cubicBezTo>
                  <a:cubicBezTo>
                    <a:pt x="104" y="211"/>
                    <a:pt x="104" y="211"/>
                    <a:pt x="104" y="211"/>
                  </a:cubicBezTo>
                  <a:cubicBezTo>
                    <a:pt x="102" y="213"/>
                    <a:pt x="99" y="214"/>
                    <a:pt x="96" y="214"/>
                  </a:cubicBezTo>
                  <a:close/>
                  <a:moveTo>
                    <a:pt x="25" y="97"/>
                  </a:moveTo>
                  <a:cubicBezTo>
                    <a:pt x="96" y="188"/>
                    <a:pt x="96" y="188"/>
                    <a:pt x="96" y="188"/>
                  </a:cubicBezTo>
                  <a:cubicBezTo>
                    <a:pt x="167" y="97"/>
                    <a:pt x="167" y="97"/>
                    <a:pt x="167" y="97"/>
                  </a:cubicBezTo>
                  <a:cubicBezTo>
                    <a:pt x="159" y="88"/>
                    <a:pt x="153" y="75"/>
                    <a:pt x="149" y="58"/>
                  </a:cubicBezTo>
                  <a:cubicBezTo>
                    <a:pt x="147" y="49"/>
                    <a:pt x="146" y="39"/>
                    <a:pt x="145" y="27"/>
                  </a:cubicBezTo>
                  <a:cubicBezTo>
                    <a:pt x="129" y="34"/>
                    <a:pt x="113" y="38"/>
                    <a:pt x="96" y="38"/>
                  </a:cubicBezTo>
                  <a:cubicBezTo>
                    <a:pt x="79" y="38"/>
                    <a:pt x="63" y="34"/>
                    <a:pt x="47" y="27"/>
                  </a:cubicBezTo>
                  <a:cubicBezTo>
                    <a:pt x="47" y="39"/>
                    <a:pt x="45" y="49"/>
                    <a:pt x="43" y="58"/>
                  </a:cubicBezTo>
                  <a:cubicBezTo>
                    <a:pt x="39" y="75"/>
                    <a:pt x="33" y="88"/>
                    <a:pt x="25" y="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5"/>
            <p:cNvSpPr>
              <a:spLocks noEditPoints="1"/>
            </p:cNvSpPr>
            <p:nvPr/>
          </p:nvSpPr>
          <p:spPr bwMode="auto">
            <a:xfrm>
              <a:off x="1111310" y="1861155"/>
              <a:ext cx="58083" cy="47193"/>
            </a:xfrm>
            <a:custGeom>
              <a:avLst/>
              <a:gdLst>
                <a:gd name="T0" fmla="*/ 30 w 60"/>
                <a:gd name="T1" fmla="*/ 50 h 50"/>
                <a:gd name="T2" fmla="*/ 0 w 60"/>
                <a:gd name="T3" fmla="*/ 25 h 50"/>
                <a:gd name="T4" fmla="*/ 30 w 60"/>
                <a:gd name="T5" fmla="*/ 0 h 50"/>
                <a:gd name="T6" fmla="*/ 60 w 60"/>
                <a:gd name="T7" fmla="*/ 25 h 50"/>
                <a:gd name="T8" fmla="*/ 30 w 60"/>
                <a:gd name="T9" fmla="*/ 50 h 50"/>
                <a:gd name="T10" fmla="*/ 30 w 60"/>
                <a:gd name="T11" fmla="*/ 20 h 50"/>
                <a:gd name="T12" fmla="*/ 20 w 60"/>
                <a:gd name="T13" fmla="*/ 25 h 50"/>
                <a:gd name="T14" fmla="*/ 30 w 60"/>
                <a:gd name="T15" fmla="*/ 30 h 50"/>
                <a:gd name="T16" fmla="*/ 40 w 60"/>
                <a:gd name="T17" fmla="*/ 25 h 50"/>
                <a:gd name="T18" fmla="*/ 30 w 60"/>
                <a:gd name="T1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0">
                  <a:moveTo>
                    <a:pt x="30" y="50"/>
                  </a:moveTo>
                  <a:cubicBezTo>
                    <a:pt x="13" y="50"/>
                    <a:pt x="0" y="39"/>
                    <a:pt x="0" y="25"/>
                  </a:cubicBezTo>
                  <a:cubicBezTo>
                    <a:pt x="0" y="11"/>
                    <a:pt x="13" y="0"/>
                    <a:pt x="30" y="0"/>
                  </a:cubicBezTo>
                  <a:cubicBezTo>
                    <a:pt x="47" y="0"/>
                    <a:pt x="60" y="11"/>
                    <a:pt x="60" y="25"/>
                  </a:cubicBezTo>
                  <a:cubicBezTo>
                    <a:pt x="60" y="39"/>
                    <a:pt x="47" y="50"/>
                    <a:pt x="30" y="50"/>
                  </a:cubicBezTo>
                  <a:close/>
                  <a:moveTo>
                    <a:pt x="30" y="20"/>
                  </a:moveTo>
                  <a:cubicBezTo>
                    <a:pt x="24" y="20"/>
                    <a:pt x="20" y="24"/>
                    <a:pt x="20" y="25"/>
                  </a:cubicBezTo>
                  <a:cubicBezTo>
                    <a:pt x="20" y="26"/>
                    <a:pt x="24" y="30"/>
                    <a:pt x="30" y="30"/>
                  </a:cubicBezTo>
                  <a:cubicBezTo>
                    <a:pt x="36" y="30"/>
                    <a:pt x="40" y="27"/>
                    <a:pt x="40" y="25"/>
                  </a:cubicBezTo>
                  <a:cubicBezTo>
                    <a:pt x="40" y="24"/>
                    <a:pt x="36" y="20"/>
                    <a:pt x="3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6"/>
            <p:cNvSpPr>
              <a:spLocks/>
            </p:cNvSpPr>
            <p:nvPr/>
          </p:nvSpPr>
          <p:spPr bwMode="auto">
            <a:xfrm>
              <a:off x="1151242" y="1874768"/>
              <a:ext cx="258652" cy="19966"/>
            </a:xfrm>
            <a:custGeom>
              <a:avLst/>
              <a:gdLst>
                <a:gd name="T0" fmla="*/ 260 w 270"/>
                <a:gd name="T1" fmla="*/ 20 h 20"/>
                <a:gd name="T2" fmla="*/ 10 w 270"/>
                <a:gd name="T3" fmla="*/ 20 h 20"/>
                <a:gd name="T4" fmla="*/ 0 w 270"/>
                <a:gd name="T5" fmla="*/ 10 h 20"/>
                <a:gd name="T6" fmla="*/ 10 w 270"/>
                <a:gd name="T7" fmla="*/ 0 h 20"/>
                <a:gd name="T8" fmla="*/ 260 w 270"/>
                <a:gd name="T9" fmla="*/ 0 h 20"/>
                <a:gd name="T10" fmla="*/ 270 w 270"/>
                <a:gd name="T11" fmla="*/ 10 h 20"/>
                <a:gd name="T12" fmla="*/ 260 w 27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70" h="20">
                  <a:moveTo>
                    <a:pt x="260" y="20"/>
                  </a:moveTo>
                  <a:cubicBezTo>
                    <a:pt x="10" y="20"/>
                    <a:pt x="10" y="20"/>
                    <a:pt x="10" y="20"/>
                  </a:cubicBezTo>
                  <a:cubicBezTo>
                    <a:pt x="5" y="20"/>
                    <a:pt x="0" y="16"/>
                    <a:pt x="0" y="10"/>
                  </a:cubicBezTo>
                  <a:cubicBezTo>
                    <a:pt x="0" y="5"/>
                    <a:pt x="5" y="0"/>
                    <a:pt x="10" y="0"/>
                  </a:cubicBezTo>
                  <a:cubicBezTo>
                    <a:pt x="260" y="0"/>
                    <a:pt x="260" y="0"/>
                    <a:pt x="260" y="0"/>
                  </a:cubicBezTo>
                  <a:cubicBezTo>
                    <a:pt x="265" y="0"/>
                    <a:pt x="270" y="5"/>
                    <a:pt x="270" y="10"/>
                  </a:cubicBezTo>
                  <a:cubicBezTo>
                    <a:pt x="270" y="16"/>
                    <a:pt x="265" y="20"/>
                    <a:pt x="26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7" name="Group 96">
            <a:extLst>
              <a:ext uri="{C183D7F6-B498-43B3-948B-1728B52AA6E4}">
                <adec:decorative xmlns:adec="http://schemas.microsoft.com/office/drawing/2017/decorative" val="1"/>
              </a:ext>
            </a:extLst>
          </p:cNvPr>
          <p:cNvGrpSpPr/>
          <p:nvPr/>
        </p:nvGrpSpPr>
        <p:grpSpPr>
          <a:xfrm>
            <a:off x="1571420" y="3395505"/>
            <a:ext cx="639823" cy="659789"/>
            <a:chOff x="4138898" y="1794903"/>
            <a:chExt cx="639823" cy="659789"/>
          </a:xfrm>
          <a:solidFill>
            <a:schemeClr val="accent1">
              <a:lumMod val="60000"/>
              <a:lumOff val="40000"/>
            </a:schemeClr>
          </a:solidFill>
        </p:grpSpPr>
        <p:sp>
          <p:nvSpPr>
            <p:cNvPr id="98" name="Freeform 54"/>
            <p:cNvSpPr>
              <a:spLocks noEditPoints="1"/>
            </p:cNvSpPr>
            <p:nvPr/>
          </p:nvSpPr>
          <p:spPr bwMode="auto">
            <a:xfrm>
              <a:off x="4600841" y="1881121"/>
              <a:ext cx="121612" cy="136133"/>
            </a:xfrm>
            <a:custGeom>
              <a:avLst/>
              <a:gdLst>
                <a:gd name="T0" fmla="*/ 63 w 127"/>
                <a:gd name="T1" fmla="*/ 142 h 142"/>
                <a:gd name="T2" fmla="*/ 16 w 127"/>
                <a:gd name="T3" fmla="*/ 116 h 142"/>
                <a:gd name="T4" fmla="*/ 0 w 127"/>
                <a:gd name="T5" fmla="*/ 67 h 142"/>
                <a:gd name="T6" fmla="*/ 16 w 127"/>
                <a:gd name="T7" fmla="*/ 21 h 142"/>
                <a:gd name="T8" fmla="*/ 63 w 127"/>
                <a:gd name="T9" fmla="*/ 0 h 142"/>
                <a:gd name="T10" fmla="*/ 127 w 127"/>
                <a:gd name="T11" fmla="*/ 67 h 142"/>
                <a:gd name="T12" fmla="*/ 63 w 127"/>
                <a:gd name="T13" fmla="*/ 142 h 142"/>
                <a:gd name="T14" fmla="*/ 63 w 127"/>
                <a:gd name="T15" fmla="*/ 20 h 142"/>
                <a:gd name="T16" fmla="*/ 31 w 127"/>
                <a:gd name="T17" fmla="*/ 34 h 142"/>
                <a:gd name="T18" fmla="*/ 20 w 127"/>
                <a:gd name="T19" fmla="*/ 67 h 142"/>
                <a:gd name="T20" fmla="*/ 32 w 127"/>
                <a:gd name="T21" fmla="*/ 104 h 142"/>
                <a:gd name="T22" fmla="*/ 63 w 127"/>
                <a:gd name="T23" fmla="*/ 122 h 142"/>
                <a:gd name="T24" fmla="*/ 107 w 127"/>
                <a:gd name="T25" fmla="*/ 67 h 142"/>
                <a:gd name="T26" fmla="*/ 63 w 127"/>
                <a:gd name="T27"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42">
                  <a:moveTo>
                    <a:pt x="63" y="142"/>
                  </a:moveTo>
                  <a:cubicBezTo>
                    <a:pt x="45" y="142"/>
                    <a:pt x="28" y="133"/>
                    <a:pt x="16" y="116"/>
                  </a:cubicBezTo>
                  <a:cubicBezTo>
                    <a:pt x="6" y="102"/>
                    <a:pt x="0" y="85"/>
                    <a:pt x="0" y="67"/>
                  </a:cubicBezTo>
                  <a:cubicBezTo>
                    <a:pt x="0" y="49"/>
                    <a:pt x="6" y="33"/>
                    <a:pt x="16" y="21"/>
                  </a:cubicBezTo>
                  <a:cubicBezTo>
                    <a:pt x="28" y="7"/>
                    <a:pt x="45" y="0"/>
                    <a:pt x="63" y="0"/>
                  </a:cubicBezTo>
                  <a:cubicBezTo>
                    <a:pt x="99" y="0"/>
                    <a:pt x="127" y="29"/>
                    <a:pt x="127" y="67"/>
                  </a:cubicBezTo>
                  <a:cubicBezTo>
                    <a:pt x="127" y="108"/>
                    <a:pt x="98" y="142"/>
                    <a:pt x="63" y="142"/>
                  </a:cubicBezTo>
                  <a:close/>
                  <a:moveTo>
                    <a:pt x="63" y="20"/>
                  </a:moveTo>
                  <a:cubicBezTo>
                    <a:pt x="51" y="20"/>
                    <a:pt x="39" y="25"/>
                    <a:pt x="31" y="34"/>
                  </a:cubicBezTo>
                  <a:cubicBezTo>
                    <a:pt x="24" y="43"/>
                    <a:pt x="20" y="54"/>
                    <a:pt x="20" y="67"/>
                  </a:cubicBezTo>
                  <a:cubicBezTo>
                    <a:pt x="20" y="80"/>
                    <a:pt x="24" y="94"/>
                    <a:pt x="32" y="104"/>
                  </a:cubicBezTo>
                  <a:cubicBezTo>
                    <a:pt x="40" y="116"/>
                    <a:pt x="52" y="122"/>
                    <a:pt x="63" y="122"/>
                  </a:cubicBezTo>
                  <a:cubicBezTo>
                    <a:pt x="86" y="122"/>
                    <a:pt x="107" y="96"/>
                    <a:pt x="107" y="67"/>
                  </a:cubicBezTo>
                  <a:cubicBezTo>
                    <a:pt x="107" y="40"/>
                    <a:pt x="88" y="20"/>
                    <a:pt x="6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55"/>
            <p:cNvSpPr>
              <a:spLocks/>
            </p:cNvSpPr>
            <p:nvPr/>
          </p:nvSpPr>
          <p:spPr bwMode="auto">
            <a:xfrm>
              <a:off x="4583598" y="2019976"/>
              <a:ext cx="49915" cy="19059"/>
            </a:xfrm>
            <a:custGeom>
              <a:avLst/>
              <a:gdLst>
                <a:gd name="T0" fmla="*/ 42 w 52"/>
                <a:gd name="T1" fmla="*/ 20 h 20"/>
                <a:gd name="T2" fmla="*/ 10 w 52"/>
                <a:gd name="T3" fmla="*/ 20 h 20"/>
                <a:gd name="T4" fmla="*/ 0 w 52"/>
                <a:gd name="T5" fmla="*/ 10 h 20"/>
                <a:gd name="T6" fmla="*/ 10 w 52"/>
                <a:gd name="T7" fmla="*/ 0 h 20"/>
                <a:gd name="T8" fmla="*/ 42 w 52"/>
                <a:gd name="T9" fmla="*/ 0 h 20"/>
                <a:gd name="T10" fmla="*/ 52 w 52"/>
                <a:gd name="T11" fmla="*/ 10 h 20"/>
                <a:gd name="T12" fmla="*/ 42 w 5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2" h="20">
                  <a:moveTo>
                    <a:pt x="42" y="20"/>
                  </a:moveTo>
                  <a:cubicBezTo>
                    <a:pt x="10" y="20"/>
                    <a:pt x="10" y="20"/>
                    <a:pt x="10" y="20"/>
                  </a:cubicBezTo>
                  <a:cubicBezTo>
                    <a:pt x="4" y="20"/>
                    <a:pt x="0" y="16"/>
                    <a:pt x="0" y="10"/>
                  </a:cubicBezTo>
                  <a:cubicBezTo>
                    <a:pt x="0" y="5"/>
                    <a:pt x="4" y="0"/>
                    <a:pt x="10" y="0"/>
                  </a:cubicBezTo>
                  <a:cubicBezTo>
                    <a:pt x="42" y="0"/>
                    <a:pt x="42" y="0"/>
                    <a:pt x="42" y="0"/>
                  </a:cubicBezTo>
                  <a:cubicBezTo>
                    <a:pt x="47" y="0"/>
                    <a:pt x="52" y="5"/>
                    <a:pt x="52" y="10"/>
                  </a:cubicBezTo>
                  <a:cubicBezTo>
                    <a:pt x="52" y="16"/>
                    <a:pt x="47" y="20"/>
                    <a:pt x="42"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56"/>
            <p:cNvSpPr>
              <a:spLocks/>
            </p:cNvSpPr>
            <p:nvPr/>
          </p:nvSpPr>
          <p:spPr bwMode="auto">
            <a:xfrm>
              <a:off x="4712470" y="2088042"/>
              <a:ext cx="19059" cy="137040"/>
            </a:xfrm>
            <a:custGeom>
              <a:avLst/>
              <a:gdLst>
                <a:gd name="T0" fmla="*/ 10 w 20"/>
                <a:gd name="T1" fmla="*/ 143 h 143"/>
                <a:gd name="T2" fmla="*/ 0 w 20"/>
                <a:gd name="T3" fmla="*/ 133 h 143"/>
                <a:gd name="T4" fmla="*/ 0 w 20"/>
                <a:gd name="T5" fmla="*/ 10 h 143"/>
                <a:gd name="T6" fmla="*/ 10 w 20"/>
                <a:gd name="T7" fmla="*/ 0 h 143"/>
                <a:gd name="T8" fmla="*/ 20 w 20"/>
                <a:gd name="T9" fmla="*/ 10 h 143"/>
                <a:gd name="T10" fmla="*/ 20 w 20"/>
                <a:gd name="T11" fmla="*/ 133 h 143"/>
                <a:gd name="T12" fmla="*/ 10 w 20"/>
                <a:gd name="T13" fmla="*/ 143 h 143"/>
              </a:gdLst>
              <a:ahLst/>
              <a:cxnLst>
                <a:cxn ang="0">
                  <a:pos x="T0" y="T1"/>
                </a:cxn>
                <a:cxn ang="0">
                  <a:pos x="T2" y="T3"/>
                </a:cxn>
                <a:cxn ang="0">
                  <a:pos x="T4" y="T5"/>
                </a:cxn>
                <a:cxn ang="0">
                  <a:pos x="T6" y="T7"/>
                </a:cxn>
                <a:cxn ang="0">
                  <a:pos x="T8" y="T9"/>
                </a:cxn>
                <a:cxn ang="0">
                  <a:pos x="T10" y="T11"/>
                </a:cxn>
                <a:cxn ang="0">
                  <a:pos x="T12" y="T13"/>
                </a:cxn>
              </a:cxnLst>
              <a:rect l="0" t="0" r="r" b="b"/>
              <a:pathLst>
                <a:path w="20" h="143">
                  <a:moveTo>
                    <a:pt x="10" y="143"/>
                  </a:moveTo>
                  <a:cubicBezTo>
                    <a:pt x="5" y="143"/>
                    <a:pt x="0" y="138"/>
                    <a:pt x="0" y="133"/>
                  </a:cubicBezTo>
                  <a:cubicBezTo>
                    <a:pt x="0" y="10"/>
                    <a:pt x="0" y="10"/>
                    <a:pt x="0" y="10"/>
                  </a:cubicBezTo>
                  <a:cubicBezTo>
                    <a:pt x="0" y="4"/>
                    <a:pt x="5" y="0"/>
                    <a:pt x="10" y="0"/>
                  </a:cubicBezTo>
                  <a:cubicBezTo>
                    <a:pt x="16" y="0"/>
                    <a:pt x="20" y="4"/>
                    <a:pt x="20" y="10"/>
                  </a:cubicBezTo>
                  <a:cubicBezTo>
                    <a:pt x="20" y="133"/>
                    <a:pt x="20" y="133"/>
                    <a:pt x="20" y="133"/>
                  </a:cubicBezTo>
                  <a:cubicBezTo>
                    <a:pt x="20" y="138"/>
                    <a:pt x="16" y="143"/>
                    <a:pt x="1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57"/>
            <p:cNvSpPr>
              <a:spLocks/>
            </p:cNvSpPr>
            <p:nvPr/>
          </p:nvSpPr>
          <p:spPr bwMode="auto">
            <a:xfrm>
              <a:off x="4591766" y="2096210"/>
              <a:ext cx="19059" cy="64436"/>
            </a:xfrm>
            <a:custGeom>
              <a:avLst/>
              <a:gdLst>
                <a:gd name="T0" fmla="*/ 10 w 20"/>
                <a:gd name="T1" fmla="*/ 67 h 67"/>
                <a:gd name="T2" fmla="*/ 0 w 20"/>
                <a:gd name="T3" fmla="*/ 57 h 67"/>
                <a:gd name="T4" fmla="*/ 0 w 20"/>
                <a:gd name="T5" fmla="*/ 10 h 67"/>
                <a:gd name="T6" fmla="*/ 10 w 20"/>
                <a:gd name="T7" fmla="*/ 0 h 67"/>
                <a:gd name="T8" fmla="*/ 20 w 20"/>
                <a:gd name="T9" fmla="*/ 10 h 67"/>
                <a:gd name="T10" fmla="*/ 20 w 20"/>
                <a:gd name="T11" fmla="*/ 57 h 67"/>
                <a:gd name="T12" fmla="*/ 10 w 20"/>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20" h="67">
                  <a:moveTo>
                    <a:pt x="10" y="67"/>
                  </a:moveTo>
                  <a:cubicBezTo>
                    <a:pt x="5" y="67"/>
                    <a:pt x="0" y="62"/>
                    <a:pt x="0" y="57"/>
                  </a:cubicBezTo>
                  <a:cubicBezTo>
                    <a:pt x="0" y="10"/>
                    <a:pt x="0" y="10"/>
                    <a:pt x="0" y="10"/>
                  </a:cubicBezTo>
                  <a:cubicBezTo>
                    <a:pt x="0" y="5"/>
                    <a:pt x="5" y="0"/>
                    <a:pt x="10" y="0"/>
                  </a:cubicBezTo>
                  <a:cubicBezTo>
                    <a:pt x="16" y="0"/>
                    <a:pt x="20" y="5"/>
                    <a:pt x="20" y="10"/>
                  </a:cubicBezTo>
                  <a:cubicBezTo>
                    <a:pt x="20" y="57"/>
                    <a:pt x="20" y="57"/>
                    <a:pt x="20" y="57"/>
                  </a:cubicBezTo>
                  <a:cubicBezTo>
                    <a:pt x="20" y="62"/>
                    <a:pt x="16" y="67"/>
                    <a:pt x="10"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58"/>
            <p:cNvSpPr>
              <a:spLocks/>
            </p:cNvSpPr>
            <p:nvPr/>
          </p:nvSpPr>
          <p:spPr bwMode="auto">
            <a:xfrm>
              <a:off x="4651664" y="2218729"/>
              <a:ext cx="19059" cy="210552"/>
            </a:xfrm>
            <a:custGeom>
              <a:avLst/>
              <a:gdLst>
                <a:gd name="T0" fmla="*/ 10 w 20"/>
                <a:gd name="T1" fmla="*/ 219 h 219"/>
                <a:gd name="T2" fmla="*/ 9 w 20"/>
                <a:gd name="T3" fmla="*/ 218 h 219"/>
                <a:gd name="T4" fmla="*/ 0 w 20"/>
                <a:gd name="T5" fmla="*/ 207 h 219"/>
                <a:gd name="T6" fmla="*/ 0 w 20"/>
                <a:gd name="T7" fmla="*/ 207 h 219"/>
                <a:gd name="T8" fmla="*/ 0 w 20"/>
                <a:gd name="T9" fmla="*/ 10 h 219"/>
                <a:gd name="T10" fmla="*/ 10 w 20"/>
                <a:gd name="T11" fmla="*/ 0 h 219"/>
                <a:gd name="T12" fmla="*/ 20 w 20"/>
                <a:gd name="T13" fmla="*/ 10 h 219"/>
                <a:gd name="T14" fmla="*/ 20 w 20"/>
                <a:gd name="T15" fmla="*/ 207 h 219"/>
                <a:gd name="T16" fmla="*/ 20 w 20"/>
                <a:gd name="T17" fmla="*/ 210 h 219"/>
                <a:gd name="T18" fmla="*/ 10 w 20"/>
                <a:gd name="T19"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9">
                  <a:moveTo>
                    <a:pt x="10" y="219"/>
                  </a:moveTo>
                  <a:cubicBezTo>
                    <a:pt x="10" y="219"/>
                    <a:pt x="9" y="219"/>
                    <a:pt x="9" y="218"/>
                  </a:cubicBezTo>
                  <a:cubicBezTo>
                    <a:pt x="4" y="218"/>
                    <a:pt x="0" y="213"/>
                    <a:pt x="0" y="207"/>
                  </a:cubicBezTo>
                  <a:cubicBezTo>
                    <a:pt x="0" y="207"/>
                    <a:pt x="0" y="207"/>
                    <a:pt x="0" y="207"/>
                  </a:cubicBezTo>
                  <a:cubicBezTo>
                    <a:pt x="0" y="10"/>
                    <a:pt x="0" y="10"/>
                    <a:pt x="0" y="10"/>
                  </a:cubicBezTo>
                  <a:cubicBezTo>
                    <a:pt x="0" y="4"/>
                    <a:pt x="5" y="0"/>
                    <a:pt x="10" y="0"/>
                  </a:cubicBezTo>
                  <a:cubicBezTo>
                    <a:pt x="16" y="0"/>
                    <a:pt x="20" y="4"/>
                    <a:pt x="20" y="10"/>
                  </a:cubicBezTo>
                  <a:cubicBezTo>
                    <a:pt x="20" y="207"/>
                    <a:pt x="20" y="207"/>
                    <a:pt x="20" y="207"/>
                  </a:cubicBezTo>
                  <a:cubicBezTo>
                    <a:pt x="20" y="208"/>
                    <a:pt x="20" y="209"/>
                    <a:pt x="20" y="210"/>
                  </a:cubicBezTo>
                  <a:cubicBezTo>
                    <a:pt x="20" y="215"/>
                    <a:pt x="15" y="219"/>
                    <a:pt x="10" y="2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59"/>
            <p:cNvSpPr>
              <a:spLocks/>
            </p:cNvSpPr>
            <p:nvPr/>
          </p:nvSpPr>
          <p:spPr bwMode="auto">
            <a:xfrm>
              <a:off x="4651664" y="2218729"/>
              <a:ext cx="19966" cy="210552"/>
            </a:xfrm>
            <a:custGeom>
              <a:avLst/>
              <a:gdLst>
                <a:gd name="T0" fmla="*/ 10 w 21"/>
                <a:gd name="T1" fmla="*/ 219 h 219"/>
                <a:gd name="T2" fmla="*/ 1 w 21"/>
                <a:gd name="T3" fmla="*/ 211 h 219"/>
                <a:gd name="T4" fmla="*/ 0 w 21"/>
                <a:gd name="T5" fmla="*/ 207 h 219"/>
                <a:gd name="T6" fmla="*/ 0 w 21"/>
                <a:gd name="T7" fmla="*/ 10 h 219"/>
                <a:gd name="T8" fmla="*/ 10 w 21"/>
                <a:gd name="T9" fmla="*/ 0 h 219"/>
                <a:gd name="T10" fmla="*/ 20 w 21"/>
                <a:gd name="T11" fmla="*/ 10 h 219"/>
                <a:gd name="T12" fmla="*/ 20 w 21"/>
                <a:gd name="T13" fmla="*/ 207 h 219"/>
                <a:gd name="T14" fmla="*/ 12 w 21"/>
                <a:gd name="T15" fmla="*/ 218 h 219"/>
                <a:gd name="T16" fmla="*/ 10 w 21"/>
                <a:gd name="T17"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9">
                  <a:moveTo>
                    <a:pt x="10" y="219"/>
                  </a:moveTo>
                  <a:cubicBezTo>
                    <a:pt x="6" y="219"/>
                    <a:pt x="1" y="215"/>
                    <a:pt x="1" y="211"/>
                  </a:cubicBezTo>
                  <a:cubicBezTo>
                    <a:pt x="0" y="209"/>
                    <a:pt x="0" y="208"/>
                    <a:pt x="0" y="207"/>
                  </a:cubicBezTo>
                  <a:cubicBezTo>
                    <a:pt x="0" y="10"/>
                    <a:pt x="0" y="10"/>
                    <a:pt x="0" y="10"/>
                  </a:cubicBezTo>
                  <a:cubicBezTo>
                    <a:pt x="0" y="4"/>
                    <a:pt x="5" y="0"/>
                    <a:pt x="10" y="0"/>
                  </a:cubicBezTo>
                  <a:cubicBezTo>
                    <a:pt x="16" y="0"/>
                    <a:pt x="20" y="4"/>
                    <a:pt x="20" y="10"/>
                  </a:cubicBezTo>
                  <a:cubicBezTo>
                    <a:pt x="20" y="207"/>
                    <a:pt x="20" y="207"/>
                    <a:pt x="20" y="207"/>
                  </a:cubicBezTo>
                  <a:cubicBezTo>
                    <a:pt x="21" y="212"/>
                    <a:pt x="18" y="217"/>
                    <a:pt x="12" y="218"/>
                  </a:cubicBezTo>
                  <a:cubicBezTo>
                    <a:pt x="12" y="218"/>
                    <a:pt x="11" y="219"/>
                    <a:pt x="10" y="2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60"/>
            <p:cNvSpPr>
              <a:spLocks/>
            </p:cNvSpPr>
            <p:nvPr/>
          </p:nvSpPr>
          <p:spPr bwMode="auto">
            <a:xfrm>
              <a:off x="4712470" y="2200578"/>
              <a:ext cx="19059" cy="24504"/>
            </a:xfrm>
            <a:custGeom>
              <a:avLst/>
              <a:gdLst>
                <a:gd name="T0" fmla="*/ 10 w 20"/>
                <a:gd name="T1" fmla="*/ 25 h 25"/>
                <a:gd name="T2" fmla="*/ 0 w 20"/>
                <a:gd name="T3" fmla="*/ 15 h 25"/>
                <a:gd name="T4" fmla="*/ 0 w 20"/>
                <a:gd name="T5" fmla="*/ 10 h 25"/>
                <a:gd name="T6" fmla="*/ 10 w 20"/>
                <a:gd name="T7" fmla="*/ 0 h 25"/>
                <a:gd name="T8" fmla="*/ 20 w 20"/>
                <a:gd name="T9" fmla="*/ 10 h 25"/>
                <a:gd name="T10" fmla="*/ 20 w 20"/>
                <a:gd name="T11" fmla="*/ 15 h 25"/>
                <a:gd name="T12" fmla="*/ 10 w 20"/>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10" y="25"/>
                  </a:moveTo>
                  <a:cubicBezTo>
                    <a:pt x="5" y="25"/>
                    <a:pt x="0" y="20"/>
                    <a:pt x="0" y="15"/>
                  </a:cubicBezTo>
                  <a:cubicBezTo>
                    <a:pt x="0" y="10"/>
                    <a:pt x="0" y="10"/>
                    <a:pt x="0" y="10"/>
                  </a:cubicBezTo>
                  <a:cubicBezTo>
                    <a:pt x="0" y="4"/>
                    <a:pt x="5" y="0"/>
                    <a:pt x="10" y="0"/>
                  </a:cubicBezTo>
                  <a:cubicBezTo>
                    <a:pt x="16" y="0"/>
                    <a:pt x="20" y="4"/>
                    <a:pt x="20" y="10"/>
                  </a:cubicBezTo>
                  <a:cubicBezTo>
                    <a:pt x="20" y="15"/>
                    <a:pt x="20" y="15"/>
                    <a:pt x="20" y="15"/>
                  </a:cubicBezTo>
                  <a:cubicBezTo>
                    <a:pt x="20" y="20"/>
                    <a:pt x="16" y="25"/>
                    <a:pt x="10"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61"/>
            <p:cNvSpPr>
              <a:spLocks noEditPoints="1"/>
            </p:cNvSpPr>
            <p:nvPr/>
          </p:nvSpPr>
          <p:spPr bwMode="auto">
            <a:xfrm>
              <a:off x="4138898" y="1794903"/>
              <a:ext cx="639823" cy="659789"/>
            </a:xfrm>
            <a:custGeom>
              <a:avLst/>
              <a:gdLst>
                <a:gd name="T0" fmla="*/ 581 w 668"/>
                <a:gd name="T1" fmla="*/ 689 h 689"/>
                <a:gd name="T2" fmla="*/ 575 w 668"/>
                <a:gd name="T3" fmla="*/ 689 h 689"/>
                <a:gd name="T4" fmla="*/ 546 w 668"/>
                <a:gd name="T5" fmla="*/ 676 h 689"/>
                <a:gd name="T6" fmla="*/ 518 w 668"/>
                <a:gd name="T7" fmla="*/ 689 h 689"/>
                <a:gd name="T8" fmla="*/ 512 w 668"/>
                <a:gd name="T9" fmla="*/ 689 h 689"/>
                <a:gd name="T10" fmla="*/ 473 w 668"/>
                <a:gd name="T11" fmla="*/ 650 h 689"/>
                <a:gd name="T12" fmla="*/ 473 w 668"/>
                <a:gd name="T13" fmla="*/ 382 h 689"/>
                <a:gd name="T14" fmla="*/ 22 w 668"/>
                <a:gd name="T15" fmla="*/ 382 h 689"/>
                <a:gd name="T16" fmla="*/ 0 w 668"/>
                <a:gd name="T17" fmla="*/ 360 h 689"/>
                <a:gd name="T18" fmla="*/ 0 w 668"/>
                <a:gd name="T19" fmla="*/ 22 h 689"/>
                <a:gd name="T20" fmla="*/ 22 w 668"/>
                <a:gd name="T21" fmla="*/ 0 h 689"/>
                <a:gd name="T22" fmla="*/ 495 w 668"/>
                <a:gd name="T23" fmla="*/ 0 h 689"/>
                <a:gd name="T24" fmla="*/ 517 w 668"/>
                <a:gd name="T25" fmla="*/ 22 h 689"/>
                <a:gd name="T26" fmla="*/ 517 w 668"/>
                <a:gd name="T27" fmla="*/ 118 h 689"/>
                <a:gd name="T28" fmla="*/ 514 w 668"/>
                <a:gd name="T29" fmla="*/ 124 h 689"/>
                <a:gd name="T30" fmla="*/ 503 w 668"/>
                <a:gd name="T31" fmla="*/ 157 h 689"/>
                <a:gd name="T32" fmla="*/ 515 w 668"/>
                <a:gd name="T33" fmla="*/ 194 h 689"/>
                <a:gd name="T34" fmla="*/ 517 w 668"/>
                <a:gd name="T35" fmla="*/ 200 h 689"/>
                <a:gd name="T36" fmla="*/ 517 w 668"/>
                <a:gd name="T37" fmla="*/ 235 h 689"/>
                <a:gd name="T38" fmla="*/ 634 w 668"/>
                <a:gd name="T39" fmla="*/ 235 h 689"/>
                <a:gd name="T40" fmla="*/ 668 w 668"/>
                <a:gd name="T41" fmla="*/ 269 h 689"/>
                <a:gd name="T42" fmla="*/ 668 w 668"/>
                <a:gd name="T43" fmla="*/ 439 h 689"/>
                <a:gd name="T44" fmla="*/ 634 w 668"/>
                <a:gd name="T45" fmla="*/ 473 h 689"/>
                <a:gd name="T46" fmla="*/ 634 w 668"/>
                <a:gd name="T47" fmla="*/ 473 h 689"/>
                <a:gd name="T48" fmla="*/ 619 w 668"/>
                <a:gd name="T49" fmla="*/ 470 h 689"/>
                <a:gd name="T50" fmla="*/ 619 w 668"/>
                <a:gd name="T51" fmla="*/ 650 h 689"/>
                <a:gd name="T52" fmla="*/ 581 w 668"/>
                <a:gd name="T53" fmla="*/ 689 h 689"/>
                <a:gd name="T54" fmla="*/ 546 w 668"/>
                <a:gd name="T55" fmla="*/ 642 h 689"/>
                <a:gd name="T56" fmla="*/ 546 w 668"/>
                <a:gd name="T57" fmla="*/ 642 h 689"/>
                <a:gd name="T58" fmla="*/ 556 w 668"/>
                <a:gd name="T59" fmla="*/ 651 h 689"/>
                <a:gd name="T60" fmla="*/ 575 w 668"/>
                <a:gd name="T61" fmla="*/ 669 h 689"/>
                <a:gd name="T62" fmla="*/ 581 w 668"/>
                <a:gd name="T63" fmla="*/ 669 h 689"/>
                <a:gd name="T64" fmla="*/ 599 w 668"/>
                <a:gd name="T65" fmla="*/ 650 h 689"/>
                <a:gd name="T66" fmla="*/ 599 w 668"/>
                <a:gd name="T67" fmla="*/ 439 h 689"/>
                <a:gd name="T68" fmla="*/ 609 w 668"/>
                <a:gd name="T69" fmla="*/ 429 h 689"/>
                <a:gd name="T70" fmla="*/ 619 w 668"/>
                <a:gd name="T71" fmla="*/ 439 h 689"/>
                <a:gd name="T72" fmla="*/ 634 w 668"/>
                <a:gd name="T73" fmla="*/ 453 h 689"/>
                <a:gd name="T74" fmla="*/ 634 w 668"/>
                <a:gd name="T75" fmla="*/ 453 h 689"/>
                <a:gd name="T76" fmla="*/ 648 w 668"/>
                <a:gd name="T77" fmla="*/ 439 h 689"/>
                <a:gd name="T78" fmla="*/ 648 w 668"/>
                <a:gd name="T79" fmla="*/ 269 h 689"/>
                <a:gd name="T80" fmla="*/ 634 w 668"/>
                <a:gd name="T81" fmla="*/ 255 h 689"/>
                <a:gd name="T82" fmla="*/ 507 w 668"/>
                <a:gd name="T83" fmla="*/ 255 h 689"/>
                <a:gd name="T84" fmla="*/ 497 w 668"/>
                <a:gd name="T85" fmla="*/ 245 h 689"/>
                <a:gd name="T86" fmla="*/ 497 w 668"/>
                <a:gd name="T87" fmla="*/ 203 h 689"/>
                <a:gd name="T88" fmla="*/ 483 w 668"/>
                <a:gd name="T89" fmla="*/ 157 h 689"/>
                <a:gd name="T90" fmla="*/ 497 w 668"/>
                <a:gd name="T91" fmla="*/ 114 h 689"/>
                <a:gd name="T92" fmla="*/ 497 w 668"/>
                <a:gd name="T93" fmla="*/ 22 h 689"/>
                <a:gd name="T94" fmla="*/ 495 w 668"/>
                <a:gd name="T95" fmla="*/ 20 h 689"/>
                <a:gd name="T96" fmla="*/ 22 w 668"/>
                <a:gd name="T97" fmla="*/ 20 h 689"/>
                <a:gd name="T98" fmla="*/ 20 w 668"/>
                <a:gd name="T99" fmla="*/ 22 h 689"/>
                <a:gd name="T100" fmla="*/ 20 w 668"/>
                <a:gd name="T101" fmla="*/ 360 h 689"/>
                <a:gd name="T102" fmla="*/ 22 w 668"/>
                <a:gd name="T103" fmla="*/ 362 h 689"/>
                <a:gd name="T104" fmla="*/ 483 w 668"/>
                <a:gd name="T105" fmla="*/ 362 h 689"/>
                <a:gd name="T106" fmla="*/ 493 w 668"/>
                <a:gd name="T107" fmla="*/ 372 h 689"/>
                <a:gd name="T108" fmla="*/ 493 w 668"/>
                <a:gd name="T109" fmla="*/ 650 h 689"/>
                <a:gd name="T110" fmla="*/ 512 w 668"/>
                <a:gd name="T111" fmla="*/ 669 h 689"/>
                <a:gd name="T112" fmla="*/ 518 w 668"/>
                <a:gd name="T113" fmla="*/ 669 h 689"/>
                <a:gd name="T114" fmla="*/ 536 w 668"/>
                <a:gd name="T115" fmla="*/ 651 h 689"/>
                <a:gd name="T116" fmla="*/ 546 w 668"/>
                <a:gd name="T117" fmla="*/ 64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8" h="689">
                  <a:moveTo>
                    <a:pt x="581" y="689"/>
                  </a:moveTo>
                  <a:cubicBezTo>
                    <a:pt x="575" y="689"/>
                    <a:pt x="575" y="689"/>
                    <a:pt x="575" y="689"/>
                  </a:cubicBezTo>
                  <a:cubicBezTo>
                    <a:pt x="564" y="689"/>
                    <a:pt x="553" y="684"/>
                    <a:pt x="546" y="676"/>
                  </a:cubicBezTo>
                  <a:cubicBezTo>
                    <a:pt x="539" y="684"/>
                    <a:pt x="529" y="689"/>
                    <a:pt x="518" y="689"/>
                  </a:cubicBezTo>
                  <a:cubicBezTo>
                    <a:pt x="512" y="689"/>
                    <a:pt x="512" y="689"/>
                    <a:pt x="512" y="689"/>
                  </a:cubicBezTo>
                  <a:cubicBezTo>
                    <a:pt x="491" y="689"/>
                    <a:pt x="473" y="671"/>
                    <a:pt x="473" y="650"/>
                  </a:cubicBezTo>
                  <a:cubicBezTo>
                    <a:pt x="473" y="382"/>
                    <a:pt x="473" y="382"/>
                    <a:pt x="473" y="382"/>
                  </a:cubicBezTo>
                  <a:cubicBezTo>
                    <a:pt x="22" y="382"/>
                    <a:pt x="22" y="382"/>
                    <a:pt x="22" y="382"/>
                  </a:cubicBezTo>
                  <a:cubicBezTo>
                    <a:pt x="10" y="382"/>
                    <a:pt x="0" y="372"/>
                    <a:pt x="0" y="360"/>
                  </a:cubicBezTo>
                  <a:cubicBezTo>
                    <a:pt x="0" y="22"/>
                    <a:pt x="0" y="22"/>
                    <a:pt x="0" y="22"/>
                  </a:cubicBezTo>
                  <a:cubicBezTo>
                    <a:pt x="0" y="9"/>
                    <a:pt x="10" y="0"/>
                    <a:pt x="22" y="0"/>
                  </a:cubicBezTo>
                  <a:cubicBezTo>
                    <a:pt x="495" y="0"/>
                    <a:pt x="495" y="0"/>
                    <a:pt x="495" y="0"/>
                  </a:cubicBezTo>
                  <a:cubicBezTo>
                    <a:pt x="507" y="0"/>
                    <a:pt x="517" y="9"/>
                    <a:pt x="517" y="22"/>
                  </a:cubicBezTo>
                  <a:cubicBezTo>
                    <a:pt x="517" y="118"/>
                    <a:pt x="517" y="118"/>
                    <a:pt x="517" y="118"/>
                  </a:cubicBezTo>
                  <a:cubicBezTo>
                    <a:pt x="517" y="120"/>
                    <a:pt x="516" y="122"/>
                    <a:pt x="514" y="124"/>
                  </a:cubicBezTo>
                  <a:cubicBezTo>
                    <a:pt x="507" y="133"/>
                    <a:pt x="503" y="144"/>
                    <a:pt x="503" y="157"/>
                  </a:cubicBezTo>
                  <a:cubicBezTo>
                    <a:pt x="503" y="170"/>
                    <a:pt x="507" y="184"/>
                    <a:pt x="515" y="194"/>
                  </a:cubicBezTo>
                  <a:cubicBezTo>
                    <a:pt x="516" y="196"/>
                    <a:pt x="517" y="198"/>
                    <a:pt x="517" y="200"/>
                  </a:cubicBezTo>
                  <a:cubicBezTo>
                    <a:pt x="517" y="235"/>
                    <a:pt x="517" y="235"/>
                    <a:pt x="517" y="235"/>
                  </a:cubicBezTo>
                  <a:cubicBezTo>
                    <a:pt x="634" y="235"/>
                    <a:pt x="634" y="235"/>
                    <a:pt x="634" y="235"/>
                  </a:cubicBezTo>
                  <a:cubicBezTo>
                    <a:pt x="653" y="235"/>
                    <a:pt x="668" y="251"/>
                    <a:pt x="668" y="269"/>
                  </a:cubicBezTo>
                  <a:cubicBezTo>
                    <a:pt x="668" y="439"/>
                    <a:pt x="668" y="439"/>
                    <a:pt x="668" y="439"/>
                  </a:cubicBezTo>
                  <a:cubicBezTo>
                    <a:pt x="668" y="457"/>
                    <a:pt x="653" y="473"/>
                    <a:pt x="634" y="473"/>
                  </a:cubicBezTo>
                  <a:cubicBezTo>
                    <a:pt x="634" y="473"/>
                    <a:pt x="634" y="473"/>
                    <a:pt x="634" y="473"/>
                  </a:cubicBezTo>
                  <a:cubicBezTo>
                    <a:pt x="629" y="473"/>
                    <a:pt x="624" y="472"/>
                    <a:pt x="619" y="470"/>
                  </a:cubicBezTo>
                  <a:cubicBezTo>
                    <a:pt x="619" y="650"/>
                    <a:pt x="619" y="650"/>
                    <a:pt x="619" y="650"/>
                  </a:cubicBezTo>
                  <a:cubicBezTo>
                    <a:pt x="619" y="671"/>
                    <a:pt x="602" y="689"/>
                    <a:pt x="581" y="689"/>
                  </a:cubicBezTo>
                  <a:close/>
                  <a:moveTo>
                    <a:pt x="546" y="642"/>
                  </a:moveTo>
                  <a:cubicBezTo>
                    <a:pt x="546" y="642"/>
                    <a:pt x="546" y="642"/>
                    <a:pt x="546" y="642"/>
                  </a:cubicBezTo>
                  <a:cubicBezTo>
                    <a:pt x="552" y="642"/>
                    <a:pt x="556" y="646"/>
                    <a:pt x="556" y="651"/>
                  </a:cubicBezTo>
                  <a:cubicBezTo>
                    <a:pt x="557" y="661"/>
                    <a:pt x="565" y="669"/>
                    <a:pt x="575" y="669"/>
                  </a:cubicBezTo>
                  <a:cubicBezTo>
                    <a:pt x="581" y="669"/>
                    <a:pt x="581" y="669"/>
                    <a:pt x="581" y="669"/>
                  </a:cubicBezTo>
                  <a:cubicBezTo>
                    <a:pt x="591" y="669"/>
                    <a:pt x="599" y="660"/>
                    <a:pt x="599" y="650"/>
                  </a:cubicBezTo>
                  <a:cubicBezTo>
                    <a:pt x="599" y="439"/>
                    <a:pt x="599" y="439"/>
                    <a:pt x="599" y="439"/>
                  </a:cubicBezTo>
                  <a:cubicBezTo>
                    <a:pt x="599" y="433"/>
                    <a:pt x="604" y="429"/>
                    <a:pt x="609" y="429"/>
                  </a:cubicBezTo>
                  <a:cubicBezTo>
                    <a:pt x="615" y="429"/>
                    <a:pt x="619" y="433"/>
                    <a:pt x="619" y="439"/>
                  </a:cubicBezTo>
                  <a:cubicBezTo>
                    <a:pt x="619" y="446"/>
                    <a:pt x="626" y="453"/>
                    <a:pt x="634" y="453"/>
                  </a:cubicBezTo>
                  <a:cubicBezTo>
                    <a:pt x="634" y="453"/>
                    <a:pt x="634" y="453"/>
                    <a:pt x="634" y="453"/>
                  </a:cubicBezTo>
                  <a:cubicBezTo>
                    <a:pt x="642" y="453"/>
                    <a:pt x="648" y="446"/>
                    <a:pt x="648" y="439"/>
                  </a:cubicBezTo>
                  <a:cubicBezTo>
                    <a:pt x="648" y="269"/>
                    <a:pt x="648" y="269"/>
                    <a:pt x="648" y="269"/>
                  </a:cubicBezTo>
                  <a:cubicBezTo>
                    <a:pt x="648" y="262"/>
                    <a:pt x="642" y="255"/>
                    <a:pt x="634" y="255"/>
                  </a:cubicBezTo>
                  <a:cubicBezTo>
                    <a:pt x="507" y="255"/>
                    <a:pt x="507" y="255"/>
                    <a:pt x="507" y="255"/>
                  </a:cubicBezTo>
                  <a:cubicBezTo>
                    <a:pt x="501" y="255"/>
                    <a:pt x="497" y="251"/>
                    <a:pt x="497" y="245"/>
                  </a:cubicBezTo>
                  <a:cubicBezTo>
                    <a:pt x="497" y="203"/>
                    <a:pt x="497" y="203"/>
                    <a:pt x="497" y="203"/>
                  </a:cubicBezTo>
                  <a:cubicBezTo>
                    <a:pt x="488" y="190"/>
                    <a:pt x="483" y="173"/>
                    <a:pt x="483" y="157"/>
                  </a:cubicBezTo>
                  <a:cubicBezTo>
                    <a:pt x="483" y="141"/>
                    <a:pt x="488" y="126"/>
                    <a:pt x="497" y="114"/>
                  </a:cubicBezTo>
                  <a:cubicBezTo>
                    <a:pt x="497" y="22"/>
                    <a:pt x="497" y="22"/>
                    <a:pt x="497" y="22"/>
                  </a:cubicBezTo>
                  <a:cubicBezTo>
                    <a:pt x="497" y="21"/>
                    <a:pt x="496" y="20"/>
                    <a:pt x="495" y="20"/>
                  </a:cubicBezTo>
                  <a:cubicBezTo>
                    <a:pt x="22" y="20"/>
                    <a:pt x="22" y="20"/>
                    <a:pt x="22" y="20"/>
                  </a:cubicBezTo>
                  <a:cubicBezTo>
                    <a:pt x="21" y="20"/>
                    <a:pt x="20" y="21"/>
                    <a:pt x="20" y="22"/>
                  </a:cubicBezTo>
                  <a:cubicBezTo>
                    <a:pt x="20" y="360"/>
                    <a:pt x="20" y="360"/>
                    <a:pt x="20" y="360"/>
                  </a:cubicBezTo>
                  <a:cubicBezTo>
                    <a:pt x="20" y="361"/>
                    <a:pt x="21" y="362"/>
                    <a:pt x="22" y="362"/>
                  </a:cubicBezTo>
                  <a:cubicBezTo>
                    <a:pt x="483" y="362"/>
                    <a:pt x="483" y="362"/>
                    <a:pt x="483" y="362"/>
                  </a:cubicBezTo>
                  <a:cubicBezTo>
                    <a:pt x="489" y="362"/>
                    <a:pt x="493" y="366"/>
                    <a:pt x="493" y="372"/>
                  </a:cubicBezTo>
                  <a:cubicBezTo>
                    <a:pt x="493" y="650"/>
                    <a:pt x="493" y="650"/>
                    <a:pt x="493" y="650"/>
                  </a:cubicBezTo>
                  <a:cubicBezTo>
                    <a:pt x="493" y="660"/>
                    <a:pt x="502" y="669"/>
                    <a:pt x="512" y="669"/>
                  </a:cubicBezTo>
                  <a:cubicBezTo>
                    <a:pt x="518" y="669"/>
                    <a:pt x="518" y="669"/>
                    <a:pt x="518" y="669"/>
                  </a:cubicBezTo>
                  <a:cubicBezTo>
                    <a:pt x="527" y="669"/>
                    <a:pt x="536" y="661"/>
                    <a:pt x="536" y="651"/>
                  </a:cubicBezTo>
                  <a:cubicBezTo>
                    <a:pt x="537" y="646"/>
                    <a:pt x="541" y="642"/>
                    <a:pt x="546" y="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62"/>
            <p:cNvSpPr>
              <a:spLocks/>
            </p:cNvSpPr>
            <p:nvPr/>
          </p:nvSpPr>
          <p:spPr bwMode="auto">
            <a:xfrm>
              <a:off x="4712470" y="2105286"/>
              <a:ext cx="19059" cy="119797"/>
            </a:xfrm>
            <a:custGeom>
              <a:avLst/>
              <a:gdLst>
                <a:gd name="T0" fmla="*/ 10 w 20"/>
                <a:gd name="T1" fmla="*/ 125 h 125"/>
                <a:gd name="T2" fmla="*/ 0 w 20"/>
                <a:gd name="T3" fmla="*/ 115 h 125"/>
                <a:gd name="T4" fmla="*/ 0 w 20"/>
                <a:gd name="T5" fmla="*/ 10 h 125"/>
                <a:gd name="T6" fmla="*/ 10 w 20"/>
                <a:gd name="T7" fmla="*/ 0 h 125"/>
                <a:gd name="T8" fmla="*/ 20 w 20"/>
                <a:gd name="T9" fmla="*/ 10 h 125"/>
                <a:gd name="T10" fmla="*/ 20 w 20"/>
                <a:gd name="T11" fmla="*/ 115 h 125"/>
                <a:gd name="T12" fmla="*/ 10 w 20"/>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20" h="125">
                  <a:moveTo>
                    <a:pt x="10" y="125"/>
                  </a:moveTo>
                  <a:cubicBezTo>
                    <a:pt x="5" y="125"/>
                    <a:pt x="0" y="120"/>
                    <a:pt x="0" y="115"/>
                  </a:cubicBezTo>
                  <a:cubicBezTo>
                    <a:pt x="0" y="10"/>
                    <a:pt x="0" y="10"/>
                    <a:pt x="0" y="10"/>
                  </a:cubicBezTo>
                  <a:cubicBezTo>
                    <a:pt x="0" y="5"/>
                    <a:pt x="5" y="0"/>
                    <a:pt x="10" y="0"/>
                  </a:cubicBezTo>
                  <a:cubicBezTo>
                    <a:pt x="16" y="0"/>
                    <a:pt x="20" y="5"/>
                    <a:pt x="20" y="10"/>
                  </a:cubicBezTo>
                  <a:cubicBezTo>
                    <a:pt x="20" y="115"/>
                    <a:pt x="20" y="115"/>
                    <a:pt x="20" y="115"/>
                  </a:cubicBezTo>
                  <a:cubicBezTo>
                    <a:pt x="20" y="120"/>
                    <a:pt x="16" y="125"/>
                    <a:pt x="10" y="1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63"/>
            <p:cNvSpPr>
              <a:spLocks/>
            </p:cNvSpPr>
            <p:nvPr/>
          </p:nvSpPr>
          <p:spPr bwMode="auto">
            <a:xfrm>
              <a:off x="4452003" y="1923776"/>
              <a:ext cx="159729" cy="190586"/>
            </a:xfrm>
            <a:custGeom>
              <a:avLst/>
              <a:gdLst>
                <a:gd name="T0" fmla="*/ 156 w 167"/>
                <a:gd name="T1" fmla="*/ 199 h 199"/>
                <a:gd name="T2" fmla="*/ 149 w 167"/>
                <a:gd name="T3" fmla="*/ 196 h 199"/>
                <a:gd name="T4" fmla="*/ 14 w 167"/>
                <a:gd name="T5" fmla="*/ 62 h 199"/>
                <a:gd name="T6" fmla="*/ 14 w 167"/>
                <a:gd name="T7" fmla="*/ 13 h 199"/>
                <a:gd name="T8" fmla="*/ 14 w 167"/>
                <a:gd name="T9" fmla="*/ 13 h 199"/>
                <a:gd name="T10" fmla="*/ 62 w 167"/>
                <a:gd name="T11" fmla="*/ 13 h 199"/>
                <a:gd name="T12" fmla="*/ 152 w 167"/>
                <a:gd name="T13" fmla="*/ 103 h 199"/>
                <a:gd name="T14" fmla="*/ 152 w 167"/>
                <a:gd name="T15" fmla="*/ 117 h 199"/>
                <a:gd name="T16" fmla="*/ 138 w 167"/>
                <a:gd name="T17" fmla="*/ 117 h 199"/>
                <a:gd name="T18" fmla="*/ 48 w 167"/>
                <a:gd name="T19" fmla="*/ 27 h 199"/>
                <a:gd name="T20" fmla="*/ 28 w 167"/>
                <a:gd name="T21" fmla="*/ 27 h 199"/>
                <a:gd name="T22" fmla="*/ 28 w 167"/>
                <a:gd name="T23" fmla="*/ 28 h 199"/>
                <a:gd name="T24" fmla="*/ 28 w 167"/>
                <a:gd name="T25" fmla="*/ 48 h 199"/>
                <a:gd name="T26" fmla="*/ 163 w 167"/>
                <a:gd name="T27" fmla="*/ 182 h 199"/>
                <a:gd name="T28" fmla="*/ 163 w 167"/>
                <a:gd name="T29" fmla="*/ 196 h 199"/>
                <a:gd name="T30" fmla="*/ 156 w 167"/>
                <a:gd name="T31"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99">
                  <a:moveTo>
                    <a:pt x="156" y="199"/>
                  </a:moveTo>
                  <a:cubicBezTo>
                    <a:pt x="153" y="199"/>
                    <a:pt x="150" y="198"/>
                    <a:pt x="149" y="196"/>
                  </a:cubicBezTo>
                  <a:cubicBezTo>
                    <a:pt x="14" y="62"/>
                    <a:pt x="14" y="62"/>
                    <a:pt x="14" y="62"/>
                  </a:cubicBezTo>
                  <a:cubicBezTo>
                    <a:pt x="0" y="48"/>
                    <a:pt x="0" y="27"/>
                    <a:pt x="14" y="13"/>
                  </a:cubicBezTo>
                  <a:cubicBezTo>
                    <a:pt x="14" y="13"/>
                    <a:pt x="14" y="13"/>
                    <a:pt x="14" y="13"/>
                  </a:cubicBezTo>
                  <a:cubicBezTo>
                    <a:pt x="27" y="0"/>
                    <a:pt x="49" y="0"/>
                    <a:pt x="62" y="13"/>
                  </a:cubicBezTo>
                  <a:cubicBezTo>
                    <a:pt x="152" y="103"/>
                    <a:pt x="152" y="103"/>
                    <a:pt x="152" y="103"/>
                  </a:cubicBezTo>
                  <a:cubicBezTo>
                    <a:pt x="156" y="107"/>
                    <a:pt x="156" y="113"/>
                    <a:pt x="152" y="117"/>
                  </a:cubicBezTo>
                  <a:cubicBezTo>
                    <a:pt x="148" y="121"/>
                    <a:pt x="142" y="121"/>
                    <a:pt x="138" y="117"/>
                  </a:cubicBezTo>
                  <a:cubicBezTo>
                    <a:pt x="48" y="27"/>
                    <a:pt x="48" y="27"/>
                    <a:pt x="48" y="27"/>
                  </a:cubicBezTo>
                  <a:cubicBezTo>
                    <a:pt x="43" y="22"/>
                    <a:pt x="34" y="22"/>
                    <a:pt x="28" y="27"/>
                  </a:cubicBezTo>
                  <a:cubicBezTo>
                    <a:pt x="28" y="28"/>
                    <a:pt x="28" y="28"/>
                    <a:pt x="28" y="28"/>
                  </a:cubicBezTo>
                  <a:cubicBezTo>
                    <a:pt x="22" y="33"/>
                    <a:pt x="22" y="42"/>
                    <a:pt x="28" y="48"/>
                  </a:cubicBezTo>
                  <a:cubicBezTo>
                    <a:pt x="163" y="182"/>
                    <a:pt x="163" y="182"/>
                    <a:pt x="163" y="182"/>
                  </a:cubicBezTo>
                  <a:cubicBezTo>
                    <a:pt x="167" y="186"/>
                    <a:pt x="167" y="193"/>
                    <a:pt x="163" y="196"/>
                  </a:cubicBezTo>
                  <a:cubicBezTo>
                    <a:pt x="161" y="198"/>
                    <a:pt x="158" y="199"/>
                    <a:pt x="156" y="19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64"/>
            <p:cNvSpPr>
              <a:spLocks noEditPoints="1"/>
            </p:cNvSpPr>
            <p:nvPr/>
          </p:nvSpPr>
          <p:spPr bwMode="auto">
            <a:xfrm>
              <a:off x="4196074" y="2211469"/>
              <a:ext cx="98015" cy="120704"/>
            </a:xfrm>
            <a:custGeom>
              <a:avLst/>
              <a:gdLst>
                <a:gd name="T0" fmla="*/ 51 w 102"/>
                <a:gd name="T1" fmla="*/ 126 h 126"/>
                <a:gd name="T2" fmla="*/ 29 w 102"/>
                <a:gd name="T3" fmla="*/ 120 h 126"/>
                <a:gd name="T4" fmla="*/ 0 w 102"/>
                <a:gd name="T5" fmla="*/ 57 h 126"/>
                <a:gd name="T6" fmla="*/ 51 w 102"/>
                <a:gd name="T7" fmla="*/ 0 h 126"/>
                <a:gd name="T8" fmla="*/ 102 w 102"/>
                <a:gd name="T9" fmla="*/ 57 h 126"/>
                <a:gd name="T10" fmla="*/ 73 w 102"/>
                <a:gd name="T11" fmla="*/ 120 h 126"/>
                <a:gd name="T12" fmla="*/ 51 w 102"/>
                <a:gd name="T13" fmla="*/ 126 h 126"/>
                <a:gd name="T14" fmla="*/ 51 w 102"/>
                <a:gd name="T15" fmla="*/ 20 h 126"/>
                <a:gd name="T16" fmla="*/ 20 w 102"/>
                <a:gd name="T17" fmla="*/ 57 h 126"/>
                <a:gd name="T18" fmla="*/ 40 w 102"/>
                <a:gd name="T19" fmla="*/ 103 h 126"/>
                <a:gd name="T20" fmla="*/ 62 w 102"/>
                <a:gd name="T21" fmla="*/ 103 h 126"/>
                <a:gd name="T22" fmla="*/ 82 w 102"/>
                <a:gd name="T23" fmla="*/ 57 h 126"/>
                <a:gd name="T24" fmla="*/ 51 w 102"/>
                <a:gd name="T2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26">
                  <a:moveTo>
                    <a:pt x="51" y="126"/>
                  </a:moveTo>
                  <a:cubicBezTo>
                    <a:pt x="43" y="126"/>
                    <a:pt x="36" y="124"/>
                    <a:pt x="29" y="120"/>
                  </a:cubicBezTo>
                  <a:cubicBezTo>
                    <a:pt x="11" y="108"/>
                    <a:pt x="0" y="84"/>
                    <a:pt x="0" y="57"/>
                  </a:cubicBezTo>
                  <a:cubicBezTo>
                    <a:pt x="0" y="15"/>
                    <a:pt x="26" y="0"/>
                    <a:pt x="51" y="0"/>
                  </a:cubicBezTo>
                  <a:cubicBezTo>
                    <a:pt x="75" y="0"/>
                    <a:pt x="102" y="15"/>
                    <a:pt x="102" y="57"/>
                  </a:cubicBezTo>
                  <a:cubicBezTo>
                    <a:pt x="102" y="84"/>
                    <a:pt x="91" y="108"/>
                    <a:pt x="73" y="120"/>
                  </a:cubicBezTo>
                  <a:cubicBezTo>
                    <a:pt x="66" y="124"/>
                    <a:pt x="59" y="126"/>
                    <a:pt x="51" y="126"/>
                  </a:cubicBezTo>
                  <a:close/>
                  <a:moveTo>
                    <a:pt x="51" y="20"/>
                  </a:moveTo>
                  <a:cubicBezTo>
                    <a:pt x="31" y="20"/>
                    <a:pt x="20" y="33"/>
                    <a:pt x="20" y="57"/>
                  </a:cubicBezTo>
                  <a:cubicBezTo>
                    <a:pt x="20" y="77"/>
                    <a:pt x="28" y="95"/>
                    <a:pt x="40" y="103"/>
                  </a:cubicBezTo>
                  <a:cubicBezTo>
                    <a:pt x="47" y="108"/>
                    <a:pt x="55" y="108"/>
                    <a:pt x="62" y="103"/>
                  </a:cubicBezTo>
                  <a:cubicBezTo>
                    <a:pt x="74" y="95"/>
                    <a:pt x="82" y="77"/>
                    <a:pt x="82" y="57"/>
                  </a:cubicBezTo>
                  <a:cubicBezTo>
                    <a:pt x="82" y="33"/>
                    <a:pt x="71"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Freeform 65"/>
            <p:cNvSpPr>
              <a:spLocks noEditPoints="1"/>
            </p:cNvSpPr>
            <p:nvPr/>
          </p:nvSpPr>
          <p:spPr bwMode="auto">
            <a:xfrm>
              <a:off x="4166125" y="2308577"/>
              <a:ext cx="157006" cy="88940"/>
            </a:xfrm>
            <a:custGeom>
              <a:avLst/>
              <a:gdLst>
                <a:gd name="T0" fmla="*/ 154 w 164"/>
                <a:gd name="T1" fmla="*/ 93 h 93"/>
                <a:gd name="T2" fmla="*/ 10 w 164"/>
                <a:gd name="T3" fmla="*/ 93 h 93"/>
                <a:gd name="T4" fmla="*/ 0 w 164"/>
                <a:gd name="T5" fmla="*/ 83 h 93"/>
                <a:gd name="T6" fmla="*/ 0 w 164"/>
                <a:gd name="T7" fmla="*/ 56 h 93"/>
                <a:gd name="T8" fmla="*/ 0 w 164"/>
                <a:gd name="T9" fmla="*/ 55 h 93"/>
                <a:gd name="T10" fmla="*/ 34 w 164"/>
                <a:gd name="T11" fmla="*/ 26 h 93"/>
                <a:gd name="T12" fmla="*/ 52 w 164"/>
                <a:gd name="T13" fmla="*/ 26 h 93"/>
                <a:gd name="T14" fmla="*/ 53 w 164"/>
                <a:gd name="T15" fmla="*/ 24 h 93"/>
                <a:gd name="T16" fmla="*/ 55 w 164"/>
                <a:gd name="T17" fmla="*/ 10 h 93"/>
                <a:gd name="T18" fmla="*/ 60 w 164"/>
                <a:gd name="T19" fmla="*/ 1 h 93"/>
                <a:gd name="T20" fmla="*/ 71 w 164"/>
                <a:gd name="T21" fmla="*/ 2 h 93"/>
                <a:gd name="T22" fmla="*/ 93 w 164"/>
                <a:gd name="T23" fmla="*/ 2 h 93"/>
                <a:gd name="T24" fmla="*/ 103 w 164"/>
                <a:gd name="T25" fmla="*/ 1 h 93"/>
                <a:gd name="T26" fmla="*/ 109 w 164"/>
                <a:gd name="T27" fmla="*/ 10 h 93"/>
                <a:gd name="T28" fmla="*/ 111 w 164"/>
                <a:gd name="T29" fmla="*/ 24 h 93"/>
                <a:gd name="T30" fmla="*/ 111 w 164"/>
                <a:gd name="T31" fmla="*/ 26 h 93"/>
                <a:gd name="T32" fmla="*/ 130 w 164"/>
                <a:gd name="T33" fmla="*/ 26 h 93"/>
                <a:gd name="T34" fmla="*/ 163 w 164"/>
                <a:gd name="T35" fmla="*/ 55 h 93"/>
                <a:gd name="T36" fmla="*/ 164 w 164"/>
                <a:gd name="T37" fmla="*/ 56 h 93"/>
                <a:gd name="T38" fmla="*/ 164 w 164"/>
                <a:gd name="T39" fmla="*/ 83 h 93"/>
                <a:gd name="T40" fmla="*/ 154 w 164"/>
                <a:gd name="T41" fmla="*/ 93 h 93"/>
                <a:gd name="T42" fmla="*/ 20 w 164"/>
                <a:gd name="T43" fmla="*/ 73 h 93"/>
                <a:gd name="T44" fmla="*/ 144 w 164"/>
                <a:gd name="T45" fmla="*/ 73 h 93"/>
                <a:gd name="T46" fmla="*/ 144 w 164"/>
                <a:gd name="T47" fmla="*/ 57 h 93"/>
                <a:gd name="T48" fmla="*/ 130 w 164"/>
                <a:gd name="T49" fmla="*/ 46 h 93"/>
                <a:gd name="T50" fmla="*/ 108 w 164"/>
                <a:gd name="T51" fmla="*/ 46 h 93"/>
                <a:gd name="T52" fmla="*/ 105 w 164"/>
                <a:gd name="T53" fmla="*/ 45 h 93"/>
                <a:gd name="T54" fmla="*/ 100 w 164"/>
                <a:gd name="T55" fmla="*/ 43 h 93"/>
                <a:gd name="T56" fmla="*/ 92 w 164"/>
                <a:gd name="T57" fmla="*/ 31 h 93"/>
                <a:gd name="T58" fmla="*/ 90 w 164"/>
                <a:gd name="T59" fmla="*/ 25 h 93"/>
                <a:gd name="T60" fmla="*/ 74 w 164"/>
                <a:gd name="T61" fmla="*/ 25 h 93"/>
                <a:gd name="T62" fmla="*/ 72 w 164"/>
                <a:gd name="T63" fmla="*/ 31 h 93"/>
                <a:gd name="T64" fmla="*/ 64 w 164"/>
                <a:gd name="T65" fmla="*/ 42 h 93"/>
                <a:gd name="T66" fmla="*/ 59 w 164"/>
                <a:gd name="T67" fmla="*/ 45 h 93"/>
                <a:gd name="T68" fmla="*/ 56 w 164"/>
                <a:gd name="T69" fmla="*/ 46 h 93"/>
                <a:gd name="T70" fmla="*/ 34 w 164"/>
                <a:gd name="T71" fmla="*/ 46 h 93"/>
                <a:gd name="T72" fmla="*/ 20 w 164"/>
                <a:gd name="T73" fmla="*/ 57 h 93"/>
                <a:gd name="T74" fmla="*/ 20 w 164"/>
                <a:gd name="T75"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 h="93">
                  <a:moveTo>
                    <a:pt x="154" y="93"/>
                  </a:moveTo>
                  <a:cubicBezTo>
                    <a:pt x="10" y="93"/>
                    <a:pt x="10" y="93"/>
                    <a:pt x="10" y="93"/>
                  </a:cubicBezTo>
                  <a:cubicBezTo>
                    <a:pt x="5" y="93"/>
                    <a:pt x="0" y="88"/>
                    <a:pt x="0" y="83"/>
                  </a:cubicBezTo>
                  <a:cubicBezTo>
                    <a:pt x="0" y="56"/>
                    <a:pt x="0" y="56"/>
                    <a:pt x="0" y="56"/>
                  </a:cubicBezTo>
                  <a:cubicBezTo>
                    <a:pt x="0" y="56"/>
                    <a:pt x="0" y="55"/>
                    <a:pt x="0" y="55"/>
                  </a:cubicBezTo>
                  <a:cubicBezTo>
                    <a:pt x="3" y="38"/>
                    <a:pt x="17" y="26"/>
                    <a:pt x="34" y="26"/>
                  </a:cubicBezTo>
                  <a:cubicBezTo>
                    <a:pt x="52" y="26"/>
                    <a:pt x="52" y="26"/>
                    <a:pt x="52" y="26"/>
                  </a:cubicBezTo>
                  <a:cubicBezTo>
                    <a:pt x="53" y="25"/>
                    <a:pt x="53" y="25"/>
                    <a:pt x="53" y="24"/>
                  </a:cubicBezTo>
                  <a:cubicBezTo>
                    <a:pt x="54" y="21"/>
                    <a:pt x="55" y="16"/>
                    <a:pt x="55" y="10"/>
                  </a:cubicBezTo>
                  <a:cubicBezTo>
                    <a:pt x="55" y="6"/>
                    <a:pt x="57" y="3"/>
                    <a:pt x="60" y="1"/>
                  </a:cubicBezTo>
                  <a:cubicBezTo>
                    <a:pt x="64" y="0"/>
                    <a:pt x="68" y="0"/>
                    <a:pt x="71" y="2"/>
                  </a:cubicBezTo>
                  <a:cubicBezTo>
                    <a:pt x="78" y="7"/>
                    <a:pt x="86" y="7"/>
                    <a:pt x="93" y="2"/>
                  </a:cubicBezTo>
                  <a:cubicBezTo>
                    <a:pt x="96" y="0"/>
                    <a:pt x="100" y="0"/>
                    <a:pt x="103" y="1"/>
                  </a:cubicBezTo>
                  <a:cubicBezTo>
                    <a:pt x="107" y="3"/>
                    <a:pt x="109" y="6"/>
                    <a:pt x="109" y="10"/>
                  </a:cubicBezTo>
                  <a:cubicBezTo>
                    <a:pt x="109" y="18"/>
                    <a:pt x="110" y="22"/>
                    <a:pt x="111" y="24"/>
                  </a:cubicBezTo>
                  <a:cubicBezTo>
                    <a:pt x="111" y="25"/>
                    <a:pt x="111" y="25"/>
                    <a:pt x="111" y="26"/>
                  </a:cubicBezTo>
                  <a:cubicBezTo>
                    <a:pt x="130" y="26"/>
                    <a:pt x="130" y="26"/>
                    <a:pt x="130" y="26"/>
                  </a:cubicBezTo>
                  <a:cubicBezTo>
                    <a:pt x="147" y="26"/>
                    <a:pt x="161" y="38"/>
                    <a:pt x="163" y="55"/>
                  </a:cubicBezTo>
                  <a:cubicBezTo>
                    <a:pt x="164" y="55"/>
                    <a:pt x="164" y="56"/>
                    <a:pt x="164" y="56"/>
                  </a:cubicBezTo>
                  <a:cubicBezTo>
                    <a:pt x="164" y="83"/>
                    <a:pt x="164" y="83"/>
                    <a:pt x="164" y="83"/>
                  </a:cubicBezTo>
                  <a:cubicBezTo>
                    <a:pt x="164" y="88"/>
                    <a:pt x="159" y="93"/>
                    <a:pt x="154" y="93"/>
                  </a:cubicBezTo>
                  <a:close/>
                  <a:moveTo>
                    <a:pt x="20" y="73"/>
                  </a:moveTo>
                  <a:cubicBezTo>
                    <a:pt x="144" y="73"/>
                    <a:pt x="144" y="73"/>
                    <a:pt x="144" y="73"/>
                  </a:cubicBezTo>
                  <a:cubicBezTo>
                    <a:pt x="144" y="57"/>
                    <a:pt x="144" y="57"/>
                    <a:pt x="144" y="57"/>
                  </a:cubicBezTo>
                  <a:cubicBezTo>
                    <a:pt x="142" y="51"/>
                    <a:pt x="136" y="46"/>
                    <a:pt x="130" y="46"/>
                  </a:cubicBezTo>
                  <a:cubicBezTo>
                    <a:pt x="108" y="46"/>
                    <a:pt x="108" y="46"/>
                    <a:pt x="108" y="46"/>
                  </a:cubicBezTo>
                  <a:cubicBezTo>
                    <a:pt x="107" y="46"/>
                    <a:pt x="106" y="45"/>
                    <a:pt x="105" y="45"/>
                  </a:cubicBezTo>
                  <a:cubicBezTo>
                    <a:pt x="103" y="44"/>
                    <a:pt x="102" y="44"/>
                    <a:pt x="100" y="43"/>
                  </a:cubicBezTo>
                  <a:cubicBezTo>
                    <a:pt x="96" y="40"/>
                    <a:pt x="94" y="36"/>
                    <a:pt x="92" y="31"/>
                  </a:cubicBezTo>
                  <a:cubicBezTo>
                    <a:pt x="91" y="29"/>
                    <a:pt x="91" y="27"/>
                    <a:pt x="90" y="25"/>
                  </a:cubicBezTo>
                  <a:cubicBezTo>
                    <a:pt x="85" y="26"/>
                    <a:pt x="79" y="26"/>
                    <a:pt x="74" y="25"/>
                  </a:cubicBezTo>
                  <a:cubicBezTo>
                    <a:pt x="73" y="27"/>
                    <a:pt x="73" y="29"/>
                    <a:pt x="72" y="31"/>
                  </a:cubicBezTo>
                  <a:cubicBezTo>
                    <a:pt x="70" y="36"/>
                    <a:pt x="67" y="40"/>
                    <a:pt x="64" y="42"/>
                  </a:cubicBezTo>
                  <a:cubicBezTo>
                    <a:pt x="62" y="44"/>
                    <a:pt x="61" y="44"/>
                    <a:pt x="59" y="45"/>
                  </a:cubicBezTo>
                  <a:cubicBezTo>
                    <a:pt x="58" y="45"/>
                    <a:pt x="57" y="46"/>
                    <a:pt x="56" y="46"/>
                  </a:cubicBezTo>
                  <a:cubicBezTo>
                    <a:pt x="34" y="46"/>
                    <a:pt x="34" y="46"/>
                    <a:pt x="34" y="46"/>
                  </a:cubicBezTo>
                  <a:cubicBezTo>
                    <a:pt x="27" y="46"/>
                    <a:pt x="22" y="51"/>
                    <a:pt x="20" y="57"/>
                  </a:cubicBezTo>
                  <a:lnTo>
                    <a:pt x="20"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Freeform 66"/>
            <p:cNvSpPr>
              <a:spLocks noEditPoints="1"/>
            </p:cNvSpPr>
            <p:nvPr/>
          </p:nvSpPr>
          <p:spPr bwMode="auto">
            <a:xfrm>
              <a:off x="4393012" y="2211469"/>
              <a:ext cx="97108" cy="120704"/>
            </a:xfrm>
            <a:custGeom>
              <a:avLst/>
              <a:gdLst>
                <a:gd name="T0" fmla="*/ 51 w 101"/>
                <a:gd name="T1" fmla="*/ 126 h 126"/>
                <a:gd name="T2" fmla="*/ 28 w 101"/>
                <a:gd name="T3" fmla="*/ 120 h 126"/>
                <a:gd name="T4" fmla="*/ 0 w 101"/>
                <a:gd name="T5" fmla="*/ 57 h 126"/>
                <a:gd name="T6" fmla="*/ 51 w 101"/>
                <a:gd name="T7" fmla="*/ 0 h 126"/>
                <a:gd name="T8" fmla="*/ 101 w 101"/>
                <a:gd name="T9" fmla="*/ 57 h 126"/>
                <a:gd name="T10" fmla="*/ 73 w 101"/>
                <a:gd name="T11" fmla="*/ 120 h 126"/>
                <a:gd name="T12" fmla="*/ 51 w 101"/>
                <a:gd name="T13" fmla="*/ 126 h 126"/>
                <a:gd name="T14" fmla="*/ 51 w 101"/>
                <a:gd name="T15" fmla="*/ 20 h 126"/>
                <a:gd name="T16" fmla="*/ 20 w 101"/>
                <a:gd name="T17" fmla="*/ 57 h 126"/>
                <a:gd name="T18" fmla="*/ 39 w 101"/>
                <a:gd name="T19" fmla="*/ 103 h 126"/>
                <a:gd name="T20" fmla="*/ 62 w 101"/>
                <a:gd name="T21" fmla="*/ 103 h 126"/>
                <a:gd name="T22" fmla="*/ 81 w 101"/>
                <a:gd name="T23" fmla="*/ 57 h 126"/>
                <a:gd name="T24" fmla="*/ 51 w 101"/>
                <a:gd name="T2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26">
                  <a:moveTo>
                    <a:pt x="51" y="126"/>
                  </a:moveTo>
                  <a:cubicBezTo>
                    <a:pt x="43" y="126"/>
                    <a:pt x="35" y="124"/>
                    <a:pt x="28" y="120"/>
                  </a:cubicBezTo>
                  <a:cubicBezTo>
                    <a:pt x="11" y="108"/>
                    <a:pt x="0" y="84"/>
                    <a:pt x="0" y="57"/>
                  </a:cubicBezTo>
                  <a:cubicBezTo>
                    <a:pt x="0" y="15"/>
                    <a:pt x="26" y="0"/>
                    <a:pt x="51" y="0"/>
                  </a:cubicBezTo>
                  <a:cubicBezTo>
                    <a:pt x="75" y="0"/>
                    <a:pt x="101" y="15"/>
                    <a:pt x="101" y="57"/>
                  </a:cubicBezTo>
                  <a:cubicBezTo>
                    <a:pt x="101" y="84"/>
                    <a:pt x="91" y="108"/>
                    <a:pt x="73" y="120"/>
                  </a:cubicBezTo>
                  <a:cubicBezTo>
                    <a:pt x="66" y="124"/>
                    <a:pt x="59" y="126"/>
                    <a:pt x="51" y="126"/>
                  </a:cubicBezTo>
                  <a:close/>
                  <a:moveTo>
                    <a:pt x="51" y="20"/>
                  </a:moveTo>
                  <a:cubicBezTo>
                    <a:pt x="31" y="20"/>
                    <a:pt x="20" y="33"/>
                    <a:pt x="20" y="57"/>
                  </a:cubicBezTo>
                  <a:cubicBezTo>
                    <a:pt x="20" y="77"/>
                    <a:pt x="28" y="95"/>
                    <a:pt x="39" y="103"/>
                  </a:cubicBezTo>
                  <a:cubicBezTo>
                    <a:pt x="47" y="108"/>
                    <a:pt x="55" y="108"/>
                    <a:pt x="62" y="103"/>
                  </a:cubicBezTo>
                  <a:cubicBezTo>
                    <a:pt x="74" y="95"/>
                    <a:pt x="81" y="77"/>
                    <a:pt x="81" y="57"/>
                  </a:cubicBezTo>
                  <a:cubicBezTo>
                    <a:pt x="81" y="33"/>
                    <a:pt x="71"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Freeform 67"/>
            <p:cNvSpPr>
              <a:spLocks noEditPoints="1"/>
            </p:cNvSpPr>
            <p:nvPr/>
          </p:nvSpPr>
          <p:spPr bwMode="auto">
            <a:xfrm>
              <a:off x="4363971" y="2308577"/>
              <a:ext cx="156099" cy="88940"/>
            </a:xfrm>
            <a:custGeom>
              <a:avLst/>
              <a:gdLst>
                <a:gd name="T0" fmla="*/ 153 w 163"/>
                <a:gd name="T1" fmla="*/ 93 h 93"/>
                <a:gd name="T2" fmla="*/ 10 w 163"/>
                <a:gd name="T3" fmla="*/ 93 h 93"/>
                <a:gd name="T4" fmla="*/ 0 w 163"/>
                <a:gd name="T5" fmla="*/ 83 h 93"/>
                <a:gd name="T6" fmla="*/ 0 w 163"/>
                <a:gd name="T7" fmla="*/ 56 h 93"/>
                <a:gd name="T8" fmla="*/ 0 w 163"/>
                <a:gd name="T9" fmla="*/ 55 h 93"/>
                <a:gd name="T10" fmla="*/ 34 w 163"/>
                <a:gd name="T11" fmla="*/ 26 h 93"/>
                <a:gd name="T12" fmla="*/ 52 w 163"/>
                <a:gd name="T13" fmla="*/ 26 h 93"/>
                <a:gd name="T14" fmla="*/ 53 w 163"/>
                <a:gd name="T15" fmla="*/ 24 h 93"/>
                <a:gd name="T16" fmla="*/ 55 w 163"/>
                <a:gd name="T17" fmla="*/ 10 h 93"/>
                <a:gd name="T18" fmla="*/ 60 w 163"/>
                <a:gd name="T19" fmla="*/ 1 h 93"/>
                <a:gd name="T20" fmla="*/ 70 w 163"/>
                <a:gd name="T21" fmla="*/ 2 h 93"/>
                <a:gd name="T22" fmla="*/ 93 w 163"/>
                <a:gd name="T23" fmla="*/ 2 h 93"/>
                <a:gd name="T24" fmla="*/ 103 w 163"/>
                <a:gd name="T25" fmla="*/ 1 h 93"/>
                <a:gd name="T26" fmla="*/ 109 w 163"/>
                <a:gd name="T27" fmla="*/ 10 h 93"/>
                <a:gd name="T28" fmla="*/ 110 w 163"/>
                <a:gd name="T29" fmla="*/ 24 h 93"/>
                <a:gd name="T30" fmla="*/ 111 w 163"/>
                <a:gd name="T31" fmla="*/ 26 h 93"/>
                <a:gd name="T32" fmla="*/ 130 w 163"/>
                <a:gd name="T33" fmla="*/ 26 h 93"/>
                <a:gd name="T34" fmla="*/ 163 w 163"/>
                <a:gd name="T35" fmla="*/ 55 h 93"/>
                <a:gd name="T36" fmla="*/ 163 w 163"/>
                <a:gd name="T37" fmla="*/ 56 h 93"/>
                <a:gd name="T38" fmla="*/ 163 w 163"/>
                <a:gd name="T39" fmla="*/ 83 h 93"/>
                <a:gd name="T40" fmla="*/ 153 w 163"/>
                <a:gd name="T41" fmla="*/ 93 h 93"/>
                <a:gd name="T42" fmla="*/ 20 w 163"/>
                <a:gd name="T43" fmla="*/ 73 h 93"/>
                <a:gd name="T44" fmla="*/ 143 w 163"/>
                <a:gd name="T45" fmla="*/ 73 h 93"/>
                <a:gd name="T46" fmla="*/ 143 w 163"/>
                <a:gd name="T47" fmla="*/ 57 h 93"/>
                <a:gd name="T48" fmla="*/ 130 w 163"/>
                <a:gd name="T49" fmla="*/ 46 h 93"/>
                <a:gd name="T50" fmla="*/ 108 w 163"/>
                <a:gd name="T51" fmla="*/ 46 h 93"/>
                <a:gd name="T52" fmla="*/ 105 w 163"/>
                <a:gd name="T53" fmla="*/ 45 h 93"/>
                <a:gd name="T54" fmla="*/ 100 w 163"/>
                <a:gd name="T55" fmla="*/ 43 h 93"/>
                <a:gd name="T56" fmla="*/ 92 w 163"/>
                <a:gd name="T57" fmla="*/ 31 h 93"/>
                <a:gd name="T58" fmla="*/ 90 w 163"/>
                <a:gd name="T59" fmla="*/ 25 h 93"/>
                <a:gd name="T60" fmla="*/ 74 w 163"/>
                <a:gd name="T61" fmla="*/ 25 h 93"/>
                <a:gd name="T62" fmla="*/ 72 w 163"/>
                <a:gd name="T63" fmla="*/ 31 h 93"/>
                <a:gd name="T64" fmla="*/ 64 w 163"/>
                <a:gd name="T65" fmla="*/ 42 h 93"/>
                <a:gd name="T66" fmla="*/ 59 w 163"/>
                <a:gd name="T67" fmla="*/ 45 h 93"/>
                <a:gd name="T68" fmla="*/ 55 w 163"/>
                <a:gd name="T69" fmla="*/ 46 h 93"/>
                <a:gd name="T70" fmla="*/ 34 w 163"/>
                <a:gd name="T71" fmla="*/ 46 h 93"/>
                <a:gd name="T72" fmla="*/ 20 w 163"/>
                <a:gd name="T73" fmla="*/ 57 h 93"/>
                <a:gd name="T74" fmla="*/ 20 w 163"/>
                <a:gd name="T75"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93">
                  <a:moveTo>
                    <a:pt x="153" y="93"/>
                  </a:moveTo>
                  <a:cubicBezTo>
                    <a:pt x="10" y="93"/>
                    <a:pt x="10" y="93"/>
                    <a:pt x="10" y="93"/>
                  </a:cubicBezTo>
                  <a:cubicBezTo>
                    <a:pt x="5" y="93"/>
                    <a:pt x="0" y="88"/>
                    <a:pt x="0" y="83"/>
                  </a:cubicBezTo>
                  <a:cubicBezTo>
                    <a:pt x="0" y="56"/>
                    <a:pt x="0" y="56"/>
                    <a:pt x="0" y="56"/>
                  </a:cubicBezTo>
                  <a:cubicBezTo>
                    <a:pt x="0" y="56"/>
                    <a:pt x="0" y="55"/>
                    <a:pt x="0" y="55"/>
                  </a:cubicBezTo>
                  <a:cubicBezTo>
                    <a:pt x="3" y="38"/>
                    <a:pt x="17" y="26"/>
                    <a:pt x="34" y="26"/>
                  </a:cubicBezTo>
                  <a:cubicBezTo>
                    <a:pt x="52" y="26"/>
                    <a:pt x="52" y="26"/>
                    <a:pt x="52" y="26"/>
                  </a:cubicBezTo>
                  <a:cubicBezTo>
                    <a:pt x="52" y="25"/>
                    <a:pt x="53" y="25"/>
                    <a:pt x="53" y="24"/>
                  </a:cubicBezTo>
                  <a:cubicBezTo>
                    <a:pt x="54" y="21"/>
                    <a:pt x="55" y="16"/>
                    <a:pt x="55" y="10"/>
                  </a:cubicBezTo>
                  <a:cubicBezTo>
                    <a:pt x="55" y="6"/>
                    <a:pt x="57" y="3"/>
                    <a:pt x="60" y="1"/>
                  </a:cubicBezTo>
                  <a:cubicBezTo>
                    <a:pt x="64" y="0"/>
                    <a:pt x="67" y="0"/>
                    <a:pt x="70" y="2"/>
                  </a:cubicBezTo>
                  <a:cubicBezTo>
                    <a:pt x="78" y="7"/>
                    <a:pt x="86" y="7"/>
                    <a:pt x="93" y="2"/>
                  </a:cubicBezTo>
                  <a:cubicBezTo>
                    <a:pt x="96" y="0"/>
                    <a:pt x="100" y="0"/>
                    <a:pt x="103" y="1"/>
                  </a:cubicBezTo>
                  <a:cubicBezTo>
                    <a:pt x="106" y="3"/>
                    <a:pt x="108" y="6"/>
                    <a:pt x="109" y="10"/>
                  </a:cubicBezTo>
                  <a:cubicBezTo>
                    <a:pt x="109" y="18"/>
                    <a:pt x="110" y="22"/>
                    <a:pt x="110" y="24"/>
                  </a:cubicBezTo>
                  <a:cubicBezTo>
                    <a:pt x="111" y="25"/>
                    <a:pt x="111" y="25"/>
                    <a:pt x="111" y="26"/>
                  </a:cubicBezTo>
                  <a:cubicBezTo>
                    <a:pt x="130" y="26"/>
                    <a:pt x="130" y="26"/>
                    <a:pt x="130" y="26"/>
                  </a:cubicBezTo>
                  <a:cubicBezTo>
                    <a:pt x="146" y="26"/>
                    <a:pt x="161" y="38"/>
                    <a:pt x="163" y="55"/>
                  </a:cubicBezTo>
                  <a:cubicBezTo>
                    <a:pt x="163" y="55"/>
                    <a:pt x="163" y="56"/>
                    <a:pt x="163" y="56"/>
                  </a:cubicBezTo>
                  <a:cubicBezTo>
                    <a:pt x="163" y="83"/>
                    <a:pt x="163" y="83"/>
                    <a:pt x="163" y="83"/>
                  </a:cubicBezTo>
                  <a:cubicBezTo>
                    <a:pt x="163" y="88"/>
                    <a:pt x="159" y="93"/>
                    <a:pt x="153" y="93"/>
                  </a:cubicBezTo>
                  <a:close/>
                  <a:moveTo>
                    <a:pt x="20" y="73"/>
                  </a:moveTo>
                  <a:cubicBezTo>
                    <a:pt x="143" y="73"/>
                    <a:pt x="143" y="73"/>
                    <a:pt x="143" y="73"/>
                  </a:cubicBezTo>
                  <a:cubicBezTo>
                    <a:pt x="143" y="57"/>
                    <a:pt x="143" y="57"/>
                    <a:pt x="143" y="57"/>
                  </a:cubicBezTo>
                  <a:cubicBezTo>
                    <a:pt x="142" y="51"/>
                    <a:pt x="136" y="46"/>
                    <a:pt x="130" y="46"/>
                  </a:cubicBezTo>
                  <a:cubicBezTo>
                    <a:pt x="108" y="46"/>
                    <a:pt x="108" y="46"/>
                    <a:pt x="108" y="46"/>
                  </a:cubicBezTo>
                  <a:cubicBezTo>
                    <a:pt x="107" y="46"/>
                    <a:pt x="106" y="45"/>
                    <a:pt x="105" y="45"/>
                  </a:cubicBezTo>
                  <a:cubicBezTo>
                    <a:pt x="103" y="44"/>
                    <a:pt x="101" y="44"/>
                    <a:pt x="100" y="43"/>
                  </a:cubicBezTo>
                  <a:cubicBezTo>
                    <a:pt x="96" y="40"/>
                    <a:pt x="93" y="36"/>
                    <a:pt x="92" y="31"/>
                  </a:cubicBezTo>
                  <a:cubicBezTo>
                    <a:pt x="91" y="29"/>
                    <a:pt x="90" y="27"/>
                    <a:pt x="90" y="25"/>
                  </a:cubicBezTo>
                  <a:cubicBezTo>
                    <a:pt x="85" y="26"/>
                    <a:pt x="79" y="26"/>
                    <a:pt x="74" y="25"/>
                  </a:cubicBezTo>
                  <a:cubicBezTo>
                    <a:pt x="73" y="27"/>
                    <a:pt x="73" y="29"/>
                    <a:pt x="72" y="31"/>
                  </a:cubicBezTo>
                  <a:cubicBezTo>
                    <a:pt x="70" y="36"/>
                    <a:pt x="67" y="40"/>
                    <a:pt x="64" y="42"/>
                  </a:cubicBezTo>
                  <a:cubicBezTo>
                    <a:pt x="62" y="44"/>
                    <a:pt x="61" y="44"/>
                    <a:pt x="59" y="45"/>
                  </a:cubicBezTo>
                  <a:cubicBezTo>
                    <a:pt x="58" y="45"/>
                    <a:pt x="57" y="46"/>
                    <a:pt x="55" y="46"/>
                  </a:cubicBezTo>
                  <a:cubicBezTo>
                    <a:pt x="34" y="46"/>
                    <a:pt x="34" y="46"/>
                    <a:pt x="34" y="46"/>
                  </a:cubicBezTo>
                  <a:cubicBezTo>
                    <a:pt x="27" y="46"/>
                    <a:pt x="21" y="51"/>
                    <a:pt x="20" y="57"/>
                  </a:cubicBezTo>
                  <a:lnTo>
                    <a:pt x="20"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68"/>
            <p:cNvSpPr>
              <a:spLocks/>
            </p:cNvSpPr>
            <p:nvPr/>
          </p:nvSpPr>
          <p:spPr bwMode="auto">
            <a:xfrm>
              <a:off x="4138898" y="2378458"/>
              <a:ext cx="409305" cy="19059"/>
            </a:xfrm>
            <a:custGeom>
              <a:avLst/>
              <a:gdLst>
                <a:gd name="T0" fmla="*/ 418 w 428"/>
                <a:gd name="T1" fmla="*/ 20 h 20"/>
                <a:gd name="T2" fmla="*/ 10 w 428"/>
                <a:gd name="T3" fmla="*/ 20 h 20"/>
                <a:gd name="T4" fmla="*/ 0 w 428"/>
                <a:gd name="T5" fmla="*/ 10 h 20"/>
                <a:gd name="T6" fmla="*/ 10 w 428"/>
                <a:gd name="T7" fmla="*/ 0 h 20"/>
                <a:gd name="T8" fmla="*/ 418 w 428"/>
                <a:gd name="T9" fmla="*/ 0 h 20"/>
                <a:gd name="T10" fmla="*/ 428 w 428"/>
                <a:gd name="T11" fmla="*/ 10 h 20"/>
                <a:gd name="T12" fmla="*/ 418 w 42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28" h="20">
                  <a:moveTo>
                    <a:pt x="418" y="20"/>
                  </a:moveTo>
                  <a:cubicBezTo>
                    <a:pt x="10" y="20"/>
                    <a:pt x="10" y="20"/>
                    <a:pt x="10" y="20"/>
                  </a:cubicBezTo>
                  <a:cubicBezTo>
                    <a:pt x="4" y="20"/>
                    <a:pt x="0" y="15"/>
                    <a:pt x="0" y="10"/>
                  </a:cubicBezTo>
                  <a:cubicBezTo>
                    <a:pt x="0" y="4"/>
                    <a:pt x="4" y="0"/>
                    <a:pt x="10" y="0"/>
                  </a:cubicBezTo>
                  <a:cubicBezTo>
                    <a:pt x="418" y="0"/>
                    <a:pt x="418" y="0"/>
                    <a:pt x="418" y="0"/>
                  </a:cubicBezTo>
                  <a:cubicBezTo>
                    <a:pt x="423" y="0"/>
                    <a:pt x="428" y="4"/>
                    <a:pt x="428" y="10"/>
                  </a:cubicBezTo>
                  <a:cubicBezTo>
                    <a:pt x="428" y="15"/>
                    <a:pt x="423" y="20"/>
                    <a:pt x="41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69"/>
            <p:cNvSpPr>
              <a:spLocks/>
            </p:cNvSpPr>
            <p:nvPr/>
          </p:nvSpPr>
          <p:spPr bwMode="auto">
            <a:xfrm>
              <a:off x="4198796" y="1898364"/>
              <a:ext cx="186048" cy="19059"/>
            </a:xfrm>
            <a:custGeom>
              <a:avLst/>
              <a:gdLst>
                <a:gd name="T0" fmla="*/ 184 w 194"/>
                <a:gd name="T1" fmla="*/ 20 h 20"/>
                <a:gd name="T2" fmla="*/ 10 w 194"/>
                <a:gd name="T3" fmla="*/ 20 h 20"/>
                <a:gd name="T4" fmla="*/ 0 w 194"/>
                <a:gd name="T5" fmla="*/ 10 h 20"/>
                <a:gd name="T6" fmla="*/ 10 w 194"/>
                <a:gd name="T7" fmla="*/ 0 h 20"/>
                <a:gd name="T8" fmla="*/ 184 w 194"/>
                <a:gd name="T9" fmla="*/ 0 h 20"/>
                <a:gd name="T10" fmla="*/ 194 w 194"/>
                <a:gd name="T11" fmla="*/ 10 h 20"/>
                <a:gd name="T12" fmla="*/ 184 w 19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94" h="20">
                  <a:moveTo>
                    <a:pt x="184" y="20"/>
                  </a:moveTo>
                  <a:cubicBezTo>
                    <a:pt x="10" y="20"/>
                    <a:pt x="10" y="20"/>
                    <a:pt x="10" y="20"/>
                  </a:cubicBezTo>
                  <a:cubicBezTo>
                    <a:pt x="4" y="20"/>
                    <a:pt x="0" y="16"/>
                    <a:pt x="0" y="10"/>
                  </a:cubicBezTo>
                  <a:cubicBezTo>
                    <a:pt x="0" y="5"/>
                    <a:pt x="4" y="0"/>
                    <a:pt x="10" y="0"/>
                  </a:cubicBezTo>
                  <a:cubicBezTo>
                    <a:pt x="184" y="0"/>
                    <a:pt x="184" y="0"/>
                    <a:pt x="184" y="0"/>
                  </a:cubicBezTo>
                  <a:cubicBezTo>
                    <a:pt x="190" y="0"/>
                    <a:pt x="194" y="5"/>
                    <a:pt x="194" y="10"/>
                  </a:cubicBezTo>
                  <a:cubicBezTo>
                    <a:pt x="194" y="16"/>
                    <a:pt x="190" y="20"/>
                    <a:pt x="184"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70"/>
            <p:cNvSpPr>
              <a:spLocks/>
            </p:cNvSpPr>
            <p:nvPr/>
          </p:nvSpPr>
          <p:spPr bwMode="auto">
            <a:xfrm>
              <a:off x="4198796" y="1951002"/>
              <a:ext cx="127965" cy="19059"/>
            </a:xfrm>
            <a:custGeom>
              <a:avLst/>
              <a:gdLst>
                <a:gd name="T0" fmla="*/ 123 w 133"/>
                <a:gd name="T1" fmla="*/ 20 h 20"/>
                <a:gd name="T2" fmla="*/ 10 w 133"/>
                <a:gd name="T3" fmla="*/ 20 h 20"/>
                <a:gd name="T4" fmla="*/ 0 w 133"/>
                <a:gd name="T5" fmla="*/ 10 h 20"/>
                <a:gd name="T6" fmla="*/ 10 w 133"/>
                <a:gd name="T7" fmla="*/ 0 h 20"/>
                <a:gd name="T8" fmla="*/ 123 w 133"/>
                <a:gd name="T9" fmla="*/ 0 h 20"/>
                <a:gd name="T10" fmla="*/ 133 w 133"/>
                <a:gd name="T11" fmla="*/ 10 h 20"/>
                <a:gd name="T12" fmla="*/ 123 w 13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33" h="20">
                  <a:moveTo>
                    <a:pt x="123" y="20"/>
                  </a:moveTo>
                  <a:cubicBezTo>
                    <a:pt x="10" y="20"/>
                    <a:pt x="10" y="20"/>
                    <a:pt x="10" y="20"/>
                  </a:cubicBezTo>
                  <a:cubicBezTo>
                    <a:pt x="4" y="20"/>
                    <a:pt x="0" y="16"/>
                    <a:pt x="0" y="10"/>
                  </a:cubicBezTo>
                  <a:cubicBezTo>
                    <a:pt x="0" y="5"/>
                    <a:pt x="4" y="0"/>
                    <a:pt x="10" y="0"/>
                  </a:cubicBezTo>
                  <a:cubicBezTo>
                    <a:pt x="123" y="0"/>
                    <a:pt x="123" y="0"/>
                    <a:pt x="123" y="0"/>
                  </a:cubicBezTo>
                  <a:cubicBezTo>
                    <a:pt x="129" y="0"/>
                    <a:pt x="133" y="5"/>
                    <a:pt x="133" y="10"/>
                  </a:cubicBezTo>
                  <a:cubicBezTo>
                    <a:pt x="133" y="16"/>
                    <a:pt x="129" y="20"/>
                    <a:pt x="12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1"/>
            <p:cNvSpPr>
              <a:spLocks/>
            </p:cNvSpPr>
            <p:nvPr/>
          </p:nvSpPr>
          <p:spPr bwMode="auto">
            <a:xfrm>
              <a:off x="4198796" y="2004548"/>
              <a:ext cx="201476" cy="19059"/>
            </a:xfrm>
            <a:custGeom>
              <a:avLst/>
              <a:gdLst>
                <a:gd name="T0" fmla="*/ 200 w 210"/>
                <a:gd name="T1" fmla="*/ 20 h 20"/>
                <a:gd name="T2" fmla="*/ 10 w 210"/>
                <a:gd name="T3" fmla="*/ 20 h 20"/>
                <a:gd name="T4" fmla="*/ 0 w 210"/>
                <a:gd name="T5" fmla="*/ 10 h 20"/>
                <a:gd name="T6" fmla="*/ 10 w 210"/>
                <a:gd name="T7" fmla="*/ 0 h 20"/>
                <a:gd name="T8" fmla="*/ 200 w 210"/>
                <a:gd name="T9" fmla="*/ 0 h 20"/>
                <a:gd name="T10" fmla="*/ 210 w 210"/>
                <a:gd name="T11" fmla="*/ 10 h 20"/>
                <a:gd name="T12" fmla="*/ 200 w 21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10" h="20">
                  <a:moveTo>
                    <a:pt x="200" y="20"/>
                  </a:moveTo>
                  <a:cubicBezTo>
                    <a:pt x="10" y="20"/>
                    <a:pt x="10" y="20"/>
                    <a:pt x="10" y="20"/>
                  </a:cubicBezTo>
                  <a:cubicBezTo>
                    <a:pt x="4" y="20"/>
                    <a:pt x="0" y="15"/>
                    <a:pt x="0" y="10"/>
                  </a:cubicBezTo>
                  <a:cubicBezTo>
                    <a:pt x="0" y="4"/>
                    <a:pt x="4" y="0"/>
                    <a:pt x="10" y="0"/>
                  </a:cubicBezTo>
                  <a:cubicBezTo>
                    <a:pt x="200" y="0"/>
                    <a:pt x="200" y="0"/>
                    <a:pt x="200" y="0"/>
                  </a:cubicBezTo>
                  <a:cubicBezTo>
                    <a:pt x="205" y="0"/>
                    <a:pt x="210" y="4"/>
                    <a:pt x="210" y="10"/>
                  </a:cubicBezTo>
                  <a:cubicBezTo>
                    <a:pt x="210" y="15"/>
                    <a:pt x="205" y="20"/>
                    <a:pt x="20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Freeform 72"/>
            <p:cNvSpPr>
              <a:spLocks/>
            </p:cNvSpPr>
            <p:nvPr/>
          </p:nvSpPr>
          <p:spPr bwMode="auto">
            <a:xfrm>
              <a:off x="4198796" y="2057185"/>
              <a:ext cx="172435" cy="19059"/>
            </a:xfrm>
            <a:custGeom>
              <a:avLst/>
              <a:gdLst>
                <a:gd name="T0" fmla="*/ 170 w 180"/>
                <a:gd name="T1" fmla="*/ 20 h 20"/>
                <a:gd name="T2" fmla="*/ 10 w 180"/>
                <a:gd name="T3" fmla="*/ 20 h 20"/>
                <a:gd name="T4" fmla="*/ 0 w 180"/>
                <a:gd name="T5" fmla="*/ 10 h 20"/>
                <a:gd name="T6" fmla="*/ 10 w 180"/>
                <a:gd name="T7" fmla="*/ 0 h 20"/>
                <a:gd name="T8" fmla="*/ 170 w 180"/>
                <a:gd name="T9" fmla="*/ 0 h 20"/>
                <a:gd name="T10" fmla="*/ 180 w 180"/>
                <a:gd name="T11" fmla="*/ 10 h 20"/>
                <a:gd name="T12" fmla="*/ 170 w 18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80" h="20">
                  <a:moveTo>
                    <a:pt x="170" y="20"/>
                  </a:moveTo>
                  <a:cubicBezTo>
                    <a:pt x="10" y="20"/>
                    <a:pt x="10" y="20"/>
                    <a:pt x="10" y="20"/>
                  </a:cubicBezTo>
                  <a:cubicBezTo>
                    <a:pt x="4" y="20"/>
                    <a:pt x="0" y="16"/>
                    <a:pt x="0" y="10"/>
                  </a:cubicBezTo>
                  <a:cubicBezTo>
                    <a:pt x="0" y="5"/>
                    <a:pt x="4" y="0"/>
                    <a:pt x="10" y="0"/>
                  </a:cubicBezTo>
                  <a:cubicBezTo>
                    <a:pt x="170" y="0"/>
                    <a:pt x="170" y="0"/>
                    <a:pt x="170" y="0"/>
                  </a:cubicBezTo>
                  <a:cubicBezTo>
                    <a:pt x="176" y="0"/>
                    <a:pt x="180" y="5"/>
                    <a:pt x="180" y="10"/>
                  </a:cubicBezTo>
                  <a:cubicBezTo>
                    <a:pt x="180" y="16"/>
                    <a:pt x="176" y="20"/>
                    <a:pt x="17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23" name="Group 122">
            <a:extLst>
              <a:ext uri="{C183D7F6-B498-43B3-948B-1728B52AA6E4}">
                <adec:decorative xmlns:adec="http://schemas.microsoft.com/office/drawing/2017/decorative" val="1"/>
              </a:ext>
            </a:extLst>
          </p:cNvPr>
          <p:cNvGrpSpPr/>
          <p:nvPr/>
        </p:nvGrpSpPr>
        <p:grpSpPr>
          <a:xfrm>
            <a:off x="3028128" y="3418781"/>
            <a:ext cx="651621" cy="537270"/>
            <a:chOff x="5270410" y="3065474"/>
            <a:chExt cx="651621" cy="537270"/>
          </a:xfrm>
          <a:solidFill>
            <a:schemeClr val="accent1"/>
          </a:solidFill>
        </p:grpSpPr>
        <p:sp>
          <p:nvSpPr>
            <p:cNvPr id="124" name="Freeform 108"/>
            <p:cNvSpPr>
              <a:spLocks noEditPoints="1"/>
            </p:cNvSpPr>
            <p:nvPr/>
          </p:nvSpPr>
          <p:spPr bwMode="auto">
            <a:xfrm>
              <a:off x="5393836" y="3139894"/>
              <a:ext cx="386616" cy="155191"/>
            </a:xfrm>
            <a:custGeom>
              <a:avLst/>
              <a:gdLst>
                <a:gd name="T0" fmla="*/ 202 w 404"/>
                <a:gd name="T1" fmla="*/ 162 h 162"/>
                <a:gd name="T2" fmla="*/ 198 w 404"/>
                <a:gd name="T3" fmla="*/ 162 h 162"/>
                <a:gd name="T4" fmla="*/ 7 w 404"/>
                <a:gd name="T5" fmla="*/ 91 h 162"/>
                <a:gd name="T6" fmla="*/ 0 w 404"/>
                <a:gd name="T7" fmla="*/ 81 h 162"/>
                <a:gd name="T8" fmla="*/ 7 w 404"/>
                <a:gd name="T9" fmla="*/ 72 h 162"/>
                <a:gd name="T10" fmla="*/ 198 w 404"/>
                <a:gd name="T11" fmla="*/ 1 h 162"/>
                <a:gd name="T12" fmla="*/ 205 w 404"/>
                <a:gd name="T13" fmla="*/ 1 h 162"/>
                <a:gd name="T14" fmla="*/ 397 w 404"/>
                <a:gd name="T15" fmla="*/ 72 h 162"/>
                <a:gd name="T16" fmla="*/ 404 w 404"/>
                <a:gd name="T17" fmla="*/ 81 h 162"/>
                <a:gd name="T18" fmla="*/ 397 w 404"/>
                <a:gd name="T19" fmla="*/ 91 h 162"/>
                <a:gd name="T20" fmla="*/ 205 w 404"/>
                <a:gd name="T21" fmla="*/ 162 h 162"/>
                <a:gd name="T22" fmla="*/ 202 w 404"/>
                <a:gd name="T23" fmla="*/ 162 h 162"/>
                <a:gd name="T24" fmla="*/ 39 w 404"/>
                <a:gd name="T25" fmla="*/ 81 h 162"/>
                <a:gd name="T26" fmla="*/ 202 w 404"/>
                <a:gd name="T27" fmla="*/ 142 h 162"/>
                <a:gd name="T28" fmla="*/ 365 w 404"/>
                <a:gd name="T29" fmla="*/ 81 h 162"/>
                <a:gd name="T30" fmla="*/ 202 w 404"/>
                <a:gd name="T31" fmla="*/ 21 h 162"/>
                <a:gd name="T32" fmla="*/ 39 w 404"/>
                <a:gd name="T33"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4" h="162">
                  <a:moveTo>
                    <a:pt x="202" y="162"/>
                  </a:moveTo>
                  <a:cubicBezTo>
                    <a:pt x="201" y="162"/>
                    <a:pt x="200" y="162"/>
                    <a:pt x="198" y="162"/>
                  </a:cubicBezTo>
                  <a:cubicBezTo>
                    <a:pt x="7" y="91"/>
                    <a:pt x="7" y="91"/>
                    <a:pt x="7" y="91"/>
                  </a:cubicBezTo>
                  <a:cubicBezTo>
                    <a:pt x="3" y="89"/>
                    <a:pt x="0" y="85"/>
                    <a:pt x="0" y="81"/>
                  </a:cubicBezTo>
                  <a:cubicBezTo>
                    <a:pt x="0" y="77"/>
                    <a:pt x="3" y="73"/>
                    <a:pt x="7" y="72"/>
                  </a:cubicBezTo>
                  <a:cubicBezTo>
                    <a:pt x="198" y="1"/>
                    <a:pt x="198" y="1"/>
                    <a:pt x="198" y="1"/>
                  </a:cubicBezTo>
                  <a:cubicBezTo>
                    <a:pt x="201" y="0"/>
                    <a:pt x="203" y="0"/>
                    <a:pt x="205" y="1"/>
                  </a:cubicBezTo>
                  <a:cubicBezTo>
                    <a:pt x="397" y="72"/>
                    <a:pt x="397" y="72"/>
                    <a:pt x="397" y="72"/>
                  </a:cubicBezTo>
                  <a:cubicBezTo>
                    <a:pt x="401" y="73"/>
                    <a:pt x="404" y="77"/>
                    <a:pt x="404" y="81"/>
                  </a:cubicBezTo>
                  <a:cubicBezTo>
                    <a:pt x="404" y="85"/>
                    <a:pt x="401" y="89"/>
                    <a:pt x="397" y="91"/>
                  </a:cubicBezTo>
                  <a:cubicBezTo>
                    <a:pt x="205" y="162"/>
                    <a:pt x="205" y="162"/>
                    <a:pt x="205" y="162"/>
                  </a:cubicBezTo>
                  <a:cubicBezTo>
                    <a:pt x="204" y="162"/>
                    <a:pt x="203" y="162"/>
                    <a:pt x="202" y="162"/>
                  </a:cubicBezTo>
                  <a:close/>
                  <a:moveTo>
                    <a:pt x="39" y="81"/>
                  </a:moveTo>
                  <a:cubicBezTo>
                    <a:pt x="202" y="142"/>
                    <a:pt x="202" y="142"/>
                    <a:pt x="202" y="142"/>
                  </a:cubicBezTo>
                  <a:cubicBezTo>
                    <a:pt x="365" y="81"/>
                    <a:pt x="365" y="81"/>
                    <a:pt x="365" y="81"/>
                  </a:cubicBezTo>
                  <a:cubicBezTo>
                    <a:pt x="202" y="21"/>
                    <a:pt x="202" y="21"/>
                    <a:pt x="202" y="21"/>
                  </a:cubicBezTo>
                  <a:lnTo>
                    <a:pt x="39"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 name="Freeform 109"/>
            <p:cNvSpPr>
              <a:spLocks noEditPoints="1"/>
            </p:cNvSpPr>
            <p:nvPr/>
          </p:nvSpPr>
          <p:spPr bwMode="auto">
            <a:xfrm>
              <a:off x="5478239" y="3237909"/>
              <a:ext cx="218720" cy="135225"/>
            </a:xfrm>
            <a:custGeom>
              <a:avLst/>
              <a:gdLst>
                <a:gd name="T0" fmla="*/ 114 w 228"/>
                <a:gd name="T1" fmla="*/ 141 h 141"/>
                <a:gd name="T2" fmla="*/ 62 w 228"/>
                <a:gd name="T3" fmla="*/ 137 h 141"/>
                <a:gd name="T4" fmla="*/ 16 w 228"/>
                <a:gd name="T5" fmla="*/ 124 h 141"/>
                <a:gd name="T6" fmla="*/ 5 w 228"/>
                <a:gd name="T7" fmla="*/ 117 h 141"/>
                <a:gd name="T8" fmla="*/ 0 w 228"/>
                <a:gd name="T9" fmla="*/ 108 h 141"/>
                <a:gd name="T10" fmla="*/ 0 w 228"/>
                <a:gd name="T11" fmla="*/ 106 h 141"/>
                <a:gd name="T12" fmla="*/ 0 w 228"/>
                <a:gd name="T13" fmla="*/ 11 h 141"/>
                <a:gd name="T14" fmla="*/ 4 w 228"/>
                <a:gd name="T15" fmla="*/ 3 h 141"/>
                <a:gd name="T16" fmla="*/ 13 w 228"/>
                <a:gd name="T17" fmla="*/ 1 h 141"/>
                <a:gd name="T18" fmla="*/ 114 w 228"/>
                <a:gd name="T19" fmla="*/ 39 h 141"/>
                <a:gd name="T20" fmla="*/ 215 w 228"/>
                <a:gd name="T21" fmla="*/ 1 h 141"/>
                <a:gd name="T22" fmla="*/ 224 w 228"/>
                <a:gd name="T23" fmla="*/ 3 h 141"/>
                <a:gd name="T24" fmla="*/ 228 w 228"/>
                <a:gd name="T25" fmla="*/ 11 h 141"/>
                <a:gd name="T26" fmla="*/ 228 w 228"/>
                <a:gd name="T27" fmla="*/ 106 h 141"/>
                <a:gd name="T28" fmla="*/ 228 w 228"/>
                <a:gd name="T29" fmla="*/ 108 h 141"/>
                <a:gd name="T30" fmla="*/ 222 w 228"/>
                <a:gd name="T31" fmla="*/ 117 h 141"/>
                <a:gd name="T32" fmla="*/ 212 w 228"/>
                <a:gd name="T33" fmla="*/ 124 h 141"/>
                <a:gd name="T34" fmla="*/ 166 w 228"/>
                <a:gd name="T35" fmla="*/ 137 h 141"/>
                <a:gd name="T36" fmla="*/ 166 w 228"/>
                <a:gd name="T37" fmla="*/ 137 h 141"/>
                <a:gd name="T38" fmla="*/ 114 w 228"/>
                <a:gd name="T39" fmla="*/ 141 h 141"/>
                <a:gd name="T40" fmla="*/ 20 w 228"/>
                <a:gd name="T41" fmla="*/ 103 h 141"/>
                <a:gd name="T42" fmla="*/ 25 w 228"/>
                <a:gd name="T43" fmla="*/ 106 h 141"/>
                <a:gd name="T44" fmla="*/ 65 w 228"/>
                <a:gd name="T45" fmla="*/ 117 h 141"/>
                <a:gd name="T46" fmla="*/ 163 w 228"/>
                <a:gd name="T47" fmla="*/ 117 h 141"/>
                <a:gd name="T48" fmla="*/ 163 w 228"/>
                <a:gd name="T49" fmla="*/ 117 h 141"/>
                <a:gd name="T50" fmla="*/ 203 w 228"/>
                <a:gd name="T51" fmla="*/ 106 h 141"/>
                <a:gd name="T52" fmla="*/ 208 w 228"/>
                <a:gd name="T53" fmla="*/ 103 h 141"/>
                <a:gd name="T54" fmla="*/ 208 w 228"/>
                <a:gd name="T55" fmla="*/ 25 h 141"/>
                <a:gd name="T56" fmla="*/ 117 w 228"/>
                <a:gd name="T57" fmla="*/ 59 h 141"/>
                <a:gd name="T58" fmla="*/ 110 w 228"/>
                <a:gd name="T59" fmla="*/ 59 h 141"/>
                <a:gd name="T60" fmla="*/ 20 w 228"/>
                <a:gd name="T61" fmla="*/ 25 h 141"/>
                <a:gd name="T62" fmla="*/ 20 w 228"/>
                <a:gd name="T63" fmla="*/ 10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41">
                  <a:moveTo>
                    <a:pt x="114" y="141"/>
                  </a:moveTo>
                  <a:cubicBezTo>
                    <a:pt x="96" y="141"/>
                    <a:pt x="78" y="139"/>
                    <a:pt x="62" y="137"/>
                  </a:cubicBezTo>
                  <a:cubicBezTo>
                    <a:pt x="43" y="134"/>
                    <a:pt x="27" y="129"/>
                    <a:pt x="16" y="124"/>
                  </a:cubicBezTo>
                  <a:cubicBezTo>
                    <a:pt x="11" y="122"/>
                    <a:pt x="8" y="120"/>
                    <a:pt x="5" y="117"/>
                  </a:cubicBezTo>
                  <a:cubicBezTo>
                    <a:pt x="3" y="114"/>
                    <a:pt x="1" y="112"/>
                    <a:pt x="0" y="108"/>
                  </a:cubicBezTo>
                  <a:cubicBezTo>
                    <a:pt x="0" y="107"/>
                    <a:pt x="0" y="107"/>
                    <a:pt x="0" y="106"/>
                  </a:cubicBezTo>
                  <a:cubicBezTo>
                    <a:pt x="0" y="11"/>
                    <a:pt x="0" y="11"/>
                    <a:pt x="0" y="11"/>
                  </a:cubicBezTo>
                  <a:cubicBezTo>
                    <a:pt x="0" y="7"/>
                    <a:pt x="1" y="4"/>
                    <a:pt x="4" y="3"/>
                  </a:cubicBezTo>
                  <a:cubicBezTo>
                    <a:pt x="7" y="1"/>
                    <a:pt x="10" y="0"/>
                    <a:pt x="13" y="1"/>
                  </a:cubicBezTo>
                  <a:cubicBezTo>
                    <a:pt x="114" y="39"/>
                    <a:pt x="114" y="39"/>
                    <a:pt x="114" y="39"/>
                  </a:cubicBezTo>
                  <a:cubicBezTo>
                    <a:pt x="215" y="1"/>
                    <a:pt x="215" y="1"/>
                    <a:pt x="215" y="1"/>
                  </a:cubicBezTo>
                  <a:cubicBezTo>
                    <a:pt x="218" y="0"/>
                    <a:pt x="221" y="1"/>
                    <a:pt x="224" y="3"/>
                  </a:cubicBezTo>
                  <a:cubicBezTo>
                    <a:pt x="226" y="4"/>
                    <a:pt x="228" y="7"/>
                    <a:pt x="228" y="11"/>
                  </a:cubicBezTo>
                  <a:cubicBezTo>
                    <a:pt x="228" y="106"/>
                    <a:pt x="228" y="106"/>
                    <a:pt x="228" y="106"/>
                  </a:cubicBezTo>
                  <a:cubicBezTo>
                    <a:pt x="228" y="106"/>
                    <a:pt x="228" y="107"/>
                    <a:pt x="228" y="108"/>
                  </a:cubicBezTo>
                  <a:cubicBezTo>
                    <a:pt x="227" y="111"/>
                    <a:pt x="225" y="114"/>
                    <a:pt x="222" y="117"/>
                  </a:cubicBezTo>
                  <a:cubicBezTo>
                    <a:pt x="220" y="120"/>
                    <a:pt x="216" y="122"/>
                    <a:pt x="212" y="124"/>
                  </a:cubicBezTo>
                  <a:cubicBezTo>
                    <a:pt x="201" y="129"/>
                    <a:pt x="185" y="134"/>
                    <a:pt x="166" y="137"/>
                  </a:cubicBezTo>
                  <a:cubicBezTo>
                    <a:pt x="166" y="137"/>
                    <a:pt x="166" y="137"/>
                    <a:pt x="166" y="137"/>
                  </a:cubicBezTo>
                  <a:cubicBezTo>
                    <a:pt x="149" y="139"/>
                    <a:pt x="131" y="141"/>
                    <a:pt x="114" y="141"/>
                  </a:cubicBezTo>
                  <a:close/>
                  <a:moveTo>
                    <a:pt x="20" y="103"/>
                  </a:moveTo>
                  <a:cubicBezTo>
                    <a:pt x="21" y="104"/>
                    <a:pt x="22" y="105"/>
                    <a:pt x="25" y="106"/>
                  </a:cubicBezTo>
                  <a:cubicBezTo>
                    <a:pt x="34" y="110"/>
                    <a:pt x="48" y="114"/>
                    <a:pt x="65" y="117"/>
                  </a:cubicBezTo>
                  <a:cubicBezTo>
                    <a:pt x="96" y="122"/>
                    <a:pt x="132" y="122"/>
                    <a:pt x="163" y="117"/>
                  </a:cubicBezTo>
                  <a:cubicBezTo>
                    <a:pt x="163" y="117"/>
                    <a:pt x="163" y="117"/>
                    <a:pt x="163" y="117"/>
                  </a:cubicBezTo>
                  <a:cubicBezTo>
                    <a:pt x="180" y="114"/>
                    <a:pt x="194" y="110"/>
                    <a:pt x="203" y="106"/>
                  </a:cubicBezTo>
                  <a:cubicBezTo>
                    <a:pt x="206" y="105"/>
                    <a:pt x="207" y="104"/>
                    <a:pt x="208" y="103"/>
                  </a:cubicBezTo>
                  <a:cubicBezTo>
                    <a:pt x="208" y="25"/>
                    <a:pt x="208" y="25"/>
                    <a:pt x="208" y="25"/>
                  </a:cubicBezTo>
                  <a:cubicBezTo>
                    <a:pt x="117" y="59"/>
                    <a:pt x="117" y="59"/>
                    <a:pt x="117" y="59"/>
                  </a:cubicBezTo>
                  <a:cubicBezTo>
                    <a:pt x="115" y="60"/>
                    <a:pt x="113" y="60"/>
                    <a:pt x="110" y="59"/>
                  </a:cubicBezTo>
                  <a:cubicBezTo>
                    <a:pt x="20" y="25"/>
                    <a:pt x="20" y="25"/>
                    <a:pt x="20" y="25"/>
                  </a:cubicBezTo>
                  <a:lnTo>
                    <a:pt x="20"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 name="Freeform 110"/>
            <p:cNvSpPr>
              <a:spLocks/>
            </p:cNvSpPr>
            <p:nvPr/>
          </p:nvSpPr>
          <p:spPr bwMode="auto">
            <a:xfrm>
              <a:off x="5761394" y="3207960"/>
              <a:ext cx="19059" cy="96200"/>
            </a:xfrm>
            <a:custGeom>
              <a:avLst/>
              <a:gdLst>
                <a:gd name="T0" fmla="*/ 10 w 20"/>
                <a:gd name="T1" fmla="*/ 101 h 101"/>
                <a:gd name="T2" fmla="*/ 0 w 20"/>
                <a:gd name="T3" fmla="*/ 91 h 101"/>
                <a:gd name="T4" fmla="*/ 0 w 20"/>
                <a:gd name="T5" fmla="*/ 10 h 101"/>
                <a:gd name="T6" fmla="*/ 10 w 20"/>
                <a:gd name="T7" fmla="*/ 0 h 101"/>
                <a:gd name="T8" fmla="*/ 20 w 20"/>
                <a:gd name="T9" fmla="*/ 10 h 101"/>
                <a:gd name="T10" fmla="*/ 20 w 20"/>
                <a:gd name="T11" fmla="*/ 91 h 101"/>
                <a:gd name="T12" fmla="*/ 10 w 2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20" h="101">
                  <a:moveTo>
                    <a:pt x="10" y="101"/>
                  </a:moveTo>
                  <a:cubicBezTo>
                    <a:pt x="4" y="101"/>
                    <a:pt x="0" y="97"/>
                    <a:pt x="0" y="91"/>
                  </a:cubicBezTo>
                  <a:cubicBezTo>
                    <a:pt x="0" y="10"/>
                    <a:pt x="0" y="10"/>
                    <a:pt x="0" y="10"/>
                  </a:cubicBezTo>
                  <a:cubicBezTo>
                    <a:pt x="0" y="5"/>
                    <a:pt x="4" y="0"/>
                    <a:pt x="10" y="0"/>
                  </a:cubicBezTo>
                  <a:cubicBezTo>
                    <a:pt x="15" y="0"/>
                    <a:pt x="20" y="5"/>
                    <a:pt x="20" y="10"/>
                  </a:cubicBezTo>
                  <a:cubicBezTo>
                    <a:pt x="20" y="91"/>
                    <a:pt x="20" y="91"/>
                    <a:pt x="20" y="91"/>
                  </a:cubicBezTo>
                  <a:cubicBezTo>
                    <a:pt x="20" y="97"/>
                    <a:pt x="15" y="101"/>
                    <a:pt x="10" y="1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 name="Freeform 111"/>
            <p:cNvSpPr>
              <a:spLocks noEditPoints="1"/>
            </p:cNvSpPr>
            <p:nvPr/>
          </p:nvSpPr>
          <p:spPr bwMode="auto">
            <a:xfrm>
              <a:off x="5749596" y="3286009"/>
              <a:ext cx="42655" cy="44470"/>
            </a:xfrm>
            <a:custGeom>
              <a:avLst/>
              <a:gdLst>
                <a:gd name="T0" fmla="*/ 23 w 45"/>
                <a:gd name="T1" fmla="*/ 46 h 46"/>
                <a:gd name="T2" fmla="*/ 0 w 45"/>
                <a:gd name="T3" fmla="*/ 23 h 46"/>
                <a:gd name="T4" fmla="*/ 23 w 45"/>
                <a:gd name="T5" fmla="*/ 0 h 46"/>
                <a:gd name="T6" fmla="*/ 45 w 45"/>
                <a:gd name="T7" fmla="*/ 23 h 46"/>
                <a:gd name="T8" fmla="*/ 23 w 45"/>
                <a:gd name="T9" fmla="*/ 46 h 46"/>
                <a:gd name="T10" fmla="*/ 23 w 45"/>
                <a:gd name="T11" fmla="*/ 20 h 46"/>
                <a:gd name="T12" fmla="*/ 20 w 45"/>
                <a:gd name="T13" fmla="*/ 23 h 46"/>
                <a:gd name="T14" fmla="*/ 23 w 45"/>
                <a:gd name="T15" fmla="*/ 26 h 46"/>
                <a:gd name="T16" fmla="*/ 25 w 45"/>
                <a:gd name="T17" fmla="*/ 23 h 46"/>
                <a:gd name="T18" fmla="*/ 23 w 45"/>
                <a:gd name="T19"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6">
                  <a:moveTo>
                    <a:pt x="23" y="46"/>
                  </a:moveTo>
                  <a:cubicBezTo>
                    <a:pt x="10" y="46"/>
                    <a:pt x="0" y="35"/>
                    <a:pt x="0" y="23"/>
                  </a:cubicBezTo>
                  <a:cubicBezTo>
                    <a:pt x="0" y="10"/>
                    <a:pt x="10" y="0"/>
                    <a:pt x="23" y="0"/>
                  </a:cubicBezTo>
                  <a:cubicBezTo>
                    <a:pt x="35" y="0"/>
                    <a:pt x="45" y="10"/>
                    <a:pt x="45" y="23"/>
                  </a:cubicBezTo>
                  <a:cubicBezTo>
                    <a:pt x="45" y="35"/>
                    <a:pt x="35" y="46"/>
                    <a:pt x="23" y="46"/>
                  </a:cubicBezTo>
                  <a:close/>
                  <a:moveTo>
                    <a:pt x="23" y="20"/>
                  </a:moveTo>
                  <a:cubicBezTo>
                    <a:pt x="21" y="20"/>
                    <a:pt x="20" y="21"/>
                    <a:pt x="20" y="23"/>
                  </a:cubicBezTo>
                  <a:cubicBezTo>
                    <a:pt x="20" y="24"/>
                    <a:pt x="21" y="26"/>
                    <a:pt x="23" y="26"/>
                  </a:cubicBezTo>
                  <a:cubicBezTo>
                    <a:pt x="24" y="26"/>
                    <a:pt x="25" y="24"/>
                    <a:pt x="25" y="23"/>
                  </a:cubicBezTo>
                  <a:cubicBezTo>
                    <a:pt x="25" y="21"/>
                    <a:pt x="24" y="20"/>
                    <a:pt x="2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 name="Freeform 112"/>
            <p:cNvSpPr>
              <a:spLocks noEditPoints="1"/>
            </p:cNvSpPr>
            <p:nvPr/>
          </p:nvSpPr>
          <p:spPr bwMode="auto">
            <a:xfrm>
              <a:off x="5743243" y="3311421"/>
              <a:ext cx="54453" cy="74419"/>
            </a:xfrm>
            <a:custGeom>
              <a:avLst/>
              <a:gdLst>
                <a:gd name="T0" fmla="*/ 47 w 57"/>
                <a:gd name="T1" fmla="*/ 78 h 78"/>
                <a:gd name="T2" fmla="*/ 47 w 57"/>
                <a:gd name="T3" fmla="*/ 78 h 78"/>
                <a:gd name="T4" fmla="*/ 11 w 57"/>
                <a:gd name="T5" fmla="*/ 78 h 78"/>
                <a:gd name="T6" fmla="*/ 3 w 57"/>
                <a:gd name="T7" fmla="*/ 74 h 78"/>
                <a:gd name="T8" fmla="*/ 1 w 57"/>
                <a:gd name="T9" fmla="*/ 65 h 78"/>
                <a:gd name="T10" fmla="*/ 19 w 57"/>
                <a:gd name="T11" fmla="*/ 7 h 78"/>
                <a:gd name="T12" fmla="*/ 29 w 57"/>
                <a:gd name="T13" fmla="*/ 0 h 78"/>
                <a:gd name="T14" fmla="*/ 29 w 57"/>
                <a:gd name="T15" fmla="*/ 0 h 78"/>
                <a:gd name="T16" fmla="*/ 38 w 57"/>
                <a:gd name="T17" fmla="*/ 7 h 78"/>
                <a:gd name="T18" fmla="*/ 56 w 57"/>
                <a:gd name="T19" fmla="*/ 64 h 78"/>
                <a:gd name="T20" fmla="*/ 57 w 57"/>
                <a:gd name="T21" fmla="*/ 68 h 78"/>
                <a:gd name="T22" fmla="*/ 47 w 57"/>
                <a:gd name="T23" fmla="*/ 78 h 78"/>
                <a:gd name="T24" fmla="*/ 24 w 57"/>
                <a:gd name="T25" fmla="*/ 58 h 78"/>
                <a:gd name="T26" fmla="*/ 33 w 57"/>
                <a:gd name="T27" fmla="*/ 58 h 78"/>
                <a:gd name="T28" fmla="*/ 29 w 57"/>
                <a:gd name="T29" fmla="*/ 44 h 78"/>
                <a:gd name="T30" fmla="*/ 24 w 57"/>
                <a:gd name="T31"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8">
                  <a:moveTo>
                    <a:pt x="47" y="78"/>
                  </a:moveTo>
                  <a:cubicBezTo>
                    <a:pt x="47" y="78"/>
                    <a:pt x="47" y="78"/>
                    <a:pt x="47" y="78"/>
                  </a:cubicBezTo>
                  <a:cubicBezTo>
                    <a:pt x="11" y="78"/>
                    <a:pt x="11" y="78"/>
                    <a:pt x="11" y="78"/>
                  </a:cubicBezTo>
                  <a:cubicBezTo>
                    <a:pt x="7" y="78"/>
                    <a:pt x="4" y="76"/>
                    <a:pt x="3" y="74"/>
                  </a:cubicBezTo>
                  <a:cubicBezTo>
                    <a:pt x="1" y="71"/>
                    <a:pt x="0" y="68"/>
                    <a:pt x="1" y="65"/>
                  </a:cubicBezTo>
                  <a:cubicBezTo>
                    <a:pt x="19" y="7"/>
                    <a:pt x="19" y="7"/>
                    <a:pt x="19" y="7"/>
                  </a:cubicBezTo>
                  <a:cubicBezTo>
                    <a:pt x="21" y="3"/>
                    <a:pt x="24" y="0"/>
                    <a:pt x="29" y="0"/>
                  </a:cubicBezTo>
                  <a:cubicBezTo>
                    <a:pt x="29" y="0"/>
                    <a:pt x="29" y="0"/>
                    <a:pt x="29" y="0"/>
                  </a:cubicBezTo>
                  <a:cubicBezTo>
                    <a:pt x="33" y="0"/>
                    <a:pt x="37" y="3"/>
                    <a:pt x="38" y="7"/>
                  </a:cubicBezTo>
                  <a:cubicBezTo>
                    <a:pt x="56" y="64"/>
                    <a:pt x="56" y="64"/>
                    <a:pt x="56" y="64"/>
                  </a:cubicBezTo>
                  <a:cubicBezTo>
                    <a:pt x="57" y="65"/>
                    <a:pt x="57" y="66"/>
                    <a:pt x="57" y="68"/>
                  </a:cubicBezTo>
                  <a:cubicBezTo>
                    <a:pt x="57" y="73"/>
                    <a:pt x="53" y="78"/>
                    <a:pt x="47" y="78"/>
                  </a:cubicBezTo>
                  <a:close/>
                  <a:moveTo>
                    <a:pt x="24" y="58"/>
                  </a:moveTo>
                  <a:cubicBezTo>
                    <a:pt x="33" y="58"/>
                    <a:pt x="33" y="58"/>
                    <a:pt x="33" y="58"/>
                  </a:cubicBezTo>
                  <a:cubicBezTo>
                    <a:pt x="29" y="44"/>
                    <a:pt x="29" y="44"/>
                    <a:pt x="29" y="44"/>
                  </a:cubicBezTo>
                  <a:lnTo>
                    <a:pt x="24"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113"/>
            <p:cNvSpPr>
              <a:spLocks noEditPoints="1"/>
            </p:cNvSpPr>
            <p:nvPr/>
          </p:nvSpPr>
          <p:spPr bwMode="auto">
            <a:xfrm>
              <a:off x="5564456" y="3197977"/>
              <a:ext cx="46285" cy="39025"/>
            </a:xfrm>
            <a:custGeom>
              <a:avLst/>
              <a:gdLst>
                <a:gd name="T0" fmla="*/ 24 w 48"/>
                <a:gd name="T1" fmla="*/ 41 h 41"/>
                <a:gd name="T2" fmla="*/ 0 w 48"/>
                <a:gd name="T3" fmla="*/ 20 h 41"/>
                <a:gd name="T4" fmla="*/ 24 w 48"/>
                <a:gd name="T5" fmla="*/ 0 h 41"/>
                <a:gd name="T6" fmla="*/ 48 w 48"/>
                <a:gd name="T7" fmla="*/ 20 h 41"/>
                <a:gd name="T8" fmla="*/ 24 w 48"/>
                <a:gd name="T9" fmla="*/ 41 h 41"/>
                <a:gd name="T10" fmla="*/ 21 w 48"/>
                <a:gd name="T11" fmla="*/ 20 h 41"/>
                <a:gd name="T12" fmla="*/ 27 w 48"/>
                <a:gd name="T13" fmla="*/ 20 h 41"/>
                <a:gd name="T14" fmla="*/ 21 w 48"/>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1">
                  <a:moveTo>
                    <a:pt x="24" y="41"/>
                  </a:moveTo>
                  <a:cubicBezTo>
                    <a:pt x="10" y="41"/>
                    <a:pt x="0" y="32"/>
                    <a:pt x="0" y="20"/>
                  </a:cubicBezTo>
                  <a:cubicBezTo>
                    <a:pt x="0" y="9"/>
                    <a:pt x="10" y="0"/>
                    <a:pt x="24" y="0"/>
                  </a:cubicBezTo>
                  <a:cubicBezTo>
                    <a:pt x="37" y="0"/>
                    <a:pt x="48" y="9"/>
                    <a:pt x="48" y="20"/>
                  </a:cubicBezTo>
                  <a:cubicBezTo>
                    <a:pt x="48" y="32"/>
                    <a:pt x="37" y="41"/>
                    <a:pt x="24" y="41"/>
                  </a:cubicBezTo>
                  <a:close/>
                  <a:moveTo>
                    <a:pt x="21" y="20"/>
                  </a:moveTo>
                  <a:cubicBezTo>
                    <a:pt x="23" y="21"/>
                    <a:pt x="25" y="21"/>
                    <a:pt x="27" y="20"/>
                  </a:cubicBezTo>
                  <a:cubicBezTo>
                    <a:pt x="25" y="20"/>
                    <a:pt x="23" y="20"/>
                    <a:pt x="2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114"/>
            <p:cNvSpPr>
              <a:spLocks/>
            </p:cNvSpPr>
            <p:nvPr/>
          </p:nvSpPr>
          <p:spPr bwMode="auto">
            <a:xfrm>
              <a:off x="5592590" y="3207960"/>
              <a:ext cx="186048" cy="19059"/>
            </a:xfrm>
            <a:custGeom>
              <a:avLst/>
              <a:gdLst>
                <a:gd name="T0" fmla="*/ 185 w 195"/>
                <a:gd name="T1" fmla="*/ 20 h 20"/>
                <a:gd name="T2" fmla="*/ 10 w 195"/>
                <a:gd name="T3" fmla="*/ 20 h 20"/>
                <a:gd name="T4" fmla="*/ 0 w 195"/>
                <a:gd name="T5" fmla="*/ 10 h 20"/>
                <a:gd name="T6" fmla="*/ 10 w 195"/>
                <a:gd name="T7" fmla="*/ 0 h 20"/>
                <a:gd name="T8" fmla="*/ 185 w 195"/>
                <a:gd name="T9" fmla="*/ 0 h 20"/>
                <a:gd name="T10" fmla="*/ 195 w 195"/>
                <a:gd name="T11" fmla="*/ 10 h 20"/>
                <a:gd name="T12" fmla="*/ 185 w 19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95" h="20">
                  <a:moveTo>
                    <a:pt x="185" y="20"/>
                  </a:moveTo>
                  <a:cubicBezTo>
                    <a:pt x="10" y="20"/>
                    <a:pt x="10" y="20"/>
                    <a:pt x="10" y="20"/>
                  </a:cubicBezTo>
                  <a:cubicBezTo>
                    <a:pt x="5" y="20"/>
                    <a:pt x="0" y="16"/>
                    <a:pt x="0" y="10"/>
                  </a:cubicBezTo>
                  <a:cubicBezTo>
                    <a:pt x="0" y="5"/>
                    <a:pt x="5" y="0"/>
                    <a:pt x="10" y="0"/>
                  </a:cubicBezTo>
                  <a:cubicBezTo>
                    <a:pt x="185" y="0"/>
                    <a:pt x="185" y="0"/>
                    <a:pt x="185" y="0"/>
                  </a:cubicBezTo>
                  <a:cubicBezTo>
                    <a:pt x="191" y="0"/>
                    <a:pt x="195" y="5"/>
                    <a:pt x="195" y="10"/>
                  </a:cubicBezTo>
                  <a:cubicBezTo>
                    <a:pt x="195" y="16"/>
                    <a:pt x="191" y="20"/>
                    <a:pt x="185"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 name="Freeform 115"/>
            <p:cNvSpPr>
              <a:spLocks noEditPoints="1"/>
            </p:cNvSpPr>
            <p:nvPr/>
          </p:nvSpPr>
          <p:spPr bwMode="auto">
            <a:xfrm>
              <a:off x="5270410" y="3065474"/>
              <a:ext cx="651621" cy="420196"/>
            </a:xfrm>
            <a:custGeom>
              <a:avLst/>
              <a:gdLst>
                <a:gd name="T0" fmla="*/ 657 w 680"/>
                <a:gd name="T1" fmla="*/ 438 h 438"/>
                <a:gd name="T2" fmla="*/ 23 w 680"/>
                <a:gd name="T3" fmla="*/ 438 h 438"/>
                <a:gd name="T4" fmla="*/ 0 w 680"/>
                <a:gd name="T5" fmla="*/ 415 h 438"/>
                <a:gd name="T6" fmla="*/ 0 w 680"/>
                <a:gd name="T7" fmla="*/ 23 h 438"/>
                <a:gd name="T8" fmla="*/ 23 w 680"/>
                <a:gd name="T9" fmla="*/ 0 h 438"/>
                <a:gd name="T10" fmla="*/ 657 w 680"/>
                <a:gd name="T11" fmla="*/ 0 h 438"/>
                <a:gd name="T12" fmla="*/ 680 w 680"/>
                <a:gd name="T13" fmla="*/ 23 h 438"/>
                <a:gd name="T14" fmla="*/ 680 w 680"/>
                <a:gd name="T15" fmla="*/ 415 h 438"/>
                <a:gd name="T16" fmla="*/ 657 w 680"/>
                <a:gd name="T17" fmla="*/ 438 h 438"/>
                <a:gd name="T18" fmla="*/ 23 w 680"/>
                <a:gd name="T19" fmla="*/ 20 h 438"/>
                <a:gd name="T20" fmla="*/ 20 w 680"/>
                <a:gd name="T21" fmla="*/ 23 h 438"/>
                <a:gd name="T22" fmla="*/ 20 w 680"/>
                <a:gd name="T23" fmla="*/ 415 h 438"/>
                <a:gd name="T24" fmla="*/ 23 w 680"/>
                <a:gd name="T25" fmla="*/ 418 h 438"/>
                <a:gd name="T26" fmla="*/ 657 w 680"/>
                <a:gd name="T27" fmla="*/ 418 h 438"/>
                <a:gd name="T28" fmla="*/ 660 w 680"/>
                <a:gd name="T29" fmla="*/ 415 h 438"/>
                <a:gd name="T30" fmla="*/ 660 w 680"/>
                <a:gd name="T31" fmla="*/ 23 h 438"/>
                <a:gd name="T32" fmla="*/ 657 w 680"/>
                <a:gd name="T33" fmla="*/ 20 h 438"/>
                <a:gd name="T34" fmla="*/ 23 w 680"/>
                <a:gd name="T35" fmla="*/ 2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0" h="438">
                  <a:moveTo>
                    <a:pt x="657" y="438"/>
                  </a:moveTo>
                  <a:cubicBezTo>
                    <a:pt x="23" y="438"/>
                    <a:pt x="23" y="438"/>
                    <a:pt x="23" y="438"/>
                  </a:cubicBezTo>
                  <a:cubicBezTo>
                    <a:pt x="10" y="438"/>
                    <a:pt x="0" y="428"/>
                    <a:pt x="0" y="415"/>
                  </a:cubicBezTo>
                  <a:cubicBezTo>
                    <a:pt x="0" y="23"/>
                    <a:pt x="0" y="23"/>
                    <a:pt x="0" y="23"/>
                  </a:cubicBezTo>
                  <a:cubicBezTo>
                    <a:pt x="0" y="11"/>
                    <a:pt x="10" y="0"/>
                    <a:pt x="23" y="0"/>
                  </a:cubicBezTo>
                  <a:cubicBezTo>
                    <a:pt x="657" y="0"/>
                    <a:pt x="657" y="0"/>
                    <a:pt x="657" y="0"/>
                  </a:cubicBezTo>
                  <a:cubicBezTo>
                    <a:pt x="670" y="0"/>
                    <a:pt x="680" y="11"/>
                    <a:pt x="680" y="23"/>
                  </a:cubicBezTo>
                  <a:cubicBezTo>
                    <a:pt x="680" y="415"/>
                    <a:pt x="680" y="415"/>
                    <a:pt x="680" y="415"/>
                  </a:cubicBezTo>
                  <a:cubicBezTo>
                    <a:pt x="680" y="428"/>
                    <a:pt x="670" y="438"/>
                    <a:pt x="657" y="438"/>
                  </a:cubicBezTo>
                  <a:close/>
                  <a:moveTo>
                    <a:pt x="23" y="20"/>
                  </a:moveTo>
                  <a:cubicBezTo>
                    <a:pt x="21" y="20"/>
                    <a:pt x="20" y="22"/>
                    <a:pt x="20" y="23"/>
                  </a:cubicBezTo>
                  <a:cubicBezTo>
                    <a:pt x="20" y="415"/>
                    <a:pt x="20" y="415"/>
                    <a:pt x="20" y="415"/>
                  </a:cubicBezTo>
                  <a:cubicBezTo>
                    <a:pt x="20" y="417"/>
                    <a:pt x="21" y="418"/>
                    <a:pt x="23" y="418"/>
                  </a:cubicBezTo>
                  <a:cubicBezTo>
                    <a:pt x="657" y="418"/>
                    <a:pt x="657" y="418"/>
                    <a:pt x="657" y="418"/>
                  </a:cubicBezTo>
                  <a:cubicBezTo>
                    <a:pt x="659" y="418"/>
                    <a:pt x="660" y="417"/>
                    <a:pt x="660" y="415"/>
                  </a:cubicBezTo>
                  <a:cubicBezTo>
                    <a:pt x="660" y="23"/>
                    <a:pt x="660" y="23"/>
                    <a:pt x="660" y="23"/>
                  </a:cubicBezTo>
                  <a:cubicBezTo>
                    <a:pt x="660" y="22"/>
                    <a:pt x="659" y="20"/>
                    <a:pt x="657" y="20"/>
                  </a:cubicBezTo>
                  <a:lnTo>
                    <a:pt x="23"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 name="Freeform 116"/>
            <p:cNvSpPr>
              <a:spLocks noEditPoints="1"/>
            </p:cNvSpPr>
            <p:nvPr/>
          </p:nvSpPr>
          <p:spPr bwMode="auto">
            <a:xfrm>
              <a:off x="5297636" y="3091793"/>
              <a:ext cx="597168" cy="342147"/>
            </a:xfrm>
            <a:custGeom>
              <a:avLst/>
              <a:gdLst>
                <a:gd name="T0" fmla="*/ 614 w 624"/>
                <a:gd name="T1" fmla="*/ 357 h 357"/>
                <a:gd name="T2" fmla="*/ 10 w 624"/>
                <a:gd name="T3" fmla="*/ 357 h 357"/>
                <a:gd name="T4" fmla="*/ 0 w 624"/>
                <a:gd name="T5" fmla="*/ 347 h 357"/>
                <a:gd name="T6" fmla="*/ 0 w 624"/>
                <a:gd name="T7" fmla="*/ 10 h 357"/>
                <a:gd name="T8" fmla="*/ 10 w 624"/>
                <a:gd name="T9" fmla="*/ 0 h 357"/>
                <a:gd name="T10" fmla="*/ 614 w 624"/>
                <a:gd name="T11" fmla="*/ 0 h 357"/>
                <a:gd name="T12" fmla="*/ 624 w 624"/>
                <a:gd name="T13" fmla="*/ 10 h 357"/>
                <a:gd name="T14" fmla="*/ 624 w 624"/>
                <a:gd name="T15" fmla="*/ 347 h 357"/>
                <a:gd name="T16" fmla="*/ 614 w 624"/>
                <a:gd name="T17" fmla="*/ 357 h 357"/>
                <a:gd name="T18" fmla="*/ 20 w 624"/>
                <a:gd name="T19" fmla="*/ 337 h 357"/>
                <a:gd name="T20" fmla="*/ 604 w 624"/>
                <a:gd name="T21" fmla="*/ 337 h 357"/>
                <a:gd name="T22" fmla="*/ 604 w 624"/>
                <a:gd name="T23" fmla="*/ 20 h 357"/>
                <a:gd name="T24" fmla="*/ 20 w 624"/>
                <a:gd name="T25" fmla="*/ 20 h 357"/>
                <a:gd name="T26" fmla="*/ 20 w 624"/>
                <a:gd name="T27" fmla="*/ 33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4" h="357">
                  <a:moveTo>
                    <a:pt x="614" y="357"/>
                  </a:moveTo>
                  <a:cubicBezTo>
                    <a:pt x="10" y="357"/>
                    <a:pt x="10" y="357"/>
                    <a:pt x="10" y="357"/>
                  </a:cubicBezTo>
                  <a:cubicBezTo>
                    <a:pt x="4" y="357"/>
                    <a:pt x="0" y="352"/>
                    <a:pt x="0" y="347"/>
                  </a:cubicBezTo>
                  <a:cubicBezTo>
                    <a:pt x="0" y="10"/>
                    <a:pt x="0" y="10"/>
                    <a:pt x="0" y="10"/>
                  </a:cubicBezTo>
                  <a:cubicBezTo>
                    <a:pt x="0" y="5"/>
                    <a:pt x="4" y="0"/>
                    <a:pt x="10" y="0"/>
                  </a:cubicBezTo>
                  <a:cubicBezTo>
                    <a:pt x="614" y="0"/>
                    <a:pt x="614" y="0"/>
                    <a:pt x="614" y="0"/>
                  </a:cubicBezTo>
                  <a:cubicBezTo>
                    <a:pt x="620" y="0"/>
                    <a:pt x="624" y="5"/>
                    <a:pt x="624" y="10"/>
                  </a:cubicBezTo>
                  <a:cubicBezTo>
                    <a:pt x="624" y="347"/>
                    <a:pt x="624" y="347"/>
                    <a:pt x="624" y="347"/>
                  </a:cubicBezTo>
                  <a:cubicBezTo>
                    <a:pt x="624" y="352"/>
                    <a:pt x="620" y="357"/>
                    <a:pt x="614" y="357"/>
                  </a:cubicBezTo>
                  <a:close/>
                  <a:moveTo>
                    <a:pt x="20" y="337"/>
                  </a:moveTo>
                  <a:cubicBezTo>
                    <a:pt x="604" y="337"/>
                    <a:pt x="604" y="337"/>
                    <a:pt x="604" y="337"/>
                  </a:cubicBezTo>
                  <a:cubicBezTo>
                    <a:pt x="604" y="20"/>
                    <a:pt x="604" y="20"/>
                    <a:pt x="604" y="20"/>
                  </a:cubicBezTo>
                  <a:cubicBezTo>
                    <a:pt x="20" y="20"/>
                    <a:pt x="20" y="20"/>
                    <a:pt x="20" y="20"/>
                  </a:cubicBezTo>
                  <a:lnTo>
                    <a:pt x="20" y="3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 name="Freeform 117"/>
            <p:cNvSpPr>
              <a:spLocks noEditPoints="1"/>
            </p:cNvSpPr>
            <p:nvPr/>
          </p:nvSpPr>
          <p:spPr bwMode="auto">
            <a:xfrm>
              <a:off x="5495482" y="3466612"/>
              <a:ext cx="201476" cy="110721"/>
            </a:xfrm>
            <a:custGeom>
              <a:avLst/>
              <a:gdLst>
                <a:gd name="T0" fmla="*/ 199 w 210"/>
                <a:gd name="T1" fmla="*/ 116 h 116"/>
                <a:gd name="T2" fmla="*/ 11 w 210"/>
                <a:gd name="T3" fmla="*/ 116 h 116"/>
                <a:gd name="T4" fmla="*/ 3 w 210"/>
                <a:gd name="T5" fmla="*/ 112 h 116"/>
                <a:gd name="T6" fmla="*/ 1 w 210"/>
                <a:gd name="T7" fmla="*/ 103 h 116"/>
                <a:gd name="T8" fmla="*/ 27 w 210"/>
                <a:gd name="T9" fmla="*/ 8 h 116"/>
                <a:gd name="T10" fmla="*/ 37 w 210"/>
                <a:gd name="T11" fmla="*/ 0 h 116"/>
                <a:gd name="T12" fmla="*/ 173 w 210"/>
                <a:gd name="T13" fmla="*/ 0 h 116"/>
                <a:gd name="T14" fmla="*/ 183 w 210"/>
                <a:gd name="T15" fmla="*/ 8 h 116"/>
                <a:gd name="T16" fmla="*/ 209 w 210"/>
                <a:gd name="T17" fmla="*/ 103 h 116"/>
                <a:gd name="T18" fmla="*/ 207 w 210"/>
                <a:gd name="T19" fmla="*/ 112 h 116"/>
                <a:gd name="T20" fmla="*/ 199 w 210"/>
                <a:gd name="T21" fmla="*/ 116 h 116"/>
                <a:gd name="T22" fmla="*/ 24 w 210"/>
                <a:gd name="T23" fmla="*/ 96 h 116"/>
                <a:gd name="T24" fmla="*/ 186 w 210"/>
                <a:gd name="T25" fmla="*/ 96 h 116"/>
                <a:gd name="T26" fmla="*/ 166 w 210"/>
                <a:gd name="T27" fmla="*/ 20 h 116"/>
                <a:gd name="T28" fmla="*/ 44 w 210"/>
                <a:gd name="T29" fmla="*/ 20 h 116"/>
                <a:gd name="T30" fmla="*/ 24 w 210"/>
                <a:gd name="T31" fmla="*/ 9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16">
                  <a:moveTo>
                    <a:pt x="199" y="116"/>
                  </a:moveTo>
                  <a:cubicBezTo>
                    <a:pt x="11" y="116"/>
                    <a:pt x="11" y="116"/>
                    <a:pt x="11" y="116"/>
                  </a:cubicBezTo>
                  <a:cubicBezTo>
                    <a:pt x="8" y="116"/>
                    <a:pt x="5" y="114"/>
                    <a:pt x="3" y="112"/>
                  </a:cubicBezTo>
                  <a:cubicBezTo>
                    <a:pt x="1" y="109"/>
                    <a:pt x="0" y="106"/>
                    <a:pt x="1" y="103"/>
                  </a:cubicBezTo>
                  <a:cubicBezTo>
                    <a:pt x="27" y="8"/>
                    <a:pt x="27" y="8"/>
                    <a:pt x="27" y="8"/>
                  </a:cubicBezTo>
                  <a:cubicBezTo>
                    <a:pt x="28" y="3"/>
                    <a:pt x="32" y="0"/>
                    <a:pt x="37" y="0"/>
                  </a:cubicBezTo>
                  <a:cubicBezTo>
                    <a:pt x="173" y="0"/>
                    <a:pt x="173" y="0"/>
                    <a:pt x="173" y="0"/>
                  </a:cubicBezTo>
                  <a:cubicBezTo>
                    <a:pt x="178" y="0"/>
                    <a:pt x="182" y="3"/>
                    <a:pt x="183" y="8"/>
                  </a:cubicBezTo>
                  <a:cubicBezTo>
                    <a:pt x="209" y="103"/>
                    <a:pt x="209" y="103"/>
                    <a:pt x="209" y="103"/>
                  </a:cubicBezTo>
                  <a:cubicBezTo>
                    <a:pt x="210" y="106"/>
                    <a:pt x="209" y="109"/>
                    <a:pt x="207" y="112"/>
                  </a:cubicBezTo>
                  <a:cubicBezTo>
                    <a:pt x="205" y="114"/>
                    <a:pt x="202" y="116"/>
                    <a:pt x="199" y="116"/>
                  </a:cubicBezTo>
                  <a:close/>
                  <a:moveTo>
                    <a:pt x="24" y="96"/>
                  </a:moveTo>
                  <a:cubicBezTo>
                    <a:pt x="186" y="96"/>
                    <a:pt x="186" y="96"/>
                    <a:pt x="186" y="96"/>
                  </a:cubicBezTo>
                  <a:cubicBezTo>
                    <a:pt x="166" y="20"/>
                    <a:pt x="166" y="20"/>
                    <a:pt x="166" y="20"/>
                  </a:cubicBezTo>
                  <a:cubicBezTo>
                    <a:pt x="44" y="20"/>
                    <a:pt x="44" y="20"/>
                    <a:pt x="44" y="20"/>
                  </a:cubicBezTo>
                  <a:lnTo>
                    <a:pt x="24"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118"/>
            <p:cNvSpPr>
              <a:spLocks noEditPoints="1"/>
            </p:cNvSpPr>
            <p:nvPr/>
          </p:nvSpPr>
          <p:spPr bwMode="auto">
            <a:xfrm>
              <a:off x="5468256" y="3558274"/>
              <a:ext cx="254114" cy="44470"/>
            </a:xfrm>
            <a:custGeom>
              <a:avLst/>
              <a:gdLst>
                <a:gd name="T0" fmla="*/ 250 w 265"/>
                <a:gd name="T1" fmla="*/ 46 h 46"/>
                <a:gd name="T2" fmla="*/ 16 w 265"/>
                <a:gd name="T3" fmla="*/ 46 h 46"/>
                <a:gd name="T4" fmla="*/ 0 w 265"/>
                <a:gd name="T5" fmla="*/ 30 h 46"/>
                <a:gd name="T6" fmla="*/ 0 w 265"/>
                <a:gd name="T7" fmla="*/ 15 h 46"/>
                <a:gd name="T8" fmla="*/ 16 w 265"/>
                <a:gd name="T9" fmla="*/ 0 h 46"/>
                <a:gd name="T10" fmla="*/ 250 w 265"/>
                <a:gd name="T11" fmla="*/ 0 h 46"/>
                <a:gd name="T12" fmla="*/ 265 w 265"/>
                <a:gd name="T13" fmla="*/ 15 h 46"/>
                <a:gd name="T14" fmla="*/ 265 w 265"/>
                <a:gd name="T15" fmla="*/ 30 h 46"/>
                <a:gd name="T16" fmla="*/ 250 w 265"/>
                <a:gd name="T17" fmla="*/ 46 h 46"/>
                <a:gd name="T18" fmla="*/ 20 w 265"/>
                <a:gd name="T19" fmla="*/ 26 h 46"/>
                <a:gd name="T20" fmla="*/ 245 w 265"/>
                <a:gd name="T21" fmla="*/ 26 h 46"/>
                <a:gd name="T22" fmla="*/ 245 w 265"/>
                <a:gd name="T23" fmla="*/ 20 h 46"/>
                <a:gd name="T24" fmla="*/ 20 w 265"/>
                <a:gd name="T25" fmla="*/ 20 h 46"/>
                <a:gd name="T26" fmla="*/ 20 w 265"/>
                <a:gd name="T27"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5" h="46">
                  <a:moveTo>
                    <a:pt x="250" y="46"/>
                  </a:moveTo>
                  <a:cubicBezTo>
                    <a:pt x="16" y="46"/>
                    <a:pt x="16" y="46"/>
                    <a:pt x="16" y="46"/>
                  </a:cubicBezTo>
                  <a:cubicBezTo>
                    <a:pt x="7" y="46"/>
                    <a:pt x="0" y="39"/>
                    <a:pt x="0" y="30"/>
                  </a:cubicBezTo>
                  <a:cubicBezTo>
                    <a:pt x="0" y="15"/>
                    <a:pt x="0" y="15"/>
                    <a:pt x="0" y="15"/>
                  </a:cubicBezTo>
                  <a:cubicBezTo>
                    <a:pt x="0" y="7"/>
                    <a:pt x="7" y="0"/>
                    <a:pt x="16" y="0"/>
                  </a:cubicBezTo>
                  <a:cubicBezTo>
                    <a:pt x="250" y="0"/>
                    <a:pt x="250" y="0"/>
                    <a:pt x="250" y="0"/>
                  </a:cubicBezTo>
                  <a:cubicBezTo>
                    <a:pt x="259" y="0"/>
                    <a:pt x="265" y="7"/>
                    <a:pt x="265" y="15"/>
                  </a:cubicBezTo>
                  <a:cubicBezTo>
                    <a:pt x="265" y="30"/>
                    <a:pt x="265" y="30"/>
                    <a:pt x="265" y="30"/>
                  </a:cubicBezTo>
                  <a:cubicBezTo>
                    <a:pt x="265" y="39"/>
                    <a:pt x="259" y="46"/>
                    <a:pt x="250" y="46"/>
                  </a:cubicBezTo>
                  <a:close/>
                  <a:moveTo>
                    <a:pt x="20" y="26"/>
                  </a:moveTo>
                  <a:cubicBezTo>
                    <a:pt x="245" y="26"/>
                    <a:pt x="245" y="26"/>
                    <a:pt x="245" y="26"/>
                  </a:cubicBezTo>
                  <a:cubicBezTo>
                    <a:pt x="245" y="20"/>
                    <a:pt x="245" y="20"/>
                    <a:pt x="245" y="20"/>
                  </a:cubicBezTo>
                  <a:cubicBezTo>
                    <a:pt x="20" y="20"/>
                    <a:pt x="20" y="20"/>
                    <a:pt x="20" y="20"/>
                  </a:cubicBezTo>
                  <a:lnTo>
                    <a:pt x="20"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35" name="Group 134">
            <a:extLst>
              <a:ext uri="{C183D7F6-B498-43B3-948B-1728B52AA6E4}">
                <adec:decorative xmlns:adec="http://schemas.microsoft.com/office/drawing/2017/decorative" val="1"/>
              </a:ext>
            </a:extLst>
          </p:cNvPr>
          <p:cNvGrpSpPr/>
          <p:nvPr/>
        </p:nvGrpSpPr>
        <p:grpSpPr>
          <a:xfrm>
            <a:off x="7425747" y="3369028"/>
            <a:ext cx="522749" cy="689739"/>
            <a:chOff x="8640144" y="1715947"/>
            <a:chExt cx="522749" cy="689739"/>
          </a:xfrm>
          <a:solidFill>
            <a:schemeClr val="accent1">
              <a:lumMod val="60000"/>
              <a:lumOff val="40000"/>
            </a:schemeClr>
          </a:solidFill>
        </p:grpSpPr>
        <p:sp>
          <p:nvSpPr>
            <p:cNvPr id="136" name="Freeform 137"/>
            <p:cNvSpPr>
              <a:spLocks/>
            </p:cNvSpPr>
            <p:nvPr/>
          </p:nvSpPr>
          <p:spPr bwMode="auto">
            <a:xfrm>
              <a:off x="8845251" y="2033590"/>
              <a:ext cx="112536" cy="48100"/>
            </a:xfrm>
            <a:custGeom>
              <a:avLst/>
              <a:gdLst>
                <a:gd name="T0" fmla="*/ 10 w 118"/>
                <a:gd name="T1" fmla="*/ 49 h 50"/>
                <a:gd name="T2" fmla="*/ 9 w 118"/>
                <a:gd name="T3" fmla="*/ 49 h 50"/>
                <a:gd name="T4" fmla="*/ 1 w 118"/>
                <a:gd name="T5" fmla="*/ 38 h 50"/>
                <a:gd name="T6" fmla="*/ 3 w 118"/>
                <a:gd name="T7" fmla="*/ 10 h 50"/>
                <a:gd name="T8" fmla="*/ 8 w 118"/>
                <a:gd name="T9" fmla="*/ 1 h 50"/>
                <a:gd name="T10" fmla="*/ 18 w 118"/>
                <a:gd name="T11" fmla="*/ 2 h 50"/>
                <a:gd name="T12" fmla="*/ 21 w 118"/>
                <a:gd name="T13" fmla="*/ 3 h 50"/>
                <a:gd name="T14" fmla="*/ 23 w 118"/>
                <a:gd name="T15" fmla="*/ 5 h 50"/>
                <a:gd name="T16" fmla="*/ 25 w 118"/>
                <a:gd name="T17" fmla="*/ 6 h 50"/>
                <a:gd name="T18" fmla="*/ 38 w 118"/>
                <a:gd name="T19" fmla="*/ 11 h 50"/>
                <a:gd name="T20" fmla="*/ 41 w 118"/>
                <a:gd name="T21" fmla="*/ 12 h 50"/>
                <a:gd name="T22" fmla="*/ 41 w 118"/>
                <a:gd name="T23" fmla="*/ 12 h 50"/>
                <a:gd name="T24" fmla="*/ 42 w 118"/>
                <a:gd name="T25" fmla="*/ 12 h 50"/>
                <a:gd name="T26" fmla="*/ 43 w 118"/>
                <a:gd name="T27" fmla="*/ 13 h 50"/>
                <a:gd name="T28" fmla="*/ 44 w 118"/>
                <a:gd name="T29" fmla="*/ 13 h 50"/>
                <a:gd name="T30" fmla="*/ 45 w 118"/>
                <a:gd name="T31" fmla="*/ 13 h 50"/>
                <a:gd name="T32" fmla="*/ 46 w 118"/>
                <a:gd name="T33" fmla="*/ 13 h 50"/>
                <a:gd name="T34" fmla="*/ 47 w 118"/>
                <a:gd name="T35" fmla="*/ 14 h 50"/>
                <a:gd name="T36" fmla="*/ 48 w 118"/>
                <a:gd name="T37" fmla="*/ 14 h 50"/>
                <a:gd name="T38" fmla="*/ 49 w 118"/>
                <a:gd name="T39" fmla="*/ 14 h 50"/>
                <a:gd name="T40" fmla="*/ 52 w 118"/>
                <a:gd name="T41" fmla="*/ 14 h 50"/>
                <a:gd name="T42" fmla="*/ 56 w 118"/>
                <a:gd name="T43" fmla="*/ 15 h 50"/>
                <a:gd name="T44" fmla="*/ 59 w 118"/>
                <a:gd name="T45" fmla="*/ 15 h 50"/>
                <a:gd name="T46" fmla="*/ 100 w 118"/>
                <a:gd name="T47" fmla="*/ 2 h 50"/>
                <a:gd name="T48" fmla="*/ 105 w 118"/>
                <a:gd name="T49" fmla="*/ 0 h 50"/>
                <a:gd name="T50" fmla="*/ 115 w 118"/>
                <a:gd name="T51" fmla="*/ 10 h 50"/>
                <a:gd name="T52" fmla="*/ 118 w 118"/>
                <a:gd name="T53" fmla="*/ 37 h 50"/>
                <a:gd name="T54" fmla="*/ 109 w 118"/>
                <a:gd name="T55" fmla="*/ 49 h 50"/>
                <a:gd name="T56" fmla="*/ 98 w 118"/>
                <a:gd name="T57" fmla="*/ 41 h 50"/>
                <a:gd name="T58" fmla="*/ 96 w 118"/>
                <a:gd name="T59" fmla="*/ 27 h 50"/>
                <a:gd name="T60" fmla="*/ 56 w 118"/>
                <a:gd name="T61" fmla="*/ 35 h 50"/>
                <a:gd name="T62" fmla="*/ 56 w 118"/>
                <a:gd name="T63" fmla="*/ 35 h 50"/>
                <a:gd name="T64" fmla="*/ 49 w 118"/>
                <a:gd name="T65" fmla="*/ 34 h 50"/>
                <a:gd name="T66" fmla="*/ 46 w 118"/>
                <a:gd name="T67" fmla="*/ 34 h 50"/>
                <a:gd name="T68" fmla="*/ 44 w 118"/>
                <a:gd name="T69" fmla="*/ 33 h 50"/>
                <a:gd name="T70" fmla="*/ 42 w 118"/>
                <a:gd name="T71" fmla="*/ 33 h 50"/>
                <a:gd name="T72" fmla="*/ 39 w 118"/>
                <a:gd name="T73" fmla="*/ 32 h 50"/>
                <a:gd name="T74" fmla="*/ 37 w 118"/>
                <a:gd name="T75" fmla="*/ 32 h 50"/>
                <a:gd name="T76" fmla="*/ 35 w 118"/>
                <a:gd name="T77" fmla="*/ 31 h 50"/>
                <a:gd name="T78" fmla="*/ 32 w 118"/>
                <a:gd name="T79" fmla="*/ 31 h 50"/>
                <a:gd name="T80" fmla="*/ 22 w 118"/>
                <a:gd name="T81" fmla="*/ 27 h 50"/>
                <a:gd name="T82" fmla="*/ 20 w 118"/>
                <a:gd name="T83" fmla="*/ 41 h 50"/>
                <a:gd name="T84" fmla="*/ 10 w 118"/>
                <a:gd name="T85"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50">
                  <a:moveTo>
                    <a:pt x="10" y="49"/>
                  </a:moveTo>
                  <a:cubicBezTo>
                    <a:pt x="10" y="49"/>
                    <a:pt x="9" y="49"/>
                    <a:pt x="9" y="49"/>
                  </a:cubicBezTo>
                  <a:cubicBezTo>
                    <a:pt x="3" y="48"/>
                    <a:pt x="0" y="43"/>
                    <a:pt x="1" y="38"/>
                  </a:cubicBezTo>
                  <a:cubicBezTo>
                    <a:pt x="2" y="30"/>
                    <a:pt x="3" y="20"/>
                    <a:pt x="3" y="10"/>
                  </a:cubicBezTo>
                  <a:cubicBezTo>
                    <a:pt x="3" y="6"/>
                    <a:pt x="5" y="3"/>
                    <a:pt x="8" y="1"/>
                  </a:cubicBezTo>
                  <a:cubicBezTo>
                    <a:pt x="11" y="0"/>
                    <a:pt x="15" y="0"/>
                    <a:pt x="18" y="2"/>
                  </a:cubicBezTo>
                  <a:cubicBezTo>
                    <a:pt x="19" y="2"/>
                    <a:pt x="20" y="3"/>
                    <a:pt x="21" y="3"/>
                  </a:cubicBezTo>
                  <a:cubicBezTo>
                    <a:pt x="22" y="4"/>
                    <a:pt x="22" y="4"/>
                    <a:pt x="23" y="5"/>
                  </a:cubicBezTo>
                  <a:cubicBezTo>
                    <a:pt x="24" y="5"/>
                    <a:pt x="25" y="6"/>
                    <a:pt x="25" y="6"/>
                  </a:cubicBezTo>
                  <a:cubicBezTo>
                    <a:pt x="30" y="8"/>
                    <a:pt x="34" y="10"/>
                    <a:pt x="38" y="11"/>
                  </a:cubicBezTo>
                  <a:cubicBezTo>
                    <a:pt x="39" y="12"/>
                    <a:pt x="40" y="12"/>
                    <a:pt x="41" y="12"/>
                  </a:cubicBezTo>
                  <a:cubicBezTo>
                    <a:pt x="41" y="12"/>
                    <a:pt x="41" y="12"/>
                    <a:pt x="41" y="12"/>
                  </a:cubicBezTo>
                  <a:cubicBezTo>
                    <a:pt x="41" y="12"/>
                    <a:pt x="42" y="12"/>
                    <a:pt x="42" y="12"/>
                  </a:cubicBezTo>
                  <a:cubicBezTo>
                    <a:pt x="42" y="13"/>
                    <a:pt x="42" y="13"/>
                    <a:pt x="43" y="13"/>
                  </a:cubicBezTo>
                  <a:cubicBezTo>
                    <a:pt x="43" y="13"/>
                    <a:pt x="43" y="13"/>
                    <a:pt x="44" y="13"/>
                  </a:cubicBezTo>
                  <a:cubicBezTo>
                    <a:pt x="44" y="13"/>
                    <a:pt x="45" y="13"/>
                    <a:pt x="45" y="13"/>
                  </a:cubicBezTo>
                  <a:cubicBezTo>
                    <a:pt x="45" y="13"/>
                    <a:pt x="46" y="13"/>
                    <a:pt x="46" y="13"/>
                  </a:cubicBezTo>
                  <a:cubicBezTo>
                    <a:pt x="46" y="13"/>
                    <a:pt x="46" y="14"/>
                    <a:pt x="47" y="14"/>
                  </a:cubicBezTo>
                  <a:cubicBezTo>
                    <a:pt x="47" y="14"/>
                    <a:pt x="47" y="14"/>
                    <a:pt x="48" y="14"/>
                  </a:cubicBezTo>
                  <a:cubicBezTo>
                    <a:pt x="48" y="14"/>
                    <a:pt x="49" y="14"/>
                    <a:pt x="49" y="14"/>
                  </a:cubicBezTo>
                  <a:cubicBezTo>
                    <a:pt x="50" y="14"/>
                    <a:pt x="51" y="14"/>
                    <a:pt x="52" y="14"/>
                  </a:cubicBezTo>
                  <a:cubicBezTo>
                    <a:pt x="53" y="14"/>
                    <a:pt x="55" y="15"/>
                    <a:pt x="56" y="15"/>
                  </a:cubicBezTo>
                  <a:cubicBezTo>
                    <a:pt x="57" y="15"/>
                    <a:pt x="58" y="15"/>
                    <a:pt x="59" y="15"/>
                  </a:cubicBezTo>
                  <a:cubicBezTo>
                    <a:pt x="73" y="15"/>
                    <a:pt x="87" y="10"/>
                    <a:pt x="100" y="2"/>
                  </a:cubicBezTo>
                  <a:cubicBezTo>
                    <a:pt x="101" y="1"/>
                    <a:pt x="103" y="0"/>
                    <a:pt x="105" y="0"/>
                  </a:cubicBezTo>
                  <a:cubicBezTo>
                    <a:pt x="111" y="0"/>
                    <a:pt x="115" y="5"/>
                    <a:pt x="115" y="10"/>
                  </a:cubicBezTo>
                  <a:cubicBezTo>
                    <a:pt x="115" y="20"/>
                    <a:pt x="116" y="29"/>
                    <a:pt x="118" y="37"/>
                  </a:cubicBezTo>
                  <a:cubicBezTo>
                    <a:pt x="118" y="43"/>
                    <a:pt x="115" y="48"/>
                    <a:pt x="109" y="49"/>
                  </a:cubicBezTo>
                  <a:cubicBezTo>
                    <a:pt x="104" y="50"/>
                    <a:pt x="99" y="46"/>
                    <a:pt x="98" y="41"/>
                  </a:cubicBezTo>
                  <a:cubicBezTo>
                    <a:pt x="97" y="36"/>
                    <a:pt x="96" y="32"/>
                    <a:pt x="96" y="27"/>
                  </a:cubicBezTo>
                  <a:cubicBezTo>
                    <a:pt x="83" y="32"/>
                    <a:pt x="70" y="35"/>
                    <a:pt x="56" y="35"/>
                  </a:cubicBezTo>
                  <a:cubicBezTo>
                    <a:pt x="56" y="35"/>
                    <a:pt x="56" y="35"/>
                    <a:pt x="56" y="35"/>
                  </a:cubicBezTo>
                  <a:cubicBezTo>
                    <a:pt x="54" y="35"/>
                    <a:pt x="51" y="34"/>
                    <a:pt x="49" y="34"/>
                  </a:cubicBezTo>
                  <a:cubicBezTo>
                    <a:pt x="48" y="34"/>
                    <a:pt x="47" y="34"/>
                    <a:pt x="46" y="34"/>
                  </a:cubicBezTo>
                  <a:cubicBezTo>
                    <a:pt x="45" y="34"/>
                    <a:pt x="45" y="33"/>
                    <a:pt x="44" y="33"/>
                  </a:cubicBezTo>
                  <a:cubicBezTo>
                    <a:pt x="43" y="33"/>
                    <a:pt x="43" y="33"/>
                    <a:pt x="42" y="33"/>
                  </a:cubicBezTo>
                  <a:cubicBezTo>
                    <a:pt x="41" y="33"/>
                    <a:pt x="40" y="33"/>
                    <a:pt x="39" y="32"/>
                  </a:cubicBezTo>
                  <a:cubicBezTo>
                    <a:pt x="39" y="32"/>
                    <a:pt x="38" y="32"/>
                    <a:pt x="37" y="32"/>
                  </a:cubicBezTo>
                  <a:cubicBezTo>
                    <a:pt x="36" y="32"/>
                    <a:pt x="36" y="32"/>
                    <a:pt x="35" y="31"/>
                  </a:cubicBezTo>
                  <a:cubicBezTo>
                    <a:pt x="34" y="31"/>
                    <a:pt x="33" y="31"/>
                    <a:pt x="32" y="31"/>
                  </a:cubicBezTo>
                  <a:cubicBezTo>
                    <a:pt x="29" y="29"/>
                    <a:pt x="25" y="28"/>
                    <a:pt x="22" y="27"/>
                  </a:cubicBezTo>
                  <a:cubicBezTo>
                    <a:pt x="22" y="32"/>
                    <a:pt x="21" y="36"/>
                    <a:pt x="20" y="41"/>
                  </a:cubicBezTo>
                  <a:cubicBezTo>
                    <a:pt x="19" y="46"/>
                    <a:pt x="15" y="49"/>
                    <a:pt x="10"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Freeform 138"/>
            <p:cNvSpPr>
              <a:spLocks/>
            </p:cNvSpPr>
            <p:nvPr/>
          </p:nvSpPr>
          <p:spPr bwMode="auto">
            <a:xfrm>
              <a:off x="8761756" y="1877491"/>
              <a:ext cx="279526" cy="189678"/>
            </a:xfrm>
            <a:custGeom>
              <a:avLst/>
              <a:gdLst>
                <a:gd name="T0" fmla="*/ 146 w 292"/>
                <a:gd name="T1" fmla="*/ 198 h 198"/>
                <a:gd name="T2" fmla="*/ 94 w 292"/>
                <a:gd name="T3" fmla="*/ 182 h 198"/>
                <a:gd name="T4" fmla="*/ 39 w 292"/>
                <a:gd name="T5" fmla="*/ 107 h 198"/>
                <a:gd name="T6" fmla="*/ 15 w 292"/>
                <a:gd name="T7" fmla="*/ 84 h 198"/>
                <a:gd name="T8" fmla="*/ 8 w 292"/>
                <a:gd name="T9" fmla="*/ 71 h 198"/>
                <a:gd name="T10" fmla="*/ 2 w 292"/>
                <a:gd name="T11" fmla="*/ 42 h 198"/>
                <a:gd name="T12" fmla="*/ 16 w 292"/>
                <a:gd name="T13" fmla="*/ 29 h 198"/>
                <a:gd name="T14" fmla="*/ 26 w 292"/>
                <a:gd name="T15" fmla="*/ 28 h 198"/>
                <a:gd name="T16" fmla="*/ 26 w 292"/>
                <a:gd name="T17" fmla="*/ 10 h 198"/>
                <a:gd name="T18" fmla="*/ 36 w 292"/>
                <a:gd name="T19" fmla="*/ 0 h 198"/>
                <a:gd name="T20" fmla="*/ 46 w 292"/>
                <a:gd name="T21" fmla="*/ 10 h 198"/>
                <a:gd name="T22" fmla="*/ 46 w 292"/>
                <a:gd name="T23" fmla="*/ 53 h 198"/>
                <a:gd name="T24" fmla="*/ 38 w 292"/>
                <a:gd name="T25" fmla="*/ 63 h 198"/>
                <a:gd name="T26" fmla="*/ 27 w 292"/>
                <a:gd name="T27" fmla="*/ 56 h 198"/>
                <a:gd name="T28" fmla="*/ 24 w 292"/>
                <a:gd name="T29" fmla="*/ 48 h 198"/>
                <a:gd name="T30" fmla="*/ 23 w 292"/>
                <a:gd name="T31" fmla="*/ 48 h 198"/>
                <a:gd name="T32" fmla="*/ 21 w 292"/>
                <a:gd name="T33" fmla="*/ 49 h 198"/>
                <a:gd name="T34" fmla="*/ 21 w 292"/>
                <a:gd name="T35" fmla="*/ 49 h 198"/>
                <a:gd name="T36" fmla="*/ 25 w 292"/>
                <a:gd name="T37" fmla="*/ 60 h 198"/>
                <a:gd name="T38" fmla="*/ 33 w 292"/>
                <a:gd name="T39" fmla="*/ 76 h 198"/>
                <a:gd name="T40" fmla="*/ 38 w 292"/>
                <a:gd name="T41" fmla="*/ 86 h 198"/>
                <a:gd name="T42" fmla="*/ 47 w 292"/>
                <a:gd name="T43" fmla="*/ 84 h 198"/>
                <a:gd name="T44" fmla="*/ 54 w 292"/>
                <a:gd name="T45" fmla="*/ 90 h 198"/>
                <a:gd name="T46" fmla="*/ 105 w 292"/>
                <a:gd name="T47" fmla="*/ 165 h 198"/>
                <a:gd name="T48" fmla="*/ 146 w 292"/>
                <a:gd name="T49" fmla="*/ 178 h 198"/>
                <a:gd name="T50" fmla="*/ 187 w 292"/>
                <a:gd name="T51" fmla="*/ 165 h 198"/>
                <a:gd name="T52" fmla="*/ 238 w 292"/>
                <a:gd name="T53" fmla="*/ 90 h 198"/>
                <a:gd name="T54" fmla="*/ 245 w 292"/>
                <a:gd name="T55" fmla="*/ 84 h 198"/>
                <a:gd name="T56" fmla="*/ 254 w 292"/>
                <a:gd name="T57" fmla="*/ 86 h 198"/>
                <a:gd name="T58" fmla="*/ 259 w 292"/>
                <a:gd name="T59" fmla="*/ 76 h 198"/>
                <a:gd name="T60" fmla="*/ 267 w 292"/>
                <a:gd name="T61" fmla="*/ 60 h 198"/>
                <a:gd name="T62" fmla="*/ 271 w 292"/>
                <a:gd name="T63" fmla="*/ 49 h 198"/>
                <a:gd name="T64" fmla="*/ 271 w 292"/>
                <a:gd name="T65" fmla="*/ 49 h 198"/>
                <a:gd name="T66" fmla="*/ 269 w 292"/>
                <a:gd name="T67" fmla="*/ 48 h 198"/>
                <a:gd name="T68" fmla="*/ 266 w 292"/>
                <a:gd name="T69" fmla="*/ 49 h 198"/>
                <a:gd name="T70" fmla="*/ 265 w 292"/>
                <a:gd name="T71" fmla="*/ 55 h 198"/>
                <a:gd name="T72" fmla="*/ 254 w 292"/>
                <a:gd name="T73" fmla="*/ 63 h 198"/>
                <a:gd name="T74" fmla="*/ 245 w 292"/>
                <a:gd name="T75" fmla="*/ 53 h 198"/>
                <a:gd name="T76" fmla="*/ 245 w 292"/>
                <a:gd name="T77" fmla="*/ 10 h 198"/>
                <a:gd name="T78" fmla="*/ 255 w 292"/>
                <a:gd name="T79" fmla="*/ 0 h 198"/>
                <a:gd name="T80" fmla="*/ 265 w 292"/>
                <a:gd name="T81" fmla="*/ 10 h 198"/>
                <a:gd name="T82" fmla="*/ 265 w 292"/>
                <a:gd name="T83" fmla="*/ 28 h 198"/>
                <a:gd name="T84" fmla="*/ 276 w 292"/>
                <a:gd name="T85" fmla="*/ 29 h 198"/>
                <a:gd name="T86" fmla="*/ 290 w 292"/>
                <a:gd name="T87" fmla="*/ 42 h 198"/>
                <a:gd name="T88" fmla="*/ 284 w 292"/>
                <a:gd name="T89" fmla="*/ 71 h 198"/>
                <a:gd name="T90" fmla="*/ 277 w 292"/>
                <a:gd name="T91" fmla="*/ 84 h 198"/>
                <a:gd name="T92" fmla="*/ 253 w 292"/>
                <a:gd name="T93" fmla="*/ 107 h 198"/>
                <a:gd name="T94" fmla="*/ 198 w 292"/>
                <a:gd name="T95" fmla="*/ 182 h 198"/>
                <a:gd name="T96" fmla="*/ 146 w 292"/>
                <a:gd name="T9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198">
                  <a:moveTo>
                    <a:pt x="146" y="198"/>
                  </a:moveTo>
                  <a:cubicBezTo>
                    <a:pt x="128" y="198"/>
                    <a:pt x="110" y="192"/>
                    <a:pt x="94" y="182"/>
                  </a:cubicBezTo>
                  <a:cubicBezTo>
                    <a:pt x="71" y="166"/>
                    <a:pt x="51" y="140"/>
                    <a:pt x="39" y="107"/>
                  </a:cubicBezTo>
                  <a:cubicBezTo>
                    <a:pt x="26" y="109"/>
                    <a:pt x="19" y="94"/>
                    <a:pt x="15" y="84"/>
                  </a:cubicBezTo>
                  <a:cubicBezTo>
                    <a:pt x="13" y="80"/>
                    <a:pt x="11" y="75"/>
                    <a:pt x="8" y="71"/>
                  </a:cubicBezTo>
                  <a:cubicBezTo>
                    <a:pt x="2" y="60"/>
                    <a:pt x="0" y="50"/>
                    <a:pt x="2" y="42"/>
                  </a:cubicBezTo>
                  <a:cubicBezTo>
                    <a:pt x="4" y="38"/>
                    <a:pt x="8" y="32"/>
                    <a:pt x="16" y="29"/>
                  </a:cubicBezTo>
                  <a:cubicBezTo>
                    <a:pt x="20" y="28"/>
                    <a:pt x="23" y="28"/>
                    <a:pt x="26" y="28"/>
                  </a:cubicBezTo>
                  <a:cubicBezTo>
                    <a:pt x="26" y="10"/>
                    <a:pt x="26" y="10"/>
                    <a:pt x="26" y="10"/>
                  </a:cubicBezTo>
                  <a:cubicBezTo>
                    <a:pt x="26" y="5"/>
                    <a:pt x="31" y="0"/>
                    <a:pt x="36" y="0"/>
                  </a:cubicBezTo>
                  <a:cubicBezTo>
                    <a:pt x="42" y="0"/>
                    <a:pt x="46" y="5"/>
                    <a:pt x="46" y="10"/>
                  </a:cubicBezTo>
                  <a:cubicBezTo>
                    <a:pt x="46" y="53"/>
                    <a:pt x="46" y="53"/>
                    <a:pt x="46" y="53"/>
                  </a:cubicBezTo>
                  <a:cubicBezTo>
                    <a:pt x="46" y="58"/>
                    <a:pt x="43" y="62"/>
                    <a:pt x="38" y="63"/>
                  </a:cubicBezTo>
                  <a:cubicBezTo>
                    <a:pt x="33" y="64"/>
                    <a:pt x="29" y="61"/>
                    <a:pt x="27" y="56"/>
                  </a:cubicBezTo>
                  <a:cubicBezTo>
                    <a:pt x="24" y="48"/>
                    <a:pt x="24" y="48"/>
                    <a:pt x="24" y="48"/>
                  </a:cubicBezTo>
                  <a:cubicBezTo>
                    <a:pt x="24" y="48"/>
                    <a:pt x="23" y="48"/>
                    <a:pt x="23" y="48"/>
                  </a:cubicBezTo>
                  <a:cubicBezTo>
                    <a:pt x="22" y="49"/>
                    <a:pt x="21" y="49"/>
                    <a:pt x="21" y="49"/>
                  </a:cubicBezTo>
                  <a:cubicBezTo>
                    <a:pt x="21" y="49"/>
                    <a:pt x="21" y="49"/>
                    <a:pt x="21" y="49"/>
                  </a:cubicBezTo>
                  <a:cubicBezTo>
                    <a:pt x="21" y="49"/>
                    <a:pt x="21" y="52"/>
                    <a:pt x="25" y="60"/>
                  </a:cubicBezTo>
                  <a:cubicBezTo>
                    <a:pt x="29" y="65"/>
                    <a:pt x="31" y="71"/>
                    <a:pt x="33" y="76"/>
                  </a:cubicBezTo>
                  <a:cubicBezTo>
                    <a:pt x="35" y="79"/>
                    <a:pt x="36" y="83"/>
                    <a:pt x="38" y="86"/>
                  </a:cubicBezTo>
                  <a:cubicBezTo>
                    <a:pt x="40" y="84"/>
                    <a:pt x="44" y="83"/>
                    <a:pt x="47" y="84"/>
                  </a:cubicBezTo>
                  <a:cubicBezTo>
                    <a:pt x="50" y="84"/>
                    <a:pt x="53" y="87"/>
                    <a:pt x="54" y="90"/>
                  </a:cubicBezTo>
                  <a:cubicBezTo>
                    <a:pt x="65" y="124"/>
                    <a:pt x="83" y="150"/>
                    <a:pt x="105" y="165"/>
                  </a:cubicBezTo>
                  <a:cubicBezTo>
                    <a:pt x="118" y="173"/>
                    <a:pt x="132" y="178"/>
                    <a:pt x="146" y="178"/>
                  </a:cubicBezTo>
                  <a:cubicBezTo>
                    <a:pt x="160" y="178"/>
                    <a:pt x="174" y="173"/>
                    <a:pt x="187" y="165"/>
                  </a:cubicBezTo>
                  <a:cubicBezTo>
                    <a:pt x="209" y="150"/>
                    <a:pt x="227" y="124"/>
                    <a:pt x="238" y="90"/>
                  </a:cubicBezTo>
                  <a:cubicBezTo>
                    <a:pt x="239" y="87"/>
                    <a:pt x="242" y="84"/>
                    <a:pt x="245" y="84"/>
                  </a:cubicBezTo>
                  <a:cubicBezTo>
                    <a:pt x="249" y="83"/>
                    <a:pt x="252" y="84"/>
                    <a:pt x="254" y="86"/>
                  </a:cubicBezTo>
                  <a:cubicBezTo>
                    <a:pt x="256" y="83"/>
                    <a:pt x="257" y="79"/>
                    <a:pt x="259" y="76"/>
                  </a:cubicBezTo>
                  <a:cubicBezTo>
                    <a:pt x="261" y="71"/>
                    <a:pt x="263" y="65"/>
                    <a:pt x="267" y="60"/>
                  </a:cubicBezTo>
                  <a:cubicBezTo>
                    <a:pt x="271" y="52"/>
                    <a:pt x="271" y="49"/>
                    <a:pt x="271" y="49"/>
                  </a:cubicBezTo>
                  <a:cubicBezTo>
                    <a:pt x="271" y="49"/>
                    <a:pt x="271" y="49"/>
                    <a:pt x="271" y="49"/>
                  </a:cubicBezTo>
                  <a:cubicBezTo>
                    <a:pt x="271" y="49"/>
                    <a:pt x="270" y="49"/>
                    <a:pt x="269" y="48"/>
                  </a:cubicBezTo>
                  <a:cubicBezTo>
                    <a:pt x="268" y="48"/>
                    <a:pt x="267" y="48"/>
                    <a:pt x="266" y="49"/>
                  </a:cubicBezTo>
                  <a:cubicBezTo>
                    <a:pt x="265" y="55"/>
                    <a:pt x="265" y="55"/>
                    <a:pt x="265" y="55"/>
                  </a:cubicBezTo>
                  <a:cubicBezTo>
                    <a:pt x="264" y="60"/>
                    <a:pt x="259" y="63"/>
                    <a:pt x="254" y="63"/>
                  </a:cubicBezTo>
                  <a:cubicBezTo>
                    <a:pt x="249" y="62"/>
                    <a:pt x="245" y="58"/>
                    <a:pt x="245" y="53"/>
                  </a:cubicBezTo>
                  <a:cubicBezTo>
                    <a:pt x="245" y="10"/>
                    <a:pt x="245" y="10"/>
                    <a:pt x="245" y="10"/>
                  </a:cubicBezTo>
                  <a:cubicBezTo>
                    <a:pt x="245" y="4"/>
                    <a:pt x="249" y="0"/>
                    <a:pt x="255" y="0"/>
                  </a:cubicBezTo>
                  <a:cubicBezTo>
                    <a:pt x="261" y="0"/>
                    <a:pt x="265" y="4"/>
                    <a:pt x="265" y="10"/>
                  </a:cubicBezTo>
                  <a:cubicBezTo>
                    <a:pt x="265" y="28"/>
                    <a:pt x="265" y="28"/>
                    <a:pt x="265" y="28"/>
                  </a:cubicBezTo>
                  <a:cubicBezTo>
                    <a:pt x="269" y="28"/>
                    <a:pt x="272" y="28"/>
                    <a:pt x="276" y="29"/>
                  </a:cubicBezTo>
                  <a:cubicBezTo>
                    <a:pt x="284" y="32"/>
                    <a:pt x="288" y="38"/>
                    <a:pt x="290" y="42"/>
                  </a:cubicBezTo>
                  <a:cubicBezTo>
                    <a:pt x="292" y="50"/>
                    <a:pt x="290" y="60"/>
                    <a:pt x="284" y="71"/>
                  </a:cubicBezTo>
                  <a:cubicBezTo>
                    <a:pt x="281" y="75"/>
                    <a:pt x="279" y="80"/>
                    <a:pt x="277" y="84"/>
                  </a:cubicBezTo>
                  <a:cubicBezTo>
                    <a:pt x="273" y="94"/>
                    <a:pt x="266" y="109"/>
                    <a:pt x="253" y="107"/>
                  </a:cubicBezTo>
                  <a:cubicBezTo>
                    <a:pt x="241" y="140"/>
                    <a:pt x="221" y="166"/>
                    <a:pt x="198" y="182"/>
                  </a:cubicBezTo>
                  <a:cubicBezTo>
                    <a:pt x="182" y="192"/>
                    <a:pt x="164" y="198"/>
                    <a:pt x="146" y="1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 name="Freeform 139"/>
            <p:cNvSpPr>
              <a:spLocks/>
            </p:cNvSpPr>
            <p:nvPr/>
          </p:nvSpPr>
          <p:spPr bwMode="auto">
            <a:xfrm>
              <a:off x="8944174" y="1834836"/>
              <a:ext cx="70789" cy="59898"/>
            </a:xfrm>
            <a:custGeom>
              <a:avLst/>
              <a:gdLst>
                <a:gd name="T0" fmla="*/ 64 w 74"/>
                <a:gd name="T1" fmla="*/ 63 h 63"/>
                <a:gd name="T2" fmla="*/ 0 w 74"/>
                <a:gd name="T3" fmla="*/ 10 h 63"/>
                <a:gd name="T4" fmla="*/ 10 w 74"/>
                <a:gd name="T5" fmla="*/ 0 h 63"/>
                <a:gd name="T6" fmla="*/ 20 w 74"/>
                <a:gd name="T7" fmla="*/ 10 h 63"/>
                <a:gd name="T8" fmla="*/ 64 w 74"/>
                <a:gd name="T9" fmla="*/ 43 h 63"/>
                <a:gd name="T10" fmla="*/ 74 w 74"/>
                <a:gd name="T11" fmla="*/ 53 h 63"/>
                <a:gd name="T12" fmla="*/ 64 w 7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74" h="63">
                  <a:moveTo>
                    <a:pt x="64" y="63"/>
                  </a:moveTo>
                  <a:cubicBezTo>
                    <a:pt x="30" y="63"/>
                    <a:pt x="0" y="38"/>
                    <a:pt x="0" y="10"/>
                  </a:cubicBezTo>
                  <a:cubicBezTo>
                    <a:pt x="0" y="4"/>
                    <a:pt x="4" y="0"/>
                    <a:pt x="10" y="0"/>
                  </a:cubicBezTo>
                  <a:cubicBezTo>
                    <a:pt x="15" y="0"/>
                    <a:pt x="20" y="4"/>
                    <a:pt x="20" y="10"/>
                  </a:cubicBezTo>
                  <a:cubicBezTo>
                    <a:pt x="20" y="27"/>
                    <a:pt x="41" y="43"/>
                    <a:pt x="64" y="43"/>
                  </a:cubicBezTo>
                  <a:cubicBezTo>
                    <a:pt x="70" y="43"/>
                    <a:pt x="74" y="48"/>
                    <a:pt x="74" y="53"/>
                  </a:cubicBezTo>
                  <a:cubicBezTo>
                    <a:pt x="74" y="59"/>
                    <a:pt x="70" y="63"/>
                    <a:pt x="64"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 name="Freeform 140"/>
            <p:cNvSpPr>
              <a:spLocks/>
            </p:cNvSpPr>
            <p:nvPr/>
          </p:nvSpPr>
          <p:spPr bwMode="auto">
            <a:xfrm>
              <a:off x="8789890" y="1833021"/>
              <a:ext cx="174250" cy="62621"/>
            </a:xfrm>
            <a:custGeom>
              <a:avLst/>
              <a:gdLst>
                <a:gd name="T0" fmla="*/ 10 w 182"/>
                <a:gd name="T1" fmla="*/ 66 h 66"/>
                <a:gd name="T2" fmla="*/ 0 w 182"/>
                <a:gd name="T3" fmla="*/ 56 h 66"/>
                <a:gd name="T4" fmla="*/ 10 w 182"/>
                <a:gd name="T5" fmla="*/ 46 h 66"/>
                <a:gd name="T6" fmla="*/ 164 w 182"/>
                <a:gd name="T7" fmla="*/ 4 h 66"/>
                <a:gd name="T8" fmla="*/ 178 w 182"/>
                <a:gd name="T9" fmla="*/ 5 h 66"/>
                <a:gd name="T10" fmla="*/ 177 w 182"/>
                <a:gd name="T11" fmla="*/ 19 h 66"/>
                <a:gd name="T12" fmla="*/ 10 w 18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82" h="66">
                  <a:moveTo>
                    <a:pt x="10" y="66"/>
                  </a:moveTo>
                  <a:cubicBezTo>
                    <a:pt x="5" y="66"/>
                    <a:pt x="0" y="61"/>
                    <a:pt x="0" y="56"/>
                  </a:cubicBezTo>
                  <a:cubicBezTo>
                    <a:pt x="0" y="50"/>
                    <a:pt x="5" y="46"/>
                    <a:pt x="10" y="46"/>
                  </a:cubicBezTo>
                  <a:cubicBezTo>
                    <a:pt x="80" y="46"/>
                    <a:pt x="128" y="33"/>
                    <a:pt x="164" y="4"/>
                  </a:cubicBezTo>
                  <a:cubicBezTo>
                    <a:pt x="169" y="0"/>
                    <a:pt x="175" y="1"/>
                    <a:pt x="178" y="5"/>
                  </a:cubicBezTo>
                  <a:cubicBezTo>
                    <a:pt x="182" y="10"/>
                    <a:pt x="181" y="16"/>
                    <a:pt x="177" y="19"/>
                  </a:cubicBezTo>
                  <a:cubicBezTo>
                    <a:pt x="137" y="51"/>
                    <a:pt x="85" y="66"/>
                    <a:pt x="10" y="6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Freeform 141"/>
            <p:cNvSpPr>
              <a:spLocks/>
            </p:cNvSpPr>
            <p:nvPr/>
          </p:nvSpPr>
          <p:spPr bwMode="auto">
            <a:xfrm>
              <a:off x="8743605" y="1715947"/>
              <a:ext cx="315828" cy="345777"/>
            </a:xfrm>
            <a:custGeom>
              <a:avLst/>
              <a:gdLst>
                <a:gd name="T0" fmla="*/ 320 w 330"/>
                <a:gd name="T1" fmla="*/ 361 h 361"/>
                <a:gd name="T2" fmla="*/ 310 w 330"/>
                <a:gd name="T3" fmla="*/ 351 h 361"/>
                <a:gd name="T4" fmla="*/ 310 w 330"/>
                <a:gd name="T5" fmla="*/ 136 h 361"/>
                <a:gd name="T6" fmla="*/ 309 w 330"/>
                <a:gd name="T7" fmla="*/ 133 h 361"/>
                <a:gd name="T8" fmla="*/ 165 w 330"/>
                <a:gd name="T9" fmla="*/ 20 h 361"/>
                <a:gd name="T10" fmla="*/ 21 w 330"/>
                <a:gd name="T11" fmla="*/ 133 h 361"/>
                <a:gd name="T12" fmla="*/ 20 w 330"/>
                <a:gd name="T13" fmla="*/ 136 h 361"/>
                <a:gd name="T14" fmla="*/ 20 w 330"/>
                <a:gd name="T15" fmla="*/ 349 h 361"/>
                <a:gd name="T16" fmla="*/ 10 w 330"/>
                <a:gd name="T17" fmla="*/ 359 h 361"/>
                <a:gd name="T18" fmla="*/ 0 w 330"/>
                <a:gd name="T19" fmla="*/ 349 h 361"/>
                <a:gd name="T20" fmla="*/ 0 w 330"/>
                <a:gd name="T21" fmla="*/ 133 h 361"/>
                <a:gd name="T22" fmla="*/ 1 w 330"/>
                <a:gd name="T23" fmla="*/ 129 h 361"/>
                <a:gd name="T24" fmla="*/ 165 w 330"/>
                <a:gd name="T25" fmla="*/ 0 h 361"/>
                <a:gd name="T26" fmla="*/ 329 w 330"/>
                <a:gd name="T27" fmla="*/ 129 h 361"/>
                <a:gd name="T28" fmla="*/ 330 w 330"/>
                <a:gd name="T29" fmla="*/ 133 h 361"/>
                <a:gd name="T30" fmla="*/ 330 w 330"/>
                <a:gd name="T31" fmla="*/ 351 h 361"/>
                <a:gd name="T32" fmla="*/ 320 w 330"/>
                <a:gd name="T33"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0" h="361">
                  <a:moveTo>
                    <a:pt x="320" y="361"/>
                  </a:moveTo>
                  <a:cubicBezTo>
                    <a:pt x="314" y="361"/>
                    <a:pt x="310" y="357"/>
                    <a:pt x="310" y="351"/>
                  </a:cubicBezTo>
                  <a:cubicBezTo>
                    <a:pt x="310" y="136"/>
                    <a:pt x="310" y="136"/>
                    <a:pt x="310" y="136"/>
                  </a:cubicBezTo>
                  <a:cubicBezTo>
                    <a:pt x="309" y="135"/>
                    <a:pt x="309" y="134"/>
                    <a:pt x="309" y="133"/>
                  </a:cubicBezTo>
                  <a:cubicBezTo>
                    <a:pt x="308" y="71"/>
                    <a:pt x="243" y="20"/>
                    <a:pt x="165" y="20"/>
                  </a:cubicBezTo>
                  <a:cubicBezTo>
                    <a:pt x="87" y="20"/>
                    <a:pt x="22" y="71"/>
                    <a:pt x="21" y="133"/>
                  </a:cubicBezTo>
                  <a:cubicBezTo>
                    <a:pt x="21" y="134"/>
                    <a:pt x="21" y="135"/>
                    <a:pt x="20" y="136"/>
                  </a:cubicBezTo>
                  <a:cubicBezTo>
                    <a:pt x="20" y="349"/>
                    <a:pt x="20" y="349"/>
                    <a:pt x="20" y="349"/>
                  </a:cubicBezTo>
                  <a:cubicBezTo>
                    <a:pt x="20" y="355"/>
                    <a:pt x="16" y="359"/>
                    <a:pt x="10" y="359"/>
                  </a:cubicBezTo>
                  <a:cubicBezTo>
                    <a:pt x="5" y="359"/>
                    <a:pt x="0" y="355"/>
                    <a:pt x="0" y="349"/>
                  </a:cubicBezTo>
                  <a:cubicBezTo>
                    <a:pt x="0" y="133"/>
                    <a:pt x="0" y="133"/>
                    <a:pt x="0" y="133"/>
                  </a:cubicBezTo>
                  <a:cubicBezTo>
                    <a:pt x="0" y="132"/>
                    <a:pt x="1" y="130"/>
                    <a:pt x="1" y="129"/>
                  </a:cubicBezTo>
                  <a:cubicBezTo>
                    <a:pt x="5" y="57"/>
                    <a:pt x="76" y="0"/>
                    <a:pt x="165" y="0"/>
                  </a:cubicBezTo>
                  <a:cubicBezTo>
                    <a:pt x="254" y="0"/>
                    <a:pt x="325" y="57"/>
                    <a:pt x="329" y="129"/>
                  </a:cubicBezTo>
                  <a:cubicBezTo>
                    <a:pt x="329" y="131"/>
                    <a:pt x="330" y="132"/>
                    <a:pt x="330" y="133"/>
                  </a:cubicBezTo>
                  <a:cubicBezTo>
                    <a:pt x="330" y="351"/>
                    <a:pt x="330" y="351"/>
                    <a:pt x="330" y="351"/>
                  </a:cubicBezTo>
                  <a:cubicBezTo>
                    <a:pt x="330" y="357"/>
                    <a:pt x="325" y="361"/>
                    <a:pt x="320" y="3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 name="Freeform 142"/>
            <p:cNvSpPr>
              <a:spLocks noEditPoints="1"/>
            </p:cNvSpPr>
            <p:nvPr/>
          </p:nvSpPr>
          <p:spPr bwMode="auto">
            <a:xfrm>
              <a:off x="8688244" y="2042665"/>
              <a:ext cx="220535" cy="74419"/>
            </a:xfrm>
            <a:custGeom>
              <a:avLst/>
              <a:gdLst>
                <a:gd name="T0" fmla="*/ 220 w 230"/>
                <a:gd name="T1" fmla="*/ 78 h 78"/>
                <a:gd name="T2" fmla="*/ 220 w 230"/>
                <a:gd name="T3" fmla="*/ 78 h 78"/>
                <a:gd name="T4" fmla="*/ 202 w 230"/>
                <a:gd name="T5" fmla="*/ 78 h 78"/>
                <a:gd name="T6" fmla="*/ 201 w 230"/>
                <a:gd name="T7" fmla="*/ 78 h 78"/>
                <a:gd name="T8" fmla="*/ 192 w 230"/>
                <a:gd name="T9" fmla="*/ 77 h 78"/>
                <a:gd name="T10" fmla="*/ 9 w 230"/>
                <a:gd name="T11" fmla="*/ 43 h 78"/>
                <a:gd name="T12" fmla="*/ 1 w 230"/>
                <a:gd name="T13" fmla="*/ 36 h 78"/>
                <a:gd name="T14" fmla="*/ 3 w 230"/>
                <a:gd name="T15" fmla="*/ 27 h 78"/>
                <a:gd name="T16" fmla="*/ 82 w 230"/>
                <a:gd name="T17" fmla="*/ 0 h 78"/>
                <a:gd name="T18" fmla="*/ 125 w 230"/>
                <a:gd name="T19" fmla="*/ 5 h 78"/>
                <a:gd name="T20" fmla="*/ 179 w 230"/>
                <a:gd name="T21" fmla="*/ 21 h 78"/>
                <a:gd name="T22" fmla="*/ 179 w 230"/>
                <a:gd name="T23" fmla="*/ 21 h 78"/>
                <a:gd name="T24" fmla="*/ 229 w 230"/>
                <a:gd name="T25" fmla="*/ 63 h 78"/>
                <a:gd name="T26" fmla="*/ 230 w 230"/>
                <a:gd name="T27" fmla="*/ 68 h 78"/>
                <a:gd name="T28" fmla="*/ 220 w 230"/>
                <a:gd name="T29" fmla="*/ 78 h 78"/>
                <a:gd name="T30" fmla="*/ 36 w 230"/>
                <a:gd name="T31" fmla="*/ 28 h 78"/>
                <a:gd name="T32" fmla="*/ 199 w 230"/>
                <a:gd name="T33" fmla="*/ 58 h 78"/>
                <a:gd name="T34" fmla="*/ 171 w 230"/>
                <a:gd name="T35" fmla="*/ 40 h 78"/>
                <a:gd name="T36" fmla="*/ 170 w 230"/>
                <a:gd name="T37" fmla="*/ 40 h 78"/>
                <a:gd name="T38" fmla="*/ 121 w 230"/>
                <a:gd name="T39" fmla="*/ 24 h 78"/>
                <a:gd name="T40" fmla="*/ 82 w 230"/>
                <a:gd name="T41" fmla="*/ 20 h 78"/>
                <a:gd name="T42" fmla="*/ 36 w 230"/>
                <a:gd name="T43"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 h="78">
                  <a:moveTo>
                    <a:pt x="220" y="78"/>
                  </a:moveTo>
                  <a:cubicBezTo>
                    <a:pt x="220" y="78"/>
                    <a:pt x="220" y="78"/>
                    <a:pt x="220" y="78"/>
                  </a:cubicBezTo>
                  <a:cubicBezTo>
                    <a:pt x="202" y="78"/>
                    <a:pt x="202" y="78"/>
                    <a:pt x="202" y="78"/>
                  </a:cubicBezTo>
                  <a:cubicBezTo>
                    <a:pt x="202" y="78"/>
                    <a:pt x="201" y="78"/>
                    <a:pt x="201" y="78"/>
                  </a:cubicBezTo>
                  <a:cubicBezTo>
                    <a:pt x="192" y="77"/>
                    <a:pt x="192" y="77"/>
                    <a:pt x="192" y="77"/>
                  </a:cubicBezTo>
                  <a:cubicBezTo>
                    <a:pt x="9" y="43"/>
                    <a:pt x="9" y="43"/>
                    <a:pt x="9" y="43"/>
                  </a:cubicBezTo>
                  <a:cubicBezTo>
                    <a:pt x="5" y="42"/>
                    <a:pt x="3" y="40"/>
                    <a:pt x="1" y="36"/>
                  </a:cubicBezTo>
                  <a:cubicBezTo>
                    <a:pt x="0" y="33"/>
                    <a:pt x="1" y="30"/>
                    <a:pt x="3" y="27"/>
                  </a:cubicBezTo>
                  <a:cubicBezTo>
                    <a:pt x="16" y="10"/>
                    <a:pt x="45" y="0"/>
                    <a:pt x="82" y="0"/>
                  </a:cubicBezTo>
                  <a:cubicBezTo>
                    <a:pt x="96" y="0"/>
                    <a:pt x="110" y="2"/>
                    <a:pt x="125" y="5"/>
                  </a:cubicBezTo>
                  <a:cubicBezTo>
                    <a:pt x="144" y="8"/>
                    <a:pt x="163" y="14"/>
                    <a:pt x="179" y="21"/>
                  </a:cubicBezTo>
                  <a:cubicBezTo>
                    <a:pt x="179" y="21"/>
                    <a:pt x="179" y="21"/>
                    <a:pt x="179" y="21"/>
                  </a:cubicBezTo>
                  <a:cubicBezTo>
                    <a:pt x="204" y="33"/>
                    <a:pt x="221" y="48"/>
                    <a:pt x="229" y="63"/>
                  </a:cubicBezTo>
                  <a:cubicBezTo>
                    <a:pt x="230" y="65"/>
                    <a:pt x="230" y="66"/>
                    <a:pt x="230" y="68"/>
                  </a:cubicBezTo>
                  <a:cubicBezTo>
                    <a:pt x="230" y="74"/>
                    <a:pt x="226" y="78"/>
                    <a:pt x="220" y="78"/>
                  </a:cubicBezTo>
                  <a:close/>
                  <a:moveTo>
                    <a:pt x="36" y="28"/>
                  </a:moveTo>
                  <a:cubicBezTo>
                    <a:pt x="199" y="58"/>
                    <a:pt x="199" y="58"/>
                    <a:pt x="199" y="58"/>
                  </a:cubicBezTo>
                  <a:cubicBezTo>
                    <a:pt x="192" y="51"/>
                    <a:pt x="182" y="45"/>
                    <a:pt x="171" y="40"/>
                  </a:cubicBezTo>
                  <a:cubicBezTo>
                    <a:pt x="170" y="40"/>
                    <a:pt x="170" y="40"/>
                    <a:pt x="170" y="40"/>
                  </a:cubicBezTo>
                  <a:cubicBezTo>
                    <a:pt x="156" y="33"/>
                    <a:pt x="139" y="27"/>
                    <a:pt x="121" y="24"/>
                  </a:cubicBezTo>
                  <a:cubicBezTo>
                    <a:pt x="108" y="22"/>
                    <a:pt x="95" y="20"/>
                    <a:pt x="82" y="20"/>
                  </a:cubicBezTo>
                  <a:cubicBezTo>
                    <a:pt x="64" y="20"/>
                    <a:pt x="48" y="23"/>
                    <a:pt x="36"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 name="Freeform 143"/>
            <p:cNvSpPr>
              <a:spLocks noEditPoints="1"/>
            </p:cNvSpPr>
            <p:nvPr/>
          </p:nvSpPr>
          <p:spPr bwMode="auto">
            <a:xfrm>
              <a:off x="8894258" y="2042665"/>
              <a:ext cx="219627" cy="74419"/>
            </a:xfrm>
            <a:custGeom>
              <a:avLst/>
              <a:gdLst>
                <a:gd name="T0" fmla="*/ 29 w 230"/>
                <a:gd name="T1" fmla="*/ 78 h 78"/>
                <a:gd name="T2" fmla="*/ 10 w 230"/>
                <a:gd name="T3" fmla="*/ 78 h 78"/>
                <a:gd name="T4" fmla="*/ 2 w 230"/>
                <a:gd name="T5" fmla="*/ 74 h 78"/>
                <a:gd name="T6" fmla="*/ 1 w 230"/>
                <a:gd name="T7" fmla="*/ 64 h 78"/>
                <a:gd name="T8" fmla="*/ 52 w 230"/>
                <a:gd name="T9" fmla="*/ 21 h 78"/>
                <a:gd name="T10" fmla="*/ 53 w 230"/>
                <a:gd name="T11" fmla="*/ 21 h 78"/>
                <a:gd name="T12" fmla="*/ 106 w 230"/>
                <a:gd name="T13" fmla="*/ 5 h 78"/>
                <a:gd name="T14" fmla="*/ 148 w 230"/>
                <a:gd name="T15" fmla="*/ 0 h 78"/>
                <a:gd name="T16" fmla="*/ 228 w 230"/>
                <a:gd name="T17" fmla="*/ 27 h 78"/>
                <a:gd name="T18" fmla="*/ 229 w 230"/>
                <a:gd name="T19" fmla="*/ 37 h 78"/>
                <a:gd name="T20" fmla="*/ 222 w 230"/>
                <a:gd name="T21" fmla="*/ 43 h 78"/>
                <a:gd name="T22" fmla="*/ 30 w 230"/>
                <a:gd name="T23" fmla="*/ 78 h 78"/>
                <a:gd name="T24" fmla="*/ 29 w 230"/>
                <a:gd name="T25" fmla="*/ 78 h 78"/>
                <a:gd name="T26" fmla="*/ 61 w 230"/>
                <a:gd name="T27" fmla="*/ 39 h 78"/>
                <a:gd name="T28" fmla="*/ 60 w 230"/>
                <a:gd name="T29" fmla="*/ 40 h 78"/>
                <a:gd name="T30" fmla="*/ 31 w 230"/>
                <a:gd name="T31" fmla="*/ 58 h 78"/>
                <a:gd name="T32" fmla="*/ 194 w 230"/>
                <a:gd name="T33" fmla="*/ 28 h 78"/>
                <a:gd name="T34" fmla="*/ 148 w 230"/>
                <a:gd name="T35" fmla="*/ 20 h 78"/>
                <a:gd name="T36" fmla="*/ 109 w 230"/>
                <a:gd name="T37" fmla="*/ 24 h 78"/>
                <a:gd name="T38" fmla="*/ 61 w 230"/>
                <a:gd name="T39" fmla="*/ 39 h 78"/>
                <a:gd name="T40" fmla="*/ 61 w 230"/>
                <a:gd name="T41"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78">
                  <a:moveTo>
                    <a:pt x="29" y="78"/>
                  </a:moveTo>
                  <a:cubicBezTo>
                    <a:pt x="10" y="78"/>
                    <a:pt x="10" y="78"/>
                    <a:pt x="10" y="78"/>
                  </a:cubicBezTo>
                  <a:cubicBezTo>
                    <a:pt x="7" y="78"/>
                    <a:pt x="4" y="77"/>
                    <a:pt x="2" y="74"/>
                  </a:cubicBezTo>
                  <a:cubicBezTo>
                    <a:pt x="0" y="71"/>
                    <a:pt x="0" y="67"/>
                    <a:pt x="1" y="64"/>
                  </a:cubicBezTo>
                  <a:cubicBezTo>
                    <a:pt x="8" y="48"/>
                    <a:pt x="26" y="33"/>
                    <a:pt x="52" y="21"/>
                  </a:cubicBezTo>
                  <a:cubicBezTo>
                    <a:pt x="52" y="21"/>
                    <a:pt x="52" y="21"/>
                    <a:pt x="53" y="21"/>
                  </a:cubicBezTo>
                  <a:cubicBezTo>
                    <a:pt x="68" y="14"/>
                    <a:pt x="87" y="8"/>
                    <a:pt x="106" y="5"/>
                  </a:cubicBezTo>
                  <a:cubicBezTo>
                    <a:pt x="120" y="2"/>
                    <a:pt x="135" y="0"/>
                    <a:pt x="148" y="0"/>
                  </a:cubicBezTo>
                  <a:cubicBezTo>
                    <a:pt x="186" y="0"/>
                    <a:pt x="215" y="10"/>
                    <a:pt x="228" y="27"/>
                  </a:cubicBezTo>
                  <a:cubicBezTo>
                    <a:pt x="230" y="30"/>
                    <a:pt x="230" y="33"/>
                    <a:pt x="229" y="37"/>
                  </a:cubicBezTo>
                  <a:cubicBezTo>
                    <a:pt x="228" y="40"/>
                    <a:pt x="225" y="42"/>
                    <a:pt x="222" y="43"/>
                  </a:cubicBezTo>
                  <a:cubicBezTo>
                    <a:pt x="30" y="78"/>
                    <a:pt x="30" y="78"/>
                    <a:pt x="30" y="78"/>
                  </a:cubicBezTo>
                  <a:cubicBezTo>
                    <a:pt x="30" y="78"/>
                    <a:pt x="29" y="78"/>
                    <a:pt x="29" y="78"/>
                  </a:cubicBezTo>
                  <a:close/>
                  <a:moveTo>
                    <a:pt x="61" y="39"/>
                  </a:moveTo>
                  <a:cubicBezTo>
                    <a:pt x="60" y="39"/>
                    <a:pt x="60" y="40"/>
                    <a:pt x="60" y="40"/>
                  </a:cubicBezTo>
                  <a:cubicBezTo>
                    <a:pt x="48" y="45"/>
                    <a:pt x="38" y="51"/>
                    <a:pt x="31" y="58"/>
                  </a:cubicBezTo>
                  <a:cubicBezTo>
                    <a:pt x="194" y="28"/>
                    <a:pt x="194" y="28"/>
                    <a:pt x="194" y="28"/>
                  </a:cubicBezTo>
                  <a:cubicBezTo>
                    <a:pt x="183" y="23"/>
                    <a:pt x="167" y="20"/>
                    <a:pt x="148" y="20"/>
                  </a:cubicBezTo>
                  <a:cubicBezTo>
                    <a:pt x="136" y="20"/>
                    <a:pt x="123" y="22"/>
                    <a:pt x="109" y="24"/>
                  </a:cubicBezTo>
                  <a:cubicBezTo>
                    <a:pt x="92" y="27"/>
                    <a:pt x="75" y="33"/>
                    <a:pt x="61" y="39"/>
                  </a:cubicBezTo>
                  <a:cubicBezTo>
                    <a:pt x="61" y="39"/>
                    <a:pt x="61" y="39"/>
                    <a:pt x="6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 name="Freeform 144"/>
            <p:cNvSpPr>
              <a:spLocks/>
            </p:cNvSpPr>
            <p:nvPr/>
          </p:nvSpPr>
          <p:spPr bwMode="auto">
            <a:xfrm>
              <a:off x="8867032" y="2385719"/>
              <a:ext cx="24504" cy="19966"/>
            </a:xfrm>
            <a:custGeom>
              <a:avLst/>
              <a:gdLst>
                <a:gd name="T0" fmla="*/ 15 w 25"/>
                <a:gd name="T1" fmla="*/ 21 h 21"/>
                <a:gd name="T2" fmla="*/ 15 w 25"/>
                <a:gd name="T3" fmla="*/ 21 h 21"/>
                <a:gd name="T4" fmla="*/ 10 w 25"/>
                <a:gd name="T5" fmla="*/ 21 h 21"/>
                <a:gd name="T6" fmla="*/ 0 w 25"/>
                <a:gd name="T7" fmla="*/ 11 h 21"/>
                <a:gd name="T8" fmla="*/ 0 w 25"/>
                <a:gd name="T9" fmla="*/ 10 h 21"/>
                <a:gd name="T10" fmla="*/ 4 w 25"/>
                <a:gd name="T11" fmla="*/ 3 h 21"/>
                <a:gd name="T12" fmla="*/ 12 w 25"/>
                <a:gd name="T13" fmla="*/ 1 h 21"/>
                <a:gd name="T14" fmla="*/ 17 w 25"/>
                <a:gd name="T15" fmla="*/ 1 h 21"/>
                <a:gd name="T16" fmla="*/ 25 w 25"/>
                <a:gd name="T17" fmla="*/ 11 h 21"/>
                <a:gd name="T18" fmla="*/ 15 w 25"/>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15" y="21"/>
                  </a:moveTo>
                  <a:cubicBezTo>
                    <a:pt x="15" y="21"/>
                    <a:pt x="15" y="21"/>
                    <a:pt x="15" y="21"/>
                  </a:cubicBezTo>
                  <a:cubicBezTo>
                    <a:pt x="10" y="21"/>
                    <a:pt x="10" y="21"/>
                    <a:pt x="10" y="21"/>
                  </a:cubicBezTo>
                  <a:cubicBezTo>
                    <a:pt x="5" y="21"/>
                    <a:pt x="0" y="17"/>
                    <a:pt x="0" y="11"/>
                  </a:cubicBezTo>
                  <a:cubicBezTo>
                    <a:pt x="0" y="10"/>
                    <a:pt x="0" y="10"/>
                    <a:pt x="0" y="10"/>
                  </a:cubicBezTo>
                  <a:cubicBezTo>
                    <a:pt x="0" y="7"/>
                    <a:pt x="1" y="5"/>
                    <a:pt x="4" y="3"/>
                  </a:cubicBezTo>
                  <a:cubicBezTo>
                    <a:pt x="6" y="1"/>
                    <a:pt x="9" y="0"/>
                    <a:pt x="12" y="1"/>
                  </a:cubicBezTo>
                  <a:cubicBezTo>
                    <a:pt x="17" y="1"/>
                    <a:pt x="17" y="1"/>
                    <a:pt x="17" y="1"/>
                  </a:cubicBezTo>
                  <a:cubicBezTo>
                    <a:pt x="22" y="2"/>
                    <a:pt x="25" y="6"/>
                    <a:pt x="25" y="11"/>
                  </a:cubicBezTo>
                  <a:cubicBezTo>
                    <a:pt x="25" y="17"/>
                    <a:pt x="21" y="21"/>
                    <a:pt x="15"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 name="Freeform 145"/>
            <p:cNvSpPr>
              <a:spLocks/>
            </p:cNvSpPr>
            <p:nvPr/>
          </p:nvSpPr>
          <p:spPr bwMode="auto">
            <a:xfrm>
              <a:off x="8911502" y="2385719"/>
              <a:ext cx="24504" cy="19966"/>
            </a:xfrm>
            <a:custGeom>
              <a:avLst/>
              <a:gdLst>
                <a:gd name="T0" fmla="*/ 16 w 26"/>
                <a:gd name="T1" fmla="*/ 21 h 21"/>
                <a:gd name="T2" fmla="*/ 11 w 26"/>
                <a:gd name="T3" fmla="*/ 21 h 21"/>
                <a:gd name="T4" fmla="*/ 1 w 26"/>
                <a:gd name="T5" fmla="*/ 12 h 21"/>
                <a:gd name="T6" fmla="*/ 9 w 26"/>
                <a:gd name="T7" fmla="*/ 1 h 21"/>
                <a:gd name="T8" fmla="*/ 14 w 26"/>
                <a:gd name="T9" fmla="*/ 0 h 21"/>
                <a:gd name="T10" fmla="*/ 22 w 26"/>
                <a:gd name="T11" fmla="*/ 3 h 21"/>
                <a:gd name="T12" fmla="*/ 26 w 26"/>
                <a:gd name="T13" fmla="*/ 10 h 21"/>
                <a:gd name="T14" fmla="*/ 26 w 26"/>
                <a:gd name="T15" fmla="*/ 11 h 21"/>
                <a:gd name="T16" fmla="*/ 16 w 26"/>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1">
                  <a:moveTo>
                    <a:pt x="16" y="21"/>
                  </a:moveTo>
                  <a:cubicBezTo>
                    <a:pt x="11" y="21"/>
                    <a:pt x="11" y="21"/>
                    <a:pt x="11" y="21"/>
                  </a:cubicBezTo>
                  <a:cubicBezTo>
                    <a:pt x="6" y="21"/>
                    <a:pt x="1" y="17"/>
                    <a:pt x="1" y="12"/>
                  </a:cubicBezTo>
                  <a:cubicBezTo>
                    <a:pt x="0" y="7"/>
                    <a:pt x="4" y="2"/>
                    <a:pt x="9" y="1"/>
                  </a:cubicBezTo>
                  <a:cubicBezTo>
                    <a:pt x="14" y="0"/>
                    <a:pt x="14" y="0"/>
                    <a:pt x="14" y="0"/>
                  </a:cubicBezTo>
                  <a:cubicBezTo>
                    <a:pt x="17" y="0"/>
                    <a:pt x="20" y="1"/>
                    <a:pt x="22" y="3"/>
                  </a:cubicBezTo>
                  <a:cubicBezTo>
                    <a:pt x="25" y="5"/>
                    <a:pt x="26" y="7"/>
                    <a:pt x="26" y="10"/>
                  </a:cubicBezTo>
                  <a:cubicBezTo>
                    <a:pt x="26" y="11"/>
                    <a:pt x="26" y="11"/>
                    <a:pt x="26" y="11"/>
                  </a:cubicBezTo>
                  <a:cubicBezTo>
                    <a:pt x="26" y="17"/>
                    <a:pt x="21" y="21"/>
                    <a:pt x="16"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 name="Freeform 146"/>
            <p:cNvSpPr>
              <a:spLocks noEditPoints="1"/>
            </p:cNvSpPr>
            <p:nvPr/>
          </p:nvSpPr>
          <p:spPr bwMode="auto">
            <a:xfrm>
              <a:off x="8871570" y="2098026"/>
              <a:ext cx="59898" cy="307660"/>
            </a:xfrm>
            <a:custGeom>
              <a:avLst/>
              <a:gdLst>
                <a:gd name="T0" fmla="*/ 52 w 62"/>
                <a:gd name="T1" fmla="*/ 321 h 321"/>
                <a:gd name="T2" fmla="*/ 10 w 62"/>
                <a:gd name="T3" fmla="*/ 321 h 321"/>
                <a:gd name="T4" fmla="*/ 0 w 62"/>
                <a:gd name="T5" fmla="*/ 311 h 321"/>
                <a:gd name="T6" fmla="*/ 0 w 62"/>
                <a:gd name="T7" fmla="*/ 10 h 321"/>
                <a:gd name="T8" fmla="*/ 10 w 62"/>
                <a:gd name="T9" fmla="*/ 0 h 321"/>
                <a:gd name="T10" fmla="*/ 52 w 62"/>
                <a:gd name="T11" fmla="*/ 0 h 321"/>
                <a:gd name="T12" fmla="*/ 62 w 62"/>
                <a:gd name="T13" fmla="*/ 10 h 321"/>
                <a:gd name="T14" fmla="*/ 62 w 62"/>
                <a:gd name="T15" fmla="*/ 311 h 321"/>
                <a:gd name="T16" fmla="*/ 52 w 62"/>
                <a:gd name="T17" fmla="*/ 321 h 321"/>
                <a:gd name="T18" fmla="*/ 20 w 62"/>
                <a:gd name="T19" fmla="*/ 301 h 321"/>
                <a:gd name="T20" fmla="*/ 42 w 62"/>
                <a:gd name="T21" fmla="*/ 301 h 321"/>
                <a:gd name="T22" fmla="*/ 42 w 62"/>
                <a:gd name="T23" fmla="*/ 20 h 321"/>
                <a:gd name="T24" fmla="*/ 20 w 62"/>
                <a:gd name="T25" fmla="*/ 20 h 321"/>
                <a:gd name="T26" fmla="*/ 20 w 62"/>
                <a:gd name="T27" fmla="*/ 30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321">
                  <a:moveTo>
                    <a:pt x="52" y="321"/>
                  </a:moveTo>
                  <a:cubicBezTo>
                    <a:pt x="10" y="321"/>
                    <a:pt x="10" y="321"/>
                    <a:pt x="10" y="321"/>
                  </a:cubicBezTo>
                  <a:cubicBezTo>
                    <a:pt x="5" y="321"/>
                    <a:pt x="0" y="317"/>
                    <a:pt x="0" y="311"/>
                  </a:cubicBezTo>
                  <a:cubicBezTo>
                    <a:pt x="0" y="10"/>
                    <a:pt x="0" y="10"/>
                    <a:pt x="0" y="10"/>
                  </a:cubicBezTo>
                  <a:cubicBezTo>
                    <a:pt x="0" y="5"/>
                    <a:pt x="5" y="0"/>
                    <a:pt x="10" y="0"/>
                  </a:cubicBezTo>
                  <a:cubicBezTo>
                    <a:pt x="52" y="0"/>
                    <a:pt x="52" y="0"/>
                    <a:pt x="52" y="0"/>
                  </a:cubicBezTo>
                  <a:cubicBezTo>
                    <a:pt x="57" y="0"/>
                    <a:pt x="62" y="5"/>
                    <a:pt x="62" y="10"/>
                  </a:cubicBezTo>
                  <a:cubicBezTo>
                    <a:pt x="62" y="311"/>
                    <a:pt x="62" y="311"/>
                    <a:pt x="62" y="311"/>
                  </a:cubicBezTo>
                  <a:cubicBezTo>
                    <a:pt x="62" y="317"/>
                    <a:pt x="57" y="321"/>
                    <a:pt x="52" y="321"/>
                  </a:cubicBezTo>
                  <a:close/>
                  <a:moveTo>
                    <a:pt x="20" y="301"/>
                  </a:moveTo>
                  <a:cubicBezTo>
                    <a:pt x="42" y="301"/>
                    <a:pt x="42" y="301"/>
                    <a:pt x="42" y="301"/>
                  </a:cubicBezTo>
                  <a:cubicBezTo>
                    <a:pt x="42" y="20"/>
                    <a:pt x="42" y="20"/>
                    <a:pt x="42" y="20"/>
                  </a:cubicBezTo>
                  <a:cubicBezTo>
                    <a:pt x="20" y="20"/>
                    <a:pt x="20" y="20"/>
                    <a:pt x="20" y="20"/>
                  </a:cubicBezTo>
                  <a:lnTo>
                    <a:pt x="20" y="3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 name="Freeform 147"/>
            <p:cNvSpPr>
              <a:spLocks noEditPoints="1"/>
            </p:cNvSpPr>
            <p:nvPr/>
          </p:nvSpPr>
          <p:spPr bwMode="auto">
            <a:xfrm>
              <a:off x="8674631" y="2061724"/>
              <a:ext cx="216905" cy="343962"/>
            </a:xfrm>
            <a:custGeom>
              <a:avLst/>
              <a:gdLst>
                <a:gd name="T0" fmla="*/ 215 w 226"/>
                <a:gd name="T1" fmla="*/ 359 h 359"/>
                <a:gd name="T2" fmla="*/ 209 w 226"/>
                <a:gd name="T3" fmla="*/ 358 h 359"/>
                <a:gd name="T4" fmla="*/ 0 w 226"/>
                <a:gd name="T5" fmla="*/ 311 h 359"/>
                <a:gd name="T6" fmla="*/ 7 w 226"/>
                <a:gd name="T7" fmla="*/ 248 h 359"/>
                <a:gd name="T8" fmla="*/ 39 w 226"/>
                <a:gd name="T9" fmla="*/ 235 h 359"/>
                <a:gd name="T10" fmla="*/ 38 w 226"/>
                <a:gd name="T11" fmla="*/ 232 h 359"/>
                <a:gd name="T12" fmla="*/ 38 w 226"/>
                <a:gd name="T13" fmla="*/ 232 h 359"/>
                <a:gd name="T14" fmla="*/ 37 w 226"/>
                <a:gd name="T15" fmla="*/ 231 h 359"/>
                <a:gd name="T16" fmla="*/ 35 w 226"/>
                <a:gd name="T17" fmla="*/ 231 h 359"/>
                <a:gd name="T18" fmla="*/ 5 w 226"/>
                <a:gd name="T19" fmla="*/ 238 h 359"/>
                <a:gd name="T20" fmla="*/ 0 w 226"/>
                <a:gd name="T21" fmla="*/ 227 h 359"/>
                <a:gd name="T22" fmla="*/ 45 w 226"/>
                <a:gd name="T23" fmla="*/ 202 h 359"/>
                <a:gd name="T24" fmla="*/ 46 w 226"/>
                <a:gd name="T25" fmla="*/ 201 h 359"/>
                <a:gd name="T26" fmla="*/ 46 w 226"/>
                <a:gd name="T27" fmla="*/ 201 h 359"/>
                <a:gd name="T28" fmla="*/ 47 w 226"/>
                <a:gd name="T29" fmla="*/ 198 h 359"/>
                <a:gd name="T30" fmla="*/ 46 w 226"/>
                <a:gd name="T31" fmla="*/ 197 h 359"/>
                <a:gd name="T32" fmla="*/ 46 w 226"/>
                <a:gd name="T33" fmla="*/ 197 h 359"/>
                <a:gd name="T34" fmla="*/ 45 w 226"/>
                <a:gd name="T35" fmla="*/ 196 h 359"/>
                <a:gd name="T36" fmla="*/ 45 w 226"/>
                <a:gd name="T37" fmla="*/ 196 h 359"/>
                <a:gd name="T38" fmla="*/ 35 w 226"/>
                <a:gd name="T39" fmla="*/ 188 h 359"/>
                <a:gd name="T40" fmla="*/ 49 w 226"/>
                <a:gd name="T41" fmla="*/ 174 h 359"/>
                <a:gd name="T42" fmla="*/ 49 w 226"/>
                <a:gd name="T43" fmla="*/ 173 h 359"/>
                <a:gd name="T44" fmla="*/ 49 w 226"/>
                <a:gd name="T45" fmla="*/ 173 h 359"/>
                <a:gd name="T46" fmla="*/ 50 w 226"/>
                <a:gd name="T47" fmla="*/ 172 h 359"/>
                <a:gd name="T48" fmla="*/ 51 w 226"/>
                <a:gd name="T49" fmla="*/ 171 h 359"/>
                <a:gd name="T50" fmla="*/ 47 w 226"/>
                <a:gd name="T51" fmla="*/ 168 h 359"/>
                <a:gd name="T52" fmla="*/ 36 w 226"/>
                <a:gd name="T53" fmla="*/ 154 h 359"/>
                <a:gd name="T54" fmla="*/ 33 w 226"/>
                <a:gd name="T55" fmla="*/ 150 h 359"/>
                <a:gd name="T56" fmla="*/ 5 w 226"/>
                <a:gd name="T57" fmla="*/ 156 h 359"/>
                <a:gd name="T58" fmla="*/ 0 w 226"/>
                <a:gd name="T59" fmla="*/ 10 h 359"/>
                <a:gd name="T60" fmla="*/ 12 w 226"/>
                <a:gd name="T61" fmla="*/ 0 h 359"/>
                <a:gd name="T62" fmla="*/ 226 w 226"/>
                <a:gd name="T63" fmla="*/ 48 h 359"/>
                <a:gd name="T64" fmla="*/ 223 w 226"/>
                <a:gd name="T65" fmla="*/ 357 h 359"/>
                <a:gd name="T66" fmla="*/ 20 w 226"/>
                <a:gd name="T67" fmla="*/ 303 h 359"/>
                <a:gd name="T68" fmla="*/ 206 w 226"/>
                <a:gd name="T69" fmla="*/ 57 h 359"/>
                <a:gd name="T70" fmla="*/ 20 w 226"/>
                <a:gd name="T71" fmla="*/ 133 h 359"/>
                <a:gd name="T72" fmla="*/ 34 w 226"/>
                <a:gd name="T73" fmla="*/ 129 h 359"/>
                <a:gd name="T74" fmla="*/ 56 w 226"/>
                <a:gd name="T75" fmla="*/ 150 h 359"/>
                <a:gd name="T76" fmla="*/ 71 w 226"/>
                <a:gd name="T77" fmla="*/ 171 h 359"/>
                <a:gd name="T78" fmla="*/ 70 w 226"/>
                <a:gd name="T79" fmla="*/ 174 h 359"/>
                <a:gd name="T80" fmla="*/ 69 w 226"/>
                <a:gd name="T81" fmla="*/ 179 h 359"/>
                <a:gd name="T82" fmla="*/ 64 w 226"/>
                <a:gd name="T83" fmla="*/ 187 h 359"/>
                <a:gd name="T84" fmla="*/ 64 w 226"/>
                <a:gd name="T85" fmla="*/ 188 h 359"/>
                <a:gd name="T86" fmla="*/ 65 w 226"/>
                <a:gd name="T87" fmla="*/ 190 h 359"/>
                <a:gd name="T88" fmla="*/ 61 w 226"/>
                <a:gd name="T89" fmla="*/ 214 h 359"/>
                <a:gd name="T90" fmla="*/ 58 w 226"/>
                <a:gd name="T91" fmla="*/ 217 h 359"/>
                <a:gd name="T92" fmla="*/ 55 w 226"/>
                <a:gd name="T93" fmla="*/ 219 h 359"/>
                <a:gd name="T94" fmla="*/ 54 w 226"/>
                <a:gd name="T95" fmla="*/ 220 h 359"/>
                <a:gd name="T96" fmla="*/ 58 w 226"/>
                <a:gd name="T97" fmla="*/ 227 h 359"/>
                <a:gd name="T98" fmla="*/ 44 w 226"/>
                <a:gd name="T99" fmla="*/ 256 h 359"/>
                <a:gd name="T100" fmla="*/ 20 w 226"/>
                <a:gd name="T101" fmla="*/ 303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359">
                  <a:moveTo>
                    <a:pt x="216" y="359"/>
                  </a:moveTo>
                  <a:cubicBezTo>
                    <a:pt x="216" y="359"/>
                    <a:pt x="215" y="359"/>
                    <a:pt x="215" y="359"/>
                  </a:cubicBezTo>
                  <a:cubicBezTo>
                    <a:pt x="210" y="358"/>
                    <a:pt x="210" y="358"/>
                    <a:pt x="210" y="358"/>
                  </a:cubicBezTo>
                  <a:cubicBezTo>
                    <a:pt x="210" y="358"/>
                    <a:pt x="209" y="358"/>
                    <a:pt x="209" y="358"/>
                  </a:cubicBezTo>
                  <a:cubicBezTo>
                    <a:pt x="8" y="321"/>
                    <a:pt x="8" y="321"/>
                    <a:pt x="8" y="321"/>
                  </a:cubicBezTo>
                  <a:cubicBezTo>
                    <a:pt x="4" y="320"/>
                    <a:pt x="0" y="316"/>
                    <a:pt x="0" y="311"/>
                  </a:cubicBezTo>
                  <a:cubicBezTo>
                    <a:pt x="0" y="257"/>
                    <a:pt x="0" y="257"/>
                    <a:pt x="0" y="257"/>
                  </a:cubicBezTo>
                  <a:cubicBezTo>
                    <a:pt x="0" y="253"/>
                    <a:pt x="3" y="249"/>
                    <a:pt x="7" y="248"/>
                  </a:cubicBezTo>
                  <a:cubicBezTo>
                    <a:pt x="37" y="237"/>
                    <a:pt x="37" y="237"/>
                    <a:pt x="37" y="237"/>
                  </a:cubicBezTo>
                  <a:cubicBezTo>
                    <a:pt x="38" y="237"/>
                    <a:pt x="38" y="236"/>
                    <a:pt x="39" y="235"/>
                  </a:cubicBezTo>
                  <a:cubicBezTo>
                    <a:pt x="39" y="235"/>
                    <a:pt x="39" y="234"/>
                    <a:pt x="39" y="233"/>
                  </a:cubicBezTo>
                  <a:cubicBezTo>
                    <a:pt x="39" y="233"/>
                    <a:pt x="39" y="233"/>
                    <a:pt x="38" y="232"/>
                  </a:cubicBezTo>
                  <a:cubicBezTo>
                    <a:pt x="38" y="232"/>
                    <a:pt x="38" y="232"/>
                    <a:pt x="38" y="232"/>
                  </a:cubicBezTo>
                  <a:cubicBezTo>
                    <a:pt x="38" y="232"/>
                    <a:pt x="38" y="232"/>
                    <a:pt x="38" y="232"/>
                  </a:cubicBezTo>
                  <a:cubicBezTo>
                    <a:pt x="38" y="232"/>
                    <a:pt x="38" y="232"/>
                    <a:pt x="38" y="232"/>
                  </a:cubicBezTo>
                  <a:cubicBezTo>
                    <a:pt x="37" y="231"/>
                    <a:pt x="37" y="231"/>
                    <a:pt x="37" y="231"/>
                  </a:cubicBezTo>
                  <a:cubicBezTo>
                    <a:pt x="36" y="231"/>
                    <a:pt x="36" y="231"/>
                    <a:pt x="36" y="231"/>
                  </a:cubicBezTo>
                  <a:cubicBezTo>
                    <a:pt x="36" y="231"/>
                    <a:pt x="36" y="231"/>
                    <a:pt x="35" y="231"/>
                  </a:cubicBezTo>
                  <a:cubicBezTo>
                    <a:pt x="14" y="239"/>
                    <a:pt x="14" y="239"/>
                    <a:pt x="14" y="239"/>
                  </a:cubicBezTo>
                  <a:cubicBezTo>
                    <a:pt x="11" y="240"/>
                    <a:pt x="7" y="240"/>
                    <a:pt x="5" y="238"/>
                  </a:cubicBezTo>
                  <a:cubicBezTo>
                    <a:pt x="2" y="236"/>
                    <a:pt x="0" y="233"/>
                    <a:pt x="0" y="230"/>
                  </a:cubicBezTo>
                  <a:cubicBezTo>
                    <a:pt x="0" y="227"/>
                    <a:pt x="0" y="227"/>
                    <a:pt x="0" y="227"/>
                  </a:cubicBezTo>
                  <a:cubicBezTo>
                    <a:pt x="0" y="223"/>
                    <a:pt x="3" y="219"/>
                    <a:pt x="6" y="218"/>
                  </a:cubicBezTo>
                  <a:cubicBezTo>
                    <a:pt x="45" y="202"/>
                    <a:pt x="45" y="202"/>
                    <a:pt x="45" y="202"/>
                  </a:cubicBezTo>
                  <a:cubicBezTo>
                    <a:pt x="45" y="202"/>
                    <a:pt x="45" y="201"/>
                    <a:pt x="45" y="201"/>
                  </a:cubicBezTo>
                  <a:cubicBezTo>
                    <a:pt x="45" y="201"/>
                    <a:pt x="45" y="201"/>
                    <a:pt x="46" y="201"/>
                  </a:cubicBezTo>
                  <a:cubicBezTo>
                    <a:pt x="46" y="201"/>
                    <a:pt x="46" y="201"/>
                    <a:pt x="46" y="201"/>
                  </a:cubicBezTo>
                  <a:cubicBezTo>
                    <a:pt x="46" y="201"/>
                    <a:pt x="46" y="201"/>
                    <a:pt x="46" y="201"/>
                  </a:cubicBezTo>
                  <a:cubicBezTo>
                    <a:pt x="46" y="200"/>
                    <a:pt x="46" y="200"/>
                    <a:pt x="46" y="200"/>
                  </a:cubicBezTo>
                  <a:cubicBezTo>
                    <a:pt x="46" y="200"/>
                    <a:pt x="47" y="199"/>
                    <a:pt x="47" y="198"/>
                  </a:cubicBezTo>
                  <a:cubicBezTo>
                    <a:pt x="47" y="198"/>
                    <a:pt x="47" y="198"/>
                    <a:pt x="46" y="197"/>
                  </a:cubicBezTo>
                  <a:cubicBezTo>
                    <a:pt x="46" y="197"/>
                    <a:pt x="46" y="197"/>
                    <a:pt x="46" y="197"/>
                  </a:cubicBezTo>
                  <a:cubicBezTo>
                    <a:pt x="46" y="197"/>
                    <a:pt x="46" y="197"/>
                    <a:pt x="46" y="197"/>
                  </a:cubicBezTo>
                  <a:cubicBezTo>
                    <a:pt x="46" y="197"/>
                    <a:pt x="46" y="197"/>
                    <a:pt x="46" y="197"/>
                  </a:cubicBezTo>
                  <a:cubicBezTo>
                    <a:pt x="46" y="197"/>
                    <a:pt x="46" y="197"/>
                    <a:pt x="46" y="197"/>
                  </a:cubicBezTo>
                  <a:cubicBezTo>
                    <a:pt x="46" y="197"/>
                    <a:pt x="46" y="196"/>
                    <a:pt x="45" y="196"/>
                  </a:cubicBezTo>
                  <a:cubicBezTo>
                    <a:pt x="45" y="196"/>
                    <a:pt x="45" y="196"/>
                    <a:pt x="45" y="196"/>
                  </a:cubicBezTo>
                  <a:cubicBezTo>
                    <a:pt x="45" y="196"/>
                    <a:pt x="45" y="196"/>
                    <a:pt x="45" y="196"/>
                  </a:cubicBezTo>
                  <a:cubicBezTo>
                    <a:pt x="44" y="196"/>
                    <a:pt x="44" y="196"/>
                    <a:pt x="44" y="196"/>
                  </a:cubicBezTo>
                  <a:cubicBezTo>
                    <a:pt x="40" y="196"/>
                    <a:pt x="36" y="192"/>
                    <a:pt x="35" y="188"/>
                  </a:cubicBezTo>
                  <a:cubicBezTo>
                    <a:pt x="34" y="183"/>
                    <a:pt x="37" y="179"/>
                    <a:pt x="41" y="177"/>
                  </a:cubicBezTo>
                  <a:cubicBezTo>
                    <a:pt x="49" y="174"/>
                    <a:pt x="49" y="174"/>
                    <a:pt x="49" y="174"/>
                  </a:cubicBezTo>
                  <a:cubicBezTo>
                    <a:pt x="49" y="173"/>
                    <a:pt x="49" y="173"/>
                    <a:pt x="49" y="173"/>
                  </a:cubicBezTo>
                  <a:cubicBezTo>
                    <a:pt x="49" y="173"/>
                    <a:pt x="49" y="173"/>
                    <a:pt x="49" y="173"/>
                  </a:cubicBezTo>
                  <a:cubicBezTo>
                    <a:pt x="49" y="173"/>
                    <a:pt x="49" y="173"/>
                    <a:pt x="49" y="173"/>
                  </a:cubicBezTo>
                  <a:cubicBezTo>
                    <a:pt x="49" y="173"/>
                    <a:pt x="49" y="173"/>
                    <a:pt x="49" y="173"/>
                  </a:cubicBezTo>
                  <a:cubicBezTo>
                    <a:pt x="50" y="173"/>
                    <a:pt x="50" y="173"/>
                    <a:pt x="50" y="173"/>
                  </a:cubicBezTo>
                  <a:cubicBezTo>
                    <a:pt x="50" y="173"/>
                    <a:pt x="50" y="172"/>
                    <a:pt x="50" y="172"/>
                  </a:cubicBezTo>
                  <a:cubicBezTo>
                    <a:pt x="50" y="172"/>
                    <a:pt x="51" y="172"/>
                    <a:pt x="51" y="171"/>
                  </a:cubicBezTo>
                  <a:cubicBezTo>
                    <a:pt x="51" y="171"/>
                    <a:pt x="51" y="171"/>
                    <a:pt x="51" y="171"/>
                  </a:cubicBezTo>
                  <a:cubicBezTo>
                    <a:pt x="51" y="170"/>
                    <a:pt x="51" y="170"/>
                    <a:pt x="50" y="170"/>
                  </a:cubicBezTo>
                  <a:cubicBezTo>
                    <a:pt x="50" y="168"/>
                    <a:pt x="48" y="168"/>
                    <a:pt x="47" y="168"/>
                  </a:cubicBezTo>
                  <a:cubicBezTo>
                    <a:pt x="43" y="169"/>
                    <a:pt x="40" y="167"/>
                    <a:pt x="37" y="164"/>
                  </a:cubicBezTo>
                  <a:cubicBezTo>
                    <a:pt x="35" y="161"/>
                    <a:pt x="34" y="157"/>
                    <a:pt x="36" y="154"/>
                  </a:cubicBezTo>
                  <a:cubicBezTo>
                    <a:pt x="36" y="153"/>
                    <a:pt x="37" y="152"/>
                    <a:pt x="36" y="151"/>
                  </a:cubicBezTo>
                  <a:cubicBezTo>
                    <a:pt x="36" y="149"/>
                    <a:pt x="34" y="149"/>
                    <a:pt x="33" y="150"/>
                  </a:cubicBezTo>
                  <a:cubicBezTo>
                    <a:pt x="14" y="157"/>
                    <a:pt x="14" y="157"/>
                    <a:pt x="14" y="157"/>
                  </a:cubicBezTo>
                  <a:cubicBezTo>
                    <a:pt x="11" y="159"/>
                    <a:pt x="8" y="158"/>
                    <a:pt x="5" y="156"/>
                  </a:cubicBezTo>
                  <a:cubicBezTo>
                    <a:pt x="2" y="155"/>
                    <a:pt x="0" y="151"/>
                    <a:pt x="0" y="148"/>
                  </a:cubicBezTo>
                  <a:cubicBezTo>
                    <a:pt x="0" y="10"/>
                    <a:pt x="0" y="10"/>
                    <a:pt x="0" y="10"/>
                  </a:cubicBezTo>
                  <a:cubicBezTo>
                    <a:pt x="0" y="7"/>
                    <a:pt x="2" y="5"/>
                    <a:pt x="4" y="3"/>
                  </a:cubicBezTo>
                  <a:cubicBezTo>
                    <a:pt x="6" y="1"/>
                    <a:pt x="9" y="0"/>
                    <a:pt x="12" y="0"/>
                  </a:cubicBezTo>
                  <a:cubicBezTo>
                    <a:pt x="218" y="39"/>
                    <a:pt x="218" y="39"/>
                    <a:pt x="218" y="39"/>
                  </a:cubicBezTo>
                  <a:cubicBezTo>
                    <a:pt x="223" y="39"/>
                    <a:pt x="226" y="44"/>
                    <a:pt x="226" y="48"/>
                  </a:cubicBezTo>
                  <a:cubicBezTo>
                    <a:pt x="226" y="349"/>
                    <a:pt x="226" y="349"/>
                    <a:pt x="226" y="349"/>
                  </a:cubicBezTo>
                  <a:cubicBezTo>
                    <a:pt x="226" y="352"/>
                    <a:pt x="225" y="355"/>
                    <a:pt x="223" y="357"/>
                  </a:cubicBezTo>
                  <a:cubicBezTo>
                    <a:pt x="221" y="358"/>
                    <a:pt x="219" y="359"/>
                    <a:pt x="216" y="359"/>
                  </a:cubicBezTo>
                  <a:close/>
                  <a:moveTo>
                    <a:pt x="20" y="303"/>
                  </a:moveTo>
                  <a:cubicBezTo>
                    <a:pt x="206" y="337"/>
                    <a:pt x="206" y="337"/>
                    <a:pt x="206" y="337"/>
                  </a:cubicBezTo>
                  <a:cubicBezTo>
                    <a:pt x="206" y="57"/>
                    <a:pt x="206" y="57"/>
                    <a:pt x="206" y="57"/>
                  </a:cubicBezTo>
                  <a:cubicBezTo>
                    <a:pt x="20" y="22"/>
                    <a:pt x="20" y="22"/>
                    <a:pt x="20" y="22"/>
                  </a:cubicBezTo>
                  <a:cubicBezTo>
                    <a:pt x="20" y="133"/>
                    <a:pt x="20" y="133"/>
                    <a:pt x="20" y="133"/>
                  </a:cubicBezTo>
                  <a:cubicBezTo>
                    <a:pt x="25" y="131"/>
                    <a:pt x="25" y="131"/>
                    <a:pt x="25" y="131"/>
                  </a:cubicBezTo>
                  <a:cubicBezTo>
                    <a:pt x="28" y="130"/>
                    <a:pt x="31" y="129"/>
                    <a:pt x="34" y="129"/>
                  </a:cubicBezTo>
                  <a:cubicBezTo>
                    <a:pt x="43" y="129"/>
                    <a:pt x="51" y="135"/>
                    <a:pt x="55" y="143"/>
                  </a:cubicBezTo>
                  <a:cubicBezTo>
                    <a:pt x="56" y="145"/>
                    <a:pt x="56" y="148"/>
                    <a:pt x="56" y="150"/>
                  </a:cubicBezTo>
                  <a:cubicBezTo>
                    <a:pt x="62" y="152"/>
                    <a:pt x="66" y="156"/>
                    <a:pt x="69" y="162"/>
                  </a:cubicBezTo>
                  <a:cubicBezTo>
                    <a:pt x="70" y="165"/>
                    <a:pt x="71" y="168"/>
                    <a:pt x="71" y="171"/>
                  </a:cubicBezTo>
                  <a:cubicBezTo>
                    <a:pt x="71" y="172"/>
                    <a:pt x="71" y="173"/>
                    <a:pt x="71" y="173"/>
                  </a:cubicBezTo>
                  <a:cubicBezTo>
                    <a:pt x="71" y="174"/>
                    <a:pt x="70" y="174"/>
                    <a:pt x="70" y="174"/>
                  </a:cubicBezTo>
                  <a:cubicBezTo>
                    <a:pt x="70" y="174"/>
                    <a:pt x="70" y="174"/>
                    <a:pt x="70" y="174"/>
                  </a:cubicBezTo>
                  <a:cubicBezTo>
                    <a:pt x="70" y="176"/>
                    <a:pt x="70" y="178"/>
                    <a:pt x="69" y="179"/>
                  </a:cubicBezTo>
                  <a:cubicBezTo>
                    <a:pt x="69" y="180"/>
                    <a:pt x="68" y="181"/>
                    <a:pt x="68" y="182"/>
                  </a:cubicBezTo>
                  <a:cubicBezTo>
                    <a:pt x="67" y="184"/>
                    <a:pt x="66" y="185"/>
                    <a:pt x="64" y="187"/>
                  </a:cubicBezTo>
                  <a:cubicBezTo>
                    <a:pt x="64" y="187"/>
                    <a:pt x="64" y="187"/>
                    <a:pt x="64" y="187"/>
                  </a:cubicBezTo>
                  <a:cubicBezTo>
                    <a:pt x="64" y="187"/>
                    <a:pt x="64" y="188"/>
                    <a:pt x="64" y="188"/>
                  </a:cubicBezTo>
                  <a:cubicBezTo>
                    <a:pt x="64" y="188"/>
                    <a:pt x="64" y="188"/>
                    <a:pt x="64" y="188"/>
                  </a:cubicBezTo>
                  <a:cubicBezTo>
                    <a:pt x="65" y="189"/>
                    <a:pt x="65" y="190"/>
                    <a:pt x="65" y="190"/>
                  </a:cubicBezTo>
                  <a:cubicBezTo>
                    <a:pt x="68" y="198"/>
                    <a:pt x="67" y="207"/>
                    <a:pt x="62" y="214"/>
                  </a:cubicBezTo>
                  <a:cubicBezTo>
                    <a:pt x="61" y="214"/>
                    <a:pt x="61" y="214"/>
                    <a:pt x="61" y="214"/>
                  </a:cubicBezTo>
                  <a:cubicBezTo>
                    <a:pt x="61" y="214"/>
                    <a:pt x="60" y="215"/>
                    <a:pt x="60" y="215"/>
                  </a:cubicBezTo>
                  <a:cubicBezTo>
                    <a:pt x="60" y="216"/>
                    <a:pt x="59" y="216"/>
                    <a:pt x="58" y="217"/>
                  </a:cubicBezTo>
                  <a:cubicBezTo>
                    <a:pt x="58" y="217"/>
                    <a:pt x="57" y="218"/>
                    <a:pt x="57" y="218"/>
                  </a:cubicBezTo>
                  <a:cubicBezTo>
                    <a:pt x="56" y="218"/>
                    <a:pt x="56" y="218"/>
                    <a:pt x="55" y="219"/>
                  </a:cubicBezTo>
                  <a:cubicBezTo>
                    <a:pt x="55" y="219"/>
                    <a:pt x="55" y="219"/>
                    <a:pt x="55" y="219"/>
                  </a:cubicBezTo>
                  <a:cubicBezTo>
                    <a:pt x="54" y="219"/>
                    <a:pt x="54" y="219"/>
                    <a:pt x="54" y="220"/>
                  </a:cubicBezTo>
                  <a:cubicBezTo>
                    <a:pt x="54" y="220"/>
                    <a:pt x="54" y="220"/>
                    <a:pt x="54" y="220"/>
                  </a:cubicBezTo>
                  <a:cubicBezTo>
                    <a:pt x="56" y="222"/>
                    <a:pt x="57" y="224"/>
                    <a:pt x="58" y="227"/>
                  </a:cubicBezTo>
                  <a:cubicBezTo>
                    <a:pt x="60" y="232"/>
                    <a:pt x="59" y="238"/>
                    <a:pt x="57" y="244"/>
                  </a:cubicBezTo>
                  <a:cubicBezTo>
                    <a:pt x="54" y="249"/>
                    <a:pt x="50" y="254"/>
                    <a:pt x="44" y="256"/>
                  </a:cubicBezTo>
                  <a:cubicBezTo>
                    <a:pt x="20" y="264"/>
                    <a:pt x="20" y="264"/>
                    <a:pt x="20" y="264"/>
                  </a:cubicBezTo>
                  <a:lnTo>
                    <a:pt x="20" y="3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148"/>
            <p:cNvSpPr>
              <a:spLocks noEditPoints="1"/>
            </p:cNvSpPr>
            <p:nvPr/>
          </p:nvSpPr>
          <p:spPr bwMode="auto">
            <a:xfrm>
              <a:off x="8912409" y="2061724"/>
              <a:ext cx="215997" cy="343962"/>
            </a:xfrm>
            <a:custGeom>
              <a:avLst/>
              <a:gdLst>
                <a:gd name="T0" fmla="*/ 10 w 226"/>
                <a:gd name="T1" fmla="*/ 359 h 359"/>
                <a:gd name="T2" fmla="*/ 0 w 226"/>
                <a:gd name="T3" fmla="*/ 48 h 359"/>
                <a:gd name="T4" fmla="*/ 16 w 226"/>
                <a:gd name="T5" fmla="*/ 37 h 359"/>
                <a:gd name="T6" fmla="*/ 222 w 226"/>
                <a:gd name="T7" fmla="*/ 3 h 359"/>
                <a:gd name="T8" fmla="*/ 226 w 226"/>
                <a:gd name="T9" fmla="*/ 148 h 359"/>
                <a:gd name="T10" fmla="*/ 212 w 226"/>
                <a:gd name="T11" fmla="*/ 157 h 359"/>
                <a:gd name="T12" fmla="*/ 190 w 226"/>
                <a:gd name="T13" fmla="*/ 151 h 359"/>
                <a:gd name="T14" fmla="*/ 190 w 226"/>
                <a:gd name="T15" fmla="*/ 153 h 359"/>
                <a:gd name="T16" fmla="*/ 190 w 226"/>
                <a:gd name="T17" fmla="*/ 154 h 359"/>
                <a:gd name="T18" fmla="*/ 179 w 226"/>
                <a:gd name="T19" fmla="*/ 168 h 359"/>
                <a:gd name="T20" fmla="*/ 176 w 226"/>
                <a:gd name="T21" fmla="*/ 169 h 359"/>
                <a:gd name="T22" fmla="*/ 175 w 226"/>
                <a:gd name="T23" fmla="*/ 171 h 359"/>
                <a:gd name="T24" fmla="*/ 176 w 226"/>
                <a:gd name="T25" fmla="*/ 172 h 359"/>
                <a:gd name="T26" fmla="*/ 177 w 226"/>
                <a:gd name="T27" fmla="*/ 173 h 359"/>
                <a:gd name="T28" fmla="*/ 177 w 226"/>
                <a:gd name="T29" fmla="*/ 174 h 359"/>
                <a:gd name="T30" fmla="*/ 191 w 226"/>
                <a:gd name="T31" fmla="*/ 187 h 359"/>
                <a:gd name="T32" fmla="*/ 181 w 226"/>
                <a:gd name="T33" fmla="*/ 196 h 359"/>
                <a:gd name="T34" fmla="*/ 181 w 226"/>
                <a:gd name="T35" fmla="*/ 196 h 359"/>
                <a:gd name="T36" fmla="*/ 180 w 226"/>
                <a:gd name="T37" fmla="*/ 197 h 359"/>
                <a:gd name="T38" fmla="*/ 179 w 226"/>
                <a:gd name="T39" fmla="*/ 198 h 359"/>
                <a:gd name="T40" fmla="*/ 179 w 226"/>
                <a:gd name="T41" fmla="*/ 198 h 359"/>
                <a:gd name="T42" fmla="*/ 180 w 226"/>
                <a:gd name="T43" fmla="*/ 201 h 359"/>
                <a:gd name="T44" fmla="*/ 181 w 226"/>
                <a:gd name="T45" fmla="*/ 201 h 359"/>
                <a:gd name="T46" fmla="*/ 220 w 226"/>
                <a:gd name="T47" fmla="*/ 218 h 359"/>
                <a:gd name="T48" fmla="*/ 226 w 226"/>
                <a:gd name="T49" fmla="*/ 230 h 359"/>
                <a:gd name="T50" fmla="*/ 212 w 226"/>
                <a:gd name="T51" fmla="*/ 239 h 359"/>
                <a:gd name="T52" fmla="*/ 190 w 226"/>
                <a:gd name="T53" fmla="*/ 231 h 359"/>
                <a:gd name="T54" fmla="*/ 189 w 226"/>
                <a:gd name="T55" fmla="*/ 231 h 359"/>
                <a:gd name="T56" fmla="*/ 188 w 226"/>
                <a:gd name="T57" fmla="*/ 232 h 359"/>
                <a:gd name="T58" fmla="*/ 187 w 226"/>
                <a:gd name="T59" fmla="*/ 233 h 359"/>
                <a:gd name="T60" fmla="*/ 189 w 226"/>
                <a:gd name="T61" fmla="*/ 237 h 359"/>
                <a:gd name="T62" fmla="*/ 226 w 226"/>
                <a:gd name="T63" fmla="*/ 257 h 359"/>
                <a:gd name="T64" fmla="*/ 218 w 226"/>
                <a:gd name="T65" fmla="*/ 321 h 359"/>
                <a:gd name="T66" fmla="*/ 16 w 226"/>
                <a:gd name="T67" fmla="*/ 358 h 359"/>
                <a:gd name="T68" fmla="*/ 10 w 226"/>
                <a:gd name="T69" fmla="*/ 359 h 359"/>
                <a:gd name="T70" fmla="*/ 20 w 226"/>
                <a:gd name="T71" fmla="*/ 337 h 359"/>
                <a:gd name="T72" fmla="*/ 206 w 226"/>
                <a:gd name="T73" fmla="*/ 264 h 359"/>
                <a:gd name="T74" fmla="*/ 168 w 226"/>
                <a:gd name="T75" fmla="*/ 226 h 359"/>
                <a:gd name="T76" fmla="*/ 172 w 226"/>
                <a:gd name="T77" fmla="*/ 220 h 359"/>
                <a:gd name="T78" fmla="*/ 172 w 226"/>
                <a:gd name="T79" fmla="*/ 219 h 359"/>
                <a:gd name="T80" fmla="*/ 168 w 226"/>
                <a:gd name="T81" fmla="*/ 217 h 359"/>
                <a:gd name="T82" fmla="*/ 166 w 226"/>
                <a:gd name="T83" fmla="*/ 215 h 359"/>
                <a:gd name="T84" fmla="*/ 160 w 226"/>
                <a:gd name="T85" fmla="*/ 193 h 359"/>
                <a:gd name="T86" fmla="*/ 161 w 226"/>
                <a:gd name="T87" fmla="*/ 190 h 359"/>
                <a:gd name="T88" fmla="*/ 162 w 226"/>
                <a:gd name="T89" fmla="*/ 187 h 359"/>
                <a:gd name="T90" fmla="*/ 158 w 226"/>
                <a:gd name="T91" fmla="*/ 182 h 359"/>
                <a:gd name="T92" fmla="*/ 155 w 226"/>
                <a:gd name="T93" fmla="*/ 173 h 359"/>
                <a:gd name="T94" fmla="*/ 157 w 226"/>
                <a:gd name="T95" fmla="*/ 162 h 359"/>
                <a:gd name="T96" fmla="*/ 162 w 226"/>
                <a:gd name="T97" fmla="*/ 155 h 359"/>
                <a:gd name="T98" fmla="*/ 171 w 226"/>
                <a:gd name="T99" fmla="*/ 143 h 359"/>
                <a:gd name="T100" fmla="*/ 201 w 226"/>
                <a:gd name="T101" fmla="*/ 131 h 359"/>
                <a:gd name="T102" fmla="*/ 206 w 226"/>
                <a:gd name="T103" fmla="*/ 22 h 359"/>
                <a:gd name="T104" fmla="*/ 178 w 226"/>
                <a:gd name="T105" fmla="*/ 193 h 359"/>
                <a:gd name="T106" fmla="*/ 179 w 226"/>
                <a:gd name="T107" fmla="*/ 19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 h="359">
                  <a:moveTo>
                    <a:pt x="10" y="359"/>
                  </a:moveTo>
                  <a:cubicBezTo>
                    <a:pt x="10" y="359"/>
                    <a:pt x="10" y="359"/>
                    <a:pt x="10" y="359"/>
                  </a:cubicBezTo>
                  <a:cubicBezTo>
                    <a:pt x="4" y="359"/>
                    <a:pt x="0" y="355"/>
                    <a:pt x="0" y="349"/>
                  </a:cubicBezTo>
                  <a:cubicBezTo>
                    <a:pt x="0" y="48"/>
                    <a:pt x="0" y="48"/>
                    <a:pt x="0" y="48"/>
                  </a:cubicBezTo>
                  <a:cubicBezTo>
                    <a:pt x="0" y="44"/>
                    <a:pt x="3" y="39"/>
                    <a:pt x="8" y="39"/>
                  </a:cubicBezTo>
                  <a:cubicBezTo>
                    <a:pt x="16" y="37"/>
                    <a:pt x="16" y="37"/>
                    <a:pt x="16" y="37"/>
                  </a:cubicBezTo>
                  <a:cubicBezTo>
                    <a:pt x="214" y="0"/>
                    <a:pt x="214" y="0"/>
                    <a:pt x="214" y="0"/>
                  </a:cubicBezTo>
                  <a:cubicBezTo>
                    <a:pt x="217" y="0"/>
                    <a:pt x="220" y="1"/>
                    <a:pt x="222" y="3"/>
                  </a:cubicBezTo>
                  <a:cubicBezTo>
                    <a:pt x="224" y="5"/>
                    <a:pt x="226" y="7"/>
                    <a:pt x="226" y="10"/>
                  </a:cubicBezTo>
                  <a:cubicBezTo>
                    <a:pt x="226" y="148"/>
                    <a:pt x="226" y="148"/>
                    <a:pt x="226" y="148"/>
                  </a:cubicBezTo>
                  <a:cubicBezTo>
                    <a:pt x="226" y="151"/>
                    <a:pt x="224" y="155"/>
                    <a:pt x="221" y="156"/>
                  </a:cubicBezTo>
                  <a:cubicBezTo>
                    <a:pt x="219" y="158"/>
                    <a:pt x="215" y="159"/>
                    <a:pt x="212" y="157"/>
                  </a:cubicBezTo>
                  <a:cubicBezTo>
                    <a:pt x="193" y="150"/>
                    <a:pt x="193" y="150"/>
                    <a:pt x="193" y="150"/>
                  </a:cubicBezTo>
                  <a:cubicBezTo>
                    <a:pt x="192" y="149"/>
                    <a:pt x="190" y="149"/>
                    <a:pt x="190" y="151"/>
                  </a:cubicBezTo>
                  <a:cubicBezTo>
                    <a:pt x="189" y="152"/>
                    <a:pt x="189" y="152"/>
                    <a:pt x="190" y="153"/>
                  </a:cubicBezTo>
                  <a:cubicBezTo>
                    <a:pt x="190" y="153"/>
                    <a:pt x="190" y="153"/>
                    <a:pt x="190" y="153"/>
                  </a:cubicBezTo>
                  <a:cubicBezTo>
                    <a:pt x="190" y="153"/>
                    <a:pt x="190" y="153"/>
                    <a:pt x="190" y="153"/>
                  </a:cubicBezTo>
                  <a:cubicBezTo>
                    <a:pt x="190" y="154"/>
                    <a:pt x="190" y="154"/>
                    <a:pt x="190" y="154"/>
                  </a:cubicBezTo>
                  <a:cubicBezTo>
                    <a:pt x="192" y="157"/>
                    <a:pt x="191" y="161"/>
                    <a:pt x="189" y="164"/>
                  </a:cubicBezTo>
                  <a:cubicBezTo>
                    <a:pt x="187" y="168"/>
                    <a:pt x="183" y="169"/>
                    <a:pt x="179" y="168"/>
                  </a:cubicBezTo>
                  <a:cubicBezTo>
                    <a:pt x="178" y="168"/>
                    <a:pt x="177" y="168"/>
                    <a:pt x="176" y="169"/>
                  </a:cubicBezTo>
                  <a:cubicBezTo>
                    <a:pt x="176" y="169"/>
                    <a:pt x="176" y="169"/>
                    <a:pt x="176" y="169"/>
                  </a:cubicBezTo>
                  <a:cubicBezTo>
                    <a:pt x="176" y="169"/>
                    <a:pt x="176" y="169"/>
                    <a:pt x="176" y="170"/>
                  </a:cubicBezTo>
                  <a:cubicBezTo>
                    <a:pt x="175" y="170"/>
                    <a:pt x="175" y="170"/>
                    <a:pt x="175" y="171"/>
                  </a:cubicBezTo>
                  <a:cubicBezTo>
                    <a:pt x="175" y="171"/>
                    <a:pt x="175" y="171"/>
                    <a:pt x="175" y="171"/>
                  </a:cubicBezTo>
                  <a:cubicBezTo>
                    <a:pt x="175" y="171"/>
                    <a:pt x="175" y="172"/>
                    <a:pt x="176" y="172"/>
                  </a:cubicBezTo>
                  <a:cubicBezTo>
                    <a:pt x="176" y="172"/>
                    <a:pt x="176" y="173"/>
                    <a:pt x="176" y="173"/>
                  </a:cubicBezTo>
                  <a:cubicBezTo>
                    <a:pt x="176" y="173"/>
                    <a:pt x="176" y="173"/>
                    <a:pt x="177" y="173"/>
                  </a:cubicBezTo>
                  <a:cubicBezTo>
                    <a:pt x="177" y="173"/>
                    <a:pt x="177" y="173"/>
                    <a:pt x="177" y="173"/>
                  </a:cubicBezTo>
                  <a:cubicBezTo>
                    <a:pt x="177" y="173"/>
                    <a:pt x="177" y="174"/>
                    <a:pt x="177" y="174"/>
                  </a:cubicBezTo>
                  <a:cubicBezTo>
                    <a:pt x="185" y="177"/>
                    <a:pt x="185" y="177"/>
                    <a:pt x="185" y="177"/>
                  </a:cubicBezTo>
                  <a:cubicBezTo>
                    <a:pt x="189" y="179"/>
                    <a:pt x="191" y="183"/>
                    <a:pt x="191" y="187"/>
                  </a:cubicBezTo>
                  <a:cubicBezTo>
                    <a:pt x="190" y="192"/>
                    <a:pt x="186" y="195"/>
                    <a:pt x="182" y="196"/>
                  </a:cubicBezTo>
                  <a:cubicBezTo>
                    <a:pt x="181" y="196"/>
                    <a:pt x="181" y="196"/>
                    <a:pt x="181" y="196"/>
                  </a:cubicBezTo>
                  <a:cubicBezTo>
                    <a:pt x="181" y="196"/>
                    <a:pt x="181" y="196"/>
                    <a:pt x="181" y="196"/>
                  </a:cubicBezTo>
                  <a:cubicBezTo>
                    <a:pt x="181" y="196"/>
                    <a:pt x="181" y="196"/>
                    <a:pt x="181" y="196"/>
                  </a:cubicBezTo>
                  <a:cubicBezTo>
                    <a:pt x="181" y="196"/>
                    <a:pt x="181" y="196"/>
                    <a:pt x="180" y="196"/>
                  </a:cubicBezTo>
                  <a:cubicBezTo>
                    <a:pt x="180" y="197"/>
                    <a:pt x="180" y="197"/>
                    <a:pt x="180" y="197"/>
                  </a:cubicBezTo>
                  <a:cubicBezTo>
                    <a:pt x="180" y="197"/>
                    <a:pt x="180" y="197"/>
                    <a:pt x="180" y="197"/>
                  </a:cubicBezTo>
                  <a:cubicBezTo>
                    <a:pt x="180" y="197"/>
                    <a:pt x="180" y="197"/>
                    <a:pt x="179" y="198"/>
                  </a:cubicBezTo>
                  <a:cubicBezTo>
                    <a:pt x="179" y="198"/>
                    <a:pt x="179" y="198"/>
                    <a:pt x="179" y="198"/>
                  </a:cubicBezTo>
                  <a:cubicBezTo>
                    <a:pt x="179" y="198"/>
                    <a:pt x="179" y="198"/>
                    <a:pt x="179" y="198"/>
                  </a:cubicBezTo>
                  <a:cubicBezTo>
                    <a:pt x="179" y="198"/>
                    <a:pt x="179" y="199"/>
                    <a:pt x="179" y="199"/>
                  </a:cubicBezTo>
                  <a:cubicBezTo>
                    <a:pt x="179" y="199"/>
                    <a:pt x="179" y="200"/>
                    <a:pt x="180" y="201"/>
                  </a:cubicBezTo>
                  <a:cubicBezTo>
                    <a:pt x="180" y="201"/>
                    <a:pt x="180" y="201"/>
                    <a:pt x="180" y="201"/>
                  </a:cubicBezTo>
                  <a:cubicBezTo>
                    <a:pt x="181" y="201"/>
                    <a:pt x="181" y="201"/>
                    <a:pt x="181" y="201"/>
                  </a:cubicBezTo>
                  <a:cubicBezTo>
                    <a:pt x="181" y="201"/>
                    <a:pt x="181" y="202"/>
                    <a:pt x="181" y="202"/>
                  </a:cubicBezTo>
                  <a:cubicBezTo>
                    <a:pt x="220" y="218"/>
                    <a:pt x="220" y="218"/>
                    <a:pt x="220" y="218"/>
                  </a:cubicBezTo>
                  <a:cubicBezTo>
                    <a:pt x="223" y="219"/>
                    <a:pt x="226" y="223"/>
                    <a:pt x="226" y="227"/>
                  </a:cubicBezTo>
                  <a:cubicBezTo>
                    <a:pt x="226" y="230"/>
                    <a:pt x="226" y="230"/>
                    <a:pt x="226" y="230"/>
                  </a:cubicBezTo>
                  <a:cubicBezTo>
                    <a:pt x="226" y="233"/>
                    <a:pt x="224" y="236"/>
                    <a:pt x="221" y="238"/>
                  </a:cubicBezTo>
                  <a:cubicBezTo>
                    <a:pt x="219" y="240"/>
                    <a:pt x="215" y="240"/>
                    <a:pt x="212" y="239"/>
                  </a:cubicBezTo>
                  <a:cubicBezTo>
                    <a:pt x="191" y="231"/>
                    <a:pt x="191" y="231"/>
                    <a:pt x="191" y="231"/>
                  </a:cubicBezTo>
                  <a:cubicBezTo>
                    <a:pt x="191" y="231"/>
                    <a:pt x="190" y="231"/>
                    <a:pt x="190" y="231"/>
                  </a:cubicBezTo>
                  <a:cubicBezTo>
                    <a:pt x="190" y="231"/>
                    <a:pt x="189" y="231"/>
                    <a:pt x="189" y="231"/>
                  </a:cubicBezTo>
                  <a:cubicBezTo>
                    <a:pt x="189" y="231"/>
                    <a:pt x="189" y="231"/>
                    <a:pt x="189" y="231"/>
                  </a:cubicBezTo>
                  <a:cubicBezTo>
                    <a:pt x="189" y="231"/>
                    <a:pt x="189" y="231"/>
                    <a:pt x="189" y="232"/>
                  </a:cubicBezTo>
                  <a:cubicBezTo>
                    <a:pt x="189" y="232"/>
                    <a:pt x="188" y="232"/>
                    <a:pt x="188" y="232"/>
                  </a:cubicBezTo>
                  <a:cubicBezTo>
                    <a:pt x="188" y="232"/>
                    <a:pt x="188" y="232"/>
                    <a:pt x="188" y="232"/>
                  </a:cubicBezTo>
                  <a:cubicBezTo>
                    <a:pt x="188" y="232"/>
                    <a:pt x="187" y="233"/>
                    <a:pt x="187" y="233"/>
                  </a:cubicBezTo>
                  <a:cubicBezTo>
                    <a:pt x="187" y="233"/>
                    <a:pt x="187" y="233"/>
                    <a:pt x="187" y="233"/>
                  </a:cubicBezTo>
                  <a:cubicBezTo>
                    <a:pt x="187" y="235"/>
                    <a:pt x="187" y="236"/>
                    <a:pt x="189" y="237"/>
                  </a:cubicBezTo>
                  <a:cubicBezTo>
                    <a:pt x="219" y="248"/>
                    <a:pt x="219" y="248"/>
                    <a:pt x="219" y="248"/>
                  </a:cubicBezTo>
                  <a:cubicBezTo>
                    <a:pt x="223" y="249"/>
                    <a:pt x="226" y="253"/>
                    <a:pt x="226" y="257"/>
                  </a:cubicBezTo>
                  <a:cubicBezTo>
                    <a:pt x="226" y="311"/>
                    <a:pt x="226" y="311"/>
                    <a:pt x="226" y="311"/>
                  </a:cubicBezTo>
                  <a:cubicBezTo>
                    <a:pt x="226" y="316"/>
                    <a:pt x="222" y="320"/>
                    <a:pt x="218" y="321"/>
                  </a:cubicBezTo>
                  <a:cubicBezTo>
                    <a:pt x="17" y="358"/>
                    <a:pt x="17" y="358"/>
                    <a:pt x="17" y="358"/>
                  </a:cubicBezTo>
                  <a:cubicBezTo>
                    <a:pt x="17" y="358"/>
                    <a:pt x="16" y="358"/>
                    <a:pt x="16" y="358"/>
                  </a:cubicBezTo>
                  <a:cubicBezTo>
                    <a:pt x="11" y="359"/>
                    <a:pt x="11" y="359"/>
                    <a:pt x="11" y="359"/>
                  </a:cubicBezTo>
                  <a:cubicBezTo>
                    <a:pt x="11" y="359"/>
                    <a:pt x="10" y="359"/>
                    <a:pt x="10" y="359"/>
                  </a:cubicBezTo>
                  <a:close/>
                  <a:moveTo>
                    <a:pt x="20" y="57"/>
                  </a:moveTo>
                  <a:cubicBezTo>
                    <a:pt x="20" y="337"/>
                    <a:pt x="20" y="337"/>
                    <a:pt x="20" y="337"/>
                  </a:cubicBezTo>
                  <a:cubicBezTo>
                    <a:pt x="206" y="303"/>
                    <a:pt x="206" y="303"/>
                    <a:pt x="206" y="303"/>
                  </a:cubicBezTo>
                  <a:cubicBezTo>
                    <a:pt x="206" y="264"/>
                    <a:pt x="206" y="264"/>
                    <a:pt x="206" y="264"/>
                  </a:cubicBezTo>
                  <a:cubicBezTo>
                    <a:pt x="182" y="256"/>
                    <a:pt x="182" y="256"/>
                    <a:pt x="182" y="256"/>
                  </a:cubicBezTo>
                  <a:cubicBezTo>
                    <a:pt x="170" y="251"/>
                    <a:pt x="164" y="238"/>
                    <a:pt x="168" y="226"/>
                  </a:cubicBezTo>
                  <a:cubicBezTo>
                    <a:pt x="169" y="225"/>
                    <a:pt x="169" y="224"/>
                    <a:pt x="170" y="223"/>
                  </a:cubicBezTo>
                  <a:cubicBezTo>
                    <a:pt x="171" y="222"/>
                    <a:pt x="171" y="221"/>
                    <a:pt x="172" y="220"/>
                  </a:cubicBezTo>
                  <a:cubicBezTo>
                    <a:pt x="172" y="220"/>
                    <a:pt x="172" y="220"/>
                    <a:pt x="172" y="220"/>
                  </a:cubicBezTo>
                  <a:cubicBezTo>
                    <a:pt x="172" y="219"/>
                    <a:pt x="172" y="219"/>
                    <a:pt x="172" y="219"/>
                  </a:cubicBezTo>
                  <a:cubicBezTo>
                    <a:pt x="171" y="219"/>
                    <a:pt x="170" y="218"/>
                    <a:pt x="169" y="217"/>
                  </a:cubicBezTo>
                  <a:cubicBezTo>
                    <a:pt x="168" y="217"/>
                    <a:pt x="168" y="217"/>
                    <a:pt x="168" y="217"/>
                  </a:cubicBezTo>
                  <a:cubicBezTo>
                    <a:pt x="168" y="217"/>
                    <a:pt x="167" y="216"/>
                    <a:pt x="167" y="216"/>
                  </a:cubicBezTo>
                  <a:cubicBezTo>
                    <a:pt x="167" y="216"/>
                    <a:pt x="166" y="216"/>
                    <a:pt x="166" y="215"/>
                  </a:cubicBezTo>
                  <a:cubicBezTo>
                    <a:pt x="161" y="210"/>
                    <a:pt x="159" y="203"/>
                    <a:pt x="159" y="197"/>
                  </a:cubicBezTo>
                  <a:cubicBezTo>
                    <a:pt x="159" y="195"/>
                    <a:pt x="160" y="194"/>
                    <a:pt x="160" y="193"/>
                  </a:cubicBezTo>
                  <a:cubicBezTo>
                    <a:pt x="160" y="192"/>
                    <a:pt x="160" y="192"/>
                    <a:pt x="160" y="192"/>
                  </a:cubicBezTo>
                  <a:cubicBezTo>
                    <a:pt x="160" y="191"/>
                    <a:pt x="161" y="191"/>
                    <a:pt x="161" y="190"/>
                  </a:cubicBezTo>
                  <a:cubicBezTo>
                    <a:pt x="161" y="189"/>
                    <a:pt x="162" y="188"/>
                    <a:pt x="162" y="187"/>
                  </a:cubicBezTo>
                  <a:cubicBezTo>
                    <a:pt x="162" y="187"/>
                    <a:pt x="162" y="187"/>
                    <a:pt x="162" y="187"/>
                  </a:cubicBezTo>
                  <a:cubicBezTo>
                    <a:pt x="162" y="187"/>
                    <a:pt x="161" y="186"/>
                    <a:pt x="160" y="185"/>
                  </a:cubicBezTo>
                  <a:cubicBezTo>
                    <a:pt x="159" y="184"/>
                    <a:pt x="159" y="183"/>
                    <a:pt x="158" y="182"/>
                  </a:cubicBezTo>
                  <a:cubicBezTo>
                    <a:pt x="158" y="181"/>
                    <a:pt x="157" y="180"/>
                    <a:pt x="157" y="179"/>
                  </a:cubicBezTo>
                  <a:cubicBezTo>
                    <a:pt x="156" y="177"/>
                    <a:pt x="156" y="175"/>
                    <a:pt x="155" y="173"/>
                  </a:cubicBezTo>
                  <a:cubicBezTo>
                    <a:pt x="155" y="173"/>
                    <a:pt x="155" y="172"/>
                    <a:pt x="155" y="171"/>
                  </a:cubicBezTo>
                  <a:cubicBezTo>
                    <a:pt x="155" y="168"/>
                    <a:pt x="156" y="165"/>
                    <a:pt x="157" y="162"/>
                  </a:cubicBezTo>
                  <a:cubicBezTo>
                    <a:pt x="158" y="160"/>
                    <a:pt x="159" y="158"/>
                    <a:pt x="161" y="156"/>
                  </a:cubicBezTo>
                  <a:cubicBezTo>
                    <a:pt x="161" y="156"/>
                    <a:pt x="162" y="155"/>
                    <a:pt x="162" y="155"/>
                  </a:cubicBezTo>
                  <a:cubicBezTo>
                    <a:pt x="164" y="152"/>
                    <a:pt x="167" y="151"/>
                    <a:pt x="170" y="150"/>
                  </a:cubicBezTo>
                  <a:cubicBezTo>
                    <a:pt x="170" y="148"/>
                    <a:pt x="170" y="145"/>
                    <a:pt x="171" y="143"/>
                  </a:cubicBezTo>
                  <a:cubicBezTo>
                    <a:pt x="175" y="135"/>
                    <a:pt x="183" y="129"/>
                    <a:pt x="192" y="129"/>
                  </a:cubicBezTo>
                  <a:cubicBezTo>
                    <a:pt x="195" y="129"/>
                    <a:pt x="198" y="130"/>
                    <a:pt x="201" y="131"/>
                  </a:cubicBezTo>
                  <a:cubicBezTo>
                    <a:pt x="206" y="133"/>
                    <a:pt x="206" y="133"/>
                    <a:pt x="206" y="133"/>
                  </a:cubicBezTo>
                  <a:cubicBezTo>
                    <a:pt x="206" y="22"/>
                    <a:pt x="206" y="22"/>
                    <a:pt x="206" y="22"/>
                  </a:cubicBezTo>
                  <a:lnTo>
                    <a:pt x="20" y="57"/>
                  </a:lnTo>
                  <a:close/>
                  <a:moveTo>
                    <a:pt x="178" y="193"/>
                  </a:moveTo>
                  <a:cubicBezTo>
                    <a:pt x="179" y="195"/>
                    <a:pt x="179" y="195"/>
                    <a:pt x="179" y="195"/>
                  </a:cubicBezTo>
                  <a:cubicBezTo>
                    <a:pt x="179" y="194"/>
                    <a:pt x="179" y="194"/>
                    <a:pt x="179" y="194"/>
                  </a:cubicBezTo>
                  <a:cubicBezTo>
                    <a:pt x="178" y="193"/>
                    <a:pt x="178" y="193"/>
                    <a:pt x="178" y="19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 name="Freeform 149"/>
            <p:cNvSpPr>
              <a:spLocks noEditPoints="1"/>
            </p:cNvSpPr>
            <p:nvPr/>
          </p:nvSpPr>
          <p:spPr bwMode="auto">
            <a:xfrm>
              <a:off x="8650127" y="2264107"/>
              <a:ext cx="83495" cy="56268"/>
            </a:xfrm>
            <a:custGeom>
              <a:avLst/>
              <a:gdLst>
                <a:gd name="T0" fmla="*/ 26 w 88"/>
                <a:gd name="T1" fmla="*/ 59 h 59"/>
                <a:gd name="T2" fmla="*/ 4 w 88"/>
                <a:gd name="T3" fmla="*/ 44 h 59"/>
                <a:gd name="T4" fmla="*/ 18 w 88"/>
                <a:gd name="T5" fmla="*/ 15 h 59"/>
                <a:gd name="T6" fmla="*/ 54 w 88"/>
                <a:gd name="T7" fmla="*/ 2 h 59"/>
                <a:gd name="T8" fmla="*/ 62 w 88"/>
                <a:gd name="T9" fmla="*/ 0 h 59"/>
                <a:gd name="T10" fmla="*/ 84 w 88"/>
                <a:gd name="T11" fmla="*/ 15 h 59"/>
                <a:gd name="T12" fmla="*/ 70 w 88"/>
                <a:gd name="T13" fmla="*/ 45 h 59"/>
                <a:gd name="T14" fmla="*/ 34 w 88"/>
                <a:gd name="T15" fmla="*/ 58 h 59"/>
                <a:gd name="T16" fmla="*/ 26 w 88"/>
                <a:gd name="T17" fmla="*/ 59 h 59"/>
                <a:gd name="T18" fmla="*/ 62 w 88"/>
                <a:gd name="T19" fmla="*/ 20 h 59"/>
                <a:gd name="T20" fmla="*/ 61 w 88"/>
                <a:gd name="T21" fmla="*/ 20 h 59"/>
                <a:gd name="T22" fmla="*/ 25 w 88"/>
                <a:gd name="T23" fmla="*/ 34 h 59"/>
                <a:gd name="T24" fmla="*/ 23 w 88"/>
                <a:gd name="T25" fmla="*/ 38 h 59"/>
                <a:gd name="T26" fmla="*/ 27 w 88"/>
                <a:gd name="T27" fmla="*/ 39 h 59"/>
                <a:gd name="T28" fmla="*/ 63 w 88"/>
                <a:gd name="T29" fmla="*/ 26 h 59"/>
                <a:gd name="T30" fmla="*/ 65 w 88"/>
                <a:gd name="T31" fmla="*/ 22 h 59"/>
                <a:gd name="T32" fmla="*/ 62 w 88"/>
                <a:gd name="T3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59">
                  <a:moveTo>
                    <a:pt x="26" y="59"/>
                  </a:moveTo>
                  <a:cubicBezTo>
                    <a:pt x="16" y="59"/>
                    <a:pt x="8" y="53"/>
                    <a:pt x="4" y="44"/>
                  </a:cubicBezTo>
                  <a:cubicBezTo>
                    <a:pt x="0" y="32"/>
                    <a:pt x="6" y="19"/>
                    <a:pt x="18" y="15"/>
                  </a:cubicBezTo>
                  <a:cubicBezTo>
                    <a:pt x="54" y="2"/>
                    <a:pt x="54" y="2"/>
                    <a:pt x="54" y="2"/>
                  </a:cubicBezTo>
                  <a:cubicBezTo>
                    <a:pt x="57" y="1"/>
                    <a:pt x="59" y="0"/>
                    <a:pt x="62" y="0"/>
                  </a:cubicBezTo>
                  <a:cubicBezTo>
                    <a:pt x="72" y="0"/>
                    <a:pt x="80" y="6"/>
                    <a:pt x="84" y="15"/>
                  </a:cubicBezTo>
                  <a:cubicBezTo>
                    <a:pt x="88" y="27"/>
                    <a:pt x="82" y="40"/>
                    <a:pt x="70" y="45"/>
                  </a:cubicBezTo>
                  <a:cubicBezTo>
                    <a:pt x="34" y="58"/>
                    <a:pt x="34" y="58"/>
                    <a:pt x="34" y="58"/>
                  </a:cubicBezTo>
                  <a:cubicBezTo>
                    <a:pt x="31" y="59"/>
                    <a:pt x="28" y="59"/>
                    <a:pt x="26" y="59"/>
                  </a:cubicBezTo>
                  <a:close/>
                  <a:moveTo>
                    <a:pt x="62" y="20"/>
                  </a:moveTo>
                  <a:cubicBezTo>
                    <a:pt x="62" y="20"/>
                    <a:pt x="62" y="20"/>
                    <a:pt x="61" y="20"/>
                  </a:cubicBezTo>
                  <a:cubicBezTo>
                    <a:pt x="25" y="34"/>
                    <a:pt x="25" y="34"/>
                    <a:pt x="25" y="34"/>
                  </a:cubicBezTo>
                  <a:cubicBezTo>
                    <a:pt x="23" y="34"/>
                    <a:pt x="23" y="36"/>
                    <a:pt x="23" y="38"/>
                  </a:cubicBezTo>
                  <a:cubicBezTo>
                    <a:pt x="24" y="39"/>
                    <a:pt x="25" y="40"/>
                    <a:pt x="27" y="39"/>
                  </a:cubicBezTo>
                  <a:cubicBezTo>
                    <a:pt x="63" y="26"/>
                    <a:pt x="63" y="26"/>
                    <a:pt x="63" y="26"/>
                  </a:cubicBezTo>
                  <a:cubicBezTo>
                    <a:pt x="65" y="25"/>
                    <a:pt x="65" y="24"/>
                    <a:pt x="65" y="22"/>
                  </a:cubicBezTo>
                  <a:cubicBezTo>
                    <a:pt x="64" y="21"/>
                    <a:pt x="63" y="20"/>
                    <a:pt x="62"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 name="Freeform 150"/>
            <p:cNvSpPr>
              <a:spLocks noEditPoints="1"/>
            </p:cNvSpPr>
            <p:nvPr/>
          </p:nvSpPr>
          <p:spPr bwMode="auto">
            <a:xfrm>
              <a:off x="8651035" y="2230528"/>
              <a:ext cx="90755" cy="60806"/>
            </a:xfrm>
            <a:custGeom>
              <a:avLst/>
              <a:gdLst>
                <a:gd name="T0" fmla="*/ 25 w 95"/>
                <a:gd name="T1" fmla="*/ 64 h 64"/>
                <a:gd name="T2" fmla="*/ 4 w 95"/>
                <a:gd name="T3" fmla="*/ 50 h 64"/>
                <a:gd name="T4" fmla="*/ 11 w 95"/>
                <a:gd name="T5" fmla="*/ 24 h 64"/>
                <a:gd name="T6" fmla="*/ 18 w 95"/>
                <a:gd name="T7" fmla="*/ 21 h 64"/>
                <a:gd name="T8" fmla="*/ 18 w 95"/>
                <a:gd name="T9" fmla="*/ 21 h 64"/>
                <a:gd name="T10" fmla="*/ 19 w 95"/>
                <a:gd name="T11" fmla="*/ 21 h 64"/>
                <a:gd name="T12" fmla="*/ 66 w 95"/>
                <a:gd name="T13" fmla="*/ 1 h 64"/>
                <a:gd name="T14" fmla="*/ 71 w 95"/>
                <a:gd name="T15" fmla="*/ 0 h 64"/>
                <a:gd name="T16" fmla="*/ 90 w 95"/>
                <a:gd name="T17" fmla="*/ 14 h 64"/>
                <a:gd name="T18" fmla="*/ 78 w 95"/>
                <a:gd name="T19" fmla="*/ 44 h 64"/>
                <a:gd name="T20" fmla="*/ 34 w 95"/>
                <a:gd name="T21" fmla="*/ 63 h 64"/>
                <a:gd name="T22" fmla="*/ 25 w 95"/>
                <a:gd name="T23" fmla="*/ 64 h 64"/>
                <a:gd name="T24" fmla="*/ 22 w 95"/>
                <a:gd name="T25" fmla="*/ 41 h 64"/>
                <a:gd name="T26" fmla="*/ 22 w 95"/>
                <a:gd name="T27" fmla="*/ 43 h 64"/>
                <a:gd name="T28" fmla="*/ 26 w 95"/>
                <a:gd name="T29" fmla="*/ 44 h 64"/>
                <a:gd name="T30" fmla="*/ 70 w 95"/>
                <a:gd name="T31" fmla="*/ 26 h 64"/>
                <a:gd name="T32" fmla="*/ 72 w 95"/>
                <a:gd name="T33" fmla="*/ 22 h 64"/>
                <a:gd name="T34" fmla="*/ 71 w 95"/>
                <a:gd name="T35" fmla="*/ 21 h 64"/>
                <a:gd name="T36" fmla="*/ 27 w 95"/>
                <a:gd name="T37" fmla="*/ 40 h 64"/>
                <a:gd name="T38" fmla="*/ 22 w 95"/>
                <a:gd name="T39"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64">
                  <a:moveTo>
                    <a:pt x="25" y="64"/>
                  </a:moveTo>
                  <a:cubicBezTo>
                    <a:pt x="16" y="64"/>
                    <a:pt x="7" y="59"/>
                    <a:pt x="4" y="50"/>
                  </a:cubicBezTo>
                  <a:cubicBezTo>
                    <a:pt x="0" y="41"/>
                    <a:pt x="3" y="30"/>
                    <a:pt x="11" y="24"/>
                  </a:cubicBezTo>
                  <a:cubicBezTo>
                    <a:pt x="13" y="22"/>
                    <a:pt x="15" y="21"/>
                    <a:pt x="18" y="21"/>
                  </a:cubicBezTo>
                  <a:cubicBezTo>
                    <a:pt x="18" y="21"/>
                    <a:pt x="18" y="21"/>
                    <a:pt x="18" y="21"/>
                  </a:cubicBezTo>
                  <a:cubicBezTo>
                    <a:pt x="18" y="21"/>
                    <a:pt x="19" y="21"/>
                    <a:pt x="19" y="21"/>
                  </a:cubicBezTo>
                  <a:cubicBezTo>
                    <a:pt x="66" y="1"/>
                    <a:pt x="66" y="1"/>
                    <a:pt x="66" y="1"/>
                  </a:cubicBezTo>
                  <a:cubicBezTo>
                    <a:pt x="68" y="0"/>
                    <a:pt x="70" y="0"/>
                    <a:pt x="71" y="0"/>
                  </a:cubicBezTo>
                  <a:cubicBezTo>
                    <a:pt x="80" y="1"/>
                    <a:pt x="87" y="6"/>
                    <a:pt x="90" y="14"/>
                  </a:cubicBezTo>
                  <a:cubicBezTo>
                    <a:pt x="95" y="26"/>
                    <a:pt x="89" y="39"/>
                    <a:pt x="78" y="44"/>
                  </a:cubicBezTo>
                  <a:cubicBezTo>
                    <a:pt x="34" y="63"/>
                    <a:pt x="34" y="63"/>
                    <a:pt x="34" y="63"/>
                  </a:cubicBezTo>
                  <a:cubicBezTo>
                    <a:pt x="31" y="64"/>
                    <a:pt x="28" y="64"/>
                    <a:pt x="25" y="64"/>
                  </a:cubicBezTo>
                  <a:close/>
                  <a:moveTo>
                    <a:pt x="22" y="41"/>
                  </a:moveTo>
                  <a:cubicBezTo>
                    <a:pt x="22" y="42"/>
                    <a:pt x="22" y="42"/>
                    <a:pt x="22" y="43"/>
                  </a:cubicBezTo>
                  <a:cubicBezTo>
                    <a:pt x="23" y="44"/>
                    <a:pt x="25" y="45"/>
                    <a:pt x="26" y="44"/>
                  </a:cubicBezTo>
                  <a:cubicBezTo>
                    <a:pt x="70" y="26"/>
                    <a:pt x="70" y="26"/>
                    <a:pt x="70" y="26"/>
                  </a:cubicBezTo>
                  <a:cubicBezTo>
                    <a:pt x="72" y="25"/>
                    <a:pt x="72" y="23"/>
                    <a:pt x="72" y="22"/>
                  </a:cubicBezTo>
                  <a:cubicBezTo>
                    <a:pt x="71" y="21"/>
                    <a:pt x="71" y="21"/>
                    <a:pt x="71" y="21"/>
                  </a:cubicBezTo>
                  <a:cubicBezTo>
                    <a:pt x="27" y="40"/>
                    <a:pt x="27" y="40"/>
                    <a:pt x="27" y="40"/>
                  </a:cubicBezTo>
                  <a:cubicBezTo>
                    <a:pt x="25" y="40"/>
                    <a:pt x="24" y="41"/>
                    <a:pt x="2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151"/>
            <p:cNvSpPr>
              <a:spLocks noEditPoints="1"/>
            </p:cNvSpPr>
            <p:nvPr/>
          </p:nvSpPr>
          <p:spPr bwMode="auto">
            <a:xfrm>
              <a:off x="8640144" y="2185151"/>
              <a:ext cx="88940" cy="61713"/>
            </a:xfrm>
            <a:custGeom>
              <a:avLst/>
              <a:gdLst>
                <a:gd name="T0" fmla="*/ 23 w 93"/>
                <a:gd name="T1" fmla="*/ 64 h 64"/>
                <a:gd name="T2" fmla="*/ 20 w 93"/>
                <a:gd name="T3" fmla="*/ 64 h 64"/>
                <a:gd name="T4" fmla="*/ 4 w 93"/>
                <a:gd name="T5" fmla="*/ 51 h 64"/>
                <a:gd name="T6" fmla="*/ 17 w 93"/>
                <a:gd name="T7" fmla="*/ 21 h 64"/>
                <a:gd name="T8" fmla="*/ 61 w 93"/>
                <a:gd name="T9" fmla="*/ 2 h 64"/>
                <a:gd name="T10" fmla="*/ 70 w 93"/>
                <a:gd name="T11" fmla="*/ 0 h 64"/>
                <a:gd name="T12" fmla="*/ 91 w 93"/>
                <a:gd name="T13" fmla="*/ 14 h 64"/>
                <a:gd name="T14" fmla="*/ 90 w 93"/>
                <a:gd name="T15" fmla="*/ 34 h 64"/>
                <a:gd name="T16" fmla="*/ 83 w 93"/>
                <a:gd name="T17" fmla="*/ 39 h 64"/>
                <a:gd name="T18" fmla="*/ 83 w 93"/>
                <a:gd name="T19" fmla="*/ 39 h 64"/>
                <a:gd name="T20" fmla="*/ 28 w 93"/>
                <a:gd name="T21" fmla="*/ 63 h 64"/>
                <a:gd name="T22" fmla="*/ 28 w 93"/>
                <a:gd name="T23" fmla="*/ 63 h 64"/>
                <a:gd name="T24" fmla="*/ 23 w 93"/>
                <a:gd name="T25" fmla="*/ 64 h 64"/>
                <a:gd name="T26" fmla="*/ 18 w 93"/>
                <a:gd name="T27" fmla="*/ 46 h 64"/>
                <a:gd name="T28" fmla="*/ 23 w 93"/>
                <a:gd name="T29" fmla="*/ 54 h 64"/>
                <a:gd name="T30" fmla="*/ 18 w 93"/>
                <a:gd name="T31" fmla="*/ 46 h 64"/>
                <a:gd name="T32" fmla="*/ 70 w 93"/>
                <a:gd name="T33" fmla="*/ 20 h 64"/>
                <a:gd name="T34" fmla="*/ 69 w 93"/>
                <a:gd name="T35" fmla="*/ 21 h 64"/>
                <a:gd name="T36" fmla="*/ 24 w 93"/>
                <a:gd name="T37" fmla="*/ 39 h 64"/>
                <a:gd name="T38" fmla="*/ 23 w 93"/>
                <a:gd name="T39" fmla="*/ 43 h 64"/>
                <a:gd name="T40" fmla="*/ 23 w 93"/>
                <a:gd name="T41" fmla="*/ 43 h 64"/>
                <a:gd name="T42" fmla="*/ 72 w 93"/>
                <a:gd name="T43" fmla="*/ 22 h 64"/>
                <a:gd name="T44" fmla="*/ 70 w 93"/>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64">
                  <a:moveTo>
                    <a:pt x="23" y="64"/>
                  </a:moveTo>
                  <a:cubicBezTo>
                    <a:pt x="22" y="64"/>
                    <a:pt x="21" y="64"/>
                    <a:pt x="20" y="64"/>
                  </a:cubicBezTo>
                  <a:cubicBezTo>
                    <a:pt x="13" y="62"/>
                    <a:pt x="7" y="57"/>
                    <a:pt x="4" y="51"/>
                  </a:cubicBezTo>
                  <a:cubicBezTo>
                    <a:pt x="0" y="39"/>
                    <a:pt x="5" y="26"/>
                    <a:pt x="17" y="21"/>
                  </a:cubicBezTo>
                  <a:cubicBezTo>
                    <a:pt x="61" y="2"/>
                    <a:pt x="61" y="2"/>
                    <a:pt x="61" y="2"/>
                  </a:cubicBezTo>
                  <a:cubicBezTo>
                    <a:pt x="64" y="1"/>
                    <a:pt x="67" y="0"/>
                    <a:pt x="70" y="0"/>
                  </a:cubicBezTo>
                  <a:cubicBezTo>
                    <a:pt x="79" y="0"/>
                    <a:pt x="87" y="6"/>
                    <a:pt x="91" y="14"/>
                  </a:cubicBezTo>
                  <a:cubicBezTo>
                    <a:pt x="93" y="21"/>
                    <a:pt x="93" y="28"/>
                    <a:pt x="90" y="34"/>
                  </a:cubicBezTo>
                  <a:cubicBezTo>
                    <a:pt x="89" y="36"/>
                    <a:pt x="86" y="38"/>
                    <a:pt x="83" y="39"/>
                  </a:cubicBezTo>
                  <a:cubicBezTo>
                    <a:pt x="83" y="39"/>
                    <a:pt x="83" y="39"/>
                    <a:pt x="83" y="39"/>
                  </a:cubicBezTo>
                  <a:cubicBezTo>
                    <a:pt x="28" y="63"/>
                    <a:pt x="28" y="63"/>
                    <a:pt x="28" y="63"/>
                  </a:cubicBezTo>
                  <a:cubicBezTo>
                    <a:pt x="28" y="63"/>
                    <a:pt x="28" y="63"/>
                    <a:pt x="28" y="63"/>
                  </a:cubicBezTo>
                  <a:cubicBezTo>
                    <a:pt x="26" y="64"/>
                    <a:pt x="24" y="64"/>
                    <a:pt x="23" y="64"/>
                  </a:cubicBezTo>
                  <a:close/>
                  <a:moveTo>
                    <a:pt x="18" y="46"/>
                  </a:moveTo>
                  <a:cubicBezTo>
                    <a:pt x="23" y="54"/>
                    <a:pt x="23" y="54"/>
                    <a:pt x="23" y="54"/>
                  </a:cubicBezTo>
                  <a:lnTo>
                    <a:pt x="18" y="46"/>
                  </a:lnTo>
                  <a:close/>
                  <a:moveTo>
                    <a:pt x="70" y="20"/>
                  </a:moveTo>
                  <a:cubicBezTo>
                    <a:pt x="69" y="20"/>
                    <a:pt x="69" y="20"/>
                    <a:pt x="69" y="21"/>
                  </a:cubicBezTo>
                  <a:cubicBezTo>
                    <a:pt x="24" y="39"/>
                    <a:pt x="24" y="39"/>
                    <a:pt x="24" y="39"/>
                  </a:cubicBezTo>
                  <a:cubicBezTo>
                    <a:pt x="23" y="40"/>
                    <a:pt x="22" y="41"/>
                    <a:pt x="23" y="43"/>
                  </a:cubicBezTo>
                  <a:cubicBezTo>
                    <a:pt x="23" y="43"/>
                    <a:pt x="23" y="43"/>
                    <a:pt x="23" y="43"/>
                  </a:cubicBezTo>
                  <a:cubicBezTo>
                    <a:pt x="72" y="22"/>
                    <a:pt x="72" y="22"/>
                    <a:pt x="72" y="22"/>
                  </a:cubicBezTo>
                  <a:cubicBezTo>
                    <a:pt x="72" y="21"/>
                    <a:pt x="71" y="20"/>
                    <a:pt x="7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 name="Freeform 152"/>
            <p:cNvSpPr>
              <a:spLocks noEditPoints="1"/>
            </p:cNvSpPr>
            <p:nvPr/>
          </p:nvSpPr>
          <p:spPr bwMode="auto">
            <a:xfrm>
              <a:off x="8643775" y="2203302"/>
              <a:ext cx="101646" cy="66251"/>
            </a:xfrm>
            <a:custGeom>
              <a:avLst/>
              <a:gdLst>
                <a:gd name="T0" fmla="*/ 25 w 106"/>
                <a:gd name="T1" fmla="*/ 69 h 69"/>
                <a:gd name="T2" fmla="*/ 23 w 106"/>
                <a:gd name="T3" fmla="*/ 69 h 69"/>
                <a:gd name="T4" fmla="*/ 4 w 106"/>
                <a:gd name="T5" fmla="*/ 56 h 69"/>
                <a:gd name="T6" fmla="*/ 14 w 106"/>
                <a:gd name="T7" fmla="*/ 27 h 69"/>
                <a:gd name="T8" fmla="*/ 16 w 106"/>
                <a:gd name="T9" fmla="*/ 25 h 69"/>
                <a:gd name="T10" fmla="*/ 71 w 106"/>
                <a:gd name="T11" fmla="*/ 2 h 69"/>
                <a:gd name="T12" fmla="*/ 75 w 106"/>
                <a:gd name="T13" fmla="*/ 1 h 69"/>
                <a:gd name="T14" fmla="*/ 80 w 106"/>
                <a:gd name="T15" fmla="*/ 0 h 69"/>
                <a:gd name="T16" fmla="*/ 101 w 106"/>
                <a:gd name="T17" fmla="*/ 14 h 69"/>
                <a:gd name="T18" fmla="*/ 89 w 106"/>
                <a:gd name="T19" fmla="*/ 44 h 69"/>
                <a:gd name="T20" fmla="*/ 34 w 106"/>
                <a:gd name="T21" fmla="*/ 68 h 69"/>
                <a:gd name="T22" fmla="*/ 25 w 106"/>
                <a:gd name="T23" fmla="*/ 69 h 69"/>
                <a:gd name="T24" fmla="*/ 24 w 106"/>
                <a:gd name="T25" fmla="*/ 44 h 69"/>
                <a:gd name="T26" fmla="*/ 24 w 106"/>
                <a:gd name="T27" fmla="*/ 44 h 69"/>
                <a:gd name="T28" fmla="*/ 22 w 106"/>
                <a:gd name="T29" fmla="*/ 48 h 69"/>
                <a:gd name="T30" fmla="*/ 25 w 106"/>
                <a:gd name="T31" fmla="*/ 49 h 69"/>
                <a:gd name="T32" fmla="*/ 25 w 106"/>
                <a:gd name="T33" fmla="*/ 49 h 69"/>
                <a:gd name="T34" fmla="*/ 26 w 106"/>
                <a:gd name="T35" fmla="*/ 49 h 69"/>
                <a:gd name="T36" fmla="*/ 81 w 106"/>
                <a:gd name="T37" fmla="*/ 26 h 69"/>
                <a:gd name="T38" fmla="*/ 82 w 106"/>
                <a:gd name="T39" fmla="*/ 22 h 69"/>
                <a:gd name="T40" fmla="*/ 79 w 106"/>
                <a:gd name="T41" fmla="*/ 20 h 69"/>
                <a:gd name="T42" fmla="*/ 79 w 106"/>
                <a:gd name="T43" fmla="*/ 20 h 69"/>
                <a:gd name="T44" fmla="*/ 24 w 106"/>
                <a:gd name="T45"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69">
                  <a:moveTo>
                    <a:pt x="25" y="69"/>
                  </a:moveTo>
                  <a:cubicBezTo>
                    <a:pt x="24" y="69"/>
                    <a:pt x="24" y="69"/>
                    <a:pt x="23" y="69"/>
                  </a:cubicBezTo>
                  <a:cubicBezTo>
                    <a:pt x="15" y="68"/>
                    <a:pt x="7" y="63"/>
                    <a:pt x="4" y="56"/>
                  </a:cubicBezTo>
                  <a:cubicBezTo>
                    <a:pt x="0" y="45"/>
                    <a:pt x="4" y="33"/>
                    <a:pt x="14" y="27"/>
                  </a:cubicBezTo>
                  <a:cubicBezTo>
                    <a:pt x="15" y="26"/>
                    <a:pt x="15" y="26"/>
                    <a:pt x="16" y="25"/>
                  </a:cubicBezTo>
                  <a:cubicBezTo>
                    <a:pt x="71" y="2"/>
                    <a:pt x="71" y="2"/>
                    <a:pt x="71" y="2"/>
                  </a:cubicBezTo>
                  <a:cubicBezTo>
                    <a:pt x="72" y="1"/>
                    <a:pt x="73" y="1"/>
                    <a:pt x="75" y="1"/>
                  </a:cubicBezTo>
                  <a:cubicBezTo>
                    <a:pt x="76" y="0"/>
                    <a:pt x="78" y="0"/>
                    <a:pt x="80" y="0"/>
                  </a:cubicBezTo>
                  <a:cubicBezTo>
                    <a:pt x="89" y="0"/>
                    <a:pt x="97" y="5"/>
                    <a:pt x="101" y="14"/>
                  </a:cubicBezTo>
                  <a:cubicBezTo>
                    <a:pt x="106" y="25"/>
                    <a:pt x="100" y="39"/>
                    <a:pt x="89" y="44"/>
                  </a:cubicBezTo>
                  <a:cubicBezTo>
                    <a:pt x="34" y="68"/>
                    <a:pt x="34" y="68"/>
                    <a:pt x="34" y="68"/>
                  </a:cubicBezTo>
                  <a:cubicBezTo>
                    <a:pt x="31" y="69"/>
                    <a:pt x="28" y="69"/>
                    <a:pt x="25" y="69"/>
                  </a:cubicBezTo>
                  <a:close/>
                  <a:moveTo>
                    <a:pt x="24" y="44"/>
                  </a:moveTo>
                  <a:cubicBezTo>
                    <a:pt x="24" y="44"/>
                    <a:pt x="24" y="44"/>
                    <a:pt x="24" y="44"/>
                  </a:cubicBezTo>
                  <a:cubicBezTo>
                    <a:pt x="22" y="45"/>
                    <a:pt x="22" y="46"/>
                    <a:pt x="22" y="48"/>
                  </a:cubicBezTo>
                  <a:cubicBezTo>
                    <a:pt x="23" y="49"/>
                    <a:pt x="24" y="49"/>
                    <a:pt x="25" y="49"/>
                  </a:cubicBezTo>
                  <a:cubicBezTo>
                    <a:pt x="25" y="49"/>
                    <a:pt x="25" y="49"/>
                    <a:pt x="25" y="49"/>
                  </a:cubicBezTo>
                  <a:cubicBezTo>
                    <a:pt x="26" y="49"/>
                    <a:pt x="26" y="49"/>
                    <a:pt x="26" y="49"/>
                  </a:cubicBezTo>
                  <a:cubicBezTo>
                    <a:pt x="81" y="26"/>
                    <a:pt x="81" y="26"/>
                    <a:pt x="81" y="26"/>
                  </a:cubicBezTo>
                  <a:cubicBezTo>
                    <a:pt x="82" y="25"/>
                    <a:pt x="83" y="23"/>
                    <a:pt x="82" y="22"/>
                  </a:cubicBezTo>
                  <a:cubicBezTo>
                    <a:pt x="82" y="20"/>
                    <a:pt x="80" y="20"/>
                    <a:pt x="79" y="20"/>
                  </a:cubicBezTo>
                  <a:cubicBezTo>
                    <a:pt x="79" y="20"/>
                    <a:pt x="79" y="20"/>
                    <a:pt x="79" y="20"/>
                  </a:cubicBezTo>
                  <a:lnTo>
                    <a:pt x="24"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 name="Freeform 153"/>
            <p:cNvSpPr>
              <a:spLocks noEditPoints="1"/>
            </p:cNvSpPr>
            <p:nvPr/>
          </p:nvSpPr>
          <p:spPr bwMode="auto">
            <a:xfrm>
              <a:off x="9069416" y="2264107"/>
              <a:ext cx="84402" cy="56268"/>
            </a:xfrm>
            <a:custGeom>
              <a:avLst/>
              <a:gdLst>
                <a:gd name="T0" fmla="*/ 62 w 88"/>
                <a:gd name="T1" fmla="*/ 59 h 59"/>
                <a:gd name="T2" fmla="*/ 54 w 88"/>
                <a:gd name="T3" fmla="*/ 58 h 59"/>
                <a:gd name="T4" fmla="*/ 18 w 88"/>
                <a:gd name="T5" fmla="*/ 45 h 59"/>
                <a:gd name="T6" fmla="*/ 4 w 88"/>
                <a:gd name="T7" fmla="*/ 15 h 59"/>
                <a:gd name="T8" fmla="*/ 26 w 88"/>
                <a:gd name="T9" fmla="*/ 0 h 59"/>
                <a:gd name="T10" fmla="*/ 34 w 88"/>
                <a:gd name="T11" fmla="*/ 2 h 59"/>
                <a:gd name="T12" fmla="*/ 70 w 88"/>
                <a:gd name="T13" fmla="*/ 15 h 59"/>
                <a:gd name="T14" fmla="*/ 84 w 88"/>
                <a:gd name="T15" fmla="*/ 44 h 59"/>
                <a:gd name="T16" fmla="*/ 62 w 88"/>
                <a:gd name="T17" fmla="*/ 59 h 59"/>
                <a:gd name="T18" fmla="*/ 26 w 88"/>
                <a:gd name="T19" fmla="*/ 20 h 59"/>
                <a:gd name="T20" fmla="*/ 23 w 88"/>
                <a:gd name="T21" fmla="*/ 22 h 59"/>
                <a:gd name="T22" fmla="*/ 25 w 88"/>
                <a:gd name="T23" fmla="*/ 26 h 59"/>
                <a:gd name="T24" fmla="*/ 61 w 88"/>
                <a:gd name="T25" fmla="*/ 39 h 59"/>
                <a:gd name="T26" fmla="*/ 65 w 88"/>
                <a:gd name="T27" fmla="*/ 38 h 59"/>
                <a:gd name="T28" fmla="*/ 63 w 88"/>
                <a:gd name="T29" fmla="*/ 34 h 59"/>
                <a:gd name="T30" fmla="*/ 27 w 88"/>
                <a:gd name="T31" fmla="*/ 20 h 59"/>
                <a:gd name="T32" fmla="*/ 26 w 88"/>
                <a:gd name="T3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59">
                  <a:moveTo>
                    <a:pt x="62" y="59"/>
                  </a:moveTo>
                  <a:cubicBezTo>
                    <a:pt x="60" y="59"/>
                    <a:pt x="57" y="59"/>
                    <a:pt x="54" y="58"/>
                  </a:cubicBezTo>
                  <a:cubicBezTo>
                    <a:pt x="18" y="45"/>
                    <a:pt x="18" y="45"/>
                    <a:pt x="18" y="45"/>
                  </a:cubicBezTo>
                  <a:cubicBezTo>
                    <a:pt x="6" y="40"/>
                    <a:pt x="0" y="27"/>
                    <a:pt x="4" y="15"/>
                  </a:cubicBezTo>
                  <a:cubicBezTo>
                    <a:pt x="8" y="6"/>
                    <a:pt x="16" y="0"/>
                    <a:pt x="26" y="0"/>
                  </a:cubicBezTo>
                  <a:cubicBezTo>
                    <a:pt x="29" y="0"/>
                    <a:pt x="31" y="1"/>
                    <a:pt x="34" y="2"/>
                  </a:cubicBezTo>
                  <a:cubicBezTo>
                    <a:pt x="70" y="15"/>
                    <a:pt x="70" y="15"/>
                    <a:pt x="70" y="15"/>
                  </a:cubicBezTo>
                  <a:cubicBezTo>
                    <a:pt x="82" y="19"/>
                    <a:pt x="88" y="32"/>
                    <a:pt x="84" y="44"/>
                  </a:cubicBezTo>
                  <a:cubicBezTo>
                    <a:pt x="80" y="53"/>
                    <a:pt x="72" y="59"/>
                    <a:pt x="62" y="59"/>
                  </a:cubicBezTo>
                  <a:close/>
                  <a:moveTo>
                    <a:pt x="26" y="20"/>
                  </a:moveTo>
                  <a:cubicBezTo>
                    <a:pt x="25" y="20"/>
                    <a:pt x="24" y="21"/>
                    <a:pt x="23" y="22"/>
                  </a:cubicBezTo>
                  <a:cubicBezTo>
                    <a:pt x="23" y="24"/>
                    <a:pt x="23" y="25"/>
                    <a:pt x="25" y="26"/>
                  </a:cubicBezTo>
                  <a:cubicBezTo>
                    <a:pt x="61" y="39"/>
                    <a:pt x="61" y="39"/>
                    <a:pt x="61" y="39"/>
                  </a:cubicBezTo>
                  <a:cubicBezTo>
                    <a:pt x="63" y="40"/>
                    <a:pt x="64" y="39"/>
                    <a:pt x="65" y="38"/>
                  </a:cubicBezTo>
                  <a:cubicBezTo>
                    <a:pt x="65" y="36"/>
                    <a:pt x="65" y="34"/>
                    <a:pt x="63" y="34"/>
                  </a:cubicBezTo>
                  <a:cubicBezTo>
                    <a:pt x="27" y="20"/>
                    <a:pt x="27" y="20"/>
                    <a:pt x="27" y="20"/>
                  </a:cubicBezTo>
                  <a:cubicBezTo>
                    <a:pt x="27" y="20"/>
                    <a:pt x="26" y="20"/>
                    <a:pt x="2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54"/>
            <p:cNvSpPr>
              <a:spLocks noEditPoints="1"/>
            </p:cNvSpPr>
            <p:nvPr/>
          </p:nvSpPr>
          <p:spPr bwMode="auto">
            <a:xfrm>
              <a:off x="9061248" y="2230528"/>
              <a:ext cx="91663" cy="60806"/>
            </a:xfrm>
            <a:custGeom>
              <a:avLst/>
              <a:gdLst>
                <a:gd name="T0" fmla="*/ 70 w 95"/>
                <a:gd name="T1" fmla="*/ 64 h 64"/>
                <a:gd name="T2" fmla="*/ 61 w 95"/>
                <a:gd name="T3" fmla="*/ 63 h 64"/>
                <a:gd name="T4" fmla="*/ 17 w 95"/>
                <a:gd name="T5" fmla="*/ 44 h 64"/>
                <a:gd name="T6" fmla="*/ 5 w 95"/>
                <a:gd name="T7" fmla="*/ 14 h 64"/>
                <a:gd name="T8" fmla="*/ 24 w 95"/>
                <a:gd name="T9" fmla="*/ 0 h 64"/>
                <a:gd name="T10" fmla="*/ 29 w 95"/>
                <a:gd name="T11" fmla="*/ 1 h 64"/>
                <a:gd name="T12" fmla="*/ 76 w 95"/>
                <a:gd name="T13" fmla="*/ 21 h 64"/>
                <a:gd name="T14" fmla="*/ 77 w 95"/>
                <a:gd name="T15" fmla="*/ 21 h 64"/>
                <a:gd name="T16" fmla="*/ 84 w 95"/>
                <a:gd name="T17" fmla="*/ 24 h 64"/>
                <a:gd name="T18" fmla="*/ 91 w 95"/>
                <a:gd name="T19" fmla="*/ 50 h 64"/>
                <a:gd name="T20" fmla="*/ 70 w 95"/>
                <a:gd name="T21" fmla="*/ 64 h 64"/>
                <a:gd name="T22" fmla="*/ 24 w 95"/>
                <a:gd name="T23" fmla="*/ 21 h 64"/>
                <a:gd name="T24" fmla="*/ 23 w 95"/>
                <a:gd name="T25" fmla="*/ 22 h 64"/>
                <a:gd name="T26" fmla="*/ 25 w 95"/>
                <a:gd name="T27" fmla="*/ 26 h 64"/>
                <a:gd name="T28" fmla="*/ 69 w 95"/>
                <a:gd name="T29" fmla="*/ 44 h 64"/>
                <a:gd name="T30" fmla="*/ 73 w 95"/>
                <a:gd name="T31" fmla="*/ 43 h 64"/>
                <a:gd name="T32" fmla="*/ 73 w 95"/>
                <a:gd name="T33" fmla="*/ 41 h 64"/>
                <a:gd name="T34" fmla="*/ 68 w 95"/>
                <a:gd name="T35" fmla="*/ 40 h 64"/>
                <a:gd name="T36" fmla="*/ 24 w 95"/>
                <a:gd name="T37"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4">
                  <a:moveTo>
                    <a:pt x="70" y="64"/>
                  </a:moveTo>
                  <a:cubicBezTo>
                    <a:pt x="67" y="64"/>
                    <a:pt x="64" y="64"/>
                    <a:pt x="61" y="63"/>
                  </a:cubicBezTo>
                  <a:cubicBezTo>
                    <a:pt x="17" y="44"/>
                    <a:pt x="17" y="44"/>
                    <a:pt x="17" y="44"/>
                  </a:cubicBezTo>
                  <a:cubicBezTo>
                    <a:pt x="6" y="39"/>
                    <a:pt x="0" y="26"/>
                    <a:pt x="5" y="14"/>
                  </a:cubicBezTo>
                  <a:cubicBezTo>
                    <a:pt x="8" y="6"/>
                    <a:pt x="15" y="1"/>
                    <a:pt x="24" y="0"/>
                  </a:cubicBezTo>
                  <a:cubicBezTo>
                    <a:pt x="26" y="0"/>
                    <a:pt x="27" y="0"/>
                    <a:pt x="29" y="1"/>
                  </a:cubicBezTo>
                  <a:cubicBezTo>
                    <a:pt x="76" y="21"/>
                    <a:pt x="76" y="21"/>
                    <a:pt x="76" y="21"/>
                  </a:cubicBezTo>
                  <a:cubicBezTo>
                    <a:pt x="76" y="21"/>
                    <a:pt x="77" y="21"/>
                    <a:pt x="77" y="21"/>
                  </a:cubicBezTo>
                  <a:cubicBezTo>
                    <a:pt x="80" y="21"/>
                    <a:pt x="82" y="22"/>
                    <a:pt x="84" y="24"/>
                  </a:cubicBezTo>
                  <a:cubicBezTo>
                    <a:pt x="92" y="30"/>
                    <a:pt x="95" y="41"/>
                    <a:pt x="91" y="50"/>
                  </a:cubicBezTo>
                  <a:cubicBezTo>
                    <a:pt x="88" y="59"/>
                    <a:pt x="79" y="64"/>
                    <a:pt x="70" y="64"/>
                  </a:cubicBezTo>
                  <a:close/>
                  <a:moveTo>
                    <a:pt x="24" y="21"/>
                  </a:moveTo>
                  <a:cubicBezTo>
                    <a:pt x="24" y="21"/>
                    <a:pt x="24" y="21"/>
                    <a:pt x="23" y="22"/>
                  </a:cubicBezTo>
                  <a:cubicBezTo>
                    <a:pt x="23" y="23"/>
                    <a:pt x="24" y="25"/>
                    <a:pt x="25" y="26"/>
                  </a:cubicBezTo>
                  <a:cubicBezTo>
                    <a:pt x="69" y="44"/>
                    <a:pt x="69" y="44"/>
                    <a:pt x="69" y="44"/>
                  </a:cubicBezTo>
                  <a:cubicBezTo>
                    <a:pt x="70" y="45"/>
                    <a:pt x="72" y="44"/>
                    <a:pt x="73" y="43"/>
                  </a:cubicBezTo>
                  <a:cubicBezTo>
                    <a:pt x="73" y="42"/>
                    <a:pt x="73" y="42"/>
                    <a:pt x="73" y="41"/>
                  </a:cubicBezTo>
                  <a:cubicBezTo>
                    <a:pt x="71" y="41"/>
                    <a:pt x="70" y="40"/>
                    <a:pt x="68" y="40"/>
                  </a:cubicBezTo>
                  <a:lnTo>
                    <a:pt x="24"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 name="Freeform 155"/>
            <p:cNvSpPr>
              <a:spLocks noEditPoints="1"/>
            </p:cNvSpPr>
            <p:nvPr/>
          </p:nvSpPr>
          <p:spPr bwMode="auto">
            <a:xfrm>
              <a:off x="9073953" y="2185151"/>
              <a:ext cx="88940" cy="61713"/>
            </a:xfrm>
            <a:custGeom>
              <a:avLst/>
              <a:gdLst>
                <a:gd name="T0" fmla="*/ 70 w 93"/>
                <a:gd name="T1" fmla="*/ 64 h 64"/>
                <a:gd name="T2" fmla="*/ 65 w 93"/>
                <a:gd name="T3" fmla="*/ 63 h 64"/>
                <a:gd name="T4" fmla="*/ 65 w 93"/>
                <a:gd name="T5" fmla="*/ 63 h 64"/>
                <a:gd name="T6" fmla="*/ 65 w 93"/>
                <a:gd name="T7" fmla="*/ 63 h 64"/>
                <a:gd name="T8" fmla="*/ 65 w 93"/>
                <a:gd name="T9" fmla="*/ 63 h 64"/>
                <a:gd name="T10" fmla="*/ 10 w 93"/>
                <a:gd name="T11" fmla="*/ 39 h 64"/>
                <a:gd name="T12" fmla="*/ 10 w 93"/>
                <a:gd name="T13" fmla="*/ 39 h 64"/>
                <a:gd name="T14" fmla="*/ 3 w 93"/>
                <a:gd name="T15" fmla="*/ 34 h 64"/>
                <a:gd name="T16" fmla="*/ 2 w 93"/>
                <a:gd name="T17" fmla="*/ 14 h 64"/>
                <a:gd name="T18" fmla="*/ 23 w 93"/>
                <a:gd name="T19" fmla="*/ 0 h 64"/>
                <a:gd name="T20" fmla="*/ 32 w 93"/>
                <a:gd name="T21" fmla="*/ 2 h 64"/>
                <a:gd name="T22" fmla="*/ 76 w 93"/>
                <a:gd name="T23" fmla="*/ 21 h 64"/>
                <a:gd name="T24" fmla="*/ 89 w 93"/>
                <a:gd name="T25" fmla="*/ 51 h 64"/>
                <a:gd name="T26" fmla="*/ 73 w 93"/>
                <a:gd name="T27" fmla="*/ 64 h 64"/>
                <a:gd name="T28" fmla="*/ 70 w 93"/>
                <a:gd name="T29" fmla="*/ 64 h 64"/>
                <a:gd name="T30" fmla="*/ 21 w 93"/>
                <a:gd name="T31" fmla="*/ 22 h 64"/>
                <a:gd name="T32" fmla="*/ 70 w 93"/>
                <a:gd name="T33" fmla="*/ 43 h 64"/>
                <a:gd name="T34" fmla="*/ 70 w 93"/>
                <a:gd name="T35" fmla="*/ 43 h 64"/>
                <a:gd name="T36" fmla="*/ 69 w 93"/>
                <a:gd name="T37" fmla="*/ 39 h 64"/>
                <a:gd name="T38" fmla="*/ 24 w 93"/>
                <a:gd name="T39" fmla="*/ 21 h 64"/>
                <a:gd name="T40" fmla="*/ 21 w 93"/>
                <a:gd name="T41" fmla="*/ 2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64">
                  <a:moveTo>
                    <a:pt x="70" y="64"/>
                  </a:moveTo>
                  <a:cubicBezTo>
                    <a:pt x="69" y="64"/>
                    <a:pt x="67" y="64"/>
                    <a:pt x="65" y="63"/>
                  </a:cubicBezTo>
                  <a:cubicBezTo>
                    <a:pt x="65" y="63"/>
                    <a:pt x="65" y="63"/>
                    <a:pt x="65" y="63"/>
                  </a:cubicBezTo>
                  <a:cubicBezTo>
                    <a:pt x="65" y="63"/>
                    <a:pt x="65" y="63"/>
                    <a:pt x="65" y="63"/>
                  </a:cubicBezTo>
                  <a:cubicBezTo>
                    <a:pt x="65" y="63"/>
                    <a:pt x="65" y="63"/>
                    <a:pt x="65" y="63"/>
                  </a:cubicBezTo>
                  <a:cubicBezTo>
                    <a:pt x="10" y="39"/>
                    <a:pt x="10" y="39"/>
                    <a:pt x="10" y="39"/>
                  </a:cubicBezTo>
                  <a:cubicBezTo>
                    <a:pt x="10" y="39"/>
                    <a:pt x="10" y="39"/>
                    <a:pt x="10" y="39"/>
                  </a:cubicBezTo>
                  <a:cubicBezTo>
                    <a:pt x="7" y="38"/>
                    <a:pt x="5" y="36"/>
                    <a:pt x="3" y="34"/>
                  </a:cubicBezTo>
                  <a:cubicBezTo>
                    <a:pt x="0" y="28"/>
                    <a:pt x="0" y="21"/>
                    <a:pt x="2" y="14"/>
                  </a:cubicBezTo>
                  <a:cubicBezTo>
                    <a:pt x="6" y="6"/>
                    <a:pt x="14" y="0"/>
                    <a:pt x="23" y="0"/>
                  </a:cubicBezTo>
                  <a:cubicBezTo>
                    <a:pt x="26" y="0"/>
                    <a:pt x="29" y="1"/>
                    <a:pt x="32" y="2"/>
                  </a:cubicBezTo>
                  <a:cubicBezTo>
                    <a:pt x="76" y="21"/>
                    <a:pt x="76" y="21"/>
                    <a:pt x="76" y="21"/>
                  </a:cubicBezTo>
                  <a:cubicBezTo>
                    <a:pt x="88" y="26"/>
                    <a:pt x="93" y="39"/>
                    <a:pt x="89" y="51"/>
                  </a:cubicBezTo>
                  <a:cubicBezTo>
                    <a:pt x="86" y="57"/>
                    <a:pt x="80" y="62"/>
                    <a:pt x="73" y="64"/>
                  </a:cubicBezTo>
                  <a:cubicBezTo>
                    <a:pt x="72" y="64"/>
                    <a:pt x="71" y="64"/>
                    <a:pt x="70" y="64"/>
                  </a:cubicBezTo>
                  <a:close/>
                  <a:moveTo>
                    <a:pt x="21" y="22"/>
                  </a:moveTo>
                  <a:cubicBezTo>
                    <a:pt x="70" y="43"/>
                    <a:pt x="70" y="43"/>
                    <a:pt x="70" y="43"/>
                  </a:cubicBezTo>
                  <a:cubicBezTo>
                    <a:pt x="70" y="43"/>
                    <a:pt x="70" y="43"/>
                    <a:pt x="70" y="43"/>
                  </a:cubicBezTo>
                  <a:cubicBezTo>
                    <a:pt x="71" y="41"/>
                    <a:pt x="70" y="40"/>
                    <a:pt x="69" y="39"/>
                  </a:cubicBezTo>
                  <a:cubicBezTo>
                    <a:pt x="24" y="21"/>
                    <a:pt x="24" y="21"/>
                    <a:pt x="24" y="21"/>
                  </a:cubicBezTo>
                  <a:cubicBezTo>
                    <a:pt x="23" y="20"/>
                    <a:pt x="22" y="20"/>
                    <a:pt x="21"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 name="Freeform 156"/>
            <p:cNvSpPr>
              <a:spLocks noEditPoints="1"/>
            </p:cNvSpPr>
            <p:nvPr/>
          </p:nvSpPr>
          <p:spPr bwMode="auto">
            <a:xfrm>
              <a:off x="9057618" y="2203302"/>
              <a:ext cx="101646" cy="66251"/>
            </a:xfrm>
            <a:custGeom>
              <a:avLst/>
              <a:gdLst>
                <a:gd name="T0" fmla="*/ 81 w 106"/>
                <a:gd name="T1" fmla="*/ 69 h 69"/>
                <a:gd name="T2" fmla="*/ 72 w 106"/>
                <a:gd name="T3" fmla="*/ 68 h 69"/>
                <a:gd name="T4" fmla="*/ 17 w 106"/>
                <a:gd name="T5" fmla="*/ 44 h 69"/>
                <a:gd name="T6" fmla="*/ 5 w 106"/>
                <a:gd name="T7" fmla="*/ 14 h 69"/>
                <a:gd name="T8" fmla="*/ 26 w 106"/>
                <a:gd name="T9" fmla="*/ 0 h 69"/>
                <a:gd name="T10" fmla="*/ 31 w 106"/>
                <a:gd name="T11" fmla="*/ 1 h 69"/>
                <a:gd name="T12" fmla="*/ 35 w 106"/>
                <a:gd name="T13" fmla="*/ 2 h 69"/>
                <a:gd name="T14" fmla="*/ 90 w 106"/>
                <a:gd name="T15" fmla="*/ 25 h 69"/>
                <a:gd name="T16" fmla="*/ 92 w 106"/>
                <a:gd name="T17" fmla="*/ 27 h 69"/>
                <a:gd name="T18" fmla="*/ 102 w 106"/>
                <a:gd name="T19" fmla="*/ 56 h 69"/>
                <a:gd name="T20" fmla="*/ 83 w 106"/>
                <a:gd name="T21" fmla="*/ 69 h 69"/>
                <a:gd name="T22" fmla="*/ 81 w 106"/>
                <a:gd name="T23" fmla="*/ 69 h 69"/>
                <a:gd name="T24" fmla="*/ 26 w 106"/>
                <a:gd name="T25" fmla="*/ 20 h 69"/>
                <a:gd name="T26" fmla="*/ 24 w 106"/>
                <a:gd name="T27" fmla="*/ 22 h 69"/>
                <a:gd name="T28" fmla="*/ 25 w 106"/>
                <a:gd name="T29" fmla="*/ 26 h 69"/>
                <a:gd name="T30" fmla="*/ 80 w 106"/>
                <a:gd name="T31" fmla="*/ 49 h 69"/>
                <a:gd name="T32" fmla="*/ 81 w 106"/>
                <a:gd name="T33" fmla="*/ 49 h 69"/>
                <a:gd name="T34" fmla="*/ 81 w 106"/>
                <a:gd name="T35" fmla="*/ 49 h 69"/>
                <a:gd name="T36" fmla="*/ 84 w 106"/>
                <a:gd name="T37" fmla="*/ 48 h 69"/>
                <a:gd name="T38" fmla="*/ 82 w 106"/>
                <a:gd name="T39" fmla="*/ 44 h 69"/>
                <a:gd name="T40" fmla="*/ 82 w 106"/>
                <a:gd name="T41" fmla="*/ 44 h 69"/>
                <a:gd name="T42" fmla="*/ 82 w 106"/>
                <a:gd name="T43" fmla="*/ 44 h 69"/>
                <a:gd name="T44" fmla="*/ 82 w 106"/>
                <a:gd name="T45" fmla="*/ 44 h 69"/>
                <a:gd name="T46" fmla="*/ 27 w 106"/>
                <a:gd name="T47" fmla="*/ 20 h 69"/>
                <a:gd name="T48" fmla="*/ 27 w 106"/>
                <a:gd name="T49" fmla="*/ 20 h 69"/>
                <a:gd name="T50" fmla="*/ 26 w 106"/>
                <a:gd name="T5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69">
                  <a:moveTo>
                    <a:pt x="81" y="69"/>
                  </a:moveTo>
                  <a:cubicBezTo>
                    <a:pt x="78" y="69"/>
                    <a:pt x="75" y="69"/>
                    <a:pt x="72" y="68"/>
                  </a:cubicBezTo>
                  <a:cubicBezTo>
                    <a:pt x="17" y="44"/>
                    <a:pt x="17" y="44"/>
                    <a:pt x="17" y="44"/>
                  </a:cubicBezTo>
                  <a:cubicBezTo>
                    <a:pt x="6" y="39"/>
                    <a:pt x="0" y="25"/>
                    <a:pt x="5" y="14"/>
                  </a:cubicBezTo>
                  <a:cubicBezTo>
                    <a:pt x="9" y="5"/>
                    <a:pt x="17" y="0"/>
                    <a:pt x="26" y="0"/>
                  </a:cubicBezTo>
                  <a:cubicBezTo>
                    <a:pt x="28" y="0"/>
                    <a:pt x="30" y="0"/>
                    <a:pt x="31" y="1"/>
                  </a:cubicBezTo>
                  <a:cubicBezTo>
                    <a:pt x="33" y="1"/>
                    <a:pt x="34" y="1"/>
                    <a:pt x="35" y="2"/>
                  </a:cubicBezTo>
                  <a:cubicBezTo>
                    <a:pt x="90" y="25"/>
                    <a:pt x="90" y="25"/>
                    <a:pt x="90" y="25"/>
                  </a:cubicBezTo>
                  <a:cubicBezTo>
                    <a:pt x="91" y="26"/>
                    <a:pt x="91" y="26"/>
                    <a:pt x="92" y="27"/>
                  </a:cubicBezTo>
                  <a:cubicBezTo>
                    <a:pt x="102" y="33"/>
                    <a:pt x="106" y="45"/>
                    <a:pt x="102" y="56"/>
                  </a:cubicBezTo>
                  <a:cubicBezTo>
                    <a:pt x="99" y="63"/>
                    <a:pt x="91" y="68"/>
                    <a:pt x="83" y="69"/>
                  </a:cubicBezTo>
                  <a:cubicBezTo>
                    <a:pt x="82" y="69"/>
                    <a:pt x="82" y="69"/>
                    <a:pt x="81" y="69"/>
                  </a:cubicBezTo>
                  <a:close/>
                  <a:moveTo>
                    <a:pt x="26" y="20"/>
                  </a:moveTo>
                  <a:cubicBezTo>
                    <a:pt x="25" y="20"/>
                    <a:pt x="24" y="20"/>
                    <a:pt x="24" y="22"/>
                  </a:cubicBezTo>
                  <a:cubicBezTo>
                    <a:pt x="23" y="23"/>
                    <a:pt x="24" y="25"/>
                    <a:pt x="25" y="26"/>
                  </a:cubicBezTo>
                  <a:cubicBezTo>
                    <a:pt x="80" y="49"/>
                    <a:pt x="80" y="49"/>
                    <a:pt x="80" y="49"/>
                  </a:cubicBezTo>
                  <a:cubicBezTo>
                    <a:pt x="80" y="49"/>
                    <a:pt x="81" y="49"/>
                    <a:pt x="81" y="49"/>
                  </a:cubicBezTo>
                  <a:cubicBezTo>
                    <a:pt x="81" y="49"/>
                    <a:pt x="81" y="49"/>
                    <a:pt x="81" y="49"/>
                  </a:cubicBezTo>
                  <a:cubicBezTo>
                    <a:pt x="82" y="49"/>
                    <a:pt x="83" y="49"/>
                    <a:pt x="84" y="48"/>
                  </a:cubicBezTo>
                  <a:cubicBezTo>
                    <a:pt x="84" y="46"/>
                    <a:pt x="84" y="45"/>
                    <a:pt x="82" y="44"/>
                  </a:cubicBezTo>
                  <a:cubicBezTo>
                    <a:pt x="82" y="44"/>
                    <a:pt x="82" y="44"/>
                    <a:pt x="82" y="44"/>
                  </a:cubicBezTo>
                  <a:cubicBezTo>
                    <a:pt x="82" y="44"/>
                    <a:pt x="82" y="44"/>
                    <a:pt x="82" y="44"/>
                  </a:cubicBezTo>
                  <a:cubicBezTo>
                    <a:pt x="82" y="44"/>
                    <a:pt x="82" y="44"/>
                    <a:pt x="82" y="44"/>
                  </a:cubicBezTo>
                  <a:cubicBezTo>
                    <a:pt x="27" y="20"/>
                    <a:pt x="27" y="20"/>
                    <a:pt x="27" y="20"/>
                  </a:cubicBezTo>
                  <a:cubicBezTo>
                    <a:pt x="27" y="20"/>
                    <a:pt x="27" y="20"/>
                    <a:pt x="27" y="20"/>
                  </a:cubicBezTo>
                  <a:cubicBezTo>
                    <a:pt x="27" y="20"/>
                    <a:pt x="26" y="20"/>
                    <a:pt x="2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85" name="Group 184">
            <a:extLst>
              <a:ext uri="{C183D7F6-B498-43B3-948B-1728B52AA6E4}">
                <adec:decorative xmlns:adec="http://schemas.microsoft.com/office/drawing/2017/decorative" val="1"/>
              </a:ext>
            </a:extLst>
          </p:cNvPr>
          <p:cNvGrpSpPr/>
          <p:nvPr/>
        </p:nvGrpSpPr>
        <p:grpSpPr>
          <a:xfrm>
            <a:off x="11316759" y="3386093"/>
            <a:ext cx="686676" cy="664620"/>
            <a:chOff x="2800172" y="3190406"/>
            <a:chExt cx="708496" cy="702082"/>
          </a:xfrm>
          <a:solidFill>
            <a:schemeClr val="accent1">
              <a:lumMod val="60000"/>
              <a:lumOff val="40000"/>
            </a:schemeClr>
          </a:solidFill>
        </p:grpSpPr>
        <p:sp>
          <p:nvSpPr>
            <p:cNvPr id="186" name="Freeform 381"/>
            <p:cNvSpPr>
              <a:spLocks noEditPoints="1"/>
            </p:cNvSpPr>
            <p:nvPr/>
          </p:nvSpPr>
          <p:spPr bwMode="auto">
            <a:xfrm>
              <a:off x="2925202" y="3289787"/>
              <a:ext cx="317379" cy="333409"/>
            </a:xfrm>
            <a:custGeom>
              <a:avLst/>
              <a:gdLst>
                <a:gd name="T0" fmla="*/ 350 w 394"/>
                <a:gd name="T1" fmla="*/ 282 h 419"/>
                <a:gd name="T2" fmla="*/ 261 w 394"/>
                <a:gd name="T3" fmla="*/ 249 h 419"/>
                <a:gd name="T4" fmla="*/ 292 w 394"/>
                <a:gd name="T5" fmla="*/ 182 h 419"/>
                <a:gd name="T6" fmla="*/ 297 w 394"/>
                <a:gd name="T7" fmla="*/ 106 h 419"/>
                <a:gd name="T8" fmla="*/ 197 w 394"/>
                <a:gd name="T9" fmla="*/ 0 h 419"/>
                <a:gd name="T10" fmla="*/ 97 w 394"/>
                <a:gd name="T11" fmla="*/ 106 h 419"/>
                <a:gd name="T12" fmla="*/ 102 w 394"/>
                <a:gd name="T13" fmla="*/ 182 h 419"/>
                <a:gd name="T14" fmla="*/ 133 w 394"/>
                <a:gd name="T15" fmla="*/ 249 h 419"/>
                <a:gd name="T16" fmla="*/ 43 w 394"/>
                <a:gd name="T17" fmla="*/ 282 h 419"/>
                <a:gd name="T18" fmla="*/ 0 w 394"/>
                <a:gd name="T19" fmla="*/ 402 h 419"/>
                <a:gd name="T20" fmla="*/ 11 w 394"/>
                <a:gd name="T21" fmla="*/ 418 h 419"/>
                <a:gd name="T22" fmla="*/ 28 w 394"/>
                <a:gd name="T23" fmla="*/ 407 h 419"/>
                <a:gd name="T24" fmla="*/ 61 w 394"/>
                <a:gd name="T25" fmla="*/ 304 h 419"/>
                <a:gd name="T26" fmla="*/ 80 w 394"/>
                <a:gd name="T27" fmla="*/ 294 h 419"/>
                <a:gd name="T28" fmla="*/ 137 w 394"/>
                <a:gd name="T29" fmla="*/ 277 h 419"/>
                <a:gd name="T30" fmla="*/ 183 w 394"/>
                <a:gd name="T31" fmla="*/ 357 h 419"/>
                <a:gd name="T32" fmla="*/ 211 w 394"/>
                <a:gd name="T33" fmla="*/ 357 h 419"/>
                <a:gd name="T34" fmla="*/ 257 w 394"/>
                <a:gd name="T35" fmla="*/ 277 h 419"/>
                <a:gd name="T36" fmla="*/ 315 w 394"/>
                <a:gd name="T37" fmla="*/ 294 h 419"/>
                <a:gd name="T38" fmla="*/ 333 w 394"/>
                <a:gd name="T39" fmla="*/ 304 h 419"/>
                <a:gd name="T40" fmla="*/ 366 w 394"/>
                <a:gd name="T41" fmla="*/ 407 h 419"/>
                <a:gd name="T42" fmla="*/ 383 w 394"/>
                <a:gd name="T43" fmla="*/ 418 h 419"/>
                <a:gd name="T44" fmla="*/ 394 w 394"/>
                <a:gd name="T45" fmla="*/ 402 h 419"/>
                <a:gd name="T46" fmla="*/ 233 w 394"/>
                <a:gd name="T47" fmla="*/ 218 h 419"/>
                <a:gd name="T48" fmla="*/ 230 w 394"/>
                <a:gd name="T49" fmla="*/ 226 h 419"/>
                <a:gd name="T50" fmla="*/ 235 w 394"/>
                <a:gd name="T51" fmla="*/ 259 h 419"/>
                <a:gd name="T52" fmla="*/ 159 w 394"/>
                <a:gd name="T53" fmla="*/ 259 h 419"/>
                <a:gd name="T54" fmla="*/ 164 w 394"/>
                <a:gd name="T55" fmla="*/ 226 h 419"/>
                <a:gd name="T56" fmla="*/ 161 w 394"/>
                <a:gd name="T57" fmla="*/ 218 h 419"/>
                <a:gd name="T58" fmla="*/ 127 w 394"/>
                <a:gd name="T59" fmla="*/ 167 h 419"/>
                <a:gd name="T60" fmla="*/ 125 w 394"/>
                <a:gd name="T61" fmla="*/ 158 h 419"/>
                <a:gd name="T62" fmla="*/ 115 w 394"/>
                <a:gd name="T63" fmla="*/ 157 h 419"/>
                <a:gd name="T64" fmla="*/ 114 w 394"/>
                <a:gd name="T65" fmla="*/ 128 h 419"/>
                <a:gd name="T66" fmla="*/ 117 w 394"/>
                <a:gd name="T67" fmla="*/ 127 h 419"/>
                <a:gd name="T68" fmla="*/ 119 w 394"/>
                <a:gd name="T69" fmla="*/ 126 h 419"/>
                <a:gd name="T70" fmla="*/ 121 w 394"/>
                <a:gd name="T71" fmla="*/ 124 h 419"/>
                <a:gd name="T72" fmla="*/ 123 w 394"/>
                <a:gd name="T73" fmla="*/ 122 h 419"/>
                <a:gd name="T74" fmla="*/ 124 w 394"/>
                <a:gd name="T75" fmla="*/ 119 h 419"/>
                <a:gd name="T76" fmla="*/ 124 w 394"/>
                <a:gd name="T77" fmla="*/ 117 h 419"/>
                <a:gd name="T78" fmla="*/ 125 w 394"/>
                <a:gd name="T79" fmla="*/ 114 h 419"/>
                <a:gd name="T80" fmla="*/ 140 w 394"/>
                <a:gd name="T81" fmla="*/ 69 h 419"/>
                <a:gd name="T82" fmla="*/ 167 w 394"/>
                <a:gd name="T83" fmla="*/ 73 h 419"/>
                <a:gd name="T84" fmla="*/ 178 w 394"/>
                <a:gd name="T85" fmla="*/ 78 h 419"/>
                <a:gd name="T86" fmla="*/ 237 w 394"/>
                <a:gd name="T87" fmla="*/ 94 h 419"/>
                <a:gd name="T88" fmla="*/ 269 w 394"/>
                <a:gd name="T89" fmla="*/ 114 h 419"/>
                <a:gd name="T90" fmla="*/ 269 w 394"/>
                <a:gd name="T91" fmla="*/ 115 h 419"/>
                <a:gd name="T92" fmla="*/ 270 w 394"/>
                <a:gd name="T93" fmla="*/ 121 h 419"/>
                <a:gd name="T94" fmla="*/ 271 w 394"/>
                <a:gd name="T95" fmla="*/ 123 h 419"/>
                <a:gd name="T96" fmla="*/ 273 w 394"/>
                <a:gd name="T97" fmla="*/ 124 h 419"/>
                <a:gd name="T98" fmla="*/ 279 w 394"/>
                <a:gd name="T99" fmla="*/ 128 h 419"/>
                <a:gd name="T100" fmla="*/ 279 w 394"/>
                <a:gd name="T101" fmla="*/ 157 h 419"/>
                <a:gd name="T102" fmla="*/ 269 w 394"/>
                <a:gd name="T103" fmla="*/ 158 h 419"/>
                <a:gd name="T104" fmla="*/ 267 w 394"/>
                <a:gd name="T105" fmla="*/ 167 h 419"/>
                <a:gd name="T106" fmla="*/ 233 w 394"/>
                <a:gd name="T107" fmla="*/ 218 h 419"/>
                <a:gd name="T108" fmla="*/ 226 w 394"/>
                <a:gd name="T109" fmla="*/ 66 h 419"/>
                <a:gd name="T110" fmla="*/ 179 w 394"/>
                <a:gd name="T111" fmla="*/ 48 h 419"/>
                <a:gd name="T112" fmla="*/ 197 w 394"/>
                <a:gd name="T113" fmla="*/ 28 h 419"/>
                <a:gd name="T114" fmla="*/ 258 w 394"/>
                <a:gd name="T115" fmla="*/ 6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 h="419">
                  <a:moveTo>
                    <a:pt x="379" y="330"/>
                  </a:moveTo>
                  <a:cubicBezTo>
                    <a:pt x="376" y="311"/>
                    <a:pt x="365" y="294"/>
                    <a:pt x="350" y="282"/>
                  </a:cubicBezTo>
                  <a:cubicBezTo>
                    <a:pt x="341" y="274"/>
                    <a:pt x="331" y="269"/>
                    <a:pt x="321" y="267"/>
                  </a:cubicBezTo>
                  <a:cubicBezTo>
                    <a:pt x="261" y="249"/>
                    <a:pt x="261" y="249"/>
                    <a:pt x="261" y="249"/>
                  </a:cubicBezTo>
                  <a:cubicBezTo>
                    <a:pt x="259" y="233"/>
                    <a:pt x="259" y="233"/>
                    <a:pt x="259" y="233"/>
                  </a:cubicBezTo>
                  <a:cubicBezTo>
                    <a:pt x="274" y="220"/>
                    <a:pt x="285" y="202"/>
                    <a:pt x="292" y="182"/>
                  </a:cubicBezTo>
                  <a:cubicBezTo>
                    <a:pt x="305" y="176"/>
                    <a:pt x="314" y="161"/>
                    <a:pt x="314" y="143"/>
                  </a:cubicBezTo>
                  <a:cubicBezTo>
                    <a:pt x="314" y="127"/>
                    <a:pt x="307" y="113"/>
                    <a:pt x="297" y="106"/>
                  </a:cubicBezTo>
                  <a:cubicBezTo>
                    <a:pt x="296" y="88"/>
                    <a:pt x="291" y="53"/>
                    <a:pt x="267" y="27"/>
                  </a:cubicBezTo>
                  <a:cubicBezTo>
                    <a:pt x="250" y="9"/>
                    <a:pt x="226" y="0"/>
                    <a:pt x="197" y="0"/>
                  </a:cubicBezTo>
                  <a:cubicBezTo>
                    <a:pt x="168" y="0"/>
                    <a:pt x="144" y="9"/>
                    <a:pt x="127" y="27"/>
                  </a:cubicBezTo>
                  <a:cubicBezTo>
                    <a:pt x="102" y="53"/>
                    <a:pt x="97" y="88"/>
                    <a:pt x="97" y="106"/>
                  </a:cubicBezTo>
                  <a:cubicBezTo>
                    <a:pt x="87" y="114"/>
                    <a:pt x="80" y="128"/>
                    <a:pt x="80" y="143"/>
                  </a:cubicBezTo>
                  <a:cubicBezTo>
                    <a:pt x="80" y="160"/>
                    <a:pt x="89" y="176"/>
                    <a:pt x="102" y="182"/>
                  </a:cubicBezTo>
                  <a:cubicBezTo>
                    <a:pt x="109" y="202"/>
                    <a:pt x="120" y="220"/>
                    <a:pt x="135" y="233"/>
                  </a:cubicBezTo>
                  <a:cubicBezTo>
                    <a:pt x="133" y="249"/>
                    <a:pt x="133" y="249"/>
                    <a:pt x="133" y="249"/>
                  </a:cubicBezTo>
                  <a:cubicBezTo>
                    <a:pt x="73" y="267"/>
                    <a:pt x="73" y="267"/>
                    <a:pt x="73" y="267"/>
                  </a:cubicBezTo>
                  <a:cubicBezTo>
                    <a:pt x="63" y="269"/>
                    <a:pt x="53" y="274"/>
                    <a:pt x="43" y="282"/>
                  </a:cubicBezTo>
                  <a:cubicBezTo>
                    <a:pt x="29" y="294"/>
                    <a:pt x="18" y="311"/>
                    <a:pt x="15" y="330"/>
                  </a:cubicBezTo>
                  <a:cubicBezTo>
                    <a:pt x="0" y="402"/>
                    <a:pt x="0" y="402"/>
                    <a:pt x="0" y="402"/>
                  </a:cubicBezTo>
                  <a:cubicBezTo>
                    <a:pt x="0" y="405"/>
                    <a:pt x="0" y="409"/>
                    <a:pt x="2" y="412"/>
                  </a:cubicBezTo>
                  <a:cubicBezTo>
                    <a:pt x="4" y="415"/>
                    <a:pt x="8" y="418"/>
                    <a:pt x="11" y="418"/>
                  </a:cubicBezTo>
                  <a:cubicBezTo>
                    <a:pt x="12" y="418"/>
                    <a:pt x="13" y="419"/>
                    <a:pt x="14" y="419"/>
                  </a:cubicBezTo>
                  <a:cubicBezTo>
                    <a:pt x="21" y="419"/>
                    <a:pt x="26" y="414"/>
                    <a:pt x="28" y="407"/>
                  </a:cubicBezTo>
                  <a:cubicBezTo>
                    <a:pt x="42" y="336"/>
                    <a:pt x="42" y="336"/>
                    <a:pt x="42" y="336"/>
                  </a:cubicBezTo>
                  <a:cubicBezTo>
                    <a:pt x="44" y="323"/>
                    <a:pt x="51" y="312"/>
                    <a:pt x="61" y="304"/>
                  </a:cubicBezTo>
                  <a:cubicBezTo>
                    <a:pt x="68" y="298"/>
                    <a:pt x="74" y="295"/>
                    <a:pt x="80" y="294"/>
                  </a:cubicBezTo>
                  <a:cubicBezTo>
                    <a:pt x="80" y="294"/>
                    <a:pt x="80" y="294"/>
                    <a:pt x="80" y="294"/>
                  </a:cubicBezTo>
                  <a:cubicBezTo>
                    <a:pt x="80" y="294"/>
                    <a:pt x="80" y="294"/>
                    <a:pt x="80" y="294"/>
                  </a:cubicBezTo>
                  <a:cubicBezTo>
                    <a:pt x="137" y="277"/>
                    <a:pt x="137" y="277"/>
                    <a:pt x="137" y="277"/>
                  </a:cubicBezTo>
                  <a:cubicBezTo>
                    <a:pt x="183" y="325"/>
                    <a:pt x="183" y="325"/>
                    <a:pt x="183" y="325"/>
                  </a:cubicBezTo>
                  <a:cubicBezTo>
                    <a:pt x="183" y="357"/>
                    <a:pt x="183" y="357"/>
                    <a:pt x="183" y="357"/>
                  </a:cubicBezTo>
                  <a:cubicBezTo>
                    <a:pt x="183" y="365"/>
                    <a:pt x="189" y="371"/>
                    <a:pt x="197" y="371"/>
                  </a:cubicBezTo>
                  <a:cubicBezTo>
                    <a:pt x="205" y="371"/>
                    <a:pt x="211" y="365"/>
                    <a:pt x="211" y="357"/>
                  </a:cubicBezTo>
                  <a:cubicBezTo>
                    <a:pt x="211" y="325"/>
                    <a:pt x="211" y="325"/>
                    <a:pt x="211" y="325"/>
                  </a:cubicBezTo>
                  <a:cubicBezTo>
                    <a:pt x="257" y="277"/>
                    <a:pt x="257" y="277"/>
                    <a:pt x="257" y="277"/>
                  </a:cubicBezTo>
                  <a:cubicBezTo>
                    <a:pt x="314" y="294"/>
                    <a:pt x="314" y="294"/>
                    <a:pt x="314" y="294"/>
                  </a:cubicBezTo>
                  <a:cubicBezTo>
                    <a:pt x="315" y="294"/>
                    <a:pt x="315" y="294"/>
                    <a:pt x="315" y="294"/>
                  </a:cubicBezTo>
                  <a:cubicBezTo>
                    <a:pt x="315" y="294"/>
                    <a:pt x="315" y="294"/>
                    <a:pt x="315" y="294"/>
                  </a:cubicBezTo>
                  <a:cubicBezTo>
                    <a:pt x="320" y="295"/>
                    <a:pt x="326" y="298"/>
                    <a:pt x="333" y="304"/>
                  </a:cubicBezTo>
                  <a:cubicBezTo>
                    <a:pt x="342" y="312"/>
                    <a:pt x="349" y="323"/>
                    <a:pt x="352" y="336"/>
                  </a:cubicBezTo>
                  <a:cubicBezTo>
                    <a:pt x="366" y="407"/>
                    <a:pt x="366" y="407"/>
                    <a:pt x="366" y="407"/>
                  </a:cubicBezTo>
                  <a:cubicBezTo>
                    <a:pt x="367" y="414"/>
                    <a:pt x="373" y="419"/>
                    <a:pt x="380" y="419"/>
                  </a:cubicBezTo>
                  <a:cubicBezTo>
                    <a:pt x="381" y="419"/>
                    <a:pt x="382" y="418"/>
                    <a:pt x="383" y="418"/>
                  </a:cubicBezTo>
                  <a:cubicBezTo>
                    <a:pt x="386" y="418"/>
                    <a:pt x="389" y="415"/>
                    <a:pt x="392" y="412"/>
                  </a:cubicBezTo>
                  <a:cubicBezTo>
                    <a:pt x="394" y="409"/>
                    <a:pt x="394" y="405"/>
                    <a:pt x="394" y="402"/>
                  </a:cubicBezTo>
                  <a:lnTo>
                    <a:pt x="379" y="330"/>
                  </a:lnTo>
                  <a:close/>
                  <a:moveTo>
                    <a:pt x="233" y="218"/>
                  </a:moveTo>
                  <a:cubicBezTo>
                    <a:pt x="230" y="221"/>
                    <a:pt x="230" y="221"/>
                    <a:pt x="230" y="221"/>
                  </a:cubicBezTo>
                  <a:cubicBezTo>
                    <a:pt x="230" y="226"/>
                    <a:pt x="230" y="226"/>
                    <a:pt x="230" y="226"/>
                  </a:cubicBezTo>
                  <a:cubicBezTo>
                    <a:pt x="233" y="253"/>
                    <a:pt x="233" y="253"/>
                    <a:pt x="233" y="253"/>
                  </a:cubicBezTo>
                  <a:cubicBezTo>
                    <a:pt x="234" y="255"/>
                    <a:pt x="234" y="257"/>
                    <a:pt x="235" y="259"/>
                  </a:cubicBezTo>
                  <a:cubicBezTo>
                    <a:pt x="197" y="299"/>
                    <a:pt x="197" y="299"/>
                    <a:pt x="197" y="299"/>
                  </a:cubicBezTo>
                  <a:cubicBezTo>
                    <a:pt x="159" y="259"/>
                    <a:pt x="159" y="259"/>
                    <a:pt x="159" y="259"/>
                  </a:cubicBezTo>
                  <a:cubicBezTo>
                    <a:pt x="160" y="257"/>
                    <a:pt x="160" y="255"/>
                    <a:pt x="160" y="253"/>
                  </a:cubicBezTo>
                  <a:cubicBezTo>
                    <a:pt x="164" y="226"/>
                    <a:pt x="164" y="226"/>
                    <a:pt x="164" y="226"/>
                  </a:cubicBezTo>
                  <a:cubicBezTo>
                    <a:pt x="164" y="221"/>
                    <a:pt x="164" y="221"/>
                    <a:pt x="164" y="221"/>
                  </a:cubicBezTo>
                  <a:cubicBezTo>
                    <a:pt x="161" y="218"/>
                    <a:pt x="161" y="218"/>
                    <a:pt x="161" y="218"/>
                  </a:cubicBezTo>
                  <a:cubicBezTo>
                    <a:pt x="158" y="216"/>
                    <a:pt x="158" y="216"/>
                    <a:pt x="158" y="216"/>
                  </a:cubicBezTo>
                  <a:cubicBezTo>
                    <a:pt x="143" y="205"/>
                    <a:pt x="132" y="188"/>
                    <a:pt x="127" y="167"/>
                  </a:cubicBezTo>
                  <a:cubicBezTo>
                    <a:pt x="126" y="163"/>
                    <a:pt x="126" y="163"/>
                    <a:pt x="126" y="163"/>
                  </a:cubicBezTo>
                  <a:cubicBezTo>
                    <a:pt x="125" y="158"/>
                    <a:pt x="125" y="158"/>
                    <a:pt x="125" y="158"/>
                  </a:cubicBezTo>
                  <a:cubicBezTo>
                    <a:pt x="119" y="157"/>
                    <a:pt x="119" y="157"/>
                    <a:pt x="119" y="157"/>
                  </a:cubicBezTo>
                  <a:cubicBezTo>
                    <a:pt x="115" y="157"/>
                    <a:pt x="115" y="157"/>
                    <a:pt x="115" y="157"/>
                  </a:cubicBezTo>
                  <a:cubicBezTo>
                    <a:pt x="113" y="157"/>
                    <a:pt x="108" y="152"/>
                    <a:pt x="108" y="143"/>
                  </a:cubicBezTo>
                  <a:cubicBezTo>
                    <a:pt x="108" y="135"/>
                    <a:pt x="112" y="129"/>
                    <a:pt x="114" y="128"/>
                  </a:cubicBezTo>
                  <a:cubicBezTo>
                    <a:pt x="115" y="128"/>
                    <a:pt x="115" y="128"/>
                    <a:pt x="116" y="128"/>
                  </a:cubicBezTo>
                  <a:cubicBezTo>
                    <a:pt x="116" y="128"/>
                    <a:pt x="116" y="128"/>
                    <a:pt x="117" y="127"/>
                  </a:cubicBezTo>
                  <a:cubicBezTo>
                    <a:pt x="117" y="127"/>
                    <a:pt x="118" y="127"/>
                    <a:pt x="118" y="127"/>
                  </a:cubicBezTo>
                  <a:cubicBezTo>
                    <a:pt x="118" y="126"/>
                    <a:pt x="119" y="126"/>
                    <a:pt x="119" y="126"/>
                  </a:cubicBezTo>
                  <a:cubicBezTo>
                    <a:pt x="120" y="126"/>
                    <a:pt x="120" y="125"/>
                    <a:pt x="120" y="125"/>
                  </a:cubicBezTo>
                  <a:cubicBezTo>
                    <a:pt x="121" y="125"/>
                    <a:pt x="121" y="124"/>
                    <a:pt x="121" y="124"/>
                  </a:cubicBezTo>
                  <a:cubicBezTo>
                    <a:pt x="121" y="124"/>
                    <a:pt x="122" y="123"/>
                    <a:pt x="122" y="123"/>
                  </a:cubicBezTo>
                  <a:cubicBezTo>
                    <a:pt x="122" y="123"/>
                    <a:pt x="122" y="122"/>
                    <a:pt x="123" y="122"/>
                  </a:cubicBezTo>
                  <a:cubicBezTo>
                    <a:pt x="123" y="122"/>
                    <a:pt x="123" y="121"/>
                    <a:pt x="123" y="121"/>
                  </a:cubicBezTo>
                  <a:cubicBezTo>
                    <a:pt x="123" y="120"/>
                    <a:pt x="124" y="120"/>
                    <a:pt x="124" y="119"/>
                  </a:cubicBezTo>
                  <a:cubicBezTo>
                    <a:pt x="124" y="119"/>
                    <a:pt x="124" y="119"/>
                    <a:pt x="124" y="118"/>
                  </a:cubicBezTo>
                  <a:cubicBezTo>
                    <a:pt x="124" y="118"/>
                    <a:pt x="124" y="117"/>
                    <a:pt x="124" y="117"/>
                  </a:cubicBezTo>
                  <a:cubicBezTo>
                    <a:pt x="125" y="116"/>
                    <a:pt x="125" y="116"/>
                    <a:pt x="125" y="115"/>
                  </a:cubicBezTo>
                  <a:cubicBezTo>
                    <a:pt x="125" y="115"/>
                    <a:pt x="125" y="115"/>
                    <a:pt x="125" y="114"/>
                  </a:cubicBezTo>
                  <a:cubicBezTo>
                    <a:pt x="125" y="114"/>
                    <a:pt x="124" y="96"/>
                    <a:pt x="130" y="77"/>
                  </a:cubicBezTo>
                  <a:cubicBezTo>
                    <a:pt x="132" y="73"/>
                    <a:pt x="136" y="70"/>
                    <a:pt x="140" y="69"/>
                  </a:cubicBezTo>
                  <a:cubicBezTo>
                    <a:pt x="142" y="68"/>
                    <a:pt x="144" y="68"/>
                    <a:pt x="147" y="68"/>
                  </a:cubicBezTo>
                  <a:cubicBezTo>
                    <a:pt x="153" y="68"/>
                    <a:pt x="160" y="70"/>
                    <a:pt x="167" y="73"/>
                  </a:cubicBezTo>
                  <a:cubicBezTo>
                    <a:pt x="171" y="75"/>
                    <a:pt x="174" y="76"/>
                    <a:pt x="177" y="78"/>
                  </a:cubicBezTo>
                  <a:cubicBezTo>
                    <a:pt x="178" y="78"/>
                    <a:pt x="178" y="78"/>
                    <a:pt x="178" y="78"/>
                  </a:cubicBezTo>
                  <a:cubicBezTo>
                    <a:pt x="191" y="85"/>
                    <a:pt x="205" y="92"/>
                    <a:pt x="223" y="94"/>
                  </a:cubicBezTo>
                  <a:cubicBezTo>
                    <a:pt x="228" y="94"/>
                    <a:pt x="233" y="94"/>
                    <a:pt x="237" y="94"/>
                  </a:cubicBezTo>
                  <a:cubicBezTo>
                    <a:pt x="248" y="94"/>
                    <a:pt x="257" y="93"/>
                    <a:pt x="267" y="90"/>
                  </a:cubicBezTo>
                  <a:cubicBezTo>
                    <a:pt x="269" y="103"/>
                    <a:pt x="269" y="112"/>
                    <a:pt x="269" y="114"/>
                  </a:cubicBezTo>
                  <a:cubicBezTo>
                    <a:pt x="269" y="115"/>
                    <a:pt x="269" y="115"/>
                    <a:pt x="269" y="115"/>
                  </a:cubicBezTo>
                  <a:cubicBezTo>
                    <a:pt x="269" y="115"/>
                    <a:pt x="269" y="115"/>
                    <a:pt x="269" y="115"/>
                  </a:cubicBezTo>
                  <a:cubicBezTo>
                    <a:pt x="269" y="116"/>
                    <a:pt x="269" y="118"/>
                    <a:pt x="270" y="119"/>
                  </a:cubicBezTo>
                  <a:cubicBezTo>
                    <a:pt x="270" y="120"/>
                    <a:pt x="270" y="120"/>
                    <a:pt x="270" y="121"/>
                  </a:cubicBezTo>
                  <a:cubicBezTo>
                    <a:pt x="270" y="121"/>
                    <a:pt x="270" y="121"/>
                    <a:pt x="271" y="122"/>
                  </a:cubicBezTo>
                  <a:cubicBezTo>
                    <a:pt x="271" y="122"/>
                    <a:pt x="271" y="123"/>
                    <a:pt x="271" y="123"/>
                  </a:cubicBezTo>
                  <a:cubicBezTo>
                    <a:pt x="272" y="123"/>
                    <a:pt x="272" y="124"/>
                    <a:pt x="272" y="124"/>
                  </a:cubicBezTo>
                  <a:cubicBezTo>
                    <a:pt x="273" y="124"/>
                    <a:pt x="273" y="124"/>
                    <a:pt x="273" y="124"/>
                  </a:cubicBezTo>
                  <a:cubicBezTo>
                    <a:pt x="273" y="125"/>
                    <a:pt x="273" y="125"/>
                    <a:pt x="273" y="125"/>
                  </a:cubicBezTo>
                  <a:cubicBezTo>
                    <a:pt x="275" y="126"/>
                    <a:pt x="277" y="128"/>
                    <a:pt x="279" y="128"/>
                  </a:cubicBezTo>
                  <a:cubicBezTo>
                    <a:pt x="282" y="129"/>
                    <a:pt x="286" y="134"/>
                    <a:pt x="286" y="143"/>
                  </a:cubicBezTo>
                  <a:cubicBezTo>
                    <a:pt x="286" y="151"/>
                    <a:pt x="282" y="157"/>
                    <a:pt x="279" y="157"/>
                  </a:cubicBezTo>
                  <a:cubicBezTo>
                    <a:pt x="275" y="157"/>
                    <a:pt x="275" y="157"/>
                    <a:pt x="275" y="157"/>
                  </a:cubicBezTo>
                  <a:cubicBezTo>
                    <a:pt x="269" y="158"/>
                    <a:pt x="269" y="158"/>
                    <a:pt x="269" y="158"/>
                  </a:cubicBezTo>
                  <a:cubicBezTo>
                    <a:pt x="268" y="163"/>
                    <a:pt x="268" y="163"/>
                    <a:pt x="268" y="163"/>
                  </a:cubicBezTo>
                  <a:cubicBezTo>
                    <a:pt x="267" y="167"/>
                    <a:pt x="267" y="167"/>
                    <a:pt x="267" y="167"/>
                  </a:cubicBezTo>
                  <a:cubicBezTo>
                    <a:pt x="261" y="188"/>
                    <a:pt x="251" y="205"/>
                    <a:pt x="236" y="216"/>
                  </a:cubicBezTo>
                  <a:lnTo>
                    <a:pt x="233" y="218"/>
                  </a:lnTo>
                  <a:close/>
                  <a:moveTo>
                    <a:pt x="237" y="66"/>
                  </a:moveTo>
                  <a:cubicBezTo>
                    <a:pt x="234" y="66"/>
                    <a:pt x="230" y="66"/>
                    <a:pt x="226" y="66"/>
                  </a:cubicBezTo>
                  <a:cubicBezTo>
                    <a:pt x="213" y="64"/>
                    <a:pt x="202" y="59"/>
                    <a:pt x="190" y="53"/>
                  </a:cubicBezTo>
                  <a:cubicBezTo>
                    <a:pt x="187" y="51"/>
                    <a:pt x="183" y="49"/>
                    <a:pt x="179" y="48"/>
                  </a:cubicBezTo>
                  <a:cubicBezTo>
                    <a:pt x="170" y="44"/>
                    <a:pt x="162" y="41"/>
                    <a:pt x="154" y="40"/>
                  </a:cubicBezTo>
                  <a:cubicBezTo>
                    <a:pt x="165" y="32"/>
                    <a:pt x="180" y="28"/>
                    <a:pt x="197" y="28"/>
                  </a:cubicBezTo>
                  <a:cubicBezTo>
                    <a:pt x="218" y="28"/>
                    <a:pt x="235" y="34"/>
                    <a:pt x="247" y="46"/>
                  </a:cubicBezTo>
                  <a:cubicBezTo>
                    <a:pt x="251" y="51"/>
                    <a:pt x="255" y="57"/>
                    <a:pt x="258" y="63"/>
                  </a:cubicBezTo>
                  <a:cubicBezTo>
                    <a:pt x="252" y="65"/>
                    <a:pt x="245" y="66"/>
                    <a:pt x="237" y="66"/>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sp>
          <p:nvSpPr>
            <p:cNvPr id="187" name="Freeform 382"/>
            <p:cNvSpPr>
              <a:spLocks noEditPoints="1"/>
            </p:cNvSpPr>
            <p:nvPr/>
          </p:nvSpPr>
          <p:spPr bwMode="auto">
            <a:xfrm>
              <a:off x="2800172" y="3190406"/>
              <a:ext cx="567436" cy="567436"/>
            </a:xfrm>
            <a:custGeom>
              <a:avLst/>
              <a:gdLst>
                <a:gd name="T0" fmla="*/ 0 w 710"/>
                <a:gd name="T1" fmla="*/ 355 h 711"/>
                <a:gd name="T2" fmla="*/ 355 w 710"/>
                <a:gd name="T3" fmla="*/ 711 h 711"/>
                <a:gd name="T4" fmla="*/ 710 w 710"/>
                <a:gd name="T5" fmla="*/ 355 h 711"/>
                <a:gd name="T6" fmla="*/ 355 w 710"/>
                <a:gd name="T7" fmla="*/ 0 h 711"/>
                <a:gd name="T8" fmla="*/ 0 w 710"/>
                <a:gd name="T9" fmla="*/ 355 h 711"/>
                <a:gd name="T10" fmla="*/ 355 w 710"/>
                <a:gd name="T11" fmla="*/ 683 h 711"/>
                <a:gd name="T12" fmla="*/ 28 w 710"/>
                <a:gd name="T13" fmla="*/ 355 h 711"/>
                <a:gd name="T14" fmla="*/ 355 w 710"/>
                <a:gd name="T15" fmla="*/ 28 h 711"/>
                <a:gd name="T16" fmla="*/ 682 w 710"/>
                <a:gd name="T17" fmla="*/ 355 h 711"/>
                <a:gd name="T18" fmla="*/ 355 w 710"/>
                <a:gd name="T19" fmla="*/ 683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711">
                  <a:moveTo>
                    <a:pt x="0" y="355"/>
                  </a:moveTo>
                  <a:cubicBezTo>
                    <a:pt x="0" y="551"/>
                    <a:pt x="159" y="711"/>
                    <a:pt x="355" y="711"/>
                  </a:cubicBezTo>
                  <a:cubicBezTo>
                    <a:pt x="551" y="711"/>
                    <a:pt x="710" y="551"/>
                    <a:pt x="710" y="355"/>
                  </a:cubicBezTo>
                  <a:cubicBezTo>
                    <a:pt x="710" y="159"/>
                    <a:pt x="551" y="0"/>
                    <a:pt x="355" y="0"/>
                  </a:cubicBezTo>
                  <a:cubicBezTo>
                    <a:pt x="159" y="0"/>
                    <a:pt x="0" y="159"/>
                    <a:pt x="0" y="355"/>
                  </a:cubicBezTo>
                  <a:close/>
                  <a:moveTo>
                    <a:pt x="355" y="683"/>
                  </a:moveTo>
                  <a:cubicBezTo>
                    <a:pt x="174" y="683"/>
                    <a:pt x="28" y="536"/>
                    <a:pt x="28" y="355"/>
                  </a:cubicBezTo>
                  <a:cubicBezTo>
                    <a:pt x="28" y="175"/>
                    <a:pt x="174" y="28"/>
                    <a:pt x="355" y="28"/>
                  </a:cubicBezTo>
                  <a:cubicBezTo>
                    <a:pt x="535" y="28"/>
                    <a:pt x="682" y="175"/>
                    <a:pt x="682" y="355"/>
                  </a:cubicBezTo>
                  <a:cubicBezTo>
                    <a:pt x="682" y="536"/>
                    <a:pt x="535" y="683"/>
                    <a:pt x="355" y="683"/>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sp>
          <p:nvSpPr>
            <p:cNvPr id="188" name="Freeform 383"/>
            <p:cNvSpPr>
              <a:spLocks noEditPoints="1"/>
            </p:cNvSpPr>
            <p:nvPr/>
          </p:nvSpPr>
          <p:spPr bwMode="auto">
            <a:xfrm>
              <a:off x="3079083" y="3469315"/>
              <a:ext cx="429585" cy="423173"/>
            </a:xfrm>
            <a:custGeom>
              <a:avLst/>
              <a:gdLst>
                <a:gd name="T0" fmla="*/ 339 w 536"/>
                <a:gd name="T1" fmla="*/ 256 h 530"/>
                <a:gd name="T2" fmla="*/ 419 w 536"/>
                <a:gd name="T3" fmla="*/ 14 h 530"/>
                <a:gd name="T4" fmla="*/ 405 w 536"/>
                <a:gd name="T5" fmla="*/ 0 h 530"/>
                <a:gd name="T6" fmla="*/ 391 w 536"/>
                <a:gd name="T7" fmla="*/ 14 h 530"/>
                <a:gd name="T8" fmla="*/ 14 w 536"/>
                <a:gd name="T9" fmla="*/ 391 h 530"/>
                <a:gd name="T10" fmla="*/ 0 w 536"/>
                <a:gd name="T11" fmla="*/ 405 h 530"/>
                <a:gd name="T12" fmla="*/ 14 w 536"/>
                <a:gd name="T13" fmla="*/ 419 h 530"/>
                <a:gd name="T14" fmla="*/ 255 w 536"/>
                <a:gd name="T15" fmla="*/ 339 h 530"/>
                <a:gd name="T16" fmla="*/ 429 w 536"/>
                <a:gd name="T17" fmla="*/ 513 h 530"/>
                <a:gd name="T18" fmla="*/ 471 w 536"/>
                <a:gd name="T19" fmla="*/ 530 h 530"/>
                <a:gd name="T20" fmla="*/ 512 w 536"/>
                <a:gd name="T21" fmla="*/ 513 h 530"/>
                <a:gd name="T22" fmla="*/ 512 w 536"/>
                <a:gd name="T23" fmla="*/ 429 h 530"/>
                <a:gd name="T24" fmla="*/ 339 w 536"/>
                <a:gd name="T25" fmla="*/ 256 h 530"/>
                <a:gd name="T26" fmla="*/ 493 w 536"/>
                <a:gd name="T27" fmla="*/ 493 h 530"/>
                <a:gd name="T28" fmla="*/ 471 w 536"/>
                <a:gd name="T29" fmla="*/ 502 h 530"/>
                <a:gd name="T30" fmla="*/ 449 w 536"/>
                <a:gd name="T31" fmla="*/ 493 h 530"/>
                <a:gd name="T32" fmla="*/ 277 w 536"/>
                <a:gd name="T33" fmla="*/ 322 h 530"/>
                <a:gd name="T34" fmla="*/ 321 w 536"/>
                <a:gd name="T35" fmla="*/ 278 h 530"/>
                <a:gd name="T36" fmla="*/ 493 w 536"/>
                <a:gd name="T37" fmla="*/ 449 h 530"/>
                <a:gd name="T38" fmla="*/ 493 w 536"/>
                <a:gd name="T39" fmla="*/ 49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6" h="530">
                  <a:moveTo>
                    <a:pt x="339" y="256"/>
                  </a:moveTo>
                  <a:cubicBezTo>
                    <a:pt x="391" y="185"/>
                    <a:pt x="419" y="102"/>
                    <a:pt x="419" y="14"/>
                  </a:cubicBezTo>
                  <a:cubicBezTo>
                    <a:pt x="419" y="7"/>
                    <a:pt x="412" y="0"/>
                    <a:pt x="405" y="0"/>
                  </a:cubicBezTo>
                  <a:cubicBezTo>
                    <a:pt x="397" y="0"/>
                    <a:pt x="391" y="7"/>
                    <a:pt x="391" y="14"/>
                  </a:cubicBezTo>
                  <a:cubicBezTo>
                    <a:pt x="391" y="222"/>
                    <a:pt x="222" y="391"/>
                    <a:pt x="14" y="391"/>
                  </a:cubicBezTo>
                  <a:cubicBezTo>
                    <a:pt x="6" y="391"/>
                    <a:pt x="0" y="397"/>
                    <a:pt x="0" y="405"/>
                  </a:cubicBezTo>
                  <a:cubicBezTo>
                    <a:pt x="0" y="413"/>
                    <a:pt x="6" y="419"/>
                    <a:pt x="14" y="419"/>
                  </a:cubicBezTo>
                  <a:cubicBezTo>
                    <a:pt x="102" y="419"/>
                    <a:pt x="185" y="391"/>
                    <a:pt x="255" y="339"/>
                  </a:cubicBezTo>
                  <a:cubicBezTo>
                    <a:pt x="429" y="513"/>
                    <a:pt x="429" y="513"/>
                    <a:pt x="429" y="513"/>
                  </a:cubicBezTo>
                  <a:cubicBezTo>
                    <a:pt x="440" y="524"/>
                    <a:pt x="455" y="530"/>
                    <a:pt x="471" y="530"/>
                  </a:cubicBezTo>
                  <a:cubicBezTo>
                    <a:pt x="486" y="530"/>
                    <a:pt x="501" y="524"/>
                    <a:pt x="512" y="513"/>
                  </a:cubicBezTo>
                  <a:cubicBezTo>
                    <a:pt x="536" y="490"/>
                    <a:pt x="536" y="452"/>
                    <a:pt x="512" y="429"/>
                  </a:cubicBezTo>
                  <a:lnTo>
                    <a:pt x="339" y="256"/>
                  </a:lnTo>
                  <a:close/>
                  <a:moveTo>
                    <a:pt x="493" y="493"/>
                  </a:moveTo>
                  <a:cubicBezTo>
                    <a:pt x="487" y="499"/>
                    <a:pt x="479" y="502"/>
                    <a:pt x="471" y="502"/>
                  </a:cubicBezTo>
                  <a:cubicBezTo>
                    <a:pt x="462" y="502"/>
                    <a:pt x="455" y="499"/>
                    <a:pt x="449" y="493"/>
                  </a:cubicBezTo>
                  <a:cubicBezTo>
                    <a:pt x="277" y="322"/>
                    <a:pt x="277" y="322"/>
                    <a:pt x="277" y="322"/>
                  </a:cubicBezTo>
                  <a:cubicBezTo>
                    <a:pt x="293" y="308"/>
                    <a:pt x="308" y="293"/>
                    <a:pt x="321" y="278"/>
                  </a:cubicBezTo>
                  <a:cubicBezTo>
                    <a:pt x="493" y="449"/>
                    <a:pt x="493" y="449"/>
                    <a:pt x="493" y="449"/>
                  </a:cubicBezTo>
                  <a:cubicBezTo>
                    <a:pt x="505" y="461"/>
                    <a:pt x="505" y="481"/>
                    <a:pt x="493" y="493"/>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grpSp>
      <p:grpSp>
        <p:nvGrpSpPr>
          <p:cNvPr id="189" name="Group 188">
            <a:extLst>
              <a:ext uri="{C183D7F6-B498-43B3-948B-1728B52AA6E4}">
                <adec:decorative xmlns:adec="http://schemas.microsoft.com/office/drawing/2017/decorative" val="1"/>
              </a:ext>
            </a:extLst>
          </p:cNvPr>
          <p:cNvGrpSpPr/>
          <p:nvPr/>
        </p:nvGrpSpPr>
        <p:grpSpPr>
          <a:xfrm>
            <a:off x="8739134" y="3379570"/>
            <a:ext cx="539750" cy="596900"/>
            <a:chOff x="11607801" y="4889500"/>
            <a:chExt cx="539750" cy="596900"/>
          </a:xfrm>
          <a:solidFill>
            <a:schemeClr val="accent1">
              <a:lumMod val="60000"/>
              <a:lumOff val="40000"/>
            </a:schemeClr>
          </a:solidFill>
        </p:grpSpPr>
        <p:sp>
          <p:nvSpPr>
            <p:cNvPr id="190" name="Freeform 152"/>
            <p:cNvSpPr>
              <a:spLocks noEditPoints="1"/>
            </p:cNvSpPr>
            <p:nvPr/>
          </p:nvSpPr>
          <p:spPr bwMode="auto">
            <a:xfrm>
              <a:off x="11607801" y="5038725"/>
              <a:ext cx="269875" cy="447675"/>
            </a:xfrm>
            <a:custGeom>
              <a:avLst/>
              <a:gdLst>
                <a:gd name="T0" fmla="*/ 52 w 80"/>
                <a:gd name="T1" fmla="*/ 132 h 132"/>
                <a:gd name="T2" fmla="*/ 50 w 80"/>
                <a:gd name="T3" fmla="*/ 131 h 132"/>
                <a:gd name="T4" fmla="*/ 48 w 80"/>
                <a:gd name="T5" fmla="*/ 128 h 132"/>
                <a:gd name="T6" fmla="*/ 48 w 80"/>
                <a:gd name="T7" fmla="*/ 80 h 132"/>
                <a:gd name="T8" fmla="*/ 40 w 80"/>
                <a:gd name="T9" fmla="*/ 80 h 132"/>
                <a:gd name="T10" fmla="*/ 0 w 80"/>
                <a:gd name="T11" fmla="*/ 40 h 132"/>
                <a:gd name="T12" fmla="*/ 40 w 80"/>
                <a:gd name="T13" fmla="*/ 0 h 132"/>
                <a:gd name="T14" fmla="*/ 80 w 80"/>
                <a:gd name="T15" fmla="*/ 40 h 132"/>
                <a:gd name="T16" fmla="*/ 80 w 80"/>
                <a:gd name="T17" fmla="*/ 116 h 132"/>
                <a:gd name="T18" fmla="*/ 78 w 80"/>
                <a:gd name="T19" fmla="*/ 120 h 132"/>
                <a:gd name="T20" fmla="*/ 54 w 80"/>
                <a:gd name="T21" fmla="*/ 132 h 132"/>
                <a:gd name="T22" fmla="*/ 52 w 80"/>
                <a:gd name="T23" fmla="*/ 132 h 132"/>
                <a:gd name="T24" fmla="*/ 56 w 80"/>
                <a:gd name="T25" fmla="*/ 76 h 132"/>
                <a:gd name="T26" fmla="*/ 56 w 80"/>
                <a:gd name="T27" fmla="*/ 122 h 132"/>
                <a:gd name="T28" fmla="*/ 72 w 80"/>
                <a:gd name="T29" fmla="*/ 114 h 132"/>
                <a:gd name="T30" fmla="*/ 72 w 80"/>
                <a:gd name="T31" fmla="*/ 40 h 132"/>
                <a:gd name="T32" fmla="*/ 40 w 80"/>
                <a:gd name="T33" fmla="*/ 8 h 132"/>
                <a:gd name="T34" fmla="*/ 8 w 80"/>
                <a:gd name="T35" fmla="*/ 40 h 132"/>
                <a:gd name="T36" fmla="*/ 40 w 80"/>
                <a:gd name="T37" fmla="*/ 72 h 132"/>
                <a:gd name="T38" fmla="*/ 48 w 80"/>
                <a:gd name="T39" fmla="*/ 72 h 132"/>
                <a:gd name="T40" fmla="*/ 48 w 80"/>
                <a:gd name="T41" fmla="*/ 56 h 132"/>
                <a:gd name="T42" fmla="*/ 40 w 80"/>
                <a:gd name="T43" fmla="*/ 56 h 132"/>
                <a:gd name="T44" fmla="*/ 24 w 80"/>
                <a:gd name="T45" fmla="*/ 40 h 132"/>
                <a:gd name="T46" fmla="*/ 40 w 80"/>
                <a:gd name="T47" fmla="*/ 24 h 132"/>
                <a:gd name="T48" fmla="*/ 56 w 80"/>
                <a:gd name="T49" fmla="*/ 40 h 132"/>
                <a:gd name="T50" fmla="*/ 56 w 80"/>
                <a:gd name="T51" fmla="*/ 76 h 132"/>
                <a:gd name="T52" fmla="*/ 40 w 80"/>
                <a:gd name="T53" fmla="*/ 32 h 132"/>
                <a:gd name="T54" fmla="*/ 32 w 80"/>
                <a:gd name="T55" fmla="*/ 40 h 132"/>
                <a:gd name="T56" fmla="*/ 40 w 80"/>
                <a:gd name="T57" fmla="*/ 48 h 132"/>
                <a:gd name="T58" fmla="*/ 48 w 80"/>
                <a:gd name="T59" fmla="*/ 48 h 132"/>
                <a:gd name="T60" fmla="*/ 48 w 80"/>
                <a:gd name="T61" fmla="*/ 40 h 132"/>
                <a:gd name="T62" fmla="*/ 40 w 80"/>
                <a:gd name="T63" fmla="*/ 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132">
                  <a:moveTo>
                    <a:pt x="52" y="132"/>
                  </a:moveTo>
                  <a:cubicBezTo>
                    <a:pt x="51" y="132"/>
                    <a:pt x="51" y="132"/>
                    <a:pt x="50" y="131"/>
                  </a:cubicBezTo>
                  <a:cubicBezTo>
                    <a:pt x="49" y="131"/>
                    <a:pt x="48" y="129"/>
                    <a:pt x="48" y="128"/>
                  </a:cubicBezTo>
                  <a:cubicBezTo>
                    <a:pt x="48" y="80"/>
                    <a:pt x="48" y="80"/>
                    <a:pt x="48" y="80"/>
                  </a:cubicBezTo>
                  <a:cubicBezTo>
                    <a:pt x="40" y="80"/>
                    <a:pt x="40" y="80"/>
                    <a:pt x="40" y="80"/>
                  </a:cubicBezTo>
                  <a:cubicBezTo>
                    <a:pt x="18" y="80"/>
                    <a:pt x="0" y="62"/>
                    <a:pt x="0" y="40"/>
                  </a:cubicBezTo>
                  <a:cubicBezTo>
                    <a:pt x="0" y="18"/>
                    <a:pt x="18" y="0"/>
                    <a:pt x="40" y="0"/>
                  </a:cubicBezTo>
                  <a:cubicBezTo>
                    <a:pt x="62" y="0"/>
                    <a:pt x="80" y="18"/>
                    <a:pt x="80" y="40"/>
                  </a:cubicBezTo>
                  <a:cubicBezTo>
                    <a:pt x="80" y="116"/>
                    <a:pt x="80" y="116"/>
                    <a:pt x="80" y="116"/>
                  </a:cubicBezTo>
                  <a:cubicBezTo>
                    <a:pt x="80" y="118"/>
                    <a:pt x="79" y="119"/>
                    <a:pt x="78" y="120"/>
                  </a:cubicBezTo>
                  <a:cubicBezTo>
                    <a:pt x="54" y="132"/>
                    <a:pt x="54" y="132"/>
                    <a:pt x="54" y="132"/>
                  </a:cubicBezTo>
                  <a:cubicBezTo>
                    <a:pt x="53" y="132"/>
                    <a:pt x="53" y="132"/>
                    <a:pt x="52" y="132"/>
                  </a:cubicBezTo>
                  <a:close/>
                  <a:moveTo>
                    <a:pt x="56" y="76"/>
                  </a:moveTo>
                  <a:cubicBezTo>
                    <a:pt x="56" y="122"/>
                    <a:pt x="56" y="122"/>
                    <a:pt x="56" y="122"/>
                  </a:cubicBezTo>
                  <a:cubicBezTo>
                    <a:pt x="72" y="114"/>
                    <a:pt x="72" y="114"/>
                    <a:pt x="72" y="114"/>
                  </a:cubicBezTo>
                  <a:cubicBezTo>
                    <a:pt x="72" y="40"/>
                    <a:pt x="72" y="40"/>
                    <a:pt x="72" y="40"/>
                  </a:cubicBezTo>
                  <a:cubicBezTo>
                    <a:pt x="72" y="22"/>
                    <a:pt x="58" y="8"/>
                    <a:pt x="40" y="8"/>
                  </a:cubicBezTo>
                  <a:cubicBezTo>
                    <a:pt x="22" y="8"/>
                    <a:pt x="8" y="22"/>
                    <a:pt x="8" y="40"/>
                  </a:cubicBezTo>
                  <a:cubicBezTo>
                    <a:pt x="8" y="58"/>
                    <a:pt x="22" y="72"/>
                    <a:pt x="40" y="72"/>
                  </a:cubicBezTo>
                  <a:cubicBezTo>
                    <a:pt x="48" y="72"/>
                    <a:pt x="48" y="72"/>
                    <a:pt x="48" y="72"/>
                  </a:cubicBezTo>
                  <a:cubicBezTo>
                    <a:pt x="48" y="56"/>
                    <a:pt x="48" y="56"/>
                    <a:pt x="48" y="56"/>
                  </a:cubicBezTo>
                  <a:cubicBezTo>
                    <a:pt x="40" y="56"/>
                    <a:pt x="40" y="56"/>
                    <a:pt x="40" y="56"/>
                  </a:cubicBezTo>
                  <a:cubicBezTo>
                    <a:pt x="31" y="56"/>
                    <a:pt x="24" y="49"/>
                    <a:pt x="24" y="40"/>
                  </a:cubicBezTo>
                  <a:cubicBezTo>
                    <a:pt x="24" y="31"/>
                    <a:pt x="31" y="24"/>
                    <a:pt x="40" y="24"/>
                  </a:cubicBezTo>
                  <a:cubicBezTo>
                    <a:pt x="49" y="24"/>
                    <a:pt x="56" y="31"/>
                    <a:pt x="56" y="40"/>
                  </a:cubicBezTo>
                  <a:lnTo>
                    <a:pt x="56" y="76"/>
                  </a:lnTo>
                  <a:close/>
                  <a:moveTo>
                    <a:pt x="40" y="32"/>
                  </a:moveTo>
                  <a:cubicBezTo>
                    <a:pt x="36" y="32"/>
                    <a:pt x="32" y="36"/>
                    <a:pt x="32" y="40"/>
                  </a:cubicBezTo>
                  <a:cubicBezTo>
                    <a:pt x="32" y="44"/>
                    <a:pt x="36" y="48"/>
                    <a:pt x="40" y="48"/>
                  </a:cubicBezTo>
                  <a:cubicBezTo>
                    <a:pt x="48" y="48"/>
                    <a:pt x="48" y="48"/>
                    <a:pt x="48" y="48"/>
                  </a:cubicBezTo>
                  <a:cubicBezTo>
                    <a:pt x="48" y="40"/>
                    <a:pt x="48" y="40"/>
                    <a:pt x="48" y="40"/>
                  </a:cubicBezTo>
                  <a:cubicBezTo>
                    <a:pt x="48" y="36"/>
                    <a:pt x="44" y="32"/>
                    <a:pt x="4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1" name="Freeform 153"/>
            <p:cNvSpPr>
              <a:spLocks/>
            </p:cNvSpPr>
            <p:nvPr/>
          </p:nvSpPr>
          <p:spPr bwMode="auto">
            <a:xfrm>
              <a:off x="11850688" y="5295900"/>
              <a:ext cx="107950" cy="190500"/>
            </a:xfrm>
            <a:custGeom>
              <a:avLst/>
              <a:gdLst>
                <a:gd name="T0" fmla="*/ 24 w 32"/>
                <a:gd name="T1" fmla="*/ 0 h 56"/>
                <a:gd name="T2" fmla="*/ 24 w 32"/>
                <a:gd name="T3" fmla="*/ 46 h 56"/>
                <a:gd name="T4" fmla="*/ 8 w 32"/>
                <a:gd name="T5" fmla="*/ 38 h 56"/>
                <a:gd name="T6" fmla="*/ 8 w 32"/>
                <a:gd name="T7" fmla="*/ 20 h 56"/>
                <a:gd name="T8" fmla="*/ 0 w 32"/>
                <a:gd name="T9" fmla="*/ 20 h 56"/>
                <a:gd name="T10" fmla="*/ 0 w 32"/>
                <a:gd name="T11" fmla="*/ 40 h 56"/>
                <a:gd name="T12" fmla="*/ 2 w 32"/>
                <a:gd name="T13" fmla="*/ 44 h 56"/>
                <a:gd name="T14" fmla="*/ 26 w 32"/>
                <a:gd name="T15" fmla="*/ 56 h 56"/>
                <a:gd name="T16" fmla="*/ 28 w 32"/>
                <a:gd name="T17" fmla="*/ 56 h 56"/>
                <a:gd name="T18" fmla="*/ 30 w 32"/>
                <a:gd name="T19" fmla="*/ 55 h 56"/>
                <a:gd name="T20" fmla="*/ 32 w 32"/>
                <a:gd name="T21" fmla="*/ 52 h 56"/>
                <a:gd name="T22" fmla="*/ 32 w 32"/>
                <a:gd name="T23" fmla="*/ 0 h 56"/>
                <a:gd name="T24" fmla="*/ 24 w 32"/>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6">
                  <a:moveTo>
                    <a:pt x="24" y="0"/>
                  </a:moveTo>
                  <a:cubicBezTo>
                    <a:pt x="24" y="46"/>
                    <a:pt x="24" y="46"/>
                    <a:pt x="24" y="46"/>
                  </a:cubicBezTo>
                  <a:cubicBezTo>
                    <a:pt x="8" y="38"/>
                    <a:pt x="8" y="38"/>
                    <a:pt x="8" y="38"/>
                  </a:cubicBezTo>
                  <a:cubicBezTo>
                    <a:pt x="8" y="20"/>
                    <a:pt x="8" y="20"/>
                    <a:pt x="8" y="20"/>
                  </a:cubicBezTo>
                  <a:cubicBezTo>
                    <a:pt x="0" y="20"/>
                    <a:pt x="0" y="20"/>
                    <a:pt x="0" y="20"/>
                  </a:cubicBezTo>
                  <a:cubicBezTo>
                    <a:pt x="0" y="40"/>
                    <a:pt x="0" y="40"/>
                    <a:pt x="0" y="40"/>
                  </a:cubicBezTo>
                  <a:cubicBezTo>
                    <a:pt x="0" y="42"/>
                    <a:pt x="1" y="43"/>
                    <a:pt x="2" y="44"/>
                  </a:cubicBezTo>
                  <a:cubicBezTo>
                    <a:pt x="26" y="56"/>
                    <a:pt x="26" y="56"/>
                    <a:pt x="26" y="56"/>
                  </a:cubicBezTo>
                  <a:cubicBezTo>
                    <a:pt x="27" y="56"/>
                    <a:pt x="27" y="56"/>
                    <a:pt x="28" y="56"/>
                  </a:cubicBezTo>
                  <a:cubicBezTo>
                    <a:pt x="29" y="56"/>
                    <a:pt x="29" y="56"/>
                    <a:pt x="30" y="55"/>
                  </a:cubicBezTo>
                  <a:cubicBezTo>
                    <a:pt x="31" y="55"/>
                    <a:pt x="32" y="53"/>
                    <a:pt x="32" y="52"/>
                  </a:cubicBezTo>
                  <a:cubicBezTo>
                    <a:pt x="32" y="0"/>
                    <a:pt x="32" y="0"/>
                    <a:pt x="32" y="0"/>
                  </a:cubicBezTo>
                  <a:lnTo>
                    <a:pt x="24"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2" name="Freeform 154"/>
            <p:cNvSpPr>
              <a:spLocks/>
            </p:cNvSpPr>
            <p:nvPr/>
          </p:nvSpPr>
          <p:spPr bwMode="auto">
            <a:xfrm>
              <a:off x="11796713" y="4889500"/>
              <a:ext cx="215900" cy="325437"/>
            </a:xfrm>
            <a:custGeom>
              <a:avLst/>
              <a:gdLst>
                <a:gd name="T0" fmla="*/ 63 w 64"/>
                <a:gd name="T1" fmla="*/ 38 h 96"/>
                <a:gd name="T2" fmla="*/ 35 w 64"/>
                <a:gd name="T3" fmla="*/ 2 h 96"/>
                <a:gd name="T4" fmla="*/ 29 w 64"/>
                <a:gd name="T5" fmla="*/ 2 h 96"/>
                <a:gd name="T6" fmla="*/ 1 w 64"/>
                <a:gd name="T7" fmla="*/ 38 h 96"/>
                <a:gd name="T8" fmla="*/ 0 w 64"/>
                <a:gd name="T9" fmla="*/ 42 h 96"/>
                <a:gd name="T10" fmla="*/ 4 w 64"/>
                <a:gd name="T11" fmla="*/ 44 h 96"/>
                <a:gd name="T12" fmla="*/ 16 w 64"/>
                <a:gd name="T13" fmla="*/ 44 h 96"/>
                <a:gd name="T14" fmla="*/ 16 w 64"/>
                <a:gd name="T15" fmla="*/ 92 h 96"/>
                <a:gd name="T16" fmla="*/ 24 w 64"/>
                <a:gd name="T17" fmla="*/ 92 h 96"/>
                <a:gd name="T18" fmla="*/ 24 w 64"/>
                <a:gd name="T19" fmla="*/ 40 h 96"/>
                <a:gd name="T20" fmla="*/ 20 w 64"/>
                <a:gd name="T21" fmla="*/ 36 h 96"/>
                <a:gd name="T22" fmla="*/ 12 w 64"/>
                <a:gd name="T23" fmla="*/ 36 h 96"/>
                <a:gd name="T24" fmla="*/ 32 w 64"/>
                <a:gd name="T25" fmla="*/ 11 h 96"/>
                <a:gd name="T26" fmla="*/ 52 w 64"/>
                <a:gd name="T27" fmla="*/ 36 h 96"/>
                <a:gd name="T28" fmla="*/ 44 w 64"/>
                <a:gd name="T29" fmla="*/ 36 h 96"/>
                <a:gd name="T30" fmla="*/ 40 w 64"/>
                <a:gd name="T31" fmla="*/ 40 h 96"/>
                <a:gd name="T32" fmla="*/ 40 w 64"/>
                <a:gd name="T33" fmla="*/ 96 h 96"/>
                <a:gd name="T34" fmla="*/ 48 w 64"/>
                <a:gd name="T35" fmla="*/ 96 h 96"/>
                <a:gd name="T36" fmla="*/ 48 w 64"/>
                <a:gd name="T37" fmla="*/ 44 h 96"/>
                <a:gd name="T38" fmla="*/ 60 w 64"/>
                <a:gd name="T39" fmla="*/ 44 h 96"/>
                <a:gd name="T40" fmla="*/ 64 w 64"/>
                <a:gd name="T41" fmla="*/ 42 h 96"/>
                <a:gd name="T42" fmla="*/ 63 w 64"/>
                <a:gd name="T43" fmla="*/ 3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96">
                  <a:moveTo>
                    <a:pt x="63" y="38"/>
                  </a:moveTo>
                  <a:cubicBezTo>
                    <a:pt x="35" y="2"/>
                    <a:pt x="35" y="2"/>
                    <a:pt x="35" y="2"/>
                  </a:cubicBezTo>
                  <a:cubicBezTo>
                    <a:pt x="34" y="0"/>
                    <a:pt x="30" y="0"/>
                    <a:pt x="29" y="2"/>
                  </a:cubicBezTo>
                  <a:cubicBezTo>
                    <a:pt x="1" y="38"/>
                    <a:pt x="1" y="38"/>
                    <a:pt x="1" y="38"/>
                  </a:cubicBezTo>
                  <a:cubicBezTo>
                    <a:pt x="0" y="39"/>
                    <a:pt x="0" y="40"/>
                    <a:pt x="0" y="42"/>
                  </a:cubicBezTo>
                  <a:cubicBezTo>
                    <a:pt x="1" y="43"/>
                    <a:pt x="2" y="44"/>
                    <a:pt x="4" y="44"/>
                  </a:cubicBezTo>
                  <a:cubicBezTo>
                    <a:pt x="16" y="44"/>
                    <a:pt x="16" y="44"/>
                    <a:pt x="16" y="44"/>
                  </a:cubicBezTo>
                  <a:cubicBezTo>
                    <a:pt x="16" y="92"/>
                    <a:pt x="16" y="92"/>
                    <a:pt x="16" y="92"/>
                  </a:cubicBezTo>
                  <a:cubicBezTo>
                    <a:pt x="24" y="92"/>
                    <a:pt x="24" y="92"/>
                    <a:pt x="24" y="92"/>
                  </a:cubicBezTo>
                  <a:cubicBezTo>
                    <a:pt x="24" y="40"/>
                    <a:pt x="24" y="40"/>
                    <a:pt x="24" y="40"/>
                  </a:cubicBezTo>
                  <a:cubicBezTo>
                    <a:pt x="24" y="38"/>
                    <a:pt x="22" y="36"/>
                    <a:pt x="20" y="36"/>
                  </a:cubicBezTo>
                  <a:cubicBezTo>
                    <a:pt x="12" y="36"/>
                    <a:pt x="12" y="36"/>
                    <a:pt x="12" y="36"/>
                  </a:cubicBezTo>
                  <a:cubicBezTo>
                    <a:pt x="32" y="11"/>
                    <a:pt x="32" y="11"/>
                    <a:pt x="32" y="11"/>
                  </a:cubicBezTo>
                  <a:cubicBezTo>
                    <a:pt x="52" y="36"/>
                    <a:pt x="52" y="36"/>
                    <a:pt x="52" y="36"/>
                  </a:cubicBezTo>
                  <a:cubicBezTo>
                    <a:pt x="44" y="36"/>
                    <a:pt x="44" y="36"/>
                    <a:pt x="44" y="36"/>
                  </a:cubicBezTo>
                  <a:cubicBezTo>
                    <a:pt x="42" y="36"/>
                    <a:pt x="40" y="38"/>
                    <a:pt x="40" y="40"/>
                  </a:cubicBezTo>
                  <a:cubicBezTo>
                    <a:pt x="40" y="96"/>
                    <a:pt x="40" y="96"/>
                    <a:pt x="40" y="96"/>
                  </a:cubicBezTo>
                  <a:cubicBezTo>
                    <a:pt x="48" y="96"/>
                    <a:pt x="48" y="96"/>
                    <a:pt x="48" y="96"/>
                  </a:cubicBezTo>
                  <a:cubicBezTo>
                    <a:pt x="48" y="44"/>
                    <a:pt x="48" y="44"/>
                    <a:pt x="48" y="44"/>
                  </a:cubicBezTo>
                  <a:cubicBezTo>
                    <a:pt x="60" y="44"/>
                    <a:pt x="60" y="44"/>
                    <a:pt x="60" y="44"/>
                  </a:cubicBezTo>
                  <a:cubicBezTo>
                    <a:pt x="62" y="44"/>
                    <a:pt x="63" y="43"/>
                    <a:pt x="64" y="42"/>
                  </a:cubicBezTo>
                  <a:cubicBezTo>
                    <a:pt x="64" y="40"/>
                    <a:pt x="64" y="39"/>
                    <a:pt x="63"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3" name="Freeform 155"/>
            <p:cNvSpPr>
              <a:spLocks/>
            </p:cNvSpPr>
            <p:nvPr/>
          </p:nvSpPr>
          <p:spPr bwMode="auto">
            <a:xfrm>
              <a:off x="11850688" y="5146675"/>
              <a:ext cx="296863" cy="217487"/>
            </a:xfrm>
            <a:custGeom>
              <a:avLst/>
              <a:gdLst>
                <a:gd name="T0" fmla="*/ 48 w 88"/>
                <a:gd name="T1" fmla="*/ 64 h 64"/>
                <a:gd name="T2" fmla="*/ 46 w 88"/>
                <a:gd name="T3" fmla="*/ 64 h 64"/>
                <a:gd name="T4" fmla="*/ 44 w 88"/>
                <a:gd name="T5" fmla="*/ 60 h 64"/>
                <a:gd name="T6" fmla="*/ 44 w 88"/>
                <a:gd name="T7" fmla="*/ 48 h 64"/>
                <a:gd name="T8" fmla="*/ 4 w 88"/>
                <a:gd name="T9" fmla="*/ 48 h 64"/>
                <a:gd name="T10" fmla="*/ 0 w 88"/>
                <a:gd name="T11" fmla="*/ 44 h 64"/>
                <a:gd name="T12" fmla="*/ 4 w 88"/>
                <a:gd name="T13" fmla="*/ 40 h 64"/>
                <a:gd name="T14" fmla="*/ 48 w 88"/>
                <a:gd name="T15" fmla="*/ 40 h 64"/>
                <a:gd name="T16" fmla="*/ 52 w 88"/>
                <a:gd name="T17" fmla="*/ 44 h 64"/>
                <a:gd name="T18" fmla="*/ 52 w 88"/>
                <a:gd name="T19" fmla="*/ 52 h 64"/>
                <a:gd name="T20" fmla="*/ 77 w 88"/>
                <a:gd name="T21" fmla="*/ 32 h 64"/>
                <a:gd name="T22" fmla="*/ 52 w 88"/>
                <a:gd name="T23" fmla="*/ 12 h 64"/>
                <a:gd name="T24" fmla="*/ 52 w 88"/>
                <a:gd name="T25" fmla="*/ 20 h 64"/>
                <a:gd name="T26" fmla="*/ 48 w 88"/>
                <a:gd name="T27" fmla="*/ 24 h 64"/>
                <a:gd name="T28" fmla="*/ 4 w 88"/>
                <a:gd name="T29" fmla="*/ 24 h 64"/>
                <a:gd name="T30" fmla="*/ 0 w 88"/>
                <a:gd name="T31" fmla="*/ 20 h 64"/>
                <a:gd name="T32" fmla="*/ 4 w 88"/>
                <a:gd name="T33" fmla="*/ 16 h 64"/>
                <a:gd name="T34" fmla="*/ 44 w 88"/>
                <a:gd name="T35" fmla="*/ 16 h 64"/>
                <a:gd name="T36" fmla="*/ 44 w 88"/>
                <a:gd name="T37" fmla="*/ 4 h 64"/>
                <a:gd name="T38" fmla="*/ 46 w 88"/>
                <a:gd name="T39" fmla="*/ 0 h 64"/>
                <a:gd name="T40" fmla="*/ 50 w 88"/>
                <a:gd name="T41" fmla="*/ 1 h 64"/>
                <a:gd name="T42" fmla="*/ 86 w 88"/>
                <a:gd name="T43" fmla="*/ 29 h 64"/>
                <a:gd name="T44" fmla="*/ 88 w 88"/>
                <a:gd name="T45" fmla="*/ 32 h 64"/>
                <a:gd name="T46" fmla="*/ 86 w 88"/>
                <a:gd name="T47" fmla="*/ 35 h 64"/>
                <a:gd name="T48" fmla="*/ 50 w 88"/>
                <a:gd name="T49" fmla="*/ 63 h 64"/>
                <a:gd name="T50" fmla="*/ 48 w 88"/>
                <a:gd name="T5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64">
                  <a:moveTo>
                    <a:pt x="48" y="64"/>
                  </a:moveTo>
                  <a:cubicBezTo>
                    <a:pt x="47" y="64"/>
                    <a:pt x="47" y="64"/>
                    <a:pt x="46" y="64"/>
                  </a:cubicBezTo>
                  <a:cubicBezTo>
                    <a:pt x="45" y="63"/>
                    <a:pt x="44" y="62"/>
                    <a:pt x="44" y="60"/>
                  </a:cubicBezTo>
                  <a:cubicBezTo>
                    <a:pt x="44" y="48"/>
                    <a:pt x="44" y="48"/>
                    <a:pt x="44" y="48"/>
                  </a:cubicBezTo>
                  <a:cubicBezTo>
                    <a:pt x="4" y="48"/>
                    <a:pt x="4" y="48"/>
                    <a:pt x="4" y="48"/>
                  </a:cubicBezTo>
                  <a:cubicBezTo>
                    <a:pt x="2" y="48"/>
                    <a:pt x="0" y="46"/>
                    <a:pt x="0" y="44"/>
                  </a:cubicBezTo>
                  <a:cubicBezTo>
                    <a:pt x="0" y="42"/>
                    <a:pt x="2" y="40"/>
                    <a:pt x="4" y="40"/>
                  </a:cubicBezTo>
                  <a:cubicBezTo>
                    <a:pt x="48" y="40"/>
                    <a:pt x="48" y="40"/>
                    <a:pt x="48" y="40"/>
                  </a:cubicBezTo>
                  <a:cubicBezTo>
                    <a:pt x="50" y="40"/>
                    <a:pt x="52" y="42"/>
                    <a:pt x="52" y="44"/>
                  </a:cubicBezTo>
                  <a:cubicBezTo>
                    <a:pt x="52" y="52"/>
                    <a:pt x="52" y="52"/>
                    <a:pt x="52" y="52"/>
                  </a:cubicBezTo>
                  <a:cubicBezTo>
                    <a:pt x="77" y="32"/>
                    <a:pt x="77" y="32"/>
                    <a:pt x="77" y="32"/>
                  </a:cubicBezTo>
                  <a:cubicBezTo>
                    <a:pt x="52" y="12"/>
                    <a:pt x="52" y="12"/>
                    <a:pt x="52" y="12"/>
                  </a:cubicBezTo>
                  <a:cubicBezTo>
                    <a:pt x="52" y="20"/>
                    <a:pt x="52" y="20"/>
                    <a:pt x="52" y="20"/>
                  </a:cubicBezTo>
                  <a:cubicBezTo>
                    <a:pt x="52" y="22"/>
                    <a:pt x="50" y="24"/>
                    <a:pt x="48" y="24"/>
                  </a:cubicBezTo>
                  <a:cubicBezTo>
                    <a:pt x="4" y="24"/>
                    <a:pt x="4" y="24"/>
                    <a:pt x="4" y="24"/>
                  </a:cubicBezTo>
                  <a:cubicBezTo>
                    <a:pt x="2" y="24"/>
                    <a:pt x="0" y="22"/>
                    <a:pt x="0" y="20"/>
                  </a:cubicBezTo>
                  <a:cubicBezTo>
                    <a:pt x="0" y="18"/>
                    <a:pt x="2" y="16"/>
                    <a:pt x="4" y="16"/>
                  </a:cubicBezTo>
                  <a:cubicBezTo>
                    <a:pt x="44" y="16"/>
                    <a:pt x="44" y="16"/>
                    <a:pt x="44" y="16"/>
                  </a:cubicBezTo>
                  <a:cubicBezTo>
                    <a:pt x="44" y="4"/>
                    <a:pt x="44" y="4"/>
                    <a:pt x="44" y="4"/>
                  </a:cubicBezTo>
                  <a:cubicBezTo>
                    <a:pt x="44" y="2"/>
                    <a:pt x="45" y="1"/>
                    <a:pt x="46" y="0"/>
                  </a:cubicBezTo>
                  <a:cubicBezTo>
                    <a:pt x="48" y="0"/>
                    <a:pt x="49" y="0"/>
                    <a:pt x="50" y="1"/>
                  </a:cubicBezTo>
                  <a:cubicBezTo>
                    <a:pt x="86" y="29"/>
                    <a:pt x="86" y="29"/>
                    <a:pt x="86" y="29"/>
                  </a:cubicBezTo>
                  <a:cubicBezTo>
                    <a:pt x="87" y="30"/>
                    <a:pt x="88" y="31"/>
                    <a:pt x="88" y="32"/>
                  </a:cubicBezTo>
                  <a:cubicBezTo>
                    <a:pt x="88" y="33"/>
                    <a:pt x="87" y="34"/>
                    <a:pt x="86" y="35"/>
                  </a:cubicBezTo>
                  <a:cubicBezTo>
                    <a:pt x="50" y="63"/>
                    <a:pt x="50" y="63"/>
                    <a:pt x="50" y="63"/>
                  </a:cubicBezTo>
                  <a:cubicBezTo>
                    <a:pt x="50" y="64"/>
                    <a:pt x="49" y="64"/>
                    <a:pt x="48"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194" name="Freeform 5">
            <a:extLst>
              <a:ext uri="{C183D7F6-B498-43B3-948B-1728B52AA6E4}">
                <adec:decorative xmlns:adec="http://schemas.microsoft.com/office/drawing/2017/decorative" val="1"/>
              </a:ext>
            </a:extLst>
          </p:cNvPr>
          <p:cNvSpPr>
            <a:spLocks noEditPoints="1"/>
          </p:cNvSpPr>
          <p:nvPr/>
        </p:nvSpPr>
        <p:spPr bwMode="auto">
          <a:xfrm>
            <a:off x="5979718" y="3369784"/>
            <a:ext cx="545127" cy="613189"/>
          </a:xfrm>
          <a:custGeom>
            <a:avLst/>
            <a:gdLst>
              <a:gd name="T0" fmla="*/ 279 w 630"/>
              <a:gd name="T1" fmla="*/ 0 h 706"/>
              <a:gd name="T2" fmla="*/ 302 w 630"/>
              <a:gd name="T3" fmla="*/ 0 h 706"/>
              <a:gd name="T4" fmla="*/ 302 w 630"/>
              <a:gd name="T5" fmla="*/ 57 h 706"/>
              <a:gd name="T6" fmla="*/ 327 w 630"/>
              <a:gd name="T7" fmla="*/ 57 h 706"/>
              <a:gd name="T8" fmla="*/ 487 w 630"/>
              <a:gd name="T9" fmla="*/ 57 h 706"/>
              <a:gd name="T10" fmla="*/ 509 w 630"/>
              <a:gd name="T11" fmla="*/ 79 h 706"/>
              <a:gd name="T12" fmla="*/ 509 w 630"/>
              <a:gd name="T13" fmla="*/ 142 h 706"/>
              <a:gd name="T14" fmla="*/ 607 w 630"/>
              <a:gd name="T15" fmla="*/ 142 h 706"/>
              <a:gd name="T16" fmla="*/ 627 w 630"/>
              <a:gd name="T17" fmla="*/ 150 h 706"/>
              <a:gd name="T18" fmla="*/ 621 w 630"/>
              <a:gd name="T19" fmla="*/ 169 h 706"/>
              <a:gd name="T20" fmla="*/ 572 w 630"/>
              <a:gd name="T21" fmla="*/ 245 h 706"/>
              <a:gd name="T22" fmla="*/ 622 w 630"/>
              <a:gd name="T23" fmla="*/ 322 h 706"/>
              <a:gd name="T24" fmla="*/ 627 w 630"/>
              <a:gd name="T25" fmla="*/ 342 h 706"/>
              <a:gd name="T26" fmla="*/ 608 w 630"/>
              <a:gd name="T27" fmla="*/ 349 h 706"/>
              <a:gd name="T28" fmla="*/ 420 w 630"/>
              <a:gd name="T29" fmla="*/ 349 h 706"/>
              <a:gd name="T30" fmla="*/ 399 w 630"/>
              <a:gd name="T31" fmla="*/ 328 h 706"/>
              <a:gd name="T32" fmla="*/ 399 w 630"/>
              <a:gd name="T33" fmla="*/ 264 h 706"/>
              <a:gd name="T34" fmla="*/ 303 w 630"/>
              <a:gd name="T35" fmla="*/ 264 h 706"/>
              <a:gd name="T36" fmla="*/ 302 w 630"/>
              <a:gd name="T37" fmla="*/ 357 h 706"/>
              <a:gd name="T38" fmla="*/ 334 w 630"/>
              <a:gd name="T39" fmla="*/ 437 h 706"/>
              <a:gd name="T40" fmla="*/ 567 w 630"/>
              <a:gd name="T41" fmla="*/ 671 h 706"/>
              <a:gd name="T42" fmla="*/ 578 w 630"/>
              <a:gd name="T43" fmla="*/ 683 h 706"/>
              <a:gd name="T44" fmla="*/ 568 w 630"/>
              <a:gd name="T45" fmla="*/ 705 h 706"/>
              <a:gd name="T46" fmla="*/ 554 w 630"/>
              <a:gd name="T47" fmla="*/ 705 h 706"/>
              <a:gd name="T48" fmla="*/ 28 w 630"/>
              <a:gd name="T49" fmla="*/ 705 h 706"/>
              <a:gd name="T50" fmla="*/ 16 w 630"/>
              <a:gd name="T51" fmla="*/ 705 h 706"/>
              <a:gd name="T52" fmla="*/ 1 w 630"/>
              <a:gd name="T53" fmla="*/ 698 h 706"/>
              <a:gd name="T54" fmla="*/ 7 w 630"/>
              <a:gd name="T55" fmla="*/ 681 h 706"/>
              <a:gd name="T56" fmla="*/ 88 w 630"/>
              <a:gd name="T57" fmla="*/ 597 h 706"/>
              <a:gd name="T58" fmla="*/ 264 w 630"/>
              <a:gd name="T59" fmla="*/ 418 h 706"/>
              <a:gd name="T60" fmla="*/ 280 w 630"/>
              <a:gd name="T61" fmla="*/ 381 h 706"/>
              <a:gd name="T62" fmla="*/ 279 w 630"/>
              <a:gd name="T63" fmla="*/ 21 h 706"/>
              <a:gd name="T64" fmla="*/ 279 w 630"/>
              <a:gd name="T65" fmla="*/ 0 h 706"/>
              <a:gd name="T66" fmla="*/ 444 w 630"/>
              <a:gd name="T67" fmla="*/ 579 h 706"/>
              <a:gd name="T68" fmla="*/ 293 w 630"/>
              <a:gd name="T69" fmla="*/ 434 h 706"/>
              <a:gd name="T70" fmla="*/ 141 w 630"/>
              <a:gd name="T71" fmla="*/ 579 h 706"/>
              <a:gd name="T72" fmla="*/ 207 w 630"/>
              <a:gd name="T73" fmla="*/ 626 h 706"/>
              <a:gd name="T74" fmla="*/ 276 w 630"/>
              <a:gd name="T75" fmla="*/ 577 h 706"/>
              <a:gd name="T76" fmla="*/ 308 w 630"/>
              <a:gd name="T77" fmla="*/ 577 h 706"/>
              <a:gd name="T78" fmla="*/ 378 w 630"/>
              <a:gd name="T79" fmla="*/ 626 h 706"/>
              <a:gd name="T80" fmla="*/ 444 w 630"/>
              <a:gd name="T81" fmla="*/ 579 h 706"/>
              <a:gd name="T82" fmla="*/ 304 w 630"/>
              <a:gd name="T83" fmla="*/ 238 h 706"/>
              <a:gd name="T84" fmla="*/ 485 w 630"/>
              <a:gd name="T85" fmla="*/ 238 h 706"/>
              <a:gd name="T86" fmla="*/ 485 w 630"/>
              <a:gd name="T87" fmla="*/ 81 h 706"/>
              <a:gd name="T88" fmla="*/ 304 w 630"/>
              <a:gd name="T89" fmla="*/ 81 h 706"/>
              <a:gd name="T90" fmla="*/ 304 w 630"/>
              <a:gd name="T91" fmla="*/ 238 h 706"/>
              <a:gd name="T92" fmla="*/ 595 w 630"/>
              <a:gd name="T93" fmla="*/ 325 h 706"/>
              <a:gd name="T94" fmla="*/ 559 w 630"/>
              <a:gd name="T95" fmla="*/ 270 h 706"/>
              <a:gd name="T96" fmla="*/ 559 w 630"/>
              <a:gd name="T97" fmla="*/ 221 h 706"/>
              <a:gd name="T98" fmla="*/ 594 w 630"/>
              <a:gd name="T99" fmla="*/ 167 h 706"/>
              <a:gd name="T100" fmla="*/ 509 w 630"/>
              <a:gd name="T101" fmla="*/ 167 h 706"/>
              <a:gd name="T102" fmla="*/ 509 w 630"/>
              <a:gd name="T103" fmla="*/ 236 h 706"/>
              <a:gd name="T104" fmla="*/ 495 w 630"/>
              <a:gd name="T105" fmla="*/ 271 h 706"/>
              <a:gd name="T106" fmla="*/ 439 w 630"/>
              <a:gd name="T107" fmla="*/ 325 h 706"/>
              <a:gd name="T108" fmla="*/ 595 w 630"/>
              <a:gd name="T109" fmla="*/ 325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0" h="706">
                <a:moveTo>
                  <a:pt x="279" y="0"/>
                </a:moveTo>
                <a:cubicBezTo>
                  <a:pt x="288" y="0"/>
                  <a:pt x="294" y="0"/>
                  <a:pt x="302" y="0"/>
                </a:cubicBezTo>
                <a:cubicBezTo>
                  <a:pt x="302" y="18"/>
                  <a:pt x="302" y="36"/>
                  <a:pt x="302" y="57"/>
                </a:cubicBezTo>
                <a:cubicBezTo>
                  <a:pt x="312" y="57"/>
                  <a:pt x="320" y="57"/>
                  <a:pt x="327" y="57"/>
                </a:cubicBezTo>
                <a:cubicBezTo>
                  <a:pt x="381" y="57"/>
                  <a:pt x="434" y="57"/>
                  <a:pt x="487" y="57"/>
                </a:cubicBezTo>
                <a:cubicBezTo>
                  <a:pt x="504" y="56"/>
                  <a:pt x="510" y="62"/>
                  <a:pt x="509" y="79"/>
                </a:cubicBezTo>
                <a:cubicBezTo>
                  <a:pt x="508" y="99"/>
                  <a:pt x="509" y="120"/>
                  <a:pt x="509" y="142"/>
                </a:cubicBezTo>
                <a:cubicBezTo>
                  <a:pt x="543" y="142"/>
                  <a:pt x="575" y="142"/>
                  <a:pt x="607" y="142"/>
                </a:cubicBezTo>
                <a:cubicBezTo>
                  <a:pt x="614" y="143"/>
                  <a:pt x="623" y="145"/>
                  <a:pt x="627" y="150"/>
                </a:cubicBezTo>
                <a:cubicBezTo>
                  <a:pt x="630" y="152"/>
                  <a:pt x="625" y="163"/>
                  <a:pt x="621" y="169"/>
                </a:cubicBezTo>
                <a:cubicBezTo>
                  <a:pt x="606" y="194"/>
                  <a:pt x="589" y="219"/>
                  <a:pt x="572" y="245"/>
                </a:cubicBezTo>
                <a:cubicBezTo>
                  <a:pt x="589" y="271"/>
                  <a:pt x="606" y="296"/>
                  <a:pt x="622" y="322"/>
                </a:cubicBezTo>
                <a:cubicBezTo>
                  <a:pt x="625" y="328"/>
                  <a:pt x="629" y="337"/>
                  <a:pt x="627" y="342"/>
                </a:cubicBezTo>
                <a:cubicBezTo>
                  <a:pt x="624" y="346"/>
                  <a:pt x="615" y="349"/>
                  <a:pt x="608" y="349"/>
                </a:cubicBezTo>
                <a:cubicBezTo>
                  <a:pt x="545" y="349"/>
                  <a:pt x="483" y="349"/>
                  <a:pt x="420" y="349"/>
                </a:cubicBezTo>
                <a:cubicBezTo>
                  <a:pt x="405" y="349"/>
                  <a:pt x="398" y="344"/>
                  <a:pt x="399" y="328"/>
                </a:cubicBezTo>
                <a:cubicBezTo>
                  <a:pt x="400" y="307"/>
                  <a:pt x="399" y="287"/>
                  <a:pt x="399" y="264"/>
                </a:cubicBezTo>
                <a:cubicBezTo>
                  <a:pt x="367" y="264"/>
                  <a:pt x="337" y="264"/>
                  <a:pt x="303" y="264"/>
                </a:cubicBezTo>
                <a:cubicBezTo>
                  <a:pt x="303" y="295"/>
                  <a:pt x="305" y="327"/>
                  <a:pt x="302" y="357"/>
                </a:cubicBezTo>
                <a:cubicBezTo>
                  <a:pt x="299" y="391"/>
                  <a:pt x="311" y="414"/>
                  <a:pt x="334" y="437"/>
                </a:cubicBezTo>
                <a:cubicBezTo>
                  <a:pt x="413" y="514"/>
                  <a:pt x="490" y="593"/>
                  <a:pt x="567" y="671"/>
                </a:cubicBezTo>
                <a:cubicBezTo>
                  <a:pt x="571" y="675"/>
                  <a:pt x="575" y="679"/>
                  <a:pt x="578" y="683"/>
                </a:cubicBezTo>
                <a:cubicBezTo>
                  <a:pt x="587" y="695"/>
                  <a:pt x="583" y="703"/>
                  <a:pt x="568" y="705"/>
                </a:cubicBezTo>
                <a:cubicBezTo>
                  <a:pt x="563" y="705"/>
                  <a:pt x="559" y="705"/>
                  <a:pt x="554" y="705"/>
                </a:cubicBezTo>
                <a:cubicBezTo>
                  <a:pt x="379" y="705"/>
                  <a:pt x="203" y="705"/>
                  <a:pt x="28" y="705"/>
                </a:cubicBezTo>
                <a:cubicBezTo>
                  <a:pt x="24" y="705"/>
                  <a:pt x="20" y="706"/>
                  <a:pt x="16" y="705"/>
                </a:cubicBezTo>
                <a:cubicBezTo>
                  <a:pt x="11" y="703"/>
                  <a:pt x="2" y="701"/>
                  <a:pt x="1" y="698"/>
                </a:cubicBezTo>
                <a:cubicBezTo>
                  <a:pt x="0" y="693"/>
                  <a:pt x="3" y="685"/>
                  <a:pt x="7" y="681"/>
                </a:cubicBezTo>
                <a:cubicBezTo>
                  <a:pt x="33" y="652"/>
                  <a:pt x="61" y="625"/>
                  <a:pt x="88" y="597"/>
                </a:cubicBezTo>
                <a:cubicBezTo>
                  <a:pt x="146" y="538"/>
                  <a:pt x="205" y="477"/>
                  <a:pt x="264" y="418"/>
                </a:cubicBezTo>
                <a:cubicBezTo>
                  <a:pt x="275" y="407"/>
                  <a:pt x="280" y="397"/>
                  <a:pt x="280" y="381"/>
                </a:cubicBezTo>
                <a:cubicBezTo>
                  <a:pt x="279" y="261"/>
                  <a:pt x="279" y="141"/>
                  <a:pt x="279" y="21"/>
                </a:cubicBezTo>
                <a:cubicBezTo>
                  <a:pt x="279" y="15"/>
                  <a:pt x="279" y="8"/>
                  <a:pt x="279" y="0"/>
                </a:cubicBezTo>
                <a:close/>
                <a:moveTo>
                  <a:pt x="444" y="579"/>
                </a:moveTo>
                <a:cubicBezTo>
                  <a:pt x="391" y="528"/>
                  <a:pt x="340" y="479"/>
                  <a:pt x="293" y="434"/>
                </a:cubicBezTo>
                <a:cubicBezTo>
                  <a:pt x="244" y="480"/>
                  <a:pt x="193" y="529"/>
                  <a:pt x="141" y="579"/>
                </a:cubicBezTo>
                <a:cubicBezTo>
                  <a:pt x="164" y="595"/>
                  <a:pt x="185" y="610"/>
                  <a:pt x="207" y="626"/>
                </a:cubicBezTo>
                <a:cubicBezTo>
                  <a:pt x="231" y="609"/>
                  <a:pt x="254" y="594"/>
                  <a:pt x="276" y="577"/>
                </a:cubicBezTo>
                <a:cubicBezTo>
                  <a:pt x="288" y="568"/>
                  <a:pt x="297" y="568"/>
                  <a:pt x="308" y="577"/>
                </a:cubicBezTo>
                <a:cubicBezTo>
                  <a:pt x="331" y="593"/>
                  <a:pt x="355" y="609"/>
                  <a:pt x="378" y="626"/>
                </a:cubicBezTo>
                <a:cubicBezTo>
                  <a:pt x="400" y="611"/>
                  <a:pt x="421" y="596"/>
                  <a:pt x="444" y="579"/>
                </a:cubicBezTo>
                <a:close/>
                <a:moveTo>
                  <a:pt x="304" y="238"/>
                </a:moveTo>
                <a:cubicBezTo>
                  <a:pt x="365" y="238"/>
                  <a:pt x="424" y="238"/>
                  <a:pt x="485" y="238"/>
                </a:cubicBezTo>
                <a:cubicBezTo>
                  <a:pt x="485" y="185"/>
                  <a:pt x="485" y="134"/>
                  <a:pt x="485" y="81"/>
                </a:cubicBezTo>
                <a:cubicBezTo>
                  <a:pt x="424" y="81"/>
                  <a:pt x="364" y="81"/>
                  <a:pt x="304" y="81"/>
                </a:cubicBezTo>
                <a:cubicBezTo>
                  <a:pt x="304" y="134"/>
                  <a:pt x="304" y="185"/>
                  <a:pt x="304" y="238"/>
                </a:cubicBezTo>
                <a:close/>
                <a:moveTo>
                  <a:pt x="595" y="325"/>
                </a:moveTo>
                <a:cubicBezTo>
                  <a:pt x="582" y="304"/>
                  <a:pt x="572" y="286"/>
                  <a:pt x="559" y="270"/>
                </a:cubicBezTo>
                <a:cubicBezTo>
                  <a:pt x="546" y="253"/>
                  <a:pt x="544" y="239"/>
                  <a:pt x="559" y="221"/>
                </a:cubicBezTo>
                <a:cubicBezTo>
                  <a:pt x="572" y="205"/>
                  <a:pt x="582" y="186"/>
                  <a:pt x="594" y="167"/>
                </a:cubicBezTo>
                <a:cubicBezTo>
                  <a:pt x="565" y="167"/>
                  <a:pt x="538" y="167"/>
                  <a:pt x="509" y="167"/>
                </a:cubicBezTo>
                <a:cubicBezTo>
                  <a:pt x="509" y="191"/>
                  <a:pt x="508" y="214"/>
                  <a:pt x="509" y="236"/>
                </a:cubicBezTo>
                <a:cubicBezTo>
                  <a:pt x="510" y="251"/>
                  <a:pt x="506" y="261"/>
                  <a:pt x="495" y="271"/>
                </a:cubicBezTo>
                <a:cubicBezTo>
                  <a:pt x="477" y="287"/>
                  <a:pt x="460" y="304"/>
                  <a:pt x="439" y="325"/>
                </a:cubicBezTo>
                <a:cubicBezTo>
                  <a:pt x="494" y="325"/>
                  <a:pt x="543" y="325"/>
                  <a:pt x="595" y="325"/>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66283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4258A295-B9F1-406D-ABE7-A730B8372913}"/>
              </a:ext>
            </a:extLst>
          </p:cNvPr>
          <p:cNvSpPr txBox="1">
            <a:spLocks/>
          </p:cNvSpPr>
          <p:nvPr/>
        </p:nvSpPr>
        <p:spPr>
          <a:xfrm>
            <a:off x="5176444" y="333188"/>
            <a:ext cx="5948755" cy="502744"/>
          </a:xfrm>
          <a:prstGeom prst="rect">
            <a:avLst/>
          </a:prstGeom>
          <a:solidFill>
            <a:srgbClr val="F7F6FB"/>
          </a:solidFill>
        </p:spPr>
        <p:txBody>
          <a:bodyPr vert="horz" lIns="91440" tIns="45720" rIns="91440" bIns="45720" rtlCol="0" anchor="t">
            <a:normAutofit/>
          </a:bodyPr>
          <a:lstStyle>
            <a:lvl1pPr marL="0" indent="0" algn="l" defTabSz="6858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baseline="0">
                <a:solidFill>
                  <a:srgbClr val="9A93A8"/>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1600" b="1" dirty="0"/>
              <a:t>Levels of recent teaching done remotely or in person</a:t>
            </a:r>
          </a:p>
        </p:txBody>
      </p:sp>
      <p:sp>
        <p:nvSpPr>
          <p:cNvPr id="2" name="Title 1"/>
          <p:cNvSpPr>
            <a:spLocks noGrp="1"/>
          </p:cNvSpPr>
          <p:nvPr>
            <p:ph type="title"/>
          </p:nvPr>
        </p:nvSpPr>
        <p:spPr>
          <a:xfrm>
            <a:off x="426720" y="369888"/>
            <a:ext cx="3850005" cy="2973387"/>
          </a:xfrm>
        </p:spPr>
        <p:txBody>
          <a:bodyPr>
            <a:noAutofit/>
          </a:bodyPr>
          <a:lstStyle/>
          <a:p>
            <a:r>
              <a:rPr lang="en-GB" sz="2800" dirty="0"/>
              <a:t>Over three quarters of teachers reported</a:t>
            </a:r>
            <a:br>
              <a:rPr lang="en-GB" sz="2800" dirty="0"/>
            </a:br>
            <a:r>
              <a:rPr lang="en-GB" sz="2800" dirty="0"/>
              <a:t>they were spending more than 75% of their teaching time in the classroom</a:t>
            </a:r>
            <a:endParaRPr sz="2800" dirty="0"/>
          </a:p>
        </p:txBody>
      </p:sp>
      <p:sp>
        <p:nvSpPr>
          <p:cNvPr id="3" name="Text Placeholder 2"/>
          <p:cNvSpPr>
            <a:spLocks noGrp="1"/>
          </p:cNvSpPr>
          <p:nvPr>
            <p:ph type="body" idx="1"/>
          </p:nvPr>
        </p:nvSpPr>
        <p:spPr>
          <a:xfrm>
            <a:off x="426720" y="3429000"/>
            <a:ext cx="3798932" cy="3241767"/>
          </a:xfrm>
        </p:spPr>
        <p:txBody>
          <a:bodyPr>
            <a:normAutofit fontScale="70000" lnSpcReduction="20000"/>
          </a:bodyPr>
          <a:lstStyle/>
          <a:p>
            <a:r>
              <a:rPr lang="en-GB" dirty="0"/>
              <a:t>Those teaching secondary are significantly more likely to have been teaching remote learning. </a:t>
            </a:r>
          </a:p>
          <a:p>
            <a:r>
              <a:rPr lang="en-GB" dirty="0"/>
              <a:t>Schools in the West Midlands and Yorkshire are the most likely to be doing a higher percentage of learning remotely, compared with half of schools in the South East (54%) doing no remote learning.</a:t>
            </a:r>
          </a:p>
          <a:p>
            <a:endParaRPr lang="en-GB" dirty="0"/>
          </a:p>
          <a:p>
            <a:r>
              <a:rPr lang="en-GB" dirty="0"/>
              <a:t>Schools with an ‘Outstanding’ or ‘Good’ rating were more likely to be teaching remotely than those rated as ‘requires improvement’. </a:t>
            </a:r>
            <a:endParaRPr dirty="0"/>
          </a:p>
        </p:txBody>
      </p:sp>
      <p:sp>
        <p:nvSpPr>
          <p:cNvPr id="9" name="Rectangle 8">
            <a:extLst>
              <a:ext uri="{FF2B5EF4-FFF2-40B4-BE49-F238E27FC236}">
                <a16:creationId xmlns:a16="http://schemas.microsoft.com/office/drawing/2014/main" id="{84A1CB1B-980E-490C-8A1B-1D0C0E95A589}"/>
              </a:ext>
            </a:extLst>
          </p:cNvPr>
          <p:cNvSpPr/>
          <p:nvPr/>
        </p:nvSpPr>
        <p:spPr>
          <a:xfrm>
            <a:off x="434476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sp>
        <p:nvSpPr>
          <p:cNvPr id="6" name="Rectangle: Rounded Corners 5">
            <a:extLst>
              <a:ext uri="{FF2B5EF4-FFF2-40B4-BE49-F238E27FC236}">
                <a16:creationId xmlns:a16="http://schemas.microsoft.com/office/drawing/2014/main" id="{AB5B9921-607E-483A-8EDB-D65AA7A8AB02}"/>
              </a:ext>
            </a:extLst>
          </p:cNvPr>
          <p:cNvSpPr/>
          <p:nvPr/>
        </p:nvSpPr>
        <p:spPr>
          <a:xfrm>
            <a:off x="5724525" y="904875"/>
            <a:ext cx="1276350" cy="3356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Primary</a:t>
            </a:r>
          </a:p>
        </p:txBody>
      </p:sp>
      <p:graphicFrame>
        <p:nvGraphicFramePr>
          <p:cNvPr id="4" name="Chart Placeholder 3" descr=" Levels of recent teaching done remotely - primary. "/>
          <p:cNvGraphicFramePr>
            <a:graphicFrameLocks noGrp="1"/>
          </p:cNvGraphicFramePr>
          <p:nvPr>
            <p:ph type="chart" sz="quarter" idx="4294967295"/>
            <p:extLst>
              <p:ext uri="{D42A27DB-BD31-4B8C-83A1-F6EECF244321}">
                <p14:modId xmlns:p14="http://schemas.microsoft.com/office/powerpoint/2010/main" val="274363799"/>
              </p:ext>
            </p:extLst>
          </p:nvPr>
        </p:nvGraphicFramePr>
        <p:xfrm>
          <a:off x="4732019" y="1240550"/>
          <a:ext cx="4634412" cy="4803648"/>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Rounded Corners 13">
            <a:extLst>
              <a:ext uri="{FF2B5EF4-FFF2-40B4-BE49-F238E27FC236}">
                <a16:creationId xmlns:a16="http://schemas.microsoft.com/office/drawing/2014/main" id="{55EAE5FF-2C47-4C81-9865-948F32755F35}"/>
              </a:ext>
            </a:extLst>
          </p:cNvPr>
          <p:cNvSpPr/>
          <p:nvPr/>
        </p:nvSpPr>
        <p:spPr>
          <a:xfrm>
            <a:off x="9485539" y="904875"/>
            <a:ext cx="1344385" cy="33567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Secondary</a:t>
            </a:r>
          </a:p>
        </p:txBody>
      </p:sp>
      <p:graphicFrame>
        <p:nvGraphicFramePr>
          <p:cNvPr id="12" name="Chart Placeholder 3" descr=" Levels of recent teaching done remotely - secondary.">
            <a:extLst>
              <a:ext uri="{FF2B5EF4-FFF2-40B4-BE49-F238E27FC236}">
                <a16:creationId xmlns:a16="http://schemas.microsoft.com/office/drawing/2014/main" id="{2B613D2D-C027-4A9E-86CE-F414B26F02D2}"/>
              </a:ext>
            </a:extLst>
          </p:cNvPr>
          <p:cNvGraphicFramePr>
            <a:graphicFrameLocks/>
          </p:cNvGraphicFramePr>
          <p:nvPr>
            <p:extLst>
              <p:ext uri="{D42A27DB-BD31-4B8C-83A1-F6EECF244321}">
                <p14:modId xmlns:p14="http://schemas.microsoft.com/office/powerpoint/2010/main" val="731606645"/>
              </p:ext>
            </p:extLst>
          </p:nvPr>
        </p:nvGraphicFramePr>
        <p:xfrm>
          <a:off x="8436519" y="1240550"/>
          <a:ext cx="4634412" cy="480364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Rounded Corners 4">
            <a:extLst>
              <a:ext uri="{FF2B5EF4-FFF2-40B4-BE49-F238E27FC236}">
                <a16:creationId xmlns:a16="http://schemas.microsoft.com/office/drawing/2014/main" id="{65991B73-56C0-4A14-B932-0BC9C7F4966B}"/>
              </a:ext>
              <a:ext uri="{C183D7F6-B498-43B3-948B-1728B52AA6E4}">
                <adec:decorative xmlns:adec="http://schemas.microsoft.com/office/drawing/2017/decorative" val="1"/>
              </a:ext>
            </a:extLst>
          </p:cNvPr>
          <p:cNvSpPr/>
          <p:nvPr/>
        </p:nvSpPr>
        <p:spPr>
          <a:xfrm>
            <a:off x="4619625" y="1028700"/>
            <a:ext cx="3486150" cy="51816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63DBC34A-54C7-4FD5-AF9E-E4DEA4096E10}"/>
              </a:ext>
              <a:ext uri="{C183D7F6-B498-43B3-948B-1728B52AA6E4}">
                <adec:decorative xmlns:adec="http://schemas.microsoft.com/office/drawing/2017/decorative" val="1"/>
              </a:ext>
            </a:extLst>
          </p:cNvPr>
          <p:cNvSpPr/>
          <p:nvPr/>
        </p:nvSpPr>
        <p:spPr>
          <a:xfrm>
            <a:off x="8380640" y="1028700"/>
            <a:ext cx="3486150" cy="5181600"/>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peech Bubble: Rectangle with Corners Rounded 14">
            <a:extLst>
              <a:ext uri="{FF2B5EF4-FFF2-40B4-BE49-F238E27FC236}">
                <a16:creationId xmlns:a16="http://schemas.microsoft.com/office/drawing/2014/main" id="{F22EB024-A29E-40FF-9CA8-017E079F88D7}"/>
              </a:ext>
            </a:extLst>
          </p:cNvPr>
          <p:cNvSpPr/>
          <p:nvPr/>
        </p:nvSpPr>
        <p:spPr>
          <a:xfrm>
            <a:off x="9974548" y="2662833"/>
            <a:ext cx="2045128" cy="1736646"/>
          </a:xfrm>
          <a:prstGeom prst="wedgeRoundRectCallout">
            <a:avLst/>
          </a:prstGeom>
        </p:spPr>
        <p:txBody>
          <a:bodyPr wrap="square">
            <a:spAutoFit/>
          </a:bodyPr>
          <a:lstStyle/>
          <a:p>
            <a:pPr algn="ctr"/>
            <a:r>
              <a:rPr lang="en-GB" sz="1200" i="1" dirty="0">
                <a:solidFill>
                  <a:schemeClr val="accent3">
                    <a:lumMod val="50000"/>
                  </a:schemeClr>
                </a:solidFill>
              </a:rPr>
              <a:t>“We will use Teams to upload lessons in case pupils are off or excluded. We have teachers doing live lessons, and some listening in” (secondary school)</a:t>
            </a:r>
          </a:p>
        </p:txBody>
      </p:sp>
      <p:sp>
        <p:nvSpPr>
          <p:cNvPr id="16" name="Speech Bubble: Rectangle with Corners Rounded 15">
            <a:extLst>
              <a:ext uri="{FF2B5EF4-FFF2-40B4-BE49-F238E27FC236}">
                <a16:creationId xmlns:a16="http://schemas.microsoft.com/office/drawing/2014/main" id="{31091B36-3354-49A1-BF7E-9A1DD55FB1F6}"/>
              </a:ext>
            </a:extLst>
          </p:cNvPr>
          <p:cNvSpPr/>
          <p:nvPr/>
        </p:nvSpPr>
        <p:spPr>
          <a:xfrm>
            <a:off x="6362700" y="2662833"/>
            <a:ext cx="1617418" cy="1328023"/>
          </a:xfrm>
          <a:prstGeom prst="wedgeRoundRectCallout">
            <a:avLst/>
          </a:prstGeom>
        </p:spPr>
        <p:txBody>
          <a:bodyPr wrap="square">
            <a:spAutoFit/>
          </a:bodyPr>
          <a:lstStyle/>
          <a:p>
            <a:pPr algn="ctr"/>
            <a:r>
              <a:rPr lang="en-GB" sz="1200" i="1" dirty="0">
                <a:solidFill>
                  <a:schemeClr val="accent1"/>
                </a:solidFill>
              </a:rPr>
              <a:t>“We now set all homework on Google classroom as people know how to use it” (primary school)</a:t>
            </a:r>
          </a:p>
        </p:txBody>
      </p:sp>
      <p:sp>
        <p:nvSpPr>
          <p:cNvPr id="8" name="Text Placeholder 4">
            <a:extLst>
              <a:ext uri="{FF2B5EF4-FFF2-40B4-BE49-F238E27FC236}">
                <a16:creationId xmlns:a16="http://schemas.microsoft.com/office/drawing/2014/main" id="{CEA35F8F-B8E2-441A-828A-63163FAC6DB2}"/>
              </a:ext>
            </a:extLst>
          </p:cNvPr>
          <p:cNvSpPr txBox="1">
            <a:spLocks/>
          </p:cNvSpPr>
          <p:nvPr/>
        </p:nvSpPr>
        <p:spPr>
          <a:xfrm>
            <a:off x="4410075" y="6210300"/>
            <a:ext cx="6838950" cy="561975"/>
          </a:xfrm>
          <a:prstGeom prst="rect">
            <a:avLst/>
          </a:prstGeom>
        </p:spPr>
        <p:txBody>
          <a:bodyPr vert="horz" lIns="91440" tIns="45720" rIns="91440" bIns="45720" rtlCol="0" anchor="t">
            <a:normAutofit fontScale="85000" lnSpcReduction="20000"/>
          </a:bodyPr>
          <a:lstStyle>
            <a:lvl1pPr marL="0" indent="0" algn="l" defTabSz="685800" rtl="0" eaLnBrk="1" latinLnBrk="0" hangingPunct="1">
              <a:lnSpc>
                <a:spcPct val="100000"/>
              </a:lnSpc>
              <a:spcBef>
                <a:spcPts val="0"/>
              </a:spcBef>
              <a:buFont typeface="Arial"/>
              <a:buNone/>
              <a:defRPr sz="2400" b="1"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b="0" dirty="0"/>
              <a:t>Q5. As a reminder, by remote learning and teaching we mean any learning, content or classes that are completed outside of the classroom. This could either be through live methods or otherwise. Last week, what percentage of your teaching was done remotely and what was done in the classroom? Please type your best estimate in the boxes below. Base: All teachers whose school offers remote learning (n=941)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D1238DB8-2B4E-41A1-84E9-10C055A9169E}"/>
              </a:ext>
            </a:extLst>
          </p:cNvPr>
          <p:cNvSpPr txBox="1">
            <a:spLocks/>
          </p:cNvSpPr>
          <p:nvPr/>
        </p:nvSpPr>
        <p:spPr>
          <a:xfrm>
            <a:off x="5176444" y="325930"/>
            <a:ext cx="5948755" cy="407495"/>
          </a:xfrm>
          <a:prstGeom prst="rect">
            <a:avLst/>
          </a:prstGeom>
          <a:solidFill>
            <a:srgbClr val="F7F6FB"/>
          </a:solidFill>
        </p:spPr>
        <p:txBody>
          <a:bodyPr vert="horz" lIns="91440" tIns="45720" rIns="91440" bIns="45720" rtlCol="0" anchor="t">
            <a:normAutofit/>
          </a:bodyPr>
          <a:lstStyle>
            <a:lvl1pPr marL="0" indent="0" algn="l" defTabSz="6858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baseline="0">
                <a:solidFill>
                  <a:srgbClr val="9A93A8"/>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1600" b="1" dirty="0"/>
              <a:t>How children connect with remote learning </a:t>
            </a:r>
          </a:p>
        </p:txBody>
      </p:sp>
      <p:sp>
        <p:nvSpPr>
          <p:cNvPr id="2" name="Title 1"/>
          <p:cNvSpPr>
            <a:spLocks noGrp="1"/>
          </p:cNvSpPr>
          <p:nvPr>
            <p:ph type="title"/>
          </p:nvPr>
        </p:nvSpPr>
        <p:spPr>
          <a:xfrm>
            <a:off x="418011" y="369888"/>
            <a:ext cx="3473525" cy="3059112"/>
          </a:xfrm>
        </p:spPr>
        <p:txBody>
          <a:bodyPr>
            <a:normAutofit fontScale="90000"/>
          </a:bodyPr>
          <a:lstStyle/>
          <a:p>
            <a:r>
              <a:rPr lang="en-GB" dirty="0"/>
              <a:t>Most children are connecting to remote learning through a computer </a:t>
            </a:r>
            <a:endParaRPr dirty="0"/>
          </a:p>
        </p:txBody>
      </p:sp>
      <p:sp>
        <p:nvSpPr>
          <p:cNvPr id="3" name="Text Placeholder 2"/>
          <p:cNvSpPr>
            <a:spLocks noGrp="1"/>
          </p:cNvSpPr>
          <p:nvPr>
            <p:ph type="body" idx="1"/>
          </p:nvPr>
        </p:nvSpPr>
        <p:spPr>
          <a:xfrm>
            <a:off x="418011" y="3248297"/>
            <a:ext cx="3473525" cy="3239815"/>
          </a:xfrm>
        </p:spPr>
        <p:txBody>
          <a:bodyPr>
            <a:normAutofit fontScale="77500" lnSpcReduction="20000"/>
          </a:bodyPr>
          <a:lstStyle/>
          <a:p>
            <a:r>
              <a:rPr lang="en-GB" dirty="0"/>
              <a:t>A fifth (21%) of parents report their child using a mobile phone to connect to remote learning. This increases to 35% among children in year 8 and 34% in year 10. </a:t>
            </a:r>
          </a:p>
          <a:p>
            <a:r>
              <a:rPr lang="en-GB" dirty="0"/>
              <a:t>Parents with a lower education level are the most likely to state their child is using a mobile phone (26% compared with 19% who have a higher education level).</a:t>
            </a:r>
            <a:endParaRPr dirty="0"/>
          </a:p>
        </p:txBody>
      </p:sp>
      <p:sp>
        <p:nvSpPr>
          <p:cNvPr id="9" name="Rectangle 8">
            <a:extLst>
              <a:ext uri="{FF2B5EF4-FFF2-40B4-BE49-F238E27FC236}">
                <a16:creationId xmlns:a16="http://schemas.microsoft.com/office/drawing/2014/main" id="{7788378E-1AA1-4CE1-8038-BA176C953BEA}"/>
              </a:ext>
            </a:extLst>
          </p:cNvPr>
          <p:cNvSpPr/>
          <p:nvPr/>
        </p:nvSpPr>
        <p:spPr>
          <a:xfrm>
            <a:off x="4343400" y="2320180"/>
            <a:ext cx="352425" cy="2217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Parents</a:t>
            </a:r>
          </a:p>
        </p:txBody>
      </p:sp>
      <p:graphicFrame>
        <p:nvGraphicFramePr>
          <p:cNvPr id="4" name="Chart Placeholder 3" descr="82% of secondary pupils said they used a computer/laptop compared to 59% primary. 40% of primary pupils used a tablet compared to 30% of secondary school pupils."/>
          <p:cNvGraphicFramePr>
            <a:graphicFrameLocks noGrp="1"/>
          </p:cNvGraphicFramePr>
          <p:nvPr>
            <p:ph type="chart" sz="quarter" idx="4294967295"/>
            <p:extLst>
              <p:ext uri="{D42A27DB-BD31-4B8C-83A1-F6EECF244321}">
                <p14:modId xmlns:p14="http://schemas.microsoft.com/office/powerpoint/2010/main" val="2812176766"/>
              </p:ext>
            </p:extLst>
          </p:nvPr>
        </p:nvGraphicFramePr>
        <p:xfrm>
          <a:off x="5041898" y="1291145"/>
          <a:ext cx="6838950" cy="491915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4">
            <a:extLst>
              <a:ext uri="{FF2B5EF4-FFF2-40B4-BE49-F238E27FC236}">
                <a16:creationId xmlns:a16="http://schemas.microsoft.com/office/drawing/2014/main" id="{614AA909-35BF-4CE0-B752-5292F716A483}"/>
              </a:ext>
            </a:extLst>
          </p:cNvPr>
          <p:cNvSpPr txBox="1">
            <a:spLocks/>
          </p:cNvSpPr>
          <p:nvPr/>
        </p:nvSpPr>
        <p:spPr>
          <a:xfrm>
            <a:off x="4410075" y="6210300"/>
            <a:ext cx="6838950" cy="561975"/>
          </a:xfrm>
          <a:prstGeom prst="rect">
            <a:avLst/>
          </a:prstGeom>
        </p:spPr>
        <p:txBody>
          <a:bodyPr vert="horz" lIns="91440" tIns="45720" rIns="91440" bIns="45720" rtlCol="0" anchor="t">
            <a:normAutofit/>
          </a:bodyPr>
          <a:lstStyle>
            <a:lvl1pPr marL="0" indent="0" algn="l" defTabSz="685800" rtl="0" eaLnBrk="1" latinLnBrk="0" hangingPunct="1">
              <a:lnSpc>
                <a:spcPct val="100000"/>
              </a:lnSpc>
              <a:spcBef>
                <a:spcPts val="0"/>
              </a:spcBef>
              <a:buFont typeface="Arial"/>
              <a:buNone/>
              <a:defRPr sz="2400" b="1"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b="0" dirty="0"/>
              <a:t>Q3. And how does your child connect to remote learning content? (Please select all that apply) Base: All parents  with a child with experience of remote learning (n=987)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95A256F6-7129-42B0-9E08-DED9B8833052}"/>
              </a:ext>
            </a:extLst>
          </p:cNvPr>
          <p:cNvSpPr txBox="1">
            <a:spLocks/>
          </p:cNvSpPr>
          <p:nvPr/>
        </p:nvSpPr>
        <p:spPr>
          <a:xfrm>
            <a:off x="5176444" y="325930"/>
            <a:ext cx="5948755" cy="407495"/>
          </a:xfrm>
          <a:prstGeom prst="rect">
            <a:avLst/>
          </a:prstGeom>
          <a:solidFill>
            <a:srgbClr val="F7F6FB"/>
          </a:solidFill>
        </p:spPr>
        <p:txBody>
          <a:bodyPr vert="horz" lIns="91440" tIns="45720" rIns="91440" bIns="45720" rtlCol="0" anchor="t">
            <a:normAutofit/>
          </a:bodyPr>
          <a:lstStyle>
            <a:lvl1pPr marL="0" indent="0" algn="l" defTabSz="6858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baseline="0">
                <a:solidFill>
                  <a:srgbClr val="9A93A8"/>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1600" b="1" dirty="0"/>
              <a:t>Who owns the device used for remote learning </a:t>
            </a:r>
          </a:p>
        </p:txBody>
      </p:sp>
      <p:sp>
        <p:nvSpPr>
          <p:cNvPr id="2" name="Title 1"/>
          <p:cNvSpPr>
            <a:spLocks noGrp="1"/>
          </p:cNvSpPr>
          <p:nvPr>
            <p:ph type="title"/>
          </p:nvPr>
        </p:nvSpPr>
        <p:spPr>
          <a:xfrm>
            <a:off x="548640" y="369888"/>
            <a:ext cx="3413760" cy="2793039"/>
          </a:xfrm>
        </p:spPr>
        <p:txBody>
          <a:bodyPr>
            <a:normAutofit fontScale="90000"/>
          </a:bodyPr>
          <a:lstStyle/>
          <a:p>
            <a:r>
              <a:rPr lang="en-GB" dirty="0"/>
              <a:t>Half of parents report their child having their own device for remote learning </a:t>
            </a:r>
            <a:endParaRPr dirty="0"/>
          </a:p>
        </p:txBody>
      </p:sp>
      <p:sp>
        <p:nvSpPr>
          <p:cNvPr id="3" name="Text Placeholder 2"/>
          <p:cNvSpPr>
            <a:spLocks noGrp="1"/>
          </p:cNvSpPr>
          <p:nvPr>
            <p:ph type="body" idx="1"/>
          </p:nvPr>
        </p:nvSpPr>
        <p:spPr>
          <a:xfrm>
            <a:off x="501664" y="3470250"/>
            <a:ext cx="3342896" cy="2845738"/>
          </a:xfrm>
        </p:spPr>
        <p:txBody>
          <a:bodyPr>
            <a:normAutofit fontScale="92500" lnSpcReduction="10000"/>
          </a:bodyPr>
          <a:lstStyle/>
          <a:p>
            <a:r>
              <a:rPr lang="en-GB" dirty="0"/>
              <a:t>Children with SEND are more likely to be using a shared device (62%) compared with 46% without SEND. Boys are more likely to be using a shared device than girls (51% compared with 45%). </a:t>
            </a:r>
            <a:endParaRPr dirty="0"/>
          </a:p>
        </p:txBody>
      </p:sp>
      <p:sp>
        <p:nvSpPr>
          <p:cNvPr id="9" name="Rectangle 8">
            <a:extLst>
              <a:ext uri="{FF2B5EF4-FFF2-40B4-BE49-F238E27FC236}">
                <a16:creationId xmlns:a16="http://schemas.microsoft.com/office/drawing/2014/main" id="{B243C607-269E-42D4-8522-D40934B461F4}"/>
              </a:ext>
            </a:extLst>
          </p:cNvPr>
          <p:cNvSpPr/>
          <p:nvPr/>
        </p:nvSpPr>
        <p:spPr>
          <a:xfrm>
            <a:off x="4343400" y="2320180"/>
            <a:ext cx="352425" cy="2217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Parents</a:t>
            </a:r>
          </a:p>
        </p:txBody>
      </p:sp>
      <p:graphicFrame>
        <p:nvGraphicFramePr>
          <p:cNvPr id="4" name="Chart Placeholder 3" descr="65% of primary pupils were using a parent's device and 30% their own device. For secondary pupils, 74% were using their own device while only 23% were using their parent's. "/>
          <p:cNvGraphicFramePr>
            <a:graphicFrameLocks noGrp="1"/>
          </p:cNvGraphicFramePr>
          <p:nvPr>
            <p:ph type="chart" sz="quarter" idx="4294967295"/>
            <p:extLst>
              <p:ext uri="{D42A27DB-BD31-4B8C-83A1-F6EECF244321}">
                <p14:modId xmlns:p14="http://schemas.microsoft.com/office/powerpoint/2010/main" val="2116016918"/>
              </p:ext>
            </p:extLst>
          </p:nvPr>
        </p:nvGraphicFramePr>
        <p:xfrm>
          <a:off x="5257800" y="1335117"/>
          <a:ext cx="6781800" cy="4535488"/>
        </p:xfrm>
        <a:graphic>
          <a:graphicData uri="http://schemas.openxmlformats.org/drawingml/2006/chart">
            <c:chart xmlns:c="http://schemas.openxmlformats.org/drawingml/2006/chart" xmlns:r="http://schemas.openxmlformats.org/officeDocument/2006/relationships" r:id="rId2"/>
          </a:graphicData>
        </a:graphic>
      </p:graphicFrame>
      <p:sp>
        <p:nvSpPr>
          <p:cNvPr id="11" name="Oval 10">
            <a:extLst>
              <a:ext uri="{FF2B5EF4-FFF2-40B4-BE49-F238E27FC236}">
                <a16:creationId xmlns:a16="http://schemas.microsoft.com/office/drawing/2014/main" id="{8BA4FA24-6067-4621-A5B4-4EDC4A528B53}"/>
              </a:ext>
            </a:extLst>
          </p:cNvPr>
          <p:cNvSpPr/>
          <p:nvPr/>
        </p:nvSpPr>
        <p:spPr>
          <a:xfrm rot="1155501">
            <a:off x="8775024" y="3470675"/>
            <a:ext cx="2055223" cy="1114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rPr>
              <a:t>Shared device (primary):</a:t>
            </a:r>
          </a:p>
          <a:p>
            <a:pPr algn="ctr"/>
            <a:r>
              <a:rPr lang="en-GB" dirty="0">
                <a:solidFill>
                  <a:schemeClr val="tx1">
                    <a:lumMod val="95000"/>
                    <a:lumOff val="5000"/>
                  </a:schemeClr>
                </a:solidFill>
              </a:rPr>
              <a:t>69% </a:t>
            </a:r>
          </a:p>
        </p:txBody>
      </p:sp>
      <p:sp>
        <p:nvSpPr>
          <p:cNvPr id="12" name="Oval 11">
            <a:extLst>
              <a:ext uri="{FF2B5EF4-FFF2-40B4-BE49-F238E27FC236}">
                <a16:creationId xmlns:a16="http://schemas.microsoft.com/office/drawing/2014/main" id="{46D3C6A7-B164-4600-B841-4A1008014C91}"/>
              </a:ext>
            </a:extLst>
          </p:cNvPr>
          <p:cNvSpPr/>
          <p:nvPr/>
        </p:nvSpPr>
        <p:spPr>
          <a:xfrm rot="1155501">
            <a:off x="9858052" y="4454954"/>
            <a:ext cx="2055223" cy="111469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rPr>
              <a:t>Shared device (secondary):</a:t>
            </a:r>
          </a:p>
          <a:p>
            <a:pPr algn="ctr"/>
            <a:r>
              <a:rPr lang="en-GB" dirty="0">
                <a:solidFill>
                  <a:schemeClr val="tx1">
                    <a:lumMod val="95000"/>
                    <a:lumOff val="5000"/>
                  </a:schemeClr>
                </a:solidFill>
              </a:rPr>
              <a:t>26% </a:t>
            </a:r>
          </a:p>
        </p:txBody>
      </p:sp>
      <p:sp>
        <p:nvSpPr>
          <p:cNvPr id="8" name="Text Placeholder 4">
            <a:extLst>
              <a:ext uri="{FF2B5EF4-FFF2-40B4-BE49-F238E27FC236}">
                <a16:creationId xmlns:a16="http://schemas.microsoft.com/office/drawing/2014/main" id="{7416A034-4C19-426E-B99F-786135790F5B}"/>
              </a:ext>
            </a:extLst>
          </p:cNvPr>
          <p:cNvSpPr txBox="1">
            <a:spLocks/>
          </p:cNvSpPr>
          <p:nvPr/>
        </p:nvSpPr>
        <p:spPr>
          <a:xfrm>
            <a:off x="4410075" y="6210300"/>
            <a:ext cx="6838950" cy="561975"/>
          </a:xfrm>
          <a:prstGeom prst="rect">
            <a:avLst/>
          </a:prstGeom>
        </p:spPr>
        <p:txBody>
          <a:bodyPr vert="horz" lIns="91440" tIns="45720" rIns="91440" bIns="45720" rtlCol="0" anchor="t">
            <a:normAutofit/>
          </a:bodyPr>
          <a:lstStyle>
            <a:lvl1pPr marL="0" indent="0" algn="l" defTabSz="685800" rtl="0" eaLnBrk="1" latinLnBrk="0" hangingPunct="1">
              <a:lnSpc>
                <a:spcPct val="100000"/>
              </a:lnSpc>
              <a:spcBef>
                <a:spcPts val="0"/>
              </a:spcBef>
              <a:buFont typeface="Arial"/>
              <a:buNone/>
              <a:defRPr sz="2400" b="1"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b="0" dirty="0"/>
              <a:t>Q3a. and when your child is using a phone, tablet or computer for remote learning is this normally…Base: Parents with a child using a mobile, tablet or computer for remote learning (n=911)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4">
            <a:extLst>
              <a:ext uri="{FF2B5EF4-FFF2-40B4-BE49-F238E27FC236}">
                <a16:creationId xmlns:a16="http://schemas.microsoft.com/office/drawing/2014/main" id="{318F0C05-CB53-4783-BA97-04FD7A30D0EB}"/>
              </a:ext>
            </a:extLst>
          </p:cNvPr>
          <p:cNvSpPr txBox="1">
            <a:spLocks/>
          </p:cNvSpPr>
          <p:nvPr/>
        </p:nvSpPr>
        <p:spPr>
          <a:xfrm>
            <a:off x="5176444" y="325930"/>
            <a:ext cx="5948755" cy="407495"/>
          </a:xfrm>
          <a:prstGeom prst="rect">
            <a:avLst/>
          </a:prstGeom>
          <a:solidFill>
            <a:srgbClr val="F7F6FB"/>
          </a:solidFill>
        </p:spPr>
        <p:txBody>
          <a:bodyPr vert="horz" lIns="91440" tIns="45720" rIns="91440" bIns="45720" rtlCol="0" anchor="t">
            <a:normAutofit/>
          </a:bodyPr>
          <a:lstStyle>
            <a:lvl1pPr marL="0" indent="0" algn="l" defTabSz="6858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baseline="0">
                <a:solidFill>
                  <a:srgbClr val="9A93A8"/>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1600" b="1" dirty="0"/>
              <a:t>Where child does their remote learning </a:t>
            </a:r>
          </a:p>
        </p:txBody>
      </p:sp>
      <p:sp>
        <p:nvSpPr>
          <p:cNvPr id="2" name="Title 1"/>
          <p:cNvSpPr>
            <a:spLocks noGrp="1"/>
          </p:cNvSpPr>
          <p:nvPr>
            <p:ph type="title"/>
          </p:nvPr>
        </p:nvSpPr>
        <p:spPr>
          <a:xfrm>
            <a:off x="444137" y="369888"/>
            <a:ext cx="3693935" cy="2793039"/>
          </a:xfrm>
        </p:spPr>
        <p:txBody>
          <a:bodyPr>
            <a:normAutofit fontScale="90000"/>
          </a:bodyPr>
          <a:lstStyle/>
          <a:p>
            <a:r>
              <a:rPr lang="en-GB" dirty="0"/>
              <a:t>Seven in ten children are doing their remote learning in a shared space in their home</a:t>
            </a:r>
            <a:endParaRPr dirty="0"/>
          </a:p>
        </p:txBody>
      </p:sp>
      <p:sp>
        <p:nvSpPr>
          <p:cNvPr id="3" name="Text Placeholder 2"/>
          <p:cNvSpPr>
            <a:spLocks noGrp="1"/>
          </p:cNvSpPr>
          <p:nvPr>
            <p:ph type="body" idx="1"/>
          </p:nvPr>
        </p:nvSpPr>
        <p:spPr>
          <a:xfrm>
            <a:off x="444137" y="3642374"/>
            <a:ext cx="3447399" cy="2793039"/>
          </a:xfrm>
        </p:spPr>
        <p:txBody>
          <a:bodyPr>
            <a:normAutofit fontScale="85000" lnSpcReduction="20000"/>
          </a:bodyPr>
          <a:lstStyle/>
          <a:p>
            <a:r>
              <a:rPr lang="en-GB" dirty="0"/>
              <a:t>Nine in ten (91%) primary aged children are doing their remote learning in a shared space whilst half (51%) of secondary aged children are learning from their own bedroom. </a:t>
            </a:r>
          </a:p>
          <a:p>
            <a:r>
              <a:rPr lang="en-GB" dirty="0"/>
              <a:t>Boys are more likely to be working in a shared space than girls are (73% compared with 67%). </a:t>
            </a:r>
            <a:endParaRPr dirty="0"/>
          </a:p>
        </p:txBody>
      </p:sp>
      <p:sp>
        <p:nvSpPr>
          <p:cNvPr id="10" name="Rectangle 9">
            <a:extLst>
              <a:ext uri="{FF2B5EF4-FFF2-40B4-BE49-F238E27FC236}">
                <a16:creationId xmlns:a16="http://schemas.microsoft.com/office/drawing/2014/main" id="{9884F882-C886-44BF-8784-6E1EACA2E5D9}"/>
              </a:ext>
            </a:extLst>
          </p:cNvPr>
          <p:cNvSpPr/>
          <p:nvPr/>
        </p:nvSpPr>
        <p:spPr>
          <a:xfrm>
            <a:off x="4343400" y="2320180"/>
            <a:ext cx="352425" cy="2217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Parents</a:t>
            </a:r>
          </a:p>
        </p:txBody>
      </p:sp>
      <p:graphicFrame>
        <p:nvGraphicFramePr>
          <p:cNvPr id="4" name="Chart Placeholder 3" descr="For primary pupils, 29% were working in their own bedroom while 78% were in a shared space. For secondary pupils, 51% were in their own bedroom and 35% in a shared area. "/>
          <p:cNvGraphicFramePr>
            <a:graphicFrameLocks noGrp="1"/>
          </p:cNvGraphicFramePr>
          <p:nvPr>
            <p:ph type="chart" sz="quarter" idx="4294967295"/>
            <p:extLst>
              <p:ext uri="{D42A27DB-BD31-4B8C-83A1-F6EECF244321}">
                <p14:modId xmlns:p14="http://schemas.microsoft.com/office/powerpoint/2010/main" val="1802306352"/>
              </p:ext>
            </p:extLst>
          </p:nvPr>
        </p:nvGraphicFramePr>
        <p:xfrm>
          <a:off x="4717058" y="884366"/>
          <a:ext cx="6867525" cy="4803647"/>
        </p:xfrm>
        <a:graphic>
          <a:graphicData uri="http://schemas.openxmlformats.org/drawingml/2006/chart">
            <c:chart xmlns:c="http://schemas.openxmlformats.org/drawingml/2006/chart" xmlns:r="http://schemas.openxmlformats.org/officeDocument/2006/relationships" r:id="rId2"/>
          </a:graphicData>
        </a:graphic>
      </p:graphicFrame>
      <p:sp>
        <p:nvSpPr>
          <p:cNvPr id="12" name="Oval 11">
            <a:extLst>
              <a:ext uri="{FF2B5EF4-FFF2-40B4-BE49-F238E27FC236}">
                <a16:creationId xmlns:a16="http://schemas.microsoft.com/office/drawing/2014/main" id="{92D574F6-49E6-45BC-93AD-22B3DAFFBFE6}"/>
              </a:ext>
            </a:extLst>
          </p:cNvPr>
          <p:cNvSpPr/>
          <p:nvPr/>
        </p:nvSpPr>
        <p:spPr>
          <a:xfrm rot="1155501">
            <a:off x="8775023" y="3950120"/>
            <a:ext cx="2055223" cy="1114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rPr>
              <a:t>Shared space (primary):</a:t>
            </a:r>
          </a:p>
          <a:p>
            <a:pPr algn="ctr"/>
            <a:r>
              <a:rPr lang="en-GB" dirty="0">
                <a:solidFill>
                  <a:schemeClr val="tx1">
                    <a:lumMod val="95000"/>
                    <a:lumOff val="5000"/>
                  </a:schemeClr>
                </a:solidFill>
              </a:rPr>
              <a:t>91% </a:t>
            </a:r>
          </a:p>
        </p:txBody>
      </p:sp>
      <p:sp>
        <p:nvSpPr>
          <p:cNvPr id="13" name="Oval 12">
            <a:extLst>
              <a:ext uri="{FF2B5EF4-FFF2-40B4-BE49-F238E27FC236}">
                <a16:creationId xmlns:a16="http://schemas.microsoft.com/office/drawing/2014/main" id="{DB505205-5B44-408F-BC37-45D875EA3267}"/>
              </a:ext>
            </a:extLst>
          </p:cNvPr>
          <p:cNvSpPr/>
          <p:nvPr/>
        </p:nvSpPr>
        <p:spPr>
          <a:xfrm rot="1155501">
            <a:off x="9858051" y="4934399"/>
            <a:ext cx="2055223" cy="111469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rPr>
              <a:t>Shared space (secondary):</a:t>
            </a:r>
          </a:p>
          <a:p>
            <a:pPr algn="ctr"/>
            <a:r>
              <a:rPr lang="en-GB" dirty="0">
                <a:solidFill>
                  <a:schemeClr val="tx1">
                    <a:lumMod val="95000"/>
                    <a:lumOff val="5000"/>
                  </a:schemeClr>
                </a:solidFill>
              </a:rPr>
              <a:t>48% </a:t>
            </a:r>
          </a:p>
        </p:txBody>
      </p:sp>
      <p:sp>
        <p:nvSpPr>
          <p:cNvPr id="8" name="Text Placeholder 4">
            <a:extLst>
              <a:ext uri="{FF2B5EF4-FFF2-40B4-BE49-F238E27FC236}">
                <a16:creationId xmlns:a16="http://schemas.microsoft.com/office/drawing/2014/main" id="{943B1015-321F-4198-A4B6-18D2470B9A0E}"/>
              </a:ext>
            </a:extLst>
          </p:cNvPr>
          <p:cNvSpPr txBox="1">
            <a:spLocks/>
          </p:cNvSpPr>
          <p:nvPr/>
        </p:nvSpPr>
        <p:spPr>
          <a:xfrm>
            <a:off x="4410075" y="6210300"/>
            <a:ext cx="6838950" cy="561975"/>
          </a:xfrm>
          <a:prstGeom prst="rect">
            <a:avLst/>
          </a:prstGeom>
        </p:spPr>
        <p:txBody>
          <a:bodyPr vert="horz" lIns="91440" tIns="45720" rIns="91440" bIns="45720" rtlCol="0" anchor="t">
            <a:normAutofit/>
          </a:bodyPr>
          <a:lstStyle>
            <a:lvl1pPr marL="0" indent="0" algn="l" defTabSz="685800" rtl="0" eaLnBrk="1" latinLnBrk="0" hangingPunct="1">
              <a:lnSpc>
                <a:spcPct val="100000"/>
              </a:lnSpc>
              <a:spcBef>
                <a:spcPts val="0"/>
              </a:spcBef>
              <a:buFont typeface="Arial"/>
              <a:buNone/>
              <a:defRPr sz="2400" b="1"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b="0" dirty="0"/>
              <a:t>Q4. And where is your child MAINLY when they access remote learning content when they are at home? Base: All parents with a child with experience of remote learning (n=987)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13022" y="3269827"/>
            <a:ext cx="12192001" cy="86933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lendar">
            <a:extLst>
              <a:ext uri="{C183D7F6-B498-43B3-948B-1728B52AA6E4}">
                <adec:decorative xmlns:adec="http://schemas.microsoft.com/office/drawing/2017/decorative" val="1"/>
              </a:ext>
            </a:extLst>
          </p:cNvPr>
          <p:cNvSpPr>
            <a:spLocks noChangeAspect="1" noEditPoints="1"/>
          </p:cNvSpPr>
          <p:nvPr/>
        </p:nvSpPr>
        <p:spPr bwMode="auto">
          <a:xfrm>
            <a:off x="434046" y="3486823"/>
            <a:ext cx="439156" cy="439157"/>
          </a:xfrm>
          <a:custGeom>
            <a:avLst/>
            <a:gdLst>
              <a:gd name="T0" fmla="*/ 120 w 667"/>
              <a:gd name="T1" fmla="*/ 27 h 667"/>
              <a:gd name="T2" fmla="*/ 8 w 667"/>
              <a:gd name="T3" fmla="*/ 61 h 667"/>
              <a:gd name="T4" fmla="*/ 8 w 667"/>
              <a:gd name="T5" fmla="*/ 659 h 667"/>
              <a:gd name="T6" fmla="*/ 659 w 667"/>
              <a:gd name="T7" fmla="*/ 659 h 667"/>
              <a:gd name="T8" fmla="*/ 659 w 667"/>
              <a:gd name="T9" fmla="*/ 61 h 667"/>
              <a:gd name="T10" fmla="*/ 547 w 667"/>
              <a:gd name="T11" fmla="*/ 27 h 667"/>
              <a:gd name="T12" fmla="*/ 493 w 667"/>
              <a:gd name="T13" fmla="*/ 0 h 667"/>
              <a:gd name="T14" fmla="*/ 467 w 667"/>
              <a:gd name="T15" fmla="*/ 54 h 667"/>
              <a:gd name="T16" fmla="*/ 192 w 667"/>
              <a:gd name="T17" fmla="*/ 8 h 667"/>
              <a:gd name="T18" fmla="*/ 147 w 667"/>
              <a:gd name="T19" fmla="*/ 27 h 667"/>
              <a:gd name="T20" fmla="*/ 147 w 667"/>
              <a:gd name="T21" fmla="*/ 107 h 667"/>
              <a:gd name="T22" fmla="*/ 520 w 667"/>
              <a:gd name="T23" fmla="*/ 27 h 667"/>
              <a:gd name="T24" fmla="*/ 493 w 667"/>
              <a:gd name="T25" fmla="*/ 27 h 667"/>
              <a:gd name="T26" fmla="*/ 120 w 667"/>
              <a:gd name="T27" fmla="*/ 107 h 667"/>
              <a:gd name="T28" fmla="*/ 173 w 667"/>
              <a:gd name="T29" fmla="*/ 134 h 667"/>
              <a:gd name="T30" fmla="*/ 200 w 667"/>
              <a:gd name="T31" fmla="*/ 80 h 667"/>
              <a:gd name="T32" fmla="*/ 474 w 667"/>
              <a:gd name="T33" fmla="*/ 126 h 667"/>
              <a:gd name="T34" fmla="*/ 539 w 667"/>
              <a:gd name="T35" fmla="*/ 126 h 667"/>
              <a:gd name="T36" fmla="*/ 640 w 667"/>
              <a:gd name="T37" fmla="*/ 80 h 667"/>
              <a:gd name="T38" fmla="*/ 27 w 667"/>
              <a:gd name="T39" fmla="*/ 80 h 667"/>
              <a:gd name="T40" fmla="*/ 640 w 667"/>
              <a:gd name="T41" fmla="*/ 640 h 667"/>
              <a:gd name="T42" fmla="*/ 93 w 667"/>
              <a:gd name="T43" fmla="*/ 280 h 667"/>
              <a:gd name="T44" fmla="*/ 93 w 667"/>
              <a:gd name="T45" fmla="*/ 587 h 667"/>
              <a:gd name="T46" fmla="*/ 587 w 667"/>
              <a:gd name="T47" fmla="*/ 574 h 667"/>
              <a:gd name="T48" fmla="*/ 93 w 667"/>
              <a:gd name="T49" fmla="*/ 280 h 667"/>
              <a:gd name="T50" fmla="*/ 200 w 667"/>
              <a:gd name="T51" fmla="*/ 374 h 667"/>
              <a:gd name="T52" fmla="*/ 227 w 667"/>
              <a:gd name="T53" fmla="*/ 307 h 667"/>
              <a:gd name="T54" fmla="*/ 227 w 667"/>
              <a:gd name="T55" fmla="*/ 374 h 667"/>
              <a:gd name="T56" fmla="*/ 440 w 667"/>
              <a:gd name="T57" fmla="*/ 307 h 667"/>
              <a:gd name="T58" fmla="*/ 347 w 667"/>
              <a:gd name="T59" fmla="*/ 307 h 667"/>
              <a:gd name="T60" fmla="*/ 560 w 667"/>
              <a:gd name="T61" fmla="*/ 374 h 667"/>
              <a:gd name="T62" fmla="*/ 107 w 667"/>
              <a:gd name="T63" fmla="*/ 400 h 667"/>
              <a:gd name="T64" fmla="*/ 107 w 667"/>
              <a:gd name="T65" fmla="*/ 467 h 667"/>
              <a:gd name="T66" fmla="*/ 320 w 667"/>
              <a:gd name="T67" fmla="*/ 400 h 667"/>
              <a:gd name="T68" fmla="*/ 227 w 667"/>
              <a:gd name="T69" fmla="*/ 400 h 667"/>
              <a:gd name="T70" fmla="*/ 440 w 667"/>
              <a:gd name="T71" fmla="*/ 467 h 667"/>
              <a:gd name="T72" fmla="*/ 467 w 667"/>
              <a:gd name="T73" fmla="*/ 400 h 667"/>
              <a:gd name="T74" fmla="*/ 467 w 667"/>
              <a:gd name="T75" fmla="*/ 467 h 667"/>
              <a:gd name="T76" fmla="*/ 200 w 667"/>
              <a:gd name="T77" fmla="*/ 494 h 667"/>
              <a:gd name="T78" fmla="*/ 107 w 667"/>
              <a:gd name="T79" fmla="*/ 494 h 667"/>
              <a:gd name="T80" fmla="*/ 320 w 667"/>
              <a:gd name="T81" fmla="*/ 560 h 667"/>
              <a:gd name="T82" fmla="*/ 347 w 667"/>
              <a:gd name="T83" fmla="*/ 494 h 667"/>
              <a:gd name="T84" fmla="*/ 400 w 667"/>
              <a:gd name="T85" fmla="*/ 560 h 667"/>
              <a:gd name="T86" fmla="*/ 467 w 667"/>
              <a:gd name="T87" fmla="*/ 494 h 667"/>
              <a:gd name="T88" fmla="*/ 467 w 667"/>
              <a:gd name="T89" fmla="*/ 56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7" h="667">
                <a:moveTo>
                  <a:pt x="147" y="0"/>
                </a:moveTo>
                <a:cubicBezTo>
                  <a:pt x="140" y="0"/>
                  <a:pt x="133" y="3"/>
                  <a:pt x="128" y="8"/>
                </a:cubicBezTo>
                <a:cubicBezTo>
                  <a:pt x="123" y="13"/>
                  <a:pt x="120" y="20"/>
                  <a:pt x="120" y="27"/>
                </a:cubicBezTo>
                <a:lnTo>
                  <a:pt x="120" y="54"/>
                </a:lnTo>
                <a:lnTo>
                  <a:pt x="27" y="54"/>
                </a:lnTo>
                <a:cubicBezTo>
                  <a:pt x="20" y="54"/>
                  <a:pt x="13" y="56"/>
                  <a:pt x="8" y="61"/>
                </a:cubicBezTo>
                <a:cubicBezTo>
                  <a:pt x="3" y="66"/>
                  <a:pt x="0" y="73"/>
                  <a:pt x="0" y="80"/>
                </a:cubicBezTo>
                <a:lnTo>
                  <a:pt x="0" y="640"/>
                </a:lnTo>
                <a:cubicBezTo>
                  <a:pt x="0" y="647"/>
                  <a:pt x="3" y="654"/>
                  <a:pt x="8" y="659"/>
                </a:cubicBezTo>
                <a:cubicBezTo>
                  <a:pt x="13" y="664"/>
                  <a:pt x="20" y="667"/>
                  <a:pt x="27" y="667"/>
                </a:cubicBezTo>
                <a:lnTo>
                  <a:pt x="640" y="667"/>
                </a:lnTo>
                <a:cubicBezTo>
                  <a:pt x="647" y="667"/>
                  <a:pt x="654" y="664"/>
                  <a:pt x="659" y="659"/>
                </a:cubicBezTo>
                <a:cubicBezTo>
                  <a:pt x="664" y="654"/>
                  <a:pt x="667" y="647"/>
                  <a:pt x="667" y="640"/>
                </a:cubicBezTo>
                <a:lnTo>
                  <a:pt x="667" y="80"/>
                </a:lnTo>
                <a:cubicBezTo>
                  <a:pt x="667" y="73"/>
                  <a:pt x="664" y="66"/>
                  <a:pt x="659" y="61"/>
                </a:cubicBezTo>
                <a:cubicBezTo>
                  <a:pt x="654" y="56"/>
                  <a:pt x="647" y="54"/>
                  <a:pt x="640" y="54"/>
                </a:cubicBezTo>
                <a:lnTo>
                  <a:pt x="547" y="54"/>
                </a:lnTo>
                <a:lnTo>
                  <a:pt x="547" y="27"/>
                </a:lnTo>
                <a:cubicBezTo>
                  <a:pt x="547" y="20"/>
                  <a:pt x="544" y="13"/>
                  <a:pt x="539" y="8"/>
                </a:cubicBezTo>
                <a:cubicBezTo>
                  <a:pt x="534" y="3"/>
                  <a:pt x="527" y="0"/>
                  <a:pt x="520" y="0"/>
                </a:cubicBezTo>
                <a:lnTo>
                  <a:pt x="493" y="0"/>
                </a:lnTo>
                <a:cubicBezTo>
                  <a:pt x="486" y="0"/>
                  <a:pt x="479" y="3"/>
                  <a:pt x="474" y="8"/>
                </a:cubicBezTo>
                <a:cubicBezTo>
                  <a:pt x="469" y="13"/>
                  <a:pt x="467" y="20"/>
                  <a:pt x="467" y="27"/>
                </a:cubicBezTo>
                <a:lnTo>
                  <a:pt x="467" y="54"/>
                </a:lnTo>
                <a:lnTo>
                  <a:pt x="200" y="54"/>
                </a:lnTo>
                <a:lnTo>
                  <a:pt x="200" y="27"/>
                </a:lnTo>
                <a:cubicBezTo>
                  <a:pt x="200" y="20"/>
                  <a:pt x="197" y="13"/>
                  <a:pt x="192" y="8"/>
                </a:cubicBezTo>
                <a:cubicBezTo>
                  <a:pt x="187" y="3"/>
                  <a:pt x="180" y="0"/>
                  <a:pt x="173" y="0"/>
                </a:cubicBezTo>
                <a:lnTo>
                  <a:pt x="147" y="0"/>
                </a:lnTo>
                <a:close/>
                <a:moveTo>
                  <a:pt x="147" y="27"/>
                </a:moveTo>
                <a:lnTo>
                  <a:pt x="173" y="27"/>
                </a:lnTo>
                <a:lnTo>
                  <a:pt x="173" y="107"/>
                </a:lnTo>
                <a:lnTo>
                  <a:pt x="147" y="107"/>
                </a:lnTo>
                <a:lnTo>
                  <a:pt x="147" y="27"/>
                </a:lnTo>
                <a:close/>
                <a:moveTo>
                  <a:pt x="493" y="27"/>
                </a:moveTo>
                <a:lnTo>
                  <a:pt x="520" y="27"/>
                </a:lnTo>
                <a:lnTo>
                  <a:pt x="520" y="107"/>
                </a:lnTo>
                <a:lnTo>
                  <a:pt x="493" y="107"/>
                </a:lnTo>
                <a:lnTo>
                  <a:pt x="493" y="27"/>
                </a:lnTo>
                <a:close/>
                <a:moveTo>
                  <a:pt x="27" y="80"/>
                </a:moveTo>
                <a:lnTo>
                  <a:pt x="120" y="80"/>
                </a:lnTo>
                <a:lnTo>
                  <a:pt x="120" y="107"/>
                </a:lnTo>
                <a:cubicBezTo>
                  <a:pt x="120" y="114"/>
                  <a:pt x="123" y="121"/>
                  <a:pt x="128" y="126"/>
                </a:cubicBezTo>
                <a:cubicBezTo>
                  <a:pt x="133" y="131"/>
                  <a:pt x="140" y="134"/>
                  <a:pt x="147" y="134"/>
                </a:cubicBezTo>
                <a:lnTo>
                  <a:pt x="173" y="134"/>
                </a:lnTo>
                <a:cubicBezTo>
                  <a:pt x="180" y="134"/>
                  <a:pt x="187" y="131"/>
                  <a:pt x="192" y="126"/>
                </a:cubicBezTo>
                <a:cubicBezTo>
                  <a:pt x="197" y="121"/>
                  <a:pt x="200" y="114"/>
                  <a:pt x="200" y="107"/>
                </a:cubicBezTo>
                <a:lnTo>
                  <a:pt x="200" y="80"/>
                </a:lnTo>
                <a:lnTo>
                  <a:pt x="467" y="80"/>
                </a:lnTo>
                <a:lnTo>
                  <a:pt x="467" y="107"/>
                </a:lnTo>
                <a:cubicBezTo>
                  <a:pt x="467" y="114"/>
                  <a:pt x="469" y="121"/>
                  <a:pt x="474" y="126"/>
                </a:cubicBezTo>
                <a:cubicBezTo>
                  <a:pt x="479" y="131"/>
                  <a:pt x="486" y="134"/>
                  <a:pt x="493" y="134"/>
                </a:cubicBezTo>
                <a:lnTo>
                  <a:pt x="520" y="134"/>
                </a:lnTo>
                <a:cubicBezTo>
                  <a:pt x="527" y="134"/>
                  <a:pt x="534" y="131"/>
                  <a:pt x="539" y="126"/>
                </a:cubicBezTo>
                <a:cubicBezTo>
                  <a:pt x="544" y="121"/>
                  <a:pt x="547" y="114"/>
                  <a:pt x="547" y="107"/>
                </a:cubicBezTo>
                <a:lnTo>
                  <a:pt x="547" y="80"/>
                </a:lnTo>
                <a:lnTo>
                  <a:pt x="640" y="80"/>
                </a:lnTo>
                <a:lnTo>
                  <a:pt x="640" y="187"/>
                </a:lnTo>
                <a:lnTo>
                  <a:pt x="27" y="187"/>
                </a:lnTo>
                <a:lnTo>
                  <a:pt x="27" y="80"/>
                </a:lnTo>
                <a:close/>
                <a:moveTo>
                  <a:pt x="27" y="214"/>
                </a:moveTo>
                <a:lnTo>
                  <a:pt x="640" y="214"/>
                </a:lnTo>
                <a:lnTo>
                  <a:pt x="640" y="640"/>
                </a:lnTo>
                <a:lnTo>
                  <a:pt x="27" y="640"/>
                </a:lnTo>
                <a:lnTo>
                  <a:pt x="27" y="214"/>
                </a:lnTo>
                <a:close/>
                <a:moveTo>
                  <a:pt x="93" y="280"/>
                </a:moveTo>
                <a:cubicBezTo>
                  <a:pt x="86" y="280"/>
                  <a:pt x="80" y="286"/>
                  <a:pt x="80" y="294"/>
                </a:cubicBezTo>
                <a:lnTo>
                  <a:pt x="80" y="574"/>
                </a:lnTo>
                <a:cubicBezTo>
                  <a:pt x="80" y="581"/>
                  <a:pt x="86" y="587"/>
                  <a:pt x="93" y="587"/>
                </a:cubicBezTo>
                <a:lnTo>
                  <a:pt x="400" y="587"/>
                </a:lnTo>
                <a:lnTo>
                  <a:pt x="573" y="587"/>
                </a:lnTo>
                <a:cubicBezTo>
                  <a:pt x="581" y="587"/>
                  <a:pt x="587" y="581"/>
                  <a:pt x="587" y="574"/>
                </a:cubicBezTo>
                <a:lnTo>
                  <a:pt x="587" y="294"/>
                </a:lnTo>
                <a:cubicBezTo>
                  <a:pt x="587" y="286"/>
                  <a:pt x="581" y="280"/>
                  <a:pt x="573" y="280"/>
                </a:cubicBezTo>
                <a:lnTo>
                  <a:pt x="93" y="280"/>
                </a:lnTo>
                <a:close/>
                <a:moveTo>
                  <a:pt x="107" y="307"/>
                </a:moveTo>
                <a:lnTo>
                  <a:pt x="200" y="307"/>
                </a:lnTo>
                <a:lnTo>
                  <a:pt x="200" y="374"/>
                </a:lnTo>
                <a:lnTo>
                  <a:pt x="107" y="374"/>
                </a:lnTo>
                <a:lnTo>
                  <a:pt x="107" y="307"/>
                </a:lnTo>
                <a:close/>
                <a:moveTo>
                  <a:pt x="227" y="307"/>
                </a:moveTo>
                <a:lnTo>
                  <a:pt x="320" y="307"/>
                </a:lnTo>
                <a:lnTo>
                  <a:pt x="320" y="374"/>
                </a:lnTo>
                <a:lnTo>
                  <a:pt x="227" y="374"/>
                </a:lnTo>
                <a:lnTo>
                  <a:pt x="227" y="307"/>
                </a:lnTo>
                <a:close/>
                <a:moveTo>
                  <a:pt x="347" y="307"/>
                </a:moveTo>
                <a:lnTo>
                  <a:pt x="440" y="307"/>
                </a:lnTo>
                <a:lnTo>
                  <a:pt x="440" y="374"/>
                </a:lnTo>
                <a:lnTo>
                  <a:pt x="347" y="374"/>
                </a:lnTo>
                <a:lnTo>
                  <a:pt x="347" y="307"/>
                </a:lnTo>
                <a:close/>
                <a:moveTo>
                  <a:pt x="467" y="307"/>
                </a:moveTo>
                <a:lnTo>
                  <a:pt x="560" y="307"/>
                </a:lnTo>
                <a:lnTo>
                  <a:pt x="560" y="374"/>
                </a:lnTo>
                <a:lnTo>
                  <a:pt x="467" y="374"/>
                </a:lnTo>
                <a:lnTo>
                  <a:pt x="467" y="307"/>
                </a:lnTo>
                <a:close/>
                <a:moveTo>
                  <a:pt x="107" y="400"/>
                </a:moveTo>
                <a:lnTo>
                  <a:pt x="200" y="400"/>
                </a:lnTo>
                <a:lnTo>
                  <a:pt x="200" y="467"/>
                </a:lnTo>
                <a:lnTo>
                  <a:pt x="107" y="467"/>
                </a:lnTo>
                <a:lnTo>
                  <a:pt x="107" y="400"/>
                </a:lnTo>
                <a:close/>
                <a:moveTo>
                  <a:pt x="227" y="400"/>
                </a:moveTo>
                <a:lnTo>
                  <a:pt x="320" y="400"/>
                </a:lnTo>
                <a:lnTo>
                  <a:pt x="320" y="467"/>
                </a:lnTo>
                <a:lnTo>
                  <a:pt x="227" y="467"/>
                </a:lnTo>
                <a:lnTo>
                  <a:pt x="227" y="400"/>
                </a:lnTo>
                <a:close/>
                <a:moveTo>
                  <a:pt x="347" y="400"/>
                </a:moveTo>
                <a:lnTo>
                  <a:pt x="440" y="400"/>
                </a:lnTo>
                <a:lnTo>
                  <a:pt x="440" y="467"/>
                </a:lnTo>
                <a:lnTo>
                  <a:pt x="347" y="467"/>
                </a:lnTo>
                <a:lnTo>
                  <a:pt x="347" y="400"/>
                </a:lnTo>
                <a:close/>
                <a:moveTo>
                  <a:pt x="467" y="400"/>
                </a:moveTo>
                <a:lnTo>
                  <a:pt x="560" y="400"/>
                </a:lnTo>
                <a:lnTo>
                  <a:pt x="560" y="467"/>
                </a:lnTo>
                <a:lnTo>
                  <a:pt x="467" y="467"/>
                </a:lnTo>
                <a:lnTo>
                  <a:pt x="467" y="400"/>
                </a:lnTo>
                <a:close/>
                <a:moveTo>
                  <a:pt x="107" y="494"/>
                </a:moveTo>
                <a:lnTo>
                  <a:pt x="200" y="494"/>
                </a:lnTo>
                <a:lnTo>
                  <a:pt x="200" y="560"/>
                </a:lnTo>
                <a:lnTo>
                  <a:pt x="107" y="560"/>
                </a:lnTo>
                <a:lnTo>
                  <a:pt x="107" y="494"/>
                </a:lnTo>
                <a:close/>
                <a:moveTo>
                  <a:pt x="227" y="494"/>
                </a:moveTo>
                <a:lnTo>
                  <a:pt x="320" y="494"/>
                </a:lnTo>
                <a:lnTo>
                  <a:pt x="320" y="560"/>
                </a:lnTo>
                <a:lnTo>
                  <a:pt x="227" y="560"/>
                </a:lnTo>
                <a:lnTo>
                  <a:pt x="227" y="494"/>
                </a:lnTo>
                <a:close/>
                <a:moveTo>
                  <a:pt x="347" y="494"/>
                </a:moveTo>
                <a:lnTo>
                  <a:pt x="440" y="494"/>
                </a:lnTo>
                <a:lnTo>
                  <a:pt x="440" y="560"/>
                </a:lnTo>
                <a:lnTo>
                  <a:pt x="400" y="560"/>
                </a:lnTo>
                <a:lnTo>
                  <a:pt x="347" y="560"/>
                </a:lnTo>
                <a:lnTo>
                  <a:pt x="347" y="494"/>
                </a:lnTo>
                <a:close/>
                <a:moveTo>
                  <a:pt x="467" y="494"/>
                </a:moveTo>
                <a:lnTo>
                  <a:pt x="560" y="494"/>
                </a:lnTo>
                <a:lnTo>
                  <a:pt x="560" y="560"/>
                </a:lnTo>
                <a:lnTo>
                  <a:pt x="467" y="560"/>
                </a:lnTo>
                <a:lnTo>
                  <a:pt x="467" y="494"/>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schemeClr val="bg1"/>
              </a:solidFill>
              <a:latin typeface="Segoe UI" panose="020B0502040204020203" pitchFamily="34" charset="0"/>
              <a:cs typeface="Segoe UI" panose="020B0502040204020203" pitchFamily="34" charset="0"/>
            </a:endParaRPr>
          </a:p>
        </p:txBody>
      </p:sp>
      <p:grpSp>
        <p:nvGrpSpPr>
          <p:cNvPr id="21" name="Group 20">
            <a:extLst>
              <a:ext uri="{C183D7F6-B498-43B3-948B-1728B52AA6E4}">
                <adec:decorative xmlns:adec="http://schemas.microsoft.com/office/drawing/2017/decorative" val="1"/>
              </a:ext>
            </a:extLst>
          </p:cNvPr>
          <p:cNvGrpSpPr/>
          <p:nvPr/>
        </p:nvGrpSpPr>
        <p:grpSpPr>
          <a:xfrm>
            <a:off x="4630511" y="3376016"/>
            <a:ext cx="482792" cy="624683"/>
            <a:chOff x="9767888" y="4470401"/>
            <a:chExt cx="427038" cy="538163"/>
          </a:xfrm>
          <a:solidFill>
            <a:schemeClr val="accent1"/>
          </a:solidFill>
        </p:grpSpPr>
        <p:sp>
          <p:nvSpPr>
            <p:cNvPr id="22" name="Freeform 16"/>
            <p:cNvSpPr>
              <a:spLocks noEditPoints="1"/>
            </p:cNvSpPr>
            <p:nvPr/>
          </p:nvSpPr>
          <p:spPr bwMode="auto">
            <a:xfrm>
              <a:off x="9767888" y="4470401"/>
              <a:ext cx="427038" cy="538163"/>
            </a:xfrm>
            <a:custGeom>
              <a:avLst/>
              <a:gdLst>
                <a:gd name="T0" fmla="*/ 140 w 152"/>
                <a:gd name="T1" fmla="*/ 0 h 192"/>
                <a:gd name="T2" fmla="*/ 12 w 152"/>
                <a:gd name="T3" fmla="*/ 0 h 192"/>
                <a:gd name="T4" fmla="*/ 0 w 152"/>
                <a:gd name="T5" fmla="*/ 12 h 192"/>
                <a:gd name="T6" fmla="*/ 0 w 152"/>
                <a:gd name="T7" fmla="*/ 180 h 192"/>
                <a:gd name="T8" fmla="*/ 12 w 152"/>
                <a:gd name="T9" fmla="*/ 192 h 192"/>
                <a:gd name="T10" fmla="*/ 140 w 152"/>
                <a:gd name="T11" fmla="*/ 192 h 192"/>
                <a:gd name="T12" fmla="*/ 152 w 152"/>
                <a:gd name="T13" fmla="*/ 180 h 192"/>
                <a:gd name="T14" fmla="*/ 152 w 152"/>
                <a:gd name="T15" fmla="*/ 12 h 192"/>
                <a:gd name="T16" fmla="*/ 140 w 152"/>
                <a:gd name="T17" fmla="*/ 0 h 192"/>
                <a:gd name="T18" fmla="*/ 72 w 152"/>
                <a:gd name="T19" fmla="*/ 172 h 192"/>
                <a:gd name="T20" fmla="*/ 68 w 152"/>
                <a:gd name="T21" fmla="*/ 176 h 192"/>
                <a:gd name="T22" fmla="*/ 20 w 152"/>
                <a:gd name="T23" fmla="*/ 176 h 192"/>
                <a:gd name="T24" fmla="*/ 16 w 152"/>
                <a:gd name="T25" fmla="*/ 172 h 192"/>
                <a:gd name="T26" fmla="*/ 16 w 152"/>
                <a:gd name="T27" fmla="*/ 140 h 192"/>
                <a:gd name="T28" fmla="*/ 20 w 152"/>
                <a:gd name="T29" fmla="*/ 136 h 192"/>
                <a:gd name="T30" fmla="*/ 68 w 152"/>
                <a:gd name="T31" fmla="*/ 136 h 192"/>
                <a:gd name="T32" fmla="*/ 72 w 152"/>
                <a:gd name="T33" fmla="*/ 140 h 192"/>
                <a:gd name="T34" fmla="*/ 72 w 152"/>
                <a:gd name="T35" fmla="*/ 172 h 192"/>
                <a:gd name="T36" fmla="*/ 72 w 152"/>
                <a:gd name="T37" fmla="*/ 124 h 192"/>
                <a:gd name="T38" fmla="*/ 68 w 152"/>
                <a:gd name="T39" fmla="*/ 128 h 192"/>
                <a:gd name="T40" fmla="*/ 20 w 152"/>
                <a:gd name="T41" fmla="*/ 128 h 192"/>
                <a:gd name="T42" fmla="*/ 16 w 152"/>
                <a:gd name="T43" fmla="*/ 124 h 192"/>
                <a:gd name="T44" fmla="*/ 16 w 152"/>
                <a:gd name="T45" fmla="*/ 92 h 192"/>
                <a:gd name="T46" fmla="*/ 20 w 152"/>
                <a:gd name="T47" fmla="*/ 88 h 192"/>
                <a:gd name="T48" fmla="*/ 68 w 152"/>
                <a:gd name="T49" fmla="*/ 88 h 192"/>
                <a:gd name="T50" fmla="*/ 72 w 152"/>
                <a:gd name="T51" fmla="*/ 92 h 192"/>
                <a:gd name="T52" fmla="*/ 72 w 152"/>
                <a:gd name="T53" fmla="*/ 124 h 192"/>
                <a:gd name="T54" fmla="*/ 136 w 152"/>
                <a:gd name="T55" fmla="*/ 172 h 192"/>
                <a:gd name="T56" fmla="*/ 132 w 152"/>
                <a:gd name="T57" fmla="*/ 176 h 192"/>
                <a:gd name="T58" fmla="*/ 84 w 152"/>
                <a:gd name="T59" fmla="*/ 176 h 192"/>
                <a:gd name="T60" fmla="*/ 80 w 152"/>
                <a:gd name="T61" fmla="*/ 172 h 192"/>
                <a:gd name="T62" fmla="*/ 80 w 152"/>
                <a:gd name="T63" fmla="*/ 140 h 192"/>
                <a:gd name="T64" fmla="*/ 84 w 152"/>
                <a:gd name="T65" fmla="*/ 136 h 192"/>
                <a:gd name="T66" fmla="*/ 132 w 152"/>
                <a:gd name="T67" fmla="*/ 136 h 192"/>
                <a:gd name="T68" fmla="*/ 136 w 152"/>
                <a:gd name="T69" fmla="*/ 140 h 192"/>
                <a:gd name="T70" fmla="*/ 136 w 152"/>
                <a:gd name="T71" fmla="*/ 172 h 192"/>
                <a:gd name="T72" fmla="*/ 136 w 152"/>
                <a:gd name="T73" fmla="*/ 124 h 192"/>
                <a:gd name="T74" fmla="*/ 132 w 152"/>
                <a:gd name="T75" fmla="*/ 128 h 192"/>
                <a:gd name="T76" fmla="*/ 84 w 152"/>
                <a:gd name="T77" fmla="*/ 128 h 192"/>
                <a:gd name="T78" fmla="*/ 80 w 152"/>
                <a:gd name="T79" fmla="*/ 124 h 192"/>
                <a:gd name="T80" fmla="*/ 80 w 152"/>
                <a:gd name="T81" fmla="*/ 92 h 192"/>
                <a:gd name="T82" fmla="*/ 84 w 152"/>
                <a:gd name="T83" fmla="*/ 88 h 192"/>
                <a:gd name="T84" fmla="*/ 132 w 152"/>
                <a:gd name="T85" fmla="*/ 88 h 192"/>
                <a:gd name="T86" fmla="*/ 136 w 152"/>
                <a:gd name="T87" fmla="*/ 92 h 192"/>
                <a:gd name="T88" fmla="*/ 136 w 152"/>
                <a:gd name="T89" fmla="*/ 124 h 192"/>
                <a:gd name="T90" fmla="*/ 136 w 152"/>
                <a:gd name="T91" fmla="*/ 60 h 192"/>
                <a:gd name="T92" fmla="*/ 132 w 152"/>
                <a:gd name="T93" fmla="*/ 64 h 192"/>
                <a:gd name="T94" fmla="*/ 20 w 152"/>
                <a:gd name="T95" fmla="*/ 64 h 192"/>
                <a:gd name="T96" fmla="*/ 16 w 152"/>
                <a:gd name="T97" fmla="*/ 60 h 192"/>
                <a:gd name="T98" fmla="*/ 16 w 152"/>
                <a:gd name="T99" fmla="*/ 20 h 192"/>
                <a:gd name="T100" fmla="*/ 20 w 152"/>
                <a:gd name="T101" fmla="*/ 16 h 192"/>
                <a:gd name="T102" fmla="*/ 132 w 152"/>
                <a:gd name="T103" fmla="*/ 16 h 192"/>
                <a:gd name="T104" fmla="*/ 136 w 152"/>
                <a:gd name="T105" fmla="*/ 20 h 192"/>
                <a:gd name="T106" fmla="*/ 136 w 152"/>
                <a:gd name="T107"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92">
                  <a:moveTo>
                    <a:pt x="140" y="0"/>
                  </a:moveTo>
                  <a:cubicBezTo>
                    <a:pt x="12" y="0"/>
                    <a:pt x="12" y="0"/>
                    <a:pt x="12" y="0"/>
                  </a:cubicBezTo>
                  <a:cubicBezTo>
                    <a:pt x="5" y="0"/>
                    <a:pt x="0" y="5"/>
                    <a:pt x="0" y="12"/>
                  </a:cubicBezTo>
                  <a:cubicBezTo>
                    <a:pt x="0" y="180"/>
                    <a:pt x="0" y="180"/>
                    <a:pt x="0" y="180"/>
                  </a:cubicBezTo>
                  <a:cubicBezTo>
                    <a:pt x="0" y="187"/>
                    <a:pt x="5" y="192"/>
                    <a:pt x="12" y="192"/>
                  </a:cubicBezTo>
                  <a:cubicBezTo>
                    <a:pt x="140" y="192"/>
                    <a:pt x="140" y="192"/>
                    <a:pt x="140" y="192"/>
                  </a:cubicBezTo>
                  <a:cubicBezTo>
                    <a:pt x="147" y="192"/>
                    <a:pt x="152" y="187"/>
                    <a:pt x="152" y="180"/>
                  </a:cubicBezTo>
                  <a:cubicBezTo>
                    <a:pt x="152" y="12"/>
                    <a:pt x="152" y="12"/>
                    <a:pt x="152" y="12"/>
                  </a:cubicBezTo>
                  <a:cubicBezTo>
                    <a:pt x="152" y="5"/>
                    <a:pt x="147" y="0"/>
                    <a:pt x="140" y="0"/>
                  </a:cubicBezTo>
                  <a:close/>
                  <a:moveTo>
                    <a:pt x="72" y="172"/>
                  </a:moveTo>
                  <a:cubicBezTo>
                    <a:pt x="72" y="174"/>
                    <a:pt x="70" y="176"/>
                    <a:pt x="68" y="176"/>
                  </a:cubicBezTo>
                  <a:cubicBezTo>
                    <a:pt x="20" y="176"/>
                    <a:pt x="20" y="176"/>
                    <a:pt x="20" y="176"/>
                  </a:cubicBezTo>
                  <a:cubicBezTo>
                    <a:pt x="18" y="176"/>
                    <a:pt x="16" y="174"/>
                    <a:pt x="16" y="172"/>
                  </a:cubicBezTo>
                  <a:cubicBezTo>
                    <a:pt x="16" y="140"/>
                    <a:pt x="16" y="140"/>
                    <a:pt x="16" y="140"/>
                  </a:cubicBezTo>
                  <a:cubicBezTo>
                    <a:pt x="16" y="138"/>
                    <a:pt x="18" y="136"/>
                    <a:pt x="20" y="136"/>
                  </a:cubicBezTo>
                  <a:cubicBezTo>
                    <a:pt x="68" y="136"/>
                    <a:pt x="68" y="136"/>
                    <a:pt x="68" y="136"/>
                  </a:cubicBezTo>
                  <a:cubicBezTo>
                    <a:pt x="70" y="136"/>
                    <a:pt x="72" y="138"/>
                    <a:pt x="72" y="140"/>
                  </a:cubicBezTo>
                  <a:lnTo>
                    <a:pt x="72" y="172"/>
                  </a:lnTo>
                  <a:close/>
                  <a:moveTo>
                    <a:pt x="72" y="124"/>
                  </a:moveTo>
                  <a:cubicBezTo>
                    <a:pt x="72" y="126"/>
                    <a:pt x="70" y="128"/>
                    <a:pt x="68" y="128"/>
                  </a:cubicBezTo>
                  <a:cubicBezTo>
                    <a:pt x="20" y="128"/>
                    <a:pt x="20" y="128"/>
                    <a:pt x="20" y="128"/>
                  </a:cubicBezTo>
                  <a:cubicBezTo>
                    <a:pt x="18" y="128"/>
                    <a:pt x="16" y="126"/>
                    <a:pt x="16" y="124"/>
                  </a:cubicBezTo>
                  <a:cubicBezTo>
                    <a:pt x="16" y="92"/>
                    <a:pt x="16" y="92"/>
                    <a:pt x="16" y="92"/>
                  </a:cubicBezTo>
                  <a:cubicBezTo>
                    <a:pt x="16" y="90"/>
                    <a:pt x="18" y="88"/>
                    <a:pt x="20" y="88"/>
                  </a:cubicBezTo>
                  <a:cubicBezTo>
                    <a:pt x="68" y="88"/>
                    <a:pt x="68" y="88"/>
                    <a:pt x="68" y="88"/>
                  </a:cubicBezTo>
                  <a:cubicBezTo>
                    <a:pt x="70" y="88"/>
                    <a:pt x="72" y="90"/>
                    <a:pt x="72" y="92"/>
                  </a:cubicBezTo>
                  <a:lnTo>
                    <a:pt x="72" y="124"/>
                  </a:lnTo>
                  <a:close/>
                  <a:moveTo>
                    <a:pt x="136" y="172"/>
                  </a:moveTo>
                  <a:cubicBezTo>
                    <a:pt x="136" y="174"/>
                    <a:pt x="134" y="176"/>
                    <a:pt x="132" y="176"/>
                  </a:cubicBezTo>
                  <a:cubicBezTo>
                    <a:pt x="84" y="176"/>
                    <a:pt x="84" y="176"/>
                    <a:pt x="84" y="176"/>
                  </a:cubicBezTo>
                  <a:cubicBezTo>
                    <a:pt x="82" y="176"/>
                    <a:pt x="80" y="174"/>
                    <a:pt x="80" y="172"/>
                  </a:cubicBezTo>
                  <a:cubicBezTo>
                    <a:pt x="80" y="140"/>
                    <a:pt x="80" y="140"/>
                    <a:pt x="80" y="140"/>
                  </a:cubicBezTo>
                  <a:cubicBezTo>
                    <a:pt x="80" y="138"/>
                    <a:pt x="82" y="136"/>
                    <a:pt x="84" y="136"/>
                  </a:cubicBezTo>
                  <a:cubicBezTo>
                    <a:pt x="132" y="136"/>
                    <a:pt x="132" y="136"/>
                    <a:pt x="132" y="136"/>
                  </a:cubicBezTo>
                  <a:cubicBezTo>
                    <a:pt x="134" y="136"/>
                    <a:pt x="136" y="138"/>
                    <a:pt x="136" y="140"/>
                  </a:cubicBezTo>
                  <a:lnTo>
                    <a:pt x="136" y="172"/>
                  </a:lnTo>
                  <a:close/>
                  <a:moveTo>
                    <a:pt x="136" y="124"/>
                  </a:moveTo>
                  <a:cubicBezTo>
                    <a:pt x="136" y="126"/>
                    <a:pt x="134" y="128"/>
                    <a:pt x="132" y="128"/>
                  </a:cubicBezTo>
                  <a:cubicBezTo>
                    <a:pt x="84" y="128"/>
                    <a:pt x="84" y="128"/>
                    <a:pt x="84" y="128"/>
                  </a:cubicBezTo>
                  <a:cubicBezTo>
                    <a:pt x="82" y="128"/>
                    <a:pt x="80" y="126"/>
                    <a:pt x="80" y="124"/>
                  </a:cubicBezTo>
                  <a:cubicBezTo>
                    <a:pt x="80" y="92"/>
                    <a:pt x="80" y="92"/>
                    <a:pt x="80" y="92"/>
                  </a:cubicBezTo>
                  <a:cubicBezTo>
                    <a:pt x="80" y="90"/>
                    <a:pt x="82" y="88"/>
                    <a:pt x="84" y="88"/>
                  </a:cubicBezTo>
                  <a:cubicBezTo>
                    <a:pt x="132" y="88"/>
                    <a:pt x="132" y="88"/>
                    <a:pt x="132" y="88"/>
                  </a:cubicBezTo>
                  <a:cubicBezTo>
                    <a:pt x="134" y="88"/>
                    <a:pt x="136" y="90"/>
                    <a:pt x="136" y="92"/>
                  </a:cubicBezTo>
                  <a:lnTo>
                    <a:pt x="136" y="124"/>
                  </a:lnTo>
                  <a:close/>
                  <a:moveTo>
                    <a:pt x="136" y="60"/>
                  </a:moveTo>
                  <a:cubicBezTo>
                    <a:pt x="136" y="62"/>
                    <a:pt x="134" y="64"/>
                    <a:pt x="132" y="64"/>
                  </a:cubicBezTo>
                  <a:cubicBezTo>
                    <a:pt x="20" y="64"/>
                    <a:pt x="20" y="64"/>
                    <a:pt x="20" y="64"/>
                  </a:cubicBezTo>
                  <a:cubicBezTo>
                    <a:pt x="18" y="64"/>
                    <a:pt x="16" y="62"/>
                    <a:pt x="16" y="60"/>
                  </a:cubicBezTo>
                  <a:cubicBezTo>
                    <a:pt x="16" y="20"/>
                    <a:pt x="16" y="20"/>
                    <a:pt x="16" y="20"/>
                  </a:cubicBezTo>
                  <a:cubicBezTo>
                    <a:pt x="16" y="18"/>
                    <a:pt x="18" y="16"/>
                    <a:pt x="20" y="16"/>
                  </a:cubicBezTo>
                  <a:cubicBezTo>
                    <a:pt x="132" y="16"/>
                    <a:pt x="132" y="16"/>
                    <a:pt x="132" y="16"/>
                  </a:cubicBezTo>
                  <a:cubicBezTo>
                    <a:pt x="134" y="16"/>
                    <a:pt x="136" y="18"/>
                    <a:pt x="136" y="20"/>
                  </a:cubicBezTo>
                  <a:lnTo>
                    <a:pt x="136"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17"/>
            <p:cNvSpPr>
              <a:spLocks noChangeArrowheads="1"/>
            </p:cNvSpPr>
            <p:nvPr/>
          </p:nvSpPr>
          <p:spPr bwMode="auto">
            <a:xfrm>
              <a:off x="10026651" y="4762501"/>
              <a:ext cx="8890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Rectangle 18"/>
            <p:cNvSpPr>
              <a:spLocks noChangeArrowheads="1"/>
            </p:cNvSpPr>
            <p:nvPr/>
          </p:nvSpPr>
          <p:spPr bwMode="auto">
            <a:xfrm>
              <a:off x="10026651" y="4873626"/>
              <a:ext cx="889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Rectangle 19"/>
            <p:cNvSpPr>
              <a:spLocks noChangeArrowheads="1"/>
            </p:cNvSpPr>
            <p:nvPr/>
          </p:nvSpPr>
          <p:spPr bwMode="auto">
            <a:xfrm>
              <a:off x="10026651" y="4919663"/>
              <a:ext cx="8890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0"/>
            <p:cNvSpPr>
              <a:spLocks/>
            </p:cNvSpPr>
            <p:nvPr/>
          </p:nvSpPr>
          <p:spPr bwMode="auto">
            <a:xfrm>
              <a:off x="9847263" y="4729163"/>
              <a:ext cx="88900" cy="88900"/>
            </a:xfrm>
            <a:custGeom>
              <a:avLst/>
              <a:gdLst>
                <a:gd name="T0" fmla="*/ 35 w 56"/>
                <a:gd name="T1" fmla="*/ 0 h 56"/>
                <a:gd name="T2" fmla="*/ 21 w 56"/>
                <a:gd name="T3" fmla="*/ 0 h 56"/>
                <a:gd name="T4" fmla="*/ 21 w 56"/>
                <a:gd name="T5" fmla="*/ 21 h 56"/>
                <a:gd name="T6" fmla="*/ 0 w 56"/>
                <a:gd name="T7" fmla="*/ 21 h 56"/>
                <a:gd name="T8" fmla="*/ 0 w 56"/>
                <a:gd name="T9" fmla="*/ 35 h 56"/>
                <a:gd name="T10" fmla="*/ 21 w 56"/>
                <a:gd name="T11" fmla="*/ 35 h 56"/>
                <a:gd name="T12" fmla="*/ 21 w 56"/>
                <a:gd name="T13" fmla="*/ 56 h 56"/>
                <a:gd name="T14" fmla="*/ 35 w 56"/>
                <a:gd name="T15" fmla="*/ 56 h 56"/>
                <a:gd name="T16" fmla="*/ 35 w 56"/>
                <a:gd name="T17" fmla="*/ 35 h 56"/>
                <a:gd name="T18" fmla="*/ 56 w 56"/>
                <a:gd name="T19" fmla="*/ 35 h 56"/>
                <a:gd name="T20" fmla="*/ 56 w 56"/>
                <a:gd name="T21" fmla="*/ 21 h 56"/>
                <a:gd name="T22" fmla="*/ 35 w 56"/>
                <a:gd name="T23" fmla="*/ 21 h 56"/>
                <a:gd name="T24" fmla="*/ 35 w 56"/>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6">
                  <a:moveTo>
                    <a:pt x="35" y="0"/>
                  </a:moveTo>
                  <a:lnTo>
                    <a:pt x="21" y="0"/>
                  </a:lnTo>
                  <a:lnTo>
                    <a:pt x="21" y="21"/>
                  </a:lnTo>
                  <a:lnTo>
                    <a:pt x="0" y="21"/>
                  </a:lnTo>
                  <a:lnTo>
                    <a:pt x="0" y="35"/>
                  </a:lnTo>
                  <a:lnTo>
                    <a:pt x="21" y="35"/>
                  </a:lnTo>
                  <a:lnTo>
                    <a:pt x="21" y="56"/>
                  </a:lnTo>
                  <a:lnTo>
                    <a:pt x="35" y="56"/>
                  </a:lnTo>
                  <a:lnTo>
                    <a:pt x="35" y="35"/>
                  </a:lnTo>
                  <a:lnTo>
                    <a:pt x="56" y="35"/>
                  </a:lnTo>
                  <a:lnTo>
                    <a:pt x="56" y="21"/>
                  </a:lnTo>
                  <a:lnTo>
                    <a:pt x="35" y="21"/>
                  </a:lnTo>
                  <a:lnTo>
                    <a:pt x="3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1"/>
            <p:cNvSpPr>
              <a:spLocks/>
            </p:cNvSpPr>
            <p:nvPr/>
          </p:nvSpPr>
          <p:spPr bwMode="auto">
            <a:xfrm>
              <a:off x="9847263" y="4862513"/>
              <a:ext cx="88900" cy="90488"/>
            </a:xfrm>
            <a:custGeom>
              <a:avLst/>
              <a:gdLst>
                <a:gd name="T0" fmla="*/ 46 w 56"/>
                <a:gd name="T1" fmla="*/ 0 h 57"/>
                <a:gd name="T2" fmla="*/ 28 w 56"/>
                <a:gd name="T3" fmla="*/ 18 h 57"/>
                <a:gd name="T4" fmla="*/ 10 w 56"/>
                <a:gd name="T5" fmla="*/ 0 h 57"/>
                <a:gd name="T6" fmla="*/ 0 w 56"/>
                <a:gd name="T7" fmla="*/ 11 h 57"/>
                <a:gd name="T8" fmla="*/ 18 w 56"/>
                <a:gd name="T9" fmla="*/ 29 h 57"/>
                <a:gd name="T10" fmla="*/ 0 w 56"/>
                <a:gd name="T11" fmla="*/ 46 h 57"/>
                <a:gd name="T12" fmla="*/ 10 w 56"/>
                <a:gd name="T13" fmla="*/ 57 h 57"/>
                <a:gd name="T14" fmla="*/ 28 w 56"/>
                <a:gd name="T15" fmla="*/ 39 h 57"/>
                <a:gd name="T16" fmla="*/ 46 w 56"/>
                <a:gd name="T17" fmla="*/ 57 h 57"/>
                <a:gd name="T18" fmla="*/ 56 w 56"/>
                <a:gd name="T19" fmla="*/ 46 h 57"/>
                <a:gd name="T20" fmla="*/ 39 w 56"/>
                <a:gd name="T21" fmla="*/ 29 h 57"/>
                <a:gd name="T22" fmla="*/ 56 w 56"/>
                <a:gd name="T23" fmla="*/ 11 h 57"/>
                <a:gd name="T24" fmla="*/ 46 w 56"/>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7">
                  <a:moveTo>
                    <a:pt x="46" y="0"/>
                  </a:moveTo>
                  <a:lnTo>
                    <a:pt x="28" y="18"/>
                  </a:lnTo>
                  <a:lnTo>
                    <a:pt x="10" y="0"/>
                  </a:lnTo>
                  <a:lnTo>
                    <a:pt x="0" y="11"/>
                  </a:lnTo>
                  <a:lnTo>
                    <a:pt x="18" y="29"/>
                  </a:lnTo>
                  <a:lnTo>
                    <a:pt x="0" y="46"/>
                  </a:lnTo>
                  <a:lnTo>
                    <a:pt x="10" y="57"/>
                  </a:lnTo>
                  <a:lnTo>
                    <a:pt x="28" y="39"/>
                  </a:lnTo>
                  <a:lnTo>
                    <a:pt x="46" y="57"/>
                  </a:lnTo>
                  <a:lnTo>
                    <a:pt x="56" y="46"/>
                  </a:lnTo>
                  <a:lnTo>
                    <a:pt x="39" y="29"/>
                  </a:lnTo>
                  <a:lnTo>
                    <a:pt x="56" y="11"/>
                  </a:lnTo>
                  <a:lnTo>
                    <a:pt x="4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cxnSp>
        <p:nvCxnSpPr>
          <p:cNvPr id="41" name="Straight Connector 40">
            <a:extLst>
              <a:ext uri="{C183D7F6-B498-43B3-948B-1728B52AA6E4}">
                <adec:decorative xmlns:adec="http://schemas.microsoft.com/office/drawing/2017/decorative" val="1"/>
              </a:ext>
            </a:extLst>
          </p:cNvPr>
          <p:cNvCxnSpPr/>
          <p:nvPr/>
        </p:nvCxnSpPr>
        <p:spPr>
          <a:xfrm>
            <a:off x="627497" y="4211992"/>
            <a:ext cx="0" cy="318535"/>
          </a:xfrm>
          <a:prstGeom prst="line">
            <a:avLst/>
          </a:prstGeom>
          <a:ln w="15875" cap="sq">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C183D7F6-B498-43B3-948B-1728B52AA6E4}">
                <adec:decorative xmlns:adec="http://schemas.microsoft.com/office/drawing/2017/decorative" val="1"/>
              </a:ext>
            </a:extLst>
          </p:cNvPr>
          <p:cNvCxnSpPr/>
          <p:nvPr/>
        </p:nvCxnSpPr>
        <p:spPr>
          <a:xfrm>
            <a:off x="3347456" y="4211993"/>
            <a:ext cx="0" cy="318535"/>
          </a:xfrm>
          <a:prstGeom prst="line">
            <a:avLst/>
          </a:prstGeom>
          <a:ln w="15875" cap="sq">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C183D7F6-B498-43B3-948B-1728B52AA6E4}">
                <adec:decorative xmlns:adec="http://schemas.microsoft.com/office/drawing/2017/decorative" val="1"/>
              </a:ext>
            </a:extLst>
          </p:cNvPr>
          <p:cNvCxnSpPr/>
          <p:nvPr/>
        </p:nvCxnSpPr>
        <p:spPr>
          <a:xfrm>
            <a:off x="6304618" y="4211994"/>
            <a:ext cx="0" cy="318535"/>
          </a:xfrm>
          <a:prstGeom prst="line">
            <a:avLst/>
          </a:prstGeom>
          <a:ln w="15875" cap="sq">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C183D7F6-B498-43B3-948B-1728B52AA6E4}">
                <adec:decorative xmlns:adec="http://schemas.microsoft.com/office/drawing/2017/decorative" val="1"/>
              </a:ext>
            </a:extLst>
          </p:cNvPr>
          <p:cNvCxnSpPr/>
          <p:nvPr/>
        </p:nvCxnSpPr>
        <p:spPr>
          <a:xfrm rot="10800000">
            <a:off x="1896393" y="2884932"/>
            <a:ext cx="0" cy="318535"/>
          </a:xfrm>
          <a:prstGeom prst="line">
            <a:avLst/>
          </a:prstGeom>
          <a:ln w="15875" cap="sq">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C183D7F6-B498-43B3-948B-1728B52AA6E4}">
                <adec:decorative xmlns:adec="http://schemas.microsoft.com/office/drawing/2017/decorative" val="1"/>
              </a:ext>
            </a:extLst>
          </p:cNvPr>
          <p:cNvCxnSpPr/>
          <p:nvPr/>
        </p:nvCxnSpPr>
        <p:spPr>
          <a:xfrm rot="10800000">
            <a:off x="4878896" y="2847881"/>
            <a:ext cx="0" cy="318535"/>
          </a:xfrm>
          <a:prstGeom prst="line">
            <a:avLst/>
          </a:prstGeom>
          <a:ln w="15875" cap="sq">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C183D7F6-B498-43B3-948B-1728B52AA6E4}">
                <adec:decorative xmlns:adec="http://schemas.microsoft.com/office/drawing/2017/decorative" val="1"/>
              </a:ext>
            </a:extLst>
          </p:cNvPr>
          <p:cNvCxnSpPr/>
          <p:nvPr/>
        </p:nvCxnSpPr>
        <p:spPr>
          <a:xfrm rot="10800000">
            <a:off x="7668385" y="2857041"/>
            <a:ext cx="0" cy="318535"/>
          </a:xfrm>
          <a:prstGeom prst="line">
            <a:avLst/>
          </a:prstGeom>
          <a:ln w="15875" cap="sq">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C183D7F6-B498-43B3-948B-1728B52AA6E4}">
                <adec:decorative xmlns:adec="http://schemas.microsoft.com/office/drawing/2017/decorative" val="1"/>
              </a:ext>
            </a:extLst>
          </p:cNvPr>
          <p:cNvCxnSpPr/>
          <p:nvPr/>
        </p:nvCxnSpPr>
        <p:spPr>
          <a:xfrm rot="10800000">
            <a:off x="9015517" y="4211993"/>
            <a:ext cx="0" cy="318535"/>
          </a:xfrm>
          <a:prstGeom prst="line">
            <a:avLst/>
          </a:prstGeom>
          <a:ln w="15875" cap="sq">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C183D7F6-B498-43B3-948B-1728B52AA6E4}">
                <adec:decorative xmlns:adec="http://schemas.microsoft.com/office/drawing/2017/decorative" val="1"/>
              </a:ext>
            </a:extLst>
          </p:cNvPr>
          <p:cNvCxnSpPr/>
          <p:nvPr/>
        </p:nvCxnSpPr>
        <p:spPr>
          <a:xfrm rot="10800000">
            <a:off x="11605308" y="4182125"/>
            <a:ext cx="0" cy="318535"/>
          </a:xfrm>
          <a:prstGeom prst="line">
            <a:avLst/>
          </a:prstGeom>
          <a:ln w="15875" cap="sq">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C183D7F6-B498-43B3-948B-1728B52AA6E4}">
                <adec:decorative xmlns:adec="http://schemas.microsoft.com/office/drawing/2017/decorative" val="1"/>
              </a:ext>
            </a:extLst>
          </p:cNvPr>
          <p:cNvCxnSpPr/>
          <p:nvPr/>
        </p:nvCxnSpPr>
        <p:spPr>
          <a:xfrm rot="10800000">
            <a:off x="10332799" y="2793099"/>
            <a:ext cx="0" cy="318535"/>
          </a:xfrm>
          <a:prstGeom prst="line">
            <a:avLst/>
          </a:prstGeom>
          <a:ln w="15875" cap="sq">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sp>
        <p:nvSpPr>
          <p:cNvPr id="65" name="Title 3"/>
          <p:cNvSpPr txBox="1">
            <a:spLocks noGrp="1"/>
          </p:cNvSpPr>
          <p:nvPr>
            <p:ph type="title" idx="4294967295"/>
          </p:nvPr>
        </p:nvSpPr>
        <p:spPr>
          <a:xfrm>
            <a:off x="434046" y="990969"/>
            <a:ext cx="10977954"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100000"/>
              </a:lnSpc>
              <a:spcBef>
                <a:spcPct val="0"/>
              </a:spcBef>
              <a:buNone/>
              <a:defRPr sz="2400" b="1" kern="1200">
                <a:solidFill>
                  <a:schemeClr val="tx2"/>
                </a:solidFill>
                <a:latin typeface="+mj-lt"/>
                <a:ea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mj-lt"/>
                <a:ea typeface="Arial" panose="020B0604020202020204" pitchFamily="34" charset="0"/>
                <a:cs typeface="Arial" panose="020B0604020202020204" pitchFamily="34" charset="0"/>
              </a:rPr>
              <a:t>Report structure</a:t>
            </a:r>
          </a:p>
        </p:txBody>
      </p:sp>
      <p:sp>
        <p:nvSpPr>
          <p:cNvPr id="67" name="Rectangle 66"/>
          <p:cNvSpPr/>
          <p:nvPr/>
        </p:nvSpPr>
        <p:spPr>
          <a:xfrm>
            <a:off x="1005684" y="2125594"/>
            <a:ext cx="1781417" cy="584775"/>
          </a:xfrm>
          <a:prstGeom prst="rect">
            <a:avLst/>
          </a:prstGeom>
        </p:spPr>
        <p:txBody>
          <a:bodyPr wrap="square">
            <a:spAutoFit/>
          </a:bodyPr>
          <a:lstStyle/>
          <a:p>
            <a:pPr algn="ctr">
              <a:spcAft>
                <a:spcPts val="600"/>
              </a:spcAft>
            </a:pPr>
            <a:r>
              <a:rPr lang="en-GB" sz="1600" dirty="0">
                <a:solidFill>
                  <a:schemeClr val="bg1"/>
                </a:solidFill>
              </a:rPr>
              <a:t>Contextualising remote learning</a:t>
            </a:r>
          </a:p>
        </p:txBody>
      </p:sp>
      <p:sp>
        <p:nvSpPr>
          <p:cNvPr id="68" name="Rectangle 67"/>
          <p:cNvSpPr/>
          <p:nvPr/>
        </p:nvSpPr>
        <p:spPr>
          <a:xfrm>
            <a:off x="2328361" y="4603359"/>
            <a:ext cx="2038189" cy="584775"/>
          </a:xfrm>
          <a:prstGeom prst="rect">
            <a:avLst/>
          </a:prstGeom>
        </p:spPr>
        <p:txBody>
          <a:bodyPr wrap="square">
            <a:spAutoFit/>
          </a:bodyPr>
          <a:lstStyle/>
          <a:p>
            <a:pPr algn="ctr">
              <a:spcAft>
                <a:spcPts val="600"/>
              </a:spcAft>
            </a:pPr>
            <a:r>
              <a:rPr lang="en-GB" sz="1600" dirty="0">
                <a:solidFill>
                  <a:schemeClr val="bg1"/>
                </a:solidFill>
              </a:rPr>
              <a:t>Delivering remote learning</a:t>
            </a:r>
          </a:p>
        </p:txBody>
      </p:sp>
      <p:sp>
        <p:nvSpPr>
          <p:cNvPr id="69" name="Rectangle 68"/>
          <p:cNvSpPr/>
          <p:nvPr/>
        </p:nvSpPr>
        <p:spPr>
          <a:xfrm>
            <a:off x="5413909" y="4617476"/>
            <a:ext cx="1781417" cy="584775"/>
          </a:xfrm>
          <a:prstGeom prst="rect">
            <a:avLst/>
          </a:prstGeom>
        </p:spPr>
        <p:txBody>
          <a:bodyPr wrap="square">
            <a:spAutoFit/>
          </a:bodyPr>
          <a:lstStyle/>
          <a:p>
            <a:pPr algn="ctr">
              <a:spcAft>
                <a:spcPts val="600"/>
              </a:spcAft>
            </a:pPr>
            <a:r>
              <a:rPr lang="en-GB" sz="1600" dirty="0">
                <a:solidFill>
                  <a:schemeClr val="bg1"/>
                </a:solidFill>
              </a:rPr>
              <a:t>Challenges and barriers</a:t>
            </a:r>
          </a:p>
        </p:txBody>
      </p:sp>
      <p:sp>
        <p:nvSpPr>
          <p:cNvPr id="70" name="Rectangle 69"/>
          <p:cNvSpPr/>
          <p:nvPr/>
        </p:nvSpPr>
        <p:spPr>
          <a:xfrm>
            <a:off x="3979243" y="2120484"/>
            <a:ext cx="1781417" cy="584775"/>
          </a:xfrm>
          <a:prstGeom prst="rect">
            <a:avLst/>
          </a:prstGeom>
        </p:spPr>
        <p:txBody>
          <a:bodyPr wrap="square">
            <a:spAutoFit/>
          </a:bodyPr>
          <a:lstStyle/>
          <a:p>
            <a:pPr algn="ctr">
              <a:spcAft>
                <a:spcPts val="600"/>
              </a:spcAft>
            </a:pPr>
            <a:r>
              <a:rPr lang="en-GB" sz="1600" dirty="0">
                <a:solidFill>
                  <a:schemeClr val="bg1"/>
                </a:solidFill>
              </a:rPr>
              <a:t>Curriculum alignment</a:t>
            </a:r>
          </a:p>
        </p:txBody>
      </p:sp>
      <p:sp>
        <p:nvSpPr>
          <p:cNvPr id="71" name="Rectangle 70"/>
          <p:cNvSpPr/>
          <p:nvPr/>
        </p:nvSpPr>
        <p:spPr>
          <a:xfrm>
            <a:off x="6777676" y="2167842"/>
            <a:ext cx="1781417" cy="584775"/>
          </a:xfrm>
          <a:prstGeom prst="rect">
            <a:avLst/>
          </a:prstGeom>
        </p:spPr>
        <p:txBody>
          <a:bodyPr wrap="square">
            <a:spAutoFit/>
          </a:bodyPr>
          <a:lstStyle/>
          <a:p>
            <a:pPr algn="ctr">
              <a:spcAft>
                <a:spcPts val="600"/>
              </a:spcAft>
            </a:pPr>
            <a:r>
              <a:rPr lang="en-GB" sz="1600" dirty="0">
                <a:solidFill>
                  <a:schemeClr val="bg1"/>
                </a:solidFill>
              </a:rPr>
              <a:t>Pupil engagement</a:t>
            </a:r>
          </a:p>
        </p:txBody>
      </p:sp>
      <p:sp>
        <p:nvSpPr>
          <p:cNvPr id="72" name="Rectangle 71"/>
          <p:cNvSpPr/>
          <p:nvPr/>
        </p:nvSpPr>
        <p:spPr>
          <a:xfrm>
            <a:off x="8124808" y="4703730"/>
            <a:ext cx="1781417" cy="584775"/>
          </a:xfrm>
          <a:prstGeom prst="rect">
            <a:avLst/>
          </a:prstGeom>
        </p:spPr>
        <p:txBody>
          <a:bodyPr wrap="square">
            <a:spAutoFit/>
          </a:bodyPr>
          <a:lstStyle/>
          <a:p>
            <a:pPr algn="ctr">
              <a:spcAft>
                <a:spcPts val="600"/>
              </a:spcAft>
            </a:pPr>
            <a:r>
              <a:rPr lang="en-GB" sz="1600" dirty="0">
                <a:solidFill>
                  <a:schemeClr val="bg1"/>
                </a:solidFill>
              </a:rPr>
              <a:t>Positives and improvement</a:t>
            </a:r>
          </a:p>
        </p:txBody>
      </p:sp>
      <p:sp>
        <p:nvSpPr>
          <p:cNvPr id="73" name="Rectangle 72"/>
          <p:cNvSpPr/>
          <p:nvPr/>
        </p:nvSpPr>
        <p:spPr>
          <a:xfrm>
            <a:off x="9474518" y="2260323"/>
            <a:ext cx="1618356" cy="338554"/>
          </a:xfrm>
          <a:prstGeom prst="rect">
            <a:avLst/>
          </a:prstGeom>
        </p:spPr>
        <p:txBody>
          <a:bodyPr wrap="square">
            <a:spAutoFit/>
          </a:bodyPr>
          <a:lstStyle/>
          <a:p>
            <a:pPr algn="ctr">
              <a:spcAft>
                <a:spcPts val="600"/>
              </a:spcAft>
            </a:pPr>
            <a:r>
              <a:rPr lang="en-GB" sz="1600" dirty="0">
                <a:solidFill>
                  <a:schemeClr val="bg1"/>
                </a:solidFill>
              </a:rPr>
              <a:t>Final thoughts </a:t>
            </a:r>
          </a:p>
        </p:txBody>
      </p:sp>
      <p:sp>
        <p:nvSpPr>
          <p:cNvPr id="74" name="Rectangle 73"/>
          <p:cNvSpPr/>
          <p:nvPr/>
        </p:nvSpPr>
        <p:spPr>
          <a:xfrm>
            <a:off x="10428029" y="4676109"/>
            <a:ext cx="1781417" cy="584775"/>
          </a:xfrm>
          <a:prstGeom prst="rect">
            <a:avLst/>
          </a:prstGeom>
        </p:spPr>
        <p:txBody>
          <a:bodyPr wrap="square">
            <a:spAutoFit/>
          </a:bodyPr>
          <a:lstStyle/>
          <a:p>
            <a:pPr algn="ctr">
              <a:spcAft>
                <a:spcPts val="600"/>
              </a:spcAft>
            </a:pPr>
            <a:r>
              <a:rPr lang="en-GB" sz="1600" dirty="0">
                <a:solidFill>
                  <a:schemeClr val="bg1"/>
                </a:solidFill>
              </a:rPr>
              <a:t>Annex: Teacher case studies </a:t>
            </a:r>
          </a:p>
        </p:txBody>
      </p:sp>
      <p:sp>
        <p:nvSpPr>
          <p:cNvPr id="75" name="TextBox 74"/>
          <p:cNvSpPr txBox="1"/>
          <p:nvPr/>
        </p:nvSpPr>
        <p:spPr>
          <a:xfrm>
            <a:off x="29452" y="4622176"/>
            <a:ext cx="1781417" cy="584775"/>
          </a:xfrm>
          <a:prstGeom prst="rect">
            <a:avLst/>
          </a:prstGeom>
          <a:noFill/>
        </p:spPr>
        <p:txBody>
          <a:bodyPr wrap="square" rtlCol="0">
            <a:spAutoFit/>
          </a:bodyPr>
          <a:lstStyle/>
          <a:p>
            <a:pPr algn="ctr"/>
            <a:r>
              <a:rPr lang="en-GB" sz="1600" dirty="0">
                <a:solidFill>
                  <a:schemeClr val="bg1"/>
                </a:solidFill>
              </a:rPr>
              <a:t>Background and methodology</a:t>
            </a:r>
          </a:p>
        </p:txBody>
      </p:sp>
      <p:grpSp>
        <p:nvGrpSpPr>
          <p:cNvPr id="76" name="Group 75">
            <a:extLst>
              <a:ext uri="{C183D7F6-B498-43B3-948B-1728B52AA6E4}">
                <adec:decorative xmlns:adec="http://schemas.microsoft.com/office/drawing/2017/decorative" val="1"/>
              </a:ext>
            </a:extLst>
          </p:cNvPr>
          <p:cNvGrpSpPr/>
          <p:nvPr/>
        </p:nvGrpSpPr>
        <p:grpSpPr>
          <a:xfrm>
            <a:off x="10085858" y="3335335"/>
            <a:ext cx="567219" cy="689738"/>
            <a:chOff x="868994" y="1779475"/>
            <a:chExt cx="567219" cy="689738"/>
          </a:xfrm>
          <a:solidFill>
            <a:schemeClr val="accent1"/>
          </a:solidFill>
        </p:grpSpPr>
        <p:sp>
          <p:nvSpPr>
            <p:cNvPr id="77" name="Freeform 5"/>
            <p:cNvSpPr>
              <a:spLocks noEditPoints="1"/>
            </p:cNvSpPr>
            <p:nvPr/>
          </p:nvSpPr>
          <p:spPr bwMode="auto">
            <a:xfrm>
              <a:off x="893498" y="2304039"/>
              <a:ext cx="493707" cy="165174"/>
            </a:xfrm>
            <a:custGeom>
              <a:avLst/>
              <a:gdLst>
                <a:gd name="T0" fmla="*/ 506 w 516"/>
                <a:gd name="T1" fmla="*/ 172 h 172"/>
                <a:gd name="T2" fmla="*/ 10 w 516"/>
                <a:gd name="T3" fmla="*/ 172 h 172"/>
                <a:gd name="T4" fmla="*/ 0 w 516"/>
                <a:gd name="T5" fmla="*/ 162 h 172"/>
                <a:gd name="T6" fmla="*/ 0 w 516"/>
                <a:gd name="T7" fmla="*/ 85 h 172"/>
                <a:gd name="T8" fmla="*/ 1 w 516"/>
                <a:gd name="T9" fmla="*/ 84 h 172"/>
                <a:gd name="T10" fmla="*/ 93 w 516"/>
                <a:gd name="T11" fmla="*/ 4 h 172"/>
                <a:gd name="T12" fmla="*/ 165 w 516"/>
                <a:gd name="T13" fmla="*/ 4 h 172"/>
                <a:gd name="T14" fmla="*/ 167 w 516"/>
                <a:gd name="T15" fmla="*/ 3 h 172"/>
                <a:gd name="T16" fmla="*/ 181 w 516"/>
                <a:gd name="T17" fmla="*/ 5 h 172"/>
                <a:gd name="T18" fmla="*/ 258 w 516"/>
                <a:gd name="T19" fmla="*/ 104 h 172"/>
                <a:gd name="T20" fmla="*/ 335 w 516"/>
                <a:gd name="T21" fmla="*/ 5 h 172"/>
                <a:gd name="T22" fmla="*/ 349 w 516"/>
                <a:gd name="T23" fmla="*/ 3 h 172"/>
                <a:gd name="T24" fmla="*/ 351 w 516"/>
                <a:gd name="T25" fmla="*/ 4 h 172"/>
                <a:gd name="T26" fmla="*/ 423 w 516"/>
                <a:gd name="T27" fmla="*/ 4 h 172"/>
                <a:gd name="T28" fmla="*/ 516 w 516"/>
                <a:gd name="T29" fmla="*/ 84 h 172"/>
                <a:gd name="T30" fmla="*/ 516 w 516"/>
                <a:gd name="T31" fmla="*/ 85 h 172"/>
                <a:gd name="T32" fmla="*/ 516 w 516"/>
                <a:gd name="T33" fmla="*/ 162 h 172"/>
                <a:gd name="T34" fmla="*/ 506 w 516"/>
                <a:gd name="T35" fmla="*/ 172 h 172"/>
                <a:gd name="T36" fmla="*/ 20 w 516"/>
                <a:gd name="T37" fmla="*/ 152 h 172"/>
                <a:gd name="T38" fmla="*/ 496 w 516"/>
                <a:gd name="T39" fmla="*/ 152 h 172"/>
                <a:gd name="T40" fmla="*/ 496 w 516"/>
                <a:gd name="T41" fmla="*/ 86 h 172"/>
                <a:gd name="T42" fmla="*/ 423 w 516"/>
                <a:gd name="T43" fmla="*/ 24 h 172"/>
                <a:gd name="T44" fmla="*/ 349 w 516"/>
                <a:gd name="T45" fmla="*/ 24 h 172"/>
                <a:gd name="T46" fmla="*/ 346 w 516"/>
                <a:gd name="T47" fmla="*/ 24 h 172"/>
                <a:gd name="T48" fmla="*/ 266 w 516"/>
                <a:gd name="T49" fmla="*/ 127 h 172"/>
                <a:gd name="T50" fmla="*/ 258 w 516"/>
                <a:gd name="T51" fmla="*/ 130 h 172"/>
                <a:gd name="T52" fmla="*/ 250 w 516"/>
                <a:gd name="T53" fmla="*/ 127 h 172"/>
                <a:gd name="T54" fmla="*/ 170 w 516"/>
                <a:gd name="T55" fmla="*/ 24 h 172"/>
                <a:gd name="T56" fmla="*/ 167 w 516"/>
                <a:gd name="T57" fmla="*/ 24 h 172"/>
                <a:gd name="T58" fmla="*/ 93 w 516"/>
                <a:gd name="T59" fmla="*/ 24 h 172"/>
                <a:gd name="T60" fmla="*/ 20 w 516"/>
                <a:gd name="T61" fmla="*/ 86 h 172"/>
                <a:gd name="T62" fmla="*/ 20 w 516"/>
                <a:gd name="T63" fmla="*/ 15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6" h="172">
                  <a:moveTo>
                    <a:pt x="506" y="172"/>
                  </a:moveTo>
                  <a:cubicBezTo>
                    <a:pt x="10" y="172"/>
                    <a:pt x="10" y="172"/>
                    <a:pt x="10" y="172"/>
                  </a:cubicBezTo>
                  <a:cubicBezTo>
                    <a:pt x="5" y="172"/>
                    <a:pt x="0" y="168"/>
                    <a:pt x="0" y="162"/>
                  </a:cubicBezTo>
                  <a:cubicBezTo>
                    <a:pt x="0" y="85"/>
                    <a:pt x="0" y="85"/>
                    <a:pt x="0" y="85"/>
                  </a:cubicBezTo>
                  <a:cubicBezTo>
                    <a:pt x="0" y="85"/>
                    <a:pt x="1" y="84"/>
                    <a:pt x="1" y="84"/>
                  </a:cubicBezTo>
                  <a:cubicBezTo>
                    <a:pt x="7" y="38"/>
                    <a:pt x="47" y="4"/>
                    <a:pt x="93" y="4"/>
                  </a:cubicBezTo>
                  <a:cubicBezTo>
                    <a:pt x="165" y="4"/>
                    <a:pt x="165" y="4"/>
                    <a:pt x="165" y="4"/>
                  </a:cubicBezTo>
                  <a:cubicBezTo>
                    <a:pt x="166" y="4"/>
                    <a:pt x="167" y="3"/>
                    <a:pt x="167" y="3"/>
                  </a:cubicBezTo>
                  <a:cubicBezTo>
                    <a:pt x="172" y="0"/>
                    <a:pt x="177" y="1"/>
                    <a:pt x="181" y="5"/>
                  </a:cubicBezTo>
                  <a:cubicBezTo>
                    <a:pt x="258" y="104"/>
                    <a:pt x="258" y="104"/>
                    <a:pt x="258" y="104"/>
                  </a:cubicBezTo>
                  <a:cubicBezTo>
                    <a:pt x="335" y="5"/>
                    <a:pt x="335" y="5"/>
                    <a:pt x="335" y="5"/>
                  </a:cubicBezTo>
                  <a:cubicBezTo>
                    <a:pt x="339" y="1"/>
                    <a:pt x="344" y="0"/>
                    <a:pt x="349" y="3"/>
                  </a:cubicBezTo>
                  <a:cubicBezTo>
                    <a:pt x="349" y="3"/>
                    <a:pt x="350" y="4"/>
                    <a:pt x="351" y="4"/>
                  </a:cubicBezTo>
                  <a:cubicBezTo>
                    <a:pt x="423" y="4"/>
                    <a:pt x="423" y="4"/>
                    <a:pt x="423" y="4"/>
                  </a:cubicBezTo>
                  <a:cubicBezTo>
                    <a:pt x="469" y="4"/>
                    <a:pt x="509" y="38"/>
                    <a:pt x="516" y="84"/>
                  </a:cubicBezTo>
                  <a:cubicBezTo>
                    <a:pt x="516" y="84"/>
                    <a:pt x="516" y="85"/>
                    <a:pt x="516" y="85"/>
                  </a:cubicBezTo>
                  <a:cubicBezTo>
                    <a:pt x="516" y="162"/>
                    <a:pt x="516" y="162"/>
                    <a:pt x="516" y="162"/>
                  </a:cubicBezTo>
                  <a:cubicBezTo>
                    <a:pt x="516" y="168"/>
                    <a:pt x="511" y="172"/>
                    <a:pt x="506" y="172"/>
                  </a:cubicBezTo>
                  <a:close/>
                  <a:moveTo>
                    <a:pt x="20" y="152"/>
                  </a:moveTo>
                  <a:cubicBezTo>
                    <a:pt x="496" y="152"/>
                    <a:pt x="496" y="152"/>
                    <a:pt x="496" y="152"/>
                  </a:cubicBezTo>
                  <a:cubicBezTo>
                    <a:pt x="496" y="86"/>
                    <a:pt x="496" y="86"/>
                    <a:pt x="496" y="86"/>
                  </a:cubicBezTo>
                  <a:cubicBezTo>
                    <a:pt x="490" y="51"/>
                    <a:pt x="459" y="24"/>
                    <a:pt x="423" y="24"/>
                  </a:cubicBezTo>
                  <a:cubicBezTo>
                    <a:pt x="349" y="24"/>
                    <a:pt x="349" y="24"/>
                    <a:pt x="349" y="24"/>
                  </a:cubicBezTo>
                  <a:cubicBezTo>
                    <a:pt x="348" y="24"/>
                    <a:pt x="347" y="24"/>
                    <a:pt x="346" y="24"/>
                  </a:cubicBezTo>
                  <a:cubicBezTo>
                    <a:pt x="266" y="127"/>
                    <a:pt x="266" y="127"/>
                    <a:pt x="266" y="127"/>
                  </a:cubicBezTo>
                  <a:cubicBezTo>
                    <a:pt x="264" y="129"/>
                    <a:pt x="261" y="130"/>
                    <a:pt x="258" y="130"/>
                  </a:cubicBezTo>
                  <a:cubicBezTo>
                    <a:pt x="255" y="130"/>
                    <a:pt x="252" y="129"/>
                    <a:pt x="250" y="127"/>
                  </a:cubicBezTo>
                  <a:cubicBezTo>
                    <a:pt x="170" y="24"/>
                    <a:pt x="170" y="24"/>
                    <a:pt x="170" y="24"/>
                  </a:cubicBezTo>
                  <a:cubicBezTo>
                    <a:pt x="169" y="24"/>
                    <a:pt x="168" y="24"/>
                    <a:pt x="167" y="24"/>
                  </a:cubicBezTo>
                  <a:cubicBezTo>
                    <a:pt x="93" y="24"/>
                    <a:pt x="93" y="24"/>
                    <a:pt x="93" y="24"/>
                  </a:cubicBezTo>
                  <a:cubicBezTo>
                    <a:pt x="57" y="24"/>
                    <a:pt x="26" y="51"/>
                    <a:pt x="20" y="86"/>
                  </a:cubicBezTo>
                  <a:lnTo>
                    <a:pt x="20"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6"/>
            <p:cNvSpPr>
              <a:spLocks noEditPoints="1"/>
            </p:cNvSpPr>
            <p:nvPr/>
          </p:nvSpPr>
          <p:spPr bwMode="auto">
            <a:xfrm>
              <a:off x="969732" y="1977321"/>
              <a:ext cx="112536" cy="108906"/>
            </a:xfrm>
            <a:custGeom>
              <a:avLst/>
              <a:gdLst>
                <a:gd name="T0" fmla="*/ 40 w 117"/>
                <a:gd name="T1" fmla="*/ 113 h 113"/>
                <a:gd name="T2" fmla="*/ 31 w 117"/>
                <a:gd name="T3" fmla="*/ 108 h 113"/>
                <a:gd name="T4" fmla="*/ 30 w 117"/>
                <a:gd name="T5" fmla="*/ 106 h 113"/>
                <a:gd name="T6" fmla="*/ 20 w 117"/>
                <a:gd name="T7" fmla="*/ 7 h 113"/>
                <a:gd name="T8" fmla="*/ 32 w 117"/>
                <a:gd name="T9" fmla="*/ 2 h 113"/>
                <a:gd name="T10" fmla="*/ 37 w 117"/>
                <a:gd name="T11" fmla="*/ 3 h 113"/>
                <a:gd name="T12" fmla="*/ 40 w 117"/>
                <a:gd name="T13" fmla="*/ 5 h 113"/>
                <a:gd name="T14" fmla="*/ 49 w 117"/>
                <a:gd name="T15" fmla="*/ 11 h 113"/>
                <a:gd name="T16" fmla="*/ 108 w 117"/>
                <a:gd name="T17" fmla="*/ 26 h 113"/>
                <a:gd name="T18" fmla="*/ 116 w 117"/>
                <a:gd name="T19" fmla="*/ 37 h 113"/>
                <a:gd name="T20" fmla="*/ 106 w 117"/>
                <a:gd name="T21" fmla="*/ 46 h 113"/>
                <a:gd name="T22" fmla="*/ 50 w 117"/>
                <a:gd name="T23" fmla="*/ 103 h 113"/>
                <a:gd name="T24" fmla="*/ 43 w 117"/>
                <a:gd name="T25" fmla="*/ 113 h 113"/>
                <a:gd name="T26" fmla="*/ 40 w 117"/>
                <a:gd name="T27" fmla="*/ 113 h 113"/>
                <a:gd name="T28" fmla="*/ 34 w 117"/>
                <a:gd name="T29" fmla="*/ 25 h 113"/>
                <a:gd name="T30" fmla="*/ 37 w 117"/>
                <a:gd name="T31" fmla="*/ 71 h 113"/>
                <a:gd name="T32" fmla="*/ 66 w 117"/>
                <a:gd name="T33" fmla="*/ 38 h 113"/>
                <a:gd name="T34" fmla="*/ 40 w 117"/>
                <a:gd name="T35" fmla="*/ 29 h 113"/>
                <a:gd name="T36" fmla="*/ 34 w 117"/>
                <a:gd name="T37" fmla="*/ 2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113">
                  <a:moveTo>
                    <a:pt x="40" y="113"/>
                  </a:moveTo>
                  <a:cubicBezTo>
                    <a:pt x="36" y="113"/>
                    <a:pt x="33" y="111"/>
                    <a:pt x="31" y="108"/>
                  </a:cubicBezTo>
                  <a:cubicBezTo>
                    <a:pt x="31" y="108"/>
                    <a:pt x="31" y="107"/>
                    <a:pt x="30" y="106"/>
                  </a:cubicBezTo>
                  <a:cubicBezTo>
                    <a:pt x="22" y="93"/>
                    <a:pt x="0" y="48"/>
                    <a:pt x="20" y="7"/>
                  </a:cubicBezTo>
                  <a:cubicBezTo>
                    <a:pt x="22" y="2"/>
                    <a:pt x="28" y="0"/>
                    <a:pt x="32" y="2"/>
                  </a:cubicBezTo>
                  <a:cubicBezTo>
                    <a:pt x="37" y="3"/>
                    <a:pt x="37" y="3"/>
                    <a:pt x="37" y="3"/>
                  </a:cubicBezTo>
                  <a:cubicBezTo>
                    <a:pt x="38" y="3"/>
                    <a:pt x="39" y="4"/>
                    <a:pt x="40" y="5"/>
                  </a:cubicBezTo>
                  <a:cubicBezTo>
                    <a:pt x="41" y="6"/>
                    <a:pt x="44" y="8"/>
                    <a:pt x="49" y="11"/>
                  </a:cubicBezTo>
                  <a:cubicBezTo>
                    <a:pt x="62" y="17"/>
                    <a:pt x="84" y="23"/>
                    <a:pt x="108" y="26"/>
                  </a:cubicBezTo>
                  <a:cubicBezTo>
                    <a:pt x="113" y="27"/>
                    <a:pt x="117" y="32"/>
                    <a:pt x="116" y="37"/>
                  </a:cubicBezTo>
                  <a:cubicBezTo>
                    <a:pt x="116" y="42"/>
                    <a:pt x="111" y="46"/>
                    <a:pt x="106" y="46"/>
                  </a:cubicBezTo>
                  <a:cubicBezTo>
                    <a:pt x="75" y="46"/>
                    <a:pt x="50" y="72"/>
                    <a:pt x="50" y="103"/>
                  </a:cubicBezTo>
                  <a:cubicBezTo>
                    <a:pt x="50" y="107"/>
                    <a:pt x="47" y="111"/>
                    <a:pt x="43" y="113"/>
                  </a:cubicBezTo>
                  <a:cubicBezTo>
                    <a:pt x="42" y="113"/>
                    <a:pt x="41" y="113"/>
                    <a:pt x="40" y="113"/>
                  </a:cubicBezTo>
                  <a:close/>
                  <a:moveTo>
                    <a:pt x="34" y="25"/>
                  </a:moveTo>
                  <a:cubicBezTo>
                    <a:pt x="30" y="42"/>
                    <a:pt x="33" y="58"/>
                    <a:pt x="37" y="71"/>
                  </a:cubicBezTo>
                  <a:cubicBezTo>
                    <a:pt x="43" y="58"/>
                    <a:pt x="53" y="46"/>
                    <a:pt x="66" y="38"/>
                  </a:cubicBezTo>
                  <a:cubicBezTo>
                    <a:pt x="56" y="35"/>
                    <a:pt x="47" y="32"/>
                    <a:pt x="40" y="29"/>
                  </a:cubicBezTo>
                  <a:cubicBezTo>
                    <a:pt x="38" y="28"/>
                    <a:pt x="36" y="27"/>
                    <a:pt x="34"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7"/>
            <p:cNvSpPr>
              <a:spLocks noEditPoints="1"/>
            </p:cNvSpPr>
            <p:nvPr/>
          </p:nvSpPr>
          <p:spPr bwMode="auto">
            <a:xfrm>
              <a:off x="1199342" y="1977321"/>
              <a:ext cx="111629" cy="108906"/>
            </a:xfrm>
            <a:custGeom>
              <a:avLst/>
              <a:gdLst>
                <a:gd name="T0" fmla="*/ 76 w 116"/>
                <a:gd name="T1" fmla="*/ 113 h 113"/>
                <a:gd name="T2" fmla="*/ 74 w 116"/>
                <a:gd name="T3" fmla="*/ 113 h 113"/>
                <a:gd name="T4" fmla="*/ 66 w 116"/>
                <a:gd name="T5" fmla="*/ 103 h 113"/>
                <a:gd name="T6" fmla="*/ 10 w 116"/>
                <a:gd name="T7" fmla="*/ 46 h 113"/>
                <a:gd name="T8" fmla="*/ 0 w 116"/>
                <a:gd name="T9" fmla="*/ 37 h 113"/>
                <a:gd name="T10" fmla="*/ 8 w 116"/>
                <a:gd name="T11" fmla="*/ 26 h 113"/>
                <a:gd name="T12" fmla="*/ 67 w 116"/>
                <a:gd name="T13" fmla="*/ 11 h 113"/>
                <a:gd name="T14" fmla="*/ 76 w 116"/>
                <a:gd name="T15" fmla="*/ 5 h 113"/>
                <a:gd name="T16" fmla="*/ 80 w 116"/>
                <a:gd name="T17" fmla="*/ 3 h 113"/>
                <a:gd name="T18" fmla="*/ 84 w 116"/>
                <a:gd name="T19" fmla="*/ 2 h 113"/>
                <a:gd name="T20" fmla="*/ 96 w 116"/>
                <a:gd name="T21" fmla="*/ 7 h 113"/>
                <a:gd name="T22" fmla="*/ 86 w 116"/>
                <a:gd name="T23" fmla="*/ 106 h 113"/>
                <a:gd name="T24" fmla="*/ 85 w 116"/>
                <a:gd name="T25" fmla="*/ 108 h 113"/>
                <a:gd name="T26" fmla="*/ 76 w 116"/>
                <a:gd name="T27" fmla="*/ 113 h 113"/>
                <a:gd name="T28" fmla="*/ 50 w 116"/>
                <a:gd name="T29" fmla="*/ 38 h 113"/>
                <a:gd name="T30" fmla="*/ 80 w 116"/>
                <a:gd name="T31" fmla="*/ 71 h 113"/>
                <a:gd name="T32" fmla="*/ 82 w 116"/>
                <a:gd name="T33" fmla="*/ 25 h 113"/>
                <a:gd name="T34" fmla="*/ 76 w 116"/>
                <a:gd name="T35" fmla="*/ 29 h 113"/>
                <a:gd name="T36" fmla="*/ 50 w 116"/>
                <a:gd name="T37" fmla="*/ 3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113">
                  <a:moveTo>
                    <a:pt x="76" y="113"/>
                  </a:moveTo>
                  <a:cubicBezTo>
                    <a:pt x="75" y="113"/>
                    <a:pt x="75" y="113"/>
                    <a:pt x="74" y="113"/>
                  </a:cubicBezTo>
                  <a:cubicBezTo>
                    <a:pt x="69" y="111"/>
                    <a:pt x="66" y="107"/>
                    <a:pt x="66" y="103"/>
                  </a:cubicBezTo>
                  <a:cubicBezTo>
                    <a:pt x="66" y="72"/>
                    <a:pt x="41" y="46"/>
                    <a:pt x="10" y="46"/>
                  </a:cubicBezTo>
                  <a:cubicBezTo>
                    <a:pt x="5" y="46"/>
                    <a:pt x="0" y="42"/>
                    <a:pt x="0" y="37"/>
                  </a:cubicBezTo>
                  <a:cubicBezTo>
                    <a:pt x="0" y="32"/>
                    <a:pt x="3" y="27"/>
                    <a:pt x="8" y="26"/>
                  </a:cubicBezTo>
                  <a:cubicBezTo>
                    <a:pt x="33" y="23"/>
                    <a:pt x="54" y="17"/>
                    <a:pt x="67" y="11"/>
                  </a:cubicBezTo>
                  <a:cubicBezTo>
                    <a:pt x="72" y="8"/>
                    <a:pt x="75" y="6"/>
                    <a:pt x="76" y="5"/>
                  </a:cubicBezTo>
                  <a:cubicBezTo>
                    <a:pt x="77" y="4"/>
                    <a:pt x="78" y="3"/>
                    <a:pt x="80" y="3"/>
                  </a:cubicBezTo>
                  <a:cubicBezTo>
                    <a:pt x="84" y="2"/>
                    <a:pt x="84" y="2"/>
                    <a:pt x="84" y="2"/>
                  </a:cubicBezTo>
                  <a:cubicBezTo>
                    <a:pt x="88" y="0"/>
                    <a:pt x="94" y="2"/>
                    <a:pt x="96" y="7"/>
                  </a:cubicBezTo>
                  <a:cubicBezTo>
                    <a:pt x="116" y="48"/>
                    <a:pt x="94" y="93"/>
                    <a:pt x="86" y="106"/>
                  </a:cubicBezTo>
                  <a:cubicBezTo>
                    <a:pt x="85" y="107"/>
                    <a:pt x="85" y="108"/>
                    <a:pt x="85" y="108"/>
                  </a:cubicBezTo>
                  <a:cubicBezTo>
                    <a:pt x="83" y="111"/>
                    <a:pt x="80" y="113"/>
                    <a:pt x="76" y="113"/>
                  </a:cubicBezTo>
                  <a:close/>
                  <a:moveTo>
                    <a:pt x="50" y="38"/>
                  </a:moveTo>
                  <a:cubicBezTo>
                    <a:pt x="63" y="46"/>
                    <a:pt x="73" y="58"/>
                    <a:pt x="80" y="71"/>
                  </a:cubicBezTo>
                  <a:cubicBezTo>
                    <a:pt x="84" y="58"/>
                    <a:pt x="86" y="42"/>
                    <a:pt x="82" y="25"/>
                  </a:cubicBezTo>
                  <a:cubicBezTo>
                    <a:pt x="80" y="27"/>
                    <a:pt x="78" y="28"/>
                    <a:pt x="76" y="29"/>
                  </a:cubicBezTo>
                  <a:cubicBezTo>
                    <a:pt x="69" y="32"/>
                    <a:pt x="60" y="35"/>
                    <a:pt x="50"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8"/>
            <p:cNvSpPr>
              <a:spLocks noEditPoints="1"/>
            </p:cNvSpPr>
            <p:nvPr/>
          </p:nvSpPr>
          <p:spPr bwMode="auto">
            <a:xfrm>
              <a:off x="868994" y="1779475"/>
              <a:ext cx="542715" cy="210552"/>
            </a:xfrm>
            <a:custGeom>
              <a:avLst/>
              <a:gdLst>
                <a:gd name="T0" fmla="*/ 283 w 566"/>
                <a:gd name="T1" fmla="*/ 220 h 220"/>
                <a:gd name="T2" fmla="*/ 280 w 566"/>
                <a:gd name="T3" fmla="*/ 220 h 220"/>
                <a:gd name="T4" fmla="*/ 7 w 566"/>
                <a:gd name="T5" fmla="*/ 120 h 220"/>
                <a:gd name="T6" fmla="*/ 0 w 566"/>
                <a:gd name="T7" fmla="*/ 110 h 220"/>
                <a:gd name="T8" fmla="*/ 7 w 566"/>
                <a:gd name="T9" fmla="*/ 101 h 220"/>
                <a:gd name="T10" fmla="*/ 280 w 566"/>
                <a:gd name="T11" fmla="*/ 1 h 220"/>
                <a:gd name="T12" fmla="*/ 286 w 566"/>
                <a:gd name="T13" fmla="*/ 1 h 220"/>
                <a:gd name="T14" fmla="*/ 560 w 566"/>
                <a:gd name="T15" fmla="*/ 101 h 220"/>
                <a:gd name="T16" fmla="*/ 566 w 566"/>
                <a:gd name="T17" fmla="*/ 110 h 220"/>
                <a:gd name="T18" fmla="*/ 560 w 566"/>
                <a:gd name="T19" fmla="*/ 120 h 220"/>
                <a:gd name="T20" fmla="*/ 286 w 566"/>
                <a:gd name="T21" fmla="*/ 220 h 220"/>
                <a:gd name="T22" fmla="*/ 283 w 566"/>
                <a:gd name="T23" fmla="*/ 220 h 220"/>
                <a:gd name="T24" fmla="*/ 39 w 566"/>
                <a:gd name="T25" fmla="*/ 110 h 220"/>
                <a:gd name="T26" fmla="*/ 283 w 566"/>
                <a:gd name="T27" fmla="*/ 199 h 220"/>
                <a:gd name="T28" fmla="*/ 527 w 566"/>
                <a:gd name="T29" fmla="*/ 110 h 220"/>
                <a:gd name="T30" fmla="*/ 283 w 566"/>
                <a:gd name="T31" fmla="*/ 21 h 220"/>
                <a:gd name="T32" fmla="*/ 39 w 566"/>
                <a:gd name="T33" fmla="*/ 1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6" h="220">
                  <a:moveTo>
                    <a:pt x="283" y="220"/>
                  </a:moveTo>
                  <a:cubicBezTo>
                    <a:pt x="282" y="220"/>
                    <a:pt x="281" y="220"/>
                    <a:pt x="280" y="220"/>
                  </a:cubicBezTo>
                  <a:cubicBezTo>
                    <a:pt x="7" y="120"/>
                    <a:pt x="7" y="120"/>
                    <a:pt x="7" y="120"/>
                  </a:cubicBezTo>
                  <a:cubicBezTo>
                    <a:pt x="3" y="118"/>
                    <a:pt x="0" y="114"/>
                    <a:pt x="0" y="110"/>
                  </a:cubicBezTo>
                  <a:cubicBezTo>
                    <a:pt x="0" y="106"/>
                    <a:pt x="3" y="102"/>
                    <a:pt x="7" y="101"/>
                  </a:cubicBezTo>
                  <a:cubicBezTo>
                    <a:pt x="280" y="1"/>
                    <a:pt x="280" y="1"/>
                    <a:pt x="280" y="1"/>
                  </a:cubicBezTo>
                  <a:cubicBezTo>
                    <a:pt x="282" y="0"/>
                    <a:pt x="284" y="0"/>
                    <a:pt x="286" y="1"/>
                  </a:cubicBezTo>
                  <a:cubicBezTo>
                    <a:pt x="560" y="101"/>
                    <a:pt x="560" y="101"/>
                    <a:pt x="560" y="101"/>
                  </a:cubicBezTo>
                  <a:cubicBezTo>
                    <a:pt x="564" y="102"/>
                    <a:pt x="566" y="106"/>
                    <a:pt x="566" y="110"/>
                  </a:cubicBezTo>
                  <a:cubicBezTo>
                    <a:pt x="566" y="114"/>
                    <a:pt x="564" y="118"/>
                    <a:pt x="560" y="120"/>
                  </a:cubicBezTo>
                  <a:cubicBezTo>
                    <a:pt x="286" y="220"/>
                    <a:pt x="286" y="220"/>
                    <a:pt x="286" y="220"/>
                  </a:cubicBezTo>
                  <a:cubicBezTo>
                    <a:pt x="285" y="220"/>
                    <a:pt x="284" y="220"/>
                    <a:pt x="283" y="220"/>
                  </a:cubicBezTo>
                  <a:close/>
                  <a:moveTo>
                    <a:pt x="39" y="110"/>
                  </a:moveTo>
                  <a:cubicBezTo>
                    <a:pt x="283" y="199"/>
                    <a:pt x="283" y="199"/>
                    <a:pt x="283" y="199"/>
                  </a:cubicBezTo>
                  <a:cubicBezTo>
                    <a:pt x="527" y="110"/>
                    <a:pt x="527" y="110"/>
                    <a:pt x="527" y="110"/>
                  </a:cubicBezTo>
                  <a:cubicBezTo>
                    <a:pt x="283" y="21"/>
                    <a:pt x="283" y="21"/>
                    <a:pt x="283" y="21"/>
                  </a:cubicBezTo>
                  <a:lnTo>
                    <a:pt x="39" y="1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9"/>
            <p:cNvSpPr>
              <a:spLocks noEditPoints="1"/>
            </p:cNvSpPr>
            <p:nvPr/>
          </p:nvSpPr>
          <p:spPr bwMode="auto">
            <a:xfrm>
              <a:off x="988791" y="1918330"/>
              <a:ext cx="303122" cy="108906"/>
            </a:xfrm>
            <a:custGeom>
              <a:avLst/>
              <a:gdLst>
                <a:gd name="T0" fmla="*/ 158 w 316"/>
                <a:gd name="T1" fmla="*/ 114 h 114"/>
                <a:gd name="T2" fmla="*/ 85 w 316"/>
                <a:gd name="T3" fmla="*/ 108 h 114"/>
                <a:gd name="T4" fmla="*/ 20 w 316"/>
                <a:gd name="T5" fmla="*/ 91 h 114"/>
                <a:gd name="T6" fmla="*/ 7 w 316"/>
                <a:gd name="T7" fmla="*/ 82 h 114"/>
                <a:gd name="T8" fmla="*/ 0 w 316"/>
                <a:gd name="T9" fmla="*/ 71 h 114"/>
                <a:gd name="T10" fmla="*/ 0 w 316"/>
                <a:gd name="T11" fmla="*/ 68 h 114"/>
                <a:gd name="T12" fmla="*/ 0 w 316"/>
                <a:gd name="T13" fmla="*/ 11 h 114"/>
                <a:gd name="T14" fmla="*/ 4 w 316"/>
                <a:gd name="T15" fmla="*/ 3 h 114"/>
                <a:gd name="T16" fmla="*/ 13 w 316"/>
                <a:gd name="T17" fmla="*/ 1 h 114"/>
                <a:gd name="T18" fmla="*/ 158 w 316"/>
                <a:gd name="T19" fmla="*/ 54 h 114"/>
                <a:gd name="T20" fmla="*/ 303 w 316"/>
                <a:gd name="T21" fmla="*/ 1 h 114"/>
                <a:gd name="T22" fmla="*/ 312 w 316"/>
                <a:gd name="T23" fmla="*/ 3 h 114"/>
                <a:gd name="T24" fmla="*/ 316 w 316"/>
                <a:gd name="T25" fmla="*/ 11 h 114"/>
                <a:gd name="T26" fmla="*/ 316 w 316"/>
                <a:gd name="T27" fmla="*/ 68 h 114"/>
                <a:gd name="T28" fmla="*/ 316 w 316"/>
                <a:gd name="T29" fmla="*/ 71 h 114"/>
                <a:gd name="T30" fmla="*/ 310 w 316"/>
                <a:gd name="T31" fmla="*/ 82 h 114"/>
                <a:gd name="T32" fmla="*/ 296 w 316"/>
                <a:gd name="T33" fmla="*/ 91 h 114"/>
                <a:gd name="T34" fmla="*/ 231 w 316"/>
                <a:gd name="T35" fmla="*/ 108 h 114"/>
                <a:gd name="T36" fmla="*/ 231 w 316"/>
                <a:gd name="T37" fmla="*/ 108 h 114"/>
                <a:gd name="T38" fmla="*/ 158 w 316"/>
                <a:gd name="T39" fmla="*/ 114 h 114"/>
                <a:gd name="T40" fmla="*/ 20 w 316"/>
                <a:gd name="T41" fmla="*/ 67 h 114"/>
                <a:gd name="T42" fmla="*/ 20 w 316"/>
                <a:gd name="T43" fmla="*/ 67 h 114"/>
                <a:gd name="T44" fmla="*/ 29 w 316"/>
                <a:gd name="T45" fmla="*/ 73 h 114"/>
                <a:gd name="T46" fmla="*/ 88 w 316"/>
                <a:gd name="T47" fmla="*/ 88 h 114"/>
                <a:gd name="T48" fmla="*/ 158 w 316"/>
                <a:gd name="T49" fmla="*/ 94 h 114"/>
                <a:gd name="T50" fmla="*/ 228 w 316"/>
                <a:gd name="T51" fmla="*/ 88 h 114"/>
                <a:gd name="T52" fmla="*/ 229 w 316"/>
                <a:gd name="T53" fmla="*/ 88 h 114"/>
                <a:gd name="T54" fmla="*/ 287 w 316"/>
                <a:gd name="T55" fmla="*/ 73 h 114"/>
                <a:gd name="T56" fmla="*/ 296 w 316"/>
                <a:gd name="T57" fmla="*/ 67 h 114"/>
                <a:gd name="T58" fmla="*/ 296 w 316"/>
                <a:gd name="T59" fmla="*/ 67 h 114"/>
                <a:gd name="T60" fmla="*/ 296 w 316"/>
                <a:gd name="T61" fmla="*/ 25 h 114"/>
                <a:gd name="T62" fmla="*/ 161 w 316"/>
                <a:gd name="T63" fmla="*/ 75 h 114"/>
                <a:gd name="T64" fmla="*/ 155 w 316"/>
                <a:gd name="T65" fmla="*/ 75 h 114"/>
                <a:gd name="T66" fmla="*/ 20 w 316"/>
                <a:gd name="T67" fmla="*/ 25 h 114"/>
                <a:gd name="T68" fmla="*/ 20 w 316"/>
                <a:gd name="T69" fmla="*/ 6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 h="114">
                  <a:moveTo>
                    <a:pt x="158" y="114"/>
                  </a:moveTo>
                  <a:cubicBezTo>
                    <a:pt x="133" y="114"/>
                    <a:pt x="108" y="112"/>
                    <a:pt x="85" y="108"/>
                  </a:cubicBezTo>
                  <a:cubicBezTo>
                    <a:pt x="58" y="104"/>
                    <a:pt x="35" y="98"/>
                    <a:pt x="20" y="91"/>
                  </a:cubicBezTo>
                  <a:cubicBezTo>
                    <a:pt x="14" y="88"/>
                    <a:pt x="10" y="85"/>
                    <a:pt x="7" y="82"/>
                  </a:cubicBezTo>
                  <a:cubicBezTo>
                    <a:pt x="3" y="78"/>
                    <a:pt x="1" y="75"/>
                    <a:pt x="0" y="71"/>
                  </a:cubicBezTo>
                  <a:cubicBezTo>
                    <a:pt x="0" y="70"/>
                    <a:pt x="0" y="69"/>
                    <a:pt x="0" y="68"/>
                  </a:cubicBezTo>
                  <a:cubicBezTo>
                    <a:pt x="0" y="11"/>
                    <a:pt x="0" y="11"/>
                    <a:pt x="0" y="11"/>
                  </a:cubicBezTo>
                  <a:cubicBezTo>
                    <a:pt x="0" y="8"/>
                    <a:pt x="1" y="5"/>
                    <a:pt x="4" y="3"/>
                  </a:cubicBezTo>
                  <a:cubicBezTo>
                    <a:pt x="7" y="1"/>
                    <a:pt x="10" y="0"/>
                    <a:pt x="13" y="1"/>
                  </a:cubicBezTo>
                  <a:cubicBezTo>
                    <a:pt x="158" y="54"/>
                    <a:pt x="158" y="54"/>
                    <a:pt x="158" y="54"/>
                  </a:cubicBezTo>
                  <a:cubicBezTo>
                    <a:pt x="303" y="1"/>
                    <a:pt x="303" y="1"/>
                    <a:pt x="303" y="1"/>
                  </a:cubicBezTo>
                  <a:cubicBezTo>
                    <a:pt x="306" y="0"/>
                    <a:pt x="309" y="1"/>
                    <a:pt x="312" y="3"/>
                  </a:cubicBezTo>
                  <a:cubicBezTo>
                    <a:pt x="315" y="5"/>
                    <a:pt x="316" y="8"/>
                    <a:pt x="316" y="11"/>
                  </a:cubicBezTo>
                  <a:cubicBezTo>
                    <a:pt x="316" y="68"/>
                    <a:pt x="316" y="68"/>
                    <a:pt x="316" y="68"/>
                  </a:cubicBezTo>
                  <a:cubicBezTo>
                    <a:pt x="316" y="69"/>
                    <a:pt x="316" y="70"/>
                    <a:pt x="316" y="71"/>
                  </a:cubicBezTo>
                  <a:cubicBezTo>
                    <a:pt x="315" y="75"/>
                    <a:pt x="313" y="78"/>
                    <a:pt x="310" y="82"/>
                  </a:cubicBezTo>
                  <a:cubicBezTo>
                    <a:pt x="306" y="85"/>
                    <a:pt x="301" y="88"/>
                    <a:pt x="296" y="91"/>
                  </a:cubicBezTo>
                  <a:cubicBezTo>
                    <a:pt x="281" y="98"/>
                    <a:pt x="258" y="104"/>
                    <a:pt x="231" y="108"/>
                  </a:cubicBezTo>
                  <a:cubicBezTo>
                    <a:pt x="231" y="108"/>
                    <a:pt x="231" y="108"/>
                    <a:pt x="231" y="108"/>
                  </a:cubicBezTo>
                  <a:cubicBezTo>
                    <a:pt x="208" y="112"/>
                    <a:pt x="183" y="114"/>
                    <a:pt x="158" y="114"/>
                  </a:cubicBezTo>
                  <a:close/>
                  <a:moveTo>
                    <a:pt x="20" y="67"/>
                  </a:moveTo>
                  <a:cubicBezTo>
                    <a:pt x="20" y="67"/>
                    <a:pt x="20" y="67"/>
                    <a:pt x="20" y="67"/>
                  </a:cubicBezTo>
                  <a:cubicBezTo>
                    <a:pt x="21" y="68"/>
                    <a:pt x="24" y="70"/>
                    <a:pt x="29" y="73"/>
                  </a:cubicBezTo>
                  <a:cubicBezTo>
                    <a:pt x="42" y="79"/>
                    <a:pt x="64" y="85"/>
                    <a:pt x="88" y="88"/>
                  </a:cubicBezTo>
                  <a:cubicBezTo>
                    <a:pt x="110" y="92"/>
                    <a:pt x="134" y="94"/>
                    <a:pt x="158" y="94"/>
                  </a:cubicBezTo>
                  <a:cubicBezTo>
                    <a:pt x="182" y="94"/>
                    <a:pt x="206" y="92"/>
                    <a:pt x="228" y="88"/>
                  </a:cubicBezTo>
                  <a:cubicBezTo>
                    <a:pt x="228" y="88"/>
                    <a:pt x="229" y="88"/>
                    <a:pt x="229" y="88"/>
                  </a:cubicBezTo>
                  <a:cubicBezTo>
                    <a:pt x="253" y="84"/>
                    <a:pt x="274" y="79"/>
                    <a:pt x="287" y="73"/>
                  </a:cubicBezTo>
                  <a:cubicBezTo>
                    <a:pt x="292" y="70"/>
                    <a:pt x="295" y="68"/>
                    <a:pt x="296" y="67"/>
                  </a:cubicBezTo>
                  <a:cubicBezTo>
                    <a:pt x="296" y="67"/>
                    <a:pt x="296" y="67"/>
                    <a:pt x="296" y="67"/>
                  </a:cubicBezTo>
                  <a:cubicBezTo>
                    <a:pt x="296" y="25"/>
                    <a:pt x="296" y="25"/>
                    <a:pt x="296" y="25"/>
                  </a:cubicBezTo>
                  <a:cubicBezTo>
                    <a:pt x="161" y="75"/>
                    <a:pt x="161" y="75"/>
                    <a:pt x="161" y="75"/>
                  </a:cubicBezTo>
                  <a:cubicBezTo>
                    <a:pt x="159" y="75"/>
                    <a:pt x="157" y="75"/>
                    <a:pt x="155" y="75"/>
                  </a:cubicBezTo>
                  <a:cubicBezTo>
                    <a:pt x="20" y="25"/>
                    <a:pt x="20" y="25"/>
                    <a:pt x="20" y="25"/>
                  </a:cubicBezTo>
                  <a:lnTo>
                    <a:pt x="20" y="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0"/>
            <p:cNvSpPr>
              <a:spLocks noEditPoints="1"/>
            </p:cNvSpPr>
            <p:nvPr/>
          </p:nvSpPr>
          <p:spPr bwMode="auto">
            <a:xfrm>
              <a:off x="967917" y="2002732"/>
              <a:ext cx="344869" cy="257744"/>
            </a:xfrm>
            <a:custGeom>
              <a:avLst/>
              <a:gdLst>
                <a:gd name="T0" fmla="*/ 180 w 360"/>
                <a:gd name="T1" fmla="*/ 269 h 269"/>
                <a:gd name="T2" fmla="*/ 117 w 360"/>
                <a:gd name="T3" fmla="*/ 250 h 269"/>
                <a:gd name="T4" fmla="*/ 47 w 360"/>
                <a:gd name="T5" fmla="*/ 156 h 269"/>
                <a:gd name="T6" fmla="*/ 44 w 360"/>
                <a:gd name="T7" fmla="*/ 157 h 269"/>
                <a:gd name="T8" fmla="*/ 19 w 360"/>
                <a:gd name="T9" fmla="*/ 130 h 269"/>
                <a:gd name="T10" fmla="*/ 10 w 360"/>
                <a:gd name="T11" fmla="*/ 112 h 269"/>
                <a:gd name="T12" fmla="*/ 3 w 360"/>
                <a:gd name="T13" fmla="*/ 79 h 269"/>
                <a:gd name="T14" fmla="*/ 19 w 360"/>
                <a:gd name="T15" fmla="*/ 65 h 269"/>
                <a:gd name="T16" fmla="*/ 33 w 360"/>
                <a:gd name="T17" fmla="*/ 64 h 269"/>
                <a:gd name="T18" fmla="*/ 108 w 360"/>
                <a:gd name="T19" fmla="*/ 0 h 269"/>
                <a:gd name="T20" fmla="*/ 110 w 360"/>
                <a:gd name="T21" fmla="*/ 0 h 269"/>
                <a:gd name="T22" fmla="*/ 180 w 360"/>
                <a:gd name="T23" fmla="*/ 6 h 269"/>
                <a:gd name="T24" fmla="*/ 250 w 360"/>
                <a:gd name="T25" fmla="*/ 0 h 269"/>
                <a:gd name="T26" fmla="*/ 252 w 360"/>
                <a:gd name="T27" fmla="*/ 0 h 269"/>
                <a:gd name="T28" fmla="*/ 327 w 360"/>
                <a:gd name="T29" fmla="*/ 64 h 269"/>
                <a:gd name="T30" fmla="*/ 341 w 360"/>
                <a:gd name="T31" fmla="*/ 65 h 269"/>
                <a:gd name="T32" fmla="*/ 357 w 360"/>
                <a:gd name="T33" fmla="*/ 79 h 269"/>
                <a:gd name="T34" fmla="*/ 350 w 360"/>
                <a:gd name="T35" fmla="*/ 112 h 269"/>
                <a:gd name="T36" fmla="*/ 341 w 360"/>
                <a:gd name="T37" fmla="*/ 130 h 269"/>
                <a:gd name="T38" fmla="*/ 316 w 360"/>
                <a:gd name="T39" fmla="*/ 157 h 269"/>
                <a:gd name="T40" fmla="*/ 313 w 360"/>
                <a:gd name="T41" fmla="*/ 156 h 269"/>
                <a:gd name="T42" fmla="*/ 244 w 360"/>
                <a:gd name="T43" fmla="*/ 250 h 269"/>
                <a:gd name="T44" fmla="*/ 180 w 360"/>
                <a:gd name="T45" fmla="*/ 269 h 269"/>
                <a:gd name="T46" fmla="*/ 53 w 360"/>
                <a:gd name="T47" fmla="*/ 132 h 269"/>
                <a:gd name="T48" fmla="*/ 55 w 360"/>
                <a:gd name="T49" fmla="*/ 133 h 269"/>
                <a:gd name="T50" fmla="*/ 62 w 360"/>
                <a:gd name="T51" fmla="*/ 139 h 269"/>
                <a:gd name="T52" fmla="*/ 128 w 360"/>
                <a:gd name="T53" fmla="*/ 233 h 269"/>
                <a:gd name="T54" fmla="*/ 180 w 360"/>
                <a:gd name="T55" fmla="*/ 249 h 269"/>
                <a:gd name="T56" fmla="*/ 233 w 360"/>
                <a:gd name="T57" fmla="*/ 233 h 269"/>
                <a:gd name="T58" fmla="*/ 298 w 360"/>
                <a:gd name="T59" fmla="*/ 139 h 269"/>
                <a:gd name="T60" fmla="*/ 305 w 360"/>
                <a:gd name="T61" fmla="*/ 133 h 269"/>
                <a:gd name="T62" fmla="*/ 314 w 360"/>
                <a:gd name="T63" fmla="*/ 135 h 269"/>
                <a:gd name="T64" fmla="*/ 315 w 360"/>
                <a:gd name="T65" fmla="*/ 136 h 269"/>
                <a:gd name="T66" fmla="*/ 323 w 360"/>
                <a:gd name="T67" fmla="*/ 122 h 269"/>
                <a:gd name="T68" fmla="*/ 333 w 360"/>
                <a:gd name="T69" fmla="*/ 102 h 269"/>
                <a:gd name="T70" fmla="*/ 338 w 360"/>
                <a:gd name="T71" fmla="*/ 86 h 269"/>
                <a:gd name="T72" fmla="*/ 334 w 360"/>
                <a:gd name="T73" fmla="*/ 83 h 269"/>
                <a:gd name="T74" fmla="*/ 325 w 360"/>
                <a:gd name="T75" fmla="*/ 86 h 269"/>
                <a:gd name="T76" fmla="*/ 315 w 360"/>
                <a:gd name="T77" fmla="*/ 87 h 269"/>
                <a:gd name="T78" fmla="*/ 312 w 360"/>
                <a:gd name="T79" fmla="*/ 85 h 269"/>
                <a:gd name="T80" fmla="*/ 308 w 360"/>
                <a:gd name="T81" fmla="*/ 77 h 269"/>
                <a:gd name="T82" fmla="*/ 253 w 360"/>
                <a:gd name="T83" fmla="*/ 20 h 269"/>
                <a:gd name="T84" fmla="*/ 180 w 360"/>
                <a:gd name="T85" fmla="*/ 26 h 269"/>
                <a:gd name="T86" fmla="*/ 107 w 360"/>
                <a:gd name="T87" fmla="*/ 20 h 269"/>
                <a:gd name="T88" fmla="*/ 52 w 360"/>
                <a:gd name="T89" fmla="*/ 77 h 269"/>
                <a:gd name="T90" fmla="*/ 48 w 360"/>
                <a:gd name="T91" fmla="*/ 85 h 269"/>
                <a:gd name="T92" fmla="*/ 45 w 360"/>
                <a:gd name="T93" fmla="*/ 87 h 269"/>
                <a:gd name="T94" fmla="*/ 35 w 360"/>
                <a:gd name="T95" fmla="*/ 86 h 269"/>
                <a:gd name="T96" fmla="*/ 26 w 360"/>
                <a:gd name="T97" fmla="*/ 83 h 269"/>
                <a:gd name="T98" fmla="*/ 22 w 360"/>
                <a:gd name="T99" fmla="*/ 86 h 269"/>
                <a:gd name="T100" fmla="*/ 27 w 360"/>
                <a:gd name="T101" fmla="*/ 102 h 269"/>
                <a:gd name="T102" fmla="*/ 37 w 360"/>
                <a:gd name="T103" fmla="*/ 122 h 269"/>
                <a:gd name="T104" fmla="*/ 45 w 360"/>
                <a:gd name="T105" fmla="*/ 136 h 269"/>
                <a:gd name="T106" fmla="*/ 46 w 360"/>
                <a:gd name="T107" fmla="*/ 135 h 269"/>
                <a:gd name="T108" fmla="*/ 53 w 360"/>
                <a:gd name="T109" fmla="*/ 13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269">
                  <a:moveTo>
                    <a:pt x="180" y="269"/>
                  </a:moveTo>
                  <a:cubicBezTo>
                    <a:pt x="158" y="269"/>
                    <a:pt x="136" y="263"/>
                    <a:pt x="117" y="250"/>
                  </a:cubicBezTo>
                  <a:cubicBezTo>
                    <a:pt x="87" y="230"/>
                    <a:pt x="63" y="197"/>
                    <a:pt x="47" y="156"/>
                  </a:cubicBezTo>
                  <a:cubicBezTo>
                    <a:pt x="46" y="157"/>
                    <a:pt x="45" y="157"/>
                    <a:pt x="44" y="157"/>
                  </a:cubicBezTo>
                  <a:cubicBezTo>
                    <a:pt x="31" y="157"/>
                    <a:pt x="25" y="143"/>
                    <a:pt x="19" y="130"/>
                  </a:cubicBezTo>
                  <a:cubicBezTo>
                    <a:pt x="16" y="124"/>
                    <a:pt x="14" y="118"/>
                    <a:pt x="10" y="112"/>
                  </a:cubicBezTo>
                  <a:cubicBezTo>
                    <a:pt x="2" y="99"/>
                    <a:pt x="0" y="88"/>
                    <a:pt x="3" y="79"/>
                  </a:cubicBezTo>
                  <a:cubicBezTo>
                    <a:pt x="5" y="74"/>
                    <a:pt x="9" y="68"/>
                    <a:pt x="19" y="65"/>
                  </a:cubicBezTo>
                  <a:cubicBezTo>
                    <a:pt x="23" y="63"/>
                    <a:pt x="28" y="63"/>
                    <a:pt x="33" y="64"/>
                  </a:cubicBezTo>
                  <a:cubicBezTo>
                    <a:pt x="39" y="28"/>
                    <a:pt x="71" y="0"/>
                    <a:pt x="108" y="0"/>
                  </a:cubicBezTo>
                  <a:cubicBezTo>
                    <a:pt x="109" y="0"/>
                    <a:pt x="109" y="0"/>
                    <a:pt x="110" y="0"/>
                  </a:cubicBezTo>
                  <a:cubicBezTo>
                    <a:pt x="132" y="4"/>
                    <a:pt x="156" y="6"/>
                    <a:pt x="180" y="6"/>
                  </a:cubicBezTo>
                  <a:cubicBezTo>
                    <a:pt x="204" y="6"/>
                    <a:pt x="228" y="4"/>
                    <a:pt x="250" y="0"/>
                  </a:cubicBezTo>
                  <a:cubicBezTo>
                    <a:pt x="251" y="0"/>
                    <a:pt x="251" y="0"/>
                    <a:pt x="252" y="0"/>
                  </a:cubicBezTo>
                  <a:cubicBezTo>
                    <a:pt x="290" y="0"/>
                    <a:pt x="321" y="28"/>
                    <a:pt x="327" y="64"/>
                  </a:cubicBezTo>
                  <a:cubicBezTo>
                    <a:pt x="332" y="63"/>
                    <a:pt x="337" y="63"/>
                    <a:pt x="341" y="65"/>
                  </a:cubicBezTo>
                  <a:cubicBezTo>
                    <a:pt x="351" y="68"/>
                    <a:pt x="355" y="74"/>
                    <a:pt x="357" y="79"/>
                  </a:cubicBezTo>
                  <a:cubicBezTo>
                    <a:pt x="360" y="88"/>
                    <a:pt x="358" y="99"/>
                    <a:pt x="350" y="112"/>
                  </a:cubicBezTo>
                  <a:cubicBezTo>
                    <a:pt x="346" y="118"/>
                    <a:pt x="344" y="124"/>
                    <a:pt x="341" y="130"/>
                  </a:cubicBezTo>
                  <a:cubicBezTo>
                    <a:pt x="335" y="143"/>
                    <a:pt x="329" y="157"/>
                    <a:pt x="316" y="157"/>
                  </a:cubicBezTo>
                  <a:cubicBezTo>
                    <a:pt x="315" y="157"/>
                    <a:pt x="314" y="157"/>
                    <a:pt x="313" y="156"/>
                  </a:cubicBezTo>
                  <a:cubicBezTo>
                    <a:pt x="298" y="197"/>
                    <a:pt x="273" y="230"/>
                    <a:pt x="244" y="250"/>
                  </a:cubicBezTo>
                  <a:cubicBezTo>
                    <a:pt x="224" y="263"/>
                    <a:pt x="202" y="269"/>
                    <a:pt x="180" y="269"/>
                  </a:cubicBezTo>
                  <a:close/>
                  <a:moveTo>
                    <a:pt x="53" y="132"/>
                  </a:moveTo>
                  <a:cubicBezTo>
                    <a:pt x="54" y="132"/>
                    <a:pt x="54" y="132"/>
                    <a:pt x="55" y="133"/>
                  </a:cubicBezTo>
                  <a:cubicBezTo>
                    <a:pt x="59" y="133"/>
                    <a:pt x="61" y="136"/>
                    <a:pt x="62" y="139"/>
                  </a:cubicBezTo>
                  <a:cubicBezTo>
                    <a:pt x="76" y="181"/>
                    <a:pt x="99" y="214"/>
                    <a:pt x="128" y="233"/>
                  </a:cubicBezTo>
                  <a:cubicBezTo>
                    <a:pt x="144" y="244"/>
                    <a:pt x="162" y="249"/>
                    <a:pt x="180" y="249"/>
                  </a:cubicBezTo>
                  <a:cubicBezTo>
                    <a:pt x="198" y="249"/>
                    <a:pt x="216" y="244"/>
                    <a:pt x="233" y="233"/>
                  </a:cubicBezTo>
                  <a:cubicBezTo>
                    <a:pt x="261" y="214"/>
                    <a:pt x="284" y="181"/>
                    <a:pt x="298" y="139"/>
                  </a:cubicBezTo>
                  <a:cubicBezTo>
                    <a:pt x="299" y="136"/>
                    <a:pt x="301" y="133"/>
                    <a:pt x="305" y="133"/>
                  </a:cubicBezTo>
                  <a:cubicBezTo>
                    <a:pt x="308" y="132"/>
                    <a:pt x="312" y="133"/>
                    <a:pt x="314" y="135"/>
                  </a:cubicBezTo>
                  <a:cubicBezTo>
                    <a:pt x="315" y="136"/>
                    <a:pt x="315" y="136"/>
                    <a:pt x="315" y="136"/>
                  </a:cubicBezTo>
                  <a:cubicBezTo>
                    <a:pt x="318" y="134"/>
                    <a:pt x="321" y="127"/>
                    <a:pt x="323" y="122"/>
                  </a:cubicBezTo>
                  <a:cubicBezTo>
                    <a:pt x="325" y="115"/>
                    <a:pt x="329" y="108"/>
                    <a:pt x="333" y="102"/>
                  </a:cubicBezTo>
                  <a:cubicBezTo>
                    <a:pt x="338" y="93"/>
                    <a:pt x="339" y="88"/>
                    <a:pt x="338" y="86"/>
                  </a:cubicBezTo>
                  <a:cubicBezTo>
                    <a:pt x="338" y="85"/>
                    <a:pt x="336" y="84"/>
                    <a:pt x="334" y="83"/>
                  </a:cubicBezTo>
                  <a:cubicBezTo>
                    <a:pt x="332" y="83"/>
                    <a:pt x="329" y="84"/>
                    <a:pt x="325" y="86"/>
                  </a:cubicBezTo>
                  <a:cubicBezTo>
                    <a:pt x="322" y="88"/>
                    <a:pt x="318" y="89"/>
                    <a:pt x="315" y="87"/>
                  </a:cubicBezTo>
                  <a:cubicBezTo>
                    <a:pt x="314" y="86"/>
                    <a:pt x="313" y="86"/>
                    <a:pt x="312" y="85"/>
                  </a:cubicBezTo>
                  <a:cubicBezTo>
                    <a:pt x="310" y="83"/>
                    <a:pt x="308" y="80"/>
                    <a:pt x="308" y="77"/>
                  </a:cubicBezTo>
                  <a:cubicBezTo>
                    <a:pt x="308" y="46"/>
                    <a:pt x="283" y="21"/>
                    <a:pt x="253" y="20"/>
                  </a:cubicBezTo>
                  <a:cubicBezTo>
                    <a:pt x="230" y="24"/>
                    <a:pt x="205" y="26"/>
                    <a:pt x="180" y="26"/>
                  </a:cubicBezTo>
                  <a:cubicBezTo>
                    <a:pt x="155" y="26"/>
                    <a:pt x="130" y="24"/>
                    <a:pt x="107" y="20"/>
                  </a:cubicBezTo>
                  <a:cubicBezTo>
                    <a:pt x="77" y="21"/>
                    <a:pt x="52" y="46"/>
                    <a:pt x="52" y="77"/>
                  </a:cubicBezTo>
                  <a:cubicBezTo>
                    <a:pt x="52" y="80"/>
                    <a:pt x="50" y="83"/>
                    <a:pt x="48" y="85"/>
                  </a:cubicBezTo>
                  <a:cubicBezTo>
                    <a:pt x="47" y="86"/>
                    <a:pt x="46" y="86"/>
                    <a:pt x="45" y="87"/>
                  </a:cubicBezTo>
                  <a:cubicBezTo>
                    <a:pt x="42" y="89"/>
                    <a:pt x="38" y="88"/>
                    <a:pt x="35" y="86"/>
                  </a:cubicBezTo>
                  <a:cubicBezTo>
                    <a:pt x="31" y="84"/>
                    <a:pt x="28" y="83"/>
                    <a:pt x="26" y="83"/>
                  </a:cubicBezTo>
                  <a:cubicBezTo>
                    <a:pt x="24" y="84"/>
                    <a:pt x="22" y="85"/>
                    <a:pt x="22" y="86"/>
                  </a:cubicBezTo>
                  <a:cubicBezTo>
                    <a:pt x="21" y="88"/>
                    <a:pt x="22" y="93"/>
                    <a:pt x="27" y="102"/>
                  </a:cubicBezTo>
                  <a:cubicBezTo>
                    <a:pt x="31" y="108"/>
                    <a:pt x="35" y="115"/>
                    <a:pt x="37" y="122"/>
                  </a:cubicBezTo>
                  <a:cubicBezTo>
                    <a:pt x="39" y="127"/>
                    <a:pt x="43" y="134"/>
                    <a:pt x="45" y="136"/>
                  </a:cubicBezTo>
                  <a:cubicBezTo>
                    <a:pt x="45" y="136"/>
                    <a:pt x="45" y="136"/>
                    <a:pt x="46" y="135"/>
                  </a:cubicBezTo>
                  <a:cubicBezTo>
                    <a:pt x="48" y="133"/>
                    <a:pt x="50" y="132"/>
                    <a:pt x="53"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1"/>
            <p:cNvSpPr>
              <a:spLocks/>
            </p:cNvSpPr>
            <p:nvPr/>
          </p:nvSpPr>
          <p:spPr bwMode="auto">
            <a:xfrm>
              <a:off x="1392650" y="1874768"/>
              <a:ext cx="19059" cy="128872"/>
            </a:xfrm>
            <a:custGeom>
              <a:avLst/>
              <a:gdLst>
                <a:gd name="T0" fmla="*/ 10 w 20"/>
                <a:gd name="T1" fmla="*/ 134 h 134"/>
                <a:gd name="T2" fmla="*/ 0 w 20"/>
                <a:gd name="T3" fmla="*/ 124 h 134"/>
                <a:gd name="T4" fmla="*/ 0 w 20"/>
                <a:gd name="T5" fmla="*/ 10 h 134"/>
                <a:gd name="T6" fmla="*/ 10 w 20"/>
                <a:gd name="T7" fmla="*/ 0 h 134"/>
                <a:gd name="T8" fmla="*/ 20 w 20"/>
                <a:gd name="T9" fmla="*/ 10 h 134"/>
                <a:gd name="T10" fmla="*/ 20 w 20"/>
                <a:gd name="T11" fmla="*/ 124 h 134"/>
                <a:gd name="T12" fmla="*/ 10 w 20"/>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20" h="134">
                  <a:moveTo>
                    <a:pt x="10" y="134"/>
                  </a:moveTo>
                  <a:cubicBezTo>
                    <a:pt x="5" y="134"/>
                    <a:pt x="0" y="130"/>
                    <a:pt x="0" y="124"/>
                  </a:cubicBezTo>
                  <a:cubicBezTo>
                    <a:pt x="0" y="10"/>
                    <a:pt x="0" y="10"/>
                    <a:pt x="0" y="10"/>
                  </a:cubicBezTo>
                  <a:cubicBezTo>
                    <a:pt x="0" y="5"/>
                    <a:pt x="5" y="0"/>
                    <a:pt x="10" y="0"/>
                  </a:cubicBezTo>
                  <a:cubicBezTo>
                    <a:pt x="16" y="0"/>
                    <a:pt x="20" y="5"/>
                    <a:pt x="20" y="10"/>
                  </a:cubicBezTo>
                  <a:cubicBezTo>
                    <a:pt x="20" y="124"/>
                    <a:pt x="20" y="124"/>
                    <a:pt x="20" y="124"/>
                  </a:cubicBezTo>
                  <a:cubicBezTo>
                    <a:pt x="20" y="130"/>
                    <a:pt x="16" y="134"/>
                    <a:pt x="10" y="1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2"/>
            <p:cNvSpPr>
              <a:spLocks noEditPoints="1"/>
            </p:cNvSpPr>
            <p:nvPr/>
          </p:nvSpPr>
          <p:spPr bwMode="auto">
            <a:xfrm>
              <a:off x="1375407" y="1985489"/>
              <a:ext cx="53545" cy="53545"/>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20 h 56"/>
                <a:gd name="T12" fmla="*/ 20 w 56"/>
                <a:gd name="T13" fmla="*/ 28 h 56"/>
                <a:gd name="T14" fmla="*/ 28 w 56"/>
                <a:gd name="T15" fmla="*/ 36 h 56"/>
                <a:gd name="T16" fmla="*/ 36 w 56"/>
                <a:gd name="T17" fmla="*/ 28 h 56"/>
                <a:gd name="T18" fmla="*/ 28 w 56"/>
                <a:gd name="T19"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4"/>
                    <a:pt x="0" y="28"/>
                  </a:cubicBezTo>
                  <a:cubicBezTo>
                    <a:pt x="0" y="13"/>
                    <a:pt x="13" y="0"/>
                    <a:pt x="28" y="0"/>
                  </a:cubicBezTo>
                  <a:cubicBezTo>
                    <a:pt x="44" y="0"/>
                    <a:pt x="56" y="13"/>
                    <a:pt x="56" y="28"/>
                  </a:cubicBezTo>
                  <a:cubicBezTo>
                    <a:pt x="56" y="44"/>
                    <a:pt x="44" y="56"/>
                    <a:pt x="28" y="56"/>
                  </a:cubicBezTo>
                  <a:close/>
                  <a:moveTo>
                    <a:pt x="28" y="20"/>
                  </a:moveTo>
                  <a:cubicBezTo>
                    <a:pt x="24" y="20"/>
                    <a:pt x="20" y="24"/>
                    <a:pt x="20" y="28"/>
                  </a:cubicBezTo>
                  <a:cubicBezTo>
                    <a:pt x="20" y="33"/>
                    <a:pt x="24" y="36"/>
                    <a:pt x="28" y="36"/>
                  </a:cubicBezTo>
                  <a:cubicBezTo>
                    <a:pt x="33" y="36"/>
                    <a:pt x="36" y="33"/>
                    <a:pt x="36" y="28"/>
                  </a:cubicBezTo>
                  <a:cubicBezTo>
                    <a:pt x="36" y="24"/>
                    <a:pt x="33" y="20"/>
                    <a:pt x="2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
            <p:cNvSpPr>
              <a:spLocks noEditPoints="1"/>
            </p:cNvSpPr>
            <p:nvPr/>
          </p:nvSpPr>
          <p:spPr bwMode="auto">
            <a:xfrm>
              <a:off x="1367239" y="2020883"/>
              <a:ext cx="68974" cy="97108"/>
            </a:xfrm>
            <a:custGeom>
              <a:avLst/>
              <a:gdLst>
                <a:gd name="T0" fmla="*/ 62 w 72"/>
                <a:gd name="T1" fmla="*/ 101 h 101"/>
                <a:gd name="T2" fmla="*/ 62 w 72"/>
                <a:gd name="T3" fmla="*/ 101 h 101"/>
                <a:gd name="T4" fmla="*/ 10 w 72"/>
                <a:gd name="T5" fmla="*/ 101 h 101"/>
                <a:gd name="T6" fmla="*/ 2 w 72"/>
                <a:gd name="T7" fmla="*/ 97 h 101"/>
                <a:gd name="T8" fmla="*/ 1 w 72"/>
                <a:gd name="T9" fmla="*/ 88 h 101"/>
                <a:gd name="T10" fmla="*/ 27 w 72"/>
                <a:gd name="T11" fmla="*/ 7 h 101"/>
                <a:gd name="T12" fmla="*/ 36 w 72"/>
                <a:gd name="T13" fmla="*/ 0 h 101"/>
                <a:gd name="T14" fmla="*/ 46 w 72"/>
                <a:gd name="T15" fmla="*/ 7 h 101"/>
                <a:gd name="T16" fmla="*/ 71 w 72"/>
                <a:gd name="T17" fmla="*/ 87 h 101"/>
                <a:gd name="T18" fmla="*/ 72 w 72"/>
                <a:gd name="T19" fmla="*/ 91 h 101"/>
                <a:gd name="T20" fmla="*/ 62 w 72"/>
                <a:gd name="T21" fmla="*/ 101 h 101"/>
                <a:gd name="T22" fmla="*/ 24 w 72"/>
                <a:gd name="T23" fmla="*/ 81 h 101"/>
                <a:gd name="T24" fmla="*/ 48 w 72"/>
                <a:gd name="T25" fmla="*/ 81 h 101"/>
                <a:gd name="T26" fmla="*/ 36 w 72"/>
                <a:gd name="T27" fmla="*/ 43 h 101"/>
                <a:gd name="T28" fmla="*/ 24 w 72"/>
                <a:gd name="T29" fmla="*/ 8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01">
                  <a:moveTo>
                    <a:pt x="62" y="101"/>
                  </a:moveTo>
                  <a:cubicBezTo>
                    <a:pt x="62" y="101"/>
                    <a:pt x="62" y="101"/>
                    <a:pt x="62" y="101"/>
                  </a:cubicBezTo>
                  <a:cubicBezTo>
                    <a:pt x="10" y="101"/>
                    <a:pt x="10" y="101"/>
                    <a:pt x="10" y="101"/>
                  </a:cubicBezTo>
                  <a:cubicBezTo>
                    <a:pt x="7" y="101"/>
                    <a:pt x="4" y="100"/>
                    <a:pt x="2" y="97"/>
                  </a:cubicBezTo>
                  <a:cubicBezTo>
                    <a:pt x="0" y="95"/>
                    <a:pt x="0" y="91"/>
                    <a:pt x="1" y="88"/>
                  </a:cubicBezTo>
                  <a:cubicBezTo>
                    <a:pt x="27" y="7"/>
                    <a:pt x="27" y="7"/>
                    <a:pt x="27" y="7"/>
                  </a:cubicBezTo>
                  <a:cubicBezTo>
                    <a:pt x="28" y="3"/>
                    <a:pt x="32" y="0"/>
                    <a:pt x="36" y="0"/>
                  </a:cubicBezTo>
                  <a:cubicBezTo>
                    <a:pt x="40" y="0"/>
                    <a:pt x="44" y="3"/>
                    <a:pt x="46" y="7"/>
                  </a:cubicBezTo>
                  <a:cubicBezTo>
                    <a:pt x="71" y="87"/>
                    <a:pt x="71" y="87"/>
                    <a:pt x="71" y="87"/>
                  </a:cubicBezTo>
                  <a:cubicBezTo>
                    <a:pt x="72" y="88"/>
                    <a:pt x="72" y="90"/>
                    <a:pt x="72" y="91"/>
                  </a:cubicBezTo>
                  <a:cubicBezTo>
                    <a:pt x="72" y="97"/>
                    <a:pt x="68" y="101"/>
                    <a:pt x="62" y="101"/>
                  </a:cubicBezTo>
                  <a:close/>
                  <a:moveTo>
                    <a:pt x="24" y="81"/>
                  </a:moveTo>
                  <a:cubicBezTo>
                    <a:pt x="48" y="81"/>
                    <a:pt x="48" y="81"/>
                    <a:pt x="48" y="81"/>
                  </a:cubicBezTo>
                  <a:cubicBezTo>
                    <a:pt x="36" y="43"/>
                    <a:pt x="36" y="43"/>
                    <a:pt x="36" y="43"/>
                  </a:cubicBezTo>
                  <a:lnTo>
                    <a:pt x="24"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
            <p:cNvSpPr>
              <a:spLocks noEditPoints="1"/>
            </p:cNvSpPr>
            <p:nvPr/>
          </p:nvSpPr>
          <p:spPr bwMode="auto">
            <a:xfrm>
              <a:off x="1048689" y="2224175"/>
              <a:ext cx="183325" cy="205106"/>
            </a:xfrm>
            <a:custGeom>
              <a:avLst/>
              <a:gdLst>
                <a:gd name="T0" fmla="*/ 96 w 192"/>
                <a:gd name="T1" fmla="*/ 214 h 214"/>
                <a:gd name="T2" fmla="*/ 88 w 192"/>
                <a:gd name="T3" fmla="*/ 211 h 214"/>
                <a:gd name="T4" fmla="*/ 3 w 192"/>
                <a:gd name="T5" fmla="*/ 101 h 214"/>
                <a:gd name="T6" fmla="*/ 1 w 192"/>
                <a:gd name="T7" fmla="*/ 93 h 214"/>
                <a:gd name="T8" fmla="*/ 5 w 192"/>
                <a:gd name="T9" fmla="*/ 87 h 214"/>
                <a:gd name="T10" fmla="*/ 23 w 192"/>
                <a:gd name="T11" fmla="*/ 54 h 214"/>
                <a:gd name="T12" fmla="*/ 28 w 192"/>
                <a:gd name="T13" fmla="*/ 10 h 214"/>
                <a:gd name="T14" fmla="*/ 33 w 192"/>
                <a:gd name="T15" fmla="*/ 1 h 214"/>
                <a:gd name="T16" fmla="*/ 44 w 192"/>
                <a:gd name="T17" fmla="*/ 2 h 214"/>
                <a:gd name="T18" fmla="*/ 96 w 192"/>
                <a:gd name="T19" fmla="*/ 18 h 214"/>
                <a:gd name="T20" fmla="*/ 149 w 192"/>
                <a:gd name="T21" fmla="*/ 2 h 214"/>
                <a:gd name="T22" fmla="*/ 159 w 192"/>
                <a:gd name="T23" fmla="*/ 1 h 214"/>
                <a:gd name="T24" fmla="*/ 164 w 192"/>
                <a:gd name="T25" fmla="*/ 10 h 214"/>
                <a:gd name="T26" fmla="*/ 169 w 192"/>
                <a:gd name="T27" fmla="*/ 54 h 214"/>
                <a:gd name="T28" fmla="*/ 187 w 192"/>
                <a:gd name="T29" fmla="*/ 87 h 214"/>
                <a:gd name="T30" fmla="*/ 191 w 192"/>
                <a:gd name="T31" fmla="*/ 93 h 214"/>
                <a:gd name="T32" fmla="*/ 189 w 192"/>
                <a:gd name="T33" fmla="*/ 101 h 214"/>
                <a:gd name="T34" fmla="*/ 104 w 192"/>
                <a:gd name="T35" fmla="*/ 211 h 214"/>
                <a:gd name="T36" fmla="*/ 96 w 192"/>
                <a:gd name="T37" fmla="*/ 214 h 214"/>
                <a:gd name="T38" fmla="*/ 25 w 192"/>
                <a:gd name="T39" fmla="*/ 97 h 214"/>
                <a:gd name="T40" fmla="*/ 96 w 192"/>
                <a:gd name="T41" fmla="*/ 188 h 214"/>
                <a:gd name="T42" fmla="*/ 167 w 192"/>
                <a:gd name="T43" fmla="*/ 97 h 214"/>
                <a:gd name="T44" fmla="*/ 149 w 192"/>
                <a:gd name="T45" fmla="*/ 58 h 214"/>
                <a:gd name="T46" fmla="*/ 145 w 192"/>
                <a:gd name="T47" fmla="*/ 27 h 214"/>
                <a:gd name="T48" fmla="*/ 96 w 192"/>
                <a:gd name="T49" fmla="*/ 38 h 214"/>
                <a:gd name="T50" fmla="*/ 47 w 192"/>
                <a:gd name="T51" fmla="*/ 27 h 214"/>
                <a:gd name="T52" fmla="*/ 43 w 192"/>
                <a:gd name="T53" fmla="*/ 58 h 214"/>
                <a:gd name="T54" fmla="*/ 25 w 192"/>
                <a:gd name="T55" fmla="*/ 9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214">
                  <a:moveTo>
                    <a:pt x="96" y="214"/>
                  </a:moveTo>
                  <a:cubicBezTo>
                    <a:pt x="93" y="214"/>
                    <a:pt x="90" y="213"/>
                    <a:pt x="88" y="211"/>
                  </a:cubicBezTo>
                  <a:cubicBezTo>
                    <a:pt x="3" y="101"/>
                    <a:pt x="3" y="101"/>
                    <a:pt x="3" y="101"/>
                  </a:cubicBezTo>
                  <a:cubicBezTo>
                    <a:pt x="1" y="99"/>
                    <a:pt x="0" y="96"/>
                    <a:pt x="1" y="93"/>
                  </a:cubicBezTo>
                  <a:cubicBezTo>
                    <a:pt x="1" y="91"/>
                    <a:pt x="3" y="88"/>
                    <a:pt x="5" y="87"/>
                  </a:cubicBezTo>
                  <a:cubicBezTo>
                    <a:pt x="13" y="82"/>
                    <a:pt x="20" y="70"/>
                    <a:pt x="23" y="54"/>
                  </a:cubicBezTo>
                  <a:cubicBezTo>
                    <a:pt x="26" y="42"/>
                    <a:pt x="28" y="27"/>
                    <a:pt x="28" y="10"/>
                  </a:cubicBezTo>
                  <a:cubicBezTo>
                    <a:pt x="28" y="6"/>
                    <a:pt x="30" y="3"/>
                    <a:pt x="33" y="1"/>
                  </a:cubicBezTo>
                  <a:cubicBezTo>
                    <a:pt x="37" y="0"/>
                    <a:pt x="40" y="0"/>
                    <a:pt x="44" y="2"/>
                  </a:cubicBezTo>
                  <a:cubicBezTo>
                    <a:pt x="60" y="13"/>
                    <a:pt x="78" y="18"/>
                    <a:pt x="96" y="18"/>
                  </a:cubicBezTo>
                  <a:cubicBezTo>
                    <a:pt x="114" y="18"/>
                    <a:pt x="132" y="13"/>
                    <a:pt x="149" y="2"/>
                  </a:cubicBezTo>
                  <a:cubicBezTo>
                    <a:pt x="152" y="0"/>
                    <a:pt x="156" y="0"/>
                    <a:pt x="159" y="1"/>
                  </a:cubicBezTo>
                  <a:cubicBezTo>
                    <a:pt x="162" y="3"/>
                    <a:pt x="164" y="6"/>
                    <a:pt x="164" y="10"/>
                  </a:cubicBezTo>
                  <a:cubicBezTo>
                    <a:pt x="164" y="27"/>
                    <a:pt x="166" y="42"/>
                    <a:pt x="169" y="54"/>
                  </a:cubicBezTo>
                  <a:cubicBezTo>
                    <a:pt x="172" y="70"/>
                    <a:pt x="179" y="82"/>
                    <a:pt x="187" y="87"/>
                  </a:cubicBezTo>
                  <a:cubicBezTo>
                    <a:pt x="189" y="88"/>
                    <a:pt x="191" y="91"/>
                    <a:pt x="191" y="93"/>
                  </a:cubicBezTo>
                  <a:cubicBezTo>
                    <a:pt x="192" y="96"/>
                    <a:pt x="191" y="99"/>
                    <a:pt x="189" y="101"/>
                  </a:cubicBezTo>
                  <a:cubicBezTo>
                    <a:pt x="104" y="211"/>
                    <a:pt x="104" y="211"/>
                    <a:pt x="104" y="211"/>
                  </a:cubicBezTo>
                  <a:cubicBezTo>
                    <a:pt x="102" y="213"/>
                    <a:pt x="99" y="214"/>
                    <a:pt x="96" y="214"/>
                  </a:cubicBezTo>
                  <a:close/>
                  <a:moveTo>
                    <a:pt x="25" y="97"/>
                  </a:moveTo>
                  <a:cubicBezTo>
                    <a:pt x="96" y="188"/>
                    <a:pt x="96" y="188"/>
                    <a:pt x="96" y="188"/>
                  </a:cubicBezTo>
                  <a:cubicBezTo>
                    <a:pt x="167" y="97"/>
                    <a:pt x="167" y="97"/>
                    <a:pt x="167" y="97"/>
                  </a:cubicBezTo>
                  <a:cubicBezTo>
                    <a:pt x="159" y="88"/>
                    <a:pt x="153" y="75"/>
                    <a:pt x="149" y="58"/>
                  </a:cubicBezTo>
                  <a:cubicBezTo>
                    <a:pt x="147" y="49"/>
                    <a:pt x="146" y="39"/>
                    <a:pt x="145" y="27"/>
                  </a:cubicBezTo>
                  <a:cubicBezTo>
                    <a:pt x="129" y="34"/>
                    <a:pt x="113" y="38"/>
                    <a:pt x="96" y="38"/>
                  </a:cubicBezTo>
                  <a:cubicBezTo>
                    <a:pt x="79" y="38"/>
                    <a:pt x="63" y="34"/>
                    <a:pt x="47" y="27"/>
                  </a:cubicBezTo>
                  <a:cubicBezTo>
                    <a:pt x="47" y="39"/>
                    <a:pt x="45" y="49"/>
                    <a:pt x="43" y="58"/>
                  </a:cubicBezTo>
                  <a:cubicBezTo>
                    <a:pt x="39" y="75"/>
                    <a:pt x="33" y="88"/>
                    <a:pt x="25" y="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5"/>
            <p:cNvSpPr>
              <a:spLocks noEditPoints="1"/>
            </p:cNvSpPr>
            <p:nvPr/>
          </p:nvSpPr>
          <p:spPr bwMode="auto">
            <a:xfrm>
              <a:off x="1111310" y="1861155"/>
              <a:ext cx="58083" cy="47193"/>
            </a:xfrm>
            <a:custGeom>
              <a:avLst/>
              <a:gdLst>
                <a:gd name="T0" fmla="*/ 30 w 60"/>
                <a:gd name="T1" fmla="*/ 50 h 50"/>
                <a:gd name="T2" fmla="*/ 0 w 60"/>
                <a:gd name="T3" fmla="*/ 25 h 50"/>
                <a:gd name="T4" fmla="*/ 30 w 60"/>
                <a:gd name="T5" fmla="*/ 0 h 50"/>
                <a:gd name="T6" fmla="*/ 60 w 60"/>
                <a:gd name="T7" fmla="*/ 25 h 50"/>
                <a:gd name="T8" fmla="*/ 30 w 60"/>
                <a:gd name="T9" fmla="*/ 50 h 50"/>
                <a:gd name="T10" fmla="*/ 30 w 60"/>
                <a:gd name="T11" fmla="*/ 20 h 50"/>
                <a:gd name="T12" fmla="*/ 20 w 60"/>
                <a:gd name="T13" fmla="*/ 25 h 50"/>
                <a:gd name="T14" fmla="*/ 30 w 60"/>
                <a:gd name="T15" fmla="*/ 30 h 50"/>
                <a:gd name="T16" fmla="*/ 40 w 60"/>
                <a:gd name="T17" fmla="*/ 25 h 50"/>
                <a:gd name="T18" fmla="*/ 30 w 60"/>
                <a:gd name="T1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0">
                  <a:moveTo>
                    <a:pt x="30" y="50"/>
                  </a:moveTo>
                  <a:cubicBezTo>
                    <a:pt x="13" y="50"/>
                    <a:pt x="0" y="39"/>
                    <a:pt x="0" y="25"/>
                  </a:cubicBezTo>
                  <a:cubicBezTo>
                    <a:pt x="0" y="11"/>
                    <a:pt x="13" y="0"/>
                    <a:pt x="30" y="0"/>
                  </a:cubicBezTo>
                  <a:cubicBezTo>
                    <a:pt x="47" y="0"/>
                    <a:pt x="60" y="11"/>
                    <a:pt x="60" y="25"/>
                  </a:cubicBezTo>
                  <a:cubicBezTo>
                    <a:pt x="60" y="39"/>
                    <a:pt x="47" y="50"/>
                    <a:pt x="30" y="50"/>
                  </a:cubicBezTo>
                  <a:close/>
                  <a:moveTo>
                    <a:pt x="30" y="20"/>
                  </a:moveTo>
                  <a:cubicBezTo>
                    <a:pt x="24" y="20"/>
                    <a:pt x="20" y="24"/>
                    <a:pt x="20" y="25"/>
                  </a:cubicBezTo>
                  <a:cubicBezTo>
                    <a:pt x="20" y="26"/>
                    <a:pt x="24" y="30"/>
                    <a:pt x="30" y="30"/>
                  </a:cubicBezTo>
                  <a:cubicBezTo>
                    <a:pt x="36" y="30"/>
                    <a:pt x="40" y="27"/>
                    <a:pt x="40" y="25"/>
                  </a:cubicBezTo>
                  <a:cubicBezTo>
                    <a:pt x="40" y="24"/>
                    <a:pt x="36" y="20"/>
                    <a:pt x="3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6"/>
            <p:cNvSpPr>
              <a:spLocks/>
            </p:cNvSpPr>
            <p:nvPr/>
          </p:nvSpPr>
          <p:spPr bwMode="auto">
            <a:xfrm>
              <a:off x="1151242" y="1874768"/>
              <a:ext cx="258652" cy="19966"/>
            </a:xfrm>
            <a:custGeom>
              <a:avLst/>
              <a:gdLst>
                <a:gd name="T0" fmla="*/ 260 w 270"/>
                <a:gd name="T1" fmla="*/ 20 h 20"/>
                <a:gd name="T2" fmla="*/ 10 w 270"/>
                <a:gd name="T3" fmla="*/ 20 h 20"/>
                <a:gd name="T4" fmla="*/ 0 w 270"/>
                <a:gd name="T5" fmla="*/ 10 h 20"/>
                <a:gd name="T6" fmla="*/ 10 w 270"/>
                <a:gd name="T7" fmla="*/ 0 h 20"/>
                <a:gd name="T8" fmla="*/ 260 w 270"/>
                <a:gd name="T9" fmla="*/ 0 h 20"/>
                <a:gd name="T10" fmla="*/ 270 w 270"/>
                <a:gd name="T11" fmla="*/ 10 h 20"/>
                <a:gd name="T12" fmla="*/ 260 w 27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70" h="20">
                  <a:moveTo>
                    <a:pt x="260" y="20"/>
                  </a:moveTo>
                  <a:cubicBezTo>
                    <a:pt x="10" y="20"/>
                    <a:pt x="10" y="20"/>
                    <a:pt x="10" y="20"/>
                  </a:cubicBezTo>
                  <a:cubicBezTo>
                    <a:pt x="5" y="20"/>
                    <a:pt x="0" y="16"/>
                    <a:pt x="0" y="10"/>
                  </a:cubicBezTo>
                  <a:cubicBezTo>
                    <a:pt x="0" y="5"/>
                    <a:pt x="5" y="0"/>
                    <a:pt x="10" y="0"/>
                  </a:cubicBezTo>
                  <a:cubicBezTo>
                    <a:pt x="260" y="0"/>
                    <a:pt x="260" y="0"/>
                    <a:pt x="260" y="0"/>
                  </a:cubicBezTo>
                  <a:cubicBezTo>
                    <a:pt x="265" y="0"/>
                    <a:pt x="270" y="5"/>
                    <a:pt x="270" y="10"/>
                  </a:cubicBezTo>
                  <a:cubicBezTo>
                    <a:pt x="270" y="16"/>
                    <a:pt x="265" y="20"/>
                    <a:pt x="26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7" name="Group 96">
            <a:extLst>
              <a:ext uri="{C183D7F6-B498-43B3-948B-1728B52AA6E4}">
                <adec:decorative xmlns:adec="http://schemas.microsoft.com/office/drawing/2017/decorative" val="1"/>
              </a:ext>
            </a:extLst>
          </p:cNvPr>
          <p:cNvGrpSpPr/>
          <p:nvPr/>
        </p:nvGrpSpPr>
        <p:grpSpPr>
          <a:xfrm>
            <a:off x="1571420" y="3395505"/>
            <a:ext cx="639823" cy="659789"/>
            <a:chOff x="4138898" y="1794903"/>
            <a:chExt cx="639823" cy="659789"/>
          </a:xfrm>
          <a:solidFill>
            <a:schemeClr val="accent1"/>
          </a:solidFill>
        </p:grpSpPr>
        <p:sp>
          <p:nvSpPr>
            <p:cNvPr id="98" name="Freeform 54"/>
            <p:cNvSpPr>
              <a:spLocks noEditPoints="1"/>
            </p:cNvSpPr>
            <p:nvPr/>
          </p:nvSpPr>
          <p:spPr bwMode="auto">
            <a:xfrm>
              <a:off x="4600841" y="1881121"/>
              <a:ext cx="121612" cy="136133"/>
            </a:xfrm>
            <a:custGeom>
              <a:avLst/>
              <a:gdLst>
                <a:gd name="T0" fmla="*/ 63 w 127"/>
                <a:gd name="T1" fmla="*/ 142 h 142"/>
                <a:gd name="T2" fmla="*/ 16 w 127"/>
                <a:gd name="T3" fmla="*/ 116 h 142"/>
                <a:gd name="T4" fmla="*/ 0 w 127"/>
                <a:gd name="T5" fmla="*/ 67 h 142"/>
                <a:gd name="T6" fmla="*/ 16 w 127"/>
                <a:gd name="T7" fmla="*/ 21 h 142"/>
                <a:gd name="T8" fmla="*/ 63 w 127"/>
                <a:gd name="T9" fmla="*/ 0 h 142"/>
                <a:gd name="T10" fmla="*/ 127 w 127"/>
                <a:gd name="T11" fmla="*/ 67 h 142"/>
                <a:gd name="T12" fmla="*/ 63 w 127"/>
                <a:gd name="T13" fmla="*/ 142 h 142"/>
                <a:gd name="T14" fmla="*/ 63 w 127"/>
                <a:gd name="T15" fmla="*/ 20 h 142"/>
                <a:gd name="T16" fmla="*/ 31 w 127"/>
                <a:gd name="T17" fmla="*/ 34 h 142"/>
                <a:gd name="T18" fmla="*/ 20 w 127"/>
                <a:gd name="T19" fmla="*/ 67 h 142"/>
                <a:gd name="T20" fmla="*/ 32 w 127"/>
                <a:gd name="T21" fmla="*/ 104 h 142"/>
                <a:gd name="T22" fmla="*/ 63 w 127"/>
                <a:gd name="T23" fmla="*/ 122 h 142"/>
                <a:gd name="T24" fmla="*/ 107 w 127"/>
                <a:gd name="T25" fmla="*/ 67 h 142"/>
                <a:gd name="T26" fmla="*/ 63 w 127"/>
                <a:gd name="T27"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42">
                  <a:moveTo>
                    <a:pt x="63" y="142"/>
                  </a:moveTo>
                  <a:cubicBezTo>
                    <a:pt x="45" y="142"/>
                    <a:pt x="28" y="133"/>
                    <a:pt x="16" y="116"/>
                  </a:cubicBezTo>
                  <a:cubicBezTo>
                    <a:pt x="6" y="102"/>
                    <a:pt x="0" y="85"/>
                    <a:pt x="0" y="67"/>
                  </a:cubicBezTo>
                  <a:cubicBezTo>
                    <a:pt x="0" y="49"/>
                    <a:pt x="6" y="33"/>
                    <a:pt x="16" y="21"/>
                  </a:cubicBezTo>
                  <a:cubicBezTo>
                    <a:pt x="28" y="7"/>
                    <a:pt x="45" y="0"/>
                    <a:pt x="63" y="0"/>
                  </a:cubicBezTo>
                  <a:cubicBezTo>
                    <a:pt x="99" y="0"/>
                    <a:pt x="127" y="29"/>
                    <a:pt x="127" y="67"/>
                  </a:cubicBezTo>
                  <a:cubicBezTo>
                    <a:pt x="127" y="108"/>
                    <a:pt x="98" y="142"/>
                    <a:pt x="63" y="142"/>
                  </a:cubicBezTo>
                  <a:close/>
                  <a:moveTo>
                    <a:pt x="63" y="20"/>
                  </a:moveTo>
                  <a:cubicBezTo>
                    <a:pt x="51" y="20"/>
                    <a:pt x="39" y="25"/>
                    <a:pt x="31" y="34"/>
                  </a:cubicBezTo>
                  <a:cubicBezTo>
                    <a:pt x="24" y="43"/>
                    <a:pt x="20" y="54"/>
                    <a:pt x="20" y="67"/>
                  </a:cubicBezTo>
                  <a:cubicBezTo>
                    <a:pt x="20" y="80"/>
                    <a:pt x="24" y="94"/>
                    <a:pt x="32" y="104"/>
                  </a:cubicBezTo>
                  <a:cubicBezTo>
                    <a:pt x="40" y="116"/>
                    <a:pt x="52" y="122"/>
                    <a:pt x="63" y="122"/>
                  </a:cubicBezTo>
                  <a:cubicBezTo>
                    <a:pt x="86" y="122"/>
                    <a:pt x="107" y="96"/>
                    <a:pt x="107" y="67"/>
                  </a:cubicBezTo>
                  <a:cubicBezTo>
                    <a:pt x="107" y="40"/>
                    <a:pt x="88" y="20"/>
                    <a:pt x="6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55"/>
            <p:cNvSpPr>
              <a:spLocks/>
            </p:cNvSpPr>
            <p:nvPr/>
          </p:nvSpPr>
          <p:spPr bwMode="auto">
            <a:xfrm>
              <a:off x="4583598" y="2019976"/>
              <a:ext cx="49915" cy="19059"/>
            </a:xfrm>
            <a:custGeom>
              <a:avLst/>
              <a:gdLst>
                <a:gd name="T0" fmla="*/ 42 w 52"/>
                <a:gd name="T1" fmla="*/ 20 h 20"/>
                <a:gd name="T2" fmla="*/ 10 w 52"/>
                <a:gd name="T3" fmla="*/ 20 h 20"/>
                <a:gd name="T4" fmla="*/ 0 w 52"/>
                <a:gd name="T5" fmla="*/ 10 h 20"/>
                <a:gd name="T6" fmla="*/ 10 w 52"/>
                <a:gd name="T7" fmla="*/ 0 h 20"/>
                <a:gd name="T8" fmla="*/ 42 w 52"/>
                <a:gd name="T9" fmla="*/ 0 h 20"/>
                <a:gd name="T10" fmla="*/ 52 w 52"/>
                <a:gd name="T11" fmla="*/ 10 h 20"/>
                <a:gd name="T12" fmla="*/ 42 w 5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2" h="20">
                  <a:moveTo>
                    <a:pt x="42" y="20"/>
                  </a:moveTo>
                  <a:cubicBezTo>
                    <a:pt x="10" y="20"/>
                    <a:pt x="10" y="20"/>
                    <a:pt x="10" y="20"/>
                  </a:cubicBezTo>
                  <a:cubicBezTo>
                    <a:pt x="4" y="20"/>
                    <a:pt x="0" y="16"/>
                    <a:pt x="0" y="10"/>
                  </a:cubicBezTo>
                  <a:cubicBezTo>
                    <a:pt x="0" y="5"/>
                    <a:pt x="4" y="0"/>
                    <a:pt x="10" y="0"/>
                  </a:cubicBezTo>
                  <a:cubicBezTo>
                    <a:pt x="42" y="0"/>
                    <a:pt x="42" y="0"/>
                    <a:pt x="42" y="0"/>
                  </a:cubicBezTo>
                  <a:cubicBezTo>
                    <a:pt x="47" y="0"/>
                    <a:pt x="52" y="5"/>
                    <a:pt x="52" y="10"/>
                  </a:cubicBezTo>
                  <a:cubicBezTo>
                    <a:pt x="52" y="16"/>
                    <a:pt x="47" y="20"/>
                    <a:pt x="42"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56"/>
            <p:cNvSpPr>
              <a:spLocks/>
            </p:cNvSpPr>
            <p:nvPr/>
          </p:nvSpPr>
          <p:spPr bwMode="auto">
            <a:xfrm>
              <a:off x="4712470" y="2088042"/>
              <a:ext cx="19059" cy="137040"/>
            </a:xfrm>
            <a:custGeom>
              <a:avLst/>
              <a:gdLst>
                <a:gd name="T0" fmla="*/ 10 w 20"/>
                <a:gd name="T1" fmla="*/ 143 h 143"/>
                <a:gd name="T2" fmla="*/ 0 w 20"/>
                <a:gd name="T3" fmla="*/ 133 h 143"/>
                <a:gd name="T4" fmla="*/ 0 w 20"/>
                <a:gd name="T5" fmla="*/ 10 h 143"/>
                <a:gd name="T6" fmla="*/ 10 w 20"/>
                <a:gd name="T7" fmla="*/ 0 h 143"/>
                <a:gd name="T8" fmla="*/ 20 w 20"/>
                <a:gd name="T9" fmla="*/ 10 h 143"/>
                <a:gd name="T10" fmla="*/ 20 w 20"/>
                <a:gd name="T11" fmla="*/ 133 h 143"/>
                <a:gd name="T12" fmla="*/ 10 w 20"/>
                <a:gd name="T13" fmla="*/ 143 h 143"/>
              </a:gdLst>
              <a:ahLst/>
              <a:cxnLst>
                <a:cxn ang="0">
                  <a:pos x="T0" y="T1"/>
                </a:cxn>
                <a:cxn ang="0">
                  <a:pos x="T2" y="T3"/>
                </a:cxn>
                <a:cxn ang="0">
                  <a:pos x="T4" y="T5"/>
                </a:cxn>
                <a:cxn ang="0">
                  <a:pos x="T6" y="T7"/>
                </a:cxn>
                <a:cxn ang="0">
                  <a:pos x="T8" y="T9"/>
                </a:cxn>
                <a:cxn ang="0">
                  <a:pos x="T10" y="T11"/>
                </a:cxn>
                <a:cxn ang="0">
                  <a:pos x="T12" y="T13"/>
                </a:cxn>
              </a:cxnLst>
              <a:rect l="0" t="0" r="r" b="b"/>
              <a:pathLst>
                <a:path w="20" h="143">
                  <a:moveTo>
                    <a:pt x="10" y="143"/>
                  </a:moveTo>
                  <a:cubicBezTo>
                    <a:pt x="5" y="143"/>
                    <a:pt x="0" y="138"/>
                    <a:pt x="0" y="133"/>
                  </a:cubicBezTo>
                  <a:cubicBezTo>
                    <a:pt x="0" y="10"/>
                    <a:pt x="0" y="10"/>
                    <a:pt x="0" y="10"/>
                  </a:cubicBezTo>
                  <a:cubicBezTo>
                    <a:pt x="0" y="4"/>
                    <a:pt x="5" y="0"/>
                    <a:pt x="10" y="0"/>
                  </a:cubicBezTo>
                  <a:cubicBezTo>
                    <a:pt x="16" y="0"/>
                    <a:pt x="20" y="4"/>
                    <a:pt x="20" y="10"/>
                  </a:cubicBezTo>
                  <a:cubicBezTo>
                    <a:pt x="20" y="133"/>
                    <a:pt x="20" y="133"/>
                    <a:pt x="20" y="133"/>
                  </a:cubicBezTo>
                  <a:cubicBezTo>
                    <a:pt x="20" y="138"/>
                    <a:pt x="16" y="143"/>
                    <a:pt x="1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57"/>
            <p:cNvSpPr>
              <a:spLocks/>
            </p:cNvSpPr>
            <p:nvPr/>
          </p:nvSpPr>
          <p:spPr bwMode="auto">
            <a:xfrm>
              <a:off x="4591766" y="2096210"/>
              <a:ext cx="19059" cy="64436"/>
            </a:xfrm>
            <a:custGeom>
              <a:avLst/>
              <a:gdLst>
                <a:gd name="T0" fmla="*/ 10 w 20"/>
                <a:gd name="T1" fmla="*/ 67 h 67"/>
                <a:gd name="T2" fmla="*/ 0 w 20"/>
                <a:gd name="T3" fmla="*/ 57 h 67"/>
                <a:gd name="T4" fmla="*/ 0 w 20"/>
                <a:gd name="T5" fmla="*/ 10 h 67"/>
                <a:gd name="T6" fmla="*/ 10 w 20"/>
                <a:gd name="T7" fmla="*/ 0 h 67"/>
                <a:gd name="T8" fmla="*/ 20 w 20"/>
                <a:gd name="T9" fmla="*/ 10 h 67"/>
                <a:gd name="T10" fmla="*/ 20 w 20"/>
                <a:gd name="T11" fmla="*/ 57 h 67"/>
                <a:gd name="T12" fmla="*/ 10 w 20"/>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20" h="67">
                  <a:moveTo>
                    <a:pt x="10" y="67"/>
                  </a:moveTo>
                  <a:cubicBezTo>
                    <a:pt x="5" y="67"/>
                    <a:pt x="0" y="62"/>
                    <a:pt x="0" y="57"/>
                  </a:cubicBezTo>
                  <a:cubicBezTo>
                    <a:pt x="0" y="10"/>
                    <a:pt x="0" y="10"/>
                    <a:pt x="0" y="10"/>
                  </a:cubicBezTo>
                  <a:cubicBezTo>
                    <a:pt x="0" y="5"/>
                    <a:pt x="5" y="0"/>
                    <a:pt x="10" y="0"/>
                  </a:cubicBezTo>
                  <a:cubicBezTo>
                    <a:pt x="16" y="0"/>
                    <a:pt x="20" y="5"/>
                    <a:pt x="20" y="10"/>
                  </a:cubicBezTo>
                  <a:cubicBezTo>
                    <a:pt x="20" y="57"/>
                    <a:pt x="20" y="57"/>
                    <a:pt x="20" y="57"/>
                  </a:cubicBezTo>
                  <a:cubicBezTo>
                    <a:pt x="20" y="62"/>
                    <a:pt x="16" y="67"/>
                    <a:pt x="10"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58"/>
            <p:cNvSpPr>
              <a:spLocks/>
            </p:cNvSpPr>
            <p:nvPr/>
          </p:nvSpPr>
          <p:spPr bwMode="auto">
            <a:xfrm>
              <a:off x="4651664" y="2218729"/>
              <a:ext cx="19059" cy="210552"/>
            </a:xfrm>
            <a:custGeom>
              <a:avLst/>
              <a:gdLst>
                <a:gd name="T0" fmla="*/ 10 w 20"/>
                <a:gd name="T1" fmla="*/ 219 h 219"/>
                <a:gd name="T2" fmla="*/ 9 w 20"/>
                <a:gd name="T3" fmla="*/ 218 h 219"/>
                <a:gd name="T4" fmla="*/ 0 w 20"/>
                <a:gd name="T5" fmla="*/ 207 h 219"/>
                <a:gd name="T6" fmla="*/ 0 w 20"/>
                <a:gd name="T7" fmla="*/ 207 h 219"/>
                <a:gd name="T8" fmla="*/ 0 w 20"/>
                <a:gd name="T9" fmla="*/ 10 h 219"/>
                <a:gd name="T10" fmla="*/ 10 w 20"/>
                <a:gd name="T11" fmla="*/ 0 h 219"/>
                <a:gd name="T12" fmla="*/ 20 w 20"/>
                <a:gd name="T13" fmla="*/ 10 h 219"/>
                <a:gd name="T14" fmla="*/ 20 w 20"/>
                <a:gd name="T15" fmla="*/ 207 h 219"/>
                <a:gd name="T16" fmla="*/ 20 w 20"/>
                <a:gd name="T17" fmla="*/ 210 h 219"/>
                <a:gd name="T18" fmla="*/ 10 w 20"/>
                <a:gd name="T19"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9">
                  <a:moveTo>
                    <a:pt x="10" y="219"/>
                  </a:moveTo>
                  <a:cubicBezTo>
                    <a:pt x="10" y="219"/>
                    <a:pt x="9" y="219"/>
                    <a:pt x="9" y="218"/>
                  </a:cubicBezTo>
                  <a:cubicBezTo>
                    <a:pt x="4" y="218"/>
                    <a:pt x="0" y="213"/>
                    <a:pt x="0" y="207"/>
                  </a:cubicBezTo>
                  <a:cubicBezTo>
                    <a:pt x="0" y="207"/>
                    <a:pt x="0" y="207"/>
                    <a:pt x="0" y="207"/>
                  </a:cubicBezTo>
                  <a:cubicBezTo>
                    <a:pt x="0" y="10"/>
                    <a:pt x="0" y="10"/>
                    <a:pt x="0" y="10"/>
                  </a:cubicBezTo>
                  <a:cubicBezTo>
                    <a:pt x="0" y="4"/>
                    <a:pt x="5" y="0"/>
                    <a:pt x="10" y="0"/>
                  </a:cubicBezTo>
                  <a:cubicBezTo>
                    <a:pt x="16" y="0"/>
                    <a:pt x="20" y="4"/>
                    <a:pt x="20" y="10"/>
                  </a:cubicBezTo>
                  <a:cubicBezTo>
                    <a:pt x="20" y="207"/>
                    <a:pt x="20" y="207"/>
                    <a:pt x="20" y="207"/>
                  </a:cubicBezTo>
                  <a:cubicBezTo>
                    <a:pt x="20" y="208"/>
                    <a:pt x="20" y="209"/>
                    <a:pt x="20" y="210"/>
                  </a:cubicBezTo>
                  <a:cubicBezTo>
                    <a:pt x="20" y="215"/>
                    <a:pt x="15" y="219"/>
                    <a:pt x="10" y="2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59"/>
            <p:cNvSpPr>
              <a:spLocks/>
            </p:cNvSpPr>
            <p:nvPr/>
          </p:nvSpPr>
          <p:spPr bwMode="auto">
            <a:xfrm>
              <a:off x="4651664" y="2218729"/>
              <a:ext cx="19966" cy="210552"/>
            </a:xfrm>
            <a:custGeom>
              <a:avLst/>
              <a:gdLst>
                <a:gd name="T0" fmla="*/ 10 w 21"/>
                <a:gd name="T1" fmla="*/ 219 h 219"/>
                <a:gd name="T2" fmla="*/ 1 w 21"/>
                <a:gd name="T3" fmla="*/ 211 h 219"/>
                <a:gd name="T4" fmla="*/ 0 w 21"/>
                <a:gd name="T5" fmla="*/ 207 h 219"/>
                <a:gd name="T6" fmla="*/ 0 w 21"/>
                <a:gd name="T7" fmla="*/ 10 h 219"/>
                <a:gd name="T8" fmla="*/ 10 w 21"/>
                <a:gd name="T9" fmla="*/ 0 h 219"/>
                <a:gd name="T10" fmla="*/ 20 w 21"/>
                <a:gd name="T11" fmla="*/ 10 h 219"/>
                <a:gd name="T12" fmla="*/ 20 w 21"/>
                <a:gd name="T13" fmla="*/ 207 h 219"/>
                <a:gd name="T14" fmla="*/ 12 w 21"/>
                <a:gd name="T15" fmla="*/ 218 h 219"/>
                <a:gd name="T16" fmla="*/ 10 w 21"/>
                <a:gd name="T17"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9">
                  <a:moveTo>
                    <a:pt x="10" y="219"/>
                  </a:moveTo>
                  <a:cubicBezTo>
                    <a:pt x="6" y="219"/>
                    <a:pt x="1" y="215"/>
                    <a:pt x="1" y="211"/>
                  </a:cubicBezTo>
                  <a:cubicBezTo>
                    <a:pt x="0" y="209"/>
                    <a:pt x="0" y="208"/>
                    <a:pt x="0" y="207"/>
                  </a:cubicBezTo>
                  <a:cubicBezTo>
                    <a:pt x="0" y="10"/>
                    <a:pt x="0" y="10"/>
                    <a:pt x="0" y="10"/>
                  </a:cubicBezTo>
                  <a:cubicBezTo>
                    <a:pt x="0" y="4"/>
                    <a:pt x="5" y="0"/>
                    <a:pt x="10" y="0"/>
                  </a:cubicBezTo>
                  <a:cubicBezTo>
                    <a:pt x="16" y="0"/>
                    <a:pt x="20" y="4"/>
                    <a:pt x="20" y="10"/>
                  </a:cubicBezTo>
                  <a:cubicBezTo>
                    <a:pt x="20" y="207"/>
                    <a:pt x="20" y="207"/>
                    <a:pt x="20" y="207"/>
                  </a:cubicBezTo>
                  <a:cubicBezTo>
                    <a:pt x="21" y="212"/>
                    <a:pt x="18" y="217"/>
                    <a:pt x="12" y="218"/>
                  </a:cubicBezTo>
                  <a:cubicBezTo>
                    <a:pt x="12" y="218"/>
                    <a:pt x="11" y="219"/>
                    <a:pt x="10" y="2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60"/>
            <p:cNvSpPr>
              <a:spLocks/>
            </p:cNvSpPr>
            <p:nvPr/>
          </p:nvSpPr>
          <p:spPr bwMode="auto">
            <a:xfrm>
              <a:off x="4712470" y="2200578"/>
              <a:ext cx="19059" cy="24504"/>
            </a:xfrm>
            <a:custGeom>
              <a:avLst/>
              <a:gdLst>
                <a:gd name="T0" fmla="*/ 10 w 20"/>
                <a:gd name="T1" fmla="*/ 25 h 25"/>
                <a:gd name="T2" fmla="*/ 0 w 20"/>
                <a:gd name="T3" fmla="*/ 15 h 25"/>
                <a:gd name="T4" fmla="*/ 0 w 20"/>
                <a:gd name="T5" fmla="*/ 10 h 25"/>
                <a:gd name="T6" fmla="*/ 10 w 20"/>
                <a:gd name="T7" fmla="*/ 0 h 25"/>
                <a:gd name="T8" fmla="*/ 20 w 20"/>
                <a:gd name="T9" fmla="*/ 10 h 25"/>
                <a:gd name="T10" fmla="*/ 20 w 20"/>
                <a:gd name="T11" fmla="*/ 15 h 25"/>
                <a:gd name="T12" fmla="*/ 10 w 20"/>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10" y="25"/>
                  </a:moveTo>
                  <a:cubicBezTo>
                    <a:pt x="5" y="25"/>
                    <a:pt x="0" y="20"/>
                    <a:pt x="0" y="15"/>
                  </a:cubicBezTo>
                  <a:cubicBezTo>
                    <a:pt x="0" y="10"/>
                    <a:pt x="0" y="10"/>
                    <a:pt x="0" y="10"/>
                  </a:cubicBezTo>
                  <a:cubicBezTo>
                    <a:pt x="0" y="4"/>
                    <a:pt x="5" y="0"/>
                    <a:pt x="10" y="0"/>
                  </a:cubicBezTo>
                  <a:cubicBezTo>
                    <a:pt x="16" y="0"/>
                    <a:pt x="20" y="4"/>
                    <a:pt x="20" y="10"/>
                  </a:cubicBezTo>
                  <a:cubicBezTo>
                    <a:pt x="20" y="15"/>
                    <a:pt x="20" y="15"/>
                    <a:pt x="20" y="15"/>
                  </a:cubicBezTo>
                  <a:cubicBezTo>
                    <a:pt x="20" y="20"/>
                    <a:pt x="16" y="25"/>
                    <a:pt x="10"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61"/>
            <p:cNvSpPr>
              <a:spLocks noEditPoints="1"/>
            </p:cNvSpPr>
            <p:nvPr/>
          </p:nvSpPr>
          <p:spPr bwMode="auto">
            <a:xfrm>
              <a:off x="4138898" y="1794903"/>
              <a:ext cx="639823" cy="659789"/>
            </a:xfrm>
            <a:custGeom>
              <a:avLst/>
              <a:gdLst>
                <a:gd name="T0" fmla="*/ 581 w 668"/>
                <a:gd name="T1" fmla="*/ 689 h 689"/>
                <a:gd name="T2" fmla="*/ 575 w 668"/>
                <a:gd name="T3" fmla="*/ 689 h 689"/>
                <a:gd name="T4" fmla="*/ 546 w 668"/>
                <a:gd name="T5" fmla="*/ 676 h 689"/>
                <a:gd name="T6" fmla="*/ 518 w 668"/>
                <a:gd name="T7" fmla="*/ 689 h 689"/>
                <a:gd name="T8" fmla="*/ 512 w 668"/>
                <a:gd name="T9" fmla="*/ 689 h 689"/>
                <a:gd name="T10" fmla="*/ 473 w 668"/>
                <a:gd name="T11" fmla="*/ 650 h 689"/>
                <a:gd name="T12" fmla="*/ 473 w 668"/>
                <a:gd name="T13" fmla="*/ 382 h 689"/>
                <a:gd name="T14" fmla="*/ 22 w 668"/>
                <a:gd name="T15" fmla="*/ 382 h 689"/>
                <a:gd name="T16" fmla="*/ 0 w 668"/>
                <a:gd name="T17" fmla="*/ 360 h 689"/>
                <a:gd name="T18" fmla="*/ 0 w 668"/>
                <a:gd name="T19" fmla="*/ 22 h 689"/>
                <a:gd name="T20" fmla="*/ 22 w 668"/>
                <a:gd name="T21" fmla="*/ 0 h 689"/>
                <a:gd name="T22" fmla="*/ 495 w 668"/>
                <a:gd name="T23" fmla="*/ 0 h 689"/>
                <a:gd name="T24" fmla="*/ 517 w 668"/>
                <a:gd name="T25" fmla="*/ 22 h 689"/>
                <a:gd name="T26" fmla="*/ 517 w 668"/>
                <a:gd name="T27" fmla="*/ 118 h 689"/>
                <a:gd name="T28" fmla="*/ 514 w 668"/>
                <a:gd name="T29" fmla="*/ 124 h 689"/>
                <a:gd name="T30" fmla="*/ 503 w 668"/>
                <a:gd name="T31" fmla="*/ 157 h 689"/>
                <a:gd name="T32" fmla="*/ 515 w 668"/>
                <a:gd name="T33" fmla="*/ 194 h 689"/>
                <a:gd name="T34" fmla="*/ 517 w 668"/>
                <a:gd name="T35" fmla="*/ 200 h 689"/>
                <a:gd name="T36" fmla="*/ 517 w 668"/>
                <a:gd name="T37" fmla="*/ 235 h 689"/>
                <a:gd name="T38" fmla="*/ 634 w 668"/>
                <a:gd name="T39" fmla="*/ 235 h 689"/>
                <a:gd name="T40" fmla="*/ 668 w 668"/>
                <a:gd name="T41" fmla="*/ 269 h 689"/>
                <a:gd name="T42" fmla="*/ 668 w 668"/>
                <a:gd name="T43" fmla="*/ 439 h 689"/>
                <a:gd name="T44" fmla="*/ 634 w 668"/>
                <a:gd name="T45" fmla="*/ 473 h 689"/>
                <a:gd name="T46" fmla="*/ 634 w 668"/>
                <a:gd name="T47" fmla="*/ 473 h 689"/>
                <a:gd name="T48" fmla="*/ 619 w 668"/>
                <a:gd name="T49" fmla="*/ 470 h 689"/>
                <a:gd name="T50" fmla="*/ 619 w 668"/>
                <a:gd name="T51" fmla="*/ 650 h 689"/>
                <a:gd name="T52" fmla="*/ 581 w 668"/>
                <a:gd name="T53" fmla="*/ 689 h 689"/>
                <a:gd name="T54" fmla="*/ 546 w 668"/>
                <a:gd name="T55" fmla="*/ 642 h 689"/>
                <a:gd name="T56" fmla="*/ 546 w 668"/>
                <a:gd name="T57" fmla="*/ 642 h 689"/>
                <a:gd name="T58" fmla="*/ 556 w 668"/>
                <a:gd name="T59" fmla="*/ 651 h 689"/>
                <a:gd name="T60" fmla="*/ 575 w 668"/>
                <a:gd name="T61" fmla="*/ 669 h 689"/>
                <a:gd name="T62" fmla="*/ 581 w 668"/>
                <a:gd name="T63" fmla="*/ 669 h 689"/>
                <a:gd name="T64" fmla="*/ 599 w 668"/>
                <a:gd name="T65" fmla="*/ 650 h 689"/>
                <a:gd name="T66" fmla="*/ 599 w 668"/>
                <a:gd name="T67" fmla="*/ 439 h 689"/>
                <a:gd name="T68" fmla="*/ 609 w 668"/>
                <a:gd name="T69" fmla="*/ 429 h 689"/>
                <a:gd name="T70" fmla="*/ 619 w 668"/>
                <a:gd name="T71" fmla="*/ 439 h 689"/>
                <a:gd name="T72" fmla="*/ 634 w 668"/>
                <a:gd name="T73" fmla="*/ 453 h 689"/>
                <a:gd name="T74" fmla="*/ 634 w 668"/>
                <a:gd name="T75" fmla="*/ 453 h 689"/>
                <a:gd name="T76" fmla="*/ 648 w 668"/>
                <a:gd name="T77" fmla="*/ 439 h 689"/>
                <a:gd name="T78" fmla="*/ 648 w 668"/>
                <a:gd name="T79" fmla="*/ 269 h 689"/>
                <a:gd name="T80" fmla="*/ 634 w 668"/>
                <a:gd name="T81" fmla="*/ 255 h 689"/>
                <a:gd name="T82" fmla="*/ 507 w 668"/>
                <a:gd name="T83" fmla="*/ 255 h 689"/>
                <a:gd name="T84" fmla="*/ 497 w 668"/>
                <a:gd name="T85" fmla="*/ 245 h 689"/>
                <a:gd name="T86" fmla="*/ 497 w 668"/>
                <a:gd name="T87" fmla="*/ 203 h 689"/>
                <a:gd name="T88" fmla="*/ 483 w 668"/>
                <a:gd name="T89" fmla="*/ 157 h 689"/>
                <a:gd name="T90" fmla="*/ 497 w 668"/>
                <a:gd name="T91" fmla="*/ 114 h 689"/>
                <a:gd name="T92" fmla="*/ 497 w 668"/>
                <a:gd name="T93" fmla="*/ 22 h 689"/>
                <a:gd name="T94" fmla="*/ 495 w 668"/>
                <a:gd name="T95" fmla="*/ 20 h 689"/>
                <a:gd name="T96" fmla="*/ 22 w 668"/>
                <a:gd name="T97" fmla="*/ 20 h 689"/>
                <a:gd name="T98" fmla="*/ 20 w 668"/>
                <a:gd name="T99" fmla="*/ 22 h 689"/>
                <a:gd name="T100" fmla="*/ 20 w 668"/>
                <a:gd name="T101" fmla="*/ 360 h 689"/>
                <a:gd name="T102" fmla="*/ 22 w 668"/>
                <a:gd name="T103" fmla="*/ 362 h 689"/>
                <a:gd name="T104" fmla="*/ 483 w 668"/>
                <a:gd name="T105" fmla="*/ 362 h 689"/>
                <a:gd name="T106" fmla="*/ 493 w 668"/>
                <a:gd name="T107" fmla="*/ 372 h 689"/>
                <a:gd name="T108" fmla="*/ 493 w 668"/>
                <a:gd name="T109" fmla="*/ 650 h 689"/>
                <a:gd name="T110" fmla="*/ 512 w 668"/>
                <a:gd name="T111" fmla="*/ 669 h 689"/>
                <a:gd name="T112" fmla="*/ 518 w 668"/>
                <a:gd name="T113" fmla="*/ 669 h 689"/>
                <a:gd name="T114" fmla="*/ 536 w 668"/>
                <a:gd name="T115" fmla="*/ 651 h 689"/>
                <a:gd name="T116" fmla="*/ 546 w 668"/>
                <a:gd name="T117" fmla="*/ 64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8" h="689">
                  <a:moveTo>
                    <a:pt x="581" y="689"/>
                  </a:moveTo>
                  <a:cubicBezTo>
                    <a:pt x="575" y="689"/>
                    <a:pt x="575" y="689"/>
                    <a:pt x="575" y="689"/>
                  </a:cubicBezTo>
                  <a:cubicBezTo>
                    <a:pt x="564" y="689"/>
                    <a:pt x="553" y="684"/>
                    <a:pt x="546" y="676"/>
                  </a:cubicBezTo>
                  <a:cubicBezTo>
                    <a:pt x="539" y="684"/>
                    <a:pt x="529" y="689"/>
                    <a:pt x="518" y="689"/>
                  </a:cubicBezTo>
                  <a:cubicBezTo>
                    <a:pt x="512" y="689"/>
                    <a:pt x="512" y="689"/>
                    <a:pt x="512" y="689"/>
                  </a:cubicBezTo>
                  <a:cubicBezTo>
                    <a:pt x="491" y="689"/>
                    <a:pt x="473" y="671"/>
                    <a:pt x="473" y="650"/>
                  </a:cubicBezTo>
                  <a:cubicBezTo>
                    <a:pt x="473" y="382"/>
                    <a:pt x="473" y="382"/>
                    <a:pt x="473" y="382"/>
                  </a:cubicBezTo>
                  <a:cubicBezTo>
                    <a:pt x="22" y="382"/>
                    <a:pt x="22" y="382"/>
                    <a:pt x="22" y="382"/>
                  </a:cubicBezTo>
                  <a:cubicBezTo>
                    <a:pt x="10" y="382"/>
                    <a:pt x="0" y="372"/>
                    <a:pt x="0" y="360"/>
                  </a:cubicBezTo>
                  <a:cubicBezTo>
                    <a:pt x="0" y="22"/>
                    <a:pt x="0" y="22"/>
                    <a:pt x="0" y="22"/>
                  </a:cubicBezTo>
                  <a:cubicBezTo>
                    <a:pt x="0" y="9"/>
                    <a:pt x="10" y="0"/>
                    <a:pt x="22" y="0"/>
                  </a:cubicBezTo>
                  <a:cubicBezTo>
                    <a:pt x="495" y="0"/>
                    <a:pt x="495" y="0"/>
                    <a:pt x="495" y="0"/>
                  </a:cubicBezTo>
                  <a:cubicBezTo>
                    <a:pt x="507" y="0"/>
                    <a:pt x="517" y="9"/>
                    <a:pt x="517" y="22"/>
                  </a:cubicBezTo>
                  <a:cubicBezTo>
                    <a:pt x="517" y="118"/>
                    <a:pt x="517" y="118"/>
                    <a:pt x="517" y="118"/>
                  </a:cubicBezTo>
                  <a:cubicBezTo>
                    <a:pt x="517" y="120"/>
                    <a:pt x="516" y="122"/>
                    <a:pt x="514" y="124"/>
                  </a:cubicBezTo>
                  <a:cubicBezTo>
                    <a:pt x="507" y="133"/>
                    <a:pt x="503" y="144"/>
                    <a:pt x="503" y="157"/>
                  </a:cubicBezTo>
                  <a:cubicBezTo>
                    <a:pt x="503" y="170"/>
                    <a:pt x="507" y="184"/>
                    <a:pt x="515" y="194"/>
                  </a:cubicBezTo>
                  <a:cubicBezTo>
                    <a:pt x="516" y="196"/>
                    <a:pt x="517" y="198"/>
                    <a:pt x="517" y="200"/>
                  </a:cubicBezTo>
                  <a:cubicBezTo>
                    <a:pt x="517" y="235"/>
                    <a:pt x="517" y="235"/>
                    <a:pt x="517" y="235"/>
                  </a:cubicBezTo>
                  <a:cubicBezTo>
                    <a:pt x="634" y="235"/>
                    <a:pt x="634" y="235"/>
                    <a:pt x="634" y="235"/>
                  </a:cubicBezTo>
                  <a:cubicBezTo>
                    <a:pt x="653" y="235"/>
                    <a:pt x="668" y="251"/>
                    <a:pt x="668" y="269"/>
                  </a:cubicBezTo>
                  <a:cubicBezTo>
                    <a:pt x="668" y="439"/>
                    <a:pt x="668" y="439"/>
                    <a:pt x="668" y="439"/>
                  </a:cubicBezTo>
                  <a:cubicBezTo>
                    <a:pt x="668" y="457"/>
                    <a:pt x="653" y="473"/>
                    <a:pt x="634" y="473"/>
                  </a:cubicBezTo>
                  <a:cubicBezTo>
                    <a:pt x="634" y="473"/>
                    <a:pt x="634" y="473"/>
                    <a:pt x="634" y="473"/>
                  </a:cubicBezTo>
                  <a:cubicBezTo>
                    <a:pt x="629" y="473"/>
                    <a:pt x="624" y="472"/>
                    <a:pt x="619" y="470"/>
                  </a:cubicBezTo>
                  <a:cubicBezTo>
                    <a:pt x="619" y="650"/>
                    <a:pt x="619" y="650"/>
                    <a:pt x="619" y="650"/>
                  </a:cubicBezTo>
                  <a:cubicBezTo>
                    <a:pt x="619" y="671"/>
                    <a:pt x="602" y="689"/>
                    <a:pt x="581" y="689"/>
                  </a:cubicBezTo>
                  <a:close/>
                  <a:moveTo>
                    <a:pt x="546" y="642"/>
                  </a:moveTo>
                  <a:cubicBezTo>
                    <a:pt x="546" y="642"/>
                    <a:pt x="546" y="642"/>
                    <a:pt x="546" y="642"/>
                  </a:cubicBezTo>
                  <a:cubicBezTo>
                    <a:pt x="552" y="642"/>
                    <a:pt x="556" y="646"/>
                    <a:pt x="556" y="651"/>
                  </a:cubicBezTo>
                  <a:cubicBezTo>
                    <a:pt x="557" y="661"/>
                    <a:pt x="565" y="669"/>
                    <a:pt x="575" y="669"/>
                  </a:cubicBezTo>
                  <a:cubicBezTo>
                    <a:pt x="581" y="669"/>
                    <a:pt x="581" y="669"/>
                    <a:pt x="581" y="669"/>
                  </a:cubicBezTo>
                  <a:cubicBezTo>
                    <a:pt x="591" y="669"/>
                    <a:pt x="599" y="660"/>
                    <a:pt x="599" y="650"/>
                  </a:cubicBezTo>
                  <a:cubicBezTo>
                    <a:pt x="599" y="439"/>
                    <a:pt x="599" y="439"/>
                    <a:pt x="599" y="439"/>
                  </a:cubicBezTo>
                  <a:cubicBezTo>
                    <a:pt x="599" y="433"/>
                    <a:pt x="604" y="429"/>
                    <a:pt x="609" y="429"/>
                  </a:cubicBezTo>
                  <a:cubicBezTo>
                    <a:pt x="615" y="429"/>
                    <a:pt x="619" y="433"/>
                    <a:pt x="619" y="439"/>
                  </a:cubicBezTo>
                  <a:cubicBezTo>
                    <a:pt x="619" y="446"/>
                    <a:pt x="626" y="453"/>
                    <a:pt x="634" y="453"/>
                  </a:cubicBezTo>
                  <a:cubicBezTo>
                    <a:pt x="634" y="453"/>
                    <a:pt x="634" y="453"/>
                    <a:pt x="634" y="453"/>
                  </a:cubicBezTo>
                  <a:cubicBezTo>
                    <a:pt x="642" y="453"/>
                    <a:pt x="648" y="446"/>
                    <a:pt x="648" y="439"/>
                  </a:cubicBezTo>
                  <a:cubicBezTo>
                    <a:pt x="648" y="269"/>
                    <a:pt x="648" y="269"/>
                    <a:pt x="648" y="269"/>
                  </a:cubicBezTo>
                  <a:cubicBezTo>
                    <a:pt x="648" y="262"/>
                    <a:pt x="642" y="255"/>
                    <a:pt x="634" y="255"/>
                  </a:cubicBezTo>
                  <a:cubicBezTo>
                    <a:pt x="507" y="255"/>
                    <a:pt x="507" y="255"/>
                    <a:pt x="507" y="255"/>
                  </a:cubicBezTo>
                  <a:cubicBezTo>
                    <a:pt x="501" y="255"/>
                    <a:pt x="497" y="251"/>
                    <a:pt x="497" y="245"/>
                  </a:cubicBezTo>
                  <a:cubicBezTo>
                    <a:pt x="497" y="203"/>
                    <a:pt x="497" y="203"/>
                    <a:pt x="497" y="203"/>
                  </a:cubicBezTo>
                  <a:cubicBezTo>
                    <a:pt x="488" y="190"/>
                    <a:pt x="483" y="173"/>
                    <a:pt x="483" y="157"/>
                  </a:cubicBezTo>
                  <a:cubicBezTo>
                    <a:pt x="483" y="141"/>
                    <a:pt x="488" y="126"/>
                    <a:pt x="497" y="114"/>
                  </a:cubicBezTo>
                  <a:cubicBezTo>
                    <a:pt x="497" y="22"/>
                    <a:pt x="497" y="22"/>
                    <a:pt x="497" y="22"/>
                  </a:cubicBezTo>
                  <a:cubicBezTo>
                    <a:pt x="497" y="21"/>
                    <a:pt x="496" y="20"/>
                    <a:pt x="495" y="20"/>
                  </a:cubicBezTo>
                  <a:cubicBezTo>
                    <a:pt x="22" y="20"/>
                    <a:pt x="22" y="20"/>
                    <a:pt x="22" y="20"/>
                  </a:cubicBezTo>
                  <a:cubicBezTo>
                    <a:pt x="21" y="20"/>
                    <a:pt x="20" y="21"/>
                    <a:pt x="20" y="22"/>
                  </a:cubicBezTo>
                  <a:cubicBezTo>
                    <a:pt x="20" y="360"/>
                    <a:pt x="20" y="360"/>
                    <a:pt x="20" y="360"/>
                  </a:cubicBezTo>
                  <a:cubicBezTo>
                    <a:pt x="20" y="361"/>
                    <a:pt x="21" y="362"/>
                    <a:pt x="22" y="362"/>
                  </a:cubicBezTo>
                  <a:cubicBezTo>
                    <a:pt x="483" y="362"/>
                    <a:pt x="483" y="362"/>
                    <a:pt x="483" y="362"/>
                  </a:cubicBezTo>
                  <a:cubicBezTo>
                    <a:pt x="489" y="362"/>
                    <a:pt x="493" y="366"/>
                    <a:pt x="493" y="372"/>
                  </a:cubicBezTo>
                  <a:cubicBezTo>
                    <a:pt x="493" y="650"/>
                    <a:pt x="493" y="650"/>
                    <a:pt x="493" y="650"/>
                  </a:cubicBezTo>
                  <a:cubicBezTo>
                    <a:pt x="493" y="660"/>
                    <a:pt x="502" y="669"/>
                    <a:pt x="512" y="669"/>
                  </a:cubicBezTo>
                  <a:cubicBezTo>
                    <a:pt x="518" y="669"/>
                    <a:pt x="518" y="669"/>
                    <a:pt x="518" y="669"/>
                  </a:cubicBezTo>
                  <a:cubicBezTo>
                    <a:pt x="527" y="669"/>
                    <a:pt x="536" y="661"/>
                    <a:pt x="536" y="651"/>
                  </a:cubicBezTo>
                  <a:cubicBezTo>
                    <a:pt x="537" y="646"/>
                    <a:pt x="541" y="642"/>
                    <a:pt x="546" y="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62"/>
            <p:cNvSpPr>
              <a:spLocks/>
            </p:cNvSpPr>
            <p:nvPr/>
          </p:nvSpPr>
          <p:spPr bwMode="auto">
            <a:xfrm>
              <a:off x="4712470" y="2105286"/>
              <a:ext cx="19059" cy="119797"/>
            </a:xfrm>
            <a:custGeom>
              <a:avLst/>
              <a:gdLst>
                <a:gd name="T0" fmla="*/ 10 w 20"/>
                <a:gd name="T1" fmla="*/ 125 h 125"/>
                <a:gd name="T2" fmla="*/ 0 w 20"/>
                <a:gd name="T3" fmla="*/ 115 h 125"/>
                <a:gd name="T4" fmla="*/ 0 w 20"/>
                <a:gd name="T5" fmla="*/ 10 h 125"/>
                <a:gd name="T6" fmla="*/ 10 w 20"/>
                <a:gd name="T7" fmla="*/ 0 h 125"/>
                <a:gd name="T8" fmla="*/ 20 w 20"/>
                <a:gd name="T9" fmla="*/ 10 h 125"/>
                <a:gd name="T10" fmla="*/ 20 w 20"/>
                <a:gd name="T11" fmla="*/ 115 h 125"/>
                <a:gd name="T12" fmla="*/ 10 w 20"/>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20" h="125">
                  <a:moveTo>
                    <a:pt x="10" y="125"/>
                  </a:moveTo>
                  <a:cubicBezTo>
                    <a:pt x="5" y="125"/>
                    <a:pt x="0" y="120"/>
                    <a:pt x="0" y="115"/>
                  </a:cubicBezTo>
                  <a:cubicBezTo>
                    <a:pt x="0" y="10"/>
                    <a:pt x="0" y="10"/>
                    <a:pt x="0" y="10"/>
                  </a:cubicBezTo>
                  <a:cubicBezTo>
                    <a:pt x="0" y="5"/>
                    <a:pt x="5" y="0"/>
                    <a:pt x="10" y="0"/>
                  </a:cubicBezTo>
                  <a:cubicBezTo>
                    <a:pt x="16" y="0"/>
                    <a:pt x="20" y="5"/>
                    <a:pt x="20" y="10"/>
                  </a:cubicBezTo>
                  <a:cubicBezTo>
                    <a:pt x="20" y="115"/>
                    <a:pt x="20" y="115"/>
                    <a:pt x="20" y="115"/>
                  </a:cubicBezTo>
                  <a:cubicBezTo>
                    <a:pt x="20" y="120"/>
                    <a:pt x="16" y="125"/>
                    <a:pt x="10" y="1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63"/>
            <p:cNvSpPr>
              <a:spLocks/>
            </p:cNvSpPr>
            <p:nvPr/>
          </p:nvSpPr>
          <p:spPr bwMode="auto">
            <a:xfrm>
              <a:off x="4452003" y="1923776"/>
              <a:ext cx="159729" cy="190586"/>
            </a:xfrm>
            <a:custGeom>
              <a:avLst/>
              <a:gdLst>
                <a:gd name="T0" fmla="*/ 156 w 167"/>
                <a:gd name="T1" fmla="*/ 199 h 199"/>
                <a:gd name="T2" fmla="*/ 149 w 167"/>
                <a:gd name="T3" fmla="*/ 196 h 199"/>
                <a:gd name="T4" fmla="*/ 14 w 167"/>
                <a:gd name="T5" fmla="*/ 62 h 199"/>
                <a:gd name="T6" fmla="*/ 14 w 167"/>
                <a:gd name="T7" fmla="*/ 13 h 199"/>
                <a:gd name="T8" fmla="*/ 14 w 167"/>
                <a:gd name="T9" fmla="*/ 13 h 199"/>
                <a:gd name="T10" fmla="*/ 62 w 167"/>
                <a:gd name="T11" fmla="*/ 13 h 199"/>
                <a:gd name="T12" fmla="*/ 152 w 167"/>
                <a:gd name="T13" fmla="*/ 103 h 199"/>
                <a:gd name="T14" fmla="*/ 152 w 167"/>
                <a:gd name="T15" fmla="*/ 117 h 199"/>
                <a:gd name="T16" fmla="*/ 138 w 167"/>
                <a:gd name="T17" fmla="*/ 117 h 199"/>
                <a:gd name="T18" fmla="*/ 48 w 167"/>
                <a:gd name="T19" fmla="*/ 27 h 199"/>
                <a:gd name="T20" fmla="*/ 28 w 167"/>
                <a:gd name="T21" fmla="*/ 27 h 199"/>
                <a:gd name="T22" fmla="*/ 28 w 167"/>
                <a:gd name="T23" fmla="*/ 28 h 199"/>
                <a:gd name="T24" fmla="*/ 28 w 167"/>
                <a:gd name="T25" fmla="*/ 48 h 199"/>
                <a:gd name="T26" fmla="*/ 163 w 167"/>
                <a:gd name="T27" fmla="*/ 182 h 199"/>
                <a:gd name="T28" fmla="*/ 163 w 167"/>
                <a:gd name="T29" fmla="*/ 196 h 199"/>
                <a:gd name="T30" fmla="*/ 156 w 167"/>
                <a:gd name="T31"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99">
                  <a:moveTo>
                    <a:pt x="156" y="199"/>
                  </a:moveTo>
                  <a:cubicBezTo>
                    <a:pt x="153" y="199"/>
                    <a:pt x="150" y="198"/>
                    <a:pt x="149" y="196"/>
                  </a:cubicBezTo>
                  <a:cubicBezTo>
                    <a:pt x="14" y="62"/>
                    <a:pt x="14" y="62"/>
                    <a:pt x="14" y="62"/>
                  </a:cubicBezTo>
                  <a:cubicBezTo>
                    <a:pt x="0" y="48"/>
                    <a:pt x="0" y="27"/>
                    <a:pt x="14" y="13"/>
                  </a:cubicBezTo>
                  <a:cubicBezTo>
                    <a:pt x="14" y="13"/>
                    <a:pt x="14" y="13"/>
                    <a:pt x="14" y="13"/>
                  </a:cubicBezTo>
                  <a:cubicBezTo>
                    <a:pt x="27" y="0"/>
                    <a:pt x="49" y="0"/>
                    <a:pt x="62" y="13"/>
                  </a:cubicBezTo>
                  <a:cubicBezTo>
                    <a:pt x="152" y="103"/>
                    <a:pt x="152" y="103"/>
                    <a:pt x="152" y="103"/>
                  </a:cubicBezTo>
                  <a:cubicBezTo>
                    <a:pt x="156" y="107"/>
                    <a:pt x="156" y="113"/>
                    <a:pt x="152" y="117"/>
                  </a:cubicBezTo>
                  <a:cubicBezTo>
                    <a:pt x="148" y="121"/>
                    <a:pt x="142" y="121"/>
                    <a:pt x="138" y="117"/>
                  </a:cubicBezTo>
                  <a:cubicBezTo>
                    <a:pt x="48" y="27"/>
                    <a:pt x="48" y="27"/>
                    <a:pt x="48" y="27"/>
                  </a:cubicBezTo>
                  <a:cubicBezTo>
                    <a:pt x="43" y="22"/>
                    <a:pt x="34" y="22"/>
                    <a:pt x="28" y="27"/>
                  </a:cubicBezTo>
                  <a:cubicBezTo>
                    <a:pt x="28" y="28"/>
                    <a:pt x="28" y="28"/>
                    <a:pt x="28" y="28"/>
                  </a:cubicBezTo>
                  <a:cubicBezTo>
                    <a:pt x="22" y="33"/>
                    <a:pt x="22" y="42"/>
                    <a:pt x="28" y="48"/>
                  </a:cubicBezTo>
                  <a:cubicBezTo>
                    <a:pt x="163" y="182"/>
                    <a:pt x="163" y="182"/>
                    <a:pt x="163" y="182"/>
                  </a:cubicBezTo>
                  <a:cubicBezTo>
                    <a:pt x="167" y="186"/>
                    <a:pt x="167" y="193"/>
                    <a:pt x="163" y="196"/>
                  </a:cubicBezTo>
                  <a:cubicBezTo>
                    <a:pt x="161" y="198"/>
                    <a:pt x="158" y="199"/>
                    <a:pt x="156" y="19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64"/>
            <p:cNvSpPr>
              <a:spLocks noEditPoints="1"/>
            </p:cNvSpPr>
            <p:nvPr/>
          </p:nvSpPr>
          <p:spPr bwMode="auto">
            <a:xfrm>
              <a:off x="4196074" y="2211469"/>
              <a:ext cx="98015" cy="120704"/>
            </a:xfrm>
            <a:custGeom>
              <a:avLst/>
              <a:gdLst>
                <a:gd name="T0" fmla="*/ 51 w 102"/>
                <a:gd name="T1" fmla="*/ 126 h 126"/>
                <a:gd name="T2" fmla="*/ 29 w 102"/>
                <a:gd name="T3" fmla="*/ 120 h 126"/>
                <a:gd name="T4" fmla="*/ 0 w 102"/>
                <a:gd name="T5" fmla="*/ 57 h 126"/>
                <a:gd name="T6" fmla="*/ 51 w 102"/>
                <a:gd name="T7" fmla="*/ 0 h 126"/>
                <a:gd name="T8" fmla="*/ 102 w 102"/>
                <a:gd name="T9" fmla="*/ 57 h 126"/>
                <a:gd name="T10" fmla="*/ 73 w 102"/>
                <a:gd name="T11" fmla="*/ 120 h 126"/>
                <a:gd name="T12" fmla="*/ 51 w 102"/>
                <a:gd name="T13" fmla="*/ 126 h 126"/>
                <a:gd name="T14" fmla="*/ 51 w 102"/>
                <a:gd name="T15" fmla="*/ 20 h 126"/>
                <a:gd name="T16" fmla="*/ 20 w 102"/>
                <a:gd name="T17" fmla="*/ 57 h 126"/>
                <a:gd name="T18" fmla="*/ 40 w 102"/>
                <a:gd name="T19" fmla="*/ 103 h 126"/>
                <a:gd name="T20" fmla="*/ 62 w 102"/>
                <a:gd name="T21" fmla="*/ 103 h 126"/>
                <a:gd name="T22" fmla="*/ 82 w 102"/>
                <a:gd name="T23" fmla="*/ 57 h 126"/>
                <a:gd name="T24" fmla="*/ 51 w 102"/>
                <a:gd name="T2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26">
                  <a:moveTo>
                    <a:pt x="51" y="126"/>
                  </a:moveTo>
                  <a:cubicBezTo>
                    <a:pt x="43" y="126"/>
                    <a:pt x="36" y="124"/>
                    <a:pt x="29" y="120"/>
                  </a:cubicBezTo>
                  <a:cubicBezTo>
                    <a:pt x="11" y="108"/>
                    <a:pt x="0" y="84"/>
                    <a:pt x="0" y="57"/>
                  </a:cubicBezTo>
                  <a:cubicBezTo>
                    <a:pt x="0" y="15"/>
                    <a:pt x="26" y="0"/>
                    <a:pt x="51" y="0"/>
                  </a:cubicBezTo>
                  <a:cubicBezTo>
                    <a:pt x="75" y="0"/>
                    <a:pt x="102" y="15"/>
                    <a:pt x="102" y="57"/>
                  </a:cubicBezTo>
                  <a:cubicBezTo>
                    <a:pt x="102" y="84"/>
                    <a:pt x="91" y="108"/>
                    <a:pt x="73" y="120"/>
                  </a:cubicBezTo>
                  <a:cubicBezTo>
                    <a:pt x="66" y="124"/>
                    <a:pt x="59" y="126"/>
                    <a:pt x="51" y="126"/>
                  </a:cubicBezTo>
                  <a:close/>
                  <a:moveTo>
                    <a:pt x="51" y="20"/>
                  </a:moveTo>
                  <a:cubicBezTo>
                    <a:pt x="31" y="20"/>
                    <a:pt x="20" y="33"/>
                    <a:pt x="20" y="57"/>
                  </a:cubicBezTo>
                  <a:cubicBezTo>
                    <a:pt x="20" y="77"/>
                    <a:pt x="28" y="95"/>
                    <a:pt x="40" y="103"/>
                  </a:cubicBezTo>
                  <a:cubicBezTo>
                    <a:pt x="47" y="108"/>
                    <a:pt x="55" y="108"/>
                    <a:pt x="62" y="103"/>
                  </a:cubicBezTo>
                  <a:cubicBezTo>
                    <a:pt x="74" y="95"/>
                    <a:pt x="82" y="77"/>
                    <a:pt x="82" y="57"/>
                  </a:cubicBezTo>
                  <a:cubicBezTo>
                    <a:pt x="82" y="33"/>
                    <a:pt x="71"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Freeform 65"/>
            <p:cNvSpPr>
              <a:spLocks noEditPoints="1"/>
            </p:cNvSpPr>
            <p:nvPr/>
          </p:nvSpPr>
          <p:spPr bwMode="auto">
            <a:xfrm>
              <a:off x="4166125" y="2308577"/>
              <a:ext cx="157006" cy="88940"/>
            </a:xfrm>
            <a:custGeom>
              <a:avLst/>
              <a:gdLst>
                <a:gd name="T0" fmla="*/ 154 w 164"/>
                <a:gd name="T1" fmla="*/ 93 h 93"/>
                <a:gd name="T2" fmla="*/ 10 w 164"/>
                <a:gd name="T3" fmla="*/ 93 h 93"/>
                <a:gd name="T4" fmla="*/ 0 w 164"/>
                <a:gd name="T5" fmla="*/ 83 h 93"/>
                <a:gd name="T6" fmla="*/ 0 w 164"/>
                <a:gd name="T7" fmla="*/ 56 h 93"/>
                <a:gd name="T8" fmla="*/ 0 w 164"/>
                <a:gd name="T9" fmla="*/ 55 h 93"/>
                <a:gd name="T10" fmla="*/ 34 w 164"/>
                <a:gd name="T11" fmla="*/ 26 h 93"/>
                <a:gd name="T12" fmla="*/ 52 w 164"/>
                <a:gd name="T13" fmla="*/ 26 h 93"/>
                <a:gd name="T14" fmla="*/ 53 w 164"/>
                <a:gd name="T15" fmla="*/ 24 h 93"/>
                <a:gd name="T16" fmla="*/ 55 w 164"/>
                <a:gd name="T17" fmla="*/ 10 h 93"/>
                <a:gd name="T18" fmla="*/ 60 w 164"/>
                <a:gd name="T19" fmla="*/ 1 h 93"/>
                <a:gd name="T20" fmla="*/ 71 w 164"/>
                <a:gd name="T21" fmla="*/ 2 h 93"/>
                <a:gd name="T22" fmla="*/ 93 w 164"/>
                <a:gd name="T23" fmla="*/ 2 h 93"/>
                <a:gd name="T24" fmla="*/ 103 w 164"/>
                <a:gd name="T25" fmla="*/ 1 h 93"/>
                <a:gd name="T26" fmla="*/ 109 w 164"/>
                <a:gd name="T27" fmla="*/ 10 h 93"/>
                <a:gd name="T28" fmla="*/ 111 w 164"/>
                <a:gd name="T29" fmla="*/ 24 h 93"/>
                <a:gd name="T30" fmla="*/ 111 w 164"/>
                <a:gd name="T31" fmla="*/ 26 h 93"/>
                <a:gd name="T32" fmla="*/ 130 w 164"/>
                <a:gd name="T33" fmla="*/ 26 h 93"/>
                <a:gd name="T34" fmla="*/ 163 w 164"/>
                <a:gd name="T35" fmla="*/ 55 h 93"/>
                <a:gd name="T36" fmla="*/ 164 w 164"/>
                <a:gd name="T37" fmla="*/ 56 h 93"/>
                <a:gd name="T38" fmla="*/ 164 w 164"/>
                <a:gd name="T39" fmla="*/ 83 h 93"/>
                <a:gd name="T40" fmla="*/ 154 w 164"/>
                <a:gd name="T41" fmla="*/ 93 h 93"/>
                <a:gd name="T42" fmla="*/ 20 w 164"/>
                <a:gd name="T43" fmla="*/ 73 h 93"/>
                <a:gd name="T44" fmla="*/ 144 w 164"/>
                <a:gd name="T45" fmla="*/ 73 h 93"/>
                <a:gd name="T46" fmla="*/ 144 w 164"/>
                <a:gd name="T47" fmla="*/ 57 h 93"/>
                <a:gd name="T48" fmla="*/ 130 w 164"/>
                <a:gd name="T49" fmla="*/ 46 h 93"/>
                <a:gd name="T50" fmla="*/ 108 w 164"/>
                <a:gd name="T51" fmla="*/ 46 h 93"/>
                <a:gd name="T52" fmla="*/ 105 w 164"/>
                <a:gd name="T53" fmla="*/ 45 h 93"/>
                <a:gd name="T54" fmla="*/ 100 w 164"/>
                <a:gd name="T55" fmla="*/ 43 h 93"/>
                <a:gd name="T56" fmla="*/ 92 w 164"/>
                <a:gd name="T57" fmla="*/ 31 h 93"/>
                <a:gd name="T58" fmla="*/ 90 w 164"/>
                <a:gd name="T59" fmla="*/ 25 h 93"/>
                <a:gd name="T60" fmla="*/ 74 w 164"/>
                <a:gd name="T61" fmla="*/ 25 h 93"/>
                <a:gd name="T62" fmla="*/ 72 w 164"/>
                <a:gd name="T63" fmla="*/ 31 h 93"/>
                <a:gd name="T64" fmla="*/ 64 w 164"/>
                <a:gd name="T65" fmla="*/ 42 h 93"/>
                <a:gd name="T66" fmla="*/ 59 w 164"/>
                <a:gd name="T67" fmla="*/ 45 h 93"/>
                <a:gd name="T68" fmla="*/ 56 w 164"/>
                <a:gd name="T69" fmla="*/ 46 h 93"/>
                <a:gd name="T70" fmla="*/ 34 w 164"/>
                <a:gd name="T71" fmla="*/ 46 h 93"/>
                <a:gd name="T72" fmla="*/ 20 w 164"/>
                <a:gd name="T73" fmla="*/ 57 h 93"/>
                <a:gd name="T74" fmla="*/ 20 w 164"/>
                <a:gd name="T75"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 h="93">
                  <a:moveTo>
                    <a:pt x="154" y="93"/>
                  </a:moveTo>
                  <a:cubicBezTo>
                    <a:pt x="10" y="93"/>
                    <a:pt x="10" y="93"/>
                    <a:pt x="10" y="93"/>
                  </a:cubicBezTo>
                  <a:cubicBezTo>
                    <a:pt x="5" y="93"/>
                    <a:pt x="0" y="88"/>
                    <a:pt x="0" y="83"/>
                  </a:cubicBezTo>
                  <a:cubicBezTo>
                    <a:pt x="0" y="56"/>
                    <a:pt x="0" y="56"/>
                    <a:pt x="0" y="56"/>
                  </a:cubicBezTo>
                  <a:cubicBezTo>
                    <a:pt x="0" y="56"/>
                    <a:pt x="0" y="55"/>
                    <a:pt x="0" y="55"/>
                  </a:cubicBezTo>
                  <a:cubicBezTo>
                    <a:pt x="3" y="38"/>
                    <a:pt x="17" y="26"/>
                    <a:pt x="34" y="26"/>
                  </a:cubicBezTo>
                  <a:cubicBezTo>
                    <a:pt x="52" y="26"/>
                    <a:pt x="52" y="26"/>
                    <a:pt x="52" y="26"/>
                  </a:cubicBezTo>
                  <a:cubicBezTo>
                    <a:pt x="53" y="25"/>
                    <a:pt x="53" y="25"/>
                    <a:pt x="53" y="24"/>
                  </a:cubicBezTo>
                  <a:cubicBezTo>
                    <a:pt x="54" y="21"/>
                    <a:pt x="55" y="16"/>
                    <a:pt x="55" y="10"/>
                  </a:cubicBezTo>
                  <a:cubicBezTo>
                    <a:pt x="55" y="6"/>
                    <a:pt x="57" y="3"/>
                    <a:pt x="60" y="1"/>
                  </a:cubicBezTo>
                  <a:cubicBezTo>
                    <a:pt x="64" y="0"/>
                    <a:pt x="68" y="0"/>
                    <a:pt x="71" y="2"/>
                  </a:cubicBezTo>
                  <a:cubicBezTo>
                    <a:pt x="78" y="7"/>
                    <a:pt x="86" y="7"/>
                    <a:pt x="93" y="2"/>
                  </a:cubicBezTo>
                  <a:cubicBezTo>
                    <a:pt x="96" y="0"/>
                    <a:pt x="100" y="0"/>
                    <a:pt x="103" y="1"/>
                  </a:cubicBezTo>
                  <a:cubicBezTo>
                    <a:pt x="107" y="3"/>
                    <a:pt x="109" y="6"/>
                    <a:pt x="109" y="10"/>
                  </a:cubicBezTo>
                  <a:cubicBezTo>
                    <a:pt x="109" y="18"/>
                    <a:pt x="110" y="22"/>
                    <a:pt x="111" y="24"/>
                  </a:cubicBezTo>
                  <a:cubicBezTo>
                    <a:pt x="111" y="25"/>
                    <a:pt x="111" y="25"/>
                    <a:pt x="111" y="26"/>
                  </a:cubicBezTo>
                  <a:cubicBezTo>
                    <a:pt x="130" y="26"/>
                    <a:pt x="130" y="26"/>
                    <a:pt x="130" y="26"/>
                  </a:cubicBezTo>
                  <a:cubicBezTo>
                    <a:pt x="147" y="26"/>
                    <a:pt x="161" y="38"/>
                    <a:pt x="163" y="55"/>
                  </a:cubicBezTo>
                  <a:cubicBezTo>
                    <a:pt x="164" y="55"/>
                    <a:pt x="164" y="56"/>
                    <a:pt x="164" y="56"/>
                  </a:cubicBezTo>
                  <a:cubicBezTo>
                    <a:pt x="164" y="83"/>
                    <a:pt x="164" y="83"/>
                    <a:pt x="164" y="83"/>
                  </a:cubicBezTo>
                  <a:cubicBezTo>
                    <a:pt x="164" y="88"/>
                    <a:pt x="159" y="93"/>
                    <a:pt x="154" y="93"/>
                  </a:cubicBezTo>
                  <a:close/>
                  <a:moveTo>
                    <a:pt x="20" y="73"/>
                  </a:moveTo>
                  <a:cubicBezTo>
                    <a:pt x="144" y="73"/>
                    <a:pt x="144" y="73"/>
                    <a:pt x="144" y="73"/>
                  </a:cubicBezTo>
                  <a:cubicBezTo>
                    <a:pt x="144" y="57"/>
                    <a:pt x="144" y="57"/>
                    <a:pt x="144" y="57"/>
                  </a:cubicBezTo>
                  <a:cubicBezTo>
                    <a:pt x="142" y="51"/>
                    <a:pt x="136" y="46"/>
                    <a:pt x="130" y="46"/>
                  </a:cubicBezTo>
                  <a:cubicBezTo>
                    <a:pt x="108" y="46"/>
                    <a:pt x="108" y="46"/>
                    <a:pt x="108" y="46"/>
                  </a:cubicBezTo>
                  <a:cubicBezTo>
                    <a:pt x="107" y="46"/>
                    <a:pt x="106" y="45"/>
                    <a:pt x="105" y="45"/>
                  </a:cubicBezTo>
                  <a:cubicBezTo>
                    <a:pt x="103" y="44"/>
                    <a:pt x="102" y="44"/>
                    <a:pt x="100" y="43"/>
                  </a:cubicBezTo>
                  <a:cubicBezTo>
                    <a:pt x="96" y="40"/>
                    <a:pt x="94" y="36"/>
                    <a:pt x="92" y="31"/>
                  </a:cubicBezTo>
                  <a:cubicBezTo>
                    <a:pt x="91" y="29"/>
                    <a:pt x="91" y="27"/>
                    <a:pt x="90" y="25"/>
                  </a:cubicBezTo>
                  <a:cubicBezTo>
                    <a:pt x="85" y="26"/>
                    <a:pt x="79" y="26"/>
                    <a:pt x="74" y="25"/>
                  </a:cubicBezTo>
                  <a:cubicBezTo>
                    <a:pt x="73" y="27"/>
                    <a:pt x="73" y="29"/>
                    <a:pt x="72" y="31"/>
                  </a:cubicBezTo>
                  <a:cubicBezTo>
                    <a:pt x="70" y="36"/>
                    <a:pt x="67" y="40"/>
                    <a:pt x="64" y="42"/>
                  </a:cubicBezTo>
                  <a:cubicBezTo>
                    <a:pt x="62" y="44"/>
                    <a:pt x="61" y="44"/>
                    <a:pt x="59" y="45"/>
                  </a:cubicBezTo>
                  <a:cubicBezTo>
                    <a:pt x="58" y="45"/>
                    <a:pt x="57" y="46"/>
                    <a:pt x="56" y="46"/>
                  </a:cubicBezTo>
                  <a:cubicBezTo>
                    <a:pt x="34" y="46"/>
                    <a:pt x="34" y="46"/>
                    <a:pt x="34" y="46"/>
                  </a:cubicBezTo>
                  <a:cubicBezTo>
                    <a:pt x="27" y="46"/>
                    <a:pt x="22" y="51"/>
                    <a:pt x="20" y="57"/>
                  </a:cubicBezTo>
                  <a:lnTo>
                    <a:pt x="20"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Freeform 66"/>
            <p:cNvSpPr>
              <a:spLocks noEditPoints="1"/>
            </p:cNvSpPr>
            <p:nvPr/>
          </p:nvSpPr>
          <p:spPr bwMode="auto">
            <a:xfrm>
              <a:off x="4393012" y="2211469"/>
              <a:ext cx="97108" cy="120704"/>
            </a:xfrm>
            <a:custGeom>
              <a:avLst/>
              <a:gdLst>
                <a:gd name="T0" fmla="*/ 51 w 101"/>
                <a:gd name="T1" fmla="*/ 126 h 126"/>
                <a:gd name="T2" fmla="*/ 28 w 101"/>
                <a:gd name="T3" fmla="*/ 120 h 126"/>
                <a:gd name="T4" fmla="*/ 0 w 101"/>
                <a:gd name="T5" fmla="*/ 57 h 126"/>
                <a:gd name="T6" fmla="*/ 51 w 101"/>
                <a:gd name="T7" fmla="*/ 0 h 126"/>
                <a:gd name="T8" fmla="*/ 101 w 101"/>
                <a:gd name="T9" fmla="*/ 57 h 126"/>
                <a:gd name="T10" fmla="*/ 73 w 101"/>
                <a:gd name="T11" fmla="*/ 120 h 126"/>
                <a:gd name="T12" fmla="*/ 51 w 101"/>
                <a:gd name="T13" fmla="*/ 126 h 126"/>
                <a:gd name="T14" fmla="*/ 51 w 101"/>
                <a:gd name="T15" fmla="*/ 20 h 126"/>
                <a:gd name="T16" fmla="*/ 20 w 101"/>
                <a:gd name="T17" fmla="*/ 57 h 126"/>
                <a:gd name="T18" fmla="*/ 39 w 101"/>
                <a:gd name="T19" fmla="*/ 103 h 126"/>
                <a:gd name="T20" fmla="*/ 62 w 101"/>
                <a:gd name="T21" fmla="*/ 103 h 126"/>
                <a:gd name="T22" fmla="*/ 81 w 101"/>
                <a:gd name="T23" fmla="*/ 57 h 126"/>
                <a:gd name="T24" fmla="*/ 51 w 101"/>
                <a:gd name="T2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26">
                  <a:moveTo>
                    <a:pt x="51" y="126"/>
                  </a:moveTo>
                  <a:cubicBezTo>
                    <a:pt x="43" y="126"/>
                    <a:pt x="35" y="124"/>
                    <a:pt x="28" y="120"/>
                  </a:cubicBezTo>
                  <a:cubicBezTo>
                    <a:pt x="11" y="108"/>
                    <a:pt x="0" y="84"/>
                    <a:pt x="0" y="57"/>
                  </a:cubicBezTo>
                  <a:cubicBezTo>
                    <a:pt x="0" y="15"/>
                    <a:pt x="26" y="0"/>
                    <a:pt x="51" y="0"/>
                  </a:cubicBezTo>
                  <a:cubicBezTo>
                    <a:pt x="75" y="0"/>
                    <a:pt x="101" y="15"/>
                    <a:pt x="101" y="57"/>
                  </a:cubicBezTo>
                  <a:cubicBezTo>
                    <a:pt x="101" y="84"/>
                    <a:pt x="91" y="108"/>
                    <a:pt x="73" y="120"/>
                  </a:cubicBezTo>
                  <a:cubicBezTo>
                    <a:pt x="66" y="124"/>
                    <a:pt x="59" y="126"/>
                    <a:pt x="51" y="126"/>
                  </a:cubicBezTo>
                  <a:close/>
                  <a:moveTo>
                    <a:pt x="51" y="20"/>
                  </a:moveTo>
                  <a:cubicBezTo>
                    <a:pt x="31" y="20"/>
                    <a:pt x="20" y="33"/>
                    <a:pt x="20" y="57"/>
                  </a:cubicBezTo>
                  <a:cubicBezTo>
                    <a:pt x="20" y="77"/>
                    <a:pt x="28" y="95"/>
                    <a:pt x="39" y="103"/>
                  </a:cubicBezTo>
                  <a:cubicBezTo>
                    <a:pt x="47" y="108"/>
                    <a:pt x="55" y="108"/>
                    <a:pt x="62" y="103"/>
                  </a:cubicBezTo>
                  <a:cubicBezTo>
                    <a:pt x="74" y="95"/>
                    <a:pt x="81" y="77"/>
                    <a:pt x="81" y="57"/>
                  </a:cubicBezTo>
                  <a:cubicBezTo>
                    <a:pt x="81" y="33"/>
                    <a:pt x="71"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Freeform 67"/>
            <p:cNvSpPr>
              <a:spLocks noEditPoints="1"/>
            </p:cNvSpPr>
            <p:nvPr/>
          </p:nvSpPr>
          <p:spPr bwMode="auto">
            <a:xfrm>
              <a:off x="4363971" y="2308577"/>
              <a:ext cx="156099" cy="88940"/>
            </a:xfrm>
            <a:custGeom>
              <a:avLst/>
              <a:gdLst>
                <a:gd name="T0" fmla="*/ 153 w 163"/>
                <a:gd name="T1" fmla="*/ 93 h 93"/>
                <a:gd name="T2" fmla="*/ 10 w 163"/>
                <a:gd name="T3" fmla="*/ 93 h 93"/>
                <a:gd name="T4" fmla="*/ 0 w 163"/>
                <a:gd name="T5" fmla="*/ 83 h 93"/>
                <a:gd name="T6" fmla="*/ 0 w 163"/>
                <a:gd name="T7" fmla="*/ 56 h 93"/>
                <a:gd name="T8" fmla="*/ 0 w 163"/>
                <a:gd name="T9" fmla="*/ 55 h 93"/>
                <a:gd name="T10" fmla="*/ 34 w 163"/>
                <a:gd name="T11" fmla="*/ 26 h 93"/>
                <a:gd name="T12" fmla="*/ 52 w 163"/>
                <a:gd name="T13" fmla="*/ 26 h 93"/>
                <a:gd name="T14" fmla="*/ 53 w 163"/>
                <a:gd name="T15" fmla="*/ 24 h 93"/>
                <a:gd name="T16" fmla="*/ 55 w 163"/>
                <a:gd name="T17" fmla="*/ 10 h 93"/>
                <a:gd name="T18" fmla="*/ 60 w 163"/>
                <a:gd name="T19" fmla="*/ 1 h 93"/>
                <a:gd name="T20" fmla="*/ 70 w 163"/>
                <a:gd name="T21" fmla="*/ 2 h 93"/>
                <a:gd name="T22" fmla="*/ 93 w 163"/>
                <a:gd name="T23" fmla="*/ 2 h 93"/>
                <a:gd name="T24" fmla="*/ 103 w 163"/>
                <a:gd name="T25" fmla="*/ 1 h 93"/>
                <a:gd name="T26" fmla="*/ 109 w 163"/>
                <a:gd name="T27" fmla="*/ 10 h 93"/>
                <a:gd name="T28" fmla="*/ 110 w 163"/>
                <a:gd name="T29" fmla="*/ 24 h 93"/>
                <a:gd name="T30" fmla="*/ 111 w 163"/>
                <a:gd name="T31" fmla="*/ 26 h 93"/>
                <a:gd name="T32" fmla="*/ 130 w 163"/>
                <a:gd name="T33" fmla="*/ 26 h 93"/>
                <a:gd name="T34" fmla="*/ 163 w 163"/>
                <a:gd name="T35" fmla="*/ 55 h 93"/>
                <a:gd name="T36" fmla="*/ 163 w 163"/>
                <a:gd name="T37" fmla="*/ 56 h 93"/>
                <a:gd name="T38" fmla="*/ 163 w 163"/>
                <a:gd name="T39" fmla="*/ 83 h 93"/>
                <a:gd name="T40" fmla="*/ 153 w 163"/>
                <a:gd name="T41" fmla="*/ 93 h 93"/>
                <a:gd name="T42" fmla="*/ 20 w 163"/>
                <a:gd name="T43" fmla="*/ 73 h 93"/>
                <a:gd name="T44" fmla="*/ 143 w 163"/>
                <a:gd name="T45" fmla="*/ 73 h 93"/>
                <a:gd name="T46" fmla="*/ 143 w 163"/>
                <a:gd name="T47" fmla="*/ 57 h 93"/>
                <a:gd name="T48" fmla="*/ 130 w 163"/>
                <a:gd name="T49" fmla="*/ 46 h 93"/>
                <a:gd name="T50" fmla="*/ 108 w 163"/>
                <a:gd name="T51" fmla="*/ 46 h 93"/>
                <a:gd name="T52" fmla="*/ 105 w 163"/>
                <a:gd name="T53" fmla="*/ 45 h 93"/>
                <a:gd name="T54" fmla="*/ 100 w 163"/>
                <a:gd name="T55" fmla="*/ 43 h 93"/>
                <a:gd name="T56" fmla="*/ 92 w 163"/>
                <a:gd name="T57" fmla="*/ 31 h 93"/>
                <a:gd name="T58" fmla="*/ 90 w 163"/>
                <a:gd name="T59" fmla="*/ 25 h 93"/>
                <a:gd name="T60" fmla="*/ 74 w 163"/>
                <a:gd name="T61" fmla="*/ 25 h 93"/>
                <a:gd name="T62" fmla="*/ 72 w 163"/>
                <a:gd name="T63" fmla="*/ 31 h 93"/>
                <a:gd name="T64" fmla="*/ 64 w 163"/>
                <a:gd name="T65" fmla="*/ 42 h 93"/>
                <a:gd name="T66" fmla="*/ 59 w 163"/>
                <a:gd name="T67" fmla="*/ 45 h 93"/>
                <a:gd name="T68" fmla="*/ 55 w 163"/>
                <a:gd name="T69" fmla="*/ 46 h 93"/>
                <a:gd name="T70" fmla="*/ 34 w 163"/>
                <a:gd name="T71" fmla="*/ 46 h 93"/>
                <a:gd name="T72" fmla="*/ 20 w 163"/>
                <a:gd name="T73" fmla="*/ 57 h 93"/>
                <a:gd name="T74" fmla="*/ 20 w 163"/>
                <a:gd name="T75"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93">
                  <a:moveTo>
                    <a:pt x="153" y="93"/>
                  </a:moveTo>
                  <a:cubicBezTo>
                    <a:pt x="10" y="93"/>
                    <a:pt x="10" y="93"/>
                    <a:pt x="10" y="93"/>
                  </a:cubicBezTo>
                  <a:cubicBezTo>
                    <a:pt x="5" y="93"/>
                    <a:pt x="0" y="88"/>
                    <a:pt x="0" y="83"/>
                  </a:cubicBezTo>
                  <a:cubicBezTo>
                    <a:pt x="0" y="56"/>
                    <a:pt x="0" y="56"/>
                    <a:pt x="0" y="56"/>
                  </a:cubicBezTo>
                  <a:cubicBezTo>
                    <a:pt x="0" y="56"/>
                    <a:pt x="0" y="55"/>
                    <a:pt x="0" y="55"/>
                  </a:cubicBezTo>
                  <a:cubicBezTo>
                    <a:pt x="3" y="38"/>
                    <a:pt x="17" y="26"/>
                    <a:pt x="34" y="26"/>
                  </a:cubicBezTo>
                  <a:cubicBezTo>
                    <a:pt x="52" y="26"/>
                    <a:pt x="52" y="26"/>
                    <a:pt x="52" y="26"/>
                  </a:cubicBezTo>
                  <a:cubicBezTo>
                    <a:pt x="52" y="25"/>
                    <a:pt x="53" y="25"/>
                    <a:pt x="53" y="24"/>
                  </a:cubicBezTo>
                  <a:cubicBezTo>
                    <a:pt x="54" y="21"/>
                    <a:pt x="55" y="16"/>
                    <a:pt x="55" y="10"/>
                  </a:cubicBezTo>
                  <a:cubicBezTo>
                    <a:pt x="55" y="6"/>
                    <a:pt x="57" y="3"/>
                    <a:pt x="60" y="1"/>
                  </a:cubicBezTo>
                  <a:cubicBezTo>
                    <a:pt x="64" y="0"/>
                    <a:pt x="67" y="0"/>
                    <a:pt x="70" y="2"/>
                  </a:cubicBezTo>
                  <a:cubicBezTo>
                    <a:pt x="78" y="7"/>
                    <a:pt x="86" y="7"/>
                    <a:pt x="93" y="2"/>
                  </a:cubicBezTo>
                  <a:cubicBezTo>
                    <a:pt x="96" y="0"/>
                    <a:pt x="100" y="0"/>
                    <a:pt x="103" y="1"/>
                  </a:cubicBezTo>
                  <a:cubicBezTo>
                    <a:pt x="106" y="3"/>
                    <a:pt x="108" y="6"/>
                    <a:pt x="109" y="10"/>
                  </a:cubicBezTo>
                  <a:cubicBezTo>
                    <a:pt x="109" y="18"/>
                    <a:pt x="110" y="22"/>
                    <a:pt x="110" y="24"/>
                  </a:cubicBezTo>
                  <a:cubicBezTo>
                    <a:pt x="111" y="25"/>
                    <a:pt x="111" y="25"/>
                    <a:pt x="111" y="26"/>
                  </a:cubicBezTo>
                  <a:cubicBezTo>
                    <a:pt x="130" y="26"/>
                    <a:pt x="130" y="26"/>
                    <a:pt x="130" y="26"/>
                  </a:cubicBezTo>
                  <a:cubicBezTo>
                    <a:pt x="146" y="26"/>
                    <a:pt x="161" y="38"/>
                    <a:pt x="163" y="55"/>
                  </a:cubicBezTo>
                  <a:cubicBezTo>
                    <a:pt x="163" y="55"/>
                    <a:pt x="163" y="56"/>
                    <a:pt x="163" y="56"/>
                  </a:cubicBezTo>
                  <a:cubicBezTo>
                    <a:pt x="163" y="83"/>
                    <a:pt x="163" y="83"/>
                    <a:pt x="163" y="83"/>
                  </a:cubicBezTo>
                  <a:cubicBezTo>
                    <a:pt x="163" y="88"/>
                    <a:pt x="159" y="93"/>
                    <a:pt x="153" y="93"/>
                  </a:cubicBezTo>
                  <a:close/>
                  <a:moveTo>
                    <a:pt x="20" y="73"/>
                  </a:moveTo>
                  <a:cubicBezTo>
                    <a:pt x="143" y="73"/>
                    <a:pt x="143" y="73"/>
                    <a:pt x="143" y="73"/>
                  </a:cubicBezTo>
                  <a:cubicBezTo>
                    <a:pt x="143" y="57"/>
                    <a:pt x="143" y="57"/>
                    <a:pt x="143" y="57"/>
                  </a:cubicBezTo>
                  <a:cubicBezTo>
                    <a:pt x="142" y="51"/>
                    <a:pt x="136" y="46"/>
                    <a:pt x="130" y="46"/>
                  </a:cubicBezTo>
                  <a:cubicBezTo>
                    <a:pt x="108" y="46"/>
                    <a:pt x="108" y="46"/>
                    <a:pt x="108" y="46"/>
                  </a:cubicBezTo>
                  <a:cubicBezTo>
                    <a:pt x="107" y="46"/>
                    <a:pt x="106" y="45"/>
                    <a:pt x="105" y="45"/>
                  </a:cubicBezTo>
                  <a:cubicBezTo>
                    <a:pt x="103" y="44"/>
                    <a:pt x="101" y="44"/>
                    <a:pt x="100" y="43"/>
                  </a:cubicBezTo>
                  <a:cubicBezTo>
                    <a:pt x="96" y="40"/>
                    <a:pt x="93" y="36"/>
                    <a:pt x="92" y="31"/>
                  </a:cubicBezTo>
                  <a:cubicBezTo>
                    <a:pt x="91" y="29"/>
                    <a:pt x="90" y="27"/>
                    <a:pt x="90" y="25"/>
                  </a:cubicBezTo>
                  <a:cubicBezTo>
                    <a:pt x="85" y="26"/>
                    <a:pt x="79" y="26"/>
                    <a:pt x="74" y="25"/>
                  </a:cubicBezTo>
                  <a:cubicBezTo>
                    <a:pt x="73" y="27"/>
                    <a:pt x="73" y="29"/>
                    <a:pt x="72" y="31"/>
                  </a:cubicBezTo>
                  <a:cubicBezTo>
                    <a:pt x="70" y="36"/>
                    <a:pt x="67" y="40"/>
                    <a:pt x="64" y="42"/>
                  </a:cubicBezTo>
                  <a:cubicBezTo>
                    <a:pt x="62" y="44"/>
                    <a:pt x="61" y="44"/>
                    <a:pt x="59" y="45"/>
                  </a:cubicBezTo>
                  <a:cubicBezTo>
                    <a:pt x="58" y="45"/>
                    <a:pt x="57" y="46"/>
                    <a:pt x="55" y="46"/>
                  </a:cubicBezTo>
                  <a:cubicBezTo>
                    <a:pt x="34" y="46"/>
                    <a:pt x="34" y="46"/>
                    <a:pt x="34" y="46"/>
                  </a:cubicBezTo>
                  <a:cubicBezTo>
                    <a:pt x="27" y="46"/>
                    <a:pt x="21" y="51"/>
                    <a:pt x="20" y="57"/>
                  </a:cubicBezTo>
                  <a:lnTo>
                    <a:pt x="20"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68"/>
            <p:cNvSpPr>
              <a:spLocks/>
            </p:cNvSpPr>
            <p:nvPr/>
          </p:nvSpPr>
          <p:spPr bwMode="auto">
            <a:xfrm>
              <a:off x="4138898" y="2378458"/>
              <a:ext cx="409305" cy="19059"/>
            </a:xfrm>
            <a:custGeom>
              <a:avLst/>
              <a:gdLst>
                <a:gd name="T0" fmla="*/ 418 w 428"/>
                <a:gd name="T1" fmla="*/ 20 h 20"/>
                <a:gd name="T2" fmla="*/ 10 w 428"/>
                <a:gd name="T3" fmla="*/ 20 h 20"/>
                <a:gd name="T4" fmla="*/ 0 w 428"/>
                <a:gd name="T5" fmla="*/ 10 h 20"/>
                <a:gd name="T6" fmla="*/ 10 w 428"/>
                <a:gd name="T7" fmla="*/ 0 h 20"/>
                <a:gd name="T8" fmla="*/ 418 w 428"/>
                <a:gd name="T9" fmla="*/ 0 h 20"/>
                <a:gd name="T10" fmla="*/ 428 w 428"/>
                <a:gd name="T11" fmla="*/ 10 h 20"/>
                <a:gd name="T12" fmla="*/ 418 w 42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28" h="20">
                  <a:moveTo>
                    <a:pt x="418" y="20"/>
                  </a:moveTo>
                  <a:cubicBezTo>
                    <a:pt x="10" y="20"/>
                    <a:pt x="10" y="20"/>
                    <a:pt x="10" y="20"/>
                  </a:cubicBezTo>
                  <a:cubicBezTo>
                    <a:pt x="4" y="20"/>
                    <a:pt x="0" y="15"/>
                    <a:pt x="0" y="10"/>
                  </a:cubicBezTo>
                  <a:cubicBezTo>
                    <a:pt x="0" y="4"/>
                    <a:pt x="4" y="0"/>
                    <a:pt x="10" y="0"/>
                  </a:cubicBezTo>
                  <a:cubicBezTo>
                    <a:pt x="418" y="0"/>
                    <a:pt x="418" y="0"/>
                    <a:pt x="418" y="0"/>
                  </a:cubicBezTo>
                  <a:cubicBezTo>
                    <a:pt x="423" y="0"/>
                    <a:pt x="428" y="4"/>
                    <a:pt x="428" y="10"/>
                  </a:cubicBezTo>
                  <a:cubicBezTo>
                    <a:pt x="428" y="15"/>
                    <a:pt x="423" y="20"/>
                    <a:pt x="41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69"/>
            <p:cNvSpPr>
              <a:spLocks/>
            </p:cNvSpPr>
            <p:nvPr/>
          </p:nvSpPr>
          <p:spPr bwMode="auto">
            <a:xfrm>
              <a:off x="4198796" y="1898364"/>
              <a:ext cx="186048" cy="19059"/>
            </a:xfrm>
            <a:custGeom>
              <a:avLst/>
              <a:gdLst>
                <a:gd name="T0" fmla="*/ 184 w 194"/>
                <a:gd name="T1" fmla="*/ 20 h 20"/>
                <a:gd name="T2" fmla="*/ 10 w 194"/>
                <a:gd name="T3" fmla="*/ 20 h 20"/>
                <a:gd name="T4" fmla="*/ 0 w 194"/>
                <a:gd name="T5" fmla="*/ 10 h 20"/>
                <a:gd name="T6" fmla="*/ 10 w 194"/>
                <a:gd name="T7" fmla="*/ 0 h 20"/>
                <a:gd name="T8" fmla="*/ 184 w 194"/>
                <a:gd name="T9" fmla="*/ 0 h 20"/>
                <a:gd name="T10" fmla="*/ 194 w 194"/>
                <a:gd name="T11" fmla="*/ 10 h 20"/>
                <a:gd name="T12" fmla="*/ 184 w 19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94" h="20">
                  <a:moveTo>
                    <a:pt x="184" y="20"/>
                  </a:moveTo>
                  <a:cubicBezTo>
                    <a:pt x="10" y="20"/>
                    <a:pt x="10" y="20"/>
                    <a:pt x="10" y="20"/>
                  </a:cubicBezTo>
                  <a:cubicBezTo>
                    <a:pt x="4" y="20"/>
                    <a:pt x="0" y="16"/>
                    <a:pt x="0" y="10"/>
                  </a:cubicBezTo>
                  <a:cubicBezTo>
                    <a:pt x="0" y="5"/>
                    <a:pt x="4" y="0"/>
                    <a:pt x="10" y="0"/>
                  </a:cubicBezTo>
                  <a:cubicBezTo>
                    <a:pt x="184" y="0"/>
                    <a:pt x="184" y="0"/>
                    <a:pt x="184" y="0"/>
                  </a:cubicBezTo>
                  <a:cubicBezTo>
                    <a:pt x="190" y="0"/>
                    <a:pt x="194" y="5"/>
                    <a:pt x="194" y="10"/>
                  </a:cubicBezTo>
                  <a:cubicBezTo>
                    <a:pt x="194" y="16"/>
                    <a:pt x="190" y="20"/>
                    <a:pt x="184"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70"/>
            <p:cNvSpPr>
              <a:spLocks/>
            </p:cNvSpPr>
            <p:nvPr/>
          </p:nvSpPr>
          <p:spPr bwMode="auto">
            <a:xfrm>
              <a:off x="4198796" y="1951002"/>
              <a:ext cx="127965" cy="19059"/>
            </a:xfrm>
            <a:custGeom>
              <a:avLst/>
              <a:gdLst>
                <a:gd name="T0" fmla="*/ 123 w 133"/>
                <a:gd name="T1" fmla="*/ 20 h 20"/>
                <a:gd name="T2" fmla="*/ 10 w 133"/>
                <a:gd name="T3" fmla="*/ 20 h 20"/>
                <a:gd name="T4" fmla="*/ 0 w 133"/>
                <a:gd name="T5" fmla="*/ 10 h 20"/>
                <a:gd name="T6" fmla="*/ 10 w 133"/>
                <a:gd name="T7" fmla="*/ 0 h 20"/>
                <a:gd name="T8" fmla="*/ 123 w 133"/>
                <a:gd name="T9" fmla="*/ 0 h 20"/>
                <a:gd name="T10" fmla="*/ 133 w 133"/>
                <a:gd name="T11" fmla="*/ 10 h 20"/>
                <a:gd name="T12" fmla="*/ 123 w 13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33" h="20">
                  <a:moveTo>
                    <a:pt x="123" y="20"/>
                  </a:moveTo>
                  <a:cubicBezTo>
                    <a:pt x="10" y="20"/>
                    <a:pt x="10" y="20"/>
                    <a:pt x="10" y="20"/>
                  </a:cubicBezTo>
                  <a:cubicBezTo>
                    <a:pt x="4" y="20"/>
                    <a:pt x="0" y="16"/>
                    <a:pt x="0" y="10"/>
                  </a:cubicBezTo>
                  <a:cubicBezTo>
                    <a:pt x="0" y="5"/>
                    <a:pt x="4" y="0"/>
                    <a:pt x="10" y="0"/>
                  </a:cubicBezTo>
                  <a:cubicBezTo>
                    <a:pt x="123" y="0"/>
                    <a:pt x="123" y="0"/>
                    <a:pt x="123" y="0"/>
                  </a:cubicBezTo>
                  <a:cubicBezTo>
                    <a:pt x="129" y="0"/>
                    <a:pt x="133" y="5"/>
                    <a:pt x="133" y="10"/>
                  </a:cubicBezTo>
                  <a:cubicBezTo>
                    <a:pt x="133" y="16"/>
                    <a:pt x="129" y="20"/>
                    <a:pt x="12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1"/>
            <p:cNvSpPr>
              <a:spLocks/>
            </p:cNvSpPr>
            <p:nvPr/>
          </p:nvSpPr>
          <p:spPr bwMode="auto">
            <a:xfrm>
              <a:off x="4198796" y="2004548"/>
              <a:ext cx="201476" cy="19059"/>
            </a:xfrm>
            <a:custGeom>
              <a:avLst/>
              <a:gdLst>
                <a:gd name="T0" fmla="*/ 200 w 210"/>
                <a:gd name="T1" fmla="*/ 20 h 20"/>
                <a:gd name="T2" fmla="*/ 10 w 210"/>
                <a:gd name="T3" fmla="*/ 20 h 20"/>
                <a:gd name="T4" fmla="*/ 0 w 210"/>
                <a:gd name="T5" fmla="*/ 10 h 20"/>
                <a:gd name="T6" fmla="*/ 10 w 210"/>
                <a:gd name="T7" fmla="*/ 0 h 20"/>
                <a:gd name="T8" fmla="*/ 200 w 210"/>
                <a:gd name="T9" fmla="*/ 0 h 20"/>
                <a:gd name="T10" fmla="*/ 210 w 210"/>
                <a:gd name="T11" fmla="*/ 10 h 20"/>
                <a:gd name="T12" fmla="*/ 200 w 21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10" h="20">
                  <a:moveTo>
                    <a:pt x="200" y="20"/>
                  </a:moveTo>
                  <a:cubicBezTo>
                    <a:pt x="10" y="20"/>
                    <a:pt x="10" y="20"/>
                    <a:pt x="10" y="20"/>
                  </a:cubicBezTo>
                  <a:cubicBezTo>
                    <a:pt x="4" y="20"/>
                    <a:pt x="0" y="15"/>
                    <a:pt x="0" y="10"/>
                  </a:cubicBezTo>
                  <a:cubicBezTo>
                    <a:pt x="0" y="4"/>
                    <a:pt x="4" y="0"/>
                    <a:pt x="10" y="0"/>
                  </a:cubicBezTo>
                  <a:cubicBezTo>
                    <a:pt x="200" y="0"/>
                    <a:pt x="200" y="0"/>
                    <a:pt x="200" y="0"/>
                  </a:cubicBezTo>
                  <a:cubicBezTo>
                    <a:pt x="205" y="0"/>
                    <a:pt x="210" y="4"/>
                    <a:pt x="210" y="10"/>
                  </a:cubicBezTo>
                  <a:cubicBezTo>
                    <a:pt x="210" y="15"/>
                    <a:pt x="205" y="20"/>
                    <a:pt x="20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Freeform 72"/>
            <p:cNvSpPr>
              <a:spLocks/>
            </p:cNvSpPr>
            <p:nvPr/>
          </p:nvSpPr>
          <p:spPr bwMode="auto">
            <a:xfrm>
              <a:off x="4198796" y="2057185"/>
              <a:ext cx="172435" cy="19059"/>
            </a:xfrm>
            <a:custGeom>
              <a:avLst/>
              <a:gdLst>
                <a:gd name="T0" fmla="*/ 170 w 180"/>
                <a:gd name="T1" fmla="*/ 20 h 20"/>
                <a:gd name="T2" fmla="*/ 10 w 180"/>
                <a:gd name="T3" fmla="*/ 20 h 20"/>
                <a:gd name="T4" fmla="*/ 0 w 180"/>
                <a:gd name="T5" fmla="*/ 10 h 20"/>
                <a:gd name="T6" fmla="*/ 10 w 180"/>
                <a:gd name="T7" fmla="*/ 0 h 20"/>
                <a:gd name="T8" fmla="*/ 170 w 180"/>
                <a:gd name="T9" fmla="*/ 0 h 20"/>
                <a:gd name="T10" fmla="*/ 180 w 180"/>
                <a:gd name="T11" fmla="*/ 10 h 20"/>
                <a:gd name="T12" fmla="*/ 170 w 18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80" h="20">
                  <a:moveTo>
                    <a:pt x="170" y="20"/>
                  </a:moveTo>
                  <a:cubicBezTo>
                    <a:pt x="10" y="20"/>
                    <a:pt x="10" y="20"/>
                    <a:pt x="10" y="20"/>
                  </a:cubicBezTo>
                  <a:cubicBezTo>
                    <a:pt x="4" y="20"/>
                    <a:pt x="0" y="16"/>
                    <a:pt x="0" y="10"/>
                  </a:cubicBezTo>
                  <a:cubicBezTo>
                    <a:pt x="0" y="5"/>
                    <a:pt x="4" y="0"/>
                    <a:pt x="10" y="0"/>
                  </a:cubicBezTo>
                  <a:cubicBezTo>
                    <a:pt x="170" y="0"/>
                    <a:pt x="170" y="0"/>
                    <a:pt x="170" y="0"/>
                  </a:cubicBezTo>
                  <a:cubicBezTo>
                    <a:pt x="176" y="0"/>
                    <a:pt x="180" y="5"/>
                    <a:pt x="180" y="10"/>
                  </a:cubicBezTo>
                  <a:cubicBezTo>
                    <a:pt x="180" y="16"/>
                    <a:pt x="176" y="20"/>
                    <a:pt x="17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23" name="Group 122">
            <a:extLst>
              <a:ext uri="{C183D7F6-B498-43B3-948B-1728B52AA6E4}">
                <adec:decorative xmlns:adec="http://schemas.microsoft.com/office/drawing/2017/decorative" val="1"/>
              </a:ext>
            </a:extLst>
          </p:cNvPr>
          <p:cNvGrpSpPr/>
          <p:nvPr/>
        </p:nvGrpSpPr>
        <p:grpSpPr>
          <a:xfrm>
            <a:off x="3028128" y="3418781"/>
            <a:ext cx="651621" cy="537270"/>
            <a:chOff x="5270410" y="3065474"/>
            <a:chExt cx="651621" cy="537270"/>
          </a:xfrm>
          <a:solidFill>
            <a:schemeClr val="accent1"/>
          </a:solidFill>
        </p:grpSpPr>
        <p:sp>
          <p:nvSpPr>
            <p:cNvPr id="124" name="Freeform 108"/>
            <p:cNvSpPr>
              <a:spLocks noEditPoints="1"/>
            </p:cNvSpPr>
            <p:nvPr/>
          </p:nvSpPr>
          <p:spPr bwMode="auto">
            <a:xfrm>
              <a:off x="5393836" y="3139894"/>
              <a:ext cx="386616" cy="155191"/>
            </a:xfrm>
            <a:custGeom>
              <a:avLst/>
              <a:gdLst>
                <a:gd name="T0" fmla="*/ 202 w 404"/>
                <a:gd name="T1" fmla="*/ 162 h 162"/>
                <a:gd name="T2" fmla="*/ 198 w 404"/>
                <a:gd name="T3" fmla="*/ 162 h 162"/>
                <a:gd name="T4" fmla="*/ 7 w 404"/>
                <a:gd name="T5" fmla="*/ 91 h 162"/>
                <a:gd name="T6" fmla="*/ 0 w 404"/>
                <a:gd name="T7" fmla="*/ 81 h 162"/>
                <a:gd name="T8" fmla="*/ 7 w 404"/>
                <a:gd name="T9" fmla="*/ 72 h 162"/>
                <a:gd name="T10" fmla="*/ 198 w 404"/>
                <a:gd name="T11" fmla="*/ 1 h 162"/>
                <a:gd name="T12" fmla="*/ 205 w 404"/>
                <a:gd name="T13" fmla="*/ 1 h 162"/>
                <a:gd name="T14" fmla="*/ 397 w 404"/>
                <a:gd name="T15" fmla="*/ 72 h 162"/>
                <a:gd name="T16" fmla="*/ 404 w 404"/>
                <a:gd name="T17" fmla="*/ 81 h 162"/>
                <a:gd name="T18" fmla="*/ 397 w 404"/>
                <a:gd name="T19" fmla="*/ 91 h 162"/>
                <a:gd name="T20" fmla="*/ 205 w 404"/>
                <a:gd name="T21" fmla="*/ 162 h 162"/>
                <a:gd name="T22" fmla="*/ 202 w 404"/>
                <a:gd name="T23" fmla="*/ 162 h 162"/>
                <a:gd name="T24" fmla="*/ 39 w 404"/>
                <a:gd name="T25" fmla="*/ 81 h 162"/>
                <a:gd name="T26" fmla="*/ 202 w 404"/>
                <a:gd name="T27" fmla="*/ 142 h 162"/>
                <a:gd name="T28" fmla="*/ 365 w 404"/>
                <a:gd name="T29" fmla="*/ 81 h 162"/>
                <a:gd name="T30" fmla="*/ 202 w 404"/>
                <a:gd name="T31" fmla="*/ 21 h 162"/>
                <a:gd name="T32" fmla="*/ 39 w 404"/>
                <a:gd name="T33"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4" h="162">
                  <a:moveTo>
                    <a:pt x="202" y="162"/>
                  </a:moveTo>
                  <a:cubicBezTo>
                    <a:pt x="201" y="162"/>
                    <a:pt x="200" y="162"/>
                    <a:pt x="198" y="162"/>
                  </a:cubicBezTo>
                  <a:cubicBezTo>
                    <a:pt x="7" y="91"/>
                    <a:pt x="7" y="91"/>
                    <a:pt x="7" y="91"/>
                  </a:cubicBezTo>
                  <a:cubicBezTo>
                    <a:pt x="3" y="89"/>
                    <a:pt x="0" y="85"/>
                    <a:pt x="0" y="81"/>
                  </a:cubicBezTo>
                  <a:cubicBezTo>
                    <a:pt x="0" y="77"/>
                    <a:pt x="3" y="73"/>
                    <a:pt x="7" y="72"/>
                  </a:cubicBezTo>
                  <a:cubicBezTo>
                    <a:pt x="198" y="1"/>
                    <a:pt x="198" y="1"/>
                    <a:pt x="198" y="1"/>
                  </a:cubicBezTo>
                  <a:cubicBezTo>
                    <a:pt x="201" y="0"/>
                    <a:pt x="203" y="0"/>
                    <a:pt x="205" y="1"/>
                  </a:cubicBezTo>
                  <a:cubicBezTo>
                    <a:pt x="397" y="72"/>
                    <a:pt x="397" y="72"/>
                    <a:pt x="397" y="72"/>
                  </a:cubicBezTo>
                  <a:cubicBezTo>
                    <a:pt x="401" y="73"/>
                    <a:pt x="404" y="77"/>
                    <a:pt x="404" y="81"/>
                  </a:cubicBezTo>
                  <a:cubicBezTo>
                    <a:pt x="404" y="85"/>
                    <a:pt x="401" y="89"/>
                    <a:pt x="397" y="91"/>
                  </a:cubicBezTo>
                  <a:cubicBezTo>
                    <a:pt x="205" y="162"/>
                    <a:pt x="205" y="162"/>
                    <a:pt x="205" y="162"/>
                  </a:cubicBezTo>
                  <a:cubicBezTo>
                    <a:pt x="204" y="162"/>
                    <a:pt x="203" y="162"/>
                    <a:pt x="202" y="162"/>
                  </a:cubicBezTo>
                  <a:close/>
                  <a:moveTo>
                    <a:pt x="39" y="81"/>
                  </a:moveTo>
                  <a:cubicBezTo>
                    <a:pt x="202" y="142"/>
                    <a:pt x="202" y="142"/>
                    <a:pt x="202" y="142"/>
                  </a:cubicBezTo>
                  <a:cubicBezTo>
                    <a:pt x="365" y="81"/>
                    <a:pt x="365" y="81"/>
                    <a:pt x="365" y="81"/>
                  </a:cubicBezTo>
                  <a:cubicBezTo>
                    <a:pt x="202" y="21"/>
                    <a:pt x="202" y="21"/>
                    <a:pt x="202" y="21"/>
                  </a:cubicBezTo>
                  <a:lnTo>
                    <a:pt x="39"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 name="Freeform 109"/>
            <p:cNvSpPr>
              <a:spLocks noEditPoints="1"/>
            </p:cNvSpPr>
            <p:nvPr/>
          </p:nvSpPr>
          <p:spPr bwMode="auto">
            <a:xfrm>
              <a:off x="5478239" y="3237909"/>
              <a:ext cx="218720" cy="135225"/>
            </a:xfrm>
            <a:custGeom>
              <a:avLst/>
              <a:gdLst>
                <a:gd name="T0" fmla="*/ 114 w 228"/>
                <a:gd name="T1" fmla="*/ 141 h 141"/>
                <a:gd name="T2" fmla="*/ 62 w 228"/>
                <a:gd name="T3" fmla="*/ 137 h 141"/>
                <a:gd name="T4" fmla="*/ 16 w 228"/>
                <a:gd name="T5" fmla="*/ 124 h 141"/>
                <a:gd name="T6" fmla="*/ 5 w 228"/>
                <a:gd name="T7" fmla="*/ 117 h 141"/>
                <a:gd name="T8" fmla="*/ 0 w 228"/>
                <a:gd name="T9" fmla="*/ 108 h 141"/>
                <a:gd name="T10" fmla="*/ 0 w 228"/>
                <a:gd name="T11" fmla="*/ 106 h 141"/>
                <a:gd name="T12" fmla="*/ 0 w 228"/>
                <a:gd name="T13" fmla="*/ 11 h 141"/>
                <a:gd name="T14" fmla="*/ 4 w 228"/>
                <a:gd name="T15" fmla="*/ 3 h 141"/>
                <a:gd name="T16" fmla="*/ 13 w 228"/>
                <a:gd name="T17" fmla="*/ 1 h 141"/>
                <a:gd name="T18" fmla="*/ 114 w 228"/>
                <a:gd name="T19" fmla="*/ 39 h 141"/>
                <a:gd name="T20" fmla="*/ 215 w 228"/>
                <a:gd name="T21" fmla="*/ 1 h 141"/>
                <a:gd name="T22" fmla="*/ 224 w 228"/>
                <a:gd name="T23" fmla="*/ 3 h 141"/>
                <a:gd name="T24" fmla="*/ 228 w 228"/>
                <a:gd name="T25" fmla="*/ 11 h 141"/>
                <a:gd name="T26" fmla="*/ 228 w 228"/>
                <a:gd name="T27" fmla="*/ 106 h 141"/>
                <a:gd name="T28" fmla="*/ 228 w 228"/>
                <a:gd name="T29" fmla="*/ 108 h 141"/>
                <a:gd name="T30" fmla="*/ 222 w 228"/>
                <a:gd name="T31" fmla="*/ 117 h 141"/>
                <a:gd name="T32" fmla="*/ 212 w 228"/>
                <a:gd name="T33" fmla="*/ 124 h 141"/>
                <a:gd name="T34" fmla="*/ 166 w 228"/>
                <a:gd name="T35" fmla="*/ 137 h 141"/>
                <a:gd name="T36" fmla="*/ 166 w 228"/>
                <a:gd name="T37" fmla="*/ 137 h 141"/>
                <a:gd name="T38" fmla="*/ 114 w 228"/>
                <a:gd name="T39" fmla="*/ 141 h 141"/>
                <a:gd name="T40" fmla="*/ 20 w 228"/>
                <a:gd name="T41" fmla="*/ 103 h 141"/>
                <a:gd name="T42" fmla="*/ 25 w 228"/>
                <a:gd name="T43" fmla="*/ 106 h 141"/>
                <a:gd name="T44" fmla="*/ 65 w 228"/>
                <a:gd name="T45" fmla="*/ 117 h 141"/>
                <a:gd name="T46" fmla="*/ 163 w 228"/>
                <a:gd name="T47" fmla="*/ 117 h 141"/>
                <a:gd name="T48" fmla="*/ 163 w 228"/>
                <a:gd name="T49" fmla="*/ 117 h 141"/>
                <a:gd name="T50" fmla="*/ 203 w 228"/>
                <a:gd name="T51" fmla="*/ 106 h 141"/>
                <a:gd name="T52" fmla="*/ 208 w 228"/>
                <a:gd name="T53" fmla="*/ 103 h 141"/>
                <a:gd name="T54" fmla="*/ 208 w 228"/>
                <a:gd name="T55" fmla="*/ 25 h 141"/>
                <a:gd name="T56" fmla="*/ 117 w 228"/>
                <a:gd name="T57" fmla="*/ 59 h 141"/>
                <a:gd name="T58" fmla="*/ 110 w 228"/>
                <a:gd name="T59" fmla="*/ 59 h 141"/>
                <a:gd name="T60" fmla="*/ 20 w 228"/>
                <a:gd name="T61" fmla="*/ 25 h 141"/>
                <a:gd name="T62" fmla="*/ 20 w 228"/>
                <a:gd name="T63" fmla="*/ 10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41">
                  <a:moveTo>
                    <a:pt x="114" y="141"/>
                  </a:moveTo>
                  <a:cubicBezTo>
                    <a:pt x="96" y="141"/>
                    <a:pt x="78" y="139"/>
                    <a:pt x="62" y="137"/>
                  </a:cubicBezTo>
                  <a:cubicBezTo>
                    <a:pt x="43" y="134"/>
                    <a:pt x="27" y="129"/>
                    <a:pt x="16" y="124"/>
                  </a:cubicBezTo>
                  <a:cubicBezTo>
                    <a:pt x="11" y="122"/>
                    <a:pt x="8" y="120"/>
                    <a:pt x="5" y="117"/>
                  </a:cubicBezTo>
                  <a:cubicBezTo>
                    <a:pt x="3" y="114"/>
                    <a:pt x="1" y="112"/>
                    <a:pt x="0" y="108"/>
                  </a:cubicBezTo>
                  <a:cubicBezTo>
                    <a:pt x="0" y="107"/>
                    <a:pt x="0" y="107"/>
                    <a:pt x="0" y="106"/>
                  </a:cubicBezTo>
                  <a:cubicBezTo>
                    <a:pt x="0" y="11"/>
                    <a:pt x="0" y="11"/>
                    <a:pt x="0" y="11"/>
                  </a:cubicBezTo>
                  <a:cubicBezTo>
                    <a:pt x="0" y="7"/>
                    <a:pt x="1" y="4"/>
                    <a:pt x="4" y="3"/>
                  </a:cubicBezTo>
                  <a:cubicBezTo>
                    <a:pt x="7" y="1"/>
                    <a:pt x="10" y="0"/>
                    <a:pt x="13" y="1"/>
                  </a:cubicBezTo>
                  <a:cubicBezTo>
                    <a:pt x="114" y="39"/>
                    <a:pt x="114" y="39"/>
                    <a:pt x="114" y="39"/>
                  </a:cubicBezTo>
                  <a:cubicBezTo>
                    <a:pt x="215" y="1"/>
                    <a:pt x="215" y="1"/>
                    <a:pt x="215" y="1"/>
                  </a:cubicBezTo>
                  <a:cubicBezTo>
                    <a:pt x="218" y="0"/>
                    <a:pt x="221" y="1"/>
                    <a:pt x="224" y="3"/>
                  </a:cubicBezTo>
                  <a:cubicBezTo>
                    <a:pt x="226" y="4"/>
                    <a:pt x="228" y="7"/>
                    <a:pt x="228" y="11"/>
                  </a:cubicBezTo>
                  <a:cubicBezTo>
                    <a:pt x="228" y="106"/>
                    <a:pt x="228" y="106"/>
                    <a:pt x="228" y="106"/>
                  </a:cubicBezTo>
                  <a:cubicBezTo>
                    <a:pt x="228" y="106"/>
                    <a:pt x="228" y="107"/>
                    <a:pt x="228" y="108"/>
                  </a:cubicBezTo>
                  <a:cubicBezTo>
                    <a:pt x="227" y="111"/>
                    <a:pt x="225" y="114"/>
                    <a:pt x="222" y="117"/>
                  </a:cubicBezTo>
                  <a:cubicBezTo>
                    <a:pt x="220" y="120"/>
                    <a:pt x="216" y="122"/>
                    <a:pt x="212" y="124"/>
                  </a:cubicBezTo>
                  <a:cubicBezTo>
                    <a:pt x="201" y="129"/>
                    <a:pt x="185" y="134"/>
                    <a:pt x="166" y="137"/>
                  </a:cubicBezTo>
                  <a:cubicBezTo>
                    <a:pt x="166" y="137"/>
                    <a:pt x="166" y="137"/>
                    <a:pt x="166" y="137"/>
                  </a:cubicBezTo>
                  <a:cubicBezTo>
                    <a:pt x="149" y="139"/>
                    <a:pt x="131" y="141"/>
                    <a:pt x="114" y="141"/>
                  </a:cubicBezTo>
                  <a:close/>
                  <a:moveTo>
                    <a:pt x="20" y="103"/>
                  </a:moveTo>
                  <a:cubicBezTo>
                    <a:pt x="21" y="104"/>
                    <a:pt x="22" y="105"/>
                    <a:pt x="25" y="106"/>
                  </a:cubicBezTo>
                  <a:cubicBezTo>
                    <a:pt x="34" y="110"/>
                    <a:pt x="48" y="114"/>
                    <a:pt x="65" y="117"/>
                  </a:cubicBezTo>
                  <a:cubicBezTo>
                    <a:pt x="96" y="122"/>
                    <a:pt x="132" y="122"/>
                    <a:pt x="163" y="117"/>
                  </a:cubicBezTo>
                  <a:cubicBezTo>
                    <a:pt x="163" y="117"/>
                    <a:pt x="163" y="117"/>
                    <a:pt x="163" y="117"/>
                  </a:cubicBezTo>
                  <a:cubicBezTo>
                    <a:pt x="180" y="114"/>
                    <a:pt x="194" y="110"/>
                    <a:pt x="203" y="106"/>
                  </a:cubicBezTo>
                  <a:cubicBezTo>
                    <a:pt x="206" y="105"/>
                    <a:pt x="207" y="104"/>
                    <a:pt x="208" y="103"/>
                  </a:cubicBezTo>
                  <a:cubicBezTo>
                    <a:pt x="208" y="25"/>
                    <a:pt x="208" y="25"/>
                    <a:pt x="208" y="25"/>
                  </a:cubicBezTo>
                  <a:cubicBezTo>
                    <a:pt x="117" y="59"/>
                    <a:pt x="117" y="59"/>
                    <a:pt x="117" y="59"/>
                  </a:cubicBezTo>
                  <a:cubicBezTo>
                    <a:pt x="115" y="60"/>
                    <a:pt x="113" y="60"/>
                    <a:pt x="110" y="59"/>
                  </a:cubicBezTo>
                  <a:cubicBezTo>
                    <a:pt x="20" y="25"/>
                    <a:pt x="20" y="25"/>
                    <a:pt x="20" y="25"/>
                  </a:cubicBezTo>
                  <a:lnTo>
                    <a:pt x="20"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 name="Freeform 110"/>
            <p:cNvSpPr>
              <a:spLocks/>
            </p:cNvSpPr>
            <p:nvPr/>
          </p:nvSpPr>
          <p:spPr bwMode="auto">
            <a:xfrm>
              <a:off x="5761394" y="3207960"/>
              <a:ext cx="19059" cy="96200"/>
            </a:xfrm>
            <a:custGeom>
              <a:avLst/>
              <a:gdLst>
                <a:gd name="T0" fmla="*/ 10 w 20"/>
                <a:gd name="T1" fmla="*/ 101 h 101"/>
                <a:gd name="T2" fmla="*/ 0 w 20"/>
                <a:gd name="T3" fmla="*/ 91 h 101"/>
                <a:gd name="T4" fmla="*/ 0 w 20"/>
                <a:gd name="T5" fmla="*/ 10 h 101"/>
                <a:gd name="T6" fmla="*/ 10 w 20"/>
                <a:gd name="T7" fmla="*/ 0 h 101"/>
                <a:gd name="T8" fmla="*/ 20 w 20"/>
                <a:gd name="T9" fmla="*/ 10 h 101"/>
                <a:gd name="T10" fmla="*/ 20 w 20"/>
                <a:gd name="T11" fmla="*/ 91 h 101"/>
                <a:gd name="T12" fmla="*/ 10 w 2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20" h="101">
                  <a:moveTo>
                    <a:pt x="10" y="101"/>
                  </a:moveTo>
                  <a:cubicBezTo>
                    <a:pt x="4" y="101"/>
                    <a:pt x="0" y="97"/>
                    <a:pt x="0" y="91"/>
                  </a:cubicBezTo>
                  <a:cubicBezTo>
                    <a:pt x="0" y="10"/>
                    <a:pt x="0" y="10"/>
                    <a:pt x="0" y="10"/>
                  </a:cubicBezTo>
                  <a:cubicBezTo>
                    <a:pt x="0" y="5"/>
                    <a:pt x="4" y="0"/>
                    <a:pt x="10" y="0"/>
                  </a:cubicBezTo>
                  <a:cubicBezTo>
                    <a:pt x="15" y="0"/>
                    <a:pt x="20" y="5"/>
                    <a:pt x="20" y="10"/>
                  </a:cubicBezTo>
                  <a:cubicBezTo>
                    <a:pt x="20" y="91"/>
                    <a:pt x="20" y="91"/>
                    <a:pt x="20" y="91"/>
                  </a:cubicBezTo>
                  <a:cubicBezTo>
                    <a:pt x="20" y="97"/>
                    <a:pt x="15" y="101"/>
                    <a:pt x="10" y="1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 name="Freeform 111"/>
            <p:cNvSpPr>
              <a:spLocks noEditPoints="1"/>
            </p:cNvSpPr>
            <p:nvPr/>
          </p:nvSpPr>
          <p:spPr bwMode="auto">
            <a:xfrm>
              <a:off x="5749596" y="3286009"/>
              <a:ext cx="42655" cy="44470"/>
            </a:xfrm>
            <a:custGeom>
              <a:avLst/>
              <a:gdLst>
                <a:gd name="T0" fmla="*/ 23 w 45"/>
                <a:gd name="T1" fmla="*/ 46 h 46"/>
                <a:gd name="T2" fmla="*/ 0 w 45"/>
                <a:gd name="T3" fmla="*/ 23 h 46"/>
                <a:gd name="T4" fmla="*/ 23 w 45"/>
                <a:gd name="T5" fmla="*/ 0 h 46"/>
                <a:gd name="T6" fmla="*/ 45 w 45"/>
                <a:gd name="T7" fmla="*/ 23 h 46"/>
                <a:gd name="T8" fmla="*/ 23 w 45"/>
                <a:gd name="T9" fmla="*/ 46 h 46"/>
                <a:gd name="T10" fmla="*/ 23 w 45"/>
                <a:gd name="T11" fmla="*/ 20 h 46"/>
                <a:gd name="T12" fmla="*/ 20 w 45"/>
                <a:gd name="T13" fmla="*/ 23 h 46"/>
                <a:gd name="T14" fmla="*/ 23 w 45"/>
                <a:gd name="T15" fmla="*/ 26 h 46"/>
                <a:gd name="T16" fmla="*/ 25 w 45"/>
                <a:gd name="T17" fmla="*/ 23 h 46"/>
                <a:gd name="T18" fmla="*/ 23 w 45"/>
                <a:gd name="T19"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6">
                  <a:moveTo>
                    <a:pt x="23" y="46"/>
                  </a:moveTo>
                  <a:cubicBezTo>
                    <a:pt x="10" y="46"/>
                    <a:pt x="0" y="35"/>
                    <a:pt x="0" y="23"/>
                  </a:cubicBezTo>
                  <a:cubicBezTo>
                    <a:pt x="0" y="10"/>
                    <a:pt x="10" y="0"/>
                    <a:pt x="23" y="0"/>
                  </a:cubicBezTo>
                  <a:cubicBezTo>
                    <a:pt x="35" y="0"/>
                    <a:pt x="45" y="10"/>
                    <a:pt x="45" y="23"/>
                  </a:cubicBezTo>
                  <a:cubicBezTo>
                    <a:pt x="45" y="35"/>
                    <a:pt x="35" y="46"/>
                    <a:pt x="23" y="46"/>
                  </a:cubicBezTo>
                  <a:close/>
                  <a:moveTo>
                    <a:pt x="23" y="20"/>
                  </a:moveTo>
                  <a:cubicBezTo>
                    <a:pt x="21" y="20"/>
                    <a:pt x="20" y="21"/>
                    <a:pt x="20" y="23"/>
                  </a:cubicBezTo>
                  <a:cubicBezTo>
                    <a:pt x="20" y="24"/>
                    <a:pt x="21" y="26"/>
                    <a:pt x="23" y="26"/>
                  </a:cubicBezTo>
                  <a:cubicBezTo>
                    <a:pt x="24" y="26"/>
                    <a:pt x="25" y="24"/>
                    <a:pt x="25" y="23"/>
                  </a:cubicBezTo>
                  <a:cubicBezTo>
                    <a:pt x="25" y="21"/>
                    <a:pt x="24" y="20"/>
                    <a:pt x="2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 name="Freeform 112"/>
            <p:cNvSpPr>
              <a:spLocks noEditPoints="1"/>
            </p:cNvSpPr>
            <p:nvPr/>
          </p:nvSpPr>
          <p:spPr bwMode="auto">
            <a:xfrm>
              <a:off x="5743243" y="3311421"/>
              <a:ext cx="54453" cy="74419"/>
            </a:xfrm>
            <a:custGeom>
              <a:avLst/>
              <a:gdLst>
                <a:gd name="T0" fmla="*/ 47 w 57"/>
                <a:gd name="T1" fmla="*/ 78 h 78"/>
                <a:gd name="T2" fmla="*/ 47 w 57"/>
                <a:gd name="T3" fmla="*/ 78 h 78"/>
                <a:gd name="T4" fmla="*/ 11 w 57"/>
                <a:gd name="T5" fmla="*/ 78 h 78"/>
                <a:gd name="T6" fmla="*/ 3 w 57"/>
                <a:gd name="T7" fmla="*/ 74 h 78"/>
                <a:gd name="T8" fmla="*/ 1 w 57"/>
                <a:gd name="T9" fmla="*/ 65 h 78"/>
                <a:gd name="T10" fmla="*/ 19 w 57"/>
                <a:gd name="T11" fmla="*/ 7 h 78"/>
                <a:gd name="T12" fmla="*/ 29 w 57"/>
                <a:gd name="T13" fmla="*/ 0 h 78"/>
                <a:gd name="T14" fmla="*/ 29 w 57"/>
                <a:gd name="T15" fmla="*/ 0 h 78"/>
                <a:gd name="T16" fmla="*/ 38 w 57"/>
                <a:gd name="T17" fmla="*/ 7 h 78"/>
                <a:gd name="T18" fmla="*/ 56 w 57"/>
                <a:gd name="T19" fmla="*/ 64 h 78"/>
                <a:gd name="T20" fmla="*/ 57 w 57"/>
                <a:gd name="T21" fmla="*/ 68 h 78"/>
                <a:gd name="T22" fmla="*/ 47 w 57"/>
                <a:gd name="T23" fmla="*/ 78 h 78"/>
                <a:gd name="T24" fmla="*/ 24 w 57"/>
                <a:gd name="T25" fmla="*/ 58 h 78"/>
                <a:gd name="T26" fmla="*/ 33 w 57"/>
                <a:gd name="T27" fmla="*/ 58 h 78"/>
                <a:gd name="T28" fmla="*/ 29 w 57"/>
                <a:gd name="T29" fmla="*/ 44 h 78"/>
                <a:gd name="T30" fmla="*/ 24 w 57"/>
                <a:gd name="T31"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8">
                  <a:moveTo>
                    <a:pt x="47" y="78"/>
                  </a:moveTo>
                  <a:cubicBezTo>
                    <a:pt x="47" y="78"/>
                    <a:pt x="47" y="78"/>
                    <a:pt x="47" y="78"/>
                  </a:cubicBezTo>
                  <a:cubicBezTo>
                    <a:pt x="11" y="78"/>
                    <a:pt x="11" y="78"/>
                    <a:pt x="11" y="78"/>
                  </a:cubicBezTo>
                  <a:cubicBezTo>
                    <a:pt x="7" y="78"/>
                    <a:pt x="4" y="76"/>
                    <a:pt x="3" y="74"/>
                  </a:cubicBezTo>
                  <a:cubicBezTo>
                    <a:pt x="1" y="71"/>
                    <a:pt x="0" y="68"/>
                    <a:pt x="1" y="65"/>
                  </a:cubicBezTo>
                  <a:cubicBezTo>
                    <a:pt x="19" y="7"/>
                    <a:pt x="19" y="7"/>
                    <a:pt x="19" y="7"/>
                  </a:cubicBezTo>
                  <a:cubicBezTo>
                    <a:pt x="21" y="3"/>
                    <a:pt x="24" y="0"/>
                    <a:pt x="29" y="0"/>
                  </a:cubicBezTo>
                  <a:cubicBezTo>
                    <a:pt x="29" y="0"/>
                    <a:pt x="29" y="0"/>
                    <a:pt x="29" y="0"/>
                  </a:cubicBezTo>
                  <a:cubicBezTo>
                    <a:pt x="33" y="0"/>
                    <a:pt x="37" y="3"/>
                    <a:pt x="38" y="7"/>
                  </a:cubicBezTo>
                  <a:cubicBezTo>
                    <a:pt x="56" y="64"/>
                    <a:pt x="56" y="64"/>
                    <a:pt x="56" y="64"/>
                  </a:cubicBezTo>
                  <a:cubicBezTo>
                    <a:pt x="57" y="65"/>
                    <a:pt x="57" y="66"/>
                    <a:pt x="57" y="68"/>
                  </a:cubicBezTo>
                  <a:cubicBezTo>
                    <a:pt x="57" y="73"/>
                    <a:pt x="53" y="78"/>
                    <a:pt x="47" y="78"/>
                  </a:cubicBezTo>
                  <a:close/>
                  <a:moveTo>
                    <a:pt x="24" y="58"/>
                  </a:moveTo>
                  <a:cubicBezTo>
                    <a:pt x="33" y="58"/>
                    <a:pt x="33" y="58"/>
                    <a:pt x="33" y="58"/>
                  </a:cubicBezTo>
                  <a:cubicBezTo>
                    <a:pt x="29" y="44"/>
                    <a:pt x="29" y="44"/>
                    <a:pt x="29" y="44"/>
                  </a:cubicBezTo>
                  <a:lnTo>
                    <a:pt x="24"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113"/>
            <p:cNvSpPr>
              <a:spLocks noEditPoints="1"/>
            </p:cNvSpPr>
            <p:nvPr/>
          </p:nvSpPr>
          <p:spPr bwMode="auto">
            <a:xfrm>
              <a:off x="5564456" y="3197977"/>
              <a:ext cx="46285" cy="39025"/>
            </a:xfrm>
            <a:custGeom>
              <a:avLst/>
              <a:gdLst>
                <a:gd name="T0" fmla="*/ 24 w 48"/>
                <a:gd name="T1" fmla="*/ 41 h 41"/>
                <a:gd name="T2" fmla="*/ 0 w 48"/>
                <a:gd name="T3" fmla="*/ 20 h 41"/>
                <a:gd name="T4" fmla="*/ 24 w 48"/>
                <a:gd name="T5" fmla="*/ 0 h 41"/>
                <a:gd name="T6" fmla="*/ 48 w 48"/>
                <a:gd name="T7" fmla="*/ 20 h 41"/>
                <a:gd name="T8" fmla="*/ 24 w 48"/>
                <a:gd name="T9" fmla="*/ 41 h 41"/>
                <a:gd name="T10" fmla="*/ 21 w 48"/>
                <a:gd name="T11" fmla="*/ 20 h 41"/>
                <a:gd name="T12" fmla="*/ 27 w 48"/>
                <a:gd name="T13" fmla="*/ 20 h 41"/>
                <a:gd name="T14" fmla="*/ 21 w 48"/>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1">
                  <a:moveTo>
                    <a:pt x="24" y="41"/>
                  </a:moveTo>
                  <a:cubicBezTo>
                    <a:pt x="10" y="41"/>
                    <a:pt x="0" y="32"/>
                    <a:pt x="0" y="20"/>
                  </a:cubicBezTo>
                  <a:cubicBezTo>
                    <a:pt x="0" y="9"/>
                    <a:pt x="10" y="0"/>
                    <a:pt x="24" y="0"/>
                  </a:cubicBezTo>
                  <a:cubicBezTo>
                    <a:pt x="37" y="0"/>
                    <a:pt x="48" y="9"/>
                    <a:pt x="48" y="20"/>
                  </a:cubicBezTo>
                  <a:cubicBezTo>
                    <a:pt x="48" y="32"/>
                    <a:pt x="37" y="41"/>
                    <a:pt x="24" y="41"/>
                  </a:cubicBezTo>
                  <a:close/>
                  <a:moveTo>
                    <a:pt x="21" y="20"/>
                  </a:moveTo>
                  <a:cubicBezTo>
                    <a:pt x="23" y="21"/>
                    <a:pt x="25" y="21"/>
                    <a:pt x="27" y="20"/>
                  </a:cubicBezTo>
                  <a:cubicBezTo>
                    <a:pt x="25" y="20"/>
                    <a:pt x="23" y="20"/>
                    <a:pt x="2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114"/>
            <p:cNvSpPr>
              <a:spLocks/>
            </p:cNvSpPr>
            <p:nvPr/>
          </p:nvSpPr>
          <p:spPr bwMode="auto">
            <a:xfrm>
              <a:off x="5592590" y="3207960"/>
              <a:ext cx="186048" cy="19059"/>
            </a:xfrm>
            <a:custGeom>
              <a:avLst/>
              <a:gdLst>
                <a:gd name="T0" fmla="*/ 185 w 195"/>
                <a:gd name="T1" fmla="*/ 20 h 20"/>
                <a:gd name="T2" fmla="*/ 10 w 195"/>
                <a:gd name="T3" fmla="*/ 20 h 20"/>
                <a:gd name="T4" fmla="*/ 0 w 195"/>
                <a:gd name="T5" fmla="*/ 10 h 20"/>
                <a:gd name="T6" fmla="*/ 10 w 195"/>
                <a:gd name="T7" fmla="*/ 0 h 20"/>
                <a:gd name="T8" fmla="*/ 185 w 195"/>
                <a:gd name="T9" fmla="*/ 0 h 20"/>
                <a:gd name="T10" fmla="*/ 195 w 195"/>
                <a:gd name="T11" fmla="*/ 10 h 20"/>
                <a:gd name="T12" fmla="*/ 185 w 19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95" h="20">
                  <a:moveTo>
                    <a:pt x="185" y="20"/>
                  </a:moveTo>
                  <a:cubicBezTo>
                    <a:pt x="10" y="20"/>
                    <a:pt x="10" y="20"/>
                    <a:pt x="10" y="20"/>
                  </a:cubicBezTo>
                  <a:cubicBezTo>
                    <a:pt x="5" y="20"/>
                    <a:pt x="0" y="16"/>
                    <a:pt x="0" y="10"/>
                  </a:cubicBezTo>
                  <a:cubicBezTo>
                    <a:pt x="0" y="5"/>
                    <a:pt x="5" y="0"/>
                    <a:pt x="10" y="0"/>
                  </a:cubicBezTo>
                  <a:cubicBezTo>
                    <a:pt x="185" y="0"/>
                    <a:pt x="185" y="0"/>
                    <a:pt x="185" y="0"/>
                  </a:cubicBezTo>
                  <a:cubicBezTo>
                    <a:pt x="191" y="0"/>
                    <a:pt x="195" y="5"/>
                    <a:pt x="195" y="10"/>
                  </a:cubicBezTo>
                  <a:cubicBezTo>
                    <a:pt x="195" y="16"/>
                    <a:pt x="191" y="20"/>
                    <a:pt x="185"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 name="Freeform 115"/>
            <p:cNvSpPr>
              <a:spLocks noEditPoints="1"/>
            </p:cNvSpPr>
            <p:nvPr/>
          </p:nvSpPr>
          <p:spPr bwMode="auto">
            <a:xfrm>
              <a:off x="5270410" y="3065474"/>
              <a:ext cx="651621" cy="420196"/>
            </a:xfrm>
            <a:custGeom>
              <a:avLst/>
              <a:gdLst>
                <a:gd name="T0" fmla="*/ 657 w 680"/>
                <a:gd name="T1" fmla="*/ 438 h 438"/>
                <a:gd name="T2" fmla="*/ 23 w 680"/>
                <a:gd name="T3" fmla="*/ 438 h 438"/>
                <a:gd name="T4" fmla="*/ 0 w 680"/>
                <a:gd name="T5" fmla="*/ 415 h 438"/>
                <a:gd name="T6" fmla="*/ 0 w 680"/>
                <a:gd name="T7" fmla="*/ 23 h 438"/>
                <a:gd name="T8" fmla="*/ 23 w 680"/>
                <a:gd name="T9" fmla="*/ 0 h 438"/>
                <a:gd name="T10" fmla="*/ 657 w 680"/>
                <a:gd name="T11" fmla="*/ 0 h 438"/>
                <a:gd name="T12" fmla="*/ 680 w 680"/>
                <a:gd name="T13" fmla="*/ 23 h 438"/>
                <a:gd name="T14" fmla="*/ 680 w 680"/>
                <a:gd name="T15" fmla="*/ 415 h 438"/>
                <a:gd name="T16" fmla="*/ 657 w 680"/>
                <a:gd name="T17" fmla="*/ 438 h 438"/>
                <a:gd name="T18" fmla="*/ 23 w 680"/>
                <a:gd name="T19" fmla="*/ 20 h 438"/>
                <a:gd name="T20" fmla="*/ 20 w 680"/>
                <a:gd name="T21" fmla="*/ 23 h 438"/>
                <a:gd name="T22" fmla="*/ 20 w 680"/>
                <a:gd name="T23" fmla="*/ 415 h 438"/>
                <a:gd name="T24" fmla="*/ 23 w 680"/>
                <a:gd name="T25" fmla="*/ 418 h 438"/>
                <a:gd name="T26" fmla="*/ 657 w 680"/>
                <a:gd name="T27" fmla="*/ 418 h 438"/>
                <a:gd name="T28" fmla="*/ 660 w 680"/>
                <a:gd name="T29" fmla="*/ 415 h 438"/>
                <a:gd name="T30" fmla="*/ 660 w 680"/>
                <a:gd name="T31" fmla="*/ 23 h 438"/>
                <a:gd name="T32" fmla="*/ 657 w 680"/>
                <a:gd name="T33" fmla="*/ 20 h 438"/>
                <a:gd name="T34" fmla="*/ 23 w 680"/>
                <a:gd name="T35" fmla="*/ 2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0" h="438">
                  <a:moveTo>
                    <a:pt x="657" y="438"/>
                  </a:moveTo>
                  <a:cubicBezTo>
                    <a:pt x="23" y="438"/>
                    <a:pt x="23" y="438"/>
                    <a:pt x="23" y="438"/>
                  </a:cubicBezTo>
                  <a:cubicBezTo>
                    <a:pt x="10" y="438"/>
                    <a:pt x="0" y="428"/>
                    <a:pt x="0" y="415"/>
                  </a:cubicBezTo>
                  <a:cubicBezTo>
                    <a:pt x="0" y="23"/>
                    <a:pt x="0" y="23"/>
                    <a:pt x="0" y="23"/>
                  </a:cubicBezTo>
                  <a:cubicBezTo>
                    <a:pt x="0" y="11"/>
                    <a:pt x="10" y="0"/>
                    <a:pt x="23" y="0"/>
                  </a:cubicBezTo>
                  <a:cubicBezTo>
                    <a:pt x="657" y="0"/>
                    <a:pt x="657" y="0"/>
                    <a:pt x="657" y="0"/>
                  </a:cubicBezTo>
                  <a:cubicBezTo>
                    <a:pt x="670" y="0"/>
                    <a:pt x="680" y="11"/>
                    <a:pt x="680" y="23"/>
                  </a:cubicBezTo>
                  <a:cubicBezTo>
                    <a:pt x="680" y="415"/>
                    <a:pt x="680" y="415"/>
                    <a:pt x="680" y="415"/>
                  </a:cubicBezTo>
                  <a:cubicBezTo>
                    <a:pt x="680" y="428"/>
                    <a:pt x="670" y="438"/>
                    <a:pt x="657" y="438"/>
                  </a:cubicBezTo>
                  <a:close/>
                  <a:moveTo>
                    <a:pt x="23" y="20"/>
                  </a:moveTo>
                  <a:cubicBezTo>
                    <a:pt x="21" y="20"/>
                    <a:pt x="20" y="22"/>
                    <a:pt x="20" y="23"/>
                  </a:cubicBezTo>
                  <a:cubicBezTo>
                    <a:pt x="20" y="415"/>
                    <a:pt x="20" y="415"/>
                    <a:pt x="20" y="415"/>
                  </a:cubicBezTo>
                  <a:cubicBezTo>
                    <a:pt x="20" y="417"/>
                    <a:pt x="21" y="418"/>
                    <a:pt x="23" y="418"/>
                  </a:cubicBezTo>
                  <a:cubicBezTo>
                    <a:pt x="657" y="418"/>
                    <a:pt x="657" y="418"/>
                    <a:pt x="657" y="418"/>
                  </a:cubicBezTo>
                  <a:cubicBezTo>
                    <a:pt x="659" y="418"/>
                    <a:pt x="660" y="417"/>
                    <a:pt x="660" y="415"/>
                  </a:cubicBezTo>
                  <a:cubicBezTo>
                    <a:pt x="660" y="23"/>
                    <a:pt x="660" y="23"/>
                    <a:pt x="660" y="23"/>
                  </a:cubicBezTo>
                  <a:cubicBezTo>
                    <a:pt x="660" y="22"/>
                    <a:pt x="659" y="20"/>
                    <a:pt x="657" y="20"/>
                  </a:cubicBezTo>
                  <a:lnTo>
                    <a:pt x="23"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 name="Freeform 116"/>
            <p:cNvSpPr>
              <a:spLocks noEditPoints="1"/>
            </p:cNvSpPr>
            <p:nvPr/>
          </p:nvSpPr>
          <p:spPr bwMode="auto">
            <a:xfrm>
              <a:off x="5297636" y="3091793"/>
              <a:ext cx="597168" cy="342147"/>
            </a:xfrm>
            <a:custGeom>
              <a:avLst/>
              <a:gdLst>
                <a:gd name="T0" fmla="*/ 614 w 624"/>
                <a:gd name="T1" fmla="*/ 357 h 357"/>
                <a:gd name="T2" fmla="*/ 10 w 624"/>
                <a:gd name="T3" fmla="*/ 357 h 357"/>
                <a:gd name="T4" fmla="*/ 0 w 624"/>
                <a:gd name="T5" fmla="*/ 347 h 357"/>
                <a:gd name="T6" fmla="*/ 0 w 624"/>
                <a:gd name="T7" fmla="*/ 10 h 357"/>
                <a:gd name="T8" fmla="*/ 10 w 624"/>
                <a:gd name="T9" fmla="*/ 0 h 357"/>
                <a:gd name="T10" fmla="*/ 614 w 624"/>
                <a:gd name="T11" fmla="*/ 0 h 357"/>
                <a:gd name="T12" fmla="*/ 624 w 624"/>
                <a:gd name="T13" fmla="*/ 10 h 357"/>
                <a:gd name="T14" fmla="*/ 624 w 624"/>
                <a:gd name="T15" fmla="*/ 347 h 357"/>
                <a:gd name="T16" fmla="*/ 614 w 624"/>
                <a:gd name="T17" fmla="*/ 357 h 357"/>
                <a:gd name="T18" fmla="*/ 20 w 624"/>
                <a:gd name="T19" fmla="*/ 337 h 357"/>
                <a:gd name="T20" fmla="*/ 604 w 624"/>
                <a:gd name="T21" fmla="*/ 337 h 357"/>
                <a:gd name="T22" fmla="*/ 604 w 624"/>
                <a:gd name="T23" fmla="*/ 20 h 357"/>
                <a:gd name="T24" fmla="*/ 20 w 624"/>
                <a:gd name="T25" fmla="*/ 20 h 357"/>
                <a:gd name="T26" fmla="*/ 20 w 624"/>
                <a:gd name="T27" fmla="*/ 33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4" h="357">
                  <a:moveTo>
                    <a:pt x="614" y="357"/>
                  </a:moveTo>
                  <a:cubicBezTo>
                    <a:pt x="10" y="357"/>
                    <a:pt x="10" y="357"/>
                    <a:pt x="10" y="357"/>
                  </a:cubicBezTo>
                  <a:cubicBezTo>
                    <a:pt x="4" y="357"/>
                    <a:pt x="0" y="352"/>
                    <a:pt x="0" y="347"/>
                  </a:cubicBezTo>
                  <a:cubicBezTo>
                    <a:pt x="0" y="10"/>
                    <a:pt x="0" y="10"/>
                    <a:pt x="0" y="10"/>
                  </a:cubicBezTo>
                  <a:cubicBezTo>
                    <a:pt x="0" y="5"/>
                    <a:pt x="4" y="0"/>
                    <a:pt x="10" y="0"/>
                  </a:cubicBezTo>
                  <a:cubicBezTo>
                    <a:pt x="614" y="0"/>
                    <a:pt x="614" y="0"/>
                    <a:pt x="614" y="0"/>
                  </a:cubicBezTo>
                  <a:cubicBezTo>
                    <a:pt x="620" y="0"/>
                    <a:pt x="624" y="5"/>
                    <a:pt x="624" y="10"/>
                  </a:cubicBezTo>
                  <a:cubicBezTo>
                    <a:pt x="624" y="347"/>
                    <a:pt x="624" y="347"/>
                    <a:pt x="624" y="347"/>
                  </a:cubicBezTo>
                  <a:cubicBezTo>
                    <a:pt x="624" y="352"/>
                    <a:pt x="620" y="357"/>
                    <a:pt x="614" y="357"/>
                  </a:cubicBezTo>
                  <a:close/>
                  <a:moveTo>
                    <a:pt x="20" y="337"/>
                  </a:moveTo>
                  <a:cubicBezTo>
                    <a:pt x="604" y="337"/>
                    <a:pt x="604" y="337"/>
                    <a:pt x="604" y="337"/>
                  </a:cubicBezTo>
                  <a:cubicBezTo>
                    <a:pt x="604" y="20"/>
                    <a:pt x="604" y="20"/>
                    <a:pt x="604" y="20"/>
                  </a:cubicBezTo>
                  <a:cubicBezTo>
                    <a:pt x="20" y="20"/>
                    <a:pt x="20" y="20"/>
                    <a:pt x="20" y="20"/>
                  </a:cubicBezTo>
                  <a:lnTo>
                    <a:pt x="20" y="3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 name="Freeform 117"/>
            <p:cNvSpPr>
              <a:spLocks noEditPoints="1"/>
            </p:cNvSpPr>
            <p:nvPr/>
          </p:nvSpPr>
          <p:spPr bwMode="auto">
            <a:xfrm>
              <a:off x="5495482" y="3466612"/>
              <a:ext cx="201476" cy="110721"/>
            </a:xfrm>
            <a:custGeom>
              <a:avLst/>
              <a:gdLst>
                <a:gd name="T0" fmla="*/ 199 w 210"/>
                <a:gd name="T1" fmla="*/ 116 h 116"/>
                <a:gd name="T2" fmla="*/ 11 w 210"/>
                <a:gd name="T3" fmla="*/ 116 h 116"/>
                <a:gd name="T4" fmla="*/ 3 w 210"/>
                <a:gd name="T5" fmla="*/ 112 h 116"/>
                <a:gd name="T6" fmla="*/ 1 w 210"/>
                <a:gd name="T7" fmla="*/ 103 h 116"/>
                <a:gd name="T8" fmla="*/ 27 w 210"/>
                <a:gd name="T9" fmla="*/ 8 h 116"/>
                <a:gd name="T10" fmla="*/ 37 w 210"/>
                <a:gd name="T11" fmla="*/ 0 h 116"/>
                <a:gd name="T12" fmla="*/ 173 w 210"/>
                <a:gd name="T13" fmla="*/ 0 h 116"/>
                <a:gd name="T14" fmla="*/ 183 w 210"/>
                <a:gd name="T15" fmla="*/ 8 h 116"/>
                <a:gd name="T16" fmla="*/ 209 w 210"/>
                <a:gd name="T17" fmla="*/ 103 h 116"/>
                <a:gd name="T18" fmla="*/ 207 w 210"/>
                <a:gd name="T19" fmla="*/ 112 h 116"/>
                <a:gd name="T20" fmla="*/ 199 w 210"/>
                <a:gd name="T21" fmla="*/ 116 h 116"/>
                <a:gd name="T22" fmla="*/ 24 w 210"/>
                <a:gd name="T23" fmla="*/ 96 h 116"/>
                <a:gd name="T24" fmla="*/ 186 w 210"/>
                <a:gd name="T25" fmla="*/ 96 h 116"/>
                <a:gd name="T26" fmla="*/ 166 w 210"/>
                <a:gd name="T27" fmla="*/ 20 h 116"/>
                <a:gd name="T28" fmla="*/ 44 w 210"/>
                <a:gd name="T29" fmla="*/ 20 h 116"/>
                <a:gd name="T30" fmla="*/ 24 w 210"/>
                <a:gd name="T31" fmla="*/ 9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16">
                  <a:moveTo>
                    <a:pt x="199" y="116"/>
                  </a:moveTo>
                  <a:cubicBezTo>
                    <a:pt x="11" y="116"/>
                    <a:pt x="11" y="116"/>
                    <a:pt x="11" y="116"/>
                  </a:cubicBezTo>
                  <a:cubicBezTo>
                    <a:pt x="8" y="116"/>
                    <a:pt x="5" y="114"/>
                    <a:pt x="3" y="112"/>
                  </a:cubicBezTo>
                  <a:cubicBezTo>
                    <a:pt x="1" y="109"/>
                    <a:pt x="0" y="106"/>
                    <a:pt x="1" y="103"/>
                  </a:cubicBezTo>
                  <a:cubicBezTo>
                    <a:pt x="27" y="8"/>
                    <a:pt x="27" y="8"/>
                    <a:pt x="27" y="8"/>
                  </a:cubicBezTo>
                  <a:cubicBezTo>
                    <a:pt x="28" y="3"/>
                    <a:pt x="32" y="0"/>
                    <a:pt x="37" y="0"/>
                  </a:cubicBezTo>
                  <a:cubicBezTo>
                    <a:pt x="173" y="0"/>
                    <a:pt x="173" y="0"/>
                    <a:pt x="173" y="0"/>
                  </a:cubicBezTo>
                  <a:cubicBezTo>
                    <a:pt x="178" y="0"/>
                    <a:pt x="182" y="3"/>
                    <a:pt x="183" y="8"/>
                  </a:cubicBezTo>
                  <a:cubicBezTo>
                    <a:pt x="209" y="103"/>
                    <a:pt x="209" y="103"/>
                    <a:pt x="209" y="103"/>
                  </a:cubicBezTo>
                  <a:cubicBezTo>
                    <a:pt x="210" y="106"/>
                    <a:pt x="209" y="109"/>
                    <a:pt x="207" y="112"/>
                  </a:cubicBezTo>
                  <a:cubicBezTo>
                    <a:pt x="205" y="114"/>
                    <a:pt x="202" y="116"/>
                    <a:pt x="199" y="116"/>
                  </a:cubicBezTo>
                  <a:close/>
                  <a:moveTo>
                    <a:pt x="24" y="96"/>
                  </a:moveTo>
                  <a:cubicBezTo>
                    <a:pt x="186" y="96"/>
                    <a:pt x="186" y="96"/>
                    <a:pt x="186" y="96"/>
                  </a:cubicBezTo>
                  <a:cubicBezTo>
                    <a:pt x="166" y="20"/>
                    <a:pt x="166" y="20"/>
                    <a:pt x="166" y="20"/>
                  </a:cubicBezTo>
                  <a:cubicBezTo>
                    <a:pt x="44" y="20"/>
                    <a:pt x="44" y="20"/>
                    <a:pt x="44" y="20"/>
                  </a:cubicBezTo>
                  <a:lnTo>
                    <a:pt x="24"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118"/>
            <p:cNvSpPr>
              <a:spLocks noEditPoints="1"/>
            </p:cNvSpPr>
            <p:nvPr/>
          </p:nvSpPr>
          <p:spPr bwMode="auto">
            <a:xfrm>
              <a:off x="5468256" y="3558274"/>
              <a:ext cx="254114" cy="44470"/>
            </a:xfrm>
            <a:custGeom>
              <a:avLst/>
              <a:gdLst>
                <a:gd name="T0" fmla="*/ 250 w 265"/>
                <a:gd name="T1" fmla="*/ 46 h 46"/>
                <a:gd name="T2" fmla="*/ 16 w 265"/>
                <a:gd name="T3" fmla="*/ 46 h 46"/>
                <a:gd name="T4" fmla="*/ 0 w 265"/>
                <a:gd name="T5" fmla="*/ 30 h 46"/>
                <a:gd name="T6" fmla="*/ 0 w 265"/>
                <a:gd name="T7" fmla="*/ 15 h 46"/>
                <a:gd name="T8" fmla="*/ 16 w 265"/>
                <a:gd name="T9" fmla="*/ 0 h 46"/>
                <a:gd name="T10" fmla="*/ 250 w 265"/>
                <a:gd name="T11" fmla="*/ 0 h 46"/>
                <a:gd name="T12" fmla="*/ 265 w 265"/>
                <a:gd name="T13" fmla="*/ 15 h 46"/>
                <a:gd name="T14" fmla="*/ 265 w 265"/>
                <a:gd name="T15" fmla="*/ 30 h 46"/>
                <a:gd name="T16" fmla="*/ 250 w 265"/>
                <a:gd name="T17" fmla="*/ 46 h 46"/>
                <a:gd name="T18" fmla="*/ 20 w 265"/>
                <a:gd name="T19" fmla="*/ 26 h 46"/>
                <a:gd name="T20" fmla="*/ 245 w 265"/>
                <a:gd name="T21" fmla="*/ 26 h 46"/>
                <a:gd name="T22" fmla="*/ 245 w 265"/>
                <a:gd name="T23" fmla="*/ 20 h 46"/>
                <a:gd name="T24" fmla="*/ 20 w 265"/>
                <a:gd name="T25" fmla="*/ 20 h 46"/>
                <a:gd name="T26" fmla="*/ 20 w 265"/>
                <a:gd name="T27"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5" h="46">
                  <a:moveTo>
                    <a:pt x="250" y="46"/>
                  </a:moveTo>
                  <a:cubicBezTo>
                    <a:pt x="16" y="46"/>
                    <a:pt x="16" y="46"/>
                    <a:pt x="16" y="46"/>
                  </a:cubicBezTo>
                  <a:cubicBezTo>
                    <a:pt x="7" y="46"/>
                    <a:pt x="0" y="39"/>
                    <a:pt x="0" y="30"/>
                  </a:cubicBezTo>
                  <a:cubicBezTo>
                    <a:pt x="0" y="15"/>
                    <a:pt x="0" y="15"/>
                    <a:pt x="0" y="15"/>
                  </a:cubicBezTo>
                  <a:cubicBezTo>
                    <a:pt x="0" y="7"/>
                    <a:pt x="7" y="0"/>
                    <a:pt x="16" y="0"/>
                  </a:cubicBezTo>
                  <a:cubicBezTo>
                    <a:pt x="250" y="0"/>
                    <a:pt x="250" y="0"/>
                    <a:pt x="250" y="0"/>
                  </a:cubicBezTo>
                  <a:cubicBezTo>
                    <a:pt x="259" y="0"/>
                    <a:pt x="265" y="7"/>
                    <a:pt x="265" y="15"/>
                  </a:cubicBezTo>
                  <a:cubicBezTo>
                    <a:pt x="265" y="30"/>
                    <a:pt x="265" y="30"/>
                    <a:pt x="265" y="30"/>
                  </a:cubicBezTo>
                  <a:cubicBezTo>
                    <a:pt x="265" y="39"/>
                    <a:pt x="259" y="46"/>
                    <a:pt x="250" y="46"/>
                  </a:cubicBezTo>
                  <a:close/>
                  <a:moveTo>
                    <a:pt x="20" y="26"/>
                  </a:moveTo>
                  <a:cubicBezTo>
                    <a:pt x="245" y="26"/>
                    <a:pt x="245" y="26"/>
                    <a:pt x="245" y="26"/>
                  </a:cubicBezTo>
                  <a:cubicBezTo>
                    <a:pt x="245" y="20"/>
                    <a:pt x="245" y="20"/>
                    <a:pt x="245" y="20"/>
                  </a:cubicBezTo>
                  <a:cubicBezTo>
                    <a:pt x="20" y="20"/>
                    <a:pt x="20" y="20"/>
                    <a:pt x="20" y="20"/>
                  </a:cubicBezTo>
                  <a:lnTo>
                    <a:pt x="20"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35" name="Group 134">
            <a:extLst>
              <a:ext uri="{C183D7F6-B498-43B3-948B-1728B52AA6E4}">
                <adec:decorative xmlns:adec="http://schemas.microsoft.com/office/drawing/2017/decorative" val="1"/>
              </a:ext>
            </a:extLst>
          </p:cNvPr>
          <p:cNvGrpSpPr/>
          <p:nvPr/>
        </p:nvGrpSpPr>
        <p:grpSpPr>
          <a:xfrm>
            <a:off x="7425747" y="3369028"/>
            <a:ext cx="522749" cy="689739"/>
            <a:chOff x="8640144" y="1715947"/>
            <a:chExt cx="522749" cy="689739"/>
          </a:xfrm>
          <a:solidFill>
            <a:schemeClr val="accent1"/>
          </a:solidFill>
        </p:grpSpPr>
        <p:sp>
          <p:nvSpPr>
            <p:cNvPr id="136" name="Freeform 137"/>
            <p:cNvSpPr>
              <a:spLocks/>
            </p:cNvSpPr>
            <p:nvPr/>
          </p:nvSpPr>
          <p:spPr bwMode="auto">
            <a:xfrm>
              <a:off x="8845251" y="2033590"/>
              <a:ext cx="112536" cy="48100"/>
            </a:xfrm>
            <a:custGeom>
              <a:avLst/>
              <a:gdLst>
                <a:gd name="T0" fmla="*/ 10 w 118"/>
                <a:gd name="T1" fmla="*/ 49 h 50"/>
                <a:gd name="T2" fmla="*/ 9 w 118"/>
                <a:gd name="T3" fmla="*/ 49 h 50"/>
                <a:gd name="T4" fmla="*/ 1 w 118"/>
                <a:gd name="T5" fmla="*/ 38 h 50"/>
                <a:gd name="T6" fmla="*/ 3 w 118"/>
                <a:gd name="T7" fmla="*/ 10 h 50"/>
                <a:gd name="T8" fmla="*/ 8 w 118"/>
                <a:gd name="T9" fmla="*/ 1 h 50"/>
                <a:gd name="T10" fmla="*/ 18 w 118"/>
                <a:gd name="T11" fmla="*/ 2 h 50"/>
                <a:gd name="T12" fmla="*/ 21 w 118"/>
                <a:gd name="T13" fmla="*/ 3 h 50"/>
                <a:gd name="T14" fmla="*/ 23 w 118"/>
                <a:gd name="T15" fmla="*/ 5 h 50"/>
                <a:gd name="T16" fmla="*/ 25 w 118"/>
                <a:gd name="T17" fmla="*/ 6 h 50"/>
                <a:gd name="T18" fmla="*/ 38 w 118"/>
                <a:gd name="T19" fmla="*/ 11 h 50"/>
                <a:gd name="T20" fmla="*/ 41 w 118"/>
                <a:gd name="T21" fmla="*/ 12 h 50"/>
                <a:gd name="T22" fmla="*/ 41 w 118"/>
                <a:gd name="T23" fmla="*/ 12 h 50"/>
                <a:gd name="T24" fmla="*/ 42 w 118"/>
                <a:gd name="T25" fmla="*/ 12 h 50"/>
                <a:gd name="T26" fmla="*/ 43 w 118"/>
                <a:gd name="T27" fmla="*/ 13 h 50"/>
                <a:gd name="T28" fmla="*/ 44 w 118"/>
                <a:gd name="T29" fmla="*/ 13 h 50"/>
                <a:gd name="T30" fmla="*/ 45 w 118"/>
                <a:gd name="T31" fmla="*/ 13 h 50"/>
                <a:gd name="T32" fmla="*/ 46 w 118"/>
                <a:gd name="T33" fmla="*/ 13 h 50"/>
                <a:gd name="T34" fmla="*/ 47 w 118"/>
                <a:gd name="T35" fmla="*/ 14 h 50"/>
                <a:gd name="T36" fmla="*/ 48 w 118"/>
                <a:gd name="T37" fmla="*/ 14 h 50"/>
                <a:gd name="T38" fmla="*/ 49 w 118"/>
                <a:gd name="T39" fmla="*/ 14 h 50"/>
                <a:gd name="T40" fmla="*/ 52 w 118"/>
                <a:gd name="T41" fmla="*/ 14 h 50"/>
                <a:gd name="T42" fmla="*/ 56 w 118"/>
                <a:gd name="T43" fmla="*/ 15 h 50"/>
                <a:gd name="T44" fmla="*/ 59 w 118"/>
                <a:gd name="T45" fmla="*/ 15 h 50"/>
                <a:gd name="T46" fmla="*/ 100 w 118"/>
                <a:gd name="T47" fmla="*/ 2 h 50"/>
                <a:gd name="T48" fmla="*/ 105 w 118"/>
                <a:gd name="T49" fmla="*/ 0 h 50"/>
                <a:gd name="T50" fmla="*/ 115 w 118"/>
                <a:gd name="T51" fmla="*/ 10 h 50"/>
                <a:gd name="T52" fmla="*/ 118 w 118"/>
                <a:gd name="T53" fmla="*/ 37 h 50"/>
                <a:gd name="T54" fmla="*/ 109 w 118"/>
                <a:gd name="T55" fmla="*/ 49 h 50"/>
                <a:gd name="T56" fmla="*/ 98 w 118"/>
                <a:gd name="T57" fmla="*/ 41 h 50"/>
                <a:gd name="T58" fmla="*/ 96 w 118"/>
                <a:gd name="T59" fmla="*/ 27 h 50"/>
                <a:gd name="T60" fmla="*/ 56 w 118"/>
                <a:gd name="T61" fmla="*/ 35 h 50"/>
                <a:gd name="T62" fmla="*/ 56 w 118"/>
                <a:gd name="T63" fmla="*/ 35 h 50"/>
                <a:gd name="T64" fmla="*/ 49 w 118"/>
                <a:gd name="T65" fmla="*/ 34 h 50"/>
                <a:gd name="T66" fmla="*/ 46 w 118"/>
                <a:gd name="T67" fmla="*/ 34 h 50"/>
                <a:gd name="T68" fmla="*/ 44 w 118"/>
                <a:gd name="T69" fmla="*/ 33 h 50"/>
                <a:gd name="T70" fmla="*/ 42 w 118"/>
                <a:gd name="T71" fmla="*/ 33 h 50"/>
                <a:gd name="T72" fmla="*/ 39 w 118"/>
                <a:gd name="T73" fmla="*/ 32 h 50"/>
                <a:gd name="T74" fmla="*/ 37 w 118"/>
                <a:gd name="T75" fmla="*/ 32 h 50"/>
                <a:gd name="T76" fmla="*/ 35 w 118"/>
                <a:gd name="T77" fmla="*/ 31 h 50"/>
                <a:gd name="T78" fmla="*/ 32 w 118"/>
                <a:gd name="T79" fmla="*/ 31 h 50"/>
                <a:gd name="T80" fmla="*/ 22 w 118"/>
                <a:gd name="T81" fmla="*/ 27 h 50"/>
                <a:gd name="T82" fmla="*/ 20 w 118"/>
                <a:gd name="T83" fmla="*/ 41 h 50"/>
                <a:gd name="T84" fmla="*/ 10 w 118"/>
                <a:gd name="T85"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50">
                  <a:moveTo>
                    <a:pt x="10" y="49"/>
                  </a:moveTo>
                  <a:cubicBezTo>
                    <a:pt x="10" y="49"/>
                    <a:pt x="9" y="49"/>
                    <a:pt x="9" y="49"/>
                  </a:cubicBezTo>
                  <a:cubicBezTo>
                    <a:pt x="3" y="48"/>
                    <a:pt x="0" y="43"/>
                    <a:pt x="1" y="38"/>
                  </a:cubicBezTo>
                  <a:cubicBezTo>
                    <a:pt x="2" y="30"/>
                    <a:pt x="3" y="20"/>
                    <a:pt x="3" y="10"/>
                  </a:cubicBezTo>
                  <a:cubicBezTo>
                    <a:pt x="3" y="6"/>
                    <a:pt x="5" y="3"/>
                    <a:pt x="8" y="1"/>
                  </a:cubicBezTo>
                  <a:cubicBezTo>
                    <a:pt x="11" y="0"/>
                    <a:pt x="15" y="0"/>
                    <a:pt x="18" y="2"/>
                  </a:cubicBezTo>
                  <a:cubicBezTo>
                    <a:pt x="19" y="2"/>
                    <a:pt x="20" y="3"/>
                    <a:pt x="21" y="3"/>
                  </a:cubicBezTo>
                  <a:cubicBezTo>
                    <a:pt x="22" y="4"/>
                    <a:pt x="22" y="4"/>
                    <a:pt x="23" y="5"/>
                  </a:cubicBezTo>
                  <a:cubicBezTo>
                    <a:pt x="24" y="5"/>
                    <a:pt x="25" y="6"/>
                    <a:pt x="25" y="6"/>
                  </a:cubicBezTo>
                  <a:cubicBezTo>
                    <a:pt x="30" y="8"/>
                    <a:pt x="34" y="10"/>
                    <a:pt x="38" y="11"/>
                  </a:cubicBezTo>
                  <a:cubicBezTo>
                    <a:pt x="39" y="12"/>
                    <a:pt x="40" y="12"/>
                    <a:pt x="41" y="12"/>
                  </a:cubicBezTo>
                  <a:cubicBezTo>
                    <a:pt x="41" y="12"/>
                    <a:pt x="41" y="12"/>
                    <a:pt x="41" y="12"/>
                  </a:cubicBezTo>
                  <a:cubicBezTo>
                    <a:pt x="41" y="12"/>
                    <a:pt x="42" y="12"/>
                    <a:pt x="42" y="12"/>
                  </a:cubicBezTo>
                  <a:cubicBezTo>
                    <a:pt x="42" y="13"/>
                    <a:pt x="42" y="13"/>
                    <a:pt x="43" y="13"/>
                  </a:cubicBezTo>
                  <a:cubicBezTo>
                    <a:pt x="43" y="13"/>
                    <a:pt x="43" y="13"/>
                    <a:pt x="44" y="13"/>
                  </a:cubicBezTo>
                  <a:cubicBezTo>
                    <a:pt x="44" y="13"/>
                    <a:pt x="45" y="13"/>
                    <a:pt x="45" y="13"/>
                  </a:cubicBezTo>
                  <a:cubicBezTo>
                    <a:pt x="45" y="13"/>
                    <a:pt x="46" y="13"/>
                    <a:pt x="46" y="13"/>
                  </a:cubicBezTo>
                  <a:cubicBezTo>
                    <a:pt x="46" y="13"/>
                    <a:pt x="46" y="14"/>
                    <a:pt x="47" y="14"/>
                  </a:cubicBezTo>
                  <a:cubicBezTo>
                    <a:pt x="47" y="14"/>
                    <a:pt x="47" y="14"/>
                    <a:pt x="48" y="14"/>
                  </a:cubicBezTo>
                  <a:cubicBezTo>
                    <a:pt x="48" y="14"/>
                    <a:pt x="49" y="14"/>
                    <a:pt x="49" y="14"/>
                  </a:cubicBezTo>
                  <a:cubicBezTo>
                    <a:pt x="50" y="14"/>
                    <a:pt x="51" y="14"/>
                    <a:pt x="52" y="14"/>
                  </a:cubicBezTo>
                  <a:cubicBezTo>
                    <a:pt x="53" y="14"/>
                    <a:pt x="55" y="15"/>
                    <a:pt x="56" y="15"/>
                  </a:cubicBezTo>
                  <a:cubicBezTo>
                    <a:pt x="57" y="15"/>
                    <a:pt x="58" y="15"/>
                    <a:pt x="59" y="15"/>
                  </a:cubicBezTo>
                  <a:cubicBezTo>
                    <a:pt x="73" y="15"/>
                    <a:pt x="87" y="10"/>
                    <a:pt x="100" y="2"/>
                  </a:cubicBezTo>
                  <a:cubicBezTo>
                    <a:pt x="101" y="1"/>
                    <a:pt x="103" y="0"/>
                    <a:pt x="105" y="0"/>
                  </a:cubicBezTo>
                  <a:cubicBezTo>
                    <a:pt x="111" y="0"/>
                    <a:pt x="115" y="5"/>
                    <a:pt x="115" y="10"/>
                  </a:cubicBezTo>
                  <a:cubicBezTo>
                    <a:pt x="115" y="20"/>
                    <a:pt x="116" y="29"/>
                    <a:pt x="118" y="37"/>
                  </a:cubicBezTo>
                  <a:cubicBezTo>
                    <a:pt x="118" y="43"/>
                    <a:pt x="115" y="48"/>
                    <a:pt x="109" y="49"/>
                  </a:cubicBezTo>
                  <a:cubicBezTo>
                    <a:pt x="104" y="50"/>
                    <a:pt x="99" y="46"/>
                    <a:pt x="98" y="41"/>
                  </a:cubicBezTo>
                  <a:cubicBezTo>
                    <a:pt x="97" y="36"/>
                    <a:pt x="96" y="32"/>
                    <a:pt x="96" y="27"/>
                  </a:cubicBezTo>
                  <a:cubicBezTo>
                    <a:pt x="83" y="32"/>
                    <a:pt x="70" y="35"/>
                    <a:pt x="56" y="35"/>
                  </a:cubicBezTo>
                  <a:cubicBezTo>
                    <a:pt x="56" y="35"/>
                    <a:pt x="56" y="35"/>
                    <a:pt x="56" y="35"/>
                  </a:cubicBezTo>
                  <a:cubicBezTo>
                    <a:pt x="54" y="35"/>
                    <a:pt x="51" y="34"/>
                    <a:pt x="49" y="34"/>
                  </a:cubicBezTo>
                  <a:cubicBezTo>
                    <a:pt x="48" y="34"/>
                    <a:pt x="47" y="34"/>
                    <a:pt x="46" y="34"/>
                  </a:cubicBezTo>
                  <a:cubicBezTo>
                    <a:pt x="45" y="34"/>
                    <a:pt x="45" y="33"/>
                    <a:pt x="44" y="33"/>
                  </a:cubicBezTo>
                  <a:cubicBezTo>
                    <a:pt x="43" y="33"/>
                    <a:pt x="43" y="33"/>
                    <a:pt x="42" y="33"/>
                  </a:cubicBezTo>
                  <a:cubicBezTo>
                    <a:pt x="41" y="33"/>
                    <a:pt x="40" y="33"/>
                    <a:pt x="39" y="32"/>
                  </a:cubicBezTo>
                  <a:cubicBezTo>
                    <a:pt x="39" y="32"/>
                    <a:pt x="38" y="32"/>
                    <a:pt x="37" y="32"/>
                  </a:cubicBezTo>
                  <a:cubicBezTo>
                    <a:pt x="36" y="32"/>
                    <a:pt x="36" y="32"/>
                    <a:pt x="35" y="31"/>
                  </a:cubicBezTo>
                  <a:cubicBezTo>
                    <a:pt x="34" y="31"/>
                    <a:pt x="33" y="31"/>
                    <a:pt x="32" y="31"/>
                  </a:cubicBezTo>
                  <a:cubicBezTo>
                    <a:pt x="29" y="29"/>
                    <a:pt x="25" y="28"/>
                    <a:pt x="22" y="27"/>
                  </a:cubicBezTo>
                  <a:cubicBezTo>
                    <a:pt x="22" y="32"/>
                    <a:pt x="21" y="36"/>
                    <a:pt x="20" y="41"/>
                  </a:cubicBezTo>
                  <a:cubicBezTo>
                    <a:pt x="19" y="46"/>
                    <a:pt x="15" y="49"/>
                    <a:pt x="10"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Freeform 138"/>
            <p:cNvSpPr>
              <a:spLocks/>
            </p:cNvSpPr>
            <p:nvPr/>
          </p:nvSpPr>
          <p:spPr bwMode="auto">
            <a:xfrm>
              <a:off x="8761756" y="1877491"/>
              <a:ext cx="279526" cy="189678"/>
            </a:xfrm>
            <a:custGeom>
              <a:avLst/>
              <a:gdLst>
                <a:gd name="T0" fmla="*/ 146 w 292"/>
                <a:gd name="T1" fmla="*/ 198 h 198"/>
                <a:gd name="T2" fmla="*/ 94 w 292"/>
                <a:gd name="T3" fmla="*/ 182 h 198"/>
                <a:gd name="T4" fmla="*/ 39 w 292"/>
                <a:gd name="T5" fmla="*/ 107 h 198"/>
                <a:gd name="T6" fmla="*/ 15 w 292"/>
                <a:gd name="T7" fmla="*/ 84 h 198"/>
                <a:gd name="T8" fmla="*/ 8 w 292"/>
                <a:gd name="T9" fmla="*/ 71 h 198"/>
                <a:gd name="T10" fmla="*/ 2 w 292"/>
                <a:gd name="T11" fmla="*/ 42 h 198"/>
                <a:gd name="T12" fmla="*/ 16 w 292"/>
                <a:gd name="T13" fmla="*/ 29 h 198"/>
                <a:gd name="T14" fmla="*/ 26 w 292"/>
                <a:gd name="T15" fmla="*/ 28 h 198"/>
                <a:gd name="T16" fmla="*/ 26 w 292"/>
                <a:gd name="T17" fmla="*/ 10 h 198"/>
                <a:gd name="T18" fmla="*/ 36 w 292"/>
                <a:gd name="T19" fmla="*/ 0 h 198"/>
                <a:gd name="T20" fmla="*/ 46 w 292"/>
                <a:gd name="T21" fmla="*/ 10 h 198"/>
                <a:gd name="T22" fmla="*/ 46 w 292"/>
                <a:gd name="T23" fmla="*/ 53 h 198"/>
                <a:gd name="T24" fmla="*/ 38 w 292"/>
                <a:gd name="T25" fmla="*/ 63 h 198"/>
                <a:gd name="T26" fmla="*/ 27 w 292"/>
                <a:gd name="T27" fmla="*/ 56 h 198"/>
                <a:gd name="T28" fmla="*/ 24 w 292"/>
                <a:gd name="T29" fmla="*/ 48 h 198"/>
                <a:gd name="T30" fmla="*/ 23 w 292"/>
                <a:gd name="T31" fmla="*/ 48 h 198"/>
                <a:gd name="T32" fmla="*/ 21 w 292"/>
                <a:gd name="T33" fmla="*/ 49 h 198"/>
                <a:gd name="T34" fmla="*/ 21 w 292"/>
                <a:gd name="T35" fmla="*/ 49 h 198"/>
                <a:gd name="T36" fmla="*/ 25 w 292"/>
                <a:gd name="T37" fmla="*/ 60 h 198"/>
                <a:gd name="T38" fmla="*/ 33 w 292"/>
                <a:gd name="T39" fmla="*/ 76 h 198"/>
                <a:gd name="T40" fmla="*/ 38 w 292"/>
                <a:gd name="T41" fmla="*/ 86 h 198"/>
                <a:gd name="T42" fmla="*/ 47 w 292"/>
                <a:gd name="T43" fmla="*/ 84 h 198"/>
                <a:gd name="T44" fmla="*/ 54 w 292"/>
                <a:gd name="T45" fmla="*/ 90 h 198"/>
                <a:gd name="T46" fmla="*/ 105 w 292"/>
                <a:gd name="T47" fmla="*/ 165 h 198"/>
                <a:gd name="T48" fmla="*/ 146 w 292"/>
                <a:gd name="T49" fmla="*/ 178 h 198"/>
                <a:gd name="T50" fmla="*/ 187 w 292"/>
                <a:gd name="T51" fmla="*/ 165 h 198"/>
                <a:gd name="T52" fmla="*/ 238 w 292"/>
                <a:gd name="T53" fmla="*/ 90 h 198"/>
                <a:gd name="T54" fmla="*/ 245 w 292"/>
                <a:gd name="T55" fmla="*/ 84 h 198"/>
                <a:gd name="T56" fmla="*/ 254 w 292"/>
                <a:gd name="T57" fmla="*/ 86 h 198"/>
                <a:gd name="T58" fmla="*/ 259 w 292"/>
                <a:gd name="T59" fmla="*/ 76 h 198"/>
                <a:gd name="T60" fmla="*/ 267 w 292"/>
                <a:gd name="T61" fmla="*/ 60 h 198"/>
                <a:gd name="T62" fmla="*/ 271 w 292"/>
                <a:gd name="T63" fmla="*/ 49 h 198"/>
                <a:gd name="T64" fmla="*/ 271 w 292"/>
                <a:gd name="T65" fmla="*/ 49 h 198"/>
                <a:gd name="T66" fmla="*/ 269 w 292"/>
                <a:gd name="T67" fmla="*/ 48 h 198"/>
                <a:gd name="T68" fmla="*/ 266 w 292"/>
                <a:gd name="T69" fmla="*/ 49 h 198"/>
                <a:gd name="T70" fmla="*/ 265 w 292"/>
                <a:gd name="T71" fmla="*/ 55 h 198"/>
                <a:gd name="T72" fmla="*/ 254 w 292"/>
                <a:gd name="T73" fmla="*/ 63 h 198"/>
                <a:gd name="T74" fmla="*/ 245 w 292"/>
                <a:gd name="T75" fmla="*/ 53 h 198"/>
                <a:gd name="T76" fmla="*/ 245 w 292"/>
                <a:gd name="T77" fmla="*/ 10 h 198"/>
                <a:gd name="T78" fmla="*/ 255 w 292"/>
                <a:gd name="T79" fmla="*/ 0 h 198"/>
                <a:gd name="T80" fmla="*/ 265 w 292"/>
                <a:gd name="T81" fmla="*/ 10 h 198"/>
                <a:gd name="T82" fmla="*/ 265 w 292"/>
                <a:gd name="T83" fmla="*/ 28 h 198"/>
                <a:gd name="T84" fmla="*/ 276 w 292"/>
                <a:gd name="T85" fmla="*/ 29 h 198"/>
                <a:gd name="T86" fmla="*/ 290 w 292"/>
                <a:gd name="T87" fmla="*/ 42 h 198"/>
                <a:gd name="T88" fmla="*/ 284 w 292"/>
                <a:gd name="T89" fmla="*/ 71 h 198"/>
                <a:gd name="T90" fmla="*/ 277 w 292"/>
                <a:gd name="T91" fmla="*/ 84 h 198"/>
                <a:gd name="T92" fmla="*/ 253 w 292"/>
                <a:gd name="T93" fmla="*/ 107 h 198"/>
                <a:gd name="T94" fmla="*/ 198 w 292"/>
                <a:gd name="T95" fmla="*/ 182 h 198"/>
                <a:gd name="T96" fmla="*/ 146 w 292"/>
                <a:gd name="T9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198">
                  <a:moveTo>
                    <a:pt x="146" y="198"/>
                  </a:moveTo>
                  <a:cubicBezTo>
                    <a:pt x="128" y="198"/>
                    <a:pt x="110" y="192"/>
                    <a:pt x="94" y="182"/>
                  </a:cubicBezTo>
                  <a:cubicBezTo>
                    <a:pt x="71" y="166"/>
                    <a:pt x="51" y="140"/>
                    <a:pt x="39" y="107"/>
                  </a:cubicBezTo>
                  <a:cubicBezTo>
                    <a:pt x="26" y="109"/>
                    <a:pt x="19" y="94"/>
                    <a:pt x="15" y="84"/>
                  </a:cubicBezTo>
                  <a:cubicBezTo>
                    <a:pt x="13" y="80"/>
                    <a:pt x="11" y="75"/>
                    <a:pt x="8" y="71"/>
                  </a:cubicBezTo>
                  <a:cubicBezTo>
                    <a:pt x="2" y="60"/>
                    <a:pt x="0" y="50"/>
                    <a:pt x="2" y="42"/>
                  </a:cubicBezTo>
                  <a:cubicBezTo>
                    <a:pt x="4" y="38"/>
                    <a:pt x="8" y="32"/>
                    <a:pt x="16" y="29"/>
                  </a:cubicBezTo>
                  <a:cubicBezTo>
                    <a:pt x="20" y="28"/>
                    <a:pt x="23" y="28"/>
                    <a:pt x="26" y="28"/>
                  </a:cubicBezTo>
                  <a:cubicBezTo>
                    <a:pt x="26" y="10"/>
                    <a:pt x="26" y="10"/>
                    <a:pt x="26" y="10"/>
                  </a:cubicBezTo>
                  <a:cubicBezTo>
                    <a:pt x="26" y="5"/>
                    <a:pt x="31" y="0"/>
                    <a:pt x="36" y="0"/>
                  </a:cubicBezTo>
                  <a:cubicBezTo>
                    <a:pt x="42" y="0"/>
                    <a:pt x="46" y="5"/>
                    <a:pt x="46" y="10"/>
                  </a:cubicBezTo>
                  <a:cubicBezTo>
                    <a:pt x="46" y="53"/>
                    <a:pt x="46" y="53"/>
                    <a:pt x="46" y="53"/>
                  </a:cubicBezTo>
                  <a:cubicBezTo>
                    <a:pt x="46" y="58"/>
                    <a:pt x="43" y="62"/>
                    <a:pt x="38" y="63"/>
                  </a:cubicBezTo>
                  <a:cubicBezTo>
                    <a:pt x="33" y="64"/>
                    <a:pt x="29" y="61"/>
                    <a:pt x="27" y="56"/>
                  </a:cubicBezTo>
                  <a:cubicBezTo>
                    <a:pt x="24" y="48"/>
                    <a:pt x="24" y="48"/>
                    <a:pt x="24" y="48"/>
                  </a:cubicBezTo>
                  <a:cubicBezTo>
                    <a:pt x="24" y="48"/>
                    <a:pt x="23" y="48"/>
                    <a:pt x="23" y="48"/>
                  </a:cubicBezTo>
                  <a:cubicBezTo>
                    <a:pt x="22" y="49"/>
                    <a:pt x="21" y="49"/>
                    <a:pt x="21" y="49"/>
                  </a:cubicBezTo>
                  <a:cubicBezTo>
                    <a:pt x="21" y="49"/>
                    <a:pt x="21" y="49"/>
                    <a:pt x="21" y="49"/>
                  </a:cubicBezTo>
                  <a:cubicBezTo>
                    <a:pt x="21" y="49"/>
                    <a:pt x="21" y="52"/>
                    <a:pt x="25" y="60"/>
                  </a:cubicBezTo>
                  <a:cubicBezTo>
                    <a:pt x="29" y="65"/>
                    <a:pt x="31" y="71"/>
                    <a:pt x="33" y="76"/>
                  </a:cubicBezTo>
                  <a:cubicBezTo>
                    <a:pt x="35" y="79"/>
                    <a:pt x="36" y="83"/>
                    <a:pt x="38" y="86"/>
                  </a:cubicBezTo>
                  <a:cubicBezTo>
                    <a:pt x="40" y="84"/>
                    <a:pt x="44" y="83"/>
                    <a:pt x="47" y="84"/>
                  </a:cubicBezTo>
                  <a:cubicBezTo>
                    <a:pt x="50" y="84"/>
                    <a:pt x="53" y="87"/>
                    <a:pt x="54" y="90"/>
                  </a:cubicBezTo>
                  <a:cubicBezTo>
                    <a:pt x="65" y="124"/>
                    <a:pt x="83" y="150"/>
                    <a:pt x="105" y="165"/>
                  </a:cubicBezTo>
                  <a:cubicBezTo>
                    <a:pt x="118" y="173"/>
                    <a:pt x="132" y="178"/>
                    <a:pt x="146" y="178"/>
                  </a:cubicBezTo>
                  <a:cubicBezTo>
                    <a:pt x="160" y="178"/>
                    <a:pt x="174" y="173"/>
                    <a:pt x="187" y="165"/>
                  </a:cubicBezTo>
                  <a:cubicBezTo>
                    <a:pt x="209" y="150"/>
                    <a:pt x="227" y="124"/>
                    <a:pt x="238" y="90"/>
                  </a:cubicBezTo>
                  <a:cubicBezTo>
                    <a:pt x="239" y="87"/>
                    <a:pt x="242" y="84"/>
                    <a:pt x="245" y="84"/>
                  </a:cubicBezTo>
                  <a:cubicBezTo>
                    <a:pt x="249" y="83"/>
                    <a:pt x="252" y="84"/>
                    <a:pt x="254" y="86"/>
                  </a:cubicBezTo>
                  <a:cubicBezTo>
                    <a:pt x="256" y="83"/>
                    <a:pt x="257" y="79"/>
                    <a:pt x="259" y="76"/>
                  </a:cubicBezTo>
                  <a:cubicBezTo>
                    <a:pt x="261" y="71"/>
                    <a:pt x="263" y="65"/>
                    <a:pt x="267" y="60"/>
                  </a:cubicBezTo>
                  <a:cubicBezTo>
                    <a:pt x="271" y="52"/>
                    <a:pt x="271" y="49"/>
                    <a:pt x="271" y="49"/>
                  </a:cubicBezTo>
                  <a:cubicBezTo>
                    <a:pt x="271" y="49"/>
                    <a:pt x="271" y="49"/>
                    <a:pt x="271" y="49"/>
                  </a:cubicBezTo>
                  <a:cubicBezTo>
                    <a:pt x="271" y="49"/>
                    <a:pt x="270" y="49"/>
                    <a:pt x="269" y="48"/>
                  </a:cubicBezTo>
                  <a:cubicBezTo>
                    <a:pt x="268" y="48"/>
                    <a:pt x="267" y="48"/>
                    <a:pt x="266" y="49"/>
                  </a:cubicBezTo>
                  <a:cubicBezTo>
                    <a:pt x="265" y="55"/>
                    <a:pt x="265" y="55"/>
                    <a:pt x="265" y="55"/>
                  </a:cubicBezTo>
                  <a:cubicBezTo>
                    <a:pt x="264" y="60"/>
                    <a:pt x="259" y="63"/>
                    <a:pt x="254" y="63"/>
                  </a:cubicBezTo>
                  <a:cubicBezTo>
                    <a:pt x="249" y="62"/>
                    <a:pt x="245" y="58"/>
                    <a:pt x="245" y="53"/>
                  </a:cubicBezTo>
                  <a:cubicBezTo>
                    <a:pt x="245" y="10"/>
                    <a:pt x="245" y="10"/>
                    <a:pt x="245" y="10"/>
                  </a:cubicBezTo>
                  <a:cubicBezTo>
                    <a:pt x="245" y="4"/>
                    <a:pt x="249" y="0"/>
                    <a:pt x="255" y="0"/>
                  </a:cubicBezTo>
                  <a:cubicBezTo>
                    <a:pt x="261" y="0"/>
                    <a:pt x="265" y="4"/>
                    <a:pt x="265" y="10"/>
                  </a:cubicBezTo>
                  <a:cubicBezTo>
                    <a:pt x="265" y="28"/>
                    <a:pt x="265" y="28"/>
                    <a:pt x="265" y="28"/>
                  </a:cubicBezTo>
                  <a:cubicBezTo>
                    <a:pt x="269" y="28"/>
                    <a:pt x="272" y="28"/>
                    <a:pt x="276" y="29"/>
                  </a:cubicBezTo>
                  <a:cubicBezTo>
                    <a:pt x="284" y="32"/>
                    <a:pt x="288" y="38"/>
                    <a:pt x="290" y="42"/>
                  </a:cubicBezTo>
                  <a:cubicBezTo>
                    <a:pt x="292" y="50"/>
                    <a:pt x="290" y="60"/>
                    <a:pt x="284" y="71"/>
                  </a:cubicBezTo>
                  <a:cubicBezTo>
                    <a:pt x="281" y="75"/>
                    <a:pt x="279" y="80"/>
                    <a:pt x="277" y="84"/>
                  </a:cubicBezTo>
                  <a:cubicBezTo>
                    <a:pt x="273" y="94"/>
                    <a:pt x="266" y="109"/>
                    <a:pt x="253" y="107"/>
                  </a:cubicBezTo>
                  <a:cubicBezTo>
                    <a:pt x="241" y="140"/>
                    <a:pt x="221" y="166"/>
                    <a:pt x="198" y="182"/>
                  </a:cubicBezTo>
                  <a:cubicBezTo>
                    <a:pt x="182" y="192"/>
                    <a:pt x="164" y="198"/>
                    <a:pt x="146" y="1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 name="Freeform 139"/>
            <p:cNvSpPr>
              <a:spLocks/>
            </p:cNvSpPr>
            <p:nvPr/>
          </p:nvSpPr>
          <p:spPr bwMode="auto">
            <a:xfrm>
              <a:off x="8944174" y="1834836"/>
              <a:ext cx="70789" cy="59898"/>
            </a:xfrm>
            <a:custGeom>
              <a:avLst/>
              <a:gdLst>
                <a:gd name="T0" fmla="*/ 64 w 74"/>
                <a:gd name="T1" fmla="*/ 63 h 63"/>
                <a:gd name="T2" fmla="*/ 0 w 74"/>
                <a:gd name="T3" fmla="*/ 10 h 63"/>
                <a:gd name="T4" fmla="*/ 10 w 74"/>
                <a:gd name="T5" fmla="*/ 0 h 63"/>
                <a:gd name="T6" fmla="*/ 20 w 74"/>
                <a:gd name="T7" fmla="*/ 10 h 63"/>
                <a:gd name="T8" fmla="*/ 64 w 74"/>
                <a:gd name="T9" fmla="*/ 43 h 63"/>
                <a:gd name="T10" fmla="*/ 74 w 74"/>
                <a:gd name="T11" fmla="*/ 53 h 63"/>
                <a:gd name="T12" fmla="*/ 64 w 7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74" h="63">
                  <a:moveTo>
                    <a:pt x="64" y="63"/>
                  </a:moveTo>
                  <a:cubicBezTo>
                    <a:pt x="30" y="63"/>
                    <a:pt x="0" y="38"/>
                    <a:pt x="0" y="10"/>
                  </a:cubicBezTo>
                  <a:cubicBezTo>
                    <a:pt x="0" y="4"/>
                    <a:pt x="4" y="0"/>
                    <a:pt x="10" y="0"/>
                  </a:cubicBezTo>
                  <a:cubicBezTo>
                    <a:pt x="15" y="0"/>
                    <a:pt x="20" y="4"/>
                    <a:pt x="20" y="10"/>
                  </a:cubicBezTo>
                  <a:cubicBezTo>
                    <a:pt x="20" y="27"/>
                    <a:pt x="41" y="43"/>
                    <a:pt x="64" y="43"/>
                  </a:cubicBezTo>
                  <a:cubicBezTo>
                    <a:pt x="70" y="43"/>
                    <a:pt x="74" y="48"/>
                    <a:pt x="74" y="53"/>
                  </a:cubicBezTo>
                  <a:cubicBezTo>
                    <a:pt x="74" y="59"/>
                    <a:pt x="70" y="63"/>
                    <a:pt x="64"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 name="Freeform 140"/>
            <p:cNvSpPr>
              <a:spLocks/>
            </p:cNvSpPr>
            <p:nvPr/>
          </p:nvSpPr>
          <p:spPr bwMode="auto">
            <a:xfrm>
              <a:off x="8789890" y="1833021"/>
              <a:ext cx="174250" cy="62621"/>
            </a:xfrm>
            <a:custGeom>
              <a:avLst/>
              <a:gdLst>
                <a:gd name="T0" fmla="*/ 10 w 182"/>
                <a:gd name="T1" fmla="*/ 66 h 66"/>
                <a:gd name="T2" fmla="*/ 0 w 182"/>
                <a:gd name="T3" fmla="*/ 56 h 66"/>
                <a:gd name="T4" fmla="*/ 10 w 182"/>
                <a:gd name="T5" fmla="*/ 46 h 66"/>
                <a:gd name="T6" fmla="*/ 164 w 182"/>
                <a:gd name="T7" fmla="*/ 4 h 66"/>
                <a:gd name="T8" fmla="*/ 178 w 182"/>
                <a:gd name="T9" fmla="*/ 5 h 66"/>
                <a:gd name="T10" fmla="*/ 177 w 182"/>
                <a:gd name="T11" fmla="*/ 19 h 66"/>
                <a:gd name="T12" fmla="*/ 10 w 18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82" h="66">
                  <a:moveTo>
                    <a:pt x="10" y="66"/>
                  </a:moveTo>
                  <a:cubicBezTo>
                    <a:pt x="5" y="66"/>
                    <a:pt x="0" y="61"/>
                    <a:pt x="0" y="56"/>
                  </a:cubicBezTo>
                  <a:cubicBezTo>
                    <a:pt x="0" y="50"/>
                    <a:pt x="5" y="46"/>
                    <a:pt x="10" y="46"/>
                  </a:cubicBezTo>
                  <a:cubicBezTo>
                    <a:pt x="80" y="46"/>
                    <a:pt x="128" y="33"/>
                    <a:pt x="164" y="4"/>
                  </a:cubicBezTo>
                  <a:cubicBezTo>
                    <a:pt x="169" y="0"/>
                    <a:pt x="175" y="1"/>
                    <a:pt x="178" y="5"/>
                  </a:cubicBezTo>
                  <a:cubicBezTo>
                    <a:pt x="182" y="10"/>
                    <a:pt x="181" y="16"/>
                    <a:pt x="177" y="19"/>
                  </a:cubicBezTo>
                  <a:cubicBezTo>
                    <a:pt x="137" y="51"/>
                    <a:pt x="85" y="66"/>
                    <a:pt x="10" y="6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Freeform 141"/>
            <p:cNvSpPr>
              <a:spLocks/>
            </p:cNvSpPr>
            <p:nvPr/>
          </p:nvSpPr>
          <p:spPr bwMode="auto">
            <a:xfrm>
              <a:off x="8743605" y="1715947"/>
              <a:ext cx="315828" cy="345777"/>
            </a:xfrm>
            <a:custGeom>
              <a:avLst/>
              <a:gdLst>
                <a:gd name="T0" fmla="*/ 320 w 330"/>
                <a:gd name="T1" fmla="*/ 361 h 361"/>
                <a:gd name="T2" fmla="*/ 310 w 330"/>
                <a:gd name="T3" fmla="*/ 351 h 361"/>
                <a:gd name="T4" fmla="*/ 310 w 330"/>
                <a:gd name="T5" fmla="*/ 136 h 361"/>
                <a:gd name="T6" fmla="*/ 309 w 330"/>
                <a:gd name="T7" fmla="*/ 133 h 361"/>
                <a:gd name="T8" fmla="*/ 165 w 330"/>
                <a:gd name="T9" fmla="*/ 20 h 361"/>
                <a:gd name="T10" fmla="*/ 21 w 330"/>
                <a:gd name="T11" fmla="*/ 133 h 361"/>
                <a:gd name="T12" fmla="*/ 20 w 330"/>
                <a:gd name="T13" fmla="*/ 136 h 361"/>
                <a:gd name="T14" fmla="*/ 20 w 330"/>
                <a:gd name="T15" fmla="*/ 349 h 361"/>
                <a:gd name="T16" fmla="*/ 10 w 330"/>
                <a:gd name="T17" fmla="*/ 359 h 361"/>
                <a:gd name="T18" fmla="*/ 0 w 330"/>
                <a:gd name="T19" fmla="*/ 349 h 361"/>
                <a:gd name="T20" fmla="*/ 0 w 330"/>
                <a:gd name="T21" fmla="*/ 133 h 361"/>
                <a:gd name="T22" fmla="*/ 1 w 330"/>
                <a:gd name="T23" fmla="*/ 129 h 361"/>
                <a:gd name="T24" fmla="*/ 165 w 330"/>
                <a:gd name="T25" fmla="*/ 0 h 361"/>
                <a:gd name="T26" fmla="*/ 329 w 330"/>
                <a:gd name="T27" fmla="*/ 129 h 361"/>
                <a:gd name="T28" fmla="*/ 330 w 330"/>
                <a:gd name="T29" fmla="*/ 133 h 361"/>
                <a:gd name="T30" fmla="*/ 330 w 330"/>
                <a:gd name="T31" fmla="*/ 351 h 361"/>
                <a:gd name="T32" fmla="*/ 320 w 330"/>
                <a:gd name="T33"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0" h="361">
                  <a:moveTo>
                    <a:pt x="320" y="361"/>
                  </a:moveTo>
                  <a:cubicBezTo>
                    <a:pt x="314" y="361"/>
                    <a:pt x="310" y="357"/>
                    <a:pt x="310" y="351"/>
                  </a:cubicBezTo>
                  <a:cubicBezTo>
                    <a:pt x="310" y="136"/>
                    <a:pt x="310" y="136"/>
                    <a:pt x="310" y="136"/>
                  </a:cubicBezTo>
                  <a:cubicBezTo>
                    <a:pt x="309" y="135"/>
                    <a:pt x="309" y="134"/>
                    <a:pt x="309" y="133"/>
                  </a:cubicBezTo>
                  <a:cubicBezTo>
                    <a:pt x="308" y="71"/>
                    <a:pt x="243" y="20"/>
                    <a:pt x="165" y="20"/>
                  </a:cubicBezTo>
                  <a:cubicBezTo>
                    <a:pt x="87" y="20"/>
                    <a:pt x="22" y="71"/>
                    <a:pt x="21" y="133"/>
                  </a:cubicBezTo>
                  <a:cubicBezTo>
                    <a:pt x="21" y="134"/>
                    <a:pt x="21" y="135"/>
                    <a:pt x="20" y="136"/>
                  </a:cubicBezTo>
                  <a:cubicBezTo>
                    <a:pt x="20" y="349"/>
                    <a:pt x="20" y="349"/>
                    <a:pt x="20" y="349"/>
                  </a:cubicBezTo>
                  <a:cubicBezTo>
                    <a:pt x="20" y="355"/>
                    <a:pt x="16" y="359"/>
                    <a:pt x="10" y="359"/>
                  </a:cubicBezTo>
                  <a:cubicBezTo>
                    <a:pt x="5" y="359"/>
                    <a:pt x="0" y="355"/>
                    <a:pt x="0" y="349"/>
                  </a:cubicBezTo>
                  <a:cubicBezTo>
                    <a:pt x="0" y="133"/>
                    <a:pt x="0" y="133"/>
                    <a:pt x="0" y="133"/>
                  </a:cubicBezTo>
                  <a:cubicBezTo>
                    <a:pt x="0" y="132"/>
                    <a:pt x="1" y="130"/>
                    <a:pt x="1" y="129"/>
                  </a:cubicBezTo>
                  <a:cubicBezTo>
                    <a:pt x="5" y="57"/>
                    <a:pt x="76" y="0"/>
                    <a:pt x="165" y="0"/>
                  </a:cubicBezTo>
                  <a:cubicBezTo>
                    <a:pt x="254" y="0"/>
                    <a:pt x="325" y="57"/>
                    <a:pt x="329" y="129"/>
                  </a:cubicBezTo>
                  <a:cubicBezTo>
                    <a:pt x="329" y="131"/>
                    <a:pt x="330" y="132"/>
                    <a:pt x="330" y="133"/>
                  </a:cubicBezTo>
                  <a:cubicBezTo>
                    <a:pt x="330" y="351"/>
                    <a:pt x="330" y="351"/>
                    <a:pt x="330" y="351"/>
                  </a:cubicBezTo>
                  <a:cubicBezTo>
                    <a:pt x="330" y="357"/>
                    <a:pt x="325" y="361"/>
                    <a:pt x="320" y="3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 name="Freeform 142"/>
            <p:cNvSpPr>
              <a:spLocks noEditPoints="1"/>
            </p:cNvSpPr>
            <p:nvPr/>
          </p:nvSpPr>
          <p:spPr bwMode="auto">
            <a:xfrm>
              <a:off x="8688244" y="2042665"/>
              <a:ext cx="220535" cy="74419"/>
            </a:xfrm>
            <a:custGeom>
              <a:avLst/>
              <a:gdLst>
                <a:gd name="T0" fmla="*/ 220 w 230"/>
                <a:gd name="T1" fmla="*/ 78 h 78"/>
                <a:gd name="T2" fmla="*/ 220 w 230"/>
                <a:gd name="T3" fmla="*/ 78 h 78"/>
                <a:gd name="T4" fmla="*/ 202 w 230"/>
                <a:gd name="T5" fmla="*/ 78 h 78"/>
                <a:gd name="T6" fmla="*/ 201 w 230"/>
                <a:gd name="T7" fmla="*/ 78 h 78"/>
                <a:gd name="T8" fmla="*/ 192 w 230"/>
                <a:gd name="T9" fmla="*/ 77 h 78"/>
                <a:gd name="T10" fmla="*/ 9 w 230"/>
                <a:gd name="T11" fmla="*/ 43 h 78"/>
                <a:gd name="T12" fmla="*/ 1 w 230"/>
                <a:gd name="T13" fmla="*/ 36 h 78"/>
                <a:gd name="T14" fmla="*/ 3 w 230"/>
                <a:gd name="T15" fmla="*/ 27 h 78"/>
                <a:gd name="T16" fmla="*/ 82 w 230"/>
                <a:gd name="T17" fmla="*/ 0 h 78"/>
                <a:gd name="T18" fmla="*/ 125 w 230"/>
                <a:gd name="T19" fmla="*/ 5 h 78"/>
                <a:gd name="T20" fmla="*/ 179 w 230"/>
                <a:gd name="T21" fmla="*/ 21 h 78"/>
                <a:gd name="T22" fmla="*/ 179 w 230"/>
                <a:gd name="T23" fmla="*/ 21 h 78"/>
                <a:gd name="T24" fmla="*/ 229 w 230"/>
                <a:gd name="T25" fmla="*/ 63 h 78"/>
                <a:gd name="T26" fmla="*/ 230 w 230"/>
                <a:gd name="T27" fmla="*/ 68 h 78"/>
                <a:gd name="T28" fmla="*/ 220 w 230"/>
                <a:gd name="T29" fmla="*/ 78 h 78"/>
                <a:gd name="T30" fmla="*/ 36 w 230"/>
                <a:gd name="T31" fmla="*/ 28 h 78"/>
                <a:gd name="T32" fmla="*/ 199 w 230"/>
                <a:gd name="T33" fmla="*/ 58 h 78"/>
                <a:gd name="T34" fmla="*/ 171 w 230"/>
                <a:gd name="T35" fmla="*/ 40 h 78"/>
                <a:gd name="T36" fmla="*/ 170 w 230"/>
                <a:gd name="T37" fmla="*/ 40 h 78"/>
                <a:gd name="T38" fmla="*/ 121 w 230"/>
                <a:gd name="T39" fmla="*/ 24 h 78"/>
                <a:gd name="T40" fmla="*/ 82 w 230"/>
                <a:gd name="T41" fmla="*/ 20 h 78"/>
                <a:gd name="T42" fmla="*/ 36 w 230"/>
                <a:gd name="T43"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 h="78">
                  <a:moveTo>
                    <a:pt x="220" y="78"/>
                  </a:moveTo>
                  <a:cubicBezTo>
                    <a:pt x="220" y="78"/>
                    <a:pt x="220" y="78"/>
                    <a:pt x="220" y="78"/>
                  </a:cubicBezTo>
                  <a:cubicBezTo>
                    <a:pt x="202" y="78"/>
                    <a:pt x="202" y="78"/>
                    <a:pt x="202" y="78"/>
                  </a:cubicBezTo>
                  <a:cubicBezTo>
                    <a:pt x="202" y="78"/>
                    <a:pt x="201" y="78"/>
                    <a:pt x="201" y="78"/>
                  </a:cubicBezTo>
                  <a:cubicBezTo>
                    <a:pt x="192" y="77"/>
                    <a:pt x="192" y="77"/>
                    <a:pt x="192" y="77"/>
                  </a:cubicBezTo>
                  <a:cubicBezTo>
                    <a:pt x="9" y="43"/>
                    <a:pt x="9" y="43"/>
                    <a:pt x="9" y="43"/>
                  </a:cubicBezTo>
                  <a:cubicBezTo>
                    <a:pt x="5" y="42"/>
                    <a:pt x="3" y="40"/>
                    <a:pt x="1" y="36"/>
                  </a:cubicBezTo>
                  <a:cubicBezTo>
                    <a:pt x="0" y="33"/>
                    <a:pt x="1" y="30"/>
                    <a:pt x="3" y="27"/>
                  </a:cubicBezTo>
                  <a:cubicBezTo>
                    <a:pt x="16" y="10"/>
                    <a:pt x="45" y="0"/>
                    <a:pt x="82" y="0"/>
                  </a:cubicBezTo>
                  <a:cubicBezTo>
                    <a:pt x="96" y="0"/>
                    <a:pt x="110" y="2"/>
                    <a:pt x="125" y="5"/>
                  </a:cubicBezTo>
                  <a:cubicBezTo>
                    <a:pt x="144" y="8"/>
                    <a:pt x="163" y="14"/>
                    <a:pt x="179" y="21"/>
                  </a:cubicBezTo>
                  <a:cubicBezTo>
                    <a:pt x="179" y="21"/>
                    <a:pt x="179" y="21"/>
                    <a:pt x="179" y="21"/>
                  </a:cubicBezTo>
                  <a:cubicBezTo>
                    <a:pt x="204" y="33"/>
                    <a:pt x="221" y="48"/>
                    <a:pt x="229" y="63"/>
                  </a:cubicBezTo>
                  <a:cubicBezTo>
                    <a:pt x="230" y="65"/>
                    <a:pt x="230" y="66"/>
                    <a:pt x="230" y="68"/>
                  </a:cubicBezTo>
                  <a:cubicBezTo>
                    <a:pt x="230" y="74"/>
                    <a:pt x="226" y="78"/>
                    <a:pt x="220" y="78"/>
                  </a:cubicBezTo>
                  <a:close/>
                  <a:moveTo>
                    <a:pt x="36" y="28"/>
                  </a:moveTo>
                  <a:cubicBezTo>
                    <a:pt x="199" y="58"/>
                    <a:pt x="199" y="58"/>
                    <a:pt x="199" y="58"/>
                  </a:cubicBezTo>
                  <a:cubicBezTo>
                    <a:pt x="192" y="51"/>
                    <a:pt x="182" y="45"/>
                    <a:pt x="171" y="40"/>
                  </a:cubicBezTo>
                  <a:cubicBezTo>
                    <a:pt x="170" y="40"/>
                    <a:pt x="170" y="40"/>
                    <a:pt x="170" y="40"/>
                  </a:cubicBezTo>
                  <a:cubicBezTo>
                    <a:pt x="156" y="33"/>
                    <a:pt x="139" y="27"/>
                    <a:pt x="121" y="24"/>
                  </a:cubicBezTo>
                  <a:cubicBezTo>
                    <a:pt x="108" y="22"/>
                    <a:pt x="95" y="20"/>
                    <a:pt x="82" y="20"/>
                  </a:cubicBezTo>
                  <a:cubicBezTo>
                    <a:pt x="64" y="20"/>
                    <a:pt x="48" y="23"/>
                    <a:pt x="36"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 name="Freeform 143"/>
            <p:cNvSpPr>
              <a:spLocks noEditPoints="1"/>
            </p:cNvSpPr>
            <p:nvPr/>
          </p:nvSpPr>
          <p:spPr bwMode="auto">
            <a:xfrm>
              <a:off x="8894258" y="2042665"/>
              <a:ext cx="219627" cy="74419"/>
            </a:xfrm>
            <a:custGeom>
              <a:avLst/>
              <a:gdLst>
                <a:gd name="T0" fmla="*/ 29 w 230"/>
                <a:gd name="T1" fmla="*/ 78 h 78"/>
                <a:gd name="T2" fmla="*/ 10 w 230"/>
                <a:gd name="T3" fmla="*/ 78 h 78"/>
                <a:gd name="T4" fmla="*/ 2 w 230"/>
                <a:gd name="T5" fmla="*/ 74 h 78"/>
                <a:gd name="T6" fmla="*/ 1 w 230"/>
                <a:gd name="T7" fmla="*/ 64 h 78"/>
                <a:gd name="T8" fmla="*/ 52 w 230"/>
                <a:gd name="T9" fmla="*/ 21 h 78"/>
                <a:gd name="T10" fmla="*/ 53 w 230"/>
                <a:gd name="T11" fmla="*/ 21 h 78"/>
                <a:gd name="T12" fmla="*/ 106 w 230"/>
                <a:gd name="T13" fmla="*/ 5 h 78"/>
                <a:gd name="T14" fmla="*/ 148 w 230"/>
                <a:gd name="T15" fmla="*/ 0 h 78"/>
                <a:gd name="T16" fmla="*/ 228 w 230"/>
                <a:gd name="T17" fmla="*/ 27 h 78"/>
                <a:gd name="T18" fmla="*/ 229 w 230"/>
                <a:gd name="T19" fmla="*/ 37 h 78"/>
                <a:gd name="T20" fmla="*/ 222 w 230"/>
                <a:gd name="T21" fmla="*/ 43 h 78"/>
                <a:gd name="T22" fmla="*/ 30 w 230"/>
                <a:gd name="T23" fmla="*/ 78 h 78"/>
                <a:gd name="T24" fmla="*/ 29 w 230"/>
                <a:gd name="T25" fmla="*/ 78 h 78"/>
                <a:gd name="T26" fmla="*/ 61 w 230"/>
                <a:gd name="T27" fmla="*/ 39 h 78"/>
                <a:gd name="T28" fmla="*/ 60 w 230"/>
                <a:gd name="T29" fmla="*/ 40 h 78"/>
                <a:gd name="T30" fmla="*/ 31 w 230"/>
                <a:gd name="T31" fmla="*/ 58 h 78"/>
                <a:gd name="T32" fmla="*/ 194 w 230"/>
                <a:gd name="T33" fmla="*/ 28 h 78"/>
                <a:gd name="T34" fmla="*/ 148 w 230"/>
                <a:gd name="T35" fmla="*/ 20 h 78"/>
                <a:gd name="T36" fmla="*/ 109 w 230"/>
                <a:gd name="T37" fmla="*/ 24 h 78"/>
                <a:gd name="T38" fmla="*/ 61 w 230"/>
                <a:gd name="T39" fmla="*/ 39 h 78"/>
                <a:gd name="T40" fmla="*/ 61 w 230"/>
                <a:gd name="T41"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78">
                  <a:moveTo>
                    <a:pt x="29" y="78"/>
                  </a:moveTo>
                  <a:cubicBezTo>
                    <a:pt x="10" y="78"/>
                    <a:pt x="10" y="78"/>
                    <a:pt x="10" y="78"/>
                  </a:cubicBezTo>
                  <a:cubicBezTo>
                    <a:pt x="7" y="78"/>
                    <a:pt x="4" y="77"/>
                    <a:pt x="2" y="74"/>
                  </a:cubicBezTo>
                  <a:cubicBezTo>
                    <a:pt x="0" y="71"/>
                    <a:pt x="0" y="67"/>
                    <a:pt x="1" y="64"/>
                  </a:cubicBezTo>
                  <a:cubicBezTo>
                    <a:pt x="8" y="48"/>
                    <a:pt x="26" y="33"/>
                    <a:pt x="52" y="21"/>
                  </a:cubicBezTo>
                  <a:cubicBezTo>
                    <a:pt x="52" y="21"/>
                    <a:pt x="52" y="21"/>
                    <a:pt x="53" y="21"/>
                  </a:cubicBezTo>
                  <a:cubicBezTo>
                    <a:pt x="68" y="14"/>
                    <a:pt x="87" y="8"/>
                    <a:pt x="106" y="5"/>
                  </a:cubicBezTo>
                  <a:cubicBezTo>
                    <a:pt x="120" y="2"/>
                    <a:pt x="135" y="0"/>
                    <a:pt x="148" y="0"/>
                  </a:cubicBezTo>
                  <a:cubicBezTo>
                    <a:pt x="186" y="0"/>
                    <a:pt x="215" y="10"/>
                    <a:pt x="228" y="27"/>
                  </a:cubicBezTo>
                  <a:cubicBezTo>
                    <a:pt x="230" y="30"/>
                    <a:pt x="230" y="33"/>
                    <a:pt x="229" y="37"/>
                  </a:cubicBezTo>
                  <a:cubicBezTo>
                    <a:pt x="228" y="40"/>
                    <a:pt x="225" y="42"/>
                    <a:pt x="222" y="43"/>
                  </a:cubicBezTo>
                  <a:cubicBezTo>
                    <a:pt x="30" y="78"/>
                    <a:pt x="30" y="78"/>
                    <a:pt x="30" y="78"/>
                  </a:cubicBezTo>
                  <a:cubicBezTo>
                    <a:pt x="30" y="78"/>
                    <a:pt x="29" y="78"/>
                    <a:pt x="29" y="78"/>
                  </a:cubicBezTo>
                  <a:close/>
                  <a:moveTo>
                    <a:pt x="61" y="39"/>
                  </a:moveTo>
                  <a:cubicBezTo>
                    <a:pt x="60" y="39"/>
                    <a:pt x="60" y="40"/>
                    <a:pt x="60" y="40"/>
                  </a:cubicBezTo>
                  <a:cubicBezTo>
                    <a:pt x="48" y="45"/>
                    <a:pt x="38" y="51"/>
                    <a:pt x="31" y="58"/>
                  </a:cubicBezTo>
                  <a:cubicBezTo>
                    <a:pt x="194" y="28"/>
                    <a:pt x="194" y="28"/>
                    <a:pt x="194" y="28"/>
                  </a:cubicBezTo>
                  <a:cubicBezTo>
                    <a:pt x="183" y="23"/>
                    <a:pt x="167" y="20"/>
                    <a:pt x="148" y="20"/>
                  </a:cubicBezTo>
                  <a:cubicBezTo>
                    <a:pt x="136" y="20"/>
                    <a:pt x="123" y="22"/>
                    <a:pt x="109" y="24"/>
                  </a:cubicBezTo>
                  <a:cubicBezTo>
                    <a:pt x="92" y="27"/>
                    <a:pt x="75" y="33"/>
                    <a:pt x="61" y="39"/>
                  </a:cubicBezTo>
                  <a:cubicBezTo>
                    <a:pt x="61" y="39"/>
                    <a:pt x="61" y="39"/>
                    <a:pt x="6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 name="Freeform 144"/>
            <p:cNvSpPr>
              <a:spLocks/>
            </p:cNvSpPr>
            <p:nvPr/>
          </p:nvSpPr>
          <p:spPr bwMode="auto">
            <a:xfrm>
              <a:off x="8867032" y="2385719"/>
              <a:ext cx="24504" cy="19966"/>
            </a:xfrm>
            <a:custGeom>
              <a:avLst/>
              <a:gdLst>
                <a:gd name="T0" fmla="*/ 15 w 25"/>
                <a:gd name="T1" fmla="*/ 21 h 21"/>
                <a:gd name="T2" fmla="*/ 15 w 25"/>
                <a:gd name="T3" fmla="*/ 21 h 21"/>
                <a:gd name="T4" fmla="*/ 10 w 25"/>
                <a:gd name="T5" fmla="*/ 21 h 21"/>
                <a:gd name="T6" fmla="*/ 0 w 25"/>
                <a:gd name="T7" fmla="*/ 11 h 21"/>
                <a:gd name="T8" fmla="*/ 0 w 25"/>
                <a:gd name="T9" fmla="*/ 10 h 21"/>
                <a:gd name="T10" fmla="*/ 4 w 25"/>
                <a:gd name="T11" fmla="*/ 3 h 21"/>
                <a:gd name="T12" fmla="*/ 12 w 25"/>
                <a:gd name="T13" fmla="*/ 1 h 21"/>
                <a:gd name="T14" fmla="*/ 17 w 25"/>
                <a:gd name="T15" fmla="*/ 1 h 21"/>
                <a:gd name="T16" fmla="*/ 25 w 25"/>
                <a:gd name="T17" fmla="*/ 11 h 21"/>
                <a:gd name="T18" fmla="*/ 15 w 25"/>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15" y="21"/>
                  </a:moveTo>
                  <a:cubicBezTo>
                    <a:pt x="15" y="21"/>
                    <a:pt x="15" y="21"/>
                    <a:pt x="15" y="21"/>
                  </a:cubicBezTo>
                  <a:cubicBezTo>
                    <a:pt x="10" y="21"/>
                    <a:pt x="10" y="21"/>
                    <a:pt x="10" y="21"/>
                  </a:cubicBezTo>
                  <a:cubicBezTo>
                    <a:pt x="5" y="21"/>
                    <a:pt x="0" y="17"/>
                    <a:pt x="0" y="11"/>
                  </a:cubicBezTo>
                  <a:cubicBezTo>
                    <a:pt x="0" y="10"/>
                    <a:pt x="0" y="10"/>
                    <a:pt x="0" y="10"/>
                  </a:cubicBezTo>
                  <a:cubicBezTo>
                    <a:pt x="0" y="7"/>
                    <a:pt x="1" y="5"/>
                    <a:pt x="4" y="3"/>
                  </a:cubicBezTo>
                  <a:cubicBezTo>
                    <a:pt x="6" y="1"/>
                    <a:pt x="9" y="0"/>
                    <a:pt x="12" y="1"/>
                  </a:cubicBezTo>
                  <a:cubicBezTo>
                    <a:pt x="17" y="1"/>
                    <a:pt x="17" y="1"/>
                    <a:pt x="17" y="1"/>
                  </a:cubicBezTo>
                  <a:cubicBezTo>
                    <a:pt x="22" y="2"/>
                    <a:pt x="25" y="6"/>
                    <a:pt x="25" y="11"/>
                  </a:cubicBezTo>
                  <a:cubicBezTo>
                    <a:pt x="25" y="17"/>
                    <a:pt x="21" y="21"/>
                    <a:pt x="15"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 name="Freeform 145"/>
            <p:cNvSpPr>
              <a:spLocks/>
            </p:cNvSpPr>
            <p:nvPr/>
          </p:nvSpPr>
          <p:spPr bwMode="auto">
            <a:xfrm>
              <a:off x="8911502" y="2385719"/>
              <a:ext cx="24504" cy="19966"/>
            </a:xfrm>
            <a:custGeom>
              <a:avLst/>
              <a:gdLst>
                <a:gd name="T0" fmla="*/ 16 w 26"/>
                <a:gd name="T1" fmla="*/ 21 h 21"/>
                <a:gd name="T2" fmla="*/ 11 w 26"/>
                <a:gd name="T3" fmla="*/ 21 h 21"/>
                <a:gd name="T4" fmla="*/ 1 w 26"/>
                <a:gd name="T5" fmla="*/ 12 h 21"/>
                <a:gd name="T6" fmla="*/ 9 w 26"/>
                <a:gd name="T7" fmla="*/ 1 h 21"/>
                <a:gd name="T8" fmla="*/ 14 w 26"/>
                <a:gd name="T9" fmla="*/ 0 h 21"/>
                <a:gd name="T10" fmla="*/ 22 w 26"/>
                <a:gd name="T11" fmla="*/ 3 h 21"/>
                <a:gd name="T12" fmla="*/ 26 w 26"/>
                <a:gd name="T13" fmla="*/ 10 h 21"/>
                <a:gd name="T14" fmla="*/ 26 w 26"/>
                <a:gd name="T15" fmla="*/ 11 h 21"/>
                <a:gd name="T16" fmla="*/ 16 w 26"/>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1">
                  <a:moveTo>
                    <a:pt x="16" y="21"/>
                  </a:moveTo>
                  <a:cubicBezTo>
                    <a:pt x="11" y="21"/>
                    <a:pt x="11" y="21"/>
                    <a:pt x="11" y="21"/>
                  </a:cubicBezTo>
                  <a:cubicBezTo>
                    <a:pt x="6" y="21"/>
                    <a:pt x="1" y="17"/>
                    <a:pt x="1" y="12"/>
                  </a:cubicBezTo>
                  <a:cubicBezTo>
                    <a:pt x="0" y="7"/>
                    <a:pt x="4" y="2"/>
                    <a:pt x="9" y="1"/>
                  </a:cubicBezTo>
                  <a:cubicBezTo>
                    <a:pt x="14" y="0"/>
                    <a:pt x="14" y="0"/>
                    <a:pt x="14" y="0"/>
                  </a:cubicBezTo>
                  <a:cubicBezTo>
                    <a:pt x="17" y="0"/>
                    <a:pt x="20" y="1"/>
                    <a:pt x="22" y="3"/>
                  </a:cubicBezTo>
                  <a:cubicBezTo>
                    <a:pt x="25" y="5"/>
                    <a:pt x="26" y="7"/>
                    <a:pt x="26" y="10"/>
                  </a:cubicBezTo>
                  <a:cubicBezTo>
                    <a:pt x="26" y="11"/>
                    <a:pt x="26" y="11"/>
                    <a:pt x="26" y="11"/>
                  </a:cubicBezTo>
                  <a:cubicBezTo>
                    <a:pt x="26" y="17"/>
                    <a:pt x="21" y="21"/>
                    <a:pt x="16"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 name="Freeform 146"/>
            <p:cNvSpPr>
              <a:spLocks noEditPoints="1"/>
            </p:cNvSpPr>
            <p:nvPr/>
          </p:nvSpPr>
          <p:spPr bwMode="auto">
            <a:xfrm>
              <a:off x="8871570" y="2098026"/>
              <a:ext cx="59898" cy="307660"/>
            </a:xfrm>
            <a:custGeom>
              <a:avLst/>
              <a:gdLst>
                <a:gd name="T0" fmla="*/ 52 w 62"/>
                <a:gd name="T1" fmla="*/ 321 h 321"/>
                <a:gd name="T2" fmla="*/ 10 w 62"/>
                <a:gd name="T3" fmla="*/ 321 h 321"/>
                <a:gd name="T4" fmla="*/ 0 w 62"/>
                <a:gd name="T5" fmla="*/ 311 h 321"/>
                <a:gd name="T6" fmla="*/ 0 w 62"/>
                <a:gd name="T7" fmla="*/ 10 h 321"/>
                <a:gd name="T8" fmla="*/ 10 w 62"/>
                <a:gd name="T9" fmla="*/ 0 h 321"/>
                <a:gd name="T10" fmla="*/ 52 w 62"/>
                <a:gd name="T11" fmla="*/ 0 h 321"/>
                <a:gd name="T12" fmla="*/ 62 w 62"/>
                <a:gd name="T13" fmla="*/ 10 h 321"/>
                <a:gd name="T14" fmla="*/ 62 w 62"/>
                <a:gd name="T15" fmla="*/ 311 h 321"/>
                <a:gd name="T16" fmla="*/ 52 w 62"/>
                <a:gd name="T17" fmla="*/ 321 h 321"/>
                <a:gd name="T18" fmla="*/ 20 w 62"/>
                <a:gd name="T19" fmla="*/ 301 h 321"/>
                <a:gd name="T20" fmla="*/ 42 w 62"/>
                <a:gd name="T21" fmla="*/ 301 h 321"/>
                <a:gd name="T22" fmla="*/ 42 w 62"/>
                <a:gd name="T23" fmla="*/ 20 h 321"/>
                <a:gd name="T24" fmla="*/ 20 w 62"/>
                <a:gd name="T25" fmla="*/ 20 h 321"/>
                <a:gd name="T26" fmla="*/ 20 w 62"/>
                <a:gd name="T27" fmla="*/ 30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321">
                  <a:moveTo>
                    <a:pt x="52" y="321"/>
                  </a:moveTo>
                  <a:cubicBezTo>
                    <a:pt x="10" y="321"/>
                    <a:pt x="10" y="321"/>
                    <a:pt x="10" y="321"/>
                  </a:cubicBezTo>
                  <a:cubicBezTo>
                    <a:pt x="5" y="321"/>
                    <a:pt x="0" y="317"/>
                    <a:pt x="0" y="311"/>
                  </a:cubicBezTo>
                  <a:cubicBezTo>
                    <a:pt x="0" y="10"/>
                    <a:pt x="0" y="10"/>
                    <a:pt x="0" y="10"/>
                  </a:cubicBezTo>
                  <a:cubicBezTo>
                    <a:pt x="0" y="5"/>
                    <a:pt x="5" y="0"/>
                    <a:pt x="10" y="0"/>
                  </a:cubicBezTo>
                  <a:cubicBezTo>
                    <a:pt x="52" y="0"/>
                    <a:pt x="52" y="0"/>
                    <a:pt x="52" y="0"/>
                  </a:cubicBezTo>
                  <a:cubicBezTo>
                    <a:pt x="57" y="0"/>
                    <a:pt x="62" y="5"/>
                    <a:pt x="62" y="10"/>
                  </a:cubicBezTo>
                  <a:cubicBezTo>
                    <a:pt x="62" y="311"/>
                    <a:pt x="62" y="311"/>
                    <a:pt x="62" y="311"/>
                  </a:cubicBezTo>
                  <a:cubicBezTo>
                    <a:pt x="62" y="317"/>
                    <a:pt x="57" y="321"/>
                    <a:pt x="52" y="321"/>
                  </a:cubicBezTo>
                  <a:close/>
                  <a:moveTo>
                    <a:pt x="20" y="301"/>
                  </a:moveTo>
                  <a:cubicBezTo>
                    <a:pt x="42" y="301"/>
                    <a:pt x="42" y="301"/>
                    <a:pt x="42" y="301"/>
                  </a:cubicBezTo>
                  <a:cubicBezTo>
                    <a:pt x="42" y="20"/>
                    <a:pt x="42" y="20"/>
                    <a:pt x="42" y="20"/>
                  </a:cubicBezTo>
                  <a:cubicBezTo>
                    <a:pt x="20" y="20"/>
                    <a:pt x="20" y="20"/>
                    <a:pt x="20" y="20"/>
                  </a:cubicBezTo>
                  <a:lnTo>
                    <a:pt x="20" y="3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 name="Freeform 147"/>
            <p:cNvSpPr>
              <a:spLocks noEditPoints="1"/>
            </p:cNvSpPr>
            <p:nvPr/>
          </p:nvSpPr>
          <p:spPr bwMode="auto">
            <a:xfrm>
              <a:off x="8674631" y="2061724"/>
              <a:ext cx="216905" cy="343962"/>
            </a:xfrm>
            <a:custGeom>
              <a:avLst/>
              <a:gdLst>
                <a:gd name="T0" fmla="*/ 215 w 226"/>
                <a:gd name="T1" fmla="*/ 359 h 359"/>
                <a:gd name="T2" fmla="*/ 209 w 226"/>
                <a:gd name="T3" fmla="*/ 358 h 359"/>
                <a:gd name="T4" fmla="*/ 0 w 226"/>
                <a:gd name="T5" fmla="*/ 311 h 359"/>
                <a:gd name="T6" fmla="*/ 7 w 226"/>
                <a:gd name="T7" fmla="*/ 248 h 359"/>
                <a:gd name="T8" fmla="*/ 39 w 226"/>
                <a:gd name="T9" fmla="*/ 235 h 359"/>
                <a:gd name="T10" fmla="*/ 38 w 226"/>
                <a:gd name="T11" fmla="*/ 232 h 359"/>
                <a:gd name="T12" fmla="*/ 38 w 226"/>
                <a:gd name="T13" fmla="*/ 232 h 359"/>
                <a:gd name="T14" fmla="*/ 37 w 226"/>
                <a:gd name="T15" fmla="*/ 231 h 359"/>
                <a:gd name="T16" fmla="*/ 35 w 226"/>
                <a:gd name="T17" fmla="*/ 231 h 359"/>
                <a:gd name="T18" fmla="*/ 5 w 226"/>
                <a:gd name="T19" fmla="*/ 238 h 359"/>
                <a:gd name="T20" fmla="*/ 0 w 226"/>
                <a:gd name="T21" fmla="*/ 227 h 359"/>
                <a:gd name="T22" fmla="*/ 45 w 226"/>
                <a:gd name="T23" fmla="*/ 202 h 359"/>
                <a:gd name="T24" fmla="*/ 46 w 226"/>
                <a:gd name="T25" fmla="*/ 201 h 359"/>
                <a:gd name="T26" fmla="*/ 46 w 226"/>
                <a:gd name="T27" fmla="*/ 201 h 359"/>
                <a:gd name="T28" fmla="*/ 47 w 226"/>
                <a:gd name="T29" fmla="*/ 198 h 359"/>
                <a:gd name="T30" fmla="*/ 46 w 226"/>
                <a:gd name="T31" fmla="*/ 197 h 359"/>
                <a:gd name="T32" fmla="*/ 46 w 226"/>
                <a:gd name="T33" fmla="*/ 197 h 359"/>
                <a:gd name="T34" fmla="*/ 45 w 226"/>
                <a:gd name="T35" fmla="*/ 196 h 359"/>
                <a:gd name="T36" fmla="*/ 45 w 226"/>
                <a:gd name="T37" fmla="*/ 196 h 359"/>
                <a:gd name="T38" fmla="*/ 35 w 226"/>
                <a:gd name="T39" fmla="*/ 188 h 359"/>
                <a:gd name="T40" fmla="*/ 49 w 226"/>
                <a:gd name="T41" fmla="*/ 174 h 359"/>
                <a:gd name="T42" fmla="*/ 49 w 226"/>
                <a:gd name="T43" fmla="*/ 173 h 359"/>
                <a:gd name="T44" fmla="*/ 49 w 226"/>
                <a:gd name="T45" fmla="*/ 173 h 359"/>
                <a:gd name="T46" fmla="*/ 50 w 226"/>
                <a:gd name="T47" fmla="*/ 172 h 359"/>
                <a:gd name="T48" fmla="*/ 51 w 226"/>
                <a:gd name="T49" fmla="*/ 171 h 359"/>
                <a:gd name="T50" fmla="*/ 47 w 226"/>
                <a:gd name="T51" fmla="*/ 168 h 359"/>
                <a:gd name="T52" fmla="*/ 36 w 226"/>
                <a:gd name="T53" fmla="*/ 154 h 359"/>
                <a:gd name="T54" fmla="*/ 33 w 226"/>
                <a:gd name="T55" fmla="*/ 150 h 359"/>
                <a:gd name="T56" fmla="*/ 5 w 226"/>
                <a:gd name="T57" fmla="*/ 156 h 359"/>
                <a:gd name="T58" fmla="*/ 0 w 226"/>
                <a:gd name="T59" fmla="*/ 10 h 359"/>
                <a:gd name="T60" fmla="*/ 12 w 226"/>
                <a:gd name="T61" fmla="*/ 0 h 359"/>
                <a:gd name="T62" fmla="*/ 226 w 226"/>
                <a:gd name="T63" fmla="*/ 48 h 359"/>
                <a:gd name="T64" fmla="*/ 223 w 226"/>
                <a:gd name="T65" fmla="*/ 357 h 359"/>
                <a:gd name="T66" fmla="*/ 20 w 226"/>
                <a:gd name="T67" fmla="*/ 303 h 359"/>
                <a:gd name="T68" fmla="*/ 206 w 226"/>
                <a:gd name="T69" fmla="*/ 57 h 359"/>
                <a:gd name="T70" fmla="*/ 20 w 226"/>
                <a:gd name="T71" fmla="*/ 133 h 359"/>
                <a:gd name="T72" fmla="*/ 34 w 226"/>
                <a:gd name="T73" fmla="*/ 129 h 359"/>
                <a:gd name="T74" fmla="*/ 56 w 226"/>
                <a:gd name="T75" fmla="*/ 150 h 359"/>
                <a:gd name="T76" fmla="*/ 71 w 226"/>
                <a:gd name="T77" fmla="*/ 171 h 359"/>
                <a:gd name="T78" fmla="*/ 70 w 226"/>
                <a:gd name="T79" fmla="*/ 174 h 359"/>
                <a:gd name="T80" fmla="*/ 69 w 226"/>
                <a:gd name="T81" fmla="*/ 179 h 359"/>
                <a:gd name="T82" fmla="*/ 64 w 226"/>
                <a:gd name="T83" fmla="*/ 187 h 359"/>
                <a:gd name="T84" fmla="*/ 64 w 226"/>
                <a:gd name="T85" fmla="*/ 188 h 359"/>
                <a:gd name="T86" fmla="*/ 65 w 226"/>
                <a:gd name="T87" fmla="*/ 190 h 359"/>
                <a:gd name="T88" fmla="*/ 61 w 226"/>
                <a:gd name="T89" fmla="*/ 214 h 359"/>
                <a:gd name="T90" fmla="*/ 58 w 226"/>
                <a:gd name="T91" fmla="*/ 217 h 359"/>
                <a:gd name="T92" fmla="*/ 55 w 226"/>
                <a:gd name="T93" fmla="*/ 219 h 359"/>
                <a:gd name="T94" fmla="*/ 54 w 226"/>
                <a:gd name="T95" fmla="*/ 220 h 359"/>
                <a:gd name="T96" fmla="*/ 58 w 226"/>
                <a:gd name="T97" fmla="*/ 227 h 359"/>
                <a:gd name="T98" fmla="*/ 44 w 226"/>
                <a:gd name="T99" fmla="*/ 256 h 359"/>
                <a:gd name="T100" fmla="*/ 20 w 226"/>
                <a:gd name="T101" fmla="*/ 303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359">
                  <a:moveTo>
                    <a:pt x="216" y="359"/>
                  </a:moveTo>
                  <a:cubicBezTo>
                    <a:pt x="216" y="359"/>
                    <a:pt x="215" y="359"/>
                    <a:pt x="215" y="359"/>
                  </a:cubicBezTo>
                  <a:cubicBezTo>
                    <a:pt x="210" y="358"/>
                    <a:pt x="210" y="358"/>
                    <a:pt x="210" y="358"/>
                  </a:cubicBezTo>
                  <a:cubicBezTo>
                    <a:pt x="210" y="358"/>
                    <a:pt x="209" y="358"/>
                    <a:pt x="209" y="358"/>
                  </a:cubicBezTo>
                  <a:cubicBezTo>
                    <a:pt x="8" y="321"/>
                    <a:pt x="8" y="321"/>
                    <a:pt x="8" y="321"/>
                  </a:cubicBezTo>
                  <a:cubicBezTo>
                    <a:pt x="4" y="320"/>
                    <a:pt x="0" y="316"/>
                    <a:pt x="0" y="311"/>
                  </a:cubicBezTo>
                  <a:cubicBezTo>
                    <a:pt x="0" y="257"/>
                    <a:pt x="0" y="257"/>
                    <a:pt x="0" y="257"/>
                  </a:cubicBezTo>
                  <a:cubicBezTo>
                    <a:pt x="0" y="253"/>
                    <a:pt x="3" y="249"/>
                    <a:pt x="7" y="248"/>
                  </a:cubicBezTo>
                  <a:cubicBezTo>
                    <a:pt x="37" y="237"/>
                    <a:pt x="37" y="237"/>
                    <a:pt x="37" y="237"/>
                  </a:cubicBezTo>
                  <a:cubicBezTo>
                    <a:pt x="38" y="237"/>
                    <a:pt x="38" y="236"/>
                    <a:pt x="39" y="235"/>
                  </a:cubicBezTo>
                  <a:cubicBezTo>
                    <a:pt x="39" y="235"/>
                    <a:pt x="39" y="234"/>
                    <a:pt x="39" y="233"/>
                  </a:cubicBezTo>
                  <a:cubicBezTo>
                    <a:pt x="39" y="233"/>
                    <a:pt x="39" y="233"/>
                    <a:pt x="38" y="232"/>
                  </a:cubicBezTo>
                  <a:cubicBezTo>
                    <a:pt x="38" y="232"/>
                    <a:pt x="38" y="232"/>
                    <a:pt x="38" y="232"/>
                  </a:cubicBezTo>
                  <a:cubicBezTo>
                    <a:pt x="38" y="232"/>
                    <a:pt x="38" y="232"/>
                    <a:pt x="38" y="232"/>
                  </a:cubicBezTo>
                  <a:cubicBezTo>
                    <a:pt x="38" y="232"/>
                    <a:pt x="38" y="232"/>
                    <a:pt x="38" y="232"/>
                  </a:cubicBezTo>
                  <a:cubicBezTo>
                    <a:pt x="37" y="231"/>
                    <a:pt x="37" y="231"/>
                    <a:pt x="37" y="231"/>
                  </a:cubicBezTo>
                  <a:cubicBezTo>
                    <a:pt x="36" y="231"/>
                    <a:pt x="36" y="231"/>
                    <a:pt x="36" y="231"/>
                  </a:cubicBezTo>
                  <a:cubicBezTo>
                    <a:pt x="36" y="231"/>
                    <a:pt x="36" y="231"/>
                    <a:pt x="35" y="231"/>
                  </a:cubicBezTo>
                  <a:cubicBezTo>
                    <a:pt x="14" y="239"/>
                    <a:pt x="14" y="239"/>
                    <a:pt x="14" y="239"/>
                  </a:cubicBezTo>
                  <a:cubicBezTo>
                    <a:pt x="11" y="240"/>
                    <a:pt x="7" y="240"/>
                    <a:pt x="5" y="238"/>
                  </a:cubicBezTo>
                  <a:cubicBezTo>
                    <a:pt x="2" y="236"/>
                    <a:pt x="0" y="233"/>
                    <a:pt x="0" y="230"/>
                  </a:cubicBezTo>
                  <a:cubicBezTo>
                    <a:pt x="0" y="227"/>
                    <a:pt x="0" y="227"/>
                    <a:pt x="0" y="227"/>
                  </a:cubicBezTo>
                  <a:cubicBezTo>
                    <a:pt x="0" y="223"/>
                    <a:pt x="3" y="219"/>
                    <a:pt x="6" y="218"/>
                  </a:cubicBezTo>
                  <a:cubicBezTo>
                    <a:pt x="45" y="202"/>
                    <a:pt x="45" y="202"/>
                    <a:pt x="45" y="202"/>
                  </a:cubicBezTo>
                  <a:cubicBezTo>
                    <a:pt x="45" y="202"/>
                    <a:pt x="45" y="201"/>
                    <a:pt x="45" y="201"/>
                  </a:cubicBezTo>
                  <a:cubicBezTo>
                    <a:pt x="45" y="201"/>
                    <a:pt x="45" y="201"/>
                    <a:pt x="46" y="201"/>
                  </a:cubicBezTo>
                  <a:cubicBezTo>
                    <a:pt x="46" y="201"/>
                    <a:pt x="46" y="201"/>
                    <a:pt x="46" y="201"/>
                  </a:cubicBezTo>
                  <a:cubicBezTo>
                    <a:pt x="46" y="201"/>
                    <a:pt x="46" y="201"/>
                    <a:pt x="46" y="201"/>
                  </a:cubicBezTo>
                  <a:cubicBezTo>
                    <a:pt x="46" y="200"/>
                    <a:pt x="46" y="200"/>
                    <a:pt x="46" y="200"/>
                  </a:cubicBezTo>
                  <a:cubicBezTo>
                    <a:pt x="46" y="200"/>
                    <a:pt x="47" y="199"/>
                    <a:pt x="47" y="198"/>
                  </a:cubicBezTo>
                  <a:cubicBezTo>
                    <a:pt x="47" y="198"/>
                    <a:pt x="47" y="198"/>
                    <a:pt x="46" y="197"/>
                  </a:cubicBezTo>
                  <a:cubicBezTo>
                    <a:pt x="46" y="197"/>
                    <a:pt x="46" y="197"/>
                    <a:pt x="46" y="197"/>
                  </a:cubicBezTo>
                  <a:cubicBezTo>
                    <a:pt x="46" y="197"/>
                    <a:pt x="46" y="197"/>
                    <a:pt x="46" y="197"/>
                  </a:cubicBezTo>
                  <a:cubicBezTo>
                    <a:pt x="46" y="197"/>
                    <a:pt x="46" y="197"/>
                    <a:pt x="46" y="197"/>
                  </a:cubicBezTo>
                  <a:cubicBezTo>
                    <a:pt x="46" y="197"/>
                    <a:pt x="46" y="197"/>
                    <a:pt x="46" y="197"/>
                  </a:cubicBezTo>
                  <a:cubicBezTo>
                    <a:pt x="46" y="197"/>
                    <a:pt x="46" y="196"/>
                    <a:pt x="45" y="196"/>
                  </a:cubicBezTo>
                  <a:cubicBezTo>
                    <a:pt x="45" y="196"/>
                    <a:pt x="45" y="196"/>
                    <a:pt x="45" y="196"/>
                  </a:cubicBezTo>
                  <a:cubicBezTo>
                    <a:pt x="45" y="196"/>
                    <a:pt x="45" y="196"/>
                    <a:pt x="45" y="196"/>
                  </a:cubicBezTo>
                  <a:cubicBezTo>
                    <a:pt x="44" y="196"/>
                    <a:pt x="44" y="196"/>
                    <a:pt x="44" y="196"/>
                  </a:cubicBezTo>
                  <a:cubicBezTo>
                    <a:pt x="40" y="196"/>
                    <a:pt x="36" y="192"/>
                    <a:pt x="35" y="188"/>
                  </a:cubicBezTo>
                  <a:cubicBezTo>
                    <a:pt x="34" y="183"/>
                    <a:pt x="37" y="179"/>
                    <a:pt x="41" y="177"/>
                  </a:cubicBezTo>
                  <a:cubicBezTo>
                    <a:pt x="49" y="174"/>
                    <a:pt x="49" y="174"/>
                    <a:pt x="49" y="174"/>
                  </a:cubicBezTo>
                  <a:cubicBezTo>
                    <a:pt x="49" y="173"/>
                    <a:pt x="49" y="173"/>
                    <a:pt x="49" y="173"/>
                  </a:cubicBezTo>
                  <a:cubicBezTo>
                    <a:pt x="49" y="173"/>
                    <a:pt x="49" y="173"/>
                    <a:pt x="49" y="173"/>
                  </a:cubicBezTo>
                  <a:cubicBezTo>
                    <a:pt x="49" y="173"/>
                    <a:pt x="49" y="173"/>
                    <a:pt x="49" y="173"/>
                  </a:cubicBezTo>
                  <a:cubicBezTo>
                    <a:pt x="49" y="173"/>
                    <a:pt x="49" y="173"/>
                    <a:pt x="49" y="173"/>
                  </a:cubicBezTo>
                  <a:cubicBezTo>
                    <a:pt x="50" y="173"/>
                    <a:pt x="50" y="173"/>
                    <a:pt x="50" y="173"/>
                  </a:cubicBezTo>
                  <a:cubicBezTo>
                    <a:pt x="50" y="173"/>
                    <a:pt x="50" y="172"/>
                    <a:pt x="50" y="172"/>
                  </a:cubicBezTo>
                  <a:cubicBezTo>
                    <a:pt x="50" y="172"/>
                    <a:pt x="51" y="172"/>
                    <a:pt x="51" y="171"/>
                  </a:cubicBezTo>
                  <a:cubicBezTo>
                    <a:pt x="51" y="171"/>
                    <a:pt x="51" y="171"/>
                    <a:pt x="51" y="171"/>
                  </a:cubicBezTo>
                  <a:cubicBezTo>
                    <a:pt x="51" y="170"/>
                    <a:pt x="51" y="170"/>
                    <a:pt x="50" y="170"/>
                  </a:cubicBezTo>
                  <a:cubicBezTo>
                    <a:pt x="50" y="168"/>
                    <a:pt x="48" y="168"/>
                    <a:pt x="47" y="168"/>
                  </a:cubicBezTo>
                  <a:cubicBezTo>
                    <a:pt x="43" y="169"/>
                    <a:pt x="40" y="167"/>
                    <a:pt x="37" y="164"/>
                  </a:cubicBezTo>
                  <a:cubicBezTo>
                    <a:pt x="35" y="161"/>
                    <a:pt x="34" y="157"/>
                    <a:pt x="36" y="154"/>
                  </a:cubicBezTo>
                  <a:cubicBezTo>
                    <a:pt x="36" y="153"/>
                    <a:pt x="37" y="152"/>
                    <a:pt x="36" y="151"/>
                  </a:cubicBezTo>
                  <a:cubicBezTo>
                    <a:pt x="36" y="149"/>
                    <a:pt x="34" y="149"/>
                    <a:pt x="33" y="150"/>
                  </a:cubicBezTo>
                  <a:cubicBezTo>
                    <a:pt x="14" y="157"/>
                    <a:pt x="14" y="157"/>
                    <a:pt x="14" y="157"/>
                  </a:cubicBezTo>
                  <a:cubicBezTo>
                    <a:pt x="11" y="159"/>
                    <a:pt x="8" y="158"/>
                    <a:pt x="5" y="156"/>
                  </a:cubicBezTo>
                  <a:cubicBezTo>
                    <a:pt x="2" y="155"/>
                    <a:pt x="0" y="151"/>
                    <a:pt x="0" y="148"/>
                  </a:cubicBezTo>
                  <a:cubicBezTo>
                    <a:pt x="0" y="10"/>
                    <a:pt x="0" y="10"/>
                    <a:pt x="0" y="10"/>
                  </a:cubicBezTo>
                  <a:cubicBezTo>
                    <a:pt x="0" y="7"/>
                    <a:pt x="2" y="5"/>
                    <a:pt x="4" y="3"/>
                  </a:cubicBezTo>
                  <a:cubicBezTo>
                    <a:pt x="6" y="1"/>
                    <a:pt x="9" y="0"/>
                    <a:pt x="12" y="0"/>
                  </a:cubicBezTo>
                  <a:cubicBezTo>
                    <a:pt x="218" y="39"/>
                    <a:pt x="218" y="39"/>
                    <a:pt x="218" y="39"/>
                  </a:cubicBezTo>
                  <a:cubicBezTo>
                    <a:pt x="223" y="39"/>
                    <a:pt x="226" y="44"/>
                    <a:pt x="226" y="48"/>
                  </a:cubicBezTo>
                  <a:cubicBezTo>
                    <a:pt x="226" y="349"/>
                    <a:pt x="226" y="349"/>
                    <a:pt x="226" y="349"/>
                  </a:cubicBezTo>
                  <a:cubicBezTo>
                    <a:pt x="226" y="352"/>
                    <a:pt x="225" y="355"/>
                    <a:pt x="223" y="357"/>
                  </a:cubicBezTo>
                  <a:cubicBezTo>
                    <a:pt x="221" y="358"/>
                    <a:pt x="219" y="359"/>
                    <a:pt x="216" y="359"/>
                  </a:cubicBezTo>
                  <a:close/>
                  <a:moveTo>
                    <a:pt x="20" y="303"/>
                  </a:moveTo>
                  <a:cubicBezTo>
                    <a:pt x="206" y="337"/>
                    <a:pt x="206" y="337"/>
                    <a:pt x="206" y="337"/>
                  </a:cubicBezTo>
                  <a:cubicBezTo>
                    <a:pt x="206" y="57"/>
                    <a:pt x="206" y="57"/>
                    <a:pt x="206" y="57"/>
                  </a:cubicBezTo>
                  <a:cubicBezTo>
                    <a:pt x="20" y="22"/>
                    <a:pt x="20" y="22"/>
                    <a:pt x="20" y="22"/>
                  </a:cubicBezTo>
                  <a:cubicBezTo>
                    <a:pt x="20" y="133"/>
                    <a:pt x="20" y="133"/>
                    <a:pt x="20" y="133"/>
                  </a:cubicBezTo>
                  <a:cubicBezTo>
                    <a:pt x="25" y="131"/>
                    <a:pt x="25" y="131"/>
                    <a:pt x="25" y="131"/>
                  </a:cubicBezTo>
                  <a:cubicBezTo>
                    <a:pt x="28" y="130"/>
                    <a:pt x="31" y="129"/>
                    <a:pt x="34" y="129"/>
                  </a:cubicBezTo>
                  <a:cubicBezTo>
                    <a:pt x="43" y="129"/>
                    <a:pt x="51" y="135"/>
                    <a:pt x="55" y="143"/>
                  </a:cubicBezTo>
                  <a:cubicBezTo>
                    <a:pt x="56" y="145"/>
                    <a:pt x="56" y="148"/>
                    <a:pt x="56" y="150"/>
                  </a:cubicBezTo>
                  <a:cubicBezTo>
                    <a:pt x="62" y="152"/>
                    <a:pt x="66" y="156"/>
                    <a:pt x="69" y="162"/>
                  </a:cubicBezTo>
                  <a:cubicBezTo>
                    <a:pt x="70" y="165"/>
                    <a:pt x="71" y="168"/>
                    <a:pt x="71" y="171"/>
                  </a:cubicBezTo>
                  <a:cubicBezTo>
                    <a:pt x="71" y="172"/>
                    <a:pt x="71" y="173"/>
                    <a:pt x="71" y="173"/>
                  </a:cubicBezTo>
                  <a:cubicBezTo>
                    <a:pt x="71" y="174"/>
                    <a:pt x="70" y="174"/>
                    <a:pt x="70" y="174"/>
                  </a:cubicBezTo>
                  <a:cubicBezTo>
                    <a:pt x="70" y="174"/>
                    <a:pt x="70" y="174"/>
                    <a:pt x="70" y="174"/>
                  </a:cubicBezTo>
                  <a:cubicBezTo>
                    <a:pt x="70" y="176"/>
                    <a:pt x="70" y="178"/>
                    <a:pt x="69" y="179"/>
                  </a:cubicBezTo>
                  <a:cubicBezTo>
                    <a:pt x="69" y="180"/>
                    <a:pt x="68" y="181"/>
                    <a:pt x="68" y="182"/>
                  </a:cubicBezTo>
                  <a:cubicBezTo>
                    <a:pt x="67" y="184"/>
                    <a:pt x="66" y="185"/>
                    <a:pt x="64" y="187"/>
                  </a:cubicBezTo>
                  <a:cubicBezTo>
                    <a:pt x="64" y="187"/>
                    <a:pt x="64" y="187"/>
                    <a:pt x="64" y="187"/>
                  </a:cubicBezTo>
                  <a:cubicBezTo>
                    <a:pt x="64" y="187"/>
                    <a:pt x="64" y="188"/>
                    <a:pt x="64" y="188"/>
                  </a:cubicBezTo>
                  <a:cubicBezTo>
                    <a:pt x="64" y="188"/>
                    <a:pt x="64" y="188"/>
                    <a:pt x="64" y="188"/>
                  </a:cubicBezTo>
                  <a:cubicBezTo>
                    <a:pt x="65" y="189"/>
                    <a:pt x="65" y="190"/>
                    <a:pt x="65" y="190"/>
                  </a:cubicBezTo>
                  <a:cubicBezTo>
                    <a:pt x="68" y="198"/>
                    <a:pt x="67" y="207"/>
                    <a:pt x="62" y="214"/>
                  </a:cubicBezTo>
                  <a:cubicBezTo>
                    <a:pt x="61" y="214"/>
                    <a:pt x="61" y="214"/>
                    <a:pt x="61" y="214"/>
                  </a:cubicBezTo>
                  <a:cubicBezTo>
                    <a:pt x="61" y="214"/>
                    <a:pt x="60" y="215"/>
                    <a:pt x="60" y="215"/>
                  </a:cubicBezTo>
                  <a:cubicBezTo>
                    <a:pt x="60" y="216"/>
                    <a:pt x="59" y="216"/>
                    <a:pt x="58" y="217"/>
                  </a:cubicBezTo>
                  <a:cubicBezTo>
                    <a:pt x="58" y="217"/>
                    <a:pt x="57" y="218"/>
                    <a:pt x="57" y="218"/>
                  </a:cubicBezTo>
                  <a:cubicBezTo>
                    <a:pt x="56" y="218"/>
                    <a:pt x="56" y="218"/>
                    <a:pt x="55" y="219"/>
                  </a:cubicBezTo>
                  <a:cubicBezTo>
                    <a:pt x="55" y="219"/>
                    <a:pt x="55" y="219"/>
                    <a:pt x="55" y="219"/>
                  </a:cubicBezTo>
                  <a:cubicBezTo>
                    <a:pt x="54" y="219"/>
                    <a:pt x="54" y="219"/>
                    <a:pt x="54" y="220"/>
                  </a:cubicBezTo>
                  <a:cubicBezTo>
                    <a:pt x="54" y="220"/>
                    <a:pt x="54" y="220"/>
                    <a:pt x="54" y="220"/>
                  </a:cubicBezTo>
                  <a:cubicBezTo>
                    <a:pt x="56" y="222"/>
                    <a:pt x="57" y="224"/>
                    <a:pt x="58" y="227"/>
                  </a:cubicBezTo>
                  <a:cubicBezTo>
                    <a:pt x="60" y="232"/>
                    <a:pt x="59" y="238"/>
                    <a:pt x="57" y="244"/>
                  </a:cubicBezTo>
                  <a:cubicBezTo>
                    <a:pt x="54" y="249"/>
                    <a:pt x="50" y="254"/>
                    <a:pt x="44" y="256"/>
                  </a:cubicBezTo>
                  <a:cubicBezTo>
                    <a:pt x="20" y="264"/>
                    <a:pt x="20" y="264"/>
                    <a:pt x="20" y="264"/>
                  </a:cubicBezTo>
                  <a:lnTo>
                    <a:pt x="20" y="3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148"/>
            <p:cNvSpPr>
              <a:spLocks noEditPoints="1"/>
            </p:cNvSpPr>
            <p:nvPr/>
          </p:nvSpPr>
          <p:spPr bwMode="auto">
            <a:xfrm>
              <a:off x="8912409" y="2061724"/>
              <a:ext cx="215997" cy="343962"/>
            </a:xfrm>
            <a:custGeom>
              <a:avLst/>
              <a:gdLst>
                <a:gd name="T0" fmla="*/ 10 w 226"/>
                <a:gd name="T1" fmla="*/ 359 h 359"/>
                <a:gd name="T2" fmla="*/ 0 w 226"/>
                <a:gd name="T3" fmla="*/ 48 h 359"/>
                <a:gd name="T4" fmla="*/ 16 w 226"/>
                <a:gd name="T5" fmla="*/ 37 h 359"/>
                <a:gd name="T6" fmla="*/ 222 w 226"/>
                <a:gd name="T7" fmla="*/ 3 h 359"/>
                <a:gd name="T8" fmla="*/ 226 w 226"/>
                <a:gd name="T9" fmla="*/ 148 h 359"/>
                <a:gd name="T10" fmla="*/ 212 w 226"/>
                <a:gd name="T11" fmla="*/ 157 h 359"/>
                <a:gd name="T12" fmla="*/ 190 w 226"/>
                <a:gd name="T13" fmla="*/ 151 h 359"/>
                <a:gd name="T14" fmla="*/ 190 w 226"/>
                <a:gd name="T15" fmla="*/ 153 h 359"/>
                <a:gd name="T16" fmla="*/ 190 w 226"/>
                <a:gd name="T17" fmla="*/ 154 h 359"/>
                <a:gd name="T18" fmla="*/ 179 w 226"/>
                <a:gd name="T19" fmla="*/ 168 h 359"/>
                <a:gd name="T20" fmla="*/ 176 w 226"/>
                <a:gd name="T21" fmla="*/ 169 h 359"/>
                <a:gd name="T22" fmla="*/ 175 w 226"/>
                <a:gd name="T23" fmla="*/ 171 h 359"/>
                <a:gd name="T24" fmla="*/ 176 w 226"/>
                <a:gd name="T25" fmla="*/ 172 h 359"/>
                <a:gd name="T26" fmla="*/ 177 w 226"/>
                <a:gd name="T27" fmla="*/ 173 h 359"/>
                <a:gd name="T28" fmla="*/ 177 w 226"/>
                <a:gd name="T29" fmla="*/ 174 h 359"/>
                <a:gd name="T30" fmla="*/ 191 w 226"/>
                <a:gd name="T31" fmla="*/ 187 h 359"/>
                <a:gd name="T32" fmla="*/ 181 w 226"/>
                <a:gd name="T33" fmla="*/ 196 h 359"/>
                <a:gd name="T34" fmla="*/ 181 w 226"/>
                <a:gd name="T35" fmla="*/ 196 h 359"/>
                <a:gd name="T36" fmla="*/ 180 w 226"/>
                <a:gd name="T37" fmla="*/ 197 h 359"/>
                <a:gd name="T38" fmla="*/ 179 w 226"/>
                <a:gd name="T39" fmla="*/ 198 h 359"/>
                <a:gd name="T40" fmla="*/ 179 w 226"/>
                <a:gd name="T41" fmla="*/ 198 h 359"/>
                <a:gd name="T42" fmla="*/ 180 w 226"/>
                <a:gd name="T43" fmla="*/ 201 h 359"/>
                <a:gd name="T44" fmla="*/ 181 w 226"/>
                <a:gd name="T45" fmla="*/ 201 h 359"/>
                <a:gd name="T46" fmla="*/ 220 w 226"/>
                <a:gd name="T47" fmla="*/ 218 h 359"/>
                <a:gd name="T48" fmla="*/ 226 w 226"/>
                <a:gd name="T49" fmla="*/ 230 h 359"/>
                <a:gd name="T50" fmla="*/ 212 w 226"/>
                <a:gd name="T51" fmla="*/ 239 h 359"/>
                <a:gd name="T52" fmla="*/ 190 w 226"/>
                <a:gd name="T53" fmla="*/ 231 h 359"/>
                <a:gd name="T54" fmla="*/ 189 w 226"/>
                <a:gd name="T55" fmla="*/ 231 h 359"/>
                <a:gd name="T56" fmla="*/ 188 w 226"/>
                <a:gd name="T57" fmla="*/ 232 h 359"/>
                <a:gd name="T58" fmla="*/ 187 w 226"/>
                <a:gd name="T59" fmla="*/ 233 h 359"/>
                <a:gd name="T60" fmla="*/ 189 w 226"/>
                <a:gd name="T61" fmla="*/ 237 h 359"/>
                <a:gd name="T62" fmla="*/ 226 w 226"/>
                <a:gd name="T63" fmla="*/ 257 h 359"/>
                <a:gd name="T64" fmla="*/ 218 w 226"/>
                <a:gd name="T65" fmla="*/ 321 h 359"/>
                <a:gd name="T66" fmla="*/ 16 w 226"/>
                <a:gd name="T67" fmla="*/ 358 h 359"/>
                <a:gd name="T68" fmla="*/ 10 w 226"/>
                <a:gd name="T69" fmla="*/ 359 h 359"/>
                <a:gd name="T70" fmla="*/ 20 w 226"/>
                <a:gd name="T71" fmla="*/ 337 h 359"/>
                <a:gd name="T72" fmla="*/ 206 w 226"/>
                <a:gd name="T73" fmla="*/ 264 h 359"/>
                <a:gd name="T74" fmla="*/ 168 w 226"/>
                <a:gd name="T75" fmla="*/ 226 h 359"/>
                <a:gd name="T76" fmla="*/ 172 w 226"/>
                <a:gd name="T77" fmla="*/ 220 h 359"/>
                <a:gd name="T78" fmla="*/ 172 w 226"/>
                <a:gd name="T79" fmla="*/ 219 h 359"/>
                <a:gd name="T80" fmla="*/ 168 w 226"/>
                <a:gd name="T81" fmla="*/ 217 h 359"/>
                <a:gd name="T82" fmla="*/ 166 w 226"/>
                <a:gd name="T83" fmla="*/ 215 h 359"/>
                <a:gd name="T84" fmla="*/ 160 w 226"/>
                <a:gd name="T85" fmla="*/ 193 h 359"/>
                <a:gd name="T86" fmla="*/ 161 w 226"/>
                <a:gd name="T87" fmla="*/ 190 h 359"/>
                <a:gd name="T88" fmla="*/ 162 w 226"/>
                <a:gd name="T89" fmla="*/ 187 h 359"/>
                <a:gd name="T90" fmla="*/ 158 w 226"/>
                <a:gd name="T91" fmla="*/ 182 h 359"/>
                <a:gd name="T92" fmla="*/ 155 w 226"/>
                <a:gd name="T93" fmla="*/ 173 h 359"/>
                <a:gd name="T94" fmla="*/ 157 w 226"/>
                <a:gd name="T95" fmla="*/ 162 h 359"/>
                <a:gd name="T96" fmla="*/ 162 w 226"/>
                <a:gd name="T97" fmla="*/ 155 h 359"/>
                <a:gd name="T98" fmla="*/ 171 w 226"/>
                <a:gd name="T99" fmla="*/ 143 h 359"/>
                <a:gd name="T100" fmla="*/ 201 w 226"/>
                <a:gd name="T101" fmla="*/ 131 h 359"/>
                <a:gd name="T102" fmla="*/ 206 w 226"/>
                <a:gd name="T103" fmla="*/ 22 h 359"/>
                <a:gd name="T104" fmla="*/ 178 w 226"/>
                <a:gd name="T105" fmla="*/ 193 h 359"/>
                <a:gd name="T106" fmla="*/ 179 w 226"/>
                <a:gd name="T107" fmla="*/ 19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 h="359">
                  <a:moveTo>
                    <a:pt x="10" y="359"/>
                  </a:moveTo>
                  <a:cubicBezTo>
                    <a:pt x="10" y="359"/>
                    <a:pt x="10" y="359"/>
                    <a:pt x="10" y="359"/>
                  </a:cubicBezTo>
                  <a:cubicBezTo>
                    <a:pt x="4" y="359"/>
                    <a:pt x="0" y="355"/>
                    <a:pt x="0" y="349"/>
                  </a:cubicBezTo>
                  <a:cubicBezTo>
                    <a:pt x="0" y="48"/>
                    <a:pt x="0" y="48"/>
                    <a:pt x="0" y="48"/>
                  </a:cubicBezTo>
                  <a:cubicBezTo>
                    <a:pt x="0" y="44"/>
                    <a:pt x="3" y="39"/>
                    <a:pt x="8" y="39"/>
                  </a:cubicBezTo>
                  <a:cubicBezTo>
                    <a:pt x="16" y="37"/>
                    <a:pt x="16" y="37"/>
                    <a:pt x="16" y="37"/>
                  </a:cubicBezTo>
                  <a:cubicBezTo>
                    <a:pt x="214" y="0"/>
                    <a:pt x="214" y="0"/>
                    <a:pt x="214" y="0"/>
                  </a:cubicBezTo>
                  <a:cubicBezTo>
                    <a:pt x="217" y="0"/>
                    <a:pt x="220" y="1"/>
                    <a:pt x="222" y="3"/>
                  </a:cubicBezTo>
                  <a:cubicBezTo>
                    <a:pt x="224" y="5"/>
                    <a:pt x="226" y="7"/>
                    <a:pt x="226" y="10"/>
                  </a:cubicBezTo>
                  <a:cubicBezTo>
                    <a:pt x="226" y="148"/>
                    <a:pt x="226" y="148"/>
                    <a:pt x="226" y="148"/>
                  </a:cubicBezTo>
                  <a:cubicBezTo>
                    <a:pt x="226" y="151"/>
                    <a:pt x="224" y="155"/>
                    <a:pt x="221" y="156"/>
                  </a:cubicBezTo>
                  <a:cubicBezTo>
                    <a:pt x="219" y="158"/>
                    <a:pt x="215" y="159"/>
                    <a:pt x="212" y="157"/>
                  </a:cubicBezTo>
                  <a:cubicBezTo>
                    <a:pt x="193" y="150"/>
                    <a:pt x="193" y="150"/>
                    <a:pt x="193" y="150"/>
                  </a:cubicBezTo>
                  <a:cubicBezTo>
                    <a:pt x="192" y="149"/>
                    <a:pt x="190" y="149"/>
                    <a:pt x="190" y="151"/>
                  </a:cubicBezTo>
                  <a:cubicBezTo>
                    <a:pt x="189" y="152"/>
                    <a:pt x="189" y="152"/>
                    <a:pt x="190" y="153"/>
                  </a:cubicBezTo>
                  <a:cubicBezTo>
                    <a:pt x="190" y="153"/>
                    <a:pt x="190" y="153"/>
                    <a:pt x="190" y="153"/>
                  </a:cubicBezTo>
                  <a:cubicBezTo>
                    <a:pt x="190" y="153"/>
                    <a:pt x="190" y="153"/>
                    <a:pt x="190" y="153"/>
                  </a:cubicBezTo>
                  <a:cubicBezTo>
                    <a:pt x="190" y="154"/>
                    <a:pt x="190" y="154"/>
                    <a:pt x="190" y="154"/>
                  </a:cubicBezTo>
                  <a:cubicBezTo>
                    <a:pt x="192" y="157"/>
                    <a:pt x="191" y="161"/>
                    <a:pt x="189" y="164"/>
                  </a:cubicBezTo>
                  <a:cubicBezTo>
                    <a:pt x="187" y="168"/>
                    <a:pt x="183" y="169"/>
                    <a:pt x="179" y="168"/>
                  </a:cubicBezTo>
                  <a:cubicBezTo>
                    <a:pt x="178" y="168"/>
                    <a:pt x="177" y="168"/>
                    <a:pt x="176" y="169"/>
                  </a:cubicBezTo>
                  <a:cubicBezTo>
                    <a:pt x="176" y="169"/>
                    <a:pt x="176" y="169"/>
                    <a:pt x="176" y="169"/>
                  </a:cubicBezTo>
                  <a:cubicBezTo>
                    <a:pt x="176" y="169"/>
                    <a:pt x="176" y="169"/>
                    <a:pt x="176" y="170"/>
                  </a:cubicBezTo>
                  <a:cubicBezTo>
                    <a:pt x="175" y="170"/>
                    <a:pt x="175" y="170"/>
                    <a:pt x="175" y="171"/>
                  </a:cubicBezTo>
                  <a:cubicBezTo>
                    <a:pt x="175" y="171"/>
                    <a:pt x="175" y="171"/>
                    <a:pt x="175" y="171"/>
                  </a:cubicBezTo>
                  <a:cubicBezTo>
                    <a:pt x="175" y="171"/>
                    <a:pt x="175" y="172"/>
                    <a:pt x="176" y="172"/>
                  </a:cubicBezTo>
                  <a:cubicBezTo>
                    <a:pt x="176" y="172"/>
                    <a:pt x="176" y="173"/>
                    <a:pt x="176" y="173"/>
                  </a:cubicBezTo>
                  <a:cubicBezTo>
                    <a:pt x="176" y="173"/>
                    <a:pt x="176" y="173"/>
                    <a:pt x="177" y="173"/>
                  </a:cubicBezTo>
                  <a:cubicBezTo>
                    <a:pt x="177" y="173"/>
                    <a:pt x="177" y="173"/>
                    <a:pt x="177" y="173"/>
                  </a:cubicBezTo>
                  <a:cubicBezTo>
                    <a:pt x="177" y="173"/>
                    <a:pt x="177" y="174"/>
                    <a:pt x="177" y="174"/>
                  </a:cubicBezTo>
                  <a:cubicBezTo>
                    <a:pt x="185" y="177"/>
                    <a:pt x="185" y="177"/>
                    <a:pt x="185" y="177"/>
                  </a:cubicBezTo>
                  <a:cubicBezTo>
                    <a:pt x="189" y="179"/>
                    <a:pt x="191" y="183"/>
                    <a:pt x="191" y="187"/>
                  </a:cubicBezTo>
                  <a:cubicBezTo>
                    <a:pt x="190" y="192"/>
                    <a:pt x="186" y="195"/>
                    <a:pt x="182" y="196"/>
                  </a:cubicBezTo>
                  <a:cubicBezTo>
                    <a:pt x="181" y="196"/>
                    <a:pt x="181" y="196"/>
                    <a:pt x="181" y="196"/>
                  </a:cubicBezTo>
                  <a:cubicBezTo>
                    <a:pt x="181" y="196"/>
                    <a:pt x="181" y="196"/>
                    <a:pt x="181" y="196"/>
                  </a:cubicBezTo>
                  <a:cubicBezTo>
                    <a:pt x="181" y="196"/>
                    <a:pt x="181" y="196"/>
                    <a:pt x="181" y="196"/>
                  </a:cubicBezTo>
                  <a:cubicBezTo>
                    <a:pt x="181" y="196"/>
                    <a:pt x="181" y="196"/>
                    <a:pt x="180" y="196"/>
                  </a:cubicBezTo>
                  <a:cubicBezTo>
                    <a:pt x="180" y="197"/>
                    <a:pt x="180" y="197"/>
                    <a:pt x="180" y="197"/>
                  </a:cubicBezTo>
                  <a:cubicBezTo>
                    <a:pt x="180" y="197"/>
                    <a:pt x="180" y="197"/>
                    <a:pt x="180" y="197"/>
                  </a:cubicBezTo>
                  <a:cubicBezTo>
                    <a:pt x="180" y="197"/>
                    <a:pt x="180" y="197"/>
                    <a:pt x="179" y="198"/>
                  </a:cubicBezTo>
                  <a:cubicBezTo>
                    <a:pt x="179" y="198"/>
                    <a:pt x="179" y="198"/>
                    <a:pt x="179" y="198"/>
                  </a:cubicBezTo>
                  <a:cubicBezTo>
                    <a:pt x="179" y="198"/>
                    <a:pt x="179" y="198"/>
                    <a:pt x="179" y="198"/>
                  </a:cubicBezTo>
                  <a:cubicBezTo>
                    <a:pt x="179" y="198"/>
                    <a:pt x="179" y="199"/>
                    <a:pt x="179" y="199"/>
                  </a:cubicBezTo>
                  <a:cubicBezTo>
                    <a:pt x="179" y="199"/>
                    <a:pt x="179" y="200"/>
                    <a:pt x="180" y="201"/>
                  </a:cubicBezTo>
                  <a:cubicBezTo>
                    <a:pt x="180" y="201"/>
                    <a:pt x="180" y="201"/>
                    <a:pt x="180" y="201"/>
                  </a:cubicBezTo>
                  <a:cubicBezTo>
                    <a:pt x="181" y="201"/>
                    <a:pt x="181" y="201"/>
                    <a:pt x="181" y="201"/>
                  </a:cubicBezTo>
                  <a:cubicBezTo>
                    <a:pt x="181" y="201"/>
                    <a:pt x="181" y="202"/>
                    <a:pt x="181" y="202"/>
                  </a:cubicBezTo>
                  <a:cubicBezTo>
                    <a:pt x="220" y="218"/>
                    <a:pt x="220" y="218"/>
                    <a:pt x="220" y="218"/>
                  </a:cubicBezTo>
                  <a:cubicBezTo>
                    <a:pt x="223" y="219"/>
                    <a:pt x="226" y="223"/>
                    <a:pt x="226" y="227"/>
                  </a:cubicBezTo>
                  <a:cubicBezTo>
                    <a:pt x="226" y="230"/>
                    <a:pt x="226" y="230"/>
                    <a:pt x="226" y="230"/>
                  </a:cubicBezTo>
                  <a:cubicBezTo>
                    <a:pt x="226" y="233"/>
                    <a:pt x="224" y="236"/>
                    <a:pt x="221" y="238"/>
                  </a:cubicBezTo>
                  <a:cubicBezTo>
                    <a:pt x="219" y="240"/>
                    <a:pt x="215" y="240"/>
                    <a:pt x="212" y="239"/>
                  </a:cubicBezTo>
                  <a:cubicBezTo>
                    <a:pt x="191" y="231"/>
                    <a:pt x="191" y="231"/>
                    <a:pt x="191" y="231"/>
                  </a:cubicBezTo>
                  <a:cubicBezTo>
                    <a:pt x="191" y="231"/>
                    <a:pt x="190" y="231"/>
                    <a:pt x="190" y="231"/>
                  </a:cubicBezTo>
                  <a:cubicBezTo>
                    <a:pt x="190" y="231"/>
                    <a:pt x="189" y="231"/>
                    <a:pt x="189" y="231"/>
                  </a:cubicBezTo>
                  <a:cubicBezTo>
                    <a:pt x="189" y="231"/>
                    <a:pt x="189" y="231"/>
                    <a:pt x="189" y="231"/>
                  </a:cubicBezTo>
                  <a:cubicBezTo>
                    <a:pt x="189" y="231"/>
                    <a:pt x="189" y="231"/>
                    <a:pt x="189" y="232"/>
                  </a:cubicBezTo>
                  <a:cubicBezTo>
                    <a:pt x="189" y="232"/>
                    <a:pt x="188" y="232"/>
                    <a:pt x="188" y="232"/>
                  </a:cubicBezTo>
                  <a:cubicBezTo>
                    <a:pt x="188" y="232"/>
                    <a:pt x="188" y="232"/>
                    <a:pt x="188" y="232"/>
                  </a:cubicBezTo>
                  <a:cubicBezTo>
                    <a:pt x="188" y="232"/>
                    <a:pt x="187" y="233"/>
                    <a:pt x="187" y="233"/>
                  </a:cubicBezTo>
                  <a:cubicBezTo>
                    <a:pt x="187" y="233"/>
                    <a:pt x="187" y="233"/>
                    <a:pt x="187" y="233"/>
                  </a:cubicBezTo>
                  <a:cubicBezTo>
                    <a:pt x="187" y="235"/>
                    <a:pt x="187" y="236"/>
                    <a:pt x="189" y="237"/>
                  </a:cubicBezTo>
                  <a:cubicBezTo>
                    <a:pt x="219" y="248"/>
                    <a:pt x="219" y="248"/>
                    <a:pt x="219" y="248"/>
                  </a:cubicBezTo>
                  <a:cubicBezTo>
                    <a:pt x="223" y="249"/>
                    <a:pt x="226" y="253"/>
                    <a:pt x="226" y="257"/>
                  </a:cubicBezTo>
                  <a:cubicBezTo>
                    <a:pt x="226" y="311"/>
                    <a:pt x="226" y="311"/>
                    <a:pt x="226" y="311"/>
                  </a:cubicBezTo>
                  <a:cubicBezTo>
                    <a:pt x="226" y="316"/>
                    <a:pt x="222" y="320"/>
                    <a:pt x="218" y="321"/>
                  </a:cubicBezTo>
                  <a:cubicBezTo>
                    <a:pt x="17" y="358"/>
                    <a:pt x="17" y="358"/>
                    <a:pt x="17" y="358"/>
                  </a:cubicBezTo>
                  <a:cubicBezTo>
                    <a:pt x="17" y="358"/>
                    <a:pt x="16" y="358"/>
                    <a:pt x="16" y="358"/>
                  </a:cubicBezTo>
                  <a:cubicBezTo>
                    <a:pt x="11" y="359"/>
                    <a:pt x="11" y="359"/>
                    <a:pt x="11" y="359"/>
                  </a:cubicBezTo>
                  <a:cubicBezTo>
                    <a:pt x="11" y="359"/>
                    <a:pt x="10" y="359"/>
                    <a:pt x="10" y="359"/>
                  </a:cubicBezTo>
                  <a:close/>
                  <a:moveTo>
                    <a:pt x="20" y="57"/>
                  </a:moveTo>
                  <a:cubicBezTo>
                    <a:pt x="20" y="337"/>
                    <a:pt x="20" y="337"/>
                    <a:pt x="20" y="337"/>
                  </a:cubicBezTo>
                  <a:cubicBezTo>
                    <a:pt x="206" y="303"/>
                    <a:pt x="206" y="303"/>
                    <a:pt x="206" y="303"/>
                  </a:cubicBezTo>
                  <a:cubicBezTo>
                    <a:pt x="206" y="264"/>
                    <a:pt x="206" y="264"/>
                    <a:pt x="206" y="264"/>
                  </a:cubicBezTo>
                  <a:cubicBezTo>
                    <a:pt x="182" y="256"/>
                    <a:pt x="182" y="256"/>
                    <a:pt x="182" y="256"/>
                  </a:cubicBezTo>
                  <a:cubicBezTo>
                    <a:pt x="170" y="251"/>
                    <a:pt x="164" y="238"/>
                    <a:pt x="168" y="226"/>
                  </a:cubicBezTo>
                  <a:cubicBezTo>
                    <a:pt x="169" y="225"/>
                    <a:pt x="169" y="224"/>
                    <a:pt x="170" y="223"/>
                  </a:cubicBezTo>
                  <a:cubicBezTo>
                    <a:pt x="171" y="222"/>
                    <a:pt x="171" y="221"/>
                    <a:pt x="172" y="220"/>
                  </a:cubicBezTo>
                  <a:cubicBezTo>
                    <a:pt x="172" y="220"/>
                    <a:pt x="172" y="220"/>
                    <a:pt x="172" y="220"/>
                  </a:cubicBezTo>
                  <a:cubicBezTo>
                    <a:pt x="172" y="219"/>
                    <a:pt x="172" y="219"/>
                    <a:pt x="172" y="219"/>
                  </a:cubicBezTo>
                  <a:cubicBezTo>
                    <a:pt x="171" y="219"/>
                    <a:pt x="170" y="218"/>
                    <a:pt x="169" y="217"/>
                  </a:cubicBezTo>
                  <a:cubicBezTo>
                    <a:pt x="168" y="217"/>
                    <a:pt x="168" y="217"/>
                    <a:pt x="168" y="217"/>
                  </a:cubicBezTo>
                  <a:cubicBezTo>
                    <a:pt x="168" y="217"/>
                    <a:pt x="167" y="216"/>
                    <a:pt x="167" y="216"/>
                  </a:cubicBezTo>
                  <a:cubicBezTo>
                    <a:pt x="167" y="216"/>
                    <a:pt x="166" y="216"/>
                    <a:pt x="166" y="215"/>
                  </a:cubicBezTo>
                  <a:cubicBezTo>
                    <a:pt x="161" y="210"/>
                    <a:pt x="159" y="203"/>
                    <a:pt x="159" y="197"/>
                  </a:cubicBezTo>
                  <a:cubicBezTo>
                    <a:pt x="159" y="195"/>
                    <a:pt x="160" y="194"/>
                    <a:pt x="160" y="193"/>
                  </a:cubicBezTo>
                  <a:cubicBezTo>
                    <a:pt x="160" y="192"/>
                    <a:pt x="160" y="192"/>
                    <a:pt x="160" y="192"/>
                  </a:cubicBezTo>
                  <a:cubicBezTo>
                    <a:pt x="160" y="191"/>
                    <a:pt x="161" y="191"/>
                    <a:pt x="161" y="190"/>
                  </a:cubicBezTo>
                  <a:cubicBezTo>
                    <a:pt x="161" y="189"/>
                    <a:pt x="162" y="188"/>
                    <a:pt x="162" y="187"/>
                  </a:cubicBezTo>
                  <a:cubicBezTo>
                    <a:pt x="162" y="187"/>
                    <a:pt x="162" y="187"/>
                    <a:pt x="162" y="187"/>
                  </a:cubicBezTo>
                  <a:cubicBezTo>
                    <a:pt x="162" y="187"/>
                    <a:pt x="161" y="186"/>
                    <a:pt x="160" y="185"/>
                  </a:cubicBezTo>
                  <a:cubicBezTo>
                    <a:pt x="159" y="184"/>
                    <a:pt x="159" y="183"/>
                    <a:pt x="158" y="182"/>
                  </a:cubicBezTo>
                  <a:cubicBezTo>
                    <a:pt x="158" y="181"/>
                    <a:pt x="157" y="180"/>
                    <a:pt x="157" y="179"/>
                  </a:cubicBezTo>
                  <a:cubicBezTo>
                    <a:pt x="156" y="177"/>
                    <a:pt x="156" y="175"/>
                    <a:pt x="155" y="173"/>
                  </a:cubicBezTo>
                  <a:cubicBezTo>
                    <a:pt x="155" y="173"/>
                    <a:pt x="155" y="172"/>
                    <a:pt x="155" y="171"/>
                  </a:cubicBezTo>
                  <a:cubicBezTo>
                    <a:pt x="155" y="168"/>
                    <a:pt x="156" y="165"/>
                    <a:pt x="157" y="162"/>
                  </a:cubicBezTo>
                  <a:cubicBezTo>
                    <a:pt x="158" y="160"/>
                    <a:pt x="159" y="158"/>
                    <a:pt x="161" y="156"/>
                  </a:cubicBezTo>
                  <a:cubicBezTo>
                    <a:pt x="161" y="156"/>
                    <a:pt x="162" y="155"/>
                    <a:pt x="162" y="155"/>
                  </a:cubicBezTo>
                  <a:cubicBezTo>
                    <a:pt x="164" y="152"/>
                    <a:pt x="167" y="151"/>
                    <a:pt x="170" y="150"/>
                  </a:cubicBezTo>
                  <a:cubicBezTo>
                    <a:pt x="170" y="148"/>
                    <a:pt x="170" y="145"/>
                    <a:pt x="171" y="143"/>
                  </a:cubicBezTo>
                  <a:cubicBezTo>
                    <a:pt x="175" y="135"/>
                    <a:pt x="183" y="129"/>
                    <a:pt x="192" y="129"/>
                  </a:cubicBezTo>
                  <a:cubicBezTo>
                    <a:pt x="195" y="129"/>
                    <a:pt x="198" y="130"/>
                    <a:pt x="201" y="131"/>
                  </a:cubicBezTo>
                  <a:cubicBezTo>
                    <a:pt x="206" y="133"/>
                    <a:pt x="206" y="133"/>
                    <a:pt x="206" y="133"/>
                  </a:cubicBezTo>
                  <a:cubicBezTo>
                    <a:pt x="206" y="22"/>
                    <a:pt x="206" y="22"/>
                    <a:pt x="206" y="22"/>
                  </a:cubicBezTo>
                  <a:lnTo>
                    <a:pt x="20" y="57"/>
                  </a:lnTo>
                  <a:close/>
                  <a:moveTo>
                    <a:pt x="178" y="193"/>
                  </a:moveTo>
                  <a:cubicBezTo>
                    <a:pt x="179" y="195"/>
                    <a:pt x="179" y="195"/>
                    <a:pt x="179" y="195"/>
                  </a:cubicBezTo>
                  <a:cubicBezTo>
                    <a:pt x="179" y="194"/>
                    <a:pt x="179" y="194"/>
                    <a:pt x="179" y="194"/>
                  </a:cubicBezTo>
                  <a:cubicBezTo>
                    <a:pt x="178" y="193"/>
                    <a:pt x="178" y="193"/>
                    <a:pt x="178" y="19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 name="Freeform 149"/>
            <p:cNvSpPr>
              <a:spLocks noEditPoints="1"/>
            </p:cNvSpPr>
            <p:nvPr/>
          </p:nvSpPr>
          <p:spPr bwMode="auto">
            <a:xfrm>
              <a:off x="8650127" y="2264107"/>
              <a:ext cx="83495" cy="56268"/>
            </a:xfrm>
            <a:custGeom>
              <a:avLst/>
              <a:gdLst>
                <a:gd name="T0" fmla="*/ 26 w 88"/>
                <a:gd name="T1" fmla="*/ 59 h 59"/>
                <a:gd name="T2" fmla="*/ 4 w 88"/>
                <a:gd name="T3" fmla="*/ 44 h 59"/>
                <a:gd name="T4" fmla="*/ 18 w 88"/>
                <a:gd name="T5" fmla="*/ 15 h 59"/>
                <a:gd name="T6" fmla="*/ 54 w 88"/>
                <a:gd name="T7" fmla="*/ 2 h 59"/>
                <a:gd name="T8" fmla="*/ 62 w 88"/>
                <a:gd name="T9" fmla="*/ 0 h 59"/>
                <a:gd name="T10" fmla="*/ 84 w 88"/>
                <a:gd name="T11" fmla="*/ 15 h 59"/>
                <a:gd name="T12" fmla="*/ 70 w 88"/>
                <a:gd name="T13" fmla="*/ 45 h 59"/>
                <a:gd name="T14" fmla="*/ 34 w 88"/>
                <a:gd name="T15" fmla="*/ 58 h 59"/>
                <a:gd name="T16" fmla="*/ 26 w 88"/>
                <a:gd name="T17" fmla="*/ 59 h 59"/>
                <a:gd name="T18" fmla="*/ 62 w 88"/>
                <a:gd name="T19" fmla="*/ 20 h 59"/>
                <a:gd name="T20" fmla="*/ 61 w 88"/>
                <a:gd name="T21" fmla="*/ 20 h 59"/>
                <a:gd name="T22" fmla="*/ 25 w 88"/>
                <a:gd name="T23" fmla="*/ 34 h 59"/>
                <a:gd name="T24" fmla="*/ 23 w 88"/>
                <a:gd name="T25" fmla="*/ 38 h 59"/>
                <a:gd name="T26" fmla="*/ 27 w 88"/>
                <a:gd name="T27" fmla="*/ 39 h 59"/>
                <a:gd name="T28" fmla="*/ 63 w 88"/>
                <a:gd name="T29" fmla="*/ 26 h 59"/>
                <a:gd name="T30" fmla="*/ 65 w 88"/>
                <a:gd name="T31" fmla="*/ 22 h 59"/>
                <a:gd name="T32" fmla="*/ 62 w 88"/>
                <a:gd name="T3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59">
                  <a:moveTo>
                    <a:pt x="26" y="59"/>
                  </a:moveTo>
                  <a:cubicBezTo>
                    <a:pt x="16" y="59"/>
                    <a:pt x="8" y="53"/>
                    <a:pt x="4" y="44"/>
                  </a:cubicBezTo>
                  <a:cubicBezTo>
                    <a:pt x="0" y="32"/>
                    <a:pt x="6" y="19"/>
                    <a:pt x="18" y="15"/>
                  </a:cubicBezTo>
                  <a:cubicBezTo>
                    <a:pt x="54" y="2"/>
                    <a:pt x="54" y="2"/>
                    <a:pt x="54" y="2"/>
                  </a:cubicBezTo>
                  <a:cubicBezTo>
                    <a:pt x="57" y="1"/>
                    <a:pt x="59" y="0"/>
                    <a:pt x="62" y="0"/>
                  </a:cubicBezTo>
                  <a:cubicBezTo>
                    <a:pt x="72" y="0"/>
                    <a:pt x="80" y="6"/>
                    <a:pt x="84" y="15"/>
                  </a:cubicBezTo>
                  <a:cubicBezTo>
                    <a:pt x="88" y="27"/>
                    <a:pt x="82" y="40"/>
                    <a:pt x="70" y="45"/>
                  </a:cubicBezTo>
                  <a:cubicBezTo>
                    <a:pt x="34" y="58"/>
                    <a:pt x="34" y="58"/>
                    <a:pt x="34" y="58"/>
                  </a:cubicBezTo>
                  <a:cubicBezTo>
                    <a:pt x="31" y="59"/>
                    <a:pt x="28" y="59"/>
                    <a:pt x="26" y="59"/>
                  </a:cubicBezTo>
                  <a:close/>
                  <a:moveTo>
                    <a:pt x="62" y="20"/>
                  </a:moveTo>
                  <a:cubicBezTo>
                    <a:pt x="62" y="20"/>
                    <a:pt x="62" y="20"/>
                    <a:pt x="61" y="20"/>
                  </a:cubicBezTo>
                  <a:cubicBezTo>
                    <a:pt x="25" y="34"/>
                    <a:pt x="25" y="34"/>
                    <a:pt x="25" y="34"/>
                  </a:cubicBezTo>
                  <a:cubicBezTo>
                    <a:pt x="23" y="34"/>
                    <a:pt x="23" y="36"/>
                    <a:pt x="23" y="38"/>
                  </a:cubicBezTo>
                  <a:cubicBezTo>
                    <a:pt x="24" y="39"/>
                    <a:pt x="25" y="40"/>
                    <a:pt x="27" y="39"/>
                  </a:cubicBezTo>
                  <a:cubicBezTo>
                    <a:pt x="63" y="26"/>
                    <a:pt x="63" y="26"/>
                    <a:pt x="63" y="26"/>
                  </a:cubicBezTo>
                  <a:cubicBezTo>
                    <a:pt x="65" y="25"/>
                    <a:pt x="65" y="24"/>
                    <a:pt x="65" y="22"/>
                  </a:cubicBezTo>
                  <a:cubicBezTo>
                    <a:pt x="64" y="21"/>
                    <a:pt x="63" y="20"/>
                    <a:pt x="62"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 name="Freeform 150"/>
            <p:cNvSpPr>
              <a:spLocks noEditPoints="1"/>
            </p:cNvSpPr>
            <p:nvPr/>
          </p:nvSpPr>
          <p:spPr bwMode="auto">
            <a:xfrm>
              <a:off x="8651035" y="2230528"/>
              <a:ext cx="90755" cy="60806"/>
            </a:xfrm>
            <a:custGeom>
              <a:avLst/>
              <a:gdLst>
                <a:gd name="T0" fmla="*/ 25 w 95"/>
                <a:gd name="T1" fmla="*/ 64 h 64"/>
                <a:gd name="T2" fmla="*/ 4 w 95"/>
                <a:gd name="T3" fmla="*/ 50 h 64"/>
                <a:gd name="T4" fmla="*/ 11 w 95"/>
                <a:gd name="T5" fmla="*/ 24 h 64"/>
                <a:gd name="T6" fmla="*/ 18 w 95"/>
                <a:gd name="T7" fmla="*/ 21 h 64"/>
                <a:gd name="T8" fmla="*/ 18 w 95"/>
                <a:gd name="T9" fmla="*/ 21 h 64"/>
                <a:gd name="T10" fmla="*/ 19 w 95"/>
                <a:gd name="T11" fmla="*/ 21 h 64"/>
                <a:gd name="T12" fmla="*/ 66 w 95"/>
                <a:gd name="T13" fmla="*/ 1 h 64"/>
                <a:gd name="T14" fmla="*/ 71 w 95"/>
                <a:gd name="T15" fmla="*/ 0 h 64"/>
                <a:gd name="T16" fmla="*/ 90 w 95"/>
                <a:gd name="T17" fmla="*/ 14 h 64"/>
                <a:gd name="T18" fmla="*/ 78 w 95"/>
                <a:gd name="T19" fmla="*/ 44 h 64"/>
                <a:gd name="T20" fmla="*/ 34 w 95"/>
                <a:gd name="T21" fmla="*/ 63 h 64"/>
                <a:gd name="T22" fmla="*/ 25 w 95"/>
                <a:gd name="T23" fmla="*/ 64 h 64"/>
                <a:gd name="T24" fmla="*/ 22 w 95"/>
                <a:gd name="T25" fmla="*/ 41 h 64"/>
                <a:gd name="T26" fmla="*/ 22 w 95"/>
                <a:gd name="T27" fmla="*/ 43 h 64"/>
                <a:gd name="T28" fmla="*/ 26 w 95"/>
                <a:gd name="T29" fmla="*/ 44 h 64"/>
                <a:gd name="T30" fmla="*/ 70 w 95"/>
                <a:gd name="T31" fmla="*/ 26 h 64"/>
                <a:gd name="T32" fmla="*/ 72 w 95"/>
                <a:gd name="T33" fmla="*/ 22 h 64"/>
                <a:gd name="T34" fmla="*/ 71 w 95"/>
                <a:gd name="T35" fmla="*/ 21 h 64"/>
                <a:gd name="T36" fmla="*/ 27 w 95"/>
                <a:gd name="T37" fmla="*/ 40 h 64"/>
                <a:gd name="T38" fmla="*/ 22 w 95"/>
                <a:gd name="T39"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64">
                  <a:moveTo>
                    <a:pt x="25" y="64"/>
                  </a:moveTo>
                  <a:cubicBezTo>
                    <a:pt x="16" y="64"/>
                    <a:pt x="7" y="59"/>
                    <a:pt x="4" y="50"/>
                  </a:cubicBezTo>
                  <a:cubicBezTo>
                    <a:pt x="0" y="41"/>
                    <a:pt x="3" y="30"/>
                    <a:pt x="11" y="24"/>
                  </a:cubicBezTo>
                  <a:cubicBezTo>
                    <a:pt x="13" y="22"/>
                    <a:pt x="15" y="21"/>
                    <a:pt x="18" y="21"/>
                  </a:cubicBezTo>
                  <a:cubicBezTo>
                    <a:pt x="18" y="21"/>
                    <a:pt x="18" y="21"/>
                    <a:pt x="18" y="21"/>
                  </a:cubicBezTo>
                  <a:cubicBezTo>
                    <a:pt x="18" y="21"/>
                    <a:pt x="19" y="21"/>
                    <a:pt x="19" y="21"/>
                  </a:cubicBezTo>
                  <a:cubicBezTo>
                    <a:pt x="66" y="1"/>
                    <a:pt x="66" y="1"/>
                    <a:pt x="66" y="1"/>
                  </a:cubicBezTo>
                  <a:cubicBezTo>
                    <a:pt x="68" y="0"/>
                    <a:pt x="70" y="0"/>
                    <a:pt x="71" y="0"/>
                  </a:cubicBezTo>
                  <a:cubicBezTo>
                    <a:pt x="80" y="1"/>
                    <a:pt x="87" y="6"/>
                    <a:pt x="90" y="14"/>
                  </a:cubicBezTo>
                  <a:cubicBezTo>
                    <a:pt x="95" y="26"/>
                    <a:pt x="89" y="39"/>
                    <a:pt x="78" y="44"/>
                  </a:cubicBezTo>
                  <a:cubicBezTo>
                    <a:pt x="34" y="63"/>
                    <a:pt x="34" y="63"/>
                    <a:pt x="34" y="63"/>
                  </a:cubicBezTo>
                  <a:cubicBezTo>
                    <a:pt x="31" y="64"/>
                    <a:pt x="28" y="64"/>
                    <a:pt x="25" y="64"/>
                  </a:cubicBezTo>
                  <a:close/>
                  <a:moveTo>
                    <a:pt x="22" y="41"/>
                  </a:moveTo>
                  <a:cubicBezTo>
                    <a:pt x="22" y="42"/>
                    <a:pt x="22" y="42"/>
                    <a:pt x="22" y="43"/>
                  </a:cubicBezTo>
                  <a:cubicBezTo>
                    <a:pt x="23" y="44"/>
                    <a:pt x="25" y="45"/>
                    <a:pt x="26" y="44"/>
                  </a:cubicBezTo>
                  <a:cubicBezTo>
                    <a:pt x="70" y="26"/>
                    <a:pt x="70" y="26"/>
                    <a:pt x="70" y="26"/>
                  </a:cubicBezTo>
                  <a:cubicBezTo>
                    <a:pt x="72" y="25"/>
                    <a:pt x="72" y="23"/>
                    <a:pt x="72" y="22"/>
                  </a:cubicBezTo>
                  <a:cubicBezTo>
                    <a:pt x="71" y="21"/>
                    <a:pt x="71" y="21"/>
                    <a:pt x="71" y="21"/>
                  </a:cubicBezTo>
                  <a:cubicBezTo>
                    <a:pt x="27" y="40"/>
                    <a:pt x="27" y="40"/>
                    <a:pt x="27" y="40"/>
                  </a:cubicBezTo>
                  <a:cubicBezTo>
                    <a:pt x="25" y="40"/>
                    <a:pt x="24" y="41"/>
                    <a:pt x="2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151"/>
            <p:cNvSpPr>
              <a:spLocks noEditPoints="1"/>
            </p:cNvSpPr>
            <p:nvPr/>
          </p:nvSpPr>
          <p:spPr bwMode="auto">
            <a:xfrm>
              <a:off x="8640144" y="2185151"/>
              <a:ext cx="88940" cy="61713"/>
            </a:xfrm>
            <a:custGeom>
              <a:avLst/>
              <a:gdLst>
                <a:gd name="T0" fmla="*/ 23 w 93"/>
                <a:gd name="T1" fmla="*/ 64 h 64"/>
                <a:gd name="T2" fmla="*/ 20 w 93"/>
                <a:gd name="T3" fmla="*/ 64 h 64"/>
                <a:gd name="T4" fmla="*/ 4 w 93"/>
                <a:gd name="T5" fmla="*/ 51 h 64"/>
                <a:gd name="T6" fmla="*/ 17 w 93"/>
                <a:gd name="T7" fmla="*/ 21 h 64"/>
                <a:gd name="T8" fmla="*/ 61 w 93"/>
                <a:gd name="T9" fmla="*/ 2 h 64"/>
                <a:gd name="T10" fmla="*/ 70 w 93"/>
                <a:gd name="T11" fmla="*/ 0 h 64"/>
                <a:gd name="T12" fmla="*/ 91 w 93"/>
                <a:gd name="T13" fmla="*/ 14 h 64"/>
                <a:gd name="T14" fmla="*/ 90 w 93"/>
                <a:gd name="T15" fmla="*/ 34 h 64"/>
                <a:gd name="T16" fmla="*/ 83 w 93"/>
                <a:gd name="T17" fmla="*/ 39 h 64"/>
                <a:gd name="T18" fmla="*/ 83 w 93"/>
                <a:gd name="T19" fmla="*/ 39 h 64"/>
                <a:gd name="T20" fmla="*/ 28 w 93"/>
                <a:gd name="T21" fmla="*/ 63 h 64"/>
                <a:gd name="T22" fmla="*/ 28 w 93"/>
                <a:gd name="T23" fmla="*/ 63 h 64"/>
                <a:gd name="T24" fmla="*/ 23 w 93"/>
                <a:gd name="T25" fmla="*/ 64 h 64"/>
                <a:gd name="T26" fmla="*/ 18 w 93"/>
                <a:gd name="T27" fmla="*/ 46 h 64"/>
                <a:gd name="T28" fmla="*/ 23 w 93"/>
                <a:gd name="T29" fmla="*/ 54 h 64"/>
                <a:gd name="T30" fmla="*/ 18 w 93"/>
                <a:gd name="T31" fmla="*/ 46 h 64"/>
                <a:gd name="T32" fmla="*/ 70 w 93"/>
                <a:gd name="T33" fmla="*/ 20 h 64"/>
                <a:gd name="T34" fmla="*/ 69 w 93"/>
                <a:gd name="T35" fmla="*/ 21 h 64"/>
                <a:gd name="T36" fmla="*/ 24 w 93"/>
                <a:gd name="T37" fmla="*/ 39 h 64"/>
                <a:gd name="T38" fmla="*/ 23 w 93"/>
                <a:gd name="T39" fmla="*/ 43 h 64"/>
                <a:gd name="T40" fmla="*/ 23 w 93"/>
                <a:gd name="T41" fmla="*/ 43 h 64"/>
                <a:gd name="T42" fmla="*/ 72 w 93"/>
                <a:gd name="T43" fmla="*/ 22 h 64"/>
                <a:gd name="T44" fmla="*/ 70 w 93"/>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64">
                  <a:moveTo>
                    <a:pt x="23" y="64"/>
                  </a:moveTo>
                  <a:cubicBezTo>
                    <a:pt x="22" y="64"/>
                    <a:pt x="21" y="64"/>
                    <a:pt x="20" y="64"/>
                  </a:cubicBezTo>
                  <a:cubicBezTo>
                    <a:pt x="13" y="62"/>
                    <a:pt x="7" y="57"/>
                    <a:pt x="4" y="51"/>
                  </a:cubicBezTo>
                  <a:cubicBezTo>
                    <a:pt x="0" y="39"/>
                    <a:pt x="5" y="26"/>
                    <a:pt x="17" y="21"/>
                  </a:cubicBezTo>
                  <a:cubicBezTo>
                    <a:pt x="61" y="2"/>
                    <a:pt x="61" y="2"/>
                    <a:pt x="61" y="2"/>
                  </a:cubicBezTo>
                  <a:cubicBezTo>
                    <a:pt x="64" y="1"/>
                    <a:pt x="67" y="0"/>
                    <a:pt x="70" y="0"/>
                  </a:cubicBezTo>
                  <a:cubicBezTo>
                    <a:pt x="79" y="0"/>
                    <a:pt x="87" y="6"/>
                    <a:pt x="91" y="14"/>
                  </a:cubicBezTo>
                  <a:cubicBezTo>
                    <a:pt x="93" y="21"/>
                    <a:pt x="93" y="28"/>
                    <a:pt x="90" y="34"/>
                  </a:cubicBezTo>
                  <a:cubicBezTo>
                    <a:pt x="89" y="36"/>
                    <a:pt x="86" y="38"/>
                    <a:pt x="83" y="39"/>
                  </a:cubicBezTo>
                  <a:cubicBezTo>
                    <a:pt x="83" y="39"/>
                    <a:pt x="83" y="39"/>
                    <a:pt x="83" y="39"/>
                  </a:cubicBezTo>
                  <a:cubicBezTo>
                    <a:pt x="28" y="63"/>
                    <a:pt x="28" y="63"/>
                    <a:pt x="28" y="63"/>
                  </a:cubicBezTo>
                  <a:cubicBezTo>
                    <a:pt x="28" y="63"/>
                    <a:pt x="28" y="63"/>
                    <a:pt x="28" y="63"/>
                  </a:cubicBezTo>
                  <a:cubicBezTo>
                    <a:pt x="26" y="64"/>
                    <a:pt x="24" y="64"/>
                    <a:pt x="23" y="64"/>
                  </a:cubicBezTo>
                  <a:close/>
                  <a:moveTo>
                    <a:pt x="18" y="46"/>
                  </a:moveTo>
                  <a:cubicBezTo>
                    <a:pt x="23" y="54"/>
                    <a:pt x="23" y="54"/>
                    <a:pt x="23" y="54"/>
                  </a:cubicBezTo>
                  <a:lnTo>
                    <a:pt x="18" y="46"/>
                  </a:lnTo>
                  <a:close/>
                  <a:moveTo>
                    <a:pt x="70" y="20"/>
                  </a:moveTo>
                  <a:cubicBezTo>
                    <a:pt x="69" y="20"/>
                    <a:pt x="69" y="20"/>
                    <a:pt x="69" y="21"/>
                  </a:cubicBezTo>
                  <a:cubicBezTo>
                    <a:pt x="24" y="39"/>
                    <a:pt x="24" y="39"/>
                    <a:pt x="24" y="39"/>
                  </a:cubicBezTo>
                  <a:cubicBezTo>
                    <a:pt x="23" y="40"/>
                    <a:pt x="22" y="41"/>
                    <a:pt x="23" y="43"/>
                  </a:cubicBezTo>
                  <a:cubicBezTo>
                    <a:pt x="23" y="43"/>
                    <a:pt x="23" y="43"/>
                    <a:pt x="23" y="43"/>
                  </a:cubicBezTo>
                  <a:cubicBezTo>
                    <a:pt x="72" y="22"/>
                    <a:pt x="72" y="22"/>
                    <a:pt x="72" y="22"/>
                  </a:cubicBezTo>
                  <a:cubicBezTo>
                    <a:pt x="72" y="21"/>
                    <a:pt x="71" y="20"/>
                    <a:pt x="7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 name="Freeform 152"/>
            <p:cNvSpPr>
              <a:spLocks noEditPoints="1"/>
            </p:cNvSpPr>
            <p:nvPr/>
          </p:nvSpPr>
          <p:spPr bwMode="auto">
            <a:xfrm>
              <a:off x="8643775" y="2203302"/>
              <a:ext cx="101646" cy="66251"/>
            </a:xfrm>
            <a:custGeom>
              <a:avLst/>
              <a:gdLst>
                <a:gd name="T0" fmla="*/ 25 w 106"/>
                <a:gd name="T1" fmla="*/ 69 h 69"/>
                <a:gd name="T2" fmla="*/ 23 w 106"/>
                <a:gd name="T3" fmla="*/ 69 h 69"/>
                <a:gd name="T4" fmla="*/ 4 w 106"/>
                <a:gd name="T5" fmla="*/ 56 h 69"/>
                <a:gd name="T6" fmla="*/ 14 w 106"/>
                <a:gd name="T7" fmla="*/ 27 h 69"/>
                <a:gd name="T8" fmla="*/ 16 w 106"/>
                <a:gd name="T9" fmla="*/ 25 h 69"/>
                <a:gd name="T10" fmla="*/ 71 w 106"/>
                <a:gd name="T11" fmla="*/ 2 h 69"/>
                <a:gd name="T12" fmla="*/ 75 w 106"/>
                <a:gd name="T13" fmla="*/ 1 h 69"/>
                <a:gd name="T14" fmla="*/ 80 w 106"/>
                <a:gd name="T15" fmla="*/ 0 h 69"/>
                <a:gd name="T16" fmla="*/ 101 w 106"/>
                <a:gd name="T17" fmla="*/ 14 h 69"/>
                <a:gd name="T18" fmla="*/ 89 w 106"/>
                <a:gd name="T19" fmla="*/ 44 h 69"/>
                <a:gd name="T20" fmla="*/ 34 w 106"/>
                <a:gd name="T21" fmla="*/ 68 h 69"/>
                <a:gd name="T22" fmla="*/ 25 w 106"/>
                <a:gd name="T23" fmla="*/ 69 h 69"/>
                <a:gd name="T24" fmla="*/ 24 w 106"/>
                <a:gd name="T25" fmla="*/ 44 h 69"/>
                <a:gd name="T26" fmla="*/ 24 w 106"/>
                <a:gd name="T27" fmla="*/ 44 h 69"/>
                <a:gd name="T28" fmla="*/ 22 w 106"/>
                <a:gd name="T29" fmla="*/ 48 h 69"/>
                <a:gd name="T30" fmla="*/ 25 w 106"/>
                <a:gd name="T31" fmla="*/ 49 h 69"/>
                <a:gd name="T32" fmla="*/ 25 w 106"/>
                <a:gd name="T33" fmla="*/ 49 h 69"/>
                <a:gd name="T34" fmla="*/ 26 w 106"/>
                <a:gd name="T35" fmla="*/ 49 h 69"/>
                <a:gd name="T36" fmla="*/ 81 w 106"/>
                <a:gd name="T37" fmla="*/ 26 h 69"/>
                <a:gd name="T38" fmla="*/ 82 w 106"/>
                <a:gd name="T39" fmla="*/ 22 h 69"/>
                <a:gd name="T40" fmla="*/ 79 w 106"/>
                <a:gd name="T41" fmla="*/ 20 h 69"/>
                <a:gd name="T42" fmla="*/ 79 w 106"/>
                <a:gd name="T43" fmla="*/ 20 h 69"/>
                <a:gd name="T44" fmla="*/ 24 w 106"/>
                <a:gd name="T45"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69">
                  <a:moveTo>
                    <a:pt x="25" y="69"/>
                  </a:moveTo>
                  <a:cubicBezTo>
                    <a:pt x="24" y="69"/>
                    <a:pt x="24" y="69"/>
                    <a:pt x="23" y="69"/>
                  </a:cubicBezTo>
                  <a:cubicBezTo>
                    <a:pt x="15" y="68"/>
                    <a:pt x="7" y="63"/>
                    <a:pt x="4" y="56"/>
                  </a:cubicBezTo>
                  <a:cubicBezTo>
                    <a:pt x="0" y="45"/>
                    <a:pt x="4" y="33"/>
                    <a:pt x="14" y="27"/>
                  </a:cubicBezTo>
                  <a:cubicBezTo>
                    <a:pt x="15" y="26"/>
                    <a:pt x="15" y="26"/>
                    <a:pt x="16" y="25"/>
                  </a:cubicBezTo>
                  <a:cubicBezTo>
                    <a:pt x="71" y="2"/>
                    <a:pt x="71" y="2"/>
                    <a:pt x="71" y="2"/>
                  </a:cubicBezTo>
                  <a:cubicBezTo>
                    <a:pt x="72" y="1"/>
                    <a:pt x="73" y="1"/>
                    <a:pt x="75" y="1"/>
                  </a:cubicBezTo>
                  <a:cubicBezTo>
                    <a:pt x="76" y="0"/>
                    <a:pt x="78" y="0"/>
                    <a:pt x="80" y="0"/>
                  </a:cubicBezTo>
                  <a:cubicBezTo>
                    <a:pt x="89" y="0"/>
                    <a:pt x="97" y="5"/>
                    <a:pt x="101" y="14"/>
                  </a:cubicBezTo>
                  <a:cubicBezTo>
                    <a:pt x="106" y="25"/>
                    <a:pt x="100" y="39"/>
                    <a:pt x="89" y="44"/>
                  </a:cubicBezTo>
                  <a:cubicBezTo>
                    <a:pt x="34" y="68"/>
                    <a:pt x="34" y="68"/>
                    <a:pt x="34" y="68"/>
                  </a:cubicBezTo>
                  <a:cubicBezTo>
                    <a:pt x="31" y="69"/>
                    <a:pt x="28" y="69"/>
                    <a:pt x="25" y="69"/>
                  </a:cubicBezTo>
                  <a:close/>
                  <a:moveTo>
                    <a:pt x="24" y="44"/>
                  </a:moveTo>
                  <a:cubicBezTo>
                    <a:pt x="24" y="44"/>
                    <a:pt x="24" y="44"/>
                    <a:pt x="24" y="44"/>
                  </a:cubicBezTo>
                  <a:cubicBezTo>
                    <a:pt x="22" y="45"/>
                    <a:pt x="22" y="46"/>
                    <a:pt x="22" y="48"/>
                  </a:cubicBezTo>
                  <a:cubicBezTo>
                    <a:pt x="23" y="49"/>
                    <a:pt x="24" y="49"/>
                    <a:pt x="25" y="49"/>
                  </a:cubicBezTo>
                  <a:cubicBezTo>
                    <a:pt x="25" y="49"/>
                    <a:pt x="25" y="49"/>
                    <a:pt x="25" y="49"/>
                  </a:cubicBezTo>
                  <a:cubicBezTo>
                    <a:pt x="26" y="49"/>
                    <a:pt x="26" y="49"/>
                    <a:pt x="26" y="49"/>
                  </a:cubicBezTo>
                  <a:cubicBezTo>
                    <a:pt x="81" y="26"/>
                    <a:pt x="81" y="26"/>
                    <a:pt x="81" y="26"/>
                  </a:cubicBezTo>
                  <a:cubicBezTo>
                    <a:pt x="82" y="25"/>
                    <a:pt x="83" y="23"/>
                    <a:pt x="82" y="22"/>
                  </a:cubicBezTo>
                  <a:cubicBezTo>
                    <a:pt x="82" y="20"/>
                    <a:pt x="80" y="20"/>
                    <a:pt x="79" y="20"/>
                  </a:cubicBezTo>
                  <a:cubicBezTo>
                    <a:pt x="79" y="20"/>
                    <a:pt x="79" y="20"/>
                    <a:pt x="79" y="20"/>
                  </a:cubicBezTo>
                  <a:lnTo>
                    <a:pt x="24"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 name="Freeform 153"/>
            <p:cNvSpPr>
              <a:spLocks noEditPoints="1"/>
            </p:cNvSpPr>
            <p:nvPr/>
          </p:nvSpPr>
          <p:spPr bwMode="auto">
            <a:xfrm>
              <a:off x="9069416" y="2264107"/>
              <a:ext cx="84402" cy="56268"/>
            </a:xfrm>
            <a:custGeom>
              <a:avLst/>
              <a:gdLst>
                <a:gd name="T0" fmla="*/ 62 w 88"/>
                <a:gd name="T1" fmla="*/ 59 h 59"/>
                <a:gd name="T2" fmla="*/ 54 w 88"/>
                <a:gd name="T3" fmla="*/ 58 h 59"/>
                <a:gd name="T4" fmla="*/ 18 w 88"/>
                <a:gd name="T5" fmla="*/ 45 h 59"/>
                <a:gd name="T6" fmla="*/ 4 w 88"/>
                <a:gd name="T7" fmla="*/ 15 h 59"/>
                <a:gd name="T8" fmla="*/ 26 w 88"/>
                <a:gd name="T9" fmla="*/ 0 h 59"/>
                <a:gd name="T10" fmla="*/ 34 w 88"/>
                <a:gd name="T11" fmla="*/ 2 h 59"/>
                <a:gd name="T12" fmla="*/ 70 w 88"/>
                <a:gd name="T13" fmla="*/ 15 h 59"/>
                <a:gd name="T14" fmla="*/ 84 w 88"/>
                <a:gd name="T15" fmla="*/ 44 h 59"/>
                <a:gd name="T16" fmla="*/ 62 w 88"/>
                <a:gd name="T17" fmla="*/ 59 h 59"/>
                <a:gd name="T18" fmla="*/ 26 w 88"/>
                <a:gd name="T19" fmla="*/ 20 h 59"/>
                <a:gd name="T20" fmla="*/ 23 w 88"/>
                <a:gd name="T21" fmla="*/ 22 h 59"/>
                <a:gd name="T22" fmla="*/ 25 w 88"/>
                <a:gd name="T23" fmla="*/ 26 h 59"/>
                <a:gd name="T24" fmla="*/ 61 w 88"/>
                <a:gd name="T25" fmla="*/ 39 h 59"/>
                <a:gd name="T26" fmla="*/ 65 w 88"/>
                <a:gd name="T27" fmla="*/ 38 h 59"/>
                <a:gd name="T28" fmla="*/ 63 w 88"/>
                <a:gd name="T29" fmla="*/ 34 h 59"/>
                <a:gd name="T30" fmla="*/ 27 w 88"/>
                <a:gd name="T31" fmla="*/ 20 h 59"/>
                <a:gd name="T32" fmla="*/ 26 w 88"/>
                <a:gd name="T3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59">
                  <a:moveTo>
                    <a:pt x="62" y="59"/>
                  </a:moveTo>
                  <a:cubicBezTo>
                    <a:pt x="60" y="59"/>
                    <a:pt x="57" y="59"/>
                    <a:pt x="54" y="58"/>
                  </a:cubicBezTo>
                  <a:cubicBezTo>
                    <a:pt x="18" y="45"/>
                    <a:pt x="18" y="45"/>
                    <a:pt x="18" y="45"/>
                  </a:cubicBezTo>
                  <a:cubicBezTo>
                    <a:pt x="6" y="40"/>
                    <a:pt x="0" y="27"/>
                    <a:pt x="4" y="15"/>
                  </a:cubicBezTo>
                  <a:cubicBezTo>
                    <a:pt x="8" y="6"/>
                    <a:pt x="16" y="0"/>
                    <a:pt x="26" y="0"/>
                  </a:cubicBezTo>
                  <a:cubicBezTo>
                    <a:pt x="29" y="0"/>
                    <a:pt x="31" y="1"/>
                    <a:pt x="34" y="2"/>
                  </a:cubicBezTo>
                  <a:cubicBezTo>
                    <a:pt x="70" y="15"/>
                    <a:pt x="70" y="15"/>
                    <a:pt x="70" y="15"/>
                  </a:cubicBezTo>
                  <a:cubicBezTo>
                    <a:pt x="82" y="19"/>
                    <a:pt x="88" y="32"/>
                    <a:pt x="84" y="44"/>
                  </a:cubicBezTo>
                  <a:cubicBezTo>
                    <a:pt x="80" y="53"/>
                    <a:pt x="72" y="59"/>
                    <a:pt x="62" y="59"/>
                  </a:cubicBezTo>
                  <a:close/>
                  <a:moveTo>
                    <a:pt x="26" y="20"/>
                  </a:moveTo>
                  <a:cubicBezTo>
                    <a:pt x="25" y="20"/>
                    <a:pt x="24" y="21"/>
                    <a:pt x="23" y="22"/>
                  </a:cubicBezTo>
                  <a:cubicBezTo>
                    <a:pt x="23" y="24"/>
                    <a:pt x="23" y="25"/>
                    <a:pt x="25" y="26"/>
                  </a:cubicBezTo>
                  <a:cubicBezTo>
                    <a:pt x="61" y="39"/>
                    <a:pt x="61" y="39"/>
                    <a:pt x="61" y="39"/>
                  </a:cubicBezTo>
                  <a:cubicBezTo>
                    <a:pt x="63" y="40"/>
                    <a:pt x="64" y="39"/>
                    <a:pt x="65" y="38"/>
                  </a:cubicBezTo>
                  <a:cubicBezTo>
                    <a:pt x="65" y="36"/>
                    <a:pt x="65" y="34"/>
                    <a:pt x="63" y="34"/>
                  </a:cubicBezTo>
                  <a:cubicBezTo>
                    <a:pt x="27" y="20"/>
                    <a:pt x="27" y="20"/>
                    <a:pt x="27" y="20"/>
                  </a:cubicBezTo>
                  <a:cubicBezTo>
                    <a:pt x="27" y="20"/>
                    <a:pt x="26" y="20"/>
                    <a:pt x="2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54"/>
            <p:cNvSpPr>
              <a:spLocks noEditPoints="1"/>
            </p:cNvSpPr>
            <p:nvPr/>
          </p:nvSpPr>
          <p:spPr bwMode="auto">
            <a:xfrm>
              <a:off x="9061248" y="2230528"/>
              <a:ext cx="91663" cy="60806"/>
            </a:xfrm>
            <a:custGeom>
              <a:avLst/>
              <a:gdLst>
                <a:gd name="T0" fmla="*/ 70 w 95"/>
                <a:gd name="T1" fmla="*/ 64 h 64"/>
                <a:gd name="T2" fmla="*/ 61 w 95"/>
                <a:gd name="T3" fmla="*/ 63 h 64"/>
                <a:gd name="T4" fmla="*/ 17 w 95"/>
                <a:gd name="T5" fmla="*/ 44 h 64"/>
                <a:gd name="T6" fmla="*/ 5 w 95"/>
                <a:gd name="T7" fmla="*/ 14 h 64"/>
                <a:gd name="T8" fmla="*/ 24 w 95"/>
                <a:gd name="T9" fmla="*/ 0 h 64"/>
                <a:gd name="T10" fmla="*/ 29 w 95"/>
                <a:gd name="T11" fmla="*/ 1 h 64"/>
                <a:gd name="T12" fmla="*/ 76 w 95"/>
                <a:gd name="T13" fmla="*/ 21 h 64"/>
                <a:gd name="T14" fmla="*/ 77 w 95"/>
                <a:gd name="T15" fmla="*/ 21 h 64"/>
                <a:gd name="T16" fmla="*/ 84 w 95"/>
                <a:gd name="T17" fmla="*/ 24 h 64"/>
                <a:gd name="T18" fmla="*/ 91 w 95"/>
                <a:gd name="T19" fmla="*/ 50 h 64"/>
                <a:gd name="T20" fmla="*/ 70 w 95"/>
                <a:gd name="T21" fmla="*/ 64 h 64"/>
                <a:gd name="T22" fmla="*/ 24 w 95"/>
                <a:gd name="T23" fmla="*/ 21 h 64"/>
                <a:gd name="T24" fmla="*/ 23 w 95"/>
                <a:gd name="T25" fmla="*/ 22 h 64"/>
                <a:gd name="T26" fmla="*/ 25 w 95"/>
                <a:gd name="T27" fmla="*/ 26 h 64"/>
                <a:gd name="T28" fmla="*/ 69 w 95"/>
                <a:gd name="T29" fmla="*/ 44 h 64"/>
                <a:gd name="T30" fmla="*/ 73 w 95"/>
                <a:gd name="T31" fmla="*/ 43 h 64"/>
                <a:gd name="T32" fmla="*/ 73 w 95"/>
                <a:gd name="T33" fmla="*/ 41 h 64"/>
                <a:gd name="T34" fmla="*/ 68 w 95"/>
                <a:gd name="T35" fmla="*/ 40 h 64"/>
                <a:gd name="T36" fmla="*/ 24 w 95"/>
                <a:gd name="T37"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4">
                  <a:moveTo>
                    <a:pt x="70" y="64"/>
                  </a:moveTo>
                  <a:cubicBezTo>
                    <a:pt x="67" y="64"/>
                    <a:pt x="64" y="64"/>
                    <a:pt x="61" y="63"/>
                  </a:cubicBezTo>
                  <a:cubicBezTo>
                    <a:pt x="17" y="44"/>
                    <a:pt x="17" y="44"/>
                    <a:pt x="17" y="44"/>
                  </a:cubicBezTo>
                  <a:cubicBezTo>
                    <a:pt x="6" y="39"/>
                    <a:pt x="0" y="26"/>
                    <a:pt x="5" y="14"/>
                  </a:cubicBezTo>
                  <a:cubicBezTo>
                    <a:pt x="8" y="6"/>
                    <a:pt x="15" y="1"/>
                    <a:pt x="24" y="0"/>
                  </a:cubicBezTo>
                  <a:cubicBezTo>
                    <a:pt x="26" y="0"/>
                    <a:pt x="27" y="0"/>
                    <a:pt x="29" y="1"/>
                  </a:cubicBezTo>
                  <a:cubicBezTo>
                    <a:pt x="76" y="21"/>
                    <a:pt x="76" y="21"/>
                    <a:pt x="76" y="21"/>
                  </a:cubicBezTo>
                  <a:cubicBezTo>
                    <a:pt x="76" y="21"/>
                    <a:pt x="77" y="21"/>
                    <a:pt x="77" y="21"/>
                  </a:cubicBezTo>
                  <a:cubicBezTo>
                    <a:pt x="80" y="21"/>
                    <a:pt x="82" y="22"/>
                    <a:pt x="84" y="24"/>
                  </a:cubicBezTo>
                  <a:cubicBezTo>
                    <a:pt x="92" y="30"/>
                    <a:pt x="95" y="41"/>
                    <a:pt x="91" y="50"/>
                  </a:cubicBezTo>
                  <a:cubicBezTo>
                    <a:pt x="88" y="59"/>
                    <a:pt x="79" y="64"/>
                    <a:pt x="70" y="64"/>
                  </a:cubicBezTo>
                  <a:close/>
                  <a:moveTo>
                    <a:pt x="24" y="21"/>
                  </a:moveTo>
                  <a:cubicBezTo>
                    <a:pt x="24" y="21"/>
                    <a:pt x="24" y="21"/>
                    <a:pt x="23" y="22"/>
                  </a:cubicBezTo>
                  <a:cubicBezTo>
                    <a:pt x="23" y="23"/>
                    <a:pt x="24" y="25"/>
                    <a:pt x="25" y="26"/>
                  </a:cubicBezTo>
                  <a:cubicBezTo>
                    <a:pt x="69" y="44"/>
                    <a:pt x="69" y="44"/>
                    <a:pt x="69" y="44"/>
                  </a:cubicBezTo>
                  <a:cubicBezTo>
                    <a:pt x="70" y="45"/>
                    <a:pt x="72" y="44"/>
                    <a:pt x="73" y="43"/>
                  </a:cubicBezTo>
                  <a:cubicBezTo>
                    <a:pt x="73" y="42"/>
                    <a:pt x="73" y="42"/>
                    <a:pt x="73" y="41"/>
                  </a:cubicBezTo>
                  <a:cubicBezTo>
                    <a:pt x="71" y="41"/>
                    <a:pt x="70" y="40"/>
                    <a:pt x="68" y="40"/>
                  </a:cubicBezTo>
                  <a:lnTo>
                    <a:pt x="24"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 name="Freeform 155"/>
            <p:cNvSpPr>
              <a:spLocks noEditPoints="1"/>
            </p:cNvSpPr>
            <p:nvPr/>
          </p:nvSpPr>
          <p:spPr bwMode="auto">
            <a:xfrm>
              <a:off x="9073953" y="2185151"/>
              <a:ext cx="88940" cy="61713"/>
            </a:xfrm>
            <a:custGeom>
              <a:avLst/>
              <a:gdLst>
                <a:gd name="T0" fmla="*/ 70 w 93"/>
                <a:gd name="T1" fmla="*/ 64 h 64"/>
                <a:gd name="T2" fmla="*/ 65 w 93"/>
                <a:gd name="T3" fmla="*/ 63 h 64"/>
                <a:gd name="T4" fmla="*/ 65 w 93"/>
                <a:gd name="T5" fmla="*/ 63 h 64"/>
                <a:gd name="T6" fmla="*/ 65 w 93"/>
                <a:gd name="T7" fmla="*/ 63 h 64"/>
                <a:gd name="T8" fmla="*/ 65 w 93"/>
                <a:gd name="T9" fmla="*/ 63 h 64"/>
                <a:gd name="T10" fmla="*/ 10 w 93"/>
                <a:gd name="T11" fmla="*/ 39 h 64"/>
                <a:gd name="T12" fmla="*/ 10 w 93"/>
                <a:gd name="T13" fmla="*/ 39 h 64"/>
                <a:gd name="T14" fmla="*/ 3 w 93"/>
                <a:gd name="T15" fmla="*/ 34 h 64"/>
                <a:gd name="T16" fmla="*/ 2 w 93"/>
                <a:gd name="T17" fmla="*/ 14 h 64"/>
                <a:gd name="T18" fmla="*/ 23 w 93"/>
                <a:gd name="T19" fmla="*/ 0 h 64"/>
                <a:gd name="T20" fmla="*/ 32 w 93"/>
                <a:gd name="T21" fmla="*/ 2 h 64"/>
                <a:gd name="T22" fmla="*/ 76 w 93"/>
                <a:gd name="T23" fmla="*/ 21 h 64"/>
                <a:gd name="T24" fmla="*/ 89 w 93"/>
                <a:gd name="T25" fmla="*/ 51 h 64"/>
                <a:gd name="T26" fmla="*/ 73 w 93"/>
                <a:gd name="T27" fmla="*/ 64 h 64"/>
                <a:gd name="T28" fmla="*/ 70 w 93"/>
                <a:gd name="T29" fmla="*/ 64 h 64"/>
                <a:gd name="T30" fmla="*/ 21 w 93"/>
                <a:gd name="T31" fmla="*/ 22 h 64"/>
                <a:gd name="T32" fmla="*/ 70 w 93"/>
                <a:gd name="T33" fmla="*/ 43 h 64"/>
                <a:gd name="T34" fmla="*/ 70 w 93"/>
                <a:gd name="T35" fmla="*/ 43 h 64"/>
                <a:gd name="T36" fmla="*/ 69 w 93"/>
                <a:gd name="T37" fmla="*/ 39 h 64"/>
                <a:gd name="T38" fmla="*/ 24 w 93"/>
                <a:gd name="T39" fmla="*/ 21 h 64"/>
                <a:gd name="T40" fmla="*/ 21 w 93"/>
                <a:gd name="T41" fmla="*/ 2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64">
                  <a:moveTo>
                    <a:pt x="70" y="64"/>
                  </a:moveTo>
                  <a:cubicBezTo>
                    <a:pt x="69" y="64"/>
                    <a:pt x="67" y="64"/>
                    <a:pt x="65" y="63"/>
                  </a:cubicBezTo>
                  <a:cubicBezTo>
                    <a:pt x="65" y="63"/>
                    <a:pt x="65" y="63"/>
                    <a:pt x="65" y="63"/>
                  </a:cubicBezTo>
                  <a:cubicBezTo>
                    <a:pt x="65" y="63"/>
                    <a:pt x="65" y="63"/>
                    <a:pt x="65" y="63"/>
                  </a:cubicBezTo>
                  <a:cubicBezTo>
                    <a:pt x="65" y="63"/>
                    <a:pt x="65" y="63"/>
                    <a:pt x="65" y="63"/>
                  </a:cubicBezTo>
                  <a:cubicBezTo>
                    <a:pt x="10" y="39"/>
                    <a:pt x="10" y="39"/>
                    <a:pt x="10" y="39"/>
                  </a:cubicBezTo>
                  <a:cubicBezTo>
                    <a:pt x="10" y="39"/>
                    <a:pt x="10" y="39"/>
                    <a:pt x="10" y="39"/>
                  </a:cubicBezTo>
                  <a:cubicBezTo>
                    <a:pt x="7" y="38"/>
                    <a:pt x="5" y="36"/>
                    <a:pt x="3" y="34"/>
                  </a:cubicBezTo>
                  <a:cubicBezTo>
                    <a:pt x="0" y="28"/>
                    <a:pt x="0" y="21"/>
                    <a:pt x="2" y="14"/>
                  </a:cubicBezTo>
                  <a:cubicBezTo>
                    <a:pt x="6" y="6"/>
                    <a:pt x="14" y="0"/>
                    <a:pt x="23" y="0"/>
                  </a:cubicBezTo>
                  <a:cubicBezTo>
                    <a:pt x="26" y="0"/>
                    <a:pt x="29" y="1"/>
                    <a:pt x="32" y="2"/>
                  </a:cubicBezTo>
                  <a:cubicBezTo>
                    <a:pt x="76" y="21"/>
                    <a:pt x="76" y="21"/>
                    <a:pt x="76" y="21"/>
                  </a:cubicBezTo>
                  <a:cubicBezTo>
                    <a:pt x="88" y="26"/>
                    <a:pt x="93" y="39"/>
                    <a:pt x="89" y="51"/>
                  </a:cubicBezTo>
                  <a:cubicBezTo>
                    <a:pt x="86" y="57"/>
                    <a:pt x="80" y="62"/>
                    <a:pt x="73" y="64"/>
                  </a:cubicBezTo>
                  <a:cubicBezTo>
                    <a:pt x="72" y="64"/>
                    <a:pt x="71" y="64"/>
                    <a:pt x="70" y="64"/>
                  </a:cubicBezTo>
                  <a:close/>
                  <a:moveTo>
                    <a:pt x="21" y="22"/>
                  </a:moveTo>
                  <a:cubicBezTo>
                    <a:pt x="70" y="43"/>
                    <a:pt x="70" y="43"/>
                    <a:pt x="70" y="43"/>
                  </a:cubicBezTo>
                  <a:cubicBezTo>
                    <a:pt x="70" y="43"/>
                    <a:pt x="70" y="43"/>
                    <a:pt x="70" y="43"/>
                  </a:cubicBezTo>
                  <a:cubicBezTo>
                    <a:pt x="71" y="41"/>
                    <a:pt x="70" y="40"/>
                    <a:pt x="69" y="39"/>
                  </a:cubicBezTo>
                  <a:cubicBezTo>
                    <a:pt x="24" y="21"/>
                    <a:pt x="24" y="21"/>
                    <a:pt x="24" y="21"/>
                  </a:cubicBezTo>
                  <a:cubicBezTo>
                    <a:pt x="23" y="20"/>
                    <a:pt x="22" y="20"/>
                    <a:pt x="21"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 name="Freeform 156"/>
            <p:cNvSpPr>
              <a:spLocks noEditPoints="1"/>
            </p:cNvSpPr>
            <p:nvPr/>
          </p:nvSpPr>
          <p:spPr bwMode="auto">
            <a:xfrm>
              <a:off x="9057618" y="2203302"/>
              <a:ext cx="101646" cy="66251"/>
            </a:xfrm>
            <a:custGeom>
              <a:avLst/>
              <a:gdLst>
                <a:gd name="T0" fmla="*/ 81 w 106"/>
                <a:gd name="T1" fmla="*/ 69 h 69"/>
                <a:gd name="T2" fmla="*/ 72 w 106"/>
                <a:gd name="T3" fmla="*/ 68 h 69"/>
                <a:gd name="T4" fmla="*/ 17 w 106"/>
                <a:gd name="T5" fmla="*/ 44 h 69"/>
                <a:gd name="T6" fmla="*/ 5 w 106"/>
                <a:gd name="T7" fmla="*/ 14 h 69"/>
                <a:gd name="T8" fmla="*/ 26 w 106"/>
                <a:gd name="T9" fmla="*/ 0 h 69"/>
                <a:gd name="T10" fmla="*/ 31 w 106"/>
                <a:gd name="T11" fmla="*/ 1 h 69"/>
                <a:gd name="T12" fmla="*/ 35 w 106"/>
                <a:gd name="T13" fmla="*/ 2 h 69"/>
                <a:gd name="T14" fmla="*/ 90 w 106"/>
                <a:gd name="T15" fmla="*/ 25 h 69"/>
                <a:gd name="T16" fmla="*/ 92 w 106"/>
                <a:gd name="T17" fmla="*/ 27 h 69"/>
                <a:gd name="T18" fmla="*/ 102 w 106"/>
                <a:gd name="T19" fmla="*/ 56 h 69"/>
                <a:gd name="T20" fmla="*/ 83 w 106"/>
                <a:gd name="T21" fmla="*/ 69 h 69"/>
                <a:gd name="T22" fmla="*/ 81 w 106"/>
                <a:gd name="T23" fmla="*/ 69 h 69"/>
                <a:gd name="T24" fmla="*/ 26 w 106"/>
                <a:gd name="T25" fmla="*/ 20 h 69"/>
                <a:gd name="T26" fmla="*/ 24 w 106"/>
                <a:gd name="T27" fmla="*/ 22 h 69"/>
                <a:gd name="T28" fmla="*/ 25 w 106"/>
                <a:gd name="T29" fmla="*/ 26 h 69"/>
                <a:gd name="T30" fmla="*/ 80 w 106"/>
                <a:gd name="T31" fmla="*/ 49 h 69"/>
                <a:gd name="T32" fmla="*/ 81 w 106"/>
                <a:gd name="T33" fmla="*/ 49 h 69"/>
                <a:gd name="T34" fmla="*/ 81 w 106"/>
                <a:gd name="T35" fmla="*/ 49 h 69"/>
                <a:gd name="T36" fmla="*/ 84 w 106"/>
                <a:gd name="T37" fmla="*/ 48 h 69"/>
                <a:gd name="T38" fmla="*/ 82 w 106"/>
                <a:gd name="T39" fmla="*/ 44 h 69"/>
                <a:gd name="T40" fmla="*/ 82 w 106"/>
                <a:gd name="T41" fmla="*/ 44 h 69"/>
                <a:gd name="T42" fmla="*/ 82 w 106"/>
                <a:gd name="T43" fmla="*/ 44 h 69"/>
                <a:gd name="T44" fmla="*/ 82 w 106"/>
                <a:gd name="T45" fmla="*/ 44 h 69"/>
                <a:gd name="T46" fmla="*/ 27 w 106"/>
                <a:gd name="T47" fmla="*/ 20 h 69"/>
                <a:gd name="T48" fmla="*/ 27 w 106"/>
                <a:gd name="T49" fmla="*/ 20 h 69"/>
                <a:gd name="T50" fmla="*/ 26 w 106"/>
                <a:gd name="T5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69">
                  <a:moveTo>
                    <a:pt x="81" y="69"/>
                  </a:moveTo>
                  <a:cubicBezTo>
                    <a:pt x="78" y="69"/>
                    <a:pt x="75" y="69"/>
                    <a:pt x="72" y="68"/>
                  </a:cubicBezTo>
                  <a:cubicBezTo>
                    <a:pt x="17" y="44"/>
                    <a:pt x="17" y="44"/>
                    <a:pt x="17" y="44"/>
                  </a:cubicBezTo>
                  <a:cubicBezTo>
                    <a:pt x="6" y="39"/>
                    <a:pt x="0" y="25"/>
                    <a:pt x="5" y="14"/>
                  </a:cubicBezTo>
                  <a:cubicBezTo>
                    <a:pt x="9" y="5"/>
                    <a:pt x="17" y="0"/>
                    <a:pt x="26" y="0"/>
                  </a:cubicBezTo>
                  <a:cubicBezTo>
                    <a:pt x="28" y="0"/>
                    <a:pt x="30" y="0"/>
                    <a:pt x="31" y="1"/>
                  </a:cubicBezTo>
                  <a:cubicBezTo>
                    <a:pt x="33" y="1"/>
                    <a:pt x="34" y="1"/>
                    <a:pt x="35" y="2"/>
                  </a:cubicBezTo>
                  <a:cubicBezTo>
                    <a:pt x="90" y="25"/>
                    <a:pt x="90" y="25"/>
                    <a:pt x="90" y="25"/>
                  </a:cubicBezTo>
                  <a:cubicBezTo>
                    <a:pt x="91" y="26"/>
                    <a:pt x="91" y="26"/>
                    <a:pt x="92" y="27"/>
                  </a:cubicBezTo>
                  <a:cubicBezTo>
                    <a:pt x="102" y="33"/>
                    <a:pt x="106" y="45"/>
                    <a:pt x="102" y="56"/>
                  </a:cubicBezTo>
                  <a:cubicBezTo>
                    <a:pt x="99" y="63"/>
                    <a:pt x="91" y="68"/>
                    <a:pt x="83" y="69"/>
                  </a:cubicBezTo>
                  <a:cubicBezTo>
                    <a:pt x="82" y="69"/>
                    <a:pt x="82" y="69"/>
                    <a:pt x="81" y="69"/>
                  </a:cubicBezTo>
                  <a:close/>
                  <a:moveTo>
                    <a:pt x="26" y="20"/>
                  </a:moveTo>
                  <a:cubicBezTo>
                    <a:pt x="25" y="20"/>
                    <a:pt x="24" y="20"/>
                    <a:pt x="24" y="22"/>
                  </a:cubicBezTo>
                  <a:cubicBezTo>
                    <a:pt x="23" y="23"/>
                    <a:pt x="24" y="25"/>
                    <a:pt x="25" y="26"/>
                  </a:cubicBezTo>
                  <a:cubicBezTo>
                    <a:pt x="80" y="49"/>
                    <a:pt x="80" y="49"/>
                    <a:pt x="80" y="49"/>
                  </a:cubicBezTo>
                  <a:cubicBezTo>
                    <a:pt x="80" y="49"/>
                    <a:pt x="81" y="49"/>
                    <a:pt x="81" y="49"/>
                  </a:cubicBezTo>
                  <a:cubicBezTo>
                    <a:pt x="81" y="49"/>
                    <a:pt x="81" y="49"/>
                    <a:pt x="81" y="49"/>
                  </a:cubicBezTo>
                  <a:cubicBezTo>
                    <a:pt x="82" y="49"/>
                    <a:pt x="83" y="49"/>
                    <a:pt x="84" y="48"/>
                  </a:cubicBezTo>
                  <a:cubicBezTo>
                    <a:pt x="84" y="46"/>
                    <a:pt x="84" y="45"/>
                    <a:pt x="82" y="44"/>
                  </a:cubicBezTo>
                  <a:cubicBezTo>
                    <a:pt x="82" y="44"/>
                    <a:pt x="82" y="44"/>
                    <a:pt x="82" y="44"/>
                  </a:cubicBezTo>
                  <a:cubicBezTo>
                    <a:pt x="82" y="44"/>
                    <a:pt x="82" y="44"/>
                    <a:pt x="82" y="44"/>
                  </a:cubicBezTo>
                  <a:cubicBezTo>
                    <a:pt x="82" y="44"/>
                    <a:pt x="82" y="44"/>
                    <a:pt x="82" y="44"/>
                  </a:cubicBezTo>
                  <a:cubicBezTo>
                    <a:pt x="27" y="20"/>
                    <a:pt x="27" y="20"/>
                    <a:pt x="27" y="20"/>
                  </a:cubicBezTo>
                  <a:cubicBezTo>
                    <a:pt x="27" y="20"/>
                    <a:pt x="27" y="20"/>
                    <a:pt x="27" y="20"/>
                  </a:cubicBezTo>
                  <a:cubicBezTo>
                    <a:pt x="27" y="20"/>
                    <a:pt x="26" y="20"/>
                    <a:pt x="2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85" name="Group 184">
            <a:extLst>
              <a:ext uri="{C183D7F6-B498-43B3-948B-1728B52AA6E4}">
                <adec:decorative xmlns:adec="http://schemas.microsoft.com/office/drawing/2017/decorative" val="1"/>
              </a:ext>
            </a:extLst>
          </p:cNvPr>
          <p:cNvGrpSpPr/>
          <p:nvPr/>
        </p:nvGrpSpPr>
        <p:grpSpPr>
          <a:xfrm>
            <a:off x="11316759" y="3386093"/>
            <a:ext cx="686676" cy="664620"/>
            <a:chOff x="2800172" y="3190406"/>
            <a:chExt cx="708496" cy="702082"/>
          </a:xfrm>
          <a:solidFill>
            <a:schemeClr val="accent1"/>
          </a:solidFill>
        </p:grpSpPr>
        <p:sp>
          <p:nvSpPr>
            <p:cNvPr id="186" name="Freeform 381"/>
            <p:cNvSpPr>
              <a:spLocks noEditPoints="1"/>
            </p:cNvSpPr>
            <p:nvPr/>
          </p:nvSpPr>
          <p:spPr bwMode="auto">
            <a:xfrm>
              <a:off x="2925202" y="3289787"/>
              <a:ext cx="317379" cy="333409"/>
            </a:xfrm>
            <a:custGeom>
              <a:avLst/>
              <a:gdLst>
                <a:gd name="T0" fmla="*/ 350 w 394"/>
                <a:gd name="T1" fmla="*/ 282 h 419"/>
                <a:gd name="T2" fmla="*/ 261 w 394"/>
                <a:gd name="T3" fmla="*/ 249 h 419"/>
                <a:gd name="T4" fmla="*/ 292 w 394"/>
                <a:gd name="T5" fmla="*/ 182 h 419"/>
                <a:gd name="T6" fmla="*/ 297 w 394"/>
                <a:gd name="T7" fmla="*/ 106 h 419"/>
                <a:gd name="T8" fmla="*/ 197 w 394"/>
                <a:gd name="T9" fmla="*/ 0 h 419"/>
                <a:gd name="T10" fmla="*/ 97 w 394"/>
                <a:gd name="T11" fmla="*/ 106 h 419"/>
                <a:gd name="T12" fmla="*/ 102 w 394"/>
                <a:gd name="T13" fmla="*/ 182 h 419"/>
                <a:gd name="T14" fmla="*/ 133 w 394"/>
                <a:gd name="T15" fmla="*/ 249 h 419"/>
                <a:gd name="T16" fmla="*/ 43 w 394"/>
                <a:gd name="T17" fmla="*/ 282 h 419"/>
                <a:gd name="T18" fmla="*/ 0 w 394"/>
                <a:gd name="T19" fmla="*/ 402 h 419"/>
                <a:gd name="T20" fmla="*/ 11 w 394"/>
                <a:gd name="T21" fmla="*/ 418 h 419"/>
                <a:gd name="T22" fmla="*/ 28 w 394"/>
                <a:gd name="T23" fmla="*/ 407 h 419"/>
                <a:gd name="T24" fmla="*/ 61 w 394"/>
                <a:gd name="T25" fmla="*/ 304 h 419"/>
                <a:gd name="T26" fmla="*/ 80 w 394"/>
                <a:gd name="T27" fmla="*/ 294 h 419"/>
                <a:gd name="T28" fmla="*/ 137 w 394"/>
                <a:gd name="T29" fmla="*/ 277 h 419"/>
                <a:gd name="T30" fmla="*/ 183 w 394"/>
                <a:gd name="T31" fmla="*/ 357 h 419"/>
                <a:gd name="T32" fmla="*/ 211 w 394"/>
                <a:gd name="T33" fmla="*/ 357 h 419"/>
                <a:gd name="T34" fmla="*/ 257 w 394"/>
                <a:gd name="T35" fmla="*/ 277 h 419"/>
                <a:gd name="T36" fmla="*/ 315 w 394"/>
                <a:gd name="T37" fmla="*/ 294 h 419"/>
                <a:gd name="T38" fmla="*/ 333 w 394"/>
                <a:gd name="T39" fmla="*/ 304 h 419"/>
                <a:gd name="T40" fmla="*/ 366 w 394"/>
                <a:gd name="T41" fmla="*/ 407 h 419"/>
                <a:gd name="T42" fmla="*/ 383 w 394"/>
                <a:gd name="T43" fmla="*/ 418 h 419"/>
                <a:gd name="T44" fmla="*/ 394 w 394"/>
                <a:gd name="T45" fmla="*/ 402 h 419"/>
                <a:gd name="T46" fmla="*/ 233 w 394"/>
                <a:gd name="T47" fmla="*/ 218 h 419"/>
                <a:gd name="T48" fmla="*/ 230 w 394"/>
                <a:gd name="T49" fmla="*/ 226 h 419"/>
                <a:gd name="T50" fmla="*/ 235 w 394"/>
                <a:gd name="T51" fmla="*/ 259 h 419"/>
                <a:gd name="T52" fmla="*/ 159 w 394"/>
                <a:gd name="T53" fmla="*/ 259 h 419"/>
                <a:gd name="T54" fmla="*/ 164 w 394"/>
                <a:gd name="T55" fmla="*/ 226 h 419"/>
                <a:gd name="T56" fmla="*/ 161 w 394"/>
                <a:gd name="T57" fmla="*/ 218 h 419"/>
                <a:gd name="T58" fmla="*/ 127 w 394"/>
                <a:gd name="T59" fmla="*/ 167 h 419"/>
                <a:gd name="T60" fmla="*/ 125 w 394"/>
                <a:gd name="T61" fmla="*/ 158 h 419"/>
                <a:gd name="T62" fmla="*/ 115 w 394"/>
                <a:gd name="T63" fmla="*/ 157 h 419"/>
                <a:gd name="T64" fmla="*/ 114 w 394"/>
                <a:gd name="T65" fmla="*/ 128 h 419"/>
                <a:gd name="T66" fmla="*/ 117 w 394"/>
                <a:gd name="T67" fmla="*/ 127 h 419"/>
                <a:gd name="T68" fmla="*/ 119 w 394"/>
                <a:gd name="T69" fmla="*/ 126 h 419"/>
                <a:gd name="T70" fmla="*/ 121 w 394"/>
                <a:gd name="T71" fmla="*/ 124 h 419"/>
                <a:gd name="T72" fmla="*/ 123 w 394"/>
                <a:gd name="T73" fmla="*/ 122 h 419"/>
                <a:gd name="T74" fmla="*/ 124 w 394"/>
                <a:gd name="T75" fmla="*/ 119 h 419"/>
                <a:gd name="T76" fmla="*/ 124 w 394"/>
                <a:gd name="T77" fmla="*/ 117 h 419"/>
                <a:gd name="T78" fmla="*/ 125 w 394"/>
                <a:gd name="T79" fmla="*/ 114 h 419"/>
                <a:gd name="T80" fmla="*/ 140 w 394"/>
                <a:gd name="T81" fmla="*/ 69 h 419"/>
                <a:gd name="T82" fmla="*/ 167 w 394"/>
                <a:gd name="T83" fmla="*/ 73 h 419"/>
                <a:gd name="T84" fmla="*/ 178 w 394"/>
                <a:gd name="T85" fmla="*/ 78 h 419"/>
                <a:gd name="T86" fmla="*/ 237 w 394"/>
                <a:gd name="T87" fmla="*/ 94 h 419"/>
                <a:gd name="T88" fmla="*/ 269 w 394"/>
                <a:gd name="T89" fmla="*/ 114 h 419"/>
                <a:gd name="T90" fmla="*/ 269 w 394"/>
                <a:gd name="T91" fmla="*/ 115 h 419"/>
                <a:gd name="T92" fmla="*/ 270 w 394"/>
                <a:gd name="T93" fmla="*/ 121 h 419"/>
                <a:gd name="T94" fmla="*/ 271 w 394"/>
                <a:gd name="T95" fmla="*/ 123 h 419"/>
                <a:gd name="T96" fmla="*/ 273 w 394"/>
                <a:gd name="T97" fmla="*/ 124 h 419"/>
                <a:gd name="T98" fmla="*/ 279 w 394"/>
                <a:gd name="T99" fmla="*/ 128 h 419"/>
                <a:gd name="T100" fmla="*/ 279 w 394"/>
                <a:gd name="T101" fmla="*/ 157 h 419"/>
                <a:gd name="T102" fmla="*/ 269 w 394"/>
                <a:gd name="T103" fmla="*/ 158 h 419"/>
                <a:gd name="T104" fmla="*/ 267 w 394"/>
                <a:gd name="T105" fmla="*/ 167 h 419"/>
                <a:gd name="T106" fmla="*/ 233 w 394"/>
                <a:gd name="T107" fmla="*/ 218 h 419"/>
                <a:gd name="T108" fmla="*/ 226 w 394"/>
                <a:gd name="T109" fmla="*/ 66 h 419"/>
                <a:gd name="T110" fmla="*/ 179 w 394"/>
                <a:gd name="T111" fmla="*/ 48 h 419"/>
                <a:gd name="T112" fmla="*/ 197 w 394"/>
                <a:gd name="T113" fmla="*/ 28 h 419"/>
                <a:gd name="T114" fmla="*/ 258 w 394"/>
                <a:gd name="T115" fmla="*/ 6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 h="419">
                  <a:moveTo>
                    <a:pt x="379" y="330"/>
                  </a:moveTo>
                  <a:cubicBezTo>
                    <a:pt x="376" y="311"/>
                    <a:pt x="365" y="294"/>
                    <a:pt x="350" y="282"/>
                  </a:cubicBezTo>
                  <a:cubicBezTo>
                    <a:pt x="341" y="274"/>
                    <a:pt x="331" y="269"/>
                    <a:pt x="321" y="267"/>
                  </a:cubicBezTo>
                  <a:cubicBezTo>
                    <a:pt x="261" y="249"/>
                    <a:pt x="261" y="249"/>
                    <a:pt x="261" y="249"/>
                  </a:cubicBezTo>
                  <a:cubicBezTo>
                    <a:pt x="259" y="233"/>
                    <a:pt x="259" y="233"/>
                    <a:pt x="259" y="233"/>
                  </a:cubicBezTo>
                  <a:cubicBezTo>
                    <a:pt x="274" y="220"/>
                    <a:pt x="285" y="202"/>
                    <a:pt x="292" y="182"/>
                  </a:cubicBezTo>
                  <a:cubicBezTo>
                    <a:pt x="305" y="176"/>
                    <a:pt x="314" y="161"/>
                    <a:pt x="314" y="143"/>
                  </a:cubicBezTo>
                  <a:cubicBezTo>
                    <a:pt x="314" y="127"/>
                    <a:pt x="307" y="113"/>
                    <a:pt x="297" y="106"/>
                  </a:cubicBezTo>
                  <a:cubicBezTo>
                    <a:pt x="296" y="88"/>
                    <a:pt x="291" y="53"/>
                    <a:pt x="267" y="27"/>
                  </a:cubicBezTo>
                  <a:cubicBezTo>
                    <a:pt x="250" y="9"/>
                    <a:pt x="226" y="0"/>
                    <a:pt x="197" y="0"/>
                  </a:cubicBezTo>
                  <a:cubicBezTo>
                    <a:pt x="168" y="0"/>
                    <a:pt x="144" y="9"/>
                    <a:pt x="127" y="27"/>
                  </a:cubicBezTo>
                  <a:cubicBezTo>
                    <a:pt x="102" y="53"/>
                    <a:pt x="97" y="88"/>
                    <a:pt x="97" y="106"/>
                  </a:cubicBezTo>
                  <a:cubicBezTo>
                    <a:pt x="87" y="114"/>
                    <a:pt x="80" y="128"/>
                    <a:pt x="80" y="143"/>
                  </a:cubicBezTo>
                  <a:cubicBezTo>
                    <a:pt x="80" y="160"/>
                    <a:pt x="89" y="176"/>
                    <a:pt x="102" y="182"/>
                  </a:cubicBezTo>
                  <a:cubicBezTo>
                    <a:pt x="109" y="202"/>
                    <a:pt x="120" y="220"/>
                    <a:pt x="135" y="233"/>
                  </a:cubicBezTo>
                  <a:cubicBezTo>
                    <a:pt x="133" y="249"/>
                    <a:pt x="133" y="249"/>
                    <a:pt x="133" y="249"/>
                  </a:cubicBezTo>
                  <a:cubicBezTo>
                    <a:pt x="73" y="267"/>
                    <a:pt x="73" y="267"/>
                    <a:pt x="73" y="267"/>
                  </a:cubicBezTo>
                  <a:cubicBezTo>
                    <a:pt x="63" y="269"/>
                    <a:pt x="53" y="274"/>
                    <a:pt x="43" y="282"/>
                  </a:cubicBezTo>
                  <a:cubicBezTo>
                    <a:pt x="29" y="294"/>
                    <a:pt x="18" y="311"/>
                    <a:pt x="15" y="330"/>
                  </a:cubicBezTo>
                  <a:cubicBezTo>
                    <a:pt x="0" y="402"/>
                    <a:pt x="0" y="402"/>
                    <a:pt x="0" y="402"/>
                  </a:cubicBezTo>
                  <a:cubicBezTo>
                    <a:pt x="0" y="405"/>
                    <a:pt x="0" y="409"/>
                    <a:pt x="2" y="412"/>
                  </a:cubicBezTo>
                  <a:cubicBezTo>
                    <a:pt x="4" y="415"/>
                    <a:pt x="8" y="418"/>
                    <a:pt x="11" y="418"/>
                  </a:cubicBezTo>
                  <a:cubicBezTo>
                    <a:pt x="12" y="418"/>
                    <a:pt x="13" y="419"/>
                    <a:pt x="14" y="419"/>
                  </a:cubicBezTo>
                  <a:cubicBezTo>
                    <a:pt x="21" y="419"/>
                    <a:pt x="26" y="414"/>
                    <a:pt x="28" y="407"/>
                  </a:cubicBezTo>
                  <a:cubicBezTo>
                    <a:pt x="42" y="336"/>
                    <a:pt x="42" y="336"/>
                    <a:pt x="42" y="336"/>
                  </a:cubicBezTo>
                  <a:cubicBezTo>
                    <a:pt x="44" y="323"/>
                    <a:pt x="51" y="312"/>
                    <a:pt x="61" y="304"/>
                  </a:cubicBezTo>
                  <a:cubicBezTo>
                    <a:pt x="68" y="298"/>
                    <a:pt x="74" y="295"/>
                    <a:pt x="80" y="294"/>
                  </a:cubicBezTo>
                  <a:cubicBezTo>
                    <a:pt x="80" y="294"/>
                    <a:pt x="80" y="294"/>
                    <a:pt x="80" y="294"/>
                  </a:cubicBezTo>
                  <a:cubicBezTo>
                    <a:pt x="80" y="294"/>
                    <a:pt x="80" y="294"/>
                    <a:pt x="80" y="294"/>
                  </a:cubicBezTo>
                  <a:cubicBezTo>
                    <a:pt x="137" y="277"/>
                    <a:pt x="137" y="277"/>
                    <a:pt x="137" y="277"/>
                  </a:cubicBezTo>
                  <a:cubicBezTo>
                    <a:pt x="183" y="325"/>
                    <a:pt x="183" y="325"/>
                    <a:pt x="183" y="325"/>
                  </a:cubicBezTo>
                  <a:cubicBezTo>
                    <a:pt x="183" y="357"/>
                    <a:pt x="183" y="357"/>
                    <a:pt x="183" y="357"/>
                  </a:cubicBezTo>
                  <a:cubicBezTo>
                    <a:pt x="183" y="365"/>
                    <a:pt x="189" y="371"/>
                    <a:pt x="197" y="371"/>
                  </a:cubicBezTo>
                  <a:cubicBezTo>
                    <a:pt x="205" y="371"/>
                    <a:pt x="211" y="365"/>
                    <a:pt x="211" y="357"/>
                  </a:cubicBezTo>
                  <a:cubicBezTo>
                    <a:pt x="211" y="325"/>
                    <a:pt x="211" y="325"/>
                    <a:pt x="211" y="325"/>
                  </a:cubicBezTo>
                  <a:cubicBezTo>
                    <a:pt x="257" y="277"/>
                    <a:pt x="257" y="277"/>
                    <a:pt x="257" y="277"/>
                  </a:cubicBezTo>
                  <a:cubicBezTo>
                    <a:pt x="314" y="294"/>
                    <a:pt x="314" y="294"/>
                    <a:pt x="314" y="294"/>
                  </a:cubicBezTo>
                  <a:cubicBezTo>
                    <a:pt x="315" y="294"/>
                    <a:pt x="315" y="294"/>
                    <a:pt x="315" y="294"/>
                  </a:cubicBezTo>
                  <a:cubicBezTo>
                    <a:pt x="315" y="294"/>
                    <a:pt x="315" y="294"/>
                    <a:pt x="315" y="294"/>
                  </a:cubicBezTo>
                  <a:cubicBezTo>
                    <a:pt x="320" y="295"/>
                    <a:pt x="326" y="298"/>
                    <a:pt x="333" y="304"/>
                  </a:cubicBezTo>
                  <a:cubicBezTo>
                    <a:pt x="342" y="312"/>
                    <a:pt x="349" y="323"/>
                    <a:pt x="352" y="336"/>
                  </a:cubicBezTo>
                  <a:cubicBezTo>
                    <a:pt x="366" y="407"/>
                    <a:pt x="366" y="407"/>
                    <a:pt x="366" y="407"/>
                  </a:cubicBezTo>
                  <a:cubicBezTo>
                    <a:pt x="367" y="414"/>
                    <a:pt x="373" y="419"/>
                    <a:pt x="380" y="419"/>
                  </a:cubicBezTo>
                  <a:cubicBezTo>
                    <a:pt x="381" y="419"/>
                    <a:pt x="382" y="418"/>
                    <a:pt x="383" y="418"/>
                  </a:cubicBezTo>
                  <a:cubicBezTo>
                    <a:pt x="386" y="418"/>
                    <a:pt x="389" y="415"/>
                    <a:pt x="392" y="412"/>
                  </a:cubicBezTo>
                  <a:cubicBezTo>
                    <a:pt x="394" y="409"/>
                    <a:pt x="394" y="405"/>
                    <a:pt x="394" y="402"/>
                  </a:cubicBezTo>
                  <a:lnTo>
                    <a:pt x="379" y="330"/>
                  </a:lnTo>
                  <a:close/>
                  <a:moveTo>
                    <a:pt x="233" y="218"/>
                  </a:moveTo>
                  <a:cubicBezTo>
                    <a:pt x="230" y="221"/>
                    <a:pt x="230" y="221"/>
                    <a:pt x="230" y="221"/>
                  </a:cubicBezTo>
                  <a:cubicBezTo>
                    <a:pt x="230" y="226"/>
                    <a:pt x="230" y="226"/>
                    <a:pt x="230" y="226"/>
                  </a:cubicBezTo>
                  <a:cubicBezTo>
                    <a:pt x="233" y="253"/>
                    <a:pt x="233" y="253"/>
                    <a:pt x="233" y="253"/>
                  </a:cubicBezTo>
                  <a:cubicBezTo>
                    <a:pt x="234" y="255"/>
                    <a:pt x="234" y="257"/>
                    <a:pt x="235" y="259"/>
                  </a:cubicBezTo>
                  <a:cubicBezTo>
                    <a:pt x="197" y="299"/>
                    <a:pt x="197" y="299"/>
                    <a:pt x="197" y="299"/>
                  </a:cubicBezTo>
                  <a:cubicBezTo>
                    <a:pt x="159" y="259"/>
                    <a:pt x="159" y="259"/>
                    <a:pt x="159" y="259"/>
                  </a:cubicBezTo>
                  <a:cubicBezTo>
                    <a:pt x="160" y="257"/>
                    <a:pt x="160" y="255"/>
                    <a:pt x="160" y="253"/>
                  </a:cubicBezTo>
                  <a:cubicBezTo>
                    <a:pt x="164" y="226"/>
                    <a:pt x="164" y="226"/>
                    <a:pt x="164" y="226"/>
                  </a:cubicBezTo>
                  <a:cubicBezTo>
                    <a:pt x="164" y="221"/>
                    <a:pt x="164" y="221"/>
                    <a:pt x="164" y="221"/>
                  </a:cubicBezTo>
                  <a:cubicBezTo>
                    <a:pt x="161" y="218"/>
                    <a:pt x="161" y="218"/>
                    <a:pt x="161" y="218"/>
                  </a:cubicBezTo>
                  <a:cubicBezTo>
                    <a:pt x="158" y="216"/>
                    <a:pt x="158" y="216"/>
                    <a:pt x="158" y="216"/>
                  </a:cubicBezTo>
                  <a:cubicBezTo>
                    <a:pt x="143" y="205"/>
                    <a:pt x="132" y="188"/>
                    <a:pt x="127" y="167"/>
                  </a:cubicBezTo>
                  <a:cubicBezTo>
                    <a:pt x="126" y="163"/>
                    <a:pt x="126" y="163"/>
                    <a:pt x="126" y="163"/>
                  </a:cubicBezTo>
                  <a:cubicBezTo>
                    <a:pt x="125" y="158"/>
                    <a:pt x="125" y="158"/>
                    <a:pt x="125" y="158"/>
                  </a:cubicBezTo>
                  <a:cubicBezTo>
                    <a:pt x="119" y="157"/>
                    <a:pt x="119" y="157"/>
                    <a:pt x="119" y="157"/>
                  </a:cubicBezTo>
                  <a:cubicBezTo>
                    <a:pt x="115" y="157"/>
                    <a:pt x="115" y="157"/>
                    <a:pt x="115" y="157"/>
                  </a:cubicBezTo>
                  <a:cubicBezTo>
                    <a:pt x="113" y="157"/>
                    <a:pt x="108" y="152"/>
                    <a:pt x="108" y="143"/>
                  </a:cubicBezTo>
                  <a:cubicBezTo>
                    <a:pt x="108" y="135"/>
                    <a:pt x="112" y="129"/>
                    <a:pt x="114" y="128"/>
                  </a:cubicBezTo>
                  <a:cubicBezTo>
                    <a:pt x="115" y="128"/>
                    <a:pt x="115" y="128"/>
                    <a:pt x="116" y="128"/>
                  </a:cubicBezTo>
                  <a:cubicBezTo>
                    <a:pt x="116" y="128"/>
                    <a:pt x="116" y="128"/>
                    <a:pt x="117" y="127"/>
                  </a:cubicBezTo>
                  <a:cubicBezTo>
                    <a:pt x="117" y="127"/>
                    <a:pt x="118" y="127"/>
                    <a:pt x="118" y="127"/>
                  </a:cubicBezTo>
                  <a:cubicBezTo>
                    <a:pt x="118" y="126"/>
                    <a:pt x="119" y="126"/>
                    <a:pt x="119" y="126"/>
                  </a:cubicBezTo>
                  <a:cubicBezTo>
                    <a:pt x="120" y="126"/>
                    <a:pt x="120" y="125"/>
                    <a:pt x="120" y="125"/>
                  </a:cubicBezTo>
                  <a:cubicBezTo>
                    <a:pt x="121" y="125"/>
                    <a:pt x="121" y="124"/>
                    <a:pt x="121" y="124"/>
                  </a:cubicBezTo>
                  <a:cubicBezTo>
                    <a:pt x="121" y="124"/>
                    <a:pt x="122" y="123"/>
                    <a:pt x="122" y="123"/>
                  </a:cubicBezTo>
                  <a:cubicBezTo>
                    <a:pt x="122" y="123"/>
                    <a:pt x="122" y="122"/>
                    <a:pt x="123" y="122"/>
                  </a:cubicBezTo>
                  <a:cubicBezTo>
                    <a:pt x="123" y="122"/>
                    <a:pt x="123" y="121"/>
                    <a:pt x="123" y="121"/>
                  </a:cubicBezTo>
                  <a:cubicBezTo>
                    <a:pt x="123" y="120"/>
                    <a:pt x="124" y="120"/>
                    <a:pt x="124" y="119"/>
                  </a:cubicBezTo>
                  <a:cubicBezTo>
                    <a:pt x="124" y="119"/>
                    <a:pt x="124" y="119"/>
                    <a:pt x="124" y="118"/>
                  </a:cubicBezTo>
                  <a:cubicBezTo>
                    <a:pt x="124" y="118"/>
                    <a:pt x="124" y="117"/>
                    <a:pt x="124" y="117"/>
                  </a:cubicBezTo>
                  <a:cubicBezTo>
                    <a:pt x="125" y="116"/>
                    <a:pt x="125" y="116"/>
                    <a:pt x="125" y="115"/>
                  </a:cubicBezTo>
                  <a:cubicBezTo>
                    <a:pt x="125" y="115"/>
                    <a:pt x="125" y="115"/>
                    <a:pt x="125" y="114"/>
                  </a:cubicBezTo>
                  <a:cubicBezTo>
                    <a:pt x="125" y="114"/>
                    <a:pt x="124" y="96"/>
                    <a:pt x="130" y="77"/>
                  </a:cubicBezTo>
                  <a:cubicBezTo>
                    <a:pt x="132" y="73"/>
                    <a:pt x="136" y="70"/>
                    <a:pt x="140" y="69"/>
                  </a:cubicBezTo>
                  <a:cubicBezTo>
                    <a:pt x="142" y="68"/>
                    <a:pt x="144" y="68"/>
                    <a:pt x="147" y="68"/>
                  </a:cubicBezTo>
                  <a:cubicBezTo>
                    <a:pt x="153" y="68"/>
                    <a:pt x="160" y="70"/>
                    <a:pt x="167" y="73"/>
                  </a:cubicBezTo>
                  <a:cubicBezTo>
                    <a:pt x="171" y="75"/>
                    <a:pt x="174" y="76"/>
                    <a:pt x="177" y="78"/>
                  </a:cubicBezTo>
                  <a:cubicBezTo>
                    <a:pt x="178" y="78"/>
                    <a:pt x="178" y="78"/>
                    <a:pt x="178" y="78"/>
                  </a:cubicBezTo>
                  <a:cubicBezTo>
                    <a:pt x="191" y="85"/>
                    <a:pt x="205" y="92"/>
                    <a:pt x="223" y="94"/>
                  </a:cubicBezTo>
                  <a:cubicBezTo>
                    <a:pt x="228" y="94"/>
                    <a:pt x="233" y="94"/>
                    <a:pt x="237" y="94"/>
                  </a:cubicBezTo>
                  <a:cubicBezTo>
                    <a:pt x="248" y="94"/>
                    <a:pt x="257" y="93"/>
                    <a:pt x="267" y="90"/>
                  </a:cubicBezTo>
                  <a:cubicBezTo>
                    <a:pt x="269" y="103"/>
                    <a:pt x="269" y="112"/>
                    <a:pt x="269" y="114"/>
                  </a:cubicBezTo>
                  <a:cubicBezTo>
                    <a:pt x="269" y="115"/>
                    <a:pt x="269" y="115"/>
                    <a:pt x="269" y="115"/>
                  </a:cubicBezTo>
                  <a:cubicBezTo>
                    <a:pt x="269" y="115"/>
                    <a:pt x="269" y="115"/>
                    <a:pt x="269" y="115"/>
                  </a:cubicBezTo>
                  <a:cubicBezTo>
                    <a:pt x="269" y="116"/>
                    <a:pt x="269" y="118"/>
                    <a:pt x="270" y="119"/>
                  </a:cubicBezTo>
                  <a:cubicBezTo>
                    <a:pt x="270" y="120"/>
                    <a:pt x="270" y="120"/>
                    <a:pt x="270" y="121"/>
                  </a:cubicBezTo>
                  <a:cubicBezTo>
                    <a:pt x="270" y="121"/>
                    <a:pt x="270" y="121"/>
                    <a:pt x="271" y="122"/>
                  </a:cubicBezTo>
                  <a:cubicBezTo>
                    <a:pt x="271" y="122"/>
                    <a:pt x="271" y="123"/>
                    <a:pt x="271" y="123"/>
                  </a:cubicBezTo>
                  <a:cubicBezTo>
                    <a:pt x="272" y="123"/>
                    <a:pt x="272" y="124"/>
                    <a:pt x="272" y="124"/>
                  </a:cubicBezTo>
                  <a:cubicBezTo>
                    <a:pt x="273" y="124"/>
                    <a:pt x="273" y="124"/>
                    <a:pt x="273" y="124"/>
                  </a:cubicBezTo>
                  <a:cubicBezTo>
                    <a:pt x="273" y="125"/>
                    <a:pt x="273" y="125"/>
                    <a:pt x="273" y="125"/>
                  </a:cubicBezTo>
                  <a:cubicBezTo>
                    <a:pt x="275" y="126"/>
                    <a:pt x="277" y="128"/>
                    <a:pt x="279" y="128"/>
                  </a:cubicBezTo>
                  <a:cubicBezTo>
                    <a:pt x="282" y="129"/>
                    <a:pt x="286" y="134"/>
                    <a:pt x="286" y="143"/>
                  </a:cubicBezTo>
                  <a:cubicBezTo>
                    <a:pt x="286" y="151"/>
                    <a:pt x="282" y="157"/>
                    <a:pt x="279" y="157"/>
                  </a:cubicBezTo>
                  <a:cubicBezTo>
                    <a:pt x="275" y="157"/>
                    <a:pt x="275" y="157"/>
                    <a:pt x="275" y="157"/>
                  </a:cubicBezTo>
                  <a:cubicBezTo>
                    <a:pt x="269" y="158"/>
                    <a:pt x="269" y="158"/>
                    <a:pt x="269" y="158"/>
                  </a:cubicBezTo>
                  <a:cubicBezTo>
                    <a:pt x="268" y="163"/>
                    <a:pt x="268" y="163"/>
                    <a:pt x="268" y="163"/>
                  </a:cubicBezTo>
                  <a:cubicBezTo>
                    <a:pt x="267" y="167"/>
                    <a:pt x="267" y="167"/>
                    <a:pt x="267" y="167"/>
                  </a:cubicBezTo>
                  <a:cubicBezTo>
                    <a:pt x="261" y="188"/>
                    <a:pt x="251" y="205"/>
                    <a:pt x="236" y="216"/>
                  </a:cubicBezTo>
                  <a:lnTo>
                    <a:pt x="233" y="218"/>
                  </a:lnTo>
                  <a:close/>
                  <a:moveTo>
                    <a:pt x="237" y="66"/>
                  </a:moveTo>
                  <a:cubicBezTo>
                    <a:pt x="234" y="66"/>
                    <a:pt x="230" y="66"/>
                    <a:pt x="226" y="66"/>
                  </a:cubicBezTo>
                  <a:cubicBezTo>
                    <a:pt x="213" y="64"/>
                    <a:pt x="202" y="59"/>
                    <a:pt x="190" y="53"/>
                  </a:cubicBezTo>
                  <a:cubicBezTo>
                    <a:pt x="187" y="51"/>
                    <a:pt x="183" y="49"/>
                    <a:pt x="179" y="48"/>
                  </a:cubicBezTo>
                  <a:cubicBezTo>
                    <a:pt x="170" y="44"/>
                    <a:pt x="162" y="41"/>
                    <a:pt x="154" y="40"/>
                  </a:cubicBezTo>
                  <a:cubicBezTo>
                    <a:pt x="165" y="32"/>
                    <a:pt x="180" y="28"/>
                    <a:pt x="197" y="28"/>
                  </a:cubicBezTo>
                  <a:cubicBezTo>
                    <a:pt x="218" y="28"/>
                    <a:pt x="235" y="34"/>
                    <a:pt x="247" y="46"/>
                  </a:cubicBezTo>
                  <a:cubicBezTo>
                    <a:pt x="251" y="51"/>
                    <a:pt x="255" y="57"/>
                    <a:pt x="258" y="63"/>
                  </a:cubicBezTo>
                  <a:cubicBezTo>
                    <a:pt x="252" y="65"/>
                    <a:pt x="245" y="66"/>
                    <a:pt x="237" y="66"/>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sp>
          <p:nvSpPr>
            <p:cNvPr id="187" name="Freeform 382"/>
            <p:cNvSpPr>
              <a:spLocks noEditPoints="1"/>
            </p:cNvSpPr>
            <p:nvPr/>
          </p:nvSpPr>
          <p:spPr bwMode="auto">
            <a:xfrm>
              <a:off x="2800172" y="3190406"/>
              <a:ext cx="567436" cy="567436"/>
            </a:xfrm>
            <a:custGeom>
              <a:avLst/>
              <a:gdLst>
                <a:gd name="T0" fmla="*/ 0 w 710"/>
                <a:gd name="T1" fmla="*/ 355 h 711"/>
                <a:gd name="T2" fmla="*/ 355 w 710"/>
                <a:gd name="T3" fmla="*/ 711 h 711"/>
                <a:gd name="T4" fmla="*/ 710 w 710"/>
                <a:gd name="T5" fmla="*/ 355 h 711"/>
                <a:gd name="T6" fmla="*/ 355 w 710"/>
                <a:gd name="T7" fmla="*/ 0 h 711"/>
                <a:gd name="T8" fmla="*/ 0 w 710"/>
                <a:gd name="T9" fmla="*/ 355 h 711"/>
                <a:gd name="T10" fmla="*/ 355 w 710"/>
                <a:gd name="T11" fmla="*/ 683 h 711"/>
                <a:gd name="T12" fmla="*/ 28 w 710"/>
                <a:gd name="T13" fmla="*/ 355 h 711"/>
                <a:gd name="T14" fmla="*/ 355 w 710"/>
                <a:gd name="T15" fmla="*/ 28 h 711"/>
                <a:gd name="T16" fmla="*/ 682 w 710"/>
                <a:gd name="T17" fmla="*/ 355 h 711"/>
                <a:gd name="T18" fmla="*/ 355 w 710"/>
                <a:gd name="T19" fmla="*/ 683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711">
                  <a:moveTo>
                    <a:pt x="0" y="355"/>
                  </a:moveTo>
                  <a:cubicBezTo>
                    <a:pt x="0" y="551"/>
                    <a:pt x="159" y="711"/>
                    <a:pt x="355" y="711"/>
                  </a:cubicBezTo>
                  <a:cubicBezTo>
                    <a:pt x="551" y="711"/>
                    <a:pt x="710" y="551"/>
                    <a:pt x="710" y="355"/>
                  </a:cubicBezTo>
                  <a:cubicBezTo>
                    <a:pt x="710" y="159"/>
                    <a:pt x="551" y="0"/>
                    <a:pt x="355" y="0"/>
                  </a:cubicBezTo>
                  <a:cubicBezTo>
                    <a:pt x="159" y="0"/>
                    <a:pt x="0" y="159"/>
                    <a:pt x="0" y="355"/>
                  </a:cubicBezTo>
                  <a:close/>
                  <a:moveTo>
                    <a:pt x="355" y="683"/>
                  </a:moveTo>
                  <a:cubicBezTo>
                    <a:pt x="174" y="683"/>
                    <a:pt x="28" y="536"/>
                    <a:pt x="28" y="355"/>
                  </a:cubicBezTo>
                  <a:cubicBezTo>
                    <a:pt x="28" y="175"/>
                    <a:pt x="174" y="28"/>
                    <a:pt x="355" y="28"/>
                  </a:cubicBezTo>
                  <a:cubicBezTo>
                    <a:pt x="535" y="28"/>
                    <a:pt x="682" y="175"/>
                    <a:pt x="682" y="355"/>
                  </a:cubicBezTo>
                  <a:cubicBezTo>
                    <a:pt x="682" y="536"/>
                    <a:pt x="535" y="683"/>
                    <a:pt x="355" y="683"/>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sp>
          <p:nvSpPr>
            <p:cNvPr id="188" name="Freeform 383"/>
            <p:cNvSpPr>
              <a:spLocks noEditPoints="1"/>
            </p:cNvSpPr>
            <p:nvPr/>
          </p:nvSpPr>
          <p:spPr bwMode="auto">
            <a:xfrm>
              <a:off x="3079083" y="3469315"/>
              <a:ext cx="429585" cy="423173"/>
            </a:xfrm>
            <a:custGeom>
              <a:avLst/>
              <a:gdLst>
                <a:gd name="T0" fmla="*/ 339 w 536"/>
                <a:gd name="T1" fmla="*/ 256 h 530"/>
                <a:gd name="T2" fmla="*/ 419 w 536"/>
                <a:gd name="T3" fmla="*/ 14 h 530"/>
                <a:gd name="T4" fmla="*/ 405 w 536"/>
                <a:gd name="T5" fmla="*/ 0 h 530"/>
                <a:gd name="T6" fmla="*/ 391 w 536"/>
                <a:gd name="T7" fmla="*/ 14 h 530"/>
                <a:gd name="T8" fmla="*/ 14 w 536"/>
                <a:gd name="T9" fmla="*/ 391 h 530"/>
                <a:gd name="T10" fmla="*/ 0 w 536"/>
                <a:gd name="T11" fmla="*/ 405 h 530"/>
                <a:gd name="T12" fmla="*/ 14 w 536"/>
                <a:gd name="T13" fmla="*/ 419 h 530"/>
                <a:gd name="T14" fmla="*/ 255 w 536"/>
                <a:gd name="T15" fmla="*/ 339 h 530"/>
                <a:gd name="T16" fmla="*/ 429 w 536"/>
                <a:gd name="T17" fmla="*/ 513 h 530"/>
                <a:gd name="T18" fmla="*/ 471 w 536"/>
                <a:gd name="T19" fmla="*/ 530 h 530"/>
                <a:gd name="T20" fmla="*/ 512 w 536"/>
                <a:gd name="T21" fmla="*/ 513 h 530"/>
                <a:gd name="T22" fmla="*/ 512 w 536"/>
                <a:gd name="T23" fmla="*/ 429 h 530"/>
                <a:gd name="T24" fmla="*/ 339 w 536"/>
                <a:gd name="T25" fmla="*/ 256 h 530"/>
                <a:gd name="T26" fmla="*/ 493 w 536"/>
                <a:gd name="T27" fmla="*/ 493 h 530"/>
                <a:gd name="T28" fmla="*/ 471 w 536"/>
                <a:gd name="T29" fmla="*/ 502 h 530"/>
                <a:gd name="T30" fmla="*/ 449 w 536"/>
                <a:gd name="T31" fmla="*/ 493 h 530"/>
                <a:gd name="T32" fmla="*/ 277 w 536"/>
                <a:gd name="T33" fmla="*/ 322 h 530"/>
                <a:gd name="T34" fmla="*/ 321 w 536"/>
                <a:gd name="T35" fmla="*/ 278 h 530"/>
                <a:gd name="T36" fmla="*/ 493 w 536"/>
                <a:gd name="T37" fmla="*/ 449 h 530"/>
                <a:gd name="T38" fmla="*/ 493 w 536"/>
                <a:gd name="T39" fmla="*/ 49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6" h="530">
                  <a:moveTo>
                    <a:pt x="339" y="256"/>
                  </a:moveTo>
                  <a:cubicBezTo>
                    <a:pt x="391" y="185"/>
                    <a:pt x="419" y="102"/>
                    <a:pt x="419" y="14"/>
                  </a:cubicBezTo>
                  <a:cubicBezTo>
                    <a:pt x="419" y="7"/>
                    <a:pt x="412" y="0"/>
                    <a:pt x="405" y="0"/>
                  </a:cubicBezTo>
                  <a:cubicBezTo>
                    <a:pt x="397" y="0"/>
                    <a:pt x="391" y="7"/>
                    <a:pt x="391" y="14"/>
                  </a:cubicBezTo>
                  <a:cubicBezTo>
                    <a:pt x="391" y="222"/>
                    <a:pt x="222" y="391"/>
                    <a:pt x="14" y="391"/>
                  </a:cubicBezTo>
                  <a:cubicBezTo>
                    <a:pt x="6" y="391"/>
                    <a:pt x="0" y="397"/>
                    <a:pt x="0" y="405"/>
                  </a:cubicBezTo>
                  <a:cubicBezTo>
                    <a:pt x="0" y="413"/>
                    <a:pt x="6" y="419"/>
                    <a:pt x="14" y="419"/>
                  </a:cubicBezTo>
                  <a:cubicBezTo>
                    <a:pt x="102" y="419"/>
                    <a:pt x="185" y="391"/>
                    <a:pt x="255" y="339"/>
                  </a:cubicBezTo>
                  <a:cubicBezTo>
                    <a:pt x="429" y="513"/>
                    <a:pt x="429" y="513"/>
                    <a:pt x="429" y="513"/>
                  </a:cubicBezTo>
                  <a:cubicBezTo>
                    <a:pt x="440" y="524"/>
                    <a:pt x="455" y="530"/>
                    <a:pt x="471" y="530"/>
                  </a:cubicBezTo>
                  <a:cubicBezTo>
                    <a:pt x="486" y="530"/>
                    <a:pt x="501" y="524"/>
                    <a:pt x="512" y="513"/>
                  </a:cubicBezTo>
                  <a:cubicBezTo>
                    <a:pt x="536" y="490"/>
                    <a:pt x="536" y="452"/>
                    <a:pt x="512" y="429"/>
                  </a:cubicBezTo>
                  <a:lnTo>
                    <a:pt x="339" y="256"/>
                  </a:lnTo>
                  <a:close/>
                  <a:moveTo>
                    <a:pt x="493" y="493"/>
                  </a:moveTo>
                  <a:cubicBezTo>
                    <a:pt x="487" y="499"/>
                    <a:pt x="479" y="502"/>
                    <a:pt x="471" y="502"/>
                  </a:cubicBezTo>
                  <a:cubicBezTo>
                    <a:pt x="462" y="502"/>
                    <a:pt x="455" y="499"/>
                    <a:pt x="449" y="493"/>
                  </a:cubicBezTo>
                  <a:cubicBezTo>
                    <a:pt x="277" y="322"/>
                    <a:pt x="277" y="322"/>
                    <a:pt x="277" y="322"/>
                  </a:cubicBezTo>
                  <a:cubicBezTo>
                    <a:pt x="293" y="308"/>
                    <a:pt x="308" y="293"/>
                    <a:pt x="321" y="278"/>
                  </a:cubicBezTo>
                  <a:cubicBezTo>
                    <a:pt x="493" y="449"/>
                    <a:pt x="493" y="449"/>
                    <a:pt x="493" y="449"/>
                  </a:cubicBezTo>
                  <a:cubicBezTo>
                    <a:pt x="505" y="461"/>
                    <a:pt x="505" y="481"/>
                    <a:pt x="493" y="493"/>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grpSp>
      <p:grpSp>
        <p:nvGrpSpPr>
          <p:cNvPr id="189" name="Group 188">
            <a:extLst>
              <a:ext uri="{C183D7F6-B498-43B3-948B-1728B52AA6E4}">
                <adec:decorative xmlns:adec="http://schemas.microsoft.com/office/drawing/2017/decorative" val="1"/>
              </a:ext>
            </a:extLst>
          </p:cNvPr>
          <p:cNvGrpSpPr/>
          <p:nvPr/>
        </p:nvGrpSpPr>
        <p:grpSpPr>
          <a:xfrm>
            <a:off x="8739134" y="3379570"/>
            <a:ext cx="539750" cy="596900"/>
            <a:chOff x="11607801" y="4889500"/>
            <a:chExt cx="539750" cy="596900"/>
          </a:xfrm>
          <a:solidFill>
            <a:schemeClr val="accent1"/>
          </a:solidFill>
        </p:grpSpPr>
        <p:sp>
          <p:nvSpPr>
            <p:cNvPr id="190" name="Freeform 152"/>
            <p:cNvSpPr>
              <a:spLocks noEditPoints="1"/>
            </p:cNvSpPr>
            <p:nvPr/>
          </p:nvSpPr>
          <p:spPr bwMode="auto">
            <a:xfrm>
              <a:off x="11607801" y="5038725"/>
              <a:ext cx="269875" cy="447675"/>
            </a:xfrm>
            <a:custGeom>
              <a:avLst/>
              <a:gdLst>
                <a:gd name="T0" fmla="*/ 52 w 80"/>
                <a:gd name="T1" fmla="*/ 132 h 132"/>
                <a:gd name="T2" fmla="*/ 50 w 80"/>
                <a:gd name="T3" fmla="*/ 131 h 132"/>
                <a:gd name="T4" fmla="*/ 48 w 80"/>
                <a:gd name="T5" fmla="*/ 128 h 132"/>
                <a:gd name="T6" fmla="*/ 48 w 80"/>
                <a:gd name="T7" fmla="*/ 80 h 132"/>
                <a:gd name="T8" fmla="*/ 40 w 80"/>
                <a:gd name="T9" fmla="*/ 80 h 132"/>
                <a:gd name="T10" fmla="*/ 0 w 80"/>
                <a:gd name="T11" fmla="*/ 40 h 132"/>
                <a:gd name="T12" fmla="*/ 40 w 80"/>
                <a:gd name="T13" fmla="*/ 0 h 132"/>
                <a:gd name="T14" fmla="*/ 80 w 80"/>
                <a:gd name="T15" fmla="*/ 40 h 132"/>
                <a:gd name="T16" fmla="*/ 80 w 80"/>
                <a:gd name="T17" fmla="*/ 116 h 132"/>
                <a:gd name="T18" fmla="*/ 78 w 80"/>
                <a:gd name="T19" fmla="*/ 120 h 132"/>
                <a:gd name="T20" fmla="*/ 54 w 80"/>
                <a:gd name="T21" fmla="*/ 132 h 132"/>
                <a:gd name="T22" fmla="*/ 52 w 80"/>
                <a:gd name="T23" fmla="*/ 132 h 132"/>
                <a:gd name="T24" fmla="*/ 56 w 80"/>
                <a:gd name="T25" fmla="*/ 76 h 132"/>
                <a:gd name="T26" fmla="*/ 56 w 80"/>
                <a:gd name="T27" fmla="*/ 122 h 132"/>
                <a:gd name="T28" fmla="*/ 72 w 80"/>
                <a:gd name="T29" fmla="*/ 114 h 132"/>
                <a:gd name="T30" fmla="*/ 72 w 80"/>
                <a:gd name="T31" fmla="*/ 40 h 132"/>
                <a:gd name="T32" fmla="*/ 40 w 80"/>
                <a:gd name="T33" fmla="*/ 8 h 132"/>
                <a:gd name="T34" fmla="*/ 8 w 80"/>
                <a:gd name="T35" fmla="*/ 40 h 132"/>
                <a:gd name="T36" fmla="*/ 40 w 80"/>
                <a:gd name="T37" fmla="*/ 72 h 132"/>
                <a:gd name="T38" fmla="*/ 48 w 80"/>
                <a:gd name="T39" fmla="*/ 72 h 132"/>
                <a:gd name="T40" fmla="*/ 48 w 80"/>
                <a:gd name="T41" fmla="*/ 56 h 132"/>
                <a:gd name="T42" fmla="*/ 40 w 80"/>
                <a:gd name="T43" fmla="*/ 56 h 132"/>
                <a:gd name="T44" fmla="*/ 24 w 80"/>
                <a:gd name="T45" fmla="*/ 40 h 132"/>
                <a:gd name="T46" fmla="*/ 40 w 80"/>
                <a:gd name="T47" fmla="*/ 24 h 132"/>
                <a:gd name="T48" fmla="*/ 56 w 80"/>
                <a:gd name="T49" fmla="*/ 40 h 132"/>
                <a:gd name="T50" fmla="*/ 56 w 80"/>
                <a:gd name="T51" fmla="*/ 76 h 132"/>
                <a:gd name="T52" fmla="*/ 40 w 80"/>
                <a:gd name="T53" fmla="*/ 32 h 132"/>
                <a:gd name="T54" fmla="*/ 32 w 80"/>
                <a:gd name="T55" fmla="*/ 40 h 132"/>
                <a:gd name="T56" fmla="*/ 40 w 80"/>
                <a:gd name="T57" fmla="*/ 48 h 132"/>
                <a:gd name="T58" fmla="*/ 48 w 80"/>
                <a:gd name="T59" fmla="*/ 48 h 132"/>
                <a:gd name="T60" fmla="*/ 48 w 80"/>
                <a:gd name="T61" fmla="*/ 40 h 132"/>
                <a:gd name="T62" fmla="*/ 40 w 80"/>
                <a:gd name="T63" fmla="*/ 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132">
                  <a:moveTo>
                    <a:pt x="52" y="132"/>
                  </a:moveTo>
                  <a:cubicBezTo>
                    <a:pt x="51" y="132"/>
                    <a:pt x="51" y="132"/>
                    <a:pt x="50" y="131"/>
                  </a:cubicBezTo>
                  <a:cubicBezTo>
                    <a:pt x="49" y="131"/>
                    <a:pt x="48" y="129"/>
                    <a:pt x="48" y="128"/>
                  </a:cubicBezTo>
                  <a:cubicBezTo>
                    <a:pt x="48" y="80"/>
                    <a:pt x="48" y="80"/>
                    <a:pt x="48" y="80"/>
                  </a:cubicBezTo>
                  <a:cubicBezTo>
                    <a:pt x="40" y="80"/>
                    <a:pt x="40" y="80"/>
                    <a:pt x="40" y="80"/>
                  </a:cubicBezTo>
                  <a:cubicBezTo>
                    <a:pt x="18" y="80"/>
                    <a:pt x="0" y="62"/>
                    <a:pt x="0" y="40"/>
                  </a:cubicBezTo>
                  <a:cubicBezTo>
                    <a:pt x="0" y="18"/>
                    <a:pt x="18" y="0"/>
                    <a:pt x="40" y="0"/>
                  </a:cubicBezTo>
                  <a:cubicBezTo>
                    <a:pt x="62" y="0"/>
                    <a:pt x="80" y="18"/>
                    <a:pt x="80" y="40"/>
                  </a:cubicBezTo>
                  <a:cubicBezTo>
                    <a:pt x="80" y="116"/>
                    <a:pt x="80" y="116"/>
                    <a:pt x="80" y="116"/>
                  </a:cubicBezTo>
                  <a:cubicBezTo>
                    <a:pt x="80" y="118"/>
                    <a:pt x="79" y="119"/>
                    <a:pt x="78" y="120"/>
                  </a:cubicBezTo>
                  <a:cubicBezTo>
                    <a:pt x="54" y="132"/>
                    <a:pt x="54" y="132"/>
                    <a:pt x="54" y="132"/>
                  </a:cubicBezTo>
                  <a:cubicBezTo>
                    <a:pt x="53" y="132"/>
                    <a:pt x="53" y="132"/>
                    <a:pt x="52" y="132"/>
                  </a:cubicBezTo>
                  <a:close/>
                  <a:moveTo>
                    <a:pt x="56" y="76"/>
                  </a:moveTo>
                  <a:cubicBezTo>
                    <a:pt x="56" y="122"/>
                    <a:pt x="56" y="122"/>
                    <a:pt x="56" y="122"/>
                  </a:cubicBezTo>
                  <a:cubicBezTo>
                    <a:pt x="72" y="114"/>
                    <a:pt x="72" y="114"/>
                    <a:pt x="72" y="114"/>
                  </a:cubicBezTo>
                  <a:cubicBezTo>
                    <a:pt x="72" y="40"/>
                    <a:pt x="72" y="40"/>
                    <a:pt x="72" y="40"/>
                  </a:cubicBezTo>
                  <a:cubicBezTo>
                    <a:pt x="72" y="22"/>
                    <a:pt x="58" y="8"/>
                    <a:pt x="40" y="8"/>
                  </a:cubicBezTo>
                  <a:cubicBezTo>
                    <a:pt x="22" y="8"/>
                    <a:pt x="8" y="22"/>
                    <a:pt x="8" y="40"/>
                  </a:cubicBezTo>
                  <a:cubicBezTo>
                    <a:pt x="8" y="58"/>
                    <a:pt x="22" y="72"/>
                    <a:pt x="40" y="72"/>
                  </a:cubicBezTo>
                  <a:cubicBezTo>
                    <a:pt x="48" y="72"/>
                    <a:pt x="48" y="72"/>
                    <a:pt x="48" y="72"/>
                  </a:cubicBezTo>
                  <a:cubicBezTo>
                    <a:pt x="48" y="56"/>
                    <a:pt x="48" y="56"/>
                    <a:pt x="48" y="56"/>
                  </a:cubicBezTo>
                  <a:cubicBezTo>
                    <a:pt x="40" y="56"/>
                    <a:pt x="40" y="56"/>
                    <a:pt x="40" y="56"/>
                  </a:cubicBezTo>
                  <a:cubicBezTo>
                    <a:pt x="31" y="56"/>
                    <a:pt x="24" y="49"/>
                    <a:pt x="24" y="40"/>
                  </a:cubicBezTo>
                  <a:cubicBezTo>
                    <a:pt x="24" y="31"/>
                    <a:pt x="31" y="24"/>
                    <a:pt x="40" y="24"/>
                  </a:cubicBezTo>
                  <a:cubicBezTo>
                    <a:pt x="49" y="24"/>
                    <a:pt x="56" y="31"/>
                    <a:pt x="56" y="40"/>
                  </a:cubicBezTo>
                  <a:lnTo>
                    <a:pt x="56" y="76"/>
                  </a:lnTo>
                  <a:close/>
                  <a:moveTo>
                    <a:pt x="40" y="32"/>
                  </a:moveTo>
                  <a:cubicBezTo>
                    <a:pt x="36" y="32"/>
                    <a:pt x="32" y="36"/>
                    <a:pt x="32" y="40"/>
                  </a:cubicBezTo>
                  <a:cubicBezTo>
                    <a:pt x="32" y="44"/>
                    <a:pt x="36" y="48"/>
                    <a:pt x="40" y="48"/>
                  </a:cubicBezTo>
                  <a:cubicBezTo>
                    <a:pt x="48" y="48"/>
                    <a:pt x="48" y="48"/>
                    <a:pt x="48" y="48"/>
                  </a:cubicBezTo>
                  <a:cubicBezTo>
                    <a:pt x="48" y="40"/>
                    <a:pt x="48" y="40"/>
                    <a:pt x="48" y="40"/>
                  </a:cubicBezTo>
                  <a:cubicBezTo>
                    <a:pt x="48" y="36"/>
                    <a:pt x="44" y="32"/>
                    <a:pt x="4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1" name="Freeform 153"/>
            <p:cNvSpPr>
              <a:spLocks/>
            </p:cNvSpPr>
            <p:nvPr/>
          </p:nvSpPr>
          <p:spPr bwMode="auto">
            <a:xfrm>
              <a:off x="11850688" y="5295900"/>
              <a:ext cx="107950" cy="190500"/>
            </a:xfrm>
            <a:custGeom>
              <a:avLst/>
              <a:gdLst>
                <a:gd name="T0" fmla="*/ 24 w 32"/>
                <a:gd name="T1" fmla="*/ 0 h 56"/>
                <a:gd name="T2" fmla="*/ 24 w 32"/>
                <a:gd name="T3" fmla="*/ 46 h 56"/>
                <a:gd name="T4" fmla="*/ 8 w 32"/>
                <a:gd name="T5" fmla="*/ 38 h 56"/>
                <a:gd name="T6" fmla="*/ 8 w 32"/>
                <a:gd name="T7" fmla="*/ 20 h 56"/>
                <a:gd name="T8" fmla="*/ 0 w 32"/>
                <a:gd name="T9" fmla="*/ 20 h 56"/>
                <a:gd name="T10" fmla="*/ 0 w 32"/>
                <a:gd name="T11" fmla="*/ 40 h 56"/>
                <a:gd name="T12" fmla="*/ 2 w 32"/>
                <a:gd name="T13" fmla="*/ 44 h 56"/>
                <a:gd name="T14" fmla="*/ 26 w 32"/>
                <a:gd name="T15" fmla="*/ 56 h 56"/>
                <a:gd name="T16" fmla="*/ 28 w 32"/>
                <a:gd name="T17" fmla="*/ 56 h 56"/>
                <a:gd name="T18" fmla="*/ 30 w 32"/>
                <a:gd name="T19" fmla="*/ 55 h 56"/>
                <a:gd name="T20" fmla="*/ 32 w 32"/>
                <a:gd name="T21" fmla="*/ 52 h 56"/>
                <a:gd name="T22" fmla="*/ 32 w 32"/>
                <a:gd name="T23" fmla="*/ 0 h 56"/>
                <a:gd name="T24" fmla="*/ 24 w 32"/>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6">
                  <a:moveTo>
                    <a:pt x="24" y="0"/>
                  </a:moveTo>
                  <a:cubicBezTo>
                    <a:pt x="24" y="46"/>
                    <a:pt x="24" y="46"/>
                    <a:pt x="24" y="46"/>
                  </a:cubicBezTo>
                  <a:cubicBezTo>
                    <a:pt x="8" y="38"/>
                    <a:pt x="8" y="38"/>
                    <a:pt x="8" y="38"/>
                  </a:cubicBezTo>
                  <a:cubicBezTo>
                    <a:pt x="8" y="20"/>
                    <a:pt x="8" y="20"/>
                    <a:pt x="8" y="20"/>
                  </a:cubicBezTo>
                  <a:cubicBezTo>
                    <a:pt x="0" y="20"/>
                    <a:pt x="0" y="20"/>
                    <a:pt x="0" y="20"/>
                  </a:cubicBezTo>
                  <a:cubicBezTo>
                    <a:pt x="0" y="40"/>
                    <a:pt x="0" y="40"/>
                    <a:pt x="0" y="40"/>
                  </a:cubicBezTo>
                  <a:cubicBezTo>
                    <a:pt x="0" y="42"/>
                    <a:pt x="1" y="43"/>
                    <a:pt x="2" y="44"/>
                  </a:cubicBezTo>
                  <a:cubicBezTo>
                    <a:pt x="26" y="56"/>
                    <a:pt x="26" y="56"/>
                    <a:pt x="26" y="56"/>
                  </a:cubicBezTo>
                  <a:cubicBezTo>
                    <a:pt x="27" y="56"/>
                    <a:pt x="27" y="56"/>
                    <a:pt x="28" y="56"/>
                  </a:cubicBezTo>
                  <a:cubicBezTo>
                    <a:pt x="29" y="56"/>
                    <a:pt x="29" y="56"/>
                    <a:pt x="30" y="55"/>
                  </a:cubicBezTo>
                  <a:cubicBezTo>
                    <a:pt x="31" y="55"/>
                    <a:pt x="32" y="53"/>
                    <a:pt x="32" y="52"/>
                  </a:cubicBezTo>
                  <a:cubicBezTo>
                    <a:pt x="32" y="0"/>
                    <a:pt x="32" y="0"/>
                    <a:pt x="32" y="0"/>
                  </a:cubicBezTo>
                  <a:lnTo>
                    <a:pt x="24"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2" name="Freeform 154"/>
            <p:cNvSpPr>
              <a:spLocks/>
            </p:cNvSpPr>
            <p:nvPr/>
          </p:nvSpPr>
          <p:spPr bwMode="auto">
            <a:xfrm>
              <a:off x="11796713" y="4889500"/>
              <a:ext cx="215900" cy="325437"/>
            </a:xfrm>
            <a:custGeom>
              <a:avLst/>
              <a:gdLst>
                <a:gd name="T0" fmla="*/ 63 w 64"/>
                <a:gd name="T1" fmla="*/ 38 h 96"/>
                <a:gd name="T2" fmla="*/ 35 w 64"/>
                <a:gd name="T3" fmla="*/ 2 h 96"/>
                <a:gd name="T4" fmla="*/ 29 w 64"/>
                <a:gd name="T5" fmla="*/ 2 h 96"/>
                <a:gd name="T6" fmla="*/ 1 w 64"/>
                <a:gd name="T7" fmla="*/ 38 h 96"/>
                <a:gd name="T8" fmla="*/ 0 w 64"/>
                <a:gd name="T9" fmla="*/ 42 h 96"/>
                <a:gd name="T10" fmla="*/ 4 w 64"/>
                <a:gd name="T11" fmla="*/ 44 h 96"/>
                <a:gd name="T12" fmla="*/ 16 w 64"/>
                <a:gd name="T13" fmla="*/ 44 h 96"/>
                <a:gd name="T14" fmla="*/ 16 w 64"/>
                <a:gd name="T15" fmla="*/ 92 h 96"/>
                <a:gd name="T16" fmla="*/ 24 w 64"/>
                <a:gd name="T17" fmla="*/ 92 h 96"/>
                <a:gd name="T18" fmla="*/ 24 w 64"/>
                <a:gd name="T19" fmla="*/ 40 h 96"/>
                <a:gd name="T20" fmla="*/ 20 w 64"/>
                <a:gd name="T21" fmla="*/ 36 h 96"/>
                <a:gd name="T22" fmla="*/ 12 w 64"/>
                <a:gd name="T23" fmla="*/ 36 h 96"/>
                <a:gd name="T24" fmla="*/ 32 w 64"/>
                <a:gd name="T25" fmla="*/ 11 h 96"/>
                <a:gd name="T26" fmla="*/ 52 w 64"/>
                <a:gd name="T27" fmla="*/ 36 h 96"/>
                <a:gd name="T28" fmla="*/ 44 w 64"/>
                <a:gd name="T29" fmla="*/ 36 h 96"/>
                <a:gd name="T30" fmla="*/ 40 w 64"/>
                <a:gd name="T31" fmla="*/ 40 h 96"/>
                <a:gd name="T32" fmla="*/ 40 w 64"/>
                <a:gd name="T33" fmla="*/ 96 h 96"/>
                <a:gd name="T34" fmla="*/ 48 w 64"/>
                <a:gd name="T35" fmla="*/ 96 h 96"/>
                <a:gd name="T36" fmla="*/ 48 w 64"/>
                <a:gd name="T37" fmla="*/ 44 h 96"/>
                <a:gd name="T38" fmla="*/ 60 w 64"/>
                <a:gd name="T39" fmla="*/ 44 h 96"/>
                <a:gd name="T40" fmla="*/ 64 w 64"/>
                <a:gd name="T41" fmla="*/ 42 h 96"/>
                <a:gd name="T42" fmla="*/ 63 w 64"/>
                <a:gd name="T43" fmla="*/ 3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96">
                  <a:moveTo>
                    <a:pt x="63" y="38"/>
                  </a:moveTo>
                  <a:cubicBezTo>
                    <a:pt x="35" y="2"/>
                    <a:pt x="35" y="2"/>
                    <a:pt x="35" y="2"/>
                  </a:cubicBezTo>
                  <a:cubicBezTo>
                    <a:pt x="34" y="0"/>
                    <a:pt x="30" y="0"/>
                    <a:pt x="29" y="2"/>
                  </a:cubicBezTo>
                  <a:cubicBezTo>
                    <a:pt x="1" y="38"/>
                    <a:pt x="1" y="38"/>
                    <a:pt x="1" y="38"/>
                  </a:cubicBezTo>
                  <a:cubicBezTo>
                    <a:pt x="0" y="39"/>
                    <a:pt x="0" y="40"/>
                    <a:pt x="0" y="42"/>
                  </a:cubicBezTo>
                  <a:cubicBezTo>
                    <a:pt x="1" y="43"/>
                    <a:pt x="2" y="44"/>
                    <a:pt x="4" y="44"/>
                  </a:cubicBezTo>
                  <a:cubicBezTo>
                    <a:pt x="16" y="44"/>
                    <a:pt x="16" y="44"/>
                    <a:pt x="16" y="44"/>
                  </a:cubicBezTo>
                  <a:cubicBezTo>
                    <a:pt x="16" y="92"/>
                    <a:pt x="16" y="92"/>
                    <a:pt x="16" y="92"/>
                  </a:cubicBezTo>
                  <a:cubicBezTo>
                    <a:pt x="24" y="92"/>
                    <a:pt x="24" y="92"/>
                    <a:pt x="24" y="92"/>
                  </a:cubicBezTo>
                  <a:cubicBezTo>
                    <a:pt x="24" y="40"/>
                    <a:pt x="24" y="40"/>
                    <a:pt x="24" y="40"/>
                  </a:cubicBezTo>
                  <a:cubicBezTo>
                    <a:pt x="24" y="38"/>
                    <a:pt x="22" y="36"/>
                    <a:pt x="20" y="36"/>
                  </a:cubicBezTo>
                  <a:cubicBezTo>
                    <a:pt x="12" y="36"/>
                    <a:pt x="12" y="36"/>
                    <a:pt x="12" y="36"/>
                  </a:cubicBezTo>
                  <a:cubicBezTo>
                    <a:pt x="32" y="11"/>
                    <a:pt x="32" y="11"/>
                    <a:pt x="32" y="11"/>
                  </a:cubicBezTo>
                  <a:cubicBezTo>
                    <a:pt x="52" y="36"/>
                    <a:pt x="52" y="36"/>
                    <a:pt x="52" y="36"/>
                  </a:cubicBezTo>
                  <a:cubicBezTo>
                    <a:pt x="44" y="36"/>
                    <a:pt x="44" y="36"/>
                    <a:pt x="44" y="36"/>
                  </a:cubicBezTo>
                  <a:cubicBezTo>
                    <a:pt x="42" y="36"/>
                    <a:pt x="40" y="38"/>
                    <a:pt x="40" y="40"/>
                  </a:cubicBezTo>
                  <a:cubicBezTo>
                    <a:pt x="40" y="96"/>
                    <a:pt x="40" y="96"/>
                    <a:pt x="40" y="96"/>
                  </a:cubicBezTo>
                  <a:cubicBezTo>
                    <a:pt x="48" y="96"/>
                    <a:pt x="48" y="96"/>
                    <a:pt x="48" y="96"/>
                  </a:cubicBezTo>
                  <a:cubicBezTo>
                    <a:pt x="48" y="44"/>
                    <a:pt x="48" y="44"/>
                    <a:pt x="48" y="44"/>
                  </a:cubicBezTo>
                  <a:cubicBezTo>
                    <a:pt x="60" y="44"/>
                    <a:pt x="60" y="44"/>
                    <a:pt x="60" y="44"/>
                  </a:cubicBezTo>
                  <a:cubicBezTo>
                    <a:pt x="62" y="44"/>
                    <a:pt x="63" y="43"/>
                    <a:pt x="64" y="42"/>
                  </a:cubicBezTo>
                  <a:cubicBezTo>
                    <a:pt x="64" y="40"/>
                    <a:pt x="64" y="39"/>
                    <a:pt x="63"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3" name="Freeform 155"/>
            <p:cNvSpPr>
              <a:spLocks/>
            </p:cNvSpPr>
            <p:nvPr/>
          </p:nvSpPr>
          <p:spPr bwMode="auto">
            <a:xfrm>
              <a:off x="11850688" y="5146675"/>
              <a:ext cx="296863" cy="217487"/>
            </a:xfrm>
            <a:custGeom>
              <a:avLst/>
              <a:gdLst>
                <a:gd name="T0" fmla="*/ 48 w 88"/>
                <a:gd name="T1" fmla="*/ 64 h 64"/>
                <a:gd name="T2" fmla="*/ 46 w 88"/>
                <a:gd name="T3" fmla="*/ 64 h 64"/>
                <a:gd name="T4" fmla="*/ 44 w 88"/>
                <a:gd name="T5" fmla="*/ 60 h 64"/>
                <a:gd name="T6" fmla="*/ 44 w 88"/>
                <a:gd name="T7" fmla="*/ 48 h 64"/>
                <a:gd name="T8" fmla="*/ 4 w 88"/>
                <a:gd name="T9" fmla="*/ 48 h 64"/>
                <a:gd name="T10" fmla="*/ 0 w 88"/>
                <a:gd name="T11" fmla="*/ 44 h 64"/>
                <a:gd name="T12" fmla="*/ 4 w 88"/>
                <a:gd name="T13" fmla="*/ 40 h 64"/>
                <a:gd name="T14" fmla="*/ 48 w 88"/>
                <a:gd name="T15" fmla="*/ 40 h 64"/>
                <a:gd name="T16" fmla="*/ 52 w 88"/>
                <a:gd name="T17" fmla="*/ 44 h 64"/>
                <a:gd name="T18" fmla="*/ 52 w 88"/>
                <a:gd name="T19" fmla="*/ 52 h 64"/>
                <a:gd name="T20" fmla="*/ 77 w 88"/>
                <a:gd name="T21" fmla="*/ 32 h 64"/>
                <a:gd name="T22" fmla="*/ 52 w 88"/>
                <a:gd name="T23" fmla="*/ 12 h 64"/>
                <a:gd name="T24" fmla="*/ 52 w 88"/>
                <a:gd name="T25" fmla="*/ 20 h 64"/>
                <a:gd name="T26" fmla="*/ 48 w 88"/>
                <a:gd name="T27" fmla="*/ 24 h 64"/>
                <a:gd name="T28" fmla="*/ 4 w 88"/>
                <a:gd name="T29" fmla="*/ 24 h 64"/>
                <a:gd name="T30" fmla="*/ 0 w 88"/>
                <a:gd name="T31" fmla="*/ 20 h 64"/>
                <a:gd name="T32" fmla="*/ 4 w 88"/>
                <a:gd name="T33" fmla="*/ 16 h 64"/>
                <a:gd name="T34" fmla="*/ 44 w 88"/>
                <a:gd name="T35" fmla="*/ 16 h 64"/>
                <a:gd name="T36" fmla="*/ 44 w 88"/>
                <a:gd name="T37" fmla="*/ 4 h 64"/>
                <a:gd name="T38" fmla="*/ 46 w 88"/>
                <a:gd name="T39" fmla="*/ 0 h 64"/>
                <a:gd name="T40" fmla="*/ 50 w 88"/>
                <a:gd name="T41" fmla="*/ 1 h 64"/>
                <a:gd name="T42" fmla="*/ 86 w 88"/>
                <a:gd name="T43" fmla="*/ 29 h 64"/>
                <a:gd name="T44" fmla="*/ 88 w 88"/>
                <a:gd name="T45" fmla="*/ 32 h 64"/>
                <a:gd name="T46" fmla="*/ 86 w 88"/>
                <a:gd name="T47" fmla="*/ 35 h 64"/>
                <a:gd name="T48" fmla="*/ 50 w 88"/>
                <a:gd name="T49" fmla="*/ 63 h 64"/>
                <a:gd name="T50" fmla="*/ 48 w 88"/>
                <a:gd name="T5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64">
                  <a:moveTo>
                    <a:pt x="48" y="64"/>
                  </a:moveTo>
                  <a:cubicBezTo>
                    <a:pt x="47" y="64"/>
                    <a:pt x="47" y="64"/>
                    <a:pt x="46" y="64"/>
                  </a:cubicBezTo>
                  <a:cubicBezTo>
                    <a:pt x="45" y="63"/>
                    <a:pt x="44" y="62"/>
                    <a:pt x="44" y="60"/>
                  </a:cubicBezTo>
                  <a:cubicBezTo>
                    <a:pt x="44" y="48"/>
                    <a:pt x="44" y="48"/>
                    <a:pt x="44" y="48"/>
                  </a:cubicBezTo>
                  <a:cubicBezTo>
                    <a:pt x="4" y="48"/>
                    <a:pt x="4" y="48"/>
                    <a:pt x="4" y="48"/>
                  </a:cubicBezTo>
                  <a:cubicBezTo>
                    <a:pt x="2" y="48"/>
                    <a:pt x="0" y="46"/>
                    <a:pt x="0" y="44"/>
                  </a:cubicBezTo>
                  <a:cubicBezTo>
                    <a:pt x="0" y="42"/>
                    <a:pt x="2" y="40"/>
                    <a:pt x="4" y="40"/>
                  </a:cubicBezTo>
                  <a:cubicBezTo>
                    <a:pt x="48" y="40"/>
                    <a:pt x="48" y="40"/>
                    <a:pt x="48" y="40"/>
                  </a:cubicBezTo>
                  <a:cubicBezTo>
                    <a:pt x="50" y="40"/>
                    <a:pt x="52" y="42"/>
                    <a:pt x="52" y="44"/>
                  </a:cubicBezTo>
                  <a:cubicBezTo>
                    <a:pt x="52" y="52"/>
                    <a:pt x="52" y="52"/>
                    <a:pt x="52" y="52"/>
                  </a:cubicBezTo>
                  <a:cubicBezTo>
                    <a:pt x="77" y="32"/>
                    <a:pt x="77" y="32"/>
                    <a:pt x="77" y="32"/>
                  </a:cubicBezTo>
                  <a:cubicBezTo>
                    <a:pt x="52" y="12"/>
                    <a:pt x="52" y="12"/>
                    <a:pt x="52" y="12"/>
                  </a:cubicBezTo>
                  <a:cubicBezTo>
                    <a:pt x="52" y="20"/>
                    <a:pt x="52" y="20"/>
                    <a:pt x="52" y="20"/>
                  </a:cubicBezTo>
                  <a:cubicBezTo>
                    <a:pt x="52" y="22"/>
                    <a:pt x="50" y="24"/>
                    <a:pt x="48" y="24"/>
                  </a:cubicBezTo>
                  <a:cubicBezTo>
                    <a:pt x="4" y="24"/>
                    <a:pt x="4" y="24"/>
                    <a:pt x="4" y="24"/>
                  </a:cubicBezTo>
                  <a:cubicBezTo>
                    <a:pt x="2" y="24"/>
                    <a:pt x="0" y="22"/>
                    <a:pt x="0" y="20"/>
                  </a:cubicBezTo>
                  <a:cubicBezTo>
                    <a:pt x="0" y="18"/>
                    <a:pt x="2" y="16"/>
                    <a:pt x="4" y="16"/>
                  </a:cubicBezTo>
                  <a:cubicBezTo>
                    <a:pt x="44" y="16"/>
                    <a:pt x="44" y="16"/>
                    <a:pt x="44" y="16"/>
                  </a:cubicBezTo>
                  <a:cubicBezTo>
                    <a:pt x="44" y="4"/>
                    <a:pt x="44" y="4"/>
                    <a:pt x="44" y="4"/>
                  </a:cubicBezTo>
                  <a:cubicBezTo>
                    <a:pt x="44" y="2"/>
                    <a:pt x="45" y="1"/>
                    <a:pt x="46" y="0"/>
                  </a:cubicBezTo>
                  <a:cubicBezTo>
                    <a:pt x="48" y="0"/>
                    <a:pt x="49" y="0"/>
                    <a:pt x="50" y="1"/>
                  </a:cubicBezTo>
                  <a:cubicBezTo>
                    <a:pt x="86" y="29"/>
                    <a:pt x="86" y="29"/>
                    <a:pt x="86" y="29"/>
                  </a:cubicBezTo>
                  <a:cubicBezTo>
                    <a:pt x="87" y="30"/>
                    <a:pt x="88" y="31"/>
                    <a:pt x="88" y="32"/>
                  </a:cubicBezTo>
                  <a:cubicBezTo>
                    <a:pt x="88" y="33"/>
                    <a:pt x="87" y="34"/>
                    <a:pt x="86" y="35"/>
                  </a:cubicBezTo>
                  <a:cubicBezTo>
                    <a:pt x="50" y="63"/>
                    <a:pt x="50" y="63"/>
                    <a:pt x="50" y="63"/>
                  </a:cubicBezTo>
                  <a:cubicBezTo>
                    <a:pt x="50" y="64"/>
                    <a:pt x="49" y="64"/>
                    <a:pt x="48"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194" name="Freeform 5">
            <a:extLst>
              <a:ext uri="{C183D7F6-B498-43B3-948B-1728B52AA6E4}">
                <adec:decorative xmlns:adec="http://schemas.microsoft.com/office/drawing/2017/decorative" val="1"/>
              </a:ext>
            </a:extLst>
          </p:cNvPr>
          <p:cNvSpPr>
            <a:spLocks noEditPoints="1"/>
          </p:cNvSpPr>
          <p:nvPr/>
        </p:nvSpPr>
        <p:spPr bwMode="auto">
          <a:xfrm>
            <a:off x="5979718" y="3369784"/>
            <a:ext cx="545127" cy="613189"/>
          </a:xfrm>
          <a:custGeom>
            <a:avLst/>
            <a:gdLst>
              <a:gd name="T0" fmla="*/ 279 w 630"/>
              <a:gd name="T1" fmla="*/ 0 h 706"/>
              <a:gd name="T2" fmla="*/ 302 w 630"/>
              <a:gd name="T3" fmla="*/ 0 h 706"/>
              <a:gd name="T4" fmla="*/ 302 w 630"/>
              <a:gd name="T5" fmla="*/ 57 h 706"/>
              <a:gd name="T6" fmla="*/ 327 w 630"/>
              <a:gd name="T7" fmla="*/ 57 h 706"/>
              <a:gd name="T8" fmla="*/ 487 w 630"/>
              <a:gd name="T9" fmla="*/ 57 h 706"/>
              <a:gd name="T10" fmla="*/ 509 w 630"/>
              <a:gd name="T11" fmla="*/ 79 h 706"/>
              <a:gd name="T12" fmla="*/ 509 w 630"/>
              <a:gd name="T13" fmla="*/ 142 h 706"/>
              <a:gd name="T14" fmla="*/ 607 w 630"/>
              <a:gd name="T15" fmla="*/ 142 h 706"/>
              <a:gd name="T16" fmla="*/ 627 w 630"/>
              <a:gd name="T17" fmla="*/ 150 h 706"/>
              <a:gd name="T18" fmla="*/ 621 w 630"/>
              <a:gd name="T19" fmla="*/ 169 h 706"/>
              <a:gd name="T20" fmla="*/ 572 w 630"/>
              <a:gd name="T21" fmla="*/ 245 h 706"/>
              <a:gd name="T22" fmla="*/ 622 w 630"/>
              <a:gd name="T23" fmla="*/ 322 h 706"/>
              <a:gd name="T24" fmla="*/ 627 w 630"/>
              <a:gd name="T25" fmla="*/ 342 h 706"/>
              <a:gd name="T26" fmla="*/ 608 w 630"/>
              <a:gd name="T27" fmla="*/ 349 h 706"/>
              <a:gd name="T28" fmla="*/ 420 w 630"/>
              <a:gd name="T29" fmla="*/ 349 h 706"/>
              <a:gd name="T30" fmla="*/ 399 w 630"/>
              <a:gd name="T31" fmla="*/ 328 h 706"/>
              <a:gd name="T32" fmla="*/ 399 w 630"/>
              <a:gd name="T33" fmla="*/ 264 h 706"/>
              <a:gd name="T34" fmla="*/ 303 w 630"/>
              <a:gd name="T35" fmla="*/ 264 h 706"/>
              <a:gd name="T36" fmla="*/ 302 w 630"/>
              <a:gd name="T37" fmla="*/ 357 h 706"/>
              <a:gd name="T38" fmla="*/ 334 w 630"/>
              <a:gd name="T39" fmla="*/ 437 h 706"/>
              <a:gd name="T40" fmla="*/ 567 w 630"/>
              <a:gd name="T41" fmla="*/ 671 h 706"/>
              <a:gd name="T42" fmla="*/ 578 w 630"/>
              <a:gd name="T43" fmla="*/ 683 h 706"/>
              <a:gd name="T44" fmla="*/ 568 w 630"/>
              <a:gd name="T45" fmla="*/ 705 h 706"/>
              <a:gd name="T46" fmla="*/ 554 w 630"/>
              <a:gd name="T47" fmla="*/ 705 h 706"/>
              <a:gd name="T48" fmla="*/ 28 w 630"/>
              <a:gd name="T49" fmla="*/ 705 h 706"/>
              <a:gd name="T50" fmla="*/ 16 w 630"/>
              <a:gd name="T51" fmla="*/ 705 h 706"/>
              <a:gd name="T52" fmla="*/ 1 w 630"/>
              <a:gd name="T53" fmla="*/ 698 h 706"/>
              <a:gd name="T54" fmla="*/ 7 w 630"/>
              <a:gd name="T55" fmla="*/ 681 h 706"/>
              <a:gd name="T56" fmla="*/ 88 w 630"/>
              <a:gd name="T57" fmla="*/ 597 h 706"/>
              <a:gd name="T58" fmla="*/ 264 w 630"/>
              <a:gd name="T59" fmla="*/ 418 h 706"/>
              <a:gd name="T60" fmla="*/ 280 w 630"/>
              <a:gd name="T61" fmla="*/ 381 h 706"/>
              <a:gd name="T62" fmla="*/ 279 w 630"/>
              <a:gd name="T63" fmla="*/ 21 h 706"/>
              <a:gd name="T64" fmla="*/ 279 w 630"/>
              <a:gd name="T65" fmla="*/ 0 h 706"/>
              <a:gd name="T66" fmla="*/ 444 w 630"/>
              <a:gd name="T67" fmla="*/ 579 h 706"/>
              <a:gd name="T68" fmla="*/ 293 w 630"/>
              <a:gd name="T69" fmla="*/ 434 h 706"/>
              <a:gd name="T70" fmla="*/ 141 w 630"/>
              <a:gd name="T71" fmla="*/ 579 h 706"/>
              <a:gd name="T72" fmla="*/ 207 w 630"/>
              <a:gd name="T73" fmla="*/ 626 h 706"/>
              <a:gd name="T74" fmla="*/ 276 w 630"/>
              <a:gd name="T75" fmla="*/ 577 h 706"/>
              <a:gd name="T76" fmla="*/ 308 w 630"/>
              <a:gd name="T77" fmla="*/ 577 h 706"/>
              <a:gd name="T78" fmla="*/ 378 w 630"/>
              <a:gd name="T79" fmla="*/ 626 h 706"/>
              <a:gd name="T80" fmla="*/ 444 w 630"/>
              <a:gd name="T81" fmla="*/ 579 h 706"/>
              <a:gd name="T82" fmla="*/ 304 w 630"/>
              <a:gd name="T83" fmla="*/ 238 h 706"/>
              <a:gd name="T84" fmla="*/ 485 w 630"/>
              <a:gd name="T85" fmla="*/ 238 h 706"/>
              <a:gd name="T86" fmla="*/ 485 w 630"/>
              <a:gd name="T87" fmla="*/ 81 h 706"/>
              <a:gd name="T88" fmla="*/ 304 w 630"/>
              <a:gd name="T89" fmla="*/ 81 h 706"/>
              <a:gd name="T90" fmla="*/ 304 w 630"/>
              <a:gd name="T91" fmla="*/ 238 h 706"/>
              <a:gd name="T92" fmla="*/ 595 w 630"/>
              <a:gd name="T93" fmla="*/ 325 h 706"/>
              <a:gd name="T94" fmla="*/ 559 w 630"/>
              <a:gd name="T95" fmla="*/ 270 h 706"/>
              <a:gd name="T96" fmla="*/ 559 w 630"/>
              <a:gd name="T97" fmla="*/ 221 h 706"/>
              <a:gd name="T98" fmla="*/ 594 w 630"/>
              <a:gd name="T99" fmla="*/ 167 h 706"/>
              <a:gd name="T100" fmla="*/ 509 w 630"/>
              <a:gd name="T101" fmla="*/ 167 h 706"/>
              <a:gd name="T102" fmla="*/ 509 w 630"/>
              <a:gd name="T103" fmla="*/ 236 h 706"/>
              <a:gd name="T104" fmla="*/ 495 w 630"/>
              <a:gd name="T105" fmla="*/ 271 h 706"/>
              <a:gd name="T106" fmla="*/ 439 w 630"/>
              <a:gd name="T107" fmla="*/ 325 h 706"/>
              <a:gd name="T108" fmla="*/ 595 w 630"/>
              <a:gd name="T109" fmla="*/ 325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0" h="706">
                <a:moveTo>
                  <a:pt x="279" y="0"/>
                </a:moveTo>
                <a:cubicBezTo>
                  <a:pt x="288" y="0"/>
                  <a:pt x="294" y="0"/>
                  <a:pt x="302" y="0"/>
                </a:cubicBezTo>
                <a:cubicBezTo>
                  <a:pt x="302" y="18"/>
                  <a:pt x="302" y="36"/>
                  <a:pt x="302" y="57"/>
                </a:cubicBezTo>
                <a:cubicBezTo>
                  <a:pt x="312" y="57"/>
                  <a:pt x="320" y="57"/>
                  <a:pt x="327" y="57"/>
                </a:cubicBezTo>
                <a:cubicBezTo>
                  <a:pt x="381" y="57"/>
                  <a:pt x="434" y="57"/>
                  <a:pt x="487" y="57"/>
                </a:cubicBezTo>
                <a:cubicBezTo>
                  <a:pt x="504" y="56"/>
                  <a:pt x="510" y="62"/>
                  <a:pt x="509" y="79"/>
                </a:cubicBezTo>
                <a:cubicBezTo>
                  <a:pt x="508" y="99"/>
                  <a:pt x="509" y="120"/>
                  <a:pt x="509" y="142"/>
                </a:cubicBezTo>
                <a:cubicBezTo>
                  <a:pt x="543" y="142"/>
                  <a:pt x="575" y="142"/>
                  <a:pt x="607" y="142"/>
                </a:cubicBezTo>
                <a:cubicBezTo>
                  <a:pt x="614" y="143"/>
                  <a:pt x="623" y="145"/>
                  <a:pt x="627" y="150"/>
                </a:cubicBezTo>
                <a:cubicBezTo>
                  <a:pt x="630" y="152"/>
                  <a:pt x="625" y="163"/>
                  <a:pt x="621" y="169"/>
                </a:cubicBezTo>
                <a:cubicBezTo>
                  <a:pt x="606" y="194"/>
                  <a:pt x="589" y="219"/>
                  <a:pt x="572" y="245"/>
                </a:cubicBezTo>
                <a:cubicBezTo>
                  <a:pt x="589" y="271"/>
                  <a:pt x="606" y="296"/>
                  <a:pt x="622" y="322"/>
                </a:cubicBezTo>
                <a:cubicBezTo>
                  <a:pt x="625" y="328"/>
                  <a:pt x="629" y="337"/>
                  <a:pt x="627" y="342"/>
                </a:cubicBezTo>
                <a:cubicBezTo>
                  <a:pt x="624" y="346"/>
                  <a:pt x="615" y="349"/>
                  <a:pt x="608" y="349"/>
                </a:cubicBezTo>
                <a:cubicBezTo>
                  <a:pt x="545" y="349"/>
                  <a:pt x="483" y="349"/>
                  <a:pt x="420" y="349"/>
                </a:cubicBezTo>
                <a:cubicBezTo>
                  <a:pt x="405" y="349"/>
                  <a:pt x="398" y="344"/>
                  <a:pt x="399" y="328"/>
                </a:cubicBezTo>
                <a:cubicBezTo>
                  <a:pt x="400" y="307"/>
                  <a:pt x="399" y="287"/>
                  <a:pt x="399" y="264"/>
                </a:cubicBezTo>
                <a:cubicBezTo>
                  <a:pt x="367" y="264"/>
                  <a:pt x="337" y="264"/>
                  <a:pt x="303" y="264"/>
                </a:cubicBezTo>
                <a:cubicBezTo>
                  <a:pt x="303" y="295"/>
                  <a:pt x="305" y="327"/>
                  <a:pt x="302" y="357"/>
                </a:cubicBezTo>
                <a:cubicBezTo>
                  <a:pt x="299" y="391"/>
                  <a:pt x="311" y="414"/>
                  <a:pt x="334" y="437"/>
                </a:cubicBezTo>
                <a:cubicBezTo>
                  <a:pt x="413" y="514"/>
                  <a:pt x="490" y="593"/>
                  <a:pt x="567" y="671"/>
                </a:cubicBezTo>
                <a:cubicBezTo>
                  <a:pt x="571" y="675"/>
                  <a:pt x="575" y="679"/>
                  <a:pt x="578" y="683"/>
                </a:cubicBezTo>
                <a:cubicBezTo>
                  <a:pt x="587" y="695"/>
                  <a:pt x="583" y="703"/>
                  <a:pt x="568" y="705"/>
                </a:cubicBezTo>
                <a:cubicBezTo>
                  <a:pt x="563" y="705"/>
                  <a:pt x="559" y="705"/>
                  <a:pt x="554" y="705"/>
                </a:cubicBezTo>
                <a:cubicBezTo>
                  <a:pt x="379" y="705"/>
                  <a:pt x="203" y="705"/>
                  <a:pt x="28" y="705"/>
                </a:cubicBezTo>
                <a:cubicBezTo>
                  <a:pt x="24" y="705"/>
                  <a:pt x="20" y="706"/>
                  <a:pt x="16" y="705"/>
                </a:cubicBezTo>
                <a:cubicBezTo>
                  <a:pt x="11" y="703"/>
                  <a:pt x="2" y="701"/>
                  <a:pt x="1" y="698"/>
                </a:cubicBezTo>
                <a:cubicBezTo>
                  <a:pt x="0" y="693"/>
                  <a:pt x="3" y="685"/>
                  <a:pt x="7" y="681"/>
                </a:cubicBezTo>
                <a:cubicBezTo>
                  <a:pt x="33" y="652"/>
                  <a:pt x="61" y="625"/>
                  <a:pt x="88" y="597"/>
                </a:cubicBezTo>
                <a:cubicBezTo>
                  <a:pt x="146" y="538"/>
                  <a:pt x="205" y="477"/>
                  <a:pt x="264" y="418"/>
                </a:cubicBezTo>
                <a:cubicBezTo>
                  <a:pt x="275" y="407"/>
                  <a:pt x="280" y="397"/>
                  <a:pt x="280" y="381"/>
                </a:cubicBezTo>
                <a:cubicBezTo>
                  <a:pt x="279" y="261"/>
                  <a:pt x="279" y="141"/>
                  <a:pt x="279" y="21"/>
                </a:cubicBezTo>
                <a:cubicBezTo>
                  <a:pt x="279" y="15"/>
                  <a:pt x="279" y="8"/>
                  <a:pt x="279" y="0"/>
                </a:cubicBezTo>
                <a:close/>
                <a:moveTo>
                  <a:pt x="444" y="579"/>
                </a:moveTo>
                <a:cubicBezTo>
                  <a:pt x="391" y="528"/>
                  <a:pt x="340" y="479"/>
                  <a:pt x="293" y="434"/>
                </a:cubicBezTo>
                <a:cubicBezTo>
                  <a:pt x="244" y="480"/>
                  <a:pt x="193" y="529"/>
                  <a:pt x="141" y="579"/>
                </a:cubicBezTo>
                <a:cubicBezTo>
                  <a:pt x="164" y="595"/>
                  <a:pt x="185" y="610"/>
                  <a:pt x="207" y="626"/>
                </a:cubicBezTo>
                <a:cubicBezTo>
                  <a:pt x="231" y="609"/>
                  <a:pt x="254" y="594"/>
                  <a:pt x="276" y="577"/>
                </a:cubicBezTo>
                <a:cubicBezTo>
                  <a:pt x="288" y="568"/>
                  <a:pt x="297" y="568"/>
                  <a:pt x="308" y="577"/>
                </a:cubicBezTo>
                <a:cubicBezTo>
                  <a:pt x="331" y="593"/>
                  <a:pt x="355" y="609"/>
                  <a:pt x="378" y="626"/>
                </a:cubicBezTo>
                <a:cubicBezTo>
                  <a:pt x="400" y="611"/>
                  <a:pt x="421" y="596"/>
                  <a:pt x="444" y="579"/>
                </a:cubicBezTo>
                <a:close/>
                <a:moveTo>
                  <a:pt x="304" y="238"/>
                </a:moveTo>
                <a:cubicBezTo>
                  <a:pt x="365" y="238"/>
                  <a:pt x="424" y="238"/>
                  <a:pt x="485" y="238"/>
                </a:cubicBezTo>
                <a:cubicBezTo>
                  <a:pt x="485" y="185"/>
                  <a:pt x="485" y="134"/>
                  <a:pt x="485" y="81"/>
                </a:cubicBezTo>
                <a:cubicBezTo>
                  <a:pt x="424" y="81"/>
                  <a:pt x="364" y="81"/>
                  <a:pt x="304" y="81"/>
                </a:cubicBezTo>
                <a:cubicBezTo>
                  <a:pt x="304" y="134"/>
                  <a:pt x="304" y="185"/>
                  <a:pt x="304" y="238"/>
                </a:cubicBezTo>
                <a:close/>
                <a:moveTo>
                  <a:pt x="595" y="325"/>
                </a:moveTo>
                <a:cubicBezTo>
                  <a:pt x="582" y="304"/>
                  <a:pt x="572" y="286"/>
                  <a:pt x="559" y="270"/>
                </a:cubicBezTo>
                <a:cubicBezTo>
                  <a:pt x="546" y="253"/>
                  <a:pt x="544" y="239"/>
                  <a:pt x="559" y="221"/>
                </a:cubicBezTo>
                <a:cubicBezTo>
                  <a:pt x="572" y="205"/>
                  <a:pt x="582" y="186"/>
                  <a:pt x="594" y="167"/>
                </a:cubicBezTo>
                <a:cubicBezTo>
                  <a:pt x="565" y="167"/>
                  <a:pt x="538" y="167"/>
                  <a:pt x="509" y="167"/>
                </a:cubicBezTo>
                <a:cubicBezTo>
                  <a:pt x="509" y="191"/>
                  <a:pt x="508" y="214"/>
                  <a:pt x="509" y="236"/>
                </a:cubicBezTo>
                <a:cubicBezTo>
                  <a:pt x="510" y="251"/>
                  <a:pt x="506" y="261"/>
                  <a:pt x="495" y="271"/>
                </a:cubicBezTo>
                <a:cubicBezTo>
                  <a:pt x="477" y="287"/>
                  <a:pt x="460" y="304"/>
                  <a:pt x="439" y="325"/>
                </a:cubicBezTo>
                <a:cubicBezTo>
                  <a:pt x="494" y="325"/>
                  <a:pt x="543" y="325"/>
                  <a:pt x="595" y="3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31741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F928FE1-02D3-F54D-B434-F42E1E024AAA}"/>
              </a:ext>
            </a:extLst>
          </p:cNvPr>
          <p:cNvSpPr>
            <a:spLocks noGrp="1"/>
          </p:cNvSpPr>
          <p:nvPr>
            <p:ph type="title"/>
          </p:nvPr>
        </p:nvSpPr>
        <p:spPr>
          <a:xfrm>
            <a:off x="530147" y="86714"/>
            <a:ext cx="10634400" cy="1200329"/>
          </a:xfrm>
        </p:spPr>
        <p:txBody>
          <a:bodyPr/>
          <a:lstStyle/>
          <a:p>
            <a:r>
              <a:rPr lang="en-US" dirty="0">
                <a:solidFill>
                  <a:schemeClr val="tx1"/>
                </a:solidFill>
              </a:rPr>
              <a:t>Close to three fifths of parents report feeling confident in supporting their child’s education at home, although this is significantly higher for parents who are working from home full time</a:t>
            </a:r>
            <a:endParaRPr lang="en-US" dirty="0">
              <a:solidFill>
                <a:schemeClr val="bg1"/>
              </a:solidFill>
            </a:endParaRPr>
          </a:p>
        </p:txBody>
      </p:sp>
      <p:sp>
        <p:nvSpPr>
          <p:cNvPr id="25" name="Text Placeholder 24">
            <a:extLst>
              <a:ext uri="{FF2B5EF4-FFF2-40B4-BE49-F238E27FC236}">
                <a16:creationId xmlns:a16="http://schemas.microsoft.com/office/drawing/2014/main" id="{0772C8B7-EFE8-3349-91D4-7CBED7F7E095}"/>
              </a:ext>
            </a:extLst>
          </p:cNvPr>
          <p:cNvSpPr>
            <a:spLocks noGrp="1"/>
          </p:cNvSpPr>
          <p:nvPr>
            <p:ph type="body" sz="quarter" idx="11"/>
          </p:nvPr>
        </p:nvSpPr>
        <p:spPr>
          <a:xfrm>
            <a:off x="777600" y="1516023"/>
            <a:ext cx="10634400" cy="338554"/>
          </a:xfrm>
          <a:solidFill>
            <a:srgbClr val="F7F6FB"/>
          </a:solidFill>
        </p:spPr>
        <p:txBody>
          <a:bodyPr/>
          <a:lstStyle/>
          <a:p>
            <a:r>
              <a:rPr lang="en-GB" dirty="0"/>
              <a:t>Confidence in supporting child’s education at home</a:t>
            </a:r>
            <a:endParaRPr lang="en-US" dirty="0"/>
          </a:p>
        </p:txBody>
      </p:sp>
      <p:graphicFrame>
        <p:nvGraphicFramePr>
          <p:cNvPr id="7" name="Chart Placeholder 3" descr="59% of parents said they were quite confident or very confident in supporting their child's education at home. Of these, 46% were quite confident, and 13% very confident. 37% said they were not at all confident or not very confident.">
            <a:extLst>
              <a:ext uri="{FF2B5EF4-FFF2-40B4-BE49-F238E27FC236}">
                <a16:creationId xmlns:a16="http://schemas.microsoft.com/office/drawing/2014/main" id="{86F3C6BD-0885-41F4-9E95-BB6F36BF53AD}"/>
              </a:ext>
            </a:extLst>
          </p:cNvPr>
          <p:cNvGraphicFramePr>
            <a:graphicFrameLocks/>
          </p:cNvGraphicFramePr>
          <p:nvPr>
            <p:extLst>
              <p:ext uri="{D42A27DB-BD31-4B8C-83A1-F6EECF244321}">
                <p14:modId xmlns:p14="http://schemas.microsoft.com/office/powerpoint/2010/main" val="2270033167"/>
              </p:ext>
            </p:extLst>
          </p:nvPr>
        </p:nvGraphicFramePr>
        <p:xfrm>
          <a:off x="530147" y="2034283"/>
          <a:ext cx="7391227"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13" name="Oval 12">
            <a:extLst>
              <a:ext uri="{FF2B5EF4-FFF2-40B4-BE49-F238E27FC236}">
                <a16:creationId xmlns:a16="http://schemas.microsoft.com/office/drawing/2014/main" id="{4CCA2BE4-28AB-4A61-A474-55438E4AB66A}"/>
              </a:ext>
              <a:ext uri="{C183D7F6-B498-43B3-948B-1728B52AA6E4}">
                <adec:decorative xmlns:adec="http://schemas.microsoft.com/office/drawing/2017/decorative" val="1"/>
              </a:ext>
            </a:extLst>
          </p:cNvPr>
          <p:cNvSpPr/>
          <p:nvPr/>
        </p:nvSpPr>
        <p:spPr>
          <a:xfrm rot="19393975">
            <a:off x="2550722" y="2504899"/>
            <a:ext cx="787862" cy="385047"/>
          </a:xfrm>
          <a:prstGeom prst="ellipse">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37%</a:t>
            </a:r>
          </a:p>
        </p:txBody>
      </p:sp>
      <p:sp>
        <p:nvSpPr>
          <p:cNvPr id="14" name="Oval 13">
            <a:extLst>
              <a:ext uri="{FF2B5EF4-FFF2-40B4-BE49-F238E27FC236}">
                <a16:creationId xmlns:a16="http://schemas.microsoft.com/office/drawing/2014/main" id="{93E057AD-1346-42F1-B801-EE02E2BBA1A6}"/>
              </a:ext>
              <a:ext uri="{C183D7F6-B498-43B3-948B-1728B52AA6E4}">
                <adec:decorative xmlns:adec="http://schemas.microsoft.com/office/drawing/2017/decorative" val="1"/>
              </a:ext>
            </a:extLst>
          </p:cNvPr>
          <p:cNvSpPr/>
          <p:nvPr/>
        </p:nvSpPr>
        <p:spPr>
          <a:xfrm rot="19393975">
            <a:off x="2550721" y="4905462"/>
            <a:ext cx="787862" cy="385047"/>
          </a:xfrm>
          <a:prstGeom prst="ellipse">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59%</a:t>
            </a:r>
          </a:p>
        </p:txBody>
      </p:sp>
      <p:sp>
        <p:nvSpPr>
          <p:cNvPr id="11" name="Rectangle: Rounded Corners 10">
            <a:extLst>
              <a:ext uri="{FF2B5EF4-FFF2-40B4-BE49-F238E27FC236}">
                <a16:creationId xmlns:a16="http://schemas.microsoft.com/office/drawing/2014/main" id="{AA482BBE-F7CA-4BD7-B2EB-0044E600EF29}"/>
              </a:ext>
            </a:extLst>
          </p:cNvPr>
          <p:cNvSpPr/>
          <p:nvPr/>
        </p:nvSpPr>
        <p:spPr>
          <a:xfrm>
            <a:off x="6518411" y="2113344"/>
            <a:ext cx="4848191" cy="1020274"/>
          </a:xfrm>
          <a:prstGeom prst="round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Parents who are working from their usual workplace are the least confident in support their child’s education at home, with two fifths (42%) reporting they are unconfident, this is significantly higher than those who are working from home full time (30%).</a:t>
            </a:r>
          </a:p>
        </p:txBody>
      </p:sp>
      <p:sp>
        <p:nvSpPr>
          <p:cNvPr id="12" name="Rectangle: Rounded Corners 11">
            <a:extLst>
              <a:ext uri="{FF2B5EF4-FFF2-40B4-BE49-F238E27FC236}">
                <a16:creationId xmlns:a16="http://schemas.microsoft.com/office/drawing/2014/main" id="{339F3C16-BC12-45BF-A242-98B296A2B5D9}"/>
              </a:ext>
            </a:extLst>
          </p:cNvPr>
          <p:cNvSpPr/>
          <p:nvPr/>
        </p:nvSpPr>
        <p:spPr>
          <a:xfrm>
            <a:off x="6518410" y="3263383"/>
            <a:ext cx="4848191" cy="1020274"/>
          </a:xfrm>
          <a:prstGeom prst="round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Nearly three quarters (73%) of parents who report communication from the school leaders was effective report that they are confident in support their child’s education at home. </a:t>
            </a:r>
          </a:p>
        </p:txBody>
      </p:sp>
      <p:sp>
        <p:nvSpPr>
          <p:cNvPr id="15" name="Rectangle 14">
            <a:extLst>
              <a:ext uri="{FF2B5EF4-FFF2-40B4-BE49-F238E27FC236}">
                <a16:creationId xmlns:a16="http://schemas.microsoft.com/office/drawing/2014/main" id="{A28FDFA7-7164-4C8B-88BB-538C219B62B0}"/>
              </a:ext>
              <a:ext uri="{C183D7F6-B498-43B3-948B-1728B52AA6E4}">
                <adec:decorative xmlns:adec="http://schemas.microsoft.com/office/drawing/2017/decorative" val="0"/>
              </a:ext>
            </a:extLst>
          </p:cNvPr>
          <p:cNvSpPr/>
          <p:nvPr/>
        </p:nvSpPr>
        <p:spPr>
          <a:xfrm>
            <a:off x="0" y="2320180"/>
            <a:ext cx="352425" cy="2217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Parents</a:t>
            </a:r>
          </a:p>
        </p:txBody>
      </p:sp>
      <p:sp>
        <p:nvSpPr>
          <p:cNvPr id="10" name="Rectangle: Rounded Corners 9">
            <a:extLst>
              <a:ext uri="{FF2B5EF4-FFF2-40B4-BE49-F238E27FC236}">
                <a16:creationId xmlns:a16="http://schemas.microsoft.com/office/drawing/2014/main" id="{F871373B-3C86-4E6B-8C78-CCCA6AEAAC54}"/>
              </a:ext>
            </a:extLst>
          </p:cNvPr>
          <p:cNvSpPr/>
          <p:nvPr/>
        </p:nvSpPr>
        <p:spPr>
          <a:xfrm>
            <a:off x="6518411" y="4413423"/>
            <a:ext cx="4893589" cy="928554"/>
          </a:xfrm>
          <a:prstGeom prst="round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Parents with a high level of education are the most likely to report they are confident (72%), significantly higher than those with a low (55%) or medium (56%) education level.</a:t>
            </a:r>
          </a:p>
        </p:txBody>
      </p:sp>
      <p:sp>
        <p:nvSpPr>
          <p:cNvPr id="6" name="Footer Placeholder 11"/>
          <p:cNvSpPr>
            <a:spLocks noGrp="1"/>
          </p:cNvSpPr>
          <p:nvPr>
            <p:ph type="ftr" sz="quarter" idx="3"/>
          </p:nvPr>
        </p:nvSpPr>
        <p:spPr>
          <a:xfrm>
            <a:off x="2114550" y="6086475"/>
            <a:ext cx="8705850" cy="474713"/>
          </a:xfrm>
          <a:prstGeom prst="rect">
            <a:avLst/>
          </a:prstGeom>
        </p:spPr>
        <p:txBody>
          <a:bodyPr vert="horz" lIns="91440" tIns="0" rIns="91440" bIns="0" rtlCol="0" anchor="b" anchorCtr="0">
            <a:noAutofit/>
          </a:bodyPr>
          <a:lstStyle>
            <a:lvl1pPr algn="l">
              <a:defRPr sz="800">
                <a:solidFill>
                  <a:schemeClr val="tx1">
                    <a:tint val="75000"/>
                  </a:schemeClr>
                </a:solidFill>
              </a:defRPr>
            </a:lvl1pPr>
          </a:lstStyle>
          <a:p>
            <a:r>
              <a:rPr lang="en-US" sz="1000" dirty="0">
                <a:solidFill>
                  <a:schemeClr val="tx1"/>
                </a:solidFill>
              </a:rPr>
              <a:t>C4. Overall, how confident or not would you say you are with supporting your child's education at home?</a:t>
            </a:r>
          </a:p>
          <a:p>
            <a:r>
              <a:rPr lang="en-US" sz="1000" dirty="0">
                <a:solidFill>
                  <a:schemeClr val="tx1"/>
                </a:solidFill>
              </a:rPr>
              <a:t>Base: All parents with a child with experience of remote learning (n=987)</a:t>
            </a:r>
          </a:p>
        </p:txBody>
      </p:sp>
    </p:spTree>
    <p:extLst>
      <p:ext uri="{BB962C8B-B14F-4D97-AF65-F5344CB8AC3E}">
        <p14:creationId xmlns:p14="http://schemas.microsoft.com/office/powerpoint/2010/main" val="267504634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99A17E8C-D4E0-44A8-A652-16BD9386270F}"/>
              </a:ext>
            </a:extLst>
          </p:cNvPr>
          <p:cNvSpPr txBox="1">
            <a:spLocks/>
          </p:cNvSpPr>
          <p:nvPr/>
        </p:nvSpPr>
        <p:spPr>
          <a:xfrm>
            <a:off x="5176444" y="325930"/>
            <a:ext cx="5948755" cy="624981"/>
          </a:xfrm>
          <a:prstGeom prst="rect">
            <a:avLst/>
          </a:prstGeom>
          <a:solidFill>
            <a:srgbClr val="F7F6FB"/>
          </a:solidFill>
        </p:spPr>
        <p:txBody>
          <a:bodyPr vert="horz" lIns="91440" tIns="45720" rIns="91440" bIns="45720" rtlCol="0" anchor="t">
            <a:normAutofit/>
          </a:bodyPr>
          <a:lstStyle>
            <a:lvl1pPr marL="0" indent="0" algn="l" defTabSz="6858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baseline="0">
                <a:solidFill>
                  <a:srgbClr val="9A93A8"/>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1600" b="1" dirty="0"/>
              <a:t>Who are additional remote learning arrangements offered to (senior leaders)</a:t>
            </a:r>
          </a:p>
        </p:txBody>
      </p:sp>
      <p:sp>
        <p:nvSpPr>
          <p:cNvPr id="2" name="Title 1"/>
          <p:cNvSpPr>
            <a:spLocks noGrp="1"/>
          </p:cNvSpPr>
          <p:nvPr>
            <p:ph type="title"/>
          </p:nvPr>
        </p:nvSpPr>
        <p:spPr>
          <a:xfrm>
            <a:off x="352425" y="369888"/>
            <a:ext cx="3638550" cy="2793039"/>
          </a:xfrm>
        </p:spPr>
        <p:txBody>
          <a:bodyPr>
            <a:noAutofit/>
          </a:bodyPr>
          <a:lstStyle/>
          <a:p>
            <a:r>
              <a:rPr lang="en-GB" sz="2800" dirty="0"/>
              <a:t>Close to half of senior leaders report that their school offers additional remote learning arrangements for SEND pupils </a:t>
            </a:r>
            <a:endParaRPr sz="2800" dirty="0"/>
          </a:p>
        </p:txBody>
      </p:sp>
      <p:sp>
        <p:nvSpPr>
          <p:cNvPr id="3" name="Text Placeholder 2"/>
          <p:cNvSpPr>
            <a:spLocks noGrp="1"/>
          </p:cNvSpPr>
          <p:nvPr>
            <p:ph type="body" idx="1"/>
          </p:nvPr>
        </p:nvSpPr>
        <p:spPr>
          <a:xfrm>
            <a:off x="352425" y="4400550"/>
            <a:ext cx="3539111" cy="2266950"/>
          </a:xfrm>
        </p:spPr>
        <p:txBody>
          <a:bodyPr>
            <a:normAutofit fontScale="92500" lnSpcReduction="20000"/>
          </a:bodyPr>
          <a:lstStyle/>
          <a:p>
            <a:r>
              <a:rPr lang="en-GB" sz="2000" dirty="0"/>
              <a:t>Senior leaders at secondary schools are more likely to list pupil premium pupils (41% compared with 26% of primary). Primary senior leaders are more likely to state low prior attainers (19% compared with 8% of secondary).</a:t>
            </a:r>
            <a:endParaRPr sz="2000" dirty="0"/>
          </a:p>
        </p:txBody>
      </p:sp>
      <p:sp>
        <p:nvSpPr>
          <p:cNvPr id="7" name="Rectangle 6">
            <a:extLst>
              <a:ext uri="{FF2B5EF4-FFF2-40B4-BE49-F238E27FC236}">
                <a16:creationId xmlns:a16="http://schemas.microsoft.com/office/drawing/2014/main" id="{1CEA6D0D-2EEF-4E36-9C94-0B1DF76C544A}"/>
              </a:ext>
            </a:extLst>
          </p:cNvPr>
          <p:cNvSpPr/>
          <p:nvPr/>
        </p:nvSpPr>
        <p:spPr>
          <a:xfrm>
            <a:off x="434476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graphicFrame>
        <p:nvGraphicFramePr>
          <p:cNvPr id="4" name="Chart Placeholder 3" descr="46% of senior leaders said additional remote learning arrangements were offered to SEND pupils and 32% to pupil premium pupils. 35% said they did not offer additional remote learning arrangements."/>
          <p:cNvGraphicFramePr>
            <a:graphicFrameLocks noGrp="1"/>
          </p:cNvGraphicFramePr>
          <p:nvPr>
            <p:ph type="chart" sz="quarter" idx="4294967295"/>
            <p:extLst>
              <p:ext uri="{D42A27DB-BD31-4B8C-83A1-F6EECF244321}">
                <p14:modId xmlns:p14="http://schemas.microsoft.com/office/powerpoint/2010/main" val="3474163763"/>
              </p:ext>
            </p:extLst>
          </p:nvPr>
        </p:nvGraphicFramePr>
        <p:xfrm>
          <a:off x="4533900" y="1103441"/>
          <a:ext cx="6896100" cy="480364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4">
            <a:extLst>
              <a:ext uri="{FF2B5EF4-FFF2-40B4-BE49-F238E27FC236}">
                <a16:creationId xmlns:a16="http://schemas.microsoft.com/office/drawing/2014/main" id="{82D3C034-8FC8-4B70-815D-0D93680EC679}"/>
              </a:ext>
            </a:extLst>
          </p:cNvPr>
          <p:cNvSpPr txBox="1">
            <a:spLocks/>
          </p:cNvSpPr>
          <p:nvPr/>
        </p:nvSpPr>
        <p:spPr>
          <a:xfrm>
            <a:off x="4514850" y="6207125"/>
            <a:ext cx="6648450" cy="561974"/>
          </a:xfrm>
          <a:prstGeom prst="rect">
            <a:avLst/>
          </a:prstGeom>
        </p:spPr>
        <p:txBody>
          <a:bodyPr vert="horz" lIns="91440" tIns="45720" rIns="91440" bIns="45720" rtlCol="0" anchor="t">
            <a:normAutofit/>
          </a:bodyPr>
          <a:lstStyle>
            <a:lvl1pPr marL="0" indent="0" algn="l" defTabSz="685800" rtl="0" eaLnBrk="1" latinLnBrk="0" hangingPunct="1">
              <a:lnSpc>
                <a:spcPct val="100000"/>
              </a:lnSpc>
              <a:spcBef>
                <a:spcPts val="0"/>
              </a:spcBef>
              <a:buFont typeface="Arial"/>
              <a:buNone/>
              <a:defRPr sz="2400" b="1"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50" b="0" dirty="0"/>
              <a:t>Q28. Does your school offer any additional remote learning arrangements for any of the following groups of pupils? (Please select all that apply) Base: All senior leaders whose school offers remote learning (n=190)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1033" y="383533"/>
            <a:ext cx="10870967" cy="830997"/>
          </a:xfrm>
        </p:spPr>
        <p:txBody>
          <a:bodyPr/>
          <a:lstStyle/>
          <a:p>
            <a:r>
              <a:rPr lang="en-US" dirty="0"/>
              <a:t>Remote learning and its negative effects can disproportionally impact vulnerable students</a:t>
            </a:r>
            <a:endParaRPr lang="en-GB" dirty="0"/>
          </a:p>
        </p:txBody>
      </p:sp>
      <p:sp>
        <p:nvSpPr>
          <p:cNvPr id="11" name="Rectangle 10"/>
          <p:cNvSpPr/>
          <p:nvPr/>
        </p:nvSpPr>
        <p:spPr>
          <a:xfrm>
            <a:off x="541033" y="1424671"/>
            <a:ext cx="3240000" cy="2677656"/>
          </a:xfrm>
          <a:prstGeom prst="rect">
            <a:avLst/>
          </a:prstGeom>
        </p:spPr>
        <p:txBody>
          <a:bodyPr wrap="square">
            <a:spAutoFit/>
          </a:bodyPr>
          <a:lstStyle/>
          <a:p>
            <a:endParaRPr lang="en-GB" sz="1400" dirty="0"/>
          </a:p>
          <a:p>
            <a:r>
              <a:rPr lang="en-US" sz="1400" dirty="0"/>
              <a:t>Many teachers interviewed believe that existing </a:t>
            </a:r>
            <a:r>
              <a:rPr lang="en-US" sz="1400" b="1" dirty="0"/>
              <a:t>inequalities</a:t>
            </a:r>
            <a:r>
              <a:rPr lang="en-US" sz="1400" dirty="0"/>
              <a:t> between students have </a:t>
            </a:r>
            <a:r>
              <a:rPr lang="en-US" sz="1400" b="1" dirty="0"/>
              <a:t>widened</a:t>
            </a:r>
            <a:r>
              <a:rPr lang="en-US" sz="1400" dirty="0"/>
              <a:t> since lockdown and differences have become more pronounced. </a:t>
            </a:r>
          </a:p>
          <a:p>
            <a:endParaRPr lang="en-GB" sz="1400" dirty="0"/>
          </a:p>
          <a:p>
            <a:r>
              <a:rPr lang="en-GB" sz="1400" dirty="0"/>
              <a:t>There is </a:t>
            </a:r>
            <a:r>
              <a:rPr lang="en-GB" sz="1400" b="1" dirty="0"/>
              <a:t>no one size fits all policy </a:t>
            </a:r>
            <a:r>
              <a:rPr lang="en-GB" sz="1400" dirty="0"/>
              <a:t>for successful remote learning. Therefore it is often up to teachers to invest </a:t>
            </a:r>
            <a:r>
              <a:rPr lang="en-GB" sz="1400" b="1" dirty="0"/>
              <a:t>additional time </a:t>
            </a:r>
            <a:r>
              <a:rPr lang="en-GB" sz="1400" dirty="0"/>
              <a:t>with certain pupils to ensure they are not ‘left behind’. </a:t>
            </a:r>
          </a:p>
        </p:txBody>
      </p:sp>
      <p:sp>
        <p:nvSpPr>
          <p:cNvPr id="5" name="Rectangle 4"/>
          <p:cNvSpPr/>
          <p:nvPr/>
        </p:nvSpPr>
        <p:spPr>
          <a:xfrm>
            <a:off x="573833" y="4518825"/>
            <a:ext cx="3064727" cy="1015663"/>
          </a:xfrm>
          <a:prstGeom prst="rect">
            <a:avLst/>
          </a:prstGeom>
        </p:spPr>
        <p:txBody>
          <a:bodyPr wrap="square">
            <a:spAutoFit/>
          </a:bodyPr>
          <a:lstStyle/>
          <a:p>
            <a:pPr algn="ctr"/>
            <a:r>
              <a:rPr lang="en-GB" sz="1200" i="1" dirty="0">
                <a:solidFill>
                  <a:schemeClr val="accent1"/>
                </a:solidFill>
              </a:rPr>
              <a:t>“It is different for every child and it depends on what their IT access it, ability to work on their own is, what support they have at home, there are so many variables” (senior school)</a:t>
            </a:r>
          </a:p>
        </p:txBody>
      </p:sp>
      <p:sp>
        <p:nvSpPr>
          <p:cNvPr id="8" name="Text Placeholder 1"/>
          <p:cNvSpPr txBox="1">
            <a:spLocks/>
          </p:cNvSpPr>
          <p:nvPr/>
        </p:nvSpPr>
        <p:spPr>
          <a:xfrm>
            <a:off x="4105937" y="1248415"/>
            <a:ext cx="5567075" cy="2142878"/>
          </a:xfrm>
          <a:prstGeom prst="rect">
            <a:avLst/>
          </a:prstGeom>
          <a:noFill/>
        </p:spPr>
        <p:txBody>
          <a:bodyPr vert="horz" lIns="91440" tIns="45720" rIns="91440" bIns="45720" rtlCol="0" anchor="t">
            <a:noAutofit/>
          </a:bodyPr>
          <a:lstStyle>
            <a:lvl1pPr marL="0" indent="0" algn="l" defTabSz="685800" rtl="0" eaLnBrk="1" latinLnBrk="0" hangingPunct="1">
              <a:lnSpc>
                <a:spcPct val="120000"/>
              </a:lnSpc>
              <a:spcBef>
                <a:spcPts val="0"/>
              </a:spcBef>
              <a:buFont typeface="Arial"/>
              <a:buNone/>
              <a:defRPr sz="2400"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GB" sz="1400" b="1" dirty="0">
                <a:solidFill>
                  <a:schemeClr val="accent1"/>
                </a:solidFill>
              </a:rPr>
              <a:t>SEND and English as second language pupils</a:t>
            </a:r>
            <a:endParaRPr lang="en-GB" sz="1600" dirty="0"/>
          </a:p>
          <a:p>
            <a:pPr marL="285750" indent="-285750">
              <a:lnSpc>
                <a:spcPct val="100000"/>
              </a:lnSpc>
              <a:buFont typeface="Arial" panose="020B0604020202020204" pitchFamily="34" charset="0"/>
              <a:buChar char="•"/>
            </a:pPr>
            <a:r>
              <a:rPr lang="en-GB" sz="1400" b="1" dirty="0"/>
              <a:t>Videos</a:t>
            </a:r>
            <a:r>
              <a:rPr lang="en-GB" sz="1400" dirty="0"/>
              <a:t> tends to work well for both SEND pupils and those with English as a second language. </a:t>
            </a:r>
          </a:p>
          <a:p>
            <a:pPr marL="285750" indent="-285750">
              <a:lnSpc>
                <a:spcPct val="100000"/>
              </a:lnSpc>
              <a:buFont typeface="Arial" panose="020B0604020202020204" pitchFamily="34" charset="0"/>
              <a:buChar char="•"/>
            </a:pPr>
            <a:r>
              <a:rPr lang="en-GB" sz="1400" dirty="0"/>
              <a:t>A few teachers have seen a </a:t>
            </a:r>
            <a:r>
              <a:rPr lang="en-GB" sz="1400" b="1" dirty="0"/>
              <a:t>decrease in EAL pupils English</a:t>
            </a:r>
            <a:r>
              <a:rPr lang="en-GB" sz="1400" dirty="0"/>
              <a:t>, as they less opportunity to engage socially in English when remote learning. </a:t>
            </a:r>
          </a:p>
          <a:p>
            <a:pPr marL="285750" indent="-285750">
              <a:lnSpc>
                <a:spcPct val="100000"/>
              </a:lnSpc>
              <a:buFont typeface="Arial" panose="020B0604020202020204" pitchFamily="34" charset="0"/>
              <a:buChar char="•"/>
            </a:pPr>
            <a:r>
              <a:rPr lang="en-GB" sz="1400" dirty="0"/>
              <a:t>Those whose </a:t>
            </a:r>
            <a:r>
              <a:rPr lang="en-GB" sz="1400" b="1" dirty="0"/>
              <a:t>parents</a:t>
            </a:r>
            <a:r>
              <a:rPr lang="en-GB" sz="1400" dirty="0"/>
              <a:t> have English as a second language can be further disadvantaged if the school struggles to engage with the parents about the tasks. </a:t>
            </a:r>
          </a:p>
          <a:p>
            <a:pPr marL="285750" indent="-285750">
              <a:lnSpc>
                <a:spcPct val="100000"/>
              </a:lnSpc>
              <a:buFont typeface="Arial" panose="020B0604020202020204" pitchFamily="34" charset="0"/>
              <a:buChar char="•"/>
            </a:pPr>
            <a:endParaRPr lang="en-GB" sz="1400" dirty="0"/>
          </a:p>
        </p:txBody>
      </p:sp>
      <p:sp>
        <p:nvSpPr>
          <p:cNvPr id="9" name="Rectangle 8"/>
          <p:cNvSpPr/>
          <p:nvPr/>
        </p:nvSpPr>
        <p:spPr>
          <a:xfrm>
            <a:off x="9750506" y="1549662"/>
            <a:ext cx="1967727" cy="1754326"/>
          </a:xfrm>
          <a:prstGeom prst="rect">
            <a:avLst/>
          </a:prstGeom>
        </p:spPr>
        <p:txBody>
          <a:bodyPr wrap="square">
            <a:spAutoFit/>
          </a:bodyPr>
          <a:lstStyle/>
          <a:p>
            <a:pPr algn="ctr"/>
            <a:r>
              <a:rPr lang="en-US" sz="1200" i="1" dirty="0">
                <a:solidFill>
                  <a:schemeClr val="accent1"/>
                </a:solidFill>
              </a:rPr>
              <a:t>“You have parents who can really support their children and provide them with good, solid foundation, and then you have parents whose English is not first language…” (primary school)</a:t>
            </a:r>
            <a:endParaRPr lang="en-GB" sz="1200" i="1" dirty="0">
              <a:solidFill>
                <a:schemeClr val="accent1"/>
              </a:solidFill>
            </a:endParaRPr>
          </a:p>
        </p:txBody>
      </p:sp>
      <p:sp>
        <p:nvSpPr>
          <p:cNvPr id="7" name="Text Placeholder 1"/>
          <p:cNvSpPr txBox="1">
            <a:spLocks/>
          </p:cNvSpPr>
          <p:nvPr/>
        </p:nvSpPr>
        <p:spPr>
          <a:xfrm>
            <a:off x="4114055" y="3391293"/>
            <a:ext cx="5550841" cy="3046012"/>
          </a:xfrm>
          <a:prstGeom prst="rect">
            <a:avLst/>
          </a:prstGeom>
          <a:noFill/>
        </p:spPr>
        <p:txBody>
          <a:bodyPr vert="horz" lIns="91440" tIns="45720" rIns="91440" bIns="45720" rtlCol="0" anchor="t">
            <a:noAutofit/>
          </a:bodyPr>
          <a:lstStyle>
            <a:lvl1pPr marL="0" indent="0" algn="l" defTabSz="685800" rtl="0" eaLnBrk="1" latinLnBrk="0" hangingPunct="1">
              <a:lnSpc>
                <a:spcPct val="120000"/>
              </a:lnSpc>
              <a:spcBef>
                <a:spcPts val="0"/>
              </a:spcBef>
              <a:buFont typeface="Arial"/>
              <a:buNone/>
              <a:defRPr sz="2400"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GB" sz="1400" b="1" dirty="0">
                <a:solidFill>
                  <a:schemeClr val="accent1"/>
                </a:solidFill>
              </a:rPr>
              <a:t>Deprived families </a:t>
            </a:r>
          </a:p>
          <a:p>
            <a:pPr marL="285750" indent="-285750">
              <a:lnSpc>
                <a:spcPct val="100000"/>
              </a:lnSpc>
              <a:buFont typeface="Arial" panose="020B0604020202020204" pitchFamily="34" charset="0"/>
              <a:buChar char="•"/>
            </a:pPr>
            <a:r>
              <a:rPr lang="en-GB" sz="1400" dirty="0"/>
              <a:t>Many teachers commented that the pandemic has </a:t>
            </a:r>
            <a:r>
              <a:rPr lang="en-GB" sz="1400" b="1" dirty="0"/>
              <a:t>widened</a:t>
            </a:r>
            <a:r>
              <a:rPr lang="en-GB" sz="1400" dirty="0"/>
              <a:t> the existing </a:t>
            </a:r>
            <a:r>
              <a:rPr lang="en-GB" sz="1400" b="1" dirty="0"/>
              <a:t>attainment gap </a:t>
            </a:r>
            <a:r>
              <a:rPr lang="en-GB" sz="1400" dirty="0"/>
              <a:t>between low socio-economic pupils and their peers. </a:t>
            </a:r>
          </a:p>
          <a:p>
            <a:pPr marL="285750" indent="-285750">
              <a:lnSpc>
                <a:spcPct val="100000"/>
              </a:lnSpc>
              <a:buFont typeface="Arial" panose="020B0604020202020204" pitchFamily="34" charset="0"/>
              <a:buChar char="•"/>
            </a:pPr>
            <a:r>
              <a:rPr lang="en-GB" sz="1400" dirty="0"/>
              <a:t>Some pupils still do not have </a:t>
            </a:r>
            <a:r>
              <a:rPr lang="en-GB" sz="1400" b="1" dirty="0"/>
              <a:t>access</a:t>
            </a:r>
            <a:r>
              <a:rPr lang="en-GB" sz="1400" dirty="0"/>
              <a:t> to laptops / tablets / or WI-FI, therefore are reliant on hard copies being distributed, leading to </a:t>
            </a:r>
            <a:r>
              <a:rPr lang="en-GB" sz="1400" b="1" dirty="0"/>
              <a:t>delayed feedback </a:t>
            </a:r>
            <a:r>
              <a:rPr lang="en-GB" sz="1400" dirty="0"/>
              <a:t>on their work. </a:t>
            </a:r>
          </a:p>
          <a:p>
            <a:pPr marL="285750" indent="-285750">
              <a:lnSpc>
                <a:spcPct val="100000"/>
              </a:lnSpc>
              <a:buFont typeface="Arial" panose="020B0604020202020204" pitchFamily="34" charset="0"/>
              <a:buChar char="•"/>
            </a:pPr>
            <a:r>
              <a:rPr lang="en-GB" sz="1400" dirty="0"/>
              <a:t>Teachers said it can be harder to engage parents from deprived backgrounds, if they struggled themselves at school / </a:t>
            </a:r>
            <a:r>
              <a:rPr lang="en-GB" sz="1400" b="1" dirty="0"/>
              <a:t>do not value education </a:t>
            </a:r>
            <a:r>
              <a:rPr lang="en-GB" sz="1400" dirty="0"/>
              <a:t>highly.  </a:t>
            </a:r>
            <a:endParaRPr lang="en-US" sz="1400" dirty="0"/>
          </a:p>
          <a:p>
            <a:pPr marL="285750" indent="-285750">
              <a:lnSpc>
                <a:spcPct val="100000"/>
              </a:lnSpc>
              <a:buFont typeface="Arial" panose="020B0604020202020204" pitchFamily="34" charset="0"/>
              <a:buChar char="•"/>
            </a:pPr>
            <a:r>
              <a:rPr lang="en-US" sz="1400" dirty="0"/>
              <a:t>Some spoke of difficulties with students have when trying to </a:t>
            </a:r>
            <a:r>
              <a:rPr lang="en-US" sz="1400" b="1" dirty="0"/>
              <a:t>manage home life </a:t>
            </a:r>
            <a:r>
              <a:rPr lang="en-US" sz="1400" dirty="0"/>
              <a:t>with their work e.g. domestic abuse, parents needing the laptop and sharing space with siblings.</a:t>
            </a:r>
          </a:p>
          <a:p>
            <a:pPr marL="285750" indent="-285750">
              <a:lnSpc>
                <a:spcPct val="100000"/>
              </a:lnSpc>
              <a:buFont typeface="Arial" panose="020B0604020202020204" pitchFamily="34" charset="0"/>
              <a:buChar char="•"/>
            </a:pPr>
            <a:endParaRPr lang="en-GB" sz="1400" dirty="0"/>
          </a:p>
          <a:p>
            <a:pPr marL="285750" indent="-285750">
              <a:lnSpc>
                <a:spcPct val="100000"/>
              </a:lnSpc>
              <a:buFont typeface="Arial" panose="020B0604020202020204" pitchFamily="34" charset="0"/>
              <a:buChar char="•"/>
            </a:pPr>
            <a:endParaRPr lang="en-GB" sz="1400" dirty="0"/>
          </a:p>
        </p:txBody>
      </p:sp>
      <p:sp>
        <p:nvSpPr>
          <p:cNvPr id="6" name="Rectangle 5"/>
          <p:cNvSpPr/>
          <p:nvPr/>
        </p:nvSpPr>
        <p:spPr>
          <a:xfrm>
            <a:off x="9895815" y="4147881"/>
            <a:ext cx="1822418" cy="1200329"/>
          </a:xfrm>
          <a:prstGeom prst="rect">
            <a:avLst/>
          </a:prstGeom>
        </p:spPr>
        <p:txBody>
          <a:bodyPr wrap="square">
            <a:spAutoFit/>
          </a:bodyPr>
          <a:lstStyle/>
          <a:p>
            <a:pPr algn="ctr"/>
            <a:r>
              <a:rPr lang="en-GB" sz="1200" i="1" dirty="0">
                <a:solidFill>
                  <a:schemeClr val="accent1"/>
                </a:solidFill>
              </a:rPr>
              <a:t>“Some of the more deprived students don’t have access to laptops so we need to drop off hard copies” (senior school)</a:t>
            </a:r>
          </a:p>
        </p:txBody>
      </p:sp>
      <p:cxnSp>
        <p:nvCxnSpPr>
          <p:cNvPr id="12" name="Straight Connector 11">
            <a:extLst>
              <a:ext uri="{C183D7F6-B498-43B3-948B-1728B52AA6E4}">
                <adec:decorative xmlns:adec="http://schemas.microsoft.com/office/drawing/2017/decorative" val="1"/>
              </a:ext>
            </a:extLst>
          </p:cNvPr>
          <p:cNvCxnSpPr/>
          <p:nvPr/>
        </p:nvCxnSpPr>
        <p:spPr>
          <a:xfrm flipH="1">
            <a:off x="3882473" y="1424671"/>
            <a:ext cx="5411" cy="4265650"/>
          </a:xfrm>
          <a:prstGeom prst="line">
            <a:avLst/>
          </a:prstGeom>
          <a:ln w="127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847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4">
            <a:extLst>
              <a:ext uri="{FF2B5EF4-FFF2-40B4-BE49-F238E27FC236}">
                <a16:creationId xmlns:a16="http://schemas.microsoft.com/office/drawing/2014/main" id="{0D590BA0-0D16-418B-B31A-03A4D2367903}"/>
              </a:ext>
            </a:extLst>
          </p:cNvPr>
          <p:cNvSpPr txBox="1">
            <a:spLocks/>
          </p:cNvSpPr>
          <p:nvPr/>
        </p:nvSpPr>
        <p:spPr>
          <a:xfrm>
            <a:off x="5176444" y="325930"/>
            <a:ext cx="5948755" cy="624981"/>
          </a:xfrm>
          <a:prstGeom prst="rect">
            <a:avLst/>
          </a:prstGeom>
          <a:solidFill>
            <a:srgbClr val="F7F6FB"/>
          </a:solidFill>
        </p:spPr>
        <p:txBody>
          <a:bodyPr vert="horz" lIns="91440" tIns="45720" rIns="91440" bIns="45720" rtlCol="0" anchor="t">
            <a:normAutofit/>
          </a:bodyPr>
          <a:lstStyle>
            <a:lvl1pPr marL="0" indent="0" algn="l" defTabSz="6858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baseline="0">
                <a:solidFill>
                  <a:srgbClr val="9A93A8"/>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1600" b="1" dirty="0"/>
              <a:t>Additional remote learning arrangements offered (senior leaders)</a:t>
            </a:r>
          </a:p>
        </p:txBody>
      </p:sp>
      <p:sp>
        <p:nvSpPr>
          <p:cNvPr id="2" name="Title 1"/>
          <p:cNvSpPr>
            <a:spLocks noGrp="1"/>
          </p:cNvSpPr>
          <p:nvPr>
            <p:ph type="title"/>
          </p:nvPr>
        </p:nvSpPr>
        <p:spPr>
          <a:xfrm>
            <a:off x="352425" y="369888"/>
            <a:ext cx="3801564" cy="2793039"/>
          </a:xfrm>
        </p:spPr>
        <p:txBody>
          <a:bodyPr>
            <a:noAutofit/>
          </a:bodyPr>
          <a:lstStyle/>
          <a:p>
            <a:r>
              <a:rPr lang="en-GB" sz="2800" dirty="0"/>
              <a:t>Senior leaders are most likely to report that the additional remote learning arrangements tend to be differentiated work tasks </a:t>
            </a:r>
            <a:endParaRPr sz="2800" dirty="0"/>
          </a:p>
        </p:txBody>
      </p:sp>
      <p:sp>
        <p:nvSpPr>
          <p:cNvPr id="3" name="Text Placeholder 2"/>
          <p:cNvSpPr>
            <a:spLocks noGrp="1"/>
          </p:cNvSpPr>
          <p:nvPr>
            <p:ph type="body" idx="1"/>
          </p:nvPr>
        </p:nvSpPr>
        <p:spPr>
          <a:xfrm>
            <a:off x="352425" y="4276725"/>
            <a:ext cx="3539111" cy="2390775"/>
          </a:xfrm>
        </p:spPr>
        <p:txBody>
          <a:bodyPr>
            <a:normAutofit fontScale="70000" lnSpcReduction="20000"/>
          </a:bodyPr>
          <a:lstStyle/>
          <a:p>
            <a:r>
              <a:rPr lang="en-GB" dirty="0"/>
              <a:t>Senior leaders in primary are more likely than their secondary peers to be using physical work packs (65% compared with 48%). </a:t>
            </a:r>
          </a:p>
          <a:p>
            <a:endParaRPr lang="en-GB" dirty="0"/>
          </a:p>
          <a:p>
            <a:r>
              <a:rPr lang="en-GB" dirty="0"/>
              <a:t>For both school phases, additional differentiated work tasks is the most commonly used option (76% for primary and 64% for secondary). </a:t>
            </a:r>
            <a:endParaRPr dirty="0"/>
          </a:p>
        </p:txBody>
      </p:sp>
      <p:sp>
        <p:nvSpPr>
          <p:cNvPr id="11" name="Rectangle 10">
            <a:extLst>
              <a:ext uri="{FF2B5EF4-FFF2-40B4-BE49-F238E27FC236}">
                <a16:creationId xmlns:a16="http://schemas.microsoft.com/office/drawing/2014/main" id="{3E63AB6A-612C-4A04-A1B0-DF4F0E984258}"/>
              </a:ext>
            </a:extLst>
          </p:cNvPr>
          <p:cNvSpPr/>
          <p:nvPr/>
        </p:nvSpPr>
        <p:spPr>
          <a:xfrm>
            <a:off x="434476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graphicFrame>
        <p:nvGraphicFramePr>
          <p:cNvPr id="4" name="Chart Placeholder 3" descr="Of additional remote learning arrangements that were offered, 71% were differentiated work tasks, 58% were physical work packs; 36% one-on-one Q&amp;A sessions; 24% extended deadlines and 16% other (remote TA support or laptops)."/>
          <p:cNvGraphicFramePr>
            <a:graphicFrameLocks noGrp="1"/>
          </p:cNvGraphicFramePr>
          <p:nvPr>
            <p:ph type="chart" sz="quarter" idx="4294967295"/>
            <p:extLst>
              <p:ext uri="{D42A27DB-BD31-4B8C-83A1-F6EECF244321}">
                <p14:modId xmlns:p14="http://schemas.microsoft.com/office/powerpoint/2010/main" val="2598851763"/>
              </p:ext>
            </p:extLst>
          </p:nvPr>
        </p:nvGraphicFramePr>
        <p:xfrm>
          <a:off x="4775198" y="1103441"/>
          <a:ext cx="6896100" cy="4803647"/>
        </p:xfrm>
        <a:graphic>
          <a:graphicData uri="http://schemas.openxmlformats.org/drawingml/2006/chart">
            <c:chart xmlns:c="http://schemas.openxmlformats.org/drawingml/2006/chart" xmlns:r="http://schemas.openxmlformats.org/officeDocument/2006/relationships" r:id="rId2"/>
          </a:graphicData>
        </a:graphic>
      </p:graphicFrame>
      <p:sp>
        <p:nvSpPr>
          <p:cNvPr id="7" name="Speech Bubble: Rectangle with Corners Rounded 6">
            <a:extLst>
              <a:ext uri="{FF2B5EF4-FFF2-40B4-BE49-F238E27FC236}">
                <a16:creationId xmlns:a16="http://schemas.microsoft.com/office/drawing/2014/main" id="{3303FC97-94D8-4D2B-B9FE-1B19EFA96727}"/>
              </a:ext>
            </a:extLst>
          </p:cNvPr>
          <p:cNvSpPr/>
          <p:nvPr/>
        </p:nvSpPr>
        <p:spPr>
          <a:xfrm>
            <a:off x="8702607" y="4392820"/>
            <a:ext cx="1384368" cy="445880"/>
          </a:xfrm>
          <a:prstGeom prst="wedgeRoundRectCallout">
            <a:avLst>
              <a:gd name="adj1" fmla="val -63155"/>
              <a:gd name="adj2" fmla="val -23431"/>
              <a:gd name="adj3" fmla="val 1666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Remote TA support</a:t>
            </a:r>
            <a:endParaRPr lang="en-GB" sz="1200" dirty="0">
              <a:solidFill>
                <a:schemeClr val="tx1">
                  <a:lumMod val="75000"/>
                  <a:lumOff val="25000"/>
                </a:schemeClr>
              </a:solidFill>
            </a:endParaRPr>
          </a:p>
        </p:txBody>
      </p:sp>
      <p:sp>
        <p:nvSpPr>
          <p:cNvPr id="10" name="Speech Bubble: Rectangle with Corners Rounded 9">
            <a:extLst>
              <a:ext uri="{FF2B5EF4-FFF2-40B4-BE49-F238E27FC236}">
                <a16:creationId xmlns:a16="http://schemas.microsoft.com/office/drawing/2014/main" id="{187012F4-C105-451B-8B2A-E6E71A3AB22B}"/>
              </a:ext>
            </a:extLst>
          </p:cNvPr>
          <p:cNvSpPr/>
          <p:nvPr/>
        </p:nvSpPr>
        <p:spPr>
          <a:xfrm>
            <a:off x="8061188" y="5060647"/>
            <a:ext cx="1282838" cy="343618"/>
          </a:xfrm>
          <a:prstGeom prst="wedgeRoundRectCallout">
            <a:avLst>
              <a:gd name="adj1" fmla="val -49048"/>
              <a:gd name="adj2" fmla="val -81642"/>
              <a:gd name="adj3" fmla="val 1666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Laptops</a:t>
            </a:r>
            <a:endParaRPr lang="en-GB" sz="1200" dirty="0">
              <a:solidFill>
                <a:schemeClr val="tx1">
                  <a:lumMod val="75000"/>
                  <a:lumOff val="25000"/>
                </a:schemeClr>
              </a:solidFill>
            </a:endParaRPr>
          </a:p>
        </p:txBody>
      </p:sp>
      <p:sp>
        <p:nvSpPr>
          <p:cNvPr id="9" name="Text Placeholder 4">
            <a:extLst>
              <a:ext uri="{FF2B5EF4-FFF2-40B4-BE49-F238E27FC236}">
                <a16:creationId xmlns:a16="http://schemas.microsoft.com/office/drawing/2014/main" id="{82D3C034-8FC8-4B70-815D-0D93680EC679}"/>
              </a:ext>
            </a:extLst>
          </p:cNvPr>
          <p:cNvSpPr txBox="1">
            <a:spLocks/>
          </p:cNvSpPr>
          <p:nvPr/>
        </p:nvSpPr>
        <p:spPr>
          <a:xfrm>
            <a:off x="4514850" y="6207125"/>
            <a:ext cx="6648450" cy="561974"/>
          </a:xfrm>
          <a:prstGeom prst="rect">
            <a:avLst/>
          </a:prstGeom>
        </p:spPr>
        <p:txBody>
          <a:bodyPr vert="horz" lIns="91440" tIns="45720" rIns="91440" bIns="45720" rtlCol="0" anchor="t">
            <a:normAutofit lnSpcReduction="10000"/>
          </a:bodyPr>
          <a:lstStyle>
            <a:lvl1pPr marL="0" indent="0" algn="l" defTabSz="685800" rtl="0" eaLnBrk="1" latinLnBrk="0" hangingPunct="1">
              <a:lnSpc>
                <a:spcPct val="100000"/>
              </a:lnSpc>
              <a:spcBef>
                <a:spcPts val="0"/>
              </a:spcBef>
              <a:buFont typeface="Arial"/>
              <a:buNone/>
              <a:defRPr sz="2400" b="1"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50" b="0" dirty="0"/>
              <a:t>Q29. Which, if any, of the following additional remote learning arrangements does your school offer for these pupils? (Please select all that apply) Base: All senior leaders whose school offers remote learning additional arrangements (n=112)</a:t>
            </a:r>
          </a:p>
        </p:txBody>
      </p:sp>
    </p:spTree>
    <p:extLst>
      <p:ext uri="{BB962C8B-B14F-4D97-AF65-F5344CB8AC3E}">
        <p14:creationId xmlns:p14="http://schemas.microsoft.com/office/powerpoint/2010/main" val="181597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1648"/>
            <a:ext cx="11521192" cy="1200329"/>
          </a:xfrm>
        </p:spPr>
        <p:txBody>
          <a:bodyPr/>
          <a:lstStyle/>
          <a:p>
            <a:r>
              <a:rPr lang="en-GB" dirty="0"/>
              <a:t>Nearly three in ten senior leaders state the school is looking at expanding systems for assessment remotely and for remote learning resources </a:t>
            </a:r>
            <a:endParaRPr dirty="0"/>
          </a:p>
        </p:txBody>
      </p:sp>
      <p:sp>
        <p:nvSpPr>
          <p:cNvPr id="3" name="Text Placeholder 2"/>
          <p:cNvSpPr>
            <a:spLocks noGrp="1"/>
          </p:cNvSpPr>
          <p:nvPr>
            <p:ph type="body" sz="quarter" idx="10"/>
          </p:nvPr>
        </p:nvSpPr>
        <p:spPr>
          <a:xfrm>
            <a:off x="381000" y="1201738"/>
            <a:ext cx="11430000" cy="463550"/>
          </a:xfrm>
        </p:spPr>
        <p:txBody>
          <a:bodyPr>
            <a:normAutofit fontScale="92500" lnSpcReduction="20000"/>
          </a:bodyPr>
          <a:lstStyle/>
          <a:p>
            <a:r>
              <a:rPr lang="en-GB" dirty="0"/>
              <a:t>Secondary senior leaders are more likely to report that their school is looking to expand blended learning (29%), whilst Primary senior leaders are more likely to state they are not looking to expand their remote learning offering. </a:t>
            </a:r>
            <a:endParaRPr dirty="0"/>
          </a:p>
        </p:txBody>
      </p:sp>
      <p:sp>
        <p:nvSpPr>
          <p:cNvPr id="6" name="Rectangle 5">
            <a:extLst>
              <a:ext uri="{FF2B5EF4-FFF2-40B4-BE49-F238E27FC236}">
                <a16:creationId xmlns:a16="http://schemas.microsoft.com/office/drawing/2014/main" id="{E35C99EB-C902-4204-9B11-1410E0F14ECD}"/>
              </a:ext>
            </a:extLst>
          </p:cNvPr>
          <p:cNvSpPr/>
          <p:nvPr/>
        </p:nvSpPr>
        <p:spPr>
          <a:xfrm>
            <a:off x="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graphicFrame>
        <p:nvGraphicFramePr>
          <p:cNvPr id="4" name="Chart Placeholder 3" descr="28% of senior leaders said that the school was looking to expand remote learning resources and new systems for checking/assessing pupils' remote learning; 26% said blended learning; 21% said pre-recorded video lessons; 20% video assemblies; 19% said not applicable or they were not looking to expand; 18% said a dedicated digital learning platform."/>
          <p:cNvGraphicFramePr>
            <a:graphicFrameLocks noGrp="1"/>
          </p:cNvGraphicFramePr>
          <p:nvPr>
            <p:ph type="chart" sz="quarter" idx="11"/>
            <p:extLst>
              <p:ext uri="{D42A27DB-BD31-4B8C-83A1-F6EECF244321}">
                <p14:modId xmlns:p14="http://schemas.microsoft.com/office/powerpoint/2010/main" val="860091668"/>
              </p:ext>
            </p:extLst>
          </p:nvPr>
        </p:nvGraphicFramePr>
        <p:xfrm>
          <a:off x="287407" y="1718037"/>
          <a:ext cx="11614785" cy="42481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12"/>
          </p:nvPr>
        </p:nvSpPr>
        <p:spPr>
          <a:xfrm>
            <a:off x="2085974" y="6236370"/>
            <a:ext cx="8877301" cy="450180"/>
          </a:xfrm>
        </p:spPr>
        <p:txBody>
          <a:bodyPr>
            <a:normAutofit lnSpcReduction="10000"/>
          </a:bodyPr>
          <a:lstStyle/>
          <a:p>
            <a:r>
              <a:rPr lang="en-US" dirty="0"/>
              <a:t>Q7. Which, if any, of the following methods is your school looking to implement/ expand in its remote learning offer for the future? (Please select all that apply). Base: All Senior Leaders whose school offers remote learning (n=190)</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126810"/>
            <a:ext cx="11046240" cy="830997"/>
          </a:xfrm>
        </p:spPr>
        <p:txBody>
          <a:bodyPr/>
          <a:lstStyle/>
          <a:p>
            <a:r>
              <a:rPr lang="en-GB" dirty="0"/>
              <a:t>Eight in ten teachers have been offered training on remote learning. Teachers report that this is only four in ten for parents </a:t>
            </a:r>
            <a:endParaRPr dirty="0"/>
          </a:p>
        </p:txBody>
      </p:sp>
      <p:sp>
        <p:nvSpPr>
          <p:cNvPr id="3" name="Text Placeholder 2"/>
          <p:cNvSpPr>
            <a:spLocks noGrp="1"/>
          </p:cNvSpPr>
          <p:nvPr>
            <p:ph type="body" sz="quarter" idx="10"/>
          </p:nvPr>
        </p:nvSpPr>
        <p:spPr>
          <a:xfrm>
            <a:off x="333373" y="1056082"/>
            <a:ext cx="11430000" cy="463550"/>
          </a:xfrm>
        </p:spPr>
        <p:txBody>
          <a:bodyPr>
            <a:normAutofit fontScale="85000" lnSpcReduction="10000"/>
          </a:bodyPr>
          <a:lstStyle/>
          <a:p>
            <a:r>
              <a:rPr lang="en-GB" dirty="0"/>
              <a:t>Primary teachers are less likely to have been offered training (75%) compared with 86% of Secondary teachers. Similarly, only 38% of teachers in Primary report that parents were offered training. Independent schools were significantly more likely than average to have offered training to pupils (74%). </a:t>
            </a:r>
            <a:endParaRPr dirty="0"/>
          </a:p>
        </p:txBody>
      </p:sp>
      <p:sp>
        <p:nvSpPr>
          <p:cNvPr id="6" name="Rectangle 5">
            <a:extLst>
              <a:ext uri="{FF2B5EF4-FFF2-40B4-BE49-F238E27FC236}">
                <a16:creationId xmlns:a16="http://schemas.microsoft.com/office/drawing/2014/main" id="{B220210E-93A2-471A-9B64-5173525865B3}"/>
              </a:ext>
            </a:extLst>
          </p:cNvPr>
          <p:cNvSpPr/>
          <p:nvPr/>
        </p:nvSpPr>
        <p:spPr>
          <a:xfrm>
            <a:off x="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graphicFrame>
        <p:nvGraphicFramePr>
          <p:cNvPr id="4" name="Chart Placeholder 3" descr="81% of primary and secondary teachers have been given training on remote learning. 68% of pupils have had training and 60% of parents."/>
          <p:cNvGraphicFramePr>
            <a:graphicFrameLocks noGrp="1"/>
          </p:cNvGraphicFramePr>
          <p:nvPr>
            <p:ph type="chart" sz="quarter" idx="11"/>
            <p:extLst>
              <p:ext uri="{D42A27DB-BD31-4B8C-83A1-F6EECF244321}">
                <p14:modId xmlns:p14="http://schemas.microsoft.com/office/powerpoint/2010/main" val="2130600140"/>
              </p:ext>
            </p:extLst>
          </p:nvPr>
        </p:nvGraphicFramePr>
        <p:xfrm>
          <a:off x="365760" y="1828800"/>
          <a:ext cx="11430000" cy="429768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Rounded Corners 7">
            <a:extLst>
              <a:ext uri="{FF2B5EF4-FFF2-40B4-BE49-F238E27FC236}">
                <a16:creationId xmlns:a16="http://schemas.microsoft.com/office/drawing/2014/main" id="{75223433-A05E-4BA9-A082-60F991612359}"/>
              </a:ext>
            </a:extLst>
          </p:cNvPr>
          <p:cNvSpPr/>
          <p:nvPr/>
        </p:nvSpPr>
        <p:spPr>
          <a:xfrm>
            <a:off x="1205863" y="1695904"/>
            <a:ext cx="1365885" cy="3593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Teachers</a:t>
            </a:r>
          </a:p>
        </p:txBody>
      </p:sp>
      <p:sp>
        <p:nvSpPr>
          <p:cNvPr id="19" name="Speech Bubble: Rectangle with Corners Rounded 18">
            <a:extLst>
              <a:ext uri="{FF2B5EF4-FFF2-40B4-BE49-F238E27FC236}">
                <a16:creationId xmlns:a16="http://schemas.microsoft.com/office/drawing/2014/main" id="{4D60D95F-D000-4A12-BB1C-8DB46296A4F6}"/>
              </a:ext>
            </a:extLst>
          </p:cNvPr>
          <p:cNvSpPr/>
          <p:nvPr/>
        </p:nvSpPr>
        <p:spPr>
          <a:xfrm>
            <a:off x="654343" y="2055295"/>
            <a:ext cx="2778491" cy="919401"/>
          </a:xfrm>
          <a:prstGeom prst="wedgeRoundRectCallout">
            <a:avLst/>
          </a:prstGeom>
        </p:spPr>
        <p:txBody>
          <a:bodyPr wrap="square">
            <a:spAutoFit/>
          </a:bodyPr>
          <a:lstStyle/>
          <a:p>
            <a:pPr algn="ctr"/>
            <a:r>
              <a:rPr lang="en-GB" sz="1200" i="1" dirty="0">
                <a:solidFill>
                  <a:schemeClr val="accent1"/>
                </a:solidFill>
              </a:rPr>
              <a:t>“We have some training on Teams and Purple Mash but a lot has been self-learning and experimenting” (primary school)</a:t>
            </a:r>
          </a:p>
        </p:txBody>
      </p:sp>
      <p:sp>
        <p:nvSpPr>
          <p:cNvPr id="7" name="Rectangle: Rounded Corners 6">
            <a:extLst>
              <a:ext uri="{FF2B5EF4-FFF2-40B4-BE49-F238E27FC236}">
                <a16:creationId xmlns:a16="http://schemas.microsoft.com/office/drawing/2014/main" id="{E0977234-57C4-4167-9AF5-8DB26261B9F3}"/>
              </a:ext>
              <a:ext uri="{C183D7F6-B498-43B3-948B-1728B52AA6E4}">
                <adec:decorative xmlns:adec="http://schemas.microsoft.com/office/drawing/2017/decorative" val="1"/>
              </a:ext>
            </a:extLst>
          </p:cNvPr>
          <p:cNvSpPr/>
          <p:nvPr/>
        </p:nvSpPr>
        <p:spPr>
          <a:xfrm>
            <a:off x="396239" y="1870869"/>
            <a:ext cx="3325652" cy="3546793"/>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2798C7F1-1085-4DFD-A0BA-FF178EEF98EB}"/>
              </a:ext>
            </a:extLst>
          </p:cNvPr>
          <p:cNvSpPr/>
          <p:nvPr/>
        </p:nvSpPr>
        <p:spPr>
          <a:xfrm>
            <a:off x="5413055" y="1695904"/>
            <a:ext cx="1365885" cy="3593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Pupils</a:t>
            </a:r>
          </a:p>
        </p:txBody>
      </p:sp>
      <p:sp>
        <p:nvSpPr>
          <p:cNvPr id="20" name="Speech Bubble: Rectangle with Corners Rounded 19">
            <a:extLst>
              <a:ext uri="{FF2B5EF4-FFF2-40B4-BE49-F238E27FC236}">
                <a16:creationId xmlns:a16="http://schemas.microsoft.com/office/drawing/2014/main" id="{441A57E8-ECCB-4AA2-B39B-AC03A07A44D8}"/>
              </a:ext>
            </a:extLst>
          </p:cNvPr>
          <p:cNvSpPr/>
          <p:nvPr/>
        </p:nvSpPr>
        <p:spPr>
          <a:xfrm>
            <a:off x="4676773" y="2055295"/>
            <a:ext cx="2807973" cy="919401"/>
          </a:xfrm>
          <a:prstGeom prst="wedgeRoundRectCallout">
            <a:avLst/>
          </a:prstGeom>
        </p:spPr>
        <p:txBody>
          <a:bodyPr wrap="square">
            <a:spAutoFit/>
          </a:bodyPr>
          <a:lstStyle/>
          <a:p>
            <a:pPr algn="ctr"/>
            <a:r>
              <a:rPr lang="en-GB" sz="1200" i="1" dirty="0">
                <a:solidFill>
                  <a:schemeClr val="accent1"/>
                </a:solidFill>
              </a:rPr>
              <a:t>“We didn’t really have training just sent regular updates on what is going well, new updates… We tweak things all the time” (primary school)</a:t>
            </a:r>
          </a:p>
        </p:txBody>
      </p:sp>
      <p:sp>
        <p:nvSpPr>
          <p:cNvPr id="12" name="Rectangle: Rounded Corners 11">
            <a:extLst>
              <a:ext uri="{FF2B5EF4-FFF2-40B4-BE49-F238E27FC236}">
                <a16:creationId xmlns:a16="http://schemas.microsoft.com/office/drawing/2014/main" id="{D7F35BF6-ED7A-4B57-AF98-8FBDBCF75BBA}"/>
              </a:ext>
              <a:ext uri="{C183D7F6-B498-43B3-948B-1728B52AA6E4}">
                <adec:decorative xmlns:adec="http://schemas.microsoft.com/office/drawing/2017/decorative" val="1"/>
              </a:ext>
            </a:extLst>
          </p:cNvPr>
          <p:cNvSpPr/>
          <p:nvPr/>
        </p:nvSpPr>
        <p:spPr>
          <a:xfrm>
            <a:off x="4531515" y="1870869"/>
            <a:ext cx="3183735" cy="3546793"/>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66743CA6-B100-408C-BF4A-1687FBD3F082}"/>
              </a:ext>
            </a:extLst>
          </p:cNvPr>
          <p:cNvSpPr/>
          <p:nvPr/>
        </p:nvSpPr>
        <p:spPr>
          <a:xfrm>
            <a:off x="9548335" y="1695904"/>
            <a:ext cx="1365885" cy="35939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Parents</a:t>
            </a:r>
          </a:p>
        </p:txBody>
      </p:sp>
      <p:sp>
        <p:nvSpPr>
          <p:cNvPr id="21" name="Rectangle: Rounded Corners 20">
            <a:extLst>
              <a:ext uri="{FF2B5EF4-FFF2-40B4-BE49-F238E27FC236}">
                <a16:creationId xmlns:a16="http://schemas.microsoft.com/office/drawing/2014/main" id="{E868F6E4-627E-4F23-B5CA-B8FA1CA624DE}"/>
              </a:ext>
            </a:extLst>
          </p:cNvPr>
          <p:cNvSpPr/>
          <p:nvPr/>
        </p:nvSpPr>
        <p:spPr>
          <a:xfrm>
            <a:off x="8682095" y="2105816"/>
            <a:ext cx="2966980" cy="104023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A number of teachers in the interviews spoke of parents, especially of primary school pupils and from deprived backgrounds, needing training on Zoom, Teams etc to better support their children. </a:t>
            </a:r>
            <a:endParaRPr lang="en-GB" sz="1600" b="1" dirty="0"/>
          </a:p>
        </p:txBody>
      </p:sp>
      <p:sp>
        <p:nvSpPr>
          <p:cNvPr id="14" name="Rectangle: Rounded Corners 13">
            <a:extLst>
              <a:ext uri="{FF2B5EF4-FFF2-40B4-BE49-F238E27FC236}">
                <a16:creationId xmlns:a16="http://schemas.microsoft.com/office/drawing/2014/main" id="{871D2F6D-E4C8-4549-9E3A-43257CBA5E2F}"/>
              </a:ext>
              <a:ext uri="{C183D7F6-B498-43B3-948B-1728B52AA6E4}">
                <adec:decorative xmlns:adec="http://schemas.microsoft.com/office/drawing/2017/decorative" val="1"/>
              </a:ext>
            </a:extLst>
          </p:cNvPr>
          <p:cNvSpPr/>
          <p:nvPr/>
        </p:nvSpPr>
        <p:spPr>
          <a:xfrm>
            <a:off x="8524875" y="1870869"/>
            <a:ext cx="3198972" cy="3546793"/>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2"/>
          </p:nvPr>
        </p:nvSpPr>
        <p:spPr>
          <a:xfrm>
            <a:off x="2085975" y="6126480"/>
            <a:ext cx="8991600" cy="420624"/>
          </a:xfrm>
        </p:spPr>
        <p:txBody>
          <a:bodyPr>
            <a:normAutofit lnSpcReduction="10000"/>
          </a:bodyPr>
          <a:lstStyle/>
          <a:p>
            <a:r>
              <a:rPr lang="en-GB" dirty="0"/>
              <a:t>Q10. </a:t>
            </a:r>
            <a:r>
              <a:rPr lang="en-US" dirty="0"/>
              <a:t>Has your school offered training or learning resources on how to use remote learning tools to any of the following? Base: All teachers whose school offers remote learning (n=969)</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966655-5268-49FD-A49A-124129FF4037}"/>
              </a:ext>
            </a:extLst>
          </p:cNvPr>
          <p:cNvSpPr>
            <a:spLocks noGrp="1"/>
          </p:cNvSpPr>
          <p:nvPr>
            <p:ph type="title"/>
          </p:nvPr>
        </p:nvSpPr>
        <p:spPr>
          <a:xfrm>
            <a:off x="143994" y="301259"/>
            <a:ext cx="11659540" cy="1569660"/>
          </a:xfrm>
        </p:spPr>
        <p:txBody>
          <a:bodyPr/>
          <a:lstStyle/>
          <a:p>
            <a:r>
              <a:rPr lang="en-GB" dirty="0"/>
              <a:t>While the majority of teachers report they are confident in teaching through remote methods, close to a third report they are unconfident. Teachers in independent schools are the most likely to report feeling confident</a:t>
            </a:r>
          </a:p>
        </p:txBody>
      </p:sp>
      <p:sp>
        <p:nvSpPr>
          <p:cNvPr id="7" name="Text Placeholder 6">
            <a:extLst>
              <a:ext uri="{FF2B5EF4-FFF2-40B4-BE49-F238E27FC236}">
                <a16:creationId xmlns:a16="http://schemas.microsoft.com/office/drawing/2014/main" id="{B7956EBE-47E7-4B18-95D8-D0635384D498}"/>
              </a:ext>
            </a:extLst>
          </p:cNvPr>
          <p:cNvSpPr>
            <a:spLocks noGrp="1"/>
          </p:cNvSpPr>
          <p:nvPr>
            <p:ph type="body" sz="quarter" idx="11"/>
          </p:nvPr>
        </p:nvSpPr>
        <p:spPr>
          <a:xfrm>
            <a:off x="777600" y="1516023"/>
            <a:ext cx="10634400" cy="338554"/>
          </a:xfrm>
        </p:spPr>
        <p:txBody>
          <a:bodyPr/>
          <a:lstStyle/>
          <a:p>
            <a:r>
              <a:rPr lang="en-US" dirty="0"/>
              <a:t>Confidence in teaching through remote methods effectively</a:t>
            </a:r>
            <a:endParaRPr lang="en-GB" dirty="0"/>
          </a:p>
        </p:txBody>
      </p:sp>
      <p:sp>
        <p:nvSpPr>
          <p:cNvPr id="13" name="Rectangle 12">
            <a:extLst>
              <a:ext uri="{FF2B5EF4-FFF2-40B4-BE49-F238E27FC236}">
                <a16:creationId xmlns:a16="http://schemas.microsoft.com/office/drawing/2014/main" id="{52D85D05-B20B-4D34-9E6E-E3BFDA010135}"/>
              </a:ext>
            </a:extLst>
          </p:cNvPr>
          <p:cNvSpPr/>
          <p:nvPr/>
        </p:nvSpPr>
        <p:spPr>
          <a:xfrm>
            <a:off x="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graphicFrame>
        <p:nvGraphicFramePr>
          <p:cNvPr id="9" name="Chart Placeholder 8" descr="Teachers' confidence in teaching effectively through remote methods - for all schools: 17% very confident; 48% quite confident; 25% not very confident; 9% not at all confident and 1% don't know. Teachers in independent schools (80%) rated themselves either very or quite confident, compared to academies (65%) or maintained schools (63%).">
            <a:extLst>
              <a:ext uri="{FF2B5EF4-FFF2-40B4-BE49-F238E27FC236}">
                <a16:creationId xmlns:a16="http://schemas.microsoft.com/office/drawing/2014/main" id="{152097F0-7AE2-4FF6-87C6-D361DC7E386C}"/>
              </a:ext>
              <a:ext uri="{C183D7F6-B498-43B3-948B-1728B52AA6E4}">
                <adec:decorative xmlns:adec="http://schemas.microsoft.com/office/drawing/2017/decorative" val="0"/>
              </a:ext>
            </a:extLst>
          </p:cNvPr>
          <p:cNvGraphicFramePr>
            <a:graphicFrameLocks noGrp="1"/>
          </p:cNvGraphicFramePr>
          <p:nvPr>
            <p:ph type="chart" sz="quarter" idx="12"/>
            <p:extLst>
              <p:ext uri="{D42A27DB-BD31-4B8C-83A1-F6EECF244321}">
                <p14:modId xmlns:p14="http://schemas.microsoft.com/office/powerpoint/2010/main" val="2223620140"/>
              </p:ext>
            </p:extLst>
          </p:nvPr>
        </p:nvGraphicFramePr>
        <p:xfrm>
          <a:off x="143993" y="1981261"/>
          <a:ext cx="7640547" cy="4094419"/>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Rounded Corners 9">
            <a:extLst>
              <a:ext uri="{FF2B5EF4-FFF2-40B4-BE49-F238E27FC236}">
                <a16:creationId xmlns:a16="http://schemas.microsoft.com/office/drawing/2014/main" id="{26956197-BAF6-4468-9E6C-8AABEFF6A7A8}"/>
              </a:ext>
            </a:extLst>
          </p:cNvPr>
          <p:cNvSpPr/>
          <p:nvPr/>
        </p:nvSpPr>
        <p:spPr>
          <a:xfrm>
            <a:off x="7784540" y="1969998"/>
            <a:ext cx="4009468" cy="1353738"/>
          </a:xfrm>
          <a:prstGeom prst="round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Teachers who reported that their school had prioritised investment in digital learning are significantly more likely than those who report it hasn’t been prioritised to report that they are confident: </a:t>
            </a:r>
          </a:p>
          <a:p>
            <a:pPr algn="ctr"/>
            <a:endParaRPr lang="en-GB" sz="600" dirty="0">
              <a:solidFill>
                <a:schemeClr val="tx1"/>
              </a:solidFill>
            </a:endParaRPr>
          </a:p>
          <a:p>
            <a:pPr marL="171450" indent="-171450">
              <a:buFont typeface="Arial" panose="020B0604020202020204" pitchFamily="34" charset="0"/>
              <a:buChar char="•"/>
            </a:pPr>
            <a:r>
              <a:rPr lang="en-GB" sz="1200" dirty="0">
                <a:solidFill>
                  <a:schemeClr val="tx1"/>
                </a:solidFill>
              </a:rPr>
              <a:t>Prioritised 5 years prior to pandemic: 78% confident</a:t>
            </a:r>
          </a:p>
          <a:p>
            <a:pPr marL="171450" indent="-171450">
              <a:buFont typeface="Arial" panose="020B0604020202020204" pitchFamily="34" charset="0"/>
              <a:buChar char="•"/>
            </a:pPr>
            <a:r>
              <a:rPr lang="en-GB" sz="1200" dirty="0">
                <a:solidFill>
                  <a:schemeClr val="tx1"/>
                </a:solidFill>
              </a:rPr>
              <a:t>Prioritised now: 69% confident</a:t>
            </a:r>
          </a:p>
        </p:txBody>
      </p:sp>
      <p:sp>
        <p:nvSpPr>
          <p:cNvPr id="11" name="Rectangle: Rounded Corners 10">
            <a:extLst>
              <a:ext uri="{FF2B5EF4-FFF2-40B4-BE49-F238E27FC236}">
                <a16:creationId xmlns:a16="http://schemas.microsoft.com/office/drawing/2014/main" id="{5143E811-1959-43A2-9E34-D851646C693E}"/>
              </a:ext>
            </a:extLst>
          </p:cNvPr>
          <p:cNvSpPr/>
          <p:nvPr/>
        </p:nvSpPr>
        <p:spPr>
          <a:xfrm>
            <a:off x="7784540" y="3472155"/>
            <a:ext cx="4009468" cy="1353738"/>
          </a:xfrm>
          <a:prstGeom prst="round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Those who report their school offered training are more likely to be confident compared to those who report there has been no training offered:</a:t>
            </a:r>
          </a:p>
          <a:p>
            <a:pPr algn="ctr"/>
            <a:endParaRPr lang="en-GB" sz="600" dirty="0">
              <a:solidFill>
                <a:schemeClr val="tx1"/>
              </a:solidFill>
            </a:endParaRPr>
          </a:p>
          <a:p>
            <a:pPr marL="171450" indent="-171450">
              <a:buFont typeface="Arial" panose="020B0604020202020204" pitchFamily="34" charset="0"/>
              <a:buChar char="•"/>
            </a:pPr>
            <a:r>
              <a:rPr lang="en-GB" sz="1200" dirty="0">
                <a:solidFill>
                  <a:schemeClr val="tx1"/>
                </a:solidFill>
              </a:rPr>
              <a:t>Training to teachers: 70% confident</a:t>
            </a:r>
          </a:p>
          <a:p>
            <a:pPr marL="171450" indent="-171450">
              <a:buFont typeface="Arial" panose="020B0604020202020204" pitchFamily="34" charset="0"/>
              <a:buChar char="•"/>
            </a:pPr>
            <a:r>
              <a:rPr lang="en-GB" sz="1200" dirty="0">
                <a:solidFill>
                  <a:schemeClr val="tx1"/>
                </a:solidFill>
              </a:rPr>
              <a:t>Training to pupils: 72% confident</a:t>
            </a:r>
          </a:p>
          <a:p>
            <a:pPr marL="171450" indent="-171450">
              <a:buFont typeface="Arial" panose="020B0604020202020204" pitchFamily="34" charset="0"/>
              <a:buChar char="•"/>
            </a:pPr>
            <a:r>
              <a:rPr lang="en-GB" sz="1200" dirty="0">
                <a:solidFill>
                  <a:schemeClr val="tx1"/>
                </a:solidFill>
              </a:rPr>
              <a:t>Training to parents: 74% confident</a:t>
            </a:r>
          </a:p>
        </p:txBody>
      </p:sp>
      <p:sp>
        <p:nvSpPr>
          <p:cNvPr id="14" name="Rectangle: Rounded Corners 13">
            <a:extLst>
              <a:ext uri="{FF2B5EF4-FFF2-40B4-BE49-F238E27FC236}">
                <a16:creationId xmlns:a16="http://schemas.microsoft.com/office/drawing/2014/main" id="{118CF0DA-907A-4380-9102-4C1EA74C2473}"/>
              </a:ext>
            </a:extLst>
          </p:cNvPr>
          <p:cNvSpPr/>
          <p:nvPr/>
        </p:nvSpPr>
        <p:spPr>
          <a:xfrm>
            <a:off x="7784540" y="4974312"/>
            <a:ext cx="4009468" cy="1101368"/>
          </a:xfrm>
          <a:prstGeom prst="round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Secondary school teachers are the most likely to feel confident (70%), compared to 59% of primary school teachers. Consequently, primary teachers are significantly more likely to feel unconfident (38%) compared to 29% of secondary teachers</a:t>
            </a:r>
          </a:p>
        </p:txBody>
      </p:sp>
      <p:sp>
        <p:nvSpPr>
          <p:cNvPr id="12" name="Footer Placeholder 11">
            <a:extLst>
              <a:ext uri="{FF2B5EF4-FFF2-40B4-BE49-F238E27FC236}">
                <a16:creationId xmlns:a16="http://schemas.microsoft.com/office/drawing/2014/main" id="{AFD7AC29-37A1-4911-9C52-789A15083FF9}"/>
              </a:ext>
            </a:extLst>
          </p:cNvPr>
          <p:cNvSpPr txBox="1">
            <a:spLocks/>
          </p:cNvSpPr>
          <p:nvPr/>
        </p:nvSpPr>
        <p:spPr>
          <a:xfrm>
            <a:off x="2627154" y="6489405"/>
            <a:ext cx="6935291" cy="283464"/>
          </a:xfrm>
          <a:prstGeom prst="rect">
            <a:avLst/>
          </a:prstGeom>
        </p:spPr>
        <p:txBody>
          <a:bodyPr vert="horz" lIns="91440" tIns="0" rIns="91440" bIns="0" rtlCol="0" anchor="b" anchorCtr="0">
            <a:noAutofit/>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rPr>
              <a:t>Q11. How confident, if at all, are you in teaching through remote methods effectively?</a:t>
            </a:r>
          </a:p>
          <a:p>
            <a:r>
              <a:rPr lang="en-US" sz="1000" dirty="0">
                <a:solidFill>
                  <a:schemeClr val="tx1"/>
                </a:solidFill>
              </a:rPr>
              <a:t>Base: All teachers whose school offers remote learning (all n=969; maintained school n=290; academy n=516; independent n=128)</a:t>
            </a:r>
          </a:p>
        </p:txBody>
      </p:sp>
    </p:spTree>
    <p:extLst>
      <p:ext uri="{BB962C8B-B14F-4D97-AF65-F5344CB8AC3E}">
        <p14:creationId xmlns:p14="http://schemas.microsoft.com/office/powerpoint/2010/main" val="1641539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0984" y="418391"/>
            <a:ext cx="10634400" cy="461665"/>
          </a:xfrm>
        </p:spPr>
        <p:txBody>
          <a:bodyPr/>
          <a:lstStyle/>
          <a:p>
            <a:r>
              <a:rPr lang="en-GB" dirty="0"/>
              <a:t>Teachers need the correct tools and training in order to succeed</a:t>
            </a:r>
          </a:p>
        </p:txBody>
      </p:sp>
      <p:sp>
        <p:nvSpPr>
          <p:cNvPr id="2" name="Text Placeholder 1"/>
          <p:cNvSpPr>
            <a:spLocks noGrp="1"/>
          </p:cNvSpPr>
          <p:nvPr>
            <p:ph type="body" sz="quarter" idx="13"/>
          </p:nvPr>
        </p:nvSpPr>
        <p:spPr>
          <a:xfrm>
            <a:off x="710984" y="1444132"/>
            <a:ext cx="5220000" cy="4449894"/>
          </a:xfrm>
        </p:spPr>
        <p:txBody>
          <a:bodyPr/>
          <a:lstStyle/>
          <a:p>
            <a:pPr algn="ctr">
              <a:lnSpc>
                <a:spcPct val="100000"/>
              </a:lnSpc>
            </a:pPr>
            <a:r>
              <a:rPr lang="en-GB" sz="1600" b="1" dirty="0">
                <a:solidFill>
                  <a:schemeClr val="accent1"/>
                </a:solidFill>
                <a:ea typeface="+mn-ea"/>
                <a:cs typeface="+mn-cs"/>
              </a:rPr>
              <a:t>Teachers who are tech-savvy tend to have more success in remote learning </a:t>
            </a:r>
          </a:p>
          <a:p>
            <a:pPr algn="ctr">
              <a:lnSpc>
                <a:spcPct val="100000"/>
              </a:lnSpc>
            </a:pPr>
            <a:endParaRPr lang="en-GB" sz="1600" b="1" dirty="0">
              <a:solidFill>
                <a:schemeClr val="accent1"/>
              </a:solidFill>
              <a:ea typeface="+mn-ea"/>
              <a:cs typeface="+mn-cs"/>
            </a:endParaRPr>
          </a:p>
          <a:p>
            <a:pPr marL="342900" indent="-342900">
              <a:lnSpc>
                <a:spcPct val="100000"/>
              </a:lnSpc>
              <a:buFont typeface="Arial" panose="020B0604020202020204" pitchFamily="34" charset="0"/>
              <a:buChar char="•"/>
            </a:pPr>
            <a:r>
              <a:rPr lang="en-GB" sz="1400" dirty="0"/>
              <a:t>Some teachers are </a:t>
            </a:r>
            <a:r>
              <a:rPr lang="en-GB" sz="1400" b="1" dirty="0"/>
              <a:t>lacking in confidence </a:t>
            </a:r>
            <a:r>
              <a:rPr lang="en-GB" sz="1400" dirty="0"/>
              <a:t>when it comes to specific programmes (e.g. Microsoft Teams) and require </a:t>
            </a:r>
            <a:r>
              <a:rPr lang="en-GB" sz="1400" b="1" dirty="0"/>
              <a:t>training</a:t>
            </a:r>
            <a:r>
              <a:rPr lang="en-GB" sz="1400" dirty="0"/>
              <a:t>, many were previously unfamiliar with these systems and especially how to use them in a teaching context, meaning that more time is needed to prepare for each lesson.</a:t>
            </a:r>
          </a:p>
          <a:p>
            <a:pPr marL="342900" indent="-342900">
              <a:lnSpc>
                <a:spcPct val="100000"/>
              </a:lnSpc>
              <a:buFont typeface="Arial" panose="020B0604020202020204" pitchFamily="34" charset="0"/>
              <a:buChar char="•"/>
            </a:pPr>
            <a:r>
              <a:rPr lang="en-GB" sz="1400" dirty="0"/>
              <a:t>Some teachers have </a:t>
            </a:r>
            <a:r>
              <a:rPr lang="en-GB" sz="1400" b="1" dirty="0"/>
              <a:t>inconsistent help </a:t>
            </a:r>
            <a:r>
              <a:rPr lang="en-GB" sz="1400" dirty="0"/>
              <a:t>with IT problems and have outdated laptops / computers.</a:t>
            </a:r>
          </a:p>
          <a:p>
            <a:pPr>
              <a:lnSpc>
                <a:spcPct val="100000"/>
              </a:lnSpc>
            </a:pPr>
            <a:endParaRPr lang="en-GB" sz="1600" i="1" dirty="0"/>
          </a:p>
        </p:txBody>
      </p:sp>
      <p:sp>
        <p:nvSpPr>
          <p:cNvPr id="18" name="Rectangle 17"/>
          <p:cNvSpPr/>
          <p:nvPr/>
        </p:nvSpPr>
        <p:spPr>
          <a:xfrm>
            <a:off x="1298325" y="4724458"/>
            <a:ext cx="3692800" cy="646331"/>
          </a:xfrm>
          <a:prstGeom prst="rect">
            <a:avLst/>
          </a:prstGeom>
        </p:spPr>
        <p:txBody>
          <a:bodyPr wrap="square">
            <a:spAutoFit/>
          </a:bodyPr>
          <a:lstStyle/>
          <a:p>
            <a:pPr algn="ctr"/>
            <a:r>
              <a:rPr lang="en-GB" sz="1200" i="1" dirty="0">
                <a:solidFill>
                  <a:schemeClr val="accent1"/>
                </a:solidFill>
              </a:rPr>
              <a:t>“I would definitely welcome any type of training, even if it is just ideas or things you could do with children” (primary school)</a:t>
            </a:r>
          </a:p>
        </p:txBody>
      </p:sp>
      <p:sp>
        <p:nvSpPr>
          <p:cNvPr id="22" name="Rectangle 21"/>
          <p:cNvSpPr/>
          <p:nvPr/>
        </p:nvSpPr>
        <p:spPr>
          <a:xfrm>
            <a:off x="6025247" y="1444132"/>
            <a:ext cx="5220000" cy="584775"/>
          </a:xfrm>
          <a:prstGeom prst="rect">
            <a:avLst/>
          </a:prstGeom>
        </p:spPr>
        <p:txBody>
          <a:bodyPr wrap="square">
            <a:spAutoFit/>
          </a:bodyPr>
          <a:lstStyle/>
          <a:p>
            <a:pPr algn="ctr"/>
            <a:r>
              <a:rPr lang="en-GB" sz="1600" b="1" dirty="0">
                <a:solidFill>
                  <a:schemeClr val="accent1"/>
                </a:solidFill>
              </a:rPr>
              <a:t>Teachers would like the opportunity to share best practice</a:t>
            </a:r>
          </a:p>
        </p:txBody>
      </p:sp>
      <p:sp>
        <p:nvSpPr>
          <p:cNvPr id="21" name="Rectangle 20"/>
          <p:cNvSpPr/>
          <p:nvPr/>
        </p:nvSpPr>
        <p:spPr>
          <a:xfrm>
            <a:off x="6025247" y="2111652"/>
            <a:ext cx="5220000" cy="37823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Issues around </a:t>
            </a:r>
            <a:r>
              <a:rPr lang="en-GB" sz="1400" b="1" dirty="0">
                <a:solidFill>
                  <a:schemeClr val="tx1"/>
                </a:solidFill>
              </a:rPr>
              <a:t>missing or inappropriate tools </a:t>
            </a:r>
            <a:r>
              <a:rPr lang="en-GB" sz="1400" dirty="0">
                <a:solidFill>
                  <a:schemeClr val="tx1"/>
                </a:solidFill>
              </a:rPr>
              <a:t>and training are compounded by a </a:t>
            </a:r>
            <a:r>
              <a:rPr lang="en-GB" sz="1400" b="1" dirty="0">
                <a:solidFill>
                  <a:schemeClr val="tx1"/>
                </a:solidFill>
              </a:rPr>
              <a:t>lack of feedback </a:t>
            </a:r>
            <a:r>
              <a:rPr lang="en-GB" sz="1400" dirty="0">
                <a:solidFill>
                  <a:schemeClr val="tx1"/>
                </a:solidFill>
              </a:rPr>
              <a:t>from pupils. Many feel that they do not know what success looks like and that they are reliant on trial and error in order to evaluate best practice.</a:t>
            </a:r>
          </a:p>
          <a:p>
            <a:pPr marL="285750" indent="-285750">
              <a:buFont typeface="Arial" panose="020B0604020202020204" pitchFamily="34" charset="0"/>
              <a:buChar char="•"/>
            </a:pPr>
            <a:r>
              <a:rPr lang="en-GB" sz="1400" dirty="0">
                <a:solidFill>
                  <a:schemeClr val="tx1"/>
                </a:solidFill>
              </a:rPr>
              <a:t>Therefore interaction and </a:t>
            </a:r>
            <a:r>
              <a:rPr lang="en-GB" sz="1400" b="1" dirty="0">
                <a:solidFill>
                  <a:schemeClr val="tx1"/>
                </a:solidFill>
              </a:rPr>
              <a:t>knowledge sharing </a:t>
            </a:r>
            <a:r>
              <a:rPr lang="en-GB" sz="1400" dirty="0">
                <a:solidFill>
                  <a:schemeClr val="tx1"/>
                </a:solidFill>
              </a:rPr>
              <a:t>with other teachers is invaluable.</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endParaRPr lang="en-GB" sz="1400" dirty="0">
              <a:solidFill>
                <a:schemeClr val="tx1"/>
              </a:solidFill>
            </a:endParaRPr>
          </a:p>
          <a:p>
            <a:endParaRPr lang="en-GB" sz="1400" dirty="0">
              <a:solidFill>
                <a:schemeClr val="tx1"/>
              </a:solidFill>
            </a:endParaRPr>
          </a:p>
          <a:p>
            <a:pPr marL="342900" indent="-342900">
              <a:buFontTx/>
              <a:buChar char="-"/>
            </a:pPr>
            <a:endParaRPr lang="en-GB" sz="1400" dirty="0">
              <a:solidFill>
                <a:schemeClr val="tx1"/>
              </a:solidFill>
            </a:endParaRPr>
          </a:p>
          <a:p>
            <a:pPr marL="342900" indent="-342900">
              <a:buFontTx/>
              <a:buChar char="-"/>
            </a:pPr>
            <a:endParaRPr lang="en-GB" sz="1400" dirty="0">
              <a:solidFill>
                <a:schemeClr val="tx1"/>
              </a:solidFill>
            </a:endParaRPr>
          </a:p>
          <a:p>
            <a:pPr marL="342900" indent="-342900">
              <a:buFontTx/>
              <a:buChar char="-"/>
            </a:pPr>
            <a:endParaRPr lang="en-GB" sz="1400" dirty="0">
              <a:solidFill>
                <a:schemeClr val="tx1"/>
              </a:solidFill>
            </a:endParaRPr>
          </a:p>
          <a:p>
            <a:pPr marL="342900" indent="-342900">
              <a:buFontTx/>
              <a:buChar char="-"/>
            </a:pPr>
            <a:endParaRPr lang="en-GB" sz="1400" dirty="0">
              <a:solidFill>
                <a:schemeClr val="tx1"/>
              </a:solidFill>
            </a:endParaRPr>
          </a:p>
          <a:p>
            <a:pPr marL="342900" indent="-342900">
              <a:buFontTx/>
              <a:buChar char="-"/>
            </a:pPr>
            <a:endParaRPr lang="en-GB" sz="1400" dirty="0">
              <a:solidFill>
                <a:schemeClr val="tx1"/>
              </a:solidFill>
            </a:endParaRPr>
          </a:p>
          <a:p>
            <a:pPr marL="342900" indent="-342900">
              <a:buFontTx/>
              <a:buChar char="-"/>
            </a:pPr>
            <a:endParaRPr lang="en-GB" sz="1400" dirty="0">
              <a:solidFill>
                <a:schemeClr val="tx1"/>
              </a:solidFill>
            </a:endParaRPr>
          </a:p>
        </p:txBody>
      </p:sp>
      <p:sp>
        <p:nvSpPr>
          <p:cNvPr id="20" name="Rectangle 19"/>
          <p:cNvSpPr/>
          <p:nvPr/>
        </p:nvSpPr>
        <p:spPr>
          <a:xfrm>
            <a:off x="6523806" y="4724458"/>
            <a:ext cx="4369869" cy="830997"/>
          </a:xfrm>
          <a:prstGeom prst="rect">
            <a:avLst/>
          </a:prstGeom>
        </p:spPr>
        <p:txBody>
          <a:bodyPr wrap="square">
            <a:spAutoFit/>
          </a:bodyPr>
          <a:lstStyle/>
          <a:p>
            <a:pPr algn="ctr"/>
            <a:r>
              <a:rPr lang="en-GB" sz="1200" i="1" dirty="0">
                <a:solidFill>
                  <a:schemeClr val="accent1"/>
                </a:solidFill>
                <a:latin typeface="+mj-lt"/>
                <a:ea typeface="Times New Roman" panose="02020603050405020304" pitchFamily="18" charset="0"/>
              </a:rPr>
              <a:t>“I think what a better use of time would be would an opportunity for teachers to get together and share what worked and what hasn’t, and maybe pulling a bank of resources together” (secondary school)</a:t>
            </a:r>
            <a:endParaRPr lang="en-GB" sz="1200" i="1" dirty="0">
              <a:solidFill>
                <a:schemeClr val="accent1"/>
              </a:solidFill>
              <a:latin typeface="+mj-lt"/>
            </a:endParaRPr>
          </a:p>
        </p:txBody>
      </p:sp>
    </p:spTree>
    <p:extLst>
      <p:ext uri="{BB962C8B-B14F-4D97-AF65-F5344CB8AC3E}">
        <p14:creationId xmlns:p14="http://schemas.microsoft.com/office/powerpoint/2010/main" val="2467212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13022" y="3269827"/>
            <a:ext cx="12192001" cy="86933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lendar">
            <a:extLst>
              <a:ext uri="{C183D7F6-B498-43B3-948B-1728B52AA6E4}">
                <adec:decorative xmlns:adec="http://schemas.microsoft.com/office/drawing/2017/decorative" val="1"/>
              </a:ext>
            </a:extLst>
          </p:cNvPr>
          <p:cNvSpPr>
            <a:spLocks noChangeAspect="1" noEditPoints="1"/>
          </p:cNvSpPr>
          <p:nvPr/>
        </p:nvSpPr>
        <p:spPr bwMode="auto">
          <a:xfrm>
            <a:off x="434046" y="3486823"/>
            <a:ext cx="439156" cy="439157"/>
          </a:xfrm>
          <a:custGeom>
            <a:avLst/>
            <a:gdLst>
              <a:gd name="T0" fmla="*/ 120 w 667"/>
              <a:gd name="T1" fmla="*/ 27 h 667"/>
              <a:gd name="T2" fmla="*/ 8 w 667"/>
              <a:gd name="T3" fmla="*/ 61 h 667"/>
              <a:gd name="T4" fmla="*/ 8 w 667"/>
              <a:gd name="T5" fmla="*/ 659 h 667"/>
              <a:gd name="T6" fmla="*/ 659 w 667"/>
              <a:gd name="T7" fmla="*/ 659 h 667"/>
              <a:gd name="T8" fmla="*/ 659 w 667"/>
              <a:gd name="T9" fmla="*/ 61 h 667"/>
              <a:gd name="T10" fmla="*/ 547 w 667"/>
              <a:gd name="T11" fmla="*/ 27 h 667"/>
              <a:gd name="T12" fmla="*/ 493 w 667"/>
              <a:gd name="T13" fmla="*/ 0 h 667"/>
              <a:gd name="T14" fmla="*/ 467 w 667"/>
              <a:gd name="T15" fmla="*/ 54 h 667"/>
              <a:gd name="T16" fmla="*/ 192 w 667"/>
              <a:gd name="T17" fmla="*/ 8 h 667"/>
              <a:gd name="T18" fmla="*/ 147 w 667"/>
              <a:gd name="T19" fmla="*/ 27 h 667"/>
              <a:gd name="T20" fmla="*/ 147 w 667"/>
              <a:gd name="T21" fmla="*/ 107 h 667"/>
              <a:gd name="T22" fmla="*/ 520 w 667"/>
              <a:gd name="T23" fmla="*/ 27 h 667"/>
              <a:gd name="T24" fmla="*/ 493 w 667"/>
              <a:gd name="T25" fmla="*/ 27 h 667"/>
              <a:gd name="T26" fmla="*/ 120 w 667"/>
              <a:gd name="T27" fmla="*/ 107 h 667"/>
              <a:gd name="T28" fmla="*/ 173 w 667"/>
              <a:gd name="T29" fmla="*/ 134 h 667"/>
              <a:gd name="T30" fmla="*/ 200 w 667"/>
              <a:gd name="T31" fmla="*/ 80 h 667"/>
              <a:gd name="T32" fmla="*/ 474 w 667"/>
              <a:gd name="T33" fmla="*/ 126 h 667"/>
              <a:gd name="T34" fmla="*/ 539 w 667"/>
              <a:gd name="T35" fmla="*/ 126 h 667"/>
              <a:gd name="T36" fmla="*/ 640 w 667"/>
              <a:gd name="T37" fmla="*/ 80 h 667"/>
              <a:gd name="T38" fmla="*/ 27 w 667"/>
              <a:gd name="T39" fmla="*/ 80 h 667"/>
              <a:gd name="T40" fmla="*/ 640 w 667"/>
              <a:gd name="T41" fmla="*/ 640 h 667"/>
              <a:gd name="T42" fmla="*/ 93 w 667"/>
              <a:gd name="T43" fmla="*/ 280 h 667"/>
              <a:gd name="T44" fmla="*/ 93 w 667"/>
              <a:gd name="T45" fmla="*/ 587 h 667"/>
              <a:gd name="T46" fmla="*/ 587 w 667"/>
              <a:gd name="T47" fmla="*/ 574 h 667"/>
              <a:gd name="T48" fmla="*/ 93 w 667"/>
              <a:gd name="T49" fmla="*/ 280 h 667"/>
              <a:gd name="T50" fmla="*/ 200 w 667"/>
              <a:gd name="T51" fmla="*/ 374 h 667"/>
              <a:gd name="T52" fmla="*/ 227 w 667"/>
              <a:gd name="T53" fmla="*/ 307 h 667"/>
              <a:gd name="T54" fmla="*/ 227 w 667"/>
              <a:gd name="T55" fmla="*/ 374 h 667"/>
              <a:gd name="T56" fmla="*/ 440 w 667"/>
              <a:gd name="T57" fmla="*/ 307 h 667"/>
              <a:gd name="T58" fmla="*/ 347 w 667"/>
              <a:gd name="T59" fmla="*/ 307 h 667"/>
              <a:gd name="T60" fmla="*/ 560 w 667"/>
              <a:gd name="T61" fmla="*/ 374 h 667"/>
              <a:gd name="T62" fmla="*/ 107 w 667"/>
              <a:gd name="T63" fmla="*/ 400 h 667"/>
              <a:gd name="T64" fmla="*/ 107 w 667"/>
              <a:gd name="T65" fmla="*/ 467 h 667"/>
              <a:gd name="T66" fmla="*/ 320 w 667"/>
              <a:gd name="T67" fmla="*/ 400 h 667"/>
              <a:gd name="T68" fmla="*/ 227 w 667"/>
              <a:gd name="T69" fmla="*/ 400 h 667"/>
              <a:gd name="T70" fmla="*/ 440 w 667"/>
              <a:gd name="T71" fmla="*/ 467 h 667"/>
              <a:gd name="T72" fmla="*/ 467 w 667"/>
              <a:gd name="T73" fmla="*/ 400 h 667"/>
              <a:gd name="T74" fmla="*/ 467 w 667"/>
              <a:gd name="T75" fmla="*/ 467 h 667"/>
              <a:gd name="T76" fmla="*/ 200 w 667"/>
              <a:gd name="T77" fmla="*/ 494 h 667"/>
              <a:gd name="T78" fmla="*/ 107 w 667"/>
              <a:gd name="T79" fmla="*/ 494 h 667"/>
              <a:gd name="T80" fmla="*/ 320 w 667"/>
              <a:gd name="T81" fmla="*/ 560 h 667"/>
              <a:gd name="T82" fmla="*/ 347 w 667"/>
              <a:gd name="T83" fmla="*/ 494 h 667"/>
              <a:gd name="T84" fmla="*/ 400 w 667"/>
              <a:gd name="T85" fmla="*/ 560 h 667"/>
              <a:gd name="T86" fmla="*/ 467 w 667"/>
              <a:gd name="T87" fmla="*/ 494 h 667"/>
              <a:gd name="T88" fmla="*/ 467 w 667"/>
              <a:gd name="T89" fmla="*/ 56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7" h="667">
                <a:moveTo>
                  <a:pt x="147" y="0"/>
                </a:moveTo>
                <a:cubicBezTo>
                  <a:pt x="140" y="0"/>
                  <a:pt x="133" y="3"/>
                  <a:pt x="128" y="8"/>
                </a:cubicBezTo>
                <a:cubicBezTo>
                  <a:pt x="123" y="13"/>
                  <a:pt x="120" y="20"/>
                  <a:pt x="120" y="27"/>
                </a:cubicBezTo>
                <a:lnTo>
                  <a:pt x="120" y="54"/>
                </a:lnTo>
                <a:lnTo>
                  <a:pt x="27" y="54"/>
                </a:lnTo>
                <a:cubicBezTo>
                  <a:pt x="20" y="54"/>
                  <a:pt x="13" y="56"/>
                  <a:pt x="8" y="61"/>
                </a:cubicBezTo>
                <a:cubicBezTo>
                  <a:pt x="3" y="66"/>
                  <a:pt x="0" y="73"/>
                  <a:pt x="0" y="80"/>
                </a:cubicBezTo>
                <a:lnTo>
                  <a:pt x="0" y="640"/>
                </a:lnTo>
                <a:cubicBezTo>
                  <a:pt x="0" y="647"/>
                  <a:pt x="3" y="654"/>
                  <a:pt x="8" y="659"/>
                </a:cubicBezTo>
                <a:cubicBezTo>
                  <a:pt x="13" y="664"/>
                  <a:pt x="20" y="667"/>
                  <a:pt x="27" y="667"/>
                </a:cubicBezTo>
                <a:lnTo>
                  <a:pt x="640" y="667"/>
                </a:lnTo>
                <a:cubicBezTo>
                  <a:pt x="647" y="667"/>
                  <a:pt x="654" y="664"/>
                  <a:pt x="659" y="659"/>
                </a:cubicBezTo>
                <a:cubicBezTo>
                  <a:pt x="664" y="654"/>
                  <a:pt x="667" y="647"/>
                  <a:pt x="667" y="640"/>
                </a:cubicBezTo>
                <a:lnTo>
                  <a:pt x="667" y="80"/>
                </a:lnTo>
                <a:cubicBezTo>
                  <a:pt x="667" y="73"/>
                  <a:pt x="664" y="66"/>
                  <a:pt x="659" y="61"/>
                </a:cubicBezTo>
                <a:cubicBezTo>
                  <a:pt x="654" y="56"/>
                  <a:pt x="647" y="54"/>
                  <a:pt x="640" y="54"/>
                </a:cubicBezTo>
                <a:lnTo>
                  <a:pt x="547" y="54"/>
                </a:lnTo>
                <a:lnTo>
                  <a:pt x="547" y="27"/>
                </a:lnTo>
                <a:cubicBezTo>
                  <a:pt x="547" y="20"/>
                  <a:pt x="544" y="13"/>
                  <a:pt x="539" y="8"/>
                </a:cubicBezTo>
                <a:cubicBezTo>
                  <a:pt x="534" y="3"/>
                  <a:pt x="527" y="0"/>
                  <a:pt x="520" y="0"/>
                </a:cubicBezTo>
                <a:lnTo>
                  <a:pt x="493" y="0"/>
                </a:lnTo>
                <a:cubicBezTo>
                  <a:pt x="486" y="0"/>
                  <a:pt x="479" y="3"/>
                  <a:pt x="474" y="8"/>
                </a:cubicBezTo>
                <a:cubicBezTo>
                  <a:pt x="469" y="13"/>
                  <a:pt x="467" y="20"/>
                  <a:pt x="467" y="27"/>
                </a:cubicBezTo>
                <a:lnTo>
                  <a:pt x="467" y="54"/>
                </a:lnTo>
                <a:lnTo>
                  <a:pt x="200" y="54"/>
                </a:lnTo>
                <a:lnTo>
                  <a:pt x="200" y="27"/>
                </a:lnTo>
                <a:cubicBezTo>
                  <a:pt x="200" y="20"/>
                  <a:pt x="197" y="13"/>
                  <a:pt x="192" y="8"/>
                </a:cubicBezTo>
                <a:cubicBezTo>
                  <a:pt x="187" y="3"/>
                  <a:pt x="180" y="0"/>
                  <a:pt x="173" y="0"/>
                </a:cubicBezTo>
                <a:lnTo>
                  <a:pt x="147" y="0"/>
                </a:lnTo>
                <a:close/>
                <a:moveTo>
                  <a:pt x="147" y="27"/>
                </a:moveTo>
                <a:lnTo>
                  <a:pt x="173" y="27"/>
                </a:lnTo>
                <a:lnTo>
                  <a:pt x="173" y="107"/>
                </a:lnTo>
                <a:lnTo>
                  <a:pt x="147" y="107"/>
                </a:lnTo>
                <a:lnTo>
                  <a:pt x="147" y="27"/>
                </a:lnTo>
                <a:close/>
                <a:moveTo>
                  <a:pt x="493" y="27"/>
                </a:moveTo>
                <a:lnTo>
                  <a:pt x="520" y="27"/>
                </a:lnTo>
                <a:lnTo>
                  <a:pt x="520" y="107"/>
                </a:lnTo>
                <a:lnTo>
                  <a:pt x="493" y="107"/>
                </a:lnTo>
                <a:lnTo>
                  <a:pt x="493" y="27"/>
                </a:lnTo>
                <a:close/>
                <a:moveTo>
                  <a:pt x="27" y="80"/>
                </a:moveTo>
                <a:lnTo>
                  <a:pt x="120" y="80"/>
                </a:lnTo>
                <a:lnTo>
                  <a:pt x="120" y="107"/>
                </a:lnTo>
                <a:cubicBezTo>
                  <a:pt x="120" y="114"/>
                  <a:pt x="123" y="121"/>
                  <a:pt x="128" y="126"/>
                </a:cubicBezTo>
                <a:cubicBezTo>
                  <a:pt x="133" y="131"/>
                  <a:pt x="140" y="134"/>
                  <a:pt x="147" y="134"/>
                </a:cubicBezTo>
                <a:lnTo>
                  <a:pt x="173" y="134"/>
                </a:lnTo>
                <a:cubicBezTo>
                  <a:pt x="180" y="134"/>
                  <a:pt x="187" y="131"/>
                  <a:pt x="192" y="126"/>
                </a:cubicBezTo>
                <a:cubicBezTo>
                  <a:pt x="197" y="121"/>
                  <a:pt x="200" y="114"/>
                  <a:pt x="200" y="107"/>
                </a:cubicBezTo>
                <a:lnTo>
                  <a:pt x="200" y="80"/>
                </a:lnTo>
                <a:lnTo>
                  <a:pt x="467" y="80"/>
                </a:lnTo>
                <a:lnTo>
                  <a:pt x="467" y="107"/>
                </a:lnTo>
                <a:cubicBezTo>
                  <a:pt x="467" y="114"/>
                  <a:pt x="469" y="121"/>
                  <a:pt x="474" y="126"/>
                </a:cubicBezTo>
                <a:cubicBezTo>
                  <a:pt x="479" y="131"/>
                  <a:pt x="486" y="134"/>
                  <a:pt x="493" y="134"/>
                </a:cubicBezTo>
                <a:lnTo>
                  <a:pt x="520" y="134"/>
                </a:lnTo>
                <a:cubicBezTo>
                  <a:pt x="527" y="134"/>
                  <a:pt x="534" y="131"/>
                  <a:pt x="539" y="126"/>
                </a:cubicBezTo>
                <a:cubicBezTo>
                  <a:pt x="544" y="121"/>
                  <a:pt x="547" y="114"/>
                  <a:pt x="547" y="107"/>
                </a:cubicBezTo>
                <a:lnTo>
                  <a:pt x="547" y="80"/>
                </a:lnTo>
                <a:lnTo>
                  <a:pt x="640" y="80"/>
                </a:lnTo>
                <a:lnTo>
                  <a:pt x="640" y="187"/>
                </a:lnTo>
                <a:lnTo>
                  <a:pt x="27" y="187"/>
                </a:lnTo>
                <a:lnTo>
                  <a:pt x="27" y="80"/>
                </a:lnTo>
                <a:close/>
                <a:moveTo>
                  <a:pt x="27" y="214"/>
                </a:moveTo>
                <a:lnTo>
                  <a:pt x="640" y="214"/>
                </a:lnTo>
                <a:lnTo>
                  <a:pt x="640" y="640"/>
                </a:lnTo>
                <a:lnTo>
                  <a:pt x="27" y="640"/>
                </a:lnTo>
                <a:lnTo>
                  <a:pt x="27" y="214"/>
                </a:lnTo>
                <a:close/>
                <a:moveTo>
                  <a:pt x="93" y="280"/>
                </a:moveTo>
                <a:cubicBezTo>
                  <a:pt x="86" y="280"/>
                  <a:pt x="80" y="286"/>
                  <a:pt x="80" y="294"/>
                </a:cubicBezTo>
                <a:lnTo>
                  <a:pt x="80" y="574"/>
                </a:lnTo>
                <a:cubicBezTo>
                  <a:pt x="80" y="581"/>
                  <a:pt x="86" y="587"/>
                  <a:pt x="93" y="587"/>
                </a:cubicBezTo>
                <a:lnTo>
                  <a:pt x="400" y="587"/>
                </a:lnTo>
                <a:lnTo>
                  <a:pt x="573" y="587"/>
                </a:lnTo>
                <a:cubicBezTo>
                  <a:pt x="581" y="587"/>
                  <a:pt x="587" y="581"/>
                  <a:pt x="587" y="574"/>
                </a:cubicBezTo>
                <a:lnTo>
                  <a:pt x="587" y="294"/>
                </a:lnTo>
                <a:cubicBezTo>
                  <a:pt x="587" y="286"/>
                  <a:pt x="581" y="280"/>
                  <a:pt x="573" y="280"/>
                </a:cubicBezTo>
                <a:lnTo>
                  <a:pt x="93" y="280"/>
                </a:lnTo>
                <a:close/>
                <a:moveTo>
                  <a:pt x="107" y="307"/>
                </a:moveTo>
                <a:lnTo>
                  <a:pt x="200" y="307"/>
                </a:lnTo>
                <a:lnTo>
                  <a:pt x="200" y="374"/>
                </a:lnTo>
                <a:lnTo>
                  <a:pt x="107" y="374"/>
                </a:lnTo>
                <a:lnTo>
                  <a:pt x="107" y="307"/>
                </a:lnTo>
                <a:close/>
                <a:moveTo>
                  <a:pt x="227" y="307"/>
                </a:moveTo>
                <a:lnTo>
                  <a:pt x="320" y="307"/>
                </a:lnTo>
                <a:lnTo>
                  <a:pt x="320" y="374"/>
                </a:lnTo>
                <a:lnTo>
                  <a:pt x="227" y="374"/>
                </a:lnTo>
                <a:lnTo>
                  <a:pt x="227" y="307"/>
                </a:lnTo>
                <a:close/>
                <a:moveTo>
                  <a:pt x="347" y="307"/>
                </a:moveTo>
                <a:lnTo>
                  <a:pt x="440" y="307"/>
                </a:lnTo>
                <a:lnTo>
                  <a:pt x="440" y="374"/>
                </a:lnTo>
                <a:lnTo>
                  <a:pt x="347" y="374"/>
                </a:lnTo>
                <a:lnTo>
                  <a:pt x="347" y="307"/>
                </a:lnTo>
                <a:close/>
                <a:moveTo>
                  <a:pt x="467" y="307"/>
                </a:moveTo>
                <a:lnTo>
                  <a:pt x="560" y="307"/>
                </a:lnTo>
                <a:lnTo>
                  <a:pt x="560" y="374"/>
                </a:lnTo>
                <a:lnTo>
                  <a:pt x="467" y="374"/>
                </a:lnTo>
                <a:lnTo>
                  <a:pt x="467" y="307"/>
                </a:lnTo>
                <a:close/>
                <a:moveTo>
                  <a:pt x="107" y="400"/>
                </a:moveTo>
                <a:lnTo>
                  <a:pt x="200" y="400"/>
                </a:lnTo>
                <a:lnTo>
                  <a:pt x="200" y="467"/>
                </a:lnTo>
                <a:lnTo>
                  <a:pt x="107" y="467"/>
                </a:lnTo>
                <a:lnTo>
                  <a:pt x="107" y="400"/>
                </a:lnTo>
                <a:close/>
                <a:moveTo>
                  <a:pt x="227" y="400"/>
                </a:moveTo>
                <a:lnTo>
                  <a:pt x="320" y="400"/>
                </a:lnTo>
                <a:lnTo>
                  <a:pt x="320" y="467"/>
                </a:lnTo>
                <a:lnTo>
                  <a:pt x="227" y="467"/>
                </a:lnTo>
                <a:lnTo>
                  <a:pt x="227" y="400"/>
                </a:lnTo>
                <a:close/>
                <a:moveTo>
                  <a:pt x="347" y="400"/>
                </a:moveTo>
                <a:lnTo>
                  <a:pt x="440" y="400"/>
                </a:lnTo>
                <a:lnTo>
                  <a:pt x="440" y="467"/>
                </a:lnTo>
                <a:lnTo>
                  <a:pt x="347" y="467"/>
                </a:lnTo>
                <a:lnTo>
                  <a:pt x="347" y="400"/>
                </a:lnTo>
                <a:close/>
                <a:moveTo>
                  <a:pt x="467" y="400"/>
                </a:moveTo>
                <a:lnTo>
                  <a:pt x="560" y="400"/>
                </a:lnTo>
                <a:lnTo>
                  <a:pt x="560" y="467"/>
                </a:lnTo>
                <a:lnTo>
                  <a:pt x="467" y="467"/>
                </a:lnTo>
                <a:lnTo>
                  <a:pt x="467" y="400"/>
                </a:lnTo>
                <a:close/>
                <a:moveTo>
                  <a:pt x="107" y="494"/>
                </a:moveTo>
                <a:lnTo>
                  <a:pt x="200" y="494"/>
                </a:lnTo>
                <a:lnTo>
                  <a:pt x="200" y="560"/>
                </a:lnTo>
                <a:lnTo>
                  <a:pt x="107" y="560"/>
                </a:lnTo>
                <a:lnTo>
                  <a:pt x="107" y="494"/>
                </a:lnTo>
                <a:close/>
                <a:moveTo>
                  <a:pt x="227" y="494"/>
                </a:moveTo>
                <a:lnTo>
                  <a:pt x="320" y="494"/>
                </a:lnTo>
                <a:lnTo>
                  <a:pt x="320" y="560"/>
                </a:lnTo>
                <a:lnTo>
                  <a:pt x="227" y="560"/>
                </a:lnTo>
                <a:lnTo>
                  <a:pt x="227" y="494"/>
                </a:lnTo>
                <a:close/>
                <a:moveTo>
                  <a:pt x="347" y="494"/>
                </a:moveTo>
                <a:lnTo>
                  <a:pt x="440" y="494"/>
                </a:lnTo>
                <a:lnTo>
                  <a:pt x="440" y="560"/>
                </a:lnTo>
                <a:lnTo>
                  <a:pt x="400" y="560"/>
                </a:lnTo>
                <a:lnTo>
                  <a:pt x="347" y="560"/>
                </a:lnTo>
                <a:lnTo>
                  <a:pt x="347" y="494"/>
                </a:lnTo>
                <a:close/>
                <a:moveTo>
                  <a:pt x="467" y="494"/>
                </a:moveTo>
                <a:lnTo>
                  <a:pt x="560" y="494"/>
                </a:lnTo>
                <a:lnTo>
                  <a:pt x="560" y="560"/>
                </a:lnTo>
                <a:lnTo>
                  <a:pt x="467" y="560"/>
                </a:lnTo>
                <a:lnTo>
                  <a:pt x="467" y="49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schemeClr val="bg1"/>
              </a:solidFill>
              <a:latin typeface="Segoe UI" panose="020B0502040204020203" pitchFamily="34" charset="0"/>
              <a:cs typeface="Segoe UI" panose="020B0502040204020203" pitchFamily="34" charset="0"/>
            </a:endParaRPr>
          </a:p>
        </p:txBody>
      </p:sp>
      <p:grpSp>
        <p:nvGrpSpPr>
          <p:cNvPr id="21" name="Group 20">
            <a:extLst>
              <a:ext uri="{C183D7F6-B498-43B3-948B-1728B52AA6E4}">
                <adec:decorative xmlns:adec="http://schemas.microsoft.com/office/drawing/2017/decorative" val="1"/>
              </a:ext>
            </a:extLst>
          </p:cNvPr>
          <p:cNvGrpSpPr/>
          <p:nvPr/>
        </p:nvGrpSpPr>
        <p:grpSpPr>
          <a:xfrm>
            <a:off x="4630511" y="3376016"/>
            <a:ext cx="482792" cy="624683"/>
            <a:chOff x="9767888" y="4470401"/>
            <a:chExt cx="427038" cy="538163"/>
          </a:xfrm>
          <a:solidFill>
            <a:schemeClr val="accent1"/>
          </a:solidFill>
        </p:grpSpPr>
        <p:sp>
          <p:nvSpPr>
            <p:cNvPr id="22" name="Freeform 16"/>
            <p:cNvSpPr>
              <a:spLocks noEditPoints="1"/>
            </p:cNvSpPr>
            <p:nvPr/>
          </p:nvSpPr>
          <p:spPr bwMode="auto">
            <a:xfrm>
              <a:off x="9767888" y="4470401"/>
              <a:ext cx="427038" cy="538163"/>
            </a:xfrm>
            <a:custGeom>
              <a:avLst/>
              <a:gdLst>
                <a:gd name="T0" fmla="*/ 140 w 152"/>
                <a:gd name="T1" fmla="*/ 0 h 192"/>
                <a:gd name="T2" fmla="*/ 12 w 152"/>
                <a:gd name="T3" fmla="*/ 0 h 192"/>
                <a:gd name="T4" fmla="*/ 0 w 152"/>
                <a:gd name="T5" fmla="*/ 12 h 192"/>
                <a:gd name="T6" fmla="*/ 0 w 152"/>
                <a:gd name="T7" fmla="*/ 180 h 192"/>
                <a:gd name="T8" fmla="*/ 12 w 152"/>
                <a:gd name="T9" fmla="*/ 192 h 192"/>
                <a:gd name="T10" fmla="*/ 140 w 152"/>
                <a:gd name="T11" fmla="*/ 192 h 192"/>
                <a:gd name="T12" fmla="*/ 152 w 152"/>
                <a:gd name="T13" fmla="*/ 180 h 192"/>
                <a:gd name="T14" fmla="*/ 152 w 152"/>
                <a:gd name="T15" fmla="*/ 12 h 192"/>
                <a:gd name="T16" fmla="*/ 140 w 152"/>
                <a:gd name="T17" fmla="*/ 0 h 192"/>
                <a:gd name="T18" fmla="*/ 72 w 152"/>
                <a:gd name="T19" fmla="*/ 172 h 192"/>
                <a:gd name="T20" fmla="*/ 68 w 152"/>
                <a:gd name="T21" fmla="*/ 176 h 192"/>
                <a:gd name="T22" fmla="*/ 20 w 152"/>
                <a:gd name="T23" fmla="*/ 176 h 192"/>
                <a:gd name="T24" fmla="*/ 16 w 152"/>
                <a:gd name="T25" fmla="*/ 172 h 192"/>
                <a:gd name="T26" fmla="*/ 16 w 152"/>
                <a:gd name="T27" fmla="*/ 140 h 192"/>
                <a:gd name="T28" fmla="*/ 20 w 152"/>
                <a:gd name="T29" fmla="*/ 136 h 192"/>
                <a:gd name="T30" fmla="*/ 68 w 152"/>
                <a:gd name="T31" fmla="*/ 136 h 192"/>
                <a:gd name="T32" fmla="*/ 72 w 152"/>
                <a:gd name="T33" fmla="*/ 140 h 192"/>
                <a:gd name="T34" fmla="*/ 72 w 152"/>
                <a:gd name="T35" fmla="*/ 172 h 192"/>
                <a:gd name="T36" fmla="*/ 72 w 152"/>
                <a:gd name="T37" fmla="*/ 124 h 192"/>
                <a:gd name="T38" fmla="*/ 68 w 152"/>
                <a:gd name="T39" fmla="*/ 128 h 192"/>
                <a:gd name="T40" fmla="*/ 20 w 152"/>
                <a:gd name="T41" fmla="*/ 128 h 192"/>
                <a:gd name="T42" fmla="*/ 16 w 152"/>
                <a:gd name="T43" fmla="*/ 124 h 192"/>
                <a:gd name="T44" fmla="*/ 16 w 152"/>
                <a:gd name="T45" fmla="*/ 92 h 192"/>
                <a:gd name="T46" fmla="*/ 20 w 152"/>
                <a:gd name="T47" fmla="*/ 88 h 192"/>
                <a:gd name="T48" fmla="*/ 68 w 152"/>
                <a:gd name="T49" fmla="*/ 88 h 192"/>
                <a:gd name="T50" fmla="*/ 72 w 152"/>
                <a:gd name="T51" fmla="*/ 92 h 192"/>
                <a:gd name="T52" fmla="*/ 72 w 152"/>
                <a:gd name="T53" fmla="*/ 124 h 192"/>
                <a:gd name="T54" fmla="*/ 136 w 152"/>
                <a:gd name="T55" fmla="*/ 172 h 192"/>
                <a:gd name="T56" fmla="*/ 132 w 152"/>
                <a:gd name="T57" fmla="*/ 176 h 192"/>
                <a:gd name="T58" fmla="*/ 84 w 152"/>
                <a:gd name="T59" fmla="*/ 176 h 192"/>
                <a:gd name="T60" fmla="*/ 80 w 152"/>
                <a:gd name="T61" fmla="*/ 172 h 192"/>
                <a:gd name="T62" fmla="*/ 80 w 152"/>
                <a:gd name="T63" fmla="*/ 140 h 192"/>
                <a:gd name="T64" fmla="*/ 84 w 152"/>
                <a:gd name="T65" fmla="*/ 136 h 192"/>
                <a:gd name="T66" fmla="*/ 132 w 152"/>
                <a:gd name="T67" fmla="*/ 136 h 192"/>
                <a:gd name="T68" fmla="*/ 136 w 152"/>
                <a:gd name="T69" fmla="*/ 140 h 192"/>
                <a:gd name="T70" fmla="*/ 136 w 152"/>
                <a:gd name="T71" fmla="*/ 172 h 192"/>
                <a:gd name="T72" fmla="*/ 136 w 152"/>
                <a:gd name="T73" fmla="*/ 124 h 192"/>
                <a:gd name="T74" fmla="*/ 132 w 152"/>
                <a:gd name="T75" fmla="*/ 128 h 192"/>
                <a:gd name="T76" fmla="*/ 84 w 152"/>
                <a:gd name="T77" fmla="*/ 128 h 192"/>
                <a:gd name="T78" fmla="*/ 80 w 152"/>
                <a:gd name="T79" fmla="*/ 124 h 192"/>
                <a:gd name="T80" fmla="*/ 80 w 152"/>
                <a:gd name="T81" fmla="*/ 92 h 192"/>
                <a:gd name="T82" fmla="*/ 84 w 152"/>
                <a:gd name="T83" fmla="*/ 88 h 192"/>
                <a:gd name="T84" fmla="*/ 132 w 152"/>
                <a:gd name="T85" fmla="*/ 88 h 192"/>
                <a:gd name="T86" fmla="*/ 136 w 152"/>
                <a:gd name="T87" fmla="*/ 92 h 192"/>
                <a:gd name="T88" fmla="*/ 136 w 152"/>
                <a:gd name="T89" fmla="*/ 124 h 192"/>
                <a:gd name="T90" fmla="*/ 136 w 152"/>
                <a:gd name="T91" fmla="*/ 60 h 192"/>
                <a:gd name="T92" fmla="*/ 132 w 152"/>
                <a:gd name="T93" fmla="*/ 64 h 192"/>
                <a:gd name="T94" fmla="*/ 20 w 152"/>
                <a:gd name="T95" fmla="*/ 64 h 192"/>
                <a:gd name="T96" fmla="*/ 16 w 152"/>
                <a:gd name="T97" fmla="*/ 60 h 192"/>
                <a:gd name="T98" fmla="*/ 16 w 152"/>
                <a:gd name="T99" fmla="*/ 20 h 192"/>
                <a:gd name="T100" fmla="*/ 20 w 152"/>
                <a:gd name="T101" fmla="*/ 16 h 192"/>
                <a:gd name="T102" fmla="*/ 132 w 152"/>
                <a:gd name="T103" fmla="*/ 16 h 192"/>
                <a:gd name="T104" fmla="*/ 136 w 152"/>
                <a:gd name="T105" fmla="*/ 20 h 192"/>
                <a:gd name="T106" fmla="*/ 136 w 152"/>
                <a:gd name="T107"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92">
                  <a:moveTo>
                    <a:pt x="140" y="0"/>
                  </a:moveTo>
                  <a:cubicBezTo>
                    <a:pt x="12" y="0"/>
                    <a:pt x="12" y="0"/>
                    <a:pt x="12" y="0"/>
                  </a:cubicBezTo>
                  <a:cubicBezTo>
                    <a:pt x="5" y="0"/>
                    <a:pt x="0" y="5"/>
                    <a:pt x="0" y="12"/>
                  </a:cubicBezTo>
                  <a:cubicBezTo>
                    <a:pt x="0" y="180"/>
                    <a:pt x="0" y="180"/>
                    <a:pt x="0" y="180"/>
                  </a:cubicBezTo>
                  <a:cubicBezTo>
                    <a:pt x="0" y="187"/>
                    <a:pt x="5" y="192"/>
                    <a:pt x="12" y="192"/>
                  </a:cubicBezTo>
                  <a:cubicBezTo>
                    <a:pt x="140" y="192"/>
                    <a:pt x="140" y="192"/>
                    <a:pt x="140" y="192"/>
                  </a:cubicBezTo>
                  <a:cubicBezTo>
                    <a:pt x="147" y="192"/>
                    <a:pt x="152" y="187"/>
                    <a:pt x="152" y="180"/>
                  </a:cubicBezTo>
                  <a:cubicBezTo>
                    <a:pt x="152" y="12"/>
                    <a:pt x="152" y="12"/>
                    <a:pt x="152" y="12"/>
                  </a:cubicBezTo>
                  <a:cubicBezTo>
                    <a:pt x="152" y="5"/>
                    <a:pt x="147" y="0"/>
                    <a:pt x="140" y="0"/>
                  </a:cubicBezTo>
                  <a:close/>
                  <a:moveTo>
                    <a:pt x="72" y="172"/>
                  </a:moveTo>
                  <a:cubicBezTo>
                    <a:pt x="72" y="174"/>
                    <a:pt x="70" y="176"/>
                    <a:pt x="68" y="176"/>
                  </a:cubicBezTo>
                  <a:cubicBezTo>
                    <a:pt x="20" y="176"/>
                    <a:pt x="20" y="176"/>
                    <a:pt x="20" y="176"/>
                  </a:cubicBezTo>
                  <a:cubicBezTo>
                    <a:pt x="18" y="176"/>
                    <a:pt x="16" y="174"/>
                    <a:pt x="16" y="172"/>
                  </a:cubicBezTo>
                  <a:cubicBezTo>
                    <a:pt x="16" y="140"/>
                    <a:pt x="16" y="140"/>
                    <a:pt x="16" y="140"/>
                  </a:cubicBezTo>
                  <a:cubicBezTo>
                    <a:pt x="16" y="138"/>
                    <a:pt x="18" y="136"/>
                    <a:pt x="20" y="136"/>
                  </a:cubicBezTo>
                  <a:cubicBezTo>
                    <a:pt x="68" y="136"/>
                    <a:pt x="68" y="136"/>
                    <a:pt x="68" y="136"/>
                  </a:cubicBezTo>
                  <a:cubicBezTo>
                    <a:pt x="70" y="136"/>
                    <a:pt x="72" y="138"/>
                    <a:pt x="72" y="140"/>
                  </a:cubicBezTo>
                  <a:lnTo>
                    <a:pt x="72" y="172"/>
                  </a:lnTo>
                  <a:close/>
                  <a:moveTo>
                    <a:pt x="72" y="124"/>
                  </a:moveTo>
                  <a:cubicBezTo>
                    <a:pt x="72" y="126"/>
                    <a:pt x="70" y="128"/>
                    <a:pt x="68" y="128"/>
                  </a:cubicBezTo>
                  <a:cubicBezTo>
                    <a:pt x="20" y="128"/>
                    <a:pt x="20" y="128"/>
                    <a:pt x="20" y="128"/>
                  </a:cubicBezTo>
                  <a:cubicBezTo>
                    <a:pt x="18" y="128"/>
                    <a:pt x="16" y="126"/>
                    <a:pt x="16" y="124"/>
                  </a:cubicBezTo>
                  <a:cubicBezTo>
                    <a:pt x="16" y="92"/>
                    <a:pt x="16" y="92"/>
                    <a:pt x="16" y="92"/>
                  </a:cubicBezTo>
                  <a:cubicBezTo>
                    <a:pt x="16" y="90"/>
                    <a:pt x="18" y="88"/>
                    <a:pt x="20" y="88"/>
                  </a:cubicBezTo>
                  <a:cubicBezTo>
                    <a:pt x="68" y="88"/>
                    <a:pt x="68" y="88"/>
                    <a:pt x="68" y="88"/>
                  </a:cubicBezTo>
                  <a:cubicBezTo>
                    <a:pt x="70" y="88"/>
                    <a:pt x="72" y="90"/>
                    <a:pt x="72" y="92"/>
                  </a:cubicBezTo>
                  <a:lnTo>
                    <a:pt x="72" y="124"/>
                  </a:lnTo>
                  <a:close/>
                  <a:moveTo>
                    <a:pt x="136" y="172"/>
                  </a:moveTo>
                  <a:cubicBezTo>
                    <a:pt x="136" y="174"/>
                    <a:pt x="134" y="176"/>
                    <a:pt x="132" y="176"/>
                  </a:cubicBezTo>
                  <a:cubicBezTo>
                    <a:pt x="84" y="176"/>
                    <a:pt x="84" y="176"/>
                    <a:pt x="84" y="176"/>
                  </a:cubicBezTo>
                  <a:cubicBezTo>
                    <a:pt x="82" y="176"/>
                    <a:pt x="80" y="174"/>
                    <a:pt x="80" y="172"/>
                  </a:cubicBezTo>
                  <a:cubicBezTo>
                    <a:pt x="80" y="140"/>
                    <a:pt x="80" y="140"/>
                    <a:pt x="80" y="140"/>
                  </a:cubicBezTo>
                  <a:cubicBezTo>
                    <a:pt x="80" y="138"/>
                    <a:pt x="82" y="136"/>
                    <a:pt x="84" y="136"/>
                  </a:cubicBezTo>
                  <a:cubicBezTo>
                    <a:pt x="132" y="136"/>
                    <a:pt x="132" y="136"/>
                    <a:pt x="132" y="136"/>
                  </a:cubicBezTo>
                  <a:cubicBezTo>
                    <a:pt x="134" y="136"/>
                    <a:pt x="136" y="138"/>
                    <a:pt x="136" y="140"/>
                  </a:cubicBezTo>
                  <a:lnTo>
                    <a:pt x="136" y="172"/>
                  </a:lnTo>
                  <a:close/>
                  <a:moveTo>
                    <a:pt x="136" y="124"/>
                  </a:moveTo>
                  <a:cubicBezTo>
                    <a:pt x="136" y="126"/>
                    <a:pt x="134" y="128"/>
                    <a:pt x="132" y="128"/>
                  </a:cubicBezTo>
                  <a:cubicBezTo>
                    <a:pt x="84" y="128"/>
                    <a:pt x="84" y="128"/>
                    <a:pt x="84" y="128"/>
                  </a:cubicBezTo>
                  <a:cubicBezTo>
                    <a:pt x="82" y="128"/>
                    <a:pt x="80" y="126"/>
                    <a:pt x="80" y="124"/>
                  </a:cubicBezTo>
                  <a:cubicBezTo>
                    <a:pt x="80" y="92"/>
                    <a:pt x="80" y="92"/>
                    <a:pt x="80" y="92"/>
                  </a:cubicBezTo>
                  <a:cubicBezTo>
                    <a:pt x="80" y="90"/>
                    <a:pt x="82" y="88"/>
                    <a:pt x="84" y="88"/>
                  </a:cubicBezTo>
                  <a:cubicBezTo>
                    <a:pt x="132" y="88"/>
                    <a:pt x="132" y="88"/>
                    <a:pt x="132" y="88"/>
                  </a:cubicBezTo>
                  <a:cubicBezTo>
                    <a:pt x="134" y="88"/>
                    <a:pt x="136" y="90"/>
                    <a:pt x="136" y="92"/>
                  </a:cubicBezTo>
                  <a:lnTo>
                    <a:pt x="136" y="124"/>
                  </a:lnTo>
                  <a:close/>
                  <a:moveTo>
                    <a:pt x="136" y="60"/>
                  </a:moveTo>
                  <a:cubicBezTo>
                    <a:pt x="136" y="62"/>
                    <a:pt x="134" y="64"/>
                    <a:pt x="132" y="64"/>
                  </a:cubicBezTo>
                  <a:cubicBezTo>
                    <a:pt x="20" y="64"/>
                    <a:pt x="20" y="64"/>
                    <a:pt x="20" y="64"/>
                  </a:cubicBezTo>
                  <a:cubicBezTo>
                    <a:pt x="18" y="64"/>
                    <a:pt x="16" y="62"/>
                    <a:pt x="16" y="60"/>
                  </a:cubicBezTo>
                  <a:cubicBezTo>
                    <a:pt x="16" y="20"/>
                    <a:pt x="16" y="20"/>
                    <a:pt x="16" y="20"/>
                  </a:cubicBezTo>
                  <a:cubicBezTo>
                    <a:pt x="16" y="18"/>
                    <a:pt x="18" y="16"/>
                    <a:pt x="20" y="16"/>
                  </a:cubicBezTo>
                  <a:cubicBezTo>
                    <a:pt x="132" y="16"/>
                    <a:pt x="132" y="16"/>
                    <a:pt x="132" y="16"/>
                  </a:cubicBezTo>
                  <a:cubicBezTo>
                    <a:pt x="134" y="16"/>
                    <a:pt x="136" y="18"/>
                    <a:pt x="136" y="20"/>
                  </a:cubicBezTo>
                  <a:lnTo>
                    <a:pt x="136"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Rectangle 17"/>
            <p:cNvSpPr>
              <a:spLocks noChangeArrowheads="1"/>
            </p:cNvSpPr>
            <p:nvPr/>
          </p:nvSpPr>
          <p:spPr bwMode="auto">
            <a:xfrm>
              <a:off x="10026651" y="4762501"/>
              <a:ext cx="88900"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18"/>
            <p:cNvSpPr>
              <a:spLocks noChangeArrowheads="1"/>
            </p:cNvSpPr>
            <p:nvPr/>
          </p:nvSpPr>
          <p:spPr bwMode="auto">
            <a:xfrm>
              <a:off x="10026651" y="4873626"/>
              <a:ext cx="88900" cy="238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Rectangle 19"/>
            <p:cNvSpPr>
              <a:spLocks noChangeArrowheads="1"/>
            </p:cNvSpPr>
            <p:nvPr/>
          </p:nvSpPr>
          <p:spPr bwMode="auto">
            <a:xfrm>
              <a:off x="10026651" y="4919663"/>
              <a:ext cx="88900"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0"/>
            <p:cNvSpPr>
              <a:spLocks/>
            </p:cNvSpPr>
            <p:nvPr/>
          </p:nvSpPr>
          <p:spPr bwMode="auto">
            <a:xfrm>
              <a:off x="9847263" y="4729163"/>
              <a:ext cx="88900" cy="88900"/>
            </a:xfrm>
            <a:custGeom>
              <a:avLst/>
              <a:gdLst>
                <a:gd name="T0" fmla="*/ 35 w 56"/>
                <a:gd name="T1" fmla="*/ 0 h 56"/>
                <a:gd name="T2" fmla="*/ 21 w 56"/>
                <a:gd name="T3" fmla="*/ 0 h 56"/>
                <a:gd name="T4" fmla="*/ 21 w 56"/>
                <a:gd name="T5" fmla="*/ 21 h 56"/>
                <a:gd name="T6" fmla="*/ 0 w 56"/>
                <a:gd name="T7" fmla="*/ 21 h 56"/>
                <a:gd name="T8" fmla="*/ 0 w 56"/>
                <a:gd name="T9" fmla="*/ 35 h 56"/>
                <a:gd name="T10" fmla="*/ 21 w 56"/>
                <a:gd name="T11" fmla="*/ 35 h 56"/>
                <a:gd name="T12" fmla="*/ 21 w 56"/>
                <a:gd name="T13" fmla="*/ 56 h 56"/>
                <a:gd name="T14" fmla="*/ 35 w 56"/>
                <a:gd name="T15" fmla="*/ 56 h 56"/>
                <a:gd name="T16" fmla="*/ 35 w 56"/>
                <a:gd name="T17" fmla="*/ 35 h 56"/>
                <a:gd name="T18" fmla="*/ 56 w 56"/>
                <a:gd name="T19" fmla="*/ 35 h 56"/>
                <a:gd name="T20" fmla="*/ 56 w 56"/>
                <a:gd name="T21" fmla="*/ 21 h 56"/>
                <a:gd name="T22" fmla="*/ 35 w 56"/>
                <a:gd name="T23" fmla="*/ 21 h 56"/>
                <a:gd name="T24" fmla="*/ 35 w 56"/>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6">
                  <a:moveTo>
                    <a:pt x="35" y="0"/>
                  </a:moveTo>
                  <a:lnTo>
                    <a:pt x="21" y="0"/>
                  </a:lnTo>
                  <a:lnTo>
                    <a:pt x="21" y="21"/>
                  </a:lnTo>
                  <a:lnTo>
                    <a:pt x="0" y="21"/>
                  </a:lnTo>
                  <a:lnTo>
                    <a:pt x="0" y="35"/>
                  </a:lnTo>
                  <a:lnTo>
                    <a:pt x="21" y="35"/>
                  </a:lnTo>
                  <a:lnTo>
                    <a:pt x="21" y="56"/>
                  </a:lnTo>
                  <a:lnTo>
                    <a:pt x="35" y="56"/>
                  </a:lnTo>
                  <a:lnTo>
                    <a:pt x="35" y="35"/>
                  </a:lnTo>
                  <a:lnTo>
                    <a:pt x="56" y="35"/>
                  </a:lnTo>
                  <a:lnTo>
                    <a:pt x="56" y="21"/>
                  </a:lnTo>
                  <a:lnTo>
                    <a:pt x="35" y="21"/>
                  </a:lnTo>
                  <a:lnTo>
                    <a:pt x="3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1"/>
            <p:cNvSpPr>
              <a:spLocks/>
            </p:cNvSpPr>
            <p:nvPr/>
          </p:nvSpPr>
          <p:spPr bwMode="auto">
            <a:xfrm>
              <a:off x="9847263" y="4862513"/>
              <a:ext cx="88900" cy="90488"/>
            </a:xfrm>
            <a:custGeom>
              <a:avLst/>
              <a:gdLst>
                <a:gd name="T0" fmla="*/ 46 w 56"/>
                <a:gd name="T1" fmla="*/ 0 h 57"/>
                <a:gd name="T2" fmla="*/ 28 w 56"/>
                <a:gd name="T3" fmla="*/ 18 h 57"/>
                <a:gd name="T4" fmla="*/ 10 w 56"/>
                <a:gd name="T5" fmla="*/ 0 h 57"/>
                <a:gd name="T6" fmla="*/ 0 w 56"/>
                <a:gd name="T7" fmla="*/ 11 h 57"/>
                <a:gd name="T8" fmla="*/ 18 w 56"/>
                <a:gd name="T9" fmla="*/ 29 h 57"/>
                <a:gd name="T10" fmla="*/ 0 w 56"/>
                <a:gd name="T11" fmla="*/ 46 h 57"/>
                <a:gd name="T12" fmla="*/ 10 w 56"/>
                <a:gd name="T13" fmla="*/ 57 h 57"/>
                <a:gd name="T14" fmla="*/ 28 w 56"/>
                <a:gd name="T15" fmla="*/ 39 h 57"/>
                <a:gd name="T16" fmla="*/ 46 w 56"/>
                <a:gd name="T17" fmla="*/ 57 h 57"/>
                <a:gd name="T18" fmla="*/ 56 w 56"/>
                <a:gd name="T19" fmla="*/ 46 h 57"/>
                <a:gd name="T20" fmla="*/ 39 w 56"/>
                <a:gd name="T21" fmla="*/ 29 h 57"/>
                <a:gd name="T22" fmla="*/ 56 w 56"/>
                <a:gd name="T23" fmla="*/ 11 h 57"/>
                <a:gd name="T24" fmla="*/ 46 w 56"/>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7">
                  <a:moveTo>
                    <a:pt x="46" y="0"/>
                  </a:moveTo>
                  <a:lnTo>
                    <a:pt x="28" y="18"/>
                  </a:lnTo>
                  <a:lnTo>
                    <a:pt x="10" y="0"/>
                  </a:lnTo>
                  <a:lnTo>
                    <a:pt x="0" y="11"/>
                  </a:lnTo>
                  <a:lnTo>
                    <a:pt x="18" y="29"/>
                  </a:lnTo>
                  <a:lnTo>
                    <a:pt x="0" y="46"/>
                  </a:lnTo>
                  <a:lnTo>
                    <a:pt x="10" y="57"/>
                  </a:lnTo>
                  <a:lnTo>
                    <a:pt x="28" y="39"/>
                  </a:lnTo>
                  <a:lnTo>
                    <a:pt x="46" y="57"/>
                  </a:lnTo>
                  <a:lnTo>
                    <a:pt x="56" y="46"/>
                  </a:lnTo>
                  <a:lnTo>
                    <a:pt x="39" y="29"/>
                  </a:lnTo>
                  <a:lnTo>
                    <a:pt x="56" y="11"/>
                  </a:lnTo>
                  <a:lnTo>
                    <a:pt x="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cxnSp>
        <p:nvCxnSpPr>
          <p:cNvPr id="41" name="Straight Connector 40">
            <a:extLst>
              <a:ext uri="{C183D7F6-B498-43B3-948B-1728B52AA6E4}">
                <adec:decorative xmlns:adec="http://schemas.microsoft.com/office/drawing/2017/decorative" val="1"/>
              </a:ext>
            </a:extLst>
          </p:cNvPr>
          <p:cNvCxnSpPr/>
          <p:nvPr/>
        </p:nvCxnSpPr>
        <p:spPr>
          <a:xfrm>
            <a:off x="627497" y="4211992"/>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C183D7F6-B498-43B3-948B-1728B52AA6E4}">
                <adec:decorative xmlns:adec="http://schemas.microsoft.com/office/drawing/2017/decorative" val="1"/>
              </a:ext>
            </a:extLst>
          </p:cNvPr>
          <p:cNvCxnSpPr/>
          <p:nvPr/>
        </p:nvCxnSpPr>
        <p:spPr>
          <a:xfrm>
            <a:off x="3347456" y="4211993"/>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C183D7F6-B498-43B3-948B-1728B52AA6E4}">
                <adec:decorative xmlns:adec="http://schemas.microsoft.com/office/drawing/2017/decorative" val="1"/>
              </a:ext>
            </a:extLst>
          </p:cNvPr>
          <p:cNvCxnSpPr/>
          <p:nvPr/>
        </p:nvCxnSpPr>
        <p:spPr>
          <a:xfrm>
            <a:off x="6304618" y="4211994"/>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C183D7F6-B498-43B3-948B-1728B52AA6E4}">
                <adec:decorative xmlns:adec="http://schemas.microsoft.com/office/drawing/2017/decorative" val="1"/>
              </a:ext>
            </a:extLst>
          </p:cNvPr>
          <p:cNvCxnSpPr/>
          <p:nvPr/>
        </p:nvCxnSpPr>
        <p:spPr>
          <a:xfrm rot="10800000">
            <a:off x="1896393" y="2884932"/>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C183D7F6-B498-43B3-948B-1728B52AA6E4}">
                <adec:decorative xmlns:adec="http://schemas.microsoft.com/office/drawing/2017/decorative" val="1"/>
              </a:ext>
            </a:extLst>
          </p:cNvPr>
          <p:cNvCxnSpPr/>
          <p:nvPr/>
        </p:nvCxnSpPr>
        <p:spPr>
          <a:xfrm rot="10800000">
            <a:off x="4878896" y="2847881"/>
            <a:ext cx="0" cy="318535"/>
          </a:xfrm>
          <a:prstGeom prst="line">
            <a:avLst/>
          </a:prstGeom>
          <a:ln w="15875" cap="sq">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C183D7F6-B498-43B3-948B-1728B52AA6E4}">
                <adec:decorative xmlns:adec="http://schemas.microsoft.com/office/drawing/2017/decorative" val="1"/>
              </a:ext>
            </a:extLst>
          </p:cNvPr>
          <p:cNvCxnSpPr/>
          <p:nvPr/>
        </p:nvCxnSpPr>
        <p:spPr>
          <a:xfrm rot="10800000">
            <a:off x="7668385" y="2857041"/>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C183D7F6-B498-43B3-948B-1728B52AA6E4}">
                <adec:decorative xmlns:adec="http://schemas.microsoft.com/office/drawing/2017/decorative" val="1"/>
              </a:ext>
            </a:extLst>
          </p:cNvPr>
          <p:cNvCxnSpPr/>
          <p:nvPr/>
        </p:nvCxnSpPr>
        <p:spPr>
          <a:xfrm rot="10800000">
            <a:off x="9015517" y="4211993"/>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C183D7F6-B498-43B3-948B-1728B52AA6E4}">
                <adec:decorative xmlns:adec="http://schemas.microsoft.com/office/drawing/2017/decorative" val="1"/>
              </a:ext>
            </a:extLst>
          </p:cNvPr>
          <p:cNvCxnSpPr/>
          <p:nvPr/>
        </p:nvCxnSpPr>
        <p:spPr>
          <a:xfrm rot="10800000">
            <a:off x="11605308" y="4182125"/>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C183D7F6-B498-43B3-948B-1728B52AA6E4}">
                <adec:decorative xmlns:adec="http://schemas.microsoft.com/office/drawing/2017/decorative" val="1"/>
              </a:ext>
            </a:extLst>
          </p:cNvPr>
          <p:cNvCxnSpPr/>
          <p:nvPr/>
        </p:nvCxnSpPr>
        <p:spPr>
          <a:xfrm rot="10800000">
            <a:off x="10332799" y="2793099"/>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7" name="Rectangle 66">
            <a:extLst>
              <a:ext uri="{C183D7F6-B498-43B3-948B-1728B52AA6E4}">
                <adec:decorative xmlns:adec="http://schemas.microsoft.com/office/drawing/2017/decorative" val="1"/>
              </a:ext>
            </a:extLst>
          </p:cNvPr>
          <p:cNvSpPr/>
          <p:nvPr/>
        </p:nvSpPr>
        <p:spPr>
          <a:xfrm>
            <a:off x="1005684" y="2125594"/>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Contextualising remote learning</a:t>
            </a:r>
          </a:p>
        </p:txBody>
      </p:sp>
      <p:sp>
        <p:nvSpPr>
          <p:cNvPr id="68" name="Rectangle 67">
            <a:extLst>
              <a:ext uri="{C183D7F6-B498-43B3-948B-1728B52AA6E4}">
                <adec:decorative xmlns:adec="http://schemas.microsoft.com/office/drawing/2017/decorative" val="1"/>
              </a:ext>
            </a:extLst>
          </p:cNvPr>
          <p:cNvSpPr/>
          <p:nvPr/>
        </p:nvSpPr>
        <p:spPr>
          <a:xfrm>
            <a:off x="2328361" y="4603359"/>
            <a:ext cx="2038189"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Delivering remote learning</a:t>
            </a:r>
          </a:p>
        </p:txBody>
      </p:sp>
      <p:sp>
        <p:nvSpPr>
          <p:cNvPr id="69" name="Rectangle 68">
            <a:extLst>
              <a:ext uri="{C183D7F6-B498-43B3-948B-1728B52AA6E4}">
                <adec:decorative xmlns:adec="http://schemas.microsoft.com/office/drawing/2017/decorative" val="1"/>
              </a:ext>
            </a:extLst>
          </p:cNvPr>
          <p:cNvSpPr/>
          <p:nvPr/>
        </p:nvSpPr>
        <p:spPr>
          <a:xfrm>
            <a:off x="5413909" y="4617476"/>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Challenges and barriers</a:t>
            </a:r>
          </a:p>
        </p:txBody>
      </p:sp>
      <p:sp>
        <p:nvSpPr>
          <p:cNvPr id="70" name="Title 69" descr="Curriculum alignment"/>
          <p:cNvSpPr>
            <a:spLocks noGrp="1"/>
          </p:cNvSpPr>
          <p:nvPr>
            <p:ph type="title" idx="4294967295"/>
          </p:nvPr>
        </p:nvSpPr>
        <p:spPr>
          <a:xfrm>
            <a:off x="3979243" y="2120484"/>
            <a:ext cx="178141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mn-lt"/>
                <a:ea typeface="+mn-ea"/>
                <a:cs typeface="+mn-cs"/>
              </a:rPr>
              <a:t>Curriculum alignment</a:t>
            </a:r>
          </a:p>
        </p:txBody>
      </p:sp>
      <p:sp>
        <p:nvSpPr>
          <p:cNvPr id="71" name="Rectangle 70">
            <a:extLst>
              <a:ext uri="{C183D7F6-B498-43B3-948B-1728B52AA6E4}">
                <adec:decorative xmlns:adec="http://schemas.microsoft.com/office/drawing/2017/decorative" val="1"/>
              </a:ext>
            </a:extLst>
          </p:cNvPr>
          <p:cNvSpPr/>
          <p:nvPr/>
        </p:nvSpPr>
        <p:spPr>
          <a:xfrm>
            <a:off x="6777676" y="2167842"/>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Pupil engagement</a:t>
            </a:r>
          </a:p>
        </p:txBody>
      </p:sp>
      <p:sp>
        <p:nvSpPr>
          <p:cNvPr id="72" name="Rectangle 71">
            <a:extLst>
              <a:ext uri="{C183D7F6-B498-43B3-948B-1728B52AA6E4}">
                <adec:decorative xmlns:adec="http://schemas.microsoft.com/office/drawing/2017/decorative" val="1"/>
              </a:ext>
            </a:extLst>
          </p:cNvPr>
          <p:cNvSpPr/>
          <p:nvPr/>
        </p:nvSpPr>
        <p:spPr>
          <a:xfrm>
            <a:off x="8124808" y="4703730"/>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Positives and improvement</a:t>
            </a:r>
          </a:p>
        </p:txBody>
      </p:sp>
      <p:sp>
        <p:nvSpPr>
          <p:cNvPr id="73" name="Rectangle 72">
            <a:extLst>
              <a:ext uri="{C183D7F6-B498-43B3-948B-1728B52AA6E4}">
                <adec:decorative xmlns:adec="http://schemas.microsoft.com/office/drawing/2017/decorative" val="1"/>
              </a:ext>
            </a:extLst>
          </p:cNvPr>
          <p:cNvSpPr/>
          <p:nvPr/>
        </p:nvSpPr>
        <p:spPr>
          <a:xfrm>
            <a:off x="9474518" y="2260323"/>
            <a:ext cx="1618356" cy="338554"/>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Final thoughts </a:t>
            </a:r>
          </a:p>
        </p:txBody>
      </p:sp>
      <p:sp>
        <p:nvSpPr>
          <p:cNvPr id="74" name="Rectangle 73">
            <a:extLst>
              <a:ext uri="{C183D7F6-B498-43B3-948B-1728B52AA6E4}">
                <adec:decorative xmlns:adec="http://schemas.microsoft.com/office/drawing/2017/decorative" val="1"/>
              </a:ext>
            </a:extLst>
          </p:cNvPr>
          <p:cNvSpPr/>
          <p:nvPr/>
        </p:nvSpPr>
        <p:spPr>
          <a:xfrm>
            <a:off x="10428029" y="4676109"/>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Annex: Teacher case studies </a:t>
            </a:r>
          </a:p>
        </p:txBody>
      </p:sp>
      <p:sp>
        <p:nvSpPr>
          <p:cNvPr id="75" name="TextBox 74">
            <a:extLst>
              <a:ext uri="{C183D7F6-B498-43B3-948B-1728B52AA6E4}">
                <adec:decorative xmlns:adec="http://schemas.microsoft.com/office/drawing/2017/decorative" val="1"/>
              </a:ext>
            </a:extLst>
          </p:cNvPr>
          <p:cNvSpPr txBox="1"/>
          <p:nvPr/>
        </p:nvSpPr>
        <p:spPr>
          <a:xfrm>
            <a:off x="29452" y="4622176"/>
            <a:ext cx="1855073" cy="584775"/>
          </a:xfrm>
          <a:prstGeom prst="rect">
            <a:avLst/>
          </a:prstGeom>
          <a:noFill/>
        </p:spPr>
        <p:txBody>
          <a:bodyPr wrap="square" rtlCol="0">
            <a:spAutoFit/>
          </a:bodyPr>
          <a:lstStyle/>
          <a:p>
            <a:pPr algn="ctr"/>
            <a:r>
              <a:rPr lang="en-GB" sz="1600" dirty="0">
                <a:solidFill>
                  <a:schemeClr val="accent1">
                    <a:lumMod val="60000"/>
                    <a:lumOff val="40000"/>
                  </a:schemeClr>
                </a:solidFill>
              </a:rPr>
              <a:t>Background and methodology</a:t>
            </a:r>
          </a:p>
        </p:txBody>
      </p:sp>
      <p:grpSp>
        <p:nvGrpSpPr>
          <p:cNvPr id="76" name="Group 75">
            <a:extLst>
              <a:ext uri="{C183D7F6-B498-43B3-948B-1728B52AA6E4}">
                <adec:decorative xmlns:adec="http://schemas.microsoft.com/office/drawing/2017/decorative" val="1"/>
              </a:ext>
            </a:extLst>
          </p:cNvPr>
          <p:cNvGrpSpPr/>
          <p:nvPr/>
        </p:nvGrpSpPr>
        <p:grpSpPr>
          <a:xfrm>
            <a:off x="10085858" y="3335335"/>
            <a:ext cx="567219" cy="689738"/>
            <a:chOff x="868994" y="1779475"/>
            <a:chExt cx="567219" cy="689738"/>
          </a:xfrm>
          <a:solidFill>
            <a:schemeClr val="accent1">
              <a:lumMod val="60000"/>
              <a:lumOff val="40000"/>
            </a:schemeClr>
          </a:solidFill>
        </p:grpSpPr>
        <p:sp>
          <p:nvSpPr>
            <p:cNvPr id="77" name="Freeform 5"/>
            <p:cNvSpPr>
              <a:spLocks noEditPoints="1"/>
            </p:cNvSpPr>
            <p:nvPr/>
          </p:nvSpPr>
          <p:spPr bwMode="auto">
            <a:xfrm>
              <a:off x="893498" y="2304039"/>
              <a:ext cx="493707" cy="165174"/>
            </a:xfrm>
            <a:custGeom>
              <a:avLst/>
              <a:gdLst>
                <a:gd name="T0" fmla="*/ 506 w 516"/>
                <a:gd name="T1" fmla="*/ 172 h 172"/>
                <a:gd name="T2" fmla="*/ 10 w 516"/>
                <a:gd name="T3" fmla="*/ 172 h 172"/>
                <a:gd name="T4" fmla="*/ 0 w 516"/>
                <a:gd name="T5" fmla="*/ 162 h 172"/>
                <a:gd name="T6" fmla="*/ 0 w 516"/>
                <a:gd name="T7" fmla="*/ 85 h 172"/>
                <a:gd name="T8" fmla="*/ 1 w 516"/>
                <a:gd name="T9" fmla="*/ 84 h 172"/>
                <a:gd name="T10" fmla="*/ 93 w 516"/>
                <a:gd name="T11" fmla="*/ 4 h 172"/>
                <a:gd name="T12" fmla="*/ 165 w 516"/>
                <a:gd name="T13" fmla="*/ 4 h 172"/>
                <a:gd name="T14" fmla="*/ 167 w 516"/>
                <a:gd name="T15" fmla="*/ 3 h 172"/>
                <a:gd name="T16" fmla="*/ 181 w 516"/>
                <a:gd name="T17" fmla="*/ 5 h 172"/>
                <a:gd name="T18" fmla="*/ 258 w 516"/>
                <a:gd name="T19" fmla="*/ 104 h 172"/>
                <a:gd name="T20" fmla="*/ 335 w 516"/>
                <a:gd name="T21" fmla="*/ 5 h 172"/>
                <a:gd name="T22" fmla="*/ 349 w 516"/>
                <a:gd name="T23" fmla="*/ 3 h 172"/>
                <a:gd name="T24" fmla="*/ 351 w 516"/>
                <a:gd name="T25" fmla="*/ 4 h 172"/>
                <a:gd name="T26" fmla="*/ 423 w 516"/>
                <a:gd name="T27" fmla="*/ 4 h 172"/>
                <a:gd name="T28" fmla="*/ 516 w 516"/>
                <a:gd name="T29" fmla="*/ 84 h 172"/>
                <a:gd name="T30" fmla="*/ 516 w 516"/>
                <a:gd name="T31" fmla="*/ 85 h 172"/>
                <a:gd name="T32" fmla="*/ 516 w 516"/>
                <a:gd name="T33" fmla="*/ 162 h 172"/>
                <a:gd name="T34" fmla="*/ 506 w 516"/>
                <a:gd name="T35" fmla="*/ 172 h 172"/>
                <a:gd name="T36" fmla="*/ 20 w 516"/>
                <a:gd name="T37" fmla="*/ 152 h 172"/>
                <a:gd name="T38" fmla="*/ 496 w 516"/>
                <a:gd name="T39" fmla="*/ 152 h 172"/>
                <a:gd name="T40" fmla="*/ 496 w 516"/>
                <a:gd name="T41" fmla="*/ 86 h 172"/>
                <a:gd name="T42" fmla="*/ 423 w 516"/>
                <a:gd name="T43" fmla="*/ 24 h 172"/>
                <a:gd name="T44" fmla="*/ 349 w 516"/>
                <a:gd name="T45" fmla="*/ 24 h 172"/>
                <a:gd name="T46" fmla="*/ 346 w 516"/>
                <a:gd name="T47" fmla="*/ 24 h 172"/>
                <a:gd name="T48" fmla="*/ 266 w 516"/>
                <a:gd name="T49" fmla="*/ 127 h 172"/>
                <a:gd name="T50" fmla="*/ 258 w 516"/>
                <a:gd name="T51" fmla="*/ 130 h 172"/>
                <a:gd name="T52" fmla="*/ 250 w 516"/>
                <a:gd name="T53" fmla="*/ 127 h 172"/>
                <a:gd name="T54" fmla="*/ 170 w 516"/>
                <a:gd name="T55" fmla="*/ 24 h 172"/>
                <a:gd name="T56" fmla="*/ 167 w 516"/>
                <a:gd name="T57" fmla="*/ 24 h 172"/>
                <a:gd name="T58" fmla="*/ 93 w 516"/>
                <a:gd name="T59" fmla="*/ 24 h 172"/>
                <a:gd name="T60" fmla="*/ 20 w 516"/>
                <a:gd name="T61" fmla="*/ 86 h 172"/>
                <a:gd name="T62" fmla="*/ 20 w 516"/>
                <a:gd name="T63" fmla="*/ 15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6" h="172">
                  <a:moveTo>
                    <a:pt x="506" y="172"/>
                  </a:moveTo>
                  <a:cubicBezTo>
                    <a:pt x="10" y="172"/>
                    <a:pt x="10" y="172"/>
                    <a:pt x="10" y="172"/>
                  </a:cubicBezTo>
                  <a:cubicBezTo>
                    <a:pt x="5" y="172"/>
                    <a:pt x="0" y="168"/>
                    <a:pt x="0" y="162"/>
                  </a:cubicBezTo>
                  <a:cubicBezTo>
                    <a:pt x="0" y="85"/>
                    <a:pt x="0" y="85"/>
                    <a:pt x="0" y="85"/>
                  </a:cubicBezTo>
                  <a:cubicBezTo>
                    <a:pt x="0" y="85"/>
                    <a:pt x="1" y="84"/>
                    <a:pt x="1" y="84"/>
                  </a:cubicBezTo>
                  <a:cubicBezTo>
                    <a:pt x="7" y="38"/>
                    <a:pt x="47" y="4"/>
                    <a:pt x="93" y="4"/>
                  </a:cubicBezTo>
                  <a:cubicBezTo>
                    <a:pt x="165" y="4"/>
                    <a:pt x="165" y="4"/>
                    <a:pt x="165" y="4"/>
                  </a:cubicBezTo>
                  <a:cubicBezTo>
                    <a:pt x="166" y="4"/>
                    <a:pt x="167" y="3"/>
                    <a:pt x="167" y="3"/>
                  </a:cubicBezTo>
                  <a:cubicBezTo>
                    <a:pt x="172" y="0"/>
                    <a:pt x="177" y="1"/>
                    <a:pt x="181" y="5"/>
                  </a:cubicBezTo>
                  <a:cubicBezTo>
                    <a:pt x="258" y="104"/>
                    <a:pt x="258" y="104"/>
                    <a:pt x="258" y="104"/>
                  </a:cubicBezTo>
                  <a:cubicBezTo>
                    <a:pt x="335" y="5"/>
                    <a:pt x="335" y="5"/>
                    <a:pt x="335" y="5"/>
                  </a:cubicBezTo>
                  <a:cubicBezTo>
                    <a:pt x="339" y="1"/>
                    <a:pt x="344" y="0"/>
                    <a:pt x="349" y="3"/>
                  </a:cubicBezTo>
                  <a:cubicBezTo>
                    <a:pt x="349" y="3"/>
                    <a:pt x="350" y="4"/>
                    <a:pt x="351" y="4"/>
                  </a:cubicBezTo>
                  <a:cubicBezTo>
                    <a:pt x="423" y="4"/>
                    <a:pt x="423" y="4"/>
                    <a:pt x="423" y="4"/>
                  </a:cubicBezTo>
                  <a:cubicBezTo>
                    <a:pt x="469" y="4"/>
                    <a:pt x="509" y="38"/>
                    <a:pt x="516" y="84"/>
                  </a:cubicBezTo>
                  <a:cubicBezTo>
                    <a:pt x="516" y="84"/>
                    <a:pt x="516" y="85"/>
                    <a:pt x="516" y="85"/>
                  </a:cubicBezTo>
                  <a:cubicBezTo>
                    <a:pt x="516" y="162"/>
                    <a:pt x="516" y="162"/>
                    <a:pt x="516" y="162"/>
                  </a:cubicBezTo>
                  <a:cubicBezTo>
                    <a:pt x="516" y="168"/>
                    <a:pt x="511" y="172"/>
                    <a:pt x="506" y="172"/>
                  </a:cubicBezTo>
                  <a:close/>
                  <a:moveTo>
                    <a:pt x="20" y="152"/>
                  </a:moveTo>
                  <a:cubicBezTo>
                    <a:pt x="496" y="152"/>
                    <a:pt x="496" y="152"/>
                    <a:pt x="496" y="152"/>
                  </a:cubicBezTo>
                  <a:cubicBezTo>
                    <a:pt x="496" y="86"/>
                    <a:pt x="496" y="86"/>
                    <a:pt x="496" y="86"/>
                  </a:cubicBezTo>
                  <a:cubicBezTo>
                    <a:pt x="490" y="51"/>
                    <a:pt x="459" y="24"/>
                    <a:pt x="423" y="24"/>
                  </a:cubicBezTo>
                  <a:cubicBezTo>
                    <a:pt x="349" y="24"/>
                    <a:pt x="349" y="24"/>
                    <a:pt x="349" y="24"/>
                  </a:cubicBezTo>
                  <a:cubicBezTo>
                    <a:pt x="348" y="24"/>
                    <a:pt x="347" y="24"/>
                    <a:pt x="346" y="24"/>
                  </a:cubicBezTo>
                  <a:cubicBezTo>
                    <a:pt x="266" y="127"/>
                    <a:pt x="266" y="127"/>
                    <a:pt x="266" y="127"/>
                  </a:cubicBezTo>
                  <a:cubicBezTo>
                    <a:pt x="264" y="129"/>
                    <a:pt x="261" y="130"/>
                    <a:pt x="258" y="130"/>
                  </a:cubicBezTo>
                  <a:cubicBezTo>
                    <a:pt x="255" y="130"/>
                    <a:pt x="252" y="129"/>
                    <a:pt x="250" y="127"/>
                  </a:cubicBezTo>
                  <a:cubicBezTo>
                    <a:pt x="170" y="24"/>
                    <a:pt x="170" y="24"/>
                    <a:pt x="170" y="24"/>
                  </a:cubicBezTo>
                  <a:cubicBezTo>
                    <a:pt x="169" y="24"/>
                    <a:pt x="168" y="24"/>
                    <a:pt x="167" y="24"/>
                  </a:cubicBezTo>
                  <a:cubicBezTo>
                    <a:pt x="93" y="24"/>
                    <a:pt x="93" y="24"/>
                    <a:pt x="93" y="24"/>
                  </a:cubicBezTo>
                  <a:cubicBezTo>
                    <a:pt x="57" y="24"/>
                    <a:pt x="26" y="51"/>
                    <a:pt x="20" y="86"/>
                  </a:cubicBezTo>
                  <a:lnTo>
                    <a:pt x="20"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6"/>
            <p:cNvSpPr>
              <a:spLocks noEditPoints="1"/>
            </p:cNvSpPr>
            <p:nvPr/>
          </p:nvSpPr>
          <p:spPr bwMode="auto">
            <a:xfrm>
              <a:off x="969732" y="1977321"/>
              <a:ext cx="112536" cy="108906"/>
            </a:xfrm>
            <a:custGeom>
              <a:avLst/>
              <a:gdLst>
                <a:gd name="T0" fmla="*/ 40 w 117"/>
                <a:gd name="T1" fmla="*/ 113 h 113"/>
                <a:gd name="T2" fmla="*/ 31 w 117"/>
                <a:gd name="T3" fmla="*/ 108 h 113"/>
                <a:gd name="T4" fmla="*/ 30 w 117"/>
                <a:gd name="T5" fmla="*/ 106 h 113"/>
                <a:gd name="T6" fmla="*/ 20 w 117"/>
                <a:gd name="T7" fmla="*/ 7 h 113"/>
                <a:gd name="T8" fmla="*/ 32 w 117"/>
                <a:gd name="T9" fmla="*/ 2 h 113"/>
                <a:gd name="T10" fmla="*/ 37 w 117"/>
                <a:gd name="T11" fmla="*/ 3 h 113"/>
                <a:gd name="T12" fmla="*/ 40 w 117"/>
                <a:gd name="T13" fmla="*/ 5 h 113"/>
                <a:gd name="T14" fmla="*/ 49 w 117"/>
                <a:gd name="T15" fmla="*/ 11 h 113"/>
                <a:gd name="T16" fmla="*/ 108 w 117"/>
                <a:gd name="T17" fmla="*/ 26 h 113"/>
                <a:gd name="T18" fmla="*/ 116 w 117"/>
                <a:gd name="T19" fmla="*/ 37 h 113"/>
                <a:gd name="T20" fmla="*/ 106 w 117"/>
                <a:gd name="T21" fmla="*/ 46 h 113"/>
                <a:gd name="T22" fmla="*/ 50 w 117"/>
                <a:gd name="T23" fmla="*/ 103 h 113"/>
                <a:gd name="T24" fmla="*/ 43 w 117"/>
                <a:gd name="T25" fmla="*/ 113 h 113"/>
                <a:gd name="T26" fmla="*/ 40 w 117"/>
                <a:gd name="T27" fmla="*/ 113 h 113"/>
                <a:gd name="T28" fmla="*/ 34 w 117"/>
                <a:gd name="T29" fmla="*/ 25 h 113"/>
                <a:gd name="T30" fmla="*/ 37 w 117"/>
                <a:gd name="T31" fmla="*/ 71 h 113"/>
                <a:gd name="T32" fmla="*/ 66 w 117"/>
                <a:gd name="T33" fmla="*/ 38 h 113"/>
                <a:gd name="T34" fmla="*/ 40 w 117"/>
                <a:gd name="T35" fmla="*/ 29 h 113"/>
                <a:gd name="T36" fmla="*/ 34 w 117"/>
                <a:gd name="T37" fmla="*/ 2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113">
                  <a:moveTo>
                    <a:pt x="40" y="113"/>
                  </a:moveTo>
                  <a:cubicBezTo>
                    <a:pt x="36" y="113"/>
                    <a:pt x="33" y="111"/>
                    <a:pt x="31" y="108"/>
                  </a:cubicBezTo>
                  <a:cubicBezTo>
                    <a:pt x="31" y="108"/>
                    <a:pt x="31" y="107"/>
                    <a:pt x="30" y="106"/>
                  </a:cubicBezTo>
                  <a:cubicBezTo>
                    <a:pt x="22" y="93"/>
                    <a:pt x="0" y="48"/>
                    <a:pt x="20" y="7"/>
                  </a:cubicBezTo>
                  <a:cubicBezTo>
                    <a:pt x="22" y="2"/>
                    <a:pt x="28" y="0"/>
                    <a:pt x="32" y="2"/>
                  </a:cubicBezTo>
                  <a:cubicBezTo>
                    <a:pt x="37" y="3"/>
                    <a:pt x="37" y="3"/>
                    <a:pt x="37" y="3"/>
                  </a:cubicBezTo>
                  <a:cubicBezTo>
                    <a:pt x="38" y="3"/>
                    <a:pt x="39" y="4"/>
                    <a:pt x="40" y="5"/>
                  </a:cubicBezTo>
                  <a:cubicBezTo>
                    <a:pt x="41" y="6"/>
                    <a:pt x="44" y="8"/>
                    <a:pt x="49" y="11"/>
                  </a:cubicBezTo>
                  <a:cubicBezTo>
                    <a:pt x="62" y="17"/>
                    <a:pt x="84" y="23"/>
                    <a:pt x="108" y="26"/>
                  </a:cubicBezTo>
                  <a:cubicBezTo>
                    <a:pt x="113" y="27"/>
                    <a:pt x="117" y="32"/>
                    <a:pt x="116" y="37"/>
                  </a:cubicBezTo>
                  <a:cubicBezTo>
                    <a:pt x="116" y="42"/>
                    <a:pt x="111" y="46"/>
                    <a:pt x="106" y="46"/>
                  </a:cubicBezTo>
                  <a:cubicBezTo>
                    <a:pt x="75" y="46"/>
                    <a:pt x="50" y="72"/>
                    <a:pt x="50" y="103"/>
                  </a:cubicBezTo>
                  <a:cubicBezTo>
                    <a:pt x="50" y="107"/>
                    <a:pt x="47" y="111"/>
                    <a:pt x="43" y="113"/>
                  </a:cubicBezTo>
                  <a:cubicBezTo>
                    <a:pt x="42" y="113"/>
                    <a:pt x="41" y="113"/>
                    <a:pt x="40" y="113"/>
                  </a:cubicBezTo>
                  <a:close/>
                  <a:moveTo>
                    <a:pt x="34" y="25"/>
                  </a:moveTo>
                  <a:cubicBezTo>
                    <a:pt x="30" y="42"/>
                    <a:pt x="33" y="58"/>
                    <a:pt x="37" y="71"/>
                  </a:cubicBezTo>
                  <a:cubicBezTo>
                    <a:pt x="43" y="58"/>
                    <a:pt x="53" y="46"/>
                    <a:pt x="66" y="38"/>
                  </a:cubicBezTo>
                  <a:cubicBezTo>
                    <a:pt x="56" y="35"/>
                    <a:pt x="47" y="32"/>
                    <a:pt x="40" y="29"/>
                  </a:cubicBezTo>
                  <a:cubicBezTo>
                    <a:pt x="38" y="28"/>
                    <a:pt x="36" y="27"/>
                    <a:pt x="34"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7"/>
            <p:cNvSpPr>
              <a:spLocks noEditPoints="1"/>
            </p:cNvSpPr>
            <p:nvPr/>
          </p:nvSpPr>
          <p:spPr bwMode="auto">
            <a:xfrm>
              <a:off x="1199342" y="1977321"/>
              <a:ext cx="111629" cy="108906"/>
            </a:xfrm>
            <a:custGeom>
              <a:avLst/>
              <a:gdLst>
                <a:gd name="T0" fmla="*/ 76 w 116"/>
                <a:gd name="T1" fmla="*/ 113 h 113"/>
                <a:gd name="T2" fmla="*/ 74 w 116"/>
                <a:gd name="T3" fmla="*/ 113 h 113"/>
                <a:gd name="T4" fmla="*/ 66 w 116"/>
                <a:gd name="T5" fmla="*/ 103 h 113"/>
                <a:gd name="T6" fmla="*/ 10 w 116"/>
                <a:gd name="T7" fmla="*/ 46 h 113"/>
                <a:gd name="T8" fmla="*/ 0 w 116"/>
                <a:gd name="T9" fmla="*/ 37 h 113"/>
                <a:gd name="T10" fmla="*/ 8 w 116"/>
                <a:gd name="T11" fmla="*/ 26 h 113"/>
                <a:gd name="T12" fmla="*/ 67 w 116"/>
                <a:gd name="T13" fmla="*/ 11 h 113"/>
                <a:gd name="T14" fmla="*/ 76 w 116"/>
                <a:gd name="T15" fmla="*/ 5 h 113"/>
                <a:gd name="T16" fmla="*/ 80 w 116"/>
                <a:gd name="T17" fmla="*/ 3 h 113"/>
                <a:gd name="T18" fmla="*/ 84 w 116"/>
                <a:gd name="T19" fmla="*/ 2 h 113"/>
                <a:gd name="T20" fmla="*/ 96 w 116"/>
                <a:gd name="T21" fmla="*/ 7 h 113"/>
                <a:gd name="T22" fmla="*/ 86 w 116"/>
                <a:gd name="T23" fmla="*/ 106 h 113"/>
                <a:gd name="T24" fmla="*/ 85 w 116"/>
                <a:gd name="T25" fmla="*/ 108 h 113"/>
                <a:gd name="T26" fmla="*/ 76 w 116"/>
                <a:gd name="T27" fmla="*/ 113 h 113"/>
                <a:gd name="T28" fmla="*/ 50 w 116"/>
                <a:gd name="T29" fmla="*/ 38 h 113"/>
                <a:gd name="T30" fmla="*/ 80 w 116"/>
                <a:gd name="T31" fmla="*/ 71 h 113"/>
                <a:gd name="T32" fmla="*/ 82 w 116"/>
                <a:gd name="T33" fmla="*/ 25 h 113"/>
                <a:gd name="T34" fmla="*/ 76 w 116"/>
                <a:gd name="T35" fmla="*/ 29 h 113"/>
                <a:gd name="T36" fmla="*/ 50 w 116"/>
                <a:gd name="T37" fmla="*/ 3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113">
                  <a:moveTo>
                    <a:pt x="76" y="113"/>
                  </a:moveTo>
                  <a:cubicBezTo>
                    <a:pt x="75" y="113"/>
                    <a:pt x="75" y="113"/>
                    <a:pt x="74" y="113"/>
                  </a:cubicBezTo>
                  <a:cubicBezTo>
                    <a:pt x="69" y="111"/>
                    <a:pt x="66" y="107"/>
                    <a:pt x="66" y="103"/>
                  </a:cubicBezTo>
                  <a:cubicBezTo>
                    <a:pt x="66" y="72"/>
                    <a:pt x="41" y="46"/>
                    <a:pt x="10" y="46"/>
                  </a:cubicBezTo>
                  <a:cubicBezTo>
                    <a:pt x="5" y="46"/>
                    <a:pt x="0" y="42"/>
                    <a:pt x="0" y="37"/>
                  </a:cubicBezTo>
                  <a:cubicBezTo>
                    <a:pt x="0" y="32"/>
                    <a:pt x="3" y="27"/>
                    <a:pt x="8" y="26"/>
                  </a:cubicBezTo>
                  <a:cubicBezTo>
                    <a:pt x="33" y="23"/>
                    <a:pt x="54" y="17"/>
                    <a:pt x="67" y="11"/>
                  </a:cubicBezTo>
                  <a:cubicBezTo>
                    <a:pt x="72" y="8"/>
                    <a:pt x="75" y="6"/>
                    <a:pt x="76" y="5"/>
                  </a:cubicBezTo>
                  <a:cubicBezTo>
                    <a:pt x="77" y="4"/>
                    <a:pt x="78" y="3"/>
                    <a:pt x="80" y="3"/>
                  </a:cubicBezTo>
                  <a:cubicBezTo>
                    <a:pt x="84" y="2"/>
                    <a:pt x="84" y="2"/>
                    <a:pt x="84" y="2"/>
                  </a:cubicBezTo>
                  <a:cubicBezTo>
                    <a:pt x="88" y="0"/>
                    <a:pt x="94" y="2"/>
                    <a:pt x="96" y="7"/>
                  </a:cubicBezTo>
                  <a:cubicBezTo>
                    <a:pt x="116" y="48"/>
                    <a:pt x="94" y="93"/>
                    <a:pt x="86" y="106"/>
                  </a:cubicBezTo>
                  <a:cubicBezTo>
                    <a:pt x="85" y="107"/>
                    <a:pt x="85" y="108"/>
                    <a:pt x="85" y="108"/>
                  </a:cubicBezTo>
                  <a:cubicBezTo>
                    <a:pt x="83" y="111"/>
                    <a:pt x="80" y="113"/>
                    <a:pt x="76" y="113"/>
                  </a:cubicBezTo>
                  <a:close/>
                  <a:moveTo>
                    <a:pt x="50" y="38"/>
                  </a:moveTo>
                  <a:cubicBezTo>
                    <a:pt x="63" y="46"/>
                    <a:pt x="73" y="58"/>
                    <a:pt x="80" y="71"/>
                  </a:cubicBezTo>
                  <a:cubicBezTo>
                    <a:pt x="84" y="58"/>
                    <a:pt x="86" y="42"/>
                    <a:pt x="82" y="25"/>
                  </a:cubicBezTo>
                  <a:cubicBezTo>
                    <a:pt x="80" y="27"/>
                    <a:pt x="78" y="28"/>
                    <a:pt x="76" y="29"/>
                  </a:cubicBezTo>
                  <a:cubicBezTo>
                    <a:pt x="69" y="32"/>
                    <a:pt x="60" y="35"/>
                    <a:pt x="50"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8"/>
            <p:cNvSpPr>
              <a:spLocks noEditPoints="1"/>
            </p:cNvSpPr>
            <p:nvPr/>
          </p:nvSpPr>
          <p:spPr bwMode="auto">
            <a:xfrm>
              <a:off x="868994" y="1779475"/>
              <a:ext cx="542715" cy="210552"/>
            </a:xfrm>
            <a:custGeom>
              <a:avLst/>
              <a:gdLst>
                <a:gd name="T0" fmla="*/ 283 w 566"/>
                <a:gd name="T1" fmla="*/ 220 h 220"/>
                <a:gd name="T2" fmla="*/ 280 w 566"/>
                <a:gd name="T3" fmla="*/ 220 h 220"/>
                <a:gd name="T4" fmla="*/ 7 w 566"/>
                <a:gd name="T5" fmla="*/ 120 h 220"/>
                <a:gd name="T6" fmla="*/ 0 w 566"/>
                <a:gd name="T7" fmla="*/ 110 h 220"/>
                <a:gd name="T8" fmla="*/ 7 w 566"/>
                <a:gd name="T9" fmla="*/ 101 h 220"/>
                <a:gd name="T10" fmla="*/ 280 w 566"/>
                <a:gd name="T11" fmla="*/ 1 h 220"/>
                <a:gd name="T12" fmla="*/ 286 w 566"/>
                <a:gd name="T13" fmla="*/ 1 h 220"/>
                <a:gd name="T14" fmla="*/ 560 w 566"/>
                <a:gd name="T15" fmla="*/ 101 h 220"/>
                <a:gd name="T16" fmla="*/ 566 w 566"/>
                <a:gd name="T17" fmla="*/ 110 h 220"/>
                <a:gd name="T18" fmla="*/ 560 w 566"/>
                <a:gd name="T19" fmla="*/ 120 h 220"/>
                <a:gd name="T20" fmla="*/ 286 w 566"/>
                <a:gd name="T21" fmla="*/ 220 h 220"/>
                <a:gd name="T22" fmla="*/ 283 w 566"/>
                <a:gd name="T23" fmla="*/ 220 h 220"/>
                <a:gd name="T24" fmla="*/ 39 w 566"/>
                <a:gd name="T25" fmla="*/ 110 h 220"/>
                <a:gd name="T26" fmla="*/ 283 w 566"/>
                <a:gd name="T27" fmla="*/ 199 h 220"/>
                <a:gd name="T28" fmla="*/ 527 w 566"/>
                <a:gd name="T29" fmla="*/ 110 h 220"/>
                <a:gd name="T30" fmla="*/ 283 w 566"/>
                <a:gd name="T31" fmla="*/ 21 h 220"/>
                <a:gd name="T32" fmla="*/ 39 w 566"/>
                <a:gd name="T33" fmla="*/ 1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6" h="220">
                  <a:moveTo>
                    <a:pt x="283" y="220"/>
                  </a:moveTo>
                  <a:cubicBezTo>
                    <a:pt x="282" y="220"/>
                    <a:pt x="281" y="220"/>
                    <a:pt x="280" y="220"/>
                  </a:cubicBezTo>
                  <a:cubicBezTo>
                    <a:pt x="7" y="120"/>
                    <a:pt x="7" y="120"/>
                    <a:pt x="7" y="120"/>
                  </a:cubicBezTo>
                  <a:cubicBezTo>
                    <a:pt x="3" y="118"/>
                    <a:pt x="0" y="114"/>
                    <a:pt x="0" y="110"/>
                  </a:cubicBezTo>
                  <a:cubicBezTo>
                    <a:pt x="0" y="106"/>
                    <a:pt x="3" y="102"/>
                    <a:pt x="7" y="101"/>
                  </a:cubicBezTo>
                  <a:cubicBezTo>
                    <a:pt x="280" y="1"/>
                    <a:pt x="280" y="1"/>
                    <a:pt x="280" y="1"/>
                  </a:cubicBezTo>
                  <a:cubicBezTo>
                    <a:pt x="282" y="0"/>
                    <a:pt x="284" y="0"/>
                    <a:pt x="286" y="1"/>
                  </a:cubicBezTo>
                  <a:cubicBezTo>
                    <a:pt x="560" y="101"/>
                    <a:pt x="560" y="101"/>
                    <a:pt x="560" y="101"/>
                  </a:cubicBezTo>
                  <a:cubicBezTo>
                    <a:pt x="564" y="102"/>
                    <a:pt x="566" y="106"/>
                    <a:pt x="566" y="110"/>
                  </a:cubicBezTo>
                  <a:cubicBezTo>
                    <a:pt x="566" y="114"/>
                    <a:pt x="564" y="118"/>
                    <a:pt x="560" y="120"/>
                  </a:cubicBezTo>
                  <a:cubicBezTo>
                    <a:pt x="286" y="220"/>
                    <a:pt x="286" y="220"/>
                    <a:pt x="286" y="220"/>
                  </a:cubicBezTo>
                  <a:cubicBezTo>
                    <a:pt x="285" y="220"/>
                    <a:pt x="284" y="220"/>
                    <a:pt x="283" y="220"/>
                  </a:cubicBezTo>
                  <a:close/>
                  <a:moveTo>
                    <a:pt x="39" y="110"/>
                  </a:moveTo>
                  <a:cubicBezTo>
                    <a:pt x="283" y="199"/>
                    <a:pt x="283" y="199"/>
                    <a:pt x="283" y="199"/>
                  </a:cubicBezTo>
                  <a:cubicBezTo>
                    <a:pt x="527" y="110"/>
                    <a:pt x="527" y="110"/>
                    <a:pt x="527" y="110"/>
                  </a:cubicBezTo>
                  <a:cubicBezTo>
                    <a:pt x="283" y="21"/>
                    <a:pt x="283" y="21"/>
                    <a:pt x="283" y="21"/>
                  </a:cubicBezTo>
                  <a:lnTo>
                    <a:pt x="39" y="1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9"/>
            <p:cNvSpPr>
              <a:spLocks noEditPoints="1"/>
            </p:cNvSpPr>
            <p:nvPr/>
          </p:nvSpPr>
          <p:spPr bwMode="auto">
            <a:xfrm>
              <a:off x="988791" y="1918330"/>
              <a:ext cx="303122" cy="108906"/>
            </a:xfrm>
            <a:custGeom>
              <a:avLst/>
              <a:gdLst>
                <a:gd name="T0" fmla="*/ 158 w 316"/>
                <a:gd name="T1" fmla="*/ 114 h 114"/>
                <a:gd name="T2" fmla="*/ 85 w 316"/>
                <a:gd name="T3" fmla="*/ 108 h 114"/>
                <a:gd name="T4" fmla="*/ 20 w 316"/>
                <a:gd name="T5" fmla="*/ 91 h 114"/>
                <a:gd name="T6" fmla="*/ 7 w 316"/>
                <a:gd name="T7" fmla="*/ 82 h 114"/>
                <a:gd name="T8" fmla="*/ 0 w 316"/>
                <a:gd name="T9" fmla="*/ 71 h 114"/>
                <a:gd name="T10" fmla="*/ 0 w 316"/>
                <a:gd name="T11" fmla="*/ 68 h 114"/>
                <a:gd name="T12" fmla="*/ 0 w 316"/>
                <a:gd name="T13" fmla="*/ 11 h 114"/>
                <a:gd name="T14" fmla="*/ 4 w 316"/>
                <a:gd name="T15" fmla="*/ 3 h 114"/>
                <a:gd name="T16" fmla="*/ 13 w 316"/>
                <a:gd name="T17" fmla="*/ 1 h 114"/>
                <a:gd name="T18" fmla="*/ 158 w 316"/>
                <a:gd name="T19" fmla="*/ 54 h 114"/>
                <a:gd name="T20" fmla="*/ 303 w 316"/>
                <a:gd name="T21" fmla="*/ 1 h 114"/>
                <a:gd name="T22" fmla="*/ 312 w 316"/>
                <a:gd name="T23" fmla="*/ 3 h 114"/>
                <a:gd name="T24" fmla="*/ 316 w 316"/>
                <a:gd name="T25" fmla="*/ 11 h 114"/>
                <a:gd name="T26" fmla="*/ 316 w 316"/>
                <a:gd name="T27" fmla="*/ 68 h 114"/>
                <a:gd name="T28" fmla="*/ 316 w 316"/>
                <a:gd name="T29" fmla="*/ 71 h 114"/>
                <a:gd name="T30" fmla="*/ 310 w 316"/>
                <a:gd name="T31" fmla="*/ 82 h 114"/>
                <a:gd name="T32" fmla="*/ 296 w 316"/>
                <a:gd name="T33" fmla="*/ 91 h 114"/>
                <a:gd name="T34" fmla="*/ 231 w 316"/>
                <a:gd name="T35" fmla="*/ 108 h 114"/>
                <a:gd name="T36" fmla="*/ 231 w 316"/>
                <a:gd name="T37" fmla="*/ 108 h 114"/>
                <a:gd name="T38" fmla="*/ 158 w 316"/>
                <a:gd name="T39" fmla="*/ 114 h 114"/>
                <a:gd name="T40" fmla="*/ 20 w 316"/>
                <a:gd name="T41" fmla="*/ 67 h 114"/>
                <a:gd name="T42" fmla="*/ 20 w 316"/>
                <a:gd name="T43" fmla="*/ 67 h 114"/>
                <a:gd name="T44" fmla="*/ 29 w 316"/>
                <a:gd name="T45" fmla="*/ 73 h 114"/>
                <a:gd name="T46" fmla="*/ 88 w 316"/>
                <a:gd name="T47" fmla="*/ 88 h 114"/>
                <a:gd name="T48" fmla="*/ 158 w 316"/>
                <a:gd name="T49" fmla="*/ 94 h 114"/>
                <a:gd name="T50" fmla="*/ 228 w 316"/>
                <a:gd name="T51" fmla="*/ 88 h 114"/>
                <a:gd name="T52" fmla="*/ 229 w 316"/>
                <a:gd name="T53" fmla="*/ 88 h 114"/>
                <a:gd name="T54" fmla="*/ 287 w 316"/>
                <a:gd name="T55" fmla="*/ 73 h 114"/>
                <a:gd name="T56" fmla="*/ 296 w 316"/>
                <a:gd name="T57" fmla="*/ 67 h 114"/>
                <a:gd name="T58" fmla="*/ 296 w 316"/>
                <a:gd name="T59" fmla="*/ 67 h 114"/>
                <a:gd name="T60" fmla="*/ 296 w 316"/>
                <a:gd name="T61" fmla="*/ 25 h 114"/>
                <a:gd name="T62" fmla="*/ 161 w 316"/>
                <a:gd name="T63" fmla="*/ 75 h 114"/>
                <a:gd name="T64" fmla="*/ 155 w 316"/>
                <a:gd name="T65" fmla="*/ 75 h 114"/>
                <a:gd name="T66" fmla="*/ 20 w 316"/>
                <a:gd name="T67" fmla="*/ 25 h 114"/>
                <a:gd name="T68" fmla="*/ 20 w 316"/>
                <a:gd name="T69" fmla="*/ 6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 h="114">
                  <a:moveTo>
                    <a:pt x="158" y="114"/>
                  </a:moveTo>
                  <a:cubicBezTo>
                    <a:pt x="133" y="114"/>
                    <a:pt x="108" y="112"/>
                    <a:pt x="85" y="108"/>
                  </a:cubicBezTo>
                  <a:cubicBezTo>
                    <a:pt x="58" y="104"/>
                    <a:pt x="35" y="98"/>
                    <a:pt x="20" y="91"/>
                  </a:cubicBezTo>
                  <a:cubicBezTo>
                    <a:pt x="14" y="88"/>
                    <a:pt x="10" y="85"/>
                    <a:pt x="7" y="82"/>
                  </a:cubicBezTo>
                  <a:cubicBezTo>
                    <a:pt x="3" y="78"/>
                    <a:pt x="1" y="75"/>
                    <a:pt x="0" y="71"/>
                  </a:cubicBezTo>
                  <a:cubicBezTo>
                    <a:pt x="0" y="70"/>
                    <a:pt x="0" y="69"/>
                    <a:pt x="0" y="68"/>
                  </a:cubicBezTo>
                  <a:cubicBezTo>
                    <a:pt x="0" y="11"/>
                    <a:pt x="0" y="11"/>
                    <a:pt x="0" y="11"/>
                  </a:cubicBezTo>
                  <a:cubicBezTo>
                    <a:pt x="0" y="8"/>
                    <a:pt x="1" y="5"/>
                    <a:pt x="4" y="3"/>
                  </a:cubicBezTo>
                  <a:cubicBezTo>
                    <a:pt x="7" y="1"/>
                    <a:pt x="10" y="0"/>
                    <a:pt x="13" y="1"/>
                  </a:cubicBezTo>
                  <a:cubicBezTo>
                    <a:pt x="158" y="54"/>
                    <a:pt x="158" y="54"/>
                    <a:pt x="158" y="54"/>
                  </a:cubicBezTo>
                  <a:cubicBezTo>
                    <a:pt x="303" y="1"/>
                    <a:pt x="303" y="1"/>
                    <a:pt x="303" y="1"/>
                  </a:cubicBezTo>
                  <a:cubicBezTo>
                    <a:pt x="306" y="0"/>
                    <a:pt x="309" y="1"/>
                    <a:pt x="312" y="3"/>
                  </a:cubicBezTo>
                  <a:cubicBezTo>
                    <a:pt x="315" y="5"/>
                    <a:pt x="316" y="8"/>
                    <a:pt x="316" y="11"/>
                  </a:cubicBezTo>
                  <a:cubicBezTo>
                    <a:pt x="316" y="68"/>
                    <a:pt x="316" y="68"/>
                    <a:pt x="316" y="68"/>
                  </a:cubicBezTo>
                  <a:cubicBezTo>
                    <a:pt x="316" y="69"/>
                    <a:pt x="316" y="70"/>
                    <a:pt x="316" y="71"/>
                  </a:cubicBezTo>
                  <a:cubicBezTo>
                    <a:pt x="315" y="75"/>
                    <a:pt x="313" y="78"/>
                    <a:pt x="310" y="82"/>
                  </a:cubicBezTo>
                  <a:cubicBezTo>
                    <a:pt x="306" y="85"/>
                    <a:pt x="301" y="88"/>
                    <a:pt x="296" y="91"/>
                  </a:cubicBezTo>
                  <a:cubicBezTo>
                    <a:pt x="281" y="98"/>
                    <a:pt x="258" y="104"/>
                    <a:pt x="231" y="108"/>
                  </a:cubicBezTo>
                  <a:cubicBezTo>
                    <a:pt x="231" y="108"/>
                    <a:pt x="231" y="108"/>
                    <a:pt x="231" y="108"/>
                  </a:cubicBezTo>
                  <a:cubicBezTo>
                    <a:pt x="208" y="112"/>
                    <a:pt x="183" y="114"/>
                    <a:pt x="158" y="114"/>
                  </a:cubicBezTo>
                  <a:close/>
                  <a:moveTo>
                    <a:pt x="20" y="67"/>
                  </a:moveTo>
                  <a:cubicBezTo>
                    <a:pt x="20" y="67"/>
                    <a:pt x="20" y="67"/>
                    <a:pt x="20" y="67"/>
                  </a:cubicBezTo>
                  <a:cubicBezTo>
                    <a:pt x="21" y="68"/>
                    <a:pt x="24" y="70"/>
                    <a:pt x="29" y="73"/>
                  </a:cubicBezTo>
                  <a:cubicBezTo>
                    <a:pt x="42" y="79"/>
                    <a:pt x="64" y="85"/>
                    <a:pt x="88" y="88"/>
                  </a:cubicBezTo>
                  <a:cubicBezTo>
                    <a:pt x="110" y="92"/>
                    <a:pt x="134" y="94"/>
                    <a:pt x="158" y="94"/>
                  </a:cubicBezTo>
                  <a:cubicBezTo>
                    <a:pt x="182" y="94"/>
                    <a:pt x="206" y="92"/>
                    <a:pt x="228" y="88"/>
                  </a:cubicBezTo>
                  <a:cubicBezTo>
                    <a:pt x="228" y="88"/>
                    <a:pt x="229" y="88"/>
                    <a:pt x="229" y="88"/>
                  </a:cubicBezTo>
                  <a:cubicBezTo>
                    <a:pt x="253" y="84"/>
                    <a:pt x="274" y="79"/>
                    <a:pt x="287" y="73"/>
                  </a:cubicBezTo>
                  <a:cubicBezTo>
                    <a:pt x="292" y="70"/>
                    <a:pt x="295" y="68"/>
                    <a:pt x="296" y="67"/>
                  </a:cubicBezTo>
                  <a:cubicBezTo>
                    <a:pt x="296" y="67"/>
                    <a:pt x="296" y="67"/>
                    <a:pt x="296" y="67"/>
                  </a:cubicBezTo>
                  <a:cubicBezTo>
                    <a:pt x="296" y="25"/>
                    <a:pt x="296" y="25"/>
                    <a:pt x="296" y="25"/>
                  </a:cubicBezTo>
                  <a:cubicBezTo>
                    <a:pt x="161" y="75"/>
                    <a:pt x="161" y="75"/>
                    <a:pt x="161" y="75"/>
                  </a:cubicBezTo>
                  <a:cubicBezTo>
                    <a:pt x="159" y="75"/>
                    <a:pt x="157" y="75"/>
                    <a:pt x="155" y="75"/>
                  </a:cubicBezTo>
                  <a:cubicBezTo>
                    <a:pt x="20" y="25"/>
                    <a:pt x="20" y="25"/>
                    <a:pt x="20" y="25"/>
                  </a:cubicBezTo>
                  <a:lnTo>
                    <a:pt x="20" y="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0"/>
            <p:cNvSpPr>
              <a:spLocks noEditPoints="1"/>
            </p:cNvSpPr>
            <p:nvPr/>
          </p:nvSpPr>
          <p:spPr bwMode="auto">
            <a:xfrm>
              <a:off x="967917" y="2002732"/>
              <a:ext cx="344869" cy="257744"/>
            </a:xfrm>
            <a:custGeom>
              <a:avLst/>
              <a:gdLst>
                <a:gd name="T0" fmla="*/ 180 w 360"/>
                <a:gd name="T1" fmla="*/ 269 h 269"/>
                <a:gd name="T2" fmla="*/ 117 w 360"/>
                <a:gd name="T3" fmla="*/ 250 h 269"/>
                <a:gd name="T4" fmla="*/ 47 w 360"/>
                <a:gd name="T5" fmla="*/ 156 h 269"/>
                <a:gd name="T6" fmla="*/ 44 w 360"/>
                <a:gd name="T7" fmla="*/ 157 h 269"/>
                <a:gd name="T8" fmla="*/ 19 w 360"/>
                <a:gd name="T9" fmla="*/ 130 h 269"/>
                <a:gd name="T10" fmla="*/ 10 w 360"/>
                <a:gd name="T11" fmla="*/ 112 h 269"/>
                <a:gd name="T12" fmla="*/ 3 w 360"/>
                <a:gd name="T13" fmla="*/ 79 h 269"/>
                <a:gd name="T14" fmla="*/ 19 w 360"/>
                <a:gd name="T15" fmla="*/ 65 h 269"/>
                <a:gd name="T16" fmla="*/ 33 w 360"/>
                <a:gd name="T17" fmla="*/ 64 h 269"/>
                <a:gd name="T18" fmla="*/ 108 w 360"/>
                <a:gd name="T19" fmla="*/ 0 h 269"/>
                <a:gd name="T20" fmla="*/ 110 w 360"/>
                <a:gd name="T21" fmla="*/ 0 h 269"/>
                <a:gd name="T22" fmla="*/ 180 w 360"/>
                <a:gd name="T23" fmla="*/ 6 h 269"/>
                <a:gd name="T24" fmla="*/ 250 w 360"/>
                <a:gd name="T25" fmla="*/ 0 h 269"/>
                <a:gd name="T26" fmla="*/ 252 w 360"/>
                <a:gd name="T27" fmla="*/ 0 h 269"/>
                <a:gd name="T28" fmla="*/ 327 w 360"/>
                <a:gd name="T29" fmla="*/ 64 h 269"/>
                <a:gd name="T30" fmla="*/ 341 w 360"/>
                <a:gd name="T31" fmla="*/ 65 h 269"/>
                <a:gd name="T32" fmla="*/ 357 w 360"/>
                <a:gd name="T33" fmla="*/ 79 h 269"/>
                <a:gd name="T34" fmla="*/ 350 w 360"/>
                <a:gd name="T35" fmla="*/ 112 h 269"/>
                <a:gd name="T36" fmla="*/ 341 w 360"/>
                <a:gd name="T37" fmla="*/ 130 h 269"/>
                <a:gd name="T38" fmla="*/ 316 w 360"/>
                <a:gd name="T39" fmla="*/ 157 h 269"/>
                <a:gd name="T40" fmla="*/ 313 w 360"/>
                <a:gd name="T41" fmla="*/ 156 h 269"/>
                <a:gd name="T42" fmla="*/ 244 w 360"/>
                <a:gd name="T43" fmla="*/ 250 h 269"/>
                <a:gd name="T44" fmla="*/ 180 w 360"/>
                <a:gd name="T45" fmla="*/ 269 h 269"/>
                <a:gd name="T46" fmla="*/ 53 w 360"/>
                <a:gd name="T47" fmla="*/ 132 h 269"/>
                <a:gd name="T48" fmla="*/ 55 w 360"/>
                <a:gd name="T49" fmla="*/ 133 h 269"/>
                <a:gd name="T50" fmla="*/ 62 w 360"/>
                <a:gd name="T51" fmla="*/ 139 h 269"/>
                <a:gd name="T52" fmla="*/ 128 w 360"/>
                <a:gd name="T53" fmla="*/ 233 h 269"/>
                <a:gd name="T54" fmla="*/ 180 w 360"/>
                <a:gd name="T55" fmla="*/ 249 h 269"/>
                <a:gd name="T56" fmla="*/ 233 w 360"/>
                <a:gd name="T57" fmla="*/ 233 h 269"/>
                <a:gd name="T58" fmla="*/ 298 w 360"/>
                <a:gd name="T59" fmla="*/ 139 h 269"/>
                <a:gd name="T60" fmla="*/ 305 w 360"/>
                <a:gd name="T61" fmla="*/ 133 h 269"/>
                <a:gd name="T62" fmla="*/ 314 w 360"/>
                <a:gd name="T63" fmla="*/ 135 h 269"/>
                <a:gd name="T64" fmla="*/ 315 w 360"/>
                <a:gd name="T65" fmla="*/ 136 h 269"/>
                <a:gd name="T66" fmla="*/ 323 w 360"/>
                <a:gd name="T67" fmla="*/ 122 h 269"/>
                <a:gd name="T68" fmla="*/ 333 w 360"/>
                <a:gd name="T69" fmla="*/ 102 h 269"/>
                <a:gd name="T70" fmla="*/ 338 w 360"/>
                <a:gd name="T71" fmla="*/ 86 h 269"/>
                <a:gd name="T72" fmla="*/ 334 w 360"/>
                <a:gd name="T73" fmla="*/ 83 h 269"/>
                <a:gd name="T74" fmla="*/ 325 w 360"/>
                <a:gd name="T75" fmla="*/ 86 h 269"/>
                <a:gd name="T76" fmla="*/ 315 w 360"/>
                <a:gd name="T77" fmla="*/ 87 h 269"/>
                <a:gd name="T78" fmla="*/ 312 w 360"/>
                <a:gd name="T79" fmla="*/ 85 h 269"/>
                <a:gd name="T80" fmla="*/ 308 w 360"/>
                <a:gd name="T81" fmla="*/ 77 h 269"/>
                <a:gd name="T82" fmla="*/ 253 w 360"/>
                <a:gd name="T83" fmla="*/ 20 h 269"/>
                <a:gd name="T84" fmla="*/ 180 w 360"/>
                <a:gd name="T85" fmla="*/ 26 h 269"/>
                <a:gd name="T86" fmla="*/ 107 w 360"/>
                <a:gd name="T87" fmla="*/ 20 h 269"/>
                <a:gd name="T88" fmla="*/ 52 w 360"/>
                <a:gd name="T89" fmla="*/ 77 h 269"/>
                <a:gd name="T90" fmla="*/ 48 w 360"/>
                <a:gd name="T91" fmla="*/ 85 h 269"/>
                <a:gd name="T92" fmla="*/ 45 w 360"/>
                <a:gd name="T93" fmla="*/ 87 h 269"/>
                <a:gd name="T94" fmla="*/ 35 w 360"/>
                <a:gd name="T95" fmla="*/ 86 h 269"/>
                <a:gd name="T96" fmla="*/ 26 w 360"/>
                <a:gd name="T97" fmla="*/ 83 h 269"/>
                <a:gd name="T98" fmla="*/ 22 w 360"/>
                <a:gd name="T99" fmla="*/ 86 h 269"/>
                <a:gd name="T100" fmla="*/ 27 w 360"/>
                <a:gd name="T101" fmla="*/ 102 h 269"/>
                <a:gd name="T102" fmla="*/ 37 w 360"/>
                <a:gd name="T103" fmla="*/ 122 h 269"/>
                <a:gd name="T104" fmla="*/ 45 w 360"/>
                <a:gd name="T105" fmla="*/ 136 h 269"/>
                <a:gd name="T106" fmla="*/ 46 w 360"/>
                <a:gd name="T107" fmla="*/ 135 h 269"/>
                <a:gd name="T108" fmla="*/ 53 w 360"/>
                <a:gd name="T109" fmla="*/ 13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269">
                  <a:moveTo>
                    <a:pt x="180" y="269"/>
                  </a:moveTo>
                  <a:cubicBezTo>
                    <a:pt x="158" y="269"/>
                    <a:pt x="136" y="263"/>
                    <a:pt x="117" y="250"/>
                  </a:cubicBezTo>
                  <a:cubicBezTo>
                    <a:pt x="87" y="230"/>
                    <a:pt x="63" y="197"/>
                    <a:pt x="47" y="156"/>
                  </a:cubicBezTo>
                  <a:cubicBezTo>
                    <a:pt x="46" y="157"/>
                    <a:pt x="45" y="157"/>
                    <a:pt x="44" y="157"/>
                  </a:cubicBezTo>
                  <a:cubicBezTo>
                    <a:pt x="31" y="157"/>
                    <a:pt x="25" y="143"/>
                    <a:pt x="19" y="130"/>
                  </a:cubicBezTo>
                  <a:cubicBezTo>
                    <a:pt x="16" y="124"/>
                    <a:pt x="14" y="118"/>
                    <a:pt x="10" y="112"/>
                  </a:cubicBezTo>
                  <a:cubicBezTo>
                    <a:pt x="2" y="99"/>
                    <a:pt x="0" y="88"/>
                    <a:pt x="3" y="79"/>
                  </a:cubicBezTo>
                  <a:cubicBezTo>
                    <a:pt x="5" y="74"/>
                    <a:pt x="9" y="68"/>
                    <a:pt x="19" y="65"/>
                  </a:cubicBezTo>
                  <a:cubicBezTo>
                    <a:pt x="23" y="63"/>
                    <a:pt x="28" y="63"/>
                    <a:pt x="33" y="64"/>
                  </a:cubicBezTo>
                  <a:cubicBezTo>
                    <a:pt x="39" y="28"/>
                    <a:pt x="71" y="0"/>
                    <a:pt x="108" y="0"/>
                  </a:cubicBezTo>
                  <a:cubicBezTo>
                    <a:pt x="109" y="0"/>
                    <a:pt x="109" y="0"/>
                    <a:pt x="110" y="0"/>
                  </a:cubicBezTo>
                  <a:cubicBezTo>
                    <a:pt x="132" y="4"/>
                    <a:pt x="156" y="6"/>
                    <a:pt x="180" y="6"/>
                  </a:cubicBezTo>
                  <a:cubicBezTo>
                    <a:pt x="204" y="6"/>
                    <a:pt x="228" y="4"/>
                    <a:pt x="250" y="0"/>
                  </a:cubicBezTo>
                  <a:cubicBezTo>
                    <a:pt x="251" y="0"/>
                    <a:pt x="251" y="0"/>
                    <a:pt x="252" y="0"/>
                  </a:cubicBezTo>
                  <a:cubicBezTo>
                    <a:pt x="290" y="0"/>
                    <a:pt x="321" y="28"/>
                    <a:pt x="327" y="64"/>
                  </a:cubicBezTo>
                  <a:cubicBezTo>
                    <a:pt x="332" y="63"/>
                    <a:pt x="337" y="63"/>
                    <a:pt x="341" y="65"/>
                  </a:cubicBezTo>
                  <a:cubicBezTo>
                    <a:pt x="351" y="68"/>
                    <a:pt x="355" y="74"/>
                    <a:pt x="357" y="79"/>
                  </a:cubicBezTo>
                  <a:cubicBezTo>
                    <a:pt x="360" y="88"/>
                    <a:pt x="358" y="99"/>
                    <a:pt x="350" y="112"/>
                  </a:cubicBezTo>
                  <a:cubicBezTo>
                    <a:pt x="346" y="118"/>
                    <a:pt x="344" y="124"/>
                    <a:pt x="341" y="130"/>
                  </a:cubicBezTo>
                  <a:cubicBezTo>
                    <a:pt x="335" y="143"/>
                    <a:pt x="329" y="157"/>
                    <a:pt x="316" y="157"/>
                  </a:cubicBezTo>
                  <a:cubicBezTo>
                    <a:pt x="315" y="157"/>
                    <a:pt x="314" y="157"/>
                    <a:pt x="313" y="156"/>
                  </a:cubicBezTo>
                  <a:cubicBezTo>
                    <a:pt x="298" y="197"/>
                    <a:pt x="273" y="230"/>
                    <a:pt x="244" y="250"/>
                  </a:cubicBezTo>
                  <a:cubicBezTo>
                    <a:pt x="224" y="263"/>
                    <a:pt x="202" y="269"/>
                    <a:pt x="180" y="269"/>
                  </a:cubicBezTo>
                  <a:close/>
                  <a:moveTo>
                    <a:pt x="53" y="132"/>
                  </a:moveTo>
                  <a:cubicBezTo>
                    <a:pt x="54" y="132"/>
                    <a:pt x="54" y="132"/>
                    <a:pt x="55" y="133"/>
                  </a:cubicBezTo>
                  <a:cubicBezTo>
                    <a:pt x="59" y="133"/>
                    <a:pt x="61" y="136"/>
                    <a:pt x="62" y="139"/>
                  </a:cubicBezTo>
                  <a:cubicBezTo>
                    <a:pt x="76" y="181"/>
                    <a:pt x="99" y="214"/>
                    <a:pt x="128" y="233"/>
                  </a:cubicBezTo>
                  <a:cubicBezTo>
                    <a:pt x="144" y="244"/>
                    <a:pt x="162" y="249"/>
                    <a:pt x="180" y="249"/>
                  </a:cubicBezTo>
                  <a:cubicBezTo>
                    <a:pt x="198" y="249"/>
                    <a:pt x="216" y="244"/>
                    <a:pt x="233" y="233"/>
                  </a:cubicBezTo>
                  <a:cubicBezTo>
                    <a:pt x="261" y="214"/>
                    <a:pt x="284" y="181"/>
                    <a:pt x="298" y="139"/>
                  </a:cubicBezTo>
                  <a:cubicBezTo>
                    <a:pt x="299" y="136"/>
                    <a:pt x="301" y="133"/>
                    <a:pt x="305" y="133"/>
                  </a:cubicBezTo>
                  <a:cubicBezTo>
                    <a:pt x="308" y="132"/>
                    <a:pt x="312" y="133"/>
                    <a:pt x="314" y="135"/>
                  </a:cubicBezTo>
                  <a:cubicBezTo>
                    <a:pt x="315" y="136"/>
                    <a:pt x="315" y="136"/>
                    <a:pt x="315" y="136"/>
                  </a:cubicBezTo>
                  <a:cubicBezTo>
                    <a:pt x="318" y="134"/>
                    <a:pt x="321" y="127"/>
                    <a:pt x="323" y="122"/>
                  </a:cubicBezTo>
                  <a:cubicBezTo>
                    <a:pt x="325" y="115"/>
                    <a:pt x="329" y="108"/>
                    <a:pt x="333" y="102"/>
                  </a:cubicBezTo>
                  <a:cubicBezTo>
                    <a:pt x="338" y="93"/>
                    <a:pt x="339" y="88"/>
                    <a:pt x="338" y="86"/>
                  </a:cubicBezTo>
                  <a:cubicBezTo>
                    <a:pt x="338" y="85"/>
                    <a:pt x="336" y="84"/>
                    <a:pt x="334" y="83"/>
                  </a:cubicBezTo>
                  <a:cubicBezTo>
                    <a:pt x="332" y="83"/>
                    <a:pt x="329" y="84"/>
                    <a:pt x="325" y="86"/>
                  </a:cubicBezTo>
                  <a:cubicBezTo>
                    <a:pt x="322" y="88"/>
                    <a:pt x="318" y="89"/>
                    <a:pt x="315" y="87"/>
                  </a:cubicBezTo>
                  <a:cubicBezTo>
                    <a:pt x="314" y="86"/>
                    <a:pt x="313" y="86"/>
                    <a:pt x="312" y="85"/>
                  </a:cubicBezTo>
                  <a:cubicBezTo>
                    <a:pt x="310" y="83"/>
                    <a:pt x="308" y="80"/>
                    <a:pt x="308" y="77"/>
                  </a:cubicBezTo>
                  <a:cubicBezTo>
                    <a:pt x="308" y="46"/>
                    <a:pt x="283" y="21"/>
                    <a:pt x="253" y="20"/>
                  </a:cubicBezTo>
                  <a:cubicBezTo>
                    <a:pt x="230" y="24"/>
                    <a:pt x="205" y="26"/>
                    <a:pt x="180" y="26"/>
                  </a:cubicBezTo>
                  <a:cubicBezTo>
                    <a:pt x="155" y="26"/>
                    <a:pt x="130" y="24"/>
                    <a:pt x="107" y="20"/>
                  </a:cubicBezTo>
                  <a:cubicBezTo>
                    <a:pt x="77" y="21"/>
                    <a:pt x="52" y="46"/>
                    <a:pt x="52" y="77"/>
                  </a:cubicBezTo>
                  <a:cubicBezTo>
                    <a:pt x="52" y="80"/>
                    <a:pt x="50" y="83"/>
                    <a:pt x="48" y="85"/>
                  </a:cubicBezTo>
                  <a:cubicBezTo>
                    <a:pt x="47" y="86"/>
                    <a:pt x="46" y="86"/>
                    <a:pt x="45" y="87"/>
                  </a:cubicBezTo>
                  <a:cubicBezTo>
                    <a:pt x="42" y="89"/>
                    <a:pt x="38" y="88"/>
                    <a:pt x="35" y="86"/>
                  </a:cubicBezTo>
                  <a:cubicBezTo>
                    <a:pt x="31" y="84"/>
                    <a:pt x="28" y="83"/>
                    <a:pt x="26" y="83"/>
                  </a:cubicBezTo>
                  <a:cubicBezTo>
                    <a:pt x="24" y="84"/>
                    <a:pt x="22" y="85"/>
                    <a:pt x="22" y="86"/>
                  </a:cubicBezTo>
                  <a:cubicBezTo>
                    <a:pt x="21" y="88"/>
                    <a:pt x="22" y="93"/>
                    <a:pt x="27" y="102"/>
                  </a:cubicBezTo>
                  <a:cubicBezTo>
                    <a:pt x="31" y="108"/>
                    <a:pt x="35" y="115"/>
                    <a:pt x="37" y="122"/>
                  </a:cubicBezTo>
                  <a:cubicBezTo>
                    <a:pt x="39" y="127"/>
                    <a:pt x="43" y="134"/>
                    <a:pt x="45" y="136"/>
                  </a:cubicBezTo>
                  <a:cubicBezTo>
                    <a:pt x="45" y="136"/>
                    <a:pt x="45" y="136"/>
                    <a:pt x="46" y="135"/>
                  </a:cubicBezTo>
                  <a:cubicBezTo>
                    <a:pt x="48" y="133"/>
                    <a:pt x="50" y="132"/>
                    <a:pt x="53"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1"/>
            <p:cNvSpPr>
              <a:spLocks/>
            </p:cNvSpPr>
            <p:nvPr/>
          </p:nvSpPr>
          <p:spPr bwMode="auto">
            <a:xfrm>
              <a:off x="1392650" y="1874768"/>
              <a:ext cx="19059" cy="128872"/>
            </a:xfrm>
            <a:custGeom>
              <a:avLst/>
              <a:gdLst>
                <a:gd name="T0" fmla="*/ 10 w 20"/>
                <a:gd name="T1" fmla="*/ 134 h 134"/>
                <a:gd name="T2" fmla="*/ 0 w 20"/>
                <a:gd name="T3" fmla="*/ 124 h 134"/>
                <a:gd name="T4" fmla="*/ 0 w 20"/>
                <a:gd name="T5" fmla="*/ 10 h 134"/>
                <a:gd name="T6" fmla="*/ 10 w 20"/>
                <a:gd name="T7" fmla="*/ 0 h 134"/>
                <a:gd name="T8" fmla="*/ 20 w 20"/>
                <a:gd name="T9" fmla="*/ 10 h 134"/>
                <a:gd name="T10" fmla="*/ 20 w 20"/>
                <a:gd name="T11" fmla="*/ 124 h 134"/>
                <a:gd name="T12" fmla="*/ 10 w 20"/>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20" h="134">
                  <a:moveTo>
                    <a:pt x="10" y="134"/>
                  </a:moveTo>
                  <a:cubicBezTo>
                    <a:pt x="5" y="134"/>
                    <a:pt x="0" y="130"/>
                    <a:pt x="0" y="124"/>
                  </a:cubicBezTo>
                  <a:cubicBezTo>
                    <a:pt x="0" y="10"/>
                    <a:pt x="0" y="10"/>
                    <a:pt x="0" y="10"/>
                  </a:cubicBezTo>
                  <a:cubicBezTo>
                    <a:pt x="0" y="5"/>
                    <a:pt x="5" y="0"/>
                    <a:pt x="10" y="0"/>
                  </a:cubicBezTo>
                  <a:cubicBezTo>
                    <a:pt x="16" y="0"/>
                    <a:pt x="20" y="5"/>
                    <a:pt x="20" y="10"/>
                  </a:cubicBezTo>
                  <a:cubicBezTo>
                    <a:pt x="20" y="124"/>
                    <a:pt x="20" y="124"/>
                    <a:pt x="20" y="124"/>
                  </a:cubicBezTo>
                  <a:cubicBezTo>
                    <a:pt x="20" y="130"/>
                    <a:pt x="16" y="134"/>
                    <a:pt x="10" y="1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2"/>
            <p:cNvSpPr>
              <a:spLocks noEditPoints="1"/>
            </p:cNvSpPr>
            <p:nvPr/>
          </p:nvSpPr>
          <p:spPr bwMode="auto">
            <a:xfrm>
              <a:off x="1375407" y="1985489"/>
              <a:ext cx="53545" cy="53545"/>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20 h 56"/>
                <a:gd name="T12" fmla="*/ 20 w 56"/>
                <a:gd name="T13" fmla="*/ 28 h 56"/>
                <a:gd name="T14" fmla="*/ 28 w 56"/>
                <a:gd name="T15" fmla="*/ 36 h 56"/>
                <a:gd name="T16" fmla="*/ 36 w 56"/>
                <a:gd name="T17" fmla="*/ 28 h 56"/>
                <a:gd name="T18" fmla="*/ 28 w 56"/>
                <a:gd name="T19"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4"/>
                    <a:pt x="0" y="28"/>
                  </a:cubicBezTo>
                  <a:cubicBezTo>
                    <a:pt x="0" y="13"/>
                    <a:pt x="13" y="0"/>
                    <a:pt x="28" y="0"/>
                  </a:cubicBezTo>
                  <a:cubicBezTo>
                    <a:pt x="44" y="0"/>
                    <a:pt x="56" y="13"/>
                    <a:pt x="56" y="28"/>
                  </a:cubicBezTo>
                  <a:cubicBezTo>
                    <a:pt x="56" y="44"/>
                    <a:pt x="44" y="56"/>
                    <a:pt x="28" y="56"/>
                  </a:cubicBezTo>
                  <a:close/>
                  <a:moveTo>
                    <a:pt x="28" y="20"/>
                  </a:moveTo>
                  <a:cubicBezTo>
                    <a:pt x="24" y="20"/>
                    <a:pt x="20" y="24"/>
                    <a:pt x="20" y="28"/>
                  </a:cubicBezTo>
                  <a:cubicBezTo>
                    <a:pt x="20" y="33"/>
                    <a:pt x="24" y="36"/>
                    <a:pt x="28" y="36"/>
                  </a:cubicBezTo>
                  <a:cubicBezTo>
                    <a:pt x="33" y="36"/>
                    <a:pt x="36" y="33"/>
                    <a:pt x="36" y="28"/>
                  </a:cubicBezTo>
                  <a:cubicBezTo>
                    <a:pt x="36" y="24"/>
                    <a:pt x="33" y="20"/>
                    <a:pt x="2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
            <p:cNvSpPr>
              <a:spLocks noEditPoints="1"/>
            </p:cNvSpPr>
            <p:nvPr/>
          </p:nvSpPr>
          <p:spPr bwMode="auto">
            <a:xfrm>
              <a:off x="1367239" y="2020883"/>
              <a:ext cx="68974" cy="97108"/>
            </a:xfrm>
            <a:custGeom>
              <a:avLst/>
              <a:gdLst>
                <a:gd name="T0" fmla="*/ 62 w 72"/>
                <a:gd name="T1" fmla="*/ 101 h 101"/>
                <a:gd name="T2" fmla="*/ 62 w 72"/>
                <a:gd name="T3" fmla="*/ 101 h 101"/>
                <a:gd name="T4" fmla="*/ 10 w 72"/>
                <a:gd name="T5" fmla="*/ 101 h 101"/>
                <a:gd name="T6" fmla="*/ 2 w 72"/>
                <a:gd name="T7" fmla="*/ 97 h 101"/>
                <a:gd name="T8" fmla="*/ 1 w 72"/>
                <a:gd name="T9" fmla="*/ 88 h 101"/>
                <a:gd name="T10" fmla="*/ 27 w 72"/>
                <a:gd name="T11" fmla="*/ 7 h 101"/>
                <a:gd name="T12" fmla="*/ 36 w 72"/>
                <a:gd name="T13" fmla="*/ 0 h 101"/>
                <a:gd name="T14" fmla="*/ 46 w 72"/>
                <a:gd name="T15" fmla="*/ 7 h 101"/>
                <a:gd name="T16" fmla="*/ 71 w 72"/>
                <a:gd name="T17" fmla="*/ 87 h 101"/>
                <a:gd name="T18" fmla="*/ 72 w 72"/>
                <a:gd name="T19" fmla="*/ 91 h 101"/>
                <a:gd name="T20" fmla="*/ 62 w 72"/>
                <a:gd name="T21" fmla="*/ 101 h 101"/>
                <a:gd name="T22" fmla="*/ 24 w 72"/>
                <a:gd name="T23" fmla="*/ 81 h 101"/>
                <a:gd name="T24" fmla="*/ 48 w 72"/>
                <a:gd name="T25" fmla="*/ 81 h 101"/>
                <a:gd name="T26" fmla="*/ 36 w 72"/>
                <a:gd name="T27" fmla="*/ 43 h 101"/>
                <a:gd name="T28" fmla="*/ 24 w 72"/>
                <a:gd name="T29" fmla="*/ 8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01">
                  <a:moveTo>
                    <a:pt x="62" y="101"/>
                  </a:moveTo>
                  <a:cubicBezTo>
                    <a:pt x="62" y="101"/>
                    <a:pt x="62" y="101"/>
                    <a:pt x="62" y="101"/>
                  </a:cubicBezTo>
                  <a:cubicBezTo>
                    <a:pt x="10" y="101"/>
                    <a:pt x="10" y="101"/>
                    <a:pt x="10" y="101"/>
                  </a:cubicBezTo>
                  <a:cubicBezTo>
                    <a:pt x="7" y="101"/>
                    <a:pt x="4" y="100"/>
                    <a:pt x="2" y="97"/>
                  </a:cubicBezTo>
                  <a:cubicBezTo>
                    <a:pt x="0" y="95"/>
                    <a:pt x="0" y="91"/>
                    <a:pt x="1" y="88"/>
                  </a:cubicBezTo>
                  <a:cubicBezTo>
                    <a:pt x="27" y="7"/>
                    <a:pt x="27" y="7"/>
                    <a:pt x="27" y="7"/>
                  </a:cubicBezTo>
                  <a:cubicBezTo>
                    <a:pt x="28" y="3"/>
                    <a:pt x="32" y="0"/>
                    <a:pt x="36" y="0"/>
                  </a:cubicBezTo>
                  <a:cubicBezTo>
                    <a:pt x="40" y="0"/>
                    <a:pt x="44" y="3"/>
                    <a:pt x="46" y="7"/>
                  </a:cubicBezTo>
                  <a:cubicBezTo>
                    <a:pt x="71" y="87"/>
                    <a:pt x="71" y="87"/>
                    <a:pt x="71" y="87"/>
                  </a:cubicBezTo>
                  <a:cubicBezTo>
                    <a:pt x="72" y="88"/>
                    <a:pt x="72" y="90"/>
                    <a:pt x="72" y="91"/>
                  </a:cubicBezTo>
                  <a:cubicBezTo>
                    <a:pt x="72" y="97"/>
                    <a:pt x="68" y="101"/>
                    <a:pt x="62" y="101"/>
                  </a:cubicBezTo>
                  <a:close/>
                  <a:moveTo>
                    <a:pt x="24" y="81"/>
                  </a:moveTo>
                  <a:cubicBezTo>
                    <a:pt x="48" y="81"/>
                    <a:pt x="48" y="81"/>
                    <a:pt x="48" y="81"/>
                  </a:cubicBezTo>
                  <a:cubicBezTo>
                    <a:pt x="36" y="43"/>
                    <a:pt x="36" y="43"/>
                    <a:pt x="36" y="43"/>
                  </a:cubicBezTo>
                  <a:lnTo>
                    <a:pt x="24"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
            <p:cNvSpPr>
              <a:spLocks noEditPoints="1"/>
            </p:cNvSpPr>
            <p:nvPr/>
          </p:nvSpPr>
          <p:spPr bwMode="auto">
            <a:xfrm>
              <a:off x="1048689" y="2224175"/>
              <a:ext cx="183325" cy="205106"/>
            </a:xfrm>
            <a:custGeom>
              <a:avLst/>
              <a:gdLst>
                <a:gd name="T0" fmla="*/ 96 w 192"/>
                <a:gd name="T1" fmla="*/ 214 h 214"/>
                <a:gd name="T2" fmla="*/ 88 w 192"/>
                <a:gd name="T3" fmla="*/ 211 h 214"/>
                <a:gd name="T4" fmla="*/ 3 w 192"/>
                <a:gd name="T5" fmla="*/ 101 h 214"/>
                <a:gd name="T6" fmla="*/ 1 w 192"/>
                <a:gd name="T7" fmla="*/ 93 h 214"/>
                <a:gd name="T8" fmla="*/ 5 w 192"/>
                <a:gd name="T9" fmla="*/ 87 h 214"/>
                <a:gd name="T10" fmla="*/ 23 w 192"/>
                <a:gd name="T11" fmla="*/ 54 h 214"/>
                <a:gd name="T12" fmla="*/ 28 w 192"/>
                <a:gd name="T13" fmla="*/ 10 h 214"/>
                <a:gd name="T14" fmla="*/ 33 w 192"/>
                <a:gd name="T15" fmla="*/ 1 h 214"/>
                <a:gd name="T16" fmla="*/ 44 w 192"/>
                <a:gd name="T17" fmla="*/ 2 h 214"/>
                <a:gd name="T18" fmla="*/ 96 w 192"/>
                <a:gd name="T19" fmla="*/ 18 h 214"/>
                <a:gd name="T20" fmla="*/ 149 w 192"/>
                <a:gd name="T21" fmla="*/ 2 h 214"/>
                <a:gd name="T22" fmla="*/ 159 w 192"/>
                <a:gd name="T23" fmla="*/ 1 h 214"/>
                <a:gd name="T24" fmla="*/ 164 w 192"/>
                <a:gd name="T25" fmla="*/ 10 h 214"/>
                <a:gd name="T26" fmla="*/ 169 w 192"/>
                <a:gd name="T27" fmla="*/ 54 h 214"/>
                <a:gd name="T28" fmla="*/ 187 w 192"/>
                <a:gd name="T29" fmla="*/ 87 h 214"/>
                <a:gd name="T30" fmla="*/ 191 w 192"/>
                <a:gd name="T31" fmla="*/ 93 h 214"/>
                <a:gd name="T32" fmla="*/ 189 w 192"/>
                <a:gd name="T33" fmla="*/ 101 h 214"/>
                <a:gd name="T34" fmla="*/ 104 w 192"/>
                <a:gd name="T35" fmla="*/ 211 h 214"/>
                <a:gd name="T36" fmla="*/ 96 w 192"/>
                <a:gd name="T37" fmla="*/ 214 h 214"/>
                <a:gd name="T38" fmla="*/ 25 w 192"/>
                <a:gd name="T39" fmla="*/ 97 h 214"/>
                <a:gd name="T40" fmla="*/ 96 w 192"/>
                <a:gd name="T41" fmla="*/ 188 h 214"/>
                <a:gd name="T42" fmla="*/ 167 w 192"/>
                <a:gd name="T43" fmla="*/ 97 h 214"/>
                <a:gd name="T44" fmla="*/ 149 w 192"/>
                <a:gd name="T45" fmla="*/ 58 h 214"/>
                <a:gd name="T46" fmla="*/ 145 w 192"/>
                <a:gd name="T47" fmla="*/ 27 h 214"/>
                <a:gd name="T48" fmla="*/ 96 w 192"/>
                <a:gd name="T49" fmla="*/ 38 h 214"/>
                <a:gd name="T50" fmla="*/ 47 w 192"/>
                <a:gd name="T51" fmla="*/ 27 h 214"/>
                <a:gd name="T52" fmla="*/ 43 w 192"/>
                <a:gd name="T53" fmla="*/ 58 h 214"/>
                <a:gd name="T54" fmla="*/ 25 w 192"/>
                <a:gd name="T55" fmla="*/ 9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214">
                  <a:moveTo>
                    <a:pt x="96" y="214"/>
                  </a:moveTo>
                  <a:cubicBezTo>
                    <a:pt x="93" y="214"/>
                    <a:pt x="90" y="213"/>
                    <a:pt x="88" y="211"/>
                  </a:cubicBezTo>
                  <a:cubicBezTo>
                    <a:pt x="3" y="101"/>
                    <a:pt x="3" y="101"/>
                    <a:pt x="3" y="101"/>
                  </a:cubicBezTo>
                  <a:cubicBezTo>
                    <a:pt x="1" y="99"/>
                    <a:pt x="0" y="96"/>
                    <a:pt x="1" y="93"/>
                  </a:cubicBezTo>
                  <a:cubicBezTo>
                    <a:pt x="1" y="91"/>
                    <a:pt x="3" y="88"/>
                    <a:pt x="5" y="87"/>
                  </a:cubicBezTo>
                  <a:cubicBezTo>
                    <a:pt x="13" y="82"/>
                    <a:pt x="20" y="70"/>
                    <a:pt x="23" y="54"/>
                  </a:cubicBezTo>
                  <a:cubicBezTo>
                    <a:pt x="26" y="42"/>
                    <a:pt x="28" y="27"/>
                    <a:pt x="28" y="10"/>
                  </a:cubicBezTo>
                  <a:cubicBezTo>
                    <a:pt x="28" y="6"/>
                    <a:pt x="30" y="3"/>
                    <a:pt x="33" y="1"/>
                  </a:cubicBezTo>
                  <a:cubicBezTo>
                    <a:pt x="37" y="0"/>
                    <a:pt x="40" y="0"/>
                    <a:pt x="44" y="2"/>
                  </a:cubicBezTo>
                  <a:cubicBezTo>
                    <a:pt x="60" y="13"/>
                    <a:pt x="78" y="18"/>
                    <a:pt x="96" y="18"/>
                  </a:cubicBezTo>
                  <a:cubicBezTo>
                    <a:pt x="114" y="18"/>
                    <a:pt x="132" y="13"/>
                    <a:pt x="149" y="2"/>
                  </a:cubicBezTo>
                  <a:cubicBezTo>
                    <a:pt x="152" y="0"/>
                    <a:pt x="156" y="0"/>
                    <a:pt x="159" y="1"/>
                  </a:cubicBezTo>
                  <a:cubicBezTo>
                    <a:pt x="162" y="3"/>
                    <a:pt x="164" y="6"/>
                    <a:pt x="164" y="10"/>
                  </a:cubicBezTo>
                  <a:cubicBezTo>
                    <a:pt x="164" y="27"/>
                    <a:pt x="166" y="42"/>
                    <a:pt x="169" y="54"/>
                  </a:cubicBezTo>
                  <a:cubicBezTo>
                    <a:pt x="172" y="70"/>
                    <a:pt x="179" y="82"/>
                    <a:pt x="187" y="87"/>
                  </a:cubicBezTo>
                  <a:cubicBezTo>
                    <a:pt x="189" y="88"/>
                    <a:pt x="191" y="91"/>
                    <a:pt x="191" y="93"/>
                  </a:cubicBezTo>
                  <a:cubicBezTo>
                    <a:pt x="192" y="96"/>
                    <a:pt x="191" y="99"/>
                    <a:pt x="189" y="101"/>
                  </a:cubicBezTo>
                  <a:cubicBezTo>
                    <a:pt x="104" y="211"/>
                    <a:pt x="104" y="211"/>
                    <a:pt x="104" y="211"/>
                  </a:cubicBezTo>
                  <a:cubicBezTo>
                    <a:pt x="102" y="213"/>
                    <a:pt x="99" y="214"/>
                    <a:pt x="96" y="214"/>
                  </a:cubicBezTo>
                  <a:close/>
                  <a:moveTo>
                    <a:pt x="25" y="97"/>
                  </a:moveTo>
                  <a:cubicBezTo>
                    <a:pt x="96" y="188"/>
                    <a:pt x="96" y="188"/>
                    <a:pt x="96" y="188"/>
                  </a:cubicBezTo>
                  <a:cubicBezTo>
                    <a:pt x="167" y="97"/>
                    <a:pt x="167" y="97"/>
                    <a:pt x="167" y="97"/>
                  </a:cubicBezTo>
                  <a:cubicBezTo>
                    <a:pt x="159" y="88"/>
                    <a:pt x="153" y="75"/>
                    <a:pt x="149" y="58"/>
                  </a:cubicBezTo>
                  <a:cubicBezTo>
                    <a:pt x="147" y="49"/>
                    <a:pt x="146" y="39"/>
                    <a:pt x="145" y="27"/>
                  </a:cubicBezTo>
                  <a:cubicBezTo>
                    <a:pt x="129" y="34"/>
                    <a:pt x="113" y="38"/>
                    <a:pt x="96" y="38"/>
                  </a:cubicBezTo>
                  <a:cubicBezTo>
                    <a:pt x="79" y="38"/>
                    <a:pt x="63" y="34"/>
                    <a:pt x="47" y="27"/>
                  </a:cubicBezTo>
                  <a:cubicBezTo>
                    <a:pt x="47" y="39"/>
                    <a:pt x="45" y="49"/>
                    <a:pt x="43" y="58"/>
                  </a:cubicBezTo>
                  <a:cubicBezTo>
                    <a:pt x="39" y="75"/>
                    <a:pt x="33" y="88"/>
                    <a:pt x="25" y="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5"/>
            <p:cNvSpPr>
              <a:spLocks noEditPoints="1"/>
            </p:cNvSpPr>
            <p:nvPr/>
          </p:nvSpPr>
          <p:spPr bwMode="auto">
            <a:xfrm>
              <a:off x="1111310" y="1861155"/>
              <a:ext cx="58083" cy="47193"/>
            </a:xfrm>
            <a:custGeom>
              <a:avLst/>
              <a:gdLst>
                <a:gd name="T0" fmla="*/ 30 w 60"/>
                <a:gd name="T1" fmla="*/ 50 h 50"/>
                <a:gd name="T2" fmla="*/ 0 w 60"/>
                <a:gd name="T3" fmla="*/ 25 h 50"/>
                <a:gd name="T4" fmla="*/ 30 w 60"/>
                <a:gd name="T5" fmla="*/ 0 h 50"/>
                <a:gd name="T6" fmla="*/ 60 w 60"/>
                <a:gd name="T7" fmla="*/ 25 h 50"/>
                <a:gd name="T8" fmla="*/ 30 w 60"/>
                <a:gd name="T9" fmla="*/ 50 h 50"/>
                <a:gd name="T10" fmla="*/ 30 w 60"/>
                <a:gd name="T11" fmla="*/ 20 h 50"/>
                <a:gd name="T12" fmla="*/ 20 w 60"/>
                <a:gd name="T13" fmla="*/ 25 h 50"/>
                <a:gd name="T14" fmla="*/ 30 w 60"/>
                <a:gd name="T15" fmla="*/ 30 h 50"/>
                <a:gd name="T16" fmla="*/ 40 w 60"/>
                <a:gd name="T17" fmla="*/ 25 h 50"/>
                <a:gd name="T18" fmla="*/ 30 w 60"/>
                <a:gd name="T1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0">
                  <a:moveTo>
                    <a:pt x="30" y="50"/>
                  </a:moveTo>
                  <a:cubicBezTo>
                    <a:pt x="13" y="50"/>
                    <a:pt x="0" y="39"/>
                    <a:pt x="0" y="25"/>
                  </a:cubicBezTo>
                  <a:cubicBezTo>
                    <a:pt x="0" y="11"/>
                    <a:pt x="13" y="0"/>
                    <a:pt x="30" y="0"/>
                  </a:cubicBezTo>
                  <a:cubicBezTo>
                    <a:pt x="47" y="0"/>
                    <a:pt x="60" y="11"/>
                    <a:pt x="60" y="25"/>
                  </a:cubicBezTo>
                  <a:cubicBezTo>
                    <a:pt x="60" y="39"/>
                    <a:pt x="47" y="50"/>
                    <a:pt x="30" y="50"/>
                  </a:cubicBezTo>
                  <a:close/>
                  <a:moveTo>
                    <a:pt x="30" y="20"/>
                  </a:moveTo>
                  <a:cubicBezTo>
                    <a:pt x="24" y="20"/>
                    <a:pt x="20" y="24"/>
                    <a:pt x="20" y="25"/>
                  </a:cubicBezTo>
                  <a:cubicBezTo>
                    <a:pt x="20" y="26"/>
                    <a:pt x="24" y="30"/>
                    <a:pt x="30" y="30"/>
                  </a:cubicBezTo>
                  <a:cubicBezTo>
                    <a:pt x="36" y="30"/>
                    <a:pt x="40" y="27"/>
                    <a:pt x="40" y="25"/>
                  </a:cubicBezTo>
                  <a:cubicBezTo>
                    <a:pt x="40" y="24"/>
                    <a:pt x="36" y="20"/>
                    <a:pt x="3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6"/>
            <p:cNvSpPr>
              <a:spLocks/>
            </p:cNvSpPr>
            <p:nvPr/>
          </p:nvSpPr>
          <p:spPr bwMode="auto">
            <a:xfrm>
              <a:off x="1151242" y="1874768"/>
              <a:ext cx="258652" cy="19966"/>
            </a:xfrm>
            <a:custGeom>
              <a:avLst/>
              <a:gdLst>
                <a:gd name="T0" fmla="*/ 260 w 270"/>
                <a:gd name="T1" fmla="*/ 20 h 20"/>
                <a:gd name="T2" fmla="*/ 10 w 270"/>
                <a:gd name="T3" fmla="*/ 20 h 20"/>
                <a:gd name="T4" fmla="*/ 0 w 270"/>
                <a:gd name="T5" fmla="*/ 10 h 20"/>
                <a:gd name="T6" fmla="*/ 10 w 270"/>
                <a:gd name="T7" fmla="*/ 0 h 20"/>
                <a:gd name="T8" fmla="*/ 260 w 270"/>
                <a:gd name="T9" fmla="*/ 0 h 20"/>
                <a:gd name="T10" fmla="*/ 270 w 270"/>
                <a:gd name="T11" fmla="*/ 10 h 20"/>
                <a:gd name="T12" fmla="*/ 260 w 27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70" h="20">
                  <a:moveTo>
                    <a:pt x="260" y="20"/>
                  </a:moveTo>
                  <a:cubicBezTo>
                    <a:pt x="10" y="20"/>
                    <a:pt x="10" y="20"/>
                    <a:pt x="10" y="20"/>
                  </a:cubicBezTo>
                  <a:cubicBezTo>
                    <a:pt x="5" y="20"/>
                    <a:pt x="0" y="16"/>
                    <a:pt x="0" y="10"/>
                  </a:cubicBezTo>
                  <a:cubicBezTo>
                    <a:pt x="0" y="5"/>
                    <a:pt x="5" y="0"/>
                    <a:pt x="10" y="0"/>
                  </a:cubicBezTo>
                  <a:cubicBezTo>
                    <a:pt x="260" y="0"/>
                    <a:pt x="260" y="0"/>
                    <a:pt x="260" y="0"/>
                  </a:cubicBezTo>
                  <a:cubicBezTo>
                    <a:pt x="265" y="0"/>
                    <a:pt x="270" y="5"/>
                    <a:pt x="270" y="10"/>
                  </a:cubicBezTo>
                  <a:cubicBezTo>
                    <a:pt x="270" y="16"/>
                    <a:pt x="265" y="20"/>
                    <a:pt x="26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7" name="Group 96">
            <a:extLst>
              <a:ext uri="{C183D7F6-B498-43B3-948B-1728B52AA6E4}">
                <adec:decorative xmlns:adec="http://schemas.microsoft.com/office/drawing/2017/decorative" val="1"/>
              </a:ext>
            </a:extLst>
          </p:cNvPr>
          <p:cNvGrpSpPr/>
          <p:nvPr/>
        </p:nvGrpSpPr>
        <p:grpSpPr>
          <a:xfrm>
            <a:off x="1571420" y="3395505"/>
            <a:ext cx="639823" cy="659789"/>
            <a:chOff x="4138898" y="1794903"/>
            <a:chExt cx="639823" cy="659789"/>
          </a:xfrm>
          <a:solidFill>
            <a:schemeClr val="accent1">
              <a:lumMod val="60000"/>
              <a:lumOff val="40000"/>
            </a:schemeClr>
          </a:solidFill>
        </p:grpSpPr>
        <p:sp>
          <p:nvSpPr>
            <p:cNvPr id="98" name="Freeform 54"/>
            <p:cNvSpPr>
              <a:spLocks noEditPoints="1"/>
            </p:cNvSpPr>
            <p:nvPr/>
          </p:nvSpPr>
          <p:spPr bwMode="auto">
            <a:xfrm>
              <a:off x="4600841" y="1881121"/>
              <a:ext cx="121612" cy="136133"/>
            </a:xfrm>
            <a:custGeom>
              <a:avLst/>
              <a:gdLst>
                <a:gd name="T0" fmla="*/ 63 w 127"/>
                <a:gd name="T1" fmla="*/ 142 h 142"/>
                <a:gd name="T2" fmla="*/ 16 w 127"/>
                <a:gd name="T3" fmla="*/ 116 h 142"/>
                <a:gd name="T4" fmla="*/ 0 w 127"/>
                <a:gd name="T5" fmla="*/ 67 h 142"/>
                <a:gd name="T6" fmla="*/ 16 w 127"/>
                <a:gd name="T7" fmla="*/ 21 h 142"/>
                <a:gd name="T8" fmla="*/ 63 w 127"/>
                <a:gd name="T9" fmla="*/ 0 h 142"/>
                <a:gd name="T10" fmla="*/ 127 w 127"/>
                <a:gd name="T11" fmla="*/ 67 h 142"/>
                <a:gd name="T12" fmla="*/ 63 w 127"/>
                <a:gd name="T13" fmla="*/ 142 h 142"/>
                <a:gd name="T14" fmla="*/ 63 w 127"/>
                <a:gd name="T15" fmla="*/ 20 h 142"/>
                <a:gd name="T16" fmla="*/ 31 w 127"/>
                <a:gd name="T17" fmla="*/ 34 h 142"/>
                <a:gd name="T18" fmla="*/ 20 w 127"/>
                <a:gd name="T19" fmla="*/ 67 h 142"/>
                <a:gd name="T20" fmla="*/ 32 w 127"/>
                <a:gd name="T21" fmla="*/ 104 h 142"/>
                <a:gd name="T22" fmla="*/ 63 w 127"/>
                <a:gd name="T23" fmla="*/ 122 h 142"/>
                <a:gd name="T24" fmla="*/ 107 w 127"/>
                <a:gd name="T25" fmla="*/ 67 h 142"/>
                <a:gd name="T26" fmla="*/ 63 w 127"/>
                <a:gd name="T27"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42">
                  <a:moveTo>
                    <a:pt x="63" y="142"/>
                  </a:moveTo>
                  <a:cubicBezTo>
                    <a:pt x="45" y="142"/>
                    <a:pt x="28" y="133"/>
                    <a:pt x="16" y="116"/>
                  </a:cubicBezTo>
                  <a:cubicBezTo>
                    <a:pt x="6" y="102"/>
                    <a:pt x="0" y="85"/>
                    <a:pt x="0" y="67"/>
                  </a:cubicBezTo>
                  <a:cubicBezTo>
                    <a:pt x="0" y="49"/>
                    <a:pt x="6" y="33"/>
                    <a:pt x="16" y="21"/>
                  </a:cubicBezTo>
                  <a:cubicBezTo>
                    <a:pt x="28" y="7"/>
                    <a:pt x="45" y="0"/>
                    <a:pt x="63" y="0"/>
                  </a:cubicBezTo>
                  <a:cubicBezTo>
                    <a:pt x="99" y="0"/>
                    <a:pt x="127" y="29"/>
                    <a:pt x="127" y="67"/>
                  </a:cubicBezTo>
                  <a:cubicBezTo>
                    <a:pt x="127" y="108"/>
                    <a:pt x="98" y="142"/>
                    <a:pt x="63" y="142"/>
                  </a:cubicBezTo>
                  <a:close/>
                  <a:moveTo>
                    <a:pt x="63" y="20"/>
                  </a:moveTo>
                  <a:cubicBezTo>
                    <a:pt x="51" y="20"/>
                    <a:pt x="39" y="25"/>
                    <a:pt x="31" y="34"/>
                  </a:cubicBezTo>
                  <a:cubicBezTo>
                    <a:pt x="24" y="43"/>
                    <a:pt x="20" y="54"/>
                    <a:pt x="20" y="67"/>
                  </a:cubicBezTo>
                  <a:cubicBezTo>
                    <a:pt x="20" y="80"/>
                    <a:pt x="24" y="94"/>
                    <a:pt x="32" y="104"/>
                  </a:cubicBezTo>
                  <a:cubicBezTo>
                    <a:pt x="40" y="116"/>
                    <a:pt x="52" y="122"/>
                    <a:pt x="63" y="122"/>
                  </a:cubicBezTo>
                  <a:cubicBezTo>
                    <a:pt x="86" y="122"/>
                    <a:pt x="107" y="96"/>
                    <a:pt x="107" y="67"/>
                  </a:cubicBezTo>
                  <a:cubicBezTo>
                    <a:pt x="107" y="40"/>
                    <a:pt x="88" y="20"/>
                    <a:pt x="6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55"/>
            <p:cNvSpPr>
              <a:spLocks/>
            </p:cNvSpPr>
            <p:nvPr/>
          </p:nvSpPr>
          <p:spPr bwMode="auto">
            <a:xfrm>
              <a:off x="4583598" y="2019976"/>
              <a:ext cx="49915" cy="19059"/>
            </a:xfrm>
            <a:custGeom>
              <a:avLst/>
              <a:gdLst>
                <a:gd name="T0" fmla="*/ 42 w 52"/>
                <a:gd name="T1" fmla="*/ 20 h 20"/>
                <a:gd name="T2" fmla="*/ 10 w 52"/>
                <a:gd name="T3" fmla="*/ 20 h 20"/>
                <a:gd name="T4" fmla="*/ 0 w 52"/>
                <a:gd name="T5" fmla="*/ 10 h 20"/>
                <a:gd name="T6" fmla="*/ 10 w 52"/>
                <a:gd name="T7" fmla="*/ 0 h 20"/>
                <a:gd name="T8" fmla="*/ 42 w 52"/>
                <a:gd name="T9" fmla="*/ 0 h 20"/>
                <a:gd name="T10" fmla="*/ 52 w 52"/>
                <a:gd name="T11" fmla="*/ 10 h 20"/>
                <a:gd name="T12" fmla="*/ 42 w 5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2" h="20">
                  <a:moveTo>
                    <a:pt x="42" y="20"/>
                  </a:moveTo>
                  <a:cubicBezTo>
                    <a:pt x="10" y="20"/>
                    <a:pt x="10" y="20"/>
                    <a:pt x="10" y="20"/>
                  </a:cubicBezTo>
                  <a:cubicBezTo>
                    <a:pt x="4" y="20"/>
                    <a:pt x="0" y="16"/>
                    <a:pt x="0" y="10"/>
                  </a:cubicBezTo>
                  <a:cubicBezTo>
                    <a:pt x="0" y="5"/>
                    <a:pt x="4" y="0"/>
                    <a:pt x="10" y="0"/>
                  </a:cubicBezTo>
                  <a:cubicBezTo>
                    <a:pt x="42" y="0"/>
                    <a:pt x="42" y="0"/>
                    <a:pt x="42" y="0"/>
                  </a:cubicBezTo>
                  <a:cubicBezTo>
                    <a:pt x="47" y="0"/>
                    <a:pt x="52" y="5"/>
                    <a:pt x="52" y="10"/>
                  </a:cubicBezTo>
                  <a:cubicBezTo>
                    <a:pt x="52" y="16"/>
                    <a:pt x="47" y="20"/>
                    <a:pt x="42"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56"/>
            <p:cNvSpPr>
              <a:spLocks/>
            </p:cNvSpPr>
            <p:nvPr/>
          </p:nvSpPr>
          <p:spPr bwMode="auto">
            <a:xfrm>
              <a:off x="4712470" y="2088042"/>
              <a:ext cx="19059" cy="137040"/>
            </a:xfrm>
            <a:custGeom>
              <a:avLst/>
              <a:gdLst>
                <a:gd name="T0" fmla="*/ 10 w 20"/>
                <a:gd name="T1" fmla="*/ 143 h 143"/>
                <a:gd name="T2" fmla="*/ 0 w 20"/>
                <a:gd name="T3" fmla="*/ 133 h 143"/>
                <a:gd name="T4" fmla="*/ 0 w 20"/>
                <a:gd name="T5" fmla="*/ 10 h 143"/>
                <a:gd name="T6" fmla="*/ 10 w 20"/>
                <a:gd name="T7" fmla="*/ 0 h 143"/>
                <a:gd name="T8" fmla="*/ 20 w 20"/>
                <a:gd name="T9" fmla="*/ 10 h 143"/>
                <a:gd name="T10" fmla="*/ 20 w 20"/>
                <a:gd name="T11" fmla="*/ 133 h 143"/>
                <a:gd name="T12" fmla="*/ 10 w 20"/>
                <a:gd name="T13" fmla="*/ 143 h 143"/>
              </a:gdLst>
              <a:ahLst/>
              <a:cxnLst>
                <a:cxn ang="0">
                  <a:pos x="T0" y="T1"/>
                </a:cxn>
                <a:cxn ang="0">
                  <a:pos x="T2" y="T3"/>
                </a:cxn>
                <a:cxn ang="0">
                  <a:pos x="T4" y="T5"/>
                </a:cxn>
                <a:cxn ang="0">
                  <a:pos x="T6" y="T7"/>
                </a:cxn>
                <a:cxn ang="0">
                  <a:pos x="T8" y="T9"/>
                </a:cxn>
                <a:cxn ang="0">
                  <a:pos x="T10" y="T11"/>
                </a:cxn>
                <a:cxn ang="0">
                  <a:pos x="T12" y="T13"/>
                </a:cxn>
              </a:cxnLst>
              <a:rect l="0" t="0" r="r" b="b"/>
              <a:pathLst>
                <a:path w="20" h="143">
                  <a:moveTo>
                    <a:pt x="10" y="143"/>
                  </a:moveTo>
                  <a:cubicBezTo>
                    <a:pt x="5" y="143"/>
                    <a:pt x="0" y="138"/>
                    <a:pt x="0" y="133"/>
                  </a:cubicBezTo>
                  <a:cubicBezTo>
                    <a:pt x="0" y="10"/>
                    <a:pt x="0" y="10"/>
                    <a:pt x="0" y="10"/>
                  </a:cubicBezTo>
                  <a:cubicBezTo>
                    <a:pt x="0" y="4"/>
                    <a:pt x="5" y="0"/>
                    <a:pt x="10" y="0"/>
                  </a:cubicBezTo>
                  <a:cubicBezTo>
                    <a:pt x="16" y="0"/>
                    <a:pt x="20" y="4"/>
                    <a:pt x="20" y="10"/>
                  </a:cubicBezTo>
                  <a:cubicBezTo>
                    <a:pt x="20" y="133"/>
                    <a:pt x="20" y="133"/>
                    <a:pt x="20" y="133"/>
                  </a:cubicBezTo>
                  <a:cubicBezTo>
                    <a:pt x="20" y="138"/>
                    <a:pt x="16" y="143"/>
                    <a:pt x="1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57"/>
            <p:cNvSpPr>
              <a:spLocks/>
            </p:cNvSpPr>
            <p:nvPr/>
          </p:nvSpPr>
          <p:spPr bwMode="auto">
            <a:xfrm>
              <a:off x="4591766" y="2096210"/>
              <a:ext cx="19059" cy="64436"/>
            </a:xfrm>
            <a:custGeom>
              <a:avLst/>
              <a:gdLst>
                <a:gd name="T0" fmla="*/ 10 w 20"/>
                <a:gd name="T1" fmla="*/ 67 h 67"/>
                <a:gd name="T2" fmla="*/ 0 w 20"/>
                <a:gd name="T3" fmla="*/ 57 h 67"/>
                <a:gd name="T4" fmla="*/ 0 w 20"/>
                <a:gd name="T5" fmla="*/ 10 h 67"/>
                <a:gd name="T6" fmla="*/ 10 w 20"/>
                <a:gd name="T7" fmla="*/ 0 h 67"/>
                <a:gd name="T8" fmla="*/ 20 w 20"/>
                <a:gd name="T9" fmla="*/ 10 h 67"/>
                <a:gd name="T10" fmla="*/ 20 w 20"/>
                <a:gd name="T11" fmla="*/ 57 h 67"/>
                <a:gd name="T12" fmla="*/ 10 w 20"/>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20" h="67">
                  <a:moveTo>
                    <a:pt x="10" y="67"/>
                  </a:moveTo>
                  <a:cubicBezTo>
                    <a:pt x="5" y="67"/>
                    <a:pt x="0" y="62"/>
                    <a:pt x="0" y="57"/>
                  </a:cubicBezTo>
                  <a:cubicBezTo>
                    <a:pt x="0" y="10"/>
                    <a:pt x="0" y="10"/>
                    <a:pt x="0" y="10"/>
                  </a:cubicBezTo>
                  <a:cubicBezTo>
                    <a:pt x="0" y="5"/>
                    <a:pt x="5" y="0"/>
                    <a:pt x="10" y="0"/>
                  </a:cubicBezTo>
                  <a:cubicBezTo>
                    <a:pt x="16" y="0"/>
                    <a:pt x="20" y="5"/>
                    <a:pt x="20" y="10"/>
                  </a:cubicBezTo>
                  <a:cubicBezTo>
                    <a:pt x="20" y="57"/>
                    <a:pt x="20" y="57"/>
                    <a:pt x="20" y="57"/>
                  </a:cubicBezTo>
                  <a:cubicBezTo>
                    <a:pt x="20" y="62"/>
                    <a:pt x="16" y="67"/>
                    <a:pt x="10"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58"/>
            <p:cNvSpPr>
              <a:spLocks/>
            </p:cNvSpPr>
            <p:nvPr/>
          </p:nvSpPr>
          <p:spPr bwMode="auto">
            <a:xfrm>
              <a:off x="4651664" y="2218729"/>
              <a:ext cx="19059" cy="210552"/>
            </a:xfrm>
            <a:custGeom>
              <a:avLst/>
              <a:gdLst>
                <a:gd name="T0" fmla="*/ 10 w 20"/>
                <a:gd name="T1" fmla="*/ 219 h 219"/>
                <a:gd name="T2" fmla="*/ 9 w 20"/>
                <a:gd name="T3" fmla="*/ 218 h 219"/>
                <a:gd name="T4" fmla="*/ 0 w 20"/>
                <a:gd name="T5" fmla="*/ 207 h 219"/>
                <a:gd name="T6" fmla="*/ 0 w 20"/>
                <a:gd name="T7" fmla="*/ 207 h 219"/>
                <a:gd name="T8" fmla="*/ 0 w 20"/>
                <a:gd name="T9" fmla="*/ 10 h 219"/>
                <a:gd name="T10" fmla="*/ 10 w 20"/>
                <a:gd name="T11" fmla="*/ 0 h 219"/>
                <a:gd name="T12" fmla="*/ 20 w 20"/>
                <a:gd name="T13" fmla="*/ 10 h 219"/>
                <a:gd name="T14" fmla="*/ 20 w 20"/>
                <a:gd name="T15" fmla="*/ 207 h 219"/>
                <a:gd name="T16" fmla="*/ 20 w 20"/>
                <a:gd name="T17" fmla="*/ 210 h 219"/>
                <a:gd name="T18" fmla="*/ 10 w 20"/>
                <a:gd name="T19"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9">
                  <a:moveTo>
                    <a:pt x="10" y="219"/>
                  </a:moveTo>
                  <a:cubicBezTo>
                    <a:pt x="10" y="219"/>
                    <a:pt x="9" y="219"/>
                    <a:pt x="9" y="218"/>
                  </a:cubicBezTo>
                  <a:cubicBezTo>
                    <a:pt x="4" y="218"/>
                    <a:pt x="0" y="213"/>
                    <a:pt x="0" y="207"/>
                  </a:cubicBezTo>
                  <a:cubicBezTo>
                    <a:pt x="0" y="207"/>
                    <a:pt x="0" y="207"/>
                    <a:pt x="0" y="207"/>
                  </a:cubicBezTo>
                  <a:cubicBezTo>
                    <a:pt x="0" y="10"/>
                    <a:pt x="0" y="10"/>
                    <a:pt x="0" y="10"/>
                  </a:cubicBezTo>
                  <a:cubicBezTo>
                    <a:pt x="0" y="4"/>
                    <a:pt x="5" y="0"/>
                    <a:pt x="10" y="0"/>
                  </a:cubicBezTo>
                  <a:cubicBezTo>
                    <a:pt x="16" y="0"/>
                    <a:pt x="20" y="4"/>
                    <a:pt x="20" y="10"/>
                  </a:cubicBezTo>
                  <a:cubicBezTo>
                    <a:pt x="20" y="207"/>
                    <a:pt x="20" y="207"/>
                    <a:pt x="20" y="207"/>
                  </a:cubicBezTo>
                  <a:cubicBezTo>
                    <a:pt x="20" y="208"/>
                    <a:pt x="20" y="209"/>
                    <a:pt x="20" y="210"/>
                  </a:cubicBezTo>
                  <a:cubicBezTo>
                    <a:pt x="20" y="215"/>
                    <a:pt x="15" y="219"/>
                    <a:pt x="10" y="2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59"/>
            <p:cNvSpPr>
              <a:spLocks/>
            </p:cNvSpPr>
            <p:nvPr/>
          </p:nvSpPr>
          <p:spPr bwMode="auto">
            <a:xfrm>
              <a:off x="4651664" y="2218729"/>
              <a:ext cx="19966" cy="210552"/>
            </a:xfrm>
            <a:custGeom>
              <a:avLst/>
              <a:gdLst>
                <a:gd name="T0" fmla="*/ 10 w 21"/>
                <a:gd name="T1" fmla="*/ 219 h 219"/>
                <a:gd name="T2" fmla="*/ 1 w 21"/>
                <a:gd name="T3" fmla="*/ 211 h 219"/>
                <a:gd name="T4" fmla="*/ 0 w 21"/>
                <a:gd name="T5" fmla="*/ 207 h 219"/>
                <a:gd name="T6" fmla="*/ 0 w 21"/>
                <a:gd name="T7" fmla="*/ 10 h 219"/>
                <a:gd name="T8" fmla="*/ 10 w 21"/>
                <a:gd name="T9" fmla="*/ 0 h 219"/>
                <a:gd name="T10" fmla="*/ 20 w 21"/>
                <a:gd name="T11" fmla="*/ 10 h 219"/>
                <a:gd name="T12" fmla="*/ 20 w 21"/>
                <a:gd name="T13" fmla="*/ 207 h 219"/>
                <a:gd name="T14" fmla="*/ 12 w 21"/>
                <a:gd name="T15" fmla="*/ 218 h 219"/>
                <a:gd name="T16" fmla="*/ 10 w 21"/>
                <a:gd name="T17"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9">
                  <a:moveTo>
                    <a:pt x="10" y="219"/>
                  </a:moveTo>
                  <a:cubicBezTo>
                    <a:pt x="6" y="219"/>
                    <a:pt x="1" y="215"/>
                    <a:pt x="1" y="211"/>
                  </a:cubicBezTo>
                  <a:cubicBezTo>
                    <a:pt x="0" y="209"/>
                    <a:pt x="0" y="208"/>
                    <a:pt x="0" y="207"/>
                  </a:cubicBezTo>
                  <a:cubicBezTo>
                    <a:pt x="0" y="10"/>
                    <a:pt x="0" y="10"/>
                    <a:pt x="0" y="10"/>
                  </a:cubicBezTo>
                  <a:cubicBezTo>
                    <a:pt x="0" y="4"/>
                    <a:pt x="5" y="0"/>
                    <a:pt x="10" y="0"/>
                  </a:cubicBezTo>
                  <a:cubicBezTo>
                    <a:pt x="16" y="0"/>
                    <a:pt x="20" y="4"/>
                    <a:pt x="20" y="10"/>
                  </a:cubicBezTo>
                  <a:cubicBezTo>
                    <a:pt x="20" y="207"/>
                    <a:pt x="20" y="207"/>
                    <a:pt x="20" y="207"/>
                  </a:cubicBezTo>
                  <a:cubicBezTo>
                    <a:pt x="21" y="212"/>
                    <a:pt x="18" y="217"/>
                    <a:pt x="12" y="218"/>
                  </a:cubicBezTo>
                  <a:cubicBezTo>
                    <a:pt x="12" y="218"/>
                    <a:pt x="11" y="219"/>
                    <a:pt x="10" y="2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60"/>
            <p:cNvSpPr>
              <a:spLocks/>
            </p:cNvSpPr>
            <p:nvPr/>
          </p:nvSpPr>
          <p:spPr bwMode="auto">
            <a:xfrm>
              <a:off x="4712470" y="2200578"/>
              <a:ext cx="19059" cy="24504"/>
            </a:xfrm>
            <a:custGeom>
              <a:avLst/>
              <a:gdLst>
                <a:gd name="T0" fmla="*/ 10 w 20"/>
                <a:gd name="T1" fmla="*/ 25 h 25"/>
                <a:gd name="T2" fmla="*/ 0 w 20"/>
                <a:gd name="T3" fmla="*/ 15 h 25"/>
                <a:gd name="T4" fmla="*/ 0 w 20"/>
                <a:gd name="T5" fmla="*/ 10 h 25"/>
                <a:gd name="T6" fmla="*/ 10 w 20"/>
                <a:gd name="T7" fmla="*/ 0 h 25"/>
                <a:gd name="T8" fmla="*/ 20 w 20"/>
                <a:gd name="T9" fmla="*/ 10 h 25"/>
                <a:gd name="T10" fmla="*/ 20 w 20"/>
                <a:gd name="T11" fmla="*/ 15 h 25"/>
                <a:gd name="T12" fmla="*/ 10 w 20"/>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10" y="25"/>
                  </a:moveTo>
                  <a:cubicBezTo>
                    <a:pt x="5" y="25"/>
                    <a:pt x="0" y="20"/>
                    <a:pt x="0" y="15"/>
                  </a:cubicBezTo>
                  <a:cubicBezTo>
                    <a:pt x="0" y="10"/>
                    <a:pt x="0" y="10"/>
                    <a:pt x="0" y="10"/>
                  </a:cubicBezTo>
                  <a:cubicBezTo>
                    <a:pt x="0" y="4"/>
                    <a:pt x="5" y="0"/>
                    <a:pt x="10" y="0"/>
                  </a:cubicBezTo>
                  <a:cubicBezTo>
                    <a:pt x="16" y="0"/>
                    <a:pt x="20" y="4"/>
                    <a:pt x="20" y="10"/>
                  </a:cubicBezTo>
                  <a:cubicBezTo>
                    <a:pt x="20" y="15"/>
                    <a:pt x="20" y="15"/>
                    <a:pt x="20" y="15"/>
                  </a:cubicBezTo>
                  <a:cubicBezTo>
                    <a:pt x="20" y="20"/>
                    <a:pt x="16" y="25"/>
                    <a:pt x="10"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61"/>
            <p:cNvSpPr>
              <a:spLocks noEditPoints="1"/>
            </p:cNvSpPr>
            <p:nvPr/>
          </p:nvSpPr>
          <p:spPr bwMode="auto">
            <a:xfrm>
              <a:off x="4138898" y="1794903"/>
              <a:ext cx="639823" cy="659789"/>
            </a:xfrm>
            <a:custGeom>
              <a:avLst/>
              <a:gdLst>
                <a:gd name="T0" fmla="*/ 581 w 668"/>
                <a:gd name="T1" fmla="*/ 689 h 689"/>
                <a:gd name="T2" fmla="*/ 575 w 668"/>
                <a:gd name="T3" fmla="*/ 689 h 689"/>
                <a:gd name="T4" fmla="*/ 546 w 668"/>
                <a:gd name="T5" fmla="*/ 676 h 689"/>
                <a:gd name="T6" fmla="*/ 518 w 668"/>
                <a:gd name="T7" fmla="*/ 689 h 689"/>
                <a:gd name="T8" fmla="*/ 512 w 668"/>
                <a:gd name="T9" fmla="*/ 689 h 689"/>
                <a:gd name="T10" fmla="*/ 473 w 668"/>
                <a:gd name="T11" fmla="*/ 650 h 689"/>
                <a:gd name="T12" fmla="*/ 473 w 668"/>
                <a:gd name="T13" fmla="*/ 382 h 689"/>
                <a:gd name="T14" fmla="*/ 22 w 668"/>
                <a:gd name="T15" fmla="*/ 382 h 689"/>
                <a:gd name="T16" fmla="*/ 0 w 668"/>
                <a:gd name="T17" fmla="*/ 360 h 689"/>
                <a:gd name="T18" fmla="*/ 0 w 668"/>
                <a:gd name="T19" fmla="*/ 22 h 689"/>
                <a:gd name="T20" fmla="*/ 22 w 668"/>
                <a:gd name="T21" fmla="*/ 0 h 689"/>
                <a:gd name="T22" fmla="*/ 495 w 668"/>
                <a:gd name="T23" fmla="*/ 0 h 689"/>
                <a:gd name="T24" fmla="*/ 517 w 668"/>
                <a:gd name="T25" fmla="*/ 22 h 689"/>
                <a:gd name="T26" fmla="*/ 517 w 668"/>
                <a:gd name="T27" fmla="*/ 118 h 689"/>
                <a:gd name="T28" fmla="*/ 514 w 668"/>
                <a:gd name="T29" fmla="*/ 124 h 689"/>
                <a:gd name="T30" fmla="*/ 503 w 668"/>
                <a:gd name="T31" fmla="*/ 157 h 689"/>
                <a:gd name="T32" fmla="*/ 515 w 668"/>
                <a:gd name="T33" fmla="*/ 194 h 689"/>
                <a:gd name="T34" fmla="*/ 517 w 668"/>
                <a:gd name="T35" fmla="*/ 200 h 689"/>
                <a:gd name="T36" fmla="*/ 517 w 668"/>
                <a:gd name="T37" fmla="*/ 235 h 689"/>
                <a:gd name="T38" fmla="*/ 634 w 668"/>
                <a:gd name="T39" fmla="*/ 235 h 689"/>
                <a:gd name="T40" fmla="*/ 668 w 668"/>
                <a:gd name="T41" fmla="*/ 269 h 689"/>
                <a:gd name="T42" fmla="*/ 668 w 668"/>
                <a:gd name="T43" fmla="*/ 439 h 689"/>
                <a:gd name="T44" fmla="*/ 634 w 668"/>
                <a:gd name="T45" fmla="*/ 473 h 689"/>
                <a:gd name="T46" fmla="*/ 634 w 668"/>
                <a:gd name="T47" fmla="*/ 473 h 689"/>
                <a:gd name="T48" fmla="*/ 619 w 668"/>
                <a:gd name="T49" fmla="*/ 470 h 689"/>
                <a:gd name="T50" fmla="*/ 619 w 668"/>
                <a:gd name="T51" fmla="*/ 650 h 689"/>
                <a:gd name="T52" fmla="*/ 581 w 668"/>
                <a:gd name="T53" fmla="*/ 689 h 689"/>
                <a:gd name="T54" fmla="*/ 546 w 668"/>
                <a:gd name="T55" fmla="*/ 642 h 689"/>
                <a:gd name="T56" fmla="*/ 546 w 668"/>
                <a:gd name="T57" fmla="*/ 642 h 689"/>
                <a:gd name="T58" fmla="*/ 556 w 668"/>
                <a:gd name="T59" fmla="*/ 651 h 689"/>
                <a:gd name="T60" fmla="*/ 575 w 668"/>
                <a:gd name="T61" fmla="*/ 669 h 689"/>
                <a:gd name="T62" fmla="*/ 581 w 668"/>
                <a:gd name="T63" fmla="*/ 669 h 689"/>
                <a:gd name="T64" fmla="*/ 599 w 668"/>
                <a:gd name="T65" fmla="*/ 650 h 689"/>
                <a:gd name="T66" fmla="*/ 599 w 668"/>
                <a:gd name="T67" fmla="*/ 439 h 689"/>
                <a:gd name="T68" fmla="*/ 609 w 668"/>
                <a:gd name="T69" fmla="*/ 429 h 689"/>
                <a:gd name="T70" fmla="*/ 619 w 668"/>
                <a:gd name="T71" fmla="*/ 439 h 689"/>
                <a:gd name="T72" fmla="*/ 634 w 668"/>
                <a:gd name="T73" fmla="*/ 453 h 689"/>
                <a:gd name="T74" fmla="*/ 634 w 668"/>
                <a:gd name="T75" fmla="*/ 453 h 689"/>
                <a:gd name="T76" fmla="*/ 648 w 668"/>
                <a:gd name="T77" fmla="*/ 439 h 689"/>
                <a:gd name="T78" fmla="*/ 648 w 668"/>
                <a:gd name="T79" fmla="*/ 269 h 689"/>
                <a:gd name="T80" fmla="*/ 634 w 668"/>
                <a:gd name="T81" fmla="*/ 255 h 689"/>
                <a:gd name="T82" fmla="*/ 507 w 668"/>
                <a:gd name="T83" fmla="*/ 255 h 689"/>
                <a:gd name="T84" fmla="*/ 497 w 668"/>
                <a:gd name="T85" fmla="*/ 245 h 689"/>
                <a:gd name="T86" fmla="*/ 497 w 668"/>
                <a:gd name="T87" fmla="*/ 203 h 689"/>
                <a:gd name="T88" fmla="*/ 483 w 668"/>
                <a:gd name="T89" fmla="*/ 157 h 689"/>
                <a:gd name="T90" fmla="*/ 497 w 668"/>
                <a:gd name="T91" fmla="*/ 114 h 689"/>
                <a:gd name="T92" fmla="*/ 497 w 668"/>
                <a:gd name="T93" fmla="*/ 22 h 689"/>
                <a:gd name="T94" fmla="*/ 495 w 668"/>
                <a:gd name="T95" fmla="*/ 20 h 689"/>
                <a:gd name="T96" fmla="*/ 22 w 668"/>
                <a:gd name="T97" fmla="*/ 20 h 689"/>
                <a:gd name="T98" fmla="*/ 20 w 668"/>
                <a:gd name="T99" fmla="*/ 22 h 689"/>
                <a:gd name="T100" fmla="*/ 20 w 668"/>
                <a:gd name="T101" fmla="*/ 360 h 689"/>
                <a:gd name="T102" fmla="*/ 22 w 668"/>
                <a:gd name="T103" fmla="*/ 362 h 689"/>
                <a:gd name="T104" fmla="*/ 483 w 668"/>
                <a:gd name="T105" fmla="*/ 362 h 689"/>
                <a:gd name="T106" fmla="*/ 493 w 668"/>
                <a:gd name="T107" fmla="*/ 372 h 689"/>
                <a:gd name="T108" fmla="*/ 493 w 668"/>
                <a:gd name="T109" fmla="*/ 650 h 689"/>
                <a:gd name="T110" fmla="*/ 512 w 668"/>
                <a:gd name="T111" fmla="*/ 669 h 689"/>
                <a:gd name="T112" fmla="*/ 518 w 668"/>
                <a:gd name="T113" fmla="*/ 669 h 689"/>
                <a:gd name="T114" fmla="*/ 536 w 668"/>
                <a:gd name="T115" fmla="*/ 651 h 689"/>
                <a:gd name="T116" fmla="*/ 546 w 668"/>
                <a:gd name="T117" fmla="*/ 64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8" h="689">
                  <a:moveTo>
                    <a:pt x="581" y="689"/>
                  </a:moveTo>
                  <a:cubicBezTo>
                    <a:pt x="575" y="689"/>
                    <a:pt x="575" y="689"/>
                    <a:pt x="575" y="689"/>
                  </a:cubicBezTo>
                  <a:cubicBezTo>
                    <a:pt x="564" y="689"/>
                    <a:pt x="553" y="684"/>
                    <a:pt x="546" y="676"/>
                  </a:cubicBezTo>
                  <a:cubicBezTo>
                    <a:pt x="539" y="684"/>
                    <a:pt x="529" y="689"/>
                    <a:pt x="518" y="689"/>
                  </a:cubicBezTo>
                  <a:cubicBezTo>
                    <a:pt x="512" y="689"/>
                    <a:pt x="512" y="689"/>
                    <a:pt x="512" y="689"/>
                  </a:cubicBezTo>
                  <a:cubicBezTo>
                    <a:pt x="491" y="689"/>
                    <a:pt x="473" y="671"/>
                    <a:pt x="473" y="650"/>
                  </a:cubicBezTo>
                  <a:cubicBezTo>
                    <a:pt x="473" y="382"/>
                    <a:pt x="473" y="382"/>
                    <a:pt x="473" y="382"/>
                  </a:cubicBezTo>
                  <a:cubicBezTo>
                    <a:pt x="22" y="382"/>
                    <a:pt x="22" y="382"/>
                    <a:pt x="22" y="382"/>
                  </a:cubicBezTo>
                  <a:cubicBezTo>
                    <a:pt x="10" y="382"/>
                    <a:pt x="0" y="372"/>
                    <a:pt x="0" y="360"/>
                  </a:cubicBezTo>
                  <a:cubicBezTo>
                    <a:pt x="0" y="22"/>
                    <a:pt x="0" y="22"/>
                    <a:pt x="0" y="22"/>
                  </a:cubicBezTo>
                  <a:cubicBezTo>
                    <a:pt x="0" y="9"/>
                    <a:pt x="10" y="0"/>
                    <a:pt x="22" y="0"/>
                  </a:cubicBezTo>
                  <a:cubicBezTo>
                    <a:pt x="495" y="0"/>
                    <a:pt x="495" y="0"/>
                    <a:pt x="495" y="0"/>
                  </a:cubicBezTo>
                  <a:cubicBezTo>
                    <a:pt x="507" y="0"/>
                    <a:pt x="517" y="9"/>
                    <a:pt x="517" y="22"/>
                  </a:cubicBezTo>
                  <a:cubicBezTo>
                    <a:pt x="517" y="118"/>
                    <a:pt x="517" y="118"/>
                    <a:pt x="517" y="118"/>
                  </a:cubicBezTo>
                  <a:cubicBezTo>
                    <a:pt x="517" y="120"/>
                    <a:pt x="516" y="122"/>
                    <a:pt x="514" y="124"/>
                  </a:cubicBezTo>
                  <a:cubicBezTo>
                    <a:pt x="507" y="133"/>
                    <a:pt x="503" y="144"/>
                    <a:pt x="503" y="157"/>
                  </a:cubicBezTo>
                  <a:cubicBezTo>
                    <a:pt x="503" y="170"/>
                    <a:pt x="507" y="184"/>
                    <a:pt x="515" y="194"/>
                  </a:cubicBezTo>
                  <a:cubicBezTo>
                    <a:pt x="516" y="196"/>
                    <a:pt x="517" y="198"/>
                    <a:pt x="517" y="200"/>
                  </a:cubicBezTo>
                  <a:cubicBezTo>
                    <a:pt x="517" y="235"/>
                    <a:pt x="517" y="235"/>
                    <a:pt x="517" y="235"/>
                  </a:cubicBezTo>
                  <a:cubicBezTo>
                    <a:pt x="634" y="235"/>
                    <a:pt x="634" y="235"/>
                    <a:pt x="634" y="235"/>
                  </a:cubicBezTo>
                  <a:cubicBezTo>
                    <a:pt x="653" y="235"/>
                    <a:pt x="668" y="251"/>
                    <a:pt x="668" y="269"/>
                  </a:cubicBezTo>
                  <a:cubicBezTo>
                    <a:pt x="668" y="439"/>
                    <a:pt x="668" y="439"/>
                    <a:pt x="668" y="439"/>
                  </a:cubicBezTo>
                  <a:cubicBezTo>
                    <a:pt x="668" y="457"/>
                    <a:pt x="653" y="473"/>
                    <a:pt x="634" y="473"/>
                  </a:cubicBezTo>
                  <a:cubicBezTo>
                    <a:pt x="634" y="473"/>
                    <a:pt x="634" y="473"/>
                    <a:pt x="634" y="473"/>
                  </a:cubicBezTo>
                  <a:cubicBezTo>
                    <a:pt x="629" y="473"/>
                    <a:pt x="624" y="472"/>
                    <a:pt x="619" y="470"/>
                  </a:cubicBezTo>
                  <a:cubicBezTo>
                    <a:pt x="619" y="650"/>
                    <a:pt x="619" y="650"/>
                    <a:pt x="619" y="650"/>
                  </a:cubicBezTo>
                  <a:cubicBezTo>
                    <a:pt x="619" y="671"/>
                    <a:pt x="602" y="689"/>
                    <a:pt x="581" y="689"/>
                  </a:cubicBezTo>
                  <a:close/>
                  <a:moveTo>
                    <a:pt x="546" y="642"/>
                  </a:moveTo>
                  <a:cubicBezTo>
                    <a:pt x="546" y="642"/>
                    <a:pt x="546" y="642"/>
                    <a:pt x="546" y="642"/>
                  </a:cubicBezTo>
                  <a:cubicBezTo>
                    <a:pt x="552" y="642"/>
                    <a:pt x="556" y="646"/>
                    <a:pt x="556" y="651"/>
                  </a:cubicBezTo>
                  <a:cubicBezTo>
                    <a:pt x="557" y="661"/>
                    <a:pt x="565" y="669"/>
                    <a:pt x="575" y="669"/>
                  </a:cubicBezTo>
                  <a:cubicBezTo>
                    <a:pt x="581" y="669"/>
                    <a:pt x="581" y="669"/>
                    <a:pt x="581" y="669"/>
                  </a:cubicBezTo>
                  <a:cubicBezTo>
                    <a:pt x="591" y="669"/>
                    <a:pt x="599" y="660"/>
                    <a:pt x="599" y="650"/>
                  </a:cubicBezTo>
                  <a:cubicBezTo>
                    <a:pt x="599" y="439"/>
                    <a:pt x="599" y="439"/>
                    <a:pt x="599" y="439"/>
                  </a:cubicBezTo>
                  <a:cubicBezTo>
                    <a:pt x="599" y="433"/>
                    <a:pt x="604" y="429"/>
                    <a:pt x="609" y="429"/>
                  </a:cubicBezTo>
                  <a:cubicBezTo>
                    <a:pt x="615" y="429"/>
                    <a:pt x="619" y="433"/>
                    <a:pt x="619" y="439"/>
                  </a:cubicBezTo>
                  <a:cubicBezTo>
                    <a:pt x="619" y="446"/>
                    <a:pt x="626" y="453"/>
                    <a:pt x="634" y="453"/>
                  </a:cubicBezTo>
                  <a:cubicBezTo>
                    <a:pt x="634" y="453"/>
                    <a:pt x="634" y="453"/>
                    <a:pt x="634" y="453"/>
                  </a:cubicBezTo>
                  <a:cubicBezTo>
                    <a:pt x="642" y="453"/>
                    <a:pt x="648" y="446"/>
                    <a:pt x="648" y="439"/>
                  </a:cubicBezTo>
                  <a:cubicBezTo>
                    <a:pt x="648" y="269"/>
                    <a:pt x="648" y="269"/>
                    <a:pt x="648" y="269"/>
                  </a:cubicBezTo>
                  <a:cubicBezTo>
                    <a:pt x="648" y="262"/>
                    <a:pt x="642" y="255"/>
                    <a:pt x="634" y="255"/>
                  </a:cubicBezTo>
                  <a:cubicBezTo>
                    <a:pt x="507" y="255"/>
                    <a:pt x="507" y="255"/>
                    <a:pt x="507" y="255"/>
                  </a:cubicBezTo>
                  <a:cubicBezTo>
                    <a:pt x="501" y="255"/>
                    <a:pt x="497" y="251"/>
                    <a:pt x="497" y="245"/>
                  </a:cubicBezTo>
                  <a:cubicBezTo>
                    <a:pt x="497" y="203"/>
                    <a:pt x="497" y="203"/>
                    <a:pt x="497" y="203"/>
                  </a:cubicBezTo>
                  <a:cubicBezTo>
                    <a:pt x="488" y="190"/>
                    <a:pt x="483" y="173"/>
                    <a:pt x="483" y="157"/>
                  </a:cubicBezTo>
                  <a:cubicBezTo>
                    <a:pt x="483" y="141"/>
                    <a:pt x="488" y="126"/>
                    <a:pt x="497" y="114"/>
                  </a:cubicBezTo>
                  <a:cubicBezTo>
                    <a:pt x="497" y="22"/>
                    <a:pt x="497" y="22"/>
                    <a:pt x="497" y="22"/>
                  </a:cubicBezTo>
                  <a:cubicBezTo>
                    <a:pt x="497" y="21"/>
                    <a:pt x="496" y="20"/>
                    <a:pt x="495" y="20"/>
                  </a:cubicBezTo>
                  <a:cubicBezTo>
                    <a:pt x="22" y="20"/>
                    <a:pt x="22" y="20"/>
                    <a:pt x="22" y="20"/>
                  </a:cubicBezTo>
                  <a:cubicBezTo>
                    <a:pt x="21" y="20"/>
                    <a:pt x="20" y="21"/>
                    <a:pt x="20" y="22"/>
                  </a:cubicBezTo>
                  <a:cubicBezTo>
                    <a:pt x="20" y="360"/>
                    <a:pt x="20" y="360"/>
                    <a:pt x="20" y="360"/>
                  </a:cubicBezTo>
                  <a:cubicBezTo>
                    <a:pt x="20" y="361"/>
                    <a:pt x="21" y="362"/>
                    <a:pt x="22" y="362"/>
                  </a:cubicBezTo>
                  <a:cubicBezTo>
                    <a:pt x="483" y="362"/>
                    <a:pt x="483" y="362"/>
                    <a:pt x="483" y="362"/>
                  </a:cubicBezTo>
                  <a:cubicBezTo>
                    <a:pt x="489" y="362"/>
                    <a:pt x="493" y="366"/>
                    <a:pt x="493" y="372"/>
                  </a:cubicBezTo>
                  <a:cubicBezTo>
                    <a:pt x="493" y="650"/>
                    <a:pt x="493" y="650"/>
                    <a:pt x="493" y="650"/>
                  </a:cubicBezTo>
                  <a:cubicBezTo>
                    <a:pt x="493" y="660"/>
                    <a:pt x="502" y="669"/>
                    <a:pt x="512" y="669"/>
                  </a:cubicBezTo>
                  <a:cubicBezTo>
                    <a:pt x="518" y="669"/>
                    <a:pt x="518" y="669"/>
                    <a:pt x="518" y="669"/>
                  </a:cubicBezTo>
                  <a:cubicBezTo>
                    <a:pt x="527" y="669"/>
                    <a:pt x="536" y="661"/>
                    <a:pt x="536" y="651"/>
                  </a:cubicBezTo>
                  <a:cubicBezTo>
                    <a:pt x="537" y="646"/>
                    <a:pt x="541" y="642"/>
                    <a:pt x="546" y="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62"/>
            <p:cNvSpPr>
              <a:spLocks/>
            </p:cNvSpPr>
            <p:nvPr/>
          </p:nvSpPr>
          <p:spPr bwMode="auto">
            <a:xfrm>
              <a:off x="4712470" y="2105286"/>
              <a:ext cx="19059" cy="119797"/>
            </a:xfrm>
            <a:custGeom>
              <a:avLst/>
              <a:gdLst>
                <a:gd name="T0" fmla="*/ 10 w 20"/>
                <a:gd name="T1" fmla="*/ 125 h 125"/>
                <a:gd name="T2" fmla="*/ 0 w 20"/>
                <a:gd name="T3" fmla="*/ 115 h 125"/>
                <a:gd name="T4" fmla="*/ 0 w 20"/>
                <a:gd name="T5" fmla="*/ 10 h 125"/>
                <a:gd name="T6" fmla="*/ 10 w 20"/>
                <a:gd name="T7" fmla="*/ 0 h 125"/>
                <a:gd name="T8" fmla="*/ 20 w 20"/>
                <a:gd name="T9" fmla="*/ 10 h 125"/>
                <a:gd name="T10" fmla="*/ 20 w 20"/>
                <a:gd name="T11" fmla="*/ 115 h 125"/>
                <a:gd name="T12" fmla="*/ 10 w 20"/>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20" h="125">
                  <a:moveTo>
                    <a:pt x="10" y="125"/>
                  </a:moveTo>
                  <a:cubicBezTo>
                    <a:pt x="5" y="125"/>
                    <a:pt x="0" y="120"/>
                    <a:pt x="0" y="115"/>
                  </a:cubicBezTo>
                  <a:cubicBezTo>
                    <a:pt x="0" y="10"/>
                    <a:pt x="0" y="10"/>
                    <a:pt x="0" y="10"/>
                  </a:cubicBezTo>
                  <a:cubicBezTo>
                    <a:pt x="0" y="5"/>
                    <a:pt x="5" y="0"/>
                    <a:pt x="10" y="0"/>
                  </a:cubicBezTo>
                  <a:cubicBezTo>
                    <a:pt x="16" y="0"/>
                    <a:pt x="20" y="5"/>
                    <a:pt x="20" y="10"/>
                  </a:cubicBezTo>
                  <a:cubicBezTo>
                    <a:pt x="20" y="115"/>
                    <a:pt x="20" y="115"/>
                    <a:pt x="20" y="115"/>
                  </a:cubicBezTo>
                  <a:cubicBezTo>
                    <a:pt x="20" y="120"/>
                    <a:pt x="16" y="125"/>
                    <a:pt x="10" y="1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63"/>
            <p:cNvSpPr>
              <a:spLocks/>
            </p:cNvSpPr>
            <p:nvPr/>
          </p:nvSpPr>
          <p:spPr bwMode="auto">
            <a:xfrm>
              <a:off x="4452003" y="1923776"/>
              <a:ext cx="159729" cy="190586"/>
            </a:xfrm>
            <a:custGeom>
              <a:avLst/>
              <a:gdLst>
                <a:gd name="T0" fmla="*/ 156 w 167"/>
                <a:gd name="T1" fmla="*/ 199 h 199"/>
                <a:gd name="T2" fmla="*/ 149 w 167"/>
                <a:gd name="T3" fmla="*/ 196 h 199"/>
                <a:gd name="T4" fmla="*/ 14 w 167"/>
                <a:gd name="T5" fmla="*/ 62 h 199"/>
                <a:gd name="T6" fmla="*/ 14 w 167"/>
                <a:gd name="T7" fmla="*/ 13 h 199"/>
                <a:gd name="T8" fmla="*/ 14 w 167"/>
                <a:gd name="T9" fmla="*/ 13 h 199"/>
                <a:gd name="T10" fmla="*/ 62 w 167"/>
                <a:gd name="T11" fmla="*/ 13 h 199"/>
                <a:gd name="T12" fmla="*/ 152 w 167"/>
                <a:gd name="T13" fmla="*/ 103 h 199"/>
                <a:gd name="T14" fmla="*/ 152 w 167"/>
                <a:gd name="T15" fmla="*/ 117 h 199"/>
                <a:gd name="T16" fmla="*/ 138 w 167"/>
                <a:gd name="T17" fmla="*/ 117 h 199"/>
                <a:gd name="T18" fmla="*/ 48 w 167"/>
                <a:gd name="T19" fmla="*/ 27 h 199"/>
                <a:gd name="T20" fmla="*/ 28 w 167"/>
                <a:gd name="T21" fmla="*/ 27 h 199"/>
                <a:gd name="T22" fmla="*/ 28 w 167"/>
                <a:gd name="T23" fmla="*/ 28 h 199"/>
                <a:gd name="T24" fmla="*/ 28 w 167"/>
                <a:gd name="T25" fmla="*/ 48 h 199"/>
                <a:gd name="T26" fmla="*/ 163 w 167"/>
                <a:gd name="T27" fmla="*/ 182 h 199"/>
                <a:gd name="T28" fmla="*/ 163 w 167"/>
                <a:gd name="T29" fmla="*/ 196 h 199"/>
                <a:gd name="T30" fmla="*/ 156 w 167"/>
                <a:gd name="T31"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99">
                  <a:moveTo>
                    <a:pt x="156" y="199"/>
                  </a:moveTo>
                  <a:cubicBezTo>
                    <a:pt x="153" y="199"/>
                    <a:pt x="150" y="198"/>
                    <a:pt x="149" y="196"/>
                  </a:cubicBezTo>
                  <a:cubicBezTo>
                    <a:pt x="14" y="62"/>
                    <a:pt x="14" y="62"/>
                    <a:pt x="14" y="62"/>
                  </a:cubicBezTo>
                  <a:cubicBezTo>
                    <a:pt x="0" y="48"/>
                    <a:pt x="0" y="27"/>
                    <a:pt x="14" y="13"/>
                  </a:cubicBezTo>
                  <a:cubicBezTo>
                    <a:pt x="14" y="13"/>
                    <a:pt x="14" y="13"/>
                    <a:pt x="14" y="13"/>
                  </a:cubicBezTo>
                  <a:cubicBezTo>
                    <a:pt x="27" y="0"/>
                    <a:pt x="49" y="0"/>
                    <a:pt x="62" y="13"/>
                  </a:cubicBezTo>
                  <a:cubicBezTo>
                    <a:pt x="152" y="103"/>
                    <a:pt x="152" y="103"/>
                    <a:pt x="152" y="103"/>
                  </a:cubicBezTo>
                  <a:cubicBezTo>
                    <a:pt x="156" y="107"/>
                    <a:pt x="156" y="113"/>
                    <a:pt x="152" y="117"/>
                  </a:cubicBezTo>
                  <a:cubicBezTo>
                    <a:pt x="148" y="121"/>
                    <a:pt x="142" y="121"/>
                    <a:pt x="138" y="117"/>
                  </a:cubicBezTo>
                  <a:cubicBezTo>
                    <a:pt x="48" y="27"/>
                    <a:pt x="48" y="27"/>
                    <a:pt x="48" y="27"/>
                  </a:cubicBezTo>
                  <a:cubicBezTo>
                    <a:pt x="43" y="22"/>
                    <a:pt x="34" y="22"/>
                    <a:pt x="28" y="27"/>
                  </a:cubicBezTo>
                  <a:cubicBezTo>
                    <a:pt x="28" y="28"/>
                    <a:pt x="28" y="28"/>
                    <a:pt x="28" y="28"/>
                  </a:cubicBezTo>
                  <a:cubicBezTo>
                    <a:pt x="22" y="33"/>
                    <a:pt x="22" y="42"/>
                    <a:pt x="28" y="48"/>
                  </a:cubicBezTo>
                  <a:cubicBezTo>
                    <a:pt x="163" y="182"/>
                    <a:pt x="163" y="182"/>
                    <a:pt x="163" y="182"/>
                  </a:cubicBezTo>
                  <a:cubicBezTo>
                    <a:pt x="167" y="186"/>
                    <a:pt x="167" y="193"/>
                    <a:pt x="163" y="196"/>
                  </a:cubicBezTo>
                  <a:cubicBezTo>
                    <a:pt x="161" y="198"/>
                    <a:pt x="158" y="199"/>
                    <a:pt x="156" y="19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64"/>
            <p:cNvSpPr>
              <a:spLocks noEditPoints="1"/>
            </p:cNvSpPr>
            <p:nvPr/>
          </p:nvSpPr>
          <p:spPr bwMode="auto">
            <a:xfrm>
              <a:off x="4196074" y="2211469"/>
              <a:ext cx="98015" cy="120704"/>
            </a:xfrm>
            <a:custGeom>
              <a:avLst/>
              <a:gdLst>
                <a:gd name="T0" fmla="*/ 51 w 102"/>
                <a:gd name="T1" fmla="*/ 126 h 126"/>
                <a:gd name="T2" fmla="*/ 29 w 102"/>
                <a:gd name="T3" fmla="*/ 120 h 126"/>
                <a:gd name="T4" fmla="*/ 0 w 102"/>
                <a:gd name="T5" fmla="*/ 57 h 126"/>
                <a:gd name="T6" fmla="*/ 51 w 102"/>
                <a:gd name="T7" fmla="*/ 0 h 126"/>
                <a:gd name="T8" fmla="*/ 102 w 102"/>
                <a:gd name="T9" fmla="*/ 57 h 126"/>
                <a:gd name="T10" fmla="*/ 73 w 102"/>
                <a:gd name="T11" fmla="*/ 120 h 126"/>
                <a:gd name="T12" fmla="*/ 51 w 102"/>
                <a:gd name="T13" fmla="*/ 126 h 126"/>
                <a:gd name="T14" fmla="*/ 51 w 102"/>
                <a:gd name="T15" fmla="*/ 20 h 126"/>
                <a:gd name="T16" fmla="*/ 20 w 102"/>
                <a:gd name="T17" fmla="*/ 57 h 126"/>
                <a:gd name="T18" fmla="*/ 40 w 102"/>
                <a:gd name="T19" fmla="*/ 103 h 126"/>
                <a:gd name="T20" fmla="*/ 62 w 102"/>
                <a:gd name="T21" fmla="*/ 103 h 126"/>
                <a:gd name="T22" fmla="*/ 82 w 102"/>
                <a:gd name="T23" fmla="*/ 57 h 126"/>
                <a:gd name="T24" fmla="*/ 51 w 102"/>
                <a:gd name="T2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26">
                  <a:moveTo>
                    <a:pt x="51" y="126"/>
                  </a:moveTo>
                  <a:cubicBezTo>
                    <a:pt x="43" y="126"/>
                    <a:pt x="36" y="124"/>
                    <a:pt x="29" y="120"/>
                  </a:cubicBezTo>
                  <a:cubicBezTo>
                    <a:pt x="11" y="108"/>
                    <a:pt x="0" y="84"/>
                    <a:pt x="0" y="57"/>
                  </a:cubicBezTo>
                  <a:cubicBezTo>
                    <a:pt x="0" y="15"/>
                    <a:pt x="26" y="0"/>
                    <a:pt x="51" y="0"/>
                  </a:cubicBezTo>
                  <a:cubicBezTo>
                    <a:pt x="75" y="0"/>
                    <a:pt x="102" y="15"/>
                    <a:pt x="102" y="57"/>
                  </a:cubicBezTo>
                  <a:cubicBezTo>
                    <a:pt x="102" y="84"/>
                    <a:pt x="91" y="108"/>
                    <a:pt x="73" y="120"/>
                  </a:cubicBezTo>
                  <a:cubicBezTo>
                    <a:pt x="66" y="124"/>
                    <a:pt x="59" y="126"/>
                    <a:pt x="51" y="126"/>
                  </a:cubicBezTo>
                  <a:close/>
                  <a:moveTo>
                    <a:pt x="51" y="20"/>
                  </a:moveTo>
                  <a:cubicBezTo>
                    <a:pt x="31" y="20"/>
                    <a:pt x="20" y="33"/>
                    <a:pt x="20" y="57"/>
                  </a:cubicBezTo>
                  <a:cubicBezTo>
                    <a:pt x="20" y="77"/>
                    <a:pt x="28" y="95"/>
                    <a:pt x="40" y="103"/>
                  </a:cubicBezTo>
                  <a:cubicBezTo>
                    <a:pt x="47" y="108"/>
                    <a:pt x="55" y="108"/>
                    <a:pt x="62" y="103"/>
                  </a:cubicBezTo>
                  <a:cubicBezTo>
                    <a:pt x="74" y="95"/>
                    <a:pt x="82" y="77"/>
                    <a:pt x="82" y="57"/>
                  </a:cubicBezTo>
                  <a:cubicBezTo>
                    <a:pt x="82" y="33"/>
                    <a:pt x="71"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Freeform 65"/>
            <p:cNvSpPr>
              <a:spLocks noEditPoints="1"/>
            </p:cNvSpPr>
            <p:nvPr/>
          </p:nvSpPr>
          <p:spPr bwMode="auto">
            <a:xfrm>
              <a:off x="4166125" y="2308577"/>
              <a:ext cx="157006" cy="88940"/>
            </a:xfrm>
            <a:custGeom>
              <a:avLst/>
              <a:gdLst>
                <a:gd name="T0" fmla="*/ 154 w 164"/>
                <a:gd name="T1" fmla="*/ 93 h 93"/>
                <a:gd name="T2" fmla="*/ 10 w 164"/>
                <a:gd name="T3" fmla="*/ 93 h 93"/>
                <a:gd name="T4" fmla="*/ 0 w 164"/>
                <a:gd name="T5" fmla="*/ 83 h 93"/>
                <a:gd name="T6" fmla="*/ 0 w 164"/>
                <a:gd name="T7" fmla="*/ 56 h 93"/>
                <a:gd name="T8" fmla="*/ 0 w 164"/>
                <a:gd name="T9" fmla="*/ 55 h 93"/>
                <a:gd name="T10" fmla="*/ 34 w 164"/>
                <a:gd name="T11" fmla="*/ 26 h 93"/>
                <a:gd name="T12" fmla="*/ 52 w 164"/>
                <a:gd name="T13" fmla="*/ 26 h 93"/>
                <a:gd name="T14" fmla="*/ 53 w 164"/>
                <a:gd name="T15" fmla="*/ 24 h 93"/>
                <a:gd name="T16" fmla="*/ 55 w 164"/>
                <a:gd name="T17" fmla="*/ 10 h 93"/>
                <a:gd name="T18" fmla="*/ 60 w 164"/>
                <a:gd name="T19" fmla="*/ 1 h 93"/>
                <a:gd name="T20" fmla="*/ 71 w 164"/>
                <a:gd name="T21" fmla="*/ 2 h 93"/>
                <a:gd name="T22" fmla="*/ 93 w 164"/>
                <a:gd name="T23" fmla="*/ 2 h 93"/>
                <a:gd name="T24" fmla="*/ 103 w 164"/>
                <a:gd name="T25" fmla="*/ 1 h 93"/>
                <a:gd name="T26" fmla="*/ 109 w 164"/>
                <a:gd name="T27" fmla="*/ 10 h 93"/>
                <a:gd name="T28" fmla="*/ 111 w 164"/>
                <a:gd name="T29" fmla="*/ 24 h 93"/>
                <a:gd name="T30" fmla="*/ 111 w 164"/>
                <a:gd name="T31" fmla="*/ 26 h 93"/>
                <a:gd name="T32" fmla="*/ 130 w 164"/>
                <a:gd name="T33" fmla="*/ 26 h 93"/>
                <a:gd name="T34" fmla="*/ 163 w 164"/>
                <a:gd name="T35" fmla="*/ 55 h 93"/>
                <a:gd name="T36" fmla="*/ 164 w 164"/>
                <a:gd name="T37" fmla="*/ 56 h 93"/>
                <a:gd name="T38" fmla="*/ 164 w 164"/>
                <a:gd name="T39" fmla="*/ 83 h 93"/>
                <a:gd name="T40" fmla="*/ 154 w 164"/>
                <a:gd name="T41" fmla="*/ 93 h 93"/>
                <a:gd name="T42" fmla="*/ 20 w 164"/>
                <a:gd name="T43" fmla="*/ 73 h 93"/>
                <a:gd name="T44" fmla="*/ 144 w 164"/>
                <a:gd name="T45" fmla="*/ 73 h 93"/>
                <a:gd name="T46" fmla="*/ 144 w 164"/>
                <a:gd name="T47" fmla="*/ 57 h 93"/>
                <a:gd name="T48" fmla="*/ 130 w 164"/>
                <a:gd name="T49" fmla="*/ 46 h 93"/>
                <a:gd name="T50" fmla="*/ 108 w 164"/>
                <a:gd name="T51" fmla="*/ 46 h 93"/>
                <a:gd name="T52" fmla="*/ 105 w 164"/>
                <a:gd name="T53" fmla="*/ 45 h 93"/>
                <a:gd name="T54" fmla="*/ 100 w 164"/>
                <a:gd name="T55" fmla="*/ 43 h 93"/>
                <a:gd name="T56" fmla="*/ 92 w 164"/>
                <a:gd name="T57" fmla="*/ 31 h 93"/>
                <a:gd name="T58" fmla="*/ 90 w 164"/>
                <a:gd name="T59" fmla="*/ 25 h 93"/>
                <a:gd name="T60" fmla="*/ 74 w 164"/>
                <a:gd name="T61" fmla="*/ 25 h 93"/>
                <a:gd name="T62" fmla="*/ 72 w 164"/>
                <a:gd name="T63" fmla="*/ 31 h 93"/>
                <a:gd name="T64" fmla="*/ 64 w 164"/>
                <a:gd name="T65" fmla="*/ 42 h 93"/>
                <a:gd name="T66" fmla="*/ 59 w 164"/>
                <a:gd name="T67" fmla="*/ 45 h 93"/>
                <a:gd name="T68" fmla="*/ 56 w 164"/>
                <a:gd name="T69" fmla="*/ 46 h 93"/>
                <a:gd name="T70" fmla="*/ 34 w 164"/>
                <a:gd name="T71" fmla="*/ 46 h 93"/>
                <a:gd name="T72" fmla="*/ 20 w 164"/>
                <a:gd name="T73" fmla="*/ 57 h 93"/>
                <a:gd name="T74" fmla="*/ 20 w 164"/>
                <a:gd name="T75"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 h="93">
                  <a:moveTo>
                    <a:pt x="154" y="93"/>
                  </a:moveTo>
                  <a:cubicBezTo>
                    <a:pt x="10" y="93"/>
                    <a:pt x="10" y="93"/>
                    <a:pt x="10" y="93"/>
                  </a:cubicBezTo>
                  <a:cubicBezTo>
                    <a:pt x="5" y="93"/>
                    <a:pt x="0" y="88"/>
                    <a:pt x="0" y="83"/>
                  </a:cubicBezTo>
                  <a:cubicBezTo>
                    <a:pt x="0" y="56"/>
                    <a:pt x="0" y="56"/>
                    <a:pt x="0" y="56"/>
                  </a:cubicBezTo>
                  <a:cubicBezTo>
                    <a:pt x="0" y="56"/>
                    <a:pt x="0" y="55"/>
                    <a:pt x="0" y="55"/>
                  </a:cubicBezTo>
                  <a:cubicBezTo>
                    <a:pt x="3" y="38"/>
                    <a:pt x="17" y="26"/>
                    <a:pt x="34" y="26"/>
                  </a:cubicBezTo>
                  <a:cubicBezTo>
                    <a:pt x="52" y="26"/>
                    <a:pt x="52" y="26"/>
                    <a:pt x="52" y="26"/>
                  </a:cubicBezTo>
                  <a:cubicBezTo>
                    <a:pt x="53" y="25"/>
                    <a:pt x="53" y="25"/>
                    <a:pt x="53" y="24"/>
                  </a:cubicBezTo>
                  <a:cubicBezTo>
                    <a:pt x="54" y="21"/>
                    <a:pt x="55" y="16"/>
                    <a:pt x="55" y="10"/>
                  </a:cubicBezTo>
                  <a:cubicBezTo>
                    <a:pt x="55" y="6"/>
                    <a:pt x="57" y="3"/>
                    <a:pt x="60" y="1"/>
                  </a:cubicBezTo>
                  <a:cubicBezTo>
                    <a:pt x="64" y="0"/>
                    <a:pt x="68" y="0"/>
                    <a:pt x="71" y="2"/>
                  </a:cubicBezTo>
                  <a:cubicBezTo>
                    <a:pt x="78" y="7"/>
                    <a:pt x="86" y="7"/>
                    <a:pt x="93" y="2"/>
                  </a:cubicBezTo>
                  <a:cubicBezTo>
                    <a:pt x="96" y="0"/>
                    <a:pt x="100" y="0"/>
                    <a:pt x="103" y="1"/>
                  </a:cubicBezTo>
                  <a:cubicBezTo>
                    <a:pt x="107" y="3"/>
                    <a:pt x="109" y="6"/>
                    <a:pt x="109" y="10"/>
                  </a:cubicBezTo>
                  <a:cubicBezTo>
                    <a:pt x="109" y="18"/>
                    <a:pt x="110" y="22"/>
                    <a:pt x="111" y="24"/>
                  </a:cubicBezTo>
                  <a:cubicBezTo>
                    <a:pt x="111" y="25"/>
                    <a:pt x="111" y="25"/>
                    <a:pt x="111" y="26"/>
                  </a:cubicBezTo>
                  <a:cubicBezTo>
                    <a:pt x="130" y="26"/>
                    <a:pt x="130" y="26"/>
                    <a:pt x="130" y="26"/>
                  </a:cubicBezTo>
                  <a:cubicBezTo>
                    <a:pt x="147" y="26"/>
                    <a:pt x="161" y="38"/>
                    <a:pt x="163" y="55"/>
                  </a:cubicBezTo>
                  <a:cubicBezTo>
                    <a:pt x="164" y="55"/>
                    <a:pt x="164" y="56"/>
                    <a:pt x="164" y="56"/>
                  </a:cubicBezTo>
                  <a:cubicBezTo>
                    <a:pt x="164" y="83"/>
                    <a:pt x="164" y="83"/>
                    <a:pt x="164" y="83"/>
                  </a:cubicBezTo>
                  <a:cubicBezTo>
                    <a:pt x="164" y="88"/>
                    <a:pt x="159" y="93"/>
                    <a:pt x="154" y="93"/>
                  </a:cubicBezTo>
                  <a:close/>
                  <a:moveTo>
                    <a:pt x="20" y="73"/>
                  </a:moveTo>
                  <a:cubicBezTo>
                    <a:pt x="144" y="73"/>
                    <a:pt x="144" y="73"/>
                    <a:pt x="144" y="73"/>
                  </a:cubicBezTo>
                  <a:cubicBezTo>
                    <a:pt x="144" y="57"/>
                    <a:pt x="144" y="57"/>
                    <a:pt x="144" y="57"/>
                  </a:cubicBezTo>
                  <a:cubicBezTo>
                    <a:pt x="142" y="51"/>
                    <a:pt x="136" y="46"/>
                    <a:pt x="130" y="46"/>
                  </a:cubicBezTo>
                  <a:cubicBezTo>
                    <a:pt x="108" y="46"/>
                    <a:pt x="108" y="46"/>
                    <a:pt x="108" y="46"/>
                  </a:cubicBezTo>
                  <a:cubicBezTo>
                    <a:pt x="107" y="46"/>
                    <a:pt x="106" y="45"/>
                    <a:pt x="105" y="45"/>
                  </a:cubicBezTo>
                  <a:cubicBezTo>
                    <a:pt x="103" y="44"/>
                    <a:pt x="102" y="44"/>
                    <a:pt x="100" y="43"/>
                  </a:cubicBezTo>
                  <a:cubicBezTo>
                    <a:pt x="96" y="40"/>
                    <a:pt x="94" y="36"/>
                    <a:pt x="92" y="31"/>
                  </a:cubicBezTo>
                  <a:cubicBezTo>
                    <a:pt x="91" y="29"/>
                    <a:pt x="91" y="27"/>
                    <a:pt x="90" y="25"/>
                  </a:cubicBezTo>
                  <a:cubicBezTo>
                    <a:pt x="85" y="26"/>
                    <a:pt x="79" y="26"/>
                    <a:pt x="74" y="25"/>
                  </a:cubicBezTo>
                  <a:cubicBezTo>
                    <a:pt x="73" y="27"/>
                    <a:pt x="73" y="29"/>
                    <a:pt x="72" y="31"/>
                  </a:cubicBezTo>
                  <a:cubicBezTo>
                    <a:pt x="70" y="36"/>
                    <a:pt x="67" y="40"/>
                    <a:pt x="64" y="42"/>
                  </a:cubicBezTo>
                  <a:cubicBezTo>
                    <a:pt x="62" y="44"/>
                    <a:pt x="61" y="44"/>
                    <a:pt x="59" y="45"/>
                  </a:cubicBezTo>
                  <a:cubicBezTo>
                    <a:pt x="58" y="45"/>
                    <a:pt x="57" y="46"/>
                    <a:pt x="56" y="46"/>
                  </a:cubicBezTo>
                  <a:cubicBezTo>
                    <a:pt x="34" y="46"/>
                    <a:pt x="34" y="46"/>
                    <a:pt x="34" y="46"/>
                  </a:cubicBezTo>
                  <a:cubicBezTo>
                    <a:pt x="27" y="46"/>
                    <a:pt x="22" y="51"/>
                    <a:pt x="20" y="57"/>
                  </a:cubicBezTo>
                  <a:lnTo>
                    <a:pt x="20"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Freeform 66"/>
            <p:cNvSpPr>
              <a:spLocks noEditPoints="1"/>
            </p:cNvSpPr>
            <p:nvPr/>
          </p:nvSpPr>
          <p:spPr bwMode="auto">
            <a:xfrm>
              <a:off x="4393012" y="2211469"/>
              <a:ext cx="97108" cy="120704"/>
            </a:xfrm>
            <a:custGeom>
              <a:avLst/>
              <a:gdLst>
                <a:gd name="T0" fmla="*/ 51 w 101"/>
                <a:gd name="T1" fmla="*/ 126 h 126"/>
                <a:gd name="T2" fmla="*/ 28 w 101"/>
                <a:gd name="T3" fmla="*/ 120 h 126"/>
                <a:gd name="T4" fmla="*/ 0 w 101"/>
                <a:gd name="T5" fmla="*/ 57 h 126"/>
                <a:gd name="T6" fmla="*/ 51 w 101"/>
                <a:gd name="T7" fmla="*/ 0 h 126"/>
                <a:gd name="T8" fmla="*/ 101 w 101"/>
                <a:gd name="T9" fmla="*/ 57 h 126"/>
                <a:gd name="T10" fmla="*/ 73 w 101"/>
                <a:gd name="T11" fmla="*/ 120 h 126"/>
                <a:gd name="T12" fmla="*/ 51 w 101"/>
                <a:gd name="T13" fmla="*/ 126 h 126"/>
                <a:gd name="T14" fmla="*/ 51 w 101"/>
                <a:gd name="T15" fmla="*/ 20 h 126"/>
                <a:gd name="T16" fmla="*/ 20 w 101"/>
                <a:gd name="T17" fmla="*/ 57 h 126"/>
                <a:gd name="T18" fmla="*/ 39 w 101"/>
                <a:gd name="T19" fmla="*/ 103 h 126"/>
                <a:gd name="T20" fmla="*/ 62 w 101"/>
                <a:gd name="T21" fmla="*/ 103 h 126"/>
                <a:gd name="T22" fmla="*/ 81 w 101"/>
                <a:gd name="T23" fmla="*/ 57 h 126"/>
                <a:gd name="T24" fmla="*/ 51 w 101"/>
                <a:gd name="T2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26">
                  <a:moveTo>
                    <a:pt x="51" y="126"/>
                  </a:moveTo>
                  <a:cubicBezTo>
                    <a:pt x="43" y="126"/>
                    <a:pt x="35" y="124"/>
                    <a:pt x="28" y="120"/>
                  </a:cubicBezTo>
                  <a:cubicBezTo>
                    <a:pt x="11" y="108"/>
                    <a:pt x="0" y="84"/>
                    <a:pt x="0" y="57"/>
                  </a:cubicBezTo>
                  <a:cubicBezTo>
                    <a:pt x="0" y="15"/>
                    <a:pt x="26" y="0"/>
                    <a:pt x="51" y="0"/>
                  </a:cubicBezTo>
                  <a:cubicBezTo>
                    <a:pt x="75" y="0"/>
                    <a:pt x="101" y="15"/>
                    <a:pt x="101" y="57"/>
                  </a:cubicBezTo>
                  <a:cubicBezTo>
                    <a:pt x="101" y="84"/>
                    <a:pt x="91" y="108"/>
                    <a:pt x="73" y="120"/>
                  </a:cubicBezTo>
                  <a:cubicBezTo>
                    <a:pt x="66" y="124"/>
                    <a:pt x="59" y="126"/>
                    <a:pt x="51" y="126"/>
                  </a:cubicBezTo>
                  <a:close/>
                  <a:moveTo>
                    <a:pt x="51" y="20"/>
                  </a:moveTo>
                  <a:cubicBezTo>
                    <a:pt x="31" y="20"/>
                    <a:pt x="20" y="33"/>
                    <a:pt x="20" y="57"/>
                  </a:cubicBezTo>
                  <a:cubicBezTo>
                    <a:pt x="20" y="77"/>
                    <a:pt x="28" y="95"/>
                    <a:pt x="39" y="103"/>
                  </a:cubicBezTo>
                  <a:cubicBezTo>
                    <a:pt x="47" y="108"/>
                    <a:pt x="55" y="108"/>
                    <a:pt x="62" y="103"/>
                  </a:cubicBezTo>
                  <a:cubicBezTo>
                    <a:pt x="74" y="95"/>
                    <a:pt x="81" y="77"/>
                    <a:pt x="81" y="57"/>
                  </a:cubicBezTo>
                  <a:cubicBezTo>
                    <a:pt x="81" y="33"/>
                    <a:pt x="71"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Freeform 67"/>
            <p:cNvSpPr>
              <a:spLocks noEditPoints="1"/>
            </p:cNvSpPr>
            <p:nvPr/>
          </p:nvSpPr>
          <p:spPr bwMode="auto">
            <a:xfrm>
              <a:off x="4363971" y="2308577"/>
              <a:ext cx="156099" cy="88940"/>
            </a:xfrm>
            <a:custGeom>
              <a:avLst/>
              <a:gdLst>
                <a:gd name="T0" fmla="*/ 153 w 163"/>
                <a:gd name="T1" fmla="*/ 93 h 93"/>
                <a:gd name="T2" fmla="*/ 10 w 163"/>
                <a:gd name="T3" fmla="*/ 93 h 93"/>
                <a:gd name="T4" fmla="*/ 0 w 163"/>
                <a:gd name="T5" fmla="*/ 83 h 93"/>
                <a:gd name="T6" fmla="*/ 0 w 163"/>
                <a:gd name="T7" fmla="*/ 56 h 93"/>
                <a:gd name="T8" fmla="*/ 0 w 163"/>
                <a:gd name="T9" fmla="*/ 55 h 93"/>
                <a:gd name="T10" fmla="*/ 34 w 163"/>
                <a:gd name="T11" fmla="*/ 26 h 93"/>
                <a:gd name="T12" fmla="*/ 52 w 163"/>
                <a:gd name="T13" fmla="*/ 26 h 93"/>
                <a:gd name="T14" fmla="*/ 53 w 163"/>
                <a:gd name="T15" fmla="*/ 24 h 93"/>
                <a:gd name="T16" fmla="*/ 55 w 163"/>
                <a:gd name="T17" fmla="*/ 10 h 93"/>
                <a:gd name="T18" fmla="*/ 60 w 163"/>
                <a:gd name="T19" fmla="*/ 1 h 93"/>
                <a:gd name="T20" fmla="*/ 70 w 163"/>
                <a:gd name="T21" fmla="*/ 2 h 93"/>
                <a:gd name="T22" fmla="*/ 93 w 163"/>
                <a:gd name="T23" fmla="*/ 2 h 93"/>
                <a:gd name="T24" fmla="*/ 103 w 163"/>
                <a:gd name="T25" fmla="*/ 1 h 93"/>
                <a:gd name="T26" fmla="*/ 109 w 163"/>
                <a:gd name="T27" fmla="*/ 10 h 93"/>
                <a:gd name="T28" fmla="*/ 110 w 163"/>
                <a:gd name="T29" fmla="*/ 24 h 93"/>
                <a:gd name="T30" fmla="*/ 111 w 163"/>
                <a:gd name="T31" fmla="*/ 26 h 93"/>
                <a:gd name="T32" fmla="*/ 130 w 163"/>
                <a:gd name="T33" fmla="*/ 26 h 93"/>
                <a:gd name="T34" fmla="*/ 163 w 163"/>
                <a:gd name="T35" fmla="*/ 55 h 93"/>
                <a:gd name="T36" fmla="*/ 163 w 163"/>
                <a:gd name="T37" fmla="*/ 56 h 93"/>
                <a:gd name="T38" fmla="*/ 163 w 163"/>
                <a:gd name="T39" fmla="*/ 83 h 93"/>
                <a:gd name="T40" fmla="*/ 153 w 163"/>
                <a:gd name="T41" fmla="*/ 93 h 93"/>
                <a:gd name="T42" fmla="*/ 20 w 163"/>
                <a:gd name="T43" fmla="*/ 73 h 93"/>
                <a:gd name="T44" fmla="*/ 143 w 163"/>
                <a:gd name="T45" fmla="*/ 73 h 93"/>
                <a:gd name="T46" fmla="*/ 143 w 163"/>
                <a:gd name="T47" fmla="*/ 57 h 93"/>
                <a:gd name="T48" fmla="*/ 130 w 163"/>
                <a:gd name="T49" fmla="*/ 46 h 93"/>
                <a:gd name="T50" fmla="*/ 108 w 163"/>
                <a:gd name="T51" fmla="*/ 46 h 93"/>
                <a:gd name="T52" fmla="*/ 105 w 163"/>
                <a:gd name="T53" fmla="*/ 45 h 93"/>
                <a:gd name="T54" fmla="*/ 100 w 163"/>
                <a:gd name="T55" fmla="*/ 43 h 93"/>
                <a:gd name="T56" fmla="*/ 92 w 163"/>
                <a:gd name="T57" fmla="*/ 31 h 93"/>
                <a:gd name="T58" fmla="*/ 90 w 163"/>
                <a:gd name="T59" fmla="*/ 25 h 93"/>
                <a:gd name="T60" fmla="*/ 74 w 163"/>
                <a:gd name="T61" fmla="*/ 25 h 93"/>
                <a:gd name="T62" fmla="*/ 72 w 163"/>
                <a:gd name="T63" fmla="*/ 31 h 93"/>
                <a:gd name="T64" fmla="*/ 64 w 163"/>
                <a:gd name="T65" fmla="*/ 42 h 93"/>
                <a:gd name="T66" fmla="*/ 59 w 163"/>
                <a:gd name="T67" fmla="*/ 45 h 93"/>
                <a:gd name="T68" fmla="*/ 55 w 163"/>
                <a:gd name="T69" fmla="*/ 46 h 93"/>
                <a:gd name="T70" fmla="*/ 34 w 163"/>
                <a:gd name="T71" fmla="*/ 46 h 93"/>
                <a:gd name="T72" fmla="*/ 20 w 163"/>
                <a:gd name="T73" fmla="*/ 57 h 93"/>
                <a:gd name="T74" fmla="*/ 20 w 163"/>
                <a:gd name="T75"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93">
                  <a:moveTo>
                    <a:pt x="153" y="93"/>
                  </a:moveTo>
                  <a:cubicBezTo>
                    <a:pt x="10" y="93"/>
                    <a:pt x="10" y="93"/>
                    <a:pt x="10" y="93"/>
                  </a:cubicBezTo>
                  <a:cubicBezTo>
                    <a:pt x="5" y="93"/>
                    <a:pt x="0" y="88"/>
                    <a:pt x="0" y="83"/>
                  </a:cubicBezTo>
                  <a:cubicBezTo>
                    <a:pt x="0" y="56"/>
                    <a:pt x="0" y="56"/>
                    <a:pt x="0" y="56"/>
                  </a:cubicBezTo>
                  <a:cubicBezTo>
                    <a:pt x="0" y="56"/>
                    <a:pt x="0" y="55"/>
                    <a:pt x="0" y="55"/>
                  </a:cubicBezTo>
                  <a:cubicBezTo>
                    <a:pt x="3" y="38"/>
                    <a:pt x="17" y="26"/>
                    <a:pt x="34" y="26"/>
                  </a:cubicBezTo>
                  <a:cubicBezTo>
                    <a:pt x="52" y="26"/>
                    <a:pt x="52" y="26"/>
                    <a:pt x="52" y="26"/>
                  </a:cubicBezTo>
                  <a:cubicBezTo>
                    <a:pt x="52" y="25"/>
                    <a:pt x="53" y="25"/>
                    <a:pt x="53" y="24"/>
                  </a:cubicBezTo>
                  <a:cubicBezTo>
                    <a:pt x="54" y="21"/>
                    <a:pt x="55" y="16"/>
                    <a:pt x="55" y="10"/>
                  </a:cubicBezTo>
                  <a:cubicBezTo>
                    <a:pt x="55" y="6"/>
                    <a:pt x="57" y="3"/>
                    <a:pt x="60" y="1"/>
                  </a:cubicBezTo>
                  <a:cubicBezTo>
                    <a:pt x="64" y="0"/>
                    <a:pt x="67" y="0"/>
                    <a:pt x="70" y="2"/>
                  </a:cubicBezTo>
                  <a:cubicBezTo>
                    <a:pt x="78" y="7"/>
                    <a:pt x="86" y="7"/>
                    <a:pt x="93" y="2"/>
                  </a:cubicBezTo>
                  <a:cubicBezTo>
                    <a:pt x="96" y="0"/>
                    <a:pt x="100" y="0"/>
                    <a:pt x="103" y="1"/>
                  </a:cubicBezTo>
                  <a:cubicBezTo>
                    <a:pt x="106" y="3"/>
                    <a:pt x="108" y="6"/>
                    <a:pt x="109" y="10"/>
                  </a:cubicBezTo>
                  <a:cubicBezTo>
                    <a:pt x="109" y="18"/>
                    <a:pt x="110" y="22"/>
                    <a:pt x="110" y="24"/>
                  </a:cubicBezTo>
                  <a:cubicBezTo>
                    <a:pt x="111" y="25"/>
                    <a:pt x="111" y="25"/>
                    <a:pt x="111" y="26"/>
                  </a:cubicBezTo>
                  <a:cubicBezTo>
                    <a:pt x="130" y="26"/>
                    <a:pt x="130" y="26"/>
                    <a:pt x="130" y="26"/>
                  </a:cubicBezTo>
                  <a:cubicBezTo>
                    <a:pt x="146" y="26"/>
                    <a:pt x="161" y="38"/>
                    <a:pt x="163" y="55"/>
                  </a:cubicBezTo>
                  <a:cubicBezTo>
                    <a:pt x="163" y="55"/>
                    <a:pt x="163" y="56"/>
                    <a:pt x="163" y="56"/>
                  </a:cubicBezTo>
                  <a:cubicBezTo>
                    <a:pt x="163" y="83"/>
                    <a:pt x="163" y="83"/>
                    <a:pt x="163" y="83"/>
                  </a:cubicBezTo>
                  <a:cubicBezTo>
                    <a:pt x="163" y="88"/>
                    <a:pt x="159" y="93"/>
                    <a:pt x="153" y="93"/>
                  </a:cubicBezTo>
                  <a:close/>
                  <a:moveTo>
                    <a:pt x="20" y="73"/>
                  </a:moveTo>
                  <a:cubicBezTo>
                    <a:pt x="143" y="73"/>
                    <a:pt x="143" y="73"/>
                    <a:pt x="143" y="73"/>
                  </a:cubicBezTo>
                  <a:cubicBezTo>
                    <a:pt x="143" y="57"/>
                    <a:pt x="143" y="57"/>
                    <a:pt x="143" y="57"/>
                  </a:cubicBezTo>
                  <a:cubicBezTo>
                    <a:pt x="142" y="51"/>
                    <a:pt x="136" y="46"/>
                    <a:pt x="130" y="46"/>
                  </a:cubicBezTo>
                  <a:cubicBezTo>
                    <a:pt x="108" y="46"/>
                    <a:pt x="108" y="46"/>
                    <a:pt x="108" y="46"/>
                  </a:cubicBezTo>
                  <a:cubicBezTo>
                    <a:pt x="107" y="46"/>
                    <a:pt x="106" y="45"/>
                    <a:pt x="105" y="45"/>
                  </a:cubicBezTo>
                  <a:cubicBezTo>
                    <a:pt x="103" y="44"/>
                    <a:pt x="101" y="44"/>
                    <a:pt x="100" y="43"/>
                  </a:cubicBezTo>
                  <a:cubicBezTo>
                    <a:pt x="96" y="40"/>
                    <a:pt x="93" y="36"/>
                    <a:pt x="92" y="31"/>
                  </a:cubicBezTo>
                  <a:cubicBezTo>
                    <a:pt x="91" y="29"/>
                    <a:pt x="90" y="27"/>
                    <a:pt x="90" y="25"/>
                  </a:cubicBezTo>
                  <a:cubicBezTo>
                    <a:pt x="85" y="26"/>
                    <a:pt x="79" y="26"/>
                    <a:pt x="74" y="25"/>
                  </a:cubicBezTo>
                  <a:cubicBezTo>
                    <a:pt x="73" y="27"/>
                    <a:pt x="73" y="29"/>
                    <a:pt x="72" y="31"/>
                  </a:cubicBezTo>
                  <a:cubicBezTo>
                    <a:pt x="70" y="36"/>
                    <a:pt x="67" y="40"/>
                    <a:pt x="64" y="42"/>
                  </a:cubicBezTo>
                  <a:cubicBezTo>
                    <a:pt x="62" y="44"/>
                    <a:pt x="61" y="44"/>
                    <a:pt x="59" y="45"/>
                  </a:cubicBezTo>
                  <a:cubicBezTo>
                    <a:pt x="58" y="45"/>
                    <a:pt x="57" y="46"/>
                    <a:pt x="55" y="46"/>
                  </a:cubicBezTo>
                  <a:cubicBezTo>
                    <a:pt x="34" y="46"/>
                    <a:pt x="34" y="46"/>
                    <a:pt x="34" y="46"/>
                  </a:cubicBezTo>
                  <a:cubicBezTo>
                    <a:pt x="27" y="46"/>
                    <a:pt x="21" y="51"/>
                    <a:pt x="20" y="57"/>
                  </a:cubicBezTo>
                  <a:lnTo>
                    <a:pt x="20"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68"/>
            <p:cNvSpPr>
              <a:spLocks/>
            </p:cNvSpPr>
            <p:nvPr/>
          </p:nvSpPr>
          <p:spPr bwMode="auto">
            <a:xfrm>
              <a:off x="4138898" y="2378458"/>
              <a:ext cx="409305" cy="19059"/>
            </a:xfrm>
            <a:custGeom>
              <a:avLst/>
              <a:gdLst>
                <a:gd name="T0" fmla="*/ 418 w 428"/>
                <a:gd name="T1" fmla="*/ 20 h 20"/>
                <a:gd name="T2" fmla="*/ 10 w 428"/>
                <a:gd name="T3" fmla="*/ 20 h 20"/>
                <a:gd name="T4" fmla="*/ 0 w 428"/>
                <a:gd name="T5" fmla="*/ 10 h 20"/>
                <a:gd name="T6" fmla="*/ 10 w 428"/>
                <a:gd name="T7" fmla="*/ 0 h 20"/>
                <a:gd name="T8" fmla="*/ 418 w 428"/>
                <a:gd name="T9" fmla="*/ 0 h 20"/>
                <a:gd name="T10" fmla="*/ 428 w 428"/>
                <a:gd name="T11" fmla="*/ 10 h 20"/>
                <a:gd name="T12" fmla="*/ 418 w 42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28" h="20">
                  <a:moveTo>
                    <a:pt x="418" y="20"/>
                  </a:moveTo>
                  <a:cubicBezTo>
                    <a:pt x="10" y="20"/>
                    <a:pt x="10" y="20"/>
                    <a:pt x="10" y="20"/>
                  </a:cubicBezTo>
                  <a:cubicBezTo>
                    <a:pt x="4" y="20"/>
                    <a:pt x="0" y="15"/>
                    <a:pt x="0" y="10"/>
                  </a:cubicBezTo>
                  <a:cubicBezTo>
                    <a:pt x="0" y="4"/>
                    <a:pt x="4" y="0"/>
                    <a:pt x="10" y="0"/>
                  </a:cubicBezTo>
                  <a:cubicBezTo>
                    <a:pt x="418" y="0"/>
                    <a:pt x="418" y="0"/>
                    <a:pt x="418" y="0"/>
                  </a:cubicBezTo>
                  <a:cubicBezTo>
                    <a:pt x="423" y="0"/>
                    <a:pt x="428" y="4"/>
                    <a:pt x="428" y="10"/>
                  </a:cubicBezTo>
                  <a:cubicBezTo>
                    <a:pt x="428" y="15"/>
                    <a:pt x="423" y="20"/>
                    <a:pt x="41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69"/>
            <p:cNvSpPr>
              <a:spLocks/>
            </p:cNvSpPr>
            <p:nvPr/>
          </p:nvSpPr>
          <p:spPr bwMode="auto">
            <a:xfrm>
              <a:off x="4198796" y="1898364"/>
              <a:ext cx="186048" cy="19059"/>
            </a:xfrm>
            <a:custGeom>
              <a:avLst/>
              <a:gdLst>
                <a:gd name="T0" fmla="*/ 184 w 194"/>
                <a:gd name="T1" fmla="*/ 20 h 20"/>
                <a:gd name="T2" fmla="*/ 10 w 194"/>
                <a:gd name="T3" fmla="*/ 20 h 20"/>
                <a:gd name="T4" fmla="*/ 0 w 194"/>
                <a:gd name="T5" fmla="*/ 10 h 20"/>
                <a:gd name="T6" fmla="*/ 10 w 194"/>
                <a:gd name="T7" fmla="*/ 0 h 20"/>
                <a:gd name="T8" fmla="*/ 184 w 194"/>
                <a:gd name="T9" fmla="*/ 0 h 20"/>
                <a:gd name="T10" fmla="*/ 194 w 194"/>
                <a:gd name="T11" fmla="*/ 10 h 20"/>
                <a:gd name="T12" fmla="*/ 184 w 19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94" h="20">
                  <a:moveTo>
                    <a:pt x="184" y="20"/>
                  </a:moveTo>
                  <a:cubicBezTo>
                    <a:pt x="10" y="20"/>
                    <a:pt x="10" y="20"/>
                    <a:pt x="10" y="20"/>
                  </a:cubicBezTo>
                  <a:cubicBezTo>
                    <a:pt x="4" y="20"/>
                    <a:pt x="0" y="16"/>
                    <a:pt x="0" y="10"/>
                  </a:cubicBezTo>
                  <a:cubicBezTo>
                    <a:pt x="0" y="5"/>
                    <a:pt x="4" y="0"/>
                    <a:pt x="10" y="0"/>
                  </a:cubicBezTo>
                  <a:cubicBezTo>
                    <a:pt x="184" y="0"/>
                    <a:pt x="184" y="0"/>
                    <a:pt x="184" y="0"/>
                  </a:cubicBezTo>
                  <a:cubicBezTo>
                    <a:pt x="190" y="0"/>
                    <a:pt x="194" y="5"/>
                    <a:pt x="194" y="10"/>
                  </a:cubicBezTo>
                  <a:cubicBezTo>
                    <a:pt x="194" y="16"/>
                    <a:pt x="190" y="20"/>
                    <a:pt x="184"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70"/>
            <p:cNvSpPr>
              <a:spLocks/>
            </p:cNvSpPr>
            <p:nvPr/>
          </p:nvSpPr>
          <p:spPr bwMode="auto">
            <a:xfrm>
              <a:off x="4198796" y="1951002"/>
              <a:ext cx="127965" cy="19059"/>
            </a:xfrm>
            <a:custGeom>
              <a:avLst/>
              <a:gdLst>
                <a:gd name="T0" fmla="*/ 123 w 133"/>
                <a:gd name="T1" fmla="*/ 20 h 20"/>
                <a:gd name="T2" fmla="*/ 10 w 133"/>
                <a:gd name="T3" fmla="*/ 20 h 20"/>
                <a:gd name="T4" fmla="*/ 0 w 133"/>
                <a:gd name="T5" fmla="*/ 10 h 20"/>
                <a:gd name="T6" fmla="*/ 10 w 133"/>
                <a:gd name="T7" fmla="*/ 0 h 20"/>
                <a:gd name="T8" fmla="*/ 123 w 133"/>
                <a:gd name="T9" fmla="*/ 0 h 20"/>
                <a:gd name="T10" fmla="*/ 133 w 133"/>
                <a:gd name="T11" fmla="*/ 10 h 20"/>
                <a:gd name="T12" fmla="*/ 123 w 13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33" h="20">
                  <a:moveTo>
                    <a:pt x="123" y="20"/>
                  </a:moveTo>
                  <a:cubicBezTo>
                    <a:pt x="10" y="20"/>
                    <a:pt x="10" y="20"/>
                    <a:pt x="10" y="20"/>
                  </a:cubicBezTo>
                  <a:cubicBezTo>
                    <a:pt x="4" y="20"/>
                    <a:pt x="0" y="16"/>
                    <a:pt x="0" y="10"/>
                  </a:cubicBezTo>
                  <a:cubicBezTo>
                    <a:pt x="0" y="5"/>
                    <a:pt x="4" y="0"/>
                    <a:pt x="10" y="0"/>
                  </a:cubicBezTo>
                  <a:cubicBezTo>
                    <a:pt x="123" y="0"/>
                    <a:pt x="123" y="0"/>
                    <a:pt x="123" y="0"/>
                  </a:cubicBezTo>
                  <a:cubicBezTo>
                    <a:pt x="129" y="0"/>
                    <a:pt x="133" y="5"/>
                    <a:pt x="133" y="10"/>
                  </a:cubicBezTo>
                  <a:cubicBezTo>
                    <a:pt x="133" y="16"/>
                    <a:pt x="129" y="20"/>
                    <a:pt x="12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1"/>
            <p:cNvSpPr>
              <a:spLocks/>
            </p:cNvSpPr>
            <p:nvPr/>
          </p:nvSpPr>
          <p:spPr bwMode="auto">
            <a:xfrm>
              <a:off x="4198796" y="2004548"/>
              <a:ext cx="201476" cy="19059"/>
            </a:xfrm>
            <a:custGeom>
              <a:avLst/>
              <a:gdLst>
                <a:gd name="T0" fmla="*/ 200 w 210"/>
                <a:gd name="T1" fmla="*/ 20 h 20"/>
                <a:gd name="T2" fmla="*/ 10 w 210"/>
                <a:gd name="T3" fmla="*/ 20 h 20"/>
                <a:gd name="T4" fmla="*/ 0 w 210"/>
                <a:gd name="T5" fmla="*/ 10 h 20"/>
                <a:gd name="T6" fmla="*/ 10 w 210"/>
                <a:gd name="T7" fmla="*/ 0 h 20"/>
                <a:gd name="T8" fmla="*/ 200 w 210"/>
                <a:gd name="T9" fmla="*/ 0 h 20"/>
                <a:gd name="T10" fmla="*/ 210 w 210"/>
                <a:gd name="T11" fmla="*/ 10 h 20"/>
                <a:gd name="T12" fmla="*/ 200 w 21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10" h="20">
                  <a:moveTo>
                    <a:pt x="200" y="20"/>
                  </a:moveTo>
                  <a:cubicBezTo>
                    <a:pt x="10" y="20"/>
                    <a:pt x="10" y="20"/>
                    <a:pt x="10" y="20"/>
                  </a:cubicBezTo>
                  <a:cubicBezTo>
                    <a:pt x="4" y="20"/>
                    <a:pt x="0" y="15"/>
                    <a:pt x="0" y="10"/>
                  </a:cubicBezTo>
                  <a:cubicBezTo>
                    <a:pt x="0" y="4"/>
                    <a:pt x="4" y="0"/>
                    <a:pt x="10" y="0"/>
                  </a:cubicBezTo>
                  <a:cubicBezTo>
                    <a:pt x="200" y="0"/>
                    <a:pt x="200" y="0"/>
                    <a:pt x="200" y="0"/>
                  </a:cubicBezTo>
                  <a:cubicBezTo>
                    <a:pt x="205" y="0"/>
                    <a:pt x="210" y="4"/>
                    <a:pt x="210" y="10"/>
                  </a:cubicBezTo>
                  <a:cubicBezTo>
                    <a:pt x="210" y="15"/>
                    <a:pt x="205" y="20"/>
                    <a:pt x="20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Freeform 72"/>
            <p:cNvSpPr>
              <a:spLocks/>
            </p:cNvSpPr>
            <p:nvPr/>
          </p:nvSpPr>
          <p:spPr bwMode="auto">
            <a:xfrm>
              <a:off x="4198796" y="2057185"/>
              <a:ext cx="172435" cy="19059"/>
            </a:xfrm>
            <a:custGeom>
              <a:avLst/>
              <a:gdLst>
                <a:gd name="T0" fmla="*/ 170 w 180"/>
                <a:gd name="T1" fmla="*/ 20 h 20"/>
                <a:gd name="T2" fmla="*/ 10 w 180"/>
                <a:gd name="T3" fmla="*/ 20 h 20"/>
                <a:gd name="T4" fmla="*/ 0 w 180"/>
                <a:gd name="T5" fmla="*/ 10 h 20"/>
                <a:gd name="T6" fmla="*/ 10 w 180"/>
                <a:gd name="T7" fmla="*/ 0 h 20"/>
                <a:gd name="T8" fmla="*/ 170 w 180"/>
                <a:gd name="T9" fmla="*/ 0 h 20"/>
                <a:gd name="T10" fmla="*/ 180 w 180"/>
                <a:gd name="T11" fmla="*/ 10 h 20"/>
                <a:gd name="T12" fmla="*/ 170 w 18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80" h="20">
                  <a:moveTo>
                    <a:pt x="170" y="20"/>
                  </a:moveTo>
                  <a:cubicBezTo>
                    <a:pt x="10" y="20"/>
                    <a:pt x="10" y="20"/>
                    <a:pt x="10" y="20"/>
                  </a:cubicBezTo>
                  <a:cubicBezTo>
                    <a:pt x="4" y="20"/>
                    <a:pt x="0" y="16"/>
                    <a:pt x="0" y="10"/>
                  </a:cubicBezTo>
                  <a:cubicBezTo>
                    <a:pt x="0" y="5"/>
                    <a:pt x="4" y="0"/>
                    <a:pt x="10" y="0"/>
                  </a:cubicBezTo>
                  <a:cubicBezTo>
                    <a:pt x="170" y="0"/>
                    <a:pt x="170" y="0"/>
                    <a:pt x="170" y="0"/>
                  </a:cubicBezTo>
                  <a:cubicBezTo>
                    <a:pt x="176" y="0"/>
                    <a:pt x="180" y="5"/>
                    <a:pt x="180" y="10"/>
                  </a:cubicBezTo>
                  <a:cubicBezTo>
                    <a:pt x="180" y="16"/>
                    <a:pt x="176" y="20"/>
                    <a:pt x="17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23" name="Group 122">
            <a:extLst>
              <a:ext uri="{C183D7F6-B498-43B3-948B-1728B52AA6E4}">
                <adec:decorative xmlns:adec="http://schemas.microsoft.com/office/drawing/2017/decorative" val="1"/>
              </a:ext>
            </a:extLst>
          </p:cNvPr>
          <p:cNvGrpSpPr/>
          <p:nvPr/>
        </p:nvGrpSpPr>
        <p:grpSpPr>
          <a:xfrm>
            <a:off x="3028128" y="3418781"/>
            <a:ext cx="651621" cy="537270"/>
            <a:chOff x="5270410" y="3065474"/>
            <a:chExt cx="651621" cy="537270"/>
          </a:xfrm>
          <a:solidFill>
            <a:schemeClr val="accent1">
              <a:lumMod val="60000"/>
              <a:lumOff val="40000"/>
            </a:schemeClr>
          </a:solidFill>
        </p:grpSpPr>
        <p:sp>
          <p:nvSpPr>
            <p:cNvPr id="124" name="Freeform 108"/>
            <p:cNvSpPr>
              <a:spLocks noEditPoints="1"/>
            </p:cNvSpPr>
            <p:nvPr/>
          </p:nvSpPr>
          <p:spPr bwMode="auto">
            <a:xfrm>
              <a:off x="5393836" y="3139894"/>
              <a:ext cx="386616" cy="155191"/>
            </a:xfrm>
            <a:custGeom>
              <a:avLst/>
              <a:gdLst>
                <a:gd name="T0" fmla="*/ 202 w 404"/>
                <a:gd name="T1" fmla="*/ 162 h 162"/>
                <a:gd name="T2" fmla="*/ 198 w 404"/>
                <a:gd name="T3" fmla="*/ 162 h 162"/>
                <a:gd name="T4" fmla="*/ 7 w 404"/>
                <a:gd name="T5" fmla="*/ 91 h 162"/>
                <a:gd name="T6" fmla="*/ 0 w 404"/>
                <a:gd name="T7" fmla="*/ 81 h 162"/>
                <a:gd name="T8" fmla="*/ 7 w 404"/>
                <a:gd name="T9" fmla="*/ 72 h 162"/>
                <a:gd name="T10" fmla="*/ 198 w 404"/>
                <a:gd name="T11" fmla="*/ 1 h 162"/>
                <a:gd name="T12" fmla="*/ 205 w 404"/>
                <a:gd name="T13" fmla="*/ 1 h 162"/>
                <a:gd name="T14" fmla="*/ 397 w 404"/>
                <a:gd name="T15" fmla="*/ 72 h 162"/>
                <a:gd name="T16" fmla="*/ 404 w 404"/>
                <a:gd name="T17" fmla="*/ 81 h 162"/>
                <a:gd name="T18" fmla="*/ 397 w 404"/>
                <a:gd name="T19" fmla="*/ 91 h 162"/>
                <a:gd name="T20" fmla="*/ 205 w 404"/>
                <a:gd name="T21" fmla="*/ 162 h 162"/>
                <a:gd name="T22" fmla="*/ 202 w 404"/>
                <a:gd name="T23" fmla="*/ 162 h 162"/>
                <a:gd name="T24" fmla="*/ 39 w 404"/>
                <a:gd name="T25" fmla="*/ 81 h 162"/>
                <a:gd name="T26" fmla="*/ 202 w 404"/>
                <a:gd name="T27" fmla="*/ 142 h 162"/>
                <a:gd name="T28" fmla="*/ 365 w 404"/>
                <a:gd name="T29" fmla="*/ 81 h 162"/>
                <a:gd name="T30" fmla="*/ 202 w 404"/>
                <a:gd name="T31" fmla="*/ 21 h 162"/>
                <a:gd name="T32" fmla="*/ 39 w 404"/>
                <a:gd name="T33"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4" h="162">
                  <a:moveTo>
                    <a:pt x="202" y="162"/>
                  </a:moveTo>
                  <a:cubicBezTo>
                    <a:pt x="201" y="162"/>
                    <a:pt x="200" y="162"/>
                    <a:pt x="198" y="162"/>
                  </a:cubicBezTo>
                  <a:cubicBezTo>
                    <a:pt x="7" y="91"/>
                    <a:pt x="7" y="91"/>
                    <a:pt x="7" y="91"/>
                  </a:cubicBezTo>
                  <a:cubicBezTo>
                    <a:pt x="3" y="89"/>
                    <a:pt x="0" y="85"/>
                    <a:pt x="0" y="81"/>
                  </a:cubicBezTo>
                  <a:cubicBezTo>
                    <a:pt x="0" y="77"/>
                    <a:pt x="3" y="73"/>
                    <a:pt x="7" y="72"/>
                  </a:cubicBezTo>
                  <a:cubicBezTo>
                    <a:pt x="198" y="1"/>
                    <a:pt x="198" y="1"/>
                    <a:pt x="198" y="1"/>
                  </a:cubicBezTo>
                  <a:cubicBezTo>
                    <a:pt x="201" y="0"/>
                    <a:pt x="203" y="0"/>
                    <a:pt x="205" y="1"/>
                  </a:cubicBezTo>
                  <a:cubicBezTo>
                    <a:pt x="397" y="72"/>
                    <a:pt x="397" y="72"/>
                    <a:pt x="397" y="72"/>
                  </a:cubicBezTo>
                  <a:cubicBezTo>
                    <a:pt x="401" y="73"/>
                    <a:pt x="404" y="77"/>
                    <a:pt x="404" y="81"/>
                  </a:cubicBezTo>
                  <a:cubicBezTo>
                    <a:pt x="404" y="85"/>
                    <a:pt x="401" y="89"/>
                    <a:pt x="397" y="91"/>
                  </a:cubicBezTo>
                  <a:cubicBezTo>
                    <a:pt x="205" y="162"/>
                    <a:pt x="205" y="162"/>
                    <a:pt x="205" y="162"/>
                  </a:cubicBezTo>
                  <a:cubicBezTo>
                    <a:pt x="204" y="162"/>
                    <a:pt x="203" y="162"/>
                    <a:pt x="202" y="162"/>
                  </a:cubicBezTo>
                  <a:close/>
                  <a:moveTo>
                    <a:pt x="39" y="81"/>
                  </a:moveTo>
                  <a:cubicBezTo>
                    <a:pt x="202" y="142"/>
                    <a:pt x="202" y="142"/>
                    <a:pt x="202" y="142"/>
                  </a:cubicBezTo>
                  <a:cubicBezTo>
                    <a:pt x="365" y="81"/>
                    <a:pt x="365" y="81"/>
                    <a:pt x="365" y="81"/>
                  </a:cubicBezTo>
                  <a:cubicBezTo>
                    <a:pt x="202" y="21"/>
                    <a:pt x="202" y="21"/>
                    <a:pt x="202" y="21"/>
                  </a:cubicBezTo>
                  <a:lnTo>
                    <a:pt x="39"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 name="Freeform 109"/>
            <p:cNvSpPr>
              <a:spLocks noEditPoints="1"/>
            </p:cNvSpPr>
            <p:nvPr/>
          </p:nvSpPr>
          <p:spPr bwMode="auto">
            <a:xfrm>
              <a:off x="5478239" y="3237909"/>
              <a:ext cx="218720" cy="135225"/>
            </a:xfrm>
            <a:custGeom>
              <a:avLst/>
              <a:gdLst>
                <a:gd name="T0" fmla="*/ 114 w 228"/>
                <a:gd name="T1" fmla="*/ 141 h 141"/>
                <a:gd name="T2" fmla="*/ 62 w 228"/>
                <a:gd name="T3" fmla="*/ 137 h 141"/>
                <a:gd name="T4" fmla="*/ 16 w 228"/>
                <a:gd name="T5" fmla="*/ 124 h 141"/>
                <a:gd name="T6" fmla="*/ 5 w 228"/>
                <a:gd name="T7" fmla="*/ 117 h 141"/>
                <a:gd name="T8" fmla="*/ 0 w 228"/>
                <a:gd name="T9" fmla="*/ 108 h 141"/>
                <a:gd name="T10" fmla="*/ 0 w 228"/>
                <a:gd name="T11" fmla="*/ 106 h 141"/>
                <a:gd name="T12" fmla="*/ 0 w 228"/>
                <a:gd name="T13" fmla="*/ 11 h 141"/>
                <a:gd name="T14" fmla="*/ 4 w 228"/>
                <a:gd name="T15" fmla="*/ 3 h 141"/>
                <a:gd name="T16" fmla="*/ 13 w 228"/>
                <a:gd name="T17" fmla="*/ 1 h 141"/>
                <a:gd name="T18" fmla="*/ 114 w 228"/>
                <a:gd name="T19" fmla="*/ 39 h 141"/>
                <a:gd name="T20" fmla="*/ 215 w 228"/>
                <a:gd name="T21" fmla="*/ 1 h 141"/>
                <a:gd name="T22" fmla="*/ 224 w 228"/>
                <a:gd name="T23" fmla="*/ 3 h 141"/>
                <a:gd name="T24" fmla="*/ 228 w 228"/>
                <a:gd name="T25" fmla="*/ 11 h 141"/>
                <a:gd name="T26" fmla="*/ 228 w 228"/>
                <a:gd name="T27" fmla="*/ 106 h 141"/>
                <a:gd name="T28" fmla="*/ 228 w 228"/>
                <a:gd name="T29" fmla="*/ 108 h 141"/>
                <a:gd name="T30" fmla="*/ 222 w 228"/>
                <a:gd name="T31" fmla="*/ 117 h 141"/>
                <a:gd name="T32" fmla="*/ 212 w 228"/>
                <a:gd name="T33" fmla="*/ 124 h 141"/>
                <a:gd name="T34" fmla="*/ 166 w 228"/>
                <a:gd name="T35" fmla="*/ 137 h 141"/>
                <a:gd name="T36" fmla="*/ 166 w 228"/>
                <a:gd name="T37" fmla="*/ 137 h 141"/>
                <a:gd name="T38" fmla="*/ 114 w 228"/>
                <a:gd name="T39" fmla="*/ 141 h 141"/>
                <a:gd name="T40" fmla="*/ 20 w 228"/>
                <a:gd name="T41" fmla="*/ 103 h 141"/>
                <a:gd name="T42" fmla="*/ 25 w 228"/>
                <a:gd name="T43" fmla="*/ 106 h 141"/>
                <a:gd name="T44" fmla="*/ 65 w 228"/>
                <a:gd name="T45" fmla="*/ 117 h 141"/>
                <a:gd name="T46" fmla="*/ 163 w 228"/>
                <a:gd name="T47" fmla="*/ 117 h 141"/>
                <a:gd name="T48" fmla="*/ 163 w 228"/>
                <a:gd name="T49" fmla="*/ 117 h 141"/>
                <a:gd name="T50" fmla="*/ 203 w 228"/>
                <a:gd name="T51" fmla="*/ 106 h 141"/>
                <a:gd name="T52" fmla="*/ 208 w 228"/>
                <a:gd name="T53" fmla="*/ 103 h 141"/>
                <a:gd name="T54" fmla="*/ 208 w 228"/>
                <a:gd name="T55" fmla="*/ 25 h 141"/>
                <a:gd name="T56" fmla="*/ 117 w 228"/>
                <a:gd name="T57" fmla="*/ 59 h 141"/>
                <a:gd name="T58" fmla="*/ 110 w 228"/>
                <a:gd name="T59" fmla="*/ 59 h 141"/>
                <a:gd name="T60" fmla="*/ 20 w 228"/>
                <a:gd name="T61" fmla="*/ 25 h 141"/>
                <a:gd name="T62" fmla="*/ 20 w 228"/>
                <a:gd name="T63" fmla="*/ 10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41">
                  <a:moveTo>
                    <a:pt x="114" y="141"/>
                  </a:moveTo>
                  <a:cubicBezTo>
                    <a:pt x="96" y="141"/>
                    <a:pt x="78" y="139"/>
                    <a:pt x="62" y="137"/>
                  </a:cubicBezTo>
                  <a:cubicBezTo>
                    <a:pt x="43" y="134"/>
                    <a:pt x="27" y="129"/>
                    <a:pt x="16" y="124"/>
                  </a:cubicBezTo>
                  <a:cubicBezTo>
                    <a:pt x="11" y="122"/>
                    <a:pt x="8" y="120"/>
                    <a:pt x="5" y="117"/>
                  </a:cubicBezTo>
                  <a:cubicBezTo>
                    <a:pt x="3" y="114"/>
                    <a:pt x="1" y="112"/>
                    <a:pt x="0" y="108"/>
                  </a:cubicBezTo>
                  <a:cubicBezTo>
                    <a:pt x="0" y="107"/>
                    <a:pt x="0" y="107"/>
                    <a:pt x="0" y="106"/>
                  </a:cubicBezTo>
                  <a:cubicBezTo>
                    <a:pt x="0" y="11"/>
                    <a:pt x="0" y="11"/>
                    <a:pt x="0" y="11"/>
                  </a:cubicBezTo>
                  <a:cubicBezTo>
                    <a:pt x="0" y="7"/>
                    <a:pt x="1" y="4"/>
                    <a:pt x="4" y="3"/>
                  </a:cubicBezTo>
                  <a:cubicBezTo>
                    <a:pt x="7" y="1"/>
                    <a:pt x="10" y="0"/>
                    <a:pt x="13" y="1"/>
                  </a:cubicBezTo>
                  <a:cubicBezTo>
                    <a:pt x="114" y="39"/>
                    <a:pt x="114" y="39"/>
                    <a:pt x="114" y="39"/>
                  </a:cubicBezTo>
                  <a:cubicBezTo>
                    <a:pt x="215" y="1"/>
                    <a:pt x="215" y="1"/>
                    <a:pt x="215" y="1"/>
                  </a:cubicBezTo>
                  <a:cubicBezTo>
                    <a:pt x="218" y="0"/>
                    <a:pt x="221" y="1"/>
                    <a:pt x="224" y="3"/>
                  </a:cubicBezTo>
                  <a:cubicBezTo>
                    <a:pt x="226" y="4"/>
                    <a:pt x="228" y="7"/>
                    <a:pt x="228" y="11"/>
                  </a:cubicBezTo>
                  <a:cubicBezTo>
                    <a:pt x="228" y="106"/>
                    <a:pt x="228" y="106"/>
                    <a:pt x="228" y="106"/>
                  </a:cubicBezTo>
                  <a:cubicBezTo>
                    <a:pt x="228" y="106"/>
                    <a:pt x="228" y="107"/>
                    <a:pt x="228" y="108"/>
                  </a:cubicBezTo>
                  <a:cubicBezTo>
                    <a:pt x="227" y="111"/>
                    <a:pt x="225" y="114"/>
                    <a:pt x="222" y="117"/>
                  </a:cubicBezTo>
                  <a:cubicBezTo>
                    <a:pt x="220" y="120"/>
                    <a:pt x="216" y="122"/>
                    <a:pt x="212" y="124"/>
                  </a:cubicBezTo>
                  <a:cubicBezTo>
                    <a:pt x="201" y="129"/>
                    <a:pt x="185" y="134"/>
                    <a:pt x="166" y="137"/>
                  </a:cubicBezTo>
                  <a:cubicBezTo>
                    <a:pt x="166" y="137"/>
                    <a:pt x="166" y="137"/>
                    <a:pt x="166" y="137"/>
                  </a:cubicBezTo>
                  <a:cubicBezTo>
                    <a:pt x="149" y="139"/>
                    <a:pt x="131" y="141"/>
                    <a:pt x="114" y="141"/>
                  </a:cubicBezTo>
                  <a:close/>
                  <a:moveTo>
                    <a:pt x="20" y="103"/>
                  </a:moveTo>
                  <a:cubicBezTo>
                    <a:pt x="21" y="104"/>
                    <a:pt x="22" y="105"/>
                    <a:pt x="25" y="106"/>
                  </a:cubicBezTo>
                  <a:cubicBezTo>
                    <a:pt x="34" y="110"/>
                    <a:pt x="48" y="114"/>
                    <a:pt x="65" y="117"/>
                  </a:cubicBezTo>
                  <a:cubicBezTo>
                    <a:pt x="96" y="122"/>
                    <a:pt x="132" y="122"/>
                    <a:pt x="163" y="117"/>
                  </a:cubicBezTo>
                  <a:cubicBezTo>
                    <a:pt x="163" y="117"/>
                    <a:pt x="163" y="117"/>
                    <a:pt x="163" y="117"/>
                  </a:cubicBezTo>
                  <a:cubicBezTo>
                    <a:pt x="180" y="114"/>
                    <a:pt x="194" y="110"/>
                    <a:pt x="203" y="106"/>
                  </a:cubicBezTo>
                  <a:cubicBezTo>
                    <a:pt x="206" y="105"/>
                    <a:pt x="207" y="104"/>
                    <a:pt x="208" y="103"/>
                  </a:cubicBezTo>
                  <a:cubicBezTo>
                    <a:pt x="208" y="25"/>
                    <a:pt x="208" y="25"/>
                    <a:pt x="208" y="25"/>
                  </a:cubicBezTo>
                  <a:cubicBezTo>
                    <a:pt x="117" y="59"/>
                    <a:pt x="117" y="59"/>
                    <a:pt x="117" y="59"/>
                  </a:cubicBezTo>
                  <a:cubicBezTo>
                    <a:pt x="115" y="60"/>
                    <a:pt x="113" y="60"/>
                    <a:pt x="110" y="59"/>
                  </a:cubicBezTo>
                  <a:cubicBezTo>
                    <a:pt x="20" y="25"/>
                    <a:pt x="20" y="25"/>
                    <a:pt x="20" y="25"/>
                  </a:cubicBezTo>
                  <a:lnTo>
                    <a:pt x="20"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 name="Freeform 110"/>
            <p:cNvSpPr>
              <a:spLocks/>
            </p:cNvSpPr>
            <p:nvPr/>
          </p:nvSpPr>
          <p:spPr bwMode="auto">
            <a:xfrm>
              <a:off x="5761394" y="3207960"/>
              <a:ext cx="19059" cy="96200"/>
            </a:xfrm>
            <a:custGeom>
              <a:avLst/>
              <a:gdLst>
                <a:gd name="T0" fmla="*/ 10 w 20"/>
                <a:gd name="T1" fmla="*/ 101 h 101"/>
                <a:gd name="T2" fmla="*/ 0 w 20"/>
                <a:gd name="T3" fmla="*/ 91 h 101"/>
                <a:gd name="T4" fmla="*/ 0 w 20"/>
                <a:gd name="T5" fmla="*/ 10 h 101"/>
                <a:gd name="T6" fmla="*/ 10 w 20"/>
                <a:gd name="T7" fmla="*/ 0 h 101"/>
                <a:gd name="T8" fmla="*/ 20 w 20"/>
                <a:gd name="T9" fmla="*/ 10 h 101"/>
                <a:gd name="T10" fmla="*/ 20 w 20"/>
                <a:gd name="T11" fmla="*/ 91 h 101"/>
                <a:gd name="T12" fmla="*/ 10 w 2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20" h="101">
                  <a:moveTo>
                    <a:pt x="10" y="101"/>
                  </a:moveTo>
                  <a:cubicBezTo>
                    <a:pt x="4" y="101"/>
                    <a:pt x="0" y="97"/>
                    <a:pt x="0" y="91"/>
                  </a:cubicBezTo>
                  <a:cubicBezTo>
                    <a:pt x="0" y="10"/>
                    <a:pt x="0" y="10"/>
                    <a:pt x="0" y="10"/>
                  </a:cubicBezTo>
                  <a:cubicBezTo>
                    <a:pt x="0" y="5"/>
                    <a:pt x="4" y="0"/>
                    <a:pt x="10" y="0"/>
                  </a:cubicBezTo>
                  <a:cubicBezTo>
                    <a:pt x="15" y="0"/>
                    <a:pt x="20" y="5"/>
                    <a:pt x="20" y="10"/>
                  </a:cubicBezTo>
                  <a:cubicBezTo>
                    <a:pt x="20" y="91"/>
                    <a:pt x="20" y="91"/>
                    <a:pt x="20" y="91"/>
                  </a:cubicBezTo>
                  <a:cubicBezTo>
                    <a:pt x="20" y="97"/>
                    <a:pt x="15" y="101"/>
                    <a:pt x="10" y="1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 name="Freeform 111"/>
            <p:cNvSpPr>
              <a:spLocks noEditPoints="1"/>
            </p:cNvSpPr>
            <p:nvPr/>
          </p:nvSpPr>
          <p:spPr bwMode="auto">
            <a:xfrm>
              <a:off x="5749596" y="3286009"/>
              <a:ext cx="42655" cy="44470"/>
            </a:xfrm>
            <a:custGeom>
              <a:avLst/>
              <a:gdLst>
                <a:gd name="T0" fmla="*/ 23 w 45"/>
                <a:gd name="T1" fmla="*/ 46 h 46"/>
                <a:gd name="T2" fmla="*/ 0 w 45"/>
                <a:gd name="T3" fmla="*/ 23 h 46"/>
                <a:gd name="T4" fmla="*/ 23 w 45"/>
                <a:gd name="T5" fmla="*/ 0 h 46"/>
                <a:gd name="T6" fmla="*/ 45 w 45"/>
                <a:gd name="T7" fmla="*/ 23 h 46"/>
                <a:gd name="T8" fmla="*/ 23 w 45"/>
                <a:gd name="T9" fmla="*/ 46 h 46"/>
                <a:gd name="T10" fmla="*/ 23 w 45"/>
                <a:gd name="T11" fmla="*/ 20 h 46"/>
                <a:gd name="T12" fmla="*/ 20 w 45"/>
                <a:gd name="T13" fmla="*/ 23 h 46"/>
                <a:gd name="T14" fmla="*/ 23 w 45"/>
                <a:gd name="T15" fmla="*/ 26 h 46"/>
                <a:gd name="T16" fmla="*/ 25 w 45"/>
                <a:gd name="T17" fmla="*/ 23 h 46"/>
                <a:gd name="T18" fmla="*/ 23 w 45"/>
                <a:gd name="T19"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6">
                  <a:moveTo>
                    <a:pt x="23" y="46"/>
                  </a:moveTo>
                  <a:cubicBezTo>
                    <a:pt x="10" y="46"/>
                    <a:pt x="0" y="35"/>
                    <a:pt x="0" y="23"/>
                  </a:cubicBezTo>
                  <a:cubicBezTo>
                    <a:pt x="0" y="10"/>
                    <a:pt x="10" y="0"/>
                    <a:pt x="23" y="0"/>
                  </a:cubicBezTo>
                  <a:cubicBezTo>
                    <a:pt x="35" y="0"/>
                    <a:pt x="45" y="10"/>
                    <a:pt x="45" y="23"/>
                  </a:cubicBezTo>
                  <a:cubicBezTo>
                    <a:pt x="45" y="35"/>
                    <a:pt x="35" y="46"/>
                    <a:pt x="23" y="46"/>
                  </a:cubicBezTo>
                  <a:close/>
                  <a:moveTo>
                    <a:pt x="23" y="20"/>
                  </a:moveTo>
                  <a:cubicBezTo>
                    <a:pt x="21" y="20"/>
                    <a:pt x="20" y="21"/>
                    <a:pt x="20" y="23"/>
                  </a:cubicBezTo>
                  <a:cubicBezTo>
                    <a:pt x="20" y="24"/>
                    <a:pt x="21" y="26"/>
                    <a:pt x="23" y="26"/>
                  </a:cubicBezTo>
                  <a:cubicBezTo>
                    <a:pt x="24" y="26"/>
                    <a:pt x="25" y="24"/>
                    <a:pt x="25" y="23"/>
                  </a:cubicBezTo>
                  <a:cubicBezTo>
                    <a:pt x="25" y="21"/>
                    <a:pt x="24" y="20"/>
                    <a:pt x="2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 name="Freeform 112"/>
            <p:cNvSpPr>
              <a:spLocks noEditPoints="1"/>
            </p:cNvSpPr>
            <p:nvPr/>
          </p:nvSpPr>
          <p:spPr bwMode="auto">
            <a:xfrm>
              <a:off x="5743243" y="3311421"/>
              <a:ext cx="54453" cy="74419"/>
            </a:xfrm>
            <a:custGeom>
              <a:avLst/>
              <a:gdLst>
                <a:gd name="T0" fmla="*/ 47 w 57"/>
                <a:gd name="T1" fmla="*/ 78 h 78"/>
                <a:gd name="T2" fmla="*/ 47 w 57"/>
                <a:gd name="T3" fmla="*/ 78 h 78"/>
                <a:gd name="T4" fmla="*/ 11 w 57"/>
                <a:gd name="T5" fmla="*/ 78 h 78"/>
                <a:gd name="T6" fmla="*/ 3 w 57"/>
                <a:gd name="T7" fmla="*/ 74 h 78"/>
                <a:gd name="T8" fmla="*/ 1 w 57"/>
                <a:gd name="T9" fmla="*/ 65 h 78"/>
                <a:gd name="T10" fmla="*/ 19 w 57"/>
                <a:gd name="T11" fmla="*/ 7 h 78"/>
                <a:gd name="T12" fmla="*/ 29 w 57"/>
                <a:gd name="T13" fmla="*/ 0 h 78"/>
                <a:gd name="T14" fmla="*/ 29 w 57"/>
                <a:gd name="T15" fmla="*/ 0 h 78"/>
                <a:gd name="T16" fmla="*/ 38 w 57"/>
                <a:gd name="T17" fmla="*/ 7 h 78"/>
                <a:gd name="T18" fmla="*/ 56 w 57"/>
                <a:gd name="T19" fmla="*/ 64 h 78"/>
                <a:gd name="T20" fmla="*/ 57 w 57"/>
                <a:gd name="T21" fmla="*/ 68 h 78"/>
                <a:gd name="T22" fmla="*/ 47 w 57"/>
                <a:gd name="T23" fmla="*/ 78 h 78"/>
                <a:gd name="T24" fmla="*/ 24 w 57"/>
                <a:gd name="T25" fmla="*/ 58 h 78"/>
                <a:gd name="T26" fmla="*/ 33 w 57"/>
                <a:gd name="T27" fmla="*/ 58 h 78"/>
                <a:gd name="T28" fmla="*/ 29 w 57"/>
                <a:gd name="T29" fmla="*/ 44 h 78"/>
                <a:gd name="T30" fmla="*/ 24 w 57"/>
                <a:gd name="T31"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8">
                  <a:moveTo>
                    <a:pt x="47" y="78"/>
                  </a:moveTo>
                  <a:cubicBezTo>
                    <a:pt x="47" y="78"/>
                    <a:pt x="47" y="78"/>
                    <a:pt x="47" y="78"/>
                  </a:cubicBezTo>
                  <a:cubicBezTo>
                    <a:pt x="11" y="78"/>
                    <a:pt x="11" y="78"/>
                    <a:pt x="11" y="78"/>
                  </a:cubicBezTo>
                  <a:cubicBezTo>
                    <a:pt x="7" y="78"/>
                    <a:pt x="4" y="76"/>
                    <a:pt x="3" y="74"/>
                  </a:cubicBezTo>
                  <a:cubicBezTo>
                    <a:pt x="1" y="71"/>
                    <a:pt x="0" y="68"/>
                    <a:pt x="1" y="65"/>
                  </a:cubicBezTo>
                  <a:cubicBezTo>
                    <a:pt x="19" y="7"/>
                    <a:pt x="19" y="7"/>
                    <a:pt x="19" y="7"/>
                  </a:cubicBezTo>
                  <a:cubicBezTo>
                    <a:pt x="21" y="3"/>
                    <a:pt x="24" y="0"/>
                    <a:pt x="29" y="0"/>
                  </a:cubicBezTo>
                  <a:cubicBezTo>
                    <a:pt x="29" y="0"/>
                    <a:pt x="29" y="0"/>
                    <a:pt x="29" y="0"/>
                  </a:cubicBezTo>
                  <a:cubicBezTo>
                    <a:pt x="33" y="0"/>
                    <a:pt x="37" y="3"/>
                    <a:pt x="38" y="7"/>
                  </a:cubicBezTo>
                  <a:cubicBezTo>
                    <a:pt x="56" y="64"/>
                    <a:pt x="56" y="64"/>
                    <a:pt x="56" y="64"/>
                  </a:cubicBezTo>
                  <a:cubicBezTo>
                    <a:pt x="57" y="65"/>
                    <a:pt x="57" y="66"/>
                    <a:pt x="57" y="68"/>
                  </a:cubicBezTo>
                  <a:cubicBezTo>
                    <a:pt x="57" y="73"/>
                    <a:pt x="53" y="78"/>
                    <a:pt x="47" y="78"/>
                  </a:cubicBezTo>
                  <a:close/>
                  <a:moveTo>
                    <a:pt x="24" y="58"/>
                  </a:moveTo>
                  <a:cubicBezTo>
                    <a:pt x="33" y="58"/>
                    <a:pt x="33" y="58"/>
                    <a:pt x="33" y="58"/>
                  </a:cubicBezTo>
                  <a:cubicBezTo>
                    <a:pt x="29" y="44"/>
                    <a:pt x="29" y="44"/>
                    <a:pt x="29" y="44"/>
                  </a:cubicBezTo>
                  <a:lnTo>
                    <a:pt x="24"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113"/>
            <p:cNvSpPr>
              <a:spLocks noEditPoints="1"/>
            </p:cNvSpPr>
            <p:nvPr/>
          </p:nvSpPr>
          <p:spPr bwMode="auto">
            <a:xfrm>
              <a:off x="5564456" y="3197977"/>
              <a:ext cx="46285" cy="39025"/>
            </a:xfrm>
            <a:custGeom>
              <a:avLst/>
              <a:gdLst>
                <a:gd name="T0" fmla="*/ 24 w 48"/>
                <a:gd name="T1" fmla="*/ 41 h 41"/>
                <a:gd name="T2" fmla="*/ 0 w 48"/>
                <a:gd name="T3" fmla="*/ 20 h 41"/>
                <a:gd name="T4" fmla="*/ 24 w 48"/>
                <a:gd name="T5" fmla="*/ 0 h 41"/>
                <a:gd name="T6" fmla="*/ 48 w 48"/>
                <a:gd name="T7" fmla="*/ 20 h 41"/>
                <a:gd name="T8" fmla="*/ 24 w 48"/>
                <a:gd name="T9" fmla="*/ 41 h 41"/>
                <a:gd name="T10" fmla="*/ 21 w 48"/>
                <a:gd name="T11" fmla="*/ 20 h 41"/>
                <a:gd name="T12" fmla="*/ 27 w 48"/>
                <a:gd name="T13" fmla="*/ 20 h 41"/>
                <a:gd name="T14" fmla="*/ 21 w 48"/>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1">
                  <a:moveTo>
                    <a:pt x="24" y="41"/>
                  </a:moveTo>
                  <a:cubicBezTo>
                    <a:pt x="10" y="41"/>
                    <a:pt x="0" y="32"/>
                    <a:pt x="0" y="20"/>
                  </a:cubicBezTo>
                  <a:cubicBezTo>
                    <a:pt x="0" y="9"/>
                    <a:pt x="10" y="0"/>
                    <a:pt x="24" y="0"/>
                  </a:cubicBezTo>
                  <a:cubicBezTo>
                    <a:pt x="37" y="0"/>
                    <a:pt x="48" y="9"/>
                    <a:pt x="48" y="20"/>
                  </a:cubicBezTo>
                  <a:cubicBezTo>
                    <a:pt x="48" y="32"/>
                    <a:pt x="37" y="41"/>
                    <a:pt x="24" y="41"/>
                  </a:cubicBezTo>
                  <a:close/>
                  <a:moveTo>
                    <a:pt x="21" y="20"/>
                  </a:moveTo>
                  <a:cubicBezTo>
                    <a:pt x="23" y="21"/>
                    <a:pt x="25" y="21"/>
                    <a:pt x="27" y="20"/>
                  </a:cubicBezTo>
                  <a:cubicBezTo>
                    <a:pt x="25" y="20"/>
                    <a:pt x="23" y="20"/>
                    <a:pt x="2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114"/>
            <p:cNvSpPr>
              <a:spLocks/>
            </p:cNvSpPr>
            <p:nvPr/>
          </p:nvSpPr>
          <p:spPr bwMode="auto">
            <a:xfrm>
              <a:off x="5592590" y="3207960"/>
              <a:ext cx="186048" cy="19059"/>
            </a:xfrm>
            <a:custGeom>
              <a:avLst/>
              <a:gdLst>
                <a:gd name="T0" fmla="*/ 185 w 195"/>
                <a:gd name="T1" fmla="*/ 20 h 20"/>
                <a:gd name="T2" fmla="*/ 10 w 195"/>
                <a:gd name="T3" fmla="*/ 20 h 20"/>
                <a:gd name="T4" fmla="*/ 0 w 195"/>
                <a:gd name="T5" fmla="*/ 10 h 20"/>
                <a:gd name="T6" fmla="*/ 10 w 195"/>
                <a:gd name="T7" fmla="*/ 0 h 20"/>
                <a:gd name="T8" fmla="*/ 185 w 195"/>
                <a:gd name="T9" fmla="*/ 0 h 20"/>
                <a:gd name="T10" fmla="*/ 195 w 195"/>
                <a:gd name="T11" fmla="*/ 10 h 20"/>
                <a:gd name="T12" fmla="*/ 185 w 19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95" h="20">
                  <a:moveTo>
                    <a:pt x="185" y="20"/>
                  </a:moveTo>
                  <a:cubicBezTo>
                    <a:pt x="10" y="20"/>
                    <a:pt x="10" y="20"/>
                    <a:pt x="10" y="20"/>
                  </a:cubicBezTo>
                  <a:cubicBezTo>
                    <a:pt x="5" y="20"/>
                    <a:pt x="0" y="16"/>
                    <a:pt x="0" y="10"/>
                  </a:cubicBezTo>
                  <a:cubicBezTo>
                    <a:pt x="0" y="5"/>
                    <a:pt x="5" y="0"/>
                    <a:pt x="10" y="0"/>
                  </a:cubicBezTo>
                  <a:cubicBezTo>
                    <a:pt x="185" y="0"/>
                    <a:pt x="185" y="0"/>
                    <a:pt x="185" y="0"/>
                  </a:cubicBezTo>
                  <a:cubicBezTo>
                    <a:pt x="191" y="0"/>
                    <a:pt x="195" y="5"/>
                    <a:pt x="195" y="10"/>
                  </a:cubicBezTo>
                  <a:cubicBezTo>
                    <a:pt x="195" y="16"/>
                    <a:pt x="191" y="20"/>
                    <a:pt x="185"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 name="Freeform 115"/>
            <p:cNvSpPr>
              <a:spLocks noEditPoints="1"/>
            </p:cNvSpPr>
            <p:nvPr/>
          </p:nvSpPr>
          <p:spPr bwMode="auto">
            <a:xfrm>
              <a:off x="5270410" y="3065474"/>
              <a:ext cx="651621" cy="420196"/>
            </a:xfrm>
            <a:custGeom>
              <a:avLst/>
              <a:gdLst>
                <a:gd name="T0" fmla="*/ 657 w 680"/>
                <a:gd name="T1" fmla="*/ 438 h 438"/>
                <a:gd name="T2" fmla="*/ 23 w 680"/>
                <a:gd name="T3" fmla="*/ 438 h 438"/>
                <a:gd name="T4" fmla="*/ 0 w 680"/>
                <a:gd name="T5" fmla="*/ 415 h 438"/>
                <a:gd name="T6" fmla="*/ 0 w 680"/>
                <a:gd name="T7" fmla="*/ 23 h 438"/>
                <a:gd name="T8" fmla="*/ 23 w 680"/>
                <a:gd name="T9" fmla="*/ 0 h 438"/>
                <a:gd name="T10" fmla="*/ 657 w 680"/>
                <a:gd name="T11" fmla="*/ 0 h 438"/>
                <a:gd name="T12" fmla="*/ 680 w 680"/>
                <a:gd name="T13" fmla="*/ 23 h 438"/>
                <a:gd name="T14" fmla="*/ 680 w 680"/>
                <a:gd name="T15" fmla="*/ 415 h 438"/>
                <a:gd name="T16" fmla="*/ 657 w 680"/>
                <a:gd name="T17" fmla="*/ 438 h 438"/>
                <a:gd name="T18" fmla="*/ 23 w 680"/>
                <a:gd name="T19" fmla="*/ 20 h 438"/>
                <a:gd name="T20" fmla="*/ 20 w 680"/>
                <a:gd name="T21" fmla="*/ 23 h 438"/>
                <a:gd name="T22" fmla="*/ 20 w 680"/>
                <a:gd name="T23" fmla="*/ 415 h 438"/>
                <a:gd name="T24" fmla="*/ 23 w 680"/>
                <a:gd name="T25" fmla="*/ 418 h 438"/>
                <a:gd name="T26" fmla="*/ 657 w 680"/>
                <a:gd name="T27" fmla="*/ 418 h 438"/>
                <a:gd name="T28" fmla="*/ 660 w 680"/>
                <a:gd name="T29" fmla="*/ 415 h 438"/>
                <a:gd name="T30" fmla="*/ 660 w 680"/>
                <a:gd name="T31" fmla="*/ 23 h 438"/>
                <a:gd name="T32" fmla="*/ 657 w 680"/>
                <a:gd name="T33" fmla="*/ 20 h 438"/>
                <a:gd name="T34" fmla="*/ 23 w 680"/>
                <a:gd name="T35" fmla="*/ 2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0" h="438">
                  <a:moveTo>
                    <a:pt x="657" y="438"/>
                  </a:moveTo>
                  <a:cubicBezTo>
                    <a:pt x="23" y="438"/>
                    <a:pt x="23" y="438"/>
                    <a:pt x="23" y="438"/>
                  </a:cubicBezTo>
                  <a:cubicBezTo>
                    <a:pt x="10" y="438"/>
                    <a:pt x="0" y="428"/>
                    <a:pt x="0" y="415"/>
                  </a:cubicBezTo>
                  <a:cubicBezTo>
                    <a:pt x="0" y="23"/>
                    <a:pt x="0" y="23"/>
                    <a:pt x="0" y="23"/>
                  </a:cubicBezTo>
                  <a:cubicBezTo>
                    <a:pt x="0" y="11"/>
                    <a:pt x="10" y="0"/>
                    <a:pt x="23" y="0"/>
                  </a:cubicBezTo>
                  <a:cubicBezTo>
                    <a:pt x="657" y="0"/>
                    <a:pt x="657" y="0"/>
                    <a:pt x="657" y="0"/>
                  </a:cubicBezTo>
                  <a:cubicBezTo>
                    <a:pt x="670" y="0"/>
                    <a:pt x="680" y="11"/>
                    <a:pt x="680" y="23"/>
                  </a:cubicBezTo>
                  <a:cubicBezTo>
                    <a:pt x="680" y="415"/>
                    <a:pt x="680" y="415"/>
                    <a:pt x="680" y="415"/>
                  </a:cubicBezTo>
                  <a:cubicBezTo>
                    <a:pt x="680" y="428"/>
                    <a:pt x="670" y="438"/>
                    <a:pt x="657" y="438"/>
                  </a:cubicBezTo>
                  <a:close/>
                  <a:moveTo>
                    <a:pt x="23" y="20"/>
                  </a:moveTo>
                  <a:cubicBezTo>
                    <a:pt x="21" y="20"/>
                    <a:pt x="20" y="22"/>
                    <a:pt x="20" y="23"/>
                  </a:cubicBezTo>
                  <a:cubicBezTo>
                    <a:pt x="20" y="415"/>
                    <a:pt x="20" y="415"/>
                    <a:pt x="20" y="415"/>
                  </a:cubicBezTo>
                  <a:cubicBezTo>
                    <a:pt x="20" y="417"/>
                    <a:pt x="21" y="418"/>
                    <a:pt x="23" y="418"/>
                  </a:cubicBezTo>
                  <a:cubicBezTo>
                    <a:pt x="657" y="418"/>
                    <a:pt x="657" y="418"/>
                    <a:pt x="657" y="418"/>
                  </a:cubicBezTo>
                  <a:cubicBezTo>
                    <a:pt x="659" y="418"/>
                    <a:pt x="660" y="417"/>
                    <a:pt x="660" y="415"/>
                  </a:cubicBezTo>
                  <a:cubicBezTo>
                    <a:pt x="660" y="23"/>
                    <a:pt x="660" y="23"/>
                    <a:pt x="660" y="23"/>
                  </a:cubicBezTo>
                  <a:cubicBezTo>
                    <a:pt x="660" y="22"/>
                    <a:pt x="659" y="20"/>
                    <a:pt x="657" y="20"/>
                  </a:cubicBezTo>
                  <a:lnTo>
                    <a:pt x="23"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 name="Freeform 116"/>
            <p:cNvSpPr>
              <a:spLocks noEditPoints="1"/>
            </p:cNvSpPr>
            <p:nvPr/>
          </p:nvSpPr>
          <p:spPr bwMode="auto">
            <a:xfrm>
              <a:off x="5297636" y="3091793"/>
              <a:ext cx="597168" cy="342147"/>
            </a:xfrm>
            <a:custGeom>
              <a:avLst/>
              <a:gdLst>
                <a:gd name="T0" fmla="*/ 614 w 624"/>
                <a:gd name="T1" fmla="*/ 357 h 357"/>
                <a:gd name="T2" fmla="*/ 10 w 624"/>
                <a:gd name="T3" fmla="*/ 357 h 357"/>
                <a:gd name="T4" fmla="*/ 0 w 624"/>
                <a:gd name="T5" fmla="*/ 347 h 357"/>
                <a:gd name="T6" fmla="*/ 0 w 624"/>
                <a:gd name="T7" fmla="*/ 10 h 357"/>
                <a:gd name="T8" fmla="*/ 10 w 624"/>
                <a:gd name="T9" fmla="*/ 0 h 357"/>
                <a:gd name="T10" fmla="*/ 614 w 624"/>
                <a:gd name="T11" fmla="*/ 0 h 357"/>
                <a:gd name="T12" fmla="*/ 624 w 624"/>
                <a:gd name="T13" fmla="*/ 10 h 357"/>
                <a:gd name="T14" fmla="*/ 624 w 624"/>
                <a:gd name="T15" fmla="*/ 347 h 357"/>
                <a:gd name="T16" fmla="*/ 614 w 624"/>
                <a:gd name="T17" fmla="*/ 357 h 357"/>
                <a:gd name="T18" fmla="*/ 20 w 624"/>
                <a:gd name="T19" fmla="*/ 337 h 357"/>
                <a:gd name="T20" fmla="*/ 604 w 624"/>
                <a:gd name="T21" fmla="*/ 337 h 357"/>
                <a:gd name="T22" fmla="*/ 604 w 624"/>
                <a:gd name="T23" fmla="*/ 20 h 357"/>
                <a:gd name="T24" fmla="*/ 20 w 624"/>
                <a:gd name="T25" fmla="*/ 20 h 357"/>
                <a:gd name="T26" fmla="*/ 20 w 624"/>
                <a:gd name="T27" fmla="*/ 33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4" h="357">
                  <a:moveTo>
                    <a:pt x="614" y="357"/>
                  </a:moveTo>
                  <a:cubicBezTo>
                    <a:pt x="10" y="357"/>
                    <a:pt x="10" y="357"/>
                    <a:pt x="10" y="357"/>
                  </a:cubicBezTo>
                  <a:cubicBezTo>
                    <a:pt x="4" y="357"/>
                    <a:pt x="0" y="352"/>
                    <a:pt x="0" y="347"/>
                  </a:cubicBezTo>
                  <a:cubicBezTo>
                    <a:pt x="0" y="10"/>
                    <a:pt x="0" y="10"/>
                    <a:pt x="0" y="10"/>
                  </a:cubicBezTo>
                  <a:cubicBezTo>
                    <a:pt x="0" y="5"/>
                    <a:pt x="4" y="0"/>
                    <a:pt x="10" y="0"/>
                  </a:cubicBezTo>
                  <a:cubicBezTo>
                    <a:pt x="614" y="0"/>
                    <a:pt x="614" y="0"/>
                    <a:pt x="614" y="0"/>
                  </a:cubicBezTo>
                  <a:cubicBezTo>
                    <a:pt x="620" y="0"/>
                    <a:pt x="624" y="5"/>
                    <a:pt x="624" y="10"/>
                  </a:cubicBezTo>
                  <a:cubicBezTo>
                    <a:pt x="624" y="347"/>
                    <a:pt x="624" y="347"/>
                    <a:pt x="624" y="347"/>
                  </a:cubicBezTo>
                  <a:cubicBezTo>
                    <a:pt x="624" y="352"/>
                    <a:pt x="620" y="357"/>
                    <a:pt x="614" y="357"/>
                  </a:cubicBezTo>
                  <a:close/>
                  <a:moveTo>
                    <a:pt x="20" y="337"/>
                  </a:moveTo>
                  <a:cubicBezTo>
                    <a:pt x="604" y="337"/>
                    <a:pt x="604" y="337"/>
                    <a:pt x="604" y="337"/>
                  </a:cubicBezTo>
                  <a:cubicBezTo>
                    <a:pt x="604" y="20"/>
                    <a:pt x="604" y="20"/>
                    <a:pt x="604" y="20"/>
                  </a:cubicBezTo>
                  <a:cubicBezTo>
                    <a:pt x="20" y="20"/>
                    <a:pt x="20" y="20"/>
                    <a:pt x="20" y="20"/>
                  </a:cubicBezTo>
                  <a:lnTo>
                    <a:pt x="20" y="3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 name="Freeform 117"/>
            <p:cNvSpPr>
              <a:spLocks noEditPoints="1"/>
            </p:cNvSpPr>
            <p:nvPr/>
          </p:nvSpPr>
          <p:spPr bwMode="auto">
            <a:xfrm>
              <a:off x="5495482" y="3466612"/>
              <a:ext cx="201476" cy="110721"/>
            </a:xfrm>
            <a:custGeom>
              <a:avLst/>
              <a:gdLst>
                <a:gd name="T0" fmla="*/ 199 w 210"/>
                <a:gd name="T1" fmla="*/ 116 h 116"/>
                <a:gd name="T2" fmla="*/ 11 w 210"/>
                <a:gd name="T3" fmla="*/ 116 h 116"/>
                <a:gd name="T4" fmla="*/ 3 w 210"/>
                <a:gd name="T5" fmla="*/ 112 h 116"/>
                <a:gd name="T6" fmla="*/ 1 w 210"/>
                <a:gd name="T7" fmla="*/ 103 h 116"/>
                <a:gd name="T8" fmla="*/ 27 w 210"/>
                <a:gd name="T9" fmla="*/ 8 h 116"/>
                <a:gd name="T10" fmla="*/ 37 w 210"/>
                <a:gd name="T11" fmla="*/ 0 h 116"/>
                <a:gd name="T12" fmla="*/ 173 w 210"/>
                <a:gd name="T13" fmla="*/ 0 h 116"/>
                <a:gd name="T14" fmla="*/ 183 w 210"/>
                <a:gd name="T15" fmla="*/ 8 h 116"/>
                <a:gd name="T16" fmla="*/ 209 w 210"/>
                <a:gd name="T17" fmla="*/ 103 h 116"/>
                <a:gd name="T18" fmla="*/ 207 w 210"/>
                <a:gd name="T19" fmla="*/ 112 h 116"/>
                <a:gd name="T20" fmla="*/ 199 w 210"/>
                <a:gd name="T21" fmla="*/ 116 h 116"/>
                <a:gd name="T22" fmla="*/ 24 w 210"/>
                <a:gd name="T23" fmla="*/ 96 h 116"/>
                <a:gd name="T24" fmla="*/ 186 w 210"/>
                <a:gd name="T25" fmla="*/ 96 h 116"/>
                <a:gd name="T26" fmla="*/ 166 w 210"/>
                <a:gd name="T27" fmla="*/ 20 h 116"/>
                <a:gd name="T28" fmla="*/ 44 w 210"/>
                <a:gd name="T29" fmla="*/ 20 h 116"/>
                <a:gd name="T30" fmla="*/ 24 w 210"/>
                <a:gd name="T31" fmla="*/ 9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16">
                  <a:moveTo>
                    <a:pt x="199" y="116"/>
                  </a:moveTo>
                  <a:cubicBezTo>
                    <a:pt x="11" y="116"/>
                    <a:pt x="11" y="116"/>
                    <a:pt x="11" y="116"/>
                  </a:cubicBezTo>
                  <a:cubicBezTo>
                    <a:pt x="8" y="116"/>
                    <a:pt x="5" y="114"/>
                    <a:pt x="3" y="112"/>
                  </a:cubicBezTo>
                  <a:cubicBezTo>
                    <a:pt x="1" y="109"/>
                    <a:pt x="0" y="106"/>
                    <a:pt x="1" y="103"/>
                  </a:cubicBezTo>
                  <a:cubicBezTo>
                    <a:pt x="27" y="8"/>
                    <a:pt x="27" y="8"/>
                    <a:pt x="27" y="8"/>
                  </a:cubicBezTo>
                  <a:cubicBezTo>
                    <a:pt x="28" y="3"/>
                    <a:pt x="32" y="0"/>
                    <a:pt x="37" y="0"/>
                  </a:cubicBezTo>
                  <a:cubicBezTo>
                    <a:pt x="173" y="0"/>
                    <a:pt x="173" y="0"/>
                    <a:pt x="173" y="0"/>
                  </a:cubicBezTo>
                  <a:cubicBezTo>
                    <a:pt x="178" y="0"/>
                    <a:pt x="182" y="3"/>
                    <a:pt x="183" y="8"/>
                  </a:cubicBezTo>
                  <a:cubicBezTo>
                    <a:pt x="209" y="103"/>
                    <a:pt x="209" y="103"/>
                    <a:pt x="209" y="103"/>
                  </a:cubicBezTo>
                  <a:cubicBezTo>
                    <a:pt x="210" y="106"/>
                    <a:pt x="209" y="109"/>
                    <a:pt x="207" y="112"/>
                  </a:cubicBezTo>
                  <a:cubicBezTo>
                    <a:pt x="205" y="114"/>
                    <a:pt x="202" y="116"/>
                    <a:pt x="199" y="116"/>
                  </a:cubicBezTo>
                  <a:close/>
                  <a:moveTo>
                    <a:pt x="24" y="96"/>
                  </a:moveTo>
                  <a:cubicBezTo>
                    <a:pt x="186" y="96"/>
                    <a:pt x="186" y="96"/>
                    <a:pt x="186" y="96"/>
                  </a:cubicBezTo>
                  <a:cubicBezTo>
                    <a:pt x="166" y="20"/>
                    <a:pt x="166" y="20"/>
                    <a:pt x="166" y="20"/>
                  </a:cubicBezTo>
                  <a:cubicBezTo>
                    <a:pt x="44" y="20"/>
                    <a:pt x="44" y="20"/>
                    <a:pt x="44" y="20"/>
                  </a:cubicBezTo>
                  <a:lnTo>
                    <a:pt x="24"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118"/>
            <p:cNvSpPr>
              <a:spLocks noEditPoints="1"/>
            </p:cNvSpPr>
            <p:nvPr/>
          </p:nvSpPr>
          <p:spPr bwMode="auto">
            <a:xfrm>
              <a:off x="5468256" y="3558274"/>
              <a:ext cx="254114" cy="44470"/>
            </a:xfrm>
            <a:custGeom>
              <a:avLst/>
              <a:gdLst>
                <a:gd name="T0" fmla="*/ 250 w 265"/>
                <a:gd name="T1" fmla="*/ 46 h 46"/>
                <a:gd name="T2" fmla="*/ 16 w 265"/>
                <a:gd name="T3" fmla="*/ 46 h 46"/>
                <a:gd name="T4" fmla="*/ 0 w 265"/>
                <a:gd name="T5" fmla="*/ 30 h 46"/>
                <a:gd name="T6" fmla="*/ 0 w 265"/>
                <a:gd name="T7" fmla="*/ 15 h 46"/>
                <a:gd name="T8" fmla="*/ 16 w 265"/>
                <a:gd name="T9" fmla="*/ 0 h 46"/>
                <a:gd name="T10" fmla="*/ 250 w 265"/>
                <a:gd name="T11" fmla="*/ 0 h 46"/>
                <a:gd name="T12" fmla="*/ 265 w 265"/>
                <a:gd name="T13" fmla="*/ 15 h 46"/>
                <a:gd name="T14" fmla="*/ 265 w 265"/>
                <a:gd name="T15" fmla="*/ 30 h 46"/>
                <a:gd name="T16" fmla="*/ 250 w 265"/>
                <a:gd name="T17" fmla="*/ 46 h 46"/>
                <a:gd name="T18" fmla="*/ 20 w 265"/>
                <a:gd name="T19" fmla="*/ 26 h 46"/>
                <a:gd name="T20" fmla="*/ 245 w 265"/>
                <a:gd name="T21" fmla="*/ 26 h 46"/>
                <a:gd name="T22" fmla="*/ 245 w 265"/>
                <a:gd name="T23" fmla="*/ 20 h 46"/>
                <a:gd name="T24" fmla="*/ 20 w 265"/>
                <a:gd name="T25" fmla="*/ 20 h 46"/>
                <a:gd name="T26" fmla="*/ 20 w 265"/>
                <a:gd name="T27"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5" h="46">
                  <a:moveTo>
                    <a:pt x="250" y="46"/>
                  </a:moveTo>
                  <a:cubicBezTo>
                    <a:pt x="16" y="46"/>
                    <a:pt x="16" y="46"/>
                    <a:pt x="16" y="46"/>
                  </a:cubicBezTo>
                  <a:cubicBezTo>
                    <a:pt x="7" y="46"/>
                    <a:pt x="0" y="39"/>
                    <a:pt x="0" y="30"/>
                  </a:cubicBezTo>
                  <a:cubicBezTo>
                    <a:pt x="0" y="15"/>
                    <a:pt x="0" y="15"/>
                    <a:pt x="0" y="15"/>
                  </a:cubicBezTo>
                  <a:cubicBezTo>
                    <a:pt x="0" y="7"/>
                    <a:pt x="7" y="0"/>
                    <a:pt x="16" y="0"/>
                  </a:cubicBezTo>
                  <a:cubicBezTo>
                    <a:pt x="250" y="0"/>
                    <a:pt x="250" y="0"/>
                    <a:pt x="250" y="0"/>
                  </a:cubicBezTo>
                  <a:cubicBezTo>
                    <a:pt x="259" y="0"/>
                    <a:pt x="265" y="7"/>
                    <a:pt x="265" y="15"/>
                  </a:cubicBezTo>
                  <a:cubicBezTo>
                    <a:pt x="265" y="30"/>
                    <a:pt x="265" y="30"/>
                    <a:pt x="265" y="30"/>
                  </a:cubicBezTo>
                  <a:cubicBezTo>
                    <a:pt x="265" y="39"/>
                    <a:pt x="259" y="46"/>
                    <a:pt x="250" y="46"/>
                  </a:cubicBezTo>
                  <a:close/>
                  <a:moveTo>
                    <a:pt x="20" y="26"/>
                  </a:moveTo>
                  <a:cubicBezTo>
                    <a:pt x="245" y="26"/>
                    <a:pt x="245" y="26"/>
                    <a:pt x="245" y="26"/>
                  </a:cubicBezTo>
                  <a:cubicBezTo>
                    <a:pt x="245" y="20"/>
                    <a:pt x="245" y="20"/>
                    <a:pt x="245" y="20"/>
                  </a:cubicBezTo>
                  <a:cubicBezTo>
                    <a:pt x="20" y="20"/>
                    <a:pt x="20" y="20"/>
                    <a:pt x="20" y="20"/>
                  </a:cubicBezTo>
                  <a:lnTo>
                    <a:pt x="20"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35" name="Group 134">
            <a:extLst>
              <a:ext uri="{C183D7F6-B498-43B3-948B-1728B52AA6E4}">
                <adec:decorative xmlns:adec="http://schemas.microsoft.com/office/drawing/2017/decorative" val="1"/>
              </a:ext>
            </a:extLst>
          </p:cNvPr>
          <p:cNvGrpSpPr/>
          <p:nvPr/>
        </p:nvGrpSpPr>
        <p:grpSpPr>
          <a:xfrm>
            <a:off x="7425747" y="3369028"/>
            <a:ext cx="522749" cy="689739"/>
            <a:chOff x="8640144" y="1715947"/>
            <a:chExt cx="522749" cy="689739"/>
          </a:xfrm>
          <a:solidFill>
            <a:schemeClr val="accent1">
              <a:lumMod val="60000"/>
              <a:lumOff val="40000"/>
            </a:schemeClr>
          </a:solidFill>
        </p:grpSpPr>
        <p:sp>
          <p:nvSpPr>
            <p:cNvPr id="136" name="Freeform 137"/>
            <p:cNvSpPr>
              <a:spLocks/>
            </p:cNvSpPr>
            <p:nvPr/>
          </p:nvSpPr>
          <p:spPr bwMode="auto">
            <a:xfrm>
              <a:off x="8845251" y="2033590"/>
              <a:ext cx="112536" cy="48100"/>
            </a:xfrm>
            <a:custGeom>
              <a:avLst/>
              <a:gdLst>
                <a:gd name="T0" fmla="*/ 10 w 118"/>
                <a:gd name="T1" fmla="*/ 49 h 50"/>
                <a:gd name="T2" fmla="*/ 9 w 118"/>
                <a:gd name="T3" fmla="*/ 49 h 50"/>
                <a:gd name="T4" fmla="*/ 1 w 118"/>
                <a:gd name="T5" fmla="*/ 38 h 50"/>
                <a:gd name="T6" fmla="*/ 3 w 118"/>
                <a:gd name="T7" fmla="*/ 10 h 50"/>
                <a:gd name="T8" fmla="*/ 8 w 118"/>
                <a:gd name="T9" fmla="*/ 1 h 50"/>
                <a:gd name="T10" fmla="*/ 18 w 118"/>
                <a:gd name="T11" fmla="*/ 2 h 50"/>
                <a:gd name="T12" fmla="*/ 21 w 118"/>
                <a:gd name="T13" fmla="*/ 3 h 50"/>
                <a:gd name="T14" fmla="*/ 23 w 118"/>
                <a:gd name="T15" fmla="*/ 5 h 50"/>
                <a:gd name="T16" fmla="*/ 25 w 118"/>
                <a:gd name="T17" fmla="*/ 6 h 50"/>
                <a:gd name="T18" fmla="*/ 38 w 118"/>
                <a:gd name="T19" fmla="*/ 11 h 50"/>
                <a:gd name="T20" fmla="*/ 41 w 118"/>
                <a:gd name="T21" fmla="*/ 12 h 50"/>
                <a:gd name="T22" fmla="*/ 41 w 118"/>
                <a:gd name="T23" fmla="*/ 12 h 50"/>
                <a:gd name="T24" fmla="*/ 42 w 118"/>
                <a:gd name="T25" fmla="*/ 12 h 50"/>
                <a:gd name="T26" fmla="*/ 43 w 118"/>
                <a:gd name="T27" fmla="*/ 13 h 50"/>
                <a:gd name="T28" fmla="*/ 44 w 118"/>
                <a:gd name="T29" fmla="*/ 13 h 50"/>
                <a:gd name="T30" fmla="*/ 45 w 118"/>
                <a:gd name="T31" fmla="*/ 13 h 50"/>
                <a:gd name="T32" fmla="*/ 46 w 118"/>
                <a:gd name="T33" fmla="*/ 13 h 50"/>
                <a:gd name="T34" fmla="*/ 47 w 118"/>
                <a:gd name="T35" fmla="*/ 14 h 50"/>
                <a:gd name="T36" fmla="*/ 48 w 118"/>
                <a:gd name="T37" fmla="*/ 14 h 50"/>
                <a:gd name="T38" fmla="*/ 49 w 118"/>
                <a:gd name="T39" fmla="*/ 14 h 50"/>
                <a:gd name="T40" fmla="*/ 52 w 118"/>
                <a:gd name="T41" fmla="*/ 14 h 50"/>
                <a:gd name="T42" fmla="*/ 56 w 118"/>
                <a:gd name="T43" fmla="*/ 15 h 50"/>
                <a:gd name="T44" fmla="*/ 59 w 118"/>
                <a:gd name="T45" fmla="*/ 15 h 50"/>
                <a:gd name="T46" fmla="*/ 100 w 118"/>
                <a:gd name="T47" fmla="*/ 2 h 50"/>
                <a:gd name="T48" fmla="*/ 105 w 118"/>
                <a:gd name="T49" fmla="*/ 0 h 50"/>
                <a:gd name="T50" fmla="*/ 115 w 118"/>
                <a:gd name="T51" fmla="*/ 10 h 50"/>
                <a:gd name="T52" fmla="*/ 118 w 118"/>
                <a:gd name="T53" fmla="*/ 37 h 50"/>
                <a:gd name="T54" fmla="*/ 109 w 118"/>
                <a:gd name="T55" fmla="*/ 49 h 50"/>
                <a:gd name="T56" fmla="*/ 98 w 118"/>
                <a:gd name="T57" fmla="*/ 41 h 50"/>
                <a:gd name="T58" fmla="*/ 96 w 118"/>
                <a:gd name="T59" fmla="*/ 27 h 50"/>
                <a:gd name="T60" fmla="*/ 56 w 118"/>
                <a:gd name="T61" fmla="*/ 35 h 50"/>
                <a:gd name="T62" fmla="*/ 56 w 118"/>
                <a:gd name="T63" fmla="*/ 35 h 50"/>
                <a:gd name="T64" fmla="*/ 49 w 118"/>
                <a:gd name="T65" fmla="*/ 34 h 50"/>
                <a:gd name="T66" fmla="*/ 46 w 118"/>
                <a:gd name="T67" fmla="*/ 34 h 50"/>
                <a:gd name="T68" fmla="*/ 44 w 118"/>
                <a:gd name="T69" fmla="*/ 33 h 50"/>
                <a:gd name="T70" fmla="*/ 42 w 118"/>
                <a:gd name="T71" fmla="*/ 33 h 50"/>
                <a:gd name="T72" fmla="*/ 39 w 118"/>
                <a:gd name="T73" fmla="*/ 32 h 50"/>
                <a:gd name="T74" fmla="*/ 37 w 118"/>
                <a:gd name="T75" fmla="*/ 32 h 50"/>
                <a:gd name="T76" fmla="*/ 35 w 118"/>
                <a:gd name="T77" fmla="*/ 31 h 50"/>
                <a:gd name="T78" fmla="*/ 32 w 118"/>
                <a:gd name="T79" fmla="*/ 31 h 50"/>
                <a:gd name="T80" fmla="*/ 22 w 118"/>
                <a:gd name="T81" fmla="*/ 27 h 50"/>
                <a:gd name="T82" fmla="*/ 20 w 118"/>
                <a:gd name="T83" fmla="*/ 41 h 50"/>
                <a:gd name="T84" fmla="*/ 10 w 118"/>
                <a:gd name="T85"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50">
                  <a:moveTo>
                    <a:pt x="10" y="49"/>
                  </a:moveTo>
                  <a:cubicBezTo>
                    <a:pt x="10" y="49"/>
                    <a:pt x="9" y="49"/>
                    <a:pt x="9" y="49"/>
                  </a:cubicBezTo>
                  <a:cubicBezTo>
                    <a:pt x="3" y="48"/>
                    <a:pt x="0" y="43"/>
                    <a:pt x="1" y="38"/>
                  </a:cubicBezTo>
                  <a:cubicBezTo>
                    <a:pt x="2" y="30"/>
                    <a:pt x="3" y="20"/>
                    <a:pt x="3" y="10"/>
                  </a:cubicBezTo>
                  <a:cubicBezTo>
                    <a:pt x="3" y="6"/>
                    <a:pt x="5" y="3"/>
                    <a:pt x="8" y="1"/>
                  </a:cubicBezTo>
                  <a:cubicBezTo>
                    <a:pt x="11" y="0"/>
                    <a:pt x="15" y="0"/>
                    <a:pt x="18" y="2"/>
                  </a:cubicBezTo>
                  <a:cubicBezTo>
                    <a:pt x="19" y="2"/>
                    <a:pt x="20" y="3"/>
                    <a:pt x="21" y="3"/>
                  </a:cubicBezTo>
                  <a:cubicBezTo>
                    <a:pt x="22" y="4"/>
                    <a:pt x="22" y="4"/>
                    <a:pt x="23" y="5"/>
                  </a:cubicBezTo>
                  <a:cubicBezTo>
                    <a:pt x="24" y="5"/>
                    <a:pt x="25" y="6"/>
                    <a:pt x="25" y="6"/>
                  </a:cubicBezTo>
                  <a:cubicBezTo>
                    <a:pt x="30" y="8"/>
                    <a:pt x="34" y="10"/>
                    <a:pt x="38" y="11"/>
                  </a:cubicBezTo>
                  <a:cubicBezTo>
                    <a:pt x="39" y="12"/>
                    <a:pt x="40" y="12"/>
                    <a:pt x="41" y="12"/>
                  </a:cubicBezTo>
                  <a:cubicBezTo>
                    <a:pt x="41" y="12"/>
                    <a:pt x="41" y="12"/>
                    <a:pt x="41" y="12"/>
                  </a:cubicBezTo>
                  <a:cubicBezTo>
                    <a:pt x="41" y="12"/>
                    <a:pt x="42" y="12"/>
                    <a:pt x="42" y="12"/>
                  </a:cubicBezTo>
                  <a:cubicBezTo>
                    <a:pt x="42" y="13"/>
                    <a:pt x="42" y="13"/>
                    <a:pt x="43" y="13"/>
                  </a:cubicBezTo>
                  <a:cubicBezTo>
                    <a:pt x="43" y="13"/>
                    <a:pt x="43" y="13"/>
                    <a:pt x="44" y="13"/>
                  </a:cubicBezTo>
                  <a:cubicBezTo>
                    <a:pt x="44" y="13"/>
                    <a:pt x="45" y="13"/>
                    <a:pt x="45" y="13"/>
                  </a:cubicBezTo>
                  <a:cubicBezTo>
                    <a:pt x="45" y="13"/>
                    <a:pt x="46" y="13"/>
                    <a:pt x="46" y="13"/>
                  </a:cubicBezTo>
                  <a:cubicBezTo>
                    <a:pt x="46" y="13"/>
                    <a:pt x="46" y="14"/>
                    <a:pt x="47" y="14"/>
                  </a:cubicBezTo>
                  <a:cubicBezTo>
                    <a:pt x="47" y="14"/>
                    <a:pt x="47" y="14"/>
                    <a:pt x="48" y="14"/>
                  </a:cubicBezTo>
                  <a:cubicBezTo>
                    <a:pt x="48" y="14"/>
                    <a:pt x="49" y="14"/>
                    <a:pt x="49" y="14"/>
                  </a:cubicBezTo>
                  <a:cubicBezTo>
                    <a:pt x="50" y="14"/>
                    <a:pt x="51" y="14"/>
                    <a:pt x="52" y="14"/>
                  </a:cubicBezTo>
                  <a:cubicBezTo>
                    <a:pt x="53" y="14"/>
                    <a:pt x="55" y="15"/>
                    <a:pt x="56" y="15"/>
                  </a:cubicBezTo>
                  <a:cubicBezTo>
                    <a:pt x="57" y="15"/>
                    <a:pt x="58" y="15"/>
                    <a:pt x="59" y="15"/>
                  </a:cubicBezTo>
                  <a:cubicBezTo>
                    <a:pt x="73" y="15"/>
                    <a:pt x="87" y="10"/>
                    <a:pt x="100" y="2"/>
                  </a:cubicBezTo>
                  <a:cubicBezTo>
                    <a:pt x="101" y="1"/>
                    <a:pt x="103" y="0"/>
                    <a:pt x="105" y="0"/>
                  </a:cubicBezTo>
                  <a:cubicBezTo>
                    <a:pt x="111" y="0"/>
                    <a:pt x="115" y="5"/>
                    <a:pt x="115" y="10"/>
                  </a:cubicBezTo>
                  <a:cubicBezTo>
                    <a:pt x="115" y="20"/>
                    <a:pt x="116" y="29"/>
                    <a:pt x="118" y="37"/>
                  </a:cubicBezTo>
                  <a:cubicBezTo>
                    <a:pt x="118" y="43"/>
                    <a:pt x="115" y="48"/>
                    <a:pt x="109" y="49"/>
                  </a:cubicBezTo>
                  <a:cubicBezTo>
                    <a:pt x="104" y="50"/>
                    <a:pt x="99" y="46"/>
                    <a:pt x="98" y="41"/>
                  </a:cubicBezTo>
                  <a:cubicBezTo>
                    <a:pt x="97" y="36"/>
                    <a:pt x="96" y="32"/>
                    <a:pt x="96" y="27"/>
                  </a:cubicBezTo>
                  <a:cubicBezTo>
                    <a:pt x="83" y="32"/>
                    <a:pt x="70" y="35"/>
                    <a:pt x="56" y="35"/>
                  </a:cubicBezTo>
                  <a:cubicBezTo>
                    <a:pt x="56" y="35"/>
                    <a:pt x="56" y="35"/>
                    <a:pt x="56" y="35"/>
                  </a:cubicBezTo>
                  <a:cubicBezTo>
                    <a:pt x="54" y="35"/>
                    <a:pt x="51" y="34"/>
                    <a:pt x="49" y="34"/>
                  </a:cubicBezTo>
                  <a:cubicBezTo>
                    <a:pt x="48" y="34"/>
                    <a:pt x="47" y="34"/>
                    <a:pt x="46" y="34"/>
                  </a:cubicBezTo>
                  <a:cubicBezTo>
                    <a:pt x="45" y="34"/>
                    <a:pt x="45" y="33"/>
                    <a:pt x="44" y="33"/>
                  </a:cubicBezTo>
                  <a:cubicBezTo>
                    <a:pt x="43" y="33"/>
                    <a:pt x="43" y="33"/>
                    <a:pt x="42" y="33"/>
                  </a:cubicBezTo>
                  <a:cubicBezTo>
                    <a:pt x="41" y="33"/>
                    <a:pt x="40" y="33"/>
                    <a:pt x="39" y="32"/>
                  </a:cubicBezTo>
                  <a:cubicBezTo>
                    <a:pt x="39" y="32"/>
                    <a:pt x="38" y="32"/>
                    <a:pt x="37" y="32"/>
                  </a:cubicBezTo>
                  <a:cubicBezTo>
                    <a:pt x="36" y="32"/>
                    <a:pt x="36" y="32"/>
                    <a:pt x="35" y="31"/>
                  </a:cubicBezTo>
                  <a:cubicBezTo>
                    <a:pt x="34" y="31"/>
                    <a:pt x="33" y="31"/>
                    <a:pt x="32" y="31"/>
                  </a:cubicBezTo>
                  <a:cubicBezTo>
                    <a:pt x="29" y="29"/>
                    <a:pt x="25" y="28"/>
                    <a:pt x="22" y="27"/>
                  </a:cubicBezTo>
                  <a:cubicBezTo>
                    <a:pt x="22" y="32"/>
                    <a:pt x="21" y="36"/>
                    <a:pt x="20" y="41"/>
                  </a:cubicBezTo>
                  <a:cubicBezTo>
                    <a:pt x="19" y="46"/>
                    <a:pt x="15" y="49"/>
                    <a:pt x="10"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Freeform 138"/>
            <p:cNvSpPr>
              <a:spLocks/>
            </p:cNvSpPr>
            <p:nvPr/>
          </p:nvSpPr>
          <p:spPr bwMode="auto">
            <a:xfrm>
              <a:off x="8761756" y="1877491"/>
              <a:ext cx="279526" cy="189678"/>
            </a:xfrm>
            <a:custGeom>
              <a:avLst/>
              <a:gdLst>
                <a:gd name="T0" fmla="*/ 146 w 292"/>
                <a:gd name="T1" fmla="*/ 198 h 198"/>
                <a:gd name="T2" fmla="*/ 94 w 292"/>
                <a:gd name="T3" fmla="*/ 182 h 198"/>
                <a:gd name="T4" fmla="*/ 39 w 292"/>
                <a:gd name="T5" fmla="*/ 107 h 198"/>
                <a:gd name="T6" fmla="*/ 15 w 292"/>
                <a:gd name="T7" fmla="*/ 84 h 198"/>
                <a:gd name="T8" fmla="*/ 8 w 292"/>
                <a:gd name="T9" fmla="*/ 71 h 198"/>
                <a:gd name="T10" fmla="*/ 2 w 292"/>
                <a:gd name="T11" fmla="*/ 42 h 198"/>
                <a:gd name="T12" fmla="*/ 16 w 292"/>
                <a:gd name="T13" fmla="*/ 29 h 198"/>
                <a:gd name="T14" fmla="*/ 26 w 292"/>
                <a:gd name="T15" fmla="*/ 28 h 198"/>
                <a:gd name="T16" fmla="*/ 26 w 292"/>
                <a:gd name="T17" fmla="*/ 10 h 198"/>
                <a:gd name="T18" fmla="*/ 36 w 292"/>
                <a:gd name="T19" fmla="*/ 0 h 198"/>
                <a:gd name="T20" fmla="*/ 46 w 292"/>
                <a:gd name="T21" fmla="*/ 10 h 198"/>
                <a:gd name="T22" fmla="*/ 46 w 292"/>
                <a:gd name="T23" fmla="*/ 53 h 198"/>
                <a:gd name="T24" fmla="*/ 38 w 292"/>
                <a:gd name="T25" fmla="*/ 63 h 198"/>
                <a:gd name="T26" fmla="*/ 27 w 292"/>
                <a:gd name="T27" fmla="*/ 56 h 198"/>
                <a:gd name="T28" fmla="*/ 24 w 292"/>
                <a:gd name="T29" fmla="*/ 48 h 198"/>
                <a:gd name="T30" fmla="*/ 23 w 292"/>
                <a:gd name="T31" fmla="*/ 48 h 198"/>
                <a:gd name="T32" fmla="*/ 21 w 292"/>
                <a:gd name="T33" fmla="*/ 49 h 198"/>
                <a:gd name="T34" fmla="*/ 21 w 292"/>
                <a:gd name="T35" fmla="*/ 49 h 198"/>
                <a:gd name="T36" fmla="*/ 25 w 292"/>
                <a:gd name="T37" fmla="*/ 60 h 198"/>
                <a:gd name="T38" fmla="*/ 33 w 292"/>
                <a:gd name="T39" fmla="*/ 76 h 198"/>
                <a:gd name="T40" fmla="*/ 38 w 292"/>
                <a:gd name="T41" fmla="*/ 86 h 198"/>
                <a:gd name="T42" fmla="*/ 47 w 292"/>
                <a:gd name="T43" fmla="*/ 84 h 198"/>
                <a:gd name="T44" fmla="*/ 54 w 292"/>
                <a:gd name="T45" fmla="*/ 90 h 198"/>
                <a:gd name="T46" fmla="*/ 105 w 292"/>
                <a:gd name="T47" fmla="*/ 165 h 198"/>
                <a:gd name="T48" fmla="*/ 146 w 292"/>
                <a:gd name="T49" fmla="*/ 178 h 198"/>
                <a:gd name="T50" fmla="*/ 187 w 292"/>
                <a:gd name="T51" fmla="*/ 165 h 198"/>
                <a:gd name="T52" fmla="*/ 238 w 292"/>
                <a:gd name="T53" fmla="*/ 90 h 198"/>
                <a:gd name="T54" fmla="*/ 245 w 292"/>
                <a:gd name="T55" fmla="*/ 84 h 198"/>
                <a:gd name="T56" fmla="*/ 254 w 292"/>
                <a:gd name="T57" fmla="*/ 86 h 198"/>
                <a:gd name="T58" fmla="*/ 259 w 292"/>
                <a:gd name="T59" fmla="*/ 76 h 198"/>
                <a:gd name="T60" fmla="*/ 267 w 292"/>
                <a:gd name="T61" fmla="*/ 60 h 198"/>
                <a:gd name="T62" fmla="*/ 271 w 292"/>
                <a:gd name="T63" fmla="*/ 49 h 198"/>
                <a:gd name="T64" fmla="*/ 271 w 292"/>
                <a:gd name="T65" fmla="*/ 49 h 198"/>
                <a:gd name="T66" fmla="*/ 269 w 292"/>
                <a:gd name="T67" fmla="*/ 48 h 198"/>
                <a:gd name="T68" fmla="*/ 266 w 292"/>
                <a:gd name="T69" fmla="*/ 49 h 198"/>
                <a:gd name="T70" fmla="*/ 265 w 292"/>
                <a:gd name="T71" fmla="*/ 55 h 198"/>
                <a:gd name="T72" fmla="*/ 254 w 292"/>
                <a:gd name="T73" fmla="*/ 63 h 198"/>
                <a:gd name="T74" fmla="*/ 245 w 292"/>
                <a:gd name="T75" fmla="*/ 53 h 198"/>
                <a:gd name="T76" fmla="*/ 245 w 292"/>
                <a:gd name="T77" fmla="*/ 10 h 198"/>
                <a:gd name="T78" fmla="*/ 255 w 292"/>
                <a:gd name="T79" fmla="*/ 0 h 198"/>
                <a:gd name="T80" fmla="*/ 265 w 292"/>
                <a:gd name="T81" fmla="*/ 10 h 198"/>
                <a:gd name="T82" fmla="*/ 265 w 292"/>
                <a:gd name="T83" fmla="*/ 28 h 198"/>
                <a:gd name="T84" fmla="*/ 276 w 292"/>
                <a:gd name="T85" fmla="*/ 29 h 198"/>
                <a:gd name="T86" fmla="*/ 290 w 292"/>
                <a:gd name="T87" fmla="*/ 42 h 198"/>
                <a:gd name="T88" fmla="*/ 284 w 292"/>
                <a:gd name="T89" fmla="*/ 71 h 198"/>
                <a:gd name="T90" fmla="*/ 277 w 292"/>
                <a:gd name="T91" fmla="*/ 84 h 198"/>
                <a:gd name="T92" fmla="*/ 253 w 292"/>
                <a:gd name="T93" fmla="*/ 107 h 198"/>
                <a:gd name="T94" fmla="*/ 198 w 292"/>
                <a:gd name="T95" fmla="*/ 182 h 198"/>
                <a:gd name="T96" fmla="*/ 146 w 292"/>
                <a:gd name="T9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198">
                  <a:moveTo>
                    <a:pt x="146" y="198"/>
                  </a:moveTo>
                  <a:cubicBezTo>
                    <a:pt x="128" y="198"/>
                    <a:pt x="110" y="192"/>
                    <a:pt x="94" y="182"/>
                  </a:cubicBezTo>
                  <a:cubicBezTo>
                    <a:pt x="71" y="166"/>
                    <a:pt x="51" y="140"/>
                    <a:pt x="39" y="107"/>
                  </a:cubicBezTo>
                  <a:cubicBezTo>
                    <a:pt x="26" y="109"/>
                    <a:pt x="19" y="94"/>
                    <a:pt x="15" y="84"/>
                  </a:cubicBezTo>
                  <a:cubicBezTo>
                    <a:pt x="13" y="80"/>
                    <a:pt x="11" y="75"/>
                    <a:pt x="8" y="71"/>
                  </a:cubicBezTo>
                  <a:cubicBezTo>
                    <a:pt x="2" y="60"/>
                    <a:pt x="0" y="50"/>
                    <a:pt x="2" y="42"/>
                  </a:cubicBezTo>
                  <a:cubicBezTo>
                    <a:pt x="4" y="38"/>
                    <a:pt x="8" y="32"/>
                    <a:pt x="16" y="29"/>
                  </a:cubicBezTo>
                  <a:cubicBezTo>
                    <a:pt x="20" y="28"/>
                    <a:pt x="23" y="28"/>
                    <a:pt x="26" y="28"/>
                  </a:cubicBezTo>
                  <a:cubicBezTo>
                    <a:pt x="26" y="10"/>
                    <a:pt x="26" y="10"/>
                    <a:pt x="26" y="10"/>
                  </a:cubicBezTo>
                  <a:cubicBezTo>
                    <a:pt x="26" y="5"/>
                    <a:pt x="31" y="0"/>
                    <a:pt x="36" y="0"/>
                  </a:cubicBezTo>
                  <a:cubicBezTo>
                    <a:pt x="42" y="0"/>
                    <a:pt x="46" y="5"/>
                    <a:pt x="46" y="10"/>
                  </a:cubicBezTo>
                  <a:cubicBezTo>
                    <a:pt x="46" y="53"/>
                    <a:pt x="46" y="53"/>
                    <a:pt x="46" y="53"/>
                  </a:cubicBezTo>
                  <a:cubicBezTo>
                    <a:pt x="46" y="58"/>
                    <a:pt x="43" y="62"/>
                    <a:pt x="38" y="63"/>
                  </a:cubicBezTo>
                  <a:cubicBezTo>
                    <a:pt x="33" y="64"/>
                    <a:pt x="29" y="61"/>
                    <a:pt x="27" y="56"/>
                  </a:cubicBezTo>
                  <a:cubicBezTo>
                    <a:pt x="24" y="48"/>
                    <a:pt x="24" y="48"/>
                    <a:pt x="24" y="48"/>
                  </a:cubicBezTo>
                  <a:cubicBezTo>
                    <a:pt x="24" y="48"/>
                    <a:pt x="23" y="48"/>
                    <a:pt x="23" y="48"/>
                  </a:cubicBezTo>
                  <a:cubicBezTo>
                    <a:pt x="22" y="49"/>
                    <a:pt x="21" y="49"/>
                    <a:pt x="21" y="49"/>
                  </a:cubicBezTo>
                  <a:cubicBezTo>
                    <a:pt x="21" y="49"/>
                    <a:pt x="21" y="49"/>
                    <a:pt x="21" y="49"/>
                  </a:cubicBezTo>
                  <a:cubicBezTo>
                    <a:pt x="21" y="49"/>
                    <a:pt x="21" y="52"/>
                    <a:pt x="25" y="60"/>
                  </a:cubicBezTo>
                  <a:cubicBezTo>
                    <a:pt x="29" y="65"/>
                    <a:pt x="31" y="71"/>
                    <a:pt x="33" y="76"/>
                  </a:cubicBezTo>
                  <a:cubicBezTo>
                    <a:pt x="35" y="79"/>
                    <a:pt x="36" y="83"/>
                    <a:pt x="38" y="86"/>
                  </a:cubicBezTo>
                  <a:cubicBezTo>
                    <a:pt x="40" y="84"/>
                    <a:pt x="44" y="83"/>
                    <a:pt x="47" y="84"/>
                  </a:cubicBezTo>
                  <a:cubicBezTo>
                    <a:pt x="50" y="84"/>
                    <a:pt x="53" y="87"/>
                    <a:pt x="54" y="90"/>
                  </a:cubicBezTo>
                  <a:cubicBezTo>
                    <a:pt x="65" y="124"/>
                    <a:pt x="83" y="150"/>
                    <a:pt x="105" y="165"/>
                  </a:cubicBezTo>
                  <a:cubicBezTo>
                    <a:pt x="118" y="173"/>
                    <a:pt x="132" y="178"/>
                    <a:pt x="146" y="178"/>
                  </a:cubicBezTo>
                  <a:cubicBezTo>
                    <a:pt x="160" y="178"/>
                    <a:pt x="174" y="173"/>
                    <a:pt x="187" y="165"/>
                  </a:cubicBezTo>
                  <a:cubicBezTo>
                    <a:pt x="209" y="150"/>
                    <a:pt x="227" y="124"/>
                    <a:pt x="238" y="90"/>
                  </a:cubicBezTo>
                  <a:cubicBezTo>
                    <a:pt x="239" y="87"/>
                    <a:pt x="242" y="84"/>
                    <a:pt x="245" y="84"/>
                  </a:cubicBezTo>
                  <a:cubicBezTo>
                    <a:pt x="249" y="83"/>
                    <a:pt x="252" y="84"/>
                    <a:pt x="254" y="86"/>
                  </a:cubicBezTo>
                  <a:cubicBezTo>
                    <a:pt x="256" y="83"/>
                    <a:pt x="257" y="79"/>
                    <a:pt x="259" y="76"/>
                  </a:cubicBezTo>
                  <a:cubicBezTo>
                    <a:pt x="261" y="71"/>
                    <a:pt x="263" y="65"/>
                    <a:pt x="267" y="60"/>
                  </a:cubicBezTo>
                  <a:cubicBezTo>
                    <a:pt x="271" y="52"/>
                    <a:pt x="271" y="49"/>
                    <a:pt x="271" y="49"/>
                  </a:cubicBezTo>
                  <a:cubicBezTo>
                    <a:pt x="271" y="49"/>
                    <a:pt x="271" y="49"/>
                    <a:pt x="271" y="49"/>
                  </a:cubicBezTo>
                  <a:cubicBezTo>
                    <a:pt x="271" y="49"/>
                    <a:pt x="270" y="49"/>
                    <a:pt x="269" y="48"/>
                  </a:cubicBezTo>
                  <a:cubicBezTo>
                    <a:pt x="268" y="48"/>
                    <a:pt x="267" y="48"/>
                    <a:pt x="266" y="49"/>
                  </a:cubicBezTo>
                  <a:cubicBezTo>
                    <a:pt x="265" y="55"/>
                    <a:pt x="265" y="55"/>
                    <a:pt x="265" y="55"/>
                  </a:cubicBezTo>
                  <a:cubicBezTo>
                    <a:pt x="264" y="60"/>
                    <a:pt x="259" y="63"/>
                    <a:pt x="254" y="63"/>
                  </a:cubicBezTo>
                  <a:cubicBezTo>
                    <a:pt x="249" y="62"/>
                    <a:pt x="245" y="58"/>
                    <a:pt x="245" y="53"/>
                  </a:cubicBezTo>
                  <a:cubicBezTo>
                    <a:pt x="245" y="10"/>
                    <a:pt x="245" y="10"/>
                    <a:pt x="245" y="10"/>
                  </a:cubicBezTo>
                  <a:cubicBezTo>
                    <a:pt x="245" y="4"/>
                    <a:pt x="249" y="0"/>
                    <a:pt x="255" y="0"/>
                  </a:cubicBezTo>
                  <a:cubicBezTo>
                    <a:pt x="261" y="0"/>
                    <a:pt x="265" y="4"/>
                    <a:pt x="265" y="10"/>
                  </a:cubicBezTo>
                  <a:cubicBezTo>
                    <a:pt x="265" y="28"/>
                    <a:pt x="265" y="28"/>
                    <a:pt x="265" y="28"/>
                  </a:cubicBezTo>
                  <a:cubicBezTo>
                    <a:pt x="269" y="28"/>
                    <a:pt x="272" y="28"/>
                    <a:pt x="276" y="29"/>
                  </a:cubicBezTo>
                  <a:cubicBezTo>
                    <a:pt x="284" y="32"/>
                    <a:pt x="288" y="38"/>
                    <a:pt x="290" y="42"/>
                  </a:cubicBezTo>
                  <a:cubicBezTo>
                    <a:pt x="292" y="50"/>
                    <a:pt x="290" y="60"/>
                    <a:pt x="284" y="71"/>
                  </a:cubicBezTo>
                  <a:cubicBezTo>
                    <a:pt x="281" y="75"/>
                    <a:pt x="279" y="80"/>
                    <a:pt x="277" y="84"/>
                  </a:cubicBezTo>
                  <a:cubicBezTo>
                    <a:pt x="273" y="94"/>
                    <a:pt x="266" y="109"/>
                    <a:pt x="253" y="107"/>
                  </a:cubicBezTo>
                  <a:cubicBezTo>
                    <a:pt x="241" y="140"/>
                    <a:pt x="221" y="166"/>
                    <a:pt x="198" y="182"/>
                  </a:cubicBezTo>
                  <a:cubicBezTo>
                    <a:pt x="182" y="192"/>
                    <a:pt x="164" y="198"/>
                    <a:pt x="146" y="1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 name="Freeform 139"/>
            <p:cNvSpPr>
              <a:spLocks/>
            </p:cNvSpPr>
            <p:nvPr/>
          </p:nvSpPr>
          <p:spPr bwMode="auto">
            <a:xfrm>
              <a:off x="8944174" y="1834836"/>
              <a:ext cx="70789" cy="59898"/>
            </a:xfrm>
            <a:custGeom>
              <a:avLst/>
              <a:gdLst>
                <a:gd name="T0" fmla="*/ 64 w 74"/>
                <a:gd name="T1" fmla="*/ 63 h 63"/>
                <a:gd name="T2" fmla="*/ 0 w 74"/>
                <a:gd name="T3" fmla="*/ 10 h 63"/>
                <a:gd name="T4" fmla="*/ 10 w 74"/>
                <a:gd name="T5" fmla="*/ 0 h 63"/>
                <a:gd name="T6" fmla="*/ 20 w 74"/>
                <a:gd name="T7" fmla="*/ 10 h 63"/>
                <a:gd name="T8" fmla="*/ 64 w 74"/>
                <a:gd name="T9" fmla="*/ 43 h 63"/>
                <a:gd name="T10" fmla="*/ 74 w 74"/>
                <a:gd name="T11" fmla="*/ 53 h 63"/>
                <a:gd name="T12" fmla="*/ 64 w 7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74" h="63">
                  <a:moveTo>
                    <a:pt x="64" y="63"/>
                  </a:moveTo>
                  <a:cubicBezTo>
                    <a:pt x="30" y="63"/>
                    <a:pt x="0" y="38"/>
                    <a:pt x="0" y="10"/>
                  </a:cubicBezTo>
                  <a:cubicBezTo>
                    <a:pt x="0" y="4"/>
                    <a:pt x="4" y="0"/>
                    <a:pt x="10" y="0"/>
                  </a:cubicBezTo>
                  <a:cubicBezTo>
                    <a:pt x="15" y="0"/>
                    <a:pt x="20" y="4"/>
                    <a:pt x="20" y="10"/>
                  </a:cubicBezTo>
                  <a:cubicBezTo>
                    <a:pt x="20" y="27"/>
                    <a:pt x="41" y="43"/>
                    <a:pt x="64" y="43"/>
                  </a:cubicBezTo>
                  <a:cubicBezTo>
                    <a:pt x="70" y="43"/>
                    <a:pt x="74" y="48"/>
                    <a:pt x="74" y="53"/>
                  </a:cubicBezTo>
                  <a:cubicBezTo>
                    <a:pt x="74" y="59"/>
                    <a:pt x="70" y="63"/>
                    <a:pt x="64"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 name="Freeform 140"/>
            <p:cNvSpPr>
              <a:spLocks/>
            </p:cNvSpPr>
            <p:nvPr/>
          </p:nvSpPr>
          <p:spPr bwMode="auto">
            <a:xfrm>
              <a:off x="8789890" y="1833021"/>
              <a:ext cx="174250" cy="62621"/>
            </a:xfrm>
            <a:custGeom>
              <a:avLst/>
              <a:gdLst>
                <a:gd name="T0" fmla="*/ 10 w 182"/>
                <a:gd name="T1" fmla="*/ 66 h 66"/>
                <a:gd name="T2" fmla="*/ 0 w 182"/>
                <a:gd name="T3" fmla="*/ 56 h 66"/>
                <a:gd name="T4" fmla="*/ 10 w 182"/>
                <a:gd name="T5" fmla="*/ 46 h 66"/>
                <a:gd name="T6" fmla="*/ 164 w 182"/>
                <a:gd name="T7" fmla="*/ 4 h 66"/>
                <a:gd name="T8" fmla="*/ 178 w 182"/>
                <a:gd name="T9" fmla="*/ 5 h 66"/>
                <a:gd name="T10" fmla="*/ 177 w 182"/>
                <a:gd name="T11" fmla="*/ 19 h 66"/>
                <a:gd name="T12" fmla="*/ 10 w 18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82" h="66">
                  <a:moveTo>
                    <a:pt x="10" y="66"/>
                  </a:moveTo>
                  <a:cubicBezTo>
                    <a:pt x="5" y="66"/>
                    <a:pt x="0" y="61"/>
                    <a:pt x="0" y="56"/>
                  </a:cubicBezTo>
                  <a:cubicBezTo>
                    <a:pt x="0" y="50"/>
                    <a:pt x="5" y="46"/>
                    <a:pt x="10" y="46"/>
                  </a:cubicBezTo>
                  <a:cubicBezTo>
                    <a:pt x="80" y="46"/>
                    <a:pt x="128" y="33"/>
                    <a:pt x="164" y="4"/>
                  </a:cubicBezTo>
                  <a:cubicBezTo>
                    <a:pt x="169" y="0"/>
                    <a:pt x="175" y="1"/>
                    <a:pt x="178" y="5"/>
                  </a:cubicBezTo>
                  <a:cubicBezTo>
                    <a:pt x="182" y="10"/>
                    <a:pt x="181" y="16"/>
                    <a:pt x="177" y="19"/>
                  </a:cubicBezTo>
                  <a:cubicBezTo>
                    <a:pt x="137" y="51"/>
                    <a:pt x="85" y="66"/>
                    <a:pt x="10" y="6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Freeform 141"/>
            <p:cNvSpPr>
              <a:spLocks/>
            </p:cNvSpPr>
            <p:nvPr/>
          </p:nvSpPr>
          <p:spPr bwMode="auto">
            <a:xfrm>
              <a:off x="8743605" y="1715947"/>
              <a:ext cx="315828" cy="345777"/>
            </a:xfrm>
            <a:custGeom>
              <a:avLst/>
              <a:gdLst>
                <a:gd name="T0" fmla="*/ 320 w 330"/>
                <a:gd name="T1" fmla="*/ 361 h 361"/>
                <a:gd name="T2" fmla="*/ 310 w 330"/>
                <a:gd name="T3" fmla="*/ 351 h 361"/>
                <a:gd name="T4" fmla="*/ 310 w 330"/>
                <a:gd name="T5" fmla="*/ 136 h 361"/>
                <a:gd name="T6" fmla="*/ 309 w 330"/>
                <a:gd name="T7" fmla="*/ 133 h 361"/>
                <a:gd name="T8" fmla="*/ 165 w 330"/>
                <a:gd name="T9" fmla="*/ 20 h 361"/>
                <a:gd name="T10" fmla="*/ 21 w 330"/>
                <a:gd name="T11" fmla="*/ 133 h 361"/>
                <a:gd name="T12" fmla="*/ 20 w 330"/>
                <a:gd name="T13" fmla="*/ 136 h 361"/>
                <a:gd name="T14" fmla="*/ 20 w 330"/>
                <a:gd name="T15" fmla="*/ 349 h 361"/>
                <a:gd name="T16" fmla="*/ 10 w 330"/>
                <a:gd name="T17" fmla="*/ 359 h 361"/>
                <a:gd name="T18" fmla="*/ 0 w 330"/>
                <a:gd name="T19" fmla="*/ 349 h 361"/>
                <a:gd name="T20" fmla="*/ 0 w 330"/>
                <a:gd name="T21" fmla="*/ 133 h 361"/>
                <a:gd name="T22" fmla="*/ 1 w 330"/>
                <a:gd name="T23" fmla="*/ 129 h 361"/>
                <a:gd name="T24" fmla="*/ 165 w 330"/>
                <a:gd name="T25" fmla="*/ 0 h 361"/>
                <a:gd name="T26" fmla="*/ 329 w 330"/>
                <a:gd name="T27" fmla="*/ 129 h 361"/>
                <a:gd name="T28" fmla="*/ 330 w 330"/>
                <a:gd name="T29" fmla="*/ 133 h 361"/>
                <a:gd name="T30" fmla="*/ 330 w 330"/>
                <a:gd name="T31" fmla="*/ 351 h 361"/>
                <a:gd name="T32" fmla="*/ 320 w 330"/>
                <a:gd name="T33"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0" h="361">
                  <a:moveTo>
                    <a:pt x="320" y="361"/>
                  </a:moveTo>
                  <a:cubicBezTo>
                    <a:pt x="314" y="361"/>
                    <a:pt x="310" y="357"/>
                    <a:pt x="310" y="351"/>
                  </a:cubicBezTo>
                  <a:cubicBezTo>
                    <a:pt x="310" y="136"/>
                    <a:pt x="310" y="136"/>
                    <a:pt x="310" y="136"/>
                  </a:cubicBezTo>
                  <a:cubicBezTo>
                    <a:pt x="309" y="135"/>
                    <a:pt x="309" y="134"/>
                    <a:pt x="309" y="133"/>
                  </a:cubicBezTo>
                  <a:cubicBezTo>
                    <a:pt x="308" y="71"/>
                    <a:pt x="243" y="20"/>
                    <a:pt x="165" y="20"/>
                  </a:cubicBezTo>
                  <a:cubicBezTo>
                    <a:pt x="87" y="20"/>
                    <a:pt x="22" y="71"/>
                    <a:pt x="21" y="133"/>
                  </a:cubicBezTo>
                  <a:cubicBezTo>
                    <a:pt x="21" y="134"/>
                    <a:pt x="21" y="135"/>
                    <a:pt x="20" y="136"/>
                  </a:cubicBezTo>
                  <a:cubicBezTo>
                    <a:pt x="20" y="349"/>
                    <a:pt x="20" y="349"/>
                    <a:pt x="20" y="349"/>
                  </a:cubicBezTo>
                  <a:cubicBezTo>
                    <a:pt x="20" y="355"/>
                    <a:pt x="16" y="359"/>
                    <a:pt x="10" y="359"/>
                  </a:cubicBezTo>
                  <a:cubicBezTo>
                    <a:pt x="5" y="359"/>
                    <a:pt x="0" y="355"/>
                    <a:pt x="0" y="349"/>
                  </a:cubicBezTo>
                  <a:cubicBezTo>
                    <a:pt x="0" y="133"/>
                    <a:pt x="0" y="133"/>
                    <a:pt x="0" y="133"/>
                  </a:cubicBezTo>
                  <a:cubicBezTo>
                    <a:pt x="0" y="132"/>
                    <a:pt x="1" y="130"/>
                    <a:pt x="1" y="129"/>
                  </a:cubicBezTo>
                  <a:cubicBezTo>
                    <a:pt x="5" y="57"/>
                    <a:pt x="76" y="0"/>
                    <a:pt x="165" y="0"/>
                  </a:cubicBezTo>
                  <a:cubicBezTo>
                    <a:pt x="254" y="0"/>
                    <a:pt x="325" y="57"/>
                    <a:pt x="329" y="129"/>
                  </a:cubicBezTo>
                  <a:cubicBezTo>
                    <a:pt x="329" y="131"/>
                    <a:pt x="330" y="132"/>
                    <a:pt x="330" y="133"/>
                  </a:cubicBezTo>
                  <a:cubicBezTo>
                    <a:pt x="330" y="351"/>
                    <a:pt x="330" y="351"/>
                    <a:pt x="330" y="351"/>
                  </a:cubicBezTo>
                  <a:cubicBezTo>
                    <a:pt x="330" y="357"/>
                    <a:pt x="325" y="361"/>
                    <a:pt x="320" y="3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 name="Freeform 142"/>
            <p:cNvSpPr>
              <a:spLocks noEditPoints="1"/>
            </p:cNvSpPr>
            <p:nvPr/>
          </p:nvSpPr>
          <p:spPr bwMode="auto">
            <a:xfrm>
              <a:off x="8688244" y="2042665"/>
              <a:ext cx="220535" cy="74419"/>
            </a:xfrm>
            <a:custGeom>
              <a:avLst/>
              <a:gdLst>
                <a:gd name="T0" fmla="*/ 220 w 230"/>
                <a:gd name="T1" fmla="*/ 78 h 78"/>
                <a:gd name="T2" fmla="*/ 220 w 230"/>
                <a:gd name="T3" fmla="*/ 78 h 78"/>
                <a:gd name="T4" fmla="*/ 202 w 230"/>
                <a:gd name="T5" fmla="*/ 78 h 78"/>
                <a:gd name="T6" fmla="*/ 201 w 230"/>
                <a:gd name="T7" fmla="*/ 78 h 78"/>
                <a:gd name="T8" fmla="*/ 192 w 230"/>
                <a:gd name="T9" fmla="*/ 77 h 78"/>
                <a:gd name="T10" fmla="*/ 9 w 230"/>
                <a:gd name="T11" fmla="*/ 43 h 78"/>
                <a:gd name="T12" fmla="*/ 1 w 230"/>
                <a:gd name="T13" fmla="*/ 36 h 78"/>
                <a:gd name="T14" fmla="*/ 3 w 230"/>
                <a:gd name="T15" fmla="*/ 27 h 78"/>
                <a:gd name="T16" fmla="*/ 82 w 230"/>
                <a:gd name="T17" fmla="*/ 0 h 78"/>
                <a:gd name="T18" fmla="*/ 125 w 230"/>
                <a:gd name="T19" fmla="*/ 5 h 78"/>
                <a:gd name="T20" fmla="*/ 179 w 230"/>
                <a:gd name="T21" fmla="*/ 21 h 78"/>
                <a:gd name="T22" fmla="*/ 179 w 230"/>
                <a:gd name="T23" fmla="*/ 21 h 78"/>
                <a:gd name="T24" fmla="*/ 229 w 230"/>
                <a:gd name="T25" fmla="*/ 63 h 78"/>
                <a:gd name="T26" fmla="*/ 230 w 230"/>
                <a:gd name="T27" fmla="*/ 68 h 78"/>
                <a:gd name="T28" fmla="*/ 220 w 230"/>
                <a:gd name="T29" fmla="*/ 78 h 78"/>
                <a:gd name="T30" fmla="*/ 36 w 230"/>
                <a:gd name="T31" fmla="*/ 28 h 78"/>
                <a:gd name="T32" fmla="*/ 199 w 230"/>
                <a:gd name="T33" fmla="*/ 58 h 78"/>
                <a:gd name="T34" fmla="*/ 171 w 230"/>
                <a:gd name="T35" fmla="*/ 40 h 78"/>
                <a:gd name="T36" fmla="*/ 170 w 230"/>
                <a:gd name="T37" fmla="*/ 40 h 78"/>
                <a:gd name="T38" fmla="*/ 121 w 230"/>
                <a:gd name="T39" fmla="*/ 24 h 78"/>
                <a:gd name="T40" fmla="*/ 82 w 230"/>
                <a:gd name="T41" fmla="*/ 20 h 78"/>
                <a:gd name="T42" fmla="*/ 36 w 230"/>
                <a:gd name="T43"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 h="78">
                  <a:moveTo>
                    <a:pt x="220" y="78"/>
                  </a:moveTo>
                  <a:cubicBezTo>
                    <a:pt x="220" y="78"/>
                    <a:pt x="220" y="78"/>
                    <a:pt x="220" y="78"/>
                  </a:cubicBezTo>
                  <a:cubicBezTo>
                    <a:pt x="202" y="78"/>
                    <a:pt x="202" y="78"/>
                    <a:pt x="202" y="78"/>
                  </a:cubicBezTo>
                  <a:cubicBezTo>
                    <a:pt x="202" y="78"/>
                    <a:pt x="201" y="78"/>
                    <a:pt x="201" y="78"/>
                  </a:cubicBezTo>
                  <a:cubicBezTo>
                    <a:pt x="192" y="77"/>
                    <a:pt x="192" y="77"/>
                    <a:pt x="192" y="77"/>
                  </a:cubicBezTo>
                  <a:cubicBezTo>
                    <a:pt x="9" y="43"/>
                    <a:pt x="9" y="43"/>
                    <a:pt x="9" y="43"/>
                  </a:cubicBezTo>
                  <a:cubicBezTo>
                    <a:pt x="5" y="42"/>
                    <a:pt x="3" y="40"/>
                    <a:pt x="1" y="36"/>
                  </a:cubicBezTo>
                  <a:cubicBezTo>
                    <a:pt x="0" y="33"/>
                    <a:pt x="1" y="30"/>
                    <a:pt x="3" y="27"/>
                  </a:cubicBezTo>
                  <a:cubicBezTo>
                    <a:pt x="16" y="10"/>
                    <a:pt x="45" y="0"/>
                    <a:pt x="82" y="0"/>
                  </a:cubicBezTo>
                  <a:cubicBezTo>
                    <a:pt x="96" y="0"/>
                    <a:pt x="110" y="2"/>
                    <a:pt x="125" y="5"/>
                  </a:cubicBezTo>
                  <a:cubicBezTo>
                    <a:pt x="144" y="8"/>
                    <a:pt x="163" y="14"/>
                    <a:pt x="179" y="21"/>
                  </a:cubicBezTo>
                  <a:cubicBezTo>
                    <a:pt x="179" y="21"/>
                    <a:pt x="179" y="21"/>
                    <a:pt x="179" y="21"/>
                  </a:cubicBezTo>
                  <a:cubicBezTo>
                    <a:pt x="204" y="33"/>
                    <a:pt x="221" y="48"/>
                    <a:pt x="229" y="63"/>
                  </a:cubicBezTo>
                  <a:cubicBezTo>
                    <a:pt x="230" y="65"/>
                    <a:pt x="230" y="66"/>
                    <a:pt x="230" y="68"/>
                  </a:cubicBezTo>
                  <a:cubicBezTo>
                    <a:pt x="230" y="74"/>
                    <a:pt x="226" y="78"/>
                    <a:pt x="220" y="78"/>
                  </a:cubicBezTo>
                  <a:close/>
                  <a:moveTo>
                    <a:pt x="36" y="28"/>
                  </a:moveTo>
                  <a:cubicBezTo>
                    <a:pt x="199" y="58"/>
                    <a:pt x="199" y="58"/>
                    <a:pt x="199" y="58"/>
                  </a:cubicBezTo>
                  <a:cubicBezTo>
                    <a:pt x="192" y="51"/>
                    <a:pt x="182" y="45"/>
                    <a:pt x="171" y="40"/>
                  </a:cubicBezTo>
                  <a:cubicBezTo>
                    <a:pt x="170" y="40"/>
                    <a:pt x="170" y="40"/>
                    <a:pt x="170" y="40"/>
                  </a:cubicBezTo>
                  <a:cubicBezTo>
                    <a:pt x="156" y="33"/>
                    <a:pt x="139" y="27"/>
                    <a:pt x="121" y="24"/>
                  </a:cubicBezTo>
                  <a:cubicBezTo>
                    <a:pt x="108" y="22"/>
                    <a:pt x="95" y="20"/>
                    <a:pt x="82" y="20"/>
                  </a:cubicBezTo>
                  <a:cubicBezTo>
                    <a:pt x="64" y="20"/>
                    <a:pt x="48" y="23"/>
                    <a:pt x="36"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 name="Freeform 143"/>
            <p:cNvSpPr>
              <a:spLocks noEditPoints="1"/>
            </p:cNvSpPr>
            <p:nvPr/>
          </p:nvSpPr>
          <p:spPr bwMode="auto">
            <a:xfrm>
              <a:off x="8894258" y="2042665"/>
              <a:ext cx="219627" cy="74419"/>
            </a:xfrm>
            <a:custGeom>
              <a:avLst/>
              <a:gdLst>
                <a:gd name="T0" fmla="*/ 29 w 230"/>
                <a:gd name="T1" fmla="*/ 78 h 78"/>
                <a:gd name="T2" fmla="*/ 10 w 230"/>
                <a:gd name="T3" fmla="*/ 78 h 78"/>
                <a:gd name="T4" fmla="*/ 2 w 230"/>
                <a:gd name="T5" fmla="*/ 74 h 78"/>
                <a:gd name="T6" fmla="*/ 1 w 230"/>
                <a:gd name="T7" fmla="*/ 64 h 78"/>
                <a:gd name="T8" fmla="*/ 52 w 230"/>
                <a:gd name="T9" fmla="*/ 21 h 78"/>
                <a:gd name="T10" fmla="*/ 53 w 230"/>
                <a:gd name="T11" fmla="*/ 21 h 78"/>
                <a:gd name="T12" fmla="*/ 106 w 230"/>
                <a:gd name="T13" fmla="*/ 5 h 78"/>
                <a:gd name="T14" fmla="*/ 148 w 230"/>
                <a:gd name="T15" fmla="*/ 0 h 78"/>
                <a:gd name="T16" fmla="*/ 228 w 230"/>
                <a:gd name="T17" fmla="*/ 27 h 78"/>
                <a:gd name="T18" fmla="*/ 229 w 230"/>
                <a:gd name="T19" fmla="*/ 37 h 78"/>
                <a:gd name="T20" fmla="*/ 222 w 230"/>
                <a:gd name="T21" fmla="*/ 43 h 78"/>
                <a:gd name="T22" fmla="*/ 30 w 230"/>
                <a:gd name="T23" fmla="*/ 78 h 78"/>
                <a:gd name="T24" fmla="*/ 29 w 230"/>
                <a:gd name="T25" fmla="*/ 78 h 78"/>
                <a:gd name="T26" fmla="*/ 61 w 230"/>
                <a:gd name="T27" fmla="*/ 39 h 78"/>
                <a:gd name="T28" fmla="*/ 60 w 230"/>
                <a:gd name="T29" fmla="*/ 40 h 78"/>
                <a:gd name="T30" fmla="*/ 31 w 230"/>
                <a:gd name="T31" fmla="*/ 58 h 78"/>
                <a:gd name="T32" fmla="*/ 194 w 230"/>
                <a:gd name="T33" fmla="*/ 28 h 78"/>
                <a:gd name="T34" fmla="*/ 148 w 230"/>
                <a:gd name="T35" fmla="*/ 20 h 78"/>
                <a:gd name="T36" fmla="*/ 109 w 230"/>
                <a:gd name="T37" fmla="*/ 24 h 78"/>
                <a:gd name="T38" fmla="*/ 61 w 230"/>
                <a:gd name="T39" fmla="*/ 39 h 78"/>
                <a:gd name="T40" fmla="*/ 61 w 230"/>
                <a:gd name="T41"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78">
                  <a:moveTo>
                    <a:pt x="29" y="78"/>
                  </a:moveTo>
                  <a:cubicBezTo>
                    <a:pt x="10" y="78"/>
                    <a:pt x="10" y="78"/>
                    <a:pt x="10" y="78"/>
                  </a:cubicBezTo>
                  <a:cubicBezTo>
                    <a:pt x="7" y="78"/>
                    <a:pt x="4" y="77"/>
                    <a:pt x="2" y="74"/>
                  </a:cubicBezTo>
                  <a:cubicBezTo>
                    <a:pt x="0" y="71"/>
                    <a:pt x="0" y="67"/>
                    <a:pt x="1" y="64"/>
                  </a:cubicBezTo>
                  <a:cubicBezTo>
                    <a:pt x="8" y="48"/>
                    <a:pt x="26" y="33"/>
                    <a:pt x="52" y="21"/>
                  </a:cubicBezTo>
                  <a:cubicBezTo>
                    <a:pt x="52" y="21"/>
                    <a:pt x="52" y="21"/>
                    <a:pt x="53" y="21"/>
                  </a:cubicBezTo>
                  <a:cubicBezTo>
                    <a:pt x="68" y="14"/>
                    <a:pt x="87" y="8"/>
                    <a:pt x="106" y="5"/>
                  </a:cubicBezTo>
                  <a:cubicBezTo>
                    <a:pt x="120" y="2"/>
                    <a:pt x="135" y="0"/>
                    <a:pt x="148" y="0"/>
                  </a:cubicBezTo>
                  <a:cubicBezTo>
                    <a:pt x="186" y="0"/>
                    <a:pt x="215" y="10"/>
                    <a:pt x="228" y="27"/>
                  </a:cubicBezTo>
                  <a:cubicBezTo>
                    <a:pt x="230" y="30"/>
                    <a:pt x="230" y="33"/>
                    <a:pt x="229" y="37"/>
                  </a:cubicBezTo>
                  <a:cubicBezTo>
                    <a:pt x="228" y="40"/>
                    <a:pt x="225" y="42"/>
                    <a:pt x="222" y="43"/>
                  </a:cubicBezTo>
                  <a:cubicBezTo>
                    <a:pt x="30" y="78"/>
                    <a:pt x="30" y="78"/>
                    <a:pt x="30" y="78"/>
                  </a:cubicBezTo>
                  <a:cubicBezTo>
                    <a:pt x="30" y="78"/>
                    <a:pt x="29" y="78"/>
                    <a:pt x="29" y="78"/>
                  </a:cubicBezTo>
                  <a:close/>
                  <a:moveTo>
                    <a:pt x="61" y="39"/>
                  </a:moveTo>
                  <a:cubicBezTo>
                    <a:pt x="60" y="39"/>
                    <a:pt x="60" y="40"/>
                    <a:pt x="60" y="40"/>
                  </a:cubicBezTo>
                  <a:cubicBezTo>
                    <a:pt x="48" y="45"/>
                    <a:pt x="38" y="51"/>
                    <a:pt x="31" y="58"/>
                  </a:cubicBezTo>
                  <a:cubicBezTo>
                    <a:pt x="194" y="28"/>
                    <a:pt x="194" y="28"/>
                    <a:pt x="194" y="28"/>
                  </a:cubicBezTo>
                  <a:cubicBezTo>
                    <a:pt x="183" y="23"/>
                    <a:pt x="167" y="20"/>
                    <a:pt x="148" y="20"/>
                  </a:cubicBezTo>
                  <a:cubicBezTo>
                    <a:pt x="136" y="20"/>
                    <a:pt x="123" y="22"/>
                    <a:pt x="109" y="24"/>
                  </a:cubicBezTo>
                  <a:cubicBezTo>
                    <a:pt x="92" y="27"/>
                    <a:pt x="75" y="33"/>
                    <a:pt x="61" y="39"/>
                  </a:cubicBezTo>
                  <a:cubicBezTo>
                    <a:pt x="61" y="39"/>
                    <a:pt x="61" y="39"/>
                    <a:pt x="6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 name="Freeform 144"/>
            <p:cNvSpPr>
              <a:spLocks/>
            </p:cNvSpPr>
            <p:nvPr/>
          </p:nvSpPr>
          <p:spPr bwMode="auto">
            <a:xfrm>
              <a:off x="8867032" y="2385719"/>
              <a:ext cx="24504" cy="19966"/>
            </a:xfrm>
            <a:custGeom>
              <a:avLst/>
              <a:gdLst>
                <a:gd name="T0" fmla="*/ 15 w 25"/>
                <a:gd name="T1" fmla="*/ 21 h 21"/>
                <a:gd name="T2" fmla="*/ 15 w 25"/>
                <a:gd name="T3" fmla="*/ 21 h 21"/>
                <a:gd name="T4" fmla="*/ 10 w 25"/>
                <a:gd name="T5" fmla="*/ 21 h 21"/>
                <a:gd name="T6" fmla="*/ 0 w 25"/>
                <a:gd name="T7" fmla="*/ 11 h 21"/>
                <a:gd name="T8" fmla="*/ 0 w 25"/>
                <a:gd name="T9" fmla="*/ 10 h 21"/>
                <a:gd name="T10" fmla="*/ 4 w 25"/>
                <a:gd name="T11" fmla="*/ 3 h 21"/>
                <a:gd name="T12" fmla="*/ 12 w 25"/>
                <a:gd name="T13" fmla="*/ 1 h 21"/>
                <a:gd name="T14" fmla="*/ 17 w 25"/>
                <a:gd name="T15" fmla="*/ 1 h 21"/>
                <a:gd name="T16" fmla="*/ 25 w 25"/>
                <a:gd name="T17" fmla="*/ 11 h 21"/>
                <a:gd name="T18" fmla="*/ 15 w 25"/>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15" y="21"/>
                  </a:moveTo>
                  <a:cubicBezTo>
                    <a:pt x="15" y="21"/>
                    <a:pt x="15" y="21"/>
                    <a:pt x="15" y="21"/>
                  </a:cubicBezTo>
                  <a:cubicBezTo>
                    <a:pt x="10" y="21"/>
                    <a:pt x="10" y="21"/>
                    <a:pt x="10" y="21"/>
                  </a:cubicBezTo>
                  <a:cubicBezTo>
                    <a:pt x="5" y="21"/>
                    <a:pt x="0" y="17"/>
                    <a:pt x="0" y="11"/>
                  </a:cubicBezTo>
                  <a:cubicBezTo>
                    <a:pt x="0" y="10"/>
                    <a:pt x="0" y="10"/>
                    <a:pt x="0" y="10"/>
                  </a:cubicBezTo>
                  <a:cubicBezTo>
                    <a:pt x="0" y="7"/>
                    <a:pt x="1" y="5"/>
                    <a:pt x="4" y="3"/>
                  </a:cubicBezTo>
                  <a:cubicBezTo>
                    <a:pt x="6" y="1"/>
                    <a:pt x="9" y="0"/>
                    <a:pt x="12" y="1"/>
                  </a:cubicBezTo>
                  <a:cubicBezTo>
                    <a:pt x="17" y="1"/>
                    <a:pt x="17" y="1"/>
                    <a:pt x="17" y="1"/>
                  </a:cubicBezTo>
                  <a:cubicBezTo>
                    <a:pt x="22" y="2"/>
                    <a:pt x="25" y="6"/>
                    <a:pt x="25" y="11"/>
                  </a:cubicBezTo>
                  <a:cubicBezTo>
                    <a:pt x="25" y="17"/>
                    <a:pt x="21" y="21"/>
                    <a:pt x="15"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 name="Freeform 145"/>
            <p:cNvSpPr>
              <a:spLocks/>
            </p:cNvSpPr>
            <p:nvPr/>
          </p:nvSpPr>
          <p:spPr bwMode="auto">
            <a:xfrm>
              <a:off x="8911502" y="2385719"/>
              <a:ext cx="24504" cy="19966"/>
            </a:xfrm>
            <a:custGeom>
              <a:avLst/>
              <a:gdLst>
                <a:gd name="T0" fmla="*/ 16 w 26"/>
                <a:gd name="T1" fmla="*/ 21 h 21"/>
                <a:gd name="T2" fmla="*/ 11 w 26"/>
                <a:gd name="T3" fmla="*/ 21 h 21"/>
                <a:gd name="T4" fmla="*/ 1 w 26"/>
                <a:gd name="T5" fmla="*/ 12 h 21"/>
                <a:gd name="T6" fmla="*/ 9 w 26"/>
                <a:gd name="T7" fmla="*/ 1 h 21"/>
                <a:gd name="T8" fmla="*/ 14 w 26"/>
                <a:gd name="T9" fmla="*/ 0 h 21"/>
                <a:gd name="T10" fmla="*/ 22 w 26"/>
                <a:gd name="T11" fmla="*/ 3 h 21"/>
                <a:gd name="T12" fmla="*/ 26 w 26"/>
                <a:gd name="T13" fmla="*/ 10 h 21"/>
                <a:gd name="T14" fmla="*/ 26 w 26"/>
                <a:gd name="T15" fmla="*/ 11 h 21"/>
                <a:gd name="T16" fmla="*/ 16 w 26"/>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1">
                  <a:moveTo>
                    <a:pt x="16" y="21"/>
                  </a:moveTo>
                  <a:cubicBezTo>
                    <a:pt x="11" y="21"/>
                    <a:pt x="11" y="21"/>
                    <a:pt x="11" y="21"/>
                  </a:cubicBezTo>
                  <a:cubicBezTo>
                    <a:pt x="6" y="21"/>
                    <a:pt x="1" y="17"/>
                    <a:pt x="1" y="12"/>
                  </a:cubicBezTo>
                  <a:cubicBezTo>
                    <a:pt x="0" y="7"/>
                    <a:pt x="4" y="2"/>
                    <a:pt x="9" y="1"/>
                  </a:cubicBezTo>
                  <a:cubicBezTo>
                    <a:pt x="14" y="0"/>
                    <a:pt x="14" y="0"/>
                    <a:pt x="14" y="0"/>
                  </a:cubicBezTo>
                  <a:cubicBezTo>
                    <a:pt x="17" y="0"/>
                    <a:pt x="20" y="1"/>
                    <a:pt x="22" y="3"/>
                  </a:cubicBezTo>
                  <a:cubicBezTo>
                    <a:pt x="25" y="5"/>
                    <a:pt x="26" y="7"/>
                    <a:pt x="26" y="10"/>
                  </a:cubicBezTo>
                  <a:cubicBezTo>
                    <a:pt x="26" y="11"/>
                    <a:pt x="26" y="11"/>
                    <a:pt x="26" y="11"/>
                  </a:cubicBezTo>
                  <a:cubicBezTo>
                    <a:pt x="26" y="17"/>
                    <a:pt x="21" y="21"/>
                    <a:pt x="16"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 name="Freeform 146"/>
            <p:cNvSpPr>
              <a:spLocks noEditPoints="1"/>
            </p:cNvSpPr>
            <p:nvPr/>
          </p:nvSpPr>
          <p:spPr bwMode="auto">
            <a:xfrm>
              <a:off x="8871570" y="2098026"/>
              <a:ext cx="59898" cy="307660"/>
            </a:xfrm>
            <a:custGeom>
              <a:avLst/>
              <a:gdLst>
                <a:gd name="T0" fmla="*/ 52 w 62"/>
                <a:gd name="T1" fmla="*/ 321 h 321"/>
                <a:gd name="T2" fmla="*/ 10 w 62"/>
                <a:gd name="T3" fmla="*/ 321 h 321"/>
                <a:gd name="T4" fmla="*/ 0 w 62"/>
                <a:gd name="T5" fmla="*/ 311 h 321"/>
                <a:gd name="T6" fmla="*/ 0 w 62"/>
                <a:gd name="T7" fmla="*/ 10 h 321"/>
                <a:gd name="T8" fmla="*/ 10 w 62"/>
                <a:gd name="T9" fmla="*/ 0 h 321"/>
                <a:gd name="T10" fmla="*/ 52 w 62"/>
                <a:gd name="T11" fmla="*/ 0 h 321"/>
                <a:gd name="T12" fmla="*/ 62 w 62"/>
                <a:gd name="T13" fmla="*/ 10 h 321"/>
                <a:gd name="T14" fmla="*/ 62 w 62"/>
                <a:gd name="T15" fmla="*/ 311 h 321"/>
                <a:gd name="T16" fmla="*/ 52 w 62"/>
                <a:gd name="T17" fmla="*/ 321 h 321"/>
                <a:gd name="T18" fmla="*/ 20 w 62"/>
                <a:gd name="T19" fmla="*/ 301 h 321"/>
                <a:gd name="T20" fmla="*/ 42 w 62"/>
                <a:gd name="T21" fmla="*/ 301 h 321"/>
                <a:gd name="T22" fmla="*/ 42 w 62"/>
                <a:gd name="T23" fmla="*/ 20 h 321"/>
                <a:gd name="T24" fmla="*/ 20 w 62"/>
                <a:gd name="T25" fmla="*/ 20 h 321"/>
                <a:gd name="T26" fmla="*/ 20 w 62"/>
                <a:gd name="T27" fmla="*/ 30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321">
                  <a:moveTo>
                    <a:pt x="52" y="321"/>
                  </a:moveTo>
                  <a:cubicBezTo>
                    <a:pt x="10" y="321"/>
                    <a:pt x="10" y="321"/>
                    <a:pt x="10" y="321"/>
                  </a:cubicBezTo>
                  <a:cubicBezTo>
                    <a:pt x="5" y="321"/>
                    <a:pt x="0" y="317"/>
                    <a:pt x="0" y="311"/>
                  </a:cubicBezTo>
                  <a:cubicBezTo>
                    <a:pt x="0" y="10"/>
                    <a:pt x="0" y="10"/>
                    <a:pt x="0" y="10"/>
                  </a:cubicBezTo>
                  <a:cubicBezTo>
                    <a:pt x="0" y="5"/>
                    <a:pt x="5" y="0"/>
                    <a:pt x="10" y="0"/>
                  </a:cubicBezTo>
                  <a:cubicBezTo>
                    <a:pt x="52" y="0"/>
                    <a:pt x="52" y="0"/>
                    <a:pt x="52" y="0"/>
                  </a:cubicBezTo>
                  <a:cubicBezTo>
                    <a:pt x="57" y="0"/>
                    <a:pt x="62" y="5"/>
                    <a:pt x="62" y="10"/>
                  </a:cubicBezTo>
                  <a:cubicBezTo>
                    <a:pt x="62" y="311"/>
                    <a:pt x="62" y="311"/>
                    <a:pt x="62" y="311"/>
                  </a:cubicBezTo>
                  <a:cubicBezTo>
                    <a:pt x="62" y="317"/>
                    <a:pt x="57" y="321"/>
                    <a:pt x="52" y="321"/>
                  </a:cubicBezTo>
                  <a:close/>
                  <a:moveTo>
                    <a:pt x="20" y="301"/>
                  </a:moveTo>
                  <a:cubicBezTo>
                    <a:pt x="42" y="301"/>
                    <a:pt x="42" y="301"/>
                    <a:pt x="42" y="301"/>
                  </a:cubicBezTo>
                  <a:cubicBezTo>
                    <a:pt x="42" y="20"/>
                    <a:pt x="42" y="20"/>
                    <a:pt x="42" y="20"/>
                  </a:cubicBezTo>
                  <a:cubicBezTo>
                    <a:pt x="20" y="20"/>
                    <a:pt x="20" y="20"/>
                    <a:pt x="20" y="20"/>
                  </a:cubicBezTo>
                  <a:lnTo>
                    <a:pt x="20" y="3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 name="Freeform 147"/>
            <p:cNvSpPr>
              <a:spLocks noEditPoints="1"/>
            </p:cNvSpPr>
            <p:nvPr/>
          </p:nvSpPr>
          <p:spPr bwMode="auto">
            <a:xfrm>
              <a:off x="8674631" y="2061724"/>
              <a:ext cx="216905" cy="343962"/>
            </a:xfrm>
            <a:custGeom>
              <a:avLst/>
              <a:gdLst>
                <a:gd name="T0" fmla="*/ 215 w 226"/>
                <a:gd name="T1" fmla="*/ 359 h 359"/>
                <a:gd name="T2" fmla="*/ 209 w 226"/>
                <a:gd name="T3" fmla="*/ 358 h 359"/>
                <a:gd name="T4" fmla="*/ 0 w 226"/>
                <a:gd name="T5" fmla="*/ 311 h 359"/>
                <a:gd name="T6" fmla="*/ 7 w 226"/>
                <a:gd name="T7" fmla="*/ 248 h 359"/>
                <a:gd name="T8" fmla="*/ 39 w 226"/>
                <a:gd name="T9" fmla="*/ 235 h 359"/>
                <a:gd name="T10" fmla="*/ 38 w 226"/>
                <a:gd name="T11" fmla="*/ 232 h 359"/>
                <a:gd name="T12" fmla="*/ 38 w 226"/>
                <a:gd name="T13" fmla="*/ 232 h 359"/>
                <a:gd name="T14" fmla="*/ 37 w 226"/>
                <a:gd name="T15" fmla="*/ 231 h 359"/>
                <a:gd name="T16" fmla="*/ 35 w 226"/>
                <a:gd name="T17" fmla="*/ 231 h 359"/>
                <a:gd name="T18" fmla="*/ 5 w 226"/>
                <a:gd name="T19" fmla="*/ 238 h 359"/>
                <a:gd name="T20" fmla="*/ 0 w 226"/>
                <a:gd name="T21" fmla="*/ 227 h 359"/>
                <a:gd name="T22" fmla="*/ 45 w 226"/>
                <a:gd name="T23" fmla="*/ 202 h 359"/>
                <a:gd name="T24" fmla="*/ 46 w 226"/>
                <a:gd name="T25" fmla="*/ 201 h 359"/>
                <a:gd name="T26" fmla="*/ 46 w 226"/>
                <a:gd name="T27" fmla="*/ 201 h 359"/>
                <a:gd name="T28" fmla="*/ 47 w 226"/>
                <a:gd name="T29" fmla="*/ 198 h 359"/>
                <a:gd name="T30" fmla="*/ 46 w 226"/>
                <a:gd name="T31" fmla="*/ 197 h 359"/>
                <a:gd name="T32" fmla="*/ 46 w 226"/>
                <a:gd name="T33" fmla="*/ 197 h 359"/>
                <a:gd name="T34" fmla="*/ 45 w 226"/>
                <a:gd name="T35" fmla="*/ 196 h 359"/>
                <a:gd name="T36" fmla="*/ 45 w 226"/>
                <a:gd name="T37" fmla="*/ 196 h 359"/>
                <a:gd name="T38" fmla="*/ 35 w 226"/>
                <a:gd name="T39" fmla="*/ 188 h 359"/>
                <a:gd name="T40" fmla="*/ 49 w 226"/>
                <a:gd name="T41" fmla="*/ 174 h 359"/>
                <a:gd name="T42" fmla="*/ 49 w 226"/>
                <a:gd name="T43" fmla="*/ 173 h 359"/>
                <a:gd name="T44" fmla="*/ 49 w 226"/>
                <a:gd name="T45" fmla="*/ 173 h 359"/>
                <a:gd name="T46" fmla="*/ 50 w 226"/>
                <a:gd name="T47" fmla="*/ 172 h 359"/>
                <a:gd name="T48" fmla="*/ 51 w 226"/>
                <a:gd name="T49" fmla="*/ 171 h 359"/>
                <a:gd name="T50" fmla="*/ 47 w 226"/>
                <a:gd name="T51" fmla="*/ 168 h 359"/>
                <a:gd name="T52" fmla="*/ 36 w 226"/>
                <a:gd name="T53" fmla="*/ 154 h 359"/>
                <a:gd name="T54" fmla="*/ 33 w 226"/>
                <a:gd name="T55" fmla="*/ 150 h 359"/>
                <a:gd name="T56" fmla="*/ 5 w 226"/>
                <a:gd name="T57" fmla="*/ 156 h 359"/>
                <a:gd name="T58" fmla="*/ 0 w 226"/>
                <a:gd name="T59" fmla="*/ 10 h 359"/>
                <a:gd name="T60" fmla="*/ 12 w 226"/>
                <a:gd name="T61" fmla="*/ 0 h 359"/>
                <a:gd name="T62" fmla="*/ 226 w 226"/>
                <a:gd name="T63" fmla="*/ 48 h 359"/>
                <a:gd name="T64" fmla="*/ 223 w 226"/>
                <a:gd name="T65" fmla="*/ 357 h 359"/>
                <a:gd name="T66" fmla="*/ 20 w 226"/>
                <a:gd name="T67" fmla="*/ 303 h 359"/>
                <a:gd name="T68" fmla="*/ 206 w 226"/>
                <a:gd name="T69" fmla="*/ 57 h 359"/>
                <a:gd name="T70" fmla="*/ 20 w 226"/>
                <a:gd name="T71" fmla="*/ 133 h 359"/>
                <a:gd name="T72" fmla="*/ 34 w 226"/>
                <a:gd name="T73" fmla="*/ 129 h 359"/>
                <a:gd name="T74" fmla="*/ 56 w 226"/>
                <a:gd name="T75" fmla="*/ 150 h 359"/>
                <a:gd name="T76" fmla="*/ 71 w 226"/>
                <a:gd name="T77" fmla="*/ 171 h 359"/>
                <a:gd name="T78" fmla="*/ 70 w 226"/>
                <a:gd name="T79" fmla="*/ 174 h 359"/>
                <a:gd name="T80" fmla="*/ 69 w 226"/>
                <a:gd name="T81" fmla="*/ 179 h 359"/>
                <a:gd name="T82" fmla="*/ 64 w 226"/>
                <a:gd name="T83" fmla="*/ 187 h 359"/>
                <a:gd name="T84" fmla="*/ 64 w 226"/>
                <a:gd name="T85" fmla="*/ 188 h 359"/>
                <a:gd name="T86" fmla="*/ 65 w 226"/>
                <a:gd name="T87" fmla="*/ 190 h 359"/>
                <a:gd name="T88" fmla="*/ 61 w 226"/>
                <a:gd name="T89" fmla="*/ 214 h 359"/>
                <a:gd name="T90" fmla="*/ 58 w 226"/>
                <a:gd name="T91" fmla="*/ 217 h 359"/>
                <a:gd name="T92" fmla="*/ 55 w 226"/>
                <a:gd name="T93" fmla="*/ 219 h 359"/>
                <a:gd name="T94" fmla="*/ 54 w 226"/>
                <a:gd name="T95" fmla="*/ 220 h 359"/>
                <a:gd name="T96" fmla="*/ 58 w 226"/>
                <a:gd name="T97" fmla="*/ 227 h 359"/>
                <a:gd name="T98" fmla="*/ 44 w 226"/>
                <a:gd name="T99" fmla="*/ 256 h 359"/>
                <a:gd name="T100" fmla="*/ 20 w 226"/>
                <a:gd name="T101" fmla="*/ 303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359">
                  <a:moveTo>
                    <a:pt x="216" y="359"/>
                  </a:moveTo>
                  <a:cubicBezTo>
                    <a:pt x="216" y="359"/>
                    <a:pt x="215" y="359"/>
                    <a:pt x="215" y="359"/>
                  </a:cubicBezTo>
                  <a:cubicBezTo>
                    <a:pt x="210" y="358"/>
                    <a:pt x="210" y="358"/>
                    <a:pt x="210" y="358"/>
                  </a:cubicBezTo>
                  <a:cubicBezTo>
                    <a:pt x="210" y="358"/>
                    <a:pt x="209" y="358"/>
                    <a:pt x="209" y="358"/>
                  </a:cubicBezTo>
                  <a:cubicBezTo>
                    <a:pt x="8" y="321"/>
                    <a:pt x="8" y="321"/>
                    <a:pt x="8" y="321"/>
                  </a:cubicBezTo>
                  <a:cubicBezTo>
                    <a:pt x="4" y="320"/>
                    <a:pt x="0" y="316"/>
                    <a:pt x="0" y="311"/>
                  </a:cubicBezTo>
                  <a:cubicBezTo>
                    <a:pt x="0" y="257"/>
                    <a:pt x="0" y="257"/>
                    <a:pt x="0" y="257"/>
                  </a:cubicBezTo>
                  <a:cubicBezTo>
                    <a:pt x="0" y="253"/>
                    <a:pt x="3" y="249"/>
                    <a:pt x="7" y="248"/>
                  </a:cubicBezTo>
                  <a:cubicBezTo>
                    <a:pt x="37" y="237"/>
                    <a:pt x="37" y="237"/>
                    <a:pt x="37" y="237"/>
                  </a:cubicBezTo>
                  <a:cubicBezTo>
                    <a:pt x="38" y="237"/>
                    <a:pt x="38" y="236"/>
                    <a:pt x="39" y="235"/>
                  </a:cubicBezTo>
                  <a:cubicBezTo>
                    <a:pt x="39" y="235"/>
                    <a:pt x="39" y="234"/>
                    <a:pt x="39" y="233"/>
                  </a:cubicBezTo>
                  <a:cubicBezTo>
                    <a:pt x="39" y="233"/>
                    <a:pt x="39" y="233"/>
                    <a:pt x="38" y="232"/>
                  </a:cubicBezTo>
                  <a:cubicBezTo>
                    <a:pt x="38" y="232"/>
                    <a:pt x="38" y="232"/>
                    <a:pt x="38" y="232"/>
                  </a:cubicBezTo>
                  <a:cubicBezTo>
                    <a:pt x="38" y="232"/>
                    <a:pt x="38" y="232"/>
                    <a:pt x="38" y="232"/>
                  </a:cubicBezTo>
                  <a:cubicBezTo>
                    <a:pt x="38" y="232"/>
                    <a:pt x="38" y="232"/>
                    <a:pt x="38" y="232"/>
                  </a:cubicBezTo>
                  <a:cubicBezTo>
                    <a:pt x="37" y="231"/>
                    <a:pt x="37" y="231"/>
                    <a:pt x="37" y="231"/>
                  </a:cubicBezTo>
                  <a:cubicBezTo>
                    <a:pt x="36" y="231"/>
                    <a:pt x="36" y="231"/>
                    <a:pt x="36" y="231"/>
                  </a:cubicBezTo>
                  <a:cubicBezTo>
                    <a:pt x="36" y="231"/>
                    <a:pt x="36" y="231"/>
                    <a:pt x="35" y="231"/>
                  </a:cubicBezTo>
                  <a:cubicBezTo>
                    <a:pt x="14" y="239"/>
                    <a:pt x="14" y="239"/>
                    <a:pt x="14" y="239"/>
                  </a:cubicBezTo>
                  <a:cubicBezTo>
                    <a:pt x="11" y="240"/>
                    <a:pt x="7" y="240"/>
                    <a:pt x="5" y="238"/>
                  </a:cubicBezTo>
                  <a:cubicBezTo>
                    <a:pt x="2" y="236"/>
                    <a:pt x="0" y="233"/>
                    <a:pt x="0" y="230"/>
                  </a:cubicBezTo>
                  <a:cubicBezTo>
                    <a:pt x="0" y="227"/>
                    <a:pt x="0" y="227"/>
                    <a:pt x="0" y="227"/>
                  </a:cubicBezTo>
                  <a:cubicBezTo>
                    <a:pt x="0" y="223"/>
                    <a:pt x="3" y="219"/>
                    <a:pt x="6" y="218"/>
                  </a:cubicBezTo>
                  <a:cubicBezTo>
                    <a:pt x="45" y="202"/>
                    <a:pt x="45" y="202"/>
                    <a:pt x="45" y="202"/>
                  </a:cubicBezTo>
                  <a:cubicBezTo>
                    <a:pt x="45" y="202"/>
                    <a:pt x="45" y="201"/>
                    <a:pt x="45" y="201"/>
                  </a:cubicBezTo>
                  <a:cubicBezTo>
                    <a:pt x="45" y="201"/>
                    <a:pt x="45" y="201"/>
                    <a:pt x="46" y="201"/>
                  </a:cubicBezTo>
                  <a:cubicBezTo>
                    <a:pt x="46" y="201"/>
                    <a:pt x="46" y="201"/>
                    <a:pt x="46" y="201"/>
                  </a:cubicBezTo>
                  <a:cubicBezTo>
                    <a:pt x="46" y="201"/>
                    <a:pt x="46" y="201"/>
                    <a:pt x="46" y="201"/>
                  </a:cubicBezTo>
                  <a:cubicBezTo>
                    <a:pt x="46" y="200"/>
                    <a:pt x="46" y="200"/>
                    <a:pt x="46" y="200"/>
                  </a:cubicBezTo>
                  <a:cubicBezTo>
                    <a:pt x="46" y="200"/>
                    <a:pt x="47" y="199"/>
                    <a:pt x="47" y="198"/>
                  </a:cubicBezTo>
                  <a:cubicBezTo>
                    <a:pt x="47" y="198"/>
                    <a:pt x="47" y="198"/>
                    <a:pt x="46" y="197"/>
                  </a:cubicBezTo>
                  <a:cubicBezTo>
                    <a:pt x="46" y="197"/>
                    <a:pt x="46" y="197"/>
                    <a:pt x="46" y="197"/>
                  </a:cubicBezTo>
                  <a:cubicBezTo>
                    <a:pt x="46" y="197"/>
                    <a:pt x="46" y="197"/>
                    <a:pt x="46" y="197"/>
                  </a:cubicBezTo>
                  <a:cubicBezTo>
                    <a:pt x="46" y="197"/>
                    <a:pt x="46" y="197"/>
                    <a:pt x="46" y="197"/>
                  </a:cubicBezTo>
                  <a:cubicBezTo>
                    <a:pt x="46" y="197"/>
                    <a:pt x="46" y="197"/>
                    <a:pt x="46" y="197"/>
                  </a:cubicBezTo>
                  <a:cubicBezTo>
                    <a:pt x="46" y="197"/>
                    <a:pt x="46" y="196"/>
                    <a:pt x="45" y="196"/>
                  </a:cubicBezTo>
                  <a:cubicBezTo>
                    <a:pt x="45" y="196"/>
                    <a:pt x="45" y="196"/>
                    <a:pt x="45" y="196"/>
                  </a:cubicBezTo>
                  <a:cubicBezTo>
                    <a:pt x="45" y="196"/>
                    <a:pt x="45" y="196"/>
                    <a:pt x="45" y="196"/>
                  </a:cubicBezTo>
                  <a:cubicBezTo>
                    <a:pt x="44" y="196"/>
                    <a:pt x="44" y="196"/>
                    <a:pt x="44" y="196"/>
                  </a:cubicBezTo>
                  <a:cubicBezTo>
                    <a:pt x="40" y="196"/>
                    <a:pt x="36" y="192"/>
                    <a:pt x="35" y="188"/>
                  </a:cubicBezTo>
                  <a:cubicBezTo>
                    <a:pt x="34" y="183"/>
                    <a:pt x="37" y="179"/>
                    <a:pt x="41" y="177"/>
                  </a:cubicBezTo>
                  <a:cubicBezTo>
                    <a:pt x="49" y="174"/>
                    <a:pt x="49" y="174"/>
                    <a:pt x="49" y="174"/>
                  </a:cubicBezTo>
                  <a:cubicBezTo>
                    <a:pt x="49" y="173"/>
                    <a:pt x="49" y="173"/>
                    <a:pt x="49" y="173"/>
                  </a:cubicBezTo>
                  <a:cubicBezTo>
                    <a:pt x="49" y="173"/>
                    <a:pt x="49" y="173"/>
                    <a:pt x="49" y="173"/>
                  </a:cubicBezTo>
                  <a:cubicBezTo>
                    <a:pt x="49" y="173"/>
                    <a:pt x="49" y="173"/>
                    <a:pt x="49" y="173"/>
                  </a:cubicBezTo>
                  <a:cubicBezTo>
                    <a:pt x="49" y="173"/>
                    <a:pt x="49" y="173"/>
                    <a:pt x="49" y="173"/>
                  </a:cubicBezTo>
                  <a:cubicBezTo>
                    <a:pt x="50" y="173"/>
                    <a:pt x="50" y="173"/>
                    <a:pt x="50" y="173"/>
                  </a:cubicBezTo>
                  <a:cubicBezTo>
                    <a:pt x="50" y="173"/>
                    <a:pt x="50" y="172"/>
                    <a:pt x="50" y="172"/>
                  </a:cubicBezTo>
                  <a:cubicBezTo>
                    <a:pt x="50" y="172"/>
                    <a:pt x="51" y="172"/>
                    <a:pt x="51" y="171"/>
                  </a:cubicBezTo>
                  <a:cubicBezTo>
                    <a:pt x="51" y="171"/>
                    <a:pt x="51" y="171"/>
                    <a:pt x="51" y="171"/>
                  </a:cubicBezTo>
                  <a:cubicBezTo>
                    <a:pt x="51" y="170"/>
                    <a:pt x="51" y="170"/>
                    <a:pt x="50" y="170"/>
                  </a:cubicBezTo>
                  <a:cubicBezTo>
                    <a:pt x="50" y="168"/>
                    <a:pt x="48" y="168"/>
                    <a:pt x="47" y="168"/>
                  </a:cubicBezTo>
                  <a:cubicBezTo>
                    <a:pt x="43" y="169"/>
                    <a:pt x="40" y="167"/>
                    <a:pt x="37" y="164"/>
                  </a:cubicBezTo>
                  <a:cubicBezTo>
                    <a:pt x="35" y="161"/>
                    <a:pt x="34" y="157"/>
                    <a:pt x="36" y="154"/>
                  </a:cubicBezTo>
                  <a:cubicBezTo>
                    <a:pt x="36" y="153"/>
                    <a:pt x="37" y="152"/>
                    <a:pt x="36" y="151"/>
                  </a:cubicBezTo>
                  <a:cubicBezTo>
                    <a:pt x="36" y="149"/>
                    <a:pt x="34" y="149"/>
                    <a:pt x="33" y="150"/>
                  </a:cubicBezTo>
                  <a:cubicBezTo>
                    <a:pt x="14" y="157"/>
                    <a:pt x="14" y="157"/>
                    <a:pt x="14" y="157"/>
                  </a:cubicBezTo>
                  <a:cubicBezTo>
                    <a:pt x="11" y="159"/>
                    <a:pt x="8" y="158"/>
                    <a:pt x="5" y="156"/>
                  </a:cubicBezTo>
                  <a:cubicBezTo>
                    <a:pt x="2" y="155"/>
                    <a:pt x="0" y="151"/>
                    <a:pt x="0" y="148"/>
                  </a:cubicBezTo>
                  <a:cubicBezTo>
                    <a:pt x="0" y="10"/>
                    <a:pt x="0" y="10"/>
                    <a:pt x="0" y="10"/>
                  </a:cubicBezTo>
                  <a:cubicBezTo>
                    <a:pt x="0" y="7"/>
                    <a:pt x="2" y="5"/>
                    <a:pt x="4" y="3"/>
                  </a:cubicBezTo>
                  <a:cubicBezTo>
                    <a:pt x="6" y="1"/>
                    <a:pt x="9" y="0"/>
                    <a:pt x="12" y="0"/>
                  </a:cubicBezTo>
                  <a:cubicBezTo>
                    <a:pt x="218" y="39"/>
                    <a:pt x="218" y="39"/>
                    <a:pt x="218" y="39"/>
                  </a:cubicBezTo>
                  <a:cubicBezTo>
                    <a:pt x="223" y="39"/>
                    <a:pt x="226" y="44"/>
                    <a:pt x="226" y="48"/>
                  </a:cubicBezTo>
                  <a:cubicBezTo>
                    <a:pt x="226" y="349"/>
                    <a:pt x="226" y="349"/>
                    <a:pt x="226" y="349"/>
                  </a:cubicBezTo>
                  <a:cubicBezTo>
                    <a:pt x="226" y="352"/>
                    <a:pt x="225" y="355"/>
                    <a:pt x="223" y="357"/>
                  </a:cubicBezTo>
                  <a:cubicBezTo>
                    <a:pt x="221" y="358"/>
                    <a:pt x="219" y="359"/>
                    <a:pt x="216" y="359"/>
                  </a:cubicBezTo>
                  <a:close/>
                  <a:moveTo>
                    <a:pt x="20" y="303"/>
                  </a:moveTo>
                  <a:cubicBezTo>
                    <a:pt x="206" y="337"/>
                    <a:pt x="206" y="337"/>
                    <a:pt x="206" y="337"/>
                  </a:cubicBezTo>
                  <a:cubicBezTo>
                    <a:pt x="206" y="57"/>
                    <a:pt x="206" y="57"/>
                    <a:pt x="206" y="57"/>
                  </a:cubicBezTo>
                  <a:cubicBezTo>
                    <a:pt x="20" y="22"/>
                    <a:pt x="20" y="22"/>
                    <a:pt x="20" y="22"/>
                  </a:cubicBezTo>
                  <a:cubicBezTo>
                    <a:pt x="20" y="133"/>
                    <a:pt x="20" y="133"/>
                    <a:pt x="20" y="133"/>
                  </a:cubicBezTo>
                  <a:cubicBezTo>
                    <a:pt x="25" y="131"/>
                    <a:pt x="25" y="131"/>
                    <a:pt x="25" y="131"/>
                  </a:cubicBezTo>
                  <a:cubicBezTo>
                    <a:pt x="28" y="130"/>
                    <a:pt x="31" y="129"/>
                    <a:pt x="34" y="129"/>
                  </a:cubicBezTo>
                  <a:cubicBezTo>
                    <a:pt x="43" y="129"/>
                    <a:pt x="51" y="135"/>
                    <a:pt x="55" y="143"/>
                  </a:cubicBezTo>
                  <a:cubicBezTo>
                    <a:pt x="56" y="145"/>
                    <a:pt x="56" y="148"/>
                    <a:pt x="56" y="150"/>
                  </a:cubicBezTo>
                  <a:cubicBezTo>
                    <a:pt x="62" y="152"/>
                    <a:pt x="66" y="156"/>
                    <a:pt x="69" y="162"/>
                  </a:cubicBezTo>
                  <a:cubicBezTo>
                    <a:pt x="70" y="165"/>
                    <a:pt x="71" y="168"/>
                    <a:pt x="71" y="171"/>
                  </a:cubicBezTo>
                  <a:cubicBezTo>
                    <a:pt x="71" y="172"/>
                    <a:pt x="71" y="173"/>
                    <a:pt x="71" y="173"/>
                  </a:cubicBezTo>
                  <a:cubicBezTo>
                    <a:pt x="71" y="174"/>
                    <a:pt x="70" y="174"/>
                    <a:pt x="70" y="174"/>
                  </a:cubicBezTo>
                  <a:cubicBezTo>
                    <a:pt x="70" y="174"/>
                    <a:pt x="70" y="174"/>
                    <a:pt x="70" y="174"/>
                  </a:cubicBezTo>
                  <a:cubicBezTo>
                    <a:pt x="70" y="176"/>
                    <a:pt x="70" y="178"/>
                    <a:pt x="69" y="179"/>
                  </a:cubicBezTo>
                  <a:cubicBezTo>
                    <a:pt x="69" y="180"/>
                    <a:pt x="68" y="181"/>
                    <a:pt x="68" y="182"/>
                  </a:cubicBezTo>
                  <a:cubicBezTo>
                    <a:pt x="67" y="184"/>
                    <a:pt x="66" y="185"/>
                    <a:pt x="64" y="187"/>
                  </a:cubicBezTo>
                  <a:cubicBezTo>
                    <a:pt x="64" y="187"/>
                    <a:pt x="64" y="187"/>
                    <a:pt x="64" y="187"/>
                  </a:cubicBezTo>
                  <a:cubicBezTo>
                    <a:pt x="64" y="187"/>
                    <a:pt x="64" y="188"/>
                    <a:pt x="64" y="188"/>
                  </a:cubicBezTo>
                  <a:cubicBezTo>
                    <a:pt x="64" y="188"/>
                    <a:pt x="64" y="188"/>
                    <a:pt x="64" y="188"/>
                  </a:cubicBezTo>
                  <a:cubicBezTo>
                    <a:pt x="65" y="189"/>
                    <a:pt x="65" y="190"/>
                    <a:pt x="65" y="190"/>
                  </a:cubicBezTo>
                  <a:cubicBezTo>
                    <a:pt x="68" y="198"/>
                    <a:pt x="67" y="207"/>
                    <a:pt x="62" y="214"/>
                  </a:cubicBezTo>
                  <a:cubicBezTo>
                    <a:pt x="61" y="214"/>
                    <a:pt x="61" y="214"/>
                    <a:pt x="61" y="214"/>
                  </a:cubicBezTo>
                  <a:cubicBezTo>
                    <a:pt x="61" y="214"/>
                    <a:pt x="60" y="215"/>
                    <a:pt x="60" y="215"/>
                  </a:cubicBezTo>
                  <a:cubicBezTo>
                    <a:pt x="60" y="216"/>
                    <a:pt x="59" y="216"/>
                    <a:pt x="58" y="217"/>
                  </a:cubicBezTo>
                  <a:cubicBezTo>
                    <a:pt x="58" y="217"/>
                    <a:pt x="57" y="218"/>
                    <a:pt x="57" y="218"/>
                  </a:cubicBezTo>
                  <a:cubicBezTo>
                    <a:pt x="56" y="218"/>
                    <a:pt x="56" y="218"/>
                    <a:pt x="55" y="219"/>
                  </a:cubicBezTo>
                  <a:cubicBezTo>
                    <a:pt x="55" y="219"/>
                    <a:pt x="55" y="219"/>
                    <a:pt x="55" y="219"/>
                  </a:cubicBezTo>
                  <a:cubicBezTo>
                    <a:pt x="54" y="219"/>
                    <a:pt x="54" y="219"/>
                    <a:pt x="54" y="220"/>
                  </a:cubicBezTo>
                  <a:cubicBezTo>
                    <a:pt x="54" y="220"/>
                    <a:pt x="54" y="220"/>
                    <a:pt x="54" y="220"/>
                  </a:cubicBezTo>
                  <a:cubicBezTo>
                    <a:pt x="56" y="222"/>
                    <a:pt x="57" y="224"/>
                    <a:pt x="58" y="227"/>
                  </a:cubicBezTo>
                  <a:cubicBezTo>
                    <a:pt x="60" y="232"/>
                    <a:pt x="59" y="238"/>
                    <a:pt x="57" y="244"/>
                  </a:cubicBezTo>
                  <a:cubicBezTo>
                    <a:pt x="54" y="249"/>
                    <a:pt x="50" y="254"/>
                    <a:pt x="44" y="256"/>
                  </a:cubicBezTo>
                  <a:cubicBezTo>
                    <a:pt x="20" y="264"/>
                    <a:pt x="20" y="264"/>
                    <a:pt x="20" y="264"/>
                  </a:cubicBezTo>
                  <a:lnTo>
                    <a:pt x="20" y="3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148"/>
            <p:cNvSpPr>
              <a:spLocks noEditPoints="1"/>
            </p:cNvSpPr>
            <p:nvPr/>
          </p:nvSpPr>
          <p:spPr bwMode="auto">
            <a:xfrm>
              <a:off x="8912409" y="2061724"/>
              <a:ext cx="215997" cy="343962"/>
            </a:xfrm>
            <a:custGeom>
              <a:avLst/>
              <a:gdLst>
                <a:gd name="T0" fmla="*/ 10 w 226"/>
                <a:gd name="T1" fmla="*/ 359 h 359"/>
                <a:gd name="T2" fmla="*/ 0 w 226"/>
                <a:gd name="T3" fmla="*/ 48 h 359"/>
                <a:gd name="T4" fmla="*/ 16 w 226"/>
                <a:gd name="T5" fmla="*/ 37 h 359"/>
                <a:gd name="T6" fmla="*/ 222 w 226"/>
                <a:gd name="T7" fmla="*/ 3 h 359"/>
                <a:gd name="T8" fmla="*/ 226 w 226"/>
                <a:gd name="T9" fmla="*/ 148 h 359"/>
                <a:gd name="T10" fmla="*/ 212 w 226"/>
                <a:gd name="T11" fmla="*/ 157 h 359"/>
                <a:gd name="T12" fmla="*/ 190 w 226"/>
                <a:gd name="T13" fmla="*/ 151 h 359"/>
                <a:gd name="T14" fmla="*/ 190 w 226"/>
                <a:gd name="T15" fmla="*/ 153 h 359"/>
                <a:gd name="T16" fmla="*/ 190 w 226"/>
                <a:gd name="T17" fmla="*/ 154 h 359"/>
                <a:gd name="T18" fmla="*/ 179 w 226"/>
                <a:gd name="T19" fmla="*/ 168 h 359"/>
                <a:gd name="T20" fmla="*/ 176 w 226"/>
                <a:gd name="T21" fmla="*/ 169 h 359"/>
                <a:gd name="T22" fmla="*/ 175 w 226"/>
                <a:gd name="T23" fmla="*/ 171 h 359"/>
                <a:gd name="T24" fmla="*/ 176 w 226"/>
                <a:gd name="T25" fmla="*/ 172 h 359"/>
                <a:gd name="T26" fmla="*/ 177 w 226"/>
                <a:gd name="T27" fmla="*/ 173 h 359"/>
                <a:gd name="T28" fmla="*/ 177 w 226"/>
                <a:gd name="T29" fmla="*/ 174 h 359"/>
                <a:gd name="T30" fmla="*/ 191 w 226"/>
                <a:gd name="T31" fmla="*/ 187 h 359"/>
                <a:gd name="T32" fmla="*/ 181 w 226"/>
                <a:gd name="T33" fmla="*/ 196 h 359"/>
                <a:gd name="T34" fmla="*/ 181 w 226"/>
                <a:gd name="T35" fmla="*/ 196 h 359"/>
                <a:gd name="T36" fmla="*/ 180 w 226"/>
                <a:gd name="T37" fmla="*/ 197 h 359"/>
                <a:gd name="T38" fmla="*/ 179 w 226"/>
                <a:gd name="T39" fmla="*/ 198 h 359"/>
                <a:gd name="T40" fmla="*/ 179 w 226"/>
                <a:gd name="T41" fmla="*/ 198 h 359"/>
                <a:gd name="T42" fmla="*/ 180 w 226"/>
                <a:gd name="T43" fmla="*/ 201 h 359"/>
                <a:gd name="T44" fmla="*/ 181 w 226"/>
                <a:gd name="T45" fmla="*/ 201 h 359"/>
                <a:gd name="T46" fmla="*/ 220 w 226"/>
                <a:gd name="T47" fmla="*/ 218 h 359"/>
                <a:gd name="T48" fmla="*/ 226 w 226"/>
                <a:gd name="T49" fmla="*/ 230 h 359"/>
                <a:gd name="T50" fmla="*/ 212 w 226"/>
                <a:gd name="T51" fmla="*/ 239 h 359"/>
                <a:gd name="T52" fmla="*/ 190 w 226"/>
                <a:gd name="T53" fmla="*/ 231 h 359"/>
                <a:gd name="T54" fmla="*/ 189 w 226"/>
                <a:gd name="T55" fmla="*/ 231 h 359"/>
                <a:gd name="T56" fmla="*/ 188 w 226"/>
                <a:gd name="T57" fmla="*/ 232 h 359"/>
                <a:gd name="T58" fmla="*/ 187 w 226"/>
                <a:gd name="T59" fmla="*/ 233 h 359"/>
                <a:gd name="T60" fmla="*/ 189 w 226"/>
                <a:gd name="T61" fmla="*/ 237 h 359"/>
                <a:gd name="T62" fmla="*/ 226 w 226"/>
                <a:gd name="T63" fmla="*/ 257 h 359"/>
                <a:gd name="T64" fmla="*/ 218 w 226"/>
                <a:gd name="T65" fmla="*/ 321 h 359"/>
                <a:gd name="T66" fmla="*/ 16 w 226"/>
                <a:gd name="T67" fmla="*/ 358 h 359"/>
                <a:gd name="T68" fmla="*/ 10 w 226"/>
                <a:gd name="T69" fmla="*/ 359 h 359"/>
                <a:gd name="T70" fmla="*/ 20 w 226"/>
                <a:gd name="T71" fmla="*/ 337 h 359"/>
                <a:gd name="T72" fmla="*/ 206 w 226"/>
                <a:gd name="T73" fmla="*/ 264 h 359"/>
                <a:gd name="T74" fmla="*/ 168 w 226"/>
                <a:gd name="T75" fmla="*/ 226 h 359"/>
                <a:gd name="T76" fmla="*/ 172 w 226"/>
                <a:gd name="T77" fmla="*/ 220 h 359"/>
                <a:gd name="T78" fmla="*/ 172 w 226"/>
                <a:gd name="T79" fmla="*/ 219 h 359"/>
                <a:gd name="T80" fmla="*/ 168 w 226"/>
                <a:gd name="T81" fmla="*/ 217 h 359"/>
                <a:gd name="T82" fmla="*/ 166 w 226"/>
                <a:gd name="T83" fmla="*/ 215 h 359"/>
                <a:gd name="T84" fmla="*/ 160 w 226"/>
                <a:gd name="T85" fmla="*/ 193 h 359"/>
                <a:gd name="T86" fmla="*/ 161 w 226"/>
                <a:gd name="T87" fmla="*/ 190 h 359"/>
                <a:gd name="T88" fmla="*/ 162 w 226"/>
                <a:gd name="T89" fmla="*/ 187 h 359"/>
                <a:gd name="T90" fmla="*/ 158 w 226"/>
                <a:gd name="T91" fmla="*/ 182 h 359"/>
                <a:gd name="T92" fmla="*/ 155 w 226"/>
                <a:gd name="T93" fmla="*/ 173 h 359"/>
                <a:gd name="T94" fmla="*/ 157 w 226"/>
                <a:gd name="T95" fmla="*/ 162 h 359"/>
                <a:gd name="T96" fmla="*/ 162 w 226"/>
                <a:gd name="T97" fmla="*/ 155 h 359"/>
                <a:gd name="T98" fmla="*/ 171 w 226"/>
                <a:gd name="T99" fmla="*/ 143 h 359"/>
                <a:gd name="T100" fmla="*/ 201 w 226"/>
                <a:gd name="T101" fmla="*/ 131 h 359"/>
                <a:gd name="T102" fmla="*/ 206 w 226"/>
                <a:gd name="T103" fmla="*/ 22 h 359"/>
                <a:gd name="T104" fmla="*/ 178 w 226"/>
                <a:gd name="T105" fmla="*/ 193 h 359"/>
                <a:gd name="T106" fmla="*/ 179 w 226"/>
                <a:gd name="T107" fmla="*/ 19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 h="359">
                  <a:moveTo>
                    <a:pt x="10" y="359"/>
                  </a:moveTo>
                  <a:cubicBezTo>
                    <a:pt x="10" y="359"/>
                    <a:pt x="10" y="359"/>
                    <a:pt x="10" y="359"/>
                  </a:cubicBezTo>
                  <a:cubicBezTo>
                    <a:pt x="4" y="359"/>
                    <a:pt x="0" y="355"/>
                    <a:pt x="0" y="349"/>
                  </a:cubicBezTo>
                  <a:cubicBezTo>
                    <a:pt x="0" y="48"/>
                    <a:pt x="0" y="48"/>
                    <a:pt x="0" y="48"/>
                  </a:cubicBezTo>
                  <a:cubicBezTo>
                    <a:pt x="0" y="44"/>
                    <a:pt x="3" y="39"/>
                    <a:pt x="8" y="39"/>
                  </a:cubicBezTo>
                  <a:cubicBezTo>
                    <a:pt x="16" y="37"/>
                    <a:pt x="16" y="37"/>
                    <a:pt x="16" y="37"/>
                  </a:cubicBezTo>
                  <a:cubicBezTo>
                    <a:pt x="214" y="0"/>
                    <a:pt x="214" y="0"/>
                    <a:pt x="214" y="0"/>
                  </a:cubicBezTo>
                  <a:cubicBezTo>
                    <a:pt x="217" y="0"/>
                    <a:pt x="220" y="1"/>
                    <a:pt x="222" y="3"/>
                  </a:cubicBezTo>
                  <a:cubicBezTo>
                    <a:pt x="224" y="5"/>
                    <a:pt x="226" y="7"/>
                    <a:pt x="226" y="10"/>
                  </a:cubicBezTo>
                  <a:cubicBezTo>
                    <a:pt x="226" y="148"/>
                    <a:pt x="226" y="148"/>
                    <a:pt x="226" y="148"/>
                  </a:cubicBezTo>
                  <a:cubicBezTo>
                    <a:pt x="226" y="151"/>
                    <a:pt x="224" y="155"/>
                    <a:pt x="221" y="156"/>
                  </a:cubicBezTo>
                  <a:cubicBezTo>
                    <a:pt x="219" y="158"/>
                    <a:pt x="215" y="159"/>
                    <a:pt x="212" y="157"/>
                  </a:cubicBezTo>
                  <a:cubicBezTo>
                    <a:pt x="193" y="150"/>
                    <a:pt x="193" y="150"/>
                    <a:pt x="193" y="150"/>
                  </a:cubicBezTo>
                  <a:cubicBezTo>
                    <a:pt x="192" y="149"/>
                    <a:pt x="190" y="149"/>
                    <a:pt x="190" y="151"/>
                  </a:cubicBezTo>
                  <a:cubicBezTo>
                    <a:pt x="189" y="152"/>
                    <a:pt x="189" y="152"/>
                    <a:pt x="190" y="153"/>
                  </a:cubicBezTo>
                  <a:cubicBezTo>
                    <a:pt x="190" y="153"/>
                    <a:pt x="190" y="153"/>
                    <a:pt x="190" y="153"/>
                  </a:cubicBezTo>
                  <a:cubicBezTo>
                    <a:pt x="190" y="153"/>
                    <a:pt x="190" y="153"/>
                    <a:pt x="190" y="153"/>
                  </a:cubicBezTo>
                  <a:cubicBezTo>
                    <a:pt x="190" y="154"/>
                    <a:pt x="190" y="154"/>
                    <a:pt x="190" y="154"/>
                  </a:cubicBezTo>
                  <a:cubicBezTo>
                    <a:pt x="192" y="157"/>
                    <a:pt x="191" y="161"/>
                    <a:pt x="189" y="164"/>
                  </a:cubicBezTo>
                  <a:cubicBezTo>
                    <a:pt x="187" y="168"/>
                    <a:pt x="183" y="169"/>
                    <a:pt x="179" y="168"/>
                  </a:cubicBezTo>
                  <a:cubicBezTo>
                    <a:pt x="178" y="168"/>
                    <a:pt x="177" y="168"/>
                    <a:pt x="176" y="169"/>
                  </a:cubicBezTo>
                  <a:cubicBezTo>
                    <a:pt x="176" y="169"/>
                    <a:pt x="176" y="169"/>
                    <a:pt x="176" y="169"/>
                  </a:cubicBezTo>
                  <a:cubicBezTo>
                    <a:pt x="176" y="169"/>
                    <a:pt x="176" y="169"/>
                    <a:pt x="176" y="170"/>
                  </a:cubicBezTo>
                  <a:cubicBezTo>
                    <a:pt x="175" y="170"/>
                    <a:pt x="175" y="170"/>
                    <a:pt x="175" y="171"/>
                  </a:cubicBezTo>
                  <a:cubicBezTo>
                    <a:pt x="175" y="171"/>
                    <a:pt x="175" y="171"/>
                    <a:pt x="175" y="171"/>
                  </a:cubicBezTo>
                  <a:cubicBezTo>
                    <a:pt x="175" y="171"/>
                    <a:pt x="175" y="172"/>
                    <a:pt x="176" y="172"/>
                  </a:cubicBezTo>
                  <a:cubicBezTo>
                    <a:pt x="176" y="172"/>
                    <a:pt x="176" y="173"/>
                    <a:pt x="176" y="173"/>
                  </a:cubicBezTo>
                  <a:cubicBezTo>
                    <a:pt x="176" y="173"/>
                    <a:pt x="176" y="173"/>
                    <a:pt x="177" y="173"/>
                  </a:cubicBezTo>
                  <a:cubicBezTo>
                    <a:pt x="177" y="173"/>
                    <a:pt x="177" y="173"/>
                    <a:pt x="177" y="173"/>
                  </a:cubicBezTo>
                  <a:cubicBezTo>
                    <a:pt x="177" y="173"/>
                    <a:pt x="177" y="174"/>
                    <a:pt x="177" y="174"/>
                  </a:cubicBezTo>
                  <a:cubicBezTo>
                    <a:pt x="185" y="177"/>
                    <a:pt x="185" y="177"/>
                    <a:pt x="185" y="177"/>
                  </a:cubicBezTo>
                  <a:cubicBezTo>
                    <a:pt x="189" y="179"/>
                    <a:pt x="191" y="183"/>
                    <a:pt x="191" y="187"/>
                  </a:cubicBezTo>
                  <a:cubicBezTo>
                    <a:pt x="190" y="192"/>
                    <a:pt x="186" y="195"/>
                    <a:pt x="182" y="196"/>
                  </a:cubicBezTo>
                  <a:cubicBezTo>
                    <a:pt x="181" y="196"/>
                    <a:pt x="181" y="196"/>
                    <a:pt x="181" y="196"/>
                  </a:cubicBezTo>
                  <a:cubicBezTo>
                    <a:pt x="181" y="196"/>
                    <a:pt x="181" y="196"/>
                    <a:pt x="181" y="196"/>
                  </a:cubicBezTo>
                  <a:cubicBezTo>
                    <a:pt x="181" y="196"/>
                    <a:pt x="181" y="196"/>
                    <a:pt x="181" y="196"/>
                  </a:cubicBezTo>
                  <a:cubicBezTo>
                    <a:pt x="181" y="196"/>
                    <a:pt x="181" y="196"/>
                    <a:pt x="180" y="196"/>
                  </a:cubicBezTo>
                  <a:cubicBezTo>
                    <a:pt x="180" y="197"/>
                    <a:pt x="180" y="197"/>
                    <a:pt x="180" y="197"/>
                  </a:cubicBezTo>
                  <a:cubicBezTo>
                    <a:pt x="180" y="197"/>
                    <a:pt x="180" y="197"/>
                    <a:pt x="180" y="197"/>
                  </a:cubicBezTo>
                  <a:cubicBezTo>
                    <a:pt x="180" y="197"/>
                    <a:pt x="180" y="197"/>
                    <a:pt x="179" y="198"/>
                  </a:cubicBezTo>
                  <a:cubicBezTo>
                    <a:pt x="179" y="198"/>
                    <a:pt x="179" y="198"/>
                    <a:pt x="179" y="198"/>
                  </a:cubicBezTo>
                  <a:cubicBezTo>
                    <a:pt x="179" y="198"/>
                    <a:pt x="179" y="198"/>
                    <a:pt x="179" y="198"/>
                  </a:cubicBezTo>
                  <a:cubicBezTo>
                    <a:pt x="179" y="198"/>
                    <a:pt x="179" y="199"/>
                    <a:pt x="179" y="199"/>
                  </a:cubicBezTo>
                  <a:cubicBezTo>
                    <a:pt x="179" y="199"/>
                    <a:pt x="179" y="200"/>
                    <a:pt x="180" y="201"/>
                  </a:cubicBezTo>
                  <a:cubicBezTo>
                    <a:pt x="180" y="201"/>
                    <a:pt x="180" y="201"/>
                    <a:pt x="180" y="201"/>
                  </a:cubicBezTo>
                  <a:cubicBezTo>
                    <a:pt x="181" y="201"/>
                    <a:pt x="181" y="201"/>
                    <a:pt x="181" y="201"/>
                  </a:cubicBezTo>
                  <a:cubicBezTo>
                    <a:pt x="181" y="201"/>
                    <a:pt x="181" y="202"/>
                    <a:pt x="181" y="202"/>
                  </a:cubicBezTo>
                  <a:cubicBezTo>
                    <a:pt x="220" y="218"/>
                    <a:pt x="220" y="218"/>
                    <a:pt x="220" y="218"/>
                  </a:cubicBezTo>
                  <a:cubicBezTo>
                    <a:pt x="223" y="219"/>
                    <a:pt x="226" y="223"/>
                    <a:pt x="226" y="227"/>
                  </a:cubicBezTo>
                  <a:cubicBezTo>
                    <a:pt x="226" y="230"/>
                    <a:pt x="226" y="230"/>
                    <a:pt x="226" y="230"/>
                  </a:cubicBezTo>
                  <a:cubicBezTo>
                    <a:pt x="226" y="233"/>
                    <a:pt x="224" y="236"/>
                    <a:pt x="221" y="238"/>
                  </a:cubicBezTo>
                  <a:cubicBezTo>
                    <a:pt x="219" y="240"/>
                    <a:pt x="215" y="240"/>
                    <a:pt x="212" y="239"/>
                  </a:cubicBezTo>
                  <a:cubicBezTo>
                    <a:pt x="191" y="231"/>
                    <a:pt x="191" y="231"/>
                    <a:pt x="191" y="231"/>
                  </a:cubicBezTo>
                  <a:cubicBezTo>
                    <a:pt x="191" y="231"/>
                    <a:pt x="190" y="231"/>
                    <a:pt x="190" y="231"/>
                  </a:cubicBezTo>
                  <a:cubicBezTo>
                    <a:pt x="190" y="231"/>
                    <a:pt x="189" y="231"/>
                    <a:pt x="189" y="231"/>
                  </a:cubicBezTo>
                  <a:cubicBezTo>
                    <a:pt x="189" y="231"/>
                    <a:pt x="189" y="231"/>
                    <a:pt x="189" y="231"/>
                  </a:cubicBezTo>
                  <a:cubicBezTo>
                    <a:pt x="189" y="231"/>
                    <a:pt x="189" y="231"/>
                    <a:pt x="189" y="232"/>
                  </a:cubicBezTo>
                  <a:cubicBezTo>
                    <a:pt x="189" y="232"/>
                    <a:pt x="188" y="232"/>
                    <a:pt x="188" y="232"/>
                  </a:cubicBezTo>
                  <a:cubicBezTo>
                    <a:pt x="188" y="232"/>
                    <a:pt x="188" y="232"/>
                    <a:pt x="188" y="232"/>
                  </a:cubicBezTo>
                  <a:cubicBezTo>
                    <a:pt x="188" y="232"/>
                    <a:pt x="187" y="233"/>
                    <a:pt x="187" y="233"/>
                  </a:cubicBezTo>
                  <a:cubicBezTo>
                    <a:pt x="187" y="233"/>
                    <a:pt x="187" y="233"/>
                    <a:pt x="187" y="233"/>
                  </a:cubicBezTo>
                  <a:cubicBezTo>
                    <a:pt x="187" y="235"/>
                    <a:pt x="187" y="236"/>
                    <a:pt x="189" y="237"/>
                  </a:cubicBezTo>
                  <a:cubicBezTo>
                    <a:pt x="219" y="248"/>
                    <a:pt x="219" y="248"/>
                    <a:pt x="219" y="248"/>
                  </a:cubicBezTo>
                  <a:cubicBezTo>
                    <a:pt x="223" y="249"/>
                    <a:pt x="226" y="253"/>
                    <a:pt x="226" y="257"/>
                  </a:cubicBezTo>
                  <a:cubicBezTo>
                    <a:pt x="226" y="311"/>
                    <a:pt x="226" y="311"/>
                    <a:pt x="226" y="311"/>
                  </a:cubicBezTo>
                  <a:cubicBezTo>
                    <a:pt x="226" y="316"/>
                    <a:pt x="222" y="320"/>
                    <a:pt x="218" y="321"/>
                  </a:cubicBezTo>
                  <a:cubicBezTo>
                    <a:pt x="17" y="358"/>
                    <a:pt x="17" y="358"/>
                    <a:pt x="17" y="358"/>
                  </a:cubicBezTo>
                  <a:cubicBezTo>
                    <a:pt x="17" y="358"/>
                    <a:pt x="16" y="358"/>
                    <a:pt x="16" y="358"/>
                  </a:cubicBezTo>
                  <a:cubicBezTo>
                    <a:pt x="11" y="359"/>
                    <a:pt x="11" y="359"/>
                    <a:pt x="11" y="359"/>
                  </a:cubicBezTo>
                  <a:cubicBezTo>
                    <a:pt x="11" y="359"/>
                    <a:pt x="10" y="359"/>
                    <a:pt x="10" y="359"/>
                  </a:cubicBezTo>
                  <a:close/>
                  <a:moveTo>
                    <a:pt x="20" y="57"/>
                  </a:moveTo>
                  <a:cubicBezTo>
                    <a:pt x="20" y="337"/>
                    <a:pt x="20" y="337"/>
                    <a:pt x="20" y="337"/>
                  </a:cubicBezTo>
                  <a:cubicBezTo>
                    <a:pt x="206" y="303"/>
                    <a:pt x="206" y="303"/>
                    <a:pt x="206" y="303"/>
                  </a:cubicBezTo>
                  <a:cubicBezTo>
                    <a:pt x="206" y="264"/>
                    <a:pt x="206" y="264"/>
                    <a:pt x="206" y="264"/>
                  </a:cubicBezTo>
                  <a:cubicBezTo>
                    <a:pt x="182" y="256"/>
                    <a:pt x="182" y="256"/>
                    <a:pt x="182" y="256"/>
                  </a:cubicBezTo>
                  <a:cubicBezTo>
                    <a:pt x="170" y="251"/>
                    <a:pt x="164" y="238"/>
                    <a:pt x="168" y="226"/>
                  </a:cubicBezTo>
                  <a:cubicBezTo>
                    <a:pt x="169" y="225"/>
                    <a:pt x="169" y="224"/>
                    <a:pt x="170" y="223"/>
                  </a:cubicBezTo>
                  <a:cubicBezTo>
                    <a:pt x="171" y="222"/>
                    <a:pt x="171" y="221"/>
                    <a:pt x="172" y="220"/>
                  </a:cubicBezTo>
                  <a:cubicBezTo>
                    <a:pt x="172" y="220"/>
                    <a:pt x="172" y="220"/>
                    <a:pt x="172" y="220"/>
                  </a:cubicBezTo>
                  <a:cubicBezTo>
                    <a:pt x="172" y="219"/>
                    <a:pt x="172" y="219"/>
                    <a:pt x="172" y="219"/>
                  </a:cubicBezTo>
                  <a:cubicBezTo>
                    <a:pt x="171" y="219"/>
                    <a:pt x="170" y="218"/>
                    <a:pt x="169" y="217"/>
                  </a:cubicBezTo>
                  <a:cubicBezTo>
                    <a:pt x="168" y="217"/>
                    <a:pt x="168" y="217"/>
                    <a:pt x="168" y="217"/>
                  </a:cubicBezTo>
                  <a:cubicBezTo>
                    <a:pt x="168" y="217"/>
                    <a:pt x="167" y="216"/>
                    <a:pt x="167" y="216"/>
                  </a:cubicBezTo>
                  <a:cubicBezTo>
                    <a:pt x="167" y="216"/>
                    <a:pt x="166" y="216"/>
                    <a:pt x="166" y="215"/>
                  </a:cubicBezTo>
                  <a:cubicBezTo>
                    <a:pt x="161" y="210"/>
                    <a:pt x="159" y="203"/>
                    <a:pt x="159" y="197"/>
                  </a:cubicBezTo>
                  <a:cubicBezTo>
                    <a:pt x="159" y="195"/>
                    <a:pt x="160" y="194"/>
                    <a:pt x="160" y="193"/>
                  </a:cubicBezTo>
                  <a:cubicBezTo>
                    <a:pt x="160" y="192"/>
                    <a:pt x="160" y="192"/>
                    <a:pt x="160" y="192"/>
                  </a:cubicBezTo>
                  <a:cubicBezTo>
                    <a:pt x="160" y="191"/>
                    <a:pt x="161" y="191"/>
                    <a:pt x="161" y="190"/>
                  </a:cubicBezTo>
                  <a:cubicBezTo>
                    <a:pt x="161" y="189"/>
                    <a:pt x="162" y="188"/>
                    <a:pt x="162" y="187"/>
                  </a:cubicBezTo>
                  <a:cubicBezTo>
                    <a:pt x="162" y="187"/>
                    <a:pt x="162" y="187"/>
                    <a:pt x="162" y="187"/>
                  </a:cubicBezTo>
                  <a:cubicBezTo>
                    <a:pt x="162" y="187"/>
                    <a:pt x="161" y="186"/>
                    <a:pt x="160" y="185"/>
                  </a:cubicBezTo>
                  <a:cubicBezTo>
                    <a:pt x="159" y="184"/>
                    <a:pt x="159" y="183"/>
                    <a:pt x="158" y="182"/>
                  </a:cubicBezTo>
                  <a:cubicBezTo>
                    <a:pt x="158" y="181"/>
                    <a:pt x="157" y="180"/>
                    <a:pt x="157" y="179"/>
                  </a:cubicBezTo>
                  <a:cubicBezTo>
                    <a:pt x="156" y="177"/>
                    <a:pt x="156" y="175"/>
                    <a:pt x="155" y="173"/>
                  </a:cubicBezTo>
                  <a:cubicBezTo>
                    <a:pt x="155" y="173"/>
                    <a:pt x="155" y="172"/>
                    <a:pt x="155" y="171"/>
                  </a:cubicBezTo>
                  <a:cubicBezTo>
                    <a:pt x="155" y="168"/>
                    <a:pt x="156" y="165"/>
                    <a:pt x="157" y="162"/>
                  </a:cubicBezTo>
                  <a:cubicBezTo>
                    <a:pt x="158" y="160"/>
                    <a:pt x="159" y="158"/>
                    <a:pt x="161" y="156"/>
                  </a:cubicBezTo>
                  <a:cubicBezTo>
                    <a:pt x="161" y="156"/>
                    <a:pt x="162" y="155"/>
                    <a:pt x="162" y="155"/>
                  </a:cubicBezTo>
                  <a:cubicBezTo>
                    <a:pt x="164" y="152"/>
                    <a:pt x="167" y="151"/>
                    <a:pt x="170" y="150"/>
                  </a:cubicBezTo>
                  <a:cubicBezTo>
                    <a:pt x="170" y="148"/>
                    <a:pt x="170" y="145"/>
                    <a:pt x="171" y="143"/>
                  </a:cubicBezTo>
                  <a:cubicBezTo>
                    <a:pt x="175" y="135"/>
                    <a:pt x="183" y="129"/>
                    <a:pt x="192" y="129"/>
                  </a:cubicBezTo>
                  <a:cubicBezTo>
                    <a:pt x="195" y="129"/>
                    <a:pt x="198" y="130"/>
                    <a:pt x="201" y="131"/>
                  </a:cubicBezTo>
                  <a:cubicBezTo>
                    <a:pt x="206" y="133"/>
                    <a:pt x="206" y="133"/>
                    <a:pt x="206" y="133"/>
                  </a:cubicBezTo>
                  <a:cubicBezTo>
                    <a:pt x="206" y="22"/>
                    <a:pt x="206" y="22"/>
                    <a:pt x="206" y="22"/>
                  </a:cubicBezTo>
                  <a:lnTo>
                    <a:pt x="20" y="57"/>
                  </a:lnTo>
                  <a:close/>
                  <a:moveTo>
                    <a:pt x="178" y="193"/>
                  </a:moveTo>
                  <a:cubicBezTo>
                    <a:pt x="179" y="195"/>
                    <a:pt x="179" y="195"/>
                    <a:pt x="179" y="195"/>
                  </a:cubicBezTo>
                  <a:cubicBezTo>
                    <a:pt x="179" y="194"/>
                    <a:pt x="179" y="194"/>
                    <a:pt x="179" y="194"/>
                  </a:cubicBezTo>
                  <a:cubicBezTo>
                    <a:pt x="178" y="193"/>
                    <a:pt x="178" y="193"/>
                    <a:pt x="178" y="19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 name="Freeform 149"/>
            <p:cNvSpPr>
              <a:spLocks noEditPoints="1"/>
            </p:cNvSpPr>
            <p:nvPr/>
          </p:nvSpPr>
          <p:spPr bwMode="auto">
            <a:xfrm>
              <a:off x="8650127" y="2264107"/>
              <a:ext cx="83495" cy="56268"/>
            </a:xfrm>
            <a:custGeom>
              <a:avLst/>
              <a:gdLst>
                <a:gd name="T0" fmla="*/ 26 w 88"/>
                <a:gd name="T1" fmla="*/ 59 h 59"/>
                <a:gd name="T2" fmla="*/ 4 w 88"/>
                <a:gd name="T3" fmla="*/ 44 h 59"/>
                <a:gd name="T4" fmla="*/ 18 w 88"/>
                <a:gd name="T5" fmla="*/ 15 h 59"/>
                <a:gd name="T6" fmla="*/ 54 w 88"/>
                <a:gd name="T7" fmla="*/ 2 h 59"/>
                <a:gd name="T8" fmla="*/ 62 w 88"/>
                <a:gd name="T9" fmla="*/ 0 h 59"/>
                <a:gd name="T10" fmla="*/ 84 w 88"/>
                <a:gd name="T11" fmla="*/ 15 h 59"/>
                <a:gd name="T12" fmla="*/ 70 w 88"/>
                <a:gd name="T13" fmla="*/ 45 h 59"/>
                <a:gd name="T14" fmla="*/ 34 w 88"/>
                <a:gd name="T15" fmla="*/ 58 h 59"/>
                <a:gd name="T16" fmla="*/ 26 w 88"/>
                <a:gd name="T17" fmla="*/ 59 h 59"/>
                <a:gd name="T18" fmla="*/ 62 w 88"/>
                <a:gd name="T19" fmla="*/ 20 h 59"/>
                <a:gd name="T20" fmla="*/ 61 w 88"/>
                <a:gd name="T21" fmla="*/ 20 h 59"/>
                <a:gd name="T22" fmla="*/ 25 w 88"/>
                <a:gd name="T23" fmla="*/ 34 h 59"/>
                <a:gd name="T24" fmla="*/ 23 w 88"/>
                <a:gd name="T25" fmla="*/ 38 h 59"/>
                <a:gd name="T26" fmla="*/ 27 w 88"/>
                <a:gd name="T27" fmla="*/ 39 h 59"/>
                <a:gd name="T28" fmla="*/ 63 w 88"/>
                <a:gd name="T29" fmla="*/ 26 h 59"/>
                <a:gd name="T30" fmla="*/ 65 w 88"/>
                <a:gd name="T31" fmla="*/ 22 h 59"/>
                <a:gd name="T32" fmla="*/ 62 w 88"/>
                <a:gd name="T3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59">
                  <a:moveTo>
                    <a:pt x="26" y="59"/>
                  </a:moveTo>
                  <a:cubicBezTo>
                    <a:pt x="16" y="59"/>
                    <a:pt x="8" y="53"/>
                    <a:pt x="4" y="44"/>
                  </a:cubicBezTo>
                  <a:cubicBezTo>
                    <a:pt x="0" y="32"/>
                    <a:pt x="6" y="19"/>
                    <a:pt x="18" y="15"/>
                  </a:cubicBezTo>
                  <a:cubicBezTo>
                    <a:pt x="54" y="2"/>
                    <a:pt x="54" y="2"/>
                    <a:pt x="54" y="2"/>
                  </a:cubicBezTo>
                  <a:cubicBezTo>
                    <a:pt x="57" y="1"/>
                    <a:pt x="59" y="0"/>
                    <a:pt x="62" y="0"/>
                  </a:cubicBezTo>
                  <a:cubicBezTo>
                    <a:pt x="72" y="0"/>
                    <a:pt x="80" y="6"/>
                    <a:pt x="84" y="15"/>
                  </a:cubicBezTo>
                  <a:cubicBezTo>
                    <a:pt x="88" y="27"/>
                    <a:pt x="82" y="40"/>
                    <a:pt x="70" y="45"/>
                  </a:cubicBezTo>
                  <a:cubicBezTo>
                    <a:pt x="34" y="58"/>
                    <a:pt x="34" y="58"/>
                    <a:pt x="34" y="58"/>
                  </a:cubicBezTo>
                  <a:cubicBezTo>
                    <a:pt x="31" y="59"/>
                    <a:pt x="28" y="59"/>
                    <a:pt x="26" y="59"/>
                  </a:cubicBezTo>
                  <a:close/>
                  <a:moveTo>
                    <a:pt x="62" y="20"/>
                  </a:moveTo>
                  <a:cubicBezTo>
                    <a:pt x="62" y="20"/>
                    <a:pt x="62" y="20"/>
                    <a:pt x="61" y="20"/>
                  </a:cubicBezTo>
                  <a:cubicBezTo>
                    <a:pt x="25" y="34"/>
                    <a:pt x="25" y="34"/>
                    <a:pt x="25" y="34"/>
                  </a:cubicBezTo>
                  <a:cubicBezTo>
                    <a:pt x="23" y="34"/>
                    <a:pt x="23" y="36"/>
                    <a:pt x="23" y="38"/>
                  </a:cubicBezTo>
                  <a:cubicBezTo>
                    <a:pt x="24" y="39"/>
                    <a:pt x="25" y="40"/>
                    <a:pt x="27" y="39"/>
                  </a:cubicBezTo>
                  <a:cubicBezTo>
                    <a:pt x="63" y="26"/>
                    <a:pt x="63" y="26"/>
                    <a:pt x="63" y="26"/>
                  </a:cubicBezTo>
                  <a:cubicBezTo>
                    <a:pt x="65" y="25"/>
                    <a:pt x="65" y="24"/>
                    <a:pt x="65" y="22"/>
                  </a:cubicBezTo>
                  <a:cubicBezTo>
                    <a:pt x="64" y="21"/>
                    <a:pt x="63" y="20"/>
                    <a:pt x="62"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 name="Freeform 150"/>
            <p:cNvSpPr>
              <a:spLocks noEditPoints="1"/>
            </p:cNvSpPr>
            <p:nvPr/>
          </p:nvSpPr>
          <p:spPr bwMode="auto">
            <a:xfrm>
              <a:off x="8651035" y="2230528"/>
              <a:ext cx="90755" cy="60806"/>
            </a:xfrm>
            <a:custGeom>
              <a:avLst/>
              <a:gdLst>
                <a:gd name="T0" fmla="*/ 25 w 95"/>
                <a:gd name="T1" fmla="*/ 64 h 64"/>
                <a:gd name="T2" fmla="*/ 4 w 95"/>
                <a:gd name="T3" fmla="*/ 50 h 64"/>
                <a:gd name="T4" fmla="*/ 11 w 95"/>
                <a:gd name="T5" fmla="*/ 24 h 64"/>
                <a:gd name="T6" fmla="*/ 18 w 95"/>
                <a:gd name="T7" fmla="*/ 21 h 64"/>
                <a:gd name="T8" fmla="*/ 18 w 95"/>
                <a:gd name="T9" fmla="*/ 21 h 64"/>
                <a:gd name="T10" fmla="*/ 19 w 95"/>
                <a:gd name="T11" fmla="*/ 21 h 64"/>
                <a:gd name="T12" fmla="*/ 66 w 95"/>
                <a:gd name="T13" fmla="*/ 1 h 64"/>
                <a:gd name="T14" fmla="*/ 71 w 95"/>
                <a:gd name="T15" fmla="*/ 0 h 64"/>
                <a:gd name="T16" fmla="*/ 90 w 95"/>
                <a:gd name="T17" fmla="*/ 14 h 64"/>
                <a:gd name="T18" fmla="*/ 78 w 95"/>
                <a:gd name="T19" fmla="*/ 44 h 64"/>
                <a:gd name="T20" fmla="*/ 34 w 95"/>
                <a:gd name="T21" fmla="*/ 63 h 64"/>
                <a:gd name="T22" fmla="*/ 25 w 95"/>
                <a:gd name="T23" fmla="*/ 64 h 64"/>
                <a:gd name="T24" fmla="*/ 22 w 95"/>
                <a:gd name="T25" fmla="*/ 41 h 64"/>
                <a:gd name="T26" fmla="*/ 22 w 95"/>
                <a:gd name="T27" fmla="*/ 43 h 64"/>
                <a:gd name="T28" fmla="*/ 26 w 95"/>
                <a:gd name="T29" fmla="*/ 44 h 64"/>
                <a:gd name="T30" fmla="*/ 70 w 95"/>
                <a:gd name="T31" fmla="*/ 26 h 64"/>
                <a:gd name="T32" fmla="*/ 72 w 95"/>
                <a:gd name="T33" fmla="*/ 22 h 64"/>
                <a:gd name="T34" fmla="*/ 71 w 95"/>
                <a:gd name="T35" fmla="*/ 21 h 64"/>
                <a:gd name="T36" fmla="*/ 27 w 95"/>
                <a:gd name="T37" fmla="*/ 40 h 64"/>
                <a:gd name="T38" fmla="*/ 22 w 95"/>
                <a:gd name="T39"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64">
                  <a:moveTo>
                    <a:pt x="25" y="64"/>
                  </a:moveTo>
                  <a:cubicBezTo>
                    <a:pt x="16" y="64"/>
                    <a:pt x="7" y="59"/>
                    <a:pt x="4" y="50"/>
                  </a:cubicBezTo>
                  <a:cubicBezTo>
                    <a:pt x="0" y="41"/>
                    <a:pt x="3" y="30"/>
                    <a:pt x="11" y="24"/>
                  </a:cubicBezTo>
                  <a:cubicBezTo>
                    <a:pt x="13" y="22"/>
                    <a:pt x="15" y="21"/>
                    <a:pt x="18" y="21"/>
                  </a:cubicBezTo>
                  <a:cubicBezTo>
                    <a:pt x="18" y="21"/>
                    <a:pt x="18" y="21"/>
                    <a:pt x="18" y="21"/>
                  </a:cubicBezTo>
                  <a:cubicBezTo>
                    <a:pt x="18" y="21"/>
                    <a:pt x="19" y="21"/>
                    <a:pt x="19" y="21"/>
                  </a:cubicBezTo>
                  <a:cubicBezTo>
                    <a:pt x="66" y="1"/>
                    <a:pt x="66" y="1"/>
                    <a:pt x="66" y="1"/>
                  </a:cubicBezTo>
                  <a:cubicBezTo>
                    <a:pt x="68" y="0"/>
                    <a:pt x="70" y="0"/>
                    <a:pt x="71" y="0"/>
                  </a:cubicBezTo>
                  <a:cubicBezTo>
                    <a:pt x="80" y="1"/>
                    <a:pt x="87" y="6"/>
                    <a:pt x="90" y="14"/>
                  </a:cubicBezTo>
                  <a:cubicBezTo>
                    <a:pt x="95" y="26"/>
                    <a:pt x="89" y="39"/>
                    <a:pt x="78" y="44"/>
                  </a:cubicBezTo>
                  <a:cubicBezTo>
                    <a:pt x="34" y="63"/>
                    <a:pt x="34" y="63"/>
                    <a:pt x="34" y="63"/>
                  </a:cubicBezTo>
                  <a:cubicBezTo>
                    <a:pt x="31" y="64"/>
                    <a:pt x="28" y="64"/>
                    <a:pt x="25" y="64"/>
                  </a:cubicBezTo>
                  <a:close/>
                  <a:moveTo>
                    <a:pt x="22" y="41"/>
                  </a:moveTo>
                  <a:cubicBezTo>
                    <a:pt x="22" y="42"/>
                    <a:pt x="22" y="42"/>
                    <a:pt x="22" y="43"/>
                  </a:cubicBezTo>
                  <a:cubicBezTo>
                    <a:pt x="23" y="44"/>
                    <a:pt x="25" y="45"/>
                    <a:pt x="26" y="44"/>
                  </a:cubicBezTo>
                  <a:cubicBezTo>
                    <a:pt x="70" y="26"/>
                    <a:pt x="70" y="26"/>
                    <a:pt x="70" y="26"/>
                  </a:cubicBezTo>
                  <a:cubicBezTo>
                    <a:pt x="72" y="25"/>
                    <a:pt x="72" y="23"/>
                    <a:pt x="72" y="22"/>
                  </a:cubicBezTo>
                  <a:cubicBezTo>
                    <a:pt x="71" y="21"/>
                    <a:pt x="71" y="21"/>
                    <a:pt x="71" y="21"/>
                  </a:cubicBezTo>
                  <a:cubicBezTo>
                    <a:pt x="27" y="40"/>
                    <a:pt x="27" y="40"/>
                    <a:pt x="27" y="40"/>
                  </a:cubicBezTo>
                  <a:cubicBezTo>
                    <a:pt x="25" y="40"/>
                    <a:pt x="24" y="41"/>
                    <a:pt x="2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151"/>
            <p:cNvSpPr>
              <a:spLocks noEditPoints="1"/>
            </p:cNvSpPr>
            <p:nvPr/>
          </p:nvSpPr>
          <p:spPr bwMode="auto">
            <a:xfrm>
              <a:off x="8640144" y="2185151"/>
              <a:ext cx="88940" cy="61713"/>
            </a:xfrm>
            <a:custGeom>
              <a:avLst/>
              <a:gdLst>
                <a:gd name="T0" fmla="*/ 23 w 93"/>
                <a:gd name="T1" fmla="*/ 64 h 64"/>
                <a:gd name="T2" fmla="*/ 20 w 93"/>
                <a:gd name="T3" fmla="*/ 64 h 64"/>
                <a:gd name="T4" fmla="*/ 4 w 93"/>
                <a:gd name="T5" fmla="*/ 51 h 64"/>
                <a:gd name="T6" fmla="*/ 17 w 93"/>
                <a:gd name="T7" fmla="*/ 21 h 64"/>
                <a:gd name="T8" fmla="*/ 61 w 93"/>
                <a:gd name="T9" fmla="*/ 2 h 64"/>
                <a:gd name="T10" fmla="*/ 70 w 93"/>
                <a:gd name="T11" fmla="*/ 0 h 64"/>
                <a:gd name="T12" fmla="*/ 91 w 93"/>
                <a:gd name="T13" fmla="*/ 14 h 64"/>
                <a:gd name="T14" fmla="*/ 90 w 93"/>
                <a:gd name="T15" fmla="*/ 34 h 64"/>
                <a:gd name="T16" fmla="*/ 83 w 93"/>
                <a:gd name="T17" fmla="*/ 39 h 64"/>
                <a:gd name="T18" fmla="*/ 83 w 93"/>
                <a:gd name="T19" fmla="*/ 39 h 64"/>
                <a:gd name="T20" fmla="*/ 28 w 93"/>
                <a:gd name="T21" fmla="*/ 63 h 64"/>
                <a:gd name="T22" fmla="*/ 28 w 93"/>
                <a:gd name="T23" fmla="*/ 63 h 64"/>
                <a:gd name="T24" fmla="*/ 23 w 93"/>
                <a:gd name="T25" fmla="*/ 64 h 64"/>
                <a:gd name="T26" fmla="*/ 18 w 93"/>
                <a:gd name="T27" fmla="*/ 46 h 64"/>
                <a:gd name="T28" fmla="*/ 23 w 93"/>
                <a:gd name="T29" fmla="*/ 54 h 64"/>
                <a:gd name="T30" fmla="*/ 18 w 93"/>
                <a:gd name="T31" fmla="*/ 46 h 64"/>
                <a:gd name="T32" fmla="*/ 70 w 93"/>
                <a:gd name="T33" fmla="*/ 20 h 64"/>
                <a:gd name="T34" fmla="*/ 69 w 93"/>
                <a:gd name="T35" fmla="*/ 21 h 64"/>
                <a:gd name="T36" fmla="*/ 24 w 93"/>
                <a:gd name="T37" fmla="*/ 39 h 64"/>
                <a:gd name="T38" fmla="*/ 23 w 93"/>
                <a:gd name="T39" fmla="*/ 43 h 64"/>
                <a:gd name="T40" fmla="*/ 23 w 93"/>
                <a:gd name="T41" fmla="*/ 43 h 64"/>
                <a:gd name="T42" fmla="*/ 72 w 93"/>
                <a:gd name="T43" fmla="*/ 22 h 64"/>
                <a:gd name="T44" fmla="*/ 70 w 93"/>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64">
                  <a:moveTo>
                    <a:pt x="23" y="64"/>
                  </a:moveTo>
                  <a:cubicBezTo>
                    <a:pt x="22" y="64"/>
                    <a:pt x="21" y="64"/>
                    <a:pt x="20" y="64"/>
                  </a:cubicBezTo>
                  <a:cubicBezTo>
                    <a:pt x="13" y="62"/>
                    <a:pt x="7" y="57"/>
                    <a:pt x="4" y="51"/>
                  </a:cubicBezTo>
                  <a:cubicBezTo>
                    <a:pt x="0" y="39"/>
                    <a:pt x="5" y="26"/>
                    <a:pt x="17" y="21"/>
                  </a:cubicBezTo>
                  <a:cubicBezTo>
                    <a:pt x="61" y="2"/>
                    <a:pt x="61" y="2"/>
                    <a:pt x="61" y="2"/>
                  </a:cubicBezTo>
                  <a:cubicBezTo>
                    <a:pt x="64" y="1"/>
                    <a:pt x="67" y="0"/>
                    <a:pt x="70" y="0"/>
                  </a:cubicBezTo>
                  <a:cubicBezTo>
                    <a:pt x="79" y="0"/>
                    <a:pt x="87" y="6"/>
                    <a:pt x="91" y="14"/>
                  </a:cubicBezTo>
                  <a:cubicBezTo>
                    <a:pt x="93" y="21"/>
                    <a:pt x="93" y="28"/>
                    <a:pt x="90" y="34"/>
                  </a:cubicBezTo>
                  <a:cubicBezTo>
                    <a:pt x="89" y="36"/>
                    <a:pt x="86" y="38"/>
                    <a:pt x="83" y="39"/>
                  </a:cubicBezTo>
                  <a:cubicBezTo>
                    <a:pt x="83" y="39"/>
                    <a:pt x="83" y="39"/>
                    <a:pt x="83" y="39"/>
                  </a:cubicBezTo>
                  <a:cubicBezTo>
                    <a:pt x="28" y="63"/>
                    <a:pt x="28" y="63"/>
                    <a:pt x="28" y="63"/>
                  </a:cubicBezTo>
                  <a:cubicBezTo>
                    <a:pt x="28" y="63"/>
                    <a:pt x="28" y="63"/>
                    <a:pt x="28" y="63"/>
                  </a:cubicBezTo>
                  <a:cubicBezTo>
                    <a:pt x="26" y="64"/>
                    <a:pt x="24" y="64"/>
                    <a:pt x="23" y="64"/>
                  </a:cubicBezTo>
                  <a:close/>
                  <a:moveTo>
                    <a:pt x="18" y="46"/>
                  </a:moveTo>
                  <a:cubicBezTo>
                    <a:pt x="23" y="54"/>
                    <a:pt x="23" y="54"/>
                    <a:pt x="23" y="54"/>
                  </a:cubicBezTo>
                  <a:lnTo>
                    <a:pt x="18" y="46"/>
                  </a:lnTo>
                  <a:close/>
                  <a:moveTo>
                    <a:pt x="70" y="20"/>
                  </a:moveTo>
                  <a:cubicBezTo>
                    <a:pt x="69" y="20"/>
                    <a:pt x="69" y="20"/>
                    <a:pt x="69" y="21"/>
                  </a:cubicBezTo>
                  <a:cubicBezTo>
                    <a:pt x="24" y="39"/>
                    <a:pt x="24" y="39"/>
                    <a:pt x="24" y="39"/>
                  </a:cubicBezTo>
                  <a:cubicBezTo>
                    <a:pt x="23" y="40"/>
                    <a:pt x="22" y="41"/>
                    <a:pt x="23" y="43"/>
                  </a:cubicBezTo>
                  <a:cubicBezTo>
                    <a:pt x="23" y="43"/>
                    <a:pt x="23" y="43"/>
                    <a:pt x="23" y="43"/>
                  </a:cubicBezTo>
                  <a:cubicBezTo>
                    <a:pt x="72" y="22"/>
                    <a:pt x="72" y="22"/>
                    <a:pt x="72" y="22"/>
                  </a:cubicBezTo>
                  <a:cubicBezTo>
                    <a:pt x="72" y="21"/>
                    <a:pt x="71" y="20"/>
                    <a:pt x="7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 name="Freeform 152"/>
            <p:cNvSpPr>
              <a:spLocks noEditPoints="1"/>
            </p:cNvSpPr>
            <p:nvPr/>
          </p:nvSpPr>
          <p:spPr bwMode="auto">
            <a:xfrm>
              <a:off x="8643775" y="2203302"/>
              <a:ext cx="101646" cy="66251"/>
            </a:xfrm>
            <a:custGeom>
              <a:avLst/>
              <a:gdLst>
                <a:gd name="T0" fmla="*/ 25 w 106"/>
                <a:gd name="T1" fmla="*/ 69 h 69"/>
                <a:gd name="T2" fmla="*/ 23 w 106"/>
                <a:gd name="T3" fmla="*/ 69 h 69"/>
                <a:gd name="T4" fmla="*/ 4 w 106"/>
                <a:gd name="T5" fmla="*/ 56 h 69"/>
                <a:gd name="T6" fmla="*/ 14 w 106"/>
                <a:gd name="T7" fmla="*/ 27 h 69"/>
                <a:gd name="T8" fmla="*/ 16 w 106"/>
                <a:gd name="T9" fmla="*/ 25 h 69"/>
                <a:gd name="T10" fmla="*/ 71 w 106"/>
                <a:gd name="T11" fmla="*/ 2 h 69"/>
                <a:gd name="T12" fmla="*/ 75 w 106"/>
                <a:gd name="T13" fmla="*/ 1 h 69"/>
                <a:gd name="T14" fmla="*/ 80 w 106"/>
                <a:gd name="T15" fmla="*/ 0 h 69"/>
                <a:gd name="T16" fmla="*/ 101 w 106"/>
                <a:gd name="T17" fmla="*/ 14 h 69"/>
                <a:gd name="T18" fmla="*/ 89 w 106"/>
                <a:gd name="T19" fmla="*/ 44 h 69"/>
                <a:gd name="T20" fmla="*/ 34 w 106"/>
                <a:gd name="T21" fmla="*/ 68 h 69"/>
                <a:gd name="T22" fmla="*/ 25 w 106"/>
                <a:gd name="T23" fmla="*/ 69 h 69"/>
                <a:gd name="T24" fmla="*/ 24 w 106"/>
                <a:gd name="T25" fmla="*/ 44 h 69"/>
                <a:gd name="T26" fmla="*/ 24 w 106"/>
                <a:gd name="T27" fmla="*/ 44 h 69"/>
                <a:gd name="T28" fmla="*/ 22 w 106"/>
                <a:gd name="T29" fmla="*/ 48 h 69"/>
                <a:gd name="T30" fmla="*/ 25 w 106"/>
                <a:gd name="T31" fmla="*/ 49 h 69"/>
                <a:gd name="T32" fmla="*/ 25 w 106"/>
                <a:gd name="T33" fmla="*/ 49 h 69"/>
                <a:gd name="T34" fmla="*/ 26 w 106"/>
                <a:gd name="T35" fmla="*/ 49 h 69"/>
                <a:gd name="T36" fmla="*/ 81 w 106"/>
                <a:gd name="T37" fmla="*/ 26 h 69"/>
                <a:gd name="T38" fmla="*/ 82 w 106"/>
                <a:gd name="T39" fmla="*/ 22 h 69"/>
                <a:gd name="T40" fmla="*/ 79 w 106"/>
                <a:gd name="T41" fmla="*/ 20 h 69"/>
                <a:gd name="T42" fmla="*/ 79 w 106"/>
                <a:gd name="T43" fmla="*/ 20 h 69"/>
                <a:gd name="T44" fmla="*/ 24 w 106"/>
                <a:gd name="T45"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69">
                  <a:moveTo>
                    <a:pt x="25" y="69"/>
                  </a:moveTo>
                  <a:cubicBezTo>
                    <a:pt x="24" y="69"/>
                    <a:pt x="24" y="69"/>
                    <a:pt x="23" y="69"/>
                  </a:cubicBezTo>
                  <a:cubicBezTo>
                    <a:pt x="15" y="68"/>
                    <a:pt x="7" y="63"/>
                    <a:pt x="4" y="56"/>
                  </a:cubicBezTo>
                  <a:cubicBezTo>
                    <a:pt x="0" y="45"/>
                    <a:pt x="4" y="33"/>
                    <a:pt x="14" y="27"/>
                  </a:cubicBezTo>
                  <a:cubicBezTo>
                    <a:pt x="15" y="26"/>
                    <a:pt x="15" y="26"/>
                    <a:pt x="16" y="25"/>
                  </a:cubicBezTo>
                  <a:cubicBezTo>
                    <a:pt x="71" y="2"/>
                    <a:pt x="71" y="2"/>
                    <a:pt x="71" y="2"/>
                  </a:cubicBezTo>
                  <a:cubicBezTo>
                    <a:pt x="72" y="1"/>
                    <a:pt x="73" y="1"/>
                    <a:pt x="75" y="1"/>
                  </a:cubicBezTo>
                  <a:cubicBezTo>
                    <a:pt x="76" y="0"/>
                    <a:pt x="78" y="0"/>
                    <a:pt x="80" y="0"/>
                  </a:cubicBezTo>
                  <a:cubicBezTo>
                    <a:pt x="89" y="0"/>
                    <a:pt x="97" y="5"/>
                    <a:pt x="101" y="14"/>
                  </a:cubicBezTo>
                  <a:cubicBezTo>
                    <a:pt x="106" y="25"/>
                    <a:pt x="100" y="39"/>
                    <a:pt x="89" y="44"/>
                  </a:cubicBezTo>
                  <a:cubicBezTo>
                    <a:pt x="34" y="68"/>
                    <a:pt x="34" y="68"/>
                    <a:pt x="34" y="68"/>
                  </a:cubicBezTo>
                  <a:cubicBezTo>
                    <a:pt x="31" y="69"/>
                    <a:pt x="28" y="69"/>
                    <a:pt x="25" y="69"/>
                  </a:cubicBezTo>
                  <a:close/>
                  <a:moveTo>
                    <a:pt x="24" y="44"/>
                  </a:moveTo>
                  <a:cubicBezTo>
                    <a:pt x="24" y="44"/>
                    <a:pt x="24" y="44"/>
                    <a:pt x="24" y="44"/>
                  </a:cubicBezTo>
                  <a:cubicBezTo>
                    <a:pt x="22" y="45"/>
                    <a:pt x="22" y="46"/>
                    <a:pt x="22" y="48"/>
                  </a:cubicBezTo>
                  <a:cubicBezTo>
                    <a:pt x="23" y="49"/>
                    <a:pt x="24" y="49"/>
                    <a:pt x="25" y="49"/>
                  </a:cubicBezTo>
                  <a:cubicBezTo>
                    <a:pt x="25" y="49"/>
                    <a:pt x="25" y="49"/>
                    <a:pt x="25" y="49"/>
                  </a:cubicBezTo>
                  <a:cubicBezTo>
                    <a:pt x="26" y="49"/>
                    <a:pt x="26" y="49"/>
                    <a:pt x="26" y="49"/>
                  </a:cubicBezTo>
                  <a:cubicBezTo>
                    <a:pt x="81" y="26"/>
                    <a:pt x="81" y="26"/>
                    <a:pt x="81" y="26"/>
                  </a:cubicBezTo>
                  <a:cubicBezTo>
                    <a:pt x="82" y="25"/>
                    <a:pt x="83" y="23"/>
                    <a:pt x="82" y="22"/>
                  </a:cubicBezTo>
                  <a:cubicBezTo>
                    <a:pt x="82" y="20"/>
                    <a:pt x="80" y="20"/>
                    <a:pt x="79" y="20"/>
                  </a:cubicBezTo>
                  <a:cubicBezTo>
                    <a:pt x="79" y="20"/>
                    <a:pt x="79" y="20"/>
                    <a:pt x="79" y="20"/>
                  </a:cubicBezTo>
                  <a:lnTo>
                    <a:pt x="24"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 name="Freeform 153"/>
            <p:cNvSpPr>
              <a:spLocks noEditPoints="1"/>
            </p:cNvSpPr>
            <p:nvPr/>
          </p:nvSpPr>
          <p:spPr bwMode="auto">
            <a:xfrm>
              <a:off x="9069416" y="2264107"/>
              <a:ext cx="84402" cy="56268"/>
            </a:xfrm>
            <a:custGeom>
              <a:avLst/>
              <a:gdLst>
                <a:gd name="T0" fmla="*/ 62 w 88"/>
                <a:gd name="T1" fmla="*/ 59 h 59"/>
                <a:gd name="T2" fmla="*/ 54 w 88"/>
                <a:gd name="T3" fmla="*/ 58 h 59"/>
                <a:gd name="T4" fmla="*/ 18 w 88"/>
                <a:gd name="T5" fmla="*/ 45 h 59"/>
                <a:gd name="T6" fmla="*/ 4 w 88"/>
                <a:gd name="T7" fmla="*/ 15 h 59"/>
                <a:gd name="T8" fmla="*/ 26 w 88"/>
                <a:gd name="T9" fmla="*/ 0 h 59"/>
                <a:gd name="T10" fmla="*/ 34 w 88"/>
                <a:gd name="T11" fmla="*/ 2 h 59"/>
                <a:gd name="T12" fmla="*/ 70 w 88"/>
                <a:gd name="T13" fmla="*/ 15 h 59"/>
                <a:gd name="T14" fmla="*/ 84 w 88"/>
                <a:gd name="T15" fmla="*/ 44 h 59"/>
                <a:gd name="T16" fmla="*/ 62 w 88"/>
                <a:gd name="T17" fmla="*/ 59 h 59"/>
                <a:gd name="T18" fmla="*/ 26 w 88"/>
                <a:gd name="T19" fmla="*/ 20 h 59"/>
                <a:gd name="T20" fmla="*/ 23 w 88"/>
                <a:gd name="T21" fmla="*/ 22 h 59"/>
                <a:gd name="T22" fmla="*/ 25 w 88"/>
                <a:gd name="T23" fmla="*/ 26 h 59"/>
                <a:gd name="T24" fmla="*/ 61 w 88"/>
                <a:gd name="T25" fmla="*/ 39 h 59"/>
                <a:gd name="T26" fmla="*/ 65 w 88"/>
                <a:gd name="T27" fmla="*/ 38 h 59"/>
                <a:gd name="T28" fmla="*/ 63 w 88"/>
                <a:gd name="T29" fmla="*/ 34 h 59"/>
                <a:gd name="T30" fmla="*/ 27 w 88"/>
                <a:gd name="T31" fmla="*/ 20 h 59"/>
                <a:gd name="T32" fmla="*/ 26 w 88"/>
                <a:gd name="T3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59">
                  <a:moveTo>
                    <a:pt x="62" y="59"/>
                  </a:moveTo>
                  <a:cubicBezTo>
                    <a:pt x="60" y="59"/>
                    <a:pt x="57" y="59"/>
                    <a:pt x="54" y="58"/>
                  </a:cubicBezTo>
                  <a:cubicBezTo>
                    <a:pt x="18" y="45"/>
                    <a:pt x="18" y="45"/>
                    <a:pt x="18" y="45"/>
                  </a:cubicBezTo>
                  <a:cubicBezTo>
                    <a:pt x="6" y="40"/>
                    <a:pt x="0" y="27"/>
                    <a:pt x="4" y="15"/>
                  </a:cubicBezTo>
                  <a:cubicBezTo>
                    <a:pt x="8" y="6"/>
                    <a:pt x="16" y="0"/>
                    <a:pt x="26" y="0"/>
                  </a:cubicBezTo>
                  <a:cubicBezTo>
                    <a:pt x="29" y="0"/>
                    <a:pt x="31" y="1"/>
                    <a:pt x="34" y="2"/>
                  </a:cubicBezTo>
                  <a:cubicBezTo>
                    <a:pt x="70" y="15"/>
                    <a:pt x="70" y="15"/>
                    <a:pt x="70" y="15"/>
                  </a:cubicBezTo>
                  <a:cubicBezTo>
                    <a:pt x="82" y="19"/>
                    <a:pt x="88" y="32"/>
                    <a:pt x="84" y="44"/>
                  </a:cubicBezTo>
                  <a:cubicBezTo>
                    <a:pt x="80" y="53"/>
                    <a:pt x="72" y="59"/>
                    <a:pt x="62" y="59"/>
                  </a:cubicBezTo>
                  <a:close/>
                  <a:moveTo>
                    <a:pt x="26" y="20"/>
                  </a:moveTo>
                  <a:cubicBezTo>
                    <a:pt x="25" y="20"/>
                    <a:pt x="24" y="21"/>
                    <a:pt x="23" y="22"/>
                  </a:cubicBezTo>
                  <a:cubicBezTo>
                    <a:pt x="23" y="24"/>
                    <a:pt x="23" y="25"/>
                    <a:pt x="25" y="26"/>
                  </a:cubicBezTo>
                  <a:cubicBezTo>
                    <a:pt x="61" y="39"/>
                    <a:pt x="61" y="39"/>
                    <a:pt x="61" y="39"/>
                  </a:cubicBezTo>
                  <a:cubicBezTo>
                    <a:pt x="63" y="40"/>
                    <a:pt x="64" y="39"/>
                    <a:pt x="65" y="38"/>
                  </a:cubicBezTo>
                  <a:cubicBezTo>
                    <a:pt x="65" y="36"/>
                    <a:pt x="65" y="34"/>
                    <a:pt x="63" y="34"/>
                  </a:cubicBezTo>
                  <a:cubicBezTo>
                    <a:pt x="27" y="20"/>
                    <a:pt x="27" y="20"/>
                    <a:pt x="27" y="20"/>
                  </a:cubicBezTo>
                  <a:cubicBezTo>
                    <a:pt x="27" y="20"/>
                    <a:pt x="26" y="20"/>
                    <a:pt x="2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54"/>
            <p:cNvSpPr>
              <a:spLocks noEditPoints="1"/>
            </p:cNvSpPr>
            <p:nvPr/>
          </p:nvSpPr>
          <p:spPr bwMode="auto">
            <a:xfrm>
              <a:off x="9061248" y="2230528"/>
              <a:ext cx="91663" cy="60806"/>
            </a:xfrm>
            <a:custGeom>
              <a:avLst/>
              <a:gdLst>
                <a:gd name="T0" fmla="*/ 70 w 95"/>
                <a:gd name="T1" fmla="*/ 64 h 64"/>
                <a:gd name="T2" fmla="*/ 61 w 95"/>
                <a:gd name="T3" fmla="*/ 63 h 64"/>
                <a:gd name="T4" fmla="*/ 17 w 95"/>
                <a:gd name="T5" fmla="*/ 44 h 64"/>
                <a:gd name="T6" fmla="*/ 5 w 95"/>
                <a:gd name="T7" fmla="*/ 14 h 64"/>
                <a:gd name="T8" fmla="*/ 24 w 95"/>
                <a:gd name="T9" fmla="*/ 0 h 64"/>
                <a:gd name="T10" fmla="*/ 29 w 95"/>
                <a:gd name="T11" fmla="*/ 1 h 64"/>
                <a:gd name="T12" fmla="*/ 76 w 95"/>
                <a:gd name="T13" fmla="*/ 21 h 64"/>
                <a:gd name="T14" fmla="*/ 77 w 95"/>
                <a:gd name="T15" fmla="*/ 21 h 64"/>
                <a:gd name="T16" fmla="*/ 84 w 95"/>
                <a:gd name="T17" fmla="*/ 24 h 64"/>
                <a:gd name="T18" fmla="*/ 91 w 95"/>
                <a:gd name="T19" fmla="*/ 50 h 64"/>
                <a:gd name="T20" fmla="*/ 70 w 95"/>
                <a:gd name="T21" fmla="*/ 64 h 64"/>
                <a:gd name="T22" fmla="*/ 24 w 95"/>
                <a:gd name="T23" fmla="*/ 21 h 64"/>
                <a:gd name="T24" fmla="*/ 23 w 95"/>
                <a:gd name="T25" fmla="*/ 22 h 64"/>
                <a:gd name="T26" fmla="*/ 25 w 95"/>
                <a:gd name="T27" fmla="*/ 26 h 64"/>
                <a:gd name="T28" fmla="*/ 69 w 95"/>
                <a:gd name="T29" fmla="*/ 44 h 64"/>
                <a:gd name="T30" fmla="*/ 73 w 95"/>
                <a:gd name="T31" fmla="*/ 43 h 64"/>
                <a:gd name="T32" fmla="*/ 73 w 95"/>
                <a:gd name="T33" fmla="*/ 41 h 64"/>
                <a:gd name="T34" fmla="*/ 68 w 95"/>
                <a:gd name="T35" fmla="*/ 40 h 64"/>
                <a:gd name="T36" fmla="*/ 24 w 95"/>
                <a:gd name="T37"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4">
                  <a:moveTo>
                    <a:pt x="70" y="64"/>
                  </a:moveTo>
                  <a:cubicBezTo>
                    <a:pt x="67" y="64"/>
                    <a:pt x="64" y="64"/>
                    <a:pt x="61" y="63"/>
                  </a:cubicBezTo>
                  <a:cubicBezTo>
                    <a:pt x="17" y="44"/>
                    <a:pt x="17" y="44"/>
                    <a:pt x="17" y="44"/>
                  </a:cubicBezTo>
                  <a:cubicBezTo>
                    <a:pt x="6" y="39"/>
                    <a:pt x="0" y="26"/>
                    <a:pt x="5" y="14"/>
                  </a:cubicBezTo>
                  <a:cubicBezTo>
                    <a:pt x="8" y="6"/>
                    <a:pt x="15" y="1"/>
                    <a:pt x="24" y="0"/>
                  </a:cubicBezTo>
                  <a:cubicBezTo>
                    <a:pt x="26" y="0"/>
                    <a:pt x="27" y="0"/>
                    <a:pt x="29" y="1"/>
                  </a:cubicBezTo>
                  <a:cubicBezTo>
                    <a:pt x="76" y="21"/>
                    <a:pt x="76" y="21"/>
                    <a:pt x="76" y="21"/>
                  </a:cubicBezTo>
                  <a:cubicBezTo>
                    <a:pt x="76" y="21"/>
                    <a:pt x="77" y="21"/>
                    <a:pt x="77" y="21"/>
                  </a:cubicBezTo>
                  <a:cubicBezTo>
                    <a:pt x="80" y="21"/>
                    <a:pt x="82" y="22"/>
                    <a:pt x="84" y="24"/>
                  </a:cubicBezTo>
                  <a:cubicBezTo>
                    <a:pt x="92" y="30"/>
                    <a:pt x="95" y="41"/>
                    <a:pt x="91" y="50"/>
                  </a:cubicBezTo>
                  <a:cubicBezTo>
                    <a:pt x="88" y="59"/>
                    <a:pt x="79" y="64"/>
                    <a:pt x="70" y="64"/>
                  </a:cubicBezTo>
                  <a:close/>
                  <a:moveTo>
                    <a:pt x="24" y="21"/>
                  </a:moveTo>
                  <a:cubicBezTo>
                    <a:pt x="24" y="21"/>
                    <a:pt x="24" y="21"/>
                    <a:pt x="23" y="22"/>
                  </a:cubicBezTo>
                  <a:cubicBezTo>
                    <a:pt x="23" y="23"/>
                    <a:pt x="24" y="25"/>
                    <a:pt x="25" y="26"/>
                  </a:cubicBezTo>
                  <a:cubicBezTo>
                    <a:pt x="69" y="44"/>
                    <a:pt x="69" y="44"/>
                    <a:pt x="69" y="44"/>
                  </a:cubicBezTo>
                  <a:cubicBezTo>
                    <a:pt x="70" y="45"/>
                    <a:pt x="72" y="44"/>
                    <a:pt x="73" y="43"/>
                  </a:cubicBezTo>
                  <a:cubicBezTo>
                    <a:pt x="73" y="42"/>
                    <a:pt x="73" y="42"/>
                    <a:pt x="73" y="41"/>
                  </a:cubicBezTo>
                  <a:cubicBezTo>
                    <a:pt x="71" y="41"/>
                    <a:pt x="70" y="40"/>
                    <a:pt x="68" y="40"/>
                  </a:cubicBezTo>
                  <a:lnTo>
                    <a:pt x="24"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 name="Freeform 155"/>
            <p:cNvSpPr>
              <a:spLocks noEditPoints="1"/>
            </p:cNvSpPr>
            <p:nvPr/>
          </p:nvSpPr>
          <p:spPr bwMode="auto">
            <a:xfrm>
              <a:off x="9073953" y="2185151"/>
              <a:ext cx="88940" cy="61713"/>
            </a:xfrm>
            <a:custGeom>
              <a:avLst/>
              <a:gdLst>
                <a:gd name="T0" fmla="*/ 70 w 93"/>
                <a:gd name="T1" fmla="*/ 64 h 64"/>
                <a:gd name="T2" fmla="*/ 65 w 93"/>
                <a:gd name="T3" fmla="*/ 63 h 64"/>
                <a:gd name="T4" fmla="*/ 65 w 93"/>
                <a:gd name="T5" fmla="*/ 63 h 64"/>
                <a:gd name="T6" fmla="*/ 65 w 93"/>
                <a:gd name="T7" fmla="*/ 63 h 64"/>
                <a:gd name="T8" fmla="*/ 65 w 93"/>
                <a:gd name="T9" fmla="*/ 63 h 64"/>
                <a:gd name="T10" fmla="*/ 10 w 93"/>
                <a:gd name="T11" fmla="*/ 39 h 64"/>
                <a:gd name="T12" fmla="*/ 10 w 93"/>
                <a:gd name="T13" fmla="*/ 39 h 64"/>
                <a:gd name="T14" fmla="*/ 3 w 93"/>
                <a:gd name="T15" fmla="*/ 34 h 64"/>
                <a:gd name="T16" fmla="*/ 2 w 93"/>
                <a:gd name="T17" fmla="*/ 14 h 64"/>
                <a:gd name="T18" fmla="*/ 23 w 93"/>
                <a:gd name="T19" fmla="*/ 0 h 64"/>
                <a:gd name="T20" fmla="*/ 32 w 93"/>
                <a:gd name="T21" fmla="*/ 2 h 64"/>
                <a:gd name="T22" fmla="*/ 76 w 93"/>
                <a:gd name="T23" fmla="*/ 21 h 64"/>
                <a:gd name="T24" fmla="*/ 89 w 93"/>
                <a:gd name="T25" fmla="*/ 51 h 64"/>
                <a:gd name="T26" fmla="*/ 73 w 93"/>
                <a:gd name="T27" fmla="*/ 64 h 64"/>
                <a:gd name="T28" fmla="*/ 70 w 93"/>
                <a:gd name="T29" fmla="*/ 64 h 64"/>
                <a:gd name="T30" fmla="*/ 21 w 93"/>
                <a:gd name="T31" fmla="*/ 22 h 64"/>
                <a:gd name="T32" fmla="*/ 70 w 93"/>
                <a:gd name="T33" fmla="*/ 43 h 64"/>
                <a:gd name="T34" fmla="*/ 70 w 93"/>
                <a:gd name="T35" fmla="*/ 43 h 64"/>
                <a:gd name="T36" fmla="*/ 69 w 93"/>
                <a:gd name="T37" fmla="*/ 39 h 64"/>
                <a:gd name="T38" fmla="*/ 24 w 93"/>
                <a:gd name="T39" fmla="*/ 21 h 64"/>
                <a:gd name="T40" fmla="*/ 21 w 93"/>
                <a:gd name="T41" fmla="*/ 2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64">
                  <a:moveTo>
                    <a:pt x="70" y="64"/>
                  </a:moveTo>
                  <a:cubicBezTo>
                    <a:pt x="69" y="64"/>
                    <a:pt x="67" y="64"/>
                    <a:pt x="65" y="63"/>
                  </a:cubicBezTo>
                  <a:cubicBezTo>
                    <a:pt x="65" y="63"/>
                    <a:pt x="65" y="63"/>
                    <a:pt x="65" y="63"/>
                  </a:cubicBezTo>
                  <a:cubicBezTo>
                    <a:pt x="65" y="63"/>
                    <a:pt x="65" y="63"/>
                    <a:pt x="65" y="63"/>
                  </a:cubicBezTo>
                  <a:cubicBezTo>
                    <a:pt x="65" y="63"/>
                    <a:pt x="65" y="63"/>
                    <a:pt x="65" y="63"/>
                  </a:cubicBezTo>
                  <a:cubicBezTo>
                    <a:pt x="10" y="39"/>
                    <a:pt x="10" y="39"/>
                    <a:pt x="10" y="39"/>
                  </a:cubicBezTo>
                  <a:cubicBezTo>
                    <a:pt x="10" y="39"/>
                    <a:pt x="10" y="39"/>
                    <a:pt x="10" y="39"/>
                  </a:cubicBezTo>
                  <a:cubicBezTo>
                    <a:pt x="7" y="38"/>
                    <a:pt x="5" y="36"/>
                    <a:pt x="3" y="34"/>
                  </a:cubicBezTo>
                  <a:cubicBezTo>
                    <a:pt x="0" y="28"/>
                    <a:pt x="0" y="21"/>
                    <a:pt x="2" y="14"/>
                  </a:cubicBezTo>
                  <a:cubicBezTo>
                    <a:pt x="6" y="6"/>
                    <a:pt x="14" y="0"/>
                    <a:pt x="23" y="0"/>
                  </a:cubicBezTo>
                  <a:cubicBezTo>
                    <a:pt x="26" y="0"/>
                    <a:pt x="29" y="1"/>
                    <a:pt x="32" y="2"/>
                  </a:cubicBezTo>
                  <a:cubicBezTo>
                    <a:pt x="76" y="21"/>
                    <a:pt x="76" y="21"/>
                    <a:pt x="76" y="21"/>
                  </a:cubicBezTo>
                  <a:cubicBezTo>
                    <a:pt x="88" y="26"/>
                    <a:pt x="93" y="39"/>
                    <a:pt x="89" y="51"/>
                  </a:cubicBezTo>
                  <a:cubicBezTo>
                    <a:pt x="86" y="57"/>
                    <a:pt x="80" y="62"/>
                    <a:pt x="73" y="64"/>
                  </a:cubicBezTo>
                  <a:cubicBezTo>
                    <a:pt x="72" y="64"/>
                    <a:pt x="71" y="64"/>
                    <a:pt x="70" y="64"/>
                  </a:cubicBezTo>
                  <a:close/>
                  <a:moveTo>
                    <a:pt x="21" y="22"/>
                  </a:moveTo>
                  <a:cubicBezTo>
                    <a:pt x="70" y="43"/>
                    <a:pt x="70" y="43"/>
                    <a:pt x="70" y="43"/>
                  </a:cubicBezTo>
                  <a:cubicBezTo>
                    <a:pt x="70" y="43"/>
                    <a:pt x="70" y="43"/>
                    <a:pt x="70" y="43"/>
                  </a:cubicBezTo>
                  <a:cubicBezTo>
                    <a:pt x="71" y="41"/>
                    <a:pt x="70" y="40"/>
                    <a:pt x="69" y="39"/>
                  </a:cubicBezTo>
                  <a:cubicBezTo>
                    <a:pt x="24" y="21"/>
                    <a:pt x="24" y="21"/>
                    <a:pt x="24" y="21"/>
                  </a:cubicBezTo>
                  <a:cubicBezTo>
                    <a:pt x="23" y="20"/>
                    <a:pt x="22" y="20"/>
                    <a:pt x="21"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 name="Freeform 156"/>
            <p:cNvSpPr>
              <a:spLocks noEditPoints="1"/>
            </p:cNvSpPr>
            <p:nvPr/>
          </p:nvSpPr>
          <p:spPr bwMode="auto">
            <a:xfrm>
              <a:off x="9057618" y="2203302"/>
              <a:ext cx="101646" cy="66251"/>
            </a:xfrm>
            <a:custGeom>
              <a:avLst/>
              <a:gdLst>
                <a:gd name="T0" fmla="*/ 81 w 106"/>
                <a:gd name="T1" fmla="*/ 69 h 69"/>
                <a:gd name="T2" fmla="*/ 72 w 106"/>
                <a:gd name="T3" fmla="*/ 68 h 69"/>
                <a:gd name="T4" fmla="*/ 17 w 106"/>
                <a:gd name="T5" fmla="*/ 44 h 69"/>
                <a:gd name="T6" fmla="*/ 5 w 106"/>
                <a:gd name="T7" fmla="*/ 14 h 69"/>
                <a:gd name="T8" fmla="*/ 26 w 106"/>
                <a:gd name="T9" fmla="*/ 0 h 69"/>
                <a:gd name="T10" fmla="*/ 31 w 106"/>
                <a:gd name="T11" fmla="*/ 1 h 69"/>
                <a:gd name="T12" fmla="*/ 35 w 106"/>
                <a:gd name="T13" fmla="*/ 2 h 69"/>
                <a:gd name="T14" fmla="*/ 90 w 106"/>
                <a:gd name="T15" fmla="*/ 25 h 69"/>
                <a:gd name="T16" fmla="*/ 92 w 106"/>
                <a:gd name="T17" fmla="*/ 27 h 69"/>
                <a:gd name="T18" fmla="*/ 102 w 106"/>
                <a:gd name="T19" fmla="*/ 56 h 69"/>
                <a:gd name="T20" fmla="*/ 83 w 106"/>
                <a:gd name="T21" fmla="*/ 69 h 69"/>
                <a:gd name="T22" fmla="*/ 81 w 106"/>
                <a:gd name="T23" fmla="*/ 69 h 69"/>
                <a:gd name="T24" fmla="*/ 26 w 106"/>
                <a:gd name="T25" fmla="*/ 20 h 69"/>
                <a:gd name="T26" fmla="*/ 24 w 106"/>
                <a:gd name="T27" fmla="*/ 22 h 69"/>
                <a:gd name="T28" fmla="*/ 25 w 106"/>
                <a:gd name="T29" fmla="*/ 26 h 69"/>
                <a:gd name="T30" fmla="*/ 80 w 106"/>
                <a:gd name="T31" fmla="*/ 49 h 69"/>
                <a:gd name="T32" fmla="*/ 81 w 106"/>
                <a:gd name="T33" fmla="*/ 49 h 69"/>
                <a:gd name="T34" fmla="*/ 81 w 106"/>
                <a:gd name="T35" fmla="*/ 49 h 69"/>
                <a:gd name="T36" fmla="*/ 84 w 106"/>
                <a:gd name="T37" fmla="*/ 48 h 69"/>
                <a:gd name="T38" fmla="*/ 82 w 106"/>
                <a:gd name="T39" fmla="*/ 44 h 69"/>
                <a:gd name="T40" fmla="*/ 82 w 106"/>
                <a:gd name="T41" fmla="*/ 44 h 69"/>
                <a:gd name="T42" fmla="*/ 82 w 106"/>
                <a:gd name="T43" fmla="*/ 44 h 69"/>
                <a:gd name="T44" fmla="*/ 82 w 106"/>
                <a:gd name="T45" fmla="*/ 44 h 69"/>
                <a:gd name="T46" fmla="*/ 27 w 106"/>
                <a:gd name="T47" fmla="*/ 20 h 69"/>
                <a:gd name="T48" fmla="*/ 27 w 106"/>
                <a:gd name="T49" fmla="*/ 20 h 69"/>
                <a:gd name="T50" fmla="*/ 26 w 106"/>
                <a:gd name="T5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69">
                  <a:moveTo>
                    <a:pt x="81" y="69"/>
                  </a:moveTo>
                  <a:cubicBezTo>
                    <a:pt x="78" y="69"/>
                    <a:pt x="75" y="69"/>
                    <a:pt x="72" y="68"/>
                  </a:cubicBezTo>
                  <a:cubicBezTo>
                    <a:pt x="17" y="44"/>
                    <a:pt x="17" y="44"/>
                    <a:pt x="17" y="44"/>
                  </a:cubicBezTo>
                  <a:cubicBezTo>
                    <a:pt x="6" y="39"/>
                    <a:pt x="0" y="25"/>
                    <a:pt x="5" y="14"/>
                  </a:cubicBezTo>
                  <a:cubicBezTo>
                    <a:pt x="9" y="5"/>
                    <a:pt x="17" y="0"/>
                    <a:pt x="26" y="0"/>
                  </a:cubicBezTo>
                  <a:cubicBezTo>
                    <a:pt x="28" y="0"/>
                    <a:pt x="30" y="0"/>
                    <a:pt x="31" y="1"/>
                  </a:cubicBezTo>
                  <a:cubicBezTo>
                    <a:pt x="33" y="1"/>
                    <a:pt x="34" y="1"/>
                    <a:pt x="35" y="2"/>
                  </a:cubicBezTo>
                  <a:cubicBezTo>
                    <a:pt x="90" y="25"/>
                    <a:pt x="90" y="25"/>
                    <a:pt x="90" y="25"/>
                  </a:cubicBezTo>
                  <a:cubicBezTo>
                    <a:pt x="91" y="26"/>
                    <a:pt x="91" y="26"/>
                    <a:pt x="92" y="27"/>
                  </a:cubicBezTo>
                  <a:cubicBezTo>
                    <a:pt x="102" y="33"/>
                    <a:pt x="106" y="45"/>
                    <a:pt x="102" y="56"/>
                  </a:cubicBezTo>
                  <a:cubicBezTo>
                    <a:pt x="99" y="63"/>
                    <a:pt x="91" y="68"/>
                    <a:pt x="83" y="69"/>
                  </a:cubicBezTo>
                  <a:cubicBezTo>
                    <a:pt x="82" y="69"/>
                    <a:pt x="82" y="69"/>
                    <a:pt x="81" y="69"/>
                  </a:cubicBezTo>
                  <a:close/>
                  <a:moveTo>
                    <a:pt x="26" y="20"/>
                  </a:moveTo>
                  <a:cubicBezTo>
                    <a:pt x="25" y="20"/>
                    <a:pt x="24" y="20"/>
                    <a:pt x="24" y="22"/>
                  </a:cubicBezTo>
                  <a:cubicBezTo>
                    <a:pt x="23" y="23"/>
                    <a:pt x="24" y="25"/>
                    <a:pt x="25" y="26"/>
                  </a:cubicBezTo>
                  <a:cubicBezTo>
                    <a:pt x="80" y="49"/>
                    <a:pt x="80" y="49"/>
                    <a:pt x="80" y="49"/>
                  </a:cubicBezTo>
                  <a:cubicBezTo>
                    <a:pt x="80" y="49"/>
                    <a:pt x="81" y="49"/>
                    <a:pt x="81" y="49"/>
                  </a:cubicBezTo>
                  <a:cubicBezTo>
                    <a:pt x="81" y="49"/>
                    <a:pt x="81" y="49"/>
                    <a:pt x="81" y="49"/>
                  </a:cubicBezTo>
                  <a:cubicBezTo>
                    <a:pt x="82" y="49"/>
                    <a:pt x="83" y="49"/>
                    <a:pt x="84" y="48"/>
                  </a:cubicBezTo>
                  <a:cubicBezTo>
                    <a:pt x="84" y="46"/>
                    <a:pt x="84" y="45"/>
                    <a:pt x="82" y="44"/>
                  </a:cubicBezTo>
                  <a:cubicBezTo>
                    <a:pt x="82" y="44"/>
                    <a:pt x="82" y="44"/>
                    <a:pt x="82" y="44"/>
                  </a:cubicBezTo>
                  <a:cubicBezTo>
                    <a:pt x="82" y="44"/>
                    <a:pt x="82" y="44"/>
                    <a:pt x="82" y="44"/>
                  </a:cubicBezTo>
                  <a:cubicBezTo>
                    <a:pt x="82" y="44"/>
                    <a:pt x="82" y="44"/>
                    <a:pt x="82" y="44"/>
                  </a:cubicBezTo>
                  <a:cubicBezTo>
                    <a:pt x="27" y="20"/>
                    <a:pt x="27" y="20"/>
                    <a:pt x="27" y="20"/>
                  </a:cubicBezTo>
                  <a:cubicBezTo>
                    <a:pt x="27" y="20"/>
                    <a:pt x="27" y="20"/>
                    <a:pt x="27" y="20"/>
                  </a:cubicBezTo>
                  <a:cubicBezTo>
                    <a:pt x="27" y="20"/>
                    <a:pt x="26" y="20"/>
                    <a:pt x="2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85" name="Group 184">
            <a:extLst>
              <a:ext uri="{C183D7F6-B498-43B3-948B-1728B52AA6E4}">
                <adec:decorative xmlns:adec="http://schemas.microsoft.com/office/drawing/2017/decorative" val="1"/>
              </a:ext>
            </a:extLst>
          </p:cNvPr>
          <p:cNvGrpSpPr/>
          <p:nvPr/>
        </p:nvGrpSpPr>
        <p:grpSpPr>
          <a:xfrm>
            <a:off x="11316759" y="3386093"/>
            <a:ext cx="686676" cy="664620"/>
            <a:chOff x="2800172" y="3190406"/>
            <a:chExt cx="708496" cy="702082"/>
          </a:xfrm>
          <a:solidFill>
            <a:schemeClr val="accent1">
              <a:lumMod val="60000"/>
              <a:lumOff val="40000"/>
            </a:schemeClr>
          </a:solidFill>
        </p:grpSpPr>
        <p:sp>
          <p:nvSpPr>
            <p:cNvPr id="186" name="Freeform 381"/>
            <p:cNvSpPr>
              <a:spLocks noEditPoints="1"/>
            </p:cNvSpPr>
            <p:nvPr/>
          </p:nvSpPr>
          <p:spPr bwMode="auto">
            <a:xfrm>
              <a:off x="2925202" y="3289787"/>
              <a:ext cx="317379" cy="333409"/>
            </a:xfrm>
            <a:custGeom>
              <a:avLst/>
              <a:gdLst>
                <a:gd name="T0" fmla="*/ 350 w 394"/>
                <a:gd name="T1" fmla="*/ 282 h 419"/>
                <a:gd name="T2" fmla="*/ 261 w 394"/>
                <a:gd name="T3" fmla="*/ 249 h 419"/>
                <a:gd name="T4" fmla="*/ 292 w 394"/>
                <a:gd name="T5" fmla="*/ 182 h 419"/>
                <a:gd name="T6" fmla="*/ 297 w 394"/>
                <a:gd name="T7" fmla="*/ 106 h 419"/>
                <a:gd name="T8" fmla="*/ 197 w 394"/>
                <a:gd name="T9" fmla="*/ 0 h 419"/>
                <a:gd name="T10" fmla="*/ 97 w 394"/>
                <a:gd name="T11" fmla="*/ 106 h 419"/>
                <a:gd name="T12" fmla="*/ 102 w 394"/>
                <a:gd name="T13" fmla="*/ 182 h 419"/>
                <a:gd name="T14" fmla="*/ 133 w 394"/>
                <a:gd name="T15" fmla="*/ 249 h 419"/>
                <a:gd name="T16" fmla="*/ 43 w 394"/>
                <a:gd name="T17" fmla="*/ 282 h 419"/>
                <a:gd name="T18" fmla="*/ 0 w 394"/>
                <a:gd name="T19" fmla="*/ 402 h 419"/>
                <a:gd name="T20" fmla="*/ 11 w 394"/>
                <a:gd name="T21" fmla="*/ 418 h 419"/>
                <a:gd name="T22" fmla="*/ 28 w 394"/>
                <a:gd name="T23" fmla="*/ 407 h 419"/>
                <a:gd name="T24" fmla="*/ 61 w 394"/>
                <a:gd name="T25" fmla="*/ 304 h 419"/>
                <a:gd name="T26" fmla="*/ 80 w 394"/>
                <a:gd name="T27" fmla="*/ 294 h 419"/>
                <a:gd name="T28" fmla="*/ 137 w 394"/>
                <a:gd name="T29" fmla="*/ 277 h 419"/>
                <a:gd name="T30" fmla="*/ 183 w 394"/>
                <a:gd name="T31" fmla="*/ 357 h 419"/>
                <a:gd name="T32" fmla="*/ 211 w 394"/>
                <a:gd name="T33" fmla="*/ 357 h 419"/>
                <a:gd name="T34" fmla="*/ 257 w 394"/>
                <a:gd name="T35" fmla="*/ 277 h 419"/>
                <a:gd name="T36" fmla="*/ 315 w 394"/>
                <a:gd name="T37" fmla="*/ 294 h 419"/>
                <a:gd name="T38" fmla="*/ 333 w 394"/>
                <a:gd name="T39" fmla="*/ 304 h 419"/>
                <a:gd name="T40" fmla="*/ 366 w 394"/>
                <a:gd name="T41" fmla="*/ 407 h 419"/>
                <a:gd name="T42" fmla="*/ 383 w 394"/>
                <a:gd name="T43" fmla="*/ 418 h 419"/>
                <a:gd name="T44" fmla="*/ 394 w 394"/>
                <a:gd name="T45" fmla="*/ 402 h 419"/>
                <a:gd name="T46" fmla="*/ 233 w 394"/>
                <a:gd name="T47" fmla="*/ 218 h 419"/>
                <a:gd name="T48" fmla="*/ 230 w 394"/>
                <a:gd name="T49" fmla="*/ 226 h 419"/>
                <a:gd name="T50" fmla="*/ 235 w 394"/>
                <a:gd name="T51" fmla="*/ 259 h 419"/>
                <a:gd name="T52" fmla="*/ 159 w 394"/>
                <a:gd name="T53" fmla="*/ 259 h 419"/>
                <a:gd name="T54" fmla="*/ 164 w 394"/>
                <a:gd name="T55" fmla="*/ 226 h 419"/>
                <a:gd name="T56" fmla="*/ 161 w 394"/>
                <a:gd name="T57" fmla="*/ 218 h 419"/>
                <a:gd name="T58" fmla="*/ 127 w 394"/>
                <a:gd name="T59" fmla="*/ 167 h 419"/>
                <a:gd name="T60" fmla="*/ 125 w 394"/>
                <a:gd name="T61" fmla="*/ 158 h 419"/>
                <a:gd name="T62" fmla="*/ 115 w 394"/>
                <a:gd name="T63" fmla="*/ 157 h 419"/>
                <a:gd name="T64" fmla="*/ 114 w 394"/>
                <a:gd name="T65" fmla="*/ 128 h 419"/>
                <a:gd name="T66" fmla="*/ 117 w 394"/>
                <a:gd name="T67" fmla="*/ 127 h 419"/>
                <a:gd name="T68" fmla="*/ 119 w 394"/>
                <a:gd name="T69" fmla="*/ 126 h 419"/>
                <a:gd name="T70" fmla="*/ 121 w 394"/>
                <a:gd name="T71" fmla="*/ 124 h 419"/>
                <a:gd name="T72" fmla="*/ 123 w 394"/>
                <a:gd name="T73" fmla="*/ 122 h 419"/>
                <a:gd name="T74" fmla="*/ 124 w 394"/>
                <a:gd name="T75" fmla="*/ 119 h 419"/>
                <a:gd name="T76" fmla="*/ 124 w 394"/>
                <a:gd name="T77" fmla="*/ 117 h 419"/>
                <a:gd name="T78" fmla="*/ 125 w 394"/>
                <a:gd name="T79" fmla="*/ 114 h 419"/>
                <a:gd name="T80" fmla="*/ 140 w 394"/>
                <a:gd name="T81" fmla="*/ 69 h 419"/>
                <a:gd name="T82" fmla="*/ 167 w 394"/>
                <a:gd name="T83" fmla="*/ 73 h 419"/>
                <a:gd name="T84" fmla="*/ 178 w 394"/>
                <a:gd name="T85" fmla="*/ 78 h 419"/>
                <a:gd name="T86" fmla="*/ 237 w 394"/>
                <a:gd name="T87" fmla="*/ 94 h 419"/>
                <a:gd name="T88" fmla="*/ 269 w 394"/>
                <a:gd name="T89" fmla="*/ 114 h 419"/>
                <a:gd name="T90" fmla="*/ 269 w 394"/>
                <a:gd name="T91" fmla="*/ 115 h 419"/>
                <a:gd name="T92" fmla="*/ 270 w 394"/>
                <a:gd name="T93" fmla="*/ 121 h 419"/>
                <a:gd name="T94" fmla="*/ 271 w 394"/>
                <a:gd name="T95" fmla="*/ 123 h 419"/>
                <a:gd name="T96" fmla="*/ 273 w 394"/>
                <a:gd name="T97" fmla="*/ 124 h 419"/>
                <a:gd name="T98" fmla="*/ 279 w 394"/>
                <a:gd name="T99" fmla="*/ 128 h 419"/>
                <a:gd name="T100" fmla="*/ 279 w 394"/>
                <a:gd name="T101" fmla="*/ 157 h 419"/>
                <a:gd name="T102" fmla="*/ 269 w 394"/>
                <a:gd name="T103" fmla="*/ 158 h 419"/>
                <a:gd name="T104" fmla="*/ 267 w 394"/>
                <a:gd name="T105" fmla="*/ 167 h 419"/>
                <a:gd name="T106" fmla="*/ 233 w 394"/>
                <a:gd name="T107" fmla="*/ 218 h 419"/>
                <a:gd name="T108" fmla="*/ 226 w 394"/>
                <a:gd name="T109" fmla="*/ 66 h 419"/>
                <a:gd name="T110" fmla="*/ 179 w 394"/>
                <a:gd name="T111" fmla="*/ 48 h 419"/>
                <a:gd name="T112" fmla="*/ 197 w 394"/>
                <a:gd name="T113" fmla="*/ 28 h 419"/>
                <a:gd name="T114" fmla="*/ 258 w 394"/>
                <a:gd name="T115" fmla="*/ 6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 h="419">
                  <a:moveTo>
                    <a:pt x="379" y="330"/>
                  </a:moveTo>
                  <a:cubicBezTo>
                    <a:pt x="376" y="311"/>
                    <a:pt x="365" y="294"/>
                    <a:pt x="350" y="282"/>
                  </a:cubicBezTo>
                  <a:cubicBezTo>
                    <a:pt x="341" y="274"/>
                    <a:pt x="331" y="269"/>
                    <a:pt x="321" y="267"/>
                  </a:cubicBezTo>
                  <a:cubicBezTo>
                    <a:pt x="261" y="249"/>
                    <a:pt x="261" y="249"/>
                    <a:pt x="261" y="249"/>
                  </a:cubicBezTo>
                  <a:cubicBezTo>
                    <a:pt x="259" y="233"/>
                    <a:pt x="259" y="233"/>
                    <a:pt x="259" y="233"/>
                  </a:cubicBezTo>
                  <a:cubicBezTo>
                    <a:pt x="274" y="220"/>
                    <a:pt x="285" y="202"/>
                    <a:pt x="292" y="182"/>
                  </a:cubicBezTo>
                  <a:cubicBezTo>
                    <a:pt x="305" y="176"/>
                    <a:pt x="314" y="161"/>
                    <a:pt x="314" y="143"/>
                  </a:cubicBezTo>
                  <a:cubicBezTo>
                    <a:pt x="314" y="127"/>
                    <a:pt x="307" y="113"/>
                    <a:pt x="297" y="106"/>
                  </a:cubicBezTo>
                  <a:cubicBezTo>
                    <a:pt x="296" y="88"/>
                    <a:pt x="291" y="53"/>
                    <a:pt x="267" y="27"/>
                  </a:cubicBezTo>
                  <a:cubicBezTo>
                    <a:pt x="250" y="9"/>
                    <a:pt x="226" y="0"/>
                    <a:pt x="197" y="0"/>
                  </a:cubicBezTo>
                  <a:cubicBezTo>
                    <a:pt x="168" y="0"/>
                    <a:pt x="144" y="9"/>
                    <a:pt x="127" y="27"/>
                  </a:cubicBezTo>
                  <a:cubicBezTo>
                    <a:pt x="102" y="53"/>
                    <a:pt x="97" y="88"/>
                    <a:pt x="97" y="106"/>
                  </a:cubicBezTo>
                  <a:cubicBezTo>
                    <a:pt x="87" y="114"/>
                    <a:pt x="80" y="128"/>
                    <a:pt x="80" y="143"/>
                  </a:cubicBezTo>
                  <a:cubicBezTo>
                    <a:pt x="80" y="160"/>
                    <a:pt x="89" y="176"/>
                    <a:pt x="102" y="182"/>
                  </a:cubicBezTo>
                  <a:cubicBezTo>
                    <a:pt x="109" y="202"/>
                    <a:pt x="120" y="220"/>
                    <a:pt x="135" y="233"/>
                  </a:cubicBezTo>
                  <a:cubicBezTo>
                    <a:pt x="133" y="249"/>
                    <a:pt x="133" y="249"/>
                    <a:pt x="133" y="249"/>
                  </a:cubicBezTo>
                  <a:cubicBezTo>
                    <a:pt x="73" y="267"/>
                    <a:pt x="73" y="267"/>
                    <a:pt x="73" y="267"/>
                  </a:cubicBezTo>
                  <a:cubicBezTo>
                    <a:pt x="63" y="269"/>
                    <a:pt x="53" y="274"/>
                    <a:pt x="43" y="282"/>
                  </a:cubicBezTo>
                  <a:cubicBezTo>
                    <a:pt x="29" y="294"/>
                    <a:pt x="18" y="311"/>
                    <a:pt x="15" y="330"/>
                  </a:cubicBezTo>
                  <a:cubicBezTo>
                    <a:pt x="0" y="402"/>
                    <a:pt x="0" y="402"/>
                    <a:pt x="0" y="402"/>
                  </a:cubicBezTo>
                  <a:cubicBezTo>
                    <a:pt x="0" y="405"/>
                    <a:pt x="0" y="409"/>
                    <a:pt x="2" y="412"/>
                  </a:cubicBezTo>
                  <a:cubicBezTo>
                    <a:pt x="4" y="415"/>
                    <a:pt x="8" y="418"/>
                    <a:pt x="11" y="418"/>
                  </a:cubicBezTo>
                  <a:cubicBezTo>
                    <a:pt x="12" y="418"/>
                    <a:pt x="13" y="419"/>
                    <a:pt x="14" y="419"/>
                  </a:cubicBezTo>
                  <a:cubicBezTo>
                    <a:pt x="21" y="419"/>
                    <a:pt x="26" y="414"/>
                    <a:pt x="28" y="407"/>
                  </a:cubicBezTo>
                  <a:cubicBezTo>
                    <a:pt x="42" y="336"/>
                    <a:pt x="42" y="336"/>
                    <a:pt x="42" y="336"/>
                  </a:cubicBezTo>
                  <a:cubicBezTo>
                    <a:pt x="44" y="323"/>
                    <a:pt x="51" y="312"/>
                    <a:pt x="61" y="304"/>
                  </a:cubicBezTo>
                  <a:cubicBezTo>
                    <a:pt x="68" y="298"/>
                    <a:pt x="74" y="295"/>
                    <a:pt x="80" y="294"/>
                  </a:cubicBezTo>
                  <a:cubicBezTo>
                    <a:pt x="80" y="294"/>
                    <a:pt x="80" y="294"/>
                    <a:pt x="80" y="294"/>
                  </a:cubicBezTo>
                  <a:cubicBezTo>
                    <a:pt x="80" y="294"/>
                    <a:pt x="80" y="294"/>
                    <a:pt x="80" y="294"/>
                  </a:cubicBezTo>
                  <a:cubicBezTo>
                    <a:pt x="137" y="277"/>
                    <a:pt x="137" y="277"/>
                    <a:pt x="137" y="277"/>
                  </a:cubicBezTo>
                  <a:cubicBezTo>
                    <a:pt x="183" y="325"/>
                    <a:pt x="183" y="325"/>
                    <a:pt x="183" y="325"/>
                  </a:cubicBezTo>
                  <a:cubicBezTo>
                    <a:pt x="183" y="357"/>
                    <a:pt x="183" y="357"/>
                    <a:pt x="183" y="357"/>
                  </a:cubicBezTo>
                  <a:cubicBezTo>
                    <a:pt x="183" y="365"/>
                    <a:pt x="189" y="371"/>
                    <a:pt x="197" y="371"/>
                  </a:cubicBezTo>
                  <a:cubicBezTo>
                    <a:pt x="205" y="371"/>
                    <a:pt x="211" y="365"/>
                    <a:pt x="211" y="357"/>
                  </a:cubicBezTo>
                  <a:cubicBezTo>
                    <a:pt x="211" y="325"/>
                    <a:pt x="211" y="325"/>
                    <a:pt x="211" y="325"/>
                  </a:cubicBezTo>
                  <a:cubicBezTo>
                    <a:pt x="257" y="277"/>
                    <a:pt x="257" y="277"/>
                    <a:pt x="257" y="277"/>
                  </a:cubicBezTo>
                  <a:cubicBezTo>
                    <a:pt x="314" y="294"/>
                    <a:pt x="314" y="294"/>
                    <a:pt x="314" y="294"/>
                  </a:cubicBezTo>
                  <a:cubicBezTo>
                    <a:pt x="315" y="294"/>
                    <a:pt x="315" y="294"/>
                    <a:pt x="315" y="294"/>
                  </a:cubicBezTo>
                  <a:cubicBezTo>
                    <a:pt x="315" y="294"/>
                    <a:pt x="315" y="294"/>
                    <a:pt x="315" y="294"/>
                  </a:cubicBezTo>
                  <a:cubicBezTo>
                    <a:pt x="320" y="295"/>
                    <a:pt x="326" y="298"/>
                    <a:pt x="333" y="304"/>
                  </a:cubicBezTo>
                  <a:cubicBezTo>
                    <a:pt x="342" y="312"/>
                    <a:pt x="349" y="323"/>
                    <a:pt x="352" y="336"/>
                  </a:cubicBezTo>
                  <a:cubicBezTo>
                    <a:pt x="366" y="407"/>
                    <a:pt x="366" y="407"/>
                    <a:pt x="366" y="407"/>
                  </a:cubicBezTo>
                  <a:cubicBezTo>
                    <a:pt x="367" y="414"/>
                    <a:pt x="373" y="419"/>
                    <a:pt x="380" y="419"/>
                  </a:cubicBezTo>
                  <a:cubicBezTo>
                    <a:pt x="381" y="419"/>
                    <a:pt x="382" y="418"/>
                    <a:pt x="383" y="418"/>
                  </a:cubicBezTo>
                  <a:cubicBezTo>
                    <a:pt x="386" y="418"/>
                    <a:pt x="389" y="415"/>
                    <a:pt x="392" y="412"/>
                  </a:cubicBezTo>
                  <a:cubicBezTo>
                    <a:pt x="394" y="409"/>
                    <a:pt x="394" y="405"/>
                    <a:pt x="394" y="402"/>
                  </a:cubicBezTo>
                  <a:lnTo>
                    <a:pt x="379" y="330"/>
                  </a:lnTo>
                  <a:close/>
                  <a:moveTo>
                    <a:pt x="233" y="218"/>
                  </a:moveTo>
                  <a:cubicBezTo>
                    <a:pt x="230" y="221"/>
                    <a:pt x="230" y="221"/>
                    <a:pt x="230" y="221"/>
                  </a:cubicBezTo>
                  <a:cubicBezTo>
                    <a:pt x="230" y="226"/>
                    <a:pt x="230" y="226"/>
                    <a:pt x="230" y="226"/>
                  </a:cubicBezTo>
                  <a:cubicBezTo>
                    <a:pt x="233" y="253"/>
                    <a:pt x="233" y="253"/>
                    <a:pt x="233" y="253"/>
                  </a:cubicBezTo>
                  <a:cubicBezTo>
                    <a:pt x="234" y="255"/>
                    <a:pt x="234" y="257"/>
                    <a:pt x="235" y="259"/>
                  </a:cubicBezTo>
                  <a:cubicBezTo>
                    <a:pt x="197" y="299"/>
                    <a:pt x="197" y="299"/>
                    <a:pt x="197" y="299"/>
                  </a:cubicBezTo>
                  <a:cubicBezTo>
                    <a:pt x="159" y="259"/>
                    <a:pt x="159" y="259"/>
                    <a:pt x="159" y="259"/>
                  </a:cubicBezTo>
                  <a:cubicBezTo>
                    <a:pt x="160" y="257"/>
                    <a:pt x="160" y="255"/>
                    <a:pt x="160" y="253"/>
                  </a:cubicBezTo>
                  <a:cubicBezTo>
                    <a:pt x="164" y="226"/>
                    <a:pt x="164" y="226"/>
                    <a:pt x="164" y="226"/>
                  </a:cubicBezTo>
                  <a:cubicBezTo>
                    <a:pt x="164" y="221"/>
                    <a:pt x="164" y="221"/>
                    <a:pt x="164" y="221"/>
                  </a:cubicBezTo>
                  <a:cubicBezTo>
                    <a:pt x="161" y="218"/>
                    <a:pt x="161" y="218"/>
                    <a:pt x="161" y="218"/>
                  </a:cubicBezTo>
                  <a:cubicBezTo>
                    <a:pt x="158" y="216"/>
                    <a:pt x="158" y="216"/>
                    <a:pt x="158" y="216"/>
                  </a:cubicBezTo>
                  <a:cubicBezTo>
                    <a:pt x="143" y="205"/>
                    <a:pt x="132" y="188"/>
                    <a:pt x="127" y="167"/>
                  </a:cubicBezTo>
                  <a:cubicBezTo>
                    <a:pt x="126" y="163"/>
                    <a:pt x="126" y="163"/>
                    <a:pt x="126" y="163"/>
                  </a:cubicBezTo>
                  <a:cubicBezTo>
                    <a:pt x="125" y="158"/>
                    <a:pt x="125" y="158"/>
                    <a:pt x="125" y="158"/>
                  </a:cubicBezTo>
                  <a:cubicBezTo>
                    <a:pt x="119" y="157"/>
                    <a:pt x="119" y="157"/>
                    <a:pt x="119" y="157"/>
                  </a:cubicBezTo>
                  <a:cubicBezTo>
                    <a:pt x="115" y="157"/>
                    <a:pt x="115" y="157"/>
                    <a:pt x="115" y="157"/>
                  </a:cubicBezTo>
                  <a:cubicBezTo>
                    <a:pt x="113" y="157"/>
                    <a:pt x="108" y="152"/>
                    <a:pt x="108" y="143"/>
                  </a:cubicBezTo>
                  <a:cubicBezTo>
                    <a:pt x="108" y="135"/>
                    <a:pt x="112" y="129"/>
                    <a:pt x="114" y="128"/>
                  </a:cubicBezTo>
                  <a:cubicBezTo>
                    <a:pt x="115" y="128"/>
                    <a:pt x="115" y="128"/>
                    <a:pt x="116" y="128"/>
                  </a:cubicBezTo>
                  <a:cubicBezTo>
                    <a:pt x="116" y="128"/>
                    <a:pt x="116" y="128"/>
                    <a:pt x="117" y="127"/>
                  </a:cubicBezTo>
                  <a:cubicBezTo>
                    <a:pt x="117" y="127"/>
                    <a:pt x="118" y="127"/>
                    <a:pt x="118" y="127"/>
                  </a:cubicBezTo>
                  <a:cubicBezTo>
                    <a:pt x="118" y="126"/>
                    <a:pt x="119" y="126"/>
                    <a:pt x="119" y="126"/>
                  </a:cubicBezTo>
                  <a:cubicBezTo>
                    <a:pt x="120" y="126"/>
                    <a:pt x="120" y="125"/>
                    <a:pt x="120" y="125"/>
                  </a:cubicBezTo>
                  <a:cubicBezTo>
                    <a:pt x="121" y="125"/>
                    <a:pt x="121" y="124"/>
                    <a:pt x="121" y="124"/>
                  </a:cubicBezTo>
                  <a:cubicBezTo>
                    <a:pt x="121" y="124"/>
                    <a:pt x="122" y="123"/>
                    <a:pt x="122" y="123"/>
                  </a:cubicBezTo>
                  <a:cubicBezTo>
                    <a:pt x="122" y="123"/>
                    <a:pt x="122" y="122"/>
                    <a:pt x="123" y="122"/>
                  </a:cubicBezTo>
                  <a:cubicBezTo>
                    <a:pt x="123" y="122"/>
                    <a:pt x="123" y="121"/>
                    <a:pt x="123" y="121"/>
                  </a:cubicBezTo>
                  <a:cubicBezTo>
                    <a:pt x="123" y="120"/>
                    <a:pt x="124" y="120"/>
                    <a:pt x="124" y="119"/>
                  </a:cubicBezTo>
                  <a:cubicBezTo>
                    <a:pt x="124" y="119"/>
                    <a:pt x="124" y="119"/>
                    <a:pt x="124" y="118"/>
                  </a:cubicBezTo>
                  <a:cubicBezTo>
                    <a:pt x="124" y="118"/>
                    <a:pt x="124" y="117"/>
                    <a:pt x="124" y="117"/>
                  </a:cubicBezTo>
                  <a:cubicBezTo>
                    <a:pt x="125" y="116"/>
                    <a:pt x="125" y="116"/>
                    <a:pt x="125" y="115"/>
                  </a:cubicBezTo>
                  <a:cubicBezTo>
                    <a:pt x="125" y="115"/>
                    <a:pt x="125" y="115"/>
                    <a:pt x="125" y="114"/>
                  </a:cubicBezTo>
                  <a:cubicBezTo>
                    <a:pt x="125" y="114"/>
                    <a:pt x="124" y="96"/>
                    <a:pt x="130" y="77"/>
                  </a:cubicBezTo>
                  <a:cubicBezTo>
                    <a:pt x="132" y="73"/>
                    <a:pt x="136" y="70"/>
                    <a:pt x="140" y="69"/>
                  </a:cubicBezTo>
                  <a:cubicBezTo>
                    <a:pt x="142" y="68"/>
                    <a:pt x="144" y="68"/>
                    <a:pt x="147" y="68"/>
                  </a:cubicBezTo>
                  <a:cubicBezTo>
                    <a:pt x="153" y="68"/>
                    <a:pt x="160" y="70"/>
                    <a:pt x="167" y="73"/>
                  </a:cubicBezTo>
                  <a:cubicBezTo>
                    <a:pt x="171" y="75"/>
                    <a:pt x="174" y="76"/>
                    <a:pt x="177" y="78"/>
                  </a:cubicBezTo>
                  <a:cubicBezTo>
                    <a:pt x="178" y="78"/>
                    <a:pt x="178" y="78"/>
                    <a:pt x="178" y="78"/>
                  </a:cubicBezTo>
                  <a:cubicBezTo>
                    <a:pt x="191" y="85"/>
                    <a:pt x="205" y="92"/>
                    <a:pt x="223" y="94"/>
                  </a:cubicBezTo>
                  <a:cubicBezTo>
                    <a:pt x="228" y="94"/>
                    <a:pt x="233" y="94"/>
                    <a:pt x="237" y="94"/>
                  </a:cubicBezTo>
                  <a:cubicBezTo>
                    <a:pt x="248" y="94"/>
                    <a:pt x="257" y="93"/>
                    <a:pt x="267" y="90"/>
                  </a:cubicBezTo>
                  <a:cubicBezTo>
                    <a:pt x="269" y="103"/>
                    <a:pt x="269" y="112"/>
                    <a:pt x="269" y="114"/>
                  </a:cubicBezTo>
                  <a:cubicBezTo>
                    <a:pt x="269" y="115"/>
                    <a:pt x="269" y="115"/>
                    <a:pt x="269" y="115"/>
                  </a:cubicBezTo>
                  <a:cubicBezTo>
                    <a:pt x="269" y="115"/>
                    <a:pt x="269" y="115"/>
                    <a:pt x="269" y="115"/>
                  </a:cubicBezTo>
                  <a:cubicBezTo>
                    <a:pt x="269" y="116"/>
                    <a:pt x="269" y="118"/>
                    <a:pt x="270" y="119"/>
                  </a:cubicBezTo>
                  <a:cubicBezTo>
                    <a:pt x="270" y="120"/>
                    <a:pt x="270" y="120"/>
                    <a:pt x="270" y="121"/>
                  </a:cubicBezTo>
                  <a:cubicBezTo>
                    <a:pt x="270" y="121"/>
                    <a:pt x="270" y="121"/>
                    <a:pt x="271" y="122"/>
                  </a:cubicBezTo>
                  <a:cubicBezTo>
                    <a:pt x="271" y="122"/>
                    <a:pt x="271" y="123"/>
                    <a:pt x="271" y="123"/>
                  </a:cubicBezTo>
                  <a:cubicBezTo>
                    <a:pt x="272" y="123"/>
                    <a:pt x="272" y="124"/>
                    <a:pt x="272" y="124"/>
                  </a:cubicBezTo>
                  <a:cubicBezTo>
                    <a:pt x="273" y="124"/>
                    <a:pt x="273" y="124"/>
                    <a:pt x="273" y="124"/>
                  </a:cubicBezTo>
                  <a:cubicBezTo>
                    <a:pt x="273" y="125"/>
                    <a:pt x="273" y="125"/>
                    <a:pt x="273" y="125"/>
                  </a:cubicBezTo>
                  <a:cubicBezTo>
                    <a:pt x="275" y="126"/>
                    <a:pt x="277" y="128"/>
                    <a:pt x="279" y="128"/>
                  </a:cubicBezTo>
                  <a:cubicBezTo>
                    <a:pt x="282" y="129"/>
                    <a:pt x="286" y="134"/>
                    <a:pt x="286" y="143"/>
                  </a:cubicBezTo>
                  <a:cubicBezTo>
                    <a:pt x="286" y="151"/>
                    <a:pt x="282" y="157"/>
                    <a:pt x="279" y="157"/>
                  </a:cubicBezTo>
                  <a:cubicBezTo>
                    <a:pt x="275" y="157"/>
                    <a:pt x="275" y="157"/>
                    <a:pt x="275" y="157"/>
                  </a:cubicBezTo>
                  <a:cubicBezTo>
                    <a:pt x="269" y="158"/>
                    <a:pt x="269" y="158"/>
                    <a:pt x="269" y="158"/>
                  </a:cubicBezTo>
                  <a:cubicBezTo>
                    <a:pt x="268" y="163"/>
                    <a:pt x="268" y="163"/>
                    <a:pt x="268" y="163"/>
                  </a:cubicBezTo>
                  <a:cubicBezTo>
                    <a:pt x="267" y="167"/>
                    <a:pt x="267" y="167"/>
                    <a:pt x="267" y="167"/>
                  </a:cubicBezTo>
                  <a:cubicBezTo>
                    <a:pt x="261" y="188"/>
                    <a:pt x="251" y="205"/>
                    <a:pt x="236" y="216"/>
                  </a:cubicBezTo>
                  <a:lnTo>
                    <a:pt x="233" y="218"/>
                  </a:lnTo>
                  <a:close/>
                  <a:moveTo>
                    <a:pt x="237" y="66"/>
                  </a:moveTo>
                  <a:cubicBezTo>
                    <a:pt x="234" y="66"/>
                    <a:pt x="230" y="66"/>
                    <a:pt x="226" y="66"/>
                  </a:cubicBezTo>
                  <a:cubicBezTo>
                    <a:pt x="213" y="64"/>
                    <a:pt x="202" y="59"/>
                    <a:pt x="190" y="53"/>
                  </a:cubicBezTo>
                  <a:cubicBezTo>
                    <a:pt x="187" y="51"/>
                    <a:pt x="183" y="49"/>
                    <a:pt x="179" y="48"/>
                  </a:cubicBezTo>
                  <a:cubicBezTo>
                    <a:pt x="170" y="44"/>
                    <a:pt x="162" y="41"/>
                    <a:pt x="154" y="40"/>
                  </a:cubicBezTo>
                  <a:cubicBezTo>
                    <a:pt x="165" y="32"/>
                    <a:pt x="180" y="28"/>
                    <a:pt x="197" y="28"/>
                  </a:cubicBezTo>
                  <a:cubicBezTo>
                    <a:pt x="218" y="28"/>
                    <a:pt x="235" y="34"/>
                    <a:pt x="247" y="46"/>
                  </a:cubicBezTo>
                  <a:cubicBezTo>
                    <a:pt x="251" y="51"/>
                    <a:pt x="255" y="57"/>
                    <a:pt x="258" y="63"/>
                  </a:cubicBezTo>
                  <a:cubicBezTo>
                    <a:pt x="252" y="65"/>
                    <a:pt x="245" y="66"/>
                    <a:pt x="237" y="66"/>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sp>
          <p:nvSpPr>
            <p:cNvPr id="187" name="Freeform 382"/>
            <p:cNvSpPr>
              <a:spLocks noEditPoints="1"/>
            </p:cNvSpPr>
            <p:nvPr/>
          </p:nvSpPr>
          <p:spPr bwMode="auto">
            <a:xfrm>
              <a:off x="2800172" y="3190406"/>
              <a:ext cx="567436" cy="567436"/>
            </a:xfrm>
            <a:custGeom>
              <a:avLst/>
              <a:gdLst>
                <a:gd name="T0" fmla="*/ 0 w 710"/>
                <a:gd name="T1" fmla="*/ 355 h 711"/>
                <a:gd name="T2" fmla="*/ 355 w 710"/>
                <a:gd name="T3" fmla="*/ 711 h 711"/>
                <a:gd name="T4" fmla="*/ 710 w 710"/>
                <a:gd name="T5" fmla="*/ 355 h 711"/>
                <a:gd name="T6" fmla="*/ 355 w 710"/>
                <a:gd name="T7" fmla="*/ 0 h 711"/>
                <a:gd name="T8" fmla="*/ 0 w 710"/>
                <a:gd name="T9" fmla="*/ 355 h 711"/>
                <a:gd name="T10" fmla="*/ 355 w 710"/>
                <a:gd name="T11" fmla="*/ 683 h 711"/>
                <a:gd name="T12" fmla="*/ 28 w 710"/>
                <a:gd name="T13" fmla="*/ 355 h 711"/>
                <a:gd name="T14" fmla="*/ 355 w 710"/>
                <a:gd name="T15" fmla="*/ 28 h 711"/>
                <a:gd name="T16" fmla="*/ 682 w 710"/>
                <a:gd name="T17" fmla="*/ 355 h 711"/>
                <a:gd name="T18" fmla="*/ 355 w 710"/>
                <a:gd name="T19" fmla="*/ 683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711">
                  <a:moveTo>
                    <a:pt x="0" y="355"/>
                  </a:moveTo>
                  <a:cubicBezTo>
                    <a:pt x="0" y="551"/>
                    <a:pt x="159" y="711"/>
                    <a:pt x="355" y="711"/>
                  </a:cubicBezTo>
                  <a:cubicBezTo>
                    <a:pt x="551" y="711"/>
                    <a:pt x="710" y="551"/>
                    <a:pt x="710" y="355"/>
                  </a:cubicBezTo>
                  <a:cubicBezTo>
                    <a:pt x="710" y="159"/>
                    <a:pt x="551" y="0"/>
                    <a:pt x="355" y="0"/>
                  </a:cubicBezTo>
                  <a:cubicBezTo>
                    <a:pt x="159" y="0"/>
                    <a:pt x="0" y="159"/>
                    <a:pt x="0" y="355"/>
                  </a:cubicBezTo>
                  <a:close/>
                  <a:moveTo>
                    <a:pt x="355" y="683"/>
                  </a:moveTo>
                  <a:cubicBezTo>
                    <a:pt x="174" y="683"/>
                    <a:pt x="28" y="536"/>
                    <a:pt x="28" y="355"/>
                  </a:cubicBezTo>
                  <a:cubicBezTo>
                    <a:pt x="28" y="175"/>
                    <a:pt x="174" y="28"/>
                    <a:pt x="355" y="28"/>
                  </a:cubicBezTo>
                  <a:cubicBezTo>
                    <a:pt x="535" y="28"/>
                    <a:pt x="682" y="175"/>
                    <a:pt x="682" y="355"/>
                  </a:cubicBezTo>
                  <a:cubicBezTo>
                    <a:pt x="682" y="536"/>
                    <a:pt x="535" y="683"/>
                    <a:pt x="355" y="683"/>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sp>
          <p:nvSpPr>
            <p:cNvPr id="188" name="Freeform 383"/>
            <p:cNvSpPr>
              <a:spLocks noEditPoints="1"/>
            </p:cNvSpPr>
            <p:nvPr/>
          </p:nvSpPr>
          <p:spPr bwMode="auto">
            <a:xfrm>
              <a:off x="3079083" y="3469315"/>
              <a:ext cx="429585" cy="423173"/>
            </a:xfrm>
            <a:custGeom>
              <a:avLst/>
              <a:gdLst>
                <a:gd name="T0" fmla="*/ 339 w 536"/>
                <a:gd name="T1" fmla="*/ 256 h 530"/>
                <a:gd name="T2" fmla="*/ 419 w 536"/>
                <a:gd name="T3" fmla="*/ 14 h 530"/>
                <a:gd name="T4" fmla="*/ 405 w 536"/>
                <a:gd name="T5" fmla="*/ 0 h 530"/>
                <a:gd name="T6" fmla="*/ 391 w 536"/>
                <a:gd name="T7" fmla="*/ 14 h 530"/>
                <a:gd name="T8" fmla="*/ 14 w 536"/>
                <a:gd name="T9" fmla="*/ 391 h 530"/>
                <a:gd name="T10" fmla="*/ 0 w 536"/>
                <a:gd name="T11" fmla="*/ 405 h 530"/>
                <a:gd name="T12" fmla="*/ 14 w 536"/>
                <a:gd name="T13" fmla="*/ 419 h 530"/>
                <a:gd name="T14" fmla="*/ 255 w 536"/>
                <a:gd name="T15" fmla="*/ 339 h 530"/>
                <a:gd name="T16" fmla="*/ 429 w 536"/>
                <a:gd name="T17" fmla="*/ 513 h 530"/>
                <a:gd name="T18" fmla="*/ 471 w 536"/>
                <a:gd name="T19" fmla="*/ 530 h 530"/>
                <a:gd name="T20" fmla="*/ 512 w 536"/>
                <a:gd name="T21" fmla="*/ 513 h 530"/>
                <a:gd name="T22" fmla="*/ 512 w 536"/>
                <a:gd name="T23" fmla="*/ 429 h 530"/>
                <a:gd name="T24" fmla="*/ 339 w 536"/>
                <a:gd name="T25" fmla="*/ 256 h 530"/>
                <a:gd name="T26" fmla="*/ 493 w 536"/>
                <a:gd name="T27" fmla="*/ 493 h 530"/>
                <a:gd name="T28" fmla="*/ 471 w 536"/>
                <a:gd name="T29" fmla="*/ 502 h 530"/>
                <a:gd name="T30" fmla="*/ 449 w 536"/>
                <a:gd name="T31" fmla="*/ 493 h 530"/>
                <a:gd name="T32" fmla="*/ 277 w 536"/>
                <a:gd name="T33" fmla="*/ 322 h 530"/>
                <a:gd name="T34" fmla="*/ 321 w 536"/>
                <a:gd name="T35" fmla="*/ 278 h 530"/>
                <a:gd name="T36" fmla="*/ 493 w 536"/>
                <a:gd name="T37" fmla="*/ 449 h 530"/>
                <a:gd name="T38" fmla="*/ 493 w 536"/>
                <a:gd name="T39" fmla="*/ 49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6" h="530">
                  <a:moveTo>
                    <a:pt x="339" y="256"/>
                  </a:moveTo>
                  <a:cubicBezTo>
                    <a:pt x="391" y="185"/>
                    <a:pt x="419" y="102"/>
                    <a:pt x="419" y="14"/>
                  </a:cubicBezTo>
                  <a:cubicBezTo>
                    <a:pt x="419" y="7"/>
                    <a:pt x="412" y="0"/>
                    <a:pt x="405" y="0"/>
                  </a:cubicBezTo>
                  <a:cubicBezTo>
                    <a:pt x="397" y="0"/>
                    <a:pt x="391" y="7"/>
                    <a:pt x="391" y="14"/>
                  </a:cubicBezTo>
                  <a:cubicBezTo>
                    <a:pt x="391" y="222"/>
                    <a:pt x="222" y="391"/>
                    <a:pt x="14" y="391"/>
                  </a:cubicBezTo>
                  <a:cubicBezTo>
                    <a:pt x="6" y="391"/>
                    <a:pt x="0" y="397"/>
                    <a:pt x="0" y="405"/>
                  </a:cubicBezTo>
                  <a:cubicBezTo>
                    <a:pt x="0" y="413"/>
                    <a:pt x="6" y="419"/>
                    <a:pt x="14" y="419"/>
                  </a:cubicBezTo>
                  <a:cubicBezTo>
                    <a:pt x="102" y="419"/>
                    <a:pt x="185" y="391"/>
                    <a:pt x="255" y="339"/>
                  </a:cubicBezTo>
                  <a:cubicBezTo>
                    <a:pt x="429" y="513"/>
                    <a:pt x="429" y="513"/>
                    <a:pt x="429" y="513"/>
                  </a:cubicBezTo>
                  <a:cubicBezTo>
                    <a:pt x="440" y="524"/>
                    <a:pt x="455" y="530"/>
                    <a:pt x="471" y="530"/>
                  </a:cubicBezTo>
                  <a:cubicBezTo>
                    <a:pt x="486" y="530"/>
                    <a:pt x="501" y="524"/>
                    <a:pt x="512" y="513"/>
                  </a:cubicBezTo>
                  <a:cubicBezTo>
                    <a:pt x="536" y="490"/>
                    <a:pt x="536" y="452"/>
                    <a:pt x="512" y="429"/>
                  </a:cubicBezTo>
                  <a:lnTo>
                    <a:pt x="339" y="256"/>
                  </a:lnTo>
                  <a:close/>
                  <a:moveTo>
                    <a:pt x="493" y="493"/>
                  </a:moveTo>
                  <a:cubicBezTo>
                    <a:pt x="487" y="499"/>
                    <a:pt x="479" y="502"/>
                    <a:pt x="471" y="502"/>
                  </a:cubicBezTo>
                  <a:cubicBezTo>
                    <a:pt x="462" y="502"/>
                    <a:pt x="455" y="499"/>
                    <a:pt x="449" y="493"/>
                  </a:cubicBezTo>
                  <a:cubicBezTo>
                    <a:pt x="277" y="322"/>
                    <a:pt x="277" y="322"/>
                    <a:pt x="277" y="322"/>
                  </a:cubicBezTo>
                  <a:cubicBezTo>
                    <a:pt x="293" y="308"/>
                    <a:pt x="308" y="293"/>
                    <a:pt x="321" y="278"/>
                  </a:cubicBezTo>
                  <a:cubicBezTo>
                    <a:pt x="493" y="449"/>
                    <a:pt x="493" y="449"/>
                    <a:pt x="493" y="449"/>
                  </a:cubicBezTo>
                  <a:cubicBezTo>
                    <a:pt x="505" y="461"/>
                    <a:pt x="505" y="481"/>
                    <a:pt x="493" y="493"/>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grpSp>
      <p:grpSp>
        <p:nvGrpSpPr>
          <p:cNvPr id="189" name="Group 188">
            <a:extLst>
              <a:ext uri="{C183D7F6-B498-43B3-948B-1728B52AA6E4}">
                <adec:decorative xmlns:adec="http://schemas.microsoft.com/office/drawing/2017/decorative" val="1"/>
              </a:ext>
            </a:extLst>
          </p:cNvPr>
          <p:cNvGrpSpPr/>
          <p:nvPr/>
        </p:nvGrpSpPr>
        <p:grpSpPr>
          <a:xfrm>
            <a:off x="8739134" y="3379570"/>
            <a:ext cx="539750" cy="596900"/>
            <a:chOff x="11607801" y="4889500"/>
            <a:chExt cx="539750" cy="596900"/>
          </a:xfrm>
          <a:solidFill>
            <a:schemeClr val="accent1">
              <a:lumMod val="60000"/>
              <a:lumOff val="40000"/>
            </a:schemeClr>
          </a:solidFill>
        </p:grpSpPr>
        <p:sp>
          <p:nvSpPr>
            <p:cNvPr id="190" name="Freeform 152"/>
            <p:cNvSpPr>
              <a:spLocks noEditPoints="1"/>
            </p:cNvSpPr>
            <p:nvPr/>
          </p:nvSpPr>
          <p:spPr bwMode="auto">
            <a:xfrm>
              <a:off x="11607801" y="5038725"/>
              <a:ext cx="269875" cy="447675"/>
            </a:xfrm>
            <a:custGeom>
              <a:avLst/>
              <a:gdLst>
                <a:gd name="T0" fmla="*/ 52 w 80"/>
                <a:gd name="T1" fmla="*/ 132 h 132"/>
                <a:gd name="T2" fmla="*/ 50 w 80"/>
                <a:gd name="T3" fmla="*/ 131 h 132"/>
                <a:gd name="T4" fmla="*/ 48 w 80"/>
                <a:gd name="T5" fmla="*/ 128 h 132"/>
                <a:gd name="T6" fmla="*/ 48 w 80"/>
                <a:gd name="T7" fmla="*/ 80 h 132"/>
                <a:gd name="T8" fmla="*/ 40 w 80"/>
                <a:gd name="T9" fmla="*/ 80 h 132"/>
                <a:gd name="T10" fmla="*/ 0 w 80"/>
                <a:gd name="T11" fmla="*/ 40 h 132"/>
                <a:gd name="T12" fmla="*/ 40 w 80"/>
                <a:gd name="T13" fmla="*/ 0 h 132"/>
                <a:gd name="T14" fmla="*/ 80 w 80"/>
                <a:gd name="T15" fmla="*/ 40 h 132"/>
                <a:gd name="T16" fmla="*/ 80 w 80"/>
                <a:gd name="T17" fmla="*/ 116 h 132"/>
                <a:gd name="T18" fmla="*/ 78 w 80"/>
                <a:gd name="T19" fmla="*/ 120 h 132"/>
                <a:gd name="T20" fmla="*/ 54 w 80"/>
                <a:gd name="T21" fmla="*/ 132 h 132"/>
                <a:gd name="T22" fmla="*/ 52 w 80"/>
                <a:gd name="T23" fmla="*/ 132 h 132"/>
                <a:gd name="T24" fmla="*/ 56 w 80"/>
                <a:gd name="T25" fmla="*/ 76 h 132"/>
                <a:gd name="T26" fmla="*/ 56 w 80"/>
                <a:gd name="T27" fmla="*/ 122 h 132"/>
                <a:gd name="T28" fmla="*/ 72 w 80"/>
                <a:gd name="T29" fmla="*/ 114 h 132"/>
                <a:gd name="T30" fmla="*/ 72 w 80"/>
                <a:gd name="T31" fmla="*/ 40 h 132"/>
                <a:gd name="T32" fmla="*/ 40 w 80"/>
                <a:gd name="T33" fmla="*/ 8 h 132"/>
                <a:gd name="T34" fmla="*/ 8 w 80"/>
                <a:gd name="T35" fmla="*/ 40 h 132"/>
                <a:gd name="T36" fmla="*/ 40 w 80"/>
                <a:gd name="T37" fmla="*/ 72 h 132"/>
                <a:gd name="T38" fmla="*/ 48 w 80"/>
                <a:gd name="T39" fmla="*/ 72 h 132"/>
                <a:gd name="T40" fmla="*/ 48 w 80"/>
                <a:gd name="T41" fmla="*/ 56 h 132"/>
                <a:gd name="T42" fmla="*/ 40 w 80"/>
                <a:gd name="T43" fmla="*/ 56 h 132"/>
                <a:gd name="T44" fmla="*/ 24 w 80"/>
                <a:gd name="T45" fmla="*/ 40 h 132"/>
                <a:gd name="T46" fmla="*/ 40 w 80"/>
                <a:gd name="T47" fmla="*/ 24 h 132"/>
                <a:gd name="T48" fmla="*/ 56 w 80"/>
                <a:gd name="T49" fmla="*/ 40 h 132"/>
                <a:gd name="T50" fmla="*/ 56 w 80"/>
                <a:gd name="T51" fmla="*/ 76 h 132"/>
                <a:gd name="T52" fmla="*/ 40 w 80"/>
                <a:gd name="T53" fmla="*/ 32 h 132"/>
                <a:gd name="T54" fmla="*/ 32 w 80"/>
                <a:gd name="T55" fmla="*/ 40 h 132"/>
                <a:gd name="T56" fmla="*/ 40 w 80"/>
                <a:gd name="T57" fmla="*/ 48 h 132"/>
                <a:gd name="T58" fmla="*/ 48 w 80"/>
                <a:gd name="T59" fmla="*/ 48 h 132"/>
                <a:gd name="T60" fmla="*/ 48 w 80"/>
                <a:gd name="T61" fmla="*/ 40 h 132"/>
                <a:gd name="T62" fmla="*/ 40 w 80"/>
                <a:gd name="T63" fmla="*/ 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132">
                  <a:moveTo>
                    <a:pt x="52" y="132"/>
                  </a:moveTo>
                  <a:cubicBezTo>
                    <a:pt x="51" y="132"/>
                    <a:pt x="51" y="132"/>
                    <a:pt x="50" y="131"/>
                  </a:cubicBezTo>
                  <a:cubicBezTo>
                    <a:pt x="49" y="131"/>
                    <a:pt x="48" y="129"/>
                    <a:pt x="48" y="128"/>
                  </a:cubicBezTo>
                  <a:cubicBezTo>
                    <a:pt x="48" y="80"/>
                    <a:pt x="48" y="80"/>
                    <a:pt x="48" y="80"/>
                  </a:cubicBezTo>
                  <a:cubicBezTo>
                    <a:pt x="40" y="80"/>
                    <a:pt x="40" y="80"/>
                    <a:pt x="40" y="80"/>
                  </a:cubicBezTo>
                  <a:cubicBezTo>
                    <a:pt x="18" y="80"/>
                    <a:pt x="0" y="62"/>
                    <a:pt x="0" y="40"/>
                  </a:cubicBezTo>
                  <a:cubicBezTo>
                    <a:pt x="0" y="18"/>
                    <a:pt x="18" y="0"/>
                    <a:pt x="40" y="0"/>
                  </a:cubicBezTo>
                  <a:cubicBezTo>
                    <a:pt x="62" y="0"/>
                    <a:pt x="80" y="18"/>
                    <a:pt x="80" y="40"/>
                  </a:cubicBezTo>
                  <a:cubicBezTo>
                    <a:pt x="80" y="116"/>
                    <a:pt x="80" y="116"/>
                    <a:pt x="80" y="116"/>
                  </a:cubicBezTo>
                  <a:cubicBezTo>
                    <a:pt x="80" y="118"/>
                    <a:pt x="79" y="119"/>
                    <a:pt x="78" y="120"/>
                  </a:cubicBezTo>
                  <a:cubicBezTo>
                    <a:pt x="54" y="132"/>
                    <a:pt x="54" y="132"/>
                    <a:pt x="54" y="132"/>
                  </a:cubicBezTo>
                  <a:cubicBezTo>
                    <a:pt x="53" y="132"/>
                    <a:pt x="53" y="132"/>
                    <a:pt x="52" y="132"/>
                  </a:cubicBezTo>
                  <a:close/>
                  <a:moveTo>
                    <a:pt x="56" y="76"/>
                  </a:moveTo>
                  <a:cubicBezTo>
                    <a:pt x="56" y="122"/>
                    <a:pt x="56" y="122"/>
                    <a:pt x="56" y="122"/>
                  </a:cubicBezTo>
                  <a:cubicBezTo>
                    <a:pt x="72" y="114"/>
                    <a:pt x="72" y="114"/>
                    <a:pt x="72" y="114"/>
                  </a:cubicBezTo>
                  <a:cubicBezTo>
                    <a:pt x="72" y="40"/>
                    <a:pt x="72" y="40"/>
                    <a:pt x="72" y="40"/>
                  </a:cubicBezTo>
                  <a:cubicBezTo>
                    <a:pt x="72" y="22"/>
                    <a:pt x="58" y="8"/>
                    <a:pt x="40" y="8"/>
                  </a:cubicBezTo>
                  <a:cubicBezTo>
                    <a:pt x="22" y="8"/>
                    <a:pt x="8" y="22"/>
                    <a:pt x="8" y="40"/>
                  </a:cubicBezTo>
                  <a:cubicBezTo>
                    <a:pt x="8" y="58"/>
                    <a:pt x="22" y="72"/>
                    <a:pt x="40" y="72"/>
                  </a:cubicBezTo>
                  <a:cubicBezTo>
                    <a:pt x="48" y="72"/>
                    <a:pt x="48" y="72"/>
                    <a:pt x="48" y="72"/>
                  </a:cubicBezTo>
                  <a:cubicBezTo>
                    <a:pt x="48" y="56"/>
                    <a:pt x="48" y="56"/>
                    <a:pt x="48" y="56"/>
                  </a:cubicBezTo>
                  <a:cubicBezTo>
                    <a:pt x="40" y="56"/>
                    <a:pt x="40" y="56"/>
                    <a:pt x="40" y="56"/>
                  </a:cubicBezTo>
                  <a:cubicBezTo>
                    <a:pt x="31" y="56"/>
                    <a:pt x="24" y="49"/>
                    <a:pt x="24" y="40"/>
                  </a:cubicBezTo>
                  <a:cubicBezTo>
                    <a:pt x="24" y="31"/>
                    <a:pt x="31" y="24"/>
                    <a:pt x="40" y="24"/>
                  </a:cubicBezTo>
                  <a:cubicBezTo>
                    <a:pt x="49" y="24"/>
                    <a:pt x="56" y="31"/>
                    <a:pt x="56" y="40"/>
                  </a:cubicBezTo>
                  <a:lnTo>
                    <a:pt x="56" y="76"/>
                  </a:lnTo>
                  <a:close/>
                  <a:moveTo>
                    <a:pt x="40" y="32"/>
                  </a:moveTo>
                  <a:cubicBezTo>
                    <a:pt x="36" y="32"/>
                    <a:pt x="32" y="36"/>
                    <a:pt x="32" y="40"/>
                  </a:cubicBezTo>
                  <a:cubicBezTo>
                    <a:pt x="32" y="44"/>
                    <a:pt x="36" y="48"/>
                    <a:pt x="40" y="48"/>
                  </a:cubicBezTo>
                  <a:cubicBezTo>
                    <a:pt x="48" y="48"/>
                    <a:pt x="48" y="48"/>
                    <a:pt x="48" y="48"/>
                  </a:cubicBezTo>
                  <a:cubicBezTo>
                    <a:pt x="48" y="40"/>
                    <a:pt x="48" y="40"/>
                    <a:pt x="48" y="40"/>
                  </a:cubicBezTo>
                  <a:cubicBezTo>
                    <a:pt x="48" y="36"/>
                    <a:pt x="44" y="32"/>
                    <a:pt x="4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1" name="Freeform 153"/>
            <p:cNvSpPr>
              <a:spLocks/>
            </p:cNvSpPr>
            <p:nvPr/>
          </p:nvSpPr>
          <p:spPr bwMode="auto">
            <a:xfrm>
              <a:off x="11850688" y="5295900"/>
              <a:ext cx="107950" cy="190500"/>
            </a:xfrm>
            <a:custGeom>
              <a:avLst/>
              <a:gdLst>
                <a:gd name="T0" fmla="*/ 24 w 32"/>
                <a:gd name="T1" fmla="*/ 0 h 56"/>
                <a:gd name="T2" fmla="*/ 24 w 32"/>
                <a:gd name="T3" fmla="*/ 46 h 56"/>
                <a:gd name="T4" fmla="*/ 8 w 32"/>
                <a:gd name="T5" fmla="*/ 38 h 56"/>
                <a:gd name="T6" fmla="*/ 8 w 32"/>
                <a:gd name="T7" fmla="*/ 20 h 56"/>
                <a:gd name="T8" fmla="*/ 0 w 32"/>
                <a:gd name="T9" fmla="*/ 20 h 56"/>
                <a:gd name="T10" fmla="*/ 0 w 32"/>
                <a:gd name="T11" fmla="*/ 40 h 56"/>
                <a:gd name="T12" fmla="*/ 2 w 32"/>
                <a:gd name="T13" fmla="*/ 44 h 56"/>
                <a:gd name="T14" fmla="*/ 26 w 32"/>
                <a:gd name="T15" fmla="*/ 56 h 56"/>
                <a:gd name="T16" fmla="*/ 28 w 32"/>
                <a:gd name="T17" fmla="*/ 56 h 56"/>
                <a:gd name="T18" fmla="*/ 30 w 32"/>
                <a:gd name="T19" fmla="*/ 55 h 56"/>
                <a:gd name="T20" fmla="*/ 32 w 32"/>
                <a:gd name="T21" fmla="*/ 52 h 56"/>
                <a:gd name="T22" fmla="*/ 32 w 32"/>
                <a:gd name="T23" fmla="*/ 0 h 56"/>
                <a:gd name="T24" fmla="*/ 24 w 32"/>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6">
                  <a:moveTo>
                    <a:pt x="24" y="0"/>
                  </a:moveTo>
                  <a:cubicBezTo>
                    <a:pt x="24" y="46"/>
                    <a:pt x="24" y="46"/>
                    <a:pt x="24" y="46"/>
                  </a:cubicBezTo>
                  <a:cubicBezTo>
                    <a:pt x="8" y="38"/>
                    <a:pt x="8" y="38"/>
                    <a:pt x="8" y="38"/>
                  </a:cubicBezTo>
                  <a:cubicBezTo>
                    <a:pt x="8" y="20"/>
                    <a:pt x="8" y="20"/>
                    <a:pt x="8" y="20"/>
                  </a:cubicBezTo>
                  <a:cubicBezTo>
                    <a:pt x="0" y="20"/>
                    <a:pt x="0" y="20"/>
                    <a:pt x="0" y="20"/>
                  </a:cubicBezTo>
                  <a:cubicBezTo>
                    <a:pt x="0" y="40"/>
                    <a:pt x="0" y="40"/>
                    <a:pt x="0" y="40"/>
                  </a:cubicBezTo>
                  <a:cubicBezTo>
                    <a:pt x="0" y="42"/>
                    <a:pt x="1" y="43"/>
                    <a:pt x="2" y="44"/>
                  </a:cubicBezTo>
                  <a:cubicBezTo>
                    <a:pt x="26" y="56"/>
                    <a:pt x="26" y="56"/>
                    <a:pt x="26" y="56"/>
                  </a:cubicBezTo>
                  <a:cubicBezTo>
                    <a:pt x="27" y="56"/>
                    <a:pt x="27" y="56"/>
                    <a:pt x="28" y="56"/>
                  </a:cubicBezTo>
                  <a:cubicBezTo>
                    <a:pt x="29" y="56"/>
                    <a:pt x="29" y="56"/>
                    <a:pt x="30" y="55"/>
                  </a:cubicBezTo>
                  <a:cubicBezTo>
                    <a:pt x="31" y="55"/>
                    <a:pt x="32" y="53"/>
                    <a:pt x="32" y="52"/>
                  </a:cubicBezTo>
                  <a:cubicBezTo>
                    <a:pt x="32" y="0"/>
                    <a:pt x="32" y="0"/>
                    <a:pt x="32" y="0"/>
                  </a:cubicBezTo>
                  <a:lnTo>
                    <a:pt x="24"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2" name="Freeform 154"/>
            <p:cNvSpPr>
              <a:spLocks/>
            </p:cNvSpPr>
            <p:nvPr/>
          </p:nvSpPr>
          <p:spPr bwMode="auto">
            <a:xfrm>
              <a:off x="11796713" y="4889500"/>
              <a:ext cx="215900" cy="325437"/>
            </a:xfrm>
            <a:custGeom>
              <a:avLst/>
              <a:gdLst>
                <a:gd name="T0" fmla="*/ 63 w 64"/>
                <a:gd name="T1" fmla="*/ 38 h 96"/>
                <a:gd name="T2" fmla="*/ 35 w 64"/>
                <a:gd name="T3" fmla="*/ 2 h 96"/>
                <a:gd name="T4" fmla="*/ 29 w 64"/>
                <a:gd name="T5" fmla="*/ 2 h 96"/>
                <a:gd name="T6" fmla="*/ 1 w 64"/>
                <a:gd name="T7" fmla="*/ 38 h 96"/>
                <a:gd name="T8" fmla="*/ 0 w 64"/>
                <a:gd name="T9" fmla="*/ 42 h 96"/>
                <a:gd name="T10" fmla="*/ 4 w 64"/>
                <a:gd name="T11" fmla="*/ 44 h 96"/>
                <a:gd name="T12" fmla="*/ 16 w 64"/>
                <a:gd name="T13" fmla="*/ 44 h 96"/>
                <a:gd name="T14" fmla="*/ 16 w 64"/>
                <a:gd name="T15" fmla="*/ 92 h 96"/>
                <a:gd name="T16" fmla="*/ 24 w 64"/>
                <a:gd name="T17" fmla="*/ 92 h 96"/>
                <a:gd name="T18" fmla="*/ 24 w 64"/>
                <a:gd name="T19" fmla="*/ 40 h 96"/>
                <a:gd name="T20" fmla="*/ 20 w 64"/>
                <a:gd name="T21" fmla="*/ 36 h 96"/>
                <a:gd name="T22" fmla="*/ 12 w 64"/>
                <a:gd name="T23" fmla="*/ 36 h 96"/>
                <a:gd name="T24" fmla="*/ 32 w 64"/>
                <a:gd name="T25" fmla="*/ 11 h 96"/>
                <a:gd name="T26" fmla="*/ 52 w 64"/>
                <a:gd name="T27" fmla="*/ 36 h 96"/>
                <a:gd name="T28" fmla="*/ 44 w 64"/>
                <a:gd name="T29" fmla="*/ 36 h 96"/>
                <a:gd name="T30" fmla="*/ 40 w 64"/>
                <a:gd name="T31" fmla="*/ 40 h 96"/>
                <a:gd name="T32" fmla="*/ 40 w 64"/>
                <a:gd name="T33" fmla="*/ 96 h 96"/>
                <a:gd name="T34" fmla="*/ 48 w 64"/>
                <a:gd name="T35" fmla="*/ 96 h 96"/>
                <a:gd name="T36" fmla="*/ 48 w 64"/>
                <a:gd name="T37" fmla="*/ 44 h 96"/>
                <a:gd name="T38" fmla="*/ 60 w 64"/>
                <a:gd name="T39" fmla="*/ 44 h 96"/>
                <a:gd name="T40" fmla="*/ 64 w 64"/>
                <a:gd name="T41" fmla="*/ 42 h 96"/>
                <a:gd name="T42" fmla="*/ 63 w 64"/>
                <a:gd name="T43" fmla="*/ 3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96">
                  <a:moveTo>
                    <a:pt x="63" y="38"/>
                  </a:moveTo>
                  <a:cubicBezTo>
                    <a:pt x="35" y="2"/>
                    <a:pt x="35" y="2"/>
                    <a:pt x="35" y="2"/>
                  </a:cubicBezTo>
                  <a:cubicBezTo>
                    <a:pt x="34" y="0"/>
                    <a:pt x="30" y="0"/>
                    <a:pt x="29" y="2"/>
                  </a:cubicBezTo>
                  <a:cubicBezTo>
                    <a:pt x="1" y="38"/>
                    <a:pt x="1" y="38"/>
                    <a:pt x="1" y="38"/>
                  </a:cubicBezTo>
                  <a:cubicBezTo>
                    <a:pt x="0" y="39"/>
                    <a:pt x="0" y="40"/>
                    <a:pt x="0" y="42"/>
                  </a:cubicBezTo>
                  <a:cubicBezTo>
                    <a:pt x="1" y="43"/>
                    <a:pt x="2" y="44"/>
                    <a:pt x="4" y="44"/>
                  </a:cubicBezTo>
                  <a:cubicBezTo>
                    <a:pt x="16" y="44"/>
                    <a:pt x="16" y="44"/>
                    <a:pt x="16" y="44"/>
                  </a:cubicBezTo>
                  <a:cubicBezTo>
                    <a:pt x="16" y="92"/>
                    <a:pt x="16" y="92"/>
                    <a:pt x="16" y="92"/>
                  </a:cubicBezTo>
                  <a:cubicBezTo>
                    <a:pt x="24" y="92"/>
                    <a:pt x="24" y="92"/>
                    <a:pt x="24" y="92"/>
                  </a:cubicBezTo>
                  <a:cubicBezTo>
                    <a:pt x="24" y="40"/>
                    <a:pt x="24" y="40"/>
                    <a:pt x="24" y="40"/>
                  </a:cubicBezTo>
                  <a:cubicBezTo>
                    <a:pt x="24" y="38"/>
                    <a:pt x="22" y="36"/>
                    <a:pt x="20" y="36"/>
                  </a:cubicBezTo>
                  <a:cubicBezTo>
                    <a:pt x="12" y="36"/>
                    <a:pt x="12" y="36"/>
                    <a:pt x="12" y="36"/>
                  </a:cubicBezTo>
                  <a:cubicBezTo>
                    <a:pt x="32" y="11"/>
                    <a:pt x="32" y="11"/>
                    <a:pt x="32" y="11"/>
                  </a:cubicBezTo>
                  <a:cubicBezTo>
                    <a:pt x="52" y="36"/>
                    <a:pt x="52" y="36"/>
                    <a:pt x="52" y="36"/>
                  </a:cubicBezTo>
                  <a:cubicBezTo>
                    <a:pt x="44" y="36"/>
                    <a:pt x="44" y="36"/>
                    <a:pt x="44" y="36"/>
                  </a:cubicBezTo>
                  <a:cubicBezTo>
                    <a:pt x="42" y="36"/>
                    <a:pt x="40" y="38"/>
                    <a:pt x="40" y="40"/>
                  </a:cubicBezTo>
                  <a:cubicBezTo>
                    <a:pt x="40" y="96"/>
                    <a:pt x="40" y="96"/>
                    <a:pt x="40" y="96"/>
                  </a:cubicBezTo>
                  <a:cubicBezTo>
                    <a:pt x="48" y="96"/>
                    <a:pt x="48" y="96"/>
                    <a:pt x="48" y="96"/>
                  </a:cubicBezTo>
                  <a:cubicBezTo>
                    <a:pt x="48" y="44"/>
                    <a:pt x="48" y="44"/>
                    <a:pt x="48" y="44"/>
                  </a:cubicBezTo>
                  <a:cubicBezTo>
                    <a:pt x="60" y="44"/>
                    <a:pt x="60" y="44"/>
                    <a:pt x="60" y="44"/>
                  </a:cubicBezTo>
                  <a:cubicBezTo>
                    <a:pt x="62" y="44"/>
                    <a:pt x="63" y="43"/>
                    <a:pt x="64" y="42"/>
                  </a:cubicBezTo>
                  <a:cubicBezTo>
                    <a:pt x="64" y="40"/>
                    <a:pt x="64" y="39"/>
                    <a:pt x="63"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3" name="Freeform 155"/>
            <p:cNvSpPr>
              <a:spLocks/>
            </p:cNvSpPr>
            <p:nvPr/>
          </p:nvSpPr>
          <p:spPr bwMode="auto">
            <a:xfrm>
              <a:off x="11850688" y="5146675"/>
              <a:ext cx="296863" cy="217487"/>
            </a:xfrm>
            <a:custGeom>
              <a:avLst/>
              <a:gdLst>
                <a:gd name="T0" fmla="*/ 48 w 88"/>
                <a:gd name="T1" fmla="*/ 64 h 64"/>
                <a:gd name="T2" fmla="*/ 46 w 88"/>
                <a:gd name="T3" fmla="*/ 64 h 64"/>
                <a:gd name="T4" fmla="*/ 44 w 88"/>
                <a:gd name="T5" fmla="*/ 60 h 64"/>
                <a:gd name="T6" fmla="*/ 44 w 88"/>
                <a:gd name="T7" fmla="*/ 48 h 64"/>
                <a:gd name="T8" fmla="*/ 4 w 88"/>
                <a:gd name="T9" fmla="*/ 48 h 64"/>
                <a:gd name="T10" fmla="*/ 0 w 88"/>
                <a:gd name="T11" fmla="*/ 44 h 64"/>
                <a:gd name="T12" fmla="*/ 4 w 88"/>
                <a:gd name="T13" fmla="*/ 40 h 64"/>
                <a:gd name="T14" fmla="*/ 48 w 88"/>
                <a:gd name="T15" fmla="*/ 40 h 64"/>
                <a:gd name="T16" fmla="*/ 52 w 88"/>
                <a:gd name="T17" fmla="*/ 44 h 64"/>
                <a:gd name="T18" fmla="*/ 52 w 88"/>
                <a:gd name="T19" fmla="*/ 52 h 64"/>
                <a:gd name="T20" fmla="*/ 77 w 88"/>
                <a:gd name="T21" fmla="*/ 32 h 64"/>
                <a:gd name="T22" fmla="*/ 52 w 88"/>
                <a:gd name="T23" fmla="*/ 12 h 64"/>
                <a:gd name="T24" fmla="*/ 52 w 88"/>
                <a:gd name="T25" fmla="*/ 20 h 64"/>
                <a:gd name="T26" fmla="*/ 48 w 88"/>
                <a:gd name="T27" fmla="*/ 24 h 64"/>
                <a:gd name="T28" fmla="*/ 4 w 88"/>
                <a:gd name="T29" fmla="*/ 24 h 64"/>
                <a:gd name="T30" fmla="*/ 0 w 88"/>
                <a:gd name="T31" fmla="*/ 20 h 64"/>
                <a:gd name="T32" fmla="*/ 4 w 88"/>
                <a:gd name="T33" fmla="*/ 16 h 64"/>
                <a:gd name="T34" fmla="*/ 44 w 88"/>
                <a:gd name="T35" fmla="*/ 16 h 64"/>
                <a:gd name="T36" fmla="*/ 44 w 88"/>
                <a:gd name="T37" fmla="*/ 4 h 64"/>
                <a:gd name="T38" fmla="*/ 46 w 88"/>
                <a:gd name="T39" fmla="*/ 0 h 64"/>
                <a:gd name="T40" fmla="*/ 50 w 88"/>
                <a:gd name="T41" fmla="*/ 1 h 64"/>
                <a:gd name="T42" fmla="*/ 86 w 88"/>
                <a:gd name="T43" fmla="*/ 29 h 64"/>
                <a:gd name="T44" fmla="*/ 88 w 88"/>
                <a:gd name="T45" fmla="*/ 32 h 64"/>
                <a:gd name="T46" fmla="*/ 86 w 88"/>
                <a:gd name="T47" fmla="*/ 35 h 64"/>
                <a:gd name="T48" fmla="*/ 50 w 88"/>
                <a:gd name="T49" fmla="*/ 63 h 64"/>
                <a:gd name="T50" fmla="*/ 48 w 88"/>
                <a:gd name="T5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64">
                  <a:moveTo>
                    <a:pt x="48" y="64"/>
                  </a:moveTo>
                  <a:cubicBezTo>
                    <a:pt x="47" y="64"/>
                    <a:pt x="47" y="64"/>
                    <a:pt x="46" y="64"/>
                  </a:cubicBezTo>
                  <a:cubicBezTo>
                    <a:pt x="45" y="63"/>
                    <a:pt x="44" y="62"/>
                    <a:pt x="44" y="60"/>
                  </a:cubicBezTo>
                  <a:cubicBezTo>
                    <a:pt x="44" y="48"/>
                    <a:pt x="44" y="48"/>
                    <a:pt x="44" y="48"/>
                  </a:cubicBezTo>
                  <a:cubicBezTo>
                    <a:pt x="4" y="48"/>
                    <a:pt x="4" y="48"/>
                    <a:pt x="4" y="48"/>
                  </a:cubicBezTo>
                  <a:cubicBezTo>
                    <a:pt x="2" y="48"/>
                    <a:pt x="0" y="46"/>
                    <a:pt x="0" y="44"/>
                  </a:cubicBezTo>
                  <a:cubicBezTo>
                    <a:pt x="0" y="42"/>
                    <a:pt x="2" y="40"/>
                    <a:pt x="4" y="40"/>
                  </a:cubicBezTo>
                  <a:cubicBezTo>
                    <a:pt x="48" y="40"/>
                    <a:pt x="48" y="40"/>
                    <a:pt x="48" y="40"/>
                  </a:cubicBezTo>
                  <a:cubicBezTo>
                    <a:pt x="50" y="40"/>
                    <a:pt x="52" y="42"/>
                    <a:pt x="52" y="44"/>
                  </a:cubicBezTo>
                  <a:cubicBezTo>
                    <a:pt x="52" y="52"/>
                    <a:pt x="52" y="52"/>
                    <a:pt x="52" y="52"/>
                  </a:cubicBezTo>
                  <a:cubicBezTo>
                    <a:pt x="77" y="32"/>
                    <a:pt x="77" y="32"/>
                    <a:pt x="77" y="32"/>
                  </a:cubicBezTo>
                  <a:cubicBezTo>
                    <a:pt x="52" y="12"/>
                    <a:pt x="52" y="12"/>
                    <a:pt x="52" y="12"/>
                  </a:cubicBezTo>
                  <a:cubicBezTo>
                    <a:pt x="52" y="20"/>
                    <a:pt x="52" y="20"/>
                    <a:pt x="52" y="20"/>
                  </a:cubicBezTo>
                  <a:cubicBezTo>
                    <a:pt x="52" y="22"/>
                    <a:pt x="50" y="24"/>
                    <a:pt x="48" y="24"/>
                  </a:cubicBezTo>
                  <a:cubicBezTo>
                    <a:pt x="4" y="24"/>
                    <a:pt x="4" y="24"/>
                    <a:pt x="4" y="24"/>
                  </a:cubicBezTo>
                  <a:cubicBezTo>
                    <a:pt x="2" y="24"/>
                    <a:pt x="0" y="22"/>
                    <a:pt x="0" y="20"/>
                  </a:cubicBezTo>
                  <a:cubicBezTo>
                    <a:pt x="0" y="18"/>
                    <a:pt x="2" y="16"/>
                    <a:pt x="4" y="16"/>
                  </a:cubicBezTo>
                  <a:cubicBezTo>
                    <a:pt x="44" y="16"/>
                    <a:pt x="44" y="16"/>
                    <a:pt x="44" y="16"/>
                  </a:cubicBezTo>
                  <a:cubicBezTo>
                    <a:pt x="44" y="4"/>
                    <a:pt x="44" y="4"/>
                    <a:pt x="44" y="4"/>
                  </a:cubicBezTo>
                  <a:cubicBezTo>
                    <a:pt x="44" y="2"/>
                    <a:pt x="45" y="1"/>
                    <a:pt x="46" y="0"/>
                  </a:cubicBezTo>
                  <a:cubicBezTo>
                    <a:pt x="48" y="0"/>
                    <a:pt x="49" y="0"/>
                    <a:pt x="50" y="1"/>
                  </a:cubicBezTo>
                  <a:cubicBezTo>
                    <a:pt x="86" y="29"/>
                    <a:pt x="86" y="29"/>
                    <a:pt x="86" y="29"/>
                  </a:cubicBezTo>
                  <a:cubicBezTo>
                    <a:pt x="87" y="30"/>
                    <a:pt x="88" y="31"/>
                    <a:pt x="88" y="32"/>
                  </a:cubicBezTo>
                  <a:cubicBezTo>
                    <a:pt x="88" y="33"/>
                    <a:pt x="87" y="34"/>
                    <a:pt x="86" y="35"/>
                  </a:cubicBezTo>
                  <a:cubicBezTo>
                    <a:pt x="50" y="63"/>
                    <a:pt x="50" y="63"/>
                    <a:pt x="50" y="63"/>
                  </a:cubicBezTo>
                  <a:cubicBezTo>
                    <a:pt x="50" y="64"/>
                    <a:pt x="49" y="64"/>
                    <a:pt x="48"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194" name="Freeform 5">
            <a:extLst>
              <a:ext uri="{C183D7F6-B498-43B3-948B-1728B52AA6E4}">
                <adec:decorative xmlns:adec="http://schemas.microsoft.com/office/drawing/2017/decorative" val="1"/>
              </a:ext>
            </a:extLst>
          </p:cNvPr>
          <p:cNvSpPr>
            <a:spLocks noEditPoints="1"/>
          </p:cNvSpPr>
          <p:nvPr/>
        </p:nvSpPr>
        <p:spPr bwMode="auto">
          <a:xfrm>
            <a:off x="5979718" y="3369784"/>
            <a:ext cx="545127" cy="613189"/>
          </a:xfrm>
          <a:custGeom>
            <a:avLst/>
            <a:gdLst>
              <a:gd name="T0" fmla="*/ 279 w 630"/>
              <a:gd name="T1" fmla="*/ 0 h 706"/>
              <a:gd name="T2" fmla="*/ 302 w 630"/>
              <a:gd name="T3" fmla="*/ 0 h 706"/>
              <a:gd name="T4" fmla="*/ 302 w 630"/>
              <a:gd name="T5" fmla="*/ 57 h 706"/>
              <a:gd name="T6" fmla="*/ 327 w 630"/>
              <a:gd name="T7" fmla="*/ 57 h 706"/>
              <a:gd name="T8" fmla="*/ 487 w 630"/>
              <a:gd name="T9" fmla="*/ 57 h 706"/>
              <a:gd name="T10" fmla="*/ 509 w 630"/>
              <a:gd name="T11" fmla="*/ 79 h 706"/>
              <a:gd name="T12" fmla="*/ 509 w 630"/>
              <a:gd name="T13" fmla="*/ 142 h 706"/>
              <a:gd name="T14" fmla="*/ 607 w 630"/>
              <a:gd name="T15" fmla="*/ 142 h 706"/>
              <a:gd name="T16" fmla="*/ 627 w 630"/>
              <a:gd name="T17" fmla="*/ 150 h 706"/>
              <a:gd name="T18" fmla="*/ 621 w 630"/>
              <a:gd name="T19" fmla="*/ 169 h 706"/>
              <a:gd name="T20" fmla="*/ 572 w 630"/>
              <a:gd name="T21" fmla="*/ 245 h 706"/>
              <a:gd name="T22" fmla="*/ 622 w 630"/>
              <a:gd name="T23" fmla="*/ 322 h 706"/>
              <a:gd name="T24" fmla="*/ 627 w 630"/>
              <a:gd name="T25" fmla="*/ 342 h 706"/>
              <a:gd name="T26" fmla="*/ 608 w 630"/>
              <a:gd name="T27" fmla="*/ 349 h 706"/>
              <a:gd name="T28" fmla="*/ 420 w 630"/>
              <a:gd name="T29" fmla="*/ 349 h 706"/>
              <a:gd name="T30" fmla="*/ 399 w 630"/>
              <a:gd name="T31" fmla="*/ 328 h 706"/>
              <a:gd name="T32" fmla="*/ 399 w 630"/>
              <a:gd name="T33" fmla="*/ 264 h 706"/>
              <a:gd name="T34" fmla="*/ 303 w 630"/>
              <a:gd name="T35" fmla="*/ 264 h 706"/>
              <a:gd name="T36" fmla="*/ 302 w 630"/>
              <a:gd name="T37" fmla="*/ 357 h 706"/>
              <a:gd name="T38" fmla="*/ 334 w 630"/>
              <a:gd name="T39" fmla="*/ 437 h 706"/>
              <a:gd name="T40" fmla="*/ 567 w 630"/>
              <a:gd name="T41" fmla="*/ 671 h 706"/>
              <a:gd name="T42" fmla="*/ 578 w 630"/>
              <a:gd name="T43" fmla="*/ 683 h 706"/>
              <a:gd name="T44" fmla="*/ 568 w 630"/>
              <a:gd name="T45" fmla="*/ 705 h 706"/>
              <a:gd name="T46" fmla="*/ 554 w 630"/>
              <a:gd name="T47" fmla="*/ 705 h 706"/>
              <a:gd name="T48" fmla="*/ 28 w 630"/>
              <a:gd name="T49" fmla="*/ 705 h 706"/>
              <a:gd name="T50" fmla="*/ 16 w 630"/>
              <a:gd name="T51" fmla="*/ 705 h 706"/>
              <a:gd name="T52" fmla="*/ 1 w 630"/>
              <a:gd name="T53" fmla="*/ 698 h 706"/>
              <a:gd name="T54" fmla="*/ 7 w 630"/>
              <a:gd name="T55" fmla="*/ 681 h 706"/>
              <a:gd name="T56" fmla="*/ 88 w 630"/>
              <a:gd name="T57" fmla="*/ 597 h 706"/>
              <a:gd name="T58" fmla="*/ 264 w 630"/>
              <a:gd name="T59" fmla="*/ 418 h 706"/>
              <a:gd name="T60" fmla="*/ 280 w 630"/>
              <a:gd name="T61" fmla="*/ 381 h 706"/>
              <a:gd name="T62" fmla="*/ 279 w 630"/>
              <a:gd name="T63" fmla="*/ 21 h 706"/>
              <a:gd name="T64" fmla="*/ 279 w 630"/>
              <a:gd name="T65" fmla="*/ 0 h 706"/>
              <a:gd name="T66" fmla="*/ 444 w 630"/>
              <a:gd name="T67" fmla="*/ 579 h 706"/>
              <a:gd name="T68" fmla="*/ 293 w 630"/>
              <a:gd name="T69" fmla="*/ 434 h 706"/>
              <a:gd name="T70" fmla="*/ 141 w 630"/>
              <a:gd name="T71" fmla="*/ 579 h 706"/>
              <a:gd name="T72" fmla="*/ 207 w 630"/>
              <a:gd name="T73" fmla="*/ 626 h 706"/>
              <a:gd name="T74" fmla="*/ 276 w 630"/>
              <a:gd name="T75" fmla="*/ 577 h 706"/>
              <a:gd name="T76" fmla="*/ 308 w 630"/>
              <a:gd name="T77" fmla="*/ 577 h 706"/>
              <a:gd name="T78" fmla="*/ 378 w 630"/>
              <a:gd name="T79" fmla="*/ 626 h 706"/>
              <a:gd name="T80" fmla="*/ 444 w 630"/>
              <a:gd name="T81" fmla="*/ 579 h 706"/>
              <a:gd name="T82" fmla="*/ 304 w 630"/>
              <a:gd name="T83" fmla="*/ 238 h 706"/>
              <a:gd name="T84" fmla="*/ 485 w 630"/>
              <a:gd name="T85" fmla="*/ 238 h 706"/>
              <a:gd name="T86" fmla="*/ 485 w 630"/>
              <a:gd name="T87" fmla="*/ 81 h 706"/>
              <a:gd name="T88" fmla="*/ 304 w 630"/>
              <a:gd name="T89" fmla="*/ 81 h 706"/>
              <a:gd name="T90" fmla="*/ 304 w 630"/>
              <a:gd name="T91" fmla="*/ 238 h 706"/>
              <a:gd name="T92" fmla="*/ 595 w 630"/>
              <a:gd name="T93" fmla="*/ 325 h 706"/>
              <a:gd name="T94" fmla="*/ 559 w 630"/>
              <a:gd name="T95" fmla="*/ 270 h 706"/>
              <a:gd name="T96" fmla="*/ 559 w 630"/>
              <a:gd name="T97" fmla="*/ 221 h 706"/>
              <a:gd name="T98" fmla="*/ 594 w 630"/>
              <a:gd name="T99" fmla="*/ 167 h 706"/>
              <a:gd name="T100" fmla="*/ 509 w 630"/>
              <a:gd name="T101" fmla="*/ 167 h 706"/>
              <a:gd name="T102" fmla="*/ 509 w 630"/>
              <a:gd name="T103" fmla="*/ 236 h 706"/>
              <a:gd name="T104" fmla="*/ 495 w 630"/>
              <a:gd name="T105" fmla="*/ 271 h 706"/>
              <a:gd name="T106" fmla="*/ 439 w 630"/>
              <a:gd name="T107" fmla="*/ 325 h 706"/>
              <a:gd name="T108" fmla="*/ 595 w 630"/>
              <a:gd name="T109" fmla="*/ 325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0" h="706">
                <a:moveTo>
                  <a:pt x="279" y="0"/>
                </a:moveTo>
                <a:cubicBezTo>
                  <a:pt x="288" y="0"/>
                  <a:pt x="294" y="0"/>
                  <a:pt x="302" y="0"/>
                </a:cubicBezTo>
                <a:cubicBezTo>
                  <a:pt x="302" y="18"/>
                  <a:pt x="302" y="36"/>
                  <a:pt x="302" y="57"/>
                </a:cubicBezTo>
                <a:cubicBezTo>
                  <a:pt x="312" y="57"/>
                  <a:pt x="320" y="57"/>
                  <a:pt x="327" y="57"/>
                </a:cubicBezTo>
                <a:cubicBezTo>
                  <a:pt x="381" y="57"/>
                  <a:pt x="434" y="57"/>
                  <a:pt x="487" y="57"/>
                </a:cubicBezTo>
                <a:cubicBezTo>
                  <a:pt x="504" y="56"/>
                  <a:pt x="510" y="62"/>
                  <a:pt x="509" y="79"/>
                </a:cubicBezTo>
                <a:cubicBezTo>
                  <a:pt x="508" y="99"/>
                  <a:pt x="509" y="120"/>
                  <a:pt x="509" y="142"/>
                </a:cubicBezTo>
                <a:cubicBezTo>
                  <a:pt x="543" y="142"/>
                  <a:pt x="575" y="142"/>
                  <a:pt x="607" y="142"/>
                </a:cubicBezTo>
                <a:cubicBezTo>
                  <a:pt x="614" y="143"/>
                  <a:pt x="623" y="145"/>
                  <a:pt x="627" y="150"/>
                </a:cubicBezTo>
                <a:cubicBezTo>
                  <a:pt x="630" y="152"/>
                  <a:pt x="625" y="163"/>
                  <a:pt x="621" y="169"/>
                </a:cubicBezTo>
                <a:cubicBezTo>
                  <a:pt x="606" y="194"/>
                  <a:pt x="589" y="219"/>
                  <a:pt x="572" y="245"/>
                </a:cubicBezTo>
                <a:cubicBezTo>
                  <a:pt x="589" y="271"/>
                  <a:pt x="606" y="296"/>
                  <a:pt x="622" y="322"/>
                </a:cubicBezTo>
                <a:cubicBezTo>
                  <a:pt x="625" y="328"/>
                  <a:pt x="629" y="337"/>
                  <a:pt x="627" y="342"/>
                </a:cubicBezTo>
                <a:cubicBezTo>
                  <a:pt x="624" y="346"/>
                  <a:pt x="615" y="349"/>
                  <a:pt x="608" y="349"/>
                </a:cubicBezTo>
                <a:cubicBezTo>
                  <a:pt x="545" y="349"/>
                  <a:pt x="483" y="349"/>
                  <a:pt x="420" y="349"/>
                </a:cubicBezTo>
                <a:cubicBezTo>
                  <a:pt x="405" y="349"/>
                  <a:pt x="398" y="344"/>
                  <a:pt x="399" y="328"/>
                </a:cubicBezTo>
                <a:cubicBezTo>
                  <a:pt x="400" y="307"/>
                  <a:pt x="399" y="287"/>
                  <a:pt x="399" y="264"/>
                </a:cubicBezTo>
                <a:cubicBezTo>
                  <a:pt x="367" y="264"/>
                  <a:pt x="337" y="264"/>
                  <a:pt x="303" y="264"/>
                </a:cubicBezTo>
                <a:cubicBezTo>
                  <a:pt x="303" y="295"/>
                  <a:pt x="305" y="327"/>
                  <a:pt x="302" y="357"/>
                </a:cubicBezTo>
                <a:cubicBezTo>
                  <a:pt x="299" y="391"/>
                  <a:pt x="311" y="414"/>
                  <a:pt x="334" y="437"/>
                </a:cubicBezTo>
                <a:cubicBezTo>
                  <a:pt x="413" y="514"/>
                  <a:pt x="490" y="593"/>
                  <a:pt x="567" y="671"/>
                </a:cubicBezTo>
                <a:cubicBezTo>
                  <a:pt x="571" y="675"/>
                  <a:pt x="575" y="679"/>
                  <a:pt x="578" y="683"/>
                </a:cubicBezTo>
                <a:cubicBezTo>
                  <a:pt x="587" y="695"/>
                  <a:pt x="583" y="703"/>
                  <a:pt x="568" y="705"/>
                </a:cubicBezTo>
                <a:cubicBezTo>
                  <a:pt x="563" y="705"/>
                  <a:pt x="559" y="705"/>
                  <a:pt x="554" y="705"/>
                </a:cubicBezTo>
                <a:cubicBezTo>
                  <a:pt x="379" y="705"/>
                  <a:pt x="203" y="705"/>
                  <a:pt x="28" y="705"/>
                </a:cubicBezTo>
                <a:cubicBezTo>
                  <a:pt x="24" y="705"/>
                  <a:pt x="20" y="706"/>
                  <a:pt x="16" y="705"/>
                </a:cubicBezTo>
                <a:cubicBezTo>
                  <a:pt x="11" y="703"/>
                  <a:pt x="2" y="701"/>
                  <a:pt x="1" y="698"/>
                </a:cubicBezTo>
                <a:cubicBezTo>
                  <a:pt x="0" y="693"/>
                  <a:pt x="3" y="685"/>
                  <a:pt x="7" y="681"/>
                </a:cubicBezTo>
                <a:cubicBezTo>
                  <a:pt x="33" y="652"/>
                  <a:pt x="61" y="625"/>
                  <a:pt x="88" y="597"/>
                </a:cubicBezTo>
                <a:cubicBezTo>
                  <a:pt x="146" y="538"/>
                  <a:pt x="205" y="477"/>
                  <a:pt x="264" y="418"/>
                </a:cubicBezTo>
                <a:cubicBezTo>
                  <a:pt x="275" y="407"/>
                  <a:pt x="280" y="397"/>
                  <a:pt x="280" y="381"/>
                </a:cubicBezTo>
                <a:cubicBezTo>
                  <a:pt x="279" y="261"/>
                  <a:pt x="279" y="141"/>
                  <a:pt x="279" y="21"/>
                </a:cubicBezTo>
                <a:cubicBezTo>
                  <a:pt x="279" y="15"/>
                  <a:pt x="279" y="8"/>
                  <a:pt x="279" y="0"/>
                </a:cubicBezTo>
                <a:close/>
                <a:moveTo>
                  <a:pt x="444" y="579"/>
                </a:moveTo>
                <a:cubicBezTo>
                  <a:pt x="391" y="528"/>
                  <a:pt x="340" y="479"/>
                  <a:pt x="293" y="434"/>
                </a:cubicBezTo>
                <a:cubicBezTo>
                  <a:pt x="244" y="480"/>
                  <a:pt x="193" y="529"/>
                  <a:pt x="141" y="579"/>
                </a:cubicBezTo>
                <a:cubicBezTo>
                  <a:pt x="164" y="595"/>
                  <a:pt x="185" y="610"/>
                  <a:pt x="207" y="626"/>
                </a:cubicBezTo>
                <a:cubicBezTo>
                  <a:pt x="231" y="609"/>
                  <a:pt x="254" y="594"/>
                  <a:pt x="276" y="577"/>
                </a:cubicBezTo>
                <a:cubicBezTo>
                  <a:pt x="288" y="568"/>
                  <a:pt x="297" y="568"/>
                  <a:pt x="308" y="577"/>
                </a:cubicBezTo>
                <a:cubicBezTo>
                  <a:pt x="331" y="593"/>
                  <a:pt x="355" y="609"/>
                  <a:pt x="378" y="626"/>
                </a:cubicBezTo>
                <a:cubicBezTo>
                  <a:pt x="400" y="611"/>
                  <a:pt x="421" y="596"/>
                  <a:pt x="444" y="579"/>
                </a:cubicBezTo>
                <a:close/>
                <a:moveTo>
                  <a:pt x="304" y="238"/>
                </a:moveTo>
                <a:cubicBezTo>
                  <a:pt x="365" y="238"/>
                  <a:pt x="424" y="238"/>
                  <a:pt x="485" y="238"/>
                </a:cubicBezTo>
                <a:cubicBezTo>
                  <a:pt x="485" y="185"/>
                  <a:pt x="485" y="134"/>
                  <a:pt x="485" y="81"/>
                </a:cubicBezTo>
                <a:cubicBezTo>
                  <a:pt x="424" y="81"/>
                  <a:pt x="364" y="81"/>
                  <a:pt x="304" y="81"/>
                </a:cubicBezTo>
                <a:cubicBezTo>
                  <a:pt x="304" y="134"/>
                  <a:pt x="304" y="185"/>
                  <a:pt x="304" y="238"/>
                </a:cubicBezTo>
                <a:close/>
                <a:moveTo>
                  <a:pt x="595" y="325"/>
                </a:moveTo>
                <a:cubicBezTo>
                  <a:pt x="582" y="304"/>
                  <a:pt x="572" y="286"/>
                  <a:pt x="559" y="270"/>
                </a:cubicBezTo>
                <a:cubicBezTo>
                  <a:pt x="546" y="253"/>
                  <a:pt x="544" y="239"/>
                  <a:pt x="559" y="221"/>
                </a:cubicBezTo>
                <a:cubicBezTo>
                  <a:pt x="572" y="205"/>
                  <a:pt x="582" y="186"/>
                  <a:pt x="594" y="167"/>
                </a:cubicBezTo>
                <a:cubicBezTo>
                  <a:pt x="565" y="167"/>
                  <a:pt x="538" y="167"/>
                  <a:pt x="509" y="167"/>
                </a:cubicBezTo>
                <a:cubicBezTo>
                  <a:pt x="509" y="191"/>
                  <a:pt x="508" y="214"/>
                  <a:pt x="509" y="236"/>
                </a:cubicBezTo>
                <a:cubicBezTo>
                  <a:pt x="510" y="251"/>
                  <a:pt x="506" y="261"/>
                  <a:pt x="495" y="271"/>
                </a:cubicBezTo>
                <a:cubicBezTo>
                  <a:pt x="477" y="287"/>
                  <a:pt x="460" y="304"/>
                  <a:pt x="439" y="325"/>
                </a:cubicBezTo>
                <a:cubicBezTo>
                  <a:pt x="494" y="325"/>
                  <a:pt x="543" y="325"/>
                  <a:pt x="595" y="325"/>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07156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2DA722-B58B-43A2-B79D-26D17C3298C7}"/>
              </a:ext>
            </a:extLst>
          </p:cNvPr>
          <p:cNvSpPr>
            <a:spLocks noGrp="1"/>
          </p:cNvSpPr>
          <p:nvPr>
            <p:ph type="title"/>
          </p:nvPr>
        </p:nvSpPr>
        <p:spPr>
          <a:xfrm>
            <a:off x="247650" y="191321"/>
            <a:ext cx="11527925" cy="1015663"/>
          </a:xfrm>
        </p:spPr>
        <p:txBody>
          <a:bodyPr/>
          <a:lstStyle/>
          <a:p>
            <a:r>
              <a:rPr lang="en-GB" sz="2000" dirty="0"/>
              <a:t>Although four in five teachers think remote learning has been aligned to the curriculum to an extent, less than half think it was easy to do this and only half think it can be aligned completely</a:t>
            </a:r>
          </a:p>
        </p:txBody>
      </p:sp>
      <p:sp>
        <p:nvSpPr>
          <p:cNvPr id="6" name="Text Placeholder 5">
            <a:extLst>
              <a:ext uri="{FF2B5EF4-FFF2-40B4-BE49-F238E27FC236}">
                <a16:creationId xmlns:a16="http://schemas.microsoft.com/office/drawing/2014/main" id="{6A7719C9-F6A4-4475-8EC1-6FB694B343FD}"/>
              </a:ext>
            </a:extLst>
          </p:cNvPr>
          <p:cNvSpPr>
            <a:spLocks noGrp="1"/>
          </p:cNvSpPr>
          <p:nvPr>
            <p:ph type="body" sz="quarter" idx="11"/>
          </p:nvPr>
        </p:nvSpPr>
        <p:spPr>
          <a:xfrm>
            <a:off x="777600" y="1331401"/>
            <a:ext cx="3311999" cy="553998"/>
          </a:xfrm>
        </p:spPr>
        <p:txBody>
          <a:bodyPr/>
          <a:lstStyle/>
          <a:p>
            <a:r>
              <a:rPr lang="en-US" sz="1500" dirty="0"/>
              <a:t>Ease of aligning with the curriculum </a:t>
            </a:r>
            <a:endParaRPr lang="en-GB" sz="1500" dirty="0"/>
          </a:p>
        </p:txBody>
      </p:sp>
      <p:graphicFrame>
        <p:nvGraphicFramePr>
          <p:cNvPr id="12" name="Chart Placeholder 3" descr="6% of teachers thought it was very easy and 41% quite easy to align remote learning to the curriculum. 36% and 13% thought it was quite or very difficult.">
            <a:extLst>
              <a:ext uri="{FF2B5EF4-FFF2-40B4-BE49-F238E27FC236}">
                <a16:creationId xmlns:a16="http://schemas.microsoft.com/office/drawing/2014/main" id="{BEA1B65C-2B59-4BFD-AD28-88E7F3A258F7}"/>
              </a:ext>
            </a:extLst>
          </p:cNvPr>
          <p:cNvGraphicFramePr>
            <a:graphicFrameLocks noGrp="1"/>
          </p:cNvGraphicFramePr>
          <p:nvPr>
            <p:ph type="chart" sz="quarter" idx="12"/>
            <p:extLst>
              <p:ext uri="{D42A27DB-BD31-4B8C-83A1-F6EECF244321}">
                <p14:modId xmlns:p14="http://schemas.microsoft.com/office/powerpoint/2010/main" val="3610107066"/>
              </p:ext>
            </p:extLst>
          </p:nvPr>
        </p:nvGraphicFramePr>
        <p:xfrm>
          <a:off x="778451" y="1931761"/>
          <a:ext cx="3311525" cy="4099935"/>
        </p:xfrm>
        <a:graphic>
          <a:graphicData uri="http://schemas.openxmlformats.org/drawingml/2006/chart">
            <c:chart xmlns:c="http://schemas.openxmlformats.org/drawingml/2006/chart" xmlns:r="http://schemas.openxmlformats.org/officeDocument/2006/relationships" r:id="rId2"/>
          </a:graphicData>
        </a:graphic>
      </p:graphicFrame>
      <p:sp>
        <p:nvSpPr>
          <p:cNvPr id="19" name="Oval 18">
            <a:extLst>
              <a:ext uri="{FF2B5EF4-FFF2-40B4-BE49-F238E27FC236}">
                <a16:creationId xmlns:a16="http://schemas.microsoft.com/office/drawing/2014/main" id="{EFBA1AB8-428F-480A-A040-12B1F3AF44DE}"/>
              </a:ext>
              <a:ext uri="{C183D7F6-B498-43B3-948B-1728B52AA6E4}">
                <adec:decorative xmlns:adec="http://schemas.microsoft.com/office/drawing/2017/decorative" val="1"/>
              </a:ext>
            </a:extLst>
          </p:cNvPr>
          <p:cNvSpPr/>
          <p:nvPr/>
        </p:nvSpPr>
        <p:spPr>
          <a:xfrm rot="19671809">
            <a:off x="1320460" y="2667016"/>
            <a:ext cx="966094" cy="39949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lumMod val="95000"/>
                    <a:lumOff val="5000"/>
                  </a:schemeClr>
                </a:solidFill>
              </a:rPr>
              <a:t>Difficult:</a:t>
            </a:r>
          </a:p>
          <a:p>
            <a:pPr algn="ctr"/>
            <a:r>
              <a:rPr lang="en-GB" sz="1600" dirty="0">
                <a:solidFill>
                  <a:schemeClr val="tx1">
                    <a:lumMod val="95000"/>
                    <a:lumOff val="5000"/>
                  </a:schemeClr>
                </a:solidFill>
              </a:rPr>
              <a:t>50% </a:t>
            </a:r>
          </a:p>
        </p:txBody>
      </p:sp>
      <p:sp>
        <p:nvSpPr>
          <p:cNvPr id="18" name="Oval 17">
            <a:extLst>
              <a:ext uri="{FF2B5EF4-FFF2-40B4-BE49-F238E27FC236}">
                <a16:creationId xmlns:a16="http://schemas.microsoft.com/office/drawing/2014/main" id="{A4844682-A4F1-44EB-8323-07DB5B3ED623}"/>
              </a:ext>
              <a:ext uri="{C183D7F6-B498-43B3-948B-1728B52AA6E4}">
                <adec:decorative xmlns:adec="http://schemas.microsoft.com/office/drawing/2017/decorative" val="1"/>
              </a:ext>
            </a:extLst>
          </p:cNvPr>
          <p:cNvSpPr/>
          <p:nvPr/>
        </p:nvSpPr>
        <p:spPr>
          <a:xfrm rot="19960984">
            <a:off x="1421623" y="4471206"/>
            <a:ext cx="848688" cy="41754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lumMod val="95000"/>
                    <a:lumOff val="5000"/>
                  </a:schemeClr>
                </a:solidFill>
              </a:rPr>
              <a:t>Easy:</a:t>
            </a:r>
          </a:p>
          <a:p>
            <a:pPr algn="ctr"/>
            <a:r>
              <a:rPr lang="en-GB" sz="1600" dirty="0">
                <a:solidFill>
                  <a:schemeClr val="tx1">
                    <a:lumMod val="95000"/>
                    <a:lumOff val="5000"/>
                  </a:schemeClr>
                </a:solidFill>
              </a:rPr>
              <a:t>47% </a:t>
            </a:r>
          </a:p>
        </p:txBody>
      </p:sp>
      <p:sp>
        <p:nvSpPr>
          <p:cNvPr id="9" name="Text Placeholder 8">
            <a:extLst>
              <a:ext uri="{FF2B5EF4-FFF2-40B4-BE49-F238E27FC236}">
                <a16:creationId xmlns:a16="http://schemas.microsoft.com/office/drawing/2014/main" id="{15C9CFAB-89D3-40E6-A234-150752C2D140}"/>
              </a:ext>
            </a:extLst>
          </p:cNvPr>
          <p:cNvSpPr>
            <a:spLocks noGrp="1"/>
          </p:cNvSpPr>
          <p:nvPr>
            <p:ph type="body" sz="quarter" idx="14"/>
          </p:nvPr>
        </p:nvSpPr>
        <p:spPr>
          <a:xfrm>
            <a:off x="4438800" y="1331401"/>
            <a:ext cx="3311999" cy="553998"/>
          </a:xfrm>
        </p:spPr>
        <p:txBody>
          <a:bodyPr/>
          <a:lstStyle/>
          <a:p>
            <a:r>
              <a:rPr lang="en-US" sz="1500" dirty="0"/>
              <a:t>Extent it has aligned with the curriculum</a:t>
            </a:r>
            <a:endParaRPr lang="en-GB" sz="1500" dirty="0"/>
          </a:p>
        </p:txBody>
      </p:sp>
      <p:graphicFrame>
        <p:nvGraphicFramePr>
          <p:cNvPr id="13" name="Chart Placeholder 3" descr="80% of teachers thought remote learning had either aligned completely or somewhat with the curriculum. 14% and 3% thought it had not aligned much or at all.">
            <a:extLst>
              <a:ext uri="{FF2B5EF4-FFF2-40B4-BE49-F238E27FC236}">
                <a16:creationId xmlns:a16="http://schemas.microsoft.com/office/drawing/2014/main" id="{5F27179E-F2B0-4FF3-BBA8-3C816AA32EE1}"/>
              </a:ext>
            </a:extLst>
          </p:cNvPr>
          <p:cNvGraphicFramePr>
            <a:graphicFrameLocks noGrp="1"/>
          </p:cNvGraphicFramePr>
          <p:nvPr>
            <p:ph type="chart" sz="quarter" idx="13"/>
            <p:extLst>
              <p:ext uri="{D42A27DB-BD31-4B8C-83A1-F6EECF244321}">
                <p14:modId xmlns:p14="http://schemas.microsoft.com/office/powerpoint/2010/main" val="3878983506"/>
              </p:ext>
            </p:extLst>
          </p:nvPr>
        </p:nvGraphicFramePr>
        <p:xfrm>
          <a:off x="4439226" y="1931762"/>
          <a:ext cx="3311525" cy="4099934"/>
        </p:xfrm>
        <a:graphic>
          <a:graphicData uri="http://schemas.openxmlformats.org/drawingml/2006/chart">
            <c:chart xmlns:c="http://schemas.openxmlformats.org/drawingml/2006/chart" xmlns:r="http://schemas.openxmlformats.org/officeDocument/2006/relationships" r:id="rId3"/>
          </a:graphicData>
        </a:graphic>
      </p:graphicFrame>
      <p:sp>
        <p:nvSpPr>
          <p:cNvPr id="21" name="Oval 20">
            <a:extLst>
              <a:ext uri="{FF2B5EF4-FFF2-40B4-BE49-F238E27FC236}">
                <a16:creationId xmlns:a16="http://schemas.microsoft.com/office/drawing/2014/main" id="{F02E91B4-45F6-4056-A3E7-340896F746A8}"/>
              </a:ext>
              <a:ext uri="{C183D7F6-B498-43B3-948B-1728B52AA6E4}">
                <adec:decorative xmlns:adec="http://schemas.microsoft.com/office/drawing/2017/decorative" val="1"/>
              </a:ext>
            </a:extLst>
          </p:cNvPr>
          <p:cNvSpPr/>
          <p:nvPr/>
        </p:nvSpPr>
        <p:spPr>
          <a:xfrm rot="19671809">
            <a:off x="4958928" y="2530082"/>
            <a:ext cx="966094" cy="39949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lumMod val="95000"/>
                    <a:lumOff val="5000"/>
                  </a:schemeClr>
                </a:solidFill>
              </a:rPr>
              <a:t>Not:</a:t>
            </a:r>
          </a:p>
          <a:p>
            <a:pPr algn="ctr"/>
            <a:r>
              <a:rPr lang="en-GB" sz="1600" dirty="0">
                <a:solidFill>
                  <a:schemeClr val="tx1">
                    <a:lumMod val="95000"/>
                    <a:lumOff val="5000"/>
                  </a:schemeClr>
                </a:solidFill>
              </a:rPr>
              <a:t>17% </a:t>
            </a:r>
          </a:p>
        </p:txBody>
      </p:sp>
      <p:sp>
        <p:nvSpPr>
          <p:cNvPr id="20" name="Oval 19">
            <a:extLst>
              <a:ext uri="{FF2B5EF4-FFF2-40B4-BE49-F238E27FC236}">
                <a16:creationId xmlns:a16="http://schemas.microsoft.com/office/drawing/2014/main" id="{96EC3423-EC59-4922-A079-F6675F81B663}"/>
              </a:ext>
              <a:ext uri="{C183D7F6-B498-43B3-948B-1728B52AA6E4}">
                <adec:decorative xmlns:adec="http://schemas.microsoft.com/office/drawing/2017/decorative" val="1"/>
              </a:ext>
            </a:extLst>
          </p:cNvPr>
          <p:cNvSpPr/>
          <p:nvPr/>
        </p:nvSpPr>
        <p:spPr>
          <a:xfrm rot="19960984">
            <a:off x="5081287" y="4322361"/>
            <a:ext cx="1074113" cy="41754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lumMod val="95000"/>
                    <a:lumOff val="5000"/>
                  </a:schemeClr>
                </a:solidFill>
              </a:rPr>
              <a:t>Aligned:</a:t>
            </a:r>
          </a:p>
          <a:p>
            <a:pPr algn="ctr"/>
            <a:r>
              <a:rPr lang="en-GB" sz="1600" dirty="0">
                <a:solidFill>
                  <a:schemeClr val="tx1">
                    <a:lumMod val="95000"/>
                    <a:lumOff val="5000"/>
                  </a:schemeClr>
                </a:solidFill>
              </a:rPr>
              <a:t>80% </a:t>
            </a:r>
          </a:p>
        </p:txBody>
      </p:sp>
      <p:sp>
        <p:nvSpPr>
          <p:cNvPr id="11" name="Text Placeholder 10">
            <a:extLst>
              <a:ext uri="{FF2B5EF4-FFF2-40B4-BE49-F238E27FC236}">
                <a16:creationId xmlns:a16="http://schemas.microsoft.com/office/drawing/2014/main" id="{899775D5-53E8-4A50-85E0-CD1532514B79}"/>
              </a:ext>
            </a:extLst>
          </p:cNvPr>
          <p:cNvSpPr>
            <a:spLocks noGrp="1"/>
          </p:cNvSpPr>
          <p:nvPr>
            <p:ph type="body" sz="quarter" idx="16"/>
          </p:nvPr>
        </p:nvSpPr>
        <p:spPr>
          <a:xfrm>
            <a:off x="8100001" y="1331401"/>
            <a:ext cx="3311999" cy="553998"/>
          </a:xfrm>
        </p:spPr>
        <p:txBody>
          <a:bodyPr/>
          <a:lstStyle/>
          <a:p>
            <a:r>
              <a:rPr lang="en-US" sz="1500" dirty="0"/>
              <a:t>Can it be aligned completely with the curriculum </a:t>
            </a:r>
            <a:endParaRPr lang="en-GB" sz="1500" dirty="0"/>
          </a:p>
        </p:txBody>
      </p:sp>
      <p:graphicFrame>
        <p:nvGraphicFramePr>
          <p:cNvPr id="14" name="Chart Placeholder 3" descr="15% of teachers strongly agreed that remote learning could be aligned completely with the curriculum, while 35% agreed slightly. 28% slightly disagreed and 17% strongly disagreed.">
            <a:extLst>
              <a:ext uri="{FF2B5EF4-FFF2-40B4-BE49-F238E27FC236}">
                <a16:creationId xmlns:a16="http://schemas.microsoft.com/office/drawing/2014/main" id="{25FC1934-7B76-4982-B4A1-D80B3F7BAB0F}"/>
              </a:ext>
            </a:extLst>
          </p:cNvPr>
          <p:cNvGraphicFramePr>
            <a:graphicFrameLocks noGrp="1"/>
          </p:cNvGraphicFramePr>
          <p:nvPr>
            <p:ph type="chart" sz="quarter" idx="15"/>
            <p:extLst>
              <p:ext uri="{D42A27DB-BD31-4B8C-83A1-F6EECF244321}">
                <p14:modId xmlns:p14="http://schemas.microsoft.com/office/powerpoint/2010/main" val="2678404741"/>
              </p:ext>
            </p:extLst>
          </p:nvPr>
        </p:nvGraphicFramePr>
        <p:xfrm>
          <a:off x="8100001" y="1931761"/>
          <a:ext cx="3313113" cy="4210771"/>
        </p:xfrm>
        <a:graphic>
          <a:graphicData uri="http://schemas.openxmlformats.org/drawingml/2006/chart">
            <c:chart xmlns:c="http://schemas.openxmlformats.org/drawingml/2006/chart" xmlns:r="http://schemas.openxmlformats.org/officeDocument/2006/relationships" r:id="rId4"/>
          </a:graphicData>
        </a:graphic>
      </p:graphicFrame>
      <p:sp>
        <p:nvSpPr>
          <p:cNvPr id="23" name="Oval 22">
            <a:extLst>
              <a:ext uri="{FF2B5EF4-FFF2-40B4-BE49-F238E27FC236}">
                <a16:creationId xmlns:a16="http://schemas.microsoft.com/office/drawing/2014/main" id="{874F955E-D056-4636-B122-CAEF602C9154}"/>
              </a:ext>
              <a:ext uri="{C183D7F6-B498-43B3-948B-1728B52AA6E4}">
                <adec:decorative xmlns:adec="http://schemas.microsoft.com/office/drawing/2017/decorative" val="1"/>
              </a:ext>
            </a:extLst>
          </p:cNvPr>
          <p:cNvSpPr/>
          <p:nvPr/>
        </p:nvSpPr>
        <p:spPr>
          <a:xfrm rot="19671809">
            <a:off x="8537542" y="2873968"/>
            <a:ext cx="1096088" cy="42068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95000"/>
                    <a:lumOff val="5000"/>
                  </a:schemeClr>
                </a:solidFill>
              </a:rPr>
              <a:t>Disagree:</a:t>
            </a:r>
          </a:p>
          <a:p>
            <a:pPr algn="ctr"/>
            <a:r>
              <a:rPr lang="en-GB" sz="1400" dirty="0">
                <a:solidFill>
                  <a:schemeClr val="tx1">
                    <a:lumMod val="95000"/>
                    <a:lumOff val="5000"/>
                  </a:schemeClr>
                </a:solidFill>
              </a:rPr>
              <a:t>45% </a:t>
            </a:r>
          </a:p>
        </p:txBody>
      </p:sp>
      <p:sp>
        <p:nvSpPr>
          <p:cNvPr id="22" name="Oval 21">
            <a:extLst>
              <a:ext uri="{FF2B5EF4-FFF2-40B4-BE49-F238E27FC236}">
                <a16:creationId xmlns:a16="http://schemas.microsoft.com/office/drawing/2014/main" id="{63966916-F033-4034-BEEF-C23C554E19FE}"/>
              </a:ext>
              <a:ext uri="{C183D7F6-B498-43B3-948B-1728B52AA6E4}">
                <adec:decorative xmlns:adec="http://schemas.microsoft.com/office/drawing/2017/decorative" val="1"/>
              </a:ext>
            </a:extLst>
          </p:cNvPr>
          <p:cNvSpPr/>
          <p:nvPr/>
        </p:nvSpPr>
        <p:spPr>
          <a:xfrm rot="19960984">
            <a:off x="8815551" y="4394045"/>
            <a:ext cx="848688" cy="41754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lumMod val="95000"/>
                    <a:lumOff val="5000"/>
                  </a:schemeClr>
                </a:solidFill>
              </a:rPr>
              <a:t>Agree</a:t>
            </a:r>
          </a:p>
          <a:p>
            <a:pPr algn="ctr"/>
            <a:r>
              <a:rPr lang="en-GB" sz="1600" dirty="0">
                <a:solidFill>
                  <a:schemeClr val="tx1">
                    <a:lumMod val="95000"/>
                    <a:lumOff val="5000"/>
                  </a:schemeClr>
                </a:solidFill>
              </a:rPr>
              <a:t>50% </a:t>
            </a:r>
          </a:p>
        </p:txBody>
      </p:sp>
      <p:sp>
        <p:nvSpPr>
          <p:cNvPr id="25" name="Arrow: Circular 24">
            <a:extLst>
              <a:ext uri="{FF2B5EF4-FFF2-40B4-BE49-F238E27FC236}">
                <a16:creationId xmlns:a16="http://schemas.microsoft.com/office/drawing/2014/main" id="{667EF25A-3CE3-44A9-BC0F-F88B1420CCE5}"/>
              </a:ext>
              <a:ext uri="{C183D7F6-B498-43B3-948B-1728B52AA6E4}">
                <adec:decorative xmlns:adec="http://schemas.microsoft.com/office/drawing/2017/decorative" val="1"/>
              </a:ext>
            </a:extLst>
          </p:cNvPr>
          <p:cNvSpPr/>
          <p:nvPr/>
        </p:nvSpPr>
        <p:spPr>
          <a:xfrm rot="191028">
            <a:off x="6508758" y="2329502"/>
            <a:ext cx="2161375" cy="1379326"/>
          </a:xfrm>
          <a:prstGeom prst="circularArrow">
            <a:avLst>
              <a:gd name="adj1" fmla="val 7405"/>
              <a:gd name="adj2" fmla="val 1142319"/>
              <a:gd name="adj3" fmla="val 20224048"/>
              <a:gd name="adj4" fmla="val 11706379"/>
              <a:gd name="adj5" fmla="val 12500"/>
            </a:avLst>
          </a:prstGeom>
          <a:solidFill>
            <a:srgbClr val="BFB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Arrow: Circular 30">
            <a:extLst>
              <a:ext uri="{FF2B5EF4-FFF2-40B4-BE49-F238E27FC236}">
                <a16:creationId xmlns:a16="http://schemas.microsoft.com/office/drawing/2014/main" id="{9F955645-D450-4298-8D86-3175DD527862}"/>
              </a:ext>
              <a:ext uri="{C183D7F6-B498-43B3-948B-1728B52AA6E4}">
                <adec:decorative xmlns:adec="http://schemas.microsoft.com/office/drawing/2017/decorative" val="1"/>
              </a:ext>
            </a:extLst>
          </p:cNvPr>
          <p:cNvSpPr/>
          <p:nvPr/>
        </p:nvSpPr>
        <p:spPr>
          <a:xfrm rot="515444" flipV="1">
            <a:off x="2890901" y="3589208"/>
            <a:ext cx="2255482" cy="1470288"/>
          </a:xfrm>
          <a:prstGeom prst="circularArrow">
            <a:avLst>
              <a:gd name="adj1" fmla="val 7405"/>
              <a:gd name="adj2" fmla="val 1142319"/>
              <a:gd name="adj3" fmla="val 20224048"/>
              <a:gd name="adj4" fmla="val 11706379"/>
              <a:gd name="adj5" fmla="val 12500"/>
            </a:avLst>
          </a:prstGeom>
          <a:solidFill>
            <a:srgbClr val="BFB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aphicFrame>
        <p:nvGraphicFramePr>
          <p:cNvPr id="35" name="Diagram 34" descr="Teachers are divided on whether aligning the curriculum with remote learning has been easy &#10;Whilst it may not have been easy to align the curriculum, most teachers feel it has been done at least somewhat &#10;Half of teachers feel it is possible to align remote learning completely with the curriculum, but a similar figure do not">
            <a:extLst>
              <a:ext uri="{FF2B5EF4-FFF2-40B4-BE49-F238E27FC236}">
                <a16:creationId xmlns:a16="http://schemas.microsoft.com/office/drawing/2014/main" id="{0B2737EC-5247-4A54-B908-646AC8EE135B}"/>
              </a:ext>
            </a:extLst>
          </p:cNvPr>
          <p:cNvGraphicFramePr/>
          <p:nvPr>
            <p:extLst>
              <p:ext uri="{D42A27DB-BD31-4B8C-83A1-F6EECF244321}">
                <p14:modId xmlns:p14="http://schemas.microsoft.com/office/powerpoint/2010/main" val="1826480507"/>
              </p:ext>
            </p:extLst>
          </p:nvPr>
        </p:nvGraphicFramePr>
        <p:xfrm>
          <a:off x="777600" y="4929381"/>
          <a:ext cx="10812033" cy="13033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6" name="Text Placeholder 4">
            <a:extLst>
              <a:ext uri="{FF2B5EF4-FFF2-40B4-BE49-F238E27FC236}">
                <a16:creationId xmlns:a16="http://schemas.microsoft.com/office/drawing/2014/main" id="{106631B7-77FD-4ECE-B0EF-1EE2CA6EDA10}"/>
              </a:ext>
            </a:extLst>
          </p:cNvPr>
          <p:cNvSpPr txBox="1">
            <a:spLocks/>
          </p:cNvSpPr>
          <p:nvPr/>
        </p:nvSpPr>
        <p:spPr>
          <a:xfrm>
            <a:off x="778450" y="6393862"/>
            <a:ext cx="10633549" cy="435435"/>
          </a:xfrm>
          <a:prstGeom prst="rect">
            <a:avLst/>
          </a:prstGeom>
        </p:spPr>
        <p:txBody>
          <a:bodyPr vert="horz" lIns="91440" tIns="45720" rIns="91440" bIns="45720" rtlCol="0" anchor="t">
            <a:normAutofit fontScale="92500" lnSpcReduction="20000"/>
          </a:bodyPr>
          <a:lstStyle>
            <a:lvl1pPr marL="0" indent="0" algn="l" defTabSz="685800" rtl="0" eaLnBrk="1" latinLnBrk="0" hangingPunct="1">
              <a:lnSpc>
                <a:spcPct val="100000"/>
              </a:lnSpc>
              <a:spcBef>
                <a:spcPts val="0"/>
              </a:spcBef>
              <a:buFont typeface="Arial"/>
              <a:buNone/>
              <a:defRPr sz="2400" b="1"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b="0" dirty="0"/>
              <a:t>Q15. How easy or difficult has it been to align remote learning with the curriculum?; Q16. To what extent, if at all, would you say remote learning has been aligned with the curriculum?; Q16. To what extent, if at all, would you say remote learning has been aligned with the curriculum? Q17. To what extent would you agree or disagree that it is possible for remote learning to be completely aligned with the curriculum? Base: All teachers whose school offers remote learning (n=969)</a:t>
            </a:r>
          </a:p>
        </p:txBody>
      </p:sp>
    </p:spTree>
    <p:extLst>
      <p:ext uri="{BB962C8B-B14F-4D97-AF65-F5344CB8AC3E}">
        <p14:creationId xmlns:p14="http://schemas.microsoft.com/office/powerpoint/2010/main" val="2340381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13022" y="3269827"/>
            <a:ext cx="12192001" cy="86933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lendar">
            <a:extLst>
              <a:ext uri="{C183D7F6-B498-43B3-948B-1728B52AA6E4}">
                <adec:decorative xmlns:adec="http://schemas.microsoft.com/office/drawing/2017/decorative" val="1"/>
              </a:ext>
            </a:extLst>
          </p:cNvPr>
          <p:cNvSpPr>
            <a:spLocks noChangeAspect="1" noEditPoints="1"/>
          </p:cNvSpPr>
          <p:nvPr/>
        </p:nvSpPr>
        <p:spPr bwMode="auto">
          <a:xfrm>
            <a:off x="434046" y="3486823"/>
            <a:ext cx="439156" cy="439157"/>
          </a:xfrm>
          <a:custGeom>
            <a:avLst/>
            <a:gdLst>
              <a:gd name="T0" fmla="*/ 120 w 667"/>
              <a:gd name="T1" fmla="*/ 27 h 667"/>
              <a:gd name="T2" fmla="*/ 8 w 667"/>
              <a:gd name="T3" fmla="*/ 61 h 667"/>
              <a:gd name="T4" fmla="*/ 8 w 667"/>
              <a:gd name="T5" fmla="*/ 659 h 667"/>
              <a:gd name="T6" fmla="*/ 659 w 667"/>
              <a:gd name="T7" fmla="*/ 659 h 667"/>
              <a:gd name="T8" fmla="*/ 659 w 667"/>
              <a:gd name="T9" fmla="*/ 61 h 667"/>
              <a:gd name="T10" fmla="*/ 547 w 667"/>
              <a:gd name="T11" fmla="*/ 27 h 667"/>
              <a:gd name="T12" fmla="*/ 493 w 667"/>
              <a:gd name="T13" fmla="*/ 0 h 667"/>
              <a:gd name="T14" fmla="*/ 467 w 667"/>
              <a:gd name="T15" fmla="*/ 54 h 667"/>
              <a:gd name="T16" fmla="*/ 192 w 667"/>
              <a:gd name="T17" fmla="*/ 8 h 667"/>
              <a:gd name="T18" fmla="*/ 147 w 667"/>
              <a:gd name="T19" fmla="*/ 27 h 667"/>
              <a:gd name="T20" fmla="*/ 147 w 667"/>
              <a:gd name="T21" fmla="*/ 107 h 667"/>
              <a:gd name="T22" fmla="*/ 520 w 667"/>
              <a:gd name="T23" fmla="*/ 27 h 667"/>
              <a:gd name="T24" fmla="*/ 493 w 667"/>
              <a:gd name="T25" fmla="*/ 27 h 667"/>
              <a:gd name="T26" fmla="*/ 120 w 667"/>
              <a:gd name="T27" fmla="*/ 107 h 667"/>
              <a:gd name="T28" fmla="*/ 173 w 667"/>
              <a:gd name="T29" fmla="*/ 134 h 667"/>
              <a:gd name="T30" fmla="*/ 200 w 667"/>
              <a:gd name="T31" fmla="*/ 80 h 667"/>
              <a:gd name="T32" fmla="*/ 474 w 667"/>
              <a:gd name="T33" fmla="*/ 126 h 667"/>
              <a:gd name="T34" fmla="*/ 539 w 667"/>
              <a:gd name="T35" fmla="*/ 126 h 667"/>
              <a:gd name="T36" fmla="*/ 640 w 667"/>
              <a:gd name="T37" fmla="*/ 80 h 667"/>
              <a:gd name="T38" fmla="*/ 27 w 667"/>
              <a:gd name="T39" fmla="*/ 80 h 667"/>
              <a:gd name="T40" fmla="*/ 640 w 667"/>
              <a:gd name="T41" fmla="*/ 640 h 667"/>
              <a:gd name="T42" fmla="*/ 93 w 667"/>
              <a:gd name="T43" fmla="*/ 280 h 667"/>
              <a:gd name="T44" fmla="*/ 93 w 667"/>
              <a:gd name="T45" fmla="*/ 587 h 667"/>
              <a:gd name="T46" fmla="*/ 587 w 667"/>
              <a:gd name="T47" fmla="*/ 574 h 667"/>
              <a:gd name="T48" fmla="*/ 93 w 667"/>
              <a:gd name="T49" fmla="*/ 280 h 667"/>
              <a:gd name="T50" fmla="*/ 200 w 667"/>
              <a:gd name="T51" fmla="*/ 374 h 667"/>
              <a:gd name="T52" fmla="*/ 227 w 667"/>
              <a:gd name="T53" fmla="*/ 307 h 667"/>
              <a:gd name="T54" fmla="*/ 227 w 667"/>
              <a:gd name="T55" fmla="*/ 374 h 667"/>
              <a:gd name="T56" fmla="*/ 440 w 667"/>
              <a:gd name="T57" fmla="*/ 307 h 667"/>
              <a:gd name="T58" fmla="*/ 347 w 667"/>
              <a:gd name="T59" fmla="*/ 307 h 667"/>
              <a:gd name="T60" fmla="*/ 560 w 667"/>
              <a:gd name="T61" fmla="*/ 374 h 667"/>
              <a:gd name="T62" fmla="*/ 107 w 667"/>
              <a:gd name="T63" fmla="*/ 400 h 667"/>
              <a:gd name="T64" fmla="*/ 107 w 667"/>
              <a:gd name="T65" fmla="*/ 467 h 667"/>
              <a:gd name="T66" fmla="*/ 320 w 667"/>
              <a:gd name="T67" fmla="*/ 400 h 667"/>
              <a:gd name="T68" fmla="*/ 227 w 667"/>
              <a:gd name="T69" fmla="*/ 400 h 667"/>
              <a:gd name="T70" fmla="*/ 440 w 667"/>
              <a:gd name="T71" fmla="*/ 467 h 667"/>
              <a:gd name="T72" fmla="*/ 467 w 667"/>
              <a:gd name="T73" fmla="*/ 400 h 667"/>
              <a:gd name="T74" fmla="*/ 467 w 667"/>
              <a:gd name="T75" fmla="*/ 467 h 667"/>
              <a:gd name="T76" fmla="*/ 200 w 667"/>
              <a:gd name="T77" fmla="*/ 494 h 667"/>
              <a:gd name="T78" fmla="*/ 107 w 667"/>
              <a:gd name="T79" fmla="*/ 494 h 667"/>
              <a:gd name="T80" fmla="*/ 320 w 667"/>
              <a:gd name="T81" fmla="*/ 560 h 667"/>
              <a:gd name="T82" fmla="*/ 347 w 667"/>
              <a:gd name="T83" fmla="*/ 494 h 667"/>
              <a:gd name="T84" fmla="*/ 400 w 667"/>
              <a:gd name="T85" fmla="*/ 560 h 667"/>
              <a:gd name="T86" fmla="*/ 467 w 667"/>
              <a:gd name="T87" fmla="*/ 494 h 667"/>
              <a:gd name="T88" fmla="*/ 467 w 667"/>
              <a:gd name="T89" fmla="*/ 56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7" h="667">
                <a:moveTo>
                  <a:pt x="147" y="0"/>
                </a:moveTo>
                <a:cubicBezTo>
                  <a:pt x="140" y="0"/>
                  <a:pt x="133" y="3"/>
                  <a:pt x="128" y="8"/>
                </a:cubicBezTo>
                <a:cubicBezTo>
                  <a:pt x="123" y="13"/>
                  <a:pt x="120" y="20"/>
                  <a:pt x="120" y="27"/>
                </a:cubicBezTo>
                <a:lnTo>
                  <a:pt x="120" y="54"/>
                </a:lnTo>
                <a:lnTo>
                  <a:pt x="27" y="54"/>
                </a:lnTo>
                <a:cubicBezTo>
                  <a:pt x="20" y="54"/>
                  <a:pt x="13" y="56"/>
                  <a:pt x="8" y="61"/>
                </a:cubicBezTo>
                <a:cubicBezTo>
                  <a:pt x="3" y="66"/>
                  <a:pt x="0" y="73"/>
                  <a:pt x="0" y="80"/>
                </a:cubicBezTo>
                <a:lnTo>
                  <a:pt x="0" y="640"/>
                </a:lnTo>
                <a:cubicBezTo>
                  <a:pt x="0" y="647"/>
                  <a:pt x="3" y="654"/>
                  <a:pt x="8" y="659"/>
                </a:cubicBezTo>
                <a:cubicBezTo>
                  <a:pt x="13" y="664"/>
                  <a:pt x="20" y="667"/>
                  <a:pt x="27" y="667"/>
                </a:cubicBezTo>
                <a:lnTo>
                  <a:pt x="640" y="667"/>
                </a:lnTo>
                <a:cubicBezTo>
                  <a:pt x="647" y="667"/>
                  <a:pt x="654" y="664"/>
                  <a:pt x="659" y="659"/>
                </a:cubicBezTo>
                <a:cubicBezTo>
                  <a:pt x="664" y="654"/>
                  <a:pt x="667" y="647"/>
                  <a:pt x="667" y="640"/>
                </a:cubicBezTo>
                <a:lnTo>
                  <a:pt x="667" y="80"/>
                </a:lnTo>
                <a:cubicBezTo>
                  <a:pt x="667" y="73"/>
                  <a:pt x="664" y="66"/>
                  <a:pt x="659" y="61"/>
                </a:cubicBezTo>
                <a:cubicBezTo>
                  <a:pt x="654" y="56"/>
                  <a:pt x="647" y="54"/>
                  <a:pt x="640" y="54"/>
                </a:cubicBezTo>
                <a:lnTo>
                  <a:pt x="547" y="54"/>
                </a:lnTo>
                <a:lnTo>
                  <a:pt x="547" y="27"/>
                </a:lnTo>
                <a:cubicBezTo>
                  <a:pt x="547" y="20"/>
                  <a:pt x="544" y="13"/>
                  <a:pt x="539" y="8"/>
                </a:cubicBezTo>
                <a:cubicBezTo>
                  <a:pt x="534" y="3"/>
                  <a:pt x="527" y="0"/>
                  <a:pt x="520" y="0"/>
                </a:cubicBezTo>
                <a:lnTo>
                  <a:pt x="493" y="0"/>
                </a:lnTo>
                <a:cubicBezTo>
                  <a:pt x="486" y="0"/>
                  <a:pt x="479" y="3"/>
                  <a:pt x="474" y="8"/>
                </a:cubicBezTo>
                <a:cubicBezTo>
                  <a:pt x="469" y="13"/>
                  <a:pt x="467" y="20"/>
                  <a:pt x="467" y="27"/>
                </a:cubicBezTo>
                <a:lnTo>
                  <a:pt x="467" y="54"/>
                </a:lnTo>
                <a:lnTo>
                  <a:pt x="200" y="54"/>
                </a:lnTo>
                <a:lnTo>
                  <a:pt x="200" y="27"/>
                </a:lnTo>
                <a:cubicBezTo>
                  <a:pt x="200" y="20"/>
                  <a:pt x="197" y="13"/>
                  <a:pt x="192" y="8"/>
                </a:cubicBezTo>
                <a:cubicBezTo>
                  <a:pt x="187" y="3"/>
                  <a:pt x="180" y="0"/>
                  <a:pt x="173" y="0"/>
                </a:cubicBezTo>
                <a:lnTo>
                  <a:pt x="147" y="0"/>
                </a:lnTo>
                <a:close/>
                <a:moveTo>
                  <a:pt x="147" y="27"/>
                </a:moveTo>
                <a:lnTo>
                  <a:pt x="173" y="27"/>
                </a:lnTo>
                <a:lnTo>
                  <a:pt x="173" y="107"/>
                </a:lnTo>
                <a:lnTo>
                  <a:pt x="147" y="107"/>
                </a:lnTo>
                <a:lnTo>
                  <a:pt x="147" y="27"/>
                </a:lnTo>
                <a:close/>
                <a:moveTo>
                  <a:pt x="493" y="27"/>
                </a:moveTo>
                <a:lnTo>
                  <a:pt x="520" y="27"/>
                </a:lnTo>
                <a:lnTo>
                  <a:pt x="520" y="107"/>
                </a:lnTo>
                <a:lnTo>
                  <a:pt x="493" y="107"/>
                </a:lnTo>
                <a:lnTo>
                  <a:pt x="493" y="27"/>
                </a:lnTo>
                <a:close/>
                <a:moveTo>
                  <a:pt x="27" y="80"/>
                </a:moveTo>
                <a:lnTo>
                  <a:pt x="120" y="80"/>
                </a:lnTo>
                <a:lnTo>
                  <a:pt x="120" y="107"/>
                </a:lnTo>
                <a:cubicBezTo>
                  <a:pt x="120" y="114"/>
                  <a:pt x="123" y="121"/>
                  <a:pt x="128" y="126"/>
                </a:cubicBezTo>
                <a:cubicBezTo>
                  <a:pt x="133" y="131"/>
                  <a:pt x="140" y="134"/>
                  <a:pt x="147" y="134"/>
                </a:cubicBezTo>
                <a:lnTo>
                  <a:pt x="173" y="134"/>
                </a:lnTo>
                <a:cubicBezTo>
                  <a:pt x="180" y="134"/>
                  <a:pt x="187" y="131"/>
                  <a:pt x="192" y="126"/>
                </a:cubicBezTo>
                <a:cubicBezTo>
                  <a:pt x="197" y="121"/>
                  <a:pt x="200" y="114"/>
                  <a:pt x="200" y="107"/>
                </a:cubicBezTo>
                <a:lnTo>
                  <a:pt x="200" y="80"/>
                </a:lnTo>
                <a:lnTo>
                  <a:pt x="467" y="80"/>
                </a:lnTo>
                <a:lnTo>
                  <a:pt x="467" y="107"/>
                </a:lnTo>
                <a:cubicBezTo>
                  <a:pt x="467" y="114"/>
                  <a:pt x="469" y="121"/>
                  <a:pt x="474" y="126"/>
                </a:cubicBezTo>
                <a:cubicBezTo>
                  <a:pt x="479" y="131"/>
                  <a:pt x="486" y="134"/>
                  <a:pt x="493" y="134"/>
                </a:cubicBezTo>
                <a:lnTo>
                  <a:pt x="520" y="134"/>
                </a:lnTo>
                <a:cubicBezTo>
                  <a:pt x="527" y="134"/>
                  <a:pt x="534" y="131"/>
                  <a:pt x="539" y="126"/>
                </a:cubicBezTo>
                <a:cubicBezTo>
                  <a:pt x="544" y="121"/>
                  <a:pt x="547" y="114"/>
                  <a:pt x="547" y="107"/>
                </a:cubicBezTo>
                <a:lnTo>
                  <a:pt x="547" y="80"/>
                </a:lnTo>
                <a:lnTo>
                  <a:pt x="640" y="80"/>
                </a:lnTo>
                <a:lnTo>
                  <a:pt x="640" y="187"/>
                </a:lnTo>
                <a:lnTo>
                  <a:pt x="27" y="187"/>
                </a:lnTo>
                <a:lnTo>
                  <a:pt x="27" y="80"/>
                </a:lnTo>
                <a:close/>
                <a:moveTo>
                  <a:pt x="27" y="214"/>
                </a:moveTo>
                <a:lnTo>
                  <a:pt x="640" y="214"/>
                </a:lnTo>
                <a:lnTo>
                  <a:pt x="640" y="640"/>
                </a:lnTo>
                <a:lnTo>
                  <a:pt x="27" y="640"/>
                </a:lnTo>
                <a:lnTo>
                  <a:pt x="27" y="214"/>
                </a:lnTo>
                <a:close/>
                <a:moveTo>
                  <a:pt x="93" y="280"/>
                </a:moveTo>
                <a:cubicBezTo>
                  <a:pt x="86" y="280"/>
                  <a:pt x="80" y="286"/>
                  <a:pt x="80" y="294"/>
                </a:cubicBezTo>
                <a:lnTo>
                  <a:pt x="80" y="574"/>
                </a:lnTo>
                <a:cubicBezTo>
                  <a:pt x="80" y="581"/>
                  <a:pt x="86" y="587"/>
                  <a:pt x="93" y="587"/>
                </a:cubicBezTo>
                <a:lnTo>
                  <a:pt x="400" y="587"/>
                </a:lnTo>
                <a:lnTo>
                  <a:pt x="573" y="587"/>
                </a:lnTo>
                <a:cubicBezTo>
                  <a:pt x="581" y="587"/>
                  <a:pt x="587" y="581"/>
                  <a:pt x="587" y="574"/>
                </a:cubicBezTo>
                <a:lnTo>
                  <a:pt x="587" y="294"/>
                </a:lnTo>
                <a:cubicBezTo>
                  <a:pt x="587" y="286"/>
                  <a:pt x="581" y="280"/>
                  <a:pt x="573" y="280"/>
                </a:cubicBezTo>
                <a:lnTo>
                  <a:pt x="93" y="280"/>
                </a:lnTo>
                <a:close/>
                <a:moveTo>
                  <a:pt x="107" y="307"/>
                </a:moveTo>
                <a:lnTo>
                  <a:pt x="200" y="307"/>
                </a:lnTo>
                <a:lnTo>
                  <a:pt x="200" y="374"/>
                </a:lnTo>
                <a:lnTo>
                  <a:pt x="107" y="374"/>
                </a:lnTo>
                <a:lnTo>
                  <a:pt x="107" y="307"/>
                </a:lnTo>
                <a:close/>
                <a:moveTo>
                  <a:pt x="227" y="307"/>
                </a:moveTo>
                <a:lnTo>
                  <a:pt x="320" y="307"/>
                </a:lnTo>
                <a:lnTo>
                  <a:pt x="320" y="374"/>
                </a:lnTo>
                <a:lnTo>
                  <a:pt x="227" y="374"/>
                </a:lnTo>
                <a:lnTo>
                  <a:pt x="227" y="307"/>
                </a:lnTo>
                <a:close/>
                <a:moveTo>
                  <a:pt x="347" y="307"/>
                </a:moveTo>
                <a:lnTo>
                  <a:pt x="440" y="307"/>
                </a:lnTo>
                <a:lnTo>
                  <a:pt x="440" y="374"/>
                </a:lnTo>
                <a:lnTo>
                  <a:pt x="347" y="374"/>
                </a:lnTo>
                <a:lnTo>
                  <a:pt x="347" y="307"/>
                </a:lnTo>
                <a:close/>
                <a:moveTo>
                  <a:pt x="467" y="307"/>
                </a:moveTo>
                <a:lnTo>
                  <a:pt x="560" y="307"/>
                </a:lnTo>
                <a:lnTo>
                  <a:pt x="560" y="374"/>
                </a:lnTo>
                <a:lnTo>
                  <a:pt x="467" y="374"/>
                </a:lnTo>
                <a:lnTo>
                  <a:pt x="467" y="307"/>
                </a:lnTo>
                <a:close/>
                <a:moveTo>
                  <a:pt x="107" y="400"/>
                </a:moveTo>
                <a:lnTo>
                  <a:pt x="200" y="400"/>
                </a:lnTo>
                <a:lnTo>
                  <a:pt x="200" y="467"/>
                </a:lnTo>
                <a:lnTo>
                  <a:pt x="107" y="467"/>
                </a:lnTo>
                <a:lnTo>
                  <a:pt x="107" y="400"/>
                </a:lnTo>
                <a:close/>
                <a:moveTo>
                  <a:pt x="227" y="400"/>
                </a:moveTo>
                <a:lnTo>
                  <a:pt x="320" y="400"/>
                </a:lnTo>
                <a:lnTo>
                  <a:pt x="320" y="467"/>
                </a:lnTo>
                <a:lnTo>
                  <a:pt x="227" y="467"/>
                </a:lnTo>
                <a:lnTo>
                  <a:pt x="227" y="400"/>
                </a:lnTo>
                <a:close/>
                <a:moveTo>
                  <a:pt x="347" y="400"/>
                </a:moveTo>
                <a:lnTo>
                  <a:pt x="440" y="400"/>
                </a:lnTo>
                <a:lnTo>
                  <a:pt x="440" y="467"/>
                </a:lnTo>
                <a:lnTo>
                  <a:pt x="347" y="467"/>
                </a:lnTo>
                <a:lnTo>
                  <a:pt x="347" y="400"/>
                </a:lnTo>
                <a:close/>
                <a:moveTo>
                  <a:pt x="467" y="400"/>
                </a:moveTo>
                <a:lnTo>
                  <a:pt x="560" y="400"/>
                </a:lnTo>
                <a:lnTo>
                  <a:pt x="560" y="467"/>
                </a:lnTo>
                <a:lnTo>
                  <a:pt x="467" y="467"/>
                </a:lnTo>
                <a:lnTo>
                  <a:pt x="467" y="400"/>
                </a:lnTo>
                <a:close/>
                <a:moveTo>
                  <a:pt x="107" y="494"/>
                </a:moveTo>
                <a:lnTo>
                  <a:pt x="200" y="494"/>
                </a:lnTo>
                <a:lnTo>
                  <a:pt x="200" y="560"/>
                </a:lnTo>
                <a:lnTo>
                  <a:pt x="107" y="560"/>
                </a:lnTo>
                <a:lnTo>
                  <a:pt x="107" y="494"/>
                </a:lnTo>
                <a:close/>
                <a:moveTo>
                  <a:pt x="227" y="494"/>
                </a:moveTo>
                <a:lnTo>
                  <a:pt x="320" y="494"/>
                </a:lnTo>
                <a:lnTo>
                  <a:pt x="320" y="560"/>
                </a:lnTo>
                <a:lnTo>
                  <a:pt x="227" y="560"/>
                </a:lnTo>
                <a:lnTo>
                  <a:pt x="227" y="494"/>
                </a:lnTo>
                <a:close/>
                <a:moveTo>
                  <a:pt x="347" y="494"/>
                </a:moveTo>
                <a:lnTo>
                  <a:pt x="440" y="494"/>
                </a:lnTo>
                <a:lnTo>
                  <a:pt x="440" y="560"/>
                </a:lnTo>
                <a:lnTo>
                  <a:pt x="400" y="560"/>
                </a:lnTo>
                <a:lnTo>
                  <a:pt x="347" y="560"/>
                </a:lnTo>
                <a:lnTo>
                  <a:pt x="347" y="494"/>
                </a:lnTo>
                <a:close/>
                <a:moveTo>
                  <a:pt x="467" y="494"/>
                </a:moveTo>
                <a:lnTo>
                  <a:pt x="560" y="494"/>
                </a:lnTo>
                <a:lnTo>
                  <a:pt x="560" y="560"/>
                </a:lnTo>
                <a:lnTo>
                  <a:pt x="467" y="560"/>
                </a:lnTo>
                <a:lnTo>
                  <a:pt x="467" y="494"/>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schemeClr val="bg1"/>
              </a:solidFill>
              <a:latin typeface="Segoe UI" panose="020B0502040204020203" pitchFamily="34" charset="0"/>
              <a:cs typeface="Segoe UI" panose="020B0502040204020203" pitchFamily="34" charset="0"/>
            </a:endParaRPr>
          </a:p>
        </p:txBody>
      </p:sp>
      <p:grpSp>
        <p:nvGrpSpPr>
          <p:cNvPr id="21" name="Group 20">
            <a:extLst>
              <a:ext uri="{C183D7F6-B498-43B3-948B-1728B52AA6E4}">
                <adec:decorative xmlns:adec="http://schemas.microsoft.com/office/drawing/2017/decorative" val="1"/>
              </a:ext>
            </a:extLst>
          </p:cNvPr>
          <p:cNvGrpSpPr/>
          <p:nvPr/>
        </p:nvGrpSpPr>
        <p:grpSpPr>
          <a:xfrm>
            <a:off x="4630511" y="3376016"/>
            <a:ext cx="482792" cy="624683"/>
            <a:chOff x="9767888" y="4470401"/>
            <a:chExt cx="427038" cy="538163"/>
          </a:xfrm>
          <a:solidFill>
            <a:schemeClr val="accent1">
              <a:lumMod val="60000"/>
              <a:lumOff val="40000"/>
            </a:schemeClr>
          </a:solidFill>
        </p:grpSpPr>
        <p:sp>
          <p:nvSpPr>
            <p:cNvPr id="22" name="Freeform 16"/>
            <p:cNvSpPr>
              <a:spLocks noEditPoints="1"/>
            </p:cNvSpPr>
            <p:nvPr/>
          </p:nvSpPr>
          <p:spPr bwMode="auto">
            <a:xfrm>
              <a:off x="9767888" y="4470401"/>
              <a:ext cx="427038" cy="538163"/>
            </a:xfrm>
            <a:custGeom>
              <a:avLst/>
              <a:gdLst>
                <a:gd name="T0" fmla="*/ 140 w 152"/>
                <a:gd name="T1" fmla="*/ 0 h 192"/>
                <a:gd name="T2" fmla="*/ 12 w 152"/>
                <a:gd name="T3" fmla="*/ 0 h 192"/>
                <a:gd name="T4" fmla="*/ 0 w 152"/>
                <a:gd name="T5" fmla="*/ 12 h 192"/>
                <a:gd name="T6" fmla="*/ 0 w 152"/>
                <a:gd name="T7" fmla="*/ 180 h 192"/>
                <a:gd name="T8" fmla="*/ 12 w 152"/>
                <a:gd name="T9" fmla="*/ 192 h 192"/>
                <a:gd name="T10" fmla="*/ 140 w 152"/>
                <a:gd name="T11" fmla="*/ 192 h 192"/>
                <a:gd name="T12" fmla="*/ 152 w 152"/>
                <a:gd name="T13" fmla="*/ 180 h 192"/>
                <a:gd name="T14" fmla="*/ 152 w 152"/>
                <a:gd name="T15" fmla="*/ 12 h 192"/>
                <a:gd name="T16" fmla="*/ 140 w 152"/>
                <a:gd name="T17" fmla="*/ 0 h 192"/>
                <a:gd name="T18" fmla="*/ 72 w 152"/>
                <a:gd name="T19" fmla="*/ 172 h 192"/>
                <a:gd name="T20" fmla="*/ 68 w 152"/>
                <a:gd name="T21" fmla="*/ 176 h 192"/>
                <a:gd name="T22" fmla="*/ 20 w 152"/>
                <a:gd name="T23" fmla="*/ 176 h 192"/>
                <a:gd name="T24" fmla="*/ 16 w 152"/>
                <a:gd name="T25" fmla="*/ 172 h 192"/>
                <a:gd name="T26" fmla="*/ 16 w 152"/>
                <a:gd name="T27" fmla="*/ 140 h 192"/>
                <a:gd name="T28" fmla="*/ 20 w 152"/>
                <a:gd name="T29" fmla="*/ 136 h 192"/>
                <a:gd name="T30" fmla="*/ 68 w 152"/>
                <a:gd name="T31" fmla="*/ 136 h 192"/>
                <a:gd name="T32" fmla="*/ 72 w 152"/>
                <a:gd name="T33" fmla="*/ 140 h 192"/>
                <a:gd name="T34" fmla="*/ 72 w 152"/>
                <a:gd name="T35" fmla="*/ 172 h 192"/>
                <a:gd name="T36" fmla="*/ 72 w 152"/>
                <a:gd name="T37" fmla="*/ 124 h 192"/>
                <a:gd name="T38" fmla="*/ 68 w 152"/>
                <a:gd name="T39" fmla="*/ 128 h 192"/>
                <a:gd name="T40" fmla="*/ 20 w 152"/>
                <a:gd name="T41" fmla="*/ 128 h 192"/>
                <a:gd name="T42" fmla="*/ 16 w 152"/>
                <a:gd name="T43" fmla="*/ 124 h 192"/>
                <a:gd name="T44" fmla="*/ 16 w 152"/>
                <a:gd name="T45" fmla="*/ 92 h 192"/>
                <a:gd name="T46" fmla="*/ 20 w 152"/>
                <a:gd name="T47" fmla="*/ 88 h 192"/>
                <a:gd name="T48" fmla="*/ 68 w 152"/>
                <a:gd name="T49" fmla="*/ 88 h 192"/>
                <a:gd name="T50" fmla="*/ 72 w 152"/>
                <a:gd name="T51" fmla="*/ 92 h 192"/>
                <a:gd name="T52" fmla="*/ 72 w 152"/>
                <a:gd name="T53" fmla="*/ 124 h 192"/>
                <a:gd name="T54" fmla="*/ 136 w 152"/>
                <a:gd name="T55" fmla="*/ 172 h 192"/>
                <a:gd name="T56" fmla="*/ 132 w 152"/>
                <a:gd name="T57" fmla="*/ 176 h 192"/>
                <a:gd name="T58" fmla="*/ 84 w 152"/>
                <a:gd name="T59" fmla="*/ 176 h 192"/>
                <a:gd name="T60" fmla="*/ 80 w 152"/>
                <a:gd name="T61" fmla="*/ 172 h 192"/>
                <a:gd name="T62" fmla="*/ 80 w 152"/>
                <a:gd name="T63" fmla="*/ 140 h 192"/>
                <a:gd name="T64" fmla="*/ 84 w 152"/>
                <a:gd name="T65" fmla="*/ 136 h 192"/>
                <a:gd name="T66" fmla="*/ 132 w 152"/>
                <a:gd name="T67" fmla="*/ 136 h 192"/>
                <a:gd name="T68" fmla="*/ 136 w 152"/>
                <a:gd name="T69" fmla="*/ 140 h 192"/>
                <a:gd name="T70" fmla="*/ 136 w 152"/>
                <a:gd name="T71" fmla="*/ 172 h 192"/>
                <a:gd name="T72" fmla="*/ 136 w 152"/>
                <a:gd name="T73" fmla="*/ 124 h 192"/>
                <a:gd name="T74" fmla="*/ 132 w 152"/>
                <a:gd name="T75" fmla="*/ 128 h 192"/>
                <a:gd name="T76" fmla="*/ 84 w 152"/>
                <a:gd name="T77" fmla="*/ 128 h 192"/>
                <a:gd name="T78" fmla="*/ 80 w 152"/>
                <a:gd name="T79" fmla="*/ 124 h 192"/>
                <a:gd name="T80" fmla="*/ 80 w 152"/>
                <a:gd name="T81" fmla="*/ 92 h 192"/>
                <a:gd name="T82" fmla="*/ 84 w 152"/>
                <a:gd name="T83" fmla="*/ 88 h 192"/>
                <a:gd name="T84" fmla="*/ 132 w 152"/>
                <a:gd name="T85" fmla="*/ 88 h 192"/>
                <a:gd name="T86" fmla="*/ 136 w 152"/>
                <a:gd name="T87" fmla="*/ 92 h 192"/>
                <a:gd name="T88" fmla="*/ 136 w 152"/>
                <a:gd name="T89" fmla="*/ 124 h 192"/>
                <a:gd name="T90" fmla="*/ 136 w 152"/>
                <a:gd name="T91" fmla="*/ 60 h 192"/>
                <a:gd name="T92" fmla="*/ 132 w 152"/>
                <a:gd name="T93" fmla="*/ 64 h 192"/>
                <a:gd name="T94" fmla="*/ 20 w 152"/>
                <a:gd name="T95" fmla="*/ 64 h 192"/>
                <a:gd name="T96" fmla="*/ 16 w 152"/>
                <a:gd name="T97" fmla="*/ 60 h 192"/>
                <a:gd name="T98" fmla="*/ 16 w 152"/>
                <a:gd name="T99" fmla="*/ 20 h 192"/>
                <a:gd name="T100" fmla="*/ 20 w 152"/>
                <a:gd name="T101" fmla="*/ 16 h 192"/>
                <a:gd name="T102" fmla="*/ 132 w 152"/>
                <a:gd name="T103" fmla="*/ 16 h 192"/>
                <a:gd name="T104" fmla="*/ 136 w 152"/>
                <a:gd name="T105" fmla="*/ 20 h 192"/>
                <a:gd name="T106" fmla="*/ 136 w 152"/>
                <a:gd name="T107"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92">
                  <a:moveTo>
                    <a:pt x="140" y="0"/>
                  </a:moveTo>
                  <a:cubicBezTo>
                    <a:pt x="12" y="0"/>
                    <a:pt x="12" y="0"/>
                    <a:pt x="12" y="0"/>
                  </a:cubicBezTo>
                  <a:cubicBezTo>
                    <a:pt x="5" y="0"/>
                    <a:pt x="0" y="5"/>
                    <a:pt x="0" y="12"/>
                  </a:cubicBezTo>
                  <a:cubicBezTo>
                    <a:pt x="0" y="180"/>
                    <a:pt x="0" y="180"/>
                    <a:pt x="0" y="180"/>
                  </a:cubicBezTo>
                  <a:cubicBezTo>
                    <a:pt x="0" y="187"/>
                    <a:pt x="5" y="192"/>
                    <a:pt x="12" y="192"/>
                  </a:cubicBezTo>
                  <a:cubicBezTo>
                    <a:pt x="140" y="192"/>
                    <a:pt x="140" y="192"/>
                    <a:pt x="140" y="192"/>
                  </a:cubicBezTo>
                  <a:cubicBezTo>
                    <a:pt x="147" y="192"/>
                    <a:pt x="152" y="187"/>
                    <a:pt x="152" y="180"/>
                  </a:cubicBezTo>
                  <a:cubicBezTo>
                    <a:pt x="152" y="12"/>
                    <a:pt x="152" y="12"/>
                    <a:pt x="152" y="12"/>
                  </a:cubicBezTo>
                  <a:cubicBezTo>
                    <a:pt x="152" y="5"/>
                    <a:pt x="147" y="0"/>
                    <a:pt x="140" y="0"/>
                  </a:cubicBezTo>
                  <a:close/>
                  <a:moveTo>
                    <a:pt x="72" y="172"/>
                  </a:moveTo>
                  <a:cubicBezTo>
                    <a:pt x="72" y="174"/>
                    <a:pt x="70" y="176"/>
                    <a:pt x="68" y="176"/>
                  </a:cubicBezTo>
                  <a:cubicBezTo>
                    <a:pt x="20" y="176"/>
                    <a:pt x="20" y="176"/>
                    <a:pt x="20" y="176"/>
                  </a:cubicBezTo>
                  <a:cubicBezTo>
                    <a:pt x="18" y="176"/>
                    <a:pt x="16" y="174"/>
                    <a:pt x="16" y="172"/>
                  </a:cubicBezTo>
                  <a:cubicBezTo>
                    <a:pt x="16" y="140"/>
                    <a:pt x="16" y="140"/>
                    <a:pt x="16" y="140"/>
                  </a:cubicBezTo>
                  <a:cubicBezTo>
                    <a:pt x="16" y="138"/>
                    <a:pt x="18" y="136"/>
                    <a:pt x="20" y="136"/>
                  </a:cubicBezTo>
                  <a:cubicBezTo>
                    <a:pt x="68" y="136"/>
                    <a:pt x="68" y="136"/>
                    <a:pt x="68" y="136"/>
                  </a:cubicBezTo>
                  <a:cubicBezTo>
                    <a:pt x="70" y="136"/>
                    <a:pt x="72" y="138"/>
                    <a:pt x="72" y="140"/>
                  </a:cubicBezTo>
                  <a:lnTo>
                    <a:pt x="72" y="172"/>
                  </a:lnTo>
                  <a:close/>
                  <a:moveTo>
                    <a:pt x="72" y="124"/>
                  </a:moveTo>
                  <a:cubicBezTo>
                    <a:pt x="72" y="126"/>
                    <a:pt x="70" y="128"/>
                    <a:pt x="68" y="128"/>
                  </a:cubicBezTo>
                  <a:cubicBezTo>
                    <a:pt x="20" y="128"/>
                    <a:pt x="20" y="128"/>
                    <a:pt x="20" y="128"/>
                  </a:cubicBezTo>
                  <a:cubicBezTo>
                    <a:pt x="18" y="128"/>
                    <a:pt x="16" y="126"/>
                    <a:pt x="16" y="124"/>
                  </a:cubicBezTo>
                  <a:cubicBezTo>
                    <a:pt x="16" y="92"/>
                    <a:pt x="16" y="92"/>
                    <a:pt x="16" y="92"/>
                  </a:cubicBezTo>
                  <a:cubicBezTo>
                    <a:pt x="16" y="90"/>
                    <a:pt x="18" y="88"/>
                    <a:pt x="20" y="88"/>
                  </a:cubicBezTo>
                  <a:cubicBezTo>
                    <a:pt x="68" y="88"/>
                    <a:pt x="68" y="88"/>
                    <a:pt x="68" y="88"/>
                  </a:cubicBezTo>
                  <a:cubicBezTo>
                    <a:pt x="70" y="88"/>
                    <a:pt x="72" y="90"/>
                    <a:pt x="72" y="92"/>
                  </a:cubicBezTo>
                  <a:lnTo>
                    <a:pt x="72" y="124"/>
                  </a:lnTo>
                  <a:close/>
                  <a:moveTo>
                    <a:pt x="136" y="172"/>
                  </a:moveTo>
                  <a:cubicBezTo>
                    <a:pt x="136" y="174"/>
                    <a:pt x="134" y="176"/>
                    <a:pt x="132" y="176"/>
                  </a:cubicBezTo>
                  <a:cubicBezTo>
                    <a:pt x="84" y="176"/>
                    <a:pt x="84" y="176"/>
                    <a:pt x="84" y="176"/>
                  </a:cubicBezTo>
                  <a:cubicBezTo>
                    <a:pt x="82" y="176"/>
                    <a:pt x="80" y="174"/>
                    <a:pt x="80" y="172"/>
                  </a:cubicBezTo>
                  <a:cubicBezTo>
                    <a:pt x="80" y="140"/>
                    <a:pt x="80" y="140"/>
                    <a:pt x="80" y="140"/>
                  </a:cubicBezTo>
                  <a:cubicBezTo>
                    <a:pt x="80" y="138"/>
                    <a:pt x="82" y="136"/>
                    <a:pt x="84" y="136"/>
                  </a:cubicBezTo>
                  <a:cubicBezTo>
                    <a:pt x="132" y="136"/>
                    <a:pt x="132" y="136"/>
                    <a:pt x="132" y="136"/>
                  </a:cubicBezTo>
                  <a:cubicBezTo>
                    <a:pt x="134" y="136"/>
                    <a:pt x="136" y="138"/>
                    <a:pt x="136" y="140"/>
                  </a:cubicBezTo>
                  <a:lnTo>
                    <a:pt x="136" y="172"/>
                  </a:lnTo>
                  <a:close/>
                  <a:moveTo>
                    <a:pt x="136" y="124"/>
                  </a:moveTo>
                  <a:cubicBezTo>
                    <a:pt x="136" y="126"/>
                    <a:pt x="134" y="128"/>
                    <a:pt x="132" y="128"/>
                  </a:cubicBezTo>
                  <a:cubicBezTo>
                    <a:pt x="84" y="128"/>
                    <a:pt x="84" y="128"/>
                    <a:pt x="84" y="128"/>
                  </a:cubicBezTo>
                  <a:cubicBezTo>
                    <a:pt x="82" y="128"/>
                    <a:pt x="80" y="126"/>
                    <a:pt x="80" y="124"/>
                  </a:cubicBezTo>
                  <a:cubicBezTo>
                    <a:pt x="80" y="92"/>
                    <a:pt x="80" y="92"/>
                    <a:pt x="80" y="92"/>
                  </a:cubicBezTo>
                  <a:cubicBezTo>
                    <a:pt x="80" y="90"/>
                    <a:pt x="82" y="88"/>
                    <a:pt x="84" y="88"/>
                  </a:cubicBezTo>
                  <a:cubicBezTo>
                    <a:pt x="132" y="88"/>
                    <a:pt x="132" y="88"/>
                    <a:pt x="132" y="88"/>
                  </a:cubicBezTo>
                  <a:cubicBezTo>
                    <a:pt x="134" y="88"/>
                    <a:pt x="136" y="90"/>
                    <a:pt x="136" y="92"/>
                  </a:cubicBezTo>
                  <a:lnTo>
                    <a:pt x="136" y="124"/>
                  </a:lnTo>
                  <a:close/>
                  <a:moveTo>
                    <a:pt x="136" y="60"/>
                  </a:moveTo>
                  <a:cubicBezTo>
                    <a:pt x="136" y="62"/>
                    <a:pt x="134" y="64"/>
                    <a:pt x="132" y="64"/>
                  </a:cubicBezTo>
                  <a:cubicBezTo>
                    <a:pt x="20" y="64"/>
                    <a:pt x="20" y="64"/>
                    <a:pt x="20" y="64"/>
                  </a:cubicBezTo>
                  <a:cubicBezTo>
                    <a:pt x="18" y="64"/>
                    <a:pt x="16" y="62"/>
                    <a:pt x="16" y="60"/>
                  </a:cubicBezTo>
                  <a:cubicBezTo>
                    <a:pt x="16" y="20"/>
                    <a:pt x="16" y="20"/>
                    <a:pt x="16" y="20"/>
                  </a:cubicBezTo>
                  <a:cubicBezTo>
                    <a:pt x="16" y="18"/>
                    <a:pt x="18" y="16"/>
                    <a:pt x="20" y="16"/>
                  </a:cubicBezTo>
                  <a:cubicBezTo>
                    <a:pt x="132" y="16"/>
                    <a:pt x="132" y="16"/>
                    <a:pt x="132" y="16"/>
                  </a:cubicBezTo>
                  <a:cubicBezTo>
                    <a:pt x="134" y="16"/>
                    <a:pt x="136" y="18"/>
                    <a:pt x="136" y="20"/>
                  </a:cubicBezTo>
                  <a:lnTo>
                    <a:pt x="136"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Rectangle 17"/>
            <p:cNvSpPr>
              <a:spLocks noChangeArrowheads="1"/>
            </p:cNvSpPr>
            <p:nvPr/>
          </p:nvSpPr>
          <p:spPr bwMode="auto">
            <a:xfrm>
              <a:off x="10026651" y="4762501"/>
              <a:ext cx="88900"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18"/>
            <p:cNvSpPr>
              <a:spLocks noChangeArrowheads="1"/>
            </p:cNvSpPr>
            <p:nvPr/>
          </p:nvSpPr>
          <p:spPr bwMode="auto">
            <a:xfrm>
              <a:off x="10026651" y="4873626"/>
              <a:ext cx="88900" cy="238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Rectangle 19"/>
            <p:cNvSpPr>
              <a:spLocks noChangeArrowheads="1"/>
            </p:cNvSpPr>
            <p:nvPr/>
          </p:nvSpPr>
          <p:spPr bwMode="auto">
            <a:xfrm>
              <a:off x="10026651" y="4919663"/>
              <a:ext cx="88900"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0"/>
            <p:cNvSpPr>
              <a:spLocks/>
            </p:cNvSpPr>
            <p:nvPr/>
          </p:nvSpPr>
          <p:spPr bwMode="auto">
            <a:xfrm>
              <a:off x="9847263" y="4729163"/>
              <a:ext cx="88900" cy="88900"/>
            </a:xfrm>
            <a:custGeom>
              <a:avLst/>
              <a:gdLst>
                <a:gd name="T0" fmla="*/ 35 w 56"/>
                <a:gd name="T1" fmla="*/ 0 h 56"/>
                <a:gd name="T2" fmla="*/ 21 w 56"/>
                <a:gd name="T3" fmla="*/ 0 h 56"/>
                <a:gd name="T4" fmla="*/ 21 w 56"/>
                <a:gd name="T5" fmla="*/ 21 h 56"/>
                <a:gd name="T6" fmla="*/ 0 w 56"/>
                <a:gd name="T7" fmla="*/ 21 h 56"/>
                <a:gd name="T8" fmla="*/ 0 w 56"/>
                <a:gd name="T9" fmla="*/ 35 h 56"/>
                <a:gd name="T10" fmla="*/ 21 w 56"/>
                <a:gd name="T11" fmla="*/ 35 h 56"/>
                <a:gd name="T12" fmla="*/ 21 w 56"/>
                <a:gd name="T13" fmla="*/ 56 h 56"/>
                <a:gd name="T14" fmla="*/ 35 w 56"/>
                <a:gd name="T15" fmla="*/ 56 h 56"/>
                <a:gd name="T16" fmla="*/ 35 w 56"/>
                <a:gd name="T17" fmla="*/ 35 h 56"/>
                <a:gd name="T18" fmla="*/ 56 w 56"/>
                <a:gd name="T19" fmla="*/ 35 h 56"/>
                <a:gd name="T20" fmla="*/ 56 w 56"/>
                <a:gd name="T21" fmla="*/ 21 h 56"/>
                <a:gd name="T22" fmla="*/ 35 w 56"/>
                <a:gd name="T23" fmla="*/ 21 h 56"/>
                <a:gd name="T24" fmla="*/ 35 w 56"/>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6">
                  <a:moveTo>
                    <a:pt x="35" y="0"/>
                  </a:moveTo>
                  <a:lnTo>
                    <a:pt x="21" y="0"/>
                  </a:lnTo>
                  <a:lnTo>
                    <a:pt x="21" y="21"/>
                  </a:lnTo>
                  <a:lnTo>
                    <a:pt x="0" y="21"/>
                  </a:lnTo>
                  <a:lnTo>
                    <a:pt x="0" y="35"/>
                  </a:lnTo>
                  <a:lnTo>
                    <a:pt x="21" y="35"/>
                  </a:lnTo>
                  <a:lnTo>
                    <a:pt x="21" y="56"/>
                  </a:lnTo>
                  <a:lnTo>
                    <a:pt x="35" y="56"/>
                  </a:lnTo>
                  <a:lnTo>
                    <a:pt x="35" y="35"/>
                  </a:lnTo>
                  <a:lnTo>
                    <a:pt x="56" y="35"/>
                  </a:lnTo>
                  <a:lnTo>
                    <a:pt x="56" y="21"/>
                  </a:lnTo>
                  <a:lnTo>
                    <a:pt x="35" y="21"/>
                  </a:lnTo>
                  <a:lnTo>
                    <a:pt x="3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1"/>
            <p:cNvSpPr>
              <a:spLocks/>
            </p:cNvSpPr>
            <p:nvPr/>
          </p:nvSpPr>
          <p:spPr bwMode="auto">
            <a:xfrm>
              <a:off x="9847263" y="4862513"/>
              <a:ext cx="88900" cy="90488"/>
            </a:xfrm>
            <a:custGeom>
              <a:avLst/>
              <a:gdLst>
                <a:gd name="T0" fmla="*/ 46 w 56"/>
                <a:gd name="T1" fmla="*/ 0 h 57"/>
                <a:gd name="T2" fmla="*/ 28 w 56"/>
                <a:gd name="T3" fmla="*/ 18 h 57"/>
                <a:gd name="T4" fmla="*/ 10 w 56"/>
                <a:gd name="T5" fmla="*/ 0 h 57"/>
                <a:gd name="T6" fmla="*/ 0 w 56"/>
                <a:gd name="T7" fmla="*/ 11 h 57"/>
                <a:gd name="T8" fmla="*/ 18 w 56"/>
                <a:gd name="T9" fmla="*/ 29 h 57"/>
                <a:gd name="T10" fmla="*/ 0 w 56"/>
                <a:gd name="T11" fmla="*/ 46 h 57"/>
                <a:gd name="T12" fmla="*/ 10 w 56"/>
                <a:gd name="T13" fmla="*/ 57 h 57"/>
                <a:gd name="T14" fmla="*/ 28 w 56"/>
                <a:gd name="T15" fmla="*/ 39 h 57"/>
                <a:gd name="T16" fmla="*/ 46 w 56"/>
                <a:gd name="T17" fmla="*/ 57 h 57"/>
                <a:gd name="T18" fmla="*/ 56 w 56"/>
                <a:gd name="T19" fmla="*/ 46 h 57"/>
                <a:gd name="T20" fmla="*/ 39 w 56"/>
                <a:gd name="T21" fmla="*/ 29 h 57"/>
                <a:gd name="T22" fmla="*/ 56 w 56"/>
                <a:gd name="T23" fmla="*/ 11 h 57"/>
                <a:gd name="T24" fmla="*/ 46 w 56"/>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7">
                  <a:moveTo>
                    <a:pt x="46" y="0"/>
                  </a:moveTo>
                  <a:lnTo>
                    <a:pt x="28" y="18"/>
                  </a:lnTo>
                  <a:lnTo>
                    <a:pt x="10" y="0"/>
                  </a:lnTo>
                  <a:lnTo>
                    <a:pt x="0" y="11"/>
                  </a:lnTo>
                  <a:lnTo>
                    <a:pt x="18" y="29"/>
                  </a:lnTo>
                  <a:lnTo>
                    <a:pt x="0" y="46"/>
                  </a:lnTo>
                  <a:lnTo>
                    <a:pt x="10" y="57"/>
                  </a:lnTo>
                  <a:lnTo>
                    <a:pt x="28" y="39"/>
                  </a:lnTo>
                  <a:lnTo>
                    <a:pt x="46" y="57"/>
                  </a:lnTo>
                  <a:lnTo>
                    <a:pt x="56" y="46"/>
                  </a:lnTo>
                  <a:lnTo>
                    <a:pt x="39" y="29"/>
                  </a:lnTo>
                  <a:lnTo>
                    <a:pt x="56" y="11"/>
                  </a:lnTo>
                  <a:lnTo>
                    <a:pt x="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cxnSp>
        <p:nvCxnSpPr>
          <p:cNvPr id="41" name="Straight Connector 40">
            <a:extLst>
              <a:ext uri="{C183D7F6-B498-43B3-948B-1728B52AA6E4}">
                <adec:decorative xmlns:adec="http://schemas.microsoft.com/office/drawing/2017/decorative" val="1"/>
              </a:ext>
            </a:extLst>
          </p:cNvPr>
          <p:cNvCxnSpPr/>
          <p:nvPr/>
        </p:nvCxnSpPr>
        <p:spPr>
          <a:xfrm>
            <a:off x="627497" y="4211992"/>
            <a:ext cx="0" cy="318535"/>
          </a:xfrm>
          <a:prstGeom prst="line">
            <a:avLst/>
          </a:prstGeom>
          <a:ln w="15875" cap="sq">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C183D7F6-B498-43B3-948B-1728B52AA6E4}">
                <adec:decorative xmlns:adec="http://schemas.microsoft.com/office/drawing/2017/decorative" val="1"/>
              </a:ext>
            </a:extLst>
          </p:cNvPr>
          <p:cNvCxnSpPr/>
          <p:nvPr/>
        </p:nvCxnSpPr>
        <p:spPr>
          <a:xfrm>
            <a:off x="3347456" y="4211993"/>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C183D7F6-B498-43B3-948B-1728B52AA6E4}">
                <adec:decorative xmlns:adec="http://schemas.microsoft.com/office/drawing/2017/decorative" val="1"/>
              </a:ext>
            </a:extLst>
          </p:cNvPr>
          <p:cNvCxnSpPr/>
          <p:nvPr/>
        </p:nvCxnSpPr>
        <p:spPr>
          <a:xfrm>
            <a:off x="6304618" y="4211994"/>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C183D7F6-B498-43B3-948B-1728B52AA6E4}">
                <adec:decorative xmlns:adec="http://schemas.microsoft.com/office/drawing/2017/decorative" val="1"/>
              </a:ext>
            </a:extLst>
          </p:cNvPr>
          <p:cNvCxnSpPr/>
          <p:nvPr/>
        </p:nvCxnSpPr>
        <p:spPr>
          <a:xfrm rot="10800000">
            <a:off x="1896393" y="2884932"/>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C183D7F6-B498-43B3-948B-1728B52AA6E4}">
                <adec:decorative xmlns:adec="http://schemas.microsoft.com/office/drawing/2017/decorative" val="1"/>
              </a:ext>
            </a:extLst>
          </p:cNvPr>
          <p:cNvCxnSpPr/>
          <p:nvPr/>
        </p:nvCxnSpPr>
        <p:spPr>
          <a:xfrm rot="10800000">
            <a:off x="4878896" y="2847881"/>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C183D7F6-B498-43B3-948B-1728B52AA6E4}">
                <adec:decorative xmlns:adec="http://schemas.microsoft.com/office/drawing/2017/decorative" val="1"/>
              </a:ext>
            </a:extLst>
          </p:cNvPr>
          <p:cNvCxnSpPr/>
          <p:nvPr/>
        </p:nvCxnSpPr>
        <p:spPr>
          <a:xfrm rot="10800000">
            <a:off x="7668385" y="2857041"/>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C183D7F6-B498-43B3-948B-1728B52AA6E4}">
                <adec:decorative xmlns:adec="http://schemas.microsoft.com/office/drawing/2017/decorative" val="1"/>
              </a:ext>
            </a:extLst>
          </p:cNvPr>
          <p:cNvCxnSpPr/>
          <p:nvPr/>
        </p:nvCxnSpPr>
        <p:spPr>
          <a:xfrm rot="10800000">
            <a:off x="9015517" y="4211993"/>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C183D7F6-B498-43B3-948B-1728B52AA6E4}">
                <adec:decorative xmlns:adec="http://schemas.microsoft.com/office/drawing/2017/decorative" val="1"/>
              </a:ext>
            </a:extLst>
          </p:cNvPr>
          <p:cNvCxnSpPr/>
          <p:nvPr/>
        </p:nvCxnSpPr>
        <p:spPr>
          <a:xfrm rot="10800000">
            <a:off x="11605308" y="4182125"/>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C183D7F6-B498-43B3-948B-1728B52AA6E4}">
                <adec:decorative xmlns:adec="http://schemas.microsoft.com/office/drawing/2017/decorative" val="1"/>
              </a:ext>
            </a:extLst>
          </p:cNvPr>
          <p:cNvCxnSpPr/>
          <p:nvPr/>
        </p:nvCxnSpPr>
        <p:spPr>
          <a:xfrm rot="10800000">
            <a:off x="10332799" y="2793099"/>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5" name="Title 74"/>
          <p:cNvSpPr txBox="1">
            <a:spLocks noGrp="1"/>
          </p:cNvSpPr>
          <p:nvPr>
            <p:ph type="title" idx="4294967295"/>
          </p:nvPr>
        </p:nvSpPr>
        <p:spPr>
          <a:xfrm>
            <a:off x="29452" y="4622176"/>
            <a:ext cx="185507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mn-lt"/>
                <a:ea typeface="+mn-ea"/>
                <a:cs typeface="+mn-cs"/>
              </a:rPr>
              <a:t>Background and methodology</a:t>
            </a:r>
          </a:p>
        </p:txBody>
      </p:sp>
      <p:sp>
        <p:nvSpPr>
          <p:cNvPr id="67" name="Rectangle 66"/>
          <p:cNvSpPr/>
          <p:nvPr/>
        </p:nvSpPr>
        <p:spPr>
          <a:xfrm>
            <a:off x="1005684" y="2125594"/>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Contextualising remote learning</a:t>
            </a:r>
          </a:p>
        </p:txBody>
      </p:sp>
      <p:sp>
        <p:nvSpPr>
          <p:cNvPr id="68" name="Rectangle 67"/>
          <p:cNvSpPr/>
          <p:nvPr/>
        </p:nvSpPr>
        <p:spPr>
          <a:xfrm>
            <a:off x="2328361" y="4603359"/>
            <a:ext cx="2038189"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Delivering remote learning</a:t>
            </a:r>
          </a:p>
        </p:txBody>
      </p:sp>
      <p:sp>
        <p:nvSpPr>
          <p:cNvPr id="70" name="Rectangle 69"/>
          <p:cNvSpPr/>
          <p:nvPr/>
        </p:nvSpPr>
        <p:spPr>
          <a:xfrm>
            <a:off x="3979243" y="2120484"/>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Curriculum alignment</a:t>
            </a:r>
          </a:p>
        </p:txBody>
      </p:sp>
      <p:sp>
        <p:nvSpPr>
          <p:cNvPr id="69" name="Rectangle 68"/>
          <p:cNvSpPr/>
          <p:nvPr/>
        </p:nvSpPr>
        <p:spPr>
          <a:xfrm>
            <a:off x="5413909" y="4617476"/>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Challenges and barriers</a:t>
            </a:r>
          </a:p>
        </p:txBody>
      </p:sp>
      <p:sp>
        <p:nvSpPr>
          <p:cNvPr id="71" name="Rectangle 70"/>
          <p:cNvSpPr/>
          <p:nvPr/>
        </p:nvSpPr>
        <p:spPr>
          <a:xfrm>
            <a:off x="6777676" y="2167842"/>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Pupil engagement</a:t>
            </a:r>
          </a:p>
        </p:txBody>
      </p:sp>
      <p:sp>
        <p:nvSpPr>
          <p:cNvPr id="72" name="Rectangle 71"/>
          <p:cNvSpPr/>
          <p:nvPr/>
        </p:nvSpPr>
        <p:spPr>
          <a:xfrm>
            <a:off x="8124808" y="4703730"/>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Positives and improvement</a:t>
            </a:r>
          </a:p>
        </p:txBody>
      </p:sp>
      <p:sp>
        <p:nvSpPr>
          <p:cNvPr id="73" name="Rectangle 72"/>
          <p:cNvSpPr/>
          <p:nvPr/>
        </p:nvSpPr>
        <p:spPr>
          <a:xfrm>
            <a:off x="9474518" y="2260323"/>
            <a:ext cx="1618356" cy="338554"/>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Final thoughts </a:t>
            </a:r>
          </a:p>
        </p:txBody>
      </p:sp>
      <p:sp>
        <p:nvSpPr>
          <p:cNvPr id="74" name="Rectangle 73"/>
          <p:cNvSpPr/>
          <p:nvPr/>
        </p:nvSpPr>
        <p:spPr>
          <a:xfrm>
            <a:off x="10428029" y="4676109"/>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Annex: Teacher case studies </a:t>
            </a:r>
          </a:p>
        </p:txBody>
      </p:sp>
      <p:grpSp>
        <p:nvGrpSpPr>
          <p:cNvPr id="76" name="Group 75">
            <a:extLst>
              <a:ext uri="{C183D7F6-B498-43B3-948B-1728B52AA6E4}">
                <adec:decorative xmlns:adec="http://schemas.microsoft.com/office/drawing/2017/decorative" val="1"/>
              </a:ext>
            </a:extLst>
          </p:cNvPr>
          <p:cNvGrpSpPr/>
          <p:nvPr/>
        </p:nvGrpSpPr>
        <p:grpSpPr>
          <a:xfrm>
            <a:off x="10085858" y="3335335"/>
            <a:ext cx="567219" cy="689738"/>
            <a:chOff x="868994" y="1779475"/>
            <a:chExt cx="567219" cy="689738"/>
          </a:xfrm>
          <a:solidFill>
            <a:schemeClr val="accent1">
              <a:lumMod val="60000"/>
              <a:lumOff val="40000"/>
            </a:schemeClr>
          </a:solidFill>
        </p:grpSpPr>
        <p:sp>
          <p:nvSpPr>
            <p:cNvPr id="77" name="Freeform 5"/>
            <p:cNvSpPr>
              <a:spLocks noEditPoints="1"/>
            </p:cNvSpPr>
            <p:nvPr/>
          </p:nvSpPr>
          <p:spPr bwMode="auto">
            <a:xfrm>
              <a:off x="893498" y="2304039"/>
              <a:ext cx="493707" cy="165174"/>
            </a:xfrm>
            <a:custGeom>
              <a:avLst/>
              <a:gdLst>
                <a:gd name="T0" fmla="*/ 506 w 516"/>
                <a:gd name="T1" fmla="*/ 172 h 172"/>
                <a:gd name="T2" fmla="*/ 10 w 516"/>
                <a:gd name="T3" fmla="*/ 172 h 172"/>
                <a:gd name="T4" fmla="*/ 0 w 516"/>
                <a:gd name="T5" fmla="*/ 162 h 172"/>
                <a:gd name="T6" fmla="*/ 0 w 516"/>
                <a:gd name="T7" fmla="*/ 85 h 172"/>
                <a:gd name="T8" fmla="*/ 1 w 516"/>
                <a:gd name="T9" fmla="*/ 84 h 172"/>
                <a:gd name="T10" fmla="*/ 93 w 516"/>
                <a:gd name="T11" fmla="*/ 4 h 172"/>
                <a:gd name="T12" fmla="*/ 165 w 516"/>
                <a:gd name="T13" fmla="*/ 4 h 172"/>
                <a:gd name="T14" fmla="*/ 167 w 516"/>
                <a:gd name="T15" fmla="*/ 3 h 172"/>
                <a:gd name="T16" fmla="*/ 181 w 516"/>
                <a:gd name="T17" fmla="*/ 5 h 172"/>
                <a:gd name="T18" fmla="*/ 258 w 516"/>
                <a:gd name="T19" fmla="*/ 104 h 172"/>
                <a:gd name="T20" fmla="*/ 335 w 516"/>
                <a:gd name="T21" fmla="*/ 5 h 172"/>
                <a:gd name="T22" fmla="*/ 349 w 516"/>
                <a:gd name="T23" fmla="*/ 3 h 172"/>
                <a:gd name="T24" fmla="*/ 351 w 516"/>
                <a:gd name="T25" fmla="*/ 4 h 172"/>
                <a:gd name="T26" fmla="*/ 423 w 516"/>
                <a:gd name="T27" fmla="*/ 4 h 172"/>
                <a:gd name="T28" fmla="*/ 516 w 516"/>
                <a:gd name="T29" fmla="*/ 84 h 172"/>
                <a:gd name="T30" fmla="*/ 516 w 516"/>
                <a:gd name="T31" fmla="*/ 85 h 172"/>
                <a:gd name="T32" fmla="*/ 516 w 516"/>
                <a:gd name="T33" fmla="*/ 162 h 172"/>
                <a:gd name="T34" fmla="*/ 506 w 516"/>
                <a:gd name="T35" fmla="*/ 172 h 172"/>
                <a:gd name="T36" fmla="*/ 20 w 516"/>
                <a:gd name="T37" fmla="*/ 152 h 172"/>
                <a:gd name="T38" fmla="*/ 496 w 516"/>
                <a:gd name="T39" fmla="*/ 152 h 172"/>
                <a:gd name="T40" fmla="*/ 496 w 516"/>
                <a:gd name="T41" fmla="*/ 86 h 172"/>
                <a:gd name="T42" fmla="*/ 423 w 516"/>
                <a:gd name="T43" fmla="*/ 24 h 172"/>
                <a:gd name="T44" fmla="*/ 349 w 516"/>
                <a:gd name="T45" fmla="*/ 24 h 172"/>
                <a:gd name="T46" fmla="*/ 346 w 516"/>
                <a:gd name="T47" fmla="*/ 24 h 172"/>
                <a:gd name="T48" fmla="*/ 266 w 516"/>
                <a:gd name="T49" fmla="*/ 127 h 172"/>
                <a:gd name="T50" fmla="*/ 258 w 516"/>
                <a:gd name="T51" fmla="*/ 130 h 172"/>
                <a:gd name="T52" fmla="*/ 250 w 516"/>
                <a:gd name="T53" fmla="*/ 127 h 172"/>
                <a:gd name="T54" fmla="*/ 170 w 516"/>
                <a:gd name="T55" fmla="*/ 24 h 172"/>
                <a:gd name="T56" fmla="*/ 167 w 516"/>
                <a:gd name="T57" fmla="*/ 24 h 172"/>
                <a:gd name="T58" fmla="*/ 93 w 516"/>
                <a:gd name="T59" fmla="*/ 24 h 172"/>
                <a:gd name="T60" fmla="*/ 20 w 516"/>
                <a:gd name="T61" fmla="*/ 86 h 172"/>
                <a:gd name="T62" fmla="*/ 20 w 516"/>
                <a:gd name="T63" fmla="*/ 15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6" h="172">
                  <a:moveTo>
                    <a:pt x="506" y="172"/>
                  </a:moveTo>
                  <a:cubicBezTo>
                    <a:pt x="10" y="172"/>
                    <a:pt x="10" y="172"/>
                    <a:pt x="10" y="172"/>
                  </a:cubicBezTo>
                  <a:cubicBezTo>
                    <a:pt x="5" y="172"/>
                    <a:pt x="0" y="168"/>
                    <a:pt x="0" y="162"/>
                  </a:cubicBezTo>
                  <a:cubicBezTo>
                    <a:pt x="0" y="85"/>
                    <a:pt x="0" y="85"/>
                    <a:pt x="0" y="85"/>
                  </a:cubicBezTo>
                  <a:cubicBezTo>
                    <a:pt x="0" y="85"/>
                    <a:pt x="1" y="84"/>
                    <a:pt x="1" y="84"/>
                  </a:cubicBezTo>
                  <a:cubicBezTo>
                    <a:pt x="7" y="38"/>
                    <a:pt x="47" y="4"/>
                    <a:pt x="93" y="4"/>
                  </a:cubicBezTo>
                  <a:cubicBezTo>
                    <a:pt x="165" y="4"/>
                    <a:pt x="165" y="4"/>
                    <a:pt x="165" y="4"/>
                  </a:cubicBezTo>
                  <a:cubicBezTo>
                    <a:pt x="166" y="4"/>
                    <a:pt x="167" y="3"/>
                    <a:pt x="167" y="3"/>
                  </a:cubicBezTo>
                  <a:cubicBezTo>
                    <a:pt x="172" y="0"/>
                    <a:pt x="177" y="1"/>
                    <a:pt x="181" y="5"/>
                  </a:cubicBezTo>
                  <a:cubicBezTo>
                    <a:pt x="258" y="104"/>
                    <a:pt x="258" y="104"/>
                    <a:pt x="258" y="104"/>
                  </a:cubicBezTo>
                  <a:cubicBezTo>
                    <a:pt x="335" y="5"/>
                    <a:pt x="335" y="5"/>
                    <a:pt x="335" y="5"/>
                  </a:cubicBezTo>
                  <a:cubicBezTo>
                    <a:pt x="339" y="1"/>
                    <a:pt x="344" y="0"/>
                    <a:pt x="349" y="3"/>
                  </a:cubicBezTo>
                  <a:cubicBezTo>
                    <a:pt x="349" y="3"/>
                    <a:pt x="350" y="4"/>
                    <a:pt x="351" y="4"/>
                  </a:cubicBezTo>
                  <a:cubicBezTo>
                    <a:pt x="423" y="4"/>
                    <a:pt x="423" y="4"/>
                    <a:pt x="423" y="4"/>
                  </a:cubicBezTo>
                  <a:cubicBezTo>
                    <a:pt x="469" y="4"/>
                    <a:pt x="509" y="38"/>
                    <a:pt x="516" y="84"/>
                  </a:cubicBezTo>
                  <a:cubicBezTo>
                    <a:pt x="516" y="84"/>
                    <a:pt x="516" y="85"/>
                    <a:pt x="516" y="85"/>
                  </a:cubicBezTo>
                  <a:cubicBezTo>
                    <a:pt x="516" y="162"/>
                    <a:pt x="516" y="162"/>
                    <a:pt x="516" y="162"/>
                  </a:cubicBezTo>
                  <a:cubicBezTo>
                    <a:pt x="516" y="168"/>
                    <a:pt x="511" y="172"/>
                    <a:pt x="506" y="172"/>
                  </a:cubicBezTo>
                  <a:close/>
                  <a:moveTo>
                    <a:pt x="20" y="152"/>
                  </a:moveTo>
                  <a:cubicBezTo>
                    <a:pt x="496" y="152"/>
                    <a:pt x="496" y="152"/>
                    <a:pt x="496" y="152"/>
                  </a:cubicBezTo>
                  <a:cubicBezTo>
                    <a:pt x="496" y="86"/>
                    <a:pt x="496" y="86"/>
                    <a:pt x="496" y="86"/>
                  </a:cubicBezTo>
                  <a:cubicBezTo>
                    <a:pt x="490" y="51"/>
                    <a:pt x="459" y="24"/>
                    <a:pt x="423" y="24"/>
                  </a:cubicBezTo>
                  <a:cubicBezTo>
                    <a:pt x="349" y="24"/>
                    <a:pt x="349" y="24"/>
                    <a:pt x="349" y="24"/>
                  </a:cubicBezTo>
                  <a:cubicBezTo>
                    <a:pt x="348" y="24"/>
                    <a:pt x="347" y="24"/>
                    <a:pt x="346" y="24"/>
                  </a:cubicBezTo>
                  <a:cubicBezTo>
                    <a:pt x="266" y="127"/>
                    <a:pt x="266" y="127"/>
                    <a:pt x="266" y="127"/>
                  </a:cubicBezTo>
                  <a:cubicBezTo>
                    <a:pt x="264" y="129"/>
                    <a:pt x="261" y="130"/>
                    <a:pt x="258" y="130"/>
                  </a:cubicBezTo>
                  <a:cubicBezTo>
                    <a:pt x="255" y="130"/>
                    <a:pt x="252" y="129"/>
                    <a:pt x="250" y="127"/>
                  </a:cubicBezTo>
                  <a:cubicBezTo>
                    <a:pt x="170" y="24"/>
                    <a:pt x="170" y="24"/>
                    <a:pt x="170" y="24"/>
                  </a:cubicBezTo>
                  <a:cubicBezTo>
                    <a:pt x="169" y="24"/>
                    <a:pt x="168" y="24"/>
                    <a:pt x="167" y="24"/>
                  </a:cubicBezTo>
                  <a:cubicBezTo>
                    <a:pt x="93" y="24"/>
                    <a:pt x="93" y="24"/>
                    <a:pt x="93" y="24"/>
                  </a:cubicBezTo>
                  <a:cubicBezTo>
                    <a:pt x="57" y="24"/>
                    <a:pt x="26" y="51"/>
                    <a:pt x="20" y="86"/>
                  </a:cubicBezTo>
                  <a:lnTo>
                    <a:pt x="20"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6"/>
            <p:cNvSpPr>
              <a:spLocks noEditPoints="1"/>
            </p:cNvSpPr>
            <p:nvPr/>
          </p:nvSpPr>
          <p:spPr bwMode="auto">
            <a:xfrm>
              <a:off x="969732" y="1977321"/>
              <a:ext cx="112536" cy="108906"/>
            </a:xfrm>
            <a:custGeom>
              <a:avLst/>
              <a:gdLst>
                <a:gd name="T0" fmla="*/ 40 w 117"/>
                <a:gd name="T1" fmla="*/ 113 h 113"/>
                <a:gd name="T2" fmla="*/ 31 w 117"/>
                <a:gd name="T3" fmla="*/ 108 h 113"/>
                <a:gd name="T4" fmla="*/ 30 w 117"/>
                <a:gd name="T5" fmla="*/ 106 h 113"/>
                <a:gd name="T6" fmla="*/ 20 w 117"/>
                <a:gd name="T7" fmla="*/ 7 h 113"/>
                <a:gd name="T8" fmla="*/ 32 w 117"/>
                <a:gd name="T9" fmla="*/ 2 h 113"/>
                <a:gd name="T10" fmla="*/ 37 w 117"/>
                <a:gd name="T11" fmla="*/ 3 h 113"/>
                <a:gd name="T12" fmla="*/ 40 w 117"/>
                <a:gd name="T13" fmla="*/ 5 h 113"/>
                <a:gd name="T14" fmla="*/ 49 w 117"/>
                <a:gd name="T15" fmla="*/ 11 h 113"/>
                <a:gd name="T16" fmla="*/ 108 w 117"/>
                <a:gd name="T17" fmla="*/ 26 h 113"/>
                <a:gd name="T18" fmla="*/ 116 w 117"/>
                <a:gd name="T19" fmla="*/ 37 h 113"/>
                <a:gd name="T20" fmla="*/ 106 w 117"/>
                <a:gd name="T21" fmla="*/ 46 h 113"/>
                <a:gd name="T22" fmla="*/ 50 w 117"/>
                <a:gd name="T23" fmla="*/ 103 h 113"/>
                <a:gd name="T24" fmla="*/ 43 w 117"/>
                <a:gd name="T25" fmla="*/ 113 h 113"/>
                <a:gd name="T26" fmla="*/ 40 w 117"/>
                <a:gd name="T27" fmla="*/ 113 h 113"/>
                <a:gd name="T28" fmla="*/ 34 w 117"/>
                <a:gd name="T29" fmla="*/ 25 h 113"/>
                <a:gd name="T30" fmla="*/ 37 w 117"/>
                <a:gd name="T31" fmla="*/ 71 h 113"/>
                <a:gd name="T32" fmla="*/ 66 w 117"/>
                <a:gd name="T33" fmla="*/ 38 h 113"/>
                <a:gd name="T34" fmla="*/ 40 w 117"/>
                <a:gd name="T35" fmla="*/ 29 h 113"/>
                <a:gd name="T36" fmla="*/ 34 w 117"/>
                <a:gd name="T37" fmla="*/ 2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113">
                  <a:moveTo>
                    <a:pt x="40" y="113"/>
                  </a:moveTo>
                  <a:cubicBezTo>
                    <a:pt x="36" y="113"/>
                    <a:pt x="33" y="111"/>
                    <a:pt x="31" y="108"/>
                  </a:cubicBezTo>
                  <a:cubicBezTo>
                    <a:pt x="31" y="108"/>
                    <a:pt x="31" y="107"/>
                    <a:pt x="30" y="106"/>
                  </a:cubicBezTo>
                  <a:cubicBezTo>
                    <a:pt x="22" y="93"/>
                    <a:pt x="0" y="48"/>
                    <a:pt x="20" y="7"/>
                  </a:cubicBezTo>
                  <a:cubicBezTo>
                    <a:pt x="22" y="2"/>
                    <a:pt x="28" y="0"/>
                    <a:pt x="32" y="2"/>
                  </a:cubicBezTo>
                  <a:cubicBezTo>
                    <a:pt x="37" y="3"/>
                    <a:pt x="37" y="3"/>
                    <a:pt x="37" y="3"/>
                  </a:cubicBezTo>
                  <a:cubicBezTo>
                    <a:pt x="38" y="3"/>
                    <a:pt x="39" y="4"/>
                    <a:pt x="40" y="5"/>
                  </a:cubicBezTo>
                  <a:cubicBezTo>
                    <a:pt x="41" y="6"/>
                    <a:pt x="44" y="8"/>
                    <a:pt x="49" y="11"/>
                  </a:cubicBezTo>
                  <a:cubicBezTo>
                    <a:pt x="62" y="17"/>
                    <a:pt x="84" y="23"/>
                    <a:pt x="108" y="26"/>
                  </a:cubicBezTo>
                  <a:cubicBezTo>
                    <a:pt x="113" y="27"/>
                    <a:pt x="117" y="32"/>
                    <a:pt x="116" y="37"/>
                  </a:cubicBezTo>
                  <a:cubicBezTo>
                    <a:pt x="116" y="42"/>
                    <a:pt x="111" y="46"/>
                    <a:pt x="106" y="46"/>
                  </a:cubicBezTo>
                  <a:cubicBezTo>
                    <a:pt x="75" y="46"/>
                    <a:pt x="50" y="72"/>
                    <a:pt x="50" y="103"/>
                  </a:cubicBezTo>
                  <a:cubicBezTo>
                    <a:pt x="50" y="107"/>
                    <a:pt x="47" y="111"/>
                    <a:pt x="43" y="113"/>
                  </a:cubicBezTo>
                  <a:cubicBezTo>
                    <a:pt x="42" y="113"/>
                    <a:pt x="41" y="113"/>
                    <a:pt x="40" y="113"/>
                  </a:cubicBezTo>
                  <a:close/>
                  <a:moveTo>
                    <a:pt x="34" y="25"/>
                  </a:moveTo>
                  <a:cubicBezTo>
                    <a:pt x="30" y="42"/>
                    <a:pt x="33" y="58"/>
                    <a:pt x="37" y="71"/>
                  </a:cubicBezTo>
                  <a:cubicBezTo>
                    <a:pt x="43" y="58"/>
                    <a:pt x="53" y="46"/>
                    <a:pt x="66" y="38"/>
                  </a:cubicBezTo>
                  <a:cubicBezTo>
                    <a:pt x="56" y="35"/>
                    <a:pt x="47" y="32"/>
                    <a:pt x="40" y="29"/>
                  </a:cubicBezTo>
                  <a:cubicBezTo>
                    <a:pt x="38" y="28"/>
                    <a:pt x="36" y="27"/>
                    <a:pt x="34"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7"/>
            <p:cNvSpPr>
              <a:spLocks noEditPoints="1"/>
            </p:cNvSpPr>
            <p:nvPr/>
          </p:nvSpPr>
          <p:spPr bwMode="auto">
            <a:xfrm>
              <a:off x="1199342" y="1977321"/>
              <a:ext cx="111629" cy="108906"/>
            </a:xfrm>
            <a:custGeom>
              <a:avLst/>
              <a:gdLst>
                <a:gd name="T0" fmla="*/ 76 w 116"/>
                <a:gd name="T1" fmla="*/ 113 h 113"/>
                <a:gd name="T2" fmla="*/ 74 w 116"/>
                <a:gd name="T3" fmla="*/ 113 h 113"/>
                <a:gd name="T4" fmla="*/ 66 w 116"/>
                <a:gd name="T5" fmla="*/ 103 h 113"/>
                <a:gd name="T6" fmla="*/ 10 w 116"/>
                <a:gd name="T7" fmla="*/ 46 h 113"/>
                <a:gd name="T8" fmla="*/ 0 w 116"/>
                <a:gd name="T9" fmla="*/ 37 h 113"/>
                <a:gd name="T10" fmla="*/ 8 w 116"/>
                <a:gd name="T11" fmla="*/ 26 h 113"/>
                <a:gd name="T12" fmla="*/ 67 w 116"/>
                <a:gd name="T13" fmla="*/ 11 h 113"/>
                <a:gd name="T14" fmla="*/ 76 w 116"/>
                <a:gd name="T15" fmla="*/ 5 h 113"/>
                <a:gd name="T16" fmla="*/ 80 w 116"/>
                <a:gd name="T17" fmla="*/ 3 h 113"/>
                <a:gd name="T18" fmla="*/ 84 w 116"/>
                <a:gd name="T19" fmla="*/ 2 h 113"/>
                <a:gd name="T20" fmla="*/ 96 w 116"/>
                <a:gd name="T21" fmla="*/ 7 h 113"/>
                <a:gd name="T22" fmla="*/ 86 w 116"/>
                <a:gd name="T23" fmla="*/ 106 h 113"/>
                <a:gd name="T24" fmla="*/ 85 w 116"/>
                <a:gd name="T25" fmla="*/ 108 h 113"/>
                <a:gd name="T26" fmla="*/ 76 w 116"/>
                <a:gd name="T27" fmla="*/ 113 h 113"/>
                <a:gd name="T28" fmla="*/ 50 w 116"/>
                <a:gd name="T29" fmla="*/ 38 h 113"/>
                <a:gd name="T30" fmla="*/ 80 w 116"/>
                <a:gd name="T31" fmla="*/ 71 h 113"/>
                <a:gd name="T32" fmla="*/ 82 w 116"/>
                <a:gd name="T33" fmla="*/ 25 h 113"/>
                <a:gd name="T34" fmla="*/ 76 w 116"/>
                <a:gd name="T35" fmla="*/ 29 h 113"/>
                <a:gd name="T36" fmla="*/ 50 w 116"/>
                <a:gd name="T37" fmla="*/ 3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113">
                  <a:moveTo>
                    <a:pt x="76" y="113"/>
                  </a:moveTo>
                  <a:cubicBezTo>
                    <a:pt x="75" y="113"/>
                    <a:pt x="75" y="113"/>
                    <a:pt x="74" y="113"/>
                  </a:cubicBezTo>
                  <a:cubicBezTo>
                    <a:pt x="69" y="111"/>
                    <a:pt x="66" y="107"/>
                    <a:pt x="66" y="103"/>
                  </a:cubicBezTo>
                  <a:cubicBezTo>
                    <a:pt x="66" y="72"/>
                    <a:pt x="41" y="46"/>
                    <a:pt x="10" y="46"/>
                  </a:cubicBezTo>
                  <a:cubicBezTo>
                    <a:pt x="5" y="46"/>
                    <a:pt x="0" y="42"/>
                    <a:pt x="0" y="37"/>
                  </a:cubicBezTo>
                  <a:cubicBezTo>
                    <a:pt x="0" y="32"/>
                    <a:pt x="3" y="27"/>
                    <a:pt x="8" y="26"/>
                  </a:cubicBezTo>
                  <a:cubicBezTo>
                    <a:pt x="33" y="23"/>
                    <a:pt x="54" y="17"/>
                    <a:pt x="67" y="11"/>
                  </a:cubicBezTo>
                  <a:cubicBezTo>
                    <a:pt x="72" y="8"/>
                    <a:pt x="75" y="6"/>
                    <a:pt x="76" y="5"/>
                  </a:cubicBezTo>
                  <a:cubicBezTo>
                    <a:pt x="77" y="4"/>
                    <a:pt x="78" y="3"/>
                    <a:pt x="80" y="3"/>
                  </a:cubicBezTo>
                  <a:cubicBezTo>
                    <a:pt x="84" y="2"/>
                    <a:pt x="84" y="2"/>
                    <a:pt x="84" y="2"/>
                  </a:cubicBezTo>
                  <a:cubicBezTo>
                    <a:pt x="88" y="0"/>
                    <a:pt x="94" y="2"/>
                    <a:pt x="96" y="7"/>
                  </a:cubicBezTo>
                  <a:cubicBezTo>
                    <a:pt x="116" y="48"/>
                    <a:pt x="94" y="93"/>
                    <a:pt x="86" y="106"/>
                  </a:cubicBezTo>
                  <a:cubicBezTo>
                    <a:pt x="85" y="107"/>
                    <a:pt x="85" y="108"/>
                    <a:pt x="85" y="108"/>
                  </a:cubicBezTo>
                  <a:cubicBezTo>
                    <a:pt x="83" y="111"/>
                    <a:pt x="80" y="113"/>
                    <a:pt x="76" y="113"/>
                  </a:cubicBezTo>
                  <a:close/>
                  <a:moveTo>
                    <a:pt x="50" y="38"/>
                  </a:moveTo>
                  <a:cubicBezTo>
                    <a:pt x="63" y="46"/>
                    <a:pt x="73" y="58"/>
                    <a:pt x="80" y="71"/>
                  </a:cubicBezTo>
                  <a:cubicBezTo>
                    <a:pt x="84" y="58"/>
                    <a:pt x="86" y="42"/>
                    <a:pt x="82" y="25"/>
                  </a:cubicBezTo>
                  <a:cubicBezTo>
                    <a:pt x="80" y="27"/>
                    <a:pt x="78" y="28"/>
                    <a:pt x="76" y="29"/>
                  </a:cubicBezTo>
                  <a:cubicBezTo>
                    <a:pt x="69" y="32"/>
                    <a:pt x="60" y="35"/>
                    <a:pt x="50"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8"/>
            <p:cNvSpPr>
              <a:spLocks noEditPoints="1"/>
            </p:cNvSpPr>
            <p:nvPr/>
          </p:nvSpPr>
          <p:spPr bwMode="auto">
            <a:xfrm>
              <a:off x="868994" y="1779475"/>
              <a:ext cx="542715" cy="210552"/>
            </a:xfrm>
            <a:custGeom>
              <a:avLst/>
              <a:gdLst>
                <a:gd name="T0" fmla="*/ 283 w 566"/>
                <a:gd name="T1" fmla="*/ 220 h 220"/>
                <a:gd name="T2" fmla="*/ 280 w 566"/>
                <a:gd name="T3" fmla="*/ 220 h 220"/>
                <a:gd name="T4" fmla="*/ 7 w 566"/>
                <a:gd name="T5" fmla="*/ 120 h 220"/>
                <a:gd name="T6" fmla="*/ 0 w 566"/>
                <a:gd name="T7" fmla="*/ 110 h 220"/>
                <a:gd name="T8" fmla="*/ 7 w 566"/>
                <a:gd name="T9" fmla="*/ 101 h 220"/>
                <a:gd name="T10" fmla="*/ 280 w 566"/>
                <a:gd name="T11" fmla="*/ 1 h 220"/>
                <a:gd name="T12" fmla="*/ 286 w 566"/>
                <a:gd name="T13" fmla="*/ 1 h 220"/>
                <a:gd name="T14" fmla="*/ 560 w 566"/>
                <a:gd name="T15" fmla="*/ 101 h 220"/>
                <a:gd name="T16" fmla="*/ 566 w 566"/>
                <a:gd name="T17" fmla="*/ 110 h 220"/>
                <a:gd name="T18" fmla="*/ 560 w 566"/>
                <a:gd name="T19" fmla="*/ 120 h 220"/>
                <a:gd name="T20" fmla="*/ 286 w 566"/>
                <a:gd name="T21" fmla="*/ 220 h 220"/>
                <a:gd name="T22" fmla="*/ 283 w 566"/>
                <a:gd name="T23" fmla="*/ 220 h 220"/>
                <a:gd name="T24" fmla="*/ 39 w 566"/>
                <a:gd name="T25" fmla="*/ 110 h 220"/>
                <a:gd name="T26" fmla="*/ 283 w 566"/>
                <a:gd name="T27" fmla="*/ 199 h 220"/>
                <a:gd name="T28" fmla="*/ 527 w 566"/>
                <a:gd name="T29" fmla="*/ 110 h 220"/>
                <a:gd name="T30" fmla="*/ 283 w 566"/>
                <a:gd name="T31" fmla="*/ 21 h 220"/>
                <a:gd name="T32" fmla="*/ 39 w 566"/>
                <a:gd name="T33" fmla="*/ 1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6" h="220">
                  <a:moveTo>
                    <a:pt x="283" y="220"/>
                  </a:moveTo>
                  <a:cubicBezTo>
                    <a:pt x="282" y="220"/>
                    <a:pt x="281" y="220"/>
                    <a:pt x="280" y="220"/>
                  </a:cubicBezTo>
                  <a:cubicBezTo>
                    <a:pt x="7" y="120"/>
                    <a:pt x="7" y="120"/>
                    <a:pt x="7" y="120"/>
                  </a:cubicBezTo>
                  <a:cubicBezTo>
                    <a:pt x="3" y="118"/>
                    <a:pt x="0" y="114"/>
                    <a:pt x="0" y="110"/>
                  </a:cubicBezTo>
                  <a:cubicBezTo>
                    <a:pt x="0" y="106"/>
                    <a:pt x="3" y="102"/>
                    <a:pt x="7" y="101"/>
                  </a:cubicBezTo>
                  <a:cubicBezTo>
                    <a:pt x="280" y="1"/>
                    <a:pt x="280" y="1"/>
                    <a:pt x="280" y="1"/>
                  </a:cubicBezTo>
                  <a:cubicBezTo>
                    <a:pt x="282" y="0"/>
                    <a:pt x="284" y="0"/>
                    <a:pt x="286" y="1"/>
                  </a:cubicBezTo>
                  <a:cubicBezTo>
                    <a:pt x="560" y="101"/>
                    <a:pt x="560" y="101"/>
                    <a:pt x="560" y="101"/>
                  </a:cubicBezTo>
                  <a:cubicBezTo>
                    <a:pt x="564" y="102"/>
                    <a:pt x="566" y="106"/>
                    <a:pt x="566" y="110"/>
                  </a:cubicBezTo>
                  <a:cubicBezTo>
                    <a:pt x="566" y="114"/>
                    <a:pt x="564" y="118"/>
                    <a:pt x="560" y="120"/>
                  </a:cubicBezTo>
                  <a:cubicBezTo>
                    <a:pt x="286" y="220"/>
                    <a:pt x="286" y="220"/>
                    <a:pt x="286" y="220"/>
                  </a:cubicBezTo>
                  <a:cubicBezTo>
                    <a:pt x="285" y="220"/>
                    <a:pt x="284" y="220"/>
                    <a:pt x="283" y="220"/>
                  </a:cubicBezTo>
                  <a:close/>
                  <a:moveTo>
                    <a:pt x="39" y="110"/>
                  </a:moveTo>
                  <a:cubicBezTo>
                    <a:pt x="283" y="199"/>
                    <a:pt x="283" y="199"/>
                    <a:pt x="283" y="199"/>
                  </a:cubicBezTo>
                  <a:cubicBezTo>
                    <a:pt x="527" y="110"/>
                    <a:pt x="527" y="110"/>
                    <a:pt x="527" y="110"/>
                  </a:cubicBezTo>
                  <a:cubicBezTo>
                    <a:pt x="283" y="21"/>
                    <a:pt x="283" y="21"/>
                    <a:pt x="283" y="21"/>
                  </a:cubicBezTo>
                  <a:lnTo>
                    <a:pt x="39" y="1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9"/>
            <p:cNvSpPr>
              <a:spLocks noEditPoints="1"/>
            </p:cNvSpPr>
            <p:nvPr/>
          </p:nvSpPr>
          <p:spPr bwMode="auto">
            <a:xfrm>
              <a:off x="988791" y="1918330"/>
              <a:ext cx="303122" cy="108906"/>
            </a:xfrm>
            <a:custGeom>
              <a:avLst/>
              <a:gdLst>
                <a:gd name="T0" fmla="*/ 158 w 316"/>
                <a:gd name="T1" fmla="*/ 114 h 114"/>
                <a:gd name="T2" fmla="*/ 85 w 316"/>
                <a:gd name="T3" fmla="*/ 108 h 114"/>
                <a:gd name="T4" fmla="*/ 20 w 316"/>
                <a:gd name="T5" fmla="*/ 91 h 114"/>
                <a:gd name="T6" fmla="*/ 7 w 316"/>
                <a:gd name="T7" fmla="*/ 82 h 114"/>
                <a:gd name="T8" fmla="*/ 0 w 316"/>
                <a:gd name="T9" fmla="*/ 71 h 114"/>
                <a:gd name="T10" fmla="*/ 0 w 316"/>
                <a:gd name="T11" fmla="*/ 68 h 114"/>
                <a:gd name="T12" fmla="*/ 0 w 316"/>
                <a:gd name="T13" fmla="*/ 11 h 114"/>
                <a:gd name="T14" fmla="*/ 4 w 316"/>
                <a:gd name="T15" fmla="*/ 3 h 114"/>
                <a:gd name="T16" fmla="*/ 13 w 316"/>
                <a:gd name="T17" fmla="*/ 1 h 114"/>
                <a:gd name="T18" fmla="*/ 158 w 316"/>
                <a:gd name="T19" fmla="*/ 54 h 114"/>
                <a:gd name="T20" fmla="*/ 303 w 316"/>
                <a:gd name="T21" fmla="*/ 1 h 114"/>
                <a:gd name="T22" fmla="*/ 312 w 316"/>
                <a:gd name="T23" fmla="*/ 3 h 114"/>
                <a:gd name="T24" fmla="*/ 316 w 316"/>
                <a:gd name="T25" fmla="*/ 11 h 114"/>
                <a:gd name="T26" fmla="*/ 316 w 316"/>
                <a:gd name="T27" fmla="*/ 68 h 114"/>
                <a:gd name="T28" fmla="*/ 316 w 316"/>
                <a:gd name="T29" fmla="*/ 71 h 114"/>
                <a:gd name="T30" fmla="*/ 310 w 316"/>
                <a:gd name="T31" fmla="*/ 82 h 114"/>
                <a:gd name="T32" fmla="*/ 296 w 316"/>
                <a:gd name="T33" fmla="*/ 91 h 114"/>
                <a:gd name="T34" fmla="*/ 231 w 316"/>
                <a:gd name="T35" fmla="*/ 108 h 114"/>
                <a:gd name="T36" fmla="*/ 231 w 316"/>
                <a:gd name="T37" fmla="*/ 108 h 114"/>
                <a:gd name="T38" fmla="*/ 158 w 316"/>
                <a:gd name="T39" fmla="*/ 114 h 114"/>
                <a:gd name="T40" fmla="*/ 20 w 316"/>
                <a:gd name="T41" fmla="*/ 67 h 114"/>
                <a:gd name="T42" fmla="*/ 20 w 316"/>
                <a:gd name="T43" fmla="*/ 67 h 114"/>
                <a:gd name="T44" fmla="*/ 29 w 316"/>
                <a:gd name="T45" fmla="*/ 73 h 114"/>
                <a:gd name="T46" fmla="*/ 88 w 316"/>
                <a:gd name="T47" fmla="*/ 88 h 114"/>
                <a:gd name="T48" fmla="*/ 158 w 316"/>
                <a:gd name="T49" fmla="*/ 94 h 114"/>
                <a:gd name="T50" fmla="*/ 228 w 316"/>
                <a:gd name="T51" fmla="*/ 88 h 114"/>
                <a:gd name="T52" fmla="*/ 229 w 316"/>
                <a:gd name="T53" fmla="*/ 88 h 114"/>
                <a:gd name="T54" fmla="*/ 287 w 316"/>
                <a:gd name="T55" fmla="*/ 73 h 114"/>
                <a:gd name="T56" fmla="*/ 296 w 316"/>
                <a:gd name="T57" fmla="*/ 67 h 114"/>
                <a:gd name="T58" fmla="*/ 296 w 316"/>
                <a:gd name="T59" fmla="*/ 67 h 114"/>
                <a:gd name="T60" fmla="*/ 296 w 316"/>
                <a:gd name="T61" fmla="*/ 25 h 114"/>
                <a:gd name="T62" fmla="*/ 161 w 316"/>
                <a:gd name="T63" fmla="*/ 75 h 114"/>
                <a:gd name="T64" fmla="*/ 155 w 316"/>
                <a:gd name="T65" fmla="*/ 75 h 114"/>
                <a:gd name="T66" fmla="*/ 20 w 316"/>
                <a:gd name="T67" fmla="*/ 25 h 114"/>
                <a:gd name="T68" fmla="*/ 20 w 316"/>
                <a:gd name="T69" fmla="*/ 6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 h="114">
                  <a:moveTo>
                    <a:pt x="158" y="114"/>
                  </a:moveTo>
                  <a:cubicBezTo>
                    <a:pt x="133" y="114"/>
                    <a:pt x="108" y="112"/>
                    <a:pt x="85" y="108"/>
                  </a:cubicBezTo>
                  <a:cubicBezTo>
                    <a:pt x="58" y="104"/>
                    <a:pt x="35" y="98"/>
                    <a:pt x="20" y="91"/>
                  </a:cubicBezTo>
                  <a:cubicBezTo>
                    <a:pt x="14" y="88"/>
                    <a:pt x="10" y="85"/>
                    <a:pt x="7" y="82"/>
                  </a:cubicBezTo>
                  <a:cubicBezTo>
                    <a:pt x="3" y="78"/>
                    <a:pt x="1" y="75"/>
                    <a:pt x="0" y="71"/>
                  </a:cubicBezTo>
                  <a:cubicBezTo>
                    <a:pt x="0" y="70"/>
                    <a:pt x="0" y="69"/>
                    <a:pt x="0" y="68"/>
                  </a:cubicBezTo>
                  <a:cubicBezTo>
                    <a:pt x="0" y="11"/>
                    <a:pt x="0" y="11"/>
                    <a:pt x="0" y="11"/>
                  </a:cubicBezTo>
                  <a:cubicBezTo>
                    <a:pt x="0" y="8"/>
                    <a:pt x="1" y="5"/>
                    <a:pt x="4" y="3"/>
                  </a:cubicBezTo>
                  <a:cubicBezTo>
                    <a:pt x="7" y="1"/>
                    <a:pt x="10" y="0"/>
                    <a:pt x="13" y="1"/>
                  </a:cubicBezTo>
                  <a:cubicBezTo>
                    <a:pt x="158" y="54"/>
                    <a:pt x="158" y="54"/>
                    <a:pt x="158" y="54"/>
                  </a:cubicBezTo>
                  <a:cubicBezTo>
                    <a:pt x="303" y="1"/>
                    <a:pt x="303" y="1"/>
                    <a:pt x="303" y="1"/>
                  </a:cubicBezTo>
                  <a:cubicBezTo>
                    <a:pt x="306" y="0"/>
                    <a:pt x="309" y="1"/>
                    <a:pt x="312" y="3"/>
                  </a:cubicBezTo>
                  <a:cubicBezTo>
                    <a:pt x="315" y="5"/>
                    <a:pt x="316" y="8"/>
                    <a:pt x="316" y="11"/>
                  </a:cubicBezTo>
                  <a:cubicBezTo>
                    <a:pt x="316" y="68"/>
                    <a:pt x="316" y="68"/>
                    <a:pt x="316" y="68"/>
                  </a:cubicBezTo>
                  <a:cubicBezTo>
                    <a:pt x="316" y="69"/>
                    <a:pt x="316" y="70"/>
                    <a:pt x="316" y="71"/>
                  </a:cubicBezTo>
                  <a:cubicBezTo>
                    <a:pt x="315" y="75"/>
                    <a:pt x="313" y="78"/>
                    <a:pt x="310" y="82"/>
                  </a:cubicBezTo>
                  <a:cubicBezTo>
                    <a:pt x="306" y="85"/>
                    <a:pt x="301" y="88"/>
                    <a:pt x="296" y="91"/>
                  </a:cubicBezTo>
                  <a:cubicBezTo>
                    <a:pt x="281" y="98"/>
                    <a:pt x="258" y="104"/>
                    <a:pt x="231" y="108"/>
                  </a:cubicBezTo>
                  <a:cubicBezTo>
                    <a:pt x="231" y="108"/>
                    <a:pt x="231" y="108"/>
                    <a:pt x="231" y="108"/>
                  </a:cubicBezTo>
                  <a:cubicBezTo>
                    <a:pt x="208" y="112"/>
                    <a:pt x="183" y="114"/>
                    <a:pt x="158" y="114"/>
                  </a:cubicBezTo>
                  <a:close/>
                  <a:moveTo>
                    <a:pt x="20" y="67"/>
                  </a:moveTo>
                  <a:cubicBezTo>
                    <a:pt x="20" y="67"/>
                    <a:pt x="20" y="67"/>
                    <a:pt x="20" y="67"/>
                  </a:cubicBezTo>
                  <a:cubicBezTo>
                    <a:pt x="21" y="68"/>
                    <a:pt x="24" y="70"/>
                    <a:pt x="29" y="73"/>
                  </a:cubicBezTo>
                  <a:cubicBezTo>
                    <a:pt x="42" y="79"/>
                    <a:pt x="64" y="85"/>
                    <a:pt x="88" y="88"/>
                  </a:cubicBezTo>
                  <a:cubicBezTo>
                    <a:pt x="110" y="92"/>
                    <a:pt x="134" y="94"/>
                    <a:pt x="158" y="94"/>
                  </a:cubicBezTo>
                  <a:cubicBezTo>
                    <a:pt x="182" y="94"/>
                    <a:pt x="206" y="92"/>
                    <a:pt x="228" y="88"/>
                  </a:cubicBezTo>
                  <a:cubicBezTo>
                    <a:pt x="228" y="88"/>
                    <a:pt x="229" y="88"/>
                    <a:pt x="229" y="88"/>
                  </a:cubicBezTo>
                  <a:cubicBezTo>
                    <a:pt x="253" y="84"/>
                    <a:pt x="274" y="79"/>
                    <a:pt x="287" y="73"/>
                  </a:cubicBezTo>
                  <a:cubicBezTo>
                    <a:pt x="292" y="70"/>
                    <a:pt x="295" y="68"/>
                    <a:pt x="296" y="67"/>
                  </a:cubicBezTo>
                  <a:cubicBezTo>
                    <a:pt x="296" y="67"/>
                    <a:pt x="296" y="67"/>
                    <a:pt x="296" y="67"/>
                  </a:cubicBezTo>
                  <a:cubicBezTo>
                    <a:pt x="296" y="25"/>
                    <a:pt x="296" y="25"/>
                    <a:pt x="296" y="25"/>
                  </a:cubicBezTo>
                  <a:cubicBezTo>
                    <a:pt x="161" y="75"/>
                    <a:pt x="161" y="75"/>
                    <a:pt x="161" y="75"/>
                  </a:cubicBezTo>
                  <a:cubicBezTo>
                    <a:pt x="159" y="75"/>
                    <a:pt x="157" y="75"/>
                    <a:pt x="155" y="75"/>
                  </a:cubicBezTo>
                  <a:cubicBezTo>
                    <a:pt x="20" y="25"/>
                    <a:pt x="20" y="25"/>
                    <a:pt x="20" y="25"/>
                  </a:cubicBezTo>
                  <a:lnTo>
                    <a:pt x="20" y="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0"/>
            <p:cNvSpPr>
              <a:spLocks noEditPoints="1"/>
            </p:cNvSpPr>
            <p:nvPr/>
          </p:nvSpPr>
          <p:spPr bwMode="auto">
            <a:xfrm>
              <a:off x="967917" y="2002732"/>
              <a:ext cx="344869" cy="257744"/>
            </a:xfrm>
            <a:custGeom>
              <a:avLst/>
              <a:gdLst>
                <a:gd name="T0" fmla="*/ 180 w 360"/>
                <a:gd name="T1" fmla="*/ 269 h 269"/>
                <a:gd name="T2" fmla="*/ 117 w 360"/>
                <a:gd name="T3" fmla="*/ 250 h 269"/>
                <a:gd name="T4" fmla="*/ 47 w 360"/>
                <a:gd name="T5" fmla="*/ 156 h 269"/>
                <a:gd name="T6" fmla="*/ 44 w 360"/>
                <a:gd name="T7" fmla="*/ 157 h 269"/>
                <a:gd name="T8" fmla="*/ 19 w 360"/>
                <a:gd name="T9" fmla="*/ 130 h 269"/>
                <a:gd name="T10" fmla="*/ 10 w 360"/>
                <a:gd name="T11" fmla="*/ 112 h 269"/>
                <a:gd name="T12" fmla="*/ 3 w 360"/>
                <a:gd name="T13" fmla="*/ 79 h 269"/>
                <a:gd name="T14" fmla="*/ 19 w 360"/>
                <a:gd name="T15" fmla="*/ 65 h 269"/>
                <a:gd name="T16" fmla="*/ 33 w 360"/>
                <a:gd name="T17" fmla="*/ 64 h 269"/>
                <a:gd name="T18" fmla="*/ 108 w 360"/>
                <a:gd name="T19" fmla="*/ 0 h 269"/>
                <a:gd name="T20" fmla="*/ 110 w 360"/>
                <a:gd name="T21" fmla="*/ 0 h 269"/>
                <a:gd name="T22" fmla="*/ 180 w 360"/>
                <a:gd name="T23" fmla="*/ 6 h 269"/>
                <a:gd name="T24" fmla="*/ 250 w 360"/>
                <a:gd name="T25" fmla="*/ 0 h 269"/>
                <a:gd name="T26" fmla="*/ 252 w 360"/>
                <a:gd name="T27" fmla="*/ 0 h 269"/>
                <a:gd name="T28" fmla="*/ 327 w 360"/>
                <a:gd name="T29" fmla="*/ 64 h 269"/>
                <a:gd name="T30" fmla="*/ 341 w 360"/>
                <a:gd name="T31" fmla="*/ 65 h 269"/>
                <a:gd name="T32" fmla="*/ 357 w 360"/>
                <a:gd name="T33" fmla="*/ 79 h 269"/>
                <a:gd name="T34" fmla="*/ 350 w 360"/>
                <a:gd name="T35" fmla="*/ 112 h 269"/>
                <a:gd name="T36" fmla="*/ 341 w 360"/>
                <a:gd name="T37" fmla="*/ 130 h 269"/>
                <a:gd name="T38" fmla="*/ 316 w 360"/>
                <a:gd name="T39" fmla="*/ 157 h 269"/>
                <a:gd name="T40" fmla="*/ 313 w 360"/>
                <a:gd name="T41" fmla="*/ 156 h 269"/>
                <a:gd name="T42" fmla="*/ 244 w 360"/>
                <a:gd name="T43" fmla="*/ 250 h 269"/>
                <a:gd name="T44" fmla="*/ 180 w 360"/>
                <a:gd name="T45" fmla="*/ 269 h 269"/>
                <a:gd name="T46" fmla="*/ 53 w 360"/>
                <a:gd name="T47" fmla="*/ 132 h 269"/>
                <a:gd name="T48" fmla="*/ 55 w 360"/>
                <a:gd name="T49" fmla="*/ 133 h 269"/>
                <a:gd name="T50" fmla="*/ 62 w 360"/>
                <a:gd name="T51" fmla="*/ 139 h 269"/>
                <a:gd name="T52" fmla="*/ 128 w 360"/>
                <a:gd name="T53" fmla="*/ 233 h 269"/>
                <a:gd name="T54" fmla="*/ 180 w 360"/>
                <a:gd name="T55" fmla="*/ 249 h 269"/>
                <a:gd name="T56" fmla="*/ 233 w 360"/>
                <a:gd name="T57" fmla="*/ 233 h 269"/>
                <a:gd name="T58" fmla="*/ 298 w 360"/>
                <a:gd name="T59" fmla="*/ 139 h 269"/>
                <a:gd name="T60" fmla="*/ 305 w 360"/>
                <a:gd name="T61" fmla="*/ 133 h 269"/>
                <a:gd name="T62" fmla="*/ 314 w 360"/>
                <a:gd name="T63" fmla="*/ 135 h 269"/>
                <a:gd name="T64" fmla="*/ 315 w 360"/>
                <a:gd name="T65" fmla="*/ 136 h 269"/>
                <a:gd name="T66" fmla="*/ 323 w 360"/>
                <a:gd name="T67" fmla="*/ 122 h 269"/>
                <a:gd name="T68" fmla="*/ 333 w 360"/>
                <a:gd name="T69" fmla="*/ 102 h 269"/>
                <a:gd name="T70" fmla="*/ 338 w 360"/>
                <a:gd name="T71" fmla="*/ 86 h 269"/>
                <a:gd name="T72" fmla="*/ 334 w 360"/>
                <a:gd name="T73" fmla="*/ 83 h 269"/>
                <a:gd name="T74" fmla="*/ 325 w 360"/>
                <a:gd name="T75" fmla="*/ 86 h 269"/>
                <a:gd name="T76" fmla="*/ 315 w 360"/>
                <a:gd name="T77" fmla="*/ 87 h 269"/>
                <a:gd name="T78" fmla="*/ 312 w 360"/>
                <a:gd name="T79" fmla="*/ 85 h 269"/>
                <a:gd name="T80" fmla="*/ 308 w 360"/>
                <a:gd name="T81" fmla="*/ 77 h 269"/>
                <a:gd name="T82" fmla="*/ 253 w 360"/>
                <a:gd name="T83" fmla="*/ 20 h 269"/>
                <a:gd name="T84" fmla="*/ 180 w 360"/>
                <a:gd name="T85" fmla="*/ 26 h 269"/>
                <a:gd name="T86" fmla="*/ 107 w 360"/>
                <a:gd name="T87" fmla="*/ 20 h 269"/>
                <a:gd name="T88" fmla="*/ 52 w 360"/>
                <a:gd name="T89" fmla="*/ 77 h 269"/>
                <a:gd name="T90" fmla="*/ 48 w 360"/>
                <a:gd name="T91" fmla="*/ 85 h 269"/>
                <a:gd name="T92" fmla="*/ 45 w 360"/>
                <a:gd name="T93" fmla="*/ 87 h 269"/>
                <a:gd name="T94" fmla="*/ 35 w 360"/>
                <a:gd name="T95" fmla="*/ 86 h 269"/>
                <a:gd name="T96" fmla="*/ 26 w 360"/>
                <a:gd name="T97" fmla="*/ 83 h 269"/>
                <a:gd name="T98" fmla="*/ 22 w 360"/>
                <a:gd name="T99" fmla="*/ 86 h 269"/>
                <a:gd name="T100" fmla="*/ 27 w 360"/>
                <a:gd name="T101" fmla="*/ 102 h 269"/>
                <a:gd name="T102" fmla="*/ 37 w 360"/>
                <a:gd name="T103" fmla="*/ 122 h 269"/>
                <a:gd name="T104" fmla="*/ 45 w 360"/>
                <a:gd name="T105" fmla="*/ 136 h 269"/>
                <a:gd name="T106" fmla="*/ 46 w 360"/>
                <a:gd name="T107" fmla="*/ 135 h 269"/>
                <a:gd name="T108" fmla="*/ 53 w 360"/>
                <a:gd name="T109" fmla="*/ 13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269">
                  <a:moveTo>
                    <a:pt x="180" y="269"/>
                  </a:moveTo>
                  <a:cubicBezTo>
                    <a:pt x="158" y="269"/>
                    <a:pt x="136" y="263"/>
                    <a:pt x="117" y="250"/>
                  </a:cubicBezTo>
                  <a:cubicBezTo>
                    <a:pt x="87" y="230"/>
                    <a:pt x="63" y="197"/>
                    <a:pt x="47" y="156"/>
                  </a:cubicBezTo>
                  <a:cubicBezTo>
                    <a:pt x="46" y="157"/>
                    <a:pt x="45" y="157"/>
                    <a:pt x="44" y="157"/>
                  </a:cubicBezTo>
                  <a:cubicBezTo>
                    <a:pt x="31" y="157"/>
                    <a:pt x="25" y="143"/>
                    <a:pt x="19" y="130"/>
                  </a:cubicBezTo>
                  <a:cubicBezTo>
                    <a:pt x="16" y="124"/>
                    <a:pt x="14" y="118"/>
                    <a:pt x="10" y="112"/>
                  </a:cubicBezTo>
                  <a:cubicBezTo>
                    <a:pt x="2" y="99"/>
                    <a:pt x="0" y="88"/>
                    <a:pt x="3" y="79"/>
                  </a:cubicBezTo>
                  <a:cubicBezTo>
                    <a:pt x="5" y="74"/>
                    <a:pt x="9" y="68"/>
                    <a:pt x="19" y="65"/>
                  </a:cubicBezTo>
                  <a:cubicBezTo>
                    <a:pt x="23" y="63"/>
                    <a:pt x="28" y="63"/>
                    <a:pt x="33" y="64"/>
                  </a:cubicBezTo>
                  <a:cubicBezTo>
                    <a:pt x="39" y="28"/>
                    <a:pt x="71" y="0"/>
                    <a:pt x="108" y="0"/>
                  </a:cubicBezTo>
                  <a:cubicBezTo>
                    <a:pt x="109" y="0"/>
                    <a:pt x="109" y="0"/>
                    <a:pt x="110" y="0"/>
                  </a:cubicBezTo>
                  <a:cubicBezTo>
                    <a:pt x="132" y="4"/>
                    <a:pt x="156" y="6"/>
                    <a:pt x="180" y="6"/>
                  </a:cubicBezTo>
                  <a:cubicBezTo>
                    <a:pt x="204" y="6"/>
                    <a:pt x="228" y="4"/>
                    <a:pt x="250" y="0"/>
                  </a:cubicBezTo>
                  <a:cubicBezTo>
                    <a:pt x="251" y="0"/>
                    <a:pt x="251" y="0"/>
                    <a:pt x="252" y="0"/>
                  </a:cubicBezTo>
                  <a:cubicBezTo>
                    <a:pt x="290" y="0"/>
                    <a:pt x="321" y="28"/>
                    <a:pt x="327" y="64"/>
                  </a:cubicBezTo>
                  <a:cubicBezTo>
                    <a:pt x="332" y="63"/>
                    <a:pt x="337" y="63"/>
                    <a:pt x="341" y="65"/>
                  </a:cubicBezTo>
                  <a:cubicBezTo>
                    <a:pt x="351" y="68"/>
                    <a:pt x="355" y="74"/>
                    <a:pt x="357" y="79"/>
                  </a:cubicBezTo>
                  <a:cubicBezTo>
                    <a:pt x="360" y="88"/>
                    <a:pt x="358" y="99"/>
                    <a:pt x="350" y="112"/>
                  </a:cubicBezTo>
                  <a:cubicBezTo>
                    <a:pt x="346" y="118"/>
                    <a:pt x="344" y="124"/>
                    <a:pt x="341" y="130"/>
                  </a:cubicBezTo>
                  <a:cubicBezTo>
                    <a:pt x="335" y="143"/>
                    <a:pt x="329" y="157"/>
                    <a:pt x="316" y="157"/>
                  </a:cubicBezTo>
                  <a:cubicBezTo>
                    <a:pt x="315" y="157"/>
                    <a:pt x="314" y="157"/>
                    <a:pt x="313" y="156"/>
                  </a:cubicBezTo>
                  <a:cubicBezTo>
                    <a:pt x="298" y="197"/>
                    <a:pt x="273" y="230"/>
                    <a:pt x="244" y="250"/>
                  </a:cubicBezTo>
                  <a:cubicBezTo>
                    <a:pt x="224" y="263"/>
                    <a:pt x="202" y="269"/>
                    <a:pt x="180" y="269"/>
                  </a:cubicBezTo>
                  <a:close/>
                  <a:moveTo>
                    <a:pt x="53" y="132"/>
                  </a:moveTo>
                  <a:cubicBezTo>
                    <a:pt x="54" y="132"/>
                    <a:pt x="54" y="132"/>
                    <a:pt x="55" y="133"/>
                  </a:cubicBezTo>
                  <a:cubicBezTo>
                    <a:pt x="59" y="133"/>
                    <a:pt x="61" y="136"/>
                    <a:pt x="62" y="139"/>
                  </a:cubicBezTo>
                  <a:cubicBezTo>
                    <a:pt x="76" y="181"/>
                    <a:pt x="99" y="214"/>
                    <a:pt x="128" y="233"/>
                  </a:cubicBezTo>
                  <a:cubicBezTo>
                    <a:pt x="144" y="244"/>
                    <a:pt x="162" y="249"/>
                    <a:pt x="180" y="249"/>
                  </a:cubicBezTo>
                  <a:cubicBezTo>
                    <a:pt x="198" y="249"/>
                    <a:pt x="216" y="244"/>
                    <a:pt x="233" y="233"/>
                  </a:cubicBezTo>
                  <a:cubicBezTo>
                    <a:pt x="261" y="214"/>
                    <a:pt x="284" y="181"/>
                    <a:pt x="298" y="139"/>
                  </a:cubicBezTo>
                  <a:cubicBezTo>
                    <a:pt x="299" y="136"/>
                    <a:pt x="301" y="133"/>
                    <a:pt x="305" y="133"/>
                  </a:cubicBezTo>
                  <a:cubicBezTo>
                    <a:pt x="308" y="132"/>
                    <a:pt x="312" y="133"/>
                    <a:pt x="314" y="135"/>
                  </a:cubicBezTo>
                  <a:cubicBezTo>
                    <a:pt x="315" y="136"/>
                    <a:pt x="315" y="136"/>
                    <a:pt x="315" y="136"/>
                  </a:cubicBezTo>
                  <a:cubicBezTo>
                    <a:pt x="318" y="134"/>
                    <a:pt x="321" y="127"/>
                    <a:pt x="323" y="122"/>
                  </a:cubicBezTo>
                  <a:cubicBezTo>
                    <a:pt x="325" y="115"/>
                    <a:pt x="329" y="108"/>
                    <a:pt x="333" y="102"/>
                  </a:cubicBezTo>
                  <a:cubicBezTo>
                    <a:pt x="338" y="93"/>
                    <a:pt x="339" y="88"/>
                    <a:pt x="338" y="86"/>
                  </a:cubicBezTo>
                  <a:cubicBezTo>
                    <a:pt x="338" y="85"/>
                    <a:pt x="336" y="84"/>
                    <a:pt x="334" y="83"/>
                  </a:cubicBezTo>
                  <a:cubicBezTo>
                    <a:pt x="332" y="83"/>
                    <a:pt x="329" y="84"/>
                    <a:pt x="325" y="86"/>
                  </a:cubicBezTo>
                  <a:cubicBezTo>
                    <a:pt x="322" y="88"/>
                    <a:pt x="318" y="89"/>
                    <a:pt x="315" y="87"/>
                  </a:cubicBezTo>
                  <a:cubicBezTo>
                    <a:pt x="314" y="86"/>
                    <a:pt x="313" y="86"/>
                    <a:pt x="312" y="85"/>
                  </a:cubicBezTo>
                  <a:cubicBezTo>
                    <a:pt x="310" y="83"/>
                    <a:pt x="308" y="80"/>
                    <a:pt x="308" y="77"/>
                  </a:cubicBezTo>
                  <a:cubicBezTo>
                    <a:pt x="308" y="46"/>
                    <a:pt x="283" y="21"/>
                    <a:pt x="253" y="20"/>
                  </a:cubicBezTo>
                  <a:cubicBezTo>
                    <a:pt x="230" y="24"/>
                    <a:pt x="205" y="26"/>
                    <a:pt x="180" y="26"/>
                  </a:cubicBezTo>
                  <a:cubicBezTo>
                    <a:pt x="155" y="26"/>
                    <a:pt x="130" y="24"/>
                    <a:pt x="107" y="20"/>
                  </a:cubicBezTo>
                  <a:cubicBezTo>
                    <a:pt x="77" y="21"/>
                    <a:pt x="52" y="46"/>
                    <a:pt x="52" y="77"/>
                  </a:cubicBezTo>
                  <a:cubicBezTo>
                    <a:pt x="52" y="80"/>
                    <a:pt x="50" y="83"/>
                    <a:pt x="48" y="85"/>
                  </a:cubicBezTo>
                  <a:cubicBezTo>
                    <a:pt x="47" y="86"/>
                    <a:pt x="46" y="86"/>
                    <a:pt x="45" y="87"/>
                  </a:cubicBezTo>
                  <a:cubicBezTo>
                    <a:pt x="42" y="89"/>
                    <a:pt x="38" y="88"/>
                    <a:pt x="35" y="86"/>
                  </a:cubicBezTo>
                  <a:cubicBezTo>
                    <a:pt x="31" y="84"/>
                    <a:pt x="28" y="83"/>
                    <a:pt x="26" y="83"/>
                  </a:cubicBezTo>
                  <a:cubicBezTo>
                    <a:pt x="24" y="84"/>
                    <a:pt x="22" y="85"/>
                    <a:pt x="22" y="86"/>
                  </a:cubicBezTo>
                  <a:cubicBezTo>
                    <a:pt x="21" y="88"/>
                    <a:pt x="22" y="93"/>
                    <a:pt x="27" y="102"/>
                  </a:cubicBezTo>
                  <a:cubicBezTo>
                    <a:pt x="31" y="108"/>
                    <a:pt x="35" y="115"/>
                    <a:pt x="37" y="122"/>
                  </a:cubicBezTo>
                  <a:cubicBezTo>
                    <a:pt x="39" y="127"/>
                    <a:pt x="43" y="134"/>
                    <a:pt x="45" y="136"/>
                  </a:cubicBezTo>
                  <a:cubicBezTo>
                    <a:pt x="45" y="136"/>
                    <a:pt x="45" y="136"/>
                    <a:pt x="46" y="135"/>
                  </a:cubicBezTo>
                  <a:cubicBezTo>
                    <a:pt x="48" y="133"/>
                    <a:pt x="50" y="132"/>
                    <a:pt x="53"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1"/>
            <p:cNvSpPr>
              <a:spLocks/>
            </p:cNvSpPr>
            <p:nvPr/>
          </p:nvSpPr>
          <p:spPr bwMode="auto">
            <a:xfrm>
              <a:off x="1392650" y="1874768"/>
              <a:ext cx="19059" cy="128872"/>
            </a:xfrm>
            <a:custGeom>
              <a:avLst/>
              <a:gdLst>
                <a:gd name="T0" fmla="*/ 10 w 20"/>
                <a:gd name="T1" fmla="*/ 134 h 134"/>
                <a:gd name="T2" fmla="*/ 0 w 20"/>
                <a:gd name="T3" fmla="*/ 124 h 134"/>
                <a:gd name="T4" fmla="*/ 0 w 20"/>
                <a:gd name="T5" fmla="*/ 10 h 134"/>
                <a:gd name="T6" fmla="*/ 10 w 20"/>
                <a:gd name="T7" fmla="*/ 0 h 134"/>
                <a:gd name="T8" fmla="*/ 20 w 20"/>
                <a:gd name="T9" fmla="*/ 10 h 134"/>
                <a:gd name="T10" fmla="*/ 20 w 20"/>
                <a:gd name="T11" fmla="*/ 124 h 134"/>
                <a:gd name="T12" fmla="*/ 10 w 20"/>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20" h="134">
                  <a:moveTo>
                    <a:pt x="10" y="134"/>
                  </a:moveTo>
                  <a:cubicBezTo>
                    <a:pt x="5" y="134"/>
                    <a:pt x="0" y="130"/>
                    <a:pt x="0" y="124"/>
                  </a:cubicBezTo>
                  <a:cubicBezTo>
                    <a:pt x="0" y="10"/>
                    <a:pt x="0" y="10"/>
                    <a:pt x="0" y="10"/>
                  </a:cubicBezTo>
                  <a:cubicBezTo>
                    <a:pt x="0" y="5"/>
                    <a:pt x="5" y="0"/>
                    <a:pt x="10" y="0"/>
                  </a:cubicBezTo>
                  <a:cubicBezTo>
                    <a:pt x="16" y="0"/>
                    <a:pt x="20" y="5"/>
                    <a:pt x="20" y="10"/>
                  </a:cubicBezTo>
                  <a:cubicBezTo>
                    <a:pt x="20" y="124"/>
                    <a:pt x="20" y="124"/>
                    <a:pt x="20" y="124"/>
                  </a:cubicBezTo>
                  <a:cubicBezTo>
                    <a:pt x="20" y="130"/>
                    <a:pt x="16" y="134"/>
                    <a:pt x="10" y="1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2"/>
            <p:cNvSpPr>
              <a:spLocks noEditPoints="1"/>
            </p:cNvSpPr>
            <p:nvPr/>
          </p:nvSpPr>
          <p:spPr bwMode="auto">
            <a:xfrm>
              <a:off x="1375407" y="1985489"/>
              <a:ext cx="53545" cy="53545"/>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20 h 56"/>
                <a:gd name="T12" fmla="*/ 20 w 56"/>
                <a:gd name="T13" fmla="*/ 28 h 56"/>
                <a:gd name="T14" fmla="*/ 28 w 56"/>
                <a:gd name="T15" fmla="*/ 36 h 56"/>
                <a:gd name="T16" fmla="*/ 36 w 56"/>
                <a:gd name="T17" fmla="*/ 28 h 56"/>
                <a:gd name="T18" fmla="*/ 28 w 56"/>
                <a:gd name="T19"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4"/>
                    <a:pt x="0" y="28"/>
                  </a:cubicBezTo>
                  <a:cubicBezTo>
                    <a:pt x="0" y="13"/>
                    <a:pt x="13" y="0"/>
                    <a:pt x="28" y="0"/>
                  </a:cubicBezTo>
                  <a:cubicBezTo>
                    <a:pt x="44" y="0"/>
                    <a:pt x="56" y="13"/>
                    <a:pt x="56" y="28"/>
                  </a:cubicBezTo>
                  <a:cubicBezTo>
                    <a:pt x="56" y="44"/>
                    <a:pt x="44" y="56"/>
                    <a:pt x="28" y="56"/>
                  </a:cubicBezTo>
                  <a:close/>
                  <a:moveTo>
                    <a:pt x="28" y="20"/>
                  </a:moveTo>
                  <a:cubicBezTo>
                    <a:pt x="24" y="20"/>
                    <a:pt x="20" y="24"/>
                    <a:pt x="20" y="28"/>
                  </a:cubicBezTo>
                  <a:cubicBezTo>
                    <a:pt x="20" y="33"/>
                    <a:pt x="24" y="36"/>
                    <a:pt x="28" y="36"/>
                  </a:cubicBezTo>
                  <a:cubicBezTo>
                    <a:pt x="33" y="36"/>
                    <a:pt x="36" y="33"/>
                    <a:pt x="36" y="28"/>
                  </a:cubicBezTo>
                  <a:cubicBezTo>
                    <a:pt x="36" y="24"/>
                    <a:pt x="33" y="20"/>
                    <a:pt x="2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
            <p:cNvSpPr>
              <a:spLocks noEditPoints="1"/>
            </p:cNvSpPr>
            <p:nvPr/>
          </p:nvSpPr>
          <p:spPr bwMode="auto">
            <a:xfrm>
              <a:off x="1367239" y="2020883"/>
              <a:ext cx="68974" cy="97108"/>
            </a:xfrm>
            <a:custGeom>
              <a:avLst/>
              <a:gdLst>
                <a:gd name="T0" fmla="*/ 62 w 72"/>
                <a:gd name="T1" fmla="*/ 101 h 101"/>
                <a:gd name="T2" fmla="*/ 62 w 72"/>
                <a:gd name="T3" fmla="*/ 101 h 101"/>
                <a:gd name="T4" fmla="*/ 10 w 72"/>
                <a:gd name="T5" fmla="*/ 101 h 101"/>
                <a:gd name="T6" fmla="*/ 2 w 72"/>
                <a:gd name="T7" fmla="*/ 97 h 101"/>
                <a:gd name="T8" fmla="*/ 1 w 72"/>
                <a:gd name="T9" fmla="*/ 88 h 101"/>
                <a:gd name="T10" fmla="*/ 27 w 72"/>
                <a:gd name="T11" fmla="*/ 7 h 101"/>
                <a:gd name="T12" fmla="*/ 36 w 72"/>
                <a:gd name="T13" fmla="*/ 0 h 101"/>
                <a:gd name="T14" fmla="*/ 46 w 72"/>
                <a:gd name="T15" fmla="*/ 7 h 101"/>
                <a:gd name="T16" fmla="*/ 71 w 72"/>
                <a:gd name="T17" fmla="*/ 87 h 101"/>
                <a:gd name="T18" fmla="*/ 72 w 72"/>
                <a:gd name="T19" fmla="*/ 91 h 101"/>
                <a:gd name="T20" fmla="*/ 62 w 72"/>
                <a:gd name="T21" fmla="*/ 101 h 101"/>
                <a:gd name="T22" fmla="*/ 24 w 72"/>
                <a:gd name="T23" fmla="*/ 81 h 101"/>
                <a:gd name="T24" fmla="*/ 48 w 72"/>
                <a:gd name="T25" fmla="*/ 81 h 101"/>
                <a:gd name="T26" fmla="*/ 36 w 72"/>
                <a:gd name="T27" fmla="*/ 43 h 101"/>
                <a:gd name="T28" fmla="*/ 24 w 72"/>
                <a:gd name="T29" fmla="*/ 8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01">
                  <a:moveTo>
                    <a:pt x="62" y="101"/>
                  </a:moveTo>
                  <a:cubicBezTo>
                    <a:pt x="62" y="101"/>
                    <a:pt x="62" y="101"/>
                    <a:pt x="62" y="101"/>
                  </a:cubicBezTo>
                  <a:cubicBezTo>
                    <a:pt x="10" y="101"/>
                    <a:pt x="10" y="101"/>
                    <a:pt x="10" y="101"/>
                  </a:cubicBezTo>
                  <a:cubicBezTo>
                    <a:pt x="7" y="101"/>
                    <a:pt x="4" y="100"/>
                    <a:pt x="2" y="97"/>
                  </a:cubicBezTo>
                  <a:cubicBezTo>
                    <a:pt x="0" y="95"/>
                    <a:pt x="0" y="91"/>
                    <a:pt x="1" y="88"/>
                  </a:cubicBezTo>
                  <a:cubicBezTo>
                    <a:pt x="27" y="7"/>
                    <a:pt x="27" y="7"/>
                    <a:pt x="27" y="7"/>
                  </a:cubicBezTo>
                  <a:cubicBezTo>
                    <a:pt x="28" y="3"/>
                    <a:pt x="32" y="0"/>
                    <a:pt x="36" y="0"/>
                  </a:cubicBezTo>
                  <a:cubicBezTo>
                    <a:pt x="40" y="0"/>
                    <a:pt x="44" y="3"/>
                    <a:pt x="46" y="7"/>
                  </a:cubicBezTo>
                  <a:cubicBezTo>
                    <a:pt x="71" y="87"/>
                    <a:pt x="71" y="87"/>
                    <a:pt x="71" y="87"/>
                  </a:cubicBezTo>
                  <a:cubicBezTo>
                    <a:pt x="72" y="88"/>
                    <a:pt x="72" y="90"/>
                    <a:pt x="72" y="91"/>
                  </a:cubicBezTo>
                  <a:cubicBezTo>
                    <a:pt x="72" y="97"/>
                    <a:pt x="68" y="101"/>
                    <a:pt x="62" y="101"/>
                  </a:cubicBezTo>
                  <a:close/>
                  <a:moveTo>
                    <a:pt x="24" y="81"/>
                  </a:moveTo>
                  <a:cubicBezTo>
                    <a:pt x="48" y="81"/>
                    <a:pt x="48" y="81"/>
                    <a:pt x="48" y="81"/>
                  </a:cubicBezTo>
                  <a:cubicBezTo>
                    <a:pt x="36" y="43"/>
                    <a:pt x="36" y="43"/>
                    <a:pt x="36" y="43"/>
                  </a:cubicBezTo>
                  <a:lnTo>
                    <a:pt x="24"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
            <p:cNvSpPr>
              <a:spLocks noEditPoints="1"/>
            </p:cNvSpPr>
            <p:nvPr/>
          </p:nvSpPr>
          <p:spPr bwMode="auto">
            <a:xfrm>
              <a:off x="1048689" y="2224175"/>
              <a:ext cx="183325" cy="205106"/>
            </a:xfrm>
            <a:custGeom>
              <a:avLst/>
              <a:gdLst>
                <a:gd name="T0" fmla="*/ 96 w 192"/>
                <a:gd name="T1" fmla="*/ 214 h 214"/>
                <a:gd name="T2" fmla="*/ 88 w 192"/>
                <a:gd name="T3" fmla="*/ 211 h 214"/>
                <a:gd name="T4" fmla="*/ 3 w 192"/>
                <a:gd name="T5" fmla="*/ 101 h 214"/>
                <a:gd name="T6" fmla="*/ 1 w 192"/>
                <a:gd name="T7" fmla="*/ 93 h 214"/>
                <a:gd name="T8" fmla="*/ 5 w 192"/>
                <a:gd name="T9" fmla="*/ 87 h 214"/>
                <a:gd name="T10" fmla="*/ 23 w 192"/>
                <a:gd name="T11" fmla="*/ 54 h 214"/>
                <a:gd name="T12" fmla="*/ 28 w 192"/>
                <a:gd name="T13" fmla="*/ 10 h 214"/>
                <a:gd name="T14" fmla="*/ 33 w 192"/>
                <a:gd name="T15" fmla="*/ 1 h 214"/>
                <a:gd name="T16" fmla="*/ 44 w 192"/>
                <a:gd name="T17" fmla="*/ 2 h 214"/>
                <a:gd name="T18" fmla="*/ 96 w 192"/>
                <a:gd name="T19" fmla="*/ 18 h 214"/>
                <a:gd name="T20" fmla="*/ 149 w 192"/>
                <a:gd name="T21" fmla="*/ 2 h 214"/>
                <a:gd name="T22" fmla="*/ 159 w 192"/>
                <a:gd name="T23" fmla="*/ 1 h 214"/>
                <a:gd name="T24" fmla="*/ 164 w 192"/>
                <a:gd name="T25" fmla="*/ 10 h 214"/>
                <a:gd name="T26" fmla="*/ 169 w 192"/>
                <a:gd name="T27" fmla="*/ 54 h 214"/>
                <a:gd name="T28" fmla="*/ 187 w 192"/>
                <a:gd name="T29" fmla="*/ 87 h 214"/>
                <a:gd name="T30" fmla="*/ 191 w 192"/>
                <a:gd name="T31" fmla="*/ 93 h 214"/>
                <a:gd name="T32" fmla="*/ 189 w 192"/>
                <a:gd name="T33" fmla="*/ 101 h 214"/>
                <a:gd name="T34" fmla="*/ 104 w 192"/>
                <a:gd name="T35" fmla="*/ 211 h 214"/>
                <a:gd name="T36" fmla="*/ 96 w 192"/>
                <a:gd name="T37" fmla="*/ 214 h 214"/>
                <a:gd name="T38" fmla="*/ 25 w 192"/>
                <a:gd name="T39" fmla="*/ 97 h 214"/>
                <a:gd name="T40" fmla="*/ 96 w 192"/>
                <a:gd name="T41" fmla="*/ 188 h 214"/>
                <a:gd name="T42" fmla="*/ 167 w 192"/>
                <a:gd name="T43" fmla="*/ 97 h 214"/>
                <a:gd name="T44" fmla="*/ 149 w 192"/>
                <a:gd name="T45" fmla="*/ 58 h 214"/>
                <a:gd name="T46" fmla="*/ 145 w 192"/>
                <a:gd name="T47" fmla="*/ 27 h 214"/>
                <a:gd name="T48" fmla="*/ 96 w 192"/>
                <a:gd name="T49" fmla="*/ 38 h 214"/>
                <a:gd name="T50" fmla="*/ 47 w 192"/>
                <a:gd name="T51" fmla="*/ 27 h 214"/>
                <a:gd name="T52" fmla="*/ 43 w 192"/>
                <a:gd name="T53" fmla="*/ 58 h 214"/>
                <a:gd name="T54" fmla="*/ 25 w 192"/>
                <a:gd name="T55" fmla="*/ 9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214">
                  <a:moveTo>
                    <a:pt x="96" y="214"/>
                  </a:moveTo>
                  <a:cubicBezTo>
                    <a:pt x="93" y="214"/>
                    <a:pt x="90" y="213"/>
                    <a:pt x="88" y="211"/>
                  </a:cubicBezTo>
                  <a:cubicBezTo>
                    <a:pt x="3" y="101"/>
                    <a:pt x="3" y="101"/>
                    <a:pt x="3" y="101"/>
                  </a:cubicBezTo>
                  <a:cubicBezTo>
                    <a:pt x="1" y="99"/>
                    <a:pt x="0" y="96"/>
                    <a:pt x="1" y="93"/>
                  </a:cubicBezTo>
                  <a:cubicBezTo>
                    <a:pt x="1" y="91"/>
                    <a:pt x="3" y="88"/>
                    <a:pt x="5" y="87"/>
                  </a:cubicBezTo>
                  <a:cubicBezTo>
                    <a:pt x="13" y="82"/>
                    <a:pt x="20" y="70"/>
                    <a:pt x="23" y="54"/>
                  </a:cubicBezTo>
                  <a:cubicBezTo>
                    <a:pt x="26" y="42"/>
                    <a:pt x="28" y="27"/>
                    <a:pt x="28" y="10"/>
                  </a:cubicBezTo>
                  <a:cubicBezTo>
                    <a:pt x="28" y="6"/>
                    <a:pt x="30" y="3"/>
                    <a:pt x="33" y="1"/>
                  </a:cubicBezTo>
                  <a:cubicBezTo>
                    <a:pt x="37" y="0"/>
                    <a:pt x="40" y="0"/>
                    <a:pt x="44" y="2"/>
                  </a:cubicBezTo>
                  <a:cubicBezTo>
                    <a:pt x="60" y="13"/>
                    <a:pt x="78" y="18"/>
                    <a:pt x="96" y="18"/>
                  </a:cubicBezTo>
                  <a:cubicBezTo>
                    <a:pt x="114" y="18"/>
                    <a:pt x="132" y="13"/>
                    <a:pt x="149" y="2"/>
                  </a:cubicBezTo>
                  <a:cubicBezTo>
                    <a:pt x="152" y="0"/>
                    <a:pt x="156" y="0"/>
                    <a:pt x="159" y="1"/>
                  </a:cubicBezTo>
                  <a:cubicBezTo>
                    <a:pt x="162" y="3"/>
                    <a:pt x="164" y="6"/>
                    <a:pt x="164" y="10"/>
                  </a:cubicBezTo>
                  <a:cubicBezTo>
                    <a:pt x="164" y="27"/>
                    <a:pt x="166" y="42"/>
                    <a:pt x="169" y="54"/>
                  </a:cubicBezTo>
                  <a:cubicBezTo>
                    <a:pt x="172" y="70"/>
                    <a:pt x="179" y="82"/>
                    <a:pt x="187" y="87"/>
                  </a:cubicBezTo>
                  <a:cubicBezTo>
                    <a:pt x="189" y="88"/>
                    <a:pt x="191" y="91"/>
                    <a:pt x="191" y="93"/>
                  </a:cubicBezTo>
                  <a:cubicBezTo>
                    <a:pt x="192" y="96"/>
                    <a:pt x="191" y="99"/>
                    <a:pt x="189" y="101"/>
                  </a:cubicBezTo>
                  <a:cubicBezTo>
                    <a:pt x="104" y="211"/>
                    <a:pt x="104" y="211"/>
                    <a:pt x="104" y="211"/>
                  </a:cubicBezTo>
                  <a:cubicBezTo>
                    <a:pt x="102" y="213"/>
                    <a:pt x="99" y="214"/>
                    <a:pt x="96" y="214"/>
                  </a:cubicBezTo>
                  <a:close/>
                  <a:moveTo>
                    <a:pt x="25" y="97"/>
                  </a:moveTo>
                  <a:cubicBezTo>
                    <a:pt x="96" y="188"/>
                    <a:pt x="96" y="188"/>
                    <a:pt x="96" y="188"/>
                  </a:cubicBezTo>
                  <a:cubicBezTo>
                    <a:pt x="167" y="97"/>
                    <a:pt x="167" y="97"/>
                    <a:pt x="167" y="97"/>
                  </a:cubicBezTo>
                  <a:cubicBezTo>
                    <a:pt x="159" y="88"/>
                    <a:pt x="153" y="75"/>
                    <a:pt x="149" y="58"/>
                  </a:cubicBezTo>
                  <a:cubicBezTo>
                    <a:pt x="147" y="49"/>
                    <a:pt x="146" y="39"/>
                    <a:pt x="145" y="27"/>
                  </a:cubicBezTo>
                  <a:cubicBezTo>
                    <a:pt x="129" y="34"/>
                    <a:pt x="113" y="38"/>
                    <a:pt x="96" y="38"/>
                  </a:cubicBezTo>
                  <a:cubicBezTo>
                    <a:pt x="79" y="38"/>
                    <a:pt x="63" y="34"/>
                    <a:pt x="47" y="27"/>
                  </a:cubicBezTo>
                  <a:cubicBezTo>
                    <a:pt x="47" y="39"/>
                    <a:pt x="45" y="49"/>
                    <a:pt x="43" y="58"/>
                  </a:cubicBezTo>
                  <a:cubicBezTo>
                    <a:pt x="39" y="75"/>
                    <a:pt x="33" y="88"/>
                    <a:pt x="25" y="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5"/>
            <p:cNvSpPr>
              <a:spLocks noEditPoints="1"/>
            </p:cNvSpPr>
            <p:nvPr/>
          </p:nvSpPr>
          <p:spPr bwMode="auto">
            <a:xfrm>
              <a:off x="1111310" y="1861155"/>
              <a:ext cx="58083" cy="47193"/>
            </a:xfrm>
            <a:custGeom>
              <a:avLst/>
              <a:gdLst>
                <a:gd name="T0" fmla="*/ 30 w 60"/>
                <a:gd name="T1" fmla="*/ 50 h 50"/>
                <a:gd name="T2" fmla="*/ 0 w 60"/>
                <a:gd name="T3" fmla="*/ 25 h 50"/>
                <a:gd name="T4" fmla="*/ 30 w 60"/>
                <a:gd name="T5" fmla="*/ 0 h 50"/>
                <a:gd name="T6" fmla="*/ 60 w 60"/>
                <a:gd name="T7" fmla="*/ 25 h 50"/>
                <a:gd name="T8" fmla="*/ 30 w 60"/>
                <a:gd name="T9" fmla="*/ 50 h 50"/>
                <a:gd name="T10" fmla="*/ 30 w 60"/>
                <a:gd name="T11" fmla="*/ 20 h 50"/>
                <a:gd name="T12" fmla="*/ 20 w 60"/>
                <a:gd name="T13" fmla="*/ 25 h 50"/>
                <a:gd name="T14" fmla="*/ 30 w 60"/>
                <a:gd name="T15" fmla="*/ 30 h 50"/>
                <a:gd name="T16" fmla="*/ 40 w 60"/>
                <a:gd name="T17" fmla="*/ 25 h 50"/>
                <a:gd name="T18" fmla="*/ 30 w 60"/>
                <a:gd name="T1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0">
                  <a:moveTo>
                    <a:pt x="30" y="50"/>
                  </a:moveTo>
                  <a:cubicBezTo>
                    <a:pt x="13" y="50"/>
                    <a:pt x="0" y="39"/>
                    <a:pt x="0" y="25"/>
                  </a:cubicBezTo>
                  <a:cubicBezTo>
                    <a:pt x="0" y="11"/>
                    <a:pt x="13" y="0"/>
                    <a:pt x="30" y="0"/>
                  </a:cubicBezTo>
                  <a:cubicBezTo>
                    <a:pt x="47" y="0"/>
                    <a:pt x="60" y="11"/>
                    <a:pt x="60" y="25"/>
                  </a:cubicBezTo>
                  <a:cubicBezTo>
                    <a:pt x="60" y="39"/>
                    <a:pt x="47" y="50"/>
                    <a:pt x="30" y="50"/>
                  </a:cubicBezTo>
                  <a:close/>
                  <a:moveTo>
                    <a:pt x="30" y="20"/>
                  </a:moveTo>
                  <a:cubicBezTo>
                    <a:pt x="24" y="20"/>
                    <a:pt x="20" y="24"/>
                    <a:pt x="20" y="25"/>
                  </a:cubicBezTo>
                  <a:cubicBezTo>
                    <a:pt x="20" y="26"/>
                    <a:pt x="24" y="30"/>
                    <a:pt x="30" y="30"/>
                  </a:cubicBezTo>
                  <a:cubicBezTo>
                    <a:pt x="36" y="30"/>
                    <a:pt x="40" y="27"/>
                    <a:pt x="40" y="25"/>
                  </a:cubicBezTo>
                  <a:cubicBezTo>
                    <a:pt x="40" y="24"/>
                    <a:pt x="36" y="20"/>
                    <a:pt x="3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6"/>
            <p:cNvSpPr>
              <a:spLocks/>
            </p:cNvSpPr>
            <p:nvPr/>
          </p:nvSpPr>
          <p:spPr bwMode="auto">
            <a:xfrm>
              <a:off x="1151242" y="1874768"/>
              <a:ext cx="258652" cy="19966"/>
            </a:xfrm>
            <a:custGeom>
              <a:avLst/>
              <a:gdLst>
                <a:gd name="T0" fmla="*/ 260 w 270"/>
                <a:gd name="T1" fmla="*/ 20 h 20"/>
                <a:gd name="T2" fmla="*/ 10 w 270"/>
                <a:gd name="T3" fmla="*/ 20 h 20"/>
                <a:gd name="T4" fmla="*/ 0 w 270"/>
                <a:gd name="T5" fmla="*/ 10 h 20"/>
                <a:gd name="T6" fmla="*/ 10 w 270"/>
                <a:gd name="T7" fmla="*/ 0 h 20"/>
                <a:gd name="T8" fmla="*/ 260 w 270"/>
                <a:gd name="T9" fmla="*/ 0 h 20"/>
                <a:gd name="T10" fmla="*/ 270 w 270"/>
                <a:gd name="T11" fmla="*/ 10 h 20"/>
                <a:gd name="T12" fmla="*/ 260 w 27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70" h="20">
                  <a:moveTo>
                    <a:pt x="260" y="20"/>
                  </a:moveTo>
                  <a:cubicBezTo>
                    <a:pt x="10" y="20"/>
                    <a:pt x="10" y="20"/>
                    <a:pt x="10" y="20"/>
                  </a:cubicBezTo>
                  <a:cubicBezTo>
                    <a:pt x="5" y="20"/>
                    <a:pt x="0" y="16"/>
                    <a:pt x="0" y="10"/>
                  </a:cubicBezTo>
                  <a:cubicBezTo>
                    <a:pt x="0" y="5"/>
                    <a:pt x="5" y="0"/>
                    <a:pt x="10" y="0"/>
                  </a:cubicBezTo>
                  <a:cubicBezTo>
                    <a:pt x="260" y="0"/>
                    <a:pt x="260" y="0"/>
                    <a:pt x="260" y="0"/>
                  </a:cubicBezTo>
                  <a:cubicBezTo>
                    <a:pt x="265" y="0"/>
                    <a:pt x="270" y="5"/>
                    <a:pt x="270" y="10"/>
                  </a:cubicBezTo>
                  <a:cubicBezTo>
                    <a:pt x="270" y="16"/>
                    <a:pt x="265" y="20"/>
                    <a:pt x="26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7" name="Group 96">
            <a:extLst>
              <a:ext uri="{C183D7F6-B498-43B3-948B-1728B52AA6E4}">
                <adec:decorative xmlns:adec="http://schemas.microsoft.com/office/drawing/2017/decorative" val="1"/>
              </a:ext>
            </a:extLst>
          </p:cNvPr>
          <p:cNvGrpSpPr/>
          <p:nvPr/>
        </p:nvGrpSpPr>
        <p:grpSpPr>
          <a:xfrm>
            <a:off x="1571420" y="3395505"/>
            <a:ext cx="639823" cy="659789"/>
            <a:chOff x="4138898" y="1794903"/>
            <a:chExt cx="639823" cy="659789"/>
          </a:xfrm>
          <a:solidFill>
            <a:schemeClr val="accent1">
              <a:lumMod val="60000"/>
              <a:lumOff val="40000"/>
            </a:schemeClr>
          </a:solidFill>
        </p:grpSpPr>
        <p:sp>
          <p:nvSpPr>
            <p:cNvPr id="98" name="Freeform 54"/>
            <p:cNvSpPr>
              <a:spLocks noEditPoints="1"/>
            </p:cNvSpPr>
            <p:nvPr/>
          </p:nvSpPr>
          <p:spPr bwMode="auto">
            <a:xfrm>
              <a:off x="4600841" y="1881121"/>
              <a:ext cx="121612" cy="136133"/>
            </a:xfrm>
            <a:custGeom>
              <a:avLst/>
              <a:gdLst>
                <a:gd name="T0" fmla="*/ 63 w 127"/>
                <a:gd name="T1" fmla="*/ 142 h 142"/>
                <a:gd name="T2" fmla="*/ 16 w 127"/>
                <a:gd name="T3" fmla="*/ 116 h 142"/>
                <a:gd name="T4" fmla="*/ 0 w 127"/>
                <a:gd name="T5" fmla="*/ 67 h 142"/>
                <a:gd name="T6" fmla="*/ 16 w 127"/>
                <a:gd name="T7" fmla="*/ 21 h 142"/>
                <a:gd name="T8" fmla="*/ 63 w 127"/>
                <a:gd name="T9" fmla="*/ 0 h 142"/>
                <a:gd name="T10" fmla="*/ 127 w 127"/>
                <a:gd name="T11" fmla="*/ 67 h 142"/>
                <a:gd name="T12" fmla="*/ 63 w 127"/>
                <a:gd name="T13" fmla="*/ 142 h 142"/>
                <a:gd name="T14" fmla="*/ 63 w 127"/>
                <a:gd name="T15" fmla="*/ 20 h 142"/>
                <a:gd name="T16" fmla="*/ 31 w 127"/>
                <a:gd name="T17" fmla="*/ 34 h 142"/>
                <a:gd name="T18" fmla="*/ 20 w 127"/>
                <a:gd name="T19" fmla="*/ 67 h 142"/>
                <a:gd name="T20" fmla="*/ 32 w 127"/>
                <a:gd name="T21" fmla="*/ 104 h 142"/>
                <a:gd name="T22" fmla="*/ 63 w 127"/>
                <a:gd name="T23" fmla="*/ 122 h 142"/>
                <a:gd name="T24" fmla="*/ 107 w 127"/>
                <a:gd name="T25" fmla="*/ 67 h 142"/>
                <a:gd name="T26" fmla="*/ 63 w 127"/>
                <a:gd name="T27"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42">
                  <a:moveTo>
                    <a:pt x="63" y="142"/>
                  </a:moveTo>
                  <a:cubicBezTo>
                    <a:pt x="45" y="142"/>
                    <a:pt x="28" y="133"/>
                    <a:pt x="16" y="116"/>
                  </a:cubicBezTo>
                  <a:cubicBezTo>
                    <a:pt x="6" y="102"/>
                    <a:pt x="0" y="85"/>
                    <a:pt x="0" y="67"/>
                  </a:cubicBezTo>
                  <a:cubicBezTo>
                    <a:pt x="0" y="49"/>
                    <a:pt x="6" y="33"/>
                    <a:pt x="16" y="21"/>
                  </a:cubicBezTo>
                  <a:cubicBezTo>
                    <a:pt x="28" y="7"/>
                    <a:pt x="45" y="0"/>
                    <a:pt x="63" y="0"/>
                  </a:cubicBezTo>
                  <a:cubicBezTo>
                    <a:pt x="99" y="0"/>
                    <a:pt x="127" y="29"/>
                    <a:pt x="127" y="67"/>
                  </a:cubicBezTo>
                  <a:cubicBezTo>
                    <a:pt x="127" y="108"/>
                    <a:pt x="98" y="142"/>
                    <a:pt x="63" y="142"/>
                  </a:cubicBezTo>
                  <a:close/>
                  <a:moveTo>
                    <a:pt x="63" y="20"/>
                  </a:moveTo>
                  <a:cubicBezTo>
                    <a:pt x="51" y="20"/>
                    <a:pt x="39" y="25"/>
                    <a:pt x="31" y="34"/>
                  </a:cubicBezTo>
                  <a:cubicBezTo>
                    <a:pt x="24" y="43"/>
                    <a:pt x="20" y="54"/>
                    <a:pt x="20" y="67"/>
                  </a:cubicBezTo>
                  <a:cubicBezTo>
                    <a:pt x="20" y="80"/>
                    <a:pt x="24" y="94"/>
                    <a:pt x="32" y="104"/>
                  </a:cubicBezTo>
                  <a:cubicBezTo>
                    <a:pt x="40" y="116"/>
                    <a:pt x="52" y="122"/>
                    <a:pt x="63" y="122"/>
                  </a:cubicBezTo>
                  <a:cubicBezTo>
                    <a:pt x="86" y="122"/>
                    <a:pt x="107" y="96"/>
                    <a:pt x="107" y="67"/>
                  </a:cubicBezTo>
                  <a:cubicBezTo>
                    <a:pt x="107" y="40"/>
                    <a:pt x="88" y="20"/>
                    <a:pt x="6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55"/>
            <p:cNvSpPr>
              <a:spLocks/>
            </p:cNvSpPr>
            <p:nvPr/>
          </p:nvSpPr>
          <p:spPr bwMode="auto">
            <a:xfrm>
              <a:off x="4583598" y="2019976"/>
              <a:ext cx="49915" cy="19059"/>
            </a:xfrm>
            <a:custGeom>
              <a:avLst/>
              <a:gdLst>
                <a:gd name="T0" fmla="*/ 42 w 52"/>
                <a:gd name="T1" fmla="*/ 20 h 20"/>
                <a:gd name="T2" fmla="*/ 10 w 52"/>
                <a:gd name="T3" fmla="*/ 20 h 20"/>
                <a:gd name="T4" fmla="*/ 0 w 52"/>
                <a:gd name="T5" fmla="*/ 10 h 20"/>
                <a:gd name="T6" fmla="*/ 10 w 52"/>
                <a:gd name="T7" fmla="*/ 0 h 20"/>
                <a:gd name="T8" fmla="*/ 42 w 52"/>
                <a:gd name="T9" fmla="*/ 0 h 20"/>
                <a:gd name="T10" fmla="*/ 52 w 52"/>
                <a:gd name="T11" fmla="*/ 10 h 20"/>
                <a:gd name="T12" fmla="*/ 42 w 5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2" h="20">
                  <a:moveTo>
                    <a:pt x="42" y="20"/>
                  </a:moveTo>
                  <a:cubicBezTo>
                    <a:pt x="10" y="20"/>
                    <a:pt x="10" y="20"/>
                    <a:pt x="10" y="20"/>
                  </a:cubicBezTo>
                  <a:cubicBezTo>
                    <a:pt x="4" y="20"/>
                    <a:pt x="0" y="16"/>
                    <a:pt x="0" y="10"/>
                  </a:cubicBezTo>
                  <a:cubicBezTo>
                    <a:pt x="0" y="5"/>
                    <a:pt x="4" y="0"/>
                    <a:pt x="10" y="0"/>
                  </a:cubicBezTo>
                  <a:cubicBezTo>
                    <a:pt x="42" y="0"/>
                    <a:pt x="42" y="0"/>
                    <a:pt x="42" y="0"/>
                  </a:cubicBezTo>
                  <a:cubicBezTo>
                    <a:pt x="47" y="0"/>
                    <a:pt x="52" y="5"/>
                    <a:pt x="52" y="10"/>
                  </a:cubicBezTo>
                  <a:cubicBezTo>
                    <a:pt x="52" y="16"/>
                    <a:pt x="47" y="20"/>
                    <a:pt x="42"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56"/>
            <p:cNvSpPr>
              <a:spLocks/>
            </p:cNvSpPr>
            <p:nvPr/>
          </p:nvSpPr>
          <p:spPr bwMode="auto">
            <a:xfrm>
              <a:off x="4712470" y="2088042"/>
              <a:ext cx="19059" cy="137040"/>
            </a:xfrm>
            <a:custGeom>
              <a:avLst/>
              <a:gdLst>
                <a:gd name="T0" fmla="*/ 10 w 20"/>
                <a:gd name="T1" fmla="*/ 143 h 143"/>
                <a:gd name="T2" fmla="*/ 0 w 20"/>
                <a:gd name="T3" fmla="*/ 133 h 143"/>
                <a:gd name="T4" fmla="*/ 0 w 20"/>
                <a:gd name="T5" fmla="*/ 10 h 143"/>
                <a:gd name="T6" fmla="*/ 10 w 20"/>
                <a:gd name="T7" fmla="*/ 0 h 143"/>
                <a:gd name="T8" fmla="*/ 20 w 20"/>
                <a:gd name="T9" fmla="*/ 10 h 143"/>
                <a:gd name="T10" fmla="*/ 20 w 20"/>
                <a:gd name="T11" fmla="*/ 133 h 143"/>
                <a:gd name="T12" fmla="*/ 10 w 20"/>
                <a:gd name="T13" fmla="*/ 143 h 143"/>
              </a:gdLst>
              <a:ahLst/>
              <a:cxnLst>
                <a:cxn ang="0">
                  <a:pos x="T0" y="T1"/>
                </a:cxn>
                <a:cxn ang="0">
                  <a:pos x="T2" y="T3"/>
                </a:cxn>
                <a:cxn ang="0">
                  <a:pos x="T4" y="T5"/>
                </a:cxn>
                <a:cxn ang="0">
                  <a:pos x="T6" y="T7"/>
                </a:cxn>
                <a:cxn ang="0">
                  <a:pos x="T8" y="T9"/>
                </a:cxn>
                <a:cxn ang="0">
                  <a:pos x="T10" y="T11"/>
                </a:cxn>
                <a:cxn ang="0">
                  <a:pos x="T12" y="T13"/>
                </a:cxn>
              </a:cxnLst>
              <a:rect l="0" t="0" r="r" b="b"/>
              <a:pathLst>
                <a:path w="20" h="143">
                  <a:moveTo>
                    <a:pt x="10" y="143"/>
                  </a:moveTo>
                  <a:cubicBezTo>
                    <a:pt x="5" y="143"/>
                    <a:pt x="0" y="138"/>
                    <a:pt x="0" y="133"/>
                  </a:cubicBezTo>
                  <a:cubicBezTo>
                    <a:pt x="0" y="10"/>
                    <a:pt x="0" y="10"/>
                    <a:pt x="0" y="10"/>
                  </a:cubicBezTo>
                  <a:cubicBezTo>
                    <a:pt x="0" y="4"/>
                    <a:pt x="5" y="0"/>
                    <a:pt x="10" y="0"/>
                  </a:cubicBezTo>
                  <a:cubicBezTo>
                    <a:pt x="16" y="0"/>
                    <a:pt x="20" y="4"/>
                    <a:pt x="20" y="10"/>
                  </a:cubicBezTo>
                  <a:cubicBezTo>
                    <a:pt x="20" y="133"/>
                    <a:pt x="20" y="133"/>
                    <a:pt x="20" y="133"/>
                  </a:cubicBezTo>
                  <a:cubicBezTo>
                    <a:pt x="20" y="138"/>
                    <a:pt x="16" y="143"/>
                    <a:pt x="1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57"/>
            <p:cNvSpPr>
              <a:spLocks/>
            </p:cNvSpPr>
            <p:nvPr/>
          </p:nvSpPr>
          <p:spPr bwMode="auto">
            <a:xfrm>
              <a:off x="4591766" y="2096210"/>
              <a:ext cx="19059" cy="64436"/>
            </a:xfrm>
            <a:custGeom>
              <a:avLst/>
              <a:gdLst>
                <a:gd name="T0" fmla="*/ 10 w 20"/>
                <a:gd name="T1" fmla="*/ 67 h 67"/>
                <a:gd name="T2" fmla="*/ 0 w 20"/>
                <a:gd name="T3" fmla="*/ 57 h 67"/>
                <a:gd name="T4" fmla="*/ 0 w 20"/>
                <a:gd name="T5" fmla="*/ 10 h 67"/>
                <a:gd name="T6" fmla="*/ 10 w 20"/>
                <a:gd name="T7" fmla="*/ 0 h 67"/>
                <a:gd name="T8" fmla="*/ 20 w 20"/>
                <a:gd name="T9" fmla="*/ 10 h 67"/>
                <a:gd name="T10" fmla="*/ 20 w 20"/>
                <a:gd name="T11" fmla="*/ 57 h 67"/>
                <a:gd name="T12" fmla="*/ 10 w 20"/>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20" h="67">
                  <a:moveTo>
                    <a:pt x="10" y="67"/>
                  </a:moveTo>
                  <a:cubicBezTo>
                    <a:pt x="5" y="67"/>
                    <a:pt x="0" y="62"/>
                    <a:pt x="0" y="57"/>
                  </a:cubicBezTo>
                  <a:cubicBezTo>
                    <a:pt x="0" y="10"/>
                    <a:pt x="0" y="10"/>
                    <a:pt x="0" y="10"/>
                  </a:cubicBezTo>
                  <a:cubicBezTo>
                    <a:pt x="0" y="5"/>
                    <a:pt x="5" y="0"/>
                    <a:pt x="10" y="0"/>
                  </a:cubicBezTo>
                  <a:cubicBezTo>
                    <a:pt x="16" y="0"/>
                    <a:pt x="20" y="5"/>
                    <a:pt x="20" y="10"/>
                  </a:cubicBezTo>
                  <a:cubicBezTo>
                    <a:pt x="20" y="57"/>
                    <a:pt x="20" y="57"/>
                    <a:pt x="20" y="57"/>
                  </a:cubicBezTo>
                  <a:cubicBezTo>
                    <a:pt x="20" y="62"/>
                    <a:pt x="16" y="67"/>
                    <a:pt x="10"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58"/>
            <p:cNvSpPr>
              <a:spLocks/>
            </p:cNvSpPr>
            <p:nvPr/>
          </p:nvSpPr>
          <p:spPr bwMode="auto">
            <a:xfrm>
              <a:off x="4651664" y="2218729"/>
              <a:ext cx="19059" cy="210552"/>
            </a:xfrm>
            <a:custGeom>
              <a:avLst/>
              <a:gdLst>
                <a:gd name="T0" fmla="*/ 10 w 20"/>
                <a:gd name="T1" fmla="*/ 219 h 219"/>
                <a:gd name="T2" fmla="*/ 9 w 20"/>
                <a:gd name="T3" fmla="*/ 218 h 219"/>
                <a:gd name="T4" fmla="*/ 0 w 20"/>
                <a:gd name="T5" fmla="*/ 207 h 219"/>
                <a:gd name="T6" fmla="*/ 0 w 20"/>
                <a:gd name="T7" fmla="*/ 207 h 219"/>
                <a:gd name="T8" fmla="*/ 0 w 20"/>
                <a:gd name="T9" fmla="*/ 10 h 219"/>
                <a:gd name="T10" fmla="*/ 10 w 20"/>
                <a:gd name="T11" fmla="*/ 0 h 219"/>
                <a:gd name="T12" fmla="*/ 20 w 20"/>
                <a:gd name="T13" fmla="*/ 10 h 219"/>
                <a:gd name="T14" fmla="*/ 20 w 20"/>
                <a:gd name="T15" fmla="*/ 207 h 219"/>
                <a:gd name="T16" fmla="*/ 20 w 20"/>
                <a:gd name="T17" fmla="*/ 210 h 219"/>
                <a:gd name="T18" fmla="*/ 10 w 20"/>
                <a:gd name="T19"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9">
                  <a:moveTo>
                    <a:pt x="10" y="219"/>
                  </a:moveTo>
                  <a:cubicBezTo>
                    <a:pt x="10" y="219"/>
                    <a:pt x="9" y="219"/>
                    <a:pt x="9" y="218"/>
                  </a:cubicBezTo>
                  <a:cubicBezTo>
                    <a:pt x="4" y="218"/>
                    <a:pt x="0" y="213"/>
                    <a:pt x="0" y="207"/>
                  </a:cubicBezTo>
                  <a:cubicBezTo>
                    <a:pt x="0" y="207"/>
                    <a:pt x="0" y="207"/>
                    <a:pt x="0" y="207"/>
                  </a:cubicBezTo>
                  <a:cubicBezTo>
                    <a:pt x="0" y="10"/>
                    <a:pt x="0" y="10"/>
                    <a:pt x="0" y="10"/>
                  </a:cubicBezTo>
                  <a:cubicBezTo>
                    <a:pt x="0" y="4"/>
                    <a:pt x="5" y="0"/>
                    <a:pt x="10" y="0"/>
                  </a:cubicBezTo>
                  <a:cubicBezTo>
                    <a:pt x="16" y="0"/>
                    <a:pt x="20" y="4"/>
                    <a:pt x="20" y="10"/>
                  </a:cubicBezTo>
                  <a:cubicBezTo>
                    <a:pt x="20" y="207"/>
                    <a:pt x="20" y="207"/>
                    <a:pt x="20" y="207"/>
                  </a:cubicBezTo>
                  <a:cubicBezTo>
                    <a:pt x="20" y="208"/>
                    <a:pt x="20" y="209"/>
                    <a:pt x="20" y="210"/>
                  </a:cubicBezTo>
                  <a:cubicBezTo>
                    <a:pt x="20" y="215"/>
                    <a:pt x="15" y="219"/>
                    <a:pt x="10" y="2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59"/>
            <p:cNvSpPr>
              <a:spLocks/>
            </p:cNvSpPr>
            <p:nvPr/>
          </p:nvSpPr>
          <p:spPr bwMode="auto">
            <a:xfrm>
              <a:off x="4651664" y="2218729"/>
              <a:ext cx="19966" cy="210552"/>
            </a:xfrm>
            <a:custGeom>
              <a:avLst/>
              <a:gdLst>
                <a:gd name="T0" fmla="*/ 10 w 21"/>
                <a:gd name="T1" fmla="*/ 219 h 219"/>
                <a:gd name="T2" fmla="*/ 1 w 21"/>
                <a:gd name="T3" fmla="*/ 211 h 219"/>
                <a:gd name="T4" fmla="*/ 0 w 21"/>
                <a:gd name="T5" fmla="*/ 207 h 219"/>
                <a:gd name="T6" fmla="*/ 0 w 21"/>
                <a:gd name="T7" fmla="*/ 10 h 219"/>
                <a:gd name="T8" fmla="*/ 10 w 21"/>
                <a:gd name="T9" fmla="*/ 0 h 219"/>
                <a:gd name="T10" fmla="*/ 20 w 21"/>
                <a:gd name="T11" fmla="*/ 10 h 219"/>
                <a:gd name="T12" fmla="*/ 20 w 21"/>
                <a:gd name="T13" fmla="*/ 207 h 219"/>
                <a:gd name="T14" fmla="*/ 12 w 21"/>
                <a:gd name="T15" fmla="*/ 218 h 219"/>
                <a:gd name="T16" fmla="*/ 10 w 21"/>
                <a:gd name="T17"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9">
                  <a:moveTo>
                    <a:pt x="10" y="219"/>
                  </a:moveTo>
                  <a:cubicBezTo>
                    <a:pt x="6" y="219"/>
                    <a:pt x="1" y="215"/>
                    <a:pt x="1" y="211"/>
                  </a:cubicBezTo>
                  <a:cubicBezTo>
                    <a:pt x="0" y="209"/>
                    <a:pt x="0" y="208"/>
                    <a:pt x="0" y="207"/>
                  </a:cubicBezTo>
                  <a:cubicBezTo>
                    <a:pt x="0" y="10"/>
                    <a:pt x="0" y="10"/>
                    <a:pt x="0" y="10"/>
                  </a:cubicBezTo>
                  <a:cubicBezTo>
                    <a:pt x="0" y="4"/>
                    <a:pt x="5" y="0"/>
                    <a:pt x="10" y="0"/>
                  </a:cubicBezTo>
                  <a:cubicBezTo>
                    <a:pt x="16" y="0"/>
                    <a:pt x="20" y="4"/>
                    <a:pt x="20" y="10"/>
                  </a:cubicBezTo>
                  <a:cubicBezTo>
                    <a:pt x="20" y="207"/>
                    <a:pt x="20" y="207"/>
                    <a:pt x="20" y="207"/>
                  </a:cubicBezTo>
                  <a:cubicBezTo>
                    <a:pt x="21" y="212"/>
                    <a:pt x="18" y="217"/>
                    <a:pt x="12" y="218"/>
                  </a:cubicBezTo>
                  <a:cubicBezTo>
                    <a:pt x="12" y="218"/>
                    <a:pt x="11" y="219"/>
                    <a:pt x="10" y="2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60"/>
            <p:cNvSpPr>
              <a:spLocks/>
            </p:cNvSpPr>
            <p:nvPr/>
          </p:nvSpPr>
          <p:spPr bwMode="auto">
            <a:xfrm>
              <a:off x="4712470" y="2200578"/>
              <a:ext cx="19059" cy="24504"/>
            </a:xfrm>
            <a:custGeom>
              <a:avLst/>
              <a:gdLst>
                <a:gd name="T0" fmla="*/ 10 w 20"/>
                <a:gd name="T1" fmla="*/ 25 h 25"/>
                <a:gd name="T2" fmla="*/ 0 w 20"/>
                <a:gd name="T3" fmla="*/ 15 h 25"/>
                <a:gd name="T4" fmla="*/ 0 w 20"/>
                <a:gd name="T5" fmla="*/ 10 h 25"/>
                <a:gd name="T6" fmla="*/ 10 w 20"/>
                <a:gd name="T7" fmla="*/ 0 h 25"/>
                <a:gd name="T8" fmla="*/ 20 w 20"/>
                <a:gd name="T9" fmla="*/ 10 h 25"/>
                <a:gd name="T10" fmla="*/ 20 w 20"/>
                <a:gd name="T11" fmla="*/ 15 h 25"/>
                <a:gd name="T12" fmla="*/ 10 w 20"/>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10" y="25"/>
                  </a:moveTo>
                  <a:cubicBezTo>
                    <a:pt x="5" y="25"/>
                    <a:pt x="0" y="20"/>
                    <a:pt x="0" y="15"/>
                  </a:cubicBezTo>
                  <a:cubicBezTo>
                    <a:pt x="0" y="10"/>
                    <a:pt x="0" y="10"/>
                    <a:pt x="0" y="10"/>
                  </a:cubicBezTo>
                  <a:cubicBezTo>
                    <a:pt x="0" y="4"/>
                    <a:pt x="5" y="0"/>
                    <a:pt x="10" y="0"/>
                  </a:cubicBezTo>
                  <a:cubicBezTo>
                    <a:pt x="16" y="0"/>
                    <a:pt x="20" y="4"/>
                    <a:pt x="20" y="10"/>
                  </a:cubicBezTo>
                  <a:cubicBezTo>
                    <a:pt x="20" y="15"/>
                    <a:pt x="20" y="15"/>
                    <a:pt x="20" y="15"/>
                  </a:cubicBezTo>
                  <a:cubicBezTo>
                    <a:pt x="20" y="20"/>
                    <a:pt x="16" y="25"/>
                    <a:pt x="10"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61"/>
            <p:cNvSpPr>
              <a:spLocks noEditPoints="1"/>
            </p:cNvSpPr>
            <p:nvPr/>
          </p:nvSpPr>
          <p:spPr bwMode="auto">
            <a:xfrm>
              <a:off x="4138898" y="1794903"/>
              <a:ext cx="639823" cy="659789"/>
            </a:xfrm>
            <a:custGeom>
              <a:avLst/>
              <a:gdLst>
                <a:gd name="T0" fmla="*/ 581 w 668"/>
                <a:gd name="T1" fmla="*/ 689 h 689"/>
                <a:gd name="T2" fmla="*/ 575 w 668"/>
                <a:gd name="T3" fmla="*/ 689 h 689"/>
                <a:gd name="T4" fmla="*/ 546 w 668"/>
                <a:gd name="T5" fmla="*/ 676 h 689"/>
                <a:gd name="T6" fmla="*/ 518 w 668"/>
                <a:gd name="T7" fmla="*/ 689 h 689"/>
                <a:gd name="T8" fmla="*/ 512 w 668"/>
                <a:gd name="T9" fmla="*/ 689 h 689"/>
                <a:gd name="T10" fmla="*/ 473 w 668"/>
                <a:gd name="T11" fmla="*/ 650 h 689"/>
                <a:gd name="T12" fmla="*/ 473 w 668"/>
                <a:gd name="T13" fmla="*/ 382 h 689"/>
                <a:gd name="T14" fmla="*/ 22 w 668"/>
                <a:gd name="T15" fmla="*/ 382 h 689"/>
                <a:gd name="T16" fmla="*/ 0 w 668"/>
                <a:gd name="T17" fmla="*/ 360 h 689"/>
                <a:gd name="T18" fmla="*/ 0 w 668"/>
                <a:gd name="T19" fmla="*/ 22 h 689"/>
                <a:gd name="T20" fmla="*/ 22 w 668"/>
                <a:gd name="T21" fmla="*/ 0 h 689"/>
                <a:gd name="T22" fmla="*/ 495 w 668"/>
                <a:gd name="T23" fmla="*/ 0 h 689"/>
                <a:gd name="T24" fmla="*/ 517 w 668"/>
                <a:gd name="T25" fmla="*/ 22 h 689"/>
                <a:gd name="T26" fmla="*/ 517 w 668"/>
                <a:gd name="T27" fmla="*/ 118 h 689"/>
                <a:gd name="T28" fmla="*/ 514 w 668"/>
                <a:gd name="T29" fmla="*/ 124 h 689"/>
                <a:gd name="T30" fmla="*/ 503 w 668"/>
                <a:gd name="T31" fmla="*/ 157 h 689"/>
                <a:gd name="T32" fmla="*/ 515 w 668"/>
                <a:gd name="T33" fmla="*/ 194 h 689"/>
                <a:gd name="T34" fmla="*/ 517 w 668"/>
                <a:gd name="T35" fmla="*/ 200 h 689"/>
                <a:gd name="T36" fmla="*/ 517 w 668"/>
                <a:gd name="T37" fmla="*/ 235 h 689"/>
                <a:gd name="T38" fmla="*/ 634 w 668"/>
                <a:gd name="T39" fmla="*/ 235 h 689"/>
                <a:gd name="T40" fmla="*/ 668 w 668"/>
                <a:gd name="T41" fmla="*/ 269 h 689"/>
                <a:gd name="T42" fmla="*/ 668 w 668"/>
                <a:gd name="T43" fmla="*/ 439 h 689"/>
                <a:gd name="T44" fmla="*/ 634 w 668"/>
                <a:gd name="T45" fmla="*/ 473 h 689"/>
                <a:gd name="T46" fmla="*/ 634 w 668"/>
                <a:gd name="T47" fmla="*/ 473 h 689"/>
                <a:gd name="T48" fmla="*/ 619 w 668"/>
                <a:gd name="T49" fmla="*/ 470 h 689"/>
                <a:gd name="T50" fmla="*/ 619 w 668"/>
                <a:gd name="T51" fmla="*/ 650 h 689"/>
                <a:gd name="T52" fmla="*/ 581 w 668"/>
                <a:gd name="T53" fmla="*/ 689 h 689"/>
                <a:gd name="T54" fmla="*/ 546 w 668"/>
                <a:gd name="T55" fmla="*/ 642 h 689"/>
                <a:gd name="T56" fmla="*/ 546 w 668"/>
                <a:gd name="T57" fmla="*/ 642 h 689"/>
                <a:gd name="T58" fmla="*/ 556 w 668"/>
                <a:gd name="T59" fmla="*/ 651 h 689"/>
                <a:gd name="T60" fmla="*/ 575 w 668"/>
                <a:gd name="T61" fmla="*/ 669 h 689"/>
                <a:gd name="T62" fmla="*/ 581 w 668"/>
                <a:gd name="T63" fmla="*/ 669 h 689"/>
                <a:gd name="T64" fmla="*/ 599 w 668"/>
                <a:gd name="T65" fmla="*/ 650 h 689"/>
                <a:gd name="T66" fmla="*/ 599 w 668"/>
                <a:gd name="T67" fmla="*/ 439 h 689"/>
                <a:gd name="T68" fmla="*/ 609 w 668"/>
                <a:gd name="T69" fmla="*/ 429 h 689"/>
                <a:gd name="T70" fmla="*/ 619 w 668"/>
                <a:gd name="T71" fmla="*/ 439 h 689"/>
                <a:gd name="T72" fmla="*/ 634 w 668"/>
                <a:gd name="T73" fmla="*/ 453 h 689"/>
                <a:gd name="T74" fmla="*/ 634 w 668"/>
                <a:gd name="T75" fmla="*/ 453 h 689"/>
                <a:gd name="T76" fmla="*/ 648 w 668"/>
                <a:gd name="T77" fmla="*/ 439 h 689"/>
                <a:gd name="T78" fmla="*/ 648 w 668"/>
                <a:gd name="T79" fmla="*/ 269 h 689"/>
                <a:gd name="T80" fmla="*/ 634 w 668"/>
                <a:gd name="T81" fmla="*/ 255 h 689"/>
                <a:gd name="T82" fmla="*/ 507 w 668"/>
                <a:gd name="T83" fmla="*/ 255 h 689"/>
                <a:gd name="T84" fmla="*/ 497 w 668"/>
                <a:gd name="T85" fmla="*/ 245 h 689"/>
                <a:gd name="T86" fmla="*/ 497 w 668"/>
                <a:gd name="T87" fmla="*/ 203 h 689"/>
                <a:gd name="T88" fmla="*/ 483 w 668"/>
                <a:gd name="T89" fmla="*/ 157 h 689"/>
                <a:gd name="T90" fmla="*/ 497 w 668"/>
                <a:gd name="T91" fmla="*/ 114 h 689"/>
                <a:gd name="T92" fmla="*/ 497 w 668"/>
                <a:gd name="T93" fmla="*/ 22 h 689"/>
                <a:gd name="T94" fmla="*/ 495 w 668"/>
                <a:gd name="T95" fmla="*/ 20 h 689"/>
                <a:gd name="T96" fmla="*/ 22 w 668"/>
                <a:gd name="T97" fmla="*/ 20 h 689"/>
                <a:gd name="T98" fmla="*/ 20 w 668"/>
                <a:gd name="T99" fmla="*/ 22 h 689"/>
                <a:gd name="T100" fmla="*/ 20 w 668"/>
                <a:gd name="T101" fmla="*/ 360 h 689"/>
                <a:gd name="T102" fmla="*/ 22 w 668"/>
                <a:gd name="T103" fmla="*/ 362 h 689"/>
                <a:gd name="T104" fmla="*/ 483 w 668"/>
                <a:gd name="T105" fmla="*/ 362 h 689"/>
                <a:gd name="T106" fmla="*/ 493 w 668"/>
                <a:gd name="T107" fmla="*/ 372 h 689"/>
                <a:gd name="T108" fmla="*/ 493 w 668"/>
                <a:gd name="T109" fmla="*/ 650 h 689"/>
                <a:gd name="T110" fmla="*/ 512 w 668"/>
                <a:gd name="T111" fmla="*/ 669 h 689"/>
                <a:gd name="T112" fmla="*/ 518 w 668"/>
                <a:gd name="T113" fmla="*/ 669 h 689"/>
                <a:gd name="T114" fmla="*/ 536 w 668"/>
                <a:gd name="T115" fmla="*/ 651 h 689"/>
                <a:gd name="T116" fmla="*/ 546 w 668"/>
                <a:gd name="T117" fmla="*/ 64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8" h="689">
                  <a:moveTo>
                    <a:pt x="581" y="689"/>
                  </a:moveTo>
                  <a:cubicBezTo>
                    <a:pt x="575" y="689"/>
                    <a:pt x="575" y="689"/>
                    <a:pt x="575" y="689"/>
                  </a:cubicBezTo>
                  <a:cubicBezTo>
                    <a:pt x="564" y="689"/>
                    <a:pt x="553" y="684"/>
                    <a:pt x="546" y="676"/>
                  </a:cubicBezTo>
                  <a:cubicBezTo>
                    <a:pt x="539" y="684"/>
                    <a:pt x="529" y="689"/>
                    <a:pt x="518" y="689"/>
                  </a:cubicBezTo>
                  <a:cubicBezTo>
                    <a:pt x="512" y="689"/>
                    <a:pt x="512" y="689"/>
                    <a:pt x="512" y="689"/>
                  </a:cubicBezTo>
                  <a:cubicBezTo>
                    <a:pt x="491" y="689"/>
                    <a:pt x="473" y="671"/>
                    <a:pt x="473" y="650"/>
                  </a:cubicBezTo>
                  <a:cubicBezTo>
                    <a:pt x="473" y="382"/>
                    <a:pt x="473" y="382"/>
                    <a:pt x="473" y="382"/>
                  </a:cubicBezTo>
                  <a:cubicBezTo>
                    <a:pt x="22" y="382"/>
                    <a:pt x="22" y="382"/>
                    <a:pt x="22" y="382"/>
                  </a:cubicBezTo>
                  <a:cubicBezTo>
                    <a:pt x="10" y="382"/>
                    <a:pt x="0" y="372"/>
                    <a:pt x="0" y="360"/>
                  </a:cubicBezTo>
                  <a:cubicBezTo>
                    <a:pt x="0" y="22"/>
                    <a:pt x="0" y="22"/>
                    <a:pt x="0" y="22"/>
                  </a:cubicBezTo>
                  <a:cubicBezTo>
                    <a:pt x="0" y="9"/>
                    <a:pt x="10" y="0"/>
                    <a:pt x="22" y="0"/>
                  </a:cubicBezTo>
                  <a:cubicBezTo>
                    <a:pt x="495" y="0"/>
                    <a:pt x="495" y="0"/>
                    <a:pt x="495" y="0"/>
                  </a:cubicBezTo>
                  <a:cubicBezTo>
                    <a:pt x="507" y="0"/>
                    <a:pt x="517" y="9"/>
                    <a:pt x="517" y="22"/>
                  </a:cubicBezTo>
                  <a:cubicBezTo>
                    <a:pt x="517" y="118"/>
                    <a:pt x="517" y="118"/>
                    <a:pt x="517" y="118"/>
                  </a:cubicBezTo>
                  <a:cubicBezTo>
                    <a:pt x="517" y="120"/>
                    <a:pt x="516" y="122"/>
                    <a:pt x="514" y="124"/>
                  </a:cubicBezTo>
                  <a:cubicBezTo>
                    <a:pt x="507" y="133"/>
                    <a:pt x="503" y="144"/>
                    <a:pt x="503" y="157"/>
                  </a:cubicBezTo>
                  <a:cubicBezTo>
                    <a:pt x="503" y="170"/>
                    <a:pt x="507" y="184"/>
                    <a:pt x="515" y="194"/>
                  </a:cubicBezTo>
                  <a:cubicBezTo>
                    <a:pt x="516" y="196"/>
                    <a:pt x="517" y="198"/>
                    <a:pt x="517" y="200"/>
                  </a:cubicBezTo>
                  <a:cubicBezTo>
                    <a:pt x="517" y="235"/>
                    <a:pt x="517" y="235"/>
                    <a:pt x="517" y="235"/>
                  </a:cubicBezTo>
                  <a:cubicBezTo>
                    <a:pt x="634" y="235"/>
                    <a:pt x="634" y="235"/>
                    <a:pt x="634" y="235"/>
                  </a:cubicBezTo>
                  <a:cubicBezTo>
                    <a:pt x="653" y="235"/>
                    <a:pt x="668" y="251"/>
                    <a:pt x="668" y="269"/>
                  </a:cubicBezTo>
                  <a:cubicBezTo>
                    <a:pt x="668" y="439"/>
                    <a:pt x="668" y="439"/>
                    <a:pt x="668" y="439"/>
                  </a:cubicBezTo>
                  <a:cubicBezTo>
                    <a:pt x="668" y="457"/>
                    <a:pt x="653" y="473"/>
                    <a:pt x="634" y="473"/>
                  </a:cubicBezTo>
                  <a:cubicBezTo>
                    <a:pt x="634" y="473"/>
                    <a:pt x="634" y="473"/>
                    <a:pt x="634" y="473"/>
                  </a:cubicBezTo>
                  <a:cubicBezTo>
                    <a:pt x="629" y="473"/>
                    <a:pt x="624" y="472"/>
                    <a:pt x="619" y="470"/>
                  </a:cubicBezTo>
                  <a:cubicBezTo>
                    <a:pt x="619" y="650"/>
                    <a:pt x="619" y="650"/>
                    <a:pt x="619" y="650"/>
                  </a:cubicBezTo>
                  <a:cubicBezTo>
                    <a:pt x="619" y="671"/>
                    <a:pt x="602" y="689"/>
                    <a:pt x="581" y="689"/>
                  </a:cubicBezTo>
                  <a:close/>
                  <a:moveTo>
                    <a:pt x="546" y="642"/>
                  </a:moveTo>
                  <a:cubicBezTo>
                    <a:pt x="546" y="642"/>
                    <a:pt x="546" y="642"/>
                    <a:pt x="546" y="642"/>
                  </a:cubicBezTo>
                  <a:cubicBezTo>
                    <a:pt x="552" y="642"/>
                    <a:pt x="556" y="646"/>
                    <a:pt x="556" y="651"/>
                  </a:cubicBezTo>
                  <a:cubicBezTo>
                    <a:pt x="557" y="661"/>
                    <a:pt x="565" y="669"/>
                    <a:pt x="575" y="669"/>
                  </a:cubicBezTo>
                  <a:cubicBezTo>
                    <a:pt x="581" y="669"/>
                    <a:pt x="581" y="669"/>
                    <a:pt x="581" y="669"/>
                  </a:cubicBezTo>
                  <a:cubicBezTo>
                    <a:pt x="591" y="669"/>
                    <a:pt x="599" y="660"/>
                    <a:pt x="599" y="650"/>
                  </a:cubicBezTo>
                  <a:cubicBezTo>
                    <a:pt x="599" y="439"/>
                    <a:pt x="599" y="439"/>
                    <a:pt x="599" y="439"/>
                  </a:cubicBezTo>
                  <a:cubicBezTo>
                    <a:pt x="599" y="433"/>
                    <a:pt x="604" y="429"/>
                    <a:pt x="609" y="429"/>
                  </a:cubicBezTo>
                  <a:cubicBezTo>
                    <a:pt x="615" y="429"/>
                    <a:pt x="619" y="433"/>
                    <a:pt x="619" y="439"/>
                  </a:cubicBezTo>
                  <a:cubicBezTo>
                    <a:pt x="619" y="446"/>
                    <a:pt x="626" y="453"/>
                    <a:pt x="634" y="453"/>
                  </a:cubicBezTo>
                  <a:cubicBezTo>
                    <a:pt x="634" y="453"/>
                    <a:pt x="634" y="453"/>
                    <a:pt x="634" y="453"/>
                  </a:cubicBezTo>
                  <a:cubicBezTo>
                    <a:pt x="642" y="453"/>
                    <a:pt x="648" y="446"/>
                    <a:pt x="648" y="439"/>
                  </a:cubicBezTo>
                  <a:cubicBezTo>
                    <a:pt x="648" y="269"/>
                    <a:pt x="648" y="269"/>
                    <a:pt x="648" y="269"/>
                  </a:cubicBezTo>
                  <a:cubicBezTo>
                    <a:pt x="648" y="262"/>
                    <a:pt x="642" y="255"/>
                    <a:pt x="634" y="255"/>
                  </a:cubicBezTo>
                  <a:cubicBezTo>
                    <a:pt x="507" y="255"/>
                    <a:pt x="507" y="255"/>
                    <a:pt x="507" y="255"/>
                  </a:cubicBezTo>
                  <a:cubicBezTo>
                    <a:pt x="501" y="255"/>
                    <a:pt x="497" y="251"/>
                    <a:pt x="497" y="245"/>
                  </a:cubicBezTo>
                  <a:cubicBezTo>
                    <a:pt x="497" y="203"/>
                    <a:pt x="497" y="203"/>
                    <a:pt x="497" y="203"/>
                  </a:cubicBezTo>
                  <a:cubicBezTo>
                    <a:pt x="488" y="190"/>
                    <a:pt x="483" y="173"/>
                    <a:pt x="483" y="157"/>
                  </a:cubicBezTo>
                  <a:cubicBezTo>
                    <a:pt x="483" y="141"/>
                    <a:pt x="488" y="126"/>
                    <a:pt x="497" y="114"/>
                  </a:cubicBezTo>
                  <a:cubicBezTo>
                    <a:pt x="497" y="22"/>
                    <a:pt x="497" y="22"/>
                    <a:pt x="497" y="22"/>
                  </a:cubicBezTo>
                  <a:cubicBezTo>
                    <a:pt x="497" y="21"/>
                    <a:pt x="496" y="20"/>
                    <a:pt x="495" y="20"/>
                  </a:cubicBezTo>
                  <a:cubicBezTo>
                    <a:pt x="22" y="20"/>
                    <a:pt x="22" y="20"/>
                    <a:pt x="22" y="20"/>
                  </a:cubicBezTo>
                  <a:cubicBezTo>
                    <a:pt x="21" y="20"/>
                    <a:pt x="20" y="21"/>
                    <a:pt x="20" y="22"/>
                  </a:cubicBezTo>
                  <a:cubicBezTo>
                    <a:pt x="20" y="360"/>
                    <a:pt x="20" y="360"/>
                    <a:pt x="20" y="360"/>
                  </a:cubicBezTo>
                  <a:cubicBezTo>
                    <a:pt x="20" y="361"/>
                    <a:pt x="21" y="362"/>
                    <a:pt x="22" y="362"/>
                  </a:cubicBezTo>
                  <a:cubicBezTo>
                    <a:pt x="483" y="362"/>
                    <a:pt x="483" y="362"/>
                    <a:pt x="483" y="362"/>
                  </a:cubicBezTo>
                  <a:cubicBezTo>
                    <a:pt x="489" y="362"/>
                    <a:pt x="493" y="366"/>
                    <a:pt x="493" y="372"/>
                  </a:cubicBezTo>
                  <a:cubicBezTo>
                    <a:pt x="493" y="650"/>
                    <a:pt x="493" y="650"/>
                    <a:pt x="493" y="650"/>
                  </a:cubicBezTo>
                  <a:cubicBezTo>
                    <a:pt x="493" y="660"/>
                    <a:pt x="502" y="669"/>
                    <a:pt x="512" y="669"/>
                  </a:cubicBezTo>
                  <a:cubicBezTo>
                    <a:pt x="518" y="669"/>
                    <a:pt x="518" y="669"/>
                    <a:pt x="518" y="669"/>
                  </a:cubicBezTo>
                  <a:cubicBezTo>
                    <a:pt x="527" y="669"/>
                    <a:pt x="536" y="661"/>
                    <a:pt x="536" y="651"/>
                  </a:cubicBezTo>
                  <a:cubicBezTo>
                    <a:pt x="537" y="646"/>
                    <a:pt x="541" y="642"/>
                    <a:pt x="546" y="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62"/>
            <p:cNvSpPr>
              <a:spLocks/>
            </p:cNvSpPr>
            <p:nvPr/>
          </p:nvSpPr>
          <p:spPr bwMode="auto">
            <a:xfrm>
              <a:off x="4712470" y="2105286"/>
              <a:ext cx="19059" cy="119797"/>
            </a:xfrm>
            <a:custGeom>
              <a:avLst/>
              <a:gdLst>
                <a:gd name="T0" fmla="*/ 10 w 20"/>
                <a:gd name="T1" fmla="*/ 125 h 125"/>
                <a:gd name="T2" fmla="*/ 0 w 20"/>
                <a:gd name="T3" fmla="*/ 115 h 125"/>
                <a:gd name="T4" fmla="*/ 0 w 20"/>
                <a:gd name="T5" fmla="*/ 10 h 125"/>
                <a:gd name="T6" fmla="*/ 10 w 20"/>
                <a:gd name="T7" fmla="*/ 0 h 125"/>
                <a:gd name="T8" fmla="*/ 20 w 20"/>
                <a:gd name="T9" fmla="*/ 10 h 125"/>
                <a:gd name="T10" fmla="*/ 20 w 20"/>
                <a:gd name="T11" fmla="*/ 115 h 125"/>
                <a:gd name="T12" fmla="*/ 10 w 20"/>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20" h="125">
                  <a:moveTo>
                    <a:pt x="10" y="125"/>
                  </a:moveTo>
                  <a:cubicBezTo>
                    <a:pt x="5" y="125"/>
                    <a:pt x="0" y="120"/>
                    <a:pt x="0" y="115"/>
                  </a:cubicBezTo>
                  <a:cubicBezTo>
                    <a:pt x="0" y="10"/>
                    <a:pt x="0" y="10"/>
                    <a:pt x="0" y="10"/>
                  </a:cubicBezTo>
                  <a:cubicBezTo>
                    <a:pt x="0" y="5"/>
                    <a:pt x="5" y="0"/>
                    <a:pt x="10" y="0"/>
                  </a:cubicBezTo>
                  <a:cubicBezTo>
                    <a:pt x="16" y="0"/>
                    <a:pt x="20" y="5"/>
                    <a:pt x="20" y="10"/>
                  </a:cubicBezTo>
                  <a:cubicBezTo>
                    <a:pt x="20" y="115"/>
                    <a:pt x="20" y="115"/>
                    <a:pt x="20" y="115"/>
                  </a:cubicBezTo>
                  <a:cubicBezTo>
                    <a:pt x="20" y="120"/>
                    <a:pt x="16" y="125"/>
                    <a:pt x="10" y="1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63"/>
            <p:cNvSpPr>
              <a:spLocks/>
            </p:cNvSpPr>
            <p:nvPr/>
          </p:nvSpPr>
          <p:spPr bwMode="auto">
            <a:xfrm>
              <a:off x="4452003" y="1923776"/>
              <a:ext cx="159729" cy="190586"/>
            </a:xfrm>
            <a:custGeom>
              <a:avLst/>
              <a:gdLst>
                <a:gd name="T0" fmla="*/ 156 w 167"/>
                <a:gd name="T1" fmla="*/ 199 h 199"/>
                <a:gd name="T2" fmla="*/ 149 w 167"/>
                <a:gd name="T3" fmla="*/ 196 h 199"/>
                <a:gd name="T4" fmla="*/ 14 w 167"/>
                <a:gd name="T5" fmla="*/ 62 h 199"/>
                <a:gd name="T6" fmla="*/ 14 w 167"/>
                <a:gd name="T7" fmla="*/ 13 h 199"/>
                <a:gd name="T8" fmla="*/ 14 w 167"/>
                <a:gd name="T9" fmla="*/ 13 h 199"/>
                <a:gd name="T10" fmla="*/ 62 w 167"/>
                <a:gd name="T11" fmla="*/ 13 h 199"/>
                <a:gd name="T12" fmla="*/ 152 w 167"/>
                <a:gd name="T13" fmla="*/ 103 h 199"/>
                <a:gd name="T14" fmla="*/ 152 w 167"/>
                <a:gd name="T15" fmla="*/ 117 h 199"/>
                <a:gd name="T16" fmla="*/ 138 w 167"/>
                <a:gd name="T17" fmla="*/ 117 h 199"/>
                <a:gd name="T18" fmla="*/ 48 w 167"/>
                <a:gd name="T19" fmla="*/ 27 h 199"/>
                <a:gd name="T20" fmla="*/ 28 w 167"/>
                <a:gd name="T21" fmla="*/ 27 h 199"/>
                <a:gd name="T22" fmla="*/ 28 w 167"/>
                <a:gd name="T23" fmla="*/ 28 h 199"/>
                <a:gd name="T24" fmla="*/ 28 w 167"/>
                <a:gd name="T25" fmla="*/ 48 h 199"/>
                <a:gd name="T26" fmla="*/ 163 w 167"/>
                <a:gd name="T27" fmla="*/ 182 h 199"/>
                <a:gd name="T28" fmla="*/ 163 w 167"/>
                <a:gd name="T29" fmla="*/ 196 h 199"/>
                <a:gd name="T30" fmla="*/ 156 w 167"/>
                <a:gd name="T31"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99">
                  <a:moveTo>
                    <a:pt x="156" y="199"/>
                  </a:moveTo>
                  <a:cubicBezTo>
                    <a:pt x="153" y="199"/>
                    <a:pt x="150" y="198"/>
                    <a:pt x="149" y="196"/>
                  </a:cubicBezTo>
                  <a:cubicBezTo>
                    <a:pt x="14" y="62"/>
                    <a:pt x="14" y="62"/>
                    <a:pt x="14" y="62"/>
                  </a:cubicBezTo>
                  <a:cubicBezTo>
                    <a:pt x="0" y="48"/>
                    <a:pt x="0" y="27"/>
                    <a:pt x="14" y="13"/>
                  </a:cubicBezTo>
                  <a:cubicBezTo>
                    <a:pt x="14" y="13"/>
                    <a:pt x="14" y="13"/>
                    <a:pt x="14" y="13"/>
                  </a:cubicBezTo>
                  <a:cubicBezTo>
                    <a:pt x="27" y="0"/>
                    <a:pt x="49" y="0"/>
                    <a:pt x="62" y="13"/>
                  </a:cubicBezTo>
                  <a:cubicBezTo>
                    <a:pt x="152" y="103"/>
                    <a:pt x="152" y="103"/>
                    <a:pt x="152" y="103"/>
                  </a:cubicBezTo>
                  <a:cubicBezTo>
                    <a:pt x="156" y="107"/>
                    <a:pt x="156" y="113"/>
                    <a:pt x="152" y="117"/>
                  </a:cubicBezTo>
                  <a:cubicBezTo>
                    <a:pt x="148" y="121"/>
                    <a:pt x="142" y="121"/>
                    <a:pt x="138" y="117"/>
                  </a:cubicBezTo>
                  <a:cubicBezTo>
                    <a:pt x="48" y="27"/>
                    <a:pt x="48" y="27"/>
                    <a:pt x="48" y="27"/>
                  </a:cubicBezTo>
                  <a:cubicBezTo>
                    <a:pt x="43" y="22"/>
                    <a:pt x="34" y="22"/>
                    <a:pt x="28" y="27"/>
                  </a:cubicBezTo>
                  <a:cubicBezTo>
                    <a:pt x="28" y="28"/>
                    <a:pt x="28" y="28"/>
                    <a:pt x="28" y="28"/>
                  </a:cubicBezTo>
                  <a:cubicBezTo>
                    <a:pt x="22" y="33"/>
                    <a:pt x="22" y="42"/>
                    <a:pt x="28" y="48"/>
                  </a:cubicBezTo>
                  <a:cubicBezTo>
                    <a:pt x="163" y="182"/>
                    <a:pt x="163" y="182"/>
                    <a:pt x="163" y="182"/>
                  </a:cubicBezTo>
                  <a:cubicBezTo>
                    <a:pt x="167" y="186"/>
                    <a:pt x="167" y="193"/>
                    <a:pt x="163" y="196"/>
                  </a:cubicBezTo>
                  <a:cubicBezTo>
                    <a:pt x="161" y="198"/>
                    <a:pt x="158" y="199"/>
                    <a:pt x="156" y="19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64"/>
            <p:cNvSpPr>
              <a:spLocks noEditPoints="1"/>
            </p:cNvSpPr>
            <p:nvPr/>
          </p:nvSpPr>
          <p:spPr bwMode="auto">
            <a:xfrm>
              <a:off x="4196074" y="2211469"/>
              <a:ext cx="98015" cy="120704"/>
            </a:xfrm>
            <a:custGeom>
              <a:avLst/>
              <a:gdLst>
                <a:gd name="T0" fmla="*/ 51 w 102"/>
                <a:gd name="T1" fmla="*/ 126 h 126"/>
                <a:gd name="T2" fmla="*/ 29 w 102"/>
                <a:gd name="T3" fmla="*/ 120 h 126"/>
                <a:gd name="T4" fmla="*/ 0 w 102"/>
                <a:gd name="T5" fmla="*/ 57 h 126"/>
                <a:gd name="T6" fmla="*/ 51 w 102"/>
                <a:gd name="T7" fmla="*/ 0 h 126"/>
                <a:gd name="T8" fmla="*/ 102 w 102"/>
                <a:gd name="T9" fmla="*/ 57 h 126"/>
                <a:gd name="T10" fmla="*/ 73 w 102"/>
                <a:gd name="T11" fmla="*/ 120 h 126"/>
                <a:gd name="T12" fmla="*/ 51 w 102"/>
                <a:gd name="T13" fmla="*/ 126 h 126"/>
                <a:gd name="T14" fmla="*/ 51 w 102"/>
                <a:gd name="T15" fmla="*/ 20 h 126"/>
                <a:gd name="T16" fmla="*/ 20 w 102"/>
                <a:gd name="T17" fmla="*/ 57 h 126"/>
                <a:gd name="T18" fmla="*/ 40 w 102"/>
                <a:gd name="T19" fmla="*/ 103 h 126"/>
                <a:gd name="T20" fmla="*/ 62 w 102"/>
                <a:gd name="T21" fmla="*/ 103 h 126"/>
                <a:gd name="T22" fmla="*/ 82 w 102"/>
                <a:gd name="T23" fmla="*/ 57 h 126"/>
                <a:gd name="T24" fmla="*/ 51 w 102"/>
                <a:gd name="T2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26">
                  <a:moveTo>
                    <a:pt x="51" y="126"/>
                  </a:moveTo>
                  <a:cubicBezTo>
                    <a:pt x="43" y="126"/>
                    <a:pt x="36" y="124"/>
                    <a:pt x="29" y="120"/>
                  </a:cubicBezTo>
                  <a:cubicBezTo>
                    <a:pt x="11" y="108"/>
                    <a:pt x="0" y="84"/>
                    <a:pt x="0" y="57"/>
                  </a:cubicBezTo>
                  <a:cubicBezTo>
                    <a:pt x="0" y="15"/>
                    <a:pt x="26" y="0"/>
                    <a:pt x="51" y="0"/>
                  </a:cubicBezTo>
                  <a:cubicBezTo>
                    <a:pt x="75" y="0"/>
                    <a:pt x="102" y="15"/>
                    <a:pt x="102" y="57"/>
                  </a:cubicBezTo>
                  <a:cubicBezTo>
                    <a:pt x="102" y="84"/>
                    <a:pt x="91" y="108"/>
                    <a:pt x="73" y="120"/>
                  </a:cubicBezTo>
                  <a:cubicBezTo>
                    <a:pt x="66" y="124"/>
                    <a:pt x="59" y="126"/>
                    <a:pt x="51" y="126"/>
                  </a:cubicBezTo>
                  <a:close/>
                  <a:moveTo>
                    <a:pt x="51" y="20"/>
                  </a:moveTo>
                  <a:cubicBezTo>
                    <a:pt x="31" y="20"/>
                    <a:pt x="20" y="33"/>
                    <a:pt x="20" y="57"/>
                  </a:cubicBezTo>
                  <a:cubicBezTo>
                    <a:pt x="20" y="77"/>
                    <a:pt x="28" y="95"/>
                    <a:pt x="40" y="103"/>
                  </a:cubicBezTo>
                  <a:cubicBezTo>
                    <a:pt x="47" y="108"/>
                    <a:pt x="55" y="108"/>
                    <a:pt x="62" y="103"/>
                  </a:cubicBezTo>
                  <a:cubicBezTo>
                    <a:pt x="74" y="95"/>
                    <a:pt x="82" y="77"/>
                    <a:pt x="82" y="57"/>
                  </a:cubicBezTo>
                  <a:cubicBezTo>
                    <a:pt x="82" y="33"/>
                    <a:pt x="71"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Freeform 65"/>
            <p:cNvSpPr>
              <a:spLocks noEditPoints="1"/>
            </p:cNvSpPr>
            <p:nvPr/>
          </p:nvSpPr>
          <p:spPr bwMode="auto">
            <a:xfrm>
              <a:off x="4166125" y="2308577"/>
              <a:ext cx="157006" cy="88940"/>
            </a:xfrm>
            <a:custGeom>
              <a:avLst/>
              <a:gdLst>
                <a:gd name="T0" fmla="*/ 154 w 164"/>
                <a:gd name="T1" fmla="*/ 93 h 93"/>
                <a:gd name="T2" fmla="*/ 10 w 164"/>
                <a:gd name="T3" fmla="*/ 93 h 93"/>
                <a:gd name="T4" fmla="*/ 0 w 164"/>
                <a:gd name="T5" fmla="*/ 83 h 93"/>
                <a:gd name="T6" fmla="*/ 0 w 164"/>
                <a:gd name="T7" fmla="*/ 56 h 93"/>
                <a:gd name="T8" fmla="*/ 0 w 164"/>
                <a:gd name="T9" fmla="*/ 55 h 93"/>
                <a:gd name="T10" fmla="*/ 34 w 164"/>
                <a:gd name="T11" fmla="*/ 26 h 93"/>
                <a:gd name="T12" fmla="*/ 52 w 164"/>
                <a:gd name="T13" fmla="*/ 26 h 93"/>
                <a:gd name="T14" fmla="*/ 53 w 164"/>
                <a:gd name="T15" fmla="*/ 24 h 93"/>
                <a:gd name="T16" fmla="*/ 55 w 164"/>
                <a:gd name="T17" fmla="*/ 10 h 93"/>
                <a:gd name="T18" fmla="*/ 60 w 164"/>
                <a:gd name="T19" fmla="*/ 1 h 93"/>
                <a:gd name="T20" fmla="*/ 71 w 164"/>
                <a:gd name="T21" fmla="*/ 2 h 93"/>
                <a:gd name="T22" fmla="*/ 93 w 164"/>
                <a:gd name="T23" fmla="*/ 2 h 93"/>
                <a:gd name="T24" fmla="*/ 103 w 164"/>
                <a:gd name="T25" fmla="*/ 1 h 93"/>
                <a:gd name="T26" fmla="*/ 109 w 164"/>
                <a:gd name="T27" fmla="*/ 10 h 93"/>
                <a:gd name="T28" fmla="*/ 111 w 164"/>
                <a:gd name="T29" fmla="*/ 24 h 93"/>
                <a:gd name="T30" fmla="*/ 111 w 164"/>
                <a:gd name="T31" fmla="*/ 26 h 93"/>
                <a:gd name="T32" fmla="*/ 130 w 164"/>
                <a:gd name="T33" fmla="*/ 26 h 93"/>
                <a:gd name="T34" fmla="*/ 163 w 164"/>
                <a:gd name="T35" fmla="*/ 55 h 93"/>
                <a:gd name="T36" fmla="*/ 164 w 164"/>
                <a:gd name="T37" fmla="*/ 56 h 93"/>
                <a:gd name="T38" fmla="*/ 164 w 164"/>
                <a:gd name="T39" fmla="*/ 83 h 93"/>
                <a:gd name="T40" fmla="*/ 154 w 164"/>
                <a:gd name="T41" fmla="*/ 93 h 93"/>
                <a:gd name="T42" fmla="*/ 20 w 164"/>
                <a:gd name="T43" fmla="*/ 73 h 93"/>
                <a:gd name="T44" fmla="*/ 144 w 164"/>
                <a:gd name="T45" fmla="*/ 73 h 93"/>
                <a:gd name="T46" fmla="*/ 144 w 164"/>
                <a:gd name="T47" fmla="*/ 57 h 93"/>
                <a:gd name="T48" fmla="*/ 130 w 164"/>
                <a:gd name="T49" fmla="*/ 46 h 93"/>
                <a:gd name="T50" fmla="*/ 108 w 164"/>
                <a:gd name="T51" fmla="*/ 46 h 93"/>
                <a:gd name="T52" fmla="*/ 105 w 164"/>
                <a:gd name="T53" fmla="*/ 45 h 93"/>
                <a:gd name="T54" fmla="*/ 100 w 164"/>
                <a:gd name="T55" fmla="*/ 43 h 93"/>
                <a:gd name="T56" fmla="*/ 92 w 164"/>
                <a:gd name="T57" fmla="*/ 31 h 93"/>
                <a:gd name="T58" fmla="*/ 90 w 164"/>
                <a:gd name="T59" fmla="*/ 25 h 93"/>
                <a:gd name="T60" fmla="*/ 74 w 164"/>
                <a:gd name="T61" fmla="*/ 25 h 93"/>
                <a:gd name="T62" fmla="*/ 72 w 164"/>
                <a:gd name="T63" fmla="*/ 31 h 93"/>
                <a:gd name="T64" fmla="*/ 64 w 164"/>
                <a:gd name="T65" fmla="*/ 42 h 93"/>
                <a:gd name="T66" fmla="*/ 59 w 164"/>
                <a:gd name="T67" fmla="*/ 45 h 93"/>
                <a:gd name="T68" fmla="*/ 56 w 164"/>
                <a:gd name="T69" fmla="*/ 46 h 93"/>
                <a:gd name="T70" fmla="*/ 34 w 164"/>
                <a:gd name="T71" fmla="*/ 46 h 93"/>
                <a:gd name="T72" fmla="*/ 20 w 164"/>
                <a:gd name="T73" fmla="*/ 57 h 93"/>
                <a:gd name="T74" fmla="*/ 20 w 164"/>
                <a:gd name="T75"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 h="93">
                  <a:moveTo>
                    <a:pt x="154" y="93"/>
                  </a:moveTo>
                  <a:cubicBezTo>
                    <a:pt x="10" y="93"/>
                    <a:pt x="10" y="93"/>
                    <a:pt x="10" y="93"/>
                  </a:cubicBezTo>
                  <a:cubicBezTo>
                    <a:pt x="5" y="93"/>
                    <a:pt x="0" y="88"/>
                    <a:pt x="0" y="83"/>
                  </a:cubicBezTo>
                  <a:cubicBezTo>
                    <a:pt x="0" y="56"/>
                    <a:pt x="0" y="56"/>
                    <a:pt x="0" y="56"/>
                  </a:cubicBezTo>
                  <a:cubicBezTo>
                    <a:pt x="0" y="56"/>
                    <a:pt x="0" y="55"/>
                    <a:pt x="0" y="55"/>
                  </a:cubicBezTo>
                  <a:cubicBezTo>
                    <a:pt x="3" y="38"/>
                    <a:pt x="17" y="26"/>
                    <a:pt x="34" y="26"/>
                  </a:cubicBezTo>
                  <a:cubicBezTo>
                    <a:pt x="52" y="26"/>
                    <a:pt x="52" y="26"/>
                    <a:pt x="52" y="26"/>
                  </a:cubicBezTo>
                  <a:cubicBezTo>
                    <a:pt x="53" y="25"/>
                    <a:pt x="53" y="25"/>
                    <a:pt x="53" y="24"/>
                  </a:cubicBezTo>
                  <a:cubicBezTo>
                    <a:pt x="54" y="21"/>
                    <a:pt x="55" y="16"/>
                    <a:pt x="55" y="10"/>
                  </a:cubicBezTo>
                  <a:cubicBezTo>
                    <a:pt x="55" y="6"/>
                    <a:pt x="57" y="3"/>
                    <a:pt x="60" y="1"/>
                  </a:cubicBezTo>
                  <a:cubicBezTo>
                    <a:pt x="64" y="0"/>
                    <a:pt x="68" y="0"/>
                    <a:pt x="71" y="2"/>
                  </a:cubicBezTo>
                  <a:cubicBezTo>
                    <a:pt x="78" y="7"/>
                    <a:pt x="86" y="7"/>
                    <a:pt x="93" y="2"/>
                  </a:cubicBezTo>
                  <a:cubicBezTo>
                    <a:pt x="96" y="0"/>
                    <a:pt x="100" y="0"/>
                    <a:pt x="103" y="1"/>
                  </a:cubicBezTo>
                  <a:cubicBezTo>
                    <a:pt x="107" y="3"/>
                    <a:pt x="109" y="6"/>
                    <a:pt x="109" y="10"/>
                  </a:cubicBezTo>
                  <a:cubicBezTo>
                    <a:pt x="109" y="18"/>
                    <a:pt x="110" y="22"/>
                    <a:pt x="111" y="24"/>
                  </a:cubicBezTo>
                  <a:cubicBezTo>
                    <a:pt x="111" y="25"/>
                    <a:pt x="111" y="25"/>
                    <a:pt x="111" y="26"/>
                  </a:cubicBezTo>
                  <a:cubicBezTo>
                    <a:pt x="130" y="26"/>
                    <a:pt x="130" y="26"/>
                    <a:pt x="130" y="26"/>
                  </a:cubicBezTo>
                  <a:cubicBezTo>
                    <a:pt x="147" y="26"/>
                    <a:pt x="161" y="38"/>
                    <a:pt x="163" y="55"/>
                  </a:cubicBezTo>
                  <a:cubicBezTo>
                    <a:pt x="164" y="55"/>
                    <a:pt x="164" y="56"/>
                    <a:pt x="164" y="56"/>
                  </a:cubicBezTo>
                  <a:cubicBezTo>
                    <a:pt x="164" y="83"/>
                    <a:pt x="164" y="83"/>
                    <a:pt x="164" y="83"/>
                  </a:cubicBezTo>
                  <a:cubicBezTo>
                    <a:pt x="164" y="88"/>
                    <a:pt x="159" y="93"/>
                    <a:pt x="154" y="93"/>
                  </a:cubicBezTo>
                  <a:close/>
                  <a:moveTo>
                    <a:pt x="20" y="73"/>
                  </a:moveTo>
                  <a:cubicBezTo>
                    <a:pt x="144" y="73"/>
                    <a:pt x="144" y="73"/>
                    <a:pt x="144" y="73"/>
                  </a:cubicBezTo>
                  <a:cubicBezTo>
                    <a:pt x="144" y="57"/>
                    <a:pt x="144" y="57"/>
                    <a:pt x="144" y="57"/>
                  </a:cubicBezTo>
                  <a:cubicBezTo>
                    <a:pt x="142" y="51"/>
                    <a:pt x="136" y="46"/>
                    <a:pt x="130" y="46"/>
                  </a:cubicBezTo>
                  <a:cubicBezTo>
                    <a:pt x="108" y="46"/>
                    <a:pt x="108" y="46"/>
                    <a:pt x="108" y="46"/>
                  </a:cubicBezTo>
                  <a:cubicBezTo>
                    <a:pt x="107" y="46"/>
                    <a:pt x="106" y="45"/>
                    <a:pt x="105" y="45"/>
                  </a:cubicBezTo>
                  <a:cubicBezTo>
                    <a:pt x="103" y="44"/>
                    <a:pt x="102" y="44"/>
                    <a:pt x="100" y="43"/>
                  </a:cubicBezTo>
                  <a:cubicBezTo>
                    <a:pt x="96" y="40"/>
                    <a:pt x="94" y="36"/>
                    <a:pt x="92" y="31"/>
                  </a:cubicBezTo>
                  <a:cubicBezTo>
                    <a:pt x="91" y="29"/>
                    <a:pt x="91" y="27"/>
                    <a:pt x="90" y="25"/>
                  </a:cubicBezTo>
                  <a:cubicBezTo>
                    <a:pt x="85" y="26"/>
                    <a:pt x="79" y="26"/>
                    <a:pt x="74" y="25"/>
                  </a:cubicBezTo>
                  <a:cubicBezTo>
                    <a:pt x="73" y="27"/>
                    <a:pt x="73" y="29"/>
                    <a:pt x="72" y="31"/>
                  </a:cubicBezTo>
                  <a:cubicBezTo>
                    <a:pt x="70" y="36"/>
                    <a:pt x="67" y="40"/>
                    <a:pt x="64" y="42"/>
                  </a:cubicBezTo>
                  <a:cubicBezTo>
                    <a:pt x="62" y="44"/>
                    <a:pt x="61" y="44"/>
                    <a:pt x="59" y="45"/>
                  </a:cubicBezTo>
                  <a:cubicBezTo>
                    <a:pt x="58" y="45"/>
                    <a:pt x="57" y="46"/>
                    <a:pt x="56" y="46"/>
                  </a:cubicBezTo>
                  <a:cubicBezTo>
                    <a:pt x="34" y="46"/>
                    <a:pt x="34" y="46"/>
                    <a:pt x="34" y="46"/>
                  </a:cubicBezTo>
                  <a:cubicBezTo>
                    <a:pt x="27" y="46"/>
                    <a:pt x="22" y="51"/>
                    <a:pt x="20" y="57"/>
                  </a:cubicBezTo>
                  <a:lnTo>
                    <a:pt x="20"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Freeform 66"/>
            <p:cNvSpPr>
              <a:spLocks noEditPoints="1"/>
            </p:cNvSpPr>
            <p:nvPr/>
          </p:nvSpPr>
          <p:spPr bwMode="auto">
            <a:xfrm>
              <a:off x="4393012" y="2211469"/>
              <a:ext cx="97108" cy="120704"/>
            </a:xfrm>
            <a:custGeom>
              <a:avLst/>
              <a:gdLst>
                <a:gd name="T0" fmla="*/ 51 w 101"/>
                <a:gd name="T1" fmla="*/ 126 h 126"/>
                <a:gd name="T2" fmla="*/ 28 w 101"/>
                <a:gd name="T3" fmla="*/ 120 h 126"/>
                <a:gd name="T4" fmla="*/ 0 w 101"/>
                <a:gd name="T5" fmla="*/ 57 h 126"/>
                <a:gd name="T6" fmla="*/ 51 w 101"/>
                <a:gd name="T7" fmla="*/ 0 h 126"/>
                <a:gd name="T8" fmla="*/ 101 w 101"/>
                <a:gd name="T9" fmla="*/ 57 h 126"/>
                <a:gd name="T10" fmla="*/ 73 w 101"/>
                <a:gd name="T11" fmla="*/ 120 h 126"/>
                <a:gd name="T12" fmla="*/ 51 w 101"/>
                <a:gd name="T13" fmla="*/ 126 h 126"/>
                <a:gd name="T14" fmla="*/ 51 w 101"/>
                <a:gd name="T15" fmla="*/ 20 h 126"/>
                <a:gd name="T16" fmla="*/ 20 w 101"/>
                <a:gd name="T17" fmla="*/ 57 h 126"/>
                <a:gd name="T18" fmla="*/ 39 w 101"/>
                <a:gd name="T19" fmla="*/ 103 h 126"/>
                <a:gd name="T20" fmla="*/ 62 w 101"/>
                <a:gd name="T21" fmla="*/ 103 h 126"/>
                <a:gd name="T22" fmla="*/ 81 w 101"/>
                <a:gd name="T23" fmla="*/ 57 h 126"/>
                <a:gd name="T24" fmla="*/ 51 w 101"/>
                <a:gd name="T2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26">
                  <a:moveTo>
                    <a:pt x="51" y="126"/>
                  </a:moveTo>
                  <a:cubicBezTo>
                    <a:pt x="43" y="126"/>
                    <a:pt x="35" y="124"/>
                    <a:pt x="28" y="120"/>
                  </a:cubicBezTo>
                  <a:cubicBezTo>
                    <a:pt x="11" y="108"/>
                    <a:pt x="0" y="84"/>
                    <a:pt x="0" y="57"/>
                  </a:cubicBezTo>
                  <a:cubicBezTo>
                    <a:pt x="0" y="15"/>
                    <a:pt x="26" y="0"/>
                    <a:pt x="51" y="0"/>
                  </a:cubicBezTo>
                  <a:cubicBezTo>
                    <a:pt x="75" y="0"/>
                    <a:pt x="101" y="15"/>
                    <a:pt x="101" y="57"/>
                  </a:cubicBezTo>
                  <a:cubicBezTo>
                    <a:pt x="101" y="84"/>
                    <a:pt x="91" y="108"/>
                    <a:pt x="73" y="120"/>
                  </a:cubicBezTo>
                  <a:cubicBezTo>
                    <a:pt x="66" y="124"/>
                    <a:pt x="59" y="126"/>
                    <a:pt x="51" y="126"/>
                  </a:cubicBezTo>
                  <a:close/>
                  <a:moveTo>
                    <a:pt x="51" y="20"/>
                  </a:moveTo>
                  <a:cubicBezTo>
                    <a:pt x="31" y="20"/>
                    <a:pt x="20" y="33"/>
                    <a:pt x="20" y="57"/>
                  </a:cubicBezTo>
                  <a:cubicBezTo>
                    <a:pt x="20" y="77"/>
                    <a:pt x="28" y="95"/>
                    <a:pt x="39" y="103"/>
                  </a:cubicBezTo>
                  <a:cubicBezTo>
                    <a:pt x="47" y="108"/>
                    <a:pt x="55" y="108"/>
                    <a:pt x="62" y="103"/>
                  </a:cubicBezTo>
                  <a:cubicBezTo>
                    <a:pt x="74" y="95"/>
                    <a:pt x="81" y="77"/>
                    <a:pt x="81" y="57"/>
                  </a:cubicBezTo>
                  <a:cubicBezTo>
                    <a:pt x="81" y="33"/>
                    <a:pt x="71"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Freeform 67"/>
            <p:cNvSpPr>
              <a:spLocks noEditPoints="1"/>
            </p:cNvSpPr>
            <p:nvPr/>
          </p:nvSpPr>
          <p:spPr bwMode="auto">
            <a:xfrm>
              <a:off x="4363971" y="2308577"/>
              <a:ext cx="156099" cy="88940"/>
            </a:xfrm>
            <a:custGeom>
              <a:avLst/>
              <a:gdLst>
                <a:gd name="T0" fmla="*/ 153 w 163"/>
                <a:gd name="T1" fmla="*/ 93 h 93"/>
                <a:gd name="T2" fmla="*/ 10 w 163"/>
                <a:gd name="T3" fmla="*/ 93 h 93"/>
                <a:gd name="T4" fmla="*/ 0 w 163"/>
                <a:gd name="T5" fmla="*/ 83 h 93"/>
                <a:gd name="T6" fmla="*/ 0 w 163"/>
                <a:gd name="T7" fmla="*/ 56 h 93"/>
                <a:gd name="T8" fmla="*/ 0 w 163"/>
                <a:gd name="T9" fmla="*/ 55 h 93"/>
                <a:gd name="T10" fmla="*/ 34 w 163"/>
                <a:gd name="T11" fmla="*/ 26 h 93"/>
                <a:gd name="T12" fmla="*/ 52 w 163"/>
                <a:gd name="T13" fmla="*/ 26 h 93"/>
                <a:gd name="T14" fmla="*/ 53 w 163"/>
                <a:gd name="T15" fmla="*/ 24 h 93"/>
                <a:gd name="T16" fmla="*/ 55 w 163"/>
                <a:gd name="T17" fmla="*/ 10 h 93"/>
                <a:gd name="T18" fmla="*/ 60 w 163"/>
                <a:gd name="T19" fmla="*/ 1 h 93"/>
                <a:gd name="T20" fmla="*/ 70 w 163"/>
                <a:gd name="T21" fmla="*/ 2 h 93"/>
                <a:gd name="T22" fmla="*/ 93 w 163"/>
                <a:gd name="T23" fmla="*/ 2 h 93"/>
                <a:gd name="T24" fmla="*/ 103 w 163"/>
                <a:gd name="T25" fmla="*/ 1 h 93"/>
                <a:gd name="T26" fmla="*/ 109 w 163"/>
                <a:gd name="T27" fmla="*/ 10 h 93"/>
                <a:gd name="T28" fmla="*/ 110 w 163"/>
                <a:gd name="T29" fmla="*/ 24 h 93"/>
                <a:gd name="T30" fmla="*/ 111 w 163"/>
                <a:gd name="T31" fmla="*/ 26 h 93"/>
                <a:gd name="T32" fmla="*/ 130 w 163"/>
                <a:gd name="T33" fmla="*/ 26 h 93"/>
                <a:gd name="T34" fmla="*/ 163 w 163"/>
                <a:gd name="T35" fmla="*/ 55 h 93"/>
                <a:gd name="T36" fmla="*/ 163 w 163"/>
                <a:gd name="T37" fmla="*/ 56 h 93"/>
                <a:gd name="T38" fmla="*/ 163 w 163"/>
                <a:gd name="T39" fmla="*/ 83 h 93"/>
                <a:gd name="T40" fmla="*/ 153 w 163"/>
                <a:gd name="T41" fmla="*/ 93 h 93"/>
                <a:gd name="T42" fmla="*/ 20 w 163"/>
                <a:gd name="T43" fmla="*/ 73 h 93"/>
                <a:gd name="T44" fmla="*/ 143 w 163"/>
                <a:gd name="T45" fmla="*/ 73 h 93"/>
                <a:gd name="T46" fmla="*/ 143 w 163"/>
                <a:gd name="T47" fmla="*/ 57 h 93"/>
                <a:gd name="T48" fmla="*/ 130 w 163"/>
                <a:gd name="T49" fmla="*/ 46 h 93"/>
                <a:gd name="T50" fmla="*/ 108 w 163"/>
                <a:gd name="T51" fmla="*/ 46 h 93"/>
                <a:gd name="T52" fmla="*/ 105 w 163"/>
                <a:gd name="T53" fmla="*/ 45 h 93"/>
                <a:gd name="T54" fmla="*/ 100 w 163"/>
                <a:gd name="T55" fmla="*/ 43 h 93"/>
                <a:gd name="T56" fmla="*/ 92 w 163"/>
                <a:gd name="T57" fmla="*/ 31 h 93"/>
                <a:gd name="T58" fmla="*/ 90 w 163"/>
                <a:gd name="T59" fmla="*/ 25 h 93"/>
                <a:gd name="T60" fmla="*/ 74 w 163"/>
                <a:gd name="T61" fmla="*/ 25 h 93"/>
                <a:gd name="T62" fmla="*/ 72 w 163"/>
                <a:gd name="T63" fmla="*/ 31 h 93"/>
                <a:gd name="T64" fmla="*/ 64 w 163"/>
                <a:gd name="T65" fmla="*/ 42 h 93"/>
                <a:gd name="T66" fmla="*/ 59 w 163"/>
                <a:gd name="T67" fmla="*/ 45 h 93"/>
                <a:gd name="T68" fmla="*/ 55 w 163"/>
                <a:gd name="T69" fmla="*/ 46 h 93"/>
                <a:gd name="T70" fmla="*/ 34 w 163"/>
                <a:gd name="T71" fmla="*/ 46 h 93"/>
                <a:gd name="T72" fmla="*/ 20 w 163"/>
                <a:gd name="T73" fmla="*/ 57 h 93"/>
                <a:gd name="T74" fmla="*/ 20 w 163"/>
                <a:gd name="T75"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93">
                  <a:moveTo>
                    <a:pt x="153" y="93"/>
                  </a:moveTo>
                  <a:cubicBezTo>
                    <a:pt x="10" y="93"/>
                    <a:pt x="10" y="93"/>
                    <a:pt x="10" y="93"/>
                  </a:cubicBezTo>
                  <a:cubicBezTo>
                    <a:pt x="5" y="93"/>
                    <a:pt x="0" y="88"/>
                    <a:pt x="0" y="83"/>
                  </a:cubicBezTo>
                  <a:cubicBezTo>
                    <a:pt x="0" y="56"/>
                    <a:pt x="0" y="56"/>
                    <a:pt x="0" y="56"/>
                  </a:cubicBezTo>
                  <a:cubicBezTo>
                    <a:pt x="0" y="56"/>
                    <a:pt x="0" y="55"/>
                    <a:pt x="0" y="55"/>
                  </a:cubicBezTo>
                  <a:cubicBezTo>
                    <a:pt x="3" y="38"/>
                    <a:pt x="17" y="26"/>
                    <a:pt x="34" y="26"/>
                  </a:cubicBezTo>
                  <a:cubicBezTo>
                    <a:pt x="52" y="26"/>
                    <a:pt x="52" y="26"/>
                    <a:pt x="52" y="26"/>
                  </a:cubicBezTo>
                  <a:cubicBezTo>
                    <a:pt x="52" y="25"/>
                    <a:pt x="53" y="25"/>
                    <a:pt x="53" y="24"/>
                  </a:cubicBezTo>
                  <a:cubicBezTo>
                    <a:pt x="54" y="21"/>
                    <a:pt x="55" y="16"/>
                    <a:pt x="55" y="10"/>
                  </a:cubicBezTo>
                  <a:cubicBezTo>
                    <a:pt x="55" y="6"/>
                    <a:pt x="57" y="3"/>
                    <a:pt x="60" y="1"/>
                  </a:cubicBezTo>
                  <a:cubicBezTo>
                    <a:pt x="64" y="0"/>
                    <a:pt x="67" y="0"/>
                    <a:pt x="70" y="2"/>
                  </a:cubicBezTo>
                  <a:cubicBezTo>
                    <a:pt x="78" y="7"/>
                    <a:pt x="86" y="7"/>
                    <a:pt x="93" y="2"/>
                  </a:cubicBezTo>
                  <a:cubicBezTo>
                    <a:pt x="96" y="0"/>
                    <a:pt x="100" y="0"/>
                    <a:pt x="103" y="1"/>
                  </a:cubicBezTo>
                  <a:cubicBezTo>
                    <a:pt x="106" y="3"/>
                    <a:pt x="108" y="6"/>
                    <a:pt x="109" y="10"/>
                  </a:cubicBezTo>
                  <a:cubicBezTo>
                    <a:pt x="109" y="18"/>
                    <a:pt x="110" y="22"/>
                    <a:pt x="110" y="24"/>
                  </a:cubicBezTo>
                  <a:cubicBezTo>
                    <a:pt x="111" y="25"/>
                    <a:pt x="111" y="25"/>
                    <a:pt x="111" y="26"/>
                  </a:cubicBezTo>
                  <a:cubicBezTo>
                    <a:pt x="130" y="26"/>
                    <a:pt x="130" y="26"/>
                    <a:pt x="130" y="26"/>
                  </a:cubicBezTo>
                  <a:cubicBezTo>
                    <a:pt x="146" y="26"/>
                    <a:pt x="161" y="38"/>
                    <a:pt x="163" y="55"/>
                  </a:cubicBezTo>
                  <a:cubicBezTo>
                    <a:pt x="163" y="55"/>
                    <a:pt x="163" y="56"/>
                    <a:pt x="163" y="56"/>
                  </a:cubicBezTo>
                  <a:cubicBezTo>
                    <a:pt x="163" y="83"/>
                    <a:pt x="163" y="83"/>
                    <a:pt x="163" y="83"/>
                  </a:cubicBezTo>
                  <a:cubicBezTo>
                    <a:pt x="163" y="88"/>
                    <a:pt x="159" y="93"/>
                    <a:pt x="153" y="93"/>
                  </a:cubicBezTo>
                  <a:close/>
                  <a:moveTo>
                    <a:pt x="20" y="73"/>
                  </a:moveTo>
                  <a:cubicBezTo>
                    <a:pt x="143" y="73"/>
                    <a:pt x="143" y="73"/>
                    <a:pt x="143" y="73"/>
                  </a:cubicBezTo>
                  <a:cubicBezTo>
                    <a:pt x="143" y="57"/>
                    <a:pt x="143" y="57"/>
                    <a:pt x="143" y="57"/>
                  </a:cubicBezTo>
                  <a:cubicBezTo>
                    <a:pt x="142" y="51"/>
                    <a:pt x="136" y="46"/>
                    <a:pt x="130" y="46"/>
                  </a:cubicBezTo>
                  <a:cubicBezTo>
                    <a:pt x="108" y="46"/>
                    <a:pt x="108" y="46"/>
                    <a:pt x="108" y="46"/>
                  </a:cubicBezTo>
                  <a:cubicBezTo>
                    <a:pt x="107" y="46"/>
                    <a:pt x="106" y="45"/>
                    <a:pt x="105" y="45"/>
                  </a:cubicBezTo>
                  <a:cubicBezTo>
                    <a:pt x="103" y="44"/>
                    <a:pt x="101" y="44"/>
                    <a:pt x="100" y="43"/>
                  </a:cubicBezTo>
                  <a:cubicBezTo>
                    <a:pt x="96" y="40"/>
                    <a:pt x="93" y="36"/>
                    <a:pt x="92" y="31"/>
                  </a:cubicBezTo>
                  <a:cubicBezTo>
                    <a:pt x="91" y="29"/>
                    <a:pt x="90" y="27"/>
                    <a:pt x="90" y="25"/>
                  </a:cubicBezTo>
                  <a:cubicBezTo>
                    <a:pt x="85" y="26"/>
                    <a:pt x="79" y="26"/>
                    <a:pt x="74" y="25"/>
                  </a:cubicBezTo>
                  <a:cubicBezTo>
                    <a:pt x="73" y="27"/>
                    <a:pt x="73" y="29"/>
                    <a:pt x="72" y="31"/>
                  </a:cubicBezTo>
                  <a:cubicBezTo>
                    <a:pt x="70" y="36"/>
                    <a:pt x="67" y="40"/>
                    <a:pt x="64" y="42"/>
                  </a:cubicBezTo>
                  <a:cubicBezTo>
                    <a:pt x="62" y="44"/>
                    <a:pt x="61" y="44"/>
                    <a:pt x="59" y="45"/>
                  </a:cubicBezTo>
                  <a:cubicBezTo>
                    <a:pt x="58" y="45"/>
                    <a:pt x="57" y="46"/>
                    <a:pt x="55" y="46"/>
                  </a:cubicBezTo>
                  <a:cubicBezTo>
                    <a:pt x="34" y="46"/>
                    <a:pt x="34" y="46"/>
                    <a:pt x="34" y="46"/>
                  </a:cubicBezTo>
                  <a:cubicBezTo>
                    <a:pt x="27" y="46"/>
                    <a:pt x="21" y="51"/>
                    <a:pt x="20" y="57"/>
                  </a:cubicBezTo>
                  <a:lnTo>
                    <a:pt x="20"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68"/>
            <p:cNvSpPr>
              <a:spLocks/>
            </p:cNvSpPr>
            <p:nvPr/>
          </p:nvSpPr>
          <p:spPr bwMode="auto">
            <a:xfrm>
              <a:off x="4138898" y="2378458"/>
              <a:ext cx="409305" cy="19059"/>
            </a:xfrm>
            <a:custGeom>
              <a:avLst/>
              <a:gdLst>
                <a:gd name="T0" fmla="*/ 418 w 428"/>
                <a:gd name="T1" fmla="*/ 20 h 20"/>
                <a:gd name="T2" fmla="*/ 10 w 428"/>
                <a:gd name="T3" fmla="*/ 20 h 20"/>
                <a:gd name="T4" fmla="*/ 0 w 428"/>
                <a:gd name="T5" fmla="*/ 10 h 20"/>
                <a:gd name="T6" fmla="*/ 10 w 428"/>
                <a:gd name="T7" fmla="*/ 0 h 20"/>
                <a:gd name="T8" fmla="*/ 418 w 428"/>
                <a:gd name="T9" fmla="*/ 0 h 20"/>
                <a:gd name="T10" fmla="*/ 428 w 428"/>
                <a:gd name="T11" fmla="*/ 10 h 20"/>
                <a:gd name="T12" fmla="*/ 418 w 42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28" h="20">
                  <a:moveTo>
                    <a:pt x="418" y="20"/>
                  </a:moveTo>
                  <a:cubicBezTo>
                    <a:pt x="10" y="20"/>
                    <a:pt x="10" y="20"/>
                    <a:pt x="10" y="20"/>
                  </a:cubicBezTo>
                  <a:cubicBezTo>
                    <a:pt x="4" y="20"/>
                    <a:pt x="0" y="15"/>
                    <a:pt x="0" y="10"/>
                  </a:cubicBezTo>
                  <a:cubicBezTo>
                    <a:pt x="0" y="4"/>
                    <a:pt x="4" y="0"/>
                    <a:pt x="10" y="0"/>
                  </a:cubicBezTo>
                  <a:cubicBezTo>
                    <a:pt x="418" y="0"/>
                    <a:pt x="418" y="0"/>
                    <a:pt x="418" y="0"/>
                  </a:cubicBezTo>
                  <a:cubicBezTo>
                    <a:pt x="423" y="0"/>
                    <a:pt x="428" y="4"/>
                    <a:pt x="428" y="10"/>
                  </a:cubicBezTo>
                  <a:cubicBezTo>
                    <a:pt x="428" y="15"/>
                    <a:pt x="423" y="20"/>
                    <a:pt x="41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69"/>
            <p:cNvSpPr>
              <a:spLocks/>
            </p:cNvSpPr>
            <p:nvPr/>
          </p:nvSpPr>
          <p:spPr bwMode="auto">
            <a:xfrm>
              <a:off x="4198796" y="1898364"/>
              <a:ext cx="186048" cy="19059"/>
            </a:xfrm>
            <a:custGeom>
              <a:avLst/>
              <a:gdLst>
                <a:gd name="T0" fmla="*/ 184 w 194"/>
                <a:gd name="T1" fmla="*/ 20 h 20"/>
                <a:gd name="T2" fmla="*/ 10 w 194"/>
                <a:gd name="T3" fmla="*/ 20 h 20"/>
                <a:gd name="T4" fmla="*/ 0 w 194"/>
                <a:gd name="T5" fmla="*/ 10 h 20"/>
                <a:gd name="T6" fmla="*/ 10 w 194"/>
                <a:gd name="T7" fmla="*/ 0 h 20"/>
                <a:gd name="T8" fmla="*/ 184 w 194"/>
                <a:gd name="T9" fmla="*/ 0 h 20"/>
                <a:gd name="T10" fmla="*/ 194 w 194"/>
                <a:gd name="T11" fmla="*/ 10 h 20"/>
                <a:gd name="T12" fmla="*/ 184 w 19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94" h="20">
                  <a:moveTo>
                    <a:pt x="184" y="20"/>
                  </a:moveTo>
                  <a:cubicBezTo>
                    <a:pt x="10" y="20"/>
                    <a:pt x="10" y="20"/>
                    <a:pt x="10" y="20"/>
                  </a:cubicBezTo>
                  <a:cubicBezTo>
                    <a:pt x="4" y="20"/>
                    <a:pt x="0" y="16"/>
                    <a:pt x="0" y="10"/>
                  </a:cubicBezTo>
                  <a:cubicBezTo>
                    <a:pt x="0" y="5"/>
                    <a:pt x="4" y="0"/>
                    <a:pt x="10" y="0"/>
                  </a:cubicBezTo>
                  <a:cubicBezTo>
                    <a:pt x="184" y="0"/>
                    <a:pt x="184" y="0"/>
                    <a:pt x="184" y="0"/>
                  </a:cubicBezTo>
                  <a:cubicBezTo>
                    <a:pt x="190" y="0"/>
                    <a:pt x="194" y="5"/>
                    <a:pt x="194" y="10"/>
                  </a:cubicBezTo>
                  <a:cubicBezTo>
                    <a:pt x="194" y="16"/>
                    <a:pt x="190" y="20"/>
                    <a:pt x="184"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70"/>
            <p:cNvSpPr>
              <a:spLocks/>
            </p:cNvSpPr>
            <p:nvPr/>
          </p:nvSpPr>
          <p:spPr bwMode="auto">
            <a:xfrm>
              <a:off x="4198796" y="1951002"/>
              <a:ext cx="127965" cy="19059"/>
            </a:xfrm>
            <a:custGeom>
              <a:avLst/>
              <a:gdLst>
                <a:gd name="T0" fmla="*/ 123 w 133"/>
                <a:gd name="T1" fmla="*/ 20 h 20"/>
                <a:gd name="T2" fmla="*/ 10 w 133"/>
                <a:gd name="T3" fmla="*/ 20 h 20"/>
                <a:gd name="T4" fmla="*/ 0 w 133"/>
                <a:gd name="T5" fmla="*/ 10 h 20"/>
                <a:gd name="T6" fmla="*/ 10 w 133"/>
                <a:gd name="T7" fmla="*/ 0 h 20"/>
                <a:gd name="T8" fmla="*/ 123 w 133"/>
                <a:gd name="T9" fmla="*/ 0 h 20"/>
                <a:gd name="T10" fmla="*/ 133 w 133"/>
                <a:gd name="T11" fmla="*/ 10 h 20"/>
                <a:gd name="T12" fmla="*/ 123 w 13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33" h="20">
                  <a:moveTo>
                    <a:pt x="123" y="20"/>
                  </a:moveTo>
                  <a:cubicBezTo>
                    <a:pt x="10" y="20"/>
                    <a:pt x="10" y="20"/>
                    <a:pt x="10" y="20"/>
                  </a:cubicBezTo>
                  <a:cubicBezTo>
                    <a:pt x="4" y="20"/>
                    <a:pt x="0" y="16"/>
                    <a:pt x="0" y="10"/>
                  </a:cubicBezTo>
                  <a:cubicBezTo>
                    <a:pt x="0" y="5"/>
                    <a:pt x="4" y="0"/>
                    <a:pt x="10" y="0"/>
                  </a:cubicBezTo>
                  <a:cubicBezTo>
                    <a:pt x="123" y="0"/>
                    <a:pt x="123" y="0"/>
                    <a:pt x="123" y="0"/>
                  </a:cubicBezTo>
                  <a:cubicBezTo>
                    <a:pt x="129" y="0"/>
                    <a:pt x="133" y="5"/>
                    <a:pt x="133" y="10"/>
                  </a:cubicBezTo>
                  <a:cubicBezTo>
                    <a:pt x="133" y="16"/>
                    <a:pt x="129" y="20"/>
                    <a:pt x="12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1"/>
            <p:cNvSpPr>
              <a:spLocks/>
            </p:cNvSpPr>
            <p:nvPr/>
          </p:nvSpPr>
          <p:spPr bwMode="auto">
            <a:xfrm>
              <a:off x="4198796" y="2004548"/>
              <a:ext cx="201476" cy="19059"/>
            </a:xfrm>
            <a:custGeom>
              <a:avLst/>
              <a:gdLst>
                <a:gd name="T0" fmla="*/ 200 w 210"/>
                <a:gd name="T1" fmla="*/ 20 h 20"/>
                <a:gd name="T2" fmla="*/ 10 w 210"/>
                <a:gd name="T3" fmla="*/ 20 h 20"/>
                <a:gd name="T4" fmla="*/ 0 w 210"/>
                <a:gd name="T5" fmla="*/ 10 h 20"/>
                <a:gd name="T6" fmla="*/ 10 w 210"/>
                <a:gd name="T7" fmla="*/ 0 h 20"/>
                <a:gd name="T8" fmla="*/ 200 w 210"/>
                <a:gd name="T9" fmla="*/ 0 h 20"/>
                <a:gd name="T10" fmla="*/ 210 w 210"/>
                <a:gd name="T11" fmla="*/ 10 h 20"/>
                <a:gd name="T12" fmla="*/ 200 w 21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10" h="20">
                  <a:moveTo>
                    <a:pt x="200" y="20"/>
                  </a:moveTo>
                  <a:cubicBezTo>
                    <a:pt x="10" y="20"/>
                    <a:pt x="10" y="20"/>
                    <a:pt x="10" y="20"/>
                  </a:cubicBezTo>
                  <a:cubicBezTo>
                    <a:pt x="4" y="20"/>
                    <a:pt x="0" y="15"/>
                    <a:pt x="0" y="10"/>
                  </a:cubicBezTo>
                  <a:cubicBezTo>
                    <a:pt x="0" y="4"/>
                    <a:pt x="4" y="0"/>
                    <a:pt x="10" y="0"/>
                  </a:cubicBezTo>
                  <a:cubicBezTo>
                    <a:pt x="200" y="0"/>
                    <a:pt x="200" y="0"/>
                    <a:pt x="200" y="0"/>
                  </a:cubicBezTo>
                  <a:cubicBezTo>
                    <a:pt x="205" y="0"/>
                    <a:pt x="210" y="4"/>
                    <a:pt x="210" y="10"/>
                  </a:cubicBezTo>
                  <a:cubicBezTo>
                    <a:pt x="210" y="15"/>
                    <a:pt x="205" y="20"/>
                    <a:pt x="20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Freeform 72"/>
            <p:cNvSpPr>
              <a:spLocks/>
            </p:cNvSpPr>
            <p:nvPr/>
          </p:nvSpPr>
          <p:spPr bwMode="auto">
            <a:xfrm>
              <a:off x="4198796" y="2057185"/>
              <a:ext cx="172435" cy="19059"/>
            </a:xfrm>
            <a:custGeom>
              <a:avLst/>
              <a:gdLst>
                <a:gd name="T0" fmla="*/ 170 w 180"/>
                <a:gd name="T1" fmla="*/ 20 h 20"/>
                <a:gd name="T2" fmla="*/ 10 w 180"/>
                <a:gd name="T3" fmla="*/ 20 h 20"/>
                <a:gd name="T4" fmla="*/ 0 w 180"/>
                <a:gd name="T5" fmla="*/ 10 h 20"/>
                <a:gd name="T6" fmla="*/ 10 w 180"/>
                <a:gd name="T7" fmla="*/ 0 h 20"/>
                <a:gd name="T8" fmla="*/ 170 w 180"/>
                <a:gd name="T9" fmla="*/ 0 h 20"/>
                <a:gd name="T10" fmla="*/ 180 w 180"/>
                <a:gd name="T11" fmla="*/ 10 h 20"/>
                <a:gd name="T12" fmla="*/ 170 w 18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80" h="20">
                  <a:moveTo>
                    <a:pt x="170" y="20"/>
                  </a:moveTo>
                  <a:cubicBezTo>
                    <a:pt x="10" y="20"/>
                    <a:pt x="10" y="20"/>
                    <a:pt x="10" y="20"/>
                  </a:cubicBezTo>
                  <a:cubicBezTo>
                    <a:pt x="4" y="20"/>
                    <a:pt x="0" y="16"/>
                    <a:pt x="0" y="10"/>
                  </a:cubicBezTo>
                  <a:cubicBezTo>
                    <a:pt x="0" y="5"/>
                    <a:pt x="4" y="0"/>
                    <a:pt x="10" y="0"/>
                  </a:cubicBezTo>
                  <a:cubicBezTo>
                    <a:pt x="170" y="0"/>
                    <a:pt x="170" y="0"/>
                    <a:pt x="170" y="0"/>
                  </a:cubicBezTo>
                  <a:cubicBezTo>
                    <a:pt x="176" y="0"/>
                    <a:pt x="180" y="5"/>
                    <a:pt x="180" y="10"/>
                  </a:cubicBezTo>
                  <a:cubicBezTo>
                    <a:pt x="180" y="16"/>
                    <a:pt x="176" y="20"/>
                    <a:pt x="17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23" name="Group 122">
            <a:extLst>
              <a:ext uri="{C183D7F6-B498-43B3-948B-1728B52AA6E4}">
                <adec:decorative xmlns:adec="http://schemas.microsoft.com/office/drawing/2017/decorative" val="1"/>
              </a:ext>
            </a:extLst>
          </p:cNvPr>
          <p:cNvGrpSpPr/>
          <p:nvPr/>
        </p:nvGrpSpPr>
        <p:grpSpPr>
          <a:xfrm>
            <a:off x="3028128" y="3418781"/>
            <a:ext cx="651621" cy="537270"/>
            <a:chOff x="5270410" y="3065474"/>
            <a:chExt cx="651621" cy="537270"/>
          </a:xfrm>
          <a:solidFill>
            <a:schemeClr val="accent1">
              <a:lumMod val="60000"/>
              <a:lumOff val="40000"/>
            </a:schemeClr>
          </a:solidFill>
        </p:grpSpPr>
        <p:sp>
          <p:nvSpPr>
            <p:cNvPr id="124" name="Freeform 108"/>
            <p:cNvSpPr>
              <a:spLocks noEditPoints="1"/>
            </p:cNvSpPr>
            <p:nvPr/>
          </p:nvSpPr>
          <p:spPr bwMode="auto">
            <a:xfrm>
              <a:off x="5393836" y="3139894"/>
              <a:ext cx="386616" cy="155191"/>
            </a:xfrm>
            <a:custGeom>
              <a:avLst/>
              <a:gdLst>
                <a:gd name="T0" fmla="*/ 202 w 404"/>
                <a:gd name="T1" fmla="*/ 162 h 162"/>
                <a:gd name="T2" fmla="*/ 198 w 404"/>
                <a:gd name="T3" fmla="*/ 162 h 162"/>
                <a:gd name="T4" fmla="*/ 7 w 404"/>
                <a:gd name="T5" fmla="*/ 91 h 162"/>
                <a:gd name="T6" fmla="*/ 0 w 404"/>
                <a:gd name="T7" fmla="*/ 81 h 162"/>
                <a:gd name="T8" fmla="*/ 7 w 404"/>
                <a:gd name="T9" fmla="*/ 72 h 162"/>
                <a:gd name="T10" fmla="*/ 198 w 404"/>
                <a:gd name="T11" fmla="*/ 1 h 162"/>
                <a:gd name="T12" fmla="*/ 205 w 404"/>
                <a:gd name="T13" fmla="*/ 1 h 162"/>
                <a:gd name="T14" fmla="*/ 397 w 404"/>
                <a:gd name="T15" fmla="*/ 72 h 162"/>
                <a:gd name="T16" fmla="*/ 404 w 404"/>
                <a:gd name="T17" fmla="*/ 81 h 162"/>
                <a:gd name="T18" fmla="*/ 397 w 404"/>
                <a:gd name="T19" fmla="*/ 91 h 162"/>
                <a:gd name="T20" fmla="*/ 205 w 404"/>
                <a:gd name="T21" fmla="*/ 162 h 162"/>
                <a:gd name="T22" fmla="*/ 202 w 404"/>
                <a:gd name="T23" fmla="*/ 162 h 162"/>
                <a:gd name="T24" fmla="*/ 39 w 404"/>
                <a:gd name="T25" fmla="*/ 81 h 162"/>
                <a:gd name="T26" fmla="*/ 202 w 404"/>
                <a:gd name="T27" fmla="*/ 142 h 162"/>
                <a:gd name="T28" fmla="*/ 365 w 404"/>
                <a:gd name="T29" fmla="*/ 81 h 162"/>
                <a:gd name="T30" fmla="*/ 202 w 404"/>
                <a:gd name="T31" fmla="*/ 21 h 162"/>
                <a:gd name="T32" fmla="*/ 39 w 404"/>
                <a:gd name="T33"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4" h="162">
                  <a:moveTo>
                    <a:pt x="202" y="162"/>
                  </a:moveTo>
                  <a:cubicBezTo>
                    <a:pt x="201" y="162"/>
                    <a:pt x="200" y="162"/>
                    <a:pt x="198" y="162"/>
                  </a:cubicBezTo>
                  <a:cubicBezTo>
                    <a:pt x="7" y="91"/>
                    <a:pt x="7" y="91"/>
                    <a:pt x="7" y="91"/>
                  </a:cubicBezTo>
                  <a:cubicBezTo>
                    <a:pt x="3" y="89"/>
                    <a:pt x="0" y="85"/>
                    <a:pt x="0" y="81"/>
                  </a:cubicBezTo>
                  <a:cubicBezTo>
                    <a:pt x="0" y="77"/>
                    <a:pt x="3" y="73"/>
                    <a:pt x="7" y="72"/>
                  </a:cubicBezTo>
                  <a:cubicBezTo>
                    <a:pt x="198" y="1"/>
                    <a:pt x="198" y="1"/>
                    <a:pt x="198" y="1"/>
                  </a:cubicBezTo>
                  <a:cubicBezTo>
                    <a:pt x="201" y="0"/>
                    <a:pt x="203" y="0"/>
                    <a:pt x="205" y="1"/>
                  </a:cubicBezTo>
                  <a:cubicBezTo>
                    <a:pt x="397" y="72"/>
                    <a:pt x="397" y="72"/>
                    <a:pt x="397" y="72"/>
                  </a:cubicBezTo>
                  <a:cubicBezTo>
                    <a:pt x="401" y="73"/>
                    <a:pt x="404" y="77"/>
                    <a:pt x="404" y="81"/>
                  </a:cubicBezTo>
                  <a:cubicBezTo>
                    <a:pt x="404" y="85"/>
                    <a:pt x="401" y="89"/>
                    <a:pt x="397" y="91"/>
                  </a:cubicBezTo>
                  <a:cubicBezTo>
                    <a:pt x="205" y="162"/>
                    <a:pt x="205" y="162"/>
                    <a:pt x="205" y="162"/>
                  </a:cubicBezTo>
                  <a:cubicBezTo>
                    <a:pt x="204" y="162"/>
                    <a:pt x="203" y="162"/>
                    <a:pt x="202" y="162"/>
                  </a:cubicBezTo>
                  <a:close/>
                  <a:moveTo>
                    <a:pt x="39" y="81"/>
                  </a:moveTo>
                  <a:cubicBezTo>
                    <a:pt x="202" y="142"/>
                    <a:pt x="202" y="142"/>
                    <a:pt x="202" y="142"/>
                  </a:cubicBezTo>
                  <a:cubicBezTo>
                    <a:pt x="365" y="81"/>
                    <a:pt x="365" y="81"/>
                    <a:pt x="365" y="81"/>
                  </a:cubicBezTo>
                  <a:cubicBezTo>
                    <a:pt x="202" y="21"/>
                    <a:pt x="202" y="21"/>
                    <a:pt x="202" y="21"/>
                  </a:cubicBezTo>
                  <a:lnTo>
                    <a:pt x="39"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 name="Freeform 109"/>
            <p:cNvSpPr>
              <a:spLocks noEditPoints="1"/>
            </p:cNvSpPr>
            <p:nvPr/>
          </p:nvSpPr>
          <p:spPr bwMode="auto">
            <a:xfrm>
              <a:off x="5478239" y="3237909"/>
              <a:ext cx="218720" cy="135225"/>
            </a:xfrm>
            <a:custGeom>
              <a:avLst/>
              <a:gdLst>
                <a:gd name="T0" fmla="*/ 114 w 228"/>
                <a:gd name="T1" fmla="*/ 141 h 141"/>
                <a:gd name="T2" fmla="*/ 62 w 228"/>
                <a:gd name="T3" fmla="*/ 137 h 141"/>
                <a:gd name="T4" fmla="*/ 16 w 228"/>
                <a:gd name="T5" fmla="*/ 124 h 141"/>
                <a:gd name="T6" fmla="*/ 5 w 228"/>
                <a:gd name="T7" fmla="*/ 117 h 141"/>
                <a:gd name="T8" fmla="*/ 0 w 228"/>
                <a:gd name="T9" fmla="*/ 108 h 141"/>
                <a:gd name="T10" fmla="*/ 0 w 228"/>
                <a:gd name="T11" fmla="*/ 106 h 141"/>
                <a:gd name="T12" fmla="*/ 0 w 228"/>
                <a:gd name="T13" fmla="*/ 11 h 141"/>
                <a:gd name="T14" fmla="*/ 4 w 228"/>
                <a:gd name="T15" fmla="*/ 3 h 141"/>
                <a:gd name="T16" fmla="*/ 13 w 228"/>
                <a:gd name="T17" fmla="*/ 1 h 141"/>
                <a:gd name="T18" fmla="*/ 114 w 228"/>
                <a:gd name="T19" fmla="*/ 39 h 141"/>
                <a:gd name="T20" fmla="*/ 215 w 228"/>
                <a:gd name="T21" fmla="*/ 1 h 141"/>
                <a:gd name="T22" fmla="*/ 224 w 228"/>
                <a:gd name="T23" fmla="*/ 3 h 141"/>
                <a:gd name="T24" fmla="*/ 228 w 228"/>
                <a:gd name="T25" fmla="*/ 11 h 141"/>
                <a:gd name="T26" fmla="*/ 228 w 228"/>
                <a:gd name="T27" fmla="*/ 106 h 141"/>
                <a:gd name="T28" fmla="*/ 228 w 228"/>
                <a:gd name="T29" fmla="*/ 108 h 141"/>
                <a:gd name="T30" fmla="*/ 222 w 228"/>
                <a:gd name="T31" fmla="*/ 117 h 141"/>
                <a:gd name="T32" fmla="*/ 212 w 228"/>
                <a:gd name="T33" fmla="*/ 124 h 141"/>
                <a:gd name="T34" fmla="*/ 166 w 228"/>
                <a:gd name="T35" fmla="*/ 137 h 141"/>
                <a:gd name="T36" fmla="*/ 166 w 228"/>
                <a:gd name="T37" fmla="*/ 137 h 141"/>
                <a:gd name="T38" fmla="*/ 114 w 228"/>
                <a:gd name="T39" fmla="*/ 141 h 141"/>
                <a:gd name="T40" fmla="*/ 20 w 228"/>
                <a:gd name="T41" fmla="*/ 103 h 141"/>
                <a:gd name="T42" fmla="*/ 25 w 228"/>
                <a:gd name="T43" fmla="*/ 106 h 141"/>
                <a:gd name="T44" fmla="*/ 65 w 228"/>
                <a:gd name="T45" fmla="*/ 117 h 141"/>
                <a:gd name="T46" fmla="*/ 163 w 228"/>
                <a:gd name="T47" fmla="*/ 117 h 141"/>
                <a:gd name="T48" fmla="*/ 163 w 228"/>
                <a:gd name="T49" fmla="*/ 117 h 141"/>
                <a:gd name="T50" fmla="*/ 203 w 228"/>
                <a:gd name="T51" fmla="*/ 106 h 141"/>
                <a:gd name="T52" fmla="*/ 208 w 228"/>
                <a:gd name="T53" fmla="*/ 103 h 141"/>
                <a:gd name="T54" fmla="*/ 208 w 228"/>
                <a:gd name="T55" fmla="*/ 25 h 141"/>
                <a:gd name="T56" fmla="*/ 117 w 228"/>
                <a:gd name="T57" fmla="*/ 59 h 141"/>
                <a:gd name="T58" fmla="*/ 110 w 228"/>
                <a:gd name="T59" fmla="*/ 59 h 141"/>
                <a:gd name="T60" fmla="*/ 20 w 228"/>
                <a:gd name="T61" fmla="*/ 25 h 141"/>
                <a:gd name="T62" fmla="*/ 20 w 228"/>
                <a:gd name="T63" fmla="*/ 10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41">
                  <a:moveTo>
                    <a:pt x="114" y="141"/>
                  </a:moveTo>
                  <a:cubicBezTo>
                    <a:pt x="96" y="141"/>
                    <a:pt x="78" y="139"/>
                    <a:pt x="62" y="137"/>
                  </a:cubicBezTo>
                  <a:cubicBezTo>
                    <a:pt x="43" y="134"/>
                    <a:pt x="27" y="129"/>
                    <a:pt x="16" y="124"/>
                  </a:cubicBezTo>
                  <a:cubicBezTo>
                    <a:pt x="11" y="122"/>
                    <a:pt x="8" y="120"/>
                    <a:pt x="5" y="117"/>
                  </a:cubicBezTo>
                  <a:cubicBezTo>
                    <a:pt x="3" y="114"/>
                    <a:pt x="1" y="112"/>
                    <a:pt x="0" y="108"/>
                  </a:cubicBezTo>
                  <a:cubicBezTo>
                    <a:pt x="0" y="107"/>
                    <a:pt x="0" y="107"/>
                    <a:pt x="0" y="106"/>
                  </a:cubicBezTo>
                  <a:cubicBezTo>
                    <a:pt x="0" y="11"/>
                    <a:pt x="0" y="11"/>
                    <a:pt x="0" y="11"/>
                  </a:cubicBezTo>
                  <a:cubicBezTo>
                    <a:pt x="0" y="7"/>
                    <a:pt x="1" y="4"/>
                    <a:pt x="4" y="3"/>
                  </a:cubicBezTo>
                  <a:cubicBezTo>
                    <a:pt x="7" y="1"/>
                    <a:pt x="10" y="0"/>
                    <a:pt x="13" y="1"/>
                  </a:cubicBezTo>
                  <a:cubicBezTo>
                    <a:pt x="114" y="39"/>
                    <a:pt x="114" y="39"/>
                    <a:pt x="114" y="39"/>
                  </a:cubicBezTo>
                  <a:cubicBezTo>
                    <a:pt x="215" y="1"/>
                    <a:pt x="215" y="1"/>
                    <a:pt x="215" y="1"/>
                  </a:cubicBezTo>
                  <a:cubicBezTo>
                    <a:pt x="218" y="0"/>
                    <a:pt x="221" y="1"/>
                    <a:pt x="224" y="3"/>
                  </a:cubicBezTo>
                  <a:cubicBezTo>
                    <a:pt x="226" y="4"/>
                    <a:pt x="228" y="7"/>
                    <a:pt x="228" y="11"/>
                  </a:cubicBezTo>
                  <a:cubicBezTo>
                    <a:pt x="228" y="106"/>
                    <a:pt x="228" y="106"/>
                    <a:pt x="228" y="106"/>
                  </a:cubicBezTo>
                  <a:cubicBezTo>
                    <a:pt x="228" y="106"/>
                    <a:pt x="228" y="107"/>
                    <a:pt x="228" y="108"/>
                  </a:cubicBezTo>
                  <a:cubicBezTo>
                    <a:pt x="227" y="111"/>
                    <a:pt x="225" y="114"/>
                    <a:pt x="222" y="117"/>
                  </a:cubicBezTo>
                  <a:cubicBezTo>
                    <a:pt x="220" y="120"/>
                    <a:pt x="216" y="122"/>
                    <a:pt x="212" y="124"/>
                  </a:cubicBezTo>
                  <a:cubicBezTo>
                    <a:pt x="201" y="129"/>
                    <a:pt x="185" y="134"/>
                    <a:pt x="166" y="137"/>
                  </a:cubicBezTo>
                  <a:cubicBezTo>
                    <a:pt x="166" y="137"/>
                    <a:pt x="166" y="137"/>
                    <a:pt x="166" y="137"/>
                  </a:cubicBezTo>
                  <a:cubicBezTo>
                    <a:pt x="149" y="139"/>
                    <a:pt x="131" y="141"/>
                    <a:pt x="114" y="141"/>
                  </a:cubicBezTo>
                  <a:close/>
                  <a:moveTo>
                    <a:pt x="20" y="103"/>
                  </a:moveTo>
                  <a:cubicBezTo>
                    <a:pt x="21" y="104"/>
                    <a:pt x="22" y="105"/>
                    <a:pt x="25" y="106"/>
                  </a:cubicBezTo>
                  <a:cubicBezTo>
                    <a:pt x="34" y="110"/>
                    <a:pt x="48" y="114"/>
                    <a:pt x="65" y="117"/>
                  </a:cubicBezTo>
                  <a:cubicBezTo>
                    <a:pt x="96" y="122"/>
                    <a:pt x="132" y="122"/>
                    <a:pt x="163" y="117"/>
                  </a:cubicBezTo>
                  <a:cubicBezTo>
                    <a:pt x="163" y="117"/>
                    <a:pt x="163" y="117"/>
                    <a:pt x="163" y="117"/>
                  </a:cubicBezTo>
                  <a:cubicBezTo>
                    <a:pt x="180" y="114"/>
                    <a:pt x="194" y="110"/>
                    <a:pt x="203" y="106"/>
                  </a:cubicBezTo>
                  <a:cubicBezTo>
                    <a:pt x="206" y="105"/>
                    <a:pt x="207" y="104"/>
                    <a:pt x="208" y="103"/>
                  </a:cubicBezTo>
                  <a:cubicBezTo>
                    <a:pt x="208" y="25"/>
                    <a:pt x="208" y="25"/>
                    <a:pt x="208" y="25"/>
                  </a:cubicBezTo>
                  <a:cubicBezTo>
                    <a:pt x="117" y="59"/>
                    <a:pt x="117" y="59"/>
                    <a:pt x="117" y="59"/>
                  </a:cubicBezTo>
                  <a:cubicBezTo>
                    <a:pt x="115" y="60"/>
                    <a:pt x="113" y="60"/>
                    <a:pt x="110" y="59"/>
                  </a:cubicBezTo>
                  <a:cubicBezTo>
                    <a:pt x="20" y="25"/>
                    <a:pt x="20" y="25"/>
                    <a:pt x="20" y="25"/>
                  </a:cubicBezTo>
                  <a:lnTo>
                    <a:pt x="20"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 name="Freeform 110"/>
            <p:cNvSpPr>
              <a:spLocks/>
            </p:cNvSpPr>
            <p:nvPr/>
          </p:nvSpPr>
          <p:spPr bwMode="auto">
            <a:xfrm>
              <a:off x="5761394" y="3207960"/>
              <a:ext cx="19059" cy="96200"/>
            </a:xfrm>
            <a:custGeom>
              <a:avLst/>
              <a:gdLst>
                <a:gd name="T0" fmla="*/ 10 w 20"/>
                <a:gd name="T1" fmla="*/ 101 h 101"/>
                <a:gd name="T2" fmla="*/ 0 w 20"/>
                <a:gd name="T3" fmla="*/ 91 h 101"/>
                <a:gd name="T4" fmla="*/ 0 w 20"/>
                <a:gd name="T5" fmla="*/ 10 h 101"/>
                <a:gd name="T6" fmla="*/ 10 w 20"/>
                <a:gd name="T7" fmla="*/ 0 h 101"/>
                <a:gd name="T8" fmla="*/ 20 w 20"/>
                <a:gd name="T9" fmla="*/ 10 h 101"/>
                <a:gd name="T10" fmla="*/ 20 w 20"/>
                <a:gd name="T11" fmla="*/ 91 h 101"/>
                <a:gd name="T12" fmla="*/ 10 w 2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20" h="101">
                  <a:moveTo>
                    <a:pt x="10" y="101"/>
                  </a:moveTo>
                  <a:cubicBezTo>
                    <a:pt x="4" y="101"/>
                    <a:pt x="0" y="97"/>
                    <a:pt x="0" y="91"/>
                  </a:cubicBezTo>
                  <a:cubicBezTo>
                    <a:pt x="0" y="10"/>
                    <a:pt x="0" y="10"/>
                    <a:pt x="0" y="10"/>
                  </a:cubicBezTo>
                  <a:cubicBezTo>
                    <a:pt x="0" y="5"/>
                    <a:pt x="4" y="0"/>
                    <a:pt x="10" y="0"/>
                  </a:cubicBezTo>
                  <a:cubicBezTo>
                    <a:pt x="15" y="0"/>
                    <a:pt x="20" y="5"/>
                    <a:pt x="20" y="10"/>
                  </a:cubicBezTo>
                  <a:cubicBezTo>
                    <a:pt x="20" y="91"/>
                    <a:pt x="20" y="91"/>
                    <a:pt x="20" y="91"/>
                  </a:cubicBezTo>
                  <a:cubicBezTo>
                    <a:pt x="20" y="97"/>
                    <a:pt x="15" y="101"/>
                    <a:pt x="10" y="1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 name="Freeform 111"/>
            <p:cNvSpPr>
              <a:spLocks noEditPoints="1"/>
            </p:cNvSpPr>
            <p:nvPr/>
          </p:nvSpPr>
          <p:spPr bwMode="auto">
            <a:xfrm>
              <a:off x="5749596" y="3286009"/>
              <a:ext cx="42655" cy="44470"/>
            </a:xfrm>
            <a:custGeom>
              <a:avLst/>
              <a:gdLst>
                <a:gd name="T0" fmla="*/ 23 w 45"/>
                <a:gd name="T1" fmla="*/ 46 h 46"/>
                <a:gd name="T2" fmla="*/ 0 w 45"/>
                <a:gd name="T3" fmla="*/ 23 h 46"/>
                <a:gd name="T4" fmla="*/ 23 w 45"/>
                <a:gd name="T5" fmla="*/ 0 h 46"/>
                <a:gd name="T6" fmla="*/ 45 w 45"/>
                <a:gd name="T7" fmla="*/ 23 h 46"/>
                <a:gd name="T8" fmla="*/ 23 w 45"/>
                <a:gd name="T9" fmla="*/ 46 h 46"/>
                <a:gd name="T10" fmla="*/ 23 w 45"/>
                <a:gd name="T11" fmla="*/ 20 h 46"/>
                <a:gd name="T12" fmla="*/ 20 w 45"/>
                <a:gd name="T13" fmla="*/ 23 h 46"/>
                <a:gd name="T14" fmla="*/ 23 w 45"/>
                <a:gd name="T15" fmla="*/ 26 h 46"/>
                <a:gd name="T16" fmla="*/ 25 w 45"/>
                <a:gd name="T17" fmla="*/ 23 h 46"/>
                <a:gd name="T18" fmla="*/ 23 w 45"/>
                <a:gd name="T19"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6">
                  <a:moveTo>
                    <a:pt x="23" y="46"/>
                  </a:moveTo>
                  <a:cubicBezTo>
                    <a:pt x="10" y="46"/>
                    <a:pt x="0" y="35"/>
                    <a:pt x="0" y="23"/>
                  </a:cubicBezTo>
                  <a:cubicBezTo>
                    <a:pt x="0" y="10"/>
                    <a:pt x="10" y="0"/>
                    <a:pt x="23" y="0"/>
                  </a:cubicBezTo>
                  <a:cubicBezTo>
                    <a:pt x="35" y="0"/>
                    <a:pt x="45" y="10"/>
                    <a:pt x="45" y="23"/>
                  </a:cubicBezTo>
                  <a:cubicBezTo>
                    <a:pt x="45" y="35"/>
                    <a:pt x="35" y="46"/>
                    <a:pt x="23" y="46"/>
                  </a:cubicBezTo>
                  <a:close/>
                  <a:moveTo>
                    <a:pt x="23" y="20"/>
                  </a:moveTo>
                  <a:cubicBezTo>
                    <a:pt x="21" y="20"/>
                    <a:pt x="20" y="21"/>
                    <a:pt x="20" y="23"/>
                  </a:cubicBezTo>
                  <a:cubicBezTo>
                    <a:pt x="20" y="24"/>
                    <a:pt x="21" y="26"/>
                    <a:pt x="23" y="26"/>
                  </a:cubicBezTo>
                  <a:cubicBezTo>
                    <a:pt x="24" y="26"/>
                    <a:pt x="25" y="24"/>
                    <a:pt x="25" y="23"/>
                  </a:cubicBezTo>
                  <a:cubicBezTo>
                    <a:pt x="25" y="21"/>
                    <a:pt x="24" y="20"/>
                    <a:pt x="2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 name="Freeform 112"/>
            <p:cNvSpPr>
              <a:spLocks noEditPoints="1"/>
            </p:cNvSpPr>
            <p:nvPr/>
          </p:nvSpPr>
          <p:spPr bwMode="auto">
            <a:xfrm>
              <a:off x="5743243" y="3311421"/>
              <a:ext cx="54453" cy="74419"/>
            </a:xfrm>
            <a:custGeom>
              <a:avLst/>
              <a:gdLst>
                <a:gd name="T0" fmla="*/ 47 w 57"/>
                <a:gd name="T1" fmla="*/ 78 h 78"/>
                <a:gd name="T2" fmla="*/ 47 w 57"/>
                <a:gd name="T3" fmla="*/ 78 h 78"/>
                <a:gd name="T4" fmla="*/ 11 w 57"/>
                <a:gd name="T5" fmla="*/ 78 h 78"/>
                <a:gd name="T6" fmla="*/ 3 w 57"/>
                <a:gd name="T7" fmla="*/ 74 h 78"/>
                <a:gd name="T8" fmla="*/ 1 w 57"/>
                <a:gd name="T9" fmla="*/ 65 h 78"/>
                <a:gd name="T10" fmla="*/ 19 w 57"/>
                <a:gd name="T11" fmla="*/ 7 h 78"/>
                <a:gd name="T12" fmla="*/ 29 w 57"/>
                <a:gd name="T13" fmla="*/ 0 h 78"/>
                <a:gd name="T14" fmla="*/ 29 w 57"/>
                <a:gd name="T15" fmla="*/ 0 h 78"/>
                <a:gd name="T16" fmla="*/ 38 w 57"/>
                <a:gd name="T17" fmla="*/ 7 h 78"/>
                <a:gd name="T18" fmla="*/ 56 w 57"/>
                <a:gd name="T19" fmla="*/ 64 h 78"/>
                <a:gd name="T20" fmla="*/ 57 w 57"/>
                <a:gd name="T21" fmla="*/ 68 h 78"/>
                <a:gd name="T22" fmla="*/ 47 w 57"/>
                <a:gd name="T23" fmla="*/ 78 h 78"/>
                <a:gd name="T24" fmla="*/ 24 w 57"/>
                <a:gd name="T25" fmla="*/ 58 h 78"/>
                <a:gd name="T26" fmla="*/ 33 w 57"/>
                <a:gd name="T27" fmla="*/ 58 h 78"/>
                <a:gd name="T28" fmla="*/ 29 w 57"/>
                <a:gd name="T29" fmla="*/ 44 h 78"/>
                <a:gd name="T30" fmla="*/ 24 w 57"/>
                <a:gd name="T31"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8">
                  <a:moveTo>
                    <a:pt x="47" y="78"/>
                  </a:moveTo>
                  <a:cubicBezTo>
                    <a:pt x="47" y="78"/>
                    <a:pt x="47" y="78"/>
                    <a:pt x="47" y="78"/>
                  </a:cubicBezTo>
                  <a:cubicBezTo>
                    <a:pt x="11" y="78"/>
                    <a:pt x="11" y="78"/>
                    <a:pt x="11" y="78"/>
                  </a:cubicBezTo>
                  <a:cubicBezTo>
                    <a:pt x="7" y="78"/>
                    <a:pt x="4" y="76"/>
                    <a:pt x="3" y="74"/>
                  </a:cubicBezTo>
                  <a:cubicBezTo>
                    <a:pt x="1" y="71"/>
                    <a:pt x="0" y="68"/>
                    <a:pt x="1" y="65"/>
                  </a:cubicBezTo>
                  <a:cubicBezTo>
                    <a:pt x="19" y="7"/>
                    <a:pt x="19" y="7"/>
                    <a:pt x="19" y="7"/>
                  </a:cubicBezTo>
                  <a:cubicBezTo>
                    <a:pt x="21" y="3"/>
                    <a:pt x="24" y="0"/>
                    <a:pt x="29" y="0"/>
                  </a:cubicBezTo>
                  <a:cubicBezTo>
                    <a:pt x="29" y="0"/>
                    <a:pt x="29" y="0"/>
                    <a:pt x="29" y="0"/>
                  </a:cubicBezTo>
                  <a:cubicBezTo>
                    <a:pt x="33" y="0"/>
                    <a:pt x="37" y="3"/>
                    <a:pt x="38" y="7"/>
                  </a:cubicBezTo>
                  <a:cubicBezTo>
                    <a:pt x="56" y="64"/>
                    <a:pt x="56" y="64"/>
                    <a:pt x="56" y="64"/>
                  </a:cubicBezTo>
                  <a:cubicBezTo>
                    <a:pt x="57" y="65"/>
                    <a:pt x="57" y="66"/>
                    <a:pt x="57" y="68"/>
                  </a:cubicBezTo>
                  <a:cubicBezTo>
                    <a:pt x="57" y="73"/>
                    <a:pt x="53" y="78"/>
                    <a:pt x="47" y="78"/>
                  </a:cubicBezTo>
                  <a:close/>
                  <a:moveTo>
                    <a:pt x="24" y="58"/>
                  </a:moveTo>
                  <a:cubicBezTo>
                    <a:pt x="33" y="58"/>
                    <a:pt x="33" y="58"/>
                    <a:pt x="33" y="58"/>
                  </a:cubicBezTo>
                  <a:cubicBezTo>
                    <a:pt x="29" y="44"/>
                    <a:pt x="29" y="44"/>
                    <a:pt x="29" y="44"/>
                  </a:cubicBezTo>
                  <a:lnTo>
                    <a:pt x="24"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113"/>
            <p:cNvSpPr>
              <a:spLocks noEditPoints="1"/>
            </p:cNvSpPr>
            <p:nvPr/>
          </p:nvSpPr>
          <p:spPr bwMode="auto">
            <a:xfrm>
              <a:off x="5564456" y="3197977"/>
              <a:ext cx="46285" cy="39025"/>
            </a:xfrm>
            <a:custGeom>
              <a:avLst/>
              <a:gdLst>
                <a:gd name="T0" fmla="*/ 24 w 48"/>
                <a:gd name="T1" fmla="*/ 41 h 41"/>
                <a:gd name="T2" fmla="*/ 0 w 48"/>
                <a:gd name="T3" fmla="*/ 20 h 41"/>
                <a:gd name="T4" fmla="*/ 24 w 48"/>
                <a:gd name="T5" fmla="*/ 0 h 41"/>
                <a:gd name="T6" fmla="*/ 48 w 48"/>
                <a:gd name="T7" fmla="*/ 20 h 41"/>
                <a:gd name="T8" fmla="*/ 24 w 48"/>
                <a:gd name="T9" fmla="*/ 41 h 41"/>
                <a:gd name="T10" fmla="*/ 21 w 48"/>
                <a:gd name="T11" fmla="*/ 20 h 41"/>
                <a:gd name="T12" fmla="*/ 27 w 48"/>
                <a:gd name="T13" fmla="*/ 20 h 41"/>
                <a:gd name="T14" fmla="*/ 21 w 48"/>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1">
                  <a:moveTo>
                    <a:pt x="24" y="41"/>
                  </a:moveTo>
                  <a:cubicBezTo>
                    <a:pt x="10" y="41"/>
                    <a:pt x="0" y="32"/>
                    <a:pt x="0" y="20"/>
                  </a:cubicBezTo>
                  <a:cubicBezTo>
                    <a:pt x="0" y="9"/>
                    <a:pt x="10" y="0"/>
                    <a:pt x="24" y="0"/>
                  </a:cubicBezTo>
                  <a:cubicBezTo>
                    <a:pt x="37" y="0"/>
                    <a:pt x="48" y="9"/>
                    <a:pt x="48" y="20"/>
                  </a:cubicBezTo>
                  <a:cubicBezTo>
                    <a:pt x="48" y="32"/>
                    <a:pt x="37" y="41"/>
                    <a:pt x="24" y="41"/>
                  </a:cubicBezTo>
                  <a:close/>
                  <a:moveTo>
                    <a:pt x="21" y="20"/>
                  </a:moveTo>
                  <a:cubicBezTo>
                    <a:pt x="23" y="21"/>
                    <a:pt x="25" y="21"/>
                    <a:pt x="27" y="20"/>
                  </a:cubicBezTo>
                  <a:cubicBezTo>
                    <a:pt x="25" y="20"/>
                    <a:pt x="23" y="20"/>
                    <a:pt x="2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114"/>
            <p:cNvSpPr>
              <a:spLocks/>
            </p:cNvSpPr>
            <p:nvPr/>
          </p:nvSpPr>
          <p:spPr bwMode="auto">
            <a:xfrm>
              <a:off x="5592590" y="3207960"/>
              <a:ext cx="186048" cy="19059"/>
            </a:xfrm>
            <a:custGeom>
              <a:avLst/>
              <a:gdLst>
                <a:gd name="T0" fmla="*/ 185 w 195"/>
                <a:gd name="T1" fmla="*/ 20 h 20"/>
                <a:gd name="T2" fmla="*/ 10 w 195"/>
                <a:gd name="T3" fmla="*/ 20 h 20"/>
                <a:gd name="T4" fmla="*/ 0 w 195"/>
                <a:gd name="T5" fmla="*/ 10 h 20"/>
                <a:gd name="T6" fmla="*/ 10 w 195"/>
                <a:gd name="T7" fmla="*/ 0 h 20"/>
                <a:gd name="T8" fmla="*/ 185 w 195"/>
                <a:gd name="T9" fmla="*/ 0 h 20"/>
                <a:gd name="T10" fmla="*/ 195 w 195"/>
                <a:gd name="T11" fmla="*/ 10 h 20"/>
                <a:gd name="T12" fmla="*/ 185 w 19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95" h="20">
                  <a:moveTo>
                    <a:pt x="185" y="20"/>
                  </a:moveTo>
                  <a:cubicBezTo>
                    <a:pt x="10" y="20"/>
                    <a:pt x="10" y="20"/>
                    <a:pt x="10" y="20"/>
                  </a:cubicBezTo>
                  <a:cubicBezTo>
                    <a:pt x="5" y="20"/>
                    <a:pt x="0" y="16"/>
                    <a:pt x="0" y="10"/>
                  </a:cubicBezTo>
                  <a:cubicBezTo>
                    <a:pt x="0" y="5"/>
                    <a:pt x="5" y="0"/>
                    <a:pt x="10" y="0"/>
                  </a:cubicBezTo>
                  <a:cubicBezTo>
                    <a:pt x="185" y="0"/>
                    <a:pt x="185" y="0"/>
                    <a:pt x="185" y="0"/>
                  </a:cubicBezTo>
                  <a:cubicBezTo>
                    <a:pt x="191" y="0"/>
                    <a:pt x="195" y="5"/>
                    <a:pt x="195" y="10"/>
                  </a:cubicBezTo>
                  <a:cubicBezTo>
                    <a:pt x="195" y="16"/>
                    <a:pt x="191" y="20"/>
                    <a:pt x="185"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 name="Freeform 115"/>
            <p:cNvSpPr>
              <a:spLocks noEditPoints="1"/>
            </p:cNvSpPr>
            <p:nvPr/>
          </p:nvSpPr>
          <p:spPr bwMode="auto">
            <a:xfrm>
              <a:off x="5270410" y="3065474"/>
              <a:ext cx="651621" cy="420196"/>
            </a:xfrm>
            <a:custGeom>
              <a:avLst/>
              <a:gdLst>
                <a:gd name="T0" fmla="*/ 657 w 680"/>
                <a:gd name="T1" fmla="*/ 438 h 438"/>
                <a:gd name="T2" fmla="*/ 23 w 680"/>
                <a:gd name="T3" fmla="*/ 438 h 438"/>
                <a:gd name="T4" fmla="*/ 0 w 680"/>
                <a:gd name="T5" fmla="*/ 415 h 438"/>
                <a:gd name="T6" fmla="*/ 0 w 680"/>
                <a:gd name="T7" fmla="*/ 23 h 438"/>
                <a:gd name="T8" fmla="*/ 23 w 680"/>
                <a:gd name="T9" fmla="*/ 0 h 438"/>
                <a:gd name="T10" fmla="*/ 657 w 680"/>
                <a:gd name="T11" fmla="*/ 0 h 438"/>
                <a:gd name="T12" fmla="*/ 680 w 680"/>
                <a:gd name="T13" fmla="*/ 23 h 438"/>
                <a:gd name="T14" fmla="*/ 680 w 680"/>
                <a:gd name="T15" fmla="*/ 415 h 438"/>
                <a:gd name="T16" fmla="*/ 657 w 680"/>
                <a:gd name="T17" fmla="*/ 438 h 438"/>
                <a:gd name="T18" fmla="*/ 23 w 680"/>
                <a:gd name="T19" fmla="*/ 20 h 438"/>
                <a:gd name="T20" fmla="*/ 20 w 680"/>
                <a:gd name="T21" fmla="*/ 23 h 438"/>
                <a:gd name="T22" fmla="*/ 20 w 680"/>
                <a:gd name="T23" fmla="*/ 415 h 438"/>
                <a:gd name="T24" fmla="*/ 23 w 680"/>
                <a:gd name="T25" fmla="*/ 418 h 438"/>
                <a:gd name="T26" fmla="*/ 657 w 680"/>
                <a:gd name="T27" fmla="*/ 418 h 438"/>
                <a:gd name="T28" fmla="*/ 660 w 680"/>
                <a:gd name="T29" fmla="*/ 415 h 438"/>
                <a:gd name="T30" fmla="*/ 660 w 680"/>
                <a:gd name="T31" fmla="*/ 23 h 438"/>
                <a:gd name="T32" fmla="*/ 657 w 680"/>
                <a:gd name="T33" fmla="*/ 20 h 438"/>
                <a:gd name="T34" fmla="*/ 23 w 680"/>
                <a:gd name="T35" fmla="*/ 2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0" h="438">
                  <a:moveTo>
                    <a:pt x="657" y="438"/>
                  </a:moveTo>
                  <a:cubicBezTo>
                    <a:pt x="23" y="438"/>
                    <a:pt x="23" y="438"/>
                    <a:pt x="23" y="438"/>
                  </a:cubicBezTo>
                  <a:cubicBezTo>
                    <a:pt x="10" y="438"/>
                    <a:pt x="0" y="428"/>
                    <a:pt x="0" y="415"/>
                  </a:cubicBezTo>
                  <a:cubicBezTo>
                    <a:pt x="0" y="23"/>
                    <a:pt x="0" y="23"/>
                    <a:pt x="0" y="23"/>
                  </a:cubicBezTo>
                  <a:cubicBezTo>
                    <a:pt x="0" y="11"/>
                    <a:pt x="10" y="0"/>
                    <a:pt x="23" y="0"/>
                  </a:cubicBezTo>
                  <a:cubicBezTo>
                    <a:pt x="657" y="0"/>
                    <a:pt x="657" y="0"/>
                    <a:pt x="657" y="0"/>
                  </a:cubicBezTo>
                  <a:cubicBezTo>
                    <a:pt x="670" y="0"/>
                    <a:pt x="680" y="11"/>
                    <a:pt x="680" y="23"/>
                  </a:cubicBezTo>
                  <a:cubicBezTo>
                    <a:pt x="680" y="415"/>
                    <a:pt x="680" y="415"/>
                    <a:pt x="680" y="415"/>
                  </a:cubicBezTo>
                  <a:cubicBezTo>
                    <a:pt x="680" y="428"/>
                    <a:pt x="670" y="438"/>
                    <a:pt x="657" y="438"/>
                  </a:cubicBezTo>
                  <a:close/>
                  <a:moveTo>
                    <a:pt x="23" y="20"/>
                  </a:moveTo>
                  <a:cubicBezTo>
                    <a:pt x="21" y="20"/>
                    <a:pt x="20" y="22"/>
                    <a:pt x="20" y="23"/>
                  </a:cubicBezTo>
                  <a:cubicBezTo>
                    <a:pt x="20" y="415"/>
                    <a:pt x="20" y="415"/>
                    <a:pt x="20" y="415"/>
                  </a:cubicBezTo>
                  <a:cubicBezTo>
                    <a:pt x="20" y="417"/>
                    <a:pt x="21" y="418"/>
                    <a:pt x="23" y="418"/>
                  </a:cubicBezTo>
                  <a:cubicBezTo>
                    <a:pt x="657" y="418"/>
                    <a:pt x="657" y="418"/>
                    <a:pt x="657" y="418"/>
                  </a:cubicBezTo>
                  <a:cubicBezTo>
                    <a:pt x="659" y="418"/>
                    <a:pt x="660" y="417"/>
                    <a:pt x="660" y="415"/>
                  </a:cubicBezTo>
                  <a:cubicBezTo>
                    <a:pt x="660" y="23"/>
                    <a:pt x="660" y="23"/>
                    <a:pt x="660" y="23"/>
                  </a:cubicBezTo>
                  <a:cubicBezTo>
                    <a:pt x="660" y="22"/>
                    <a:pt x="659" y="20"/>
                    <a:pt x="657" y="20"/>
                  </a:cubicBezTo>
                  <a:lnTo>
                    <a:pt x="23"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 name="Freeform 116"/>
            <p:cNvSpPr>
              <a:spLocks noEditPoints="1"/>
            </p:cNvSpPr>
            <p:nvPr/>
          </p:nvSpPr>
          <p:spPr bwMode="auto">
            <a:xfrm>
              <a:off x="5297636" y="3091793"/>
              <a:ext cx="597168" cy="342147"/>
            </a:xfrm>
            <a:custGeom>
              <a:avLst/>
              <a:gdLst>
                <a:gd name="T0" fmla="*/ 614 w 624"/>
                <a:gd name="T1" fmla="*/ 357 h 357"/>
                <a:gd name="T2" fmla="*/ 10 w 624"/>
                <a:gd name="T3" fmla="*/ 357 h 357"/>
                <a:gd name="T4" fmla="*/ 0 w 624"/>
                <a:gd name="T5" fmla="*/ 347 h 357"/>
                <a:gd name="T6" fmla="*/ 0 w 624"/>
                <a:gd name="T7" fmla="*/ 10 h 357"/>
                <a:gd name="T8" fmla="*/ 10 w 624"/>
                <a:gd name="T9" fmla="*/ 0 h 357"/>
                <a:gd name="T10" fmla="*/ 614 w 624"/>
                <a:gd name="T11" fmla="*/ 0 h 357"/>
                <a:gd name="T12" fmla="*/ 624 w 624"/>
                <a:gd name="T13" fmla="*/ 10 h 357"/>
                <a:gd name="T14" fmla="*/ 624 w 624"/>
                <a:gd name="T15" fmla="*/ 347 h 357"/>
                <a:gd name="T16" fmla="*/ 614 w 624"/>
                <a:gd name="T17" fmla="*/ 357 h 357"/>
                <a:gd name="T18" fmla="*/ 20 w 624"/>
                <a:gd name="T19" fmla="*/ 337 h 357"/>
                <a:gd name="T20" fmla="*/ 604 w 624"/>
                <a:gd name="T21" fmla="*/ 337 h 357"/>
                <a:gd name="T22" fmla="*/ 604 w 624"/>
                <a:gd name="T23" fmla="*/ 20 h 357"/>
                <a:gd name="T24" fmla="*/ 20 w 624"/>
                <a:gd name="T25" fmla="*/ 20 h 357"/>
                <a:gd name="T26" fmla="*/ 20 w 624"/>
                <a:gd name="T27" fmla="*/ 33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4" h="357">
                  <a:moveTo>
                    <a:pt x="614" y="357"/>
                  </a:moveTo>
                  <a:cubicBezTo>
                    <a:pt x="10" y="357"/>
                    <a:pt x="10" y="357"/>
                    <a:pt x="10" y="357"/>
                  </a:cubicBezTo>
                  <a:cubicBezTo>
                    <a:pt x="4" y="357"/>
                    <a:pt x="0" y="352"/>
                    <a:pt x="0" y="347"/>
                  </a:cubicBezTo>
                  <a:cubicBezTo>
                    <a:pt x="0" y="10"/>
                    <a:pt x="0" y="10"/>
                    <a:pt x="0" y="10"/>
                  </a:cubicBezTo>
                  <a:cubicBezTo>
                    <a:pt x="0" y="5"/>
                    <a:pt x="4" y="0"/>
                    <a:pt x="10" y="0"/>
                  </a:cubicBezTo>
                  <a:cubicBezTo>
                    <a:pt x="614" y="0"/>
                    <a:pt x="614" y="0"/>
                    <a:pt x="614" y="0"/>
                  </a:cubicBezTo>
                  <a:cubicBezTo>
                    <a:pt x="620" y="0"/>
                    <a:pt x="624" y="5"/>
                    <a:pt x="624" y="10"/>
                  </a:cubicBezTo>
                  <a:cubicBezTo>
                    <a:pt x="624" y="347"/>
                    <a:pt x="624" y="347"/>
                    <a:pt x="624" y="347"/>
                  </a:cubicBezTo>
                  <a:cubicBezTo>
                    <a:pt x="624" y="352"/>
                    <a:pt x="620" y="357"/>
                    <a:pt x="614" y="357"/>
                  </a:cubicBezTo>
                  <a:close/>
                  <a:moveTo>
                    <a:pt x="20" y="337"/>
                  </a:moveTo>
                  <a:cubicBezTo>
                    <a:pt x="604" y="337"/>
                    <a:pt x="604" y="337"/>
                    <a:pt x="604" y="337"/>
                  </a:cubicBezTo>
                  <a:cubicBezTo>
                    <a:pt x="604" y="20"/>
                    <a:pt x="604" y="20"/>
                    <a:pt x="604" y="20"/>
                  </a:cubicBezTo>
                  <a:cubicBezTo>
                    <a:pt x="20" y="20"/>
                    <a:pt x="20" y="20"/>
                    <a:pt x="20" y="20"/>
                  </a:cubicBezTo>
                  <a:lnTo>
                    <a:pt x="20" y="3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 name="Freeform 117"/>
            <p:cNvSpPr>
              <a:spLocks noEditPoints="1"/>
            </p:cNvSpPr>
            <p:nvPr/>
          </p:nvSpPr>
          <p:spPr bwMode="auto">
            <a:xfrm>
              <a:off x="5495482" y="3466612"/>
              <a:ext cx="201476" cy="110721"/>
            </a:xfrm>
            <a:custGeom>
              <a:avLst/>
              <a:gdLst>
                <a:gd name="T0" fmla="*/ 199 w 210"/>
                <a:gd name="T1" fmla="*/ 116 h 116"/>
                <a:gd name="T2" fmla="*/ 11 w 210"/>
                <a:gd name="T3" fmla="*/ 116 h 116"/>
                <a:gd name="T4" fmla="*/ 3 w 210"/>
                <a:gd name="T5" fmla="*/ 112 h 116"/>
                <a:gd name="T6" fmla="*/ 1 w 210"/>
                <a:gd name="T7" fmla="*/ 103 h 116"/>
                <a:gd name="T8" fmla="*/ 27 w 210"/>
                <a:gd name="T9" fmla="*/ 8 h 116"/>
                <a:gd name="T10" fmla="*/ 37 w 210"/>
                <a:gd name="T11" fmla="*/ 0 h 116"/>
                <a:gd name="T12" fmla="*/ 173 w 210"/>
                <a:gd name="T13" fmla="*/ 0 h 116"/>
                <a:gd name="T14" fmla="*/ 183 w 210"/>
                <a:gd name="T15" fmla="*/ 8 h 116"/>
                <a:gd name="T16" fmla="*/ 209 w 210"/>
                <a:gd name="T17" fmla="*/ 103 h 116"/>
                <a:gd name="T18" fmla="*/ 207 w 210"/>
                <a:gd name="T19" fmla="*/ 112 h 116"/>
                <a:gd name="T20" fmla="*/ 199 w 210"/>
                <a:gd name="T21" fmla="*/ 116 h 116"/>
                <a:gd name="T22" fmla="*/ 24 w 210"/>
                <a:gd name="T23" fmla="*/ 96 h 116"/>
                <a:gd name="T24" fmla="*/ 186 w 210"/>
                <a:gd name="T25" fmla="*/ 96 h 116"/>
                <a:gd name="T26" fmla="*/ 166 w 210"/>
                <a:gd name="T27" fmla="*/ 20 h 116"/>
                <a:gd name="T28" fmla="*/ 44 w 210"/>
                <a:gd name="T29" fmla="*/ 20 h 116"/>
                <a:gd name="T30" fmla="*/ 24 w 210"/>
                <a:gd name="T31" fmla="*/ 9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16">
                  <a:moveTo>
                    <a:pt x="199" y="116"/>
                  </a:moveTo>
                  <a:cubicBezTo>
                    <a:pt x="11" y="116"/>
                    <a:pt x="11" y="116"/>
                    <a:pt x="11" y="116"/>
                  </a:cubicBezTo>
                  <a:cubicBezTo>
                    <a:pt x="8" y="116"/>
                    <a:pt x="5" y="114"/>
                    <a:pt x="3" y="112"/>
                  </a:cubicBezTo>
                  <a:cubicBezTo>
                    <a:pt x="1" y="109"/>
                    <a:pt x="0" y="106"/>
                    <a:pt x="1" y="103"/>
                  </a:cubicBezTo>
                  <a:cubicBezTo>
                    <a:pt x="27" y="8"/>
                    <a:pt x="27" y="8"/>
                    <a:pt x="27" y="8"/>
                  </a:cubicBezTo>
                  <a:cubicBezTo>
                    <a:pt x="28" y="3"/>
                    <a:pt x="32" y="0"/>
                    <a:pt x="37" y="0"/>
                  </a:cubicBezTo>
                  <a:cubicBezTo>
                    <a:pt x="173" y="0"/>
                    <a:pt x="173" y="0"/>
                    <a:pt x="173" y="0"/>
                  </a:cubicBezTo>
                  <a:cubicBezTo>
                    <a:pt x="178" y="0"/>
                    <a:pt x="182" y="3"/>
                    <a:pt x="183" y="8"/>
                  </a:cubicBezTo>
                  <a:cubicBezTo>
                    <a:pt x="209" y="103"/>
                    <a:pt x="209" y="103"/>
                    <a:pt x="209" y="103"/>
                  </a:cubicBezTo>
                  <a:cubicBezTo>
                    <a:pt x="210" y="106"/>
                    <a:pt x="209" y="109"/>
                    <a:pt x="207" y="112"/>
                  </a:cubicBezTo>
                  <a:cubicBezTo>
                    <a:pt x="205" y="114"/>
                    <a:pt x="202" y="116"/>
                    <a:pt x="199" y="116"/>
                  </a:cubicBezTo>
                  <a:close/>
                  <a:moveTo>
                    <a:pt x="24" y="96"/>
                  </a:moveTo>
                  <a:cubicBezTo>
                    <a:pt x="186" y="96"/>
                    <a:pt x="186" y="96"/>
                    <a:pt x="186" y="96"/>
                  </a:cubicBezTo>
                  <a:cubicBezTo>
                    <a:pt x="166" y="20"/>
                    <a:pt x="166" y="20"/>
                    <a:pt x="166" y="20"/>
                  </a:cubicBezTo>
                  <a:cubicBezTo>
                    <a:pt x="44" y="20"/>
                    <a:pt x="44" y="20"/>
                    <a:pt x="44" y="20"/>
                  </a:cubicBezTo>
                  <a:lnTo>
                    <a:pt x="24"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118"/>
            <p:cNvSpPr>
              <a:spLocks noEditPoints="1"/>
            </p:cNvSpPr>
            <p:nvPr/>
          </p:nvSpPr>
          <p:spPr bwMode="auto">
            <a:xfrm>
              <a:off x="5468256" y="3558274"/>
              <a:ext cx="254114" cy="44470"/>
            </a:xfrm>
            <a:custGeom>
              <a:avLst/>
              <a:gdLst>
                <a:gd name="T0" fmla="*/ 250 w 265"/>
                <a:gd name="T1" fmla="*/ 46 h 46"/>
                <a:gd name="T2" fmla="*/ 16 w 265"/>
                <a:gd name="T3" fmla="*/ 46 h 46"/>
                <a:gd name="T4" fmla="*/ 0 w 265"/>
                <a:gd name="T5" fmla="*/ 30 h 46"/>
                <a:gd name="T6" fmla="*/ 0 w 265"/>
                <a:gd name="T7" fmla="*/ 15 h 46"/>
                <a:gd name="T8" fmla="*/ 16 w 265"/>
                <a:gd name="T9" fmla="*/ 0 h 46"/>
                <a:gd name="T10" fmla="*/ 250 w 265"/>
                <a:gd name="T11" fmla="*/ 0 h 46"/>
                <a:gd name="T12" fmla="*/ 265 w 265"/>
                <a:gd name="T13" fmla="*/ 15 h 46"/>
                <a:gd name="T14" fmla="*/ 265 w 265"/>
                <a:gd name="T15" fmla="*/ 30 h 46"/>
                <a:gd name="T16" fmla="*/ 250 w 265"/>
                <a:gd name="T17" fmla="*/ 46 h 46"/>
                <a:gd name="T18" fmla="*/ 20 w 265"/>
                <a:gd name="T19" fmla="*/ 26 h 46"/>
                <a:gd name="T20" fmla="*/ 245 w 265"/>
                <a:gd name="T21" fmla="*/ 26 h 46"/>
                <a:gd name="T22" fmla="*/ 245 w 265"/>
                <a:gd name="T23" fmla="*/ 20 h 46"/>
                <a:gd name="T24" fmla="*/ 20 w 265"/>
                <a:gd name="T25" fmla="*/ 20 h 46"/>
                <a:gd name="T26" fmla="*/ 20 w 265"/>
                <a:gd name="T27"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5" h="46">
                  <a:moveTo>
                    <a:pt x="250" y="46"/>
                  </a:moveTo>
                  <a:cubicBezTo>
                    <a:pt x="16" y="46"/>
                    <a:pt x="16" y="46"/>
                    <a:pt x="16" y="46"/>
                  </a:cubicBezTo>
                  <a:cubicBezTo>
                    <a:pt x="7" y="46"/>
                    <a:pt x="0" y="39"/>
                    <a:pt x="0" y="30"/>
                  </a:cubicBezTo>
                  <a:cubicBezTo>
                    <a:pt x="0" y="15"/>
                    <a:pt x="0" y="15"/>
                    <a:pt x="0" y="15"/>
                  </a:cubicBezTo>
                  <a:cubicBezTo>
                    <a:pt x="0" y="7"/>
                    <a:pt x="7" y="0"/>
                    <a:pt x="16" y="0"/>
                  </a:cubicBezTo>
                  <a:cubicBezTo>
                    <a:pt x="250" y="0"/>
                    <a:pt x="250" y="0"/>
                    <a:pt x="250" y="0"/>
                  </a:cubicBezTo>
                  <a:cubicBezTo>
                    <a:pt x="259" y="0"/>
                    <a:pt x="265" y="7"/>
                    <a:pt x="265" y="15"/>
                  </a:cubicBezTo>
                  <a:cubicBezTo>
                    <a:pt x="265" y="30"/>
                    <a:pt x="265" y="30"/>
                    <a:pt x="265" y="30"/>
                  </a:cubicBezTo>
                  <a:cubicBezTo>
                    <a:pt x="265" y="39"/>
                    <a:pt x="259" y="46"/>
                    <a:pt x="250" y="46"/>
                  </a:cubicBezTo>
                  <a:close/>
                  <a:moveTo>
                    <a:pt x="20" y="26"/>
                  </a:moveTo>
                  <a:cubicBezTo>
                    <a:pt x="245" y="26"/>
                    <a:pt x="245" y="26"/>
                    <a:pt x="245" y="26"/>
                  </a:cubicBezTo>
                  <a:cubicBezTo>
                    <a:pt x="245" y="20"/>
                    <a:pt x="245" y="20"/>
                    <a:pt x="245" y="20"/>
                  </a:cubicBezTo>
                  <a:cubicBezTo>
                    <a:pt x="20" y="20"/>
                    <a:pt x="20" y="20"/>
                    <a:pt x="20" y="20"/>
                  </a:cubicBezTo>
                  <a:lnTo>
                    <a:pt x="20"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35" name="Group 134">
            <a:extLst>
              <a:ext uri="{C183D7F6-B498-43B3-948B-1728B52AA6E4}">
                <adec:decorative xmlns:adec="http://schemas.microsoft.com/office/drawing/2017/decorative" val="1"/>
              </a:ext>
            </a:extLst>
          </p:cNvPr>
          <p:cNvGrpSpPr/>
          <p:nvPr/>
        </p:nvGrpSpPr>
        <p:grpSpPr>
          <a:xfrm>
            <a:off x="7425747" y="3369028"/>
            <a:ext cx="522749" cy="689739"/>
            <a:chOff x="8640144" y="1715947"/>
            <a:chExt cx="522749" cy="689739"/>
          </a:xfrm>
          <a:solidFill>
            <a:schemeClr val="accent1">
              <a:lumMod val="60000"/>
              <a:lumOff val="40000"/>
            </a:schemeClr>
          </a:solidFill>
        </p:grpSpPr>
        <p:sp>
          <p:nvSpPr>
            <p:cNvPr id="136" name="Freeform 137"/>
            <p:cNvSpPr>
              <a:spLocks/>
            </p:cNvSpPr>
            <p:nvPr/>
          </p:nvSpPr>
          <p:spPr bwMode="auto">
            <a:xfrm>
              <a:off x="8845251" y="2033590"/>
              <a:ext cx="112536" cy="48100"/>
            </a:xfrm>
            <a:custGeom>
              <a:avLst/>
              <a:gdLst>
                <a:gd name="T0" fmla="*/ 10 w 118"/>
                <a:gd name="T1" fmla="*/ 49 h 50"/>
                <a:gd name="T2" fmla="*/ 9 w 118"/>
                <a:gd name="T3" fmla="*/ 49 h 50"/>
                <a:gd name="T4" fmla="*/ 1 w 118"/>
                <a:gd name="T5" fmla="*/ 38 h 50"/>
                <a:gd name="T6" fmla="*/ 3 w 118"/>
                <a:gd name="T7" fmla="*/ 10 h 50"/>
                <a:gd name="T8" fmla="*/ 8 w 118"/>
                <a:gd name="T9" fmla="*/ 1 h 50"/>
                <a:gd name="T10" fmla="*/ 18 w 118"/>
                <a:gd name="T11" fmla="*/ 2 h 50"/>
                <a:gd name="T12" fmla="*/ 21 w 118"/>
                <a:gd name="T13" fmla="*/ 3 h 50"/>
                <a:gd name="T14" fmla="*/ 23 w 118"/>
                <a:gd name="T15" fmla="*/ 5 h 50"/>
                <a:gd name="T16" fmla="*/ 25 w 118"/>
                <a:gd name="T17" fmla="*/ 6 h 50"/>
                <a:gd name="T18" fmla="*/ 38 w 118"/>
                <a:gd name="T19" fmla="*/ 11 h 50"/>
                <a:gd name="T20" fmla="*/ 41 w 118"/>
                <a:gd name="T21" fmla="*/ 12 h 50"/>
                <a:gd name="T22" fmla="*/ 41 w 118"/>
                <a:gd name="T23" fmla="*/ 12 h 50"/>
                <a:gd name="T24" fmla="*/ 42 w 118"/>
                <a:gd name="T25" fmla="*/ 12 h 50"/>
                <a:gd name="T26" fmla="*/ 43 w 118"/>
                <a:gd name="T27" fmla="*/ 13 h 50"/>
                <a:gd name="T28" fmla="*/ 44 w 118"/>
                <a:gd name="T29" fmla="*/ 13 h 50"/>
                <a:gd name="T30" fmla="*/ 45 w 118"/>
                <a:gd name="T31" fmla="*/ 13 h 50"/>
                <a:gd name="T32" fmla="*/ 46 w 118"/>
                <a:gd name="T33" fmla="*/ 13 h 50"/>
                <a:gd name="T34" fmla="*/ 47 w 118"/>
                <a:gd name="T35" fmla="*/ 14 h 50"/>
                <a:gd name="T36" fmla="*/ 48 w 118"/>
                <a:gd name="T37" fmla="*/ 14 h 50"/>
                <a:gd name="T38" fmla="*/ 49 w 118"/>
                <a:gd name="T39" fmla="*/ 14 h 50"/>
                <a:gd name="T40" fmla="*/ 52 w 118"/>
                <a:gd name="T41" fmla="*/ 14 h 50"/>
                <a:gd name="T42" fmla="*/ 56 w 118"/>
                <a:gd name="T43" fmla="*/ 15 h 50"/>
                <a:gd name="T44" fmla="*/ 59 w 118"/>
                <a:gd name="T45" fmla="*/ 15 h 50"/>
                <a:gd name="T46" fmla="*/ 100 w 118"/>
                <a:gd name="T47" fmla="*/ 2 h 50"/>
                <a:gd name="T48" fmla="*/ 105 w 118"/>
                <a:gd name="T49" fmla="*/ 0 h 50"/>
                <a:gd name="T50" fmla="*/ 115 w 118"/>
                <a:gd name="T51" fmla="*/ 10 h 50"/>
                <a:gd name="T52" fmla="*/ 118 w 118"/>
                <a:gd name="T53" fmla="*/ 37 h 50"/>
                <a:gd name="T54" fmla="*/ 109 w 118"/>
                <a:gd name="T55" fmla="*/ 49 h 50"/>
                <a:gd name="T56" fmla="*/ 98 w 118"/>
                <a:gd name="T57" fmla="*/ 41 h 50"/>
                <a:gd name="T58" fmla="*/ 96 w 118"/>
                <a:gd name="T59" fmla="*/ 27 h 50"/>
                <a:gd name="T60" fmla="*/ 56 w 118"/>
                <a:gd name="T61" fmla="*/ 35 h 50"/>
                <a:gd name="T62" fmla="*/ 56 w 118"/>
                <a:gd name="T63" fmla="*/ 35 h 50"/>
                <a:gd name="T64" fmla="*/ 49 w 118"/>
                <a:gd name="T65" fmla="*/ 34 h 50"/>
                <a:gd name="T66" fmla="*/ 46 w 118"/>
                <a:gd name="T67" fmla="*/ 34 h 50"/>
                <a:gd name="T68" fmla="*/ 44 w 118"/>
                <a:gd name="T69" fmla="*/ 33 h 50"/>
                <a:gd name="T70" fmla="*/ 42 w 118"/>
                <a:gd name="T71" fmla="*/ 33 h 50"/>
                <a:gd name="T72" fmla="*/ 39 w 118"/>
                <a:gd name="T73" fmla="*/ 32 h 50"/>
                <a:gd name="T74" fmla="*/ 37 w 118"/>
                <a:gd name="T75" fmla="*/ 32 h 50"/>
                <a:gd name="T76" fmla="*/ 35 w 118"/>
                <a:gd name="T77" fmla="*/ 31 h 50"/>
                <a:gd name="T78" fmla="*/ 32 w 118"/>
                <a:gd name="T79" fmla="*/ 31 h 50"/>
                <a:gd name="T80" fmla="*/ 22 w 118"/>
                <a:gd name="T81" fmla="*/ 27 h 50"/>
                <a:gd name="T82" fmla="*/ 20 w 118"/>
                <a:gd name="T83" fmla="*/ 41 h 50"/>
                <a:gd name="T84" fmla="*/ 10 w 118"/>
                <a:gd name="T85"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50">
                  <a:moveTo>
                    <a:pt x="10" y="49"/>
                  </a:moveTo>
                  <a:cubicBezTo>
                    <a:pt x="10" y="49"/>
                    <a:pt x="9" y="49"/>
                    <a:pt x="9" y="49"/>
                  </a:cubicBezTo>
                  <a:cubicBezTo>
                    <a:pt x="3" y="48"/>
                    <a:pt x="0" y="43"/>
                    <a:pt x="1" y="38"/>
                  </a:cubicBezTo>
                  <a:cubicBezTo>
                    <a:pt x="2" y="30"/>
                    <a:pt x="3" y="20"/>
                    <a:pt x="3" y="10"/>
                  </a:cubicBezTo>
                  <a:cubicBezTo>
                    <a:pt x="3" y="6"/>
                    <a:pt x="5" y="3"/>
                    <a:pt x="8" y="1"/>
                  </a:cubicBezTo>
                  <a:cubicBezTo>
                    <a:pt x="11" y="0"/>
                    <a:pt x="15" y="0"/>
                    <a:pt x="18" y="2"/>
                  </a:cubicBezTo>
                  <a:cubicBezTo>
                    <a:pt x="19" y="2"/>
                    <a:pt x="20" y="3"/>
                    <a:pt x="21" y="3"/>
                  </a:cubicBezTo>
                  <a:cubicBezTo>
                    <a:pt x="22" y="4"/>
                    <a:pt x="22" y="4"/>
                    <a:pt x="23" y="5"/>
                  </a:cubicBezTo>
                  <a:cubicBezTo>
                    <a:pt x="24" y="5"/>
                    <a:pt x="25" y="6"/>
                    <a:pt x="25" y="6"/>
                  </a:cubicBezTo>
                  <a:cubicBezTo>
                    <a:pt x="30" y="8"/>
                    <a:pt x="34" y="10"/>
                    <a:pt x="38" y="11"/>
                  </a:cubicBezTo>
                  <a:cubicBezTo>
                    <a:pt x="39" y="12"/>
                    <a:pt x="40" y="12"/>
                    <a:pt x="41" y="12"/>
                  </a:cubicBezTo>
                  <a:cubicBezTo>
                    <a:pt x="41" y="12"/>
                    <a:pt x="41" y="12"/>
                    <a:pt x="41" y="12"/>
                  </a:cubicBezTo>
                  <a:cubicBezTo>
                    <a:pt x="41" y="12"/>
                    <a:pt x="42" y="12"/>
                    <a:pt x="42" y="12"/>
                  </a:cubicBezTo>
                  <a:cubicBezTo>
                    <a:pt x="42" y="13"/>
                    <a:pt x="42" y="13"/>
                    <a:pt x="43" y="13"/>
                  </a:cubicBezTo>
                  <a:cubicBezTo>
                    <a:pt x="43" y="13"/>
                    <a:pt x="43" y="13"/>
                    <a:pt x="44" y="13"/>
                  </a:cubicBezTo>
                  <a:cubicBezTo>
                    <a:pt x="44" y="13"/>
                    <a:pt x="45" y="13"/>
                    <a:pt x="45" y="13"/>
                  </a:cubicBezTo>
                  <a:cubicBezTo>
                    <a:pt x="45" y="13"/>
                    <a:pt x="46" y="13"/>
                    <a:pt x="46" y="13"/>
                  </a:cubicBezTo>
                  <a:cubicBezTo>
                    <a:pt x="46" y="13"/>
                    <a:pt x="46" y="14"/>
                    <a:pt x="47" y="14"/>
                  </a:cubicBezTo>
                  <a:cubicBezTo>
                    <a:pt x="47" y="14"/>
                    <a:pt x="47" y="14"/>
                    <a:pt x="48" y="14"/>
                  </a:cubicBezTo>
                  <a:cubicBezTo>
                    <a:pt x="48" y="14"/>
                    <a:pt x="49" y="14"/>
                    <a:pt x="49" y="14"/>
                  </a:cubicBezTo>
                  <a:cubicBezTo>
                    <a:pt x="50" y="14"/>
                    <a:pt x="51" y="14"/>
                    <a:pt x="52" y="14"/>
                  </a:cubicBezTo>
                  <a:cubicBezTo>
                    <a:pt x="53" y="14"/>
                    <a:pt x="55" y="15"/>
                    <a:pt x="56" y="15"/>
                  </a:cubicBezTo>
                  <a:cubicBezTo>
                    <a:pt x="57" y="15"/>
                    <a:pt x="58" y="15"/>
                    <a:pt x="59" y="15"/>
                  </a:cubicBezTo>
                  <a:cubicBezTo>
                    <a:pt x="73" y="15"/>
                    <a:pt x="87" y="10"/>
                    <a:pt x="100" y="2"/>
                  </a:cubicBezTo>
                  <a:cubicBezTo>
                    <a:pt x="101" y="1"/>
                    <a:pt x="103" y="0"/>
                    <a:pt x="105" y="0"/>
                  </a:cubicBezTo>
                  <a:cubicBezTo>
                    <a:pt x="111" y="0"/>
                    <a:pt x="115" y="5"/>
                    <a:pt x="115" y="10"/>
                  </a:cubicBezTo>
                  <a:cubicBezTo>
                    <a:pt x="115" y="20"/>
                    <a:pt x="116" y="29"/>
                    <a:pt x="118" y="37"/>
                  </a:cubicBezTo>
                  <a:cubicBezTo>
                    <a:pt x="118" y="43"/>
                    <a:pt x="115" y="48"/>
                    <a:pt x="109" y="49"/>
                  </a:cubicBezTo>
                  <a:cubicBezTo>
                    <a:pt x="104" y="50"/>
                    <a:pt x="99" y="46"/>
                    <a:pt x="98" y="41"/>
                  </a:cubicBezTo>
                  <a:cubicBezTo>
                    <a:pt x="97" y="36"/>
                    <a:pt x="96" y="32"/>
                    <a:pt x="96" y="27"/>
                  </a:cubicBezTo>
                  <a:cubicBezTo>
                    <a:pt x="83" y="32"/>
                    <a:pt x="70" y="35"/>
                    <a:pt x="56" y="35"/>
                  </a:cubicBezTo>
                  <a:cubicBezTo>
                    <a:pt x="56" y="35"/>
                    <a:pt x="56" y="35"/>
                    <a:pt x="56" y="35"/>
                  </a:cubicBezTo>
                  <a:cubicBezTo>
                    <a:pt x="54" y="35"/>
                    <a:pt x="51" y="34"/>
                    <a:pt x="49" y="34"/>
                  </a:cubicBezTo>
                  <a:cubicBezTo>
                    <a:pt x="48" y="34"/>
                    <a:pt x="47" y="34"/>
                    <a:pt x="46" y="34"/>
                  </a:cubicBezTo>
                  <a:cubicBezTo>
                    <a:pt x="45" y="34"/>
                    <a:pt x="45" y="33"/>
                    <a:pt x="44" y="33"/>
                  </a:cubicBezTo>
                  <a:cubicBezTo>
                    <a:pt x="43" y="33"/>
                    <a:pt x="43" y="33"/>
                    <a:pt x="42" y="33"/>
                  </a:cubicBezTo>
                  <a:cubicBezTo>
                    <a:pt x="41" y="33"/>
                    <a:pt x="40" y="33"/>
                    <a:pt x="39" y="32"/>
                  </a:cubicBezTo>
                  <a:cubicBezTo>
                    <a:pt x="39" y="32"/>
                    <a:pt x="38" y="32"/>
                    <a:pt x="37" y="32"/>
                  </a:cubicBezTo>
                  <a:cubicBezTo>
                    <a:pt x="36" y="32"/>
                    <a:pt x="36" y="32"/>
                    <a:pt x="35" y="31"/>
                  </a:cubicBezTo>
                  <a:cubicBezTo>
                    <a:pt x="34" y="31"/>
                    <a:pt x="33" y="31"/>
                    <a:pt x="32" y="31"/>
                  </a:cubicBezTo>
                  <a:cubicBezTo>
                    <a:pt x="29" y="29"/>
                    <a:pt x="25" y="28"/>
                    <a:pt x="22" y="27"/>
                  </a:cubicBezTo>
                  <a:cubicBezTo>
                    <a:pt x="22" y="32"/>
                    <a:pt x="21" y="36"/>
                    <a:pt x="20" y="41"/>
                  </a:cubicBezTo>
                  <a:cubicBezTo>
                    <a:pt x="19" y="46"/>
                    <a:pt x="15" y="49"/>
                    <a:pt x="10"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Freeform 138"/>
            <p:cNvSpPr>
              <a:spLocks/>
            </p:cNvSpPr>
            <p:nvPr/>
          </p:nvSpPr>
          <p:spPr bwMode="auto">
            <a:xfrm>
              <a:off x="8761756" y="1877491"/>
              <a:ext cx="279526" cy="189678"/>
            </a:xfrm>
            <a:custGeom>
              <a:avLst/>
              <a:gdLst>
                <a:gd name="T0" fmla="*/ 146 w 292"/>
                <a:gd name="T1" fmla="*/ 198 h 198"/>
                <a:gd name="T2" fmla="*/ 94 w 292"/>
                <a:gd name="T3" fmla="*/ 182 h 198"/>
                <a:gd name="T4" fmla="*/ 39 w 292"/>
                <a:gd name="T5" fmla="*/ 107 h 198"/>
                <a:gd name="T6" fmla="*/ 15 w 292"/>
                <a:gd name="T7" fmla="*/ 84 h 198"/>
                <a:gd name="T8" fmla="*/ 8 w 292"/>
                <a:gd name="T9" fmla="*/ 71 h 198"/>
                <a:gd name="T10" fmla="*/ 2 w 292"/>
                <a:gd name="T11" fmla="*/ 42 h 198"/>
                <a:gd name="T12" fmla="*/ 16 w 292"/>
                <a:gd name="T13" fmla="*/ 29 h 198"/>
                <a:gd name="T14" fmla="*/ 26 w 292"/>
                <a:gd name="T15" fmla="*/ 28 h 198"/>
                <a:gd name="T16" fmla="*/ 26 w 292"/>
                <a:gd name="T17" fmla="*/ 10 h 198"/>
                <a:gd name="T18" fmla="*/ 36 w 292"/>
                <a:gd name="T19" fmla="*/ 0 h 198"/>
                <a:gd name="T20" fmla="*/ 46 w 292"/>
                <a:gd name="T21" fmla="*/ 10 h 198"/>
                <a:gd name="T22" fmla="*/ 46 w 292"/>
                <a:gd name="T23" fmla="*/ 53 h 198"/>
                <a:gd name="T24" fmla="*/ 38 w 292"/>
                <a:gd name="T25" fmla="*/ 63 h 198"/>
                <a:gd name="T26" fmla="*/ 27 w 292"/>
                <a:gd name="T27" fmla="*/ 56 h 198"/>
                <a:gd name="T28" fmla="*/ 24 w 292"/>
                <a:gd name="T29" fmla="*/ 48 h 198"/>
                <a:gd name="T30" fmla="*/ 23 w 292"/>
                <a:gd name="T31" fmla="*/ 48 h 198"/>
                <a:gd name="T32" fmla="*/ 21 w 292"/>
                <a:gd name="T33" fmla="*/ 49 h 198"/>
                <a:gd name="T34" fmla="*/ 21 w 292"/>
                <a:gd name="T35" fmla="*/ 49 h 198"/>
                <a:gd name="T36" fmla="*/ 25 w 292"/>
                <a:gd name="T37" fmla="*/ 60 h 198"/>
                <a:gd name="T38" fmla="*/ 33 w 292"/>
                <a:gd name="T39" fmla="*/ 76 h 198"/>
                <a:gd name="T40" fmla="*/ 38 w 292"/>
                <a:gd name="T41" fmla="*/ 86 h 198"/>
                <a:gd name="T42" fmla="*/ 47 w 292"/>
                <a:gd name="T43" fmla="*/ 84 h 198"/>
                <a:gd name="T44" fmla="*/ 54 w 292"/>
                <a:gd name="T45" fmla="*/ 90 h 198"/>
                <a:gd name="T46" fmla="*/ 105 w 292"/>
                <a:gd name="T47" fmla="*/ 165 h 198"/>
                <a:gd name="T48" fmla="*/ 146 w 292"/>
                <a:gd name="T49" fmla="*/ 178 h 198"/>
                <a:gd name="T50" fmla="*/ 187 w 292"/>
                <a:gd name="T51" fmla="*/ 165 h 198"/>
                <a:gd name="T52" fmla="*/ 238 w 292"/>
                <a:gd name="T53" fmla="*/ 90 h 198"/>
                <a:gd name="T54" fmla="*/ 245 w 292"/>
                <a:gd name="T55" fmla="*/ 84 h 198"/>
                <a:gd name="T56" fmla="*/ 254 w 292"/>
                <a:gd name="T57" fmla="*/ 86 h 198"/>
                <a:gd name="T58" fmla="*/ 259 w 292"/>
                <a:gd name="T59" fmla="*/ 76 h 198"/>
                <a:gd name="T60" fmla="*/ 267 w 292"/>
                <a:gd name="T61" fmla="*/ 60 h 198"/>
                <a:gd name="T62" fmla="*/ 271 w 292"/>
                <a:gd name="T63" fmla="*/ 49 h 198"/>
                <a:gd name="T64" fmla="*/ 271 w 292"/>
                <a:gd name="T65" fmla="*/ 49 h 198"/>
                <a:gd name="T66" fmla="*/ 269 w 292"/>
                <a:gd name="T67" fmla="*/ 48 h 198"/>
                <a:gd name="T68" fmla="*/ 266 w 292"/>
                <a:gd name="T69" fmla="*/ 49 h 198"/>
                <a:gd name="T70" fmla="*/ 265 w 292"/>
                <a:gd name="T71" fmla="*/ 55 h 198"/>
                <a:gd name="T72" fmla="*/ 254 w 292"/>
                <a:gd name="T73" fmla="*/ 63 h 198"/>
                <a:gd name="T74" fmla="*/ 245 w 292"/>
                <a:gd name="T75" fmla="*/ 53 h 198"/>
                <a:gd name="T76" fmla="*/ 245 w 292"/>
                <a:gd name="T77" fmla="*/ 10 h 198"/>
                <a:gd name="T78" fmla="*/ 255 w 292"/>
                <a:gd name="T79" fmla="*/ 0 h 198"/>
                <a:gd name="T80" fmla="*/ 265 w 292"/>
                <a:gd name="T81" fmla="*/ 10 h 198"/>
                <a:gd name="T82" fmla="*/ 265 w 292"/>
                <a:gd name="T83" fmla="*/ 28 h 198"/>
                <a:gd name="T84" fmla="*/ 276 w 292"/>
                <a:gd name="T85" fmla="*/ 29 h 198"/>
                <a:gd name="T86" fmla="*/ 290 w 292"/>
                <a:gd name="T87" fmla="*/ 42 h 198"/>
                <a:gd name="T88" fmla="*/ 284 w 292"/>
                <a:gd name="T89" fmla="*/ 71 h 198"/>
                <a:gd name="T90" fmla="*/ 277 w 292"/>
                <a:gd name="T91" fmla="*/ 84 h 198"/>
                <a:gd name="T92" fmla="*/ 253 w 292"/>
                <a:gd name="T93" fmla="*/ 107 h 198"/>
                <a:gd name="T94" fmla="*/ 198 w 292"/>
                <a:gd name="T95" fmla="*/ 182 h 198"/>
                <a:gd name="T96" fmla="*/ 146 w 292"/>
                <a:gd name="T9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198">
                  <a:moveTo>
                    <a:pt x="146" y="198"/>
                  </a:moveTo>
                  <a:cubicBezTo>
                    <a:pt x="128" y="198"/>
                    <a:pt x="110" y="192"/>
                    <a:pt x="94" y="182"/>
                  </a:cubicBezTo>
                  <a:cubicBezTo>
                    <a:pt x="71" y="166"/>
                    <a:pt x="51" y="140"/>
                    <a:pt x="39" y="107"/>
                  </a:cubicBezTo>
                  <a:cubicBezTo>
                    <a:pt x="26" y="109"/>
                    <a:pt x="19" y="94"/>
                    <a:pt x="15" y="84"/>
                  </a:cubicBezTo>
                  <a:cubicBezTo>
                    <a:pt x="13" y="80"/>
                    <a:pt x="11" y="75"/>
                    <a:pt x="8" y="71"/>
                  </a:cubicBezTo>
                  <a:cubicBezTo>
                    <a:pt x="2" y="60"/>
                    <a:pt x="0" y="50"/>
                    <a:pt x="2" y="42"/>
                  </a:cubicBezTo>
                  <a:cubicBezTo>
                    <a:pt x="4" y="38"/>
                    <a:pt x="8" y="32"/>
                    <a:pt x="16" y="29"/>
                  </a:cubicBezTo>
                  <a:cubicBezTo>
                    <a:pt x="20" y="28"/>
                    <a:pt x="23" y="28"/>
                    <a:pt x="26" y="28"/>
                  </a:cubicBezTo>
                  <a:cubicBezTo>
                    <a:pt x="26" y="10"/>
                    <a:pt x="26" y="10"/>
                    <a:pt x="26" y="10"/>
                  </a:cubicBezTo>
                  <a:cubicBezTo>
                    <a:pt x="26" y="5"/>
                    <a:pt x="31" y="0"/>
                    <a:pt x="36" y="0"/>
                  </a:cubicBezTo>
                  <a:cubicBezTo>
                    <a:pt x="42" y="0"/>
                    <a:pt x="46" y="5"/>
                    <a:pt x="46" y="10"/>
                  </a:cubicBezTo>
                  <a:cubicBezTo>
                    <a:pt x="46" y="53"/>
                    <a:pt x="46" y="53"/>
                    <a:pt x="46" y="53"/>
                  </a:cubicBezTo>
                  <a:cubicBezTo>
                    <a:pt x="46" y="58"/>
                    <a:pt x="43" y="62"/>
                    <a:pt x="38" y="63"/>
                  </a:cubicBezTo>
                  <a:cubicBezTo>
                    <a:pt x="33" y="64"/>
                    <a:pt x="29" y="61"/>
                    <a:pt x="27" y="56"/>
                  </a:cubicBezTo>
                  <a:cubicBezTo>
                    <a:pt x="24" y="48"/>
                    <a:pt x="24" y="48"/>
                    <a:pt x="24" y="48"/>
                  </a:cubicBezTo>
                  <a:cubicBezTo>
                    <a:pt x="24" y="48"/>
                    <a:pt x="23" y="48"/>
                    <a:pt x="23" y="48"/>
                  </a:cubicBezTo>
                  <a:cubicBezTo>
                    <a:pt x="22" y="49"/>
                    <a:pt x="21" y="49"/>
                    <a:pt x="21" y="49"/>
                  </a:cubicBezTo>
                  <a:cubicBezTo>
                    <a:pt x="21" y="49"/>
                    <a:pt x="21" y="49"/>
                    <a:pt x="21" y="49"/>
                  </a:cubicBezTo>
                  <a:cubicBezTo>
                    <a:pt x="21" y="49"/>
                    <a:pt x="21" y="52"/>
                    <a:pt x="25" y="60"/>
                  </a:cubicBezTo>
                  <a:cubicBezTo>
                    <a:pt x="29" y="65"/>
                    <a:pt x="31" y="71"/>
                    <a:pt x="33" y="76"/>
                  </a:cubicBezTo>
                  <a:cubicBezTo>
                    <a:pt x="35" y="79"/>
                    <a:pt x="36" y="83"/>
                    <a:pt x="38" y="86"/>
                  </a:cubicBezTo>
                  <a:cubicBezTo>
                    <a:pt x="40" y="84"/>
                    <a:pt x="44" y="83"/>
                    <a:pt x="47" y="84"/>
                  </a:cubicBezTo>
                  <a:cubicBezTo>
                    <a:pt x="50" y="84"/>
                    <a:pt x="53" y="87"/>
                    <a:pt x="54" y="90"/>
                  </a:cubicBezTo>
                  <a:cubicBezTo>
                    <a:pt x="65" y="124"/>
                    <a:pt x="83" y="150"/>
                    <a:pt x="105" y="165"/>
                  </a:cubicBezTo>
                  <a:cubicBezTo>
                    <a:pt x="118" y="173"/>
                    <a:pt x="132" y="178"/>
                    <a:pt x="146" y="178"/>
                  </a:cubicBezTo>
                  <a:cubicBezTo>
                    <a:pt x="160" y="178"/>
                    <a:pt x="174" y="173"/>
                    <a:pt x="187" y="165"/>
                  </a:cubicBezTo>
                  <a:cubicBezTo>
                    <a:pt x="209" y="150"/>
                    <a:pt x="227" y="124"/>
                    <a:pt x="238" y="90"/>
                  </a:cubicBezTo>
                  <a:cubicBezTo>
                    <a:pt x="239" y="87"/>
                    <a:pt x="242" y="84"/>
                    <a:pt x="245" y="84"/>
                  </a:cubicBezTo>
                  <a:cubicBezTo>
                    <a:pt x="249" y="83"/>
                    <a:pt x="252" y="84"/>
                    <a:pt x="254" y="86"/>
                  </a:cubicBezTo>
                  <a:cubicBezTo>
                    <a:pt x="256" y="83"/>
                    <a:pt x="257" y="79"/>
                    <a:pt x="259" y="76"/>
                  </a:cubicBezTo>
                  <a:cubicBezTo>
                    <a:pt x="261" y="71"/>
                    <a:pt x="263" y="65"/>
                    <a:pt x="267" y="60"/>
                  </a:cubicBezTo>
                  <a:cubicBezTo>
                    <a:pt x="271" y="52"/>
                    <a:pt x="271" y="49"/>
                    <a:pt x="271" y="49"/>
                  </a:cubicBezTo>
                  <a:cubicBezTo>
                    <a:pt x="271" y="49"/>
                    <a:pt x="271" y="49"/>
                    <a:pt x="271" y="49"/>
                  </a:cubicBezTo>
                  <a:cubicBezTo>
                    <a:pt x="271" y="49"/>
                    <a:pt x="270" y="49"/>
                    <a:pt x="269" y="48"/>
                  </a:cubicBezTo>
                  <a:cubicBezTo>
                    <a:pt x="268" y="48"/>
                    <a:pt x="267" y="48"/>
                    <a:pt x="266" y="49"/>
                  </a:cubicBezTo>
                  <a:cubicBezTo>
                    <a:pt x="265" y="55"/>
                    <a:pt x="265" y="55"/>
                    <a:pt x="265" y="55"/>
                  </a:cubicBezTo>
                  <a:cubicBezTo>
                    <a:pt x="264" y="60"/>
                    <a:pt x="259" y="63"/>
                    <a:pt x="254" y="63"/>
                  </a:cubicBezTo>
                  <a:cubicBezTo>
                    <a:pt x="249" y="62"/>
                    <a:pt x="245" y="58"/>
                    <a:pt x="245" y="53"/>
                  </a:cubicBezTo>
                  <a:cubicBezTo>
                    <a:pt x="245" y="10"/>
                    <a:pt x="245" y="10"/>
                    <a:pt x="245" y="10"/>
                  </a:cubicBezTo>
                  <a:cubicBezTo>
                    <a:pt x="245" y="4"/>
                    <a:pt x="249" y="0"/>
                    <a:pt x="255" y="0"/>
                  </a:cubicBezTo>
                  <a:cubicBezTo>
                    <a:pt x="261" y="0"/>
                    <a:pt x="265" y="4"/>
                    <a:pt x="265" y="10"/>
                  </a:cubicBezTo>
                  <a:cubicBezTo>
                    <a:pt x="265" y="28"/>
                    <a:pt x="265" y="28"/>
                    <a:pt x="265" y="28"/>
                  </a:cubicBezTo>
                  <a:cubicBezTo>
                    <a:pt x="269" y="28"/>
                    <a:pt x="272" y="28"/>
                    <a:pt x="276" y="29"/>
                  </a:cubicBezTo>
                  <a:cubicBezTo>
                    <a:pt x="284" y="32"/>
                    <a:pt x="288" y="38"/>
                    <a:pt x="290" y="42"/>
                  </a:cubicBezTo>
                  <a:cubicBezTo>
                    <a:pt x="292" y="50"/>
                    <a:pt x="290" y="60"/>
                    <a:pt x="284" y="71"/>
                  </a:cubicBezTo>
                  <a:cubicBezTo>
                    <a:pt x="281" y="75"/>
                    <a:pt x="279" y="80"/>
                    <a:pt x="277" y="84"/>
                  </a:cubicBezTo>
                  <a:cubicBezTo>
                    <a:pt x="273" y="94"/>
                    <a:pt x="266" y="109"/>
                    <a:pt x="253" y="107"/>
                  </a:cubicBezTo>
                  <a:cubicBezTo>
                    <a:pt x="241" y="140"/>
                    <a:pt x="221" y="166"/>
                    <a:pt x="198" y="182"/>
                  </a:cubicBezTo>
                  <a:cubicBezTo>
                    <a:pt x="182" y="192"/>
                    <a:pt x="164" y="198"/>
                    <a:pt x="146" y="1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 name="Freeform 139"/>
            <p:cNvSpPr>
              <a:spLocks/>
            </p:cNvSpPr>
            <p:nvPr/>
          </p:nvSpPr>
          <p:spPr bwMode="auto">
            <a:xfrm>
              <a:off x="8944174" y="1834836"/>
              <a:ext cx="70789" cy="59898"/>
            </a:xfrm>
            <a:custGeom>
              <a:avLst/>
              <a:gdLst>
                <a:gd name="T0" fmla="*/ 64 w 74"/>
                <a:gd name="T1" fmla="*/ 63 h 63"/>
                <a:gd name="T2" fmla="*/ 0 w 74"/>
                <a:gd name="T3" fmla="*/ 10 h 63"/>
                <a:gd name="T4" fmla="*/ 10 w 74"/>
                <a:gd name="T5" fmla="*/ 0 h 63"/>
                <a:gd name="T6" fmla="*/ 20 w 74"/>
                <a:gd name="T7" fmla="*/ 10 h 63"/>
                <a:gd name="T8" fmla="*/ 64 w 74"/>
                <a:gd name="T9" fmla="*/ 43 h 63"/>
                <a:gd name="T10" fmla="*/ 74 w 74"/>
                <a:gd name="T11" fmla="*/ 53 h 63"/>
                <a:gd name="T12" fmla="*/ 64 w 7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74" h="63">
                  <a:moveTo>
                    <a:pt x="64" y="63"/>
                  </a:moveTo>
                  <a:cubicBezTo>
                    <a:pt x="30" y="63"/>
                    <a:pt x="0" y="38"/>
                    <a:pt x="0" y="10"/>
                  </a:cubicBezTo>
                  <a:cubicBezTo>
                    <a:pt x="0" y="4"/>
                    <a:pt x="4" y="0"/>
                    <a:pt x="10" y="0"/>
                  </a:cubicBezTo>
                  <a:cubicBezTo>
                    <a:pt x="15" y="0"/>
                    <a:pt x="20" y="4"/>
                    <a:pt x="20" y="10"/>
                  </a:cubicBezTo>
                  <a:cubicBezTo>
                    <a:pt x="20" y="27"/>
                    <a:pt x="41" y="43"/>
                    <a:pt x="64" y="43"/>
                  </a:cubicBezTo>
                  <a:cubicBezTo>
                    <a:pt x="70" y="43"/>
                    <a:pt x="74" y="48"/>
                    <a:pt x="74" y="53"/>
                  </a:cubicBezTo>
                  <a:cubicBezTo>
                    <a:pt x="74" y="59"/>
                    <a:pt x="70" y="63"/>
                    <a:pt x="64"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 name="Freeform 140"/>
            <p:cNvSpPr>
              <a:spLocks/>
            </p:cNvSpPr>
            <p:nvPr/>
          </p:nvSpPr>
          <p:spPr bwMode="auto">
            <a:xfrm>
              <a:off x="8789890" y="1833021"/>
              <a:ext cx="174250" cy="62621"/>
            </a:xfrm>
            <a:custGeom>
              <a:avLst/>
              <a:gdLst>
                <a:gd name="T0" fmla="*/ 10 w 182"/>
                <a:gd name="T1" fmla="*/ 66 h 66"/>
                <a:gd name="T2" fmla="*/ 0 w 182"/>
                <a:gd name="T3" fmla="*/ 56 h 66"/>
                <a:gd name="T4" fmla="*/ 10 w 182"/>
                <a:gd name="T5" fmla="*/ 46 h 66"/>
                <a:gd name="T6" fmla="*/ 164 w 182"/>
                <a:gd name="T7" fmla="*/ 4 h 66"/>
                <a:gd name="T8" fmla="*/ 178 w 182"/>
                <a:gd name="T9" fmla="*/ 5 h 66"/>
                <a:gd name="T10" fmla="*/ 177 w 182"/>
                <a:gd name="T11" fmla="*/ 19 h 66"/>
                <a:gd name="T12" fmla="*/ 10 w 18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82" h="66">
                  <a:moveTo>
                    <a:pt x="10" y="66"/>
                  </a:moveTo>
                  <a:cubicBezTo>
                    <a:pt x="5" y="66"/>
                    <a:pt x="0" y="61"/>
                    <a:pt x="0" y="56"/>
                  </a:cubicBezTo>
                  <a:cubicBezTo>
                    <a:pt x="0" y="50"/>
                    <a:pt x="5" y="46"/>
                    <a:pt x="10" y="46"/>
                  </a:cubicBezTo>
                  <a:cubicBezTo>
                    <a:pt x="80" y="46"/>
                    <a:pt x="128" y="33"/>
                    <a:pt x="164" y="4"/>
                  </a:cubicBezTo>
                  <a:cubicBezTo>
                    <a:pt x="169" y="0"/>
                    <a:pt x="175" y="1"/>
                    <a:pt x="178" y="5"/>
                  </a:cubicBezTo>
                  <a:cubicBezTo>
                    <a:pt x="182" y="10"/>
                    <a:pt x="181" y="16"/>
                    <a:pt x="177" y="19"/>
                  </a:cubicBezTo>
                  <a:cubicBezTo>
                    <a:pt x="137" y="51"/>
                    <a:pt x="85" y="66"/>
                    <a:pt x="10" y="6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Freeform 141"/>
            <p:cNvSpPr>
              <a:spLocks/>
            </p:cNvSpPr>
            <p:nvPr/>
          </p:nvSpPr>
          <p:spPr bwMode="auto">
            <a:xfrm>
              <a:off x="8743605" y="1715947"/>
              <a:ext cx="315828" cy="345777"/>
            </a:xfrm>
            <a:custGeom>
              <a:avLst/>
              <a:gdLst>
                <a:gd name="T0" fmla="*/ 320 w 330"/>
                <a:gd name="T1" fmla="*/ 361 h 361"/>
                <a:gd name="T2" fmla="*/ 310 w 330"/>
                <a:gd name="T3" fmla="*/ 351 h 361"/>
                <a:gd name="T4" fmla="*/ 310 w 330"/>
                <a:gd name="T5" fmla="*/ 136 h 361"/>
                <a:gd name="T6" fmla="*/ 309 w 330"/>
                <a:gd name="T7" fmla="*/ 133 h 361"/>
                <a:gd name="T8" fmla="*/ 165 w 330"/>
                <a:gd name="T9" fmla="*/ 20 h 361"/>
                <a:gd name="T10" fmla="*/ 21 w 330"/>
                <a:gd name="T11" fmla="*/ 133 h 361"/>
                <a:gd name="T12" fmla="*/ 20 w 330"/>
                <a:gd name="T13" fmla="*/ 136 h 361"/>
                <a:gd name="T14" fmla="*/ 20 w 330"/>
                <a:gd name="T15" fmla="*/ 349 h 361"/>
                <a:gd name="T16" fmla="*/ 10 w 330"/>
                <a:gd name="T17" fmla="*/ 359 h 361"/>
                <a:gd name="T18" fmla="*/ 0 w 330"/>
                <a:gd name="T19" fmla="*/ 349 h 361"/>
                <a:gd name="T20" fmla="*/ 0 w 330"/>
                <a:gd name="T21" fmla="*/ 133 h 361"/>
                <a:gd name="T22" fmla="*/ 1 w 330"/>
                <a:gd name="T23" fmla="*/ 129 h 361"/>
                <a:gd name="T24" fmla="*/ 165 w 330"/>
                <a:gd name="T25" fmla="*/ 0 h 361"/>
                <a:gd name="T26" fmla="*/ 329 w 330"/>
                <a:gd name="T27" fmla="*/ 129 h 361"/>
                <a:gd name="T28" fmla="*/ 330 w 330"/>
                <a:gd name="T29" fmla="*/ 133 h 361"/>
                <a:gd name="T30" fmla="*/ 330 w 330"/>
                <a:gd name="T31" fmla="*/ 351 h 361"/>
                <a:gd name="T32" fmla="*/ 320 w 330"/>
                <a:gd name="T33"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0" h="361">
                  <a:moveTo>
                    <a:pt x="320" y="361"/>
                  </a:moveTo>
                  <a:cubicBezTo>
                    <a:pt x="314" y="361"/>
                    <a:pt x="310" y="357"/>
                    <a:pt x="310" y="351"/>
                  </a:cubicBezTo>
                  <a:cubicBezTo>
                    <a:pt x="310" y="136"/>
                    <a:pt x="310" y="136"/>
                    <a:pt x="310" y="136"/>
                  </a:cubicBezTo>
                  <a:cubicBezTo>
                    <a:pt x="309" y="135"/>
                    <a:pt x="309" y="134"/>
                    <a:pt x="309" y="133"/>
                  </a:cubicBezTo>
                  <a:cubicBezTo>
                    <a:pt x="308" y="71"/>
                    <a:pt x="243" y="20"/>
                    <a:pt x="165" y="20"/>
                  </a:cubicBezTo>
                  <a:cubicBezTo>
                    <a:pt x="87" y="20"/>
                    <a:pt x="22" y="71"/>
                    <a:pt x="21" y="133"/>
                  </a:cubicBezTo>
                  <a:cubicBezTo>
                    <a:pt x="21" y="134"/>
                    <a:pt x="21" y="135"/>
                    <a:pt x="20" y="136"/>
                  </a:cubicBezTo>
                  <a:cubicBezTo>
                    <a:pt x="20" y="349"/>
                    <a:pt x="20" y="349"/>
                    <a:pt x="20" y="349"/>
                  </a:cubicBezTo>
                  <a:cubicBezTo>
                    <a:pt x="20" y="355"/>
                    <a:pt x="16" y="359"/>
                    <a:pt x="10" y="359"/>
                  </a:cubicBezTo>
                  <a:cubicBezTo>
                    <a:pt x="5" y="359"/>
                    <a:pt x="0" y="355"/>
                    <a:pt x="0" y="349"/>
                  </a:cubicBezTo>
                  <a:cubicBezTo>
                    <a:pt x="0" y="133"/>
                    <a:pt x="0" y="133"/>
                    <a:pt x="0" y="133"/>
                  </a:cubicBezTo>
                  <a:cubicBezTo>
                    <a:pt x="0" y="132"/>
                    <a:pt x="1" y="130"/>
                    <a:pt x="1" y="129"/>
                  </a:cubicBezTo>
                  <a:cubicBezTo>
                    <a:pt x="5" y="57"/>
                    <a:pt x="76" y="0"/>
                    <a:pt x="165" y="0"/>
                  </a:cubicBezTo>
                  <a:cubicBezTo>
                    <a:pt x="254" y="0"/>
                    <a:pt x="325" y="57"/>
                    <a:pt x="329" y="129"/>
                  </a:cubicBezTo>
                  <a:cubicBezTo>
                    <a:pt x="329" y="131"/>
                    <a:pt x="330" y="132"/>
                    <a:pt x="330" y="133"/>
                  </a:cubicBezTo>
                  <a:cubicBezTo>
                    <a:pt x="330" y="351"/>
                    <a:pt x="330" y="351"/>
                    <a:pt x="330" y="351"/>
                  </a:cubicBezTo>
                  <a:cubicBezTo>
                    <a:pt x="330" y="357"/>
                    <a:pt x="325" y="361"/>
                    <a:pt x="320" y="3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 name="Freeform 142"/>
            <p:cNvSpPr>
              <a:spLocks noEditPoints="1"/>
            </p:cNvSpPr>
            <p:nvPr/>
          </p:nvSpPr>
          <p:spPr bwMode="auto">
            <a:xfrm>
              <a:off x="8688244" y="2042665"/>
              <a:ext cx="220535" cy="74419"/>
            </a:xfrm>
            <a:custGeom>
              <a:avLst/>
              <a:gdLst>
                <a:gd name="T0" fmla="*/ 220 w 230"/>
                <a:gd name="T1" fmla="*/ 78 h 78"/>
                <a:gd name="T2" fmla="*/ 220 w 230"/>
                <a:gd name="T3" fmla="*/ 78 h 78"/>
                <a:gd name="T4" fmla="*/ 202 w 230"/>
                <a:gd name="T5" fmla="*/ 78 h 78"/>
                <a:gd name="T6" fmla="*/ 201 w 230"/>
                <a:gd name="T7" fmla="*/ 78 h 78"/>
                <a:gd name="T8" fmla="*/ 192 w 230"/>
                <a:gd name="T9" fmla="*/ 77 h 78"/>
                <a:gd name="T10" fmla="*/ 9 w 230"/>
                <a:gd name="T11" fmla="*/ 43 h 78"/>
                <a:gd name="T12" fmla="*/ 1 w 230"/>
                <a:gd name="T13" fmla="*/ 36 h 78"/>
                <a:gd name="T14" fmla="*/ 3 w 230"/>
                <a:gd name="T15" fmla="*/ 27 h 78"/>
                <a:gd name="T16" fmla="*/ 82 w 230"/>
                <a:gd name="T17" fmla="*/ 0 h 78"/>
                <a:gd name="T18" fmla="*/ 125 w 230"/>
                <a:gd name="T19" fmla="*/ 5 h 78"/>
                <a:gd name="T20" fmla="*/ 179 w 230"/>
                <a:gd name="T21" fmla="*/ 21 h 78"/>
                <a:gd name="T22" fmla="*/ 179 w 230"/>
                <a:gd name="T23" fmla="*/ 21 h 78"/>
                <a:gd name="T24" fmla="*/ 229 w 230"/>
                <a:gd name="T25" fmla="*/ 63 h 78"/>
                <a:gd name="T26" fmla="*/ 230 w 230"/>
                <a:gd name="T27" fmla="*/ 68 h 78"/>
                <a:gd name="T28" fmla="*/ 220 w 230"/>
                <a:gd name="T29" fmla="*/ 78 h 78"/>
                <a:gd name="T30" fmla="*/ 36 w 230"/>
                <a:gd name="T31" fmla="*/ 28 h 78"/>
                <a:gd name="T32" fmla="*/ 199 w 230"/>
                <a:gd name="T33" fmla="*/ 58 h 78"/>
                <a:gd name="T34" fmla="*/ 171 w 230"/>
                <a:gd name="T35" fmla="*/ 40 h 78"/>
                <a:gd name="T36" fmla="*/ 170 w 230"/>
                <a:gd name="T37" fmla="*/ 40 h 78"/>
                <a:gd name="T38" fmla="*/ 121 w 230"/>
                <a:gd name="T39" fmla="*/ 24 h 78"/>
                <a:gd name="T40" fmla="*/ 82 w 230"/>
                <a:gd name="T41" fmla="*/ 20 h 78"/>
                <a:gd name="T42" fmla="*/ 36 w 230"/>
                <a:gd name="T43"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 h="78">
                  <a:moveTo>
                    <a:pt x="220" y="78"/>
                  </a:moveTo>
                  <a:cubicBezTo>
                    <a:pt x="220" y="78"/>
                    <a:pt x="220" y="78"/>
                    <a:pt x="220" y="78"/>
                  </a:cubicBezTo>
                  <a:cubicBezTo>
                    <a:pt x="202" y="78"/>
                    <a:pt x="202" y="78"/>
                    <a:pt x="202" y="78"/>
                  </a:cubicBezTo>
                  <a:cubicBezTo>
                    <a:pt x="202" y="78"/>
                    <a:pt x="201" y="78"/>
                    <a:pt x="201" y="78"/>
                  </a:cubicBezTo>
                  <a:cubicBezTo>
                    <a:pt x="192" y="77"/>
                    <a:pt x="192" y="77"/>
                    <a:pt x="192" y="77"/>
                  </a:cubicBezTo>
                  <a:cubicBezTo>
                    <a:pt x="9" y="43"/>
                    <a:pt x="9" y="43"/>
                    <a:pt x="9" y="43"/>
                  </a:cubicBezTo>
                  <a:cubicBezTo>
                    <a:pt x="5" y="42"/>
                    <a:pt x="3" y="40"/>
                    <a:pt x="1" y="36"/>
                  </a:cubicBezTo>
                  <a:cubicBezTo>
                    <a:pt x="0" y="33"/>
                    <a:pt x="1" y="30"/>
                    <a:pt x="3" y="27"/>
                  </a:cubicBezTo>
                  <a:cubicBezTo>
                    <a:pt x="16" y="10"/>
                    <a:pt x="45" y="0"/>
                    <a:pt x="82" y="0"/>
                  </a:cubicBezTo>
                  <a:cubicBezTo>
                    <a:pt x="96" y="0"/>
                    <a:pt x="110" y="2"/>
                    <a:pt x="125" y="5"/>
                  </a:cubicBezTo>
                  <a:cubicBezTo>
                    <a:pt x="144" y="8"/>
                    <a:pt x="163" y="14"/>
                    <a:pt x="179" y="21"/>
                  </a:cubicBezTo>
                  <a:cubicBezTo>
                    <a:pt x="179" y="21"/>
                    <a:pt x="179" y="21"/>
                    <a:pt x="179" y="21"/>
                  </a:cubicBezTo>
                  <a:cubicBezTo>
                    <a:pt x="204" y="33"/>
                    <a:pt x="221" y="48"/>
                    <a:pt x="229" y="63"/>
                  </a:cubicBezTo>
                  <a:cubicBezTo>
                    <a:pt x="230" y="65"/>
                    <a:pt x="230" y="66"/>
                    <a:pt x="230" y="68"/>
                  </a:cubicBezTo>
                  <a:cubicBezTo>
                    <a:pt x="230" y="74"/>
                    <a:pt x="226" y="78"/>
                    <a:pt x="220" y="78"/>
                  </a:cubicBezTo>
                  <a:close/>
                  <a:moveTo>
                    <a:pt x="36" y="28"/>
                  </a:moveTo>
                  <a:cubicBezTo>
                    <a:pt x="199" y="58"/>
                    <a:pt x="199" y="58"/>
                    <a:pt x="199" y="58"/>
                  </a:cubicBezTo>
                  <a:cubicBezTo>
                    <a:pt x="192" y="51"/>
                    <a:pt x="182" y="45"/>
                    <a:pt x="171" y="40"/>
                  </a:cubicBezTo>
                  <a:cubicBezTo>
                    <a:pt x="170" y="40"/>
                    <a:pt x="170" y="40"/>
                    <a:pt x="170" y="40"/>
                  </a:cubicBezTo>
                  <a:cubicBezTo>
                    <a:pt x="156" y="33"/>
                    <a:pt x="139" y="27"/>
                    <a:pt x="121" y="24"/>
                  </a:cubicBezTo>
                  <a:cubicBezTo>
                    <a:pt x="108" y="22"/>
                    <a:pt x="95" y="20"/>
                    <a:pt x="82" y="20"/>
                  </a:cubicBezTo>
                  <a:cubicBezTo>
                    <a:pt x="64" y="20"/>
                    <a:pt x="48" y="23"/>
                    <a:pt x="36"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 name="Freeform 143"/>
            <p:cNvSpPr>
              <a:spLocks noEditPoints="1"/>
            </p:cNvSpPr>
            <p:nvPr/>
          </p:nvSpPr>
          <p:spPr bwMode="auto">
            <a:xfrm>
              <a:off x="8894258" y="2042665"/>
              <a:ext cx="219627" cy="74419"/>
            </a:xfrm>
            <a:custGeom>
              <a:avLst/>
              <a:gdLst>
                <a:gd name="T0" fmla="*/ 29 w 230"/>
                <a:gd name="T1" fmla="*/ 78 h 78"/>
                <a:gd name="T2" fmla="*/ 10 w 230"/>
                <a:gd name="T3" fmla="*/ 78 h 78"/>
                <a:gd name="T4" fmla="*/ 2 w 230"/>
                <a:gd name="T5" fmla="*/ 74 h 78"/>
                <a:gd name="T6" fmla="*/ 1 w 230"/>
                <a:gd name="T7" fmla="*/ 64 h 78"/>
                <a:gd name="T8" fmla="*/ 52 w 230"/>
                <a:gd name="T9" fmla="*/ 21 h 78"/>
                <a:gd name="T10" fmla="*/ 53 w 230"/>
                <a:gd name="T11" fmla="*/ 21 h 78"/>
                <a:gd name="T12" fmla="*/ 106 w 230"/>
                <a:gd name="T13" fmla="*/ 5 h 78"/>
                <a:gd name="T14" fmla="*/ 148 w 230"/>
                <a:gd name="T15" fmla="*/ 0 h 78"/>
                <a:gd name="T16" fmla="*/ 228 w 230"/>
                <a:gd name="T17" fmla="*/ 27 h 78"/>
                <a:gd name="T18" fmla="*/ 229 w 230"/>
                <a:gd name="T19" fmla="*/ 37 h 78"/>
                <a:gd name="T20" fmla="*/ 222 w 230"/>
                <a:gd name="T21" fmla="*/ 43 h 78"/>
                <a:gd name="T22" fmla="*/ 30 w 230"/>
                <a:gd name="T23" fmla="*/ 78 h 78"/>
                <a:gd name="T24" fmla="*/ 29 w 230"/>
                <a:gd name="T25" fmla="*/ 78 h 78"/>
                <a:gd name="T26" fmla="*/ 61 w 230"/>
                <a:gd name="T27" fmla="*/ 39 h 78"/>
                <a:gd name="T28" fmla="*/ 60 w 230"/>
                <a:gd name="T29" fmla="*/ 40 h 78"/>
                <a:gd name="T30" fmla="*/ 31 w 230"/>
                <a:gd name="T31" fmla="*/ 58 h 78"/>
                <a:gd name="T32" fmla="*/ 194 w 230"/>
                <a:gd name="T33" fmla="*/ 28 h 78"/>
                <a:gd name="T34" fmla="*/ 148 w 230"/>
                <a:gd name="T35" fmla="*/ 20 h 78"/>
                <a:gd name="T36" fmla="*/ 109 w 230"/>
                <a:gd name="T37" fmla="*/ 24 h 78"/>
                <a:gd name="T38" fmla="*/ 61 w 230"/>
                <a:gd name="T39" fmla="*/ 39 h 78"/>
                <a:gd name="T40" fmla="*/ 61 w 230"/>
                <a:gd name="T41"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78">
                  <a:moveTo>
                    <a:pt x="29" y="78"/>
                  </a:moveTo>
                  <a:cubicBezTo>
                    <a:pt x="10" y="78"/>
                    <a:pt x="10" y="78"/>
                    <a:pt x="10" y="78"/>
                  </a:cubicBezTo>
                  <a:cubicBezTo>
                    <a:pt x="7" y="78"/>
                    <a:pt x="4" y="77"/>
                    <a:pt x="2" y="74"/>
                  </a:cubicBezTo>
                  <a:cubicBezTo>
                    <a:pt x="0" y="71"/>
                    <a:pt x="0" y="67"/>
                    <a:pt x="1" y="64"/>
                  </a:cubicBezTo>
                  <a:cubicBezTo>
                    <a:pt x="8" y="48"/>
                    <a:pt x="26" y="33"/>
                    <a:pt x="52" y="21"/>
                  </a:cubicBezTo>
                  <a:cubicBezTo>
                    <a:pt x="52" y="21"/>
                    <a:pt x="52" y="21"/>
                    <a:pt x="53" y="21"/>
                  </a:cubicBezTo>
                  <a:cubicBezTo>
                    <a:pt x="68" y="14"/>
                    <a:pt x="87" y="8"/>
                    <a:pt x="106" y="5"/>
                  </a:cubicBezTo>
                  <a:cubicBezTo>
                    <a:pt x="120" y="2"/>
                    <a:pt x="135" y="0"/>
                    <a:pt x="148" y="0"/>
                  </a:cubicBezTo>
                  <a:cubicBezTo>
                    <a:pt x="186" y="0"/>
                    <a:pt x="215" y="10"/>
                    <a:pt x="228" y="27"/>
                  </a:cubicBezTo>
                  <a:cubicBezTo>
                    <a:pt x="230" y="30"/>
                    <a:pt x="230" y="33"/>
                    <a:pt x="229" y="37"/>
                  </a:cubicBezTo>
                  <a:cubicBezTo>
                    <a:pt x="228" y="40"/>
                    <a:pt x="225" y="42"/>
                    <a:pt x="222" y="43"/>
                  </a:cubicBezTo>
                  <a:cubicBezTo>
                    <a:pt x="30" y="78"/>
                    <a:pt x="30" y="78"/>
                    <a:pt x="30" y="78"/>
                  </a:cubicBezTo>
                  <a:cubicBezTo>
                    <a:pt x="30" y="78"/>
                    <a:pt x="29" y="78"/>
                    <a:pt x="29" y="78"/>
                  </a:cubicBezTo>
                  <a:close/>
                  <a:moveTo>
                    <a:pt x="61" y="39"/>
                  </a:moveTo>
                  <a:cubicBezTo>
                    <a:pt x="60" y="39"/>
                    <a:pt x="60" y="40"/>
                    <a:pt x="60" y="40"/>
                  </a:cubicBezTo>
                  <a:cubicBezTo>
                    <a:pt x="48" y="45"/>
                    <a:pt x="38" y="51"/>
                    <a:pt x="31" y="58"/>
                  </a:cubicBezTo>
                  <a:cubicBezTo>
                    <a:pt x="194" y="28"/>
                    <a:pt x="194" y="28"/>
                    <a:pt x="194" y="28"/>
                  </a:cubicBezTo>
                  <a:cubicBezTo>
                    <a:pt x="183" y="23"/>
                    <a:pt x="167" y="20"/>
                    <a:pt x="148" y="20"/>
                  </a:cubicBezTo>
                  <a:cubicBezTo>
                    <a:pt x="136" y="20"/>
                    <a:pt x="123" y="22"/>
                    <a:pt x="109" y="24"/>
                  </a:cubicBezTo>
                  <a:cubicBezTo>
                    <a:pt x="92" y="27"/>
                    <a:pt x="75" y="33"/>
                    <a:pt x="61" y="39"/>
                  </a:cubicBezTo>
                  <a:cubicBezTo>
                    <a:pt x="61" y="39"/>
                    <a:pt x="61" y="39"/>
                    <a:pt x="6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 name="Freeform 144"/>
            <p:cNvSpPr>
              <a:spLocks/>
            </p:cNvSpPr>
            <p:nvPr/>
          </p:nvSpPr>
          <p:spPr bwMode="auto">
            <a:xfrm>
              <a:off x="8867032" y="2385719"/>
              <a:ext cx="24504" cy="19966"/>
            </a:xfrm>
            <a:custGeom>
              <a:avLst/>
              <a:gdLst>
                <a:gd name="T0" fmla="*/ 15 w 25"/>
                <a:gd name="T1" fmla="*/ 21 h 21"/>
                <a:gd name="T2" fmla="*/ 15 w 25"/>
                <a:gd name="T3" fmla="*/ 21 h 21"/>
                <a:gd name="T4" fmla="*/ 10 w 25"/>
                <a:gd name="T5" fmla="*/ 21 h 21"/>
                <a:gd name="T6" fmla="*/ 0 w 25"/>
                <a:gd name="T7" fmla="*/ 11 h 21"/>
                <a:gd name="T8" fmla="*/ 0 w 25"/>
                <a:gd name="T9" fmla="*/ 10 h 21"/>
                <a:gd name="T10" fmla="*/ 4 w 25"/>
                <a:gd name="T11" fmla="*/ 3 h 21"/>
                <a:gd name="T12" fmla="*/ 12 w 25"/>
                <a:gd name="T13" fmla="*/ 1 h 21"/>
                <a:gd name="T14" fmla="*/ 17 w 25"/>
                <a:gd name="T15" fmla="*/ 1 h 21"/>
                <a:gd name="T16" fmla="*/ 25 w 25"/>
                <a:gd name="T17" fmla="*/ 11 h 21"/>
                <a:gd name="T18" fmla="*/ 15 w 25"/>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15" y="21"/>
                  </a:moveTo>
                  <a:cubicBezTo>
                    <a:pt x="15" y="21"/>
                    <a:pt x="15" y="21"/>
                    <a:pt x="15" y="21"/>
                  </a:cubicBezTo>
                  <a:cubicBezTo>
                    <a:pt x="10" y="21"/>
                    <a:pt x="10" y="21"/>
                    <a:pt x="10" y="21"/>
                  </a:cubicBezTo>
                  <a:cubicBezTo>
                    <a:pt x="5" y="21"/>
                    <a:pt x="0" y="17"/>
                    <a:pt x="0" y="11"/>
                  </a:cubicBezTo>
                  <a:cubicBezTo>
                    <a:pt x="0" y="10"/>
                    <a:pt x="0" y="10"/>
                    <a:pt x="0" y="10"/>
                  </a:cubicBezTo>
                  <a:cubicBezTo>
                    <a:pt x="0" y="7"/>
                    <a:pt x="1" y="5"/>
                    <a:pt x="4" y="3"/>
                  </a:cubicBezTo>
                  <a:cubicBezTo>
                    <a:pt x="6" y="1"/>
                    <a:pt x="9" y="0"/>
                    <a:pt x="12" y="1"/>
                  </a:cubicBezTo>
                  <a:cubicBezTo>
                    <a:pt x="17" y="1"/>
                    <a:pt x="17" y="1"/>
                    <a:pt x="17" y="1"/>
                  </a:cubicBezTo>
                  <a:cubicBezTo>
                    <a:pt x="22" y="2"/>
                    <a:pt x="25" y="6"/>
                    <a:pt x="25" y="11"/>
                  </a:cubicBezTo>
                  <a:cubicBezTo>
                    <a:pt x="25" y="17"/>
                    <a:pt x="21" y="21"/>
                    <a:pt x="15"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 name="Freeform 145"/>
            <p:cNvSpPr>
              <a:spLocks/>
            </p:cNvSpPr>
            <p:nvPr/>
          </p:nvSpPr>
          <p:spPr bwMode="auto">
            <a:xfrm>
              <a:off x="8911502" y="2385719"/>
              <a:ext cx="24504" cy="19966"/>
            </a:xfrm>
            <a:custGeom>
              <a:avLst/>
              <a:gdLst>
                <a:gd name="T0" fmla="*/ 16 w 26"/>
                <a:gd name="T1" fmla="*/ 21 h 21"/>
                <a:gd name="T2" fmla="*/ 11 w 26"/>
                <a:gd name="T3" fmla="*/ 21 h 21"/>
                <a:gd name="T4" fmla="*/ 1 w 26"/>
                <a:gd name="T5" fmla="*/ 12 h 21"/>
                <a:gd name="T6" fmla="*/ 9 w 26"/>
                <a:gd name="T7" fmla="*/ 1 h 21"/>
                <a:gd name="T8" fmla="*/ 14 w 26"/>
                <a:gd name="T9" fmla="*/ 0 h 21"/>
                <a:gd name="T10" fmla="*/ 22 w 26"/>
                <a:gd name="T11" fmla="*/ 3 h 21"/>
                <a:gd name="T12" fmla="*/ 26 w 26"/>
                <a:gd name="T13" fmla="*/ 10 h 21"/>
                <a:gd name="T14" fmla="*/ 26 w 26"/>
                <a:gd name="T15" fmla="*/ 11 h 21"/>
                <a:gd name="T16" fmla="*/ 16 w 26"/>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1">
                  <a:moveTo>
                    <a:pt x="16" y="21"/>
                  </a:moveTo>
                  <a:cubicBezTo>
                    <a:pt x="11" y="21"/>
                    <a:pt x="11" y="21"/>
                    <a:pt x="11" y="21"/>
                  </a:cubicBezTo>
                  <a:cubicBezTo>
                    <a:pt x="6" y="21"/>
                    <a:pt x="1" y="17"/>
                    <a:pt x="1" y="12"/>
                  </a:cubicBezTo>
                  <a:cubicBezTo>
                    <a:pt x="0" y="7"/>
                    <a:pt x="4" y="2"/>
                    <a:pt x="9" y="1"/>
                  </a:cubicBezTo>
                  <a:cubicBezTo>
                    <a:pt x="14" y="0"/>
                    <a:pt x="14" y="0"/>
                    <a:pt x="14" y="0"/>
                  </a:cubicBezTo>
                  <a:cubicBezTo>
                    <a:pt x="17" y="0"/>
                    <a:pt x="20" y="1"/>
                    <a:pt x="22" y="3"/>
                  </a:cubicBezTo>
                  <a:cubicBezTo>
                    <a:pt x="25" y="5"/>
                    <a:pt x="26" y="7"/>
                    <a:pt x="26" y="10"/>
                  </a:cubicBezTo>
                  <a:cubicBezTo>
                    <a:pt x="26" y="11"/>
                    <a:pt x="26" y="11"/>
                    <a:pt x="26" y="11"/>
                  </a:cubicBezTo>
                  <a:cubicBezTo>
                    <a:pt x="26" y="17"/>
                    <a:pt x="21" y="21"/>
                    <a:pt x="16"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 name="Freeform 146"/>
            <p:cNvSpPr>
              <a:spLocks noEditPoints="1"/>
            </p:cNvSpPr>
            <p:nvPr/>
          </p:nvSpPr>
          <p:spPr bwMode="auto">
            <a:xfrm>
              <a:off x="8871570" y="2098026"/>
              <a:ext cx="59898" cy="307660"/>
            </a:xfrm>
            <a:custGeom>
              <a:avLst/>
              <a:gdLst>
                <a:gd name="T0" fmla="*/ 52 w 62"/>
                <a:gd name="T1" fmla="*/ 321 h 321"/>
                <a:gd name="T2" fmla="*/ 10 w 62"/>
                <a:gd name="T3" fmla="*/ 321 h 321"/>
                <a:gd name="T4" fmla="*/ 0 w 62"/>
                <a:gd name="T5" fmla="*/ 311 h 321"/>
                <a:gd name="T6" fmla="*/ 0 w 62"/>
                <a:gd name="T7" fmla="*/ 10 h 321"/>
                <a:gd name="T8" fmla="*/ 10 w 62"/>
                <a:gd name="T9" fmla="*/ 0 h 321"/>
                <a:gd name="T10" fmla="*/ 52 w 62"/>
                <a:gd name="T11" fmla="*/ 0 h 321"/>
                <a:gd name="T12" fmla="*/ 62 w 62"/>
                <a:gd name="T13" fmla="*/ 10 h 321"/>
                <a:gd name="T14" fmla="*/ 62 w 62"/>
                <a:gd name="T15" fmla="*/ 311 h 321"/>
                <a:gd name="T16" fmla="*/ 52 w 62"/>
                <a:gd name="T17" fmla="*/ 321 h 321"/>
                <a:gd name="T18" fmla="*/ 20 w 62"/>
                <a:gd name="T19" fmla="*/ 301 h 321"/>
                <a:gd name="T20" fmla="*/ 42 w 62"/>
                <a:gd name="T21" fmla="*/ 301 h 321"/>
                <a:gd name="T22" fmla="*/ 42 w 62"/>
                <a:gd name="T23" fmla="*/ 20 h 321"/>
                <a:gd name="T24" fmla="*/ 20 w 62"/>
                <a:gd name="T25" fmla="*/ 20 h 321"/>
                <a:gd name="T26" fmla="*/ 20 w 62"/>
                <a:gd name="T27" fmla="*/ 30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321">
                  <a:moveTo>
                    <a:pt x="52" y="321"/>
                  </a:moveTo>
                  <a:cubicBezTo>
                    <a:pt x="10" y="321"/>
                    <a:pt x="10" y="321"/>
                    <a:pt x="10" y="321"/>
                  </a:cubicBezTo>
                  <a:cubicBezTo>
                    <a:pt x="5" y="321"/>
                    <a:pt x="0" y="317"/>
                    <a:pt x="0" y="311"/>
                  </a:cubicBezTo>
                  <a:cubicBezTo>
                    <a:pt x="0" y="10"/>
                    <a:pt x="0" y="10"/>
                    <a:pt x="0" y="10"/>
                  </a:cubicBezTo>
                  <a:cubicBezTo>
                    <a:pt x="0" y="5"/>
                    <a:pt x="5" y="0"/>
                    <a:pt x="10" y="0"/>
                  </a:cubicBezTo>
                  <a:cubicBezTo>
                    <a:pt x="52" y="0"/>
                    <a:pt x="52" y="0"/>
                    <a:pt x="52" y="0"/>
                  </a:cubicBezTo>
                  <a:cubicBezTo>
                    <a:pt x="57" y="0"/>
                    <a:pt x="62" y="5"/>
                    <a:pt x="62" y="10"/>
                  </a:cubicBezTo>
                  <a:cubicBezTo>
                    <a:pt x="62" y="311"/>
                    <a:pt x="62" y="311"/>
                    <a:pt x="62" y="311"/>
                  </a:cubicBezTo>
                  <a:cubicBezTo>
                    <a:pt x="62" y="317"/>
                    <a:pt x="57" y="321"/>
                    <a:pt x="52" y="321"/>
                  </a:cubicBezTo>
                  <a:close/>
                  <a:moveTo>
                    <a:pt x="20" y="301"/>
                  </a:moveTo>
                  <a:cubicBezTo>
                    <a:pt x="42" y="301"/>
                    <a:pt x="42" y="301"/>
                    <a:pt x="42" y="301"/>
                  </a:cubicBezTo>
                  <a:cubicBezTo>
                    <a:pt x="42" y="20"/>
                    <a:pt x="42" y="20"/>
                    <a:pt x="42" y="20"/>
                  </a:cubicBezTo>
                  <a:cubicBezTo>
                    <a:pt x="20" y="20"/>
                    <a:pt x="20" y="20"/>
                    <a:pt x="20" y="20"/>
                  </a:cubicBezTo>
                  <a:lnTo>
                    <a:pt x="20" y="3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 name="Freeform 147"/>
            <p:cNvSpPr>
              <a:spLocks noEditPoints="1"/>
            </p:cNvSpPr>
            <p:nvPr/>
          </p:nvSpPr>
          <p:spPr bwMode="auto">
            <a:xfrm>
              <a:off x="8674631" y="2061724"/>
              <a:ext cx="216905" cy="343962"/>
            </a:xfrm>
            <a:custGeom>
              <a:avLst/>
              <a:gdLst>
                <a:gd name="T0" fmla="*/ 215 w 226"/>
                <a:gd name="T1" fmla="*/ 359 h 359"/>
                <a:gd name="T2" fmla="*/ 209 w 226"/>
                <a:gd name="T3" fmla="*/ 358 h 359"/>
                <a:gd name="T4" fmla="*/ 0 w 226"/>
                <a:gd name="T5" fmla="*/ 311 h 359"/>
                <a:gd name="T6" fmla="*/ 7 w 226"/>
                <a:gd name="T7" fmla="*/ 248 h 359"/>
                <a:gd name="T8" fmla="*/ 39 w 226"/>
                <a:gd name="T9" fmla="*/ 235 h 359"/>
                <a:gd name="T10" fmla="*/ 38 w 226"/>
                <a:gd name="T11" fmla="*/ 232 h 359"/>
                <a:gd name="T12" fmla="*/ 38 w 226"/>
                <a:gd name="T13" fmla="*/ 232 h 359"/>
                <a:gd name="T14" fmla="*/ 37 w 226"/>
                <a:gd name="T15" fmla="*/ 231 h 359"/>
                <a:gd name="T16" fmla="*/ 35 w 226"/>
                <a:gd name="T17" fmla="*/ 231 h 359"/>
                <a:gd name="T18" fmla="*/ 5 w 226"/>
                <a:gd name="T19" fmla="*/ 238 h 359"/>
                <a:gd name="T20" fmla="*/ 0 w 226"/>
                <a:gd name="T21" fmla="*/ 227 h 359"/>
                <a:gd name="T22" fmla="*/ 45 w 226"/>
                <a:gd name="T23" fmla="*/ 202 h 359"/>
                <a:gd name="T24" fmla="*/ 46 w 226"/>
                <a:gd name="T25" fmla="*/ 201 h 359"/>
                <a:gd name="T26" fmla="*/ 46 w 226"/>
                <a:gd name="T27" fmla="*/ 201 h 359"/>
                <a:gd name="T28" fmla="*/ 47 w 226"/>
                <a:gd name="T29" fmla="*/ 198 h 359"/>
                <a:gd name="T30" fmla="*/ 46 w 226"/>
                <a:gd name="T31" fmla="*/ 197 h 359"/>
                <a:gd name="T32" fmla="*/ 46 w 226"/>
                <a:gd name="T33" fmla="*/ 197 h 359"/>
                <a:gd name="T34" fmla="*/ 45 w 226"/>
                <a:gd name="T35" fmla="*/ 196 h 359"/>
                <a:gd name="T36" fmla="*/ 45 w 226"/>
                <a:gd name="T37" fmla="*/ 196 h 359"/>
                <a:gd name="T38" fmla="*/ 35 w 226"/>
                <a:gd name="T39" fmla="*/ 188 h 359"/>
                <a:gd name="T40" fmla="*/ 49 w 226"/>
                <a:gd name="T41" fmla="*/ 174 h 359"/>
                <a:gd name="T42" fmla="*/ 49 w 226"/>
                <a:gd name="T43" fmla="*/ 173 h 359"/>
                <a:gd name="T44" fmla="*/ 49 w 226"/>
                <a:gd name="T45" fmla="*/ 173 h 359"/>
                <a:gd name="T46" fmla="*/ 50 w 226"/>
                <a:gd name="T47" fmla="*/ 172 h 359"/>
                <a:gd name="T48" fmla="*/ 51 w 226"/>
                <a:gd name="T49" fmla="*/ 171 h 359"/>
                <a:gd name="T50" fmla="*/ 47 w 226"/>
                <a:gd name="T51" fmla="*/ 168 h 359"/>
                <a:gd name="T52" fmla="*/ 36 w 226"/>
                <a:gd name="T53" fmla="*/ 154 h 359"/>
                <a:gd name="T54" fmla="*/ 33 w 226"/>
                <a:gd name="T55" fmla="*/ 150 h 359"/>
                <a:gd name="T56" fmla="*/ 5 w 226"/>
                <a:gd name="T57" fmla="*/ 156 h 359"/>
                <a:gd name="T58" fmla="*/ 0 w 226"/>
                <a:gd name="T59" fmla="*/ 10 h 359"/>
                <a:gd name="T60" fmla="*/ 12 w 226"/>
                <a:gd name="T61" fmla="*/ 0 h 359"/>
                <a:gd name="T62" fmla="*/ 226 w 226"/>
                <a:gd name="T63" fmla="*/ 48 h 359"/>
                <a:gd name="T64" fmla="*/ 223 w 226"/>
                <a:gd name="T65" fmla="*/ 357 h 359"/>
                <a:gd name="T66" fmla="*/ 20 w 226"/>
                <a:gd name="T67" fmla="*/ 303 h 359"/>
                <a:gd name="T68" fmla="*/ 206 w 226"/>
                <a:gd name="T69" fmla="*/ 57 h 359"/>
                <a:gd name="T70" fmla="*/ 20 w 226"/>
                <a:gd name="T71" fmla="*/ 133 h 359"/>
                <a:gd name="T72" fmla="*/ 34 w 226"/>
                <a:gd name="T73" fmla="*/ 129 h 359"/>
                <a:gd name="T74" fmla="*/ 56 w 226"/>
                <a:gd name="T75" fmla="*/ 150 h 359"/>
                <a:gd name="T76" fmla="*/ 71 w 226"/>
                <a:gd name="T77" fmla="*/ 171 h 359"/>
                <a:gd name="T78" fmla="*/ 70 w 226"/>
                <a:gd name="T79" fmla="*/ 174 h 359"/>
                <a:gd name="T80" fmla="*/ 69 w 226"/>
                <a:gd name="T81" fmla="*/ 179 h 359"/>
                <a:gd name="T82" fmla="*/ 64 w 226"/>
                <a:gd name="T83" fmla="*/ 187 h 359"/>
                <a:gd name="T84" fmla="*/ 64 w 226"/>
                <a:gd name="T85" fmla="*/ 188 h 359"/>
                <a:gd name="T86" fmla="*/ 65 w 226"/>
                <a:gd name="T87" fmla="*/ 190 h 359"/>
                <a:gd name="T88" fmla="*/ 61 w 226"/>
                <a:gd name="T89" fmla="*/ 214 h 359"/>
                <a:gd name="T90" fmla="*/ 58 w 226"/>
                <a:gd name="T91" fmla="*/ 217 h 359"/>
                <a:gd name="T92" fmla="*/ 55 w 226"/>
                <a:gd name="T93" fmla="*/ 219 h 359"/>
                <a:gd name="T94" fmla="*/ 54 w 226"/>
                <a:gd name="T95" fmla="*/ 220 h 359"/>
                <a:gd name="T96" fmla="*/ 58 w 226"/>
                <a:gd name="T97" fmla="*/ 227 h 359"/>
                <a:gd name="T98" fmla="*/ 44 w 226"/>
                <a:gd name="T99" fmla="*/ 256 h 359"/>
                <a:gd name="T100" fmla="*/ 20 w 226"/>
                <a:gd name="T101" fmla="*/ 303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359">
                  <a:moveTo>
                    <a:pt x="216" y="359"/>
                  </a:moveTo>
                  <a:cubicBezTo>
                    <a:pt x="216" y="359"/>
                    <a:pt x="215" y="359"/>
                    <a:pt x="215" y="359"/>
                  </a:cubicBezTo>
                  <a:cubicBezTo>
                    <a:pt x="210" y="358"/>
                    <a:pt x="210" y="358"/>
                    <a:pt x="210" y="358"/>
                  </a:cubicBezTo>
                  <a:cubicBezTo>
                    <a:pt x="210" y="358"/>
                    <a:pt x="209" y="358"/>
                    <a:pt x="209" y="358"/>
                  </a:cubicBezTo>
                  <a:cubicBezTo>
                    <a:pt x="8" y="321"/>
                    <a:pt x="8" y="321"/>
                    <a:pt x="8" y="321"/>
                  </a:cubicBezTo>
                  <a:cubicBezTo>
                    <a:pt x="4" y="320"/>
                    <a:pt x="0" y="316"/>
                    <a:pt x="0" y="311"/>
                  </a:cubicBezTo>
                  <a:cubicBezTo>
                    <a:pt x="0" y="257"/>
                    <a:pt x="0" y="257"/>
                    <a:pt x="0" y="257"/>
                  </a:cubicBezTo>
                  <a:cubicBezTo>
                    <a:pt x="0" y="253"/>
                    <a:pt x="3" y="249"/>
                    <a:pt x="7" y="248"/>
                  </a:cubicBezTo>
                  <a:cubicBezTo>
                    <a:pt x="37" y="237"/>
                    <a:pt x="37" y="237"/>
                    <a:pt x="37" y="237"/>
                  </a:cubicBezTo>
                  <a:cubicBezTo>
                    <a:pt x="38" y="237"/>
                    <a:pt x="38" y="236"/>
                    <a:pt x="39" y="235"/>
                  </a:cubicBezTo>
                  <a:cubicBezTo>
                    <a:pt x="39" y="235"/>
                    <a:pt x="39" y="234"/>
                    <a:pt x="39" y="233"/>
                  </a:cubicBezTo>
                  <a:cubicBezTo>
                    <a:pt x="39" y="233"/>
                    <a:pt x="39" y="233"/>
                    <a:pt x="38" y="232"/>
                  </a:cubicBezTo>
                  <a:cubicBezTo>
                    <a:pt x="38" y="232"/>
                    <a:pt x="38" y="232"/>
                    <a:pt x="38" y="232"/>
                  </a:cubicBezTo>
                  <a:cubicBezTo>
                    <a:pt x="38" y="232"/>
                    <a:pt x="38" y="232"/>
                    <a:pt x="38" y="232"/>
                  </a:cubicBezTo>
                  <a:cubicBezTo>
                    <a:pt x="38" y="232"/>
                    <a:pt x="38" y="232"/>
                    <a:pt x="38" y="232"/>
                  </a:cubicBezTo>
                  <a:cubicBezTo>
                    <a:pt x="37" y="231"/>
                    <a:pt x="37" y="231"/>
                    <a:pt x="37" y="231"/>
                  </a:cubicBezTo>
                  <a:cubicBezTo>
                    <a:pt x="36" y="231"/>
                    <a:pt x="36" y="231"/>
                    <a:pt x="36" y="231"/>
                  </a:cubicBezTo>
                  <a:cubicBezTo>
                    <a:pt x="36" y="231"/>
                    <a:pt x="36" y="231"/>
                    <a:pt x="35" y="231"/>
                  </a:cubicBezTo>
                  <a:cubicBezTo>
                    <a:pt x="14" y="239"/>
                    <a:pt x="14" y="239"/>
                    <a:pt x="14" y="239"/>
                  </a:cubicBezTo>
                  <a:cubicBezTo>
                    <a:pt x="11" y="240"/>
                    <a:pt x="7" y="240"/>
                    <a:pt x="5" y="238"/>
                  </a:cubicBezTo>
                  <a:cubicBezTo>
                    <a:pt x="2" y="236"/>
                    <a:pt x="0" y="233"/>
                    <a:pt x="0" y="230"/>
                  </a:cubicBezTo>
                  <a:cubicBezTo>
                    <a:pt x="0" y="227"/>
                    <a:pt x="0" y="227"/>
                    <a:pt x="0" y="227"/>
                  </a:cubicBezTo>
                  <a:cubicBezTo>
                    <a:pt x="0" y="223"/>
                    <a:pt x="3" y="219"/>
                    <a:pt x="6" y="218"/>
                  </a:cubicBezTo>
                  <a:cubicBezTo>
                    <a:pt x="45" y="202"/>
                    <a:pt x="45" y="202"/>
                    <a:pt x="45" y="202"/>
                  </a:cubicBezTo>
                  <a:cubicBezTo>
                    <a:pt x="45" y="202"/>
                    <a:pt x="45" y="201"/>
                    <a:pt x="45" y="201"/>
                  </a:cubicBezTo>
                  <a:cubicBezTo>
                    <a:pt x="45" y="201"/>
                    <a:pt x="45" y="201"/>
                    <a:pt x="46" y="201"/>
                  </a:cubicBezTo>
                  <a:cubicBezTo>
                    <a:pt x="46" y="201"/>
                    <a:pt x="46" y="201"/>
                    <a:pt x="46" y="201"/>
                  </a:cubicBezTo>
                  <a:cubicBezTo>
                    <a:pt x="46" y="201"/>
                    <a:pt x="46" y="201"/>
                    <a:pt x="46" y="201"/>
                  </a:cubicBezTo>
                  <a:cubicBezTo>
                    <a:pt x="46" y="200"/>
                    <a:pt x="46" y="200"/>
                    <a:pt x="46" y="200"/>
                  </a:cubicBezTo>
                  <a:cubicBezTo>
                    <a:pt x="46" y="200"/>
                    <a:pt x="47" y="199"/>
                    <a:pt x="47" y="198"/>
                  </a:cubicBezTo>
                  <a:cubicBezTo>
                    <a:pt x="47" y="198"/>
                    <a:pt x="47" y="198"/>
                    <a:pt x="46" y="197"/>
                  </a:cubicBezTo>
                  <a:cubicBezTo>
                    <a:pt x="46" y="197"/>
                    <a:pt x="46" y="197"/>
                    <a:pt x="46" y="197"/>
                  </a:cubicBezTo>
                  <a:cubicBezTo>
                    <a:pt x="46" y="197"/>
                    <a:pt x="46" y="197"/>
                    <a:pt x="46" y="197"/>
                  </a:cubicBezTo>
                  <a:cubicBezTo>
                    <a:pt x="46" y="197"/>
                    <a:pt x="46" y="197"/>
                    <a:pt x="46" y="197"/>
                  </a:cubicBezTo>
                  <a:cubicBezTo>
                    <a:pt x="46" y="197"/>
                    <a:pt x="46" y="197"/>
                    <a:pt x="46" y="197"/>
                  </a:cubicBezTo>
                  <a:cubicBezTo>
                    <a:pt x="46" y="197"/>
                    <a:pt x="46" y="196"/>
                    <a:pt x="45" y="196"/>
                  </a:cubicBezTo>
                  <a:cubicBezTo>
                    <a:pt x="45" y="196"/>
                    <a:pt x="45" y="196"/>
                    <a:pt x="45" y="196"/>
                  </a:cubicBezTo>
                  <a:cubicBezTo>
                    <a:pt x="45" y="196"/>
                    <a:pt x="45" y="196"/>
                    <a:pt x="45" y="196"/>
                  </a:cubicBezTo>
                  <a:cubicBezTo>
                    <a:pt x="44" y="196"/>
                    <a:pt x="44" y="196"/>
                    <a:pt x="44" y="196"/>
                  </a:cubicBezTo>
                  <a:cubicBezTo>
                    <a:pt x="40" y="196"/>
                    <a:pt x="36" y="192"/>
                    <a:pt x="35" y="188"/>
                  </a:cubicBezTo>
                  <a:cubicBezTo>
                    <a:pt x="34" y="183"/>
                    <a:pt x="37" y="179"/>
                    <a:pt x="41" y="177"/>
                  </a:cubicBezTo>
                  <a:cubicBezTo>
                    <a:pt x="49" y="174"/>
                    <a:pt x="49" y="174"/>
                    <a:pt x="49" y="174"/>
                  </a:cubicBezTo>
                  <a:cubicBezTo>
                    <a:pt x="49" y="173"/>
                    <a:pt x="49" y="173"/>
                    <a:pt x="49" y="173"/>
                  </a:cubicBezTo>
                  <a:cubicBezTo>
                    <a:pt x="49" y="173"/>
                    <a:pt x="49" y="173"/>
                    <a:pt x="49" y="173"/>
                  </a:cubicBezTo>
                  <a:cubicBezTo>
                    <a:pt x="49" y="173"/>
                    <a:pt x="49" y="173"/>
                    <a:pt x="49" y="173"/>
                  </a:cubicBezTo>
                  <a:cubicBezTo>
                    <a:pt x="49" y="173"/>
                    <a:pt x="49" y="173"/>
                    <a:pt x="49" y="173"/>
                  </a:cubicBezTo>
                  <a:cubicBezTo>
                    <a:pt x="50" y="173"/>
                    <a:pt x="50" y="173"/>
                    <a:pt x="50" y="173"/>
                  </a:cubicBezTo>
                  <a:cubicBezTo>
                    <a:pt x="50" y="173"/>
                    <a:pt x="50" y="172"/>
                    <a:pt x="50" y="172"/>
                  </a:cubicBezTo>
                  <a:cubicBezTo>
                    <a:pt x="50" y="172"/>
                    <a:pt x="51" y="172"/>
                    <a:pt x="51" y="171"/>
                  </a:cubicBezTo>
                  <a:cubicBezTo>
                    <a:pt x="51" y="171"/>
                    <a:pt x="51" y="171"/>
                    <a:pt x="51" y="171"/>
                  </a:cubicBezTo>
                  <a:cubicBezTo>
                    <a:pt x="51" y="170"/>
                    <a:pt x="51" y="170"/>
                    <a:pt x="50" y="170"/>
                  </a:cubicBezTo>
                  <a:cubicBezTo>
                    <a:pt x="50" y="168"/>
                    <a:pt x="48" y="168"/>
                    <a:pt x="47" y="168"/>
                  </a:cubicBezTo>
                  <a:cubicBezTo>
                    <a:pt x="43" y="169"/>
                    <a:pt x="40" y="167"/>
                    <a:pt x="37" y="164"/>
                  </a:cubicBezTo>
                  <a:cubicBezTo>
                    <a:pt x="35" y="161"/>
                    <a:pt x="34" y="157"/>
                    <a:pt x="36" y="154"/>
                  </a:cubicBezTo>
                  <a:cubicBezTo>
                    <a:pt x="36" y="153"/>
                    <a:pt x="37" y="152"/>
                    <a:pt x="36" y="151"/>
                  </a:cubicBezTo>
                  <a:cubicBezTo>
                    <a:pt x="36" y="149"/>
                    <a:pt x="34" y="149"/>
                    <a:pt x="33" y="150"/>
                  </a:cubicBezTo>
                  <a:cubicBezTo>
                    <a:pt x="14" y="157"/>
                    <a:pt x="14" y="157"/>
                    <a:pt x="14" y="157"/>
                  </a:cubicBezTo>
                  <a:cubicBezTo>
                    <a:pt x="11" y="159"/>
                    <a:pt x="8" y="158"/>
                    <a:pt x="5" y="156"/>
                  </a:cubicBezTo>
                  <a:cubicBezTo>
                    <a:pt x="2" y="155"/>
                    <a:pt x="0" y="151"/>
                    <a:pt x="0" y="148"/>
                  </a:cubicBezTo>
                  <a:cubicBezTo>
                    <a:pt x="0" y="10"/>
                    <a:pt x="0" y="10"/>
                    <a:pt x="0" y="10"/>
                  </a:cubicBezTo>
                  <a:cubicBezTo>
                    <a:pt x="0" y="7"/>
                    <a:pt x="2" y="5"/>
                    <a:pt x="4" y="3"/>
                  </a:cubicBezTo>
                  <a:cubicBezTo>
                    <a:pt x="6" y="1"/>
                    <a:pt x="9" y="0"/>
                    <a:pt x="12" y="0"/>
                  </a:cubicBezTo>
                  <a:cubicBezTo>
                    <a:pt x="218" y="39"/>
                    <a:pt x="218" y="39"/>
                    <a:pt x="218" y="39"/>
                  </a:cubicBezTo>
                  <a:cubicBezTo>
                    <a:pt x="223" y="39"/>
                    <a:pt x="226" y="44"/>
                    <a:pt x="226" y="48"/>
                  </a:cubicBezTo>
                  <a:cubicBezTo>
                    <a:pt x="226" y="349"/>
                    <a:pt x="226" y="349"/>
                    <a:pt x="226" y="349"/>
                  </a:cubicBezTo>
                  <a:cubicBezTo>
                    <a:pt x="226" y="352"/>
                    <a:pt x="225" y="355"/>
                    <a:pt x="223" y="357"/>
                  </a:cubicBezTo>
                  <a:cubicBezTo>
                    <a:pt x="221" y="358"/>
                    <a:pt x="219" y="359"/>
                    <a:pt x="216" y="359"/>
                  </a:cubicBezTo>
                  <a:close/>
                  <a:moveTo>
                    <a:pt x="20" y="303"/>
                  </a:moveTo>
                  <a:cubicBezTo>
                    <a:pt x="206" y="337"/>
                    <a:pt x="206" y="337"/>
                    <a:pt x="206" y="337"/>
                  </a:cubicBezTo>
                  <a:cubicBezTo>
                    <a:pt x="206" y="57"/>
                    <a:pt x="206" y="57"/>
                    <a:pt x="206" y="57"/>
                  </a:cubicBezTo>
                  <a:cubicBezTo>
                    <a:pt x="20" y="22"/>
                    <a:pt x="20" y="22"/>
                    <a:pt x="20" y="22"/>
                  </a:cubicBezTo>
                  <a:cubicBezTo>
                    <a:pt x="20" y="133"/>
                    <a:pt x="20" y="133"/>
                    <a:pt x="20" y="133"/>
                  </a:cubicBezTo>
                  <a:cubicBezTo>
                    <a:pt x="25" y="131"/>
                    <a:pt x="25" y="131"/>
                    <a:pt x="25" y="131"/>
                  </a:cubicBezTo>
                  <a:cubicBezTo>
                    <a:pt x="28" y="130"/>
                    <a:pt x="31" y="129"/>
                    <a:pt x="34" y="129"/>
                  </a:cubicBezTo>
                  <a:cubicBezTo>
                    <a:pt x="43" y="129"/>
                    <a:pt x="51" y="135"/>
                    <a:pt x="55" y="143"/>
                  </a:cubicBezTo>
                  <a:cubicBezTo>
                    <a:pt x="56" y="145"/>
                    <a:pt x="56" y="148"/>
                    <a:pt x="56" y="150"/>
                  </a:cubicBezTo>
                  <a:cubicBezTo>
                    <a:pt x="62" y="152"/>
                    <a:pt x="66" y="156"/>
                    <a:pt x="69" y="162"/>
                  </a:cubicBezTo>
                  <a:cubicBezTo>
                    <a:pt x="70" y="165"/>
                    <a:pt x="71" y="168"/>
                    <a:pt x="71" y="171"/>
                  </a:cubicBezTo>
                  <a:cubicBezTo>
                    <a:pt x="71" y="172"/>
                    <a:pt x="71" y="173"/>
                    <a:pt x="71" y="173"/>
                  </a:cubicBezTo>
                  <a:cubicBezTo>
                    <a:pt x="71" y="174"/>
                    <a:pt x="70" y="174"/>
                    <a:pt x="70" y="174"/>
                  </a:cubicBezTo>
                  <a:cubicBezTo>
                    <a:pt x="70" y="174"/>
                    <a:pt x="70" y="174"/>
                    <a:pt x="70" y="174"/>
                  </a:cubicBezTo>
                  <a:cubicBezTo>
                    <a:pt x="70" y="176"/>
                    <a:pt x="70" y="178"/>
                    <a:pt x="69" y="179"/>
                  </a:cubicBezTo>
                  <a:cubicBezTo>
                    <a:pt x="69" y="180"/>
                    <a:pt x="68" y="181"/>
                    <a:pt x="68" y="182"/>
                  </a:cubicBezTo>
                  <a:cubicBezTo>
                    <a:pt x="67" y="184"/>
                    <a:pt x="66" y="185"/>
                    <a:pt x="64" y="187"/>
                  </a:cubicBezTo>
                  <a:cubicBezTo>
                    <a:pt x="64" y="187"/>
                    <a:pt x="64" y="187"/>
                    <a:pt x="64" y="187"/>
                  </a:cubicBezTo>
                  <a:cubicBezTo>
                    <a:pt x="64" y="187"/>
                    <a:pt x="64" y="188"/>
                    <a:pt x="64" y="188"/>
                  </a:cubicBezTo>
                  <a:cubicBezTo>
                    <a:pt x="64" y="188"/>
                    <a:pt x="64" y="188"/>
                    <a:pt x="64" y="188"/>
                  </a:cubicBezTo>
                  <a:cubicBezTo>
                    <a:pt x="65" y="189"/>
                    <a:pt x="65" y="190"/>
                    <a:pt x="65" y="190"/>
                  </a:cubicBezTo>
                  <a:cubicBezTo>
                    <a:pt x="68" y="198"/>
                    <a:pt x="67" y="207"/>
                    <a:pt x="62" y="214"/>
                  </a:cubicBezTo>
                  <a:cubicBezTo>
                    <a:pt x="61" y="214"/>
                    <a:pt x="61" y="214"/>
                    <a:pt x="61" y="214"/>
                  </a:cubicBezTo>
                  <a:cubicBezTo>
                    <a:pt x="61" y="214"/>
                    <a:pt x="60" y="215"/>
                    <a:pt x="60" y="215"/>
                  </a:cubicBezTo>
                  <a:cubicBezTo>
                    <a:pt x="60" y="216"/>
                    <a:pt x="59" y="216"/>
                    <a:pt x="58" y="217"/>
                  </a:cubicBezTo>
                  <a:cubicBezTo>
                    <a:pt x="58" y="217"/>
                    <a:pt x="57" y="218"/>
                    <a:pt x="57" y="218"/>
                  </a:cubicBezTo>
                  <a:cubicBezTo>
                    <a:pt x="56" y="218"/>
                    <a:pt x="56" y="218"/>
                    <a:pt x="55" y="219"/>
                  </a:cubicBezTo>
                  <a:cubicBezTo>
                    <a:pt x="55" y="219"/>
                    <a:pt x="55" y="219"/>
                    <a:pt x="55" y="219"/>
                  </a:cubicBezTo>
                  <a:cubicBezTo>
                    <a:pt x="54" y="219"/>
                    <a:pt x="54" y="219"/>
                    <a:pt x="54" y="220"/>
                  </a:cubicBezTo>
                  <a:cubicBezTo>
                    <a:pt x="54" y="220"/>
                    <a:pt x="54" y="220"/>
                    <a:pt x="54" y="220"/>
                  </a:cubicBezTo>
                  <a:cubicBezTo>
                    <a:pt x="56" y="222"/>
                    <a:pt x="57" y="224"/>
                    <a:pt x="58" y="227"/>
                  </a:cubicBezTo>
                  <a:cubicBezTo>
                    <a:pt x="60" y="232"/>
                    <a:pt x="59" y="238"/>
                    <a:pt x="57" y="244"/>
                  </a:cubicBezTo>
                  <a:cubicBezTo>
                    <a:pt x="54" y="249"/>
                    <a:pt x="50" y="254"/>
                    <a:pt x="44" y="256"/>
                  </a:cubicBezTo>
                  <a:cubicBezTo>
                    <a:pt x="20" y="264"/>
                    <a:pt x="20" y="264"/>
                    <a:pt x="20" y="264"/>
                  </a:cubicBezTo>
                  <a:lnTo>
                    <a:pt x="20" y="3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148"/>
            <p:cNvSpPr>
              <a:spLocks noEditPoints="1"/>
            </p:cNvSpPr>
            <p:nvPr/>
          </p:nvSpPr>
          <p:spPr bwMode="auto">
            <a:xfrm>
              <a:off x="8912409" y="2061724"/>
              <a:ext cx="215997" cy="343962"/>
            </a:xfrm>
            <a:custGeom>
              <a:avLst/>
              <a:gdLst>
                <a:gd name="T0" fmla="*/ 10 w 226"/>
                <a:gd name="T1" fmla="*/ 359 h 359"/>
                <a:gd name="T2" fmla="*/ 0 w 226"/>
                <a:gd name="T3" fmla="*/ 48 h 359"/>
                <a:gd name="T4" fmla="*/ 16 w 226"/>
                <a:gd name="T5" fmla="*/ 37 h 359"/>
                <a:gd name="T6" fmla="*/ 222 w 226"/>
                <a:gd name="T7" fmla="*/ 3 h 359"/>
                <a:gd name="T8" fmla="*/ 226 w 226"/>
                <a:gd name="T9" fmla="*/ 148 h 359"/>
                <a:gd name="T10" fmla="*/ 212 w 226"/>
                <a:gd name="T11" fmla="*/ 157 h 359"/>
                <a:gd name="T12" fmla="*/ 190 w 226"/>
                <a:gd name="T13" fmla="*/ 151 h 359"/>
                <a:gd name="T14" fmla="*/ 190 w 226"/>
                <a:gd name="T15" fmla="*/ 153 h 359"/>
                <a:gd name="T16" fmla="*/ 190 w 226"/>
                <a:gd name="T17" fmla="*/ 154 h 359"/>
                <a:gd name="T18" fmla="*/ 179 w 226"/>
                <a:gd name="T19" fmla="*/ 168 h 359"/>
                <a:gd name="T20" fmla="*/ 176 w 226"/>
                <a:gd name="T21" fmla="*/ 169 h 359"/>
                <a:gd name="T22" fmla="*/ 175 w 226"/>
                <a:gd name="T23" fmla="*/ 171 h 359"/>
                <a:gd name="T24" fmla="*/ 176 w 226"/>
                <a:gd name="T25" fmla="*/ 172 h 359"/>
                <a:gd name="T26" fmla="*/ 177 w 226"/>
                <a:gd name="T27" fmla="*/ 173 h 359"/>
                <a:gd name="T28" fmla="*/ 177 w 226"/>
                <a:gd name="T29" fmla="*/ 174 h 359"/>
                <a:gd name="T30" fmla="*/ 191 w 226"/>
                <a:gd name="T31" fmla="*/ 187 h 359"/>
                <a:gd name="T32" fmla="*/ 181 w 226"/>
                <a:gd name="T33" fmla="*/ 196 h 359"/>
                <a:gd name="T34" fmla="*/ 181 w 226"/>
                <a:gd name="T35" fmla="*/ 196 h 359"/>
                <a:gd name="T36" fmla="*/ 180 w 226"/>
                <a:gd name="T37" fmla="*/ 197 h 359"/>
                <a:gd name="T38" fmla="*/ 179 w 226"/>
                <a:gd name="T39" fmla="*/ 198 h 359"/>
                <a:gd name="T40" fmla="*/ 179 w 226"/>
                <a:gd name="T41" fmla="*/ 198 h 359"/>
                <a:gd name="T42" fmla="*/ 180 w 226"/>
                <a:gd name="T43" fmla="*/ 201 h 359"/>
                <a:gd name="T44" fmla="*/ 181 w 226"/>
                <a:gd name="T45" fmla="*/ 201 h 359"/>
                <a:gd name="T46" fmla="*/ 220 w 226"/>
                <a:gd name="T47" fmla="*/ 218 h 359"/>
                <a:gd name="T48" fmla="*/ 226 w 226"/>
                <a:gd name="T49" fmla="*/ 230 h 359"/>
                <a:gd name="T50" fmla="*/ 212 w 226"/>
                <a:gd name="T51" fmla="*/ 239 h 359"/>
                <a:gd name="T52" fmla="*/ 190 w 226"/>
                <a:gd name="T53" fmla="*/ 231 h 359"/>
                <a:gd name="T54" fmla="*/ 189 w 226"/>
                <a:gd name="T55" fmla="*/ 231 h 359"/>
                <a:gd name="T56" fmla="*/ 188 w 226"/>
                <a:gd name="T57" fmla="*/ 232 h 359"/>
                <a:gd name="T58" fmla="*/ 187 w 226"/>
                <a:gd name="T59" fmla="*/ 233 h 359"/>
                <a:gd name="T60" fmla="*/ 189 w 226"/>
                <a:gd name="T61" fmla="*/ 237 h 359"/>
                <a:gd name="T62" fmla="*/ 226 w 226"/>
                <a:gd name="T63" fmla="*/ 257 h 359"/>
                <a:gd name="T64" fmla="*/ 218 w 226"/>
                <a:gd name="T65" fmla="*/ 321 h 359"/>
                <a:gd name="T66" fmla="*/ 16 w 226"/>
                <a:gd name="T67" fmla="*/ 358 h 359"/>
                <a:gd name="T68" fmla="*/ 10 w 226"/>
                <a:gd name="T69" fmla="*/ 359 h 359"/>
                <a:gd name="T70" fmla="*/ 20 w 226"/>
                <a:gd name="T71" fmla="*/ 337 h 359"/>
                <a:gd name="T72" fmla="*/ 206 w 226"/>
                <a:gd name="T73" fmla="*/ 264 h 359"/>
                <a:gd name="T74" fmla="*/ 168 w 226"/>
                <a:gd name="T75" fmla="*/ 226 h 359"/>
                <a:gd name="T76" fmla="*/ 172 w 226"/>
                <a:gd name="T77" fmla="*/ 220 h 359"/>
                <a:gd name="T78" fmla="*/ 172 w 226"/>
                <a:gd name="T79" fmla="*/ 219 h 359"/>
                <a:gd name="T80" fmla="*/ 168 w 226"/>
                <a:gd name="T81" fmla="*/ 217 h 359"/>
                <a:gd name="T82" fmla="*/ 166 w 226"/>
                <a:gd name="T83" fmla="*/ 215 h 359"/>
                <a:gd name="T84" fmla="*/ 160 w 226"/>
                <a:gd name="T85" fmla="*/ 193 h 359"/>
                <a:gd name="T86" fmla="*/ 161 w 226"/>
                <a:gd name="T87" fmla="*/ 190 h 359"/>
                <a:gd name="T88" fmla="*/ 162 w 226"/>
                <a:gd name="T89" fmla="*/ 187 h 359"/>
                <a:gd name="T90" fmla="*/ 158 w 226"/>
                <a:gd name="T91" fmla="*/ 182 h 359"/>
                <a:gd name="T92" fmla="*/ 155 w 226"/>
                <a:gd name="T93" fmla="*/ 173 h 359"/>
                <a:gd name="T94" fmla="*/ 157 w 226"/>
                <a:gd name="T95" fmla="*/ 162 h 359"/>
                <a:gd name="T96" fmla="*/ 162 w 226"/>
                <a:gd name="T97" fmla="*/ 155 h 359"/>
                <a:gd name="T98" fmla="*/ 171 w 226"/>
                <a:gd name="T99" fmla="*/ 143 h 359"/>
                <a:gd name="T100" fmla="*/ 201 w 226"/>
                <a:gd name="T101" fmla="*/ 131 h 359"/>
                <a:gd name="T102" fmla="*/ 206 w 226"/>
                <a:gd name="T103" fmla="*/ 22 h 359"/>
                <a:gd name="T104" fmla="*/ 178 w 226"/>
                <a:gd name="T105" fmla="*/ 193 h 359"/>
                <a:gd name="T106" fmla="*/ 179 w 226"/>
                <a:gd name="T107" fmla="*/ 19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 h="359">
                  <a:moveTo>
                    <a:pt x="10" y="359"/>
                  </a:moveTo>
                  <a:cubicBezTo>
                    <a:pt x="10" y="359"/>
                    <a:pt x="10" y="359"/>
                    <a:pt x="10" y="359"/>
                  </a:cubicBezTo>
                  <a:cubicBezTo>
                    <a:pt x="4" y="359"/>
                    <a:pt x="0" y="355"/>
                    <a:pt x="0" y="349"/>
                  </a:cubicBezTo>
                  <a:cubicBezTo>
                    <a:pt x="0" y="48"/>
                    <a:pt x="0" y="48"/>
                    <a:pt x="0" y="48"/>
                  </a:cubicBezTo>
                  <a:cubicBezTo>
                    <a:pt x="0" y="44"/>
                    <a:pt x="3" y="39"/>
                    <a:pt x="8" y="39"/>
                  </a:cubicBezTo>
                  <a:cubicBezTo>
                    <a:pt x="16" y="37"/>
                    <a:pt x="16" y="37"/>
                    <a:pt x="16" y="37"/>
                  </a:cubicBezTo>
                  <a:cubicBezTo>
                    <a:pt x="214" y="0"/>
                    <a:pt x="214" y="0"/>
                    <a:pt x="214" y="0"/>
                  </a:cubicBezTo>
                  <a:cubicBezTo>
                    <a:pt x="217" y="0"/>
                    <a:pt x="220" y="1"/>
                    <a:pt x="222" y="3"/>
                  </a:cubicBezTo>
                  <a:cubicBezTo>
                    <a:pt x="224" y="5"/>
                    <a:pt x="226" y="7"/>
                    <a:pt x="226" y="10"/>
                  </a:cubicBezTo>
                  <a:cubicBezTo>
                    <a:pt x="226" y="148"/>
                    <a:pt x="226" y="148"/>
                    <a:pt x="226" y="148"/>
                  </a:cubicBezTo>
                  <a:cubicBezTo>
                    <a:pt x="226" y="151"/>
                    <a:pt x="224" y="155"/>
                    <a:pt x="221" y="156"/>
                  </a:cubicBezTo>
                  <a:cubicBezTo>
                    <a:pt x="219" y="158"/>
                    <a:pt x="215" y="159"/>
                    <a:pt x="212" y="157"/>
                  </a:cubicBezTo>
                  <a:cubicBezTo>
                    <a:pt x="193" y="150"/>
                    <a:pt x="193" y="150"/>
                    <a:pt x="193" y="150"/>
                  </a:cubicBezTo>
                  <a:cubicBezTo>
                    <a:pt x="192" y="149"/>
                    <a:pt x="190" y="149"/>
                    <a:pt x="190" y="151"/>
                  </a:cubicBezTo>
                  <a:cubicBezTo>
                    <a:pt x="189" y="152"/>
                    <a:pt x="189" y="152"/>
                    <a:pt x="190" y="153"/>
                  </a:cubicBezTo>
                  <a:cubicBezTo>
                    <a:pt x="190" y="153"/>
                    <a:pt x="190" y="153"/>
                    <a:pt x="190" y="153"/>
                  </a:cubicBezTo>
                  <a:cubicBezTo>
                    <a:pt x="190" y="153"/>
                    <a:pt x="190" y="153"/>
                    <a:pt x="190" y="153"/>
                  </a:cubicBezTo>
                  <a:cubicBezTo>
                    <a:pt x="190" y="154"/>
                    <a:pt x="190" y="154"/>
                    <a:pt x="190" y="154"/>
                  </a:cubicBezTo>
                  <a:cubicBezTo>
                    <a:pt x="192" y="157"/>
                    <a:pt x="191" y="161"/>
                    <a:pt x="189" y="164"/>
                  </a:cubicBezTo>
                  <a:cubicBezTo>
                    <a:pt x="187" y="168"/>
                    <a:pt x="183" y="169"/>
                    <a:pt x="179" y="168"/>
                  </a:cubicBezTo>
                  <a:cubicBezTo>
                    <a:pt x="178" y="168"/>
                    <a:pt x="177" y="168"/>
                    <a:pt x="176" y="169"/>
                  </a:cubicBezTo>
                  <a:cubicBezTo>
                    <a:pt x="176" y="169"/>
                    <a:pt x="176" y="169"/>
                    <a:pt x="176" y="169"/>
                  </a:cubicBezTo>
                  <a:cubicBezTo>
                    <a:pt x="176" y="169"/>
                    <a:pt x="176" y="169"/>
                    <a:pt x="176" y="170"/>
                  </a:cubicBezTo>
                  <a:cubicBezTo>
                    <a:pt x="175" y="170"/>
                    <a:pt x="175" y="170"/>
                    <a:pt x="175" y="171"/>
                  </a:cubicBezTo>
                  <a:cubicBezTo>
                    <a:pt x="175" y="171"/>
                    <a:pt x="175" y="171"/>
                    <a:pt x="175" y="171"/>
                  </a:cubicBezTo>
                  <a:cubicBezTo>
                    <a:pt x="175" y="171"/>
                    <a:pt x="175" y="172"/>
                    <a:pt x="176" y="172"/>
                  </a:cubicBezTo>
                  <a:cubicBezTo>
                    <a:pt x="176" y="172"/>
                    <a:pt x="176" y="173"/>
                    <a:pt x="176" y="173"/>
                  </a:cubicBezTo>
                  <a:cubicBezTo>
                    <a:pt x="176" y="173"/>
                    <a:pt x="176" y="173"/>
                    <a:pt x="177" y="173"/>
                  </a:cubicBezTo>
                  <a:cubicBezTo>
                    <a:pt x="177" y="173"/>
                    <a:pt x="177" y="173"/>
                    <a:pt x="177" y="173"/>
                  </a:cubicBezTo>
                  <a:cubicBezTo>
                    <a:pt x="177" y="173"/>
                    <a:pt x="177" y="174"/>
                    <a:pt x="177" y="174"/>
                  </a:cubicBezTo>
                  <a:cubicBezTo>
                    <a:pt x="185" y="177"/>
                    <a:pt x="185" y="177"/>
                    <a:pt x="185" y="177"/>
                  </a:cubicBezTo>
                  <a:cubicBezTo>
                    <a:pt x="189" y="179"/>
                    <a:pt x="191" y="183"/>
                    <a:pt x="191" y="187"/>
                  </a:cubicBezTo>
                  <a:cubicBezTo>
                    <a:pt x="190" y="192"/>
                    <a:pt x="186" y="195"/>
                    <a:pt x="182" y="196"/>
                  </a:cubicBezTo>
                  <a:cubicBezTo>
                    <a:pt x="181" y="196"/>
                    <a:pt x="181" y="196"/>
                    <a:pt x="181" y="196"/>
                  </a:cubicBezTo>
                  <a:cubicBezTo>
                    <a:pt x="181" y="196"/>
                    <a:pt x="181" y="196"/>
                    <a:pt x="181" y="196"/>
                  </a:cubicBezTo>
                  <a:cubicBezTo>
                    <a:pt x="181" y="196"/>
                    <a:pt x="181" y="196"/>
                    <a:pt x="181" y="196"/>
                  </a:cubicBezTo>
                  <a:cubicBezTo>
                    <a:pt x="181" y="196"/>
                    <a:pt x="181" y="196"/>
                    <a:pt x="180" y="196"/>
                  </a:cubicBezTo>
                  <a:cubicBezTo>
                    <a:pt x="180" y="197"/>
                    <a:pt x="180" y="197"/>
                    <a:pt x="180" y="197"/>
                  </a:cubicBezTo>
                  <a:cubicBezTo>
                    <a:pt x="180" y="197"/>
                    <a:pt x="180" y="197"/>
                    <a:pt x="180" y="197"/>
                  </a:cubicBezTo>
                  <a:cubicBezTo>
                    <a:pt x="180" y="197"/>
                    <a:pt x="180" y="197"/>
                    <a:pt x="179" y="198"/>
                  </a:cubicBezTo>
                  <a:cubicBezTo>
                    <a:pt x="179" y="198"/>
                    <a:pt x="179" y="198"/>
                    <a:pt x="179" y="198"/>
                  </a:cubicBezTo>
                  <a:cubicBezTo>
                    <a:pt x="179" y="198"/>
                    <a:pt x="179" y="198"/>
                    <a:pt x="179" y="198"/>
                  </a:cubicBezTo>
                  <a:cubicBezTo>
                    <a:pt x="179" y="198"/>
                    <a:pt x="179" y="199"/>
                    <a:pt x="179" y="199"/>
                  </a:cubicBezTo>
                  <a:cubicBezTo>
                    <a:pt x="179" y="199"/>
                    <a:pt x="179" y="200"/>
                    <a:pt x="180" y="201"/>
                  </a:cubicBezTo>
                  <a:cubicBezTo>
                    <a:pt x="180" y="201"/>
                    <a:pt x="180" y="201"/>
                    <a:pt x="180" y="201"/>
                  </a:cubicBezTo>
                  <a:cubicBezTo>
                    <a:pt x="181" y="201"/>
                    <a:pt x="181" y="201"/>
                    <a:pt x="181" y="201"/>
                  </a:cubicBezTo>
                  <a:cubicBezTo>
                    <a:pt x="181" y="201"/>
                    <a:pt x="181" y="202"/>
                    <a:pt x="181" y="202"/>
                  </a:cubicBezTo>
                  <a:cubicBezTo>
                    <a:pt x="220" y="218"/>
                    <a:pt x="220" y="218"/>
                    <a:pt x="220" y="218"/>
                  </a:cubicBezTo>
                  <a:cubicBezTo>
                    <a:pt x="223" y="219"/>
                    <a:pt x="226" y="223"/>
                    <a:pt x="226" y="227"/>
                  </a:cubicBezTo>
                  <a:cubicBezTo>
                    <a:pt x="226" y="230"/>
                    <a:pt x="226" y="230"/>
                    <a:pt x="226" y="230"/>
                  </a:cubicBezTo>
                  <a:cubicBezTo>
                    <a:pt x="226" y="233"/>
                    <a:pt x="224" y="236"/>
                    <a:pt x="221" y="238"/>
                  </a:cubicBezTo>
                  <a:cubicBezTo>
                    <a:pt x="219" y="240"/>
                    <a:pt x="215" y="240"/>
                    <a:pt x="212" y="239"/>
                  </a:cubicBezTo>
                  <a:cubicBezTo>
                    <a:pt x="191" y="231"/>
                    <a:pt x="191" y="231"/>
                    <a:pt x="191" y="231"/>
                  </a:cubicBezTo>
                  <a:cubicBezTo>
                    <a:pt x="191" y="231"/>
                    <a:pt x="190" y="231"/>
                    <a:pt x="190" y="231"/>
                  </a:cubicBezTo>
                  <a:cubicBezTo>
                    <a:pt x="190" y="231"/>
                    <a:pt x="189" y="231"/>
                    <a:pt x="189" y="231"/>
                  </a:cubicBezTo>
                  <a:cubicBezTo>
                    <a:pt x="189" y="231"/>
                    <a:pt x="189" y="231"/>
                    <a:pt x="189" y="231"/>
                  </a:cubicBezTo>
                  <a:cubicBezTo>
                    <a:pt x="189" y="231"/>
                    <a:pt x="189" y="231"/>
                    <a:pt x="189" y="232"/>
                  </a:cubicBezTo>
                  <a:cubicBezTo>
                    <a:pt x="189" y="232"/>
                    <a:pt x="188" y="232"/>
                    <a:pt x="188" y="232"/>
                  </a:cubicBezTo>
                  <a:cubicBezTo>
                    <a:pt x="188" y="232"/>
                    <a:pt x="188" y="232"/>
                    <a:pt x="188" y="232"/>
                  </a:cubicBezTo>
                  <a:cubicBezTo>
                    <a:pt x="188" y="232"/>
                    <a:pt x="187" y="233"/>
                    <a:pt x="187" y="233"/>
                  </a:cubicBezTo>
                  <a:cubicBezTo>
                    <a:pt x="187" y="233"/>
                    <a:pt x="187" y="233"/>
                    <a:pt x="187" y="233"/>
                  </a:cubicBezTo>
                  <a:cubicBezTo>
                    <a:pt x="187" y="235"/>
                    <a:pt x="187" y="236"/>
                    <a:pt x="189" y="237"/>
                  </a:cubicBezTo>
                  <a:cubicBezTo>
                    <a:pt x="219" y="248"/>
                    <a:pt x="219" y="248"/>
                    <a:pt x="219" y="248"/>
                  </a:cubicBezTo>
                  <a:cubicBezTo>
                    <a:pt x="223" y="249"/>
                    <a:pt x="226" y="253"/>
                    <a:pt x="226" y="257"/>
                  </a:cubicBezTo>
                  <a:cubicBezTo>
                    <a:pt x="226" y="311"/>
                    <a:pt x="226" y="311"/>
                    <a:pt x="226" y="311"/>
                  </a:cubicBezTo>
                  <a:cubicBezTo>
                    <a:pt x="226" y="316"/>
                    <a:pt x="222" y="320"/>
                    <a:pt x="218" y="321"/>
                  </a:cubicBezTo>
                  <a:cubicBezTo>
                    <a:pt x="17" y="358"/>
                    <a:pt x="17" y="358"/>
                    <a:pt x="17" y="358"/>
                  </a:cubicBezTo>
                  <a:cubicBezTo>
                    <a:pt x="17" y="358"/>
                    <a:pt x="16" y="358"/>
                    <a:pt x="16" y="358"/>
                  </a:cubicBezTo>
                  <a:cubicBezTo>
                    <a:pt x="11" y="359"/>
                    <a:pt x="11" y="359"/>
                    <a:pt x="11" y="359"/>
                  </a:cubicBezTo>
                  <a:cubicBezTo>
                    <a:pt x="11" y="359"/>
                    <a:pt x="10" y="359"/>
                    <a:pt x="10" y="359"/>
                  </a:cubicBezTo>
                  <a:close/>
                  <a:moveTo>
                    <a:pt x="20" y="57"/>
                  </a:moveTo>
                  <a:cubicBezTo>
                    <a:pt x="20" y="337"/>
                    <a:pt x="20" y="337"/>
                    <a:pt x="20" y="337"/>
                  </a:cubicBezTo>
                  <a:cubicBezTo>
                    <a:pt x="206" y="303"/>
                    <a:pt x="206" y="303"/>
                    <a:pt x="206" y="303"/>
                  </a:cubicBezTo>
                  <a:cubicBezTo>
                    <a:pt x="206" y="264"/>
                    <a:pt x="206" y="264"/>
                    <a:pt x="206" y="264"/>
                  </a:cubicBezTo>
                  <a:cubicBezTo>
                    <a:pt x="182" y="256"/>
                    <a:pt x="182" y="256"/>
                    <a:pt x="182" y="256"/>
                  </a:cubicBezTo>
                  <a:cubicBezTo>
                    <a:pt x="170" y="251"/>
                    <a:pt x="164" y="238"/>
                    <a:pt x="168" y="226"/>
                  </a:cubicBezTo>
                  <a:cubicBezTo>
                    <a:pt x="169" y="225"/>
                    <a:pt x="169" y="224"/>
                    <a:pt x="170" y="223"/>
                  </a:cubicBezTo>
                  <a:cubicBezTo>
                    <a:pt x="171" y="222"/>
                    <a:pt x="171" y="221"/>
                    <a:pt x="172" y="220"/>
                  </a:cubicBezTo>
                  <a:cubicBezTo>
                    <a:pt x="172" y="220"/>
                    <a:pt x="172" y="220"/>
                    <a:pt x="172" y="220"/>
                  </a:cubicBezTo>
                  <a:cubicBezTo>
                    <a:pt x="172" y="219"/>
                    <a:pt x="172" y="219"/>
                    <a:pt x="172" y="219"/>
                  </a:cubicBezTo>
                  <a:cubicBezTo>
                    <a:pt x="171" y="219"/>
                    <a:pt x="170" y="218"/>
                    <a:pt x="169" y="217"/>
                  </a:cubicBezTo>
                  <a:cubicBezTo>
                    <a:pt x="168" y="217"/>
                    <a:pt x="168" y="217"/>
                    <a:pt x="168" y="217"/>
                  </a:cubicBezTo>
                  <a:cubicBezTo>
                    <a:pt x="168" y="217"/>
                    <a:pt x="167" y="216"/>
                    <a:pt x="167" y="216"/>
                  </a:cubicBezTo>
                  <a:cubicBezTo>
                    <a:pt x="167" y="216"/>
                    <a:pt x="166" y="216"/>
                    <a:pt x="166" y="215"/>
                  </a:cubicBezTo>
                  <a:cubicBezTo>
                    <a:pt x="161" y="210"/>
                    <a:pt x="159" y="203"/>
                    <a:pt x="159" y="197"/>
                  </a:cubicBezTo>
                  <a:cubicBezTo>
                    <a:pt x="159" y="195"/>
                    <a:pt x="160" y="194"/>
                    <a:pt x="160" y="193"/>
                  </a:cubicBezTo>
                  <a:cubicBezTo>
                    <a:pt x="160" y="192"/>
                    <a:pt x="160" y="192"/>
                    <a:pt x="160" y="192"/>
                  </a:cubicBezTo>
                  <a:cubicBezTo>
                    <a:pt x="160" y="191"/>
                    <a:pt x="161" y="191"/>
                    <a:pt x="161" y="190"/>
                  </a:cubicBezTo>
                  <a:cubicBezTo>
                    <a:pt x="161" y="189"/>
                    <a:pt x="162" y="188"/>
                    <a:pt x="162" y="187"/>
                  </a:cubicBezTo>
                  <a:cubicBezTo>
                    <a:pt x="162" y="187"/>
                    <a:pt x="162" y="187"/>
                    <a:pt x="162" y="187"/>
                  </a:cubicBezTo>
                  <a:cubicBezTo>
                    <a:pt x="162" y="187"/>
                    <a:pt x="161" y="186"/>
                    <a:pt x="160" y="185"/>
                  </a:cubicBezTo>
                  <a:cubicBezTo>
                    <a:pt x="159" y="184"/>
                    <a:pt x="159" y="183"/>
                    <a:pt x="158" y="182"/>
                  </a:cubicBezTo>
                  <a:cubicBezTo>
                    <a:pt x="158" y="181"/>
                    <a:pt x="157" y="180"/>
                    <a:pt x="157" y="179"/>
                  </a:cubicBezTo>
                  <a:cubicBezTo>
                    <a:pt x="156" y="177"/>
                    <a:pt x="156" y="175"/>
                    <a:pt x="155" y="173"/>
                  </a:cubicBezTo>
                  <a:cubicBezTo>
                    <a:pt x="155" y="173"/>
                    <a:pt x="155" y="172"/>
                    <a:pt x="155" y="171"/>
                  </a:cubicBezTo>
                  <a:cubicBezTo>
                    <a:pt x="155" y="168"/>
                    <a:pt x="156" y="165"/>
                    <a:pt x="157" y="162"/>
                  </a:cubicBezTo>
                  <a:cubicBezTo>
                    <a:pt x="158" y="160"/>
                    <a:pt x="159" y="158"/>
                    <a:pt x="161" y="156"/>
                  </a:cubicBezTo>
                  <a:cubicBezTo>
                    <a:pt x="161" y="156"/>
                    <a:pt x="162" y="155"/>
                    <a:pt x="162" y="155"/>
                  </a:cubicBezTo>
                  <a:cubicBezTo>
                    <a:pt x="164" y="152"/>
                    <a:pt x="167" y="151"/>
                    <a:pt x="170" y="150"/>
                  </a:cubicBezTo>
                  <a:cubicBezTo>
                    <a:pt x="170" y="148"/>
                    <a:pt x="170" y="145"/>
                    <a:pt x="171" y="143"/>
                  </a:cubicBezTo>
                  <a:cubicBezTo>
                    <a:pt x="175" y="135"/>
                    <a:pt x="183" y="129"/>
                    <a:pt x="192" y="129"/>
                  </a:cubicBezTo>
                  <a:cubicBezTo>
                    <a:pt x="195" y="129"/>
                    <a:pt x="198" y="130"/>
                    <a:pt x="201" y="131"/>
                  </a:cubicBezTo>
                  <a:cubicBezTo>
                    <a:pt x="206" y="133"/>
                    <a:pt x="206" y="133"/>
                    <a:pt x="206" y="133"/>
                  </a:cubicBezTo>
                  <a:cubicBezTo>
                    <a:pt x="206" y="22"/>
                    <a:pt x="206" y="22"/>
                    <a:pt x="206" y="22"/>
                  </a:cubicBezTo>
                  <a:lnTo>
                    <a:pt x="20" y="57"/>
                  </a:lnTo>
                  <a:close/>
                  <a:moveTo>
                    <a:pt x="178" y="193"/>
                  </a:moveTo>
                  <a:cubicBezTo>
                    <a:pt x="179" y="195"/>
                    <a:pt x="179" y="195"/>
                    <a:pt x="179" y="195"/>
                  </a:cubicBezTo>
                  <a:cubicBezTo>
                    <a:pt x="179" y="194"/>
                    <a:pt x="179" y="194"/>
                    <a:pt x="179" y="194"/>
                  </a:cubicBezTo>
                  <a:cubicBezTo>
                    <a:pt x="178" y="193"/>
                    <a:pt x="178" y="193"/>
                    <a:pt x="178" y="19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 name="Freeform 149"/>
            <p:cNvSpPr>
              <a:spLocks noEditPoints="1"/>
            </p:cNvSpPr>
            <p:nvPr/>
          </p:nvSpPr>
          <p:spPr bwMode="auto">
            <a:xfrm>
              <a:off x="8650127" y="2264107"/>
              <a:ext cx="83495" cy="56268"/>
            </a:xfrm>
            <a:custGeom>
              <a:avLst/>
              <a:gdLst>
                <a:gd name="T0" fmla="*/ 26 w 88"/>
                <a:gd name="T1" fmla="*/ 59 h 59"/>
                <a:gd name="T2" fmla="*/ 4 w 88"/>
                <a:gd name="T3" fmla="*/ 44 h 59"/>
                <a:gd name="T4" fmla="*/ 18 w 88"/>
                <a:gd name="T5" fmla="*/ 15 h 59"/>
                <a:gd name="T6" fmla="*/ 54 w 88"/>
                <a:gd name="T7" fmla="*/ 2 h 59"/>
                <a:gd name="T8" fmla="*/ 62 w 88"/>
                <a:gd name="T9" fmla="*/ 0 h 59"/>
                <a:gd name="T10" fmla="*/ 84 w 88"/>
                <a:gd name="T11" fmla="*/ 15 h 59"/>
                <a:gd name="T12" fmla="*/ 70 w 88"/>
                <a:gd name="T13" fmla="*/ 45 h 59"/>
                <a:gd name="T14" fmla="*/ 34 w 88"/>
                <a:gd name="T15" fmla="*/ 58 h 59"/>
                <a:gd name="T16" fmla="*/ 26 w 88"/>
                <a:gd name="T17" fmla="*/ 59 h 59"/>
                <a:gd name="T18" fmla="*/ 62 w 88"/>
                <a:gd name="T19" fmla="*/ 20 h 59"/>
                <a:gd name="T20" fmla="*/ 61 w 88"/>
                <a:gd name="T21" fmla="*/ 20 h 59"/>
                <a:gd name="T22" fmla="*/ 25 w 88"/>
                <a:gd name="T23" fmla="*/ 34 h 59"/>
                <a:gd name="T24" fmla="*/ 23 w 88"/>
                <a:gd name="T25" fmla="*/ 38 h 59"/>
                <a:gd name="T26" fmla="*/ 27 w 88"/>
                <a:gd name="T27" fmla="*/ 39 h 59"/>
                <a:gd name="T28" fmla="*/ 63 w 88"/>
                <a:gd name="T29" fmla="*/ 26 h 59"/>
                <a:gd name="T30" fmla="*/ 65 w 88"/>
                <a:gd name="T31" fmla="*/ 22 h 59"/>
                <a:gd name="T32" fmla="*/ 62 w 88"/>
                <a:gd name="T3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59">
                  <a:moveTo>
                    <a:pt x="26" y="59"/>
                  </a:moveTo>
                  <a:cubicBezTo>
                    <a:pt x="16" y="59"/>
                    <a:pt x="8" y="53"/>
                    <a:pt x="4" y="44"/>
                  </a:cubicBezTo>
                  <a:cubicBezTo>
                    <a:pt x="0" y="32"/>
                    <a:pt x="6" y="19"/>
                    <a:pt x="18" y="15"/>
                  </a:cubicBezTo>
                  <a:cubicBezTo>
                    <a:pt x="54" y="2"/>
                    <a:pt x="54" y="2"/>
                    <a:pt x="54" y="2"/>
                  </a:cubicBezTo>
                  <a:cubicBezTo>
                    <a:pt x="57" y="1"/>
                    <a:pt x="59" y="0"/>
                    <a:pt x="62" y="0"/>
                  </a:cubicBezTo>
                  <a:cubicBezTo>
                    <a:pt x="72" y="0"/>
                    <a:pt x="80" y="6"/>
                    <a:pt x="84" y="15"/>
                  </a:cubicBezTo>
                  <a:cubicBezTo>
                    <a:pt x="88" y="27"/>
                    <a:pt x="82" y="40"/>
                    <a:pt x="70" y="45"/>
                  </a:cubicBezTo>
                  <a:cubicBezTo>
                    <a:pt x="34" y="58"/>
                    <a:pt x="34" y="58"/>
                    <a:pt x="34" y="58"/>
                  </a:cubicBezTo>
                  <a:cubicBezTo>
                    <a:pt x="31" y="59"/>
                    <a:pt x="28" y="59"/>
                    <a:pt x="26" y="59"/>
                  </a:cubicBezTo>
                  <a:close/>
                  <a:moveTo>
                    <a:pt x="62" y="20"/>
                  </a:moveTo>
                  <a:cubicBezTo>
                    <a:pt x="62" y="20"/>
                    <a:pt x="62" y="20"/>
                    <a:pt x="61" y="20"/>
                  </a:cubicBezTo>
                  <a:cubicBezTo>
                    <a:pt x="25" y="34"/>
                    <a:pt x="25" y="34"/>
                    <a:pt x="25" y="34"/>
                  </a:cubicBezTo>
                  <a:cubicBezTo>
                    <a:pt x="23" y="34"/>
                    <a:pt x="23" y="36"/>
                    <a:pt x="23" y="38"/>
                  </a:cubicBezTo>
                  <a:cubicBezTo>
                    <a:pt x="24" y="39"/>
                    <a:pt x="25" y="40"/>
                    <a:pt x="27" y="39"/>
                  </a:cubicBezTo>
                  <a:cubicBezTo>
                    <a:pt x="63" y="26"/>
                    <a:pt x="63" y="26"/>
                    <a:pt x="63" y="26"/>
                  </a:cubicBezTo>
                  <a:cubicBezTo>
                    <a:pt x="65" y="25"/>
                    <a:pt x="65" y="24"/>
                    <a:pt x="65" y="22"/>
                  </a:cubicBezTo>
                  <a:cubicBezTo>
                    <a:pt x="64" y="21"/>
                    <a:pt x="63" y="20"/>
                    <a:pt x="62"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 name="Freeform 150"/>
            <p:cNvSpPr>
              <a:spLocks noEditPoints="1"/>
            </p:cNvSpPr>
            <p:nvPr/>
          </p:nvSpPr>
          <p:spPr bwMode="auto">
            <a:xfrm>
              <a:off x="8651035" y="2230528"/>
              <a:ext cx="90755" cy="60806"/>
            </a:xfrm>
            <a:custGeom>
              <a:avLst/>
              <a:gdLst>
                <a:gd name="T0" fmla="*/ 25 w 95"/>
                <a:gd name="T1" fmla="*/ 64 h 64"/>
                <a:gd name="T2" fmla="*/ 4 w 95"/>
                <a:gd name="T3" fmla="*/ 50 h 64"/>
                <a:gd name="T4" fmla="*/ 11 w 95"/>
                <a:gd name="T5" fmla="*/ 24 h 64"/>
                <a:gd name="T6" fmla="*/ 18 w 95"/>
                <a:gd name="T7" fmla="*/ 21 h 64"/>
                <a:gd name="T8" fmla="*/ 18 w 95"/>
                <a:gd name="T9" fmla="*/ 21 h 64"/>
                <a:gd name="T10" fmla="*/ 19 w 95"/>
                <a:gd name="T11" fmla="*/ 21 h 64"/>
                <a:gd name="T12" fmla="*/ 66 w 95"/>
                <a:gd name="T13" fmla="*/ 1 h 64"/>
                <a:gd name="T14" fmla="*/ 71 w 95"/>
                <a:gd name="T15" fmla="*/ 0 h 64"/>
                <a:gd name="T16" fmla="*/ 90 w 95"/>
                <a:gd name="T17" fmla="*/ 14 h 64"/>
                <a:gd name="T18" fmla="*/ 78 w 95"/>
                <a:gd name="T19" fmla="*/ 44 h 64"/>
                <a:gd name="T20" fmla="*/ 34 w 95"/>
                <a:gd name="T21" fmla="*/ 63 h 64"/>
                <a:gd name="T22" fmla="*/ 25 w 95"/>
                <a:gd name="T23" fmla="*/ 64 h 64"/>
                <a:gd name="T24" fmla="*/ 22 w 95"/>
                <a:gd name="T25" fmla="*/ 41 h 64"/>
                <a:gd name="T26" fmla="*/ 22 w 95"/>
                <a:gd name="T27" fmla="*/ 43 h 64"/>
                <a:gd name="T28" fmla="*/ 26 w 95"/>
                <a:gd name="T29" fmla="*/ 44 h 64"/>
                <a:gd name="T30" fmla="*/ 70 w 95"/>
                <a:gd name="T31" fmla="*/ 26 h 64"/>
                <a:gd name="T32" fmla="*/ 72 w 95"/>
                <a:gd name="T33" fmla="*/ 22 h 64"/>
                <a:gd name="T34" fmla="*/ 71 w 95"/>
                <a:gd name="T35" fmla="*/ 21 h 64"/>
                <a:gd name="T36" fmla="*/ 27 w 95"/>
                <a:gd name="T37" fmla="*/ 40 h 64"/>
                <a:gd name="T38" fmla="*/ 22 w 95"/>
                <a:gd name="T39"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64">
                  <a:moveTo>
                    <a:pt x="25" y="64"/>
                  </a:moveTo>
                  <a:cubicBezTo>
                    <a:pt x="16" y="64"/>
                    <a:pt x="7" y="59"/>
                    <a:pt x="4" y="50"/>
                  </a:cubicBezTo>
                  <a:cubicBezTo>
                    <a:pt x="0" y="41"/>
                    <a:pt x="3" y="30"/>
                    <a:pt x="11" y="24"/>
                  </a:cubicBezTo>
                  <a:cubicBezTo>
                    <a:pt x="13" y="22"/>
                    <a:pt x="15" y="21"/>
                    <a:pt x="18" y="21"/>
                  </a:cubicBezTo>
                  <a:cubicBezTo>
                    <a:pt x="18" y="21"/>
                    <a:pt x="18" y="21"/>
                    <a:pt x="18" y="21"/>
                  </a:cubicBezTo>
                  <a:cubicBezTo>
                    <a:pt x="18" y="21"/>
                    <a:pt x="19" y="21"/>
                    <a:pt x="19" y="21"/>
                  </a:cubicBezTo>
                  <a:cubicBezTo>
                    <a:pt x="66" y="1"/>
                    <a:pt x="66" y="1"/>
                    <a:pt x="66" y="1"/>
                  </a:cubicBezTo>
                  <a:cubicBezTo>
                    <a:pt x="68" y="0"/>
                    <a:pt x="70" y="0"/>
                    <a:pt x="71" y="0"/>
                  </a:cubicBezTo>
                  <a:cubicBezTo>
                    <a:pt x="80" y="1"/>
                    <a:pt x="87" y="6"/>
                    <a:pt x="90" y="14"/>
                  </a:cubicBezTo>
                  <a:cubicBezTo>
                    <a:pt x="95" y="26"/>
                    <a:pt x="89" y="39"/>
                    <a:pt x="78" y="44"/>
                  </a:cubicBezTo>
                  <a:cubicBezTo>
                    <a:pt x="34" y="63"/>
                    <a:pt x="34" y="63"/>
                    <a:pt x="34" y="63"/>
                  </a:cubicBezTo>
                  <a:cubicBezTo>
                    <a:pt x="31" y="64"/>
                    <a:pt x="28" y="64"/>
                    <a:pt x="25" y="64"/>
                  </a:cubicBezTo>
                  <a:close/>
                  <a:moveTo>
                    <a:pt x="22" y="41"/>
                  </a:moveTo>
                  <a:cubicBezTo>
                    <a:pt x="22" y="42"/>
                    <a:pt x="22" y="42"/>
                    <a:pt x="22" y="43"/>
                  </a:cubicBezTo>
                  <a:cubicBezTo>
                    <a:pt x="23" y="44"/>
                    <a:pt x="25" y="45"/>
                    <a:pt x="26" y="44"/>
                  </a:cubicBezTo>
                  <a:cubicBezTo>
                    <a:pt x="70" y="26"/>
                    <a:pt x="70" y="26"/>
                    <a:pt x="70" y="26"/>
                  </a:cubicBezTo>
                  <a:cubicBezTo>
                    <a:pt x="72" y="25"/>
                    <a:pt x="72" y="23"/>
                    <a:pt x="72" y="22"/>
                  </a:cubicBezTo>
                  <a:cubicBezTo>
                    <a:pt x="71" y="21"/>
                    <a:pt x="71" y="21"/>
                    <a:pt x="71" y="21"/>
                  </a:cubicBezTo>
                  <a:cubicBezTo>
                    <a:pt x="27" y="40"/>
                    <a:pt x="27" y="40"/>
                    <a:pt x="27" y="40"/>
                  </a:cubicBezTo>
                  <a:cubicBezTo>
                    <a:pt x="25" y="40"/>
                    <a:pt x="24" y="41"/>
                    <a:pt x="2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151"/>
            <p:cNvSpPr>
              <a:spLocks noEditPoints="1"/>
            </p:cNvSpPr>
            <p:nvPr/>
          </p:nvSpPr>
          <p:spPr bwMode="auto">
            <a:xfrm>
              <a:off x="8640144" y="2185151"/>
              <a:ext cx="88940" cy="61713"/>
            </a:xfrm>
            <a:custGeom>
              <a:avLst/>
              <a:gdLst>
                <a:gd name="T0" fmla="*/ 23 w 93"/>
                <a:gd name="T1" fmla="*/ 64 h 64"/>
                <a:gd name="T2" fmla="*/ 20 w 93"/>
                <a:gd name="T3" fmla="*/ 64 h 64"/>
                <a:gd name="T4" fmla="*/ 4 w 93"/>
                <a:gd name="T5" fmla="*/ 51 h 64"/>
                <a:gd name="T6" fmla="*/ 17 w 93"/>
                <a:gd name="T7" fmla="*/ 21 h 64"/>
                <a:gd name="T8" fmla="*/ 61 w 93"/>
                <a:gd name="T9" fmla="*/ 2 h 64"/>
                <a:gd name="T10" fmla="*/ 70 w 93"/>
                <a:gd name="T11" fmla="*/ 0 h 64"/>
                <a:gd name="T12" fmla="*/ 91 w 93"/>
                <a:gd name="T13" fmla="*/ 14 h 64"/>
                <a:gd name="T14" fmla="*/ 90 w 93"/>
                <a:gd name="T15" fmla="*/ 34 h 64"/>
                <a:gd name="T16" fmla="*/ 83 w 93"/>
                <a:gd name="T17" fmla="*/ 39 h 64"/>
                <a:gd name="T18" fmla="*/ 83 w 93"/>
                <a:gd name="T19" fmla="*/ 39 h 64"/>
                <a:gd name="T20" fmla="*/ 28 w 93"/>
                <a:gd name="T21" fmla="*/ 63 h 64"/>
                <a:gd name="T22" fmla="*/ 28 w 93"/>
                <a:gd name="T23" fmla="*/ 63 h 64"/>
                <a:gd name="T24" fmla="*/ 23 w 93"/>
                <a:gd name="T25" fmla="*/ 64 h 64"/>
                <a:gd name="T26" fmla="*/ 18 w 93"/>
                <a:gd name="T27" fmla="*/ 46 h 64"/>
                <a:gd name="T28" fmla="*/ 23 w 93"/>
                <a:gd name="T29" fmla="*/ 54 h 64"/>
                <a:gd name="T30" fmla="*/ 18 w 93"/>
                <a:gd name="T31" fmla="*/ 46 h 64"/>
                <a:gd name="T32" fmla="*/ 70 w 93"/>
                <a:gd name="T33" fmla="*/ 20 h 64"/>
                <a:gd name="T34" fmla="*/ 69 w 93"/>
                <a:gd name="T35" fmla="*/ 21 h 64"/>
                <a:gd name="T36" fmla="*/ 24 w 93"/>
                <a:gd name="T37" fmla="*/ 39 h 64"/>
                <a:gd name="T38" fmla="*/ 23 w 93"/>
                <a:gd name="T39" fmla="*/ 43 h 64"/>
                <a:gd name="T40" fmla="*/ 23 w 93"/>
                <a:gd name="T41" fmla="*/ 43 h 64"/>
                <a:gd name="T42" fmla="*/ 72 w 93"/>
                <a:gd name="T43" fmla="*/ 22 h 64"/>
                <a:gd name="T44" fmla="*/ 70 w 93"/>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64">
                  <a:moveTo>
                    <a:pt x="23" y="64"/>
                  </a:moveTo>
                  <a:cubicBezTo>
                    <a:pt x="22" y="64"/>
                    <a:pt x="21" y="64"/>
                    <a:pt x="20" y="64"/>
                  </a:cubicBezTo>
                  <a:cubicBezTo>
                    <a:pt x="13" y="62"/>
                    <a:pt x="7" y="57"/>
                    <a:pt x="4" y="51"/>
                  </a:cubicBezTo>
                  <a:cubicBezTo>
                    <a:pt x="0" y="39"/>
                    <a:pt x="5" y="26"/>
                    <a:pt x="17" y="21"/>
                  </a:cubicBezTo>
                  <a:cubicBezTo>
                    <a:pt x="61" y="2"/>
                    <a:pt x="61" y="2"/>
                    <a:pt x="61" y="2"/>
                  </a:cubicBezTo>
                  <a:cubicBezTo>
                    <a:pt x="64" y="1"/>
                    <a:pt x="67" y="0"/>
                    <a:pt x="70" y="0"/>
                  </a:cubicBezTo>
                  <a:cubicBezTo>
                    <a:pt x="79" y="0"/>
                    <a:pt x="87" y="6"/>
                    <a:pt x="91" y="14"/>
                  </a:cubicBezTo>
                  <a:cubicBezTo>
                    <a:pt x="93" y="21"/>
                    <a:pt x="93" y="28"/>
                    <a:pt x="90" y="34"/>
                  </a:cubicBezTo>
                  <a:cubicBezTo>
                    <a:pt x="89" y="36"/>
                    <a:pt x="86" y="38"/>
                    <a:pt x="83" y="39"/>
                  </a:cubicBezTo>
                  <a:cubicBezTo>
                    <a:pt x="83" y="39"/>
                    <a:pt x="83" y="39"/>
                    <a:pt x="83" y="39"/>
                  </a:cubicBezTo>
                  <a:cubicBezTo>
                    <a:pt x="28" y="63"/>
                    <a:pt x="28" y="63"/>
                    <a:pt x="28" y="63"/>
                  </a:cubicBezTo>
                  <a:cubicBezTo>
                    <a:pt x="28" y="63"/>
                    <a:pt x="28" y="63"/>
                    <a:pt x="28" y="63"/>
                  </a:cubicBezTo>
                  <a:cubicBezTo>
                    <a:pt x="26" y="64"/>
                    <a:pt x="24" y="64"/>
                    <a:pt x="23" y="64"/>
                  </a:cubicBezTo>
                  <a:close/>
                  <a:moveTo>
                    <a:pt x="18" y="46"/>
                  </a:moveTo>
                  <a:cubicBezTo>
                    <a:pt x="23" y="54"/>
                    <a:pt x="23" y="54"/>
                    <a:pt x="23" y="54"/>
                  </a:cubicBezTo>
                  <a:lnTo>
                    <a:pt x="18" y="46"/>
                  </a:lnTo>
                  <a:close/>
                  <a:moveTo>
                    <a:pt x="70" y="20"/>
                  </a:moveTo>
                  <a:cubicBezTo>
                    <a:pt x="69" y="20"/>
                    <a:pt x="69" y="20"/>
                    <a:pt x="69" y="21"/>
                  </a:cubicBezTo>
                  <a:cubicBezTo>
                    <a:pt x="24" y="39"/>
                    <a:pt x="24" y="39"/>
                    <a:pt x="24" y="39"/>
                  </a:cubicBezTo>
                  <a:cubicBezTo>
                    <a:pt x="23" y="40"/>
                    <a:pt x="22" y="41"/>
                    <a:pt x="23" y="43"/>
                  </a:cubicBezTo>
                  <a:cubicBezTo>
                    <a:pt x="23" y="43"/>
                    <a:pt x="23" y="43"/>
                    <a:pt x="23" y="43"/>
                  </a:cubicBezTo>
                  <a:cubicBezTo>
                    <a:pt x="72" y="22"/>
                    <a:pt x="72" y="22"/>
                    <a:pt x="72" y="22"/>
                  </a:cubicBezTo>
                  <a:cubicBezTo>
                    <a:pt x="72" y="21"/>
                    <a:pt x="71" y="20"/>
                    <a:pt x="7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 name="Freeform 152"/>
            <p:cNvSpPr>
              <a:spLocks noEditPoints="1"/>
            </p:cNvSpPr>
            <p:nvPr/>
          </p:nvSpPr>
          <p:spPr bwMode="auto">
            <a:xfrm>
              <a:off x="8643775" y="2203302"/>
              <a:ext cx="101646" cy="66251"/>
            </a:xfrm>
            <a:custGeom>
              <a:avLst/>
              <a:gdLst>
                <a:gd name="T0" fmla="*/ 25 w 106"/>
                <a:gd name="T1" fmla="*/ 69 h 69"/>
                <a:gd name="T2" fmla="*/ 23 w 106"/>
                <a:gd name="T3" fmla="*/ 69 h 69"/>
                <a:gd name="T4" fmla="*/ 4 w 106"/>
                <a:gd name="T5" fmla="*/ 56 h 69"/>
                <a:gd name="T6" fmla="*/ 14 w 106"/>
                <a:gd name="T7" fmla="*/ 27 h 69"/>
                <a:gd name="T8" fmla="*/ 16 w 106"/>
                <a:gd name="T9" fmla="*/ 25 h 69"/>
                <a:gd name="T10" fmla="*/ 71 w 106"/>
                <a:gd name="T11" fmla="*/ 2 h 69"/>
                <a:gd name="T12" fmla="*/ 75 w 106"/>
                <a:gd name="T13" fmla="*/ 1 h 69"/>
                <a:gd name="T14" fmla="*/ 80 w 106"/>
                <a:gd name="T15" fmla="*/ 0 h 69"/>
                <a:gd name="T16" fmla="*/ 101 w 106"/>
                <a:gd name="T17" fmla="*/ 14 h 69"/>
                <a:gd name="T18" fmla="*/ 89 w 106"/>
                <a:gd name="T19" fmla="*/ 44 h 69"/>
                <a:gd name="T20" fmla="*/ 34 w 106"/>
                <a:gd name="T21" fmla="*/ 68 h 69"/>
                <a:gd name="T22" fmla="*/ 25 w 106"/>
                <a:gd name="T23" fmla="*/ 69 h 69"/>
                <a:gd name="T24" fmla="*/ 24 w 106"/>
                <a:gd name="T25" fmla="*/ 44 h 69"/>
                <a:gd name="T26" fmla="*/ 24 w 106"/>
                <a:gd name="T27" fmla="*/ 44 h 69"/>
                <a:gd name="T28" fmla="*/ 22 w 106"/>
                <a:gd name="T29" fmla="*/ 48 h 69"/>
                <a:gd name="T30" fmla="*/ 25 w 106"/>
                <a:gd name="T31" fmla="*/ 49 h 69"/>
                <a:gd name="T32" fmla="*/ 25 w 106"/>
                <a:gd name="T33" fmla="*/ 49 h 69"/>
                <a:gd name="T34" fmla="*/ 26 w 106"/>
                <a:gd name="T35" fmla="*/ 49 h 69"/>
                <a:gd name="T36" fmla="*/ 81 w 106"/>
                <a:gd name="T37" fmla="*/ 26 h 69"/>
                <a:gd name="T38" fmla="*/ 82 w 106"/>
                <a:gd name="T39" fmla="*/ 22 h 69"/>
                <a:gd name="T40" fmla="*/ 79 w 106"/>
                <a:gd name="T41" fmla="*/ 20 h 69"/>
                <a:gd name="T42" fmla="*/ 79 w 106"/>
                <a:gd name="T43" fmla="*/ 20 h 69"/>
                <a:gd name="T44" fmla="*/ 24 w 106"/>
                <a:gd name="T45"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69">
                  <a:moveTo>
                    <a:pt x="25" y="69"/>
                  </a:moveTo>
                  <a:cubicBezTo>
                    <a:pt x="24" y="69"/>
                    <a:pt x="24" y="69"/>
                    <a:pt x="23" y="69"/>
                  </a:cubicBezTo>
                  <a:cubicBezTo>
                    <a:pt x="15" y="68"/>
                    <a:pt x="7" y="63"/>
                    <a:pt x="4" y="56"/>
                  </a:cubicBezTo>
                  <a:cubicBezTo>
                    <a:pt x="0" y="45"/>
                    <a:pt x="4" y="33"/>
                    <a:pt x="14" y="27"/>
                  </a:cubicBezTo>
                  <a:cubicBezTo>
                    <a:pt x="15" y="26"/>
                    <a:pt x="15" y="26"/>
                    <a:pt x="16" y="25"/>
                  </a:cubicBezTo>
                  <a:cubicBezTo>
                    <a:pt x="71" y="2"/>
                    <a:pt x="71" y="2"/>
                    <a:pt x="71" y="2"/>
                  </a:cubicBezTo>
                  <a:cubicBezTo>
                    <a:pt x="72" y="1"/>
                    <a:pt x="73" y="1"/>
                    <a:pt x="75" y="1"/>
                  </a:cubicBezTo>
                  <a:cubicBezTo>
                    <a:pt x="76" y="0"/>
                    <a:pt x="78" y="0"/>
                    <a:pt x="80" y="0"/>
                  </a:cubicBezTo>
                  <a:cubicBezTo>
                    <a:pt x="89" y="0"/>
                    <a:pt x="97" y="5"/>
                    <a:pt x="101" y="14"/>
                  </a:cubicBezTo>
                  <a:cubicBezTo>
                    <a:pt x="106" y="25"/>
                    <a:pt x="100" y="39"/>
                    <a:pt x="89" y="44"/>
                  </a:cubicBezTo>
                  <a:cubicBezTo>
                    <a:pt x="34" y="68"/>
                    <a:pt x="34" y="68"/>
                    <a:pt x="34" y="68"/>
                  </a:cubicBezTo>
                  <a:cubicBezTo>
                    <a:pt x="31" y="69"/>
                    <a:pt x="28" y="69"/>
                    <a:pt x="25" y="69"/>
                  </a:cubicBezTo>
                  <a:close/>
                  <a:moveTo>
                    <a:pt x="24" y="44"/>
                  </a:moveTo>
                  <a:cubicBezTo>
                    <a:pt x="24" y="44"/>
                    <a:pt x="24" y="44"/>
                    <a:pt x="24" y="44"/>
                  </a:cubicBezTo>
                  <a:cubicBezTo>
                    <a:pt x="22" y="45"/>
                    <a:pt x="22" y="46"/>
                    <a:pt x="22" y="48"/>
                  </a:cubicBezTo>
                  <a:cubicBezTo>
                    <a:pt x="23" y="49"/>
                    <a:pt x="24" y="49"/>
                    <a:pt x="25" y="49"/>
                  </a:cubicBezTo>
                  <a:cubicBezTo>
                    <a:pt x="25" y="49"/>
                    <a:pt x="25" y="49"/>
                    <a:pt x="25" y="49"/>
                  </a:cubicBezTo>
                  <a:cubicBezTo>
                    <a:pt x="26" y="49"/>
                    <a:pt x="26" y="49"/>
                    <a:pt x="26" y="49"/>
                  </a:cubicBezTo>
                  <a:cubicBezTo>
                    <a:pt x="81" y="26"/>
                    <a:pt x="81" y="26"/>
                    <a:pt x="81" y="26"/>
                  </a:cubicBezTo>
                  <a:cubicBezTo>
                    <a:pt x="82" y="25"/>
                    <a:pt x="83" y="23"/>
                    <a:pt x="82" y="22"/>
                  </a:cubicBezTo>
                  <a:cubicBezTo>
                    <a:pt x="82" y="20"/>
                    <a:pt x="80" y="20"/>
                    <a:pt x="79" y="20"/>
                  </a:cubicBezTo>
                  <a:cubicBezTo>
                    <a:pt x="79" y="20"/>
                    <a:pt x="79" y="20"/>
                    <a:pt x="79" y="20"/>
                  </a:cubicBezTo>
                  <a:lnTo>
                    <a:pt x="24"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 name="Freeform 153"/>
            <p:cNvSpPr>
              <a:spLocks noEditPoints="1"/>
            </p:cNvSpPr>
            <p:nvPr/>
          </p:nvSpPr>
          <p:spPr bwMode="auto">
            <a:xfrm>
              <a:off x="9069416" y="2264107"/>
              <a:ext cx="84402" cy="56268"/>
            </a:xfrm>
            <a:custGeom>
              <a:avLst/>
              <a:gdLst>
                <a:gd name="T0" fmla="*/ 62 w 88"/>
                <a:gd name="T1" fmla="*/ 59 h 59"/>
                <a:gd name="T2" fmla="*/ 54 w 88"/>
                <a:gd name="T3" fmla="*/ 58 h 59"/>
                <a:gd name="T4" fmla="*/ 18 w 88"/>
                <a:gd name="T5" fmla="*/ 45 h 59"/>
                <a:gd name="T6" fmla="*/ 4 w 88"/>
                <a:gd name="T7" fmla="*/ 15 h 59"/>
                <a:gd name="T8" fmla="*/ 26 w 88"/>
                <a:gd name="T9" fmla="*/ 0 h 59"/>
                <a:gd name="T10" fmla="*/ 34 w 88"/>
                <a:gd name="T11" fmla="*/ 2 h 59"/>
                <a:gd name="T12" fmla="*/ 70 w 88"/>
                <a:gd name="T13" fmla="*/ 15 h 59"/>
                <a:gd name="T14" fmla="*/ 84 w 88"/>
                <a:gd name="T15" fmla="*/ 44 h 59"/>
                <a:gd name="T16" fmla="*/ 62 w 88"/>
                <a:gd name="T17" fmla="*/ 59 h 59"/>
                <a:gd name="T18" fmla="*/ 26 w 88"/>
                <a:gd name="T19" fmla="*/ 20 h 59"/>
                <a:gd name="T20" fmla="*/ 23 w 88"/>
                <a:gd name="T21" fmla="*/ 22 h 59"/>
                <a:gd name="T22" fmla="*/ 25 w 88"/>
                <a:gd name="T23" fmla="*/ 26 h 59"/>
                <a:gd name="T24" fmla="*/ 61 w 88"/>
                <a:gd name="T25" fmla="*/ 39 h 59"/>
                <a:gd name="T26" fmla="*/ 65 w 88"/>
                <a:gd name="T27" fmla="*/ 38 h 59"/>
                <a:gd name="T28" fmla="*/ 63 w 88"/>
                <a:gd name="T29" fmla="*/ 34 h 59"/>
                <a:gd name="T30" fmla="*/ 27 w 88"/>
                <a:gd name="T31" fmla="*/ 20 h 59"/>
                <a:gd name="T32" fmla="*/ 26 w 88"/>
                <a:gd name="T3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59">
                  <a:moveTo>
                    <a:pt x="62" y="59"/>
                  </a:moveTo>
                  <a:cubicBezTo>
                    <a:pt x="60" y="59"/>
                    <a:pt x="57" y="59"/>
                    <a:pt x="54" y="58"/>
                  </a:cubicBezTo>
                  <a:cubicBezTo>
                    <a:pt x="18" y="45"/>
                    <a:pt x="18" y="45"/>
                    <a:pt x="18" y="45"/>
                  </a:cubicBezTo>
                  <a:cubicBezTo>
                    <a:pt x="6" y="40"/>
                    <a:pt x="0" y="27"/>
                    <a:pt x="4" y="15"/>
                  </a:cubicBezTo>
                  <a:cubicBezTo>
                    <a:pt x="8" y="6"/>
                    <a:pt x="16" y="0"/>
                    <a:pt x="26" y="0"/>
                  </a:cubicBezTo>
                  <a:cubicBezTo>
                    <a:pt x="29" y="0"/>
                    <a:pt x="31" y="1"/>
                    <a:pt x="34" y="2"/>
                  </a:cubicBezTo>
                  <a:cubicBezTo>
                    <a:pt x="70" y="15"/>
                    <a:pt x="70" y="15"/>
                    <a:pt x="70" y="15"/>
                  </a:cubicBezTo>
                  <a:cubicBezTo>
                    <a:pt x="82" y="19"/>
                    <a:pt x="88" y="32"/>
                    <a:pt x="84" y="44"/>
                  </a:cubicBezTo>
                  <a:cubicBezTo>
                    <a:pt x="80" y="53"/>
                    <a:pt x="72" y="59"/>
                    <a:pt x="62" y="59"/>
                  </a:cubicBezTo>
                  <a:close/>
                  <a:moveTo>
                    <a:pt x="26" y="20"/>
                  </a:moveTo>
                  <a:cubicBezTo>
                    <a:pt x="25" y="20"/>
                    <a:pt x="24" y="21"/>
                    <a:pt x="23" y="22"/>
                  </a:cubicBezTo>
                  <a:cubicBezTo>
                    <a:pt x="23" y="24"/>
                    <a:pt x="23" y="25"/>
                    <a:pt x="25" y="26"/>
                  </a:cubicBezTo>
                  <a:cubicBezTo>
                    <a:pt x="61" y="39"/>
                    <a:pt x="61" y="39"/>
                    <a:pt x="61" y="39"/>
                  </a:cubicBezTo>
                  <a:cubicBezTo>
                    <a:pt x="63" y="40"/>
                    <a:pt x="64" y="39"/>
                    <a:pt x="65" y="38"/>
                  </a:cubicBezTo>
                  <a:cubicBezTo>
                    <a:pt x="65" y="36"/>
                    <a:pt x="65" y="34"/>
                    <a:pt x="63" y="34"/>
                  </a:cubicBezTo>
                  <a:cubicBezTo>
                    <a:pt x="27" y="20"/>
                    <a:pt x="27" y="20"/>
                    <a:pt x="27" y="20"/>
                  </a:cubicBezTo>
                  <a:cubicBezTo>
                    <a:pt x="27" y="20"/>
                    <a:pt x="26" y="20"/>
                    <a:pt x="2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54"/>
            <p:cNvSpPr>
              <a:spLocks noEditPoints="1"/>
            </p:cNvSpPr>
            <p:nvPr/>
          </p:nvSpPr>
          <p:spPr bwMode="auto">
            <a:xfrm>
              <a:off x="9061248" y="2230528"/>
              <a:ext cx="91663" cy="60806"/>
            </a:xfrm>
            <a:custGeom>
              <a:avLst/>
              <a:gdLst>
                <a:gd name="T0" fmla="*/ 70 w 95"/>
                <a:gd name="T1" fmla="*/ 64 h 64"/>
                <a:gd name="T2" fmla="*/ 61 w 95"/>
                <a:gd name="T3" fmla="*/ 63 h 64"/>
                <a:gd name="T4" fmla="*/ 17 w 95"/>
                <a:gd name="T5" fmla="*/ 44 h 64"/>
                <a:gd name="T6" fmla="*/ 5 w 95"/>
                <a:gd name="T7" fmla="*/ 14 h 64"/>
                <a:gd name="T8" fmla="*/ 24 w 95"/>
                <a:gd name="T9" fmla="*/ 0 h 64"/>
                <a:gd name="T10" fmla="*/ 29 w 95"/>
                <a:gd name="T11" fmla="*/ 1 h 64"/>
                <a:gd name="T12" fmla="*/ 76 w 95"/>
                <a:gd name="T13" fmla="*/ 21 h 64"/>
                <a:gd name="T14" fmla="*/ 77 w 95"/>
                <a:gd name="T15" fmla="*/ 21 h 64"/>
                <a:gd name="T16" fmla="*/ 84 w 95"/>
                <a:gd name="T17" fmla="*/ 24 h 64"/>
                <a:gd name="T18" fmla="*/ 91 w 95"/>
                <a:gd name="T19" fmla="*/ 50 h 64"/>
                <a:gd name="T20" fmla="*/ 70 w 95"/>
                <a:gd name="T21" fmla="*/ 64 h 64"/>
                <a:gd name="T22" fmla="*/ 24 w 95"/>
                <a:gd name="T23" fmla="*/ 21 h 64"/>
                <a:gd name="T24" fmla="*/ 23 w 95"/>
                <a:gd name="T25" fmla="*/ 22 h 64"/>
                <a:gd name="T26" fmla="*/ 25 w 95"/>
                <a:gd name="T27" fmla="*/ 26 h 64"/>
                <a:gd name="T28" fmla="*/ 69 w 95"/>
                <a:gd name="T29" fmla="*/ 44 h 64"/>
                <a:gd name="T30" fmla="*/ 73 w 95"/>
                <a:gd name="T31" fmla="*/ 43 h 64"/>
                <a:gd name="T32" fmla="*/ 73 w 95"/>
                <a:gd name="T33" fmla="*/ 41 h 64"/>
                <a:gd name="T34" fmla="*/ 68 w 95"/>
                <a:gd name="T35" fmla="*/ 40 h 64"/>
                <a:gd name="T36" fmla="*/ 24 w 95"/>
                <a:gd name="T37"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4">
                  <a:moveTo>
                    <a:pt x="70" y="64"/>
                  </a:moveTo>
                  <a:cubicBezTo>
                    <a:pt x="67" y="64"/>
                    <a:pt x="64" y="64"/>
                    <a:pt x="61" y="63"/>
                  </a:cubicBezTo>
                  <a:cubicBezTo>
                    <a:pt x="17" y="44"/>
                    <a:pt x="17" y="44"/>
                    <a:pt x="17" y="44"/>
                  </a:cubicBezTo>
                  <a:cubicBezTo>
                    <a:pt x="6" y="39"/>
                    <a:pt x="0" y="26"/>
                    <a:pt x="5" y="14"/>
                  </a:cubicBezTo>
                  <a:cubicBezTo>
                    <a:pt x="8" y="6"/>
                    <a:pt x="15" y="1"/>
                    <a:pt x="24" y="0"/>
                  </a:cubicBezTo>
                  <a:cubicBezTo>
                    <a:pt x="26" y="0"/>
                    <a:pt x="27" y="0"/>
                    <a:pt x="29" y="1"/>
                  </a:cubicBezTo>
                  <a:cubicBezTo>
                    <a:pt x="76" y="21"/>
                    <a:pt x="76" y="21"/>
                    <a:pt x="76" y="21"/>
                  </a:cubicBezTo>
                  <a:cubicBezTo>
                    <a:pt x="76" y="21"/>
                    <a:pt x="77" y="21"/>
                    <a:pt x="77" y="21"/>
                  </a:cubicBezTo>
                  <a:cubicBezTo>
                    <a:pt x="80" y="21"/>
                    <a:pt x="82" y="22"/>
                    <a:pt x="84" y="24"/>
                  </a:cubicBezTo>
                  <a:cubicBezTo>
                    <a:pt x="92" y="30"/>
                    <a:pt x="95" y="41"/>
                    <a:pt x="91" y="50"/>
                  </a:cubicBezTo>
                  <a:cubicBezTo>
                    <a:pt x="88" y="59"/>
                    <a:pt x="79" y="64"/>
                    <a:pt x="70" y="64"/>
                  </a:cubicBezTo>
                  <a:close/>
                  <a:moveTo>
                    <a:pt x="24" y="21"/>
                  </a:moveTo>
                  <a:cubicBezTo>
                    <a:pt x="24" y="21"/>
                    <a:pt x="24" y="21"/>
                    <a:pt x="23" y="22"/>
                  </a:cubicBezTo>
                  <a:cubicBezTo>
                    <a:pt x="23" y="23"/>
                    <a:pt x="24" y="25"/>
                    <a:pt x="25" y="26"/>
                  </a:cubicBezTo>
                  <a:cubicBezTo>
                    <a:pt x="69" y="44"/>
                    <a:pt x="69" y="44"/>
                    <a:pt x="69" y="44"/>
                  </a:cubicBezTo>
                  <a:cubicBezTo>
                    <a:pt x="70" y="45"/>
                    <a:pt x="72" y="44"/>
                    <a:pt x="73" y="43"/>
                  </a:cubicBezTo>
                  <a:cubicBezTo>
                    <a:pt x="73" y="42"/>
                    <a:pt x="73" y="42"/>
                    <a:pt x="73" y="41"/>
                  </a:cubicBezTo>
                  <a:cubicBezTo>
                    <a:pt x="71" y="41"/>
                    <a:pt x="70" y="40"/>
                    <a:pt x="68" y="40"/>
                  </a:cubicBezTo>
                  <a:lnTo>
                    <a:pt x="24"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 name="Freeform 155"/>
            <p:cNvSpPr>
              <a:spLocks noEditPoints="1"/>
            </p:cNvSpPr>
            <p:nvPr/>
          </p:nvSpPr>
          <p:spPr bwMode="auto">
            <a:xfrm>
              <a:off x="9073953" y="2185151"/>
              <a:ext cx="88940" cy="61713"/>
            </a:xfrm>
            <a:custGeom>
              <a:avLst/>
              <a:gdLst>
                <a:gd name="T0" fmla="*/ 70 w 93"/>
                <a:gd name="T1" fmla="*/ 64 h 64"/>
                <a:gd name="T2" fmla="*/ 65 w 93"/>
                <a:gd name="T3" fmla="*/ 63 h 64"/>
                <a:gd name="T4" fmla="*/ 65 w 93"/>
                <a:gd name="T5" fmla="*/ 63 h 64"/>
                <a:gd name="T6" fmla="*/ 65 w 93"/>
                <a:gd name="T7" fmla="*/ 63 h 64"/>
                <a:gd name="T8" fmla="*/ 65 w 93"/>
                <a:gd name="T9" fmla="*/ 63 h 64"/>
                <a:gd name="T10" fmla="*/ 10 w 93"/>
                <a:gd name="T11" fmla="*/ 39 h 64"/>
                <a:gd name="T12" fmla="*/ 10 w 93"/>
                <a:gd name="T13" fmla="*/ 39 h 64"/>
                <a:gd name="T14" fmla="*/ 3 w 93"/>
                <a:gd name="T15" fmla="*/ 34 h 64"/>
                <a:gd name="T16" fmla="*/ 2 w 93"/>
                <a:gd name="T17" fmla="*/ 14 h 64"/>
                <a:gd name="T18" fmla="*/ 23 w 93"/>
                <a:gd name="T19" fmla="*/ 0 h 64"/>
                <a:gd name="T20" fmla="*/ 32 w 93"/>
                <a:gd name="T21" fmla="*/ 2 h 64"/>
                <a:gd name="T22" fmla="*/ 76 w 93"/>
                <a:gd name="T23" fmla="*/ 21 h 64"/>
                <a:gd name="T24" fmla="*/ 89 w 93"/>
                <a:gd name="T25" fmla="*/ 51 h 64"/>
                <a:gd name="T26" fmla="*/ 73 w 93"/>
                <a:gd name="T27" fmla="*/ 64 h 64"/>
                <a:gd name="T28" fmla="*/ 70 w 93"/>
                <a:gd name="T29" fmla="*/ 64 h 64"/>
                <a:gd name="T30" fmla="*/ 21 w 93"/>
                <a:gd name="T31" fmla="*/ 22 h 64"/>
                <a:gd name="T32" fmla="*/ 70 w 93"/>
                <a:gd name="T33" fmla="*/ 43 h 64"/>
                <a:gd name="T34" fmla="*/ 70 w 93"/>
                <a:gd name="T35" fmla="*/ 43 h 64"/>
                <a:gd name="T36" fmla="*/ 69 w 93"/>
                <a:gd name="T37" fmla="*/ 39 h 64"/>
                <a:gd name="T38" fmla="*/ 24 w 93"/>
                <a:gd name="T39" fmla="*/ 21 h 64"/>
                <a:gd name="T40" fmla="*/ 21 w 93"/>
                <a:gd name="T41" fmla="*/ 2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64">
                  <a:moveTo>
                    <a:pt x="70" y="64"/>
                  </a:moveTo>
                  <a:cubicBezTo>
                    <a:pt x="69" y="64"/>
                    <a:pt x="67" y="64"/>
                    <a:pt x="65" y="63"/>
                  </a:cubicBezTo>
                  <a:cubicBezTo>
                    <a:pt x="65" y="63"/>
                    <a:pt x="65" y="63"/>
                    <a:pt x="65" y="63"/>
                  </a:cubicBezTo>
                  <a:cubicBezTo>
                    <a:pt x="65" y="63"/>
                    <a:pt x="65" y="63"/>
                    <a:pt x="65" y="63"/>
                  </a:cubicBezTo>
                  <a:cubicBezTo>
                    <a:pt x="65" y="63"/>
                    <a:pt x="65" y="63"/>
                    <a:pt x="65" y="63"/>
                  </a:cubicBezTo>
                  <a:cubicBezTo>
                    <a:pt x="10" y="39"/>
                    <a:pt x="10" y="39"/>
                    <a:pt x="10" y="39"/>
                  </a:cubicBezTo>
                  <a:cubicBezTo>
                    <a:pt x="10" y="39"/>
                    <a:pt x="10" y="39"/>
                    <a:pt x="10" y="39"/>
                  </a:cubicBezTo>
                  <a:cubicBezTo>
                    <a:pt x="7" y="38"/>
                    <a:pt x="5" y="36"/>
                    <a:pt x="3" y="34"/>
                  </a:cubicBezTo>
                  <a:cubicBezTo>
                    <a:pt x="0" y="28"/>
                    <a:pt x="0" y="21"/>
                    <a:pt x="2" y="14"/>
                  </a:cubicBezTo>
                  <a:cubicBezTo>
                    <a:pt x="6" y="6"/>
                    <a:pt x="14" y="0"/>
                    <a:pt x="23" y="0"/>
                  </a:cubicBezTo>
                  <a:cubicBezTo>
                    <a:pt x="26" y="0"/>
                    <a:pt x="29" y="1"/>
                    <a:pt x="32" y="2"/>
                  </a:cubicBezTo>
                  <a:cubicBezTo>
                    <a:pt x="76" y="21"/>
                    <a:pt x="76" y="21"/>
                    <a:pt x="76" y="21"/>
                  </a:cubicBezTo>
                  <a:cubicBezTo>
                    <a:pt x="88" y="26"/>
                    <a:pt x="93" y="39"/>
                    <a:pt x="89" y="51"/>
                  </a:cubicBezTo>
                  <a:cubicBezTo>
                    <a:pt x="86" y="57"/>
                    <a:pt x="80" y="62"/>
                    <a:pt x="73" y="64"/>
                  </a:cubicBezTo>
                  <a:cubicBezTo>
                    <a:pt x="72" y="64"/>
                    <a:pt x="71" y="64"/>
                    <a:pt x="70" y="64"/>
                  </a:cubicBezTo>
                  <a:close/>
                  <a:moveTo>
                    <a:pt x="21" y="22"/>
                  </a:moveTo>
                  <a:cubicBezTo>
                    <a:pt x="70" y="43"/>
                    <a:pt x="70" y="43"/>
                    <a:pt x="70" y="43"/>
                  </a:cubicBezTo>
                  <a:cubicBezTo>
                    <a:pt x="70" y="43"/>
                    <a:pt x="70" y="43"/>
                    <a:pt x="70" y="43"/>
                  </a:cubicBezTo>
                  <a:cubicBezTo>
                    <a:pt x="71" y="41"/>
                    <a:pt x="70" y="40"/>
                    <a:pt x="69" y="39"/>
                  </a:cubicBezTo>
                  <a:cubicBezTo>
                    <a:pt x="24" y="21"/>
                    <a:pt x="24" y="21"/>
                    <a:pt x="24" y="21"/>
                  </a:cubicBezTo>
                  <a:cubicBezTo>
                    <a:pt x="23" y="20"/>
                    <a:pt x="22" y="20"/>
                    <a:pt x="21"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 name="Freeform 156"/>
            <p:cNvSpPr>
              <a:spLocks noEditPoints="1"/>
            </p:cNvSpPr>
            <p:nvPr/>
          </p:nvSpPr>
          <p:spPr bwMode="auto">
            <a:xfrm>
              <a:off x="9057618" y="2203302"/>
              <a:ext cx="101646" cy="66251"/>
            </a:xfrm>
            <a:custGeom>
              <a:avLst/>
              <a:gdLst>
                <a:gd name="T0" fmla="*/ 81 w 106"/>
                <a:gd name="T1" fmla="*/ 69 h 69"/>
                <a:gd name="T2" fmla="*/ 72 w 106"/>
                <a:gd name="T3" fmla="*/ 68 h 69"/>
                <a:gd name="T4" fmla="*/ 17 w 106"/>
                <a:gd name="T5" fmla="*/ 44 h 69"/>
                <a:gd name="T6" fmla="*/ 5 w 106"/>
                <a:gd name="T7" fmla="*/ 14 h 69"/>
                <a:gd name="T8" fmla="*/ 26 w 106"/>
                <a:gd name="T9" fmla="*/ 0 h 69"/>
                <a:gd name="T10" fmla="*/ 31 w 106"/>
                <a:gd name="T11" fmla="*/ 1 h 69"/>
                <a:gd name="T12" fmla="*/ 35 w 106"/>
                <a:gd name="T13" fmla="*/ 2 h 69"/>
                <a:gd name="T14" fmla="*/ 90 w 106"/>
                <a:gd name="T15" fmla="*/ 25 h 69"/>
                <a:gd name="T16" fmla="*/ 92 w 106"/>
                <a:gd name="T17" fmla="*/ 27 h 69"/>
                <a:gd name="T18" fmla="*/ 102 w 106"/>
                <a:gd name="T19" fmla="*/ 56 h 69"/>
                <a:gd name="T20" fmla="*/ 83 w 106"/>
                <a:gd name="T21" fmla="*/ 69 h 69"/>
                <a:gd name="T22" fmla="*/ 81 w 106"/>
                <a:gd name="T23" fmla="*/ 69 h 69"/>
                <a:gd name="T24" fmla="*/ 26 w 106"/>
                <a:gd name="T25" fmla="*/ 20 h 69"/>
                <a:gd name="T26" fmla="*/ 24 w 106"/>
                <a:gd name="T27" fmla="*/ 22 h 69"/>
                <a:gd name="T28" fmla="*/ 25 w 106"/>
                <a:gd name="T29" fmla="*/ 26 h 69"/>
                <a:gd name="T30" fmla="*/ 80 w 106"/>
                <a:gd name="T31" fmla="*/ 49 h 69"/>
                <a:gd name="T32" fmla="*/ 81 w 106"/>
                <a:gd name="T33" fmla="*/ 49 h 69"/>
                <a:gd name="T34" fmla="*/ 81 w 106"/>
                <a:gd name="T35" fmla="*/ 49 h 69"/>
                <a:gd name="T36" fmla="*/ 84 w 106"/>
                <a:gd name="T37" fmla="*/ 48 h 69"/>
                <a:gd name="T38" fmla="*/ 82 w 106"/>
                <a:gd name="T39" fmla="*/ 44 h 69"/>
                <a:gd name="T40" fmla="*/ 82 w 106"/>
                <a:gd name="T41" fmla="*/ 44 h 69"/>
                <a:gd name="T42" fmla="*/ 82 w 106"/>
                <a:gd name="T43" fmla="*/ 44 h 69"/>
                <a:gd name="T44" fmla="*/ 82 w 106"/>
                <a:gd name="T45" fmla="*/ 44 h 69"/>
                <a:gd name="T46" fmla="*/ 27 w 106"/>
                <a:gd name="T47" fmla="*/ 20 h 69"/>
                <a:gd name="T48" fmla="*/ 27 w 106"/>
                <a:gd name="T49" fmla="*/ 20 h 69"/>
                <a:gd name="T50" fmla="*/ 26 w 106"/>
                <a:gd name="T5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69">
                  <a:moveTo>
                    <a:pt x="81" y="69"/>
                  </a:moveTo>
                  <a:cubicBezTo>
                    <a:pt x="78" y="69"/>
                    <a:pt x="75" y="69"/>
                    <a:pt x="72" y="68"/>
                  </a:cubicBezTo>
                  <a:cubicBezTo>
                    <a:pt x="17" y="44"/>
                    <a:pt x="17" y="44"/>
                    <a:pt x="17" y="44"/>
                  </a:cubicBezTo>
                  <a:cubicBezTo>
                    <a:pt x="6" y="39"/>
                    <a:pt x="0" y="25"/>
                    <a:pt x="5" y="14"/>
                  </a:cubicBezTo>
                  <a:cubicBezTo>
                    <a:pt x="9" y="5"/>
                    <a:pt x="17" y="0"/>
                    <a:pt x="26" y="0"/>
                  </a:cubicBezTo>
                  <a:cubicBezTo>
                    <a:pt x="28" y="0"/>
                    <a:pt x="30" y="0"/>
                    <a:pt x="31" y="1"/>
                  </a:cubicBezTo>
                  <a:cubicBezTo>
                    <a:pt x="33" y="1"/>
                    <a:pt x="34" y="1"/>
                    <a:pt x="35" y="2"/>
                  </a:cubicBezTo>
                  <a:cubicBezTo>
                    <a:pt x="90" y="25"/>
                    <a:pt x="90" y="25"/>
                    <a:pt x="90" y="25"/>
                  </a:cubicBezTo>
                  <a:cubicBezTo>
                    <a:pt x="91" y="26"/>
                    <a:pt x="91" y="26"/>
                    <a:pt x="92" y="27"/>
                  </a:cubicBezTo>
                  <a:cubicBezTo>
                    <a:pt x="102" y="33"/>
                    <a:pt x="106" y="45"/>
                    <a:pt x="102" y="56"/>
                  </a:cubicBezTo>
                  <a:cubicBezTo>
                    <a:pt x="99" y="63"/>
                    <a:pt x="91" y="68"/>
                    <a:pt x="83" y="69"/>
                  </a:cubicBezTo>
                  <a:cubicBezTo>
                    <a:pt x="82" y="69"/>
                    <a:pt x="82" y="69"/>
                    <a:pt x="81" y="69"/>
                  </a:cubicBezTo>
                  <a:close/>
                  <a:moveTo>
                    <a:pt x="26" y="20"/>
                  </a:moveTo>
                  <a:cubicBezTo>
                    <a:pt x="25" y="20"/>
                    <a:pt x="24" y="20"/>
                    <a:pt x="24" y="22"/>
                  </a:cubicBezTo>
                  <a:cubicBezTo>
                    <a:pt x="23" y="23"/>
                    <a:pt x="24" y="25"/>
                    <a:pt x="25" y="26"/>
                  </a:cubicBezTo>
                  <a:cubicBezTo>
                    <a:pt x="80" y="49"/>
                    <a:pt x="80" y="49"/>
                    <a:pt x="80" y="49"/>
                  </a:cubicBezTo>
                  <a:cubicBezTo>
                    <a:pt x="80" y="49"/>
                    <a:pt x="81" y="49"/>
                    <a:pt x="81" y="49"/>
                  </a:cubicBezTo>
                  <a:cubicBezTo>
                    <a:pt x="81" y="49"/>
                    <a:pt x="81" y="49"/>
                    <a:pt x="81" y="49"/>
                  </a:cubicBezTo>
                  <a:cubicBezTo>
                    <a:pt x="82" y="49"/>
                    <a:pt x="83" y="49"/>
                    <a:pt x="84" y="48"/>
                  </a:cubicBezTo>
                  <a:cubicBezTo>
                    <a:pt x="84" y="46"/>
                    <a:pt x="84" y="45"/>
                    <a:pt x="82" y="44"/>
                  </a:cubicBezTo>
                  <a:cubicBezTo>
                    <a:pt x="82" y="44"/>
                    <a:pt x="82" y="44"/>
                    <a:pt x="82" y="44"/>
                  </a:cubicBezTo>
                  <a:cubicBezTo>
                    <a:pt x="82" y="44"/>
                    <a:pt x="82" y="44"/>
                    <a:pt x="82" y="44"/>
                  </a:cubicBezTo>
                  <a:cubicBezTo>
                    <a:pt x="82" y="44"/>
                    <a:pt x="82" y="44"/>
                    <a:pt x="82" y="44"/>
                  </a:cubicBezTo>
                  <a:cubicBezTo>
                    <a:pt x="27" y="20"/>
                    <a:pt x="27" y="20"/>
                    <a:pt x="27" y="20"/>
                  </a:cubicBezTo>
                  <a:cubicBezTo>
                    <a:pt x="27" y="20"/>
                    <a:pt x="27" y="20"/>
                    <a:pt x="27" y="20"/>
                  </a:cubicBezTo>
                  <a:cubicBezTo>
                    <a:pt x="27" y="20"/>
                    <a:pt x="26" y="20"/>
                    <a:pt x="2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85" name="Group 184">
            <a:extLst>
              <a:ext uri="{C183D7F6-B498-43B3-948B-1728B52AA6E4}">
                <adec:decorative xmlns:adec="http://schemas.microsoft.com/office/drawing/2017/decorative" val="1"/>
              </a:ext>
            </a:extLst>
          </p:cNvPr>
          <p:cNvGrpSpPr/>
          <p:nvPr/>
        </p:nvGrpSpPr>
        <p:grpSpPr>
          <a:xfrm>
            <a:off x="11316759" y="3386093"/>
            <a:ext cx="686676" cy="664620"/>
            <a:chOff x="2800172" y="3190406"/>
            <a:chExt cx="708496" cy="702082"/>
          </a:xfrm>
          <a:solidFill>
            <a:schemeClr val="accent1">
              <a:lumMod val="60000"/>
              <a:lumOff val="40000"/>
            </a:schemeClr>
          </a:solidFill>
        </p:grpSpPr>
        <p:sp>
          <p:nvSpPr>
            <p:cNvPr id="186" name="Freeform 381"/>
            <p:cNvSpPr>
              <a:spLocks noEditPoints="1"/>
            </p:cNvSpPr>
            <p:nvPr/>
          </p:nvSpPr>
          <p:spPr bwMode="auto">
            <a:xfrm>
              <a:off x="2925202" y="3289787"/>
              <a:ext cx="317379" cy="333409"/>
            </a:xfrm>
            <a:custGeom>
              <a:avLst/>
              <a:gdLst>
                <a:gd name="T0" fmla="*/ 350 w 394"/>
                <a:gd name="T1" fmla="*/ 282 h 419"/>
                <a:gd name="T2" fmla="*/ 261 w 394"/>
                <a:gd name="T3" fmla="*/ 249 h 419"/>
                <a:gd name="T4" fmla="*/ 292 w 394"/>
                <a:gd name="T5" fmla="*/ 182 h 419"/>
                <a:gd name="T6" fmla="*/ 297 w 394"/>
                <a:gd name="T7" fmla="*/ 106 h 419"/>
                <a:gd name="T8" fmla="*/ 197 w 394"/>
                <a:gd name="T9" fmla="*/ 0 h 419"/>
                <a:gd name="T10" fmla="*/ 97 w 394"/>
                <a:gd name="T11" fmla="*/ 106 h 419"/>
                <a:gd name="T12" fmla="*/ 102 w 394"/>
                <a:gd name="T13" fmla="*/ 182 h 419"/>
                <a:gd name="T14" fmla="*/ 133 w 394"/>
                <a:gd name="T15" fmla="*/ 249 h 419"/>
                <a:gd name="T16" fmla="*/ 43 w 394"/>
                <a:gd name="T17" fmla="*/ 282 h 419"/>
                <a:gd name="T18" fmla="*/ 0 w 394"/>
                <a:gd name="T19" fmla="*/ 402 h 419"/>
                <a:gd name="T20" fmla="*/ 11 w 394"/>
                <a:gd name="T21" fmla="*/ 418 h 419"/>
                <a:gd name="T22" fmla="*/ 28 w 394"/>
                <a:gd name="T23" fmla="*/ 407 h 419"/>
                <a:gd name="T24" fmla="*/ 61 w 394"/>
                <a:gd name="T25" fmla="*/ 304 h 419"/>
                <a:gd name="T26" fmla="*/ 80 w 394"/>
                <a:gd name="T27" fmla="*/ 294 h 419"/>
                <a:gd name="T28" fmla="*/ 137 w 394"/>
                <a:gd name="T29" fmla="*/ 277 h 419"/>
                <a:gd name="T30" fmla="*/ 183 w 394"/>
                <a:gd name="T31" fmla="*/ 357 h 419"/>
                <a:gd name="T32" fmla="*/ 211 w 394"/>
                <a:gd name="T33" fmla="*/ 357 h 419"/>
                <a:gd name="T34" fmla="*/ 257 w 394"/>
                <a:gd name="T35" fmla="*/ 277 h 419"/>
                <a:gd name="T36" fmla="*/ 315 w 394"/>
                <a:gd name="T37" fmla="*/ 294 h 419"/>
                <a:gd name="T38" fmla="*/ 333 w 394"/>
                <a:gd name="T39" fmla="*/ 304 h 419"/>
                <a:gd name="T40" fmla="*/ 366 w 394"/>
                <a:gd name="T41" fmla="*/ 407 h 419"/>
                <a:gd name="T42" fmla="*/ 383 w 394"/>
                <a:gd name="T43" fmla="*/ 418 h 419"/>
                <a:gd name="T44" fmla="*/ 394 w 394"/>
                <a:gd name="T45" fmla="*/ 402 h 419"/>
                <a:gd name="T46" fmla="*/ 233 w 394"/>
                <a:gd name="T47" fmla="*/ 218 h 419"/>
                <a:gd name="T48" fmla="*/ 230 w 394"/>
                <a:gd name="T49" fmla="*/ 226 h 419"/>
                <a:gd name="T50" fmla="*/ 235 w 394"/>
                <a:gd name="T51" fmla="*/ 259 h 419"/>
                <a:gd name="T52" fmla="*/ 159 w 394"/>
                <a:gd name="T53" fmla="*/ 259 h 419"/>
                <a:gd name="T54" fmla="*/ 164 w 394"/>
                <a:gd name="T55" fmla="*/ 226 h 419"/>
                <a:gd name="T56" fmla="*/ 161 w 394"/>
                <a:gd name="T57" fmla="*/ 218 h 419"/>
                <a:gd name="T58" fmla="*/ 127 w 394"/>
                <a:gd name="T59" fmla="*/ 167 h 419"/>
                <a:gd name="T60" fmla="*/ 125 w 394"/>
                <a:gd name="T61" fmla="*/ 158 h 419"/>
                <a:gd name="T62" fmla="*/ 115 w 394"/>
                <a:gd name="T63" fmla="*/ 157 h 419"/>
                <a:gd name="T64" fmla="*/ 114 w 394"/>
                <a:gd name="T65" fmla="*/ 128 h 419"/>
                <a:gd name="T66" fmla="*/ 117 w 394"/>
                <a:gd name="T67" fmla="*/ 127 h 419"/>
                <a:gd name="T68" fmla="*/ 119 w 394"/>
                <a:gd name="T69" fmla="*/ 126 h 419"/>
                <a:gd name="T70" fmla="*/ 121 w 394"/>
                <a:gd name="T71" fmla="*/ 124 h 419"/>
                <a:gd name="T72" fmla="*/ 123 w 394"/>
                <a:gd name="T73" fmla="*/ 122 h 419"/>
                <a:gd name="T74" fmla="*/ 124 w 394"/>
                <a:gd name="T75" fmla="*/ 119 h 419"/>
                <a:gd name="T76" fmla="*/ 124 w 394"/>
                <a:gd name="T77" fmla="*/ 117 h 419"/>
                <a:gd name="T78" fmla="*/ 125 w 394"/>
                <a:gd name="T79" fmla="*/ 114 h 419"/>
                <a:gd name="T80" fmla="*/ 140 w 394"/>
                <a:gd name="T81" fmla="*/ 69 h 419"/>
                <a:gd name="T82" fmla="*/ 167 w 394"/>
                <a:gd name="T83" fmla="*/ 73 h 419"/>
                <a:gd name="T84" fmla="*/ 178 w 394"/>
                <a:gd name="T85" fmla="*/ 78 h 419"/>
                <a:gd name="T86" fmla="*/ 237 w 394"/>
                <a:gd name="T87" fmla="*/ 94 h 419"/>
                <a:gd name="T88" fmla="*/ 269 w 394"/>
                <a:gd name="T89" fmla="*/ 114 h 419"/>
                <a:gd name="T90" fmla="*/ 269 w 394"/>
                <a:gd name="T91" fmla="*/ 115 h 419"/>
                <a:gd name="T92" fmla="*/ 270 w 394"/>
                <a:gd name="T93" fmla="*/ 121 h 419"/>
                <a:gd name="T94" fmla="*/ 271 w 394"/>
                <a:gd name="T95" fmla="*/ 123 h 419"/>
                <a:gd name="T96" fmla="*/ 273 w 394"/>
                <a:gd name="T97" fmla="*/ 124 h 419"/>
                <a:gd name="T98" fmla="*/ 279 w 394"/>
                <a:gd name="T99" fmla="*/ 128 h 419"/>
                <a:gd name="T100" fmla="*/ 279 w 394"/>
                <a:gd name="T101" fmla="*/ 157 h 419"/>
                <a:gd name="T102" fmla="*/ 269 w 394"/>
                <a:gd name="T103" fmla="*/ 158 h 419"/>
                <a:gd name="T104" fmla="*/ 267 w 394"/>
                <a:gd name="T105" fmla="*/ 167 h 419"/>
                <a:gd name="T106" fmla="*/ 233 w 394"/>
                <a:gd name="T107" fmla="*/ 218 h 419"/>
                <a:gd name="T108" fmla="*/ 226 w 394"/>
                <a:gd name="T109" fmla="*/ 66 h 419"/>
                <a:gd name="T110" fmla="*/ 179 w 394"/>
                <a:gd name="T111" fmla="*/ 48 h 419"/>
                <a:gd name="T112" fmla="*/ 197 w 394"/>
                <a:gd name="T113" fmla="*/ 28 h 419"/>
                <a:gd name="T114" fmla="*/ 258 w 394"/>
                <a:gd name="T115" fmla="*/ 6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 h="419">
                  <a:moveTo>
                    <a:pt x="379" y="330"/>
                  </a:moveTo>
                  <a:cubicBezTo>
                    <a:pt x="376" y="311"/>
                    <a:pt x="365" y="294"/>
                    <a:pt x="350" y="282"/>
                  </a:cubicBezTo>
                  <a:cubicBezTo>
                    <a:pt x="341" y="274"/>
                    <a:pt x="331" y="269"/>
                    <a:pt x="321" y="267"/>
                  </a:cubicBezTo>
                  <a:cubicBezTo>
                    <a:pt x="261" y="249"/>
                    <a:pt x="261" y="249"/>
                    <a:pt x="261" y="249"/>
                  </a:cubicBezTo>
                  <a:cubicBezTo>
                    <a:pt x="259" y="233"/>
                    <a:pt x="259" y="233"/>
                    <a:pt x="259" y="233"/>
                  </a:cubicBezTo>
                  <a:cubicBezTo>
                    <a:pt x="274" y="220"/>
                    <a:pt x="285" y="202"/>
                    <a:pt x="292" y="182"/>
                  </a:cubicBezTo>
                  <a:cubicBezTo>
                    <a:pt x="305" y="176"/>
                    <a:pt x="314" y="161"/>
                    <a:pt x="314" y="143"/>
                  </a:cubicBezTo>
                  <a:cubicBezTo>
                    <a:pt x="314" y="127"/>
                    <a:pt x="307" y="113"/>
                    <a:pt x="297" y="106"/>
                  </a:cubicBezTo>
                  <a:cubicBezTo>
                    <a:pt x="296" y="88"/>
                    <a:pt x="291" y="53"/>
                    <a:pt x="267" y="27"/>
                  </a:cubicBezTo>
                  <a:cubicBezTo>
                    <a:pt x="250" y="9"/>
                    <a:pt x="226" y="0"/>
                    <a:pt x="197" y="0"/>
                  </a:cubicBezTo>
                  <a:cubicBezTo>
                    <a:pt x="168" y="0"/>
                    <a:pt x="144" y="9"/>
                    <a:pt x="127" y="27"/>
                  </a:cubicBezTo>
                  <a:cubicBezTo>
                    <a:pt x="102" y="53"/>
                    <a:pt x="97" y="88"/>
                    <a:pt x="97" y="106"/>
                  </a:cubicBezTo>
                  <a:cubicBezTo>
                    <a:pt x="87" y="114"/>
                    <a:pt x="80" y="128"/>
                    <a:pt x="80" y="143"/>
                  </a:cubicBezTo>
                  <a:cubicBezTo>
                    <a:pt x="80" y="160"/>
                    <a:pt x="89" y="176"/>
                    <a:pt x="102" y="182"/>
                  </a:cubicBezTo>
                  <a:cubicBezTo>
                    <a:pt x="109" y="202"/>
                    <a:pt x="120" y="220"/>
                    <a:pt x="135" y="233"/>
                  </a:cubicBezTo>
                  <a:cubicBezTo>
                    <a:pt x="133" y="249"/>
                    <a:pt x="133" y="249"/>
                    <a:pt x="133" y="249"/>
                  </a:cubicBezTo>
                  <a:cubicBezTo>
                    <a:pt x="73" y="267"/>
                    <a:pt x="73" y="267"/>
                    <a:pt x="73" y="267"/>
                  </a:cubicBezTo>
                  <a:cubicBezTo>
                    <a:pt x="63" y="269"/>
                    <a:pt x="53" y="274"/>
                    <a:pt x="43" y="282"/>
                  </a:cubicBezTo>
                  <a:cubicBezTo>
                    <a:pt x="29" y="294"/>
                    <a:pt x="18" y="311"/>
                    <a:pt x="15" y="330"/>
                  </a:cubicBezTo>
                  <a:cubicBezTo>
                    <a:pt x="0" y="402"/>
                    <a:pt x="0" y="402"/>
                    <a:pt x="0" y="402"/>
                  </a:cubicBezTo>
                  <a:cubicBezTo>
                    <a:pt x="0" y="405"/>
                    <a:pt x="0" y="409"/>
                    <a:pt x="2" y="412"/>
                  </a:cubicBezTo>
                  <a:cubicBezTo>
                    <a:pt x="4" y="415"/>
                    <a:pt x="8" y="418"/>
                    <a:pt x="11" y="418"/>
                  </a:cubicBezTo>
                  <a:cubicBezTo>
                    <a:pt x="12" y="418"/>
                    <a:pt x="13" y="419"/>
                    <a:pt x="14" y="419"/>
                  </a:cubicBezTo>
                  <a:cubicBezTo>
                    <a:pt x="21" y="419"/>
                    <a:pt x="26" y="414"/>
                    <a:pt x="28" y="407"/>
                  </a:cubicBezTo>
                  <a:cubicBezTo>
                    <a:pt x="42" y="336"/>
                    <a:pt x="42" y="336"/>
                    <a:pt x="42" y="336"/>
                  </a:cubicBezTo>
                  <a:cubicBezTo>
                    <a:pt x="44" y="323"/>
                    <a:pt x="51" y="312"/>
                    <a:pt x="61" y="304"/>
                  </a:cubicBezTo>
                  <a:cubicBezTo>
                    <a:pt x="68" y="298"/>
                    <a:pt x="74" y="295"/>
                    <a:pt x="80" y="294"/>
                  </a:cubicBezTo>
                  <a:cubicBezTo>
                    <a:pt x="80" y="294"/>
                    <a:pt x="80" y="294"/>
                    <a:pt x="80" y="294"/>
                  </a:cubicBezTo>
                  <a:cubicBezTo>
                    <a:pt x="80" y="294"/>
                    <a:pt x="80" y="294"/>
                    <a:pt x="80" y="294"/>
                  </a:cubicBezTo>
                  <a:cubicBezTo>
                    <a:pt x="137" y="277"/>
                    <a:pt x="137" y="277"/>
                    <a:pt x="137" y="277"/>
                  </a:cubicBezTo>
                  <a:cubicBezTo>
                    <a:pt x="183" y="325"/>
                    <a:pt x="183" y="325"/>
                    <a:pt x="183" y="325"/>
                  </a:cubicBezTo>
                  <a:cubicBezTo>
                    <a:pt x="183" y="357"/>
                    <a:pt x="183" y="357"/>
                    <a:pt x="183" y="357"/>
                  </a:cubicBezTo>
                  <a:cubicBezTo>
                    <a:pt x="183" y="365"/>
                    <a:pt x="189" y="371"/>
                    <a:pt x="197" y="371"/>
                  </a:cubicBezTo>
                  <a:cubicBezTo>
                    <a:pt x="205" y="371"/>
                    <a:pt x="211" y="365"/>
                    <a:pt x="211" y="357"/>
                  </a:cubicBezTo>
                  <a:cubicBezTo>
                    <a:pt x="211" y="325"/>
                    <a:pt x="211" y="325"/>
                    <a:pt x="211" y="325"/>
                  </a:cubicBezTo>
                  <a:cubicBezTo>
                    <a:pt x="257" y="277"/>
                    <a:pt x="257" y="277"/>
                    <a:pt x="257" y="277"/>
                  </a:cubicBezTo>
                  <a:cubicBezTo>
                    <a:pt x="314" y="294"/>
                    <a:pt x="314" y="294"/>
                    <a:pt x="314" y="294"/>
                  </a:cubicBezTo>
                  <a:cubicBezTo>
                    <a:pt x="315" y="294"/>
                    <a:pt x="315" y="294"/>
                    <a:pt x="315" y="294"/>
                  </a:cubicBezTo>
                  <a:cubicBezTo>
                    <a:pt x="315" y="294"/>
                    <a:pt x="315" y="294"/>
                    <a:pt x="315" y="294"/>
                  </a:cubicBezTo>
                  <a:cubicBezTo>
                    <a:pt x="320" y="295"/>
                    <a:pt x="326" y="298"/>
                    <a:pt x="333" y="304"/>
                  </a:cubicBezTo>
                  <a:cubicBezTo>
                    <a:pt x="342" y="312"/>
                    <a:pt x="349" y="323"/>
                    <a:pt x="352" y="336"/>
                  </a:cubicBezTo>
                  <a:cubicBezTo>
                    <a:pt x="366" y="407"/>
                    <a:pt x="366" y="407"/>
                    <a:pt x="366" y="407"/>
                  </a:cubicBezTo>
                  <a:cubicBezTo>
                    <a:pt x="367" y="414"/>
                    <a:pt x="373" y="419"/>
                    <a:pt x="380" y="419"/>
                  </a:cubicBezTo>
                  <a:cubicBezTo>
                    <a:pt x="381" y="419"/>
                    <a:pt x="382" y="418"/>
                    <a:pt x="383" y="418"/>
                  </a:cubicBezTo>
                  <a:cubicBezTo>
                    <a:pt x="386" y="418"/>
                    <a:pt x="389" y="415"/>
                    <a:pt x="392" y="412"/>
                  </a:cubicBezTo>
                  <a:cubicBezTo>
                    <a:pt x="394" y="409"/>
                    <a:pt x="394" y="405"/>
                    <a:pt x="394" y="402"/>
                  </a:cubicBezTo>
                  <a:lnTo>
                    <a:pt x="379" y="330"/>
                  </a:lnTo>
                  <a:close/>
                  <a:moveTo>
                    <a:pt x="233" y="218"/>
                  </a:moveTo>
                  <a:cubicBezTo>
                    <a:pt x="230" y="221"/>
                    <a:pt x="230" y="221"/>
                    <a:pt x="230" y="221"/>
                  </a:cubicBezTo>
                  <a:cubicBezTo>
                    <a:pt x="230" y="226"/>
                    <a:pt x="230" y="226"/>
                    <a:pt x="230" y="226"/>
                  </a:cubicBezTo>
                  <a:cubicBezTo>
                    <a:pt x="233" y="253"/>
                    <a:pt x="233" y="253"/>
                    <a:pt x="233" y="253"/>
                  </a:cubicBezTo>
                  <a:cubicBezTo>
                    <a:pt x="234" y="255"/>
                    <a:pt x="234" y="257"/>
                    <a:pt x="235" y="259"/>
                  </a:cubicBezTo>
                  <a:cubicBezTo>
                    <a:pt x="197" y="299"/>
                    <a:pt x="197" y="299"/>
                    <a:pt x="197" y="299"/>
                  </a:cubicBezTo>
                  <a:cubicBezTo>
                    <a:pt x="159" y="259"/>
                    <a:pt x="159" y="259"/>
                    <a:pt x="159" y="259"/>
                  </a:cubicBezTo>
                  <a:cubicBezTo>
                    <a:pt x="160" y="257"/>
                    <a:pt x="160" y="255"/>
                    <a:pt x="160" y="253"/>
                  </a:cubicBezTo>
                  <a:cubicBezTo>
                    <a:pt x="164" y="226"/>
                    <a:pt x="164" y="226"/>
                    <a:pt x="164" y="226"/>
                  </a:cubicBezTo>
                  <a:cubicBezTo>
                    <a:pt x="164" y="221"/>
                    <a:pt x="164" y="221"/>
                    <a:pt x="164" y="221"/>
                  </a:cubicBezTo>
                  <a:cubicBezTo>
                    <a:pt x="161" y="218"/>
                    <a:pt x="161" y="218"/>
                    <a:pt x="161" y="218"/>
                  </a:cubicBezTo>
                  <a:cubicBezTo>
                    <a:pt x="158" y="216"/>
                    <a:pt x="158" y="216"/>
                    <a:pt x="158" y="216"/>
                  </a:cubicBezTo>
                  <a:cubicBezTo>
                    <a:pt x="143" y="205"/>
                    <a:pt x="132" y="188"/>
                    <a:pt x="127" y="167"/>
                  </a:cubicBezTo>
                  <a:cubicBezTo>
                    <a:pt x="126" y="163"/>
                    <a:pt x="126" y="163"/>
                    <a:pt x="126" y="163"/>
                  </a:cubicBezTo>
                  <a:cubicBezTo>
                    <a:pt x="125" y="158"/>
                    <a:pt x="125" y="158"/>
                    <a:pt x="125" y="158"/>
                  </a:cubicBezTo>
                  <a:cubicBezTo>
                    <a:pt x="119" y="157"/>
                    <a:pt x="119" y="157"/>
                    <a:pt x="119" y="157"/>
                  </a:cubicBezTo>
                  <a:cubicBezTo>
                    <a:pt x="115" y="157"/>
                    <a:pt x="115" y="157"/>
                    <a:pt x="115" y="157"/>
                  </a:cubicBezTo>
                  <a:cubicBezTo>
                    <a:pt x="113" y="157"/>
                    <a:pt x="108" y="152"/>
                    <a:pt x="108" y="143"/>
                  </a:cubicBezTo>
                  <a:cubicBezTo>
                    <a:pt x="108" y="135"/>
                    <a:pt x="112" y="129"/>
                    <a:pt x="114" y="128"/>
                  </a:cubicBezTo>
                  <a:cubicBezTo>
                    <a:pt x="115" y="128"/>
                    <a:pt x="115" y="128"/>
                    <a:pt x="116" y="128"/>
                  </a:cubicBezTo>
                  <a:cubicBezTo>
                    <a:pt x="116" y="128"/>
                    <a:pt x="116" y="128"/>
                    <a:pt x="117" y="127"/>
                  </a:cubicBezTo>
                  <a:cubicBezTo>
                    <a:pt x="117" y="127"/>
                    <a:pt x="118" y="127"/>
                    <a:pt x="118" y="127"/>
                  </a:cubicBezTo>
                  <a:cubicBezTo>
                    <a:pt x="118" y="126"/>
                    <a:pt x="119" y="126"/>
                    <a:pt x="119" y="126"/>
                  </a:cubicBezTo>
                  <a:cubicBezTo>
                    <a:pt x="120" y="126"/>
                    <a:pt x="120" y="125"/>
                    <a:pt x="120" y="125"/>
                  </a:cubicBezTo>
                  <a:cubicBezTo>
                    <a:pt x="121" y="125"/>
                    <a:pt x="121" y="124"/>
                    <a:pt x="121" y="124"/>
                  </a:cubicBezTo>
                  <a:cubicBezTo>
                    <a:pt x="121" y="124"/>
                    <a:pt x="122" y="123"/>
                    <a:pt x="122" y="123"/>
                  </a:cubicBezTo>
                  <a:cubicBezTo>
                    <a:pt x="122" y="123"/>
                    <a:pt x="122" y="122"/>
                    <a:pt x="123" y="122"/>
                  </a:cubicBezTo>
                  <a:cubicBezTo>
                    <a:pt x="123" y="122"/>
                    <a:pt x="123" y="121"/>
                    <a:pt x="123" y="121"/>
                  </a:cubicBezTo>
                  <a:cubicBezTo>
                    <a:pt x="123" y="120"/>
                    <a:pt x="124" y="120"/>
                    <a:pt x="124" y="119"/>
                  </a:cubicBezTo>
                  <a:cubicBezTo>
                    <a:pt x="124" y="119"/>
                    <a:pt x="124" y="119"/>
                    <a:pt x="124" y="118"/>
                  </a:cubicBezTo>
                  <a:cubicBezTo>
                    <a:pt x="124" y="118"/>
                    <a:pt x="124" y="117"/>
                    <a:pt x="124" y="117"/>
                  </a:cubicBezTo>
                  <a:cubicBezTo>
                    <a:pt x="125" y="116"/>
                    <a:pt x="125" y="116"/>
                    <a:pt x="125" y="115"/>
                  </a:cubicBezTo>
                  <a:cubicBezTo>
                    <a:pt x="125" y="115"/>
                    <a:pt x="125" y="115"/>
                    <a:pt x="125" y="114"/>
                  </a:cubicBezTo>
                  <a:cubicBezTo>
                    <a:pt x="125" y="114"/>
                    <a:pt x="124" y="96"/>
                    <a:pt x="130" y="77"/>
                  </a:cubicBezTo>
                  <a:cubicBezTo>
                    <a:pt x="132" y="73"/>
                    <a:pt x="136" y="70"/>
                    <a:pt x="140" y="69"/>
                  </a:cubicBezTo>
                  <a:cubicBezTo>
                    <a:pt x="142" y="68"/>
                    <a:pt x="144" y="68"/>
                    <a:pt x="147" y="68"/>
                  </a:cubicBezTo>
                  <a:cubicBezTo>
                    <a:pt x="153" y="68"/>
                    <a:pt x="160" y="70"/>
                    <a:pt x="167" y="73"/>
                  </a:cubicBezTo>
                  <a:cubicBezTo>
                    <a:pt x="171" y="75"/>
                    <a:pt x="174" y="76"/>
                    <a:pt x="177" y="78"/>
                  </a:cubicBezTo>
                  <a:cubicBezTo>
                    <a:pt x="178" y="78"/>
                    <a:pt x="178" y="78"/>
                    <a:pt x="178" y="78"/>
                  </a:cubicBezTo>
                  <a:cubicBezTo>
                    <a:pt x="191" y="85"/>
                    <a:pt x="205" y="92"/>
                    <a:pt x="223" y="94"/>
                  </a:cubicBezTo>
                  <a:cubicBezTo>
                    <a:pt x="228" y="94"/>
                    <a:pt x="233" y="94"/>
                    <a:pt x="237" y="94"/>
                  </a:cubicBezTo>
                  <a:cubicBezTo>
                    <a:pt x="248" y="94"/>
                    <a:pt x="257" y="93"/>
                    <a:pt x="267" y="90"/>
                  </a:cubicBezTo>
                  <a:cubicBezTo>
                    <a:pt x="269" y="103"/>
                    <a:pt x="269" y="112"/>
                    <a:pt x="269" y="114"/>
                  </a:cubicBezTo>
                  <a:cubicBezTo>
                    <a:pt x="269" y="115"/>
                    <a:pt x="269" y="115"/>
                    <a:pt x="269" y="115"/>
                  </a:cubicBezTo>
                  <a:cubicBezTo>
                    <a:pt x="269" y="115"/>
                    <a:pt x="269" y="115"/>
                    <a:pt x="269" y="115"/>
                  </a:cubicBezTo>
                  <a:cubicBezTo>
                    <a:pt x="269" y="116"/>
                    <a:pt x="269" y="118"/>
                    <a:pt x="270" y="119"/>
                  </a:cubicBezTo>
                  <a:cubicBezTo>
                    <a:pt x="270" y="120"/>
                    <a:pt x="270" y="120"/>
                    <a:pt x="270" y="121"/>
                  </a:cubicBezTo>
                  <a:cubicBezTo>
                    <a:pt x="270" y="121"/>
                    <a:pt x="270" y="121"/>
                    <a:pt x="271" y="122"/>
                  </a:cubicBezTo>
                  <a:cubicBezTo>
                    <a:pt x="271" y="122"/>
                    <a:pt x="271" y="123"/>
                    <a:pt x="271" y="123"/>
                  </a:cubicBezTo>
                  <a:cubicBezTo>
                    <a:pt x="272" y="123"/>
                    <a:pt x="272" y="124"/>
                    <a:pt x="272" y="124"/>
                  </a:cubicBezTo>
                  <a:cubicBezTo>
                    <a:pt x="273" y="124"/>
                    <a:pt x="273" y="124"/>
                    <a:pt x="273" y="124"/>
                  </a:cubicBezTo>
                  <a:cubicBezTo>
                    <a:pt x="273" y="125"/>
                    <a:pt x="273" y="125"/>
                    <a:pt x="273" y="125"/>
                  </a:cubicBezTo>
                  <a:cubicBezTo>
                    <a:pt x="275" y="126"/>
                    <a:pt x="277" y="128"/>
                    <a:pt x="279" y="128"/>
                  </a:cubicBezTo>
                  <a:cubicBezTo>
                    <a:pt x="282" y="129"/>
                    <a:pt x="286" y="134"/>
                    <a:pt x="286" y="143"/>
                  </a:cubicBezTo>
                  <a:cubicBezTo>
                    <a:pt x="286" y="151"/>
                    <a:pt x="282" y="157"/>
                    <a:pt x="279" y="157"/>
                  </a:cubicBezTo>
                  <a:cubicBezTo>
                    <a:pt x="275" y="157"/>
                    <a:pt x="275" y="157"/>
                    <a:pt x="275" y="157"/>
                  </a:cubicBezTo>
                  <a:cubicBezTo>
                    <a:pt x="269" y="158"/>
                    <a:pt x="269" y="158"/>
                    <a:pt x="269" y="158"/>
                  </a:cubicBezTo>
                  <a:cubicBezTo>
                    <a:pt x="268" y="163"/>
                    <a:pt x="268" y="163"/>
                    <a:pt x="268" y="163"/>
                  </a:cubicBezTo>
                  <a:cubicBezTo>
                    <a:pt x="267" y="167"/>
                    <a:pt x="267" y="167"/>
                    <a:pt x="267" y="167"/>
                  </a:cubicBezTo>
                  <a:cubicBezTo>
                    <a:pt x="261" y="188"/>
                    <a:pt x="251" y="205"/>
                    <a:pt x="236" y="216"/>
                  </a:cubicBezTo>
                  <a:lnTo>
                    <a:pt x="233" y="218"/>
                  </a:lnTo>
                  <a:close/>
                  <a:moveTo>
                    <a:pt x="237" y="66"/>
                  </a:moveTo>
                  <a:cubicBezTo>
                    <a:pt x="234" y="66"/>
                    <a:pt x="230" y="66"/>
                    <a:pt x="226" y="66"/>
                  </a:cubicBezTo>
                  <a:cubicBezTo>
                    <a:pt x="213" y="64"/>
                    <a:pt x="202" y="59"/>
                    <a:pt x="190" y="53"/>
                  </a:cubicBezTo>
                  <a:cubicBezTo>
                    <a:pt x="187" y="51"/>
                    <a:pt x="183" y="49"/>
                    <a:pt x="179" y="48"/>
                  </a:cubicBezTo>
                  <a:cubicBezTo>
                    <a:pt x="170" y="44"/>
                    <a:pt x="162" y="41"/>
                    <a:pt x="154" y="40"/>
                  </a:cubicBezTo>
                  <a:cubicBezTo>
                    <a:pt x="165" y="32"/>
                    <a:pt x="180" y="28"/>
                    <a:pt x="197" y="28"/>
                  </a:cubicBezTo>
                  <a:cubicBezTo>
                    <a:pt x="218" y="28"/>
                    <a:pt x="235" y="34"/>
                    <a:pt x="247" y="46"/>
                  </a:cubicBezTo>
                  <a:cubicBezTo>
                    <a:pt x="251" y="51"/>
                    <a:pt x="255" y="57"/>
                    <a:pt x="258" y="63"/>
                  </a:cubicBezTo>
                  <a:cubicBezTo>
                    <a:pt x="252" y="65"/>
                    <a:pt x="245" y="66"/>
                    <a:pt x="237" y="66"/>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sp>
          <p:nvSpPr>
            <p:cNvPr id="187" name="Freeform 382"/>
            <p:cNvSpPr>
              <a:spLocks noEditPoints="1"/>
            </p:cNvSpPr>
            <p:nvPr/>
          </p:nvSpPr>
          <p:spPr bwMode="auto">
            <a:xfrm>
              <a:off x="2800172" y="3190406"/>
              <a:ext cx="567436" cy="567436"/>
            </a:xfrm>
            <a:custGeom>
              <a:avLst/>
              <a:gdLst>
                <a:gd name="T0" fmla="*/ 0 w 710"/>
                <a:gd name="T1" fmla="*/ 355 h 711"/>
                <a:gd name="T2" fmla="*/ 355 w 710"/>
                <a:gd name="T3" fmla="*/ 711 h 711"/>
                <a:gd name="T4" fmla="*/ 710 w 710"/>
                <a:gd name="T5" fmla="*/ 355 h 711"/>
                <a:gd name="T6" fmla="*/ 355 w 710"/>
                <a:gd name="T7" fmla="*/ 0 h 711"/>
                <a:gd name="T8" fmla="*/ 0 w 710"/>
                <a:gd name="T9" fmla="*/ 355 h 711"/>
                <a:gd name="T10" fmla="*/ 355 w 710"/>
                <a:gd name="T11" fmla="*/ 683 h 711"/>
                <a:gd name="T12" fmla="*/ 28 w 710"/>
                <a:gd name="T13" fmla="*/ 355 h 711"/>
                <a:gd name="T14" fmla="*/ 355 w 710"/>
                <a:gd name="T15" fmla="*/ 28 h 711"/>
                <a:gd name="T16" fmla="*/ 682 w 710"/>
                <a:gd name="T17" fmla="*/ 355 h 711"/>
                <a:gd name="T18" fmla="*/ 355 w 710"/>
                <a:gd name="T19" fmla="*/ 683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711">
                  <a:moveTo>
                    <a:pt x="0" y="355"/>
                  </a:moveTo>
                  <a:cubicBezTo>
                    <a:pt x="0" y="551"/>
                    <a:pt x="159" y="711"/>
                    <a:pt x="355" y="711"/>
                  </a:cubicBezTo>
                  <a:cubicBezTo>
                    <a:pt x="551" y="711"/>
                    <a:pt x="710" y="551"/>
                    <a:pt x="710" y="355"/>
                  </a:cubicBezTo>
                  <a:cubicBezTo>
                    <a:pt x="710" y="159"/>
                    <a:pt x="551" y="0"/>
                    <a:pt x="355" y="0"/>
                  </a:cubicBezTo>
                  <a:cubicBezTo>
                    <a:pt x="159" y="0"/>
                    <a:pt x="0" y="159"/>
                    <a:pt x="0" y="355"/>
                  </a:cubicBezTo>
                  <a:close/>
                  <a:moveTo>
                    <a:pt x="355" y="683"/>
                  </a:moveTo>
                  <a:cubicBezTo>
                    <a:pt x="174" y="683"/>
                    <a:pt x="28" y="536"/>
                    <a:pt x="28" y="355"/>
                  </a:cubicBezTo>
                  <a:cubicBezTo>
                    <a:pt x="28" y="175"/>
                    <a:pt x="174" y="28"/>
                    <a:pt x="355" y="28"/>
                  </a:cubicBezTo>
                  <a:cubicBezTo>
                    <a:pt x="535" y="28"/>
                    <a:pt x="682" y="175"/>
                    <a:pt x="682" y="355"/>
                  </a:cubicBezTo>
                  <a:cubicBezTo>
                    <a:pt x="682" y="536"/>
                    <a:pt x="535" y="683"/>
                    <a:pt x="355" y="683"/>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sp>
          <p:nvSpPr>
            <p:cNvPr id="188" name="Freeform 383"/>
            <p:cNvSpPr>
              <a:spLocks noEditPoints="1"/>
            </p:cNvSpPr>
            <p:nvPr/>
          </p:nvSpPr>
          <p:spPr bwMode="auto">
            <a:xfrm>
              <a:off x="3079083" y="3469315"/>
              <a:ext cx="429585" cy="423173"/>
            </a:xfrm>
            <a:custGeom>
              <a:avLst/>
              <a:gdLst>
                <a:gd name="T0" fmla="*/ 339 w 536"/>
                <a:gd name="T1" fmla="*/ 256 h 530"/>
                <a:gd name="T2" fmla="*/ 419 w 536"/>
                <a:gd name="T3" fmla="*/ 14 h 530"/>
                <a:gd name="T4" fmla="*/ 405 w 536"/>
                <a:gd name="T5" fmla="*/ 0 h 530"/>
                <a:gd name="T6" fmla="*/ 391 w 536"/>
                <a:gd name="T7" fmla="*/ 14 h 530"/>
                <a:gd name="T8" fmla="*/ 14 w 536"/>
                <a:gd name="T9" fmla="*/ 391 h 530"/>
                <a:gd name="T10" fmla="*/ 0 w 536"/>
                <a:gd name="T11" fmla="*/ 405 h 530"/>
                <a:gd name="T12" fmla="*/ 14 w 536"/>
                <a:gd name="T13" fmla="*/ 419 h 530"/>
                <a:gd name="T14" fmla="*/ 255 w 536"/>
                <a:gd name="T15" fmla="*/ 339 h 530"/>
                <a:gd name="T16" fmla="*/ 429 w 536"/>
                <a:gd name="T17" fmla="*/ 513 h 530"/>
                <a:gd name="T18" fmla="*/ 471 w 536"/>
                <a:gd name="T19" fmla="*/ 530 h 530"/>
                <a:gd name="T20" fmla="*/ 512 w 536"/>
                <a:gd name="T21" fmla="*/ 513 h 530"/>
                <a:gd name="T22" fmla="*/ 512 w 536"/>
                <a:gd name="T23" fmla="*/ 429 h 530"/>
                <a:gd name="T24" fmla="*/ 339 w 536"/>
                <a:gd name="T25" fmla="*/ 256 h 530"/>
                <a:gd name="T26" fmla="*/ 493 w 536"/>
                <a:gd name="T27" fmla="*/ 493 h 530"/>
                <a:gd name="T28" fmla="*/ 471 w 536"/>
                <a:gd name="T29" fmla="*/ 502 h 530"/>
                <a:gd name="T30" fmla="*/ 449 w 536"/>
                <a:gd name="T31" fmla="*/ 493 h 530"/>
                <a:gd name="T32" fmla="*/ 277 w 536"/>
                <a:gd name="T33" fmla="*/ 322 h 530"/>
                <a:gd name="T34" fmla="*/ 321 w 536"/>
                <a:gd name="T35" fmla="*/ 278 h 530"/>
                <a:gd name="T36" fmla="*/ 493 w 536"/>
                <a:gd name="T37" fmla="*/ 449 h 530"/>
                <a:gd name="T38" fmla="*/ 493 w 536"/>
                <a:gd name="T39" fmla="*/ 49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6" h="530">
                  <a:moveTo>
                    <a:pt x="339" y="256"/>
                  </a:moveTo>
                  <a:cubicBezTo>
                    <a:pt x="391" y="185"/>
                    <a:pt x="419" y="102"/>
                    <a:pt x="419" y="14"/>
                  </a:cubicBezTo>
                  <a:cubicBezTo>
                    <a:pt x="419" y="7"/>
                    <a:pt x="412" y="0"/>
                    <a:pt x="405" y="0"/>
                  </a:cubicBezTo>
                  <a:cubicBezTo>
                    <a:pt x="397" y="0"/>
                    <a:pt x="391" y="7"/>
                    <a:pt x="391" y="14"/>
                  </a:cubicBezTo>
                  <a:cubicBezTo>
                    <a:pt x="391" y="222"/>
                    <a:pt x="222" y="391"/>
                    <a:pt x="14" y="391"/>
                  </a:cubicBezTo>
                  <a:cubicBezTo>
                    <a:pt x="6" y="391"/>
                    <a:pt x="0" y="397"/>
                    <a:pt x="0" y="405"/>
                  </a:cubicBezTo>
                  <a:cubicBezTo>
                    <a:pt x="0" y="413"/>
                    <a:pt x="6" y="419"/>
                    <a:pt x="14" y="419"/>
                  </a:cubicBezTo>
                  <a:cubicBezTo>
                    <a:pt x="102" y="419"/>
                    <a:pt x="185" y="391"/>
                    <a:pt x="255" y="339"/>
                  </a:cubicBezTo>
                  <a:cubicBezTo>
                    <a:pt x="429" y="513"/>
                    <a:pt x="429" y="513"/>
                    <a:pt x="429" y="513"/>
                  </a:cubicBezTo>
                  <a:cubicBezTo>
                    <a:pt x="440" y="524"/>
                    <a:pt x="455" y="530"/>
                    <a:pt x="471" y="530"/>
                  </a:cubicBezTo>
                  <a:cubicBezTo>
                    <a:pt x="486" y="530"/>
                    <a:pt x="501" y="524"/>
                    <a:pt x="512" y="513"/>
                  </a:cubicBezTo>
                  <a:cubicBezTo>
                    <a:pt x="536" y="490"/>
                    <a:pt x="536" y="452"/>
                    <a:pt x="512" y="429"/>
                  </a:cubicBezTo>
                  <a:lnTo>
                    <a:pt x="339" y="256"/>
                  </a:lnTo>
                  <a:close/>
                  <a:moveTo>
                    <a:pt x="493" y="493"/>
                  </a:moveTo>
                  <a:cubicBezTo>
                    <a:pt x="487" y="499"/>
                    <a:pt x="479" y="502"/>
                    <a:pt x="471" y="502"/>
                  </a:cubicBezTo>
                  <a:cubicBezTo>
                    <a:pt x="462" y="502"/>
                    <a:pt x="455" y="499"/>
                    <a:pt x="449" y="493"/>
                  </a:cubicBezTo>
                  <a:cubicBezTo>
                    <a:pt x="277" y="322"/>
                    <a:pt x="277" y="322"/>
                    <a:pt x="277" y="322"/>
                  </a:cubicBezTo>
                  <a:cubicBezTo>
                    <a:pt x="293" y="308"/>
                    <a:pt x="308" y="293"/>
                    <a:pt x="321" y="278"/>
                  </a:cubicBezTo>
                  <a:cubicBezTo>
                    <a:pt x="493" y="449"/>
                    <a:pt x="493" y="449"/>
                    <a:pt x="493" y="449"/>
                  </a:cubicBezTo>
                  <a:cubicBezTo>
                    <a:pt x="505" y="461"/>
                    <a:pt x="505" y="481"/>
                    <a:pt x="493" y="493"/>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grpSp>
      <p:grpSp>
        <p:nvGrpSpPr>
          <p:cNvPr id="189" name="Group 188">
            <a:extLst>
              <a:ext uri="{C183D7F6-B498-43B3-948B-1728B52AA6E4}">
                <adec:decorative xmlns:adec="http://schemas.microsoft.com/office/drawing/2017/decorative" val="1"/>
              </a:ext>
            </a:extLst>
          </p:cNvPr>
          <p:cNvGrpSpPr/>
          <p:nvPr/>
        </p:nvGrpSpPr>
        <p:grpSpPr>
          <a:xfrm>
            <a:off x="8739134" y="3379570"/>
            <a:ext cx="539750" cy="596900"/>
            <a:chOff x="11607801" y="4889500"/>
            <a:chExt cx="539750" cy="596900"/>
          </a:xfrm>
          <a:solidFill>
            <a:schemeClr val="accent1">
              <a:lumMod val="60000"/>
              <a:lumOff val="40000"/>
            </a:schemeClr>
          </a:solidFill>
        </p:grpSpPr>
        <p:sp>
          <p:nvSpPr>
            <p:cNvPr id="190" name="Freeform 152"/>
            <p:cNvSpPr>
              <a:spLocks noEditPoints="1"/>
            </p:cNvSpPr>
            <p:nvPr/>
          </p:nvSpPr>
          <p:spPr bwMode="auto">
            <a:xfrm>
              <a:off x="11607801" y="5038725"/>
              <a:ext cx="269875" cy="447675"/>
            </a:xfrm>
            <a:custGeom>
              <a:avLst/>
              <a:gdLst>
                <a:gd name="T0" fmla="*/ 52 w 80"/>
                <a:gd name="T1" fmla="*/ 132 h 132"/>
                <a:gd name="T2" fmla="*/ 50 w 80"/>
                <a:gd name="T3" fmla="*/ 131 h 132"/>
                <a:gd name="T4" fmla="*/ 48 w 80"/>
                <a:gd name="T5" fmla="*/ 128 h 132"/>
                <a:gd name="T6" fmla="*/ 48 w 80"/>
                <a:gd name="T7" fmla="*/ 80 h 132"/>
                <a:gd name="T8" fmla="*/ 40 w 80"/>
                <a:gd name="T9" fmla="*/ 80 h 132"/>
                <a:gd name="T10" fmla="*/ 0 w 80"/>
                <a:gd name="T11" fmla="*/ 40 h 132"/>
                <a:gd name="T12" fmla="*/ 40 w 80"/>
                <a:gd name="T13" fmla="*/ 0 h 132"/>
                <a:gd name="T14" fmla="*/ 80 w 80"/>
                <a:gd name="T15" fmla="*/ 40 h 132"/>
                <a:gd name="T16" fmla="*/ 80 w 80"/>
                <a:gd name="T17" fmla="*/ 116 h 132"/>
                <a:gd name="T18" fmla="*/ 78 w 80"/>
                <a:gd name="T19" fmla="*/ 120 h 132"/>
                <a:gd name="T20" fmla="*/ 54 w 80"/>
                <a:gd name="T21" fmla="*/ 132 h 132"/>
                <a:gd name="T22" fmla="*/ 52 w 80"/>
                <a:gd name="T23" fmla="*/ 132 h 132"/>
                <a:gd name="T24" fmla="*/ 56 w 80"/>
                <a:gd name="T25" fmla="*/ 76 h 132"/>
                <a:gd name="T26" fmla="*/ 56 w 80"/>
                <a:gd name="T27" fmla="*/ 122 h 132"/>
                <a:gd name="T28" fmla="*/ 72 w 80"/>
                <a:gd name="T29" fmla="*/ 114 h 132"/>
                <a:gd name="T30" fmla="*/ 72 w 80"/>
                <a:gd name="T31" fmla="*/ 40 h 132"/>
                <a:gd name="T32" fmla="*/ 40 w 80"/>
                <a:gd name="T33" fmla="*/ 8 h 132"/>
                <a:gd name="T34" fmla="*/ 8 w 80"/>
                <a:gd name="T35" fmla="*/ 40 h 132"/>
                <a:gd name="T36" fmla="*/ 40 w 80"/>
                <a:gd name="T37" fmla="*/ 72 h 132"/>
                <a:gd name="T38" fmla="*/ 48 w 80"/>
                <a:gd name="T39" fmla="*/ 72 h 132"/>
                <a:gd name="T40" fmla="*/ 48 w 80"/>
                <a:gd name="T41" fmla="*/ 56 h 132"/>
                <a:gd name="T42" fmla="*/ 40 w 80"/>
                <a:gd name="T43" fmla="*/ 56 h 132"/>
                <a:gd name="T44" fmla="*/ 24 w 80"/>
                <a:gd name="T45" fmla="*/ 40 h 132"/>
                <a:gd name="T46" fmla="*/ 40 w 80"/>
                <a:gd name="T47" fmla="*/ 24 h 132"/>
                <a:gd name="T48" fmla="*/ 56 w 80"/>
                <a:gd name="T49" fmla="*/ 40 h 132"/>
                <a:gd name="T50" fmla="*/ 56 w 80"/>
                <a:gd name="T51" fmla="*/ 76 h 132"/>
                <a:gd name="T52" fmla="*/ 40 w 80"/>
                <a:gd name="T53" fmla="*/ 32 h 132"/>
                <a:gd name="T54" fmla="*/ 32 w 80"/>
                <a:gd name="T55" fmla="*/ 40 h 132"/>
                <a:gd name="T56" fmla="*/ 40 w 80"/>
                <a:gd name="T57" fmla="*/ 48 h 132"/>
                <a:gd name="T58" fmla="*/ 48 w 80"/>
                <a:gd name="T59" fmla="*/ 48 h 132"/>
                <a:gd name="T60" fmla="*/ 48 w 80"/>
                <a:gd name="T61" fmla="*/ 40 h 132"/>
                <a:gd name="T62" fmla="*/ 40 w 80"/>
                <a:gd name="T63" fmla="*/ 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132">
                  <a:moveTo>
                    <a:pt x="52" y="132"/>
                  </a:moveTo>
                  <a:cubicBezTo>
                    <a:pt x="51" y="132"/>
                    <a:pt x="51" y="132"/>
                    <a:pt x="50" y="131"/>
                  </a:cubicBezTo>
                  <a:cubicBezTo>
                    <a:pt x="49" y="131"/>
                    <a:pt x="48" y="129"/>
                    <a:pt x="48" y="128"/>
                  </a:cubicBezTo>
                  <a:cubicBezTo>
                    <a:pt x="48" y="80"/>
                    <a:pt x="48" y="80"/>
                    <a:pt x="48" y="80"/>
                  </a:cubicBezTo>
                  <a:cubicBezTo>
                    <a:pt x="40" y="80"/>
                    <a:pt x="40" y="80"/>
                    <a:pt x="40" y="80"/>
                  </a:cubicBezTo>
                  <a:cubicBezTo>
                    <a:pt x="18" y="80"/>
                    <a:pt x="0" y="62"/>
                    <a:pt x="0" y="40"/>
                  </a:cubicBezTo>
                  <a:cubicBezTo>
                    <a:pt x="0" y="18"/>
                    <a:pt x="18" y="0"/>
                    <a:pt x="40" y="0"/>
                  </a:cubicBezTo>
                  <a:cubicBezTo>
                    <a:pt x="62" y="0"/>
                    <a:pt x="80" y="18"/>
                    <a:pt x="80" y="40"/>
                  </a:cubicBezTo>
                  <a:cubicBezTo>
                    <a:pt x="80" y="116"/>
                    <a:pt x="80" y="116"/>
                    <a:pt x="80" y="116"/>
                  </a:cubicBezTo>
                  <a:cubicBezTo>
                    <a:pt x="80" y="118"/>
                    <a:pt x="79" y="119"/>
                    <a:pt x="78" y="120"/>
                  </a:cubicBezTo>
                  <a:cubicBezTo>
                    <a:pt x="54" y="132"/>
                    <a:pt x="54" y="132"/>
                    <a:pt x="54" y="132"/>
                  </a:cubicBezTo>
                  <a:cubicBezTo>
                    <a:pt x="53" y="132"/>
                    <a:pt x="53" y="132"/>
                    <a:pt x="52" y="132"/>
                  </a:cubicBezTo>
                  <a:close/>
                  <a:moveTo>
                    <a:pt x="56" y="76"/>
                  </a:moveTo>
                  <a:cubicBezTo>
                    <a:pt x="56" y="122"/>
                    <a:pt x="56" y="122"/>
                    <a:pt x="56" y="122"/>
                  </a:cubicBezTo>
                  <a:cubicBezTo>
                    <a:pt x="72" y="114"/>
                    <a:pt x="72" y="114"/>
                    <a:pt x="72" y="114"/>
                  </a:cubicBezTo>
                  <a:cubicBezTo>
                    <a:pt x="72" y="40"/>
                    <a:pt x="72" y="40"/>
                    <a:pt x="72" y="40"/>
                  </a:cubicBezTo>
                  <a:cubicBezTo>
                    <a:pt x="72" y="22"/>
                    <a:pt x="58" y="8"/>
                    <a:pt x="40" y="8"/>
                  </a:cubicBezTo>
                  <a:cubicBezTo>
                    <a:pt x="22" y="8"/>
                    <a:pt x="8" y="22"/>
                    <a:pt x="8" y="40"/>
                  </a:cubicBezTo>
                  <a:cubicBezTo>
                    <a:pt x="8" y="58"/>
                    <a:pt x="22" y="72"/>
                    <a:pt x="40" y="72"/>
                  </a:cubicBezTo>
                  <a:cubicBezTo>
                    <a:pt x="48" y="72"/>
                    <a:pt x="48" y="72"/>
                    <a:pt x="48" y="72"/>
                  </a:cubicBezTo>
                  <a:cubicBezTo>
                    <a:pt x="48" y="56"/>
                    <a:pt x="48" y="56"/>
                    <a:pt x="48" y="56"/>
                  </a:cubicBezTo>
                  <a:cubicBezTo>
                    <a:pt x="40" y="56"/>
                    <a:pt x="40" y="56"/>
                    <a:pt x="40" y="56"/>
                  </a:cubicBezTo>
                  <a:cubicBezTo>
                    <a:pt x="31" y="56"/>
                    <a:pt x="24" y="49"/>
                    <a:pt x="24" y="40"/>
                  </a:cubicBezTo>
                  <a:cubicBezTo>
                    <a:pt x="24" y="31"/>
                    <a:pt x="31" y="24"/>
                    <a:pt x="40" y="24"/>
                  </a:cubicBezTo>
                  <a:cubicBezTo>
                    <a:pt x="49" y="24"/>
                    <a:pt x="56" y="31"/>
                    <a:pt x="56" y="40"/>
                  </a:cubicBezTo>
                  <a:lnTo>
                    <a:pt x="56" y="76"/>
                  </a:lnTo>
                  <a:close/>
                  <a:moveTo>
                    <a:pt x="40" y="32"/>
                  </a:moveTo>
                  <a:cubicBezTo>
                    <a:pt x="36" y="32"/>
                    <a:pt x="32" y="36"/>
                    <a:pt x="32" y="40"/>
                  </a:cubicBezTo>
                  <a:cubicBezTo>
                    <a:pt x="32" y="44"/>
                    <a:pt x="36" y="48"/>
                    <a:pt x="40" y="48"/>
                  </a:cubicBezTo>
                  <a:cubicBezTo>
                    <a:pt x="48" y="48"/>
                    <a:pt x="48" y="48"/>
                    <a:pt x="48" y="48"/>
                  </a:cubicBezTo>
                  <a:cubicBezTo>
                    <a:pt x="48" y="40"/>
                    <a:pt x="48" y="40"/>
                    <a:pt x="48" y="40"/>
                  </a:cubicBezTo>
                  <a:cubicBezTo>
                    <a:pt x="48" y="36"/>
                    <a:pt x="44" y="32"/>
                    <a:pt x="4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1" name="Freeform 153"/>
            <p:cNvSpPr>
              <a:spLocks/>
            </p:cNvSpPr>
            <p:nvPr/>
          </p:nvSpPr>
          <p:spPr bwMode="auto">
            <a:xfrm>
              <a:off x="11850688" y="5295900"/>
              <a:ext cx="107950" cy="190500"/>
            </a:xfrm>
            <a:custGeom>
              <a:avLst/>
              <a:gdLst>
                <a:gd name="T0" fmla="*/ 24 w 32"/>
                <a:gd name="T1" fmla="*/ 0 h 56"/>
                <a:gd name="T2" fmla="*/ 24 w 32"/>
                <a:gd name="T3" fmla="*/ 46 h 56"/>
                <a:gd name="T4" fmla="*/ 8 w 32"/>
                <a:gd name="T5" fmla="*/ 38 h 56"/>
                <a:gd name="T6" fmla="*/ 8 w 32"/>
                <a:gd name="T7" fmla="*/ 20 h 56"/>
                <a:gd name="T8" fmla="*/ 0 w 32"/>
                <a:gd name="T9" fmla="*/ 20 h 56"/>
                <a:gd name="T10" fmla="*/ 0 w 32"/>
                <a:gd name="T11" fmla="*/ 40 h 56"/>
                <a:gd name="T12" fmla="*/ 2 w 32"/>
                <a:gd name="T13" fmla="*/ 44 h 56"/>
                <a:gd name="T14" fmla="*/ 26 w 32"/>
                <a:gd name="T15" fmla="*/ 56 h 56"/>
                <a:gd name="T16" fmla="*/ 28 w 32"/>
                <a:gd name="T17" fmla="*/ 56 h 56"/>
                <a:gd name="T18" fmla="*/ 30 w 32"/>
                <a:gd name="T19" fmla="*/ 55 h 56"/>
                <a:gd name="T20" fmla="*/ 32 w 32"/>
                <a:gd name="T21" fmla="*/ 52 h 56"/>
                <a:gd name="T22" fmla="*/ 32 w 32"/>
                <a:gd name="T23" fmla="*/ 0 h 56"/>
                <a:gd name="T24" fmla="*/ 24 w 32"/>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6">
                  <a:moveTo>
                    <a:pt x="24" y="0"/>
                  </a:moveTo>
                  <a:cubicBezTo>
                    <a:pt x="24" y="46"/>
                    <a:pt x="24" y="46"/>
                    <a:pt x="24" y="46"/>
                  </a:cubicBezTo>
                  <a:cubicBezTo>
                    <a:pt x="8" y="38"/>
                    <a:pt x="8" y="38"/>
                    <a:pt x="8" y="38"/>
                  </a:cubicBezTo>
                  <a:cubicBezTo>
                    <a:pt x="8" y="20"/>
                    <a:pt x="8" y="20"/>
                    <a:pt x="8" y="20"/>
                  </a:cubicBezTo>
                  <a:cubicBezTo>
                    <a:pt x="0" y="20"/>
                    <a:pt x="0" y="20"/>
                    <a:pt x="0" y="20"/>
                  </a:cubicBezTo>
                  <a:cubicBezTo>
                    <a:pt x="0" y="40"/>
                    <a:pt x="0" y="40"/>
                    <a:pt x="0" y="40"/>
                  </a:cubicBezTo>
                  <a:cubicBezTo>
                    <a:pt x="0" y="42"/>
                    <a:pt x="1" y="43"/>
                    <a:pt x="2" y="44"/>
                  </a:cubicBezTo>
                  <a:cubicBezTo>
                    <a:pt x="26" y="56"/>
                    <a:pt x="26" y="56"/>
                    <a:pt x="26" y="56"/>
                  </a:cubicBezTo>
                  <a:cubicBezTo>
                    <a:pt x="27" y="56"/>
                    <a:pt x="27" y="56"/>
                    <a:pt x="28" y="56"/>
                  </a:cubicBezTo>
                  <a:cubicBezTo>
                    <a:pt x="29" y="56"/>
                    <a:pt x="29" y="56"/>
                    <a:pt x="30" y="55"/>
                  </a:cubicBezTo>
                  <a:cubicBezTo>
                    <a:pt x="31" y="55"/>
                    <a:pt x="32" y="53"/>
                    <a:pt x="32" y="52"/>
                  </a:cubicBezTo>
                  <a:cubicBezTo>
                    <a:pt x="32" y="0"/>
                    <a:pt x="32" y="0"/>
                    <a:pt x="32" y="0"/>
                  </a:cubicBezTo>
                  <a:lnTo>
                    <a:pt x="24"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2" name="Freeform 154"/>
            <p:cNvSpPr>
              <a:spLocks/>
            </p:cNvSpPr>
            <p:nvPr/>
          </p:nvSpPr>
          <p:spPr bwMode="auto">
            <a:xfrm>
              <a:off x="11796713" y="4889500"/>
              <a:ext cx="215900" cy="325437"/>
            </a:xfrm>
            <a:custGeom>
              <a:avLst/>
              <a:gdLst>
                <a:gd name="T0" fmla="*/ 63 w 64"/>
                <a:gd name="T1" fmla="*/ 38 h 96"/>
                <a:gd name="T2" fmla="*/ 35 w 64"/>
                <a:gd name="T3" fmla="*/ 2 h 96"/>
                <a:gd name="T4" fmla="*/ 29 w 64"/>
                <a:gd name="T5" fmla="*/ 2 h 96"/>
                <a:gd name="T6" fmla="*/ 1 w 64"/>
                <a:gd name="T7" fmla="*/ 38 h 96"/>
                <a:gd name="T8" fmla="*/ 0 w 64"/>
                <a:gd name="T9" fmla="*/ 42 h 96"/>
                <a:gd name="T10" fmla="*/ 4 w 64"/>
                <a:gd name="T11" fmla="*/ 44 h 96"/>
                <a:gd name="T12" fmla="*/ 16 w 64"/>
                <a:gd name="T13" fmla="*/ 44 h 96"/>
                <a:gd name="T14" fmla="*/ 16 w 64"/>
                <a:gd name="T15" fmla="*/ 92 h 96"/>
                <a:gd name="T16" fmla="*/ 24 w 64"/>
                <a:gd name="T17" fmla="*/ 92 h 96"/>
                <a:gd name="T18" fmla="*/ 24 w 64"/>
                <a:gd name="T19" fmla="*/ 40 h 96"/>
                <a:gd name="T20" fmla="*/ 20 w 64"/>
                <a:gd name="T21" fmla="*/ 36 h 96"/>
                <a:gd name="T22" fmla="*/ 12 w 64"/>
                <a:gd name="T23" fmla="*/ 36 h 96"/>
                <a:gd name="T24" fmla="*/ 32 w 64"/>
                <a:gd name="T25" fmla="*/ 11 h 96"/>
                <a:gd name="T26" fmla="*/ 52 w 64"/>
                <a:gd name="T27" fmla="*/ 36 h 96"/>
                <a:gd name="T28" fmla="*/ 44 w 64"/>
                <a:gd name="T29" fmla="*/ 36 h 96"/>
                <a:gd name="T30" fmla="*/ 40 w 64"/>
                <a:gd name="T31" fmla="*/ 40 h 96"/>
                <a:gd name="T32" fmla="*/ 40 w 64"/>
                <a:gd name="T33" fmla="*/ 96 h 96"/>
                <a:gd name="T34" fmla="*/ 48 w 64"/>
                <a:gd name="T35" fmla="*/ 96 h 96"/>
                <a:gd name="T36" fmla="*/ 48 w 64"/>
                <a:gd name="T37" fmla="*/ 44 h 96"/>
                <a:gd name="T38" fmla="*/ 60 w 64"/>
                <a:gd name="T39" fmla="*/ 44 h 96"/>
                <a:gd name="T40" fmla="*/ 64 w 64"/>
                <a:gd name="T41" fmla="*/ 42 h 96"/>
                <a:gd name="T42" fmla="*/ 63 w 64"/>
                <a:gd name="T43" fmla="*/ 3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96">
                  <a:moveTo>
                    <a:pt x="63" y="38"/>
                  </a:moveTo>
                  <a:cubicBezTo>
                    <a:pt x="35" y="2"/>
                    <a:pt x="35" y="2"/>
                    <a:pt x="35" y="2"/>
                  </a:cubicBezTo>
                  <a:cubicBezTo>
                    <a:pt x="34" y="0"/>
                    <a:pt x="30" y="0"/>
                    <a:pt x="29" y="2"/>
                  </a:cubicBezTo>
                  <a:cubicBezTo>
                    <a:pt x="1" y="38"/>
                    <a:pt x="1" y="38"/>
                    <a:pt x="1" y="38"/>
                  </a:cubicBezTo>
                  <a:cubicBezTo>
                    <a:pt x="0" y="39"/>
                    <a:pt x="0" y="40"/>
                    <a:pt x="0" y="42"/>
                  </a:cubicBezTo>
                  <a:cubicBezTo>
                    <a:pt x="1" y="43"/>
                    <a:pt x="2" y="44"/>
                    <a:pt x="4" y="44"/>
                  </a:cubicBezTo>
                  <a:cubicBezTo>
                    <a:pt x="16" y="44"/>
                    <a:pt x="16" y="44"/>
                    <a:pt x="16" y="44"/>
                  </a:cubicBezTo>
                  <a:cubicBezTo>
                    <a:pt x="16" y="92"/>
                    <a:pt x="16" y="92"/>
                    <a:pt x="16" y="92"/>
                  </a:cubicBezTo>
                  <a:cubicBezTo>
                    <a:pt x="24" y="92"/>
                    <a:pt x="24" y="92"/>
                    <a:pt x="24" y="92"/>
                  </a:cubicBezTo>
                  <a:cubicBezTo>
                    <a:pt x="24" y="40"/>
                    <a:pt x="24" y="40"/>
                    <a:pt x="24" y="40"/>
                  </a:cubicBezTo>
                  <a:cubicBezTo>
                    <a:pt x="24" y="38"/>
                    <a:pt x="22" y="36"/>
                    <a:pt x="20" y="36"/>
                  </a:cubicBezTo>
                  <a:cubicBezTo>
                    <a:pt x="12" y="36"/>
                    <a:pt x="12" y="36"/>
                    <a:pt x="12" y="36"/>
                  </a:cubicBezTo>
                  <a:cubicBezTo>
                    <a:pt x="32" y="11"/>
                    <a:pt x="32" y="11"/>
                    <a:pt x="32" y="11"/>
                  </a:cubicBezTo>
                  <a:cubicBezTo>
                    <a:pt x="52" y="36"/>
                    <a:pt x="52" y="36"/>
                    <a:pt x="52" y="36"/>
                  </a:cubicBezTo>
                  <a:cubicBezTo>
                    <a:pt x="44" y="36"/>
                    <a:pt x="44" y="36"/>
                    <a:pt x="44" y="36"/>
                  </a:cubicBezTo>
                  <a:cubicBezTo>
                    <a:pt x="42" y="36"/>
                    <a:pt x="40" y="38"/>
                    <a:pt x="40" y="40"/>
                  </a:cubicBezTo>
                  <a:cubicBezTo>
                    <a:pt x="40" y="96"/>
                    <a:pt x="40" y="96"/>
                    <a:pt x="40" y="96"/>
                  </a:cubicBezTo>
                  <a:cubicBezTo>
                    <a:pt x="48" y="96"/>
                    <a:pt x="48" y="96"/>
                    <a:pt x="48" y="96"/>
                  </a:cubicBezTo>
                  <a:cubicBezTo>
                    <a:pt x="48" y="44"/>
                    <a:pt x="48" y="44"/>
                    <a:pt x="48" y="44"/>
                  </a:cubicBezTo>
                  <a:cubicBezTo>
                    <a:pt x="60" y="44"/>
                    <a:pt x="60" y="44"/>
                    <a:pt x="60" y="44"/>
                  </a:cubicBezTo>
                  <a:cubicBezTo>
                    <a:pt x="62" y="44"/>
                    <a:pt x="63" y="43"/>
                    <a:pt x="64" y="42"/>
                  </a:cubicBezTo>
                  <a:cubicBezTo>
                    <a:pt x="64" y="40"/>
                    <a:pt x="64" y="39"/>
                    <a:pt x="63"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3" name="Freeform 155"/>
            <p:cNvSpPr>
              <a:spLocks/>
            </p:cNvSpPr>
            <p:nvPr/>
          </p:nvSpPr>
          <p:spPr bwMode="auto">
            <a:xfrm>
              <a:off x="11850688" y="5146675"/>
              <a:ext cx="296863" cy="217487"/>
            </a:xfrm>
            <a:custGeom>
              <a:avLst/>
              <a:gdLst>
                <a:gd name="T0" fmla="*/ 48 w 88"/>
                <a:gd name="T1" fmla="*/ 64 h 64"/>
                <a:gd name="T2" fmla="*/ 46 w 88"/>
                <a:gd name="T3" fmla="*/ 64 h 64"/>
                <a:gd name="T4" fmla="*/ 44 w 88"/>
                <a:gd name="T5" fmla="*/ 60 h 64"/>
                <a:gd name="T6" fmla="*/ 44 w 88"/>
                <a:gd name="T7" fmla="*/ 48 h 64"/>
                <a:gd name="T8" fmla="*/ 4 w 88"/>
                <a:gd name="T9" fmla="*/ 48 h 64"/>
                <a:gd name="T10" fmla="*/ 0 w 88"/>
                <a:gd name="T11" fmla="*/ 44 h 64"/>
                <a:gd name="T12" fmla="*/ 4 w 88"/>
                <a:gd name="T13" fmla="*/ 40 h 64"/>
                <a:gd name="T14" fmla="*/ 48 w 88"/>
                <a:gd name="T15" fmla="*/ 40 h 64"/>
                <a:gd name="T16" fmla="*/ 52 w 88"/>
                <a:gd name="T17" fmla="*/ 44 h 64"/>
                <a:gd name="T18" fmla="*/ 52 w 88"/>
                <a:gd name="T19" fmla="*/ 52 h 64"/>
                <a:gd name="T20" fmla="*/ 77 w 88"/>
                <a:gd name="T21" fmla="*/ 32 h 64"/>
                <a:gd name="T22" fmla="*/ 52 w 88"/>
                <a:gd name="T23" fmla="*/ 12 h 64"/>
                <a:gd name="T24" fmla="*/ 52 w 88"/>
                <a:gd name="T25" fmla="*/ 20 h 64"/>
                <a:gd name="T26" fmla="*/ 48 w 88"/>
                <a:gd name="T27" fmla="*/ 24 h 64"/>
                <a:gd name="T28" fmla="*/ 4 w 88"/>
                <a:gd name="T29" fmla="*/ 24 h 64"/>
                <a:gd name="T30" fmla="*/ 0 w 88"/>
                <a:gd name="T31" fmla="*/ 20 h 64"/>
                <a:gd name="T32" fmla="*/ 4 w 88"/>
                <a:gd name="T33" fmla="*/ 16 h 64"/>
                <a:gd name="T34" fmla="*/ 44 w 88"/>
                <a:gd name="T35" fmla="*/ 16 h 64"/>
                <a:gd name="T36" fmla="*/ 44 w 88"/>
                <a:gd name="T37" fmla="*/ 4 h 64"/>
                <a:gd name="T38" fmla="*/ 46 w 88"/>
                <a:gd name="T39" fmla="*/ 0 h 64"/>
                <a:gd name="T40" fmla="*/ 50 w 88"/>
                <a:gd name="T41" fmla="*/ 1 h 64"/>
                <a:gd name="T42" fmla="*/ 86 w 88"/>
                <a:gd name="T43" fmla="*/ 29 h 64"/>
                <a:gd name="T44" fmla="*/ 88 w 88"/>
                <a:gd name="T45" fmla="*/ 32 h 64"/>
                <a:gd name="T46" fmla="*/ 86 w 88"/>
                <a:gd name="T47" fmla="*/ 35 h 64"/>
                <a:gd name="T48" fmla="*/ 50 w 88"/>
                <a:gd name="T49" fmla="*/ 63 h 64"/>
                <a:gd name="T50" fmla="*/ 48 w 88"/>
                <a:gd name="T5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64">
                  <a:moveTo>
                    <a:pt x="48" y="64"/>
                  </a:moveTo>
                  <a:cubicBezTo>
                    <a:pt x="47" y="64"/>
                    <a:pt x="47" y="64"/>
                    <a:pt x="46" y="64"/>
                  </a:cubicBezTo>
                  <a:cubicBezTo>
                    <a:pt x="45" y="63"/>
                    <a:pt x="44" y="62"/>
                    <a:pt x="44" y="60"/>
                  </a:cubicBezTo>
                  <a:cubicBezTo>
                    <a:pt x="44" y="48"/>
                    <a:pt x="44" y="48"/>
                    <a:pt x="44" y="48"/>
                  </a:cubicBezTo>
                  <a:cubicBezTo>
                    <a:pt x="4" y="48"/>
                    <a:pt x="4" y="48"/>
                    <a:pt x="4" y="48"/>
                  </a:cubicBezTo>
                  <a:cubicBezTo>
                    <a:pt x="2" y="48"/>
                    <a:pt x="0" y="46"/>
                    <a:pt x="0" y="44"/>
                  </a:cubicBezTo>
                  <a:cubicBezTo>
                    <a:pt x="0" y="42"/>
                    <a:pt x="2" y="40"/>
                    <a:pt x="4" y="40"/>
                  </a:cubicBezTo>
                  <a:cubicBezTo>
                    <a:pt x="48" y="40"/>
                    <a:pt x="48" y="40"/>
                    <a:pt x="48" y="40"/>
                  </a:cubicBezTo>
                  <a:cubicBezTo>
                    <a:pt x="50" y="40"/>
                    <a:pt x="52" y="42"/>
                    <a:pt x="52" y="44"/>
                  </a:cubicBezTo>
                  <a:cubicBezTo>
                    <a:pt x="52" y="52"/>
                    <a:pt x="52" y="52"/>
                    <a:pt x="52" y="52"/>
                  </a:cubicBezTo>
                  <a:cubicBezTo>
                    <a:pt x="77" y="32"/>
                    <a:pt x="77" y="32"/>
                    <a:pt x="77" y="32"/>
                  </a:cubicBezTo>
                  <a:cubicBezTo>
                    <a:pt x="52" y="12"/>
                    <a:pt x="52" y="12"/>
                    <a:pt x="52" y="12"/>
                  </a:cubicBezTo>
                  <a:cubicBezTo>
                    <a:pt x="52" y="20"/>
                    <a:pt x="52" y="20"/>
                    <a:pt x="52" y="20"/>
                  </a:cubicBezTo>
                  <a:cubicBezTo>
                    <a:pt x="52" y="22"/>
                    <a:pt x="50" y="24"/>
                    <a:pt x="48" y="24"/>
                  </a:cubicBezTo>
                  <a:cubicBezTo>
                    <a:pt x="4" y="24"/>
                    <a:pt x="4" y="24"/>
                    <a:pt x="4" y="24"/>
                  </a:cubicBezTo>
                  <a:cubicBezTo>
                    <a:pt x="2" y="24"/>
                    <a:pt x="0" y="22"/>
                    <a:pt x="0" y="20"/>
                  </a:cubicBezTo>
                  <a:cubicBezTo>
                    <a:pt x="0" y="18"/>
                    <a:pt x="2" y="16"/>
                    <a:pt x="4" y="16"/>
                  </a:cubicBezTo>
                  <a:cubicBezTo>
                    <a:pt x="44" y="16"/>
                    <a:pt x="44" y="16"/>
                    <a:pt x="44" y="16"/>
                  </a:cubicBezTo>
                  <a:cubicBezTo>
                    <a:pt x="44" y="4"/>
                    <a:pt x="44" y="4"/>
                    <a:pt x="44" y="4"/>
                  </a:cubicBezTo>
                  <a:cubicBezTo>
                    <a:pt x="44" y="2"/>
                    <a:pt x="45" y="1"/>
                    <a:pt x="46" y="0"/>
                  </a:cubicBezTo>
                  <a:cubicBezTo>
                    <a:pt x="48" y="0"/>
                    <a:pt x="49" y="0"/>
                    <a:pt x="50" y="1"/>
                  </a:cubicBezTo>
                  <a:cubicBezTo>
                    <a:pt x="86" y="29"/>
                    <a:pt x="86" y="29"/>
                    <a:pt x="86" y="29"/>
                  </a:cubicBezTo>
                  <a:cubicBezTo>
                    <a:pt x="87" y="30"/>
                    <a:pt x="88" y="31"/>
                    <a:pt x="88" y="32"/>
                  </a:cubicBezTo>
                  <a:cubicBezTo>
                    <a:pt x="88" y="33"/>
                    <a:pt x="87" y="34"/>
                    <a:pt x="86" y="35"/>
                  </a:cubicBezTo>
                  <a:cubicBezTo>
                    <a:pt x="50" y="63"/>
                    <a:pt x="50" y="63"/>
                    <a:pt x="50" y="63"/>
                  </a:cubicBezTo>
                  <a:cubicBezTo>
                    <a:pt x="50" y="64"/>
                    <a:pt x="49" y="64"/>
                    <a:pt x="48"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194" name="Freeform 5">
            <a:extLst>
              <a:ext uri="{C183D7F6-B498-43B3-948B-1728B52AA6E4}">
                <adec:decorative xmlns:adec="http://schemas.microsoft.com/office/drawing/2017/decorative" val="1"/>
              </a:ext>
            </a:extLst>
          </p:cNvPr>
          <p:cNvSpPr>
            <a:spLocks noEditPoints="1"/>
          </p:cNvSpPr>
          <p:nvPr/>
        </p:nvSpPr>
        <p:spPr bwMode="auto">
          <a:xfrm>
            <a:off x="5979718" y="3369784"/>
            <a:ext cx="545127" cy="613189"/>
          </a:xfrm>
          <a:custGeom>
            <a:avLst/>
            <a:gdLst>
              <a:gd name="T0" fmla="*/ 279 w 630"/>
              <a:gd name="T1" fmla="*/ 0 h 706"/>
              <a:gd name="T2" fmla="*/ 302 w 630"/>
              <a:gd name="T3" fmla="*/ 0 h 706"/>
              <a:gd name="T4" fmla="*/ 302 w 630"/>
              <a:gd name="T5" fmla="*/ 57 h 706"/>
              <a:gd name="T6" fmla="*/ 327 w 630"/>
              <a:gd name="T7" fmla="*/ 57 h 706"/>
              <a:gd name="T8" fmla="*/ 487 w 630"/>
              <a:gd name="T9" fmla="*/ 57 h 706"/>
              <a:gd name="T10" fmla="*/ 509 w 630"/>
              <a:gd name="T11" fmla="*/ 79 h 706"/>
              <a:gd name="T12" fmla="*/ 509 w 630"/>
              <a:gd name="T13" fmla="*/ 142 h 706"/>
              <a:gd name="T14" fmla="*/ 607 w 630"/>
              <a:gd name="T15" fmla="*/ 142 h 706"/>
              <a:gd name="T16" fmla="*/ 627 w 630"/>
              <a:gd name="T17" fmla="*/ 150 h 706"/>
              <a:gd name="T18" fmla="*/ 621 w 630"/>
              <a:gd name="T19" fmla="*/ 169 h 706"/>
              <a:gd name="T20" fmla="*/ 572 w 630"/>
              <a:gd name="T21" fmla="*/ 245 h 706"/>
              <a:gd name="T22" fmla="*/ 622 w 630"/>
              <a:gd name="T23" fmla="*/ 322 h 706"/>
              <a:gd name="T24" fmla="*/ 627 w 630"/>
              <a:gd name="T25" fmla="*/ 342 h 706"/>
              <a:gd name="T26" fmla="*/ 608 w 630"/>
              <a:gd name="T27" fmla="*/ 349 h 706"/>
              <a:gd name="T28" fmla="*/ 420 w 630"/>
              <a:gd name="T29" fmla="*/ 349 h 706"/>
              <a:gd name="T30" fmla="*/ 399 w 630"/>
              <a:gd name="T31" fmla="*/ 328 h 706"/>
              <a:gd name="T32" fmla="*/ 399 w 630"/>
              <a:gd name="T33" fmla="*/ 264 h 706"/>
              <a:gd name="T34" fmla="*/ 303 w 630"/>
              <a:gd name="T35" fmla="*/ 264 h 706"/>
              <a:gd name="T36" fmla="*/ 302 w 630"/>
              <a:gd name="T37" fmla="*/ 357 h 706"/>
              <a:gd name="T38" fmla="*/ 334 w 630"/>
              <a:gd name="T39" fmla="*/ 437 h 706"/>
              <a:gd name="T40" fmla="*/ 567 w 630"/>
              <a:gd name="T41" fmla="*/ 671 h 706"/>
              <a:gd name="T42" fmla="*/ 578 w 630"/>
              <a:gd name="T43" fmla="*/ 683 h 706"/>
              <a:gd name="T44" fmla="*/ 568 w 630"/>
              <a:gd name="T45" fmla="*/ 705 h 706"/>
              <a:gd name="T46" fmla="*/ 554 w 630"/>
              <a:gd name="T47" fmla="*/ 705 h 706"/>
              <a:gd name="T48" fmla="*/ 28 w 630"/>
              <a:gd name="T49" fmla="*/ 705 h 706"/>
              <a:gd name="T50" fmla="*/ 16 w 630"/>
              <a:gd name="T51" fmla="*/ 705 h 706"/>
              <a:gd name="T52" fmla="*/ 1 w 630"/>
              <a:gd name="T53" fmla="*/ 698 h 706"/>
              <a:gd name="T54" fmla="*/ 7 w 630"/>
              <a:gd name="T55" fmla="*/ 681 h 706"/>
              <a:gd name="T56" fmla="*/ 88 w 630"/>
              <a:gd name="T57" fmla="*/ 597 h 706"/>
              <a:gd name="T58" fmla="*/ 264 w 630"/>
              <a:gd name="T59" fmla="*/ 418 h 706"/>
              <a:gd name="T60" fmla="*/ 280 w 630"/>
              <a:gd name="T61" fmla="*/ 381 h 706"/>
              <a:gd name="T62" fmla="*/ 279 w 630"/>
              <a:gd name="T63" fmla="*/ 21 h 706"/>
              <a:gd name="T64" fmla="*/ 279 w 630"/>
              <a:gd name="T65" fmla="*/ 0 h 706"/>
              <a:gd name="T66" fmla="*/ 444 w 630"/>
              <a:gd name="T67" fmla="*/ 579 h 706"/>
              <a:gd name="T68" fmla="*/ 293 w 630"/>
              <a:gd name="T69" fmla="*/ 434 h 706"/>
              <a:gd name="T70" fmla="*/ 141 w 630"/>
              <a:gd name="T71" fmla="*/ 579 h 706"/>
              <a:gd name="T72" fmla="*/ 207 w 630"/>
              <a:gd name="T73" fmla="*/ 626 h 706"/>
              <a:gd name="T74" fmla="*/ 276 w 630"/>
              <a:gd name="T75" fmla="*/ 577 h 706"/>
              <a:gd name="T76" fmla="*/ 308 w 630"/>
              <a:gd name="T77" fmla="*/ 577 h 706"/>
              <a:gd name="T78" fmla="*/ 378 w 630"/>
              <a:gd name="T79" fmla="*/ 626 h 706"/>
              <a:gd name="T80" fmla="*/ 444 w 630"/>
              <a:gd name="T81" fmla="*/ 579 h 706"/>
              <a:gd name="T82" fmla="*/ 304 w 630"/>
              <a:gd name="T83" fmla="*/ 238 h 706"/>
              <a:gd name="T84" fmla="*/ 485 w 630"/>
              <a:gd name="T85" fmla="*/ 238 h 706"/>
              <a:gd name="T86" fmla="*/ 485 w 630"/>
              <a:gd name="T87" fmla="*/ 81 h 706"/>
              <a:gd name="T88" fmla="*/ 304 w 630"/>
              <a:gd name="T89" fmla="*/ 81 h 706"/>
              <a:gd name="T90" fmla="*/ 304 w 630"/>
              <a:gd name="T91" fmla="*/ 238 h 706"/>
              <a:gd name="T92" fmla="*/ 595 w 630"/>
              <a:gd name="T93" fmla="*/ 325 h 706"/>
              <a:gd name="T94" fmla="*/ 559 w 630"/>
              <a:gd name="T95" fmla="*/ 270 h 706"/>
              <a:gd name="T96" fmla="*/ 559 w 630"/>
              <a:gd name="T97" fmla="*/ 221 h 706"/>
              <a:gd name="T98" fmla="*/ 594 w 630"/>
              <a:gd name="T99" fmla="*/ 167 h 706"/>
              <a:gd name="T100" fmla="*/ 509 w 630"/>
              <a:gd name="T101" fmla="*/ 167 h 706"/>
              <a:gd name="T102" fmla="*/ 509 w 630"/>
              <a:gd name="T103" fmla="*/ 236 h 706"/>
              <a:gd name="T104" fmla="*/ 495 w 630"/>
              <a:gd name="T105" fmla="*/ 271 h 706"/>
              <a:gd name="T106" fmla="*/ 439 w 630"/>
              <a:gd name="T107" fmla="*/ 325 h 706"/>
              <a:gd name="T108" fmla="*/ 595 w 630"/>
              <a:gd name="T109" fmla="*/ 325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0" h="706">
                <a:moveTo>
                  <a:pt x="279" y="0"/>
                </a:moveTo>
                <a:cubicBezTo>
                  <a:pt x="288" y="0"/>
                  <a:pt x="294" y="0"/>
                  <a:pt x="302" y="0"/>
                </a:cubicBezTo>
                <a:cubicBezTo>
                  <a:pt x="302" y="18"/>
                  <a:pt x="302" y="36"/>
                  <a:pt x="302" y="57"/>
                </a:cubicBezTo>
                <a:cubicBezTo>
                  <a:pt x="312" y="57"/>
                  <a:pt x="320" y="57"/>
                  <a:pt x="327" y="57"/>
                </a:cubicBezTo>
                <a:cubicBezTo>
                  <a:pt x="381" y="57"/>
                  <a:pt x="434" y="57"/>
                  <a:pt x="487" y="57"/>
                </a:cubicBezTo>
                <a:cubicBezTo>
                  <a:pt x="504" y="56"/>
                  <a:pt x="510" y="62"/>
                  <a:pt x="509" y="79"/>
                </a:cubicBezTo>
                <a:cubicBezTo>
                  <a:pt x="508" y="99"/>
                  <a:pt x="509" y="120"/>
                  <a:pt x="509" y="142"/>
                </a:cubicBezTo>
                <a:cubicBezTo>
                  <a:pt x="543" y="142"/>
                  <a:pt x="575" y="142"/>
                  <a:pt x="607" y="142"/>
                </a:cubicBezTo>
                <a:cubicBezTo>
                  <a:pt x="614" y="143"/>
                  <a:pt x="623" y="145"/>
                  <a:pt x="627" y="150"/>
                </a:cubicBezTo>
                <a:cubicBezTo>
                  <a:pt x="630" y="152"/>
                  <a:pt x="625" y="163"/>
                  <a:pt x="621" y="169"/>
                </a:cubicBezTo>
                <a:cubicBezTo>
                  <a:pt x="606" y="194"/>
                  <a:pt x="589" y="219"/>
                  <a:pt x="572" y="245"/>
                </a:cubicBezTo>
                <a:cubicBezTo>
                  <a:pt x="589" y="271"/>
                  <a:pt x="606" y="296"/>
                  <a:pt x="622" y="322"/>
                </a:cubicBezTo>
                <a:cubicBezTo>
                  <a:pt x="625" y="328"/>
                  <a:pt x="629" y="337"/>
                  <a:pt x="627" y="342"/>
                </a:cubicBezTo>
                <a:cubicBezTo>
                  <a:pt x="624" y="346"/>
                  <a:pt x="615" y="349"/>
                  <a:pt x="608" y="349"/>
                </a:cubicBezTo>
                <a:cubicBezTo>
                  <a:pt x="545" y="349"/>
                  <a:pt x="483" y="349"/>
                  <a:pt x="420" y="349"/>
                </a:cubicBezTo>
                <a:cubicBezTo>
                  <a:pt x="405" y="349"/>
                  <a:pt x="398" y="344"/>
                  <a:pt x="399" y="328"/>
                </a:cubicBezTo>
                <a:cubicBezTo>
                  <a:pt x="400" y="307"/>
                  <a:pt x="399" y="287"/>
                  <a:pt x="399" y="264"/>
                </a:cubicBezTo>
                <a:cubicBezTo>
                  <a:pt x="367" y="264"/>
                  <a:pt x="337" y="264"/>
                  <a:pt x="303" y="264"/>
                </a:cubicBezTo>
                <a:cubicBezTo>
                  <a:pt x="303" y="295"/>
                  <a:pt x="305" y="327"/>
                  <a:pt x="302" y="357"/>
                </a:cubicBezTo>
                <a:cubicBezTo>
                  <a:pt x="299" y="391"/>
                  <a:pt x="311" y="414"/>
                  <a:pt x="334" y="437"/>
                </a:cubicBezTo>
                <a:cubicBezTo>
                  <a:pt x="413" y="514"/>
                  <a:pt x="490" y="593"/>
                  <a:pt x="567" y="671"/>
                </a:cubicBezTo>
                <a:cubicBezTo>
                  <a:pt x="571" y="675"/>
                  <a:pt x="575" y="679"/>
                  <a:pt x="578" y="683"/>
                </a:cubicBezTo>
                <a:cubicBezTo>
                  <a:pt x="587" y="695"/>
                  <a:pt x="583" y="703"/>
                  <a:pt x="568" y="705"/>
                </a:cubicBezTo>
                <a:cubicBezTo>
                  <a:pt x="563" y="705"/>
                  <a:pt x="559" y="705"/>
                  <a:pt x="554" y="705"/>
                </a:cubicBezTo>
                <a:cubicBezTo>
                  <a:pt x="379" y="705"/>
                  <a:pt x="203" y="705"/>
                  <a:pt x="28" y="705"/>
                </a:cubicBezTo>
                <a:cubicBezTo>
                  <a:pt x="24" y="705"/>
                  <a:pt x="20" y="706"/>
                  <a:pt x="16" y="705"/>
                </a:cubicBezTo>
                <a:cubicBezTo>
                  <a:pt x="11" y="703"/>
                  <a:pt x="2" y="701"/>
                  <a:pt x="1" y="698"/>
                </a:cubicBezTo>
                <a:cubicBezTo>
                  <a:pt x="0" y="693"/>
                  <a:pt x="3" y="685"/>
                  <a:pt x="7" y="681"/>
                </a:cubicBezTo>
                <a:cubicBezTo>
                  <a:pt x="33" y="652"/>
                  <a:pt x="61" y="625"/>
                  <a:pt x="88" y="597"/>
                </a:cubicBezTo>
                <a:cubicBezTo>
                  <a:pt x="146" y="538"/>
                  <a:pt x="205" y="477"/>
                  <a:pt x="264" y="418"/>
                </a:cubicBezTo>
                <a:cubicBezTo>
                  <a:pt x="275" y="407"/>
                  <a:pt x="280" y="397"/>
                  <a:pt x="280" y="381"/>
                </a:cubicBezTo>
                <a:cubicBezTo>
                  <a:pt x="279" y="261"/>
                  <a:pt x="279" y="141"/>
                  <a:pt x="279" y="21"/>
                </a:cubicBezTo>
                <a:cubicBezTo>
                  <a:pt x="279" y="15"/>
                  <a:pt x="279" y="8"/>
                  <a:pt x="279" y="0"/>
                </a:cubicBezTo>
                <a:close/>
                <a:moveTo>
                  <a:pt x="444" y="579"/>
                </a:moveTo>
                <a:cubicBezTo>
                  <a:pt x="391" y="528"/>
                  <a:pt x="340" y="479"/>
                  <a:pt x="293" y="434"/>
                </a:cubicBezTo>
                <a:cubicBezTo>
                  <a:pt x="244" y="480"/>
                  <a:pt x="193" y="529"/>
                  <a:pt x="141" y="579"/>
                </a:cubicBezTo>
                <a:cubicBezTo>
                  <a:pt x="164" y="595"/>
                  <a:pt x="185" y="610"/>
                  <a:pt x="207" y="626"/>
                </a:cubicBezTo>
                <a:cubicBezTo>
                  <a:pt x="231" y="609"/>
                  <a:pt x="254" y="594"/>
                  <a:pt x="276" y="577"/>
                </a:cubicBezTo>
                <a:cubicBezTo>
                  <a:pt x="288" y="568"/>
                  <a:pt x="297" y="568"/>
                  <a:pt x="308" y="577"/>
                </a:cubicBezTo>
                <a:cubicBezTo>
                  <a:pt x="331" y="593"/>
                  <a:pt x="355" y="609"/>
                  <a:pt x="378" y="626"/>
                </a:cubicBezTo>
                <a:cubicBezTo>
                  <a:pt x="400" y="611"/>
                  <a:pt x="421" y="596"/>
                  <a:pt x="444" y="579"/>
                </a:cubicBezTo>
                <a:close/>
                <a:moveTo>
                  <a:pt x="304" y="238"/>
                </a:moveTo>
                <a:cubicBezTo>
                  <a:pt x="365" y="238"/>
                  <a:pt x="424" y="238"/>
                  <a:pt x="485" y="238"/>
                </a:cubicBezTo>
                <a:cubicBezTo>
                  <a:pt x="485" y="185"/>
                  <a:pt x="485" y="134"/>
                  <a:pt x="485" y="81"/>
                </a:cubicBezTo>
                <a:cubicBezTo>
                  <a:pt x="424" y="81"/>
                  <a:pt x="364" y="81"/>
                  <a:pt x="304" y="81"/>
                </a:cubicBezTo>
                <a:cubicBezTo>
                  <a:pt x="304" y="134"/>
                  <a:pt x="304" y="185"/>
                  <a:pt x="304" y="238"/>
                </a:cubicBezTo>
                <a:close/>
                <a:moveTo>
                  <a:pt x="595" y="325"/>
                </a:moveTo>
                <a:cubicBezTo>
                  <a:pt x="582" y="304"/>
                  <a:pt x="572" y="286"/>
                  <a:pt x="559" y="270"/>
                </a:cubicBezTo>
                <a:cubicBezTo>
                  <a:pt x="546" y="253"/>
                  <a:pt x="544" y="239"/>
                  <a:pt x="559" y="221"/>
                </a:cubicBezTo>
                <a:cubicBezTo>
                  <a:pt x="572" y="205"/>
                  <a:pt x="582" y="186"/>
                  <a:pt x="594" y="167"/>
                </a:cubicBezTo>
                <a:cubicBezTo>
                  <a:pt x="565" y="167"/>
                  <a:pt x="538" y="167"/>
                  <a:pt x="509" y="167"/>
                </a:cubicBezTo>
                <a:cubicBezTo>
                  <a:pt x="509" y="191"/>
                  <a:pt x="508" y="214"/>
                  <a:pt x="509" y="236"/>
                </a:cubicBezTo>
                <a:cubicBezTo>
                  <a:pt x="510" y="251"/>
                  <a:pt x="506" y="261"/>
                  <a:pt x="495" y="271"/>
                </a:cubicBezTo>
                <a:cubicBezTo>
                  <a:pt x="477" y="287"/>
                  <a:pt x="460" y="304"/>
                  <a:pt x="439" y="325"/>
                </a:cubicBezTo>
                <a:cubicBezTo>
                  <a:pt x="494" y="325"/>
                  <a:pt x="543" y="325"/>
                  <a:pt x="595" y="325"/>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993407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728185-8831-4318-BBF1-BEF3E035228B}"/>
              </a:ext>
            </a:extLst>
          </p:cNvPr>
          <p:cNvSpPr>
            <a:spLocks noGrp="1"/>
          </p:cNvSpPr>
          <p:nvPr>
            <p:ph type="title"/>
          </p:nvPr>
        </p:nvSpPr>
        <p:spPr>
          <a:xfrm>
            <a:off x="361951" y="128091"/>
            <a:ext cx="11553824" cy="1015663"/>
          </a:xfrm>
        </p:spPr>
        <p:txBody>
          <a:bodyPr/>
          <a:lstStyle/>
          <a:p>
            <a:r>
              <a:rPr lang="en-GB" sz="2000" dirty="0"/>
              <a:t>Generally, teachers in primary or maintained schools are the least likely to think alignment is possible / easy. Those in outstanding schools have had the best experience with curriculum alignment</a:t>
            </a:r>
          </a:p>
        </p:txBody>
      </p:sp>
      <p:sp>
        <p:nvSpPr>
          <p:cNvPr id="16" name="Rectangle 15">
            <a:extLst>
              <a:ext uri="{FF2B5EF4-FFF2-40B4-BE49-F238E27FC236}">
                <a16:creationId xmlns:a16="http://schemas.microsoft.com/office/drawing/2014/main" id="{3EC5337C-F6C0-4291-91F8-5B1C19EB659F}"/>
              </a:ext>
            </a:extLst>
          </p:cNvPr>
          <p:cNvSpPr/>
          <p:nvPr/>
        </p:nvSpPr>
        <p:spPr>
          <a:xfrm>
            <a:off x="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grpSp>
        <p:nvGrpSpPr>
          <p:cNvPr id="7" name="Group 6" descr="Ease of aligning with curriculum">
            <a:extLst>
              <a:ext uri="{FF2B5EF4-FFF2-40B4-BE49-F238E27FC236}">
                <a16:creationId xmlns:a16="http://schemas.microsoft.com/office/drawing/2014/main" id="{7EA26986-1C42-4B4A-83FD-11D3C9B3786D}"/>
              </a:ext>
            </a:extLst>
          </p:cNvPr>
          <p:cNvGrpSpPr/>
          <p:nvPr/>
        </p:nvGrpSpPr>
        <p:grpSpPr>
          <a:xfrm>
            <a:off x="694472" y="1162426"/>
            <a:ext cx="2780891" cy="448774"/>
            <a:chOff x="9502" y="250129"/>
            <a:chExt cx="2840270" cy="803069"/>
          </a:xfrm>
        </p:grpSpPr>
        <p:sp>
          <p:nvSpPr>
            <p:cNvPr id="8" name="Rectangle: Rounded Corners 7">
              <a:extLst>
                <a:ext uri="{FF2B5EF4-FFF2-40B4-BE49-F238E27FC236}">
                  <a16:creationId xmlns:a16="http://schemas.microsoft.com/office/drawing/2014/main" id="{2CABD030-D745-4332-9C28-10B1F07680DE}"/>
                </a:ext>
              </a:extLst>
            </p:cNvPr>
            <p:cNvSpPr/>
            <p:nvPr/>
          </p:nvSpPr>
          <p:spPr>
            <a:xfrm>
              <a:off x="9502" y="250129"/>
              <a:ext cx="2840270" cy="80306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24D9E758-D156-462E-A2E2-6FB96AB9288A}"/>
                </a:ext>
              </a:extLst>
            </p:cNvPr>
            <p:cNvSpPr txBox="1"/>
            <p:nvPr/>
          </p:nvSpPr>
          <p:spPr>
            <a:xfrm>
              <a:off x="33023" y="273651"/>
              <a:ext cx="2793228" cy="7560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Ease of aligning with curriculu</a:t>
              </a:r>
              <a:r>
                <a:rPr lang="en-GB" sz="1200" b="1" dirty="0"/>
                <a:t>m </a:t>
              </a:r>
              <a:endParaRPr lang="en-GB" sz="1200" b="1" kern="1200" dirty="0"/>
            </a:p>
          </p:txBody>
        </p:sp>
      </p:grpSp>
      <p:grpSp>
        <p:nvGrpSpPr>
          <p:cNvPr id="10" name="Group 9" descr="Extent it has aligned with the curriculum">
            <a:extLst>
              <a:ext uri="{FF2B5EF4-FFF2-40B4-BE49-F238E27FC236}">
                <a16:creationId xmlns:a16="http://schemas.microsoft.com/office/drawing/2014/main" id="{5D5D4657-6D3B-4E3A-A221-137E22A3FE95}"/>
              </a:ext>
            </a:extLst>
          </p:cNvPr>
          <p:cNvGrpSpPr/>
          <p:nvPr/>
        </p:nvGrpSpPr>
        <p:grpSpPr>
          <a:xfrm>
            <a:off x="4595521" y="1164142"/>
            <a:ext cx="2816750" cy="448774"/>
            <a:chOff x="9502" y="250129"/>
            <a:chExt cx="2840270" cy="803069"/>
          </a:xfrm>
        </p:grpSpPr>
        <p:sp>
          <p:nvSpPr>
            <p:cNvPr id="11" name="Rectangle: Rounded Corners 10">
              <a:extLst>
                <a:ext uri="{FF2B5EF4-FFF2-40B4-BE49-F238E27FC236}">
                  <a16:creationId xmlns:a16="http://schemas.microsoft.com/office/drawing/2014/main" id="{498A3DA1-9678-4437-A3E3-39A525DB6230}"/>
                </a:ext>
              </a:extLst>
            </p:cNvPr>
            <p:cNvSpPr/>
            <p:nvPr/>
          </p:nvSpPr>
          <p:spPr>
            <a:xfrm>
              <a:off x="9502" y="250129"/>
              <a:ext cx="2840270" cy="80306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CFAC2978-F392-42FE-B165-4F193DFB9C8C}"/>
                </a:ext>
              </a:extLst>
            </p:cNvPr>
            <p:cNvSpPr txBox="1"/>
            <p:nvPr/>
          </p:nvSpPr>
          <p:spPr>
            <a:xfrm>
              <a:off x="33023" y="273651"/>
              <a:ext cx="2793228" cy="7560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a:r>
                <a:rPr lang="en-US" sz="1200" b="1" dirty="0"/>
                <a:t>Extent it has aligned with the curriculum</a:t>
              </a:r>
              <a:endParaRPr lang="en-GB" sz="1200" b="1" dirty="0"/>
            </a:p>
          </p:txBody>
        </p:sp>
      </p:grpSp>
      <p:grpSp>
        <p:nvGrpSpPr>
          <p:cNvPr id="13" name="Group 12" descr="Can it be aligned completely with the curriculum">
            <a:extLst>
              <a:ext uri="{FF2B5EF4-FFF2-40B4-BE49-F238E27FC236}">
                <a16:creationId xmlns:a16="http://schemas.microsoft.com/office/drawing/2014/main" id="{E9568FD4-2D6D-4DBE-8128-3AD2F2080E2A}"/>
              </a:ext>
            </a:extLst>
          </p:cNvPr>
          <p:cNvGrpSpPr/>
          <p:nvPr/>
        </p:nvGrpSpPr>
        <p:grpSpPr>
          <a:xfrm>
            <a:off x="8532429" y="1164141"/>
            <a:ext cx="2796441" cy="447051"/>
            <a:chOff x="9502" y="250129"/>
            <a:chExt cx="2840270" cy="803069"/>
          </a:xfrm>
        </p:grpSpPr>
        <p:sp>
          <p:nvSpPr>
            <p:cNvPr id="14" name="Rectangle: Rounded Corners 13">
              <a:extLst>
                <a:ext uri="{FF2B5EF4-FFF2-40B4-BE49-F238E27FC236}">
                  <a16:creationId xmlns:a16="http://schemas.microsoft.com/office/drawing/2014/main" id="{E7892ABD-D6C3-4A70-A0B5-E6E997EC0815}"/>
                </a:ext>
              </a:extLst>
            </p:cNvPr>
            <p:cNvSpPr/>
            <p:nvPr/>
          </p:nvSpPr>
          <p:spPr>
            <a:xfrm>
              <a:off x="9502" y="250129"/>
              <a:ext cx="2840270" cy="80306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66C5ACCE-3BDA-4AE0-A271-60F34CDA9EF5}"/>
                </a:ext>
              </a:extLst>
            </p:cNvPr>
            <p:cNvSpPr txBox="1"/>
            <p:nvPr/>
          </p:nvSpPr>
          <p:spPr>
            <a:xfrm>
              <a:off x="33023" y="273650"/>
              <a:ext cx="2793228" cy="7560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a:r>
                <a:rPr lang="en-US" sz="1200" b="1" dirty="0"/>
                <a:t>Can it be aligned completely with the curriculum </a:t>
              </a:r>
              <a:endParaRPr lang="en-GB" sz="1200" b="1" dirty="0"/>
            </a:p>
          </p:txBody>
        </p:sp>
      </p:grpSp>
      <p:graphicFrame>
        <p:nvGraphicFramePr>
          <p:cNvPr id="5" name="Diagram 4" descr="Primary school teachers are more likely to state remote learning is difficult to align (55%), compared to 45% of secondary school teachers.">
            <a:extLst>
              <a:ext uri="{FF2B5EF4-FFF2-40B4-BE49-F238E27FC236}">
                <a16:creationId xmlns:a16="http://schemas.microsoft.com/office/drawing/2014/main" id="{4457C041-45D6-471B-8CD8-14E1A972F6B6}"/>
              </a:ext>
            </a:extLst>
          </p:cNvPr>
          <p:cNvGraphicFramePr/>
          <p:nvPr>
            <p:extLst>
              <p:ext uri="{D42A27DB-BD31-4B8C-83A1-F6EECF244321}">
                <p14:modId xmlns:p14="http://schemas.microsoft.com/office/powerpoint/2010/main" val="3803145777"/>
              </p:ext>
            </p:extLst>
          </p:nvPr>
        </p:nvGraphicFramePr>
        <p:xfrm>
          <a:off x="694470" y="1651124"/>
          <a:ext cx="10634401" cy="1366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Diagram 19" descr="There is no difference in agreement between Requires Improvement/Inadequate (54%) and Outstanding (57%) schools that it can be aligned. Although Good schools are significantly less likely than the latter to agree (46%), with only 12% of teachers at Good schools strongly agreeing.">
            <a:extLst>
              <a:ext uri="{FF2B5EF4-FFF2-40B4-BE49-F238E27FC236}">
                <a16:creationId xmlns:a16="http://schemas.microsoft.com/office/drawing/2014/main" id="{250C70A4-FBFA-43FC-86C6-BE8023EE6FA5}"/>
              </a:ext>
            </a:extLst>
          </p:cNvPr>
          <p:cNvGraphicFramePr/>
          <p:nvPr>
            <p:extLst>
              <p:ext uri="{D42A27DB-BD31-4B8C-83A1-F6EECF244321}">
                <p14:modId xmlns:p14="http://schemas.microsoft.com/office/powerpoint/2010/main" val="1214632867"/>
              </p:ext>
            </p:extLst>
          </p:nvPr>
        </p:nvGraphicFramePr>
        <p:xfrm>
          <a:off x="694469" y="3146526"/>
          <a:ext cx="10634401" cy="16815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1" name="Diagram 20" descr="Independent schools are more likely to report alignment was easy (64%), compared to under half of academies (47%) and just over two fifths (43%) of maintained schools. &#10;">
            <a:extLst>
              <a:ext uri="{FF2B5EF4-FFF2-40B4-BE49-F238E27FC236}">
                <a16:creationId xmlns:a16="http://schemas.microsoft.com/office/drawing/2014/main" id="{EE3B3B06-E37B-43D9-940C-323998298C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09001060"/>
              </p:ext>
            </p:extLst>
          </p:nvPr>
        </p:nvGraphicFramePr>
        <p:xfrm>
          <a:off x="694471" y="4957409"/>
          <a:ext cx="10634401" cy="134925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 name="Footer Placeholder 2">
            <a:extLst>
              <a:ext uri="{FF2B5EF4-FFF2-40B4-BE49-F238E27FC236}">
                <a16:creationId xmlns:a16="http://schemas.microsoft.com/office/drawing/2014/main" id="{C59B998A-5171-48AE-9781-C7CA486AFE10}"/>
              </a:ext>
              <a:ext uri="{C183D7F6-B498-43B3-948B-1728B52AA6E4}">
                <adec:decorative xmlns:adec="http://schemas.microsoft.com/office/drawing/2017/decorative" val="0"/>
              </a:ext>
            </a:extLst>
          </p:cNvPr>
          <p:cNvSpPr>
            <a:spLocks noGrp="1"/>
          </p:cNvSpPr>
          <p:nvPr>
            <p:ph type="ftr" sz="quarter" idx="14"/>
          </p:nvPr>
        </p:nvSpPr>
        <p:spPr/>
        <p:txBody>
          <a:bodyPr/>
          <a:lstStyle/>
          <a:p>
            <a:r>
              <a:rPr lang="en-US" dirty="0"/>
              <a:t>Q15. How easy or difficult has it been to align remote learning with the curriculum?; Q16. To what extent, if at all, would you say remote learning has been aligned with the curriculum?; Q16. To what extent, if at all, would you say remote learning has been aligned with the curriculum? Q17. To what extent would you agree or disagree that it is possible for remote learning to be completely aligned with the curriculum? Base: All teachers whose school offers remote learning (all n=969; primary n=348; secondary n=621; Outstanding n=239; Good n=549; Requires Improvement / Inadequate n=128; Independent n=128; Maintained n=290; Academy n=516)</a:t>
            </a:r>
          </a:p>
        </p:txBody>
      </p:sp>
    </p:spTree>
    <p:extLst>
      <p:ext uri="{BB962C8B-B14F-4D97-AF65-F5344CB8AC3E}">
        <p14:creationId xmlns:p14="http://schemas.microsoft.com/office/powerpoint/2010/main" val="4232604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0709" y="441722"/>
            <a:ext cx="10634400" cy="830997"/>
          </a:xfrm>
        </p:spPr>
        <p:txBody>
          <a:bodyPr/>
          <a:lstStyle/>
          <a:p>
            <a:r>
              <a:rPr lang="en-GB" dirty="0"/>
              <a:t>Ability to align the curriculum depends on how practical and complex the subject is</a:t>
            </a:r>
          </a:p>
        </p:txBody>
      </p:sp>
      <p:grpSp>
        <p:nvGrpSpPr>
          <p:cNvPr id="5" name="Group 4" descr="Core subjects: Maths, Science and English and other ‘core’ subjects tend to be prioritised, particularly for primary school pupils. &#10;Extensive resources online make independent learning for these subjects easier."/>
          <p:cNvGrpSpPr/>
          <p:nvPr/>
        </p:nvGrpSpPr>
        <p:grpSpPr>
          <a:xfrm>
            <a:off x="770709" y="1494457"/>
            <a:ext cx="3348710" cy="4134711"/>
            <a:chOff x="1031966" y="1762563"/>
            <a:chExt cx="3818618" cy="4134711"/>
          </a:xfrm>
        </p:grpSpPr>
        <p:sp>
          <p:nvSpPr>
            <p:cNvPr id="6" name="Rectangle 5"/>
            <p:cNvSpPr/>
            <p:nvPr/>
          </p:nvSpPr>
          <p:spPr>
            <a:xfrm>
              <a:off x="1327391" y="1762563"/>
              <a:ext cx="3373638" cy="4134711"/>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Maths, Science and English and other ‘core’ subjects tend to be </a:t>
              </a:r>
              <a:r>
                <a:rPr lang="en-GB" sz="1400" b="1" dirty="0">
                  <a:solidFill>
                    <a:schemeClr val="tx1"/>
                  </a:solidFill>
                </a:rPr>
                <a:t>prioritised</a:t>
              </a:r>
              <a:r>
                <a:rPr lang="en-GB" sz="1400" dirty="0">
                  <a:solidFill>
                    <a:schemeClr val="tx1"/>
                  </a:solidFill>
                </a:rPr>
                <a:t>, particularly for </a:t>
              </a:r>
              <a:r>
                <a:rPr lang="en-GB" sz="1400" b="1" dirty="0">
                  <a:solidFill>
                    <a:schemeClr val="tx1"/>
                  </a:solidFill>
                </a:rPr>
                <a:t>primary school pupils</a:t>
              </a:r>
              <a:r>
                <a:rPr lang="en-GB" sz="1400" dirty="0">
                  <a:solidFill>
                    <a:schemeClr val="tx1"/>
                  </a:solidFill>
                </a:rPr>
                <a:t>. </a:t>
              </a:r>
            </a:p>
            <a:p>
              <a:pPr marL="285750" indent="-285750">
                <a:buFont typeface="Arial" panose="020B0604020202020204" pitchFamily="34" charset="0"/>
                <a:buChar char="•"/>
              </a:pPr>
              <a:r>
                <a:rPr lang="en-GB" sz="1400" dirty="0">
                  <a:solidFill>
                    <a:schemeClr val="tx1"/>
                  </a:solidFill>
                </a:rPr>
                <a:t>Extensive </a:t>
              </a:r>
              <a:r>
                <a:rPr lang="en-GB" sz="1400" b="1" dirty="0">
                  <a:solidFill>
                    <a:schemeClr val="tx1"/>
                  </a:solidFill>
                </a:rPr>
                <a:t>resources</a:t>
              </a:r>
              <a:r>
                <a:rPr lang="en-GB" sz="1400" dirty="0">
                  <a:solidFill>
                    <a:schemeClr val="tx1"/>
                  </a:solidFill>
                </a:rPr>
                <a:t> online make </a:t>
              </a:r>
              <a:r>
                <a:rPr lang="en-GB" sz="1400" b="1" dirty="0">
                  <a:solidFill>
                    <a:schemeClr val="tx1"/>
                  </a:solidFill>
                </a:rPr>
                <a:t>independent</a:t>
              </a:r>
              <a:r>
                <a:rPr lang="en-GB" sz="1400" dirty="0">
                  <a:solidFill>
                    <a:schemeClr val="tx1"/>
                  </a:solidFill>
                </a:rPr>
                <a:t> learning for these subjects easier.</a:t>
              </a:r>
            </a:p>
          </p:txBody>
        </p:sp>
        <p:sp>
          <p:nvSpPr>
            <p:cNvPr id="7" name="Rectangle 6"/>
            <p:cNvSpPr/>
            <p:nvPr/>
          </p:nvSpPr>
          <p:spPr>
            <a:xfrm>
              <a:off x="1031967" y="5120640"/>
              <a:ext cx="850196" cy="600891"/>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a:solidFill>
                  <a:schemeClr val="accent1"/>
                </a:solidFill>
                <a:latin typeface="+mj-lt"/>
              </a:endParaRPr>
            </a:p>
          </p:txBody>
        </p:sp>
        <p:sp>
          <p:nvSpPr>
            <p:cNvPr id="8" name="Rectangle 7"/>
            <p:cNvSpPr/>
            <p:nvPr/>
          </p:nvSpPr>
          <p:spPr>
            <a:xfrm>
              <a:off x="1031966" y="5120640"/>
              <a:ext cx="3818618" cy="600891"/>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latin typeface="+mj-lt"/>
                </a:rPr>
                <a:t>‘Core’ subjects</a:t>
              </a:r>
            </a:p>
          </p:txBody>
        </p:sp>
      </p:grpSp>
      <p:grpSp>
        <p:nvGrpSpPr>
          <p:cNvPr id="9" name="Group 8" descr="Subjects which are considered to be practical or challenge based e.g. sport or art are particularly complex to teach remotely. &#10;Classes which require materials or fieldwork are deprioritised as students may not have access to them at home. &#10;&#10;&#10;&#10;Some teacher prioritise teaching the theory for more practical subjects e.g. watching National Theatre at Home for drama.&#10;Overall there tends to be fewer resources online compared to core subjects like Maths, English or Science.&#10;Success with ‘other’ subjects often depends more on the resources the child has access to, as well as how imaginative and resourceful their teacher is.">
            <a:extLst>
              <a:ext uri="{C183D7F6-B498-43B3-948B-1728B52AA6E4}">
                <adec:decorative xmlns:adec="http://schemas.microsoft.com/office/drawing/2017/decorative" val="0"/>
              </a:ext>
            </a:extLst>
          </p:cNvPr>
          <p:cNvGrpSpPr/>
          <p:nvPr/>
        </p:nvGrpSpPr>
        <p:grpSpPr>
          <a:xfrm>
            <a:off x="4544292" y="1494457"/>
            <a:ext cx="6867708" cy="4134711"/>
            <a:chOff x="916044" y="1762564"/>
            <a:chExt cx="3414628" cy="4134711"/>
          </a:xfrm>
        </p:grpSpPr>
        <p:sp>
          <p:nvSpPr>
            <p:cNvPr id="10" name="Rectangle 9"/>
            <p:cNvSpPr/>
            <p:nvPr/>
          </p:nvSpPr>
          <p:spPr>
            <a:xfrm>
              <a:off x="1064685" y="1762564"/>
              <a:ext cx="3130722" cy="4134711"/>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08000" rtlCol="0" anchor="t"/>
            <a:lstStyle/>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Subjects which are considered to be </a:t>
              </a:r>
              <a:r>
                <a:rPr lang="en-GB" sz="1400" b="1" dirty="0">
                  <a:solidFill>
                    <a:schemeClr val="tx1"/>
                  </a:solidFill>
                </a:rPr>
                <a:t>practical</a:t>
              </a:r>
              <a:r>
                <a:rPr lang="en-GB" sz="1400" dirty="0">
                  <a:solidFill>
                    <a:schemeClr val="tx1"/>
                  </a:solidFill>
                </a:rPr>
                <a:t> or </a:t>
              </a:r>
              <a:r>
                <a:rPr lang="en-GB" sz="1400" b="1" dirty="0">
                  <a:solidFill>
                    <a:schemeClr val="tx1"/>
                  </a:solidFill>
                </a:rPr>
                <a:t>challenge</a:t>
              </a:r>
              <a:r>
                <a:rPr lang="en-GB" sz="1400" dirty="0">
                  <a:solidFill>
                    <a:schemeClr val="tx1"/>
                  </a:solidFill>
                </a:rPr>
                <a:t> based e.g. sport or art are particularly complex to teach remotely. </a:t>
              </a:r>
            </a:p>
            <a:p>
              <a:pPr marL="285750" indent="-285750">
                <a:buFont typeface="Arial" panose="020B0604020202020204" pitchFamily="34" charset="0"/>
                <a:buChar char="•"/>
              </a:pPr>
              <a:r>
                <a:rPr lang="en-GB" sz="1400" dirty="0">
                  <a:solidFill>
                    <a:schemeClr val="tx1"/>
                  </a:solidFill>
                </a:rPr>
                <a:t>Classes which require </a:t>
              </a:r>
              <a:r>
                <a:rPr lang="en-GB" sz="1400" b="1" dirty="0">
                  <a:solidFill>
                    <a:schemeClr val="tx1"/>
                  </a:solidFill>
                </a:rPr>
                <a:t>materials</a:t>
              </a:r>
              <a:r>
                <a:rPr lang="en-GB" sz="1400" dirty="0">
                  <a:solidFill>
                    <a:schemeClr val="tx1"/>
                  </a:solidFill>
                </a:rPr>
                <a:t> or </a:t>
              </a:r>
              <a:r>
                <a:rPr lang="en-GB" sz="1400" b="1" dirty="0">
                  <a:solidFill>
                    <a:schemeClr val="tx1"/>
                  </a:solidFill>
                </a:rPr>
                <a:t>fieldwork</a:t>
              </a:r>
              <a:r>
                <a:rPr lang="en-GB" sz="1400" dirty="0">
                  <a:solidFill>
                    <a:schemeClr val="tx1"/>
                  </a:solidFill>
                </a:rPr>
                <a:t> are deprioritised as students may not have access to them at home. </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Some teacher prioritise teaching the </a:t>
              </a:r>
              <a:r>
                <a:rPr lang="en-GB" sz="1400" b="1" dirty="0">
                  <a:solidFill>
                    <a:schemeClr val="tx1"/>
                  </a:solidFill>
                </a:rPr>
                <a:t>theory</a:t>
              </a:r>
              <a:r>
                <a:rPr lang="en-GB" sz="1400" dirty="0">
                  <a:solidFill>
                    <a:schemeClr val="tx1"/>
                  </a:solidFill>
                </a:rPr>
                <a:t> for more practical subjects e.g. watching National Theatre at Home for drama.</a:t>
              </a:r>
            </a:p>
            <a:p>
              <a:pPr marL="285750" indent="-285750">
                <a:buFont typeface="Arial" panose="020B0604020202020204" pitchFamily="34" charset="0"/>
                <a:buChar char="•"/>
              </a:pPr>
              <a:r>
                <a:rPr lang="en-GB" sz="1400" dirty="0">
                  <a:solidFill>
                    <a:schemeClr val="tx1"/>
                  </a:solidFill>
                </a:rPr>
                <a:t>Overall there tends to be </a:t>
              </a:r>
              <a:r>
                <a:rPr lang="en-GB" sz="1400" b="1" dirty="0">
                  <a:solidFill>
                    <a:schemeClr val="tx1"/>
                  </a:solidFill>
                </a:rPr>
                <a:t>fewer resources </a:t>
              </a:r>
              <a:r>
                <a:rPr lang="en-GB" sz="1400" dirty="0">
                  <a:solidFill>
                    <a:schemeClr val="tx1"/>
                  </a:solidFill>
                </a:rPr>
                <a:t>online compared to core subjects like Maths, English or Science.</a:t>
              </a:r>
            </a:p>
            <a:p>
              <a:pPr marL="285750" indent="-285750">
                <a:buFont typeface="Arial" panose="020B0604020202020204" pitchFamily="34" charset="0"/>
                <a:buChar char="•"/>
              </a:pPr>
              <a:r>
                <a:rPr lang="en-GB" sz="1400" dirty="0">
                  <a:solidFill>
                    <a:schemeClr val="tx1"/>
                  </a:solidFill>
                </a:rPr>
                <a:t>Success with ‘other’ subjects often depends more on the </a:t>
              </a:r>
              <a:r>
                <a:rPr lang="en-GB" sz="1400" b="1" dirty="0">
                  <a:solidFill>
                    <a:schemeClr val="tx1"/>
                  </a:solidFill>
                </a:rPr>
                <a:t>resources</a:t>
              </a:r>
              <a:r>
                <a:rPr lang="en-GB" sz="1400" dirty="0">
                  <a:solidFill>
                    <a:schemeClr val="tx1"/>
                  </a:solidFill>
                </a:rPr>
                <a:t> the child has access to, as well as how </a:t>
              </a:r>
              <a:r>
                <a:rPr lang="en-GB" sz="1400" b="1" dirty="0">
                  <a:solidFill>
                    <a:schemeClr val="tx1"/>
                  </a:solidFill>
                </a:rPr>
                <a:t>imaginative</a:t>
              </a:r>
              <a:r>
                <a:rPr lang="en-GB" sz="1400" dirty="0">
                  <a:solidFill>
                    <a:schemeClr val="tx1"/>
                  </a:solidFill>
                </a:rPr>
                <a:t> and resourceful their teacher is.  </a:t>
              </a:r>
            </a:p>
          </p:txBody>
        </p:sp>
        <p:sp>
          <p:nvSpPr>
            <p:cNvPr id="11" name="Rectangle 10"/>
            <p:cNvSpPr/>
            <p:nvPr/>
          </p:nvSpPr>
          <p:spPr>
            <a:xfrm>
              <a:off x="1031967" y="5120640"/>
              <a:ext cx="850196" cy="600891"/>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a:solidFill>
                  <a:schemeClr val="accent1"/>
                </a:solidFill>
                <a:latin typeface="+mj-lt"/>
              </a:endParaRPr>
            </a:p>
          </p:txBody>
        </p:sp>
        <p:sp>
          <p:nvSpPr>
            <p:cNvPr id="12" name="Rectangle 11"/>
            <p:cNvSpPr/>
            <p:nvPr/>
          </p:nvSpPr>
          <p:spPr>
            <a:xfrm>
              <a:off x="916044" y="5120641"/>
              <a:ext cx="3414628" cy="600891"/>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bg1"/>
                  </a:solidFill>
                  <a:latin typeface="+mj-lt"/>
                </a:rPr>
                <a:t>‘Other’ subjects</a:t>
              </a:r>
            </a:p>
          </p:txBody>
        </p:sp>
      </p:grpSp>
      <p:sp>
        <p:nvSpPr>
          <p:cNvPr id="14" name="Rectangle 13"/>
          <p:cNvSpPr/>
          <p:nvPr/>
        </p:nvSpPr>
        <p:spPr>
          <a:xfrm>
            <a:off x="5632426" y="2747063"/>
            <a:ext cx="4718345" cy="461665"/>
          </a:xfrm>
          <a:prstGeom prst="rect">
            <a:avLst/>
          </a:prstGeom>
        </p:spPr>
        <p:txBody>
          <a:bodyPr wrap="square">
            <a:spAutoFit/>
          </a:bodyPr>
          <a:lstStyle/>
          <a:p>
            <a:pPr algn="ctr"/>
            <a:r>
              <a:rPr lang="en-GB" sz="1200" i="1" dirty="0">
                <a:solidFill>
                  <a:schemeClr val="accent1"/>
                </a:solidFill>
                <a:latin typeface="+mj-lt"/>
                <a:ea typeface="Times New Roman" panose="02020603050405020304" pitchFamily="18" charset="0"/>
              </a:rPr>
              <a:t>“We had to be careful what we sent and base it on what we knew would be quite easily accessible at home” (primary school)</a:t>
            </a:r>
          </a:p>
        </p:txBody>
      </p:sp>
    </p:spTree>
    <p:extLst>
      <p:ext uri="{BB962C8B-B14F-4D97-AF65-F5344CB8AC3E}">
        <p14:creationId xmlns:p14="http://schemas.microsoft.com/office/powerpoint/2010/main" val="3676629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6D923-B295-4F6C-A5E3-9711A7B4E855}"/>
              </a:ext>
            </a:extLst>
          </p:cNvPr>
          <p:cNvSpPr>
            <a:spLocks noGrp="1"/>
          </p:cNvSpPr>
          <p:nvPr>
            <p:ph type="title"/>
          </p:nvPr>
        </p:nvSpPr>
        <p:spPr>
          <a:xfrm>
            <a:off x="660263" y="126648"/>
            <a:ext cx="10634400" cy="830997"/>
          </a:xfrm>
        </p:spPr>
        <p:txBody>
          <a:bodyPr/>
          <a:lstStyle/>
          <a:p>
            <a:r>
              <a:rPr lang="en-GB" dirty="0"/>
              <a:t>Steps senior leadership have taken to ensure remote learning is aligned with the curriculum*</a:t>
            </a:r>
          </a:p>
        </p:txBody>
      </p:sp>
      <p:sp>
        <p:nvSpPr>
          <p:cNvPr id="15" name="Rectangle 14">
            <a:extLst>
              <a:ext uri="{FF2B5EF4-FFF2-40B4-BE49-F238E27FC236}">
                <a16:creationId xmlns:a16="http://schemas.microsoft.com/office/drawing/2014/main" id="{5F82349C-145E-49FD-9B6A-1544CD0B0789}"/>
              </a:ext>
            </a:extLst>
          </p:cNvPr>
          <p:cNvSpPr/>
          <p:nvPr/>
        </p:nvSpPr>
        <p:spPr>
          <a:xfrm>
            <a:off x="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sp>
        <p:nvSpPr>
          <p:cNvPr id="6" name="Speech Bubble: Rectangle with Corners Rounded 5">
            <a:extLst>
              <a:ext uri="{FF2B5EF4-FFF2-40B4-BE49-F238E27FC236}">
                <a16:creationId xmlns:a16="http://schemas.microsoft.com/office/drawing/2014/main" id="{580400C5-4EEB-46E4-8144-6AE1BFF63B64}"/>
              </a:ext>
            </a:extLst>
          </p:cNvPr>
          <p:cNvSpPr/>
          <p:nvPr/>
        </p:nvSpPr>
        <p:spPr>
          <a:xfrm>
            <a:off x="384038" y="1347692"/>
            <a:ext cx="4330838" cy="1664217"/>
          </a:xfrm>
          <a:prstGeom prst="wedgeRoundRectCallou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We had moved to an SDL curriculum, 2 years prior and have been consistently teaching via Zoom to our sixth form students for two years as well. All staff have been trained in the use of </a:t>
            </a:r>
            <a:r>
              <a:rPr lang="en-US" sz="1200" b="1" dirty="0">
                <a:solidFill>
                  <a:schemeClr val="tx1">
                    <a:lumMod val="75000"/>
                    <a:lumOff val="25000"/>
                  </a:schemeClr>
                </a:solidFill>
              </a:rPr>
              <a:t>Canvas as our main learning platform- </a:t>
            </a:r>
            <a:r>
              <a:rPr lang="en-US" sz="1200" dirty="0">
                <a:solidFill>
                  <a:schemeClr val="tx1">
                    <a:lumMod val="75000"/>
                    <a:lumOff val="25000"/>
                  </a:schemeClr>
                </a:solidFill>
              </a:rPr>
              <a:t>this holds all our resources and curriculum tools and is the main platform for students to access work. All staff have been given training in the use of </a:t>
            </a:r>
            <a:r>
              <a:rPr lang="en-US" sz="1200" b="1" dirty="0">
                <a:solidFill>
                  <a:schemeClr val="tx1">
                    <a:lumMod val="75000"/>
                    <a:lumOff val="25000"/>
                  </a:schemeClr>
                </a:solidFill>
              </a:rPr>
              <a:t>Zoom to deliver live lessons</a:t>
            </a:r>
            <a:endParaRPr lang="en-GB" sz="1200" b="1" dirty="0">
              <a:solidFill>
                <a:schemeClr val="tx1">
                  <a:lumMod val="75000"/>
                  <a:lumOff val="25000"/>
                </a:schemeClr>
              </a:solidFill>
            </a:endParaRPr>
          </a:p>
        </p:txBody>
      </p:sp>
      <p:sp>
        <p:nvSpPr>
          <p:cNvPr id="8" name="Speech Bubble: Rectangle with Corners Rounded 7">
            <a:extLst>
              <a:ext uri="{FF2B5EF4-FFF2-40B4-BE49-F238E27FC236}">
                <a16:creationId xmlns:a16="http://schemas.microsoft.com/office/drawing/2014/main" id="{A591385A-CE14-46C6-8576-4D6C38E0CEDB}"/>
              </a:ext>
            </a:extLst>
          </p:cNvPr>
          <p:cNvSpPr/>
          <p:nvPr/>
        </p:nvSpPr>
        <p:spPr>
          <a:xfrm>
            <a:off x="4965563" y="1336934"/>
            <a:ext cx="4778513" cy="1293294"/>
          </a:xfrm>
          <a:prstGeom prst="wedgeRoundRectCallou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Worked with heads of departments to devise general principles, depts trying to </a:t>
            </a:r>
            <a:r>
              <a:rPr lang="en-US" sz="1200" b="1" dirty="0" err="1">
                <a:solidFill>
                  <a:schemeClr val="tx1">
                    <a:lumMod val="75000"/>
                    <a:lumOff val="25000"/>
                  </a:schemeClr>
                </a:solidFill>
              </a:rPr>
              <a:t>standardise</a:t>
            </a:r>
            <a:r>
              <a:rPr lang="en-US" sz="1200" b="1" dirty="0">
                <a:solidFill>
                  <a:schemeClr val="tx1">
                    <a:lumMod val="75000"/>
                    <a:lumOff val="25000"/>
                  </a:schemeClr>
                </a:solidFill>
              </a:rPr>
              <a:t> work across the subject</a:t>
            </a:r>
            <a:r>
              <a:rPr lang="en-US" sz="1200" dirty="0">
                <a:solidFill>
                  <a:schemeClr val="tx1">
                    <a:lumMod val="75000"/>
                    <a:lumOff val="25000"/>
                  </a:schemeClr>
                </a:solidFill>
              </a:rPr>
              <a:t>. Made an enormous effort to involve as many pupils as possible and teach them how to work at home and how their work aligns with what they would have done in school; </a:t>
            </a:r>
            <a:r>
              <a:rPr lang="en-US" sz="1200" b="1" dirty="0">
                <a:solidFill>
                  <a:schemeClr val="tx1">
                    <a:lumMod val="75000"/>
                    <a:lumOff val="25000"/>
                  </a:schemeClr>
                </a:solidFill>
              </a:rPr>
              <a:t>teachers pairing up to check each others' work </a:t>
            </a:r>
            <a:r>
              <a:rPr lang="en-US" sz="1200" dirty="0">
                <a:solidFill>
                  <a:schemeClr val="tx1">
                    <a:lumMod val="75000"/>
                    <a:lumOff val="25000"/>
                  </a:schemeClr>
                </a:solidFill>
              </a:rPr>
              <a:t>before sending it out.  </a:t>
            </a:r>
            <a:endParaRPr lang="en-GB" sz="1200" dirty="0">
              <a:solidFill>
                <a:schemeClr val="tx1">
                  <a:lumMod val="75000"/>
                  <a:lumOff val="25000"/>
                </a:schemeClr>
              </a:solidFill>
            </a:endParaRPr>
          </a:p>
        </p:txBody>
      </p:sp>
      <p:sp>
        <p:nvSpPr>
          <p:cNvPr id="14" name="Speech Bubble: Rectangle with Corners Rounded 13">
            <a:extLst>
              <a:ext uri="{FF2B5EF4-FFF2-40B4-BE49-F238E27FC236}">
                <a16:creationId xmlns:a16="http://schemas.microsoft.com/office/drawing/2014/main" id="{B32926E1-96F6-4A45-A8FC-7B65B7BAAE98}"/>
              </a:ext>
            </a:extLst>
          </p:cNvPr>
          <p:cNvSpPr/>
          <p:nvPr/>
        </p:nvSpPr>
        <p:spPr>
          <a:xfrm>
            <a:off x="9972676" y="1336933"/>
            <a:ext cx="2019299" cy="1254629"/>
          </a:xfrm>
          <a:prstGeom prst="wedgeRoundRectCallou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They have ensured that it follows medium term plans/schemes of work already in place which is </a:t>
            </a:r>
            <a:r>
              <a:rPr lang="en-US" sz="1200" b="1" dirty="0">
                <a:solidFill>
                  <a:schemeClr val="tx1">
                    <a:lumMod val="75000"/>
                    <a:lumOff val="25000"/>
                  </a:schemeClr>
                </a:solidFill>
              </a:rPr>
              <a:t>mapped across National Curriculum objectives</a:t>
            </a:r>
            <a:r>
              <a:rPr lang="en-US" sz="1200" dirty="0">
                <a:solidFill>
                  <a:schemeClr val="tx1">
                    <a:lumMod val="75000"/>
                    <a:lumOff val="25000"/>
                  </a:schemeClr>
                </a:solidFill>
              </a:rPr>
              <a:t>.</a:t>
            </a:r>
            <a:endParaRPr lang="en-GB" sz="1200" dirty="0">
              <a:solidFill>
                <a:schemeClr val="tx1">
                  <a:lumMod val="75000"/>
                  <a:lumOff val="25000"/>
                </a:schemeClr>
              </a:solidFill>
            </a:endParaRPr>
          </a:p>
        </p:txBody>
      </p:sp>
      <p:sp>
        <p:nvSpPr>
          <p:cNvPr id="7" name="Speech Bubble: Rectangle with Corners Rounded 6">
            <a:extLst>
              <a:ext uri="{FF2B5EF4-FFF2-40B4-BE49-F238E27FC236}">
                <a16:creationId xmlns:a16="http://schemas.microsoft.com/office/drawing/2014/main" id="{904CDB98-64C8-4A02-85D1-52E858803153}"/>
              </a:ext>
            </a:extLst>
          </p:cNvPr>
          <p:cNvSpPr/>
          <p:nvPr/>
        </p:nvSpPr>
        <p:spPr>
          <a:xfrm>
            <a:off x="660263" y="3395184"/>
            <a:ext cx="4778513" cy="1293294"/>
          </a:xfrm>
          <a:prstGeom prst="wedgeRoundRectCallou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Money provided to buy high quality resources allowing easier matching of curriculum especially in </a:t>
            </a:r>
            <a:r>
              <a:rPr lang="en-US" sz="1200" dirty="0" err="1">
                <a:solidFill>
                  <a:schemeClr val="tx1">
                    <a:lumMod val="75000"/>
                    <a:lumOff val="25000"/>
                  </a:schemeClr>
                </a:solidFill>
              </a:rPr>
              <a:t>Maths</a:t>
            </a:r>
            <a:r>
              <a:rPr lang="en-US" sz="1200" dirty="0">
                <a:solidFill>
                  <a:schemeClr val="tx1">
                    <a:lumMod val="75000"/>
                    <a:lumOff val="25000"/>
                  </a:schemeClr>
                </a:solidFill>
              </a:rPr>
              <a:t>. Literacy resources bought to enable </a:t>
            </a:r>
            <a:r>
              <a:rPr lang="en-US" sz="1200" b="1" dirty="0">
                <a:solidFill>
                  <a:schemeClr val="tx1">
                    <a:lumMod val="75000"/>
                    <a:lumOff val="25000"/>
                  </a:schemeClr>
                </a:solidFill>
              </a:rPr>
              <a:t>online reading books</a:t>
            </a:r>
            <a:r>
              <a:rPr lang="en-US" sz="1200" dirty="0">
                <a:solidFill>
                  <a:schemeClr val="tx1">
                    <a:lumMod val="75000"/>
                    <a:lumOff val="25000"/>
                  </a:schemeClr>
                </a:solidFill>
              </a:rPr>
              <a:t>. </a:t>
            </a:r>
            <a:r>
              <a:rPr lang="en-US" sz="1200" b="1" dirty="0">
                <a:solidFill>
                  <a:schemeClr val="tx1">
                    <a:lumMod val="75000"/>
                    <a:lumOff val="25000"/>
                  </a:schemeClr>
                </a:solidFill>
              </a:rPr>
              <a:t>Questionnaires given to parents on their needs </a:t>
            </a:r>
            <a:r>
              <a:rPr lang="en-US" sz="1200" dirty="0">
                <a:solidFill>
                  <a:schemeClr val="tx1">
                    <a:lumMod val="75000"/>
                    <a:lumOff val="25000"/>
                  </a:schemeClr>
                </a:solidFill>
              </a:rPr>
              <a:t>(hardware, internet etc.) . Support given where possible. Plans given to staff to ensure all understand expectations of SKT, teachers, TAs</a:t>
            </a:r>
            <a:endParaRPr lang="en-GB" sz="1200" dirty="0">
              <a:solidFill>
                <a:schemeClr val="tx1">
                  <a:lumMod val="75000"/>
                  <a:lumOff val="25000"/>
                </a:schemeClr>
              </a:solidFill>
            </a:endParaRPr>
          </a:p>
        </p:txBody>
      </p:sp>
      <p:sp>
        <p:nvSpPr>
          <p:cNvPr id="10" name="Speech Bubble: Rectangle with Corners Rounded 9">
            <a:extLst>
              <a:ext uri="{FF2B5EF4-FFF2-40B4-BE49-F238E27FC236}">
                <a16:creationId xmlns:a16="http://schemas.microsoft.com/office/drawing/2014/main" id="{B50B5F54-4D99-4506-93E0-30709D568E3A}"/>
              </a:ext>
            </a:extLst>
          </p:cNvPr>
          <p:cNvSpPr/>
          <p:nvPr/>
        </p:nvSpPr>
        <p:spPr>
          <a:xfrm>
            <a:off x="5703751" y="3019942"/>
            <a:ext cx="2583000" cy="1504433"/>
          </a:xfrm>
          <a:prstGeom prst="wedgeRoundRectCallou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lumMod val="75000"/>
                    <a:lumOff val="25000"/>
                  </a:schemeClr>
                </a:solidFill>
              </a:rPr>
              <a:t>Allocating laptops to those who need it</a:t>
            </a:r>
            <a:r>
              <a:rPr lang="en-US" sz="1200" dirty="0">
                <a:solidFill>
                  <a:schemeClr val="tx1">
                    <a:lumMod val="75000"/>
                    <a:lumOff val="25000"/>
                  </a:schemeClr>
                </a:solidFill>
              </a:rPr>
              <a:t>. Visiting vulnerable families and helping children to complete their studies. Emailing teachers guidance on what the expectations are followed up with a </a:t>
            </a:r>
            <a:r>
              <a:rPr lang="en-US" sz="1200" b="1" dirty="0">
                <a:solidFill>
                  <a:schemeClr val="tx1">
                    <a:lumMod val="75000"/>
                    <a:lumOff val="25000"/>
                  </a:schemeClr>
                </a:solidFill>
              </a:rPr>
              <a:t>Zoom meeting</a:t>
            </a:r>
            <a:r>
              <a:rPr lang="en-US" sz="1200" dirty="0">
                <a:solidFill>
                  <a:schemeClr val="tx1">
                    <a:lumMod val="75000"/>
                    <a:lumOff val="25000"/>
                  </a:schemeClr>
                </a:solidFill>
              </a:rPr>
              <a:t>.</a:t>
            </a:r>
            <a:endParaRPr lang="en-GB" sz="1200" dirty="0">
              <a:solidFill>
                <a:schemeClr val="tx1">
                  <a:lumMod val="75000"/>
                  <a:lumOff val="25000"/>
                </a:schemeClr>
              </a:solidFill>
            </a:endParaRPr>
          </a:p>
        </p:txBody>
      </p:sp>
      <p:sp>
        <p:nvSpPr>
          <p:cNvPr id="9" name="Speech Bubble: Rectangle with Corners Rounded 8">
            <a:extLst>
              <a:ext uri="{FF2B5EF4-FFF2-40B4-BE49-F238E27FC236}">
                <a16:creationId xmlns:a16="http://schemas.microsoft.com/office/drawing/2014/main" id="{61161936-1E9A-4CC6-88B0-2391BDB69E9E}"/>
              </a:ext>
            </a:extLst>
          </p:cNvPr>
          <p:cNvSpPr/>
          <p:nvPr/>
        </p:nvSpPr>
        <p:spPr>
          <a:xfrm>
            <a:off x="8505825" y="2867543"/>
            <a:ext cx="3302137" cy="1293294"/>
          </a:xfrm>
          <a:prstGeom prst="wedgeRoundRectCallou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Ensuring that HODs are guiding their teams in adapting the curriculum to blended and online teaching. </a:t>
            </a:r>
            <a:r>
              <a:rPr lang="en-US" sz="1200" b="1" dirty="0">
                <a:solidFill>
                  <a:schemeClr val="tx1">
                    <a:lumMod val="75000"/>
                    <a:lumOff val="25000"/>
                  </a:schemeClr>
                </a:solidFill>
              </a:rPr>
              <a:t>Requesting feedback from parents and students </a:t>
            </a:r>
            <a:r>
              <a:rPr lang="en-US" sz="1200" dirty="0">
                <a:solidFill>
                  <a:schemeClr val="tx1">
                    <a:lumMod val="75000"/>
                    <a:lumOff val="25000"/>
                  </a:schemeClr>
                </a:solidFill>
              </a:rPr>
              <a:t>as to how easy they are finding the online offer. Checking the work being delivered by staff.</a:t>
            </a:r>
            <a:endParaRPr lang="en-GB" sz="1200" dirty="0">
              <a:solidFill>
                <a:schemeClr val="tx1">
                  <a:lumMod val="75000"/>
                  <a:lumOff val="25000"/>
                </a:schemeClr>
              </a:solidFill>
            </a:endParaRPr>
          </a:p>
        </p:txBody>
      </p:sp>
      <p:sp>
        <p:nvSpPr>
          <p:cNvPr id="12" name="Speech Bubble: Rectangle with Corners Rounded 11">
            <a:extLst>
              <a:ext uri="{FF2B5EF4-FFF2-40B4-BE49-F238E27FC236}">
                <a16:creationId xmlns:a16="http://schemas.microsoft.com/office/drawing/2014/main" id="{E3E258A4-7764-4BB3-8EB0-4CDF843B73AC}"/>
              </a:ext>
            </a:extLst>
          </p:cNvPr>
          <p:cNvSpPr/>
          <p:nvPr/>
        </p:nvSpPr>
        <p:spPr>
          <a:xfrm>
            <a:off x="660263" y="4970881"/>
            <a:ext cx="3759337" cy="929474"/>
          </a:xfrm>
          <a:prstGeom prst="wedgeRoundRectCallou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Insisted that it is! In reality, </a:t>
            </a:r>
            <a:r>
              <a:rPr lang="en-US" sz="1200" b="1" dirty="0" err="1">
                <a:solidFill>
                  <a:schemeClr val="tx1">
                    <a:lumMod val="75000"/>
                    <a:lumOff val="25000"/>
                  </a:schemeClr>
                </a:solidFill>
              </a:rPr>
              <a:t>Maths</a:t>
            </a:r>
            <a:r>
              <a:rPr lang="en-US" sz="1200" b="1" dirty="0">
                <a:solidFill>
                  <a:schemeClr val="tx1">
                    <a:lumMod val="75000"/>
                    <a:lumOff val="25000"/>
                  </a:schemeClr>
                </a:solidFill>
              </a:rPr>
              <a:t> and English can to some extent be aligned</a:t>
            </a:r>
            <a:r>
              <a:rPr lang="en-US" sz="1200" dirty="0">
                <a:solidFill>
                  <a:schemeClr val="tx1">
                    <a:lumMod val="75000"/>
                    <a:lumOff val="25000"/>
                  </a:schemeClr>
                </a:solidFill>
              </a:rPr>
              <a:t>, Science and the foundation subjects cannot unless children have a range of resources at home.</a:t>
            </a:r>
            <a:endParaRPr lang="en-GB" sz="1200" dirty="0">
              <a:solidFill>
                <a:schemeClr val="tx1">
                  <a:lumMod val="75000"/>
                  <a:lumOff val="25000"/>
                </a:schemeClr>
              </a:solidFill>
            </a:endParaRPr>
          </a:p>
        </p:txBody>
      </p:sp>
      <p:sp>
        <p:nvSpPr>
          <p:cNvPr id="13" name="Speech Bubble: Rectangle with Corners Rounded 12">
            <a:extLst>
              <a:ext uri="{FF2B5EF4-FFF2-40B4-BE49-F238E27FC236}">
                <a16:creationId xmlns:a16="http://schemas.microsoft.com/office/drawing/2014/main" id="{8BF22BC3-643E-4356-9432-C725F97E47AC}"/>
              </a:ext>
            </a:extLst>
          </p:cNvPr>
          <p:cNvSpPr/>
          <p:nvPr/>
        </p:nvSpPr>
        <p:spPr>
          <a:xfrm>
            <a:off x="4624388" y="4964078"/>
            <a:ext cx="2343148" cy="929474"/>
          </a:xfrm>
          <a:prstGeom prst="wedgeRoundRectCallou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Deep dives on curriculum areas, teaching and learning team monitoring work set, </a:t>
            </a:r>
            <a:r>
              <a:rPr lang="en-US" sz="1200" b="1" dirty="0">
                <a:solidFill>
                  <a:schemeClr val="tx1">
                    <a:lumMod val="75000"/>
                    <a:lumOff val="25000"/>
                  </a:schemeClr>
                </a:solidFill>
              </a:rPr>
              <a:t>engagement trackers</a:t>
            </a:r>
            <a:r>
              <a:rPr lang="en-US" sz="1200" dirty="0">
                <a:solidFill>
                  <a:schemeClr val="tx1">
                    <a:lumMod val="75000"/>
                    <a:lumOff val="25000"/>
                  </a:schemeClr>
                </a:solidFill>
              </a:rPr>
              <a:t>, </a:t>
            </a:r>
            <a:r>
              <a:rPr lang="en-US" sz="1200" dirty="0" err="1">
                <a:solidFill>
                  <a:schemeClr val="tx1">
                    <a:lumMod val="75000"/>
                    <a:lumOff val="25000"/>
                  </a:schemeClr>
                </a:solidFill>
              </a:rPr>
              <a:t>Covid</a:t>
            </a:r>
            <a:r>
              <a:rPr lang="en-US" sz="1200" dirty="0">
                <a:solidFill>
                  <a:schemeClr val="tx1">
                    <a:lumMod val="75000"/>
                    <a:lumOff val="25000"/>
                  </a:schemeClr>
                </a:solidFill>
              </a:rPr>
              <a:t> attendance tracker.</a:t>
            </a:r>
            <a:endParaRPr lang="en-GB" sz="1200" dirty="0">
              <a:solidFill>
                <a:schemeClr val="tx1">
                  <a:lumMod val="75000"/>
                  <a:lumOff val="25000"/>
                </a:schemeClr>
              </a:solidFill>
            </a:endParaRPr>
          </a:p>
        </p:txBody>
      </p:sp>
      <p:sp>
        <p:nvSpPr>
          <p:cNvPr id="11" name="Speech Bubble: Rectangle with Corners Rounded 10">
            <a:extLst>
              <a:ext uri="{FF2B5EF4-FFF2-40B4-BE49-F238E27FC236}">
                <a16:creationId xmlns:a16="http://schemas.microsoft.com/office/drawing/2014/main" id="{7477A309-419F-4D30-9824-5A82BB1927E2}"/>
              </a:ext>
            </a:extLst>
          </p:cNvPr>
          <p:cNvSpPr/>
          <p:nvPr/>
        </p:nvSpPr>
        <p:spPr>
          <a:xfrm>
            <a:off x="7172325" y="4801142"/>
            <a:ext cx="4533901" cy="929474"/>
          </a:xfrm>
          <a:prstGeom prst="wedgeRoundRectCallou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lumMod val="75000"/>
                    <a:lumOff val="25000"/>
                  </a:schemeClr>
                </a:solidFill>
              </a:rPr>
              <a:t>Staff briefings, training on remote learning</a:t>
            </a:r>
            <a:r>
              <a:rPr lang="en-US" sz="1200" dirty="0">
                <a:solidFill>
                  <a:schemeClr val="tx1">
                    <a:lumMod val="75000"/>
                    <a:lumOff val="25000"/>
                  </a:schemeClr>
                </a:solidFill>
              </a:rPr>
              <a:t>. Expectation that lessons carry on as normal with some students isolating and some in class. KS4 and 5 both completely aligned to the curriculum</a:t>
            </a:r>
            <a:endParaRPr lang="en-GB" sz="1200" dirty="0">
              <a:solidFill>
                <a:schemeClr val="tx1">
                  <a:lumMod val="75000"/>
                  <a:lumOff val="25000"/>
                </a:schemeClr>
              </a:solidFill>
            </a:endParaRPr>
          </a:p>
        </p:txBody>
      </p:sp>
      <p:sp>
        <p:nvSpPr>
          <p:cNvPr id="5" name="Text Placeholder 4">
            <a:extLst>
              <a:ext uri="{FF2B5EF4-FFF2-40B4-BE49-F238E27FC236}">
                <a16:creationId xmlns:a16="http://schemas.microsoft.com/office/drawing/2014/main" id="{0CA45BC3-140A-45DC-8E8E-52057663DC27}"/>
              </a:ext>
            </a:extLst>
          </p:cNvPr>
          <p:cNvSpPr>
            <a:spLocks noGrp="1"/>
          </p:cNvSpPr>
          <p:nvPr>
            <p:ph type="body" sz="quarter" idx="12"/>
          </p:nvPr>
        </p:nvSpPr>
        <p:spPr>
          <a:xfrm>
            <a:off x="2028825" y="6169152"/>
            <a:ext cx="8886826" cy="364998"/>
          </a:xfrm>
        </p:spPr>
        <p:txBody>
          <a:bodyPr>
            <a:noAutofit/>
          </a:bodyPr>
          <a:lstStyle/>
          <a:p>
            <a:r>
              <a:rPr lang="en-GB" sz="900" dirty="0"/>
              <a:t>Q19. </a:t>
            </a:r>
            <a:r>
              <a:rPr lang="en-US" sz="900" dirty="0"/>
              <a:t>What actions, if any, have the senior leadership team taken to ensure remote learning is aligned with the curriculum? Please type your answer in the box below. Base: All teachers </a:t>
            </a:r>
          </a:p>
          <a:p>
            <a:r>
              <a:rPr lang="en-US" sz="900" dirty="0"/>
              <a:t>*Data from open ended survey question</a:t>
            </a:r>
            <a:endParaRPr lang="en-GB" sz="900" dirty="0"/>
          </a:p>
        </p:txBody>
      </p:sp>
    </p:spTree>
    <p:extLst>
      <p:ext uri="{BB962C8B-B14F-4D97-AF65-F5344CB8AC3E}">
        <p14:creationId xmlns:p14="http://schemas.microsoft.com/office/powerpoint/2010/main" val="2524996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4">
            <a:extLst>
              <a:ext uri="{FF2B5EF4-FFF2-40B4-BE49-F238E27FC236}">
                <a16:creationId xmlns:a16="http://schemas.microsoft.com/office/drawing/2014/main" id="{4504260A-3B00-46AA-804C-1F1300C4EEED}"/>
              </a:ext>
            </a:extLst>
          </p:cNvPr>
          <p:cNvSpPr txBox="1">
            <a:spLocks/>
          </p:cNvSpPr>
          <p:nvPr/>
        </p:nvSpPr>
        <p:spPr>
          <a:xfrm>
            <a:off x="5176444" y="325931"/>
            <a:ext cx="5948755" cy="390164"/>
          </a:xfrm>
          <a:prstGeom prst="rect">
            <a:avLst/>
          </a:prstGeom>
          <a:solidFill>
            <a:srgbClr val="F7F6FB"/>
          </a:solidFill>
        </p:spPr>
        <p:txBody>
          <a:bodyPr vert="horz" lIns="91440" tIns="45720" rIns="91440" bIns="45720" rtlCol="0" anchor="t">
            <a:normAutofit/>
          </a:bodyPr>
          <a:lstStyle>
            <a:lvl1pPr marL="0" indent="0" algn="l" defTabSz="6858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baseline="0">
                <a:solidFill>
                  <a:srgbClr val="9A93A8"/>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1600" b="1" dirty="0"/>
              <a:t>Whether remote learning is applied consistently…</a:t>
            </a:r>
          </a:p>
        </p:txBody>
      </p:sp>
      <p:sp>
        <p:nvSpPr>
          <p:cNvPr id="2" name="Title 1"/>
          <p:cNvSpPr>
            <a:spLocks noGrp="1"/>
          </p:cNvSpPr>
          <p:nvPr>
            <p:ph type="title"/>
          </p:nvPr>
        </p:nvSpPr>
        <p:spPr>
          <a:xfrm>
            <a:off x="295275" y="369888"/>
            <a:ext cx="3596261" cy="2793039"/>
          </a:xfrm>
        </p:spPr>
        <p:txBody>
          <a:bodyPr>
            <a:normAutofit fontScale="90000"/>
          </a:bodyPr>
          <a:lstStyle/>
          <a:p>
            <a:r>
              <a:rPr lang="en-GB" sz="2800" dirty="0"/>
              <a:t>65% of teachers do feel that remote learning is applied consistently across year groups. A lower proportion (50%) feel it is applied consistently across subject areas</a:t>
            </a:r>
            <a:endParaRPr sz="2800" dirty="0"/>
          </a:p>
        </p:txBody>
      </p:sp>
      <p:sp>
        <p:nvSpPr>
          <p:cNvPr id="3" name="Text Placeholder 2"/>
          <p:cNvSpPr>
            <a:spLocks noGrp="1"/>
          </p:cNvSpPr>
          <p:nvPr>
            <p:ph type="body" idx="1"/>
          </p:nvPr>
        </p:nvSpPr>
        <p:spPr>
          <a:xfrm>
            <a:off x="295274" y="4298632"/>
            <a:ext cx="3596261" cy="2464752"/>
          </a:xfrm>
        </p:spPr>
        <p:txBody>
          <a:bodyPr>
            <a:normAutofit/>
          </a:bodyPr>
          <a:lstStyle/>
          <a:p>
            <a:r>
              <a:rPr lang="en-US" sz="2000" dirty="0"/>
              <a:t>Teachers (39%) are more likely than senior leaders (16%) to feel that remote learning is applied inconsistently across year groups</a:t>
            </a:r>
          </a:p>
        </p:txBody>
      </p:sp>
      <p:sp>
        <p:nvSpPr>
          <p:cNvPr id="9" name="Rectangle 8">
            <a:extLst>
              <a:ext uri="{FF2B5EF4-FFF2-40B4-BE49-F238E27FC236}">
                <a16:creationId xmlns:a16="http://schemas.microsoft.com/office/drawing/2014/main" id="{BEECF7E4-AD74-4B78-B055-C1BCFB992BE8}"/>
              </a:ext>
            </a:extLst>
          </p:cNvPr>
          <p:cNvSpPr/>
          <p:nvPr/>
        </p:nvSpPr>
        <p:spPr>
          <a:xfrm>
            <a:off x="434476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graphicFrame>
        <p:nvGraphicFramePr>
          <p:cNvPr id="4" name="Chart Placeholder 3" descr="50% of teachers felt that remote learning was applied very or quite consistently across subject areas, but 28% felt they were quite inconsistently applied."/>
          <p:cNvGraphicFramePr>
            <a:graphicFrameLocks noGrp="1"/>
          </p:cNvGraphicFramePr>
          <p:nvPr>
            <p:ph type="chart" sz="quarter" idx="4294967295"/>
            <p:extLst>
              <p:ext uri="{D42A27DB-BD31-4B8C-83A1-F6EECF244321}">
                <p14:modId xmlns:p14="http://schemas.microsoft.com/office/powerpoint/2010/main" val="2374302509"/>
              </p:ext>
            </p:extLst>
          </p:nvPr>
        </p:nvGraphicFramePr>
        <p:xfrm>
          <a:off x="4395216" y="1549632"/>
          <a:ext cx="7280274" cy="2873632"/>
        </p:xfrm>
        <a:graphic>
          <a:graphicData uri="http://schemas.openxmlformats.org/drawingml/2006/chart">
            <c:chart xmlns:c="http://schemas.openxmlformats.org/drawingml/2006/chart" xmlns:r="http://schemas.openxmlformats.org/officeDocument/2006/relationships" r:id="rId2"/>
          </a:graphicData>
        </a:graphic>
      </p:graphicFrame>
      <p:sp>
        <p:nvSpPr>
          <p:cNvPr id="12" name="Speech Bubble: Rectangle with Corners Rounded 11">
            <a:extLst>
              <a:ext uri="{FF2B5EF4-FFF2-40B4-BE49-F238E27FC236}">
                <a16:creationId xmlns:a16="http://schemas.microsoft.com/office/drawing/2014/main" id="{92A130FA-D9B9-428D-B153-92DB16142813}"/>
              </a:ext>
            </a:extLst>
          </p:cNvPr>
          <p:cNvSpPr/>
          <p:nvPr/>
        </p:nvSpPr>
        <p:spPr>
          <a:xfrm>
            <a:off x="8334375" y="913703"/>
            <a:ext cx="3341115" cy="791272"/>
          </a:xfrm>
          <a:prstGeom prst="wedgeRoundRectCallout">
            <a:avLst>
              <a:gd name="adj1" fmla="val -26786"/>
              <a:gd name="adj2" fmla="val 76589"/>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Senior leaders are more confident than the average teacher to feel remote learning has been consistent across subject areas (60%)</a:t>
            </a:r>
          </a:p>
        </p:txBody>
      </p:sp>
      <p:sp>
        <p:nvSpPr>
          <p:cNvPr id="11" name="Speech Bubble: Rectangle with Corners Rounded 10">
            <a:extLst>
              <a:ext uri="{FF2B5EF4-FFF2-40B4-BE49-F238E27FC236}">
                <a16:creationId xmlns:a16="http://schemas.microsoft.com/office/drawing/2014/main" id="{AA85C1BF-2AA8-41DC-A6A7-4C2BE6887308}"/>
              </a:ext>
            </a:extLst>
          </p:cNvPr>
          <p:cNvSpPr/>
          <p:nvPr/>
        </p:nvSpPr>
        <p:spPr>
          <a:xfrm>
            <a:off x="5176444" y="4592053"/>
            <a:ext cx="6559902" cy="1252694"/>
          </a:xfrm>
          <a:prstGeom prst="wedgeRoundRectCallout">
            <a:avLst>
              <a:gd name="adj1" fmla="val 17582"/>
              <a:gd name="adj2" fmla="val -61967"/>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Primary teachers are more likely than secondary teachers to feel remote learning has been consistent across year groups (69% compared with 61%). </a:t>
            </a:r>
          </a:p>
          <a:p>
            <a:pPr algn="ctr"/>
            <a:r>
              <a:rPr lang="en-US" sz="1200" dirty="0">
                <a:solidFill>
                  <a:schemeClr val="tx1">
                    <a:lumMod val="75000"/>
                    <a:lumOff val="25000"/>
                  </a:schemeClr>
                </a:solidFill>
              </a:rPr>
              <a:t>Schools rated as ‘Outstanding’ are more likely than those at schools rated ‘Good’ to feel there is consistency in remote learning across year groups (73% compared with 62%). Schools rated ‘Outstanding’ are also more likely to feel there is consistency across subject areas (58% compared with 45% at ‘Good’ schools). </a:t>
            </a:r>
          </a:p>
        </p:txBody>
      </p:sp>
      <p:sp>
        <p:nvSpPr>
          <p:cNvPr id="8" name="Text Placeholder 4">
            <a:extLst>
              <a:ext uri="{FF2B5EF4-FFF2-40B4-BE49-F238E27FC236}">
                <a16:creationId xmlns:a16="http://schemas.microsoft.com/office/drawing/2014/main" id="{98D6A415-7919-4BE1-8FF8-C40933A277D3}"/>
              </a:ext>
            </a:extLst>
          </p:cNvPr>
          <p:cNvSpPr txBox="1">
            <a:spLocks/>
          </p:cNvSpPr>
          <p:nvPr/>
        </p:nvSpPr>
        <p:spPr>
          <a:xfrm>
            <a:off x="4514850" y="6207125"/>
            <a:ext cx="6648450" cy="561974"/>
          </a:xfrm>
          <a:prstGeom prst="rect">
            <a:avLst/>
          </a:prstGeom>
        </p:spPr>
        <p:txBody>
          <a:bodyPr vert="horz" lIns="91440" tIns="45720" rIns="91440" bIns="45720" rtlCol="0" anchor="t">
            <a:normAutofit/>
          </a:bodyPr>
          <a:lstStyle>
            <a:lvl1pPr marL="0" indent="0" algn="l" defTabSz="685800" rtl="0" eaLnBrk="1" latinLnBrk="0" hangingPunct="1">
              <a:lnSpc>
                <a:spcPct val="100000"/>
              </a:lnSpc>
              <a:spcBef>
                <a:spcPts val="0"/>
              </a:spcBef>
              <a:buFont typeface="Arial"/>
              <a:buNone/>
              <a:defRPr sz="2400" b="1"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GB" sz="1050" b="0" dirty="0"/>
              <a:t>Q31. To what extent do you feel that that remote learning has been applied consistently across the following aspects of your school? Base: </a:t>
            </a:r>
            <a:r>
              <a:rPr lang="en-US" sz="1050" b="0" dirty="0"/>
              <a:t>All teachers whose school offers remote learning (n=969)</a:t>
            </a:r>
          </a:p>
          <a:p>
            <a:endParaRPr lang="en-US" sz="1050" b="0" dirty="0"/>
          </a:p>
        </p:txBody>
      </p:sp>
    </p:spTree>
    <p:extLst>
      <p:ext uri="{BB962C8B-B14F-4D97-AF65-F5344CB8AC3E}">
        <p14:creationId xmlns:p14="http://schemas.microsoft.com/office/powerpoint/2010/main" val="3741739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13022" y="3269827"/>
            <a:ext cx="12192001" cy="86933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lendar">
            <a:extLst>
              <a:ext uri="{C183D7F6-B498-43B3-948B-1728B52AA6E4}">
                <adec:decorative xmlns:adec="http://schemas.microsoft.com/office/drawing/2017/decorative" val="1"/>
              </a:ext>
            </a:extLst>
          </p:cNvPr>
          <p:cNvSpPr>
            <a:spLocks noChangeAspect="1" noEditPoints="1"/>
          </p:cNvSpPr>
          <p:nvPr/>
        </p:nvSpPr>
        <p:spPr bwMode="auto">
          <a:xfrm>
            <a:off x="434046" y="3486823"/>
            <a:ext cx="439156" cy="439157"/>
          </a:xfrm>
          <a:custGeom>
            <a:avLst/>
            <a:gdLst>
              <a:gd name="T0" fmla="*/ 120 w 667"/>
              <a:gd name="T1" fmla="*/ 27 h 667"/>
              <a:gd name="T2" fmla="*/ 8 w 667"/>
              <a:gd name="T3" fmla="*/ 61 h 667"/>
              <a:gd name="T4" fmla="*/ 8 w 667"/>
              <a:gd name="T5" fmla="*/ 659 h 667"/>
              <a:gd name="T6" fmla="*/ 659 w 667"/>
              <a:gd name="T7" fmla="*/ 659 h 667"/>
              <a:gd name="T8" fmla="*/ 659 w 667"/>
              <a:gd name="T9" fmla="*/ 61 h 667"/>
              <a:gd name="T10" fmla="*/ 547 w 667"/>
              <a:gd name="T11" fmla="*/ 27 h 667"/>
              <a:gd name="T12" fmla="*/ 493 w 667"/>
              <a:gd name="T13" fmla="*/ 0 h 667"/>
              <a:gd name="T14" fmla="*/ 467 w 667"/>
              <a:gd name="T15" fmla="*/ 54 h 667"/>
              <a:gd name="T16" fmla="*/ 192 w 667"/>
              <a:gd name="T17" fmla="*/ 8 h 667"/>
              <a:gd name="T18" fmla="*/ 147 w 667"/>
              <a:gd name="T19" fmla="*/ 27 h 667"/>
              <a:gd name="T20" fmla="*/ 147 w 667"/>
              <a:gd name="T21" fmla="*/ 107 h 667"/>
              <a:gd name="T22" fmla="*/ 520 w 667"/>
              <a:gd name="T23" fmla="*/ 27 h 667"/>
              <a:gd name="T24" fmla="*/ 493 w 667"/>
              <a:gd name="T25" fmla="*/ 27 h 667"/>
              <a:gd name="T26" fmla="*/ 120 w 667"/>
              <a:gd name="T27" fmla="*/ 107 h 667"/>
              <a:gd name="T28" fmla="*/ 173 w 667"/>
              <a:gd name="T29" fmla="*/ 134 h 667"/>
              <a:gd name="T30" fmla="*/ 200 w 667"/>
              <a:gd name="T31" fmla="*/ 80 h 667"/>
              <a:gd name="T32" fmla="*/ 474 w 667"/>
              <a:gd name="T33" fmla="*/ 126 h 667"/>
              <a:gd name="T34" fmla="*/ 539 w 667"/>
              <a:gd name="T35" fmla="*/ 126 h 667"/>
              <a:gd name="T36" fmla="*/ 640 w 667"/>
              <a:gd name="T37" fmla="*/ 80 h 667"/>
              <a:gd name="T38" fmla="*/ 27 w 667"/>
              <a:gd name="T39" fmla="*/ 80 h 667"/>
              <a:gd name="T40" fmla="*/ 640 w 667"/>
              <a:gd name="T41" fmla="*/ 640 h 667"/>
              <a:gd name="T42" fmla="*/ 93 w 667"/>
              <a:gd name="T43" fmla="*/ 280 h 667"/>
              <a:gd name="T44" fmla="*/ 93 w 667"/>
              <a:gd name="T45" fmla="*/ 587 h 667"/>
              <a:gd name="T46" fmla="*/ 587 w 667"/>
              <a:gd name="T47" fmla="*/ 574 h 667"/>
              <a:gd name="T48" fmla="*/ 93 w 667"/>
              <a:gd name="T49" fmla="*/ 280 h 667"/>
              <a:gd name="T50" fmla="*/ 200 w 667"/>
              <a:gd name="T51" fmla="*/ 374 h 667"/>
              <a:gd name="T52" fmla="*/ 227 w 667"/>
              <a:gd name="T53" fmla="*/ 307 h 667"/>
              <a:gd name="T54" fmla="*/ 227 w 667"/>
              <a:gd name="T55" fmla="*/ 374 h 667"/>
              <a:gd name="T56" fmla="*/ 440 w 667"/>
              <a:gd name="T57" fmla="*/ 307 h 667"/>
              <a:gd name="T58" fmla="*/ 347 w 667"/>
              <a:gd name="T59" fmla="*/ 307 h 667"/>
              <a:gd name="T60" fmla="*/ 560 w 667"/>
              <a:gd name="T61" fmla="*/ 374 h 667"/>
              <a:gd name="T62" fmla="*/ 107 w 667"/>
              <a:gd name="T63" fmla="*/ 400 h 667"/>
              <a:gd name="T64" fmla="*/ 107 w 667"/>
              <a:gd name="T65" fmla="*/ 467 h 667"/>
              <a:gd name="T66" fmla="*/ 320 w 667"/>
              <a:gd name="T67" fmla="*/ 400 h 667"/>
              <a:gd name="T68" fmla="*/ 227 w 667"/>
              <a:gd name="T69" fmla="*/ 400 h 667"/>
              <a:gd name="T70" fmla="*/ 440 w 667"/>
              <a:gd name="T71" fmla="*/ 467 h 667"/>
              <a:gd name="T72" fmla="*/ 467 w 667"/>
              <a:gd name="T73" fmla="*/ 400 h 667"/>
              <a:gd name="T74" fmla="*/ 467 w 667"/>
              <a:gd name="T75" fmla="*/ 467 h 667"/>
              <a:gd name="T76" fmla="*/ 200 w 667"/>
              <a:gd name="T77" fmla="*/ 494 h 667"/>
              <a:gd name="T78" fmla="*/ 107 w 667"/>
              <a:gd name="T79" fmla="*/ 494 h 667"/>
              <a:gd name="T80" fmla="*/ 320 w 667"/>
              <a:gd name="T81" fmla="*/ 560 h 667"/>
              <a:gd name="T82" fmla="*/ 347 w 667"/>
              <a:gd name="T83" fmla="*/ 494 h 667"/>
              <a:gd name="T84" fmla="*/ 400 w 667"/>
              <a:gd name="T85" fmla="*/ 560 h 667"/>
              <a:gd name="T86" fmla="*/ 467 w 667"/>
              <a:gd name="T87" fmla="*/ 494 h 667"/>
              <a:gd name="T88" fmla="*/ 467 w 667"/>
              <a:gd name="T89" fmla="*/ 56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7" h="667">
                <a:moveTo>
                  <a:pt x="147" y="0"/>
                </a:moveTo>
                <a:cubicBezTo>
                  <a:pt x="140" y="0"/>
                  <a:pt x="133" y="3"/>
                  <a:pt x="128" y="8"/>
                </a:cubicBezTo>
                <a:cubicBezTo>
                  <a:pt x="123" y="13"/>
                  <a:pt x="120" y="20"/>
                  <a:pt x="120" y="27"/>
                </a:cubicBezTo>
                <a:lnTo>
                  <a:pt x="120" y="54"/>
                </a:lnTo>
                <a:lnTo>
                  <a:pt x="27" y="54"/>
                </a:lnTo>
                <a:cubicBezTo>
                  <a:pt x="20" y="54"/>
                  <a:pt x="13" y="56"/>
                  <a:pt x="8" y="61"/>
                </a:cubicBezTo>
                <a:cubicBezTo>
                  <a:pt x="3" y="66"/>
                  <a:pt x="0" y="73"/>
                  <a:pt x="0" y="80"/>
                </a:cubicBezTo>
                <a:lnTo>
                  <a:pt x="0" y="640"/>
                </a:lnTo>
                <a:cubicBezTo>
                  <a:pt x="0" y="647"/>
                  <a:pt x="3" y="654"/>
                  <a:pt x="8" y="659"/>
                </a:cubicBezTo>
                <a:cubicBezTo>
                  <a:pt x="13" y="664"/>
                  <a:pt x="20" y="667"/>
                  <a:pt x="27" y="667"/>
                </a:cubicBezTo>
                <a:lnTo>
                  <a:pt x="640" y="667"/>
                </a:lnTo>
                <a:cubicBezTo>
                  <a:pt x="647" y="667"/>
                  <a:pt x="654" y="664"/>
                  <a:pt x="659" y="659"/>
                </a:cubicBezTo>
                <a:cubicBezTo>
                  <a:pt x="664" y="654"/>
                  <a:pt x="667" y="647"/>
                  <a:pt x="667" y="640"/>
                </a:cubicBezTo>
                <a:lnTo>
                  <a:pt x="667" y="80"/>
                </a:lnTo>
                <a:cubicBezTo>
                  <a:pt x="667" y="73"/>
                  <a:pt x="664" y="66"/>
                  <a:pt x="659" y="61"/>
                </a:cubicBezTo>
                <a:cubicBezTo>
                  <a:pt x="654" y="56"/>
                  <a:pt x="647" y="54"/>
                  <a:pt x="640" y="54"/>
                </a:cubicBezTo>
                <a:lnTo>
                  <a:pt x="547" y="54"/>
                </a:lnTo>
                <a:lnTo>
                  <a:pt x="547" y="27"/>
                </a:lnTo>
                <a:cubicBezTo>
                  <a:pt x="547" y="20"/>
                  <a:pt x="544" y="13"/>
                  <a:pt x="539" y="8"/>
                </a:cubicBezTo>
                <a:cubicBezTo>
                  <a:pt x="534" y="3"/>
                  <a:pt x="527" y="0"/>
                  <a:pt x="520" y="0"/>
                </a:cubicBezTo>
                <a:lnTo>
                  <a:pt x="493" y="0"/>
                </a:lnTo>
                <a:cubicBezTo>
                  <a:pt x="486" y="0"/>
                  <a:pt x="479" y="3"/>
                  <a:pt x="474" y="8"/>
                </a:cubicBezTo>
                <a:cubicBezTo>
                  <a:pt x="469" y="13"/>
                  <a:pt x="467" y="20"/>
                  <a:pt x="467" y="27"/>
                </a:cubicBezTo>
                <a:lnTo>
                  <a:pt x="467" y="54"/>
                </a:lnTo>
                <a:lnTo>
                  <a:pt x="200" y="54"/>
                </a:lnTo>
                <a:lnTo>
                  <a:pt x="200" y="27"/>
                </a:lnTo>
                <a:cubicBezTo>
                  <a:pt x="200" y="20"/>
                  <a:pt x="197" y="13"/>
                  <a:pt x="192" y="8"/>
                </a:cubicBezTo>
                <a:cubicBezTo>
                  <a:pt x="187" y="3"/>
                  <a:pt x="180" y="0"/>
                  <a:pt x="173" y="0"/>
                </a:cubicBezTo>
                <a:lnTo>
                  <a:pt x="147" y="0"/>
                </a:lnTo>
                <a:close/>
                <a:moveTo>
                  <a:pt x="147" y="27"/>
                </a:moveTo>
                <a:lnTo>
                  <a:pt x="173" y="27"/>
                </a:lnTo>
                <a:lnTo>
                  <a:pt x="173" y="107"/>
                </a:lnTo>
                <a:lnTo>
                  <a:pt x="147" y="107"/>
                </a:lnTo>
                <a:lnTo>
                  <a:pt x="147" y="27"/>
                </a:lnTo>
                <a:close/>
                <a:moveTo>
                  <a:pt x="493" y="27"/>
                </a:moveTo>
                <a:lnTo>
                  <a:pt x="520" y="27"/>
                </a:lnTo>
                <a:lnTo>
                  <a:pt x="520" y="107"/>
                </a:lnTo>
                <a:lnTo>
                  <a:pt x="493" y="107"/>
                </a:lnTo>
                <a:lnTo>
                  <a:pt x="493" y="27"/>
                </a:lnTo>
                <a:close/>
                <a:moveTo>
                  <a:pt x="27" y="80"/>
                </a:moveTo>
                <a:lnTo>
                  <a:pt x="120" y="80"/>
                </a:lnTo>
                <a:lnTo>
                  <a:pt x="120" y="107"/>
                </a:lnTo>
                <a:cubicBezTo>
                  <a:pt x="120" y="114"/>
                  <a:pt x="123" y="121"/>
                  <a:pt x="128" y="126"/>
                </a:cubicBezTo>
                <a:cubicBezTo>
                  <a:pt x="133" y="131"/>
                  <a:pt x="140" y="134"/>
                  <a:pt x="147" y="134"/>
                </a:cubicBezTo>
                <a:lnTo>
                  <a:pt x="173" y="134"/>
                </a:lnTo>
                <a:cubicBezTo>
                  <a:pt x="180" y="134"/>
                  <a:pt x="187" y="131"/>
                  <a:pt x="192" y="126"/>
                </a:cubicBezTo>
                <a:cubicBezTo>
                  <a:pt x="197" y="121"/>
                  <a:pt x="200" y="114"/>
                  <a:pt x="200" y="107"/>
                </a:cubicBezTo>
                <a:lnTo>
                  <a:pt x="200" y="80"/>
                </a:lnTo>
                <a:lnTo>
                  <a:pt x="467" y="80"/>
                </a:lnTo>
                <a:lnTo>
                  <a:pt x="467" y="107"/>
                </a:lnTo>
                <a:cubicBezTo>
                  <a:pt x="467" y="114"/>
                  <a:pt x="469" y="121"/>
                  <a:pt x="474" y="126"/>
                </a:cubicBezTo>
                <a:cubicBezTo>
                  <a:pt x="479" y="131"/>
                  <a:pt x="486" y="134"/>
                  <a:pt x="493" y="134"/>
                </a:cubicBezTo>
                <a:lnTo>
                  <a:pt x="520" y="134"/>
                </a:lnTo>
                <a:cubicBezTo>
                  <a:pt x="527" y="134"/>
                  <a:pt x="534" y="131"/>
                  <a:pt x="539" y="126"/>
                </a:cubicBezTo>
                <a:cubicBezTo>
                  <a:pt x="544" y="121"/>
                  <a:pt x="547" y="114"/>
                  <a:pt x="547" y="107"/>
                </a:cubicBezTo>
                <a:lnTo>
                  <a:pt x="547" y="80"/>
                </a:lnTo>
                <a:lnTo>
                  <a:pt x="640" y="80"/>
                </a:lnTo>
                <a:lnTo>
                  <a:pt x="640" y="187"/>
                </a:lnTo>
                <a:lnTo>
                  <a:pt x="27" y="187"/>
                </a:lnTo>
                <a:lnTo>
                  <a:pt x="27" y="80"/>
                </a:lnTo>
                <a:close/>
                <a:moveTo>
                  <a:pt x="27" y="214"/>
                </a:moveTo>
                <a:lnTo>
                  <a:pt x="640" y="214"/>
                </a:lnTo>
                <a:lnTo>
                  <a:pt x="640" y="640"/>
                </a:lnTo>
                <a:lnTo>
                  <a:pt x="27" y="640"/>
                </a:lnTo>
                <a:lnTo>
                  <a:pt x="27" y="214"/>
                </a:lnTo>
                <a:close/>
                <a:moveTo>
                  <a:pt x="93" y="280"/>
                </a:moveTo>
                <a:cubicBezTo>
                  <a:pt x="86" y="280"/>
                  <a:pt x="80" y="286"/>
                  <a:pt x="80" y="294"/>
                </a:cubicBezTo>
                <a:lnTo>
                  <a:pt x="80" y="574"/>
                </a:lnTo>
                <a:cubicBezTo>
                  <a:pt x="80" y="581"/>
                  <a:pt x="86" y="587"/>
                  <a:pt x="93" y="587"/>
                </a:cubicBezTo>
                <a:lnTo>
                  <a:pt x="400" y="587"/>
                </a:lnTo>
                <a:lnTo>
                  <a:pt x="573" y="587"/>
                </a:lnTo>
                <a:cubicBezTo>
                  <a:pt x="581" y="587"/>
                  <a:pt x="587" y="581"/>
                  <a:pt x="587" y="574"/>
                </a:cubicBezTo>
                <a:lnTo>
                  <a:pt x="587" y="294"/>
                </a:lnTo>
                <a:cubicBezTo>
                  <a:pt x="587" y="286"/>
                  <a:pt x="581" y="280"/>
                  <a:pt x="573" y="280"/>
                </a:cubicBezTo>
                <a:lnTo>
                  <a:pt x="93" y="280"/>
                </a:lnTo>
                <a:close/>
                <a:moveTo>
                  <a:pt x="107" y="307"/>
                </a:moveTo>
                <a:lnTo>
                  <a:pt x="200" y="307"/>
                </a:lnTo>
                <a:lnTo>
                  <a:pt x="200" y="374"/>
                </a:lnTo>
                <a:lnTo>
                  <a:pt x="107" y="374"/>
                </a:lnTo>
                <a:lnTo>
                  <a:pt x="107" y="307"/>
                </a:lnTo>
                <a:close/>
                <a:moveTo>
                  <a:pt x="227" y="307"/>
                </a:moveTo>
                <a:lnTo>
                  <a:pt x="320" y="307"/>
                </a:lnTo>
                <a:lnTo>
                  <a:pt x="320" y="374"/>
                </a:lnTo>
                <a:lnTo>
                  <a:pt x="227" y="374"/>
                </a:lnTo>
                <a:lnTo>
                  <a:pt x="227" y="307"/>
                </a:lnTo>
                <a:close/>
                <a:moveTo>
                  <a:pt x="347" y="307"/>
                </a:moveTo>
                <a:lnTo>
                  <a:pt x="440" y="307"/>
                </a:lnTo>
                <a:lnTo>
                  <a:pt x="440" y="374"/>
                </a:lnTo>
                <a:lnTo>
                  <a:pt x="347" y="374"/>
                </a:lnTo>
                <a:lnTo>
                  <a:pt x="347" y="307"/>
                </a:lnTo>
                <a:close/>
                <a:moveTo>
                  <a:pt x="467" y="307"/>
                </a:moveTo>
                <a:lnTo>
                  <a:pt x="560" y="307"/>
                </a:lnTo>
                <a:lnTo>
                  <a:pt x="560" y="374"/>
                </a:lnTo>
                <a:lnTo>
                  <a:pt x="467" y="374"/>
                </a:lnTo>
                <a:lnTo>
                  <a:pt x="467" y="307"/>
                </a:lnTo>
                <a:close/>
                <a:moveTo>
                  <a:pt x="107" y="400"/>
                </a:moveTo>
                <a:lnTo>
                  <a:pt x="200" y="400"/>
                </a:lnTo>
                <a:lnTo>
                  <a:pt x="200" y="467"/>
                </a:lnTo>
                <a:lnTo>
                  <a:pt x="107" y="467"/>
                </a:lnTo>
                <a:lnTo>
                  <a:pt x="107" y="400"/>
                </a:lnTo>
                <a:close/>
                <a:moveTo>
                  <a:pt x="227" y="400"/>
                </a:moveTo>
                <a:lnTo>
                  <a:pt x="320" y="400"/>
                </a:lnTo>
                <a:lnTo>
                  <a:pt x="320" y="467"/>
                </a:lnTo>
                <a:lnTo>
                  <a:pt x="227" y="467"/>
                </a:lnTo>
                <a:lnTo>
                  <a:pt x="227" y="400"/>
                </a:lnTo>
                <a:close/>
                <a:moveTo>
                  <a:pt x="347" y="400"/>
                </a:moveTo>
                <a:lnTo>
                  <a:pt x="440" y="400"/>
                </a:lnTo>
                <a:lnTo>
                  <a:pt x="440" y="467"/>
                </a:lnTo>
                <a:lnTo>
                  <a:pt x="347" y="467"/>
                </a:lnTo>
                <a:lnTo>
                  <a:pt x="347" y="400"/>
                </a:lnTo>
                <a:close/>
                <a:moveTo>
                  <a:pt x="467" y="400"/>
                </a:moveTo>
                <a:lnTo>
                  <a:pt x="560" y="400"/>
                </a:lnTo>
                <a:lnTo>
                  <a:pt x="560" y="467"/>
                </a:lnTo>
                <a:lnTo>
                  <a:pt x="467" y="467"/>
                </a:lnTo>
                <a:lnTo>
                  <a:pt x="467" y="400"/>
                </a:lnTo>
                <a:close/>
                <a:moveTo>
                  <a:pt x="107" y="494"/>
                </a:moveTo>
                <a:lnTo>
                  <a:pt x="200" y="494"/>
                </a:lnTo>
                <a:lnTo>
                  <a:pt x="200" y="560"/>
                </a:lnTo>
                <a:lnTo>
                  <a:pt x="107" y="560"/>
                </a:lnTo>
                <a:lnTo>
                  <a:pt x="107" y="494"/>
                </a:lnTo>
                <a:close/>
                <a:moveTo>
                  <a:pt x="227" y="494"/>
                </a:moveTo>
                <a:lnTo>
                  <a:pt x="320" y="494"/>
                </a:lnTo>
                <a:lnTo>
                  <a:pt x="320" y="560"/>
                </a:lnTo>
                <a:lnTo>
                  <a:pt x="227" y="560"/>
                </a:lnTo>
                <a:lnTo>
                  <a:pt x="227" y="494"/>
                </a:lnTo>
                <a:close/>
                <a:moveTo>
                  <a:pt x="347" y="494"/>
                </a:moveTo>
                <a:lnTo>
                  <a:pt x="440" y="494"/>
                </a:lnTo>
                <a:lnTo>
                  <a:pt x="440" y="560"/>
                </a:lnTo>
                <a:lnTo>
                  <a:pt x="400" y="560"/>
                </a:lnTo>
                <a:lnTo>
                  <a:pt x="347" y="560"/>
                </a:lnTo>
                <a:lnTo>
                  <a:pt x="347" y="494"/>
                </a:lnTo>
                <a:close/>
                <a:moveTo>
                  <a:pt x="467" y="494"/>
                </a:moveTo>
                <a:lnTo>
                  <a:pt x="560" y="494"/>
                </a:lnTo>
                <a:lnTo>
                  <a:pt x="560" y="560"/>
                </a:lnTo>
                <a:lnTo>
                  <a:pt x="467" y="560"/>
                </a:lnTo>
                <a:lnTo>
                  <a:pt x="467" y="49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schemeClr val="bg1"/>
              </a:solidFill>
              <a:latin typeface="Segoe UI" panose="020B0502040204020203" pitchFamily="34" charset="0"/>
              <a:cs typeface="Segoe UI" panose="020B0502040204020203" pitchFamily="34" charset="0"/>
            </a:endParaRPr>
          </a:p>
        </p:txBody>
      </p:sp>
      <p:grpSp>
        <p:nvGrpSpPr>
          <p:cNvPr id="21" name="Group 20">
            <a:extLst>
              <a:ext uri="{C183D7F6-B498-43B3-948B-1728B52AA6E4}">
                <adec:decorative xmlns:adec="http://schemas.microsoft.com/office/drawing/2017/decorative" val="1"/>
              </a:ext>
            </a:extLst>
          </p:cNvPr>
          <p:cNvGrpSpPr/>
          <p:nvPr/>
        </p:nvGrpSpPr>
        <p:grpSpPr>
          <a:xfrm>
            <a:off x="4630511" y="3376016"/>
            <a:ext cx="482792" cy="624683"/>
            <a:chOff x="9767888" y="4470401"/>
            <a:chExt cx="427038" cy="538163"/>
          </a:xfrm>
          <a:solidFill>
            <a:schemeClr val="accent1">
              <a:lumMod val="60000"/>
              <a:lumOff val="40000"/>
            </a:schemeClr>
          </a:solidFill>
        </p:grpSpPr>
        <p:sp>
          <p:nvSpPr>
            <p:cNvPr id="22" name="Freeform 16"/>
            <p:cNvSpPr>
              <a:spLocks noEditPoints="1"/>
            </p:cNvSpPr>
            <p:nvPr/>
          </p:nvSpPr>
          <p:spPr bwMode="auto">
            <a:xfrm>
              <a:off x="9767888" y="4470401"/>
              <a:ext cx="427038" cy="538163"/>
            </a:xfrm>
            <a:custGeom>
              <a:avLst/>
              <a:gdLst>
                <a:gd name="T0" fmla="*/ 140 w 152"/>
                <a:gd name="T1" fmla="*/ 0 h 192"/>
                <a:gd name="T2" fmla="*/ 12 w 152"/>
                <a:gd name="T3" fmla="*/ 0 h 192"/>
                <a:gd name="T4" fmla="*/ 0 w 152"/>
                <a:gd name="T5" fmla="*/ 12 h 192"/>
                <a:gd name="T6" fmla="*/ 0 w 152"/>
                <a:gd name="T7" fmla="*/ 180 h 192"/>
                <a:gd name="T8" fmla="*/ 12 w 152"/>
                <a:gd name="T9" fmla="*/ 192 h 192"/>
                <a:gd name="T10" fmla="*/ 140 w 152"/>
                <a:gd name="T11" fmla="*/ 192 h 192"/>
                <a:gd name="T12" fmla="*/ 152 w 152"/>
                <a:gd name="T13" fmla="*/ 180 h 192"/>
                <a:gd name="T14" fmla="*/ 152 w 152"/>
                <a:gd name="T15" fmla="*/ 12 h 192"/>
                <a:gd name="T16" fmla="*/ 140 w 152"/>
                <a:gd name="T17" fmla="*/ 0 h 192"/>
                <a:gd name="T18" fmla="*/ 72 w 152"/>
                <a:gd name="T19" fmla="*/ 172 h 192"/>
                <a:gd name="T20" fmla="*/ 68 w 152"/>
                <a:gd name="T21" fmla="*/ 176 h 192"/>
                <a:gd name="T22" fmla="*/ 20 w 152"/>
                <a:gd name="T23" fmla="*/ 176 h 192"/>
                <a:gd name="T24" fmla="*/ 16 w 152"/>
                <a:gd name="T25" fmla="*/ 172 h 192"/>
                <a:gd name="T26" fmla="*/ 16 w 152"/>
                <a:gd name="T27" fmla="*/ 140 h 192"/>
                <a:gd name="T28" fmla="*/ 20 w 152"/>
                <a:gd name="T29" fmla="*/ 136 h 192"/>
                <a:gd name="T30" fmla="*/ 68 w 152"/>
                <a:gd name="T31" fmla="*/ 136 h 192"/>
                <a:gd name="T32" fmla="*/ 72 w 152"/>
                <a:gd name="T33" fmla="*/ 140 h 192"/>
                <a:gd name="T34" fmla="*/ 72 w 152"/>
                <a:gd name="T35" fmla="*/ 172 h 192"/>
                <a:gd name="T36" fmla="*/ 72 w 152"/>
                <a:gd name="T37" fmla="*/ 124 h 192"/>
                <a:gd name="T38" fmla="*/ 68 w 152"/>
                <a:gd name="T39" fmla="*/ 128 h 192"/>
                <a:gd name="T40" fmla="*/ 20 w 152"/>
                <a:gd name="T41" fmla="*/ 128 h 192"/>
                <a:gd name="T42" fmla="*/ 16 w 152"/>
                <a:gd name="T43" fmla="*/ 124 h 192"/>
                <a:gd name="T44" fmla="*/ 16 w 152"/>
                <a:gd name="T45" fmla="*/ 92 h 192"/>
                <a:gd name="T46" fmla="*/ 20 w 152"/>
                <a:gd name="T47" fmla="*/ 88 h 192"/>
                <a:gd name="T48" fmla="*/ 68 w 152"/>
                <a:gd name="T49" fmla="*/ 88 h 192"/>
                <a:gd name="T50" fmla="*/ 72 w 152"/>
                <a:gd name="T51" fmla="*/ 92 h 192"/>
                <a:gd name="T52" fmla="*/ 72 w 152"/>
                <a:gd name="T53" fmla="*/ 124 h 192"/>
                <a:gd name="T54" fmla="*/ 136 w 152"/>
                <a:gd name="T55" fmla="*/ 172 h 192"/>
                <a:gd name="T56" fmla="*/ 132 w 152"/>
                <a:gd name="T57" fmla="*/ 176 h 192"/>
                <a:gd name="T58" fmla="*/ 84 w 152"/>
                <a:gd name="T59" fmla="*/ 176 h 192"/>
                <a:gd name="T60" fmla="*/ 80 w 152"/>
                <a:gd name="T61" fmla="*/ 172 h 192"/>
                <a:gd name="T62" fmla="*/ 80 w 152"/>
                <a:gd name="T63" fmla="*/ 140 h 192"/>
                <a:gd name="T64" fmla="*/ 84 w 152"/>
                <a:gd name="T65" fmla="*/ 136 h 192"/>
                <a:gd name="T66" fmla="*/ 132 w 152"/>
                <a:gd name="T67" fmla="*/ 136 h 192"/>
                <a:gd name="T68" fmla="*/ 136 w 152"/>
                <a:gd name="T69" fmla="*/ 140 h 192"/>
                <a:gd name="T70" fmla="*/ 136 w 152"/>
                <a:gd name="T71" fmla="*/ 172 h 192"/>
                <a:gd name="T72" fmla="*/ 136 w 152"/>
                <a:gd name="T73" fmla="*/ 124 h 192"/>
                <a:gd name="T74" fmla="*/ 132 w 152"/>
                <a:gd name="T75" fmla="*/ 128 h 192"/>
                <a:gd name="T76" fmla="*/ 84 w 152"/>
                <a:gd name="T77" fmla="*/ 128 h 192"/>
                <a:gd name="T78" fmla="*/ 80 w 152"/>
                <a:gd name="T79" fmla="*/ 124 h 192"/>
                <a:gd name="T80" fmla="*/ 80 w 152"/>
                <a:gd name="T81" fmla="*/ 92 h 192"/>
                <a:gd name="T82" fmla="*/ 84 w 152"/>
                <a:gd name="T83" fmla="*/ 88 h 192"/>
                <a:gd name="T84" fmla="*/ 132 w 152"/>
                <a:gd name="T85" fmla="*/ 88 h 192"/>
                <a:gd name="T86" fmla="*/ 136 w 152"/>
                <a:gd name="T87" fmla="*/ 92 h 192"/>
                <a:gd name="T88" fmla="*/ 136 w 152"/>
                <a:gd name="T89" fmla="*/ 124 h 192"/>
                <a:gd name="T90" fmla="*/ 136 w 152"/>
                <a:gd name="T91" fmla="*/ 60 h 192"/>
                <a:gd name="T92" fmla="*/ 132 w 152"/>
                <a:gd name="T93" fmla="*/ 64 h 192"/>
                <a:gd name="T94" fmla="*/ 20 w 152"/>
                <a:gd name="T95" fmla="*/ 64 h 192"/>
                <a:gd name="T96" fmla="*/ 16 w 152"/>
                <a:gd name="T97" fmla="*/ 60 h 192"/>
                <a:gd name="T98" fmla="*/ 16 w 152"/>
                <a:gd name="T99" fmla="*/ 20 h 192"/>
                <a:gd name="T100" fmla="*/ 20 w 152"/>
                <a:gd name="T101" fmla="*/ 16 h 192"/>
                <a:gd name="T102" fmla="*/ 132 w 152"/>
                <a:gd name="T103" fmla="*/ 16 h 192"/>
                <a:gd name="T104" fmla="*/ 136 w 152"/>
                <a:gd name="T105" fmla="*/ 20 h 192"/>
                <a:gd name="T106" fmla="*/ 136 w 152"/>
                <a:gd name="T107"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92">
                  <a:moveTo>
                    <a:pt x="140" y="0"/>
                  </a:moveTo>
                  <a:cubicBezTo>
                    <a:pt x="12" y="0"/>
                    <a:pt x="12" y="0"/>
                    <a:pt x="12" y="0"/>
                  </a:cubicBezTo>
                  <a:cubicBezTo>
                    <a:pt x="5" y="0"/>
                    <a:pt x="0" y="5"/>
                    <a:pt x="0" y="12"/>
                  </a:cubicBezTo>
                  <a:cubicBezTo>
                    <a:pt x="0" y="180"/>
                    <a:pt x="0" y="180"/>
                    <a:pt x="0" y="180"/>
                  </a:cubicBezTo>
                  <a:cubicBezTo>
                    <a:pt x="0" y="187"/>
                    <a:pt x="5" y="192"/>
                    <a:pt x="12" y="192"/>
                  </a:cubicBezTo>
                  <a:cubicBezTo>
                    <a:pt x="140" y="192"/>
                    <a:pt x="140" y="192"/>
                    <a:pt x="140" y="192"/>
                  </a:cubicBezTo>
                  <a:cubicBezTo>
                    <a:pt x="147" y="192"/>
                    <a:pt x="152" y="187"/>
                    <a:pt x="152" y="180"/>
                  </a:cubicBezTo>
                  <a:cubicBezTo>
                    <a:pt x="152" y="12"/>
                    <a:pt x="152" y="12"/>
                    <a:pt x="152" y="12"/>
                  </a:cubicBezTo>
                  <a:cubicBezTo>
                    <a:pt x="152" y="5"/>
                    <a:pt x="147" y="0"/>
                    <a:pt x="140" y="0"/>
                  </a:cubicBezTo>
                  <a:close/>
                  <a:moveTo>
                    <a:pt x="72" y="172"/>
                  </a:moveTo>
                  <a:cubicBezTo>
                    <a:pt x="72" y="174"/>
                    <a:pt x="70" y="176"/>
                    <a:pt x="68" y="176"/>
                  </a:cubicBezTo>
                  <a:cubicBezTo>
                    <a:pt x="20" y="176"/>
                    <a:pt x="20" y="176"/>
                    <a:pt x="20" y="176"/>
                  </a:cubicBezTo>
                  <a:cubicBezTo>
                    <a:pt x="18" y="176"/>
                    <a:pt x="16" y="174"/>
                    <a:pt x="16" y="172"/>
                  </a:cubicBezTo>
                  <a:cubicBezTo>
                    <a:pt x="16" y="140"/>
                    <a:pt x="16" y="140"/>
                    <a:pt x="16" y="140"/>
                  </a:cubicBezTo>
                  <a:cubicBezTo>
                    <a:pt x="16" y="138"/>
                    <a:pt x="18" y="136"/>
                    <a:pt x="20" y="136"/>
                  </a:cubicBezTo>
                  <a:cubicBezTo>
                    <a:pt x="68" y="136"/>
                    <a:pt x="68" y="136"/>
                    <a:pt x="68" y="136"/>
                  </a:cubicBezTo>
                  <a:cubicBezTo>
                    <a:pt x="70" y="136"/>
                    <a:pt x="72" y="138"/>
                    <a:pt x="72" y="140"/>
                  </a:cubicBezTo>
                  <a:lnTo>
                    <a:pt x="72" y="172"/>
                  </a:lnTo>
                  <a:close/>
                  <a:moveTo>
                    <a:pt x="72" y="124"/>
                  </a:moveTo>
                  <a:cubicBezTo>
                    <a:pt x="72" y="126"/>
                    <a:pt x="70" y="128"/>
                    <a:pt x="68" y="128"/>
                  </a:cubicBezTo>
                  <a:cubicBezTo>
                    <a:pt x="20" y="128"/>
                    <a:pt x="20" y="128"/>
                    <a:pt x="20" y="128"/>
                  </a:cubicBezTo>
                  <a:cubicBezTo>
                    <a:pt x="18" y="128"/>
                    <a:pt x="16" y="126"/>
                    <a:pt x="16" y="124"/>
                  </a:cubicBezTo>
                  <a:cubicBezTo>
                    <a:pt x="16" y="92"/>
                    <a:pt x="16" y="92"/>
                    <a:pt x="16" y="92"/>
                  </a:cubicBezTo>
                  <a:cubicBezTo>
                    <a:pt x="16" y="90"/>
                    <a:pt x="18" y="88"/>
                    <a:pt x="20" y="88"/>
                  </a:cubicBezTo>
                  <a:cubicBezTo>
                    <a:pt x="68" y="88"/>
                    <a:pt x="68" y="88"/>
                    <a:pt x="68" y="88"/>
                  </a:cubicBezTo>
                  <a:cubicBezTo>
                    <a:pt x="70" y="88"/>
                    <a:pt x="72" y="90"/>
                    <a:pt x="72" y="92"/>
                  </a:cubicBezTo>
                  <a:lnTo>
                    <a:pt x="72" y="124"/>
                  </a:lnTo>
                  <a:close/>
                  <a:moveTo>
                    <a:pt x="136" y="172"/>
                  </a:moveTo>
                  <a:cubicBezTo>
                    <a:pt x="136" y="174"/>
                    <a:pt x="134" y="176"/>
                    <a:pt x="132" y="176"/>
                  </a:cubicBezTo>
                  <a:cubicBezTo>
                    <a:pt x="84" y="176"/>
                    <a:pt x="84" y="176"/>
                    <a:pt x="84" y="176"/>
                  </a:cubicBezTo>
                  <a:cubicBezTo>
                    <a:pt x="82" y="176"/>
                    <a:pt x="80" y="174"/>
                    <a:pt x="80" y="172"/>
                  </a:cubicBezTo>
                  <a:cubicBezTo>
                    <a:pt x="80" y="140"/>
                    <a:pt x="80" y="140"/>
                    <a:pt x="80" y="140"/>
                  </a:cubicBezTo>
                  <a:cubicBezTo>
                    <a:pt x="80" y="138"/>
                    <a:pt x="82" y="136"/>
                    <a:pt x="84" y="136"/>
                  </a:cubicBezTo>
                  <a:cubicBezTo>
                    <a:pt x="132" y="136"/>
                    <a:pt x="132" y="136"/>
                    <a:pt x="132" y="136"/>
                  </a:cubicBezTo>
                  <a:cubicBezTo>
                    <a:pt x="134" y="136"/>
                    <a:pt x="136" y="138"/>
                    <a:pt x="136" y="140"/>
                  </a:cubicBezTo>
                  <a:lnTo>
                    <a:pt x="136" y="172"/>
                  </a:lnTo>
                  <a:close/>
                  <a:moveTo>
                    <a:pt x="136" y="124"/>
                  </a:moveTo>
                  <a:cubicBezTo>
                    <a:pt x="136" y="126"/>
                    <a:pt x="134" y="128"/>
                    <a:pt x="132" y="128"/>
                  </a:cubicBezTo>
                  <a:cubicBezTo>
                    <a:pt x="84" y="128"/>
                    <a:pt x="84" y="128"/>
                    <a:pt x="84" y="128"/>
                  </a:cubicBezTo>
                  <a:cubicBezTo>
                    <a:pt x="82" y="128"/>
                    <a:pt x="80" y="126"/>
                    <a:pt x="80" y="124"/>
                  </a:cubicBezTo>
                  <a:cubicBezTo>
                    <a:pt x="80" y="92"/>
                    <a:pt x="80" y="92"/>
                    <a:pt x="80" y="92"/>
                  </a:cubicBezTo>
                  <a:cubicBezTo>
                    <a:pt x="80" y="90"/>
                    <a:pt x="82" y="88"/>
                    <a:pt x="84" y="88"/>
                  </a:cubicBezTo>
                  <a:cubicBezTo>
                    <a:pt x="132" y="88"/>
                    <a:pt x="132" y="88"/>
                    <a:pt x="132" y="88"/>
                  </a:cubicBezTo>
                  <a:cubicBezTo>
                    <a:pt x="134" y="88"/>
                    <a:pt x="136" y="90"/>
                    <a:pt x="136" y="92"/>
                  </a:cubicBezTo>
                  <a:lnTo>
                    <a:pt x="136" y="124"/>
                  </a:lnTo>
                  <a:close/>
                  <a:moveTo>
                    <a:pt x="136" y="60"/>
                  </a:moveTo>
                  <a:cubicBezTo>
                    <a:pt x="136" y="62"/>
                    <a:pt x="134" y="64"/>
                    <a:pt x="132" y="64"/>
                  </a:cubicBezTo>
                  <a:cubicBezTo>
                    <a:pt x="20" y="64"/>
                    <a:pt x="20" y="64"/>
                    <a:pt x="20" y="64"/>
                  </a:cubicBezTo>
                  <a:cubicBezTo>
                    <a:pt x="18" y="64"/>
                    <a:pt x="16" y="62"/>
                    <a:pt x="16" y="60"/>
                  </a:cubicBezTo>
                  <a:cubicBezTo>
                    <a:pt x="16" y="20"/>
                    <a:pt x="16" y="20"/>
                    <a:pt x="16" y="20"/>
                  </a:cubicBezTo>
                  <a:cubicBezTo>
                    <a:pt x="16" y="18"/>
                    <a:pt x="18" y="16"/>
                    <a:pt x="20" y="16"/>
                  </a:cubicBezTo>
                  <a:cubicBezTo>
                    <a:pt x="132" y="16"/>
                    <a:pt x="132" y="16"/>
                    <a:pt x="132" y="16"/>
                  </a:cubicBezTo>
                  <a:cubicBezTo>
                    <a:pt x="134" y="16"/>
                    <a:pt x="136" y="18"/>
                    <a:pt x="136" y="20"/>
                  </a:cubicBezTo>
                  <a:lnTo>
                    <a:pt x="136"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Rectangle 17"/>
            <p:cNvSpPr>
              <a:spLocks noChangeArrowheads="1"/>
            </p:cNvSpPr>
            <p:nvPr/>
          </p:nvSpPr>
          <p:spPr bwMode="auto">
            <a:xfrm>
              <a:off x="10026651" y="4762501"/>
              <a:ext cx="88900"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18"/>
            <p:cNvSpPr>
              <a:spLocks noChangeArrowheads="1"/>
            </p:cNvSpPr>
            <p:nvPr/>
          </p:nvSpPr>
          <p:spPr bwMode="auto">
            <a:xfrm>
              <a:off x="10026651" y="4873626"/>
              <a:ext cx="88900" cy="238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Rectangle 19"/>
            <p:cNvSpPr>
              <a:spLocks noChangeArrowheads="1"/>
            </p:cNvSpPr>
            <p:nvPr/>
          </p:nvSpPr>
          <p:spPr bwMode="auto">
            <a:xfrm>
              <a:off x="10026651" y="4919663"/>
              <a:ext cx="88900"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0"/>
            <p:cNvSpPr>
              <a:spLocks/>
            </p:cNvSpPr>
            <p:nvPr/>
          </p:nvSpPr>
          <p:spPr bwMode="auto">
            <a:xfrm>
              <a:off x="9847263" y="4729163"/>
              <a:ext cx="88900" cy="88900"/>
            </a:xfrm>
            <a:custGeom>
              <a:avLst/>
              <a:gdLst>
                <a:gd name="T0" fmla="*/ 35 w 56"/>
                <a:gd name="T1" fmla="*/ 0 h 56"/>
                <a:gd name="T2" fmla="*/ 21 w 56"/>
                <a:gd name="T3" fmla="*/ 0 h 56"/>
                <a:gd name="T4" fmla="*/ 21 w 56"/>
                <a:gd name="T5" fmla="*/ 21 h 56"/>
                <a:gd name="T6" fmla="*/ 0 w 56"/>
                <a:gd name="T7" fmla="*/ 21 h 56"/>
                <a:gd name="T8" fmla="*/ 0 w 56"/>
                <a:gd name="T9" fmla="*/ 35 h 56"/>
                <a:gd name="T10" fmla="*/ 21 w 56"/>
                <a:gd name="T11" fmla="*/ 35 h 56"/>
                <a:gd name="T12" fmla="*/ 21 w 56"/>
                <a:gd name="T13" fmla="*/ 56 h 56"/>
                <a:gd name="T14" fmla="*/ 35 w 56"/>
                <a:gd name="T15" fmla="*/ 56 h 56"/>
                <a:gd name="T16" fmla="*/ 35 w 56"/>
                <a:gd name="T17" fmla="*/ 35 h 56"/>
                <a:gd name="T18" fmla="*/ 56 w 56"/>
                <a:gd name="T19" fmla="*/ 35 h 56"/>
                <a:gd name="T20" fmla="*/ 56 w 56"/>
                <a:gd name="T21" fmla="*/ 21 h 56"/>
                <a:gd name="T22" fmla="*/ 35 w 56"/>
                <a:gd name="T23" fmla="*/ 21 h 56"/>
                <a:gd name="T24" fmla="*/ 35 w 56"/>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6">
                  <a:moveTo>
                    <a:pt x="35" y="0"/>
                  </a:moveTo>
                  <a:lnTo>
                    <a:pt x="21" y="0"/>
                  </a:lnTo>
                  <a:lnTo>
                    <a:pt x="21" y="21"/>
                  </a:lnTo>
                  <a:lnTo>
                    <a:pt x="0" y="21"/>
                  </a:lnTo>
                  <a:lnTo>
                    <a:pt x="0" y="35"/>
                  </a:lnTo>
                  <a:lnTo>
                    <a:pt x="21" y="35"/>
                  </a:lnTo>
                  <a:lnTo>
                    <a:pt x="21" y="56"/>
                  </a:lnTo>
                  <a:lnTo>
                    <a:pt x="35" y="56"/>
                  </a:lnTo>
                  <a:lnTo>
                    <a:pt x="35" y="35"/>
                  </a:lnTo>
                  <a:lnTo>
                    <a:pt x="56" y="35"/>
                  </a:lnTo>
                  <a:lnTo>
                    <a:pt x="56" y="21"/>
                  </a:lnTo>
                  <a:lnTo>
                    <a:pt x="35" y="21"/>
                  </a:lnTo>
                  <a:lnTo>
                    <a:pt x="3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1"/>
            <p:cNvSpPr>
              <a:spLocks/>
            </p:cNvSpPr>
            <p:nvPr/>
          </p:nvSpPr>
          <p:spPr bwMode="auto">
            <a:xfrm>
              <a:off x="9847263" y="4862513"/>
              <a:ext cx="88900" cy="90488"/>
            </a:xfrm>
            <a:custGeom>
              <a:avLst/>
              <a:gdLst>
                <a:gd name="T0" fmla="*/ 46 w 56"/>
                <a:gd name="T1" fmla="*/ 0 h 57"/>
                <a:gd name="T2" fmla="*/ 28 w 56"/>
                <a:gd name="T3" fmla="*/ 18 h 57"/>
                <a:gd name="T4" fmla="*/ 10 w 56"/>
                <a:gd name="T5" fmla="*/ 0 h 57"/>
                <a:gd name="T6" fmla="*/ 0 w 56"/>
                <a:gd name="T7" fmla="*/ 11 h 57"/>
                <a:gd name="T8" fmla="*/ 18 w 56"/>
                <a:gd name="T9" fmla="*/ 29 h 57"/>
                <a:gd name="T10" fmla="*/ 0 w 56"/>
                <a:gd name="T11" fmla="*/ 46 h 57"/>
                <a:gd name="T12" fmla="*/ 10 w 56"/>
                <a:gd name="T13" fmla="*/ 57 h 57"/>
                <a:gd name="T14" fmla="*/ 28 w 56"/>
                <a:gd name="T15" fmla="*/ 39 h 57"/>
                <a:gd name="T16" fmla="*/ 46 w 56"/>
                <a:gd name="T17" fmla="*/ 57 h 57"/>
                <a:gd name="T18" fmla="*/ 56 w 56"/>
                <a:gd name="T19" fmla="*/ 46 h 57"/>
                <a:gd name="T20" fmla="*/ 39 w 56"/>
                <a:gd name="T21" fmla="*/ 29 h 57"/>
                <a:gd name="T22" fmla="*/ 56 w 56"/>
                <a:gd name="T23" fmla="*/ 11 h 57"/>
                <a:gd name="T24" fmla="*/ 46 w 56"/>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7">
                  <a:moveTo>
                    <a:pt x="46" y="0"/>
                  </a:moveTo>
                  <a:lnTo>
                    <a:pt x="28" y="18"/>
                  </a:lnTo>
                  <a:lnTo>
                    <a:pt x="10" y="0"/>
                  </a:lnTo>
                  <a:lnTo>
                    <a:pt x="0" y="11"/>
                  </a:lnTo>
                  <a:lnTo>
                    <a:pt x="18" y="29"/>
                  </a:lnTo>
                  <a:lnTo>
                    <a:pt x="0" y="46"/>
                  </a:lnTo>
                  <a:lnTo>
                    <a:pt x="10" y="57"/>
                  </a:lnTo>
                  <a:lnTo>
                    <a:pt x="28" y="39"/>
                  </a:lnTo>
                  <a:lnTo>
                    <a:pt x="46" y="57"/>
                  </a:lnTo>
                  <a:lnTo>
                    <a:pt x="56" y="46"/>
                  </a:lnTo>
                  <a:lnTo>
                    <a:pt x="39" y="29"/>
                  </a:lnTo>
                  <a:lnTo>
                    <a:pt x="56" y="11"/>
                  </a:lnTo>
                  <a:lnTo>
                    <a:pt x="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cxnSp>
        <p:nvCxnSpPr>
          <p:cNvPr id="41" name="Straight Connector 40">
            <a:extLst>
              <a:ext uri="{C183D7F6-B498-43B3-948B-1728B52AA6E4}">
                <adec:decorative xmlns:adec="http://schemas.microsoft.com/office/drawing/2017/decorative" val="1"/>
              </a:ext>
            </a:extLst>
          </p:cNvPr>
          <p:cNvCxnSpPr/>
          <p:nvPr/>
        </p:nvCxnSpPr>
        <p:spPr>
          <a:xfrm>
            <a:off x="627497" y="4211992"/>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C183D7F6-B498-43B3-948B-1728B52AA6E4}">
                <adec:decorative xmlns:adec="http://schemas.microsoft.com/office/drawing/2017/decorative" val="1"/>
              </a:ext>
            </a:extLst>
          </p:cNvPr>
          <p:cNvCxnSpPr/>
          <p:nvPr/>
        </p:nvCxnSpPr>
        <p:spPr>
          <a:xfrm>
            <a:off x="3347456" y="4211993"/>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C183D7F6-B498-43B3-948B-1728B52AA6E4}">
                <adec:decorative xmlns:adec="http://schemas.microsoft.com/office/drawing/2017/decorative" val="1"/>
              </a:ext>
            </a:extLst>
          </p:cNvPr>
          <p:cNvCxnSpPr/>
          <p:nvPr/>
        </p:nvCxnSpPr>
        <p:spPr>
          <a:xfrm>
            <a:off x="6304618" y="4211994"/>
            <a:ext cx="0" cy="318535"/>
          </a:xfrm>
          <a:prstGeom prst="line">
            <a:avLst/>
          </a:prstGeom>
          <a:ln w="15875" cap="sq">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C183D7F6-B498-43B3-948B-1728B52AA6E4}">
                <adec:decorative xmlns:adec="http://schemas.microsoft.com/office/drawing/2017/decorative" val="1"/>
              </a:ext>
            </a:extLst>
          </p:cNvPr>
          <p:cNvCxnSpPr/>
          <p:nvPr/>
        </p:nvCxnSpPr>
        <p:spPr>
          <a:xfrm rot="10800000">
            <a:off x="1896393" y="2884932"/>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C183D7F6-B498-43B3-948B-1728B52AA6E4}">
                <adec:decorative xmlns:adec="http://schemas.microsoft.com/office/drawing/2017/decorative" val="1"/>
              </a:ext>
            </a:extLst>
          </p:cNvPr>
          <p:cNvCxnSpPr/>
          <p:nvPr/>
        </p:nvCxnSpPr>
        <p:spPr>
          <a:xfrm rot="10800000">
            <a:off x="4878896" y="2847881"/>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C183D7F6-B498-43B3-948B-1728B52AA6E4}">
                <adec:decorative xmlns:adec="http://schemas.microsoft.com/office/drawing/2017/decorative" val="1"/>
              </a:ext>
            </a:extLst>
          </p:cNvPr>
          <p:cNvCxnSpPr/>
          <p:nvPr/>
        </p:nvCxnSpPr>
        <p:spPr>
          <a:xfrm rot="10800000">
            <a:off x="7668385" y="2857041"/>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C183D7F6-B498-43B3-948B-1728B52AA6E4}">
                <adec:decorative xmlns:adec="http://schemas.microsoft.com/office/drawing/2017/decorative" val="1"/>
              </a:ext>
            </a:extLst>
          </p:cNvPr>
          <p:cNvCxnSpPr/>
          <p:nvPr/>
        </p:nvCxnSpPr>
        <p:spPr>
          <a:xfrm rot="10800000">
            <a:off x="9015517" y="4211993"/>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C183D7F6-B498-43B3-948B-1728B52AA6E4}">
                <adec:decorative xmlns:adec="http://schemas.microsoft.com/office/drawing/2017/decorative" val="1"/>
              </a:ext>
            </a:extLst>
          </p:cNvPr>
          <p:cNvCxnSpPr/>
          <p:nvPr/>
        </p:nvCxnSpPr>
        <p:spPr>
          <a:xfrm rot="10800000">
            <a:off x="11605308" y="4182125"/>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C183D7F6-B498-43B3-948B-1728B52AA6E4}">
                <adec:decorative xmlns:adec="http://schemas.microsoft.com/office/drawing/2017/decorative" val="1"/>
              </a:ext>
            </a:extLst>
          </p:cNvPr>
          <p:cNvCxnSpPr/>
          <p:nvPr/>
        </p:nvCxnSpPr>
        <p:spPr>
          <a:xfrm rot="10800000">
            <a:off x="10332799" y="2793099"/>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7" name="Rectangle 66">
            <a:extLst>
              <a:ext uri="{C183D7F6-B498-43B3-948B-1728B52AA6E4}">
                <adec:decorative xmlns:adec="http://schemas.microsoft.com/office/drawing/2017/decorative" val="1"/>
              </a:ext>
            </a:extLst>
          </p:cNvPr>
          <p:cNvSpPr/>
          <p:nvPr/>
        </p:nvSpPr>
        <p:spPr>
          <a:xfrm>
            <a:off x="1005684" y="2125594"/>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Contextualising remote learning</a:t>
            </a:r>
          </a:p>
        </p:txBody>
      </p:sp>
      <p:sp>
        <p:nvSpPr>
          <p:cNvPr id="68" name="Rectangle 67">
            <a:extLst>
              <a:ext uri="{C183D7F6-B498-43B3-948B-1728B52AA6E4}">
                <adec:decorative xmlns:adec="http://schemas.microsoft.com/office/drawing/2017/decorative" val="1"/>
              </a:ext>
            </a:extLst>
          </p:cNvPr>
          <p:cNvSpPr/>
          <p:nvPr/>
        </p:nvSpPr>
        <p:spPr>
          <a:xfrm>
            <a:off x="2328361" y="4603359"/>
            <a:ext cx="2038189"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Delivering remote learning</a:t>
            </a:r>
          </a:p>
        </p:txBody>
      </p:sp>
      <p:sp>
        <p:nvSpPr>
          <p:cNvPr id="69" name="Title 68"/>
          <p:cNvSpPr>
            <a:spLocks noGrp="1"/>
          </p:cNvSpPr>
          <p:nvPr>
            <p:ph type="title" idx="4294967295"/>
          </p:nvPr>
        </p:nvSpPr>
        <p:spPr>
          <a:xfrm>
            <a:off x="5413909" y="4617476"/>
            <a:ext cx="178141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mn-lt"/>
                <a:ea typeface="+mn-ea"/>
                <a:cs typeface="+mn-cs"/>
              </a:rPr>
              <a:t>Challenges and barriers</a:t>
            </a:r>
          </a:p>
        </p:txBody>
      </p:sp>
      <p:sp>
        <p:nvSpPr>
          <p:cNvPr id="70" name="Rectangle 69">
            <a:extLst>
              <a:ext uri="{C183D7F6-B498-43B3-948B-1728B52AA6E4}">
                <adec:decorative xmlns:adec="http://schemas.microsoft.com/office/drawing/2017/decorative" val="1"/>
              </a:ext>
            </a:extLst>
          </p:cNvPr>
          <p:cNvSpPr/>
          <p:nvPr/>
        </p:nvSpPr>
        <p:spPr>
          <a:xfrm>
            <a:off x="3979243" y="2120484"/>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Curriculum alignment</a:t>
            </a:r>
          </a:p>
        </p:txBody>
      </p:sp>
      <p:sp>
        <p:nvSpPr>
          <p:cNvPr id="71" name="Rectangle 70">
            <a:extLst>
              <a:ext uri="{C183D7F6-B498-43B3-948B-1728B52AA6E4}">
                <adec:decorative xmlns:adec="http://schemas.microsoft.com/office/drawing/2017/decorative" val="1"/>
              </a:ext>
            </a:extLst>
          </p:cNvPr>
          <p:cNvSpPr/>
          <p:nvPr/>
        </p:nvSpPr>
        <p:spPr>
          <a:xfrm>
            <a:off x="6777676" y="2167842"/>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Pupil engagement</a:t>
            </a:r>
          </a:p>
        </p:txBody>
      </p:sp>
      <p:sp>
        <p:nvSpPr>
          <p:cNvPr id="72" name="Rectangle 71">
            <a:extLst>
              <a:ext uri="{C183D7F6-B498-43B3-948B-1728B52AA6E4}">
                <adec:decorative xmlns:adec="http://schemas.microsoft.com/office/drawing/2017/decorative" val="1"/>
              </a:ext>
            </a:extLst>
          </p:cNvPr>
          <p:cNvSpPr/>
          <p:nvPr/>
        </p:nvSpPr>
        <p:spPr>
          <a:xfrm>
            <a:off x="8124808" y="4703730"/>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Positives and improvement</a:t>
            </a:r>
          </a:p>
        </p:txBody>
      </p:sp>
      <p:sp>
        <p:nvSpPr>
          <p:cNvPr id="73" name="Rectangle 72">
            <a:extLst>
              <a:ext uri="{C183D7F6-B498-43B3-948B-1728B52AA6E4}">
                <adec:decorative xmlns:adec="http://schemas.microsoft.com/office/drawing/2017/decorative" val="1"/>
              </a:ext>
            </a:extLst>
          </p:cNvPr>
          <p:cNvSpPr/>
          <p:nvPr/>
        </p:nvSpPr>
        <p:spPr>
          <a:xfrm>
            <a:off x="9474518" y="2260323"/>
            <a:ext cx="1618356" cy="338554"/>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Final thoughts </a:t>
            </a:r>
          </a:p>
        </p:txBody>
      </p:sp>
      <p:sp>
        <p:nvSpPr>
          <p:cNvPr id="74" name="Rectangle 73">
            <a:extLst>
              <a:ext uri="{C183D7F6-B498-43B3-948B-1728B52AA6E4}">
                <adec:decorative xmlns:adec="http://schemas.microsoft.com/office/drawing/2017/decorative" val="1"/>
              </a:ext>
            </a:extLst>
          </p:cNvPr>
          <p:cNvSpPr/>
          <p:nvPr/>
        </p:nvSpPr>
        <p:spPr>
          <a:xfrm>
            <a:off x="10428029" y="4676109"/>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Annex: Teacher case studies </a:t>
            </a:r>
          </a:p>
        </p:txBody>
      </p:sp>
      <p:sp>
        <p:nvSpPr>
          <p:cNvPr id="75" name="TextBox 74">
            <a:extLst>
              <a:ext uri="{C183D7F6-B498-43B3-948B-1728B52AA6E4}">
                <adec:decorative xmlns:adec="http://schemas.microsoft.com/office/drawing/2017/decorative" val="1"/>
              </a:ext>
            </a:extLst>
          </p:cNvPr>
          <p:cNvSpPr txBox="1"/>
          <p:nvPr/>
        </p:nvSpPr>
        <p:spPr>
          <a:xfrm>
            <a:off x="29452" y="4622176"/>
            <a:ext cx="1855073" cy="584775"/>
          </a:xfrm>
          <a:prstGeom prst="rect">
            <a:avLst/>
          </a:prstGeom>
          <a:noFill/>
        </p:spPr>
        <p:txBody>
          <a:bodyPr wrap="square" rtlCol="0">
            <a:spAutoFit/>
          </a:bodyPr>
          <a:lstStyle/>
          <a:p>
            <a:pPr algn="ctr"/>
            <a:r>
              <a:rPr lang="en-GB" sz="1600" dirty="0">
                <a:solidFill>
                  <a:schemeClr val="accent1">
                    <a:lumMod val="60000"/>
                    <a:lumOff val="40000"/>
                  </a:schemeClr>
                </a:solidFill>
              </a:rPr>
              <a:t>Background and methodology</a:t>
            </a:r>
          </a:p>
        </p:txBody>
      </p:sp>
      <p:grpSp>
        <p:nvGrpSpPr>
          <p:cNvPr id="76" name="Group 75">
            <a:extLst>
              <a:ext uri="{C183D7F6-B498-43B3-948B-1728B52AA6E4}">
                <adec:decorative xmlns:adec="http://schemas.microsoft.com/office/drawing/2017/decorative" val="1"/>
              </a:ext>
            </a:extLst>
          </p:cNvPr>
          <p:cNvGrpSpPr/>
          <p:nvPr/>
        </p:nvGrpSpPr>
        <p:grpSpPr>
          <a:xfrm>
            <a:off x="10085858" y="3335335"/>
            <a:ext cx="567219" cy="689738"/>
            <a:chOff x="868994" y="1779475"/>
            <a:chExt cx="567219" cy="689738"/>
          </a:xfrm>
          <a:solidFill>
            <a:schemeClr val="accent1">
              <a:lumMod val="60000"/>
              <a:lumOff val="40000"/>
            </a:schemeClr>
          </a:solidFill>
        </p:grpSpPr>
        <p:sp>
          <p:nvSpPr>
            <p:cNvPr id="77" name="Freeform 5"/>
            <p:cNvSpPr>
              <a:spLocks noEditPoints="1"/>
            </p:cNvSpPr>
            <p:nvPr/>
          </p:nvSpPr>
          <p:spPr bwMode="auto">
            <a:xfrm>
              <a:off x="893498" y="2304039"/>
              <a:ext cx="493707" cy="165174"/>
            </a:xfrm>
            <a:custGeom>
              <a:avLst/>
              <a:gdLst>
                <a:gd name="T0" fmla="*/ 506 w 516"/>
                <a:gd name="T1" fmla="*/ 172 h 172"/>
                <a:gd name="T2" fmla="*/ 10 w 516"/>
                <a:gd name="T3" fmla="*/ 172 h 172"/>
                <a:gd name="T4" fmla="*/ 0 w 516"/>
                <a:gd name="T5" fmla="*/ 162 h 172"/>
                <a:gd name="T6" fmla="*/ 0 w 516"/>
                <a:gd name="T7" fmla="*/ 85 h 172"/>
                <a:gd name="T8" fmla="*/ 1 w 516"/>
                <a:gd name="T9" fmla="*/ 84 h 172"/>
                <a:gd name="T10" fmla="*/ 93 w 516"/>
                <a:gd name="T11" fmla="*/ 4 h 172"/>
                <a:gd name="T12" fmla="*/ 165 w 516"/>
                <a:gd name="T13" fmla="*/ 4 h 172"/>
                <a:gd name="T14" fmla="*/ 167 w 516"/>
                <a:gd name="T15" fmla="*/ 3 h 172"/>
                <a:gd name="T16" fmla="*/ 181 w 516"/>
                <a:gd name="T17" fmla="*/ 5 h 172"/>
                <a:gd name="T18" fmla="*/ 258 w 516"/>
                <a:gd name="T19" fmla="*/ 104 h 172"/>
                <a:gd name="T20" fmla="*/ 335 w 516"/>
                <a:gd name="T21" fmla="*/ 5 h 172"/>
                <a:gd name="T22" fmla="*/ 349 w 516"/>
                <a:gd name="T23" fmla="*/ 3 h 172"/>
                <a:gd name="T24" fmla="*/ 351 w 516"/>
                <a:gd name="T25" fmla="*/ 4 h 172"/>
                <a:gd name="T26" fmla="*/ 423 w 516"/>
                <a:gd name="T27" fmla="*/ 4 h 172"/>
                <a:gd name="T28" fmla="*/ 516 w 516"/>
                <a:gd name="T29" fmla="*/ 84 h 172"/>
                <a:gd name="T30" fmla="*/ 516 w 516"/>
                <a:gd name="T31" fmla="*/ 85 h 172"/>
                <a:gd name="T32" fmla="*/ 516 w 516"/>
                <a:gd name="T33" fmla="*/ 162 h 172"/>
                <a:gd name="T34" fmla="*/ 506 w 516"/>
                <a:gd name="T35" fmla="*/ 172 h 172"/>
                <a:gd name="T36" fmla="*/ 20 w 516"/>
                <a:gd name="T37" fmla="*/ 152 h 172"/>
                <a:gd name="T38" fmla="*/ 496 w 516"/>
                <a:gd name="T39" fmla="*/ 152 h 172"/>
                <a:gd name="T40" fmla="*/ 496 w 516"/>
                <a:gd name="T41" fmla="*/ 86 h 172"/>
                <a:gd name="T42" fmla="*/ 423 w 516"/>
                <a:gd name="T43" fmla="*/ 24 h 172"/>
                <a:gd name="T44" fmla="*/ 349 w 516"/>
                <a:gd name="T45" fmla="*/ 24 h 172"/>
                <a:gd name="T46" fmla="*/ 346 w 516"/>
                <a:gd name="T47" fmla="*/ 24 h 172"/>
                <a:gd name="T48" fmla="*/ 266 w 516"/>
                <a:gd name="T49" fmla="*/ 127 h 172"/>
                <a:gd name="T50" fmla="*/ 258 w 516"/>
                <a:gd name="T51" fmla="*/ 130 h 172"/>
                <a:gd name="T52" fmla="*/ 250 w 516"/>
                <a:gd name="T53" fmla="*/ 127 h 172"/>
                <a:gd name="T54" fmla="*/ 170 w 516"/>
                <a:gd name="T55" fmla="*/ 24 h 172"/>
                <a:gd name="T56" fmla="*/ 167 w 516"/>
                <a:gd name="T57" fmla="*/ 24 h 172"/>
                <a:gd name="T58" fmla="*/ 93 w 516"/>
                <a:gd name="T59" fmla="*/ 24 h 172"/>
                <a:gd name="T60" fmla="*/ 20 w 516"/>
                <a:gd name="T61" fmla="*/ 86 h 172"/>
                <a:gd name="T62" fmla="*/ 20 w 516"/>
                <a:gd name="T63" fmla="*/ 15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6" h="172">
                  <a:moveTo>
                    <a:pt x="506" y="172"/>
                  </a:moveTo>
                  <a:cubicBezTo>
                    <a:pt x="10" y="172"/>
                    <a:pt x="10" y="172"/>
                    <a:pt x="10" y="172"/>
                  </a:cubicBezTo>
                  <a:cubicBezTo>
                    <a:pt x="5" y="172"/>
                    <a:pt x="0" y="168"/>
                    <a:pt x="0" y="162"/>
                  </a:cubicBezTo>
                  <a:cubicBezTo>
                    <a:pt x="0" y="85"/>
                    <a:pt x="0" y="85"/>
                    <a:pt x="0" y="85"/>
                  </a:cubicBezTo>
                  <a:cubicBezTo>
                    <a:pt x="0" y="85"/>
                    <a:pt x="1" y="84"/>
                    <a:pt x="1" y="84"/>
                  </a:cubicBezTo>
                  <a:cubicBezTo>
                    <a:pt x="7" y="38"/>
                    <a:pt x="47" y="4"/>
                    <a:pt x="93" y="4"/>
                  </a:cubicBezTo>
                  <a:cubicBezTo>
                    <a:pt x="165" y="4"/>
                    <a:pt x="165" y="4"/>
                    <a:pt x="165" y="4"/>
                  </a:cubicBezTo>
                  <a:cubicBezTo>
                    <a:pt x="166" y="4"/>
                    <a:pt x="167" y="3"/>
                    <a:pt x="167" y="3"/>
                  </a:cubicBezTo>
                  <a:cubicBezTo>
                    <a:pt x="172" y="0"/>
                    <a:pt x="177" y="1"/>
                    <a:pt x="181" y="5"/>
                  </a:cubicBezTo>
                  <a:cubicBezTo>
                    <a:pt x="258" y="104"/>
                    <a:pt x="258" y="104"/>
                    <a:pt x="258" y="104"/>
                  </a:cubicBezTo>
                  <a:cubicBezTo>
                    <a:pt x="335" y="5"/>
                    <a:pt x="335" y="5"/>
                    <a:pt x="335" y="5"/>
                  </a:cubicBezTo>
                  <a:cubicBezTo>
                    <a:pt x="339" y="1"/>
                    <a:pt x="344" y="0"/>
                    <a:pt x="349" y="3"/>
                  </a:cubicBezTo>
                  <a:cubicBezTo>
                    <a:pt x="349" y="3"/>
                    <a:pt x="350" y="4"/>
                    <a:pt x="351" y="4"/>
                  </a:cubicBezTo>
                  <a:cubicBezTo>
                    <a:pt x="423" y="4"/>
                    <a:pt x="423" y="4"/>
                    <a:pt x="423" y="4"/>
                  </a:cubicBezTo>
                  <a:cubicBezTo>
                    <a:pt x="469" y="4"/>
                    <a:pt x="509" y="38"/>
                    <a:pt x="516" y="84"/>
                  </a:cubicBezTo>
                  <a:cubicBezTo>
                    <a:pt x="516" y="84"/>
                    <a:pt x="516" y="85"/>
                    <a:pt x="516" y="85"/>
                  </a:cubicBezTo>
                  <a:cubicBezTo>
                    <a:pt x="516" y="162"/>
                    <a:pt x="516" y="162"/>
                    <a:pt x="516" y="162"/>
                  </a:cubicBezTo>
                  <a:cubicBezTo>
                    <a:pt x="516" y="168"/>
                    <a:pt x="511" y="172"/>
                    <a:pt x="506" y="172"/>
                  </a:cubicBezTo>
                  <a:close/>
                  <a:moveTo>
                    <a:pt x="20" y="152"/>
                  </a:moveTo>
                  <a:cubicBezTo>
                    <a:pt x="496" y="152"/>
                    <a:pt x="496" y="152"/>
                    <a:pt x="496" y="152"/>
                  </a:cubicBezTo>
                  <a:cubicBezTo>
                    <a:pt x="496" y="86"/>
                    <a:pt x="496" y="86"/>
                    <a:pt x="496" y="86"/>
                  </a:cubicBezTo>
                  <a:cubicBezTo>
                    <a:pt x="490" y="51"/>
                    <a:pt x="459" y="24"/>
                    <a:pt x="423" y="24"/>
                  </a:cubicBezTo>
                  <a:cubicBezTo>
                    <a:pt x="349" y="24"/>
                    <a:pt x="349" y="24"/>
                    <a:pt x="349" y="24"/>
                  </a:cubicBezTo>
                  <a:cubicBezTo>
                    <a:pt x="348" y="24"/>
                    <a:pt x="347" y="24"/>
                    <a:pt x="346" y="24"/>
                  </a:cubicBezTo>
                  <a:cubicBezTo>
                    <a:pt x="266" y="127"/>
                    <a:pt x="266" y="127"/>
                    <a:pt x="266" y="127"/>
                  </a:cubicBezTo>
                  <a:cubicBezTo>
                    <a:pt x="264" y="129"/>
                    <a:pt x="261" y="130"/>
                    <a:pt x="258" y="130"/>
                  </a:cubicBezTo>
                  <a:cubicBezTo>
                    <a:pt x="255" y="130"/>
                    <a:pt x="252" y="129"/>
                    <a:pt x="250" y="127"/>
                  </a:cubicBezTo>
                  <a:cubicBezTo>
                    <a:pt x="170" y="24"/>
                    <a:pt x="170" y="24"/>
                    <a:pt x="170" y="24"/>
                  </a:cubicBezTo>
                  <a:cubicBezTo>
                    <a:pt x="169" y="24"/>
                    <a:pt x="168" y="24"/>
                    <a:pt x="167" y="24"/>
                  </a:cubicBezTo>
                  <a:cubicBezTo>
                    <a:pt x="93" y="24"/>
                    <a:pt x="93" y="24"/>
                    <a:pt x="93" y="24"/>
                  </a:cubicBezTo>
                  <a:cubicBezTo>
                    <a:pt x="57" y="24"/>
                    <a:pt x="26" y="51"/>
                    <a:pt x="20" y="86"/>
                  </a:cubicBezTo>
                  <a:lnTo>
                    <a:pt x="20"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6"/>
            <p:cNvSpPr>
              <a:spLocks noEditPoints="1"/>
            </p:cNvSpPr>
            <p:nvPr/>
          </p:nvSpPr>
          <p:spPr bwMode="auto">
            <a:xfrm>
              <a:off x="969732" y="1977321"/>
              <a:ext cx="112536" cy="108906"/>
            </a:xfrm>
            <a:custGeom>
              <a:avLst/>
              <a:gdLst>
                <a:gd name="T0" fmla="*/ 40 w 117"/>
                <a:gd name="T1" fmla="*/ 113 h 113"/>
                <a:gd name="T2" fmla="*/ 31 w 117"/>
                <a:gd name="T3" fmla="*/ 108 h 113"/>
                <a:gd name="T4" fmla="*/ 30 w 117"/>
                <a:gd name="T5" fmla="*/ 106 h 113"/>
                <a:gd name="T6" fmla="*/ 20 w 117"/>
                <a:gd name="T7" fmla="*/ 7 h 113"/>
                <a:gd name="T8" fmla="*/ 32 w 117"/>
                <a:gd name="T9" fmla="*/ 2 h 113"/>
                <a:gd name="T10" fmla="*/ 37 w 117"/>
                <a:gd name="T11" fmla="*/ 3 h 113"/>
                <a:gd name="T12" fmla="*/ 40 w 117"/>
                <a:gd name="T13" fmla="*/ 5 h 113"/>
                <a:gd name="T14" fmla="*/ 49 w 117"/>
                <a:gd name="T15" fmla="*/ 11 h 113"/>
                <a:gd name="T16" fmla="*/ 108 w 117"/>
                <a:gd name="T17" fmla="*/ 26 h 113"/>
                <a:gd name="T18" fmla="*/ 116 w 117"/>
                <a:gd name="T19" fmla="*/ 37 h 113"/>
                <a:gd name="T20" fmla="*/ 106 w 117"/>
                <a:gd name="T21" fmla="*/ 46 h 113"/>
                <a:gd name="T22" fmla="*/ 50 w 117"/>
                <a:gd name="T23" fmla="*/ 103 h 113"/>
                <a:gd name="T24" fmla="*/ 43 w 117"/>
                <a:gd name="T25" fmla="*/ 113 h 113"/>
                <a:gd name="T26" fmla="*/ 40 w 117"/>
                <a:gd name="T27" fmla="*/ 113 h 113"/>
                <a:gd name="T28" fmla="*/ 34 w 117"/>
                <a:gd name="T29" fmla="*/ 25 h 113"/>
                <a:gd name="T30" fmla="*/ 37 w 117"/>
                <a:gd name="T31" fmla="*/ 71 h 113"/>
                <a:gd name="T32" fmla="*/ 66 w 117"/>
                <a:gd name="T33" fmla="*/ 38 h 113"/>
                <a:gd name="T34" fmla="*/ 40 w 117"/>
                <a:gd name="T35" fmla="*/ 29 h 113"/>
                <a:gd name="T36" fmla="*/ 34 w 117"/>
                <a:gd name="T37" fmla="*/ 2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113">
                  <a:moveTo>
                    <a:pt x="40" y="113"/>
                  </a:moveTo>
                  <a:cubicBezTo>
                    <a:pt x="36" y="113"/>
                    <a:pt x="33" y="111"/>
                    <a:pt x="31" y="108"/>
                  </a:cubicBezTo>
                  <a:cubicBezTo>
                    <a:pt x="31" y="108"/>
                    <a:pt x="31" y="107"/>
                    <a:pt x="30" y="106"/>
                  </a:cubicBezTo>
                  <a:cubicBezTo>
                    <a:pt x="22" y="93"/>
                    <a:pt x="0" y="48"/>
                    <a:pt x="20" y="7"/>
                  </a:cubicBezTo>
                  <a:cubicBezTo>
                    <a:pt x="22" y="2"/>
                    <a:pt x="28" y="0"/>
                    <a:pt x="32" y="2"/>
                  </a:cubicBezTo>
                  <a:cubicBezTo>
                    <a:pt x="37" y="3"/>
                    <a:pt x="37" y="3"/>
                    <a:pt x="37" y="3"/>
                  </a:cubicBezTo>
                  <a:cubicBezTo>
                    <a:pt x="38" y="3"/>
                    <a:pt x="39" y="4"/>
                    <a:pt x="40" y="5"/>
                  </a:cubicBezTo>
                  <a:cubicBezTo>
                    <a:pt x="41" y="6"/>
                    <a:pt x="44" y="8"/>
                    <a:pt x="49" y="11"/>
                  </a:cubicBezTo>
                  <a:cubicBezTo>
                    <a:pt x="62" y="17"/>
                    <a:pt x="84" y="23"/>
                    <a:pt x="108" y="26"/>
                  </a:cubicBezTo>
                  <a:cubicBezTo>
                    <a:pt x="113" y="27"/>
                    <a:pt x="117" y="32"/>
                    <a:pt x="116" y="37"/>
                  </a:cubicBezTo>
                  <a:cubicBezTo>
                    <a:pt x="116" y="42"/>
                    <a:pt x="111" y="46"/>
                    <a:pt x="106" y="46"/>
                  </a:cubicBezTo>
                  <a:cubicBezTo>
                    <a:pt x="75" y="46"/>
                    <a:pt x="50" y="72"/>
                    <a:pt x="50" y="103"/>
                  </a:cubicBezTo>
                  <a:cubicBezTo>
                    <a:pt x="50" y="107"/>
                    <a:pt x="47" y="111"/>
                    <a:pt x="43" y="113"/>
                  </a:cubicBezTo>
                  <a:cubicBezTo>
                    <a:pt x="42" y="113"/>
                    <a:pt x="41" y="113"/>
                    <a:pt x="40" y="113"/>
                  </a:cubicBezTo>
                  <a:close/>
                  <a:moveTo>
                    <a:pt x="34" y="25"/>
                  </a:moveTo>
                  <a:cubicBezTo>
                    <a:pt x="30" y="42"/>
                    <a:pt x="33" y="58"/>
                    <a:pt x="37" y="71"/>
                  </a:cubicBezTo>
                  <a:cubicBezTo>
                    <a:pt x="43" y="58"/>
                    <a:pt x="53" y="46"/>
                    <a:pt x="66" y="38"/>
                  </a:cubicBezTo>
                  <a:cubicBezTo>
                    <a:pt x="56" y="35"/>
                    <a:pt x="47" y="32"/>
                    <a:pt x="40" y="29"/>
                  </a:cubicBezTo>
                  <a:cubicBezTo>
                    <a:pt x="38" y="28"/>
                    <a:pt x="36" y="27"/>
                    <a:pt x="34"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7"/>
            <p:cNvSpPr>
              <a:spLocks noEditPoints="1"/>
            </p:cNvSpPr>
            <p:nvPr/>
          </p:nvSpPr>
          <p:spPr bwMode="auto">
            <a:xfrm>
              <a:off x="1199342" y="1977321"/>
              <a:ext cx="111629" cy="108906"/>
            </a:xfrm>
            <a:custGeom>
              <a:avLst/>
              <a:gdLst>
                <a:gd name="T0" fmla="*/ 76 w 116"/>
                <a:gd name="T1" fmla="*/ 113 h 113"/>
                <a:gd name="T2" fmla="*/ 74 w 116"/>
                <a:gd name="T3" fmla="*/ 113 h 113"/>
                <a:gd name="T4" fmla="*/ 66 w 116"/>
                <a:gd name="T5" fmla="*/ 103 h 113"/>
                <a:gd name="T6" fmla="*/ 10 w 116"/>
                <a:gd name="T7" fmla="*/ 46 h 113"/>
                <a:gd name="T8" fmla="*/ 0 w 116"/>
                <a:gd name="T9" fmla="*/ 37 h 113"/>
                <a:gd name="T10" fmla="*/ 8 w 116"/>
                <a:gd name="T11" fmla="*/ 26 h 113"/>
                <a:gd name="T12" fmla="*/ 67 w 116"/>
                <a:gd name="T13" fmla="*/ 11 h 113"/>
                <a:gd name="T14" fmla="*/ 76 w 116"/>
                <a:gd name="T15" fmla="*/ 5 h 113"/>
                <a:gd name="T16" fmla="*/ 80 w 116"/>
                <a:gd name="T17" fmla="*/ 3 h 113"/>
                <a:gd name="T18" fmla="*/ 84 w 116"/>
                <a:gd name="T19" fmla="*/ 2 h 113"/>
                <a:gd name="T20" fmla="*/ 96 w 116"/>
                <a:gd name="T21" fmla="*/ 7 h 113"/>
                <a:gd name="T22" fmla="*/ 86 w 116"/>
                <a:gd name="T23" fmla="*/ 106 h 113"/>
                <a:gd name="T24" fmla="*/ 85 w 116"/>
                <a:gd name="T25" fmla="*/ 108 h 113"/>
                <a:gd name="T26" fmla="*/ 76 w 116"/>
                <a:gd name="T27" fmla="*/ 113 h 113"/>
                <a:gd name="T28" fmla="*/ 50 w 116"/>
                <a:gd name="T29" fmla="*/ 38 h 113"/>
                <a:gd name="T30" fmla="*/ 80 w 116"/>
                <a:gd name="T31" fmla="*/ 71 h 113"/>
                <a:gd name="T32" fmla="*/ 82 w 116"/>
                <a:gd name="T33" fmla="*/ 25 h 113"/>
                <a:gd name="T34" fmla="*/ 76 w 116"/>
                <a:gd name="T35" fmla="*/ 29 h 113"/>
                <a:gd name="T36" fmla="*/ 50 w 116"/>
                <a:gd name="T37" fmla="*/ 3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113">
                  <a:moveTo>
                    <a:pt x="76" y="113"/>
                  </a:moveTo>
                  <a:cubicBezTo>
                    <a:pt x="75" y="113"/>
                    <a:pt x="75" y="113"/>
                    <a:pt x="74" y="113"/>
                  </a:cubicBezTo>
                  <a:cubicBezTo>
                    <a:pt x="69" y="111"/>
                    <a:pt x="66" y="107"/>
                    <a:pt x="66" y="103"/>
                  </a:cubicBezTo>
                  <a:cubicBezTo>
                    <a:pt x="66" y="72"/>
                    <a:pt x="41" y="46"/>
                    <a:pt x="10" y="46"/>
                  </a:cubicBezTo>
                  <a:cubicBezTo>
                    <a:pt x="5" y="46"/>
                    <a:pt x="0" y="42"/>
                    <a:pt x="0" y="37"/>
                  </a:cubicBezTo>
                  <a:cubicBezTo>
                    <a:pt x="0" y="32"/>
                    <a:pt x="3" y="27"/>
                    <a:pt x="8" y="26"/>
                  </a:cubicBezTo>
                  <a:cubicBezTo>
                    <a:pt x="33" y="23"/>
                    <a:pt x="54" y="17"/>
                    <a:pt x="67" y="11"/>
                  </a:cubicBezTo>
                  <a:cubicBezTo>
                    <a:pt x="72" y="8"/>
                    <a:pt x="75" y="6"/>
                    <a:pt x="76" y="5"/>
                  </a:cubicBezTo>
                  <a:cubicBezTo>
                    <a:pt x="77" y="4"/>
                    <a:pt x="78" y="3"/>
                    <a:pt x="80" y="3"/>
                  </a:cubicBezTo>
                  <a:cubicBezTo>
                    <a:pt x="84" y="2"/>
                    <a:pt x="84" y="2"/>
                    <a:pt x="84" y="2"/>
                  </a:cubicBezTo>
                  <a:cubicBezTo>
                    <a:pt x="88" y="0"/>
                    <a:pt x="94" y="2"/>
                    <a:pt x="96" y="7"/>
                  </a:cubicBezTo>
                  <a:cubicBezTo>
                    <a:pt x="116" y="48"/>
                    <a:pt x="94" y="93"/>
                    <a:pt x="86" y="106"/>
                  </a:cubicBezTo>
                  <a:cubicBezTo>
                    <a:pt x="85" y="107"/>
                    <a:pt x="85" y="108"/>
                    <a:pt x="85" y="108"/>
                  </a:cubicBezTo>
                  <a:cubicBezTo>
                    <a:pt x="83" y="111"/>
                    <a:pt x="80" y="113"/>
                    <a:pt x="76" y="113"/>
                  </a:cubicBezTo>
                  <a:close/>
                  <a:moveTo>
                    <a:pt x="50" y="38"/>
                  </a:moveTo>
                  <a:cubicBezTo>
                    <a:pt x="63" y="46"/>
                    <a:pt x="73" y="58"/>
                    <a:pt x="80" y="71"/>
                  </a:cubicBezTo>
                  <a:cubicBezTo>
                    <a:pt x="84" y="58"/>
                    <a:pt x="86" y="42"/>
                    <a:pt x="82" y="25"/>
                  </a:cubicBezTo>
                  <a:cubicBezTo>
                    <a:pt x="80" y="27"/>
                    <a:pt x="78" y="28"/>
                    <a:pt x="76" y="29"/>
                  </a:cubicBezTo>
                  <a:cubicBezTo>
                    <a:pt x="69" y="32"/>
                    <a:pt x="60" y="35"/>
                    <a:pt x="50"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8"/>
            <p:cNvSpPr>
              <a:spLocks noEditPoints="1"/>
            </p:cNvSpPr>
            <p:nvPr/>
          </p:nvSpPr>
          <p:spPr bwMode="auto">
            <a:xfrm>
              <a:off x="868994" y="1779475"/>
              <a:ext cx="542715" cy="210552"/>
            </a:xfrm>
            <a:custGeom>
              <a:avLst/>
              <a:gdLst>
                <a:gd name="T0" fmla="*/ 283 w 566"/>
                <a:gd name="T1" fmla="*/ 220 h 220"/>
                <a:gd name="T2" fmla="*/ 280 w 566"/>
                <a:gd name="T3" fmla="*/ 220 h 220"/>
                <a:gd name="T4" fmla="*/ 7 w 566"/>
                <a:gd name="T5" fmla="*/ 120 h 220"/>
                <a:gd name="T6" fmla="*/ 0 w 566"/>
                <a:gd name="T7" fmla="*/ 110 h 220"/>
                <a:gd name="T8" fmla="*/ 7 w 566"/>
                <a:gd name="T9" fmla="*/ 101 h 220"/>
                <a:gd name="T10" fmla="*/ 280 w 566"/>
                <a:gd name="T11" fmla="*/ 1 h 220"/>
                <a:gd name="T12" fmla="*/ 286 w 566"/>
                <a:gd name="T13" fmla="*/ 1 h 220"/>
                <a:gd name="T14" fmla="*/ 560 w 566"/>
                <a:gd name="T15" fmla="*/ 101 h 220"/>
                <a:gd name="T16" fmla="*/ 566 w 566"/>
                <a:gd name="T17" fmla="*/ 110 h 220"/>
                <a:gd name="T18" fmla="*/ 560 w 566"/>
                <a:gd name="T19" fmla="*/ 120 h 220"/>
                <a:gd name="T20" fmla="*/ 286 w 566"/>
                <a:gd name="T21" fmla="*/ 220 h 220"/>
                <a:gd name="T22" fmla="*/ 283 w 566"/>
                <a:gd name="T23" fmla="*/ 220 h 220"/>
                <a:gd name="T24" fmla="*/ 39 w 566"/>
                <a:gd name="T25" fmla="*/ 110 h 220"/>
                <a:gd name="T26" fmla="*/ 283 w 566"/>
                <a:gd name="T27" fmla="*/ 199 h 220"/>
                <a:gd name="T28" fmla="*/ 527 w 566"/>
                <a:gd name="T29" fmla="*/ 110 h 220"/>
                <a:gd name="T30" fmla="*/ 283 w 566"/>
                <a:gd name="T31" fmla="*/ 21 h 220"/>
                <a:gd name="T32" fmla="*/ 39 w 566"/>
                <a:gd name="T33" fmla="*/ 1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6" h="220">
                  <a:moveTo>
                    <a:pt x="283" y="220"/>
                  </a:moveTo>
                  <a:cubicBezTo>
                    <a:pt x="282" y="220"/>
                    <a:pt x="281" y="220"/>
                    <a:pt x="280" y="220"/>
                  </a:cubicBezTo>
                  <a:cubicBezTo>
                    <a:pt x="7" y="120"/>
                    <a:pt x="7" y="120"/>
                    <a:pt x="7" y="120"/>
                  </a:cubicBezTo>
                  <a:cubicBezTo>
                    <a:pt x="3" y="118"/>
                    <a:pt x="0" y="114"/>
                    <a:pt x="0" y="110"/>
                  </a:cubicBezTo>
                  <a:cubicBezTo>
                    <a:pt x="0" y="106"/>
                    <a:pt x="3" y="102"/>
                    <a:pt x="7" y="101"/>
                  </a:cubicBezTo>
                  <a:cubicBezTo>
                    <a:pt x="280" y="1"/>
                    <a:pt x="280" y="1"/>
                    <a:pt x="280" y="1"/>
                  </a:cubicBezTo>
                  <a:cubicBezTo>
                    <a:pt x="282" y="0"/>
                    <a:pt x="284" y="0"/>
                    <a:pt x="286" y="1"/>
                  </a:cubicBezTo>
                  <a:cubicBezTo>
                    <a:pt x="560" y="101"/>
                    <a:pt x="560" y="101"/>
                    <a:pt x="560" y="101"/>
                  </a:cubicBezTo>
                  <a:cubicBezTo>
                    <a:pt x="564" y="102"/>
                    <a:pt x="566" y="106"/>
                    <a:pt x="566" y="110"/>
                  </a:cubicBezTo>
                  <a:cubicBezTo>
                    <a:pt x="566" y="114"/>
                    <a:pt x="564" y="118"/>
                    <a:pt x="560" y="120"/>
                  </a:cubicBezTo>
                  <a:cubicBezTo>
                    <a:pt x="286" y="220"/>
                    <a:pt x="286" y="220"/>
                    <a:pt x="286" y="220"/>
                  </a:cubicBezTo>
                  <a:cubicBezTo>
                    <a:pt x="285" y="220"/>
                    <a:pt x="284" y="220"/>
                    <a:pt x="283" y="220"/>
                  </a:cubicBezTo>
                  <a:close/>
                  <a:moveTo>
                    <a:pt x="39" y="110"/>
                  </a:moveTo>
                  <a:cubicBezTo>
                    <a:pt x="283" y="199"/>
                    <a:pt x="283" y="199"/>
                    <a:pt x="283" y="199"/>
                  </a:cubicBezTo>
                  <a:cubicBezTo>
                    <a:pt x="527" y="110"/>
                    <a:pt x="527" y="110"/>
                    <a:pt x="527" y="110"/>
                  </a:cubicBezTo>
                  <a:cubicBezTo>
                    <a:pt x="283" y="21"/>
                    <a:pt x="283" y="21"/>
                    <a:pt x="283" y="21"/>
                  </a:cubicBezTo>
                  <a:lnTo>
                    <a:pt x="39" y="1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9"/>
            <p:cNvSpPr>
              <a:spLocks noEditPoints="1"/>
            </p:cNvSpPr>
            <p:nvPr/>
          </p:nvSpPr>
          <p:spPr bwMode="auto">
            <a:xfrm>
              <a:off x="988791" y="1918330"/>
              <a:ext cx="303122" cy="108906"/>
            </a:xfrm>
            <a:custGeom>
              <a:avLst/>
              <a:gdLst>
                <a:gd name="T0" fmla="*/ 158 w 316"/>
                <a:gd name="T1" fmla="*/ 114 h 114"/>
                <a:gd name="T2" fmla="*/ 85 w 316"/>
                <a:gd name="T3" fmla="*/ 108 h 114"/>
                <a:gd name="T4" fmla="*/ 20 w 316"/>
                <a:gd name="T5" fmla="*/ 91 h 114"/>
                <a:gd name="T6" fmla="*/ 7 w 316"/>
                <a:gd name="T7" fmla="*/ 82 h 114"/>
                <a:gd name="T8" fmla="*/ 0 w 316"/>
                <a:gd name="T9" fmla="*/ 71 h 114"/>
                <a:gd name="T10" fmla="*/ 0 w 316"/>
                <a:gd name="T11" fmla="*/ 68 h 114"/>
                <a:gd name="T12" fmla="*/ 0 w 316"/>
                <a:gd name="T13" fmla="*/ 11 h 114"/>
                <a:gd name="T14" fmla="*/ 4 w 316"/>
                <a:gd name="T15" fmla="*/ 3 h 114"/>
                <a:gd name="T16" fmla="*/ 13 w 316"/>
                <a:gd name="T17" fmla="*/ 1 h 114"/>
                <a:gd name="T18" fmla="*/ 158 w 316"/>
                <a:gd name="T19" fmla="*/ 54 h 114"/>
                <a:gd name="T20" fmla="*/ 303 w 316"/>
                <a:gd name="T21" fmla="*/ 1 h 114"/>
                <a:gd name="T22" fmla="*/ 312 w 316"/>
                <a:gd name="T23" fmla="*/ 3 h 114"/>
                <a:gd name="T24" fmla="*/ 316 w 316"/>
                <a:gd name="T25" fmla="*/ 11 h 114"/>
                <a:gd name="T26" fmla="*/ 316 w 316"/>
                <a:gd name="T27" fmla="*/ 68 h 114"/>
                <a:gd name="T28" fmla="*/ 316 w 316"/>
                <a:gd name="T29" fmla="*/ 71 h 114"/>
                <a:gd name="T30" fmla="*/ 310 w 316"/>
                <a:gd name="T31" fmla="*/ 82 h 114"/>
                <a:gd name="T32" fmla="*/ 296 w 316"/>
                <a:gd name="T33" fmla="*/ 91 h 114"/>
                <a:gd name="T34" fmla="*/ 231 w 316"/>
                <a:gd name="T35" fmla="*/ 108 h 114"/>
                <a:gd name="T36" fmla="*/ 231 w 316"/>
                <a:gd name="T37" fmla="*/ 108 h 114"/>
                <a:gd name="T38" fmla="*/ 158 w 316"/>
                <a:gd name="T39" fmla="*/ 114 h 114"/>
                <a:gd name="T40" fmla="*/ 20 w 316"/>
                <a:gd name="T41" fmla="*/ 67 h 114"/>
                <a:gd name="T42" fmla="*/ 20 w 316"/>
                <a:gd name="T43" fmla="*/ 67 h 114"/>
                <a:gd name="T44" fmla="*/ 29 w 316"/>
                <a:gd name="T45" fmla="*/ 73 h 114"/>
                <a:gd name="T46" fmla="*/ 88 w 316"/>
                <a:gd name="T47" fmla="*/ 88 h 114"/>
                <a:gd name="T48" fmla="*/ 158 w 316"/>
                <a:gd name="T49" fmla="*/ 94 h 114"/>
                <a:gd name="T50" fmla="*/ 228 w 316"/>
                <a:gd name="T51" fmla="*/ 88 h 114"/>
                <a:gd name="T52" fmla="*/ 229 w 316"/>
                <a:gd name="T53" fmla="*/ 88 h 114"/>
                <a:gd name="T54" fmla="*/ 287 w 316"/>
                <a:gd name="T55" fmla="*/ 73 h 114"/>
                <a:gd name="T56" fmla="*/ 296 w 316"/>
                <a:gd name="T57" fmla="*/ 67 h 114"/>
                <a:gd name="T58" fmla="*/ 296 w 316"/>
                <a:gd name="T59" fmla="*/ 67 h 114"/>
                <a:gd name="T60" fmla="*/ 296 w 316"/>
                <a:gd name="T61" fmla="*/ 25 h 114"/>
                <a:gd name="T62" fmla="*/ 161 w 316"/>
                <a:gd name="T63" fmla="*/ 75 h 114"/>
                <a:gd name="T64" fmla="*/ 155 w 316"/>
                <a:gd name="T65" fmla="*/ 75 h 114"/>
                <a:gd name="T66" fmla="*/ 20 w 316"/>
                <a:gd name="T67" fmla="*/ 25 h 114"/>
                <a:gd name="T68" fmla="*/ 20 w 316"/>
                <a:gd name="T69" fmla="*/ 6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 h="114">
                  <a:moveTo>
                    <a:pt x="158" y="114"/>
                  </a:moveTo>
                  <a:cubicBezTo>
                    <a:pt x="133" y="114"/>
                    <a:pt x="108" y="112"/>
                    <a:pt x="85" y="108"/>
                  </a:cubicBezTo>
                  <a:cubicBezTo>
                    <a:pt x="58" y="104"/>
                    <a:pt x="35" y="98"/>
                    <a:pt x="20" y="91"/>
                  </a:cubicBezTo>
                  <a:cubicBezTo>
                    <a:pt x="14" y="88"/>
                    <a:pt x="10" y="85"/>
                    <a:pt x="7" y="82"/>
                  </a:cubicBezTo>
                  <a:cubicBezTo>
                    <a:pt x="3" y="78"/>
                    <a:pt x="1" y="75"/>
                    <a:pt x="0" y="71"/>
                  </a:cubicBezTo>
                  <a:cubicBezTo>
                    <a:pt x="0" y="70"/>
                    <a:pt x="0" y="69"/>
                    <a:pt x="0" y="68"/>
                  </a:cubicBezTo>
                  <a:cubicBezTo>
                    <a:pt x="0" y="11"/>
                    <a:pt x="0" y="11"/>
                    <a:pt x="0" y="11"/>
                  </a:cubicBezTo>
                  <a:cubicBezTo>
                    <a:pt x="0" y="8"/>
                    <a:pt x="1" y="5"/>
                    <a:pt x="4" y="3"/>
                  </a:cubicBezTo>
                  <a:cubicBezTo>
                    <a:pt x="7" y="1"/>
                    <a:pt x="10" y="0"/>
                    <a:pt x="13" y="1"/>
                  </a:cubicBezTo>
                  <a:cubicBezTo>
                    <a:pt x="158" y="54"/>
                    <a:pt x="158" y="54"/>
                    <a:pt x="158" y="54"/>
                  </a:cubicBezTo>
                  <a:cubicBezTo>
                    <a:pt x="303" y="1"/>
                    <a:pt x="303" y="1"/>
                    <a:pt x="303" y="1"/>
                  </a:cubicBezTo>
                  <a:cubicBezTo>
                    <a:pt x="306" y="0"/>
                    <a:pt x="309" y="1"/>
                    <a:pt x="312" y="3"/>
                  </a:cubicBezTo>
                  <a:cubicBezTo>
                    <a:pt x="315" y="5"/>
                    <a:pt x="316" y="8"/>
                    <a:pt x="316" y="11"/>
                  </a:cubicBezTo>
                  <a:cubicBezTo>
                    <a:pt x="316" y="68"/>
                    <a:pt x="316" y="68"/>
                    <a:pt x="316" y="68"/>
                  </a:cubicBezTo>
                  <a:cubicBezTo>
                    <a:pt x="316" y="69"/>
                    <a:pt x="316" y="70"/>
                    <a:pt x="316" y="71"/>
                  </a:cubicBezTo>
                  <a:cubicBezTo>
                    <a:pt x="315" y="75"/>
                    <a:pt x="313" y="78"/>
                    <a:pt x="310" y="82"/>
                  </a:cubicBezTo>
                  <a:cubicBezTo>
                    <a:pt x="306" y="85"/>
                    <a:pt x="301" y="88"/>
                    <a:pt x="296" y="91"/>
                  </a:cubicBezTo>
                  <a:cubicBezTo>
                    <a:pt x="281" y="98"/>
                    <a:pt x="258" y="104"/>
                    <a:pt x="231" y="108"/>
                  </a:cubicBezTo>
                  <a:cubicBezTo>
                    <a:pt x="231" y="108"/>
                    <a:pt x="231" y="108"/>
                    <a:pt x="231" y="108"/>
                  </a:cubicBezTo>
                  <a:cubicBezTo>
                    <a:pt x="208" y="112"/>
                    <a:pt x="183" y="114"/>
                    <a:pt x="158" y="114"/>
                  </a:cubicBezTo>
                  <a:close/>
                  <a:moveTo>
                    <a:pt x="20" y="67"/>
                  </a:moveTo>
                  <a:cubicBezTo>
                    <a:pt x="20" y="67"/>
                    <a:pt x="20" y="67"/>
                    <a:pt x="20" y="67"/>
                  </a:cubicBezTo>
                  <a:cubicBezTo>
                    <a:pt x="21" y="68"/>
                    <a:pt x="24" y="70"/>
                    <a:pt x="29" y="73"/>
                  </a:cubicBezTo>
                  <a:cubicBezTo>
                    <a:pt x="42" y="79"/>
                    <a:pt x="64" y="85"/>
                    <a:pt x="88" y="88"/>
                  </a:cubicBezTo>
                  <a:cubicBezTo>
                    <a:pt x="110" y="92"/>
                    <a:pt x="134" y="94"/>
                    <a:pt x="158" y="94"/>
                  </a:cubicBezTo>
                  <a:cubicBezTo>
                    <a:pt x="182" y="94"/>
                    <a:pt x="206" y="92"/>
                    <a:pt x="228" y="88"/>
                  </a:cubicBezTo>
                  <a:cubicBezTo>
                    <a:pt x="228" y="88"/>
                    <a:pt x="229" y="88"/>
                    <a:pt x="229" y="88"/>
                  </a:cubicBezTo>
                  <a:cubicBezTo>
                    <a:pt x="253" y="84"/>
                    <a:pt x="274" y="79"/>
                    <a:pt x="287" y="73"/>
                  </a:cubicBezTo>
                  <a:cubicBezTo>
                    <a:pt x="292" y="70"/>
                    <a:pt x="295" y="68"/>
                    <a:pt x="296" y="67"/>
                  </a:cubicBezTo>
                  <a:cubicBezTo>
                    <a:pt x="296" y="67"/>
                    <a:pt x="296" y="67"/>
                    <a:pt x="296" y="67"/>
                  </a:cubicBezTo>
                  <a:cubicBezTo>
                    <a:pt x="296" y="25"/>
                    <a:pt x="296" y="25"/>
                    <a:pt x="296" y="25"/>
                  </a:cubicBezTo>
                  <a:cubicBezTo>
                    <a:pt x="161" y="75"/>
                    <a:pt x="161" y="75"/>
                    <a:pt x="161" y="75"/>
                  </a:cubicBezTo>
                  <a:cubicBezTo>
                    <a:pt x="159" y="75"/>
                    <a:pt x="157" y="75"/>
                    <a:pt x="155" y="75"/>
                  </a:cubicBezTo>
                  <a:cubicBezTo>
                    <a:pt x="20" y="25"/>
                    <a:pt x="20" y="25"/>
                    <a:pt x="20" y="25"/>
                  </a:cubicBezTo>
                  <a:lnTo>
                    <a:pt x="20" y="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0"/>
            <p:cNvSpPr>
              <a:spLocks noEditPoints="1"/>
            </p:cNvSpPr>
            <p:nvPr/>
          </p:nvSpPr>
          <p:spPr bwMode="auto">
            <a:xfrm>
              <a:off x="967917" y="2002732"/>
              <a:ext cx="344869" cy="257744"/>
            </a:xfrm>
            <a:custGeom>
              <a:avLst/>
              <a:gdLst>
                <a:gd name="T0" fmla="*/ 180 w 360"/>
                <a:gd name="T1" fmla="*/ 269 h 269"/>
                <a:gd name="T2" fmla="*/ 117 w 360"/>
                <a:gd name="T3" fmla="*/ 250 h 269"/>
                <a:gd name="T4" fmla="*/ 47 w 360"/>
                <a:gd name="T5" fmla="*/ 156 h 269"/>
                <a:gd name="T6" fmla="*/ 44 w 360"/>
                <a:gd name="T7" fmla="*/ 157 h 269"/>
                <a:gd name="T8" fmla="*/ 19 w 360"/>
                <a:gd name="T9" fmla="*/ 130 h 269"/>
                <a:gd name="T10" fmla="*/ 10 w 360"/>
                <a:gd name="T11" fmla="*/ 112 h 269"/>
                <a:gd name="T12" fmla="*/ 3 w 360"/>
                <a:gd name="T13" fmla="*/ 79 h 269"/>
                <a:gd name="T14" fmla="*/ 19 w 360"/>
                <a:gd name="T15" fmla="*/ 65 h 269"/>
                <a:gd name="T16" fmla="*/ 33 w 360"/>
                <a:gd name="T17" fmla="*/ 64 h 269"/>
                <a:gd name="T18" fmla="*/ 108 w 360"/>
                <a:gd name="T19" fmla="*/ 0 h 269"/>
                <a:gd name="T20" fmla="*/ 110 w 360"/>
                <a:gd name="T21" fmla="*/ 0 h 269"/>
                <a:gd name="T22" fmla="*/ 180 w 360"/>
                <a:gd name="T23" fmla="*/ 6 h 269"/>
                <a:gd name="T24" fmla="*/ 250 w 360"/>
                <a:gd name="T25" fmla="*/ 0 h 269"/>
                <a:gd name="T26" fmla="*/ 252 w 360"/>
                <a:gd name="T27" fmla="*/ 0 h 269"/>
                <a:gd name="T28" fmla="*/ 327 w 360"/>
                <a:gd name="T29" fmla="*/ 64 h 269"/>
                <a:gd name="T30" fmla="*/ 341 w 360"/>
                <a:gd name="T31" fmla="*/ 65 h 269"/>
                <a:gd name="T32" fmla="*/ 357 w 360"/>
                <a:gd name="T33" fmla="*/ 79 h 269"/>
                <a:gd name="T34" fmla="*/ 350 w 360"/>
                <a:gd name="T35" fmla="*/ 112 h 269"/>
                <a:gd name="T36" fmla="*/ 341 w 360"/>
                <a:gd name="T37" fmla="*/ 130 h 269"/>
                <a:gd name="T38" fmla="*/ 316 w 360"/>
                <a:gd name="T39" fmla="*/ 157 h 269"/>
                <a:gd name="T40" fmla="*/ 313 w 360"/>
                <a:gd name="T41" fmla="*/ 156 h 269"/>
                <a:gd name="T42" fmla="*/ 244 w 360"/>
                <a:gd name="T43" fmla="*/ 250 h 269"/>
                <a:gd name="T44" fmla="*/ 180 w 360"/>
                <a:gd name="T45" fmla="*/ 269 h 269"/>
                <a:gd name="T46" fmla="*/ 53 w 360"/>
                <a:gd name="T47" fmla="*/ 132 h 269"/>
                <a:gd name="T48" fmla="*/ 55 w 360"/>
                <a:gd name="T49" fmla="*/ 133 h 269"/>
                <a:gd name="T50" fmla="*/ 62 w 360"/>
                <a:gd name="T51" fmla="*/ 139 h 269"/>
                <a:gd name="T52" fmla="*/ 128 w 360"/>
                <a:gd name="T53" fmla="*/ 233 h 269"/>
                <a:gd name="T54" fmla="*/ 180 w 360"/>
                <a:gd name="T55" fmla="*/ 249 h 269"/>
                <a:gd name="T56" fmla="*/ 233 w 360"/>
                <a:gd name="T57" fmla="*/ 233 h 269"/>
                <a:gd name="T58" fmla="*/ 298 w 360"/>
                <a:gd name="T59" fmla="*/ 139 h 269"/>
                <a:gd name="T60" fmla="*/ 305 w 360"/>
                <a:gd name="T61" fmla="*/ 133 h 269"/>
                <a:gd name="T62" fmla="*/ 314 w 360"/>
                <a:gd name="T63" fmla="*/ 135 h 269"/>
                <a:gd name="T64" fmla="*/ 315 w 360"/>
                <a:gd name="T65" fmla="*/ 136 h 269"/>
                <a:gd name="T66" fmla="*/ 323 w 360"/>
                <a:gd name="T67" fmla="*/ 122 h 269"/>
                <a:gd name="T68" fmla="*/ 333 w 360"/>
                <a:gd name="T69" fmla="*/ 102 h 269"/>
                <a:gd name="T70" fmla="*/ 338 w 360"/>
                <a:gd name="T71" fmla="*/ 86 h 269"/>
                <a:gd name="T72" fmla="*/ 334 w 360"/>
                <a:gd name="T73" fmla="*/ 83 h 269"/>
                <a:gd name="T74" fmla="*/ 325 w 360"/>
                <a:gd name="T75" fmla="*/ 86 h 269"/>
                <a:gd name="T76" fmla="*/ 315 w 360"/>
                <a:gd name="T77" fmla="*/ 87 h 269"/>
                <a:gd name="T78" fmla="*/ 312 w 360"/>
                <a:gd name="T79" fmla="*/ 85 h 269"/>
                <a:gd name="T80" fmla="*/ 308 w 360"/>
                <a:gd name="T81" fmla="*/ 77 h 269"/>
                <a:gd name="T82" fmla="*/ 253 w 360"/>
                <a:gd name="T83" fmla="*/ 20 h 269"/>
                <a:gd name="T84" fmla="*/ 180 w 360"/>
                <a:gd name="T85" fmla="*/ 26 h 269"/>
                <a:gd name="T86" fmla="*/ 107 w 360"/>
                <a:gd name="T87" fmla="*/ 20 h 269"/>
                <a:gd name="T88" fmla="*/ 52 w 360"/>
                <a:gd name="T89" fmla="*/ 77 h 269"/>
                <a:gd name="T90" fmla="*/ 48 w 360"/>
                <a:gd name="T91" fmla="*/ 85 h 269"/>
                <a:gd name="T92" fmla="*/ 45 w 360"/>
                <a:gd name="T93" fmla="*/ 87 h 269"/>
                <a:gd name="T94" fmla="*/ 35 w 360"/>
                <a:gd name="T95" fmla="*/ 86 h 269"/>
                <a:gd name="T96" fmla="*/ 26 w 360"/>
                <a:gd name="T97" fmla="*/ 83 h 269"/>
                <a:gd name="T98" fmla="*/ 22 w 360"/>
                <a:gd name="T99" fmla="*/ 86 h 269"/>
                <a:gd name="T100" fmla="*/ 27 w 360"/>
                <a:gd name="T101" fmla="*/ 102 h 269"/>
                <a:gd name="T102" fmla="*/ 37 w 360"/>
                <a:gd name="T103" fmla="*/ 122 h 269"/>
                <a:gd name="T104" fmla="*/ 45 w 360"/>
                <a:gd name="T105" fmla="*/ 136 h 269"/>
                <a:gd name="T106" fmla="*/ 46 w 360"/>
                <a:gd name="T107" fmla="*/ 135 h 269"/>
                <a:gd name="T108" fmla="*/ 53 w 360"/>
                <a:gd name="T109" fmla="*/ 13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269">
                  <a:moveTo>
                    <a:pt x="180" y="269"/>
                  </a:moveTo>
                  <a:cubicBezTo>
                    <a:pt x="158" y="269"/>
                    <a:pt x="136" y="263"/>
                    <a:pt x="117" y="250"/>
                  </a:cubicBezTo>
                  <a:cubicBezTo>
                    <a:pt x="87" y="230"/>
                    <a:pt x="63" y="197"/>
                    <a:pt x="47" y="156"/>
                  </a:cubicBezTo>
                  <a:cubicBezTo>
                    <a:pt x="46" y="157"/>
                    <a:pt x="45" y="157"/>
                    <a:pt x="44" y="157"/>
                  </a:cubicBezTo>
                  <a:cubicBezTo>
                    <a:pt x="31" y="157"/>
                    <a:pt x="25" y="143"/>
                    <a:pt x="19" y="130"/>
                  </a:cubicBezTo>
                  <a:cubicBezTo>
                    <a:pt x="16" y="124"/>
                    <a:pt x="14" y="118"/>
                    <a:pt x="10" y="112"/>
                  </a:cubicBezTo>
                  <a:cubicBezTo>
                    <a:pt x="2" y="99"/>
                    <a:pt x="0" y="88"/>
                    <a:pt x="3" y="79"/>
                  </a:cubicBezTo>
                  <a:cubicBezTo>
                    <a:pt x="5" y="74"/>
                    <a:pt x="9" y="68"/>
                    <a:pt x="19" y="65"/>
                  </a:cubicBezTo>
                  <a:cubicBezTo>
                    <a:pt x="23" y="63"/>
                    <a:pt x="28" y="63"/>
                    <a:pt x="33" y="64"/>
                  </a:cubicBezTo>
                  <a:cubicBezTo>
                    <a:pt x="39" y="28"/>
                    <a:pt x="71" y="0"/>
                    <a:pt x="108" y="0"/>
                  </a:cubicBezTo>
                  <a:cubicBezTo>
                    <a:pt x="109" y="0"/>
                    <a:pt x="109" y="0"/>
                    <a:pt x="110" y="0"/>
                  </a:cubicBezTo>
                  <a:cubicBezTo>
                    <a:pt x="132" y="4"/>
                    <a:pt x="156" y="6"/>
                    <a:pt x="180" y="6"/>
                  </a:cubicBezTo>
                  <a:cubicBezTo>
                    <a:pt x="204" y="6"/>
                    <a:pt x="228" y="4"/>
                    <a:pt x="250" y="0"/>
                  </a:cubicBezTo>
                  <a:cubicBezTo>
                    <a:pt x="251" y="0"/>
                    <a:pt x="251" y="0"/>
                    <a:pt x="252" y="0"/>
                  </a:cubicBezTo>
                  <a:cubicBezTo>
                    <a:pt x="290" y="0"/>
                    <a:pt x="321" y="28"/>
                    <a:pt x="327" y="64"/>
                  </a:cubicBezTo>
                  <a:cubicBezTo>
                    <a:pt x="332" y="63"/>
                    <a:pt x="337" y="63"/>
                    <a:pt x="341" y="65"/>
                  </a:cubicBezTo>
                  <a:cubicBezTo>
                    <a:pt x="351" y="68"/>
                    <a:pt x="355" y="74"/>
                    <a:pt x="357" y="79"/>
                  </a:cubicBezTo>
                  <a:cubicBezTo>
                    <a:pt x="360" y="88"/>
                    <a:pt x="358" y="99"/>
                    <a:pt x="350" y="112"/>
                  </a:cubicBezTo>
                  <a:cubicBezTo>
                    <a:pt x="346" y="118"/>
                    <a:pt x="344" y="124"/>
                    <a:pt x="341" y="130"/>
                  </a:cubicBezTo>
                  <a:cubicBezTo>
                    <a:pt x="335" y="143"/>
                    <a:pt x="329" y="157"/>
                    <a:pt x="316" y="157"/>
                  </a:cubicBezTo>
                  <a:cubicBezTo>
                    <a:pt x="315" y="157"/>
                    <a:pt x="314" y="157"/>
                    <a:pt x="313" y="156"/>
                  </a:cubicBezTo>
                  <a:cubicBezTo>
                    <a:pt x="298" y="197"/>
                    <a:pt x="273" y="230"/>
                    <a:pt x="244" y="250"/>
                  </a:cubicBezTo>
                  <a:cubicBezTo>
                    <a:pt x="224" y="263"/>
                    <a:pt x="202" y="269"/>
                    <a:pt x="180" y="269"/>
                  </a:cubicBezTo>
                  <a:close/>
                  <a:moveTo>
                    <a:pt x="53" y="132"/>
                  </a:moveTo>
                  <a:cubicBezTo>
                    <a:pt x="54" y="132"/>
                    <a:pt x="54" y="132"/>
                    <a:pt x="55" y="133"/>
                  </a:cubicBezTo>
                  <a:cubicBezTo>
                    <a:pt x="59" y="133"/>
                    <a:pt x="61" y="136"/>
                    <a:pt x="62" y="139"/>
                  </a:cubicBezTo>
                  <a:cubicBezTo>
                    <a:pt x="76" y="181"/>
                    <a:pt x="99" y="214"/>
                    <a:pt x="128" y="233"/>
                  </a:cubicBezTo>
                  <a:cubicBezTo>
                    <a:pt x="144" y="244"/>
                    <a:pt x="162" y="249"/>
                    <a:pt x="180" y="249"/>
                  </a:cubicBezTo>
                  <a:cubicBezTo>
                    <a:pt x="198" y="249"/>
                    <a:pt x="216" y="244"/>
                    <a:pt x="233" y="233"/>
                  </a:cubicBezTo>
                  <a:cubicBezTo>
                    <a:pt x="261" y="214"/>
                    <a:pt x="284" y="181"/>
                    <a:pt x="298" y="139"/>
                  </a:cubicBezTo>
                  <a:cubicBezTo>
                    <a:pt x="299" y="136"/>
                    <a:pt x="301" y="133"/>
                    <a:pt x="305" y="133"/>
                  </a:cubicBezTo>
                  <a:cubicBezTo>
                    <a:pt x="308" y="132"/>
                    <a:pt x="312" y="133"/>
                    <a:pt x="314" y="135"/>
                  </a:cubicBezTo>
                  <a:cubicBezTo>
                    <a:pt x="315" y="136"/>
                    <a:pt x="315" y="136"/>
                    <a:pt x="315" y="136"/>
                  </a:cubicBezTo>
                  <a:cubicBezTo>
                    <a:pt x="318" y="134"/>
                    <a:pt x="321" y="127"/>
                    <a:pt x="323" y="122"/>
                  </a:cubicBezTo>
                  <a:cubicBezTo>
                    <a:pt x="325" y="115"/>
                    <a:pt x="329" y="108"/>
                    <a:pt x="333" y="102"/>
                  </a:cubicBezTo>
                  <a:cubicBezTo>
                    <a:pt x="338" y="93"/>
                    <a:pt x="339" y="88"/>
                    <a:pt x="338" y="86"/>
                  </a:cubicBezTo>
                  <a:cubicBezTo>
                    <a:pt x="338" y="85"/>
                    <a:pt x="336" y="84"/>
                    <a:pt x="334" y="83"/>
                  </a:cubicBezTo>
                  <a:cubicBezTo>
                    <a:pt x="332" y="83"/>
                    <a:pt x="329" y="84"/>
                    <a:pt x="325" y="86"/>
                  </a:cubicBezTo>
                  <a:cubicBezTo>
                    <a:pt x="322" y="88"/>
                    <a:pt x="318" y="89"/>
                    <a:pt x="315" y="87"/>
                  </a:cubicBezTo>
                  <a:cubicBezTo>
                    <a:pt x="314" y="86"/>
                    <a:pt x="313" y="86"/>
                    <a:pt x="312" y="85"/>
                  </a:cubicBezTo>
                  <a:cubicBezTo>
                    <a:pt x="310" y="83"/>
                    <a:pt x="308" y="80"/>
                    <a:pt x="308" y="77"/>
                  </a:cubicBezTo>
                  <a:cubicBezTo>
                    <a:pt x="308" y="46"/>
                    <a:pt x="283" y="21"/>
                    <a:pt x="253" y="20"/>
                  </a:cubicBezTo>
                  <a:cubicBezTo>
                    <a:pt x="230" y="24"/>
                    <a:pt x="205" y="26"/>
                    <a:pt x="180" y="26"/>
                  </a:cubicBezTo>
                  <a:cubicBezTo>
                    <a:pt x="155" y="26"/>
                    <a:pt x="130" y="24"/>
                    <a:pt x="107" y="20"/>
                  </a:cubicBezTo>
                  <a:cubicBezTo>
                    <a:pt x="77" y="21"/>
                    <a:pt x="52" y="46"/>
                    <a:pt x="52" y="77"/>
                  </a:cubicBezTo>
                  <a:cubicBezTo>
                    <a:pt x="52" y="80"/>
                    <a:pt x="50" y="83"/>
                    <a:pt x="48" y="85"/>
                  </a:cubicBezTo>
                  <a:cubicBezTo>
                    <a:pt x="47" y="86"/>
                    <a:pt x="46" y="86"/>
                    <a:pt x="45" y="87"/>
                  </a:cubicBezTo>
                  <a:cubicBezTo>
                    <a:pt x="42" y="89"/>
                    <a:pt x="38" y="88"/>
                    <a:pt x="35" y="86"/>
                  </a:cubicBezTo>
                  <a:cubicBezTo>
                    <a:pt x="31" y="84"/>
                    <a:pt x="28" y="83"/>
                    <a:pt x="26" y="83"/>
                  </a:cubicBezTo>
                  <a:cubicBezTo>
                    <a:pt x="24" y="84"/>
                    <a:pt x="22" y="85"/>
                    <a:pt x="22" y="86"/>
                  </a:cubicBezTo>
                  <a:cubicBezTo>
                    <a:pt x="21" y="88"/>
                    <a:pt x="22" y="93"/>
                    <a:pt x="27" y="102"/>
                  </a:cubicBezTo>
                  <a:cubicBezTo>
                    <a:pt x="31" y="108"/>
                    <a:pt x="35" y="115"/>
                    <a:pt x="37" y="122"/>
                  </a:cubicBezTo>
                  <a:cubicBezTo>
                    <a:pt x="39" y="127"/>
                    <a:pt x="43" y="134"/>
                    <a:pt x="45" y="136"/>
                  </a:cubicBezTo>
                  <a:cubicBezTo>
                    <a:pt x="45" y="136"/>
                    <a:pt x="45" y="136"/>
                    <a:pt x="46" y="135"/>
                  </a:cubicBezTo>
                  <a:cubicBezTo>
                    <a:pt x="48" y="133"/>
                    <a:pt x="50" y="132"/>
                    <a:pt x="53"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1"/>
            <p:cNvSpPr>
              <a:spLocks/>
            </p:cNvSpPr>
            <p:nvPr/>
          </p:nvSpPr>
          <p:spPr bwMode="auto">
            <a:xfrm>
              <a:off x="1392650" y="1874768"/>
              <a:ext cx="19059" cy="128872"/>
            </a:xfrm>
            <a:custGeom>
              <a:avLst/>
              <a:gdLst>
                <a:gd name="T0" fmla="*/ 10 w 20"/>
                <a:gd name="T1" fmla="*/ 134 h 134"/>
                <a:gd name="T2" fmla="*/ 0 w 20"/>
                <a:gd name="T3" fmla="*/ 124 h 134"/>
                <a:gd name="T4" fmla="*/ 0 w 20"/>
                <a:gd name="T5" fmla="*/ 10 h 134"/>
                <a:gd name="T6" fmla="*/ 10 w 20"/>
                <a:gd name="T7" fmla="*/ 0 h 134"/>
                <a:gd name="T8" fmla="*/ 20 w 20"/>
                <a:gd name="T9" fmla="*/ 10 h 134"/>
                <a:gd name="T10" fmla="*/ 20 w 20"/>
                <a:gd name="T11" fmla="*/ 124 h 134"/>
                <a:gd name="T12" fmla="*/ 10 w 20"/>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20" h="134">
                  <a:moveTo>
                    <a:pt x="10" y="134"/>
                  </a:moveTo>
                  <a:cubicBezTo>
                    <a:pt x="5" y="134"/>
                    <a:pt x="0" y="130"/>
                    <a:pt x="0" y="124"/>
                  </a:cubicBezTo>
                  <a:cubicBezTo>
                    <a:pt x="0" y="10"/>
                    <a:pt x="0" y="10"/>
                    <a:pt x="0" y="10"/>
                  </a:cubicBezTo>
                  <a:cubicBezTo>
                    <a:pt x="0" y="5"/>
                    <a:pt x="5" y="0"/>
                    <a:pt x="10" y="0"/>
                  </a:cubicBezTo>
                  <a:cubicBezTo>
                    <a:pt x="16" y="0"/>
                    <a:pt x="20" y="5"/>
                    <a:pt x="20" y="10"/>
                  </a:cubicBezTo>
                  <a:cubicBezTo>
                    <a:pt x="20" y="124"/>
                    <a:pt x="20" y="124"/>
                    <a:pt x="20" y="124"/>
                  </a:cubicBezTo>
                  <a:cubicBezTo>
                    <a:pt x="20" y="130"/>
                    <a:pt x="16" y="134"/>
                    <a:pt x="10" y="1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2"/>
            <p:cNvSpPr>
              <a:spLocks noEditPoints="1"/>
            </p:cNvSpPr>
            <p:nvPr/>
          </p:nvSpPr>
          <p:spPr bwMode="auto">
            <a:xfrm>
              <a:off x="1375407" y="1985489"/>
              <a:ext cx="53545" cy="53545"/>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20 h 56"/>
                <a:gd name="T12" fmla="*/ 20 w 56"/>
                <a:gd name="T13" fmla="*/ 28 h 56"/>
                <a:gd name="T14" fmla="*/ 28 w 56"/>
                <a:gd name="T15" fmla="*/ 36 h 56"/>
                <a:gd name="T16" fmla="*/ 36 w 56"/>
                <a:gd name="T17" fmla="*/ 28 h 56"/>
                <a:gd name="T18" fmla="*/ 28 w 56"/>
                <a:gd name="T19"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4"/>
                    <a:pt x="0" y="28"/>
                  </a:cubicBezTo>
                  <a:cubicBezTo>
                    <a:pt x="0" y="13"/>
                    <a:pt x="13" y="0"/>
                    <a:pt x="28" y="0"/>
                  </a:cubicBezTo>
                  <a:cubicBezTo>
                    <a:pt x="44" y="0"/>
                    <a:pt x="56" y="13"/>
                    <a:pt x="56" y="28"/>
                  </a:cubicBezTo>
                  <a:cubicBezTo>
                    <a:pt x="56" y="44"/>
                    <a:pt x="44" y="56"/>
                    <a:pt x="28" y="56"/>
                  </a:cubicBezTo>
                  <a:close/>
                  <a:moveTo>
                    <a:pt x="28" y="20"/>
                  </a:moveTo>
                  <a:cubicBezTo>
                    <a:pt x="24" y="20"/>
                    <a:pt x="20" y="24"/>
                    <a:pt x="20" y="28"/>
                  </a:cubicBezTo>
                  <a:cubicBezTo>
                    <a:pt x="20" y="33"/>
                    <a:pt x="24" y="36"/>
                    <a:pt x="28" y="36"/>
                  </a:cubicBezTo>
                  <a:cubicBezTo>
                    <a:pt x="33" y="36"/>
                    <a:pt x="36" y="33"/>
                    <a:pt x="36" y="28"/>
                  </a:cubicBezTo>
                  <a:cubicBezTo>
                    <a:pt x="36" y="24"/>
                    <a:pt x="33" y="20"/>
                    <a:pt x="2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
            <p:cNvSpPr>
              <a:spLocks noEditPoints="1"/>
            </p:cNvSpPr>
            <p:nvPr/>
          </p:nvSpPr>
          <p:spPr bwMode="auto">
            <a:xfrm>
              <a:off x="1367239" y="2020883"/>
              <a:ext cx="68974" cy="97108"/>
            </a:xfrm>
            <a:custGeom>
              <a:avLst/>
              <a:gdLst>
                <a:gd name="T0" fmla="*/ 62 w 72"/>
                <a:gd name="T1" fmla="*/ 101 h 101"/>
                <a:gd name="T2" fmla="*/ 62 w 72"/>
                <a:gd name="T3" fmla="*/ 101 h 101"/>
                <a:gd name="T4" fmla="*/ 10 w 72"/>
                <a:gd name="T5" fmla="*/ 101 h 101"/>
                <a:gd name="T6" fmla="*/ 2 w 72"/>
                <a:gd name="T7" fmla="*/ 97 h 101"/>
                <a:gd name="T8" fmla="*/ 1 w 72"/>
                <a:gd name="T9" fmla="*/ 88 h 101"/>
                <a:gd name="T10" fmla="*/ 27 w 72"/>
                <a:gd name="T11" fmla="*/ 7 h 101"/>
                <a:gd name="T12" fmla="*/ 36 w 72"/>
                <a:gd name="T13" fmla="*/ 0 h 101"/>
                <a:gd name="T14" fmla="*/ 46 w 72"/>
                <a:gd name="T15" fmla="*/ 7 h 101"/>
                <a:gd name="T16" fmla="*/ 71 w 72"/>
                <a:gd name="T17" fmla="*/ 87 h 101"/>
                <a:gd name="T18" fmla="*/ 72 w 72"/>
                <a:gd name="T19" fmla="*/ 91 h 101"/>
                <a:gd name="T20" fmla="*/ 62 w 72"/>
                <a:gd name="T21" fmla="*/ 101 h 101"/>
                <a:gd name="T22" fmla="*/ 24 w 72"/>
                <a:gd name="T23" fmla="*/ 81 h 101"/>
                <a:gd name="T24" fmla="*/ 48 w 72"/>
                <a:gd name="T25" fmla="*/ 81 h 101"/>
                <a:gd name="T26" fmla="*/ 36 w 72"/>
                <a:gd name="T27" fmla="*/ 43 h 101"/>
                <a:gd name="T28" fmla="*/ 24 w 72"/>
                <a:gd name="T29" fmla="*/ 8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01">
                  <a:moveTo>
                    <a:pt x="62" y="101"/>
                  </a:moveTo>
                  <a:cubicBezTo>
                    <a:pt x="62" y="101"/>
                    <a:pt x="62" y="101"/>
                    <a:pt x="62" y="101"/>
                  </a:cubicBezTo>
                  <a:cubicBezTo>
                    <a:pt x="10" y="101"/>
                    <a:pt x="10" y="101"/>
                    <a:pt x="10" y="101"/>
                  </a:cubicBezTo>
                  <a:cubicBezTo>
                    <a:pt x="7" y="101"/>
                    <a:pt x="4" y="100"/>
                    <a:pt x="2" y="97"/>
                  </a:cubicBezTo>
                  <a:cubicBezTo>
                    <a:pt x="0" y="95"/>
                    <a:pt x="0" y="91"/>
                    <a:pt x="1" y="88"/>
                  </a:cubicBezTo>
                  <a:cubicBezTo>
                    <a:pt x="27" y="7"/>
                    <a:pt x="27" y="7"/>
                    <a:pt x="27" y="7"/>
                  </a:cubicBezTo>
                  <a:cubicBezTo>
                    <a:pt x="28" y="3"/>
                    <a:pt x="32" y="0"/>
                    <a:pt x="36" y="0"/>
                  </a:cubicBezTo>
                  <a:cubicBezTo>
                    <a:pt x="40" y="0"/>
                    <a:pt x="44" y="3"/>
                    <a:pt x="46" y="7"/>
                  </a:cubicBezTo>
                  <a:cubicBezTo>
                    <a:pt x="71" y="87"/>
                    <a:pt x="71" y="87"/>
                    <a:pt x="71" y="87"/>
                  </a:cubicBezTo>
                  <a:cubicBezTo>
                    <a:pt x="72" y="88"/>
                    <a:pt x="72" y="90"/>
                    <a:pt x="72" y="91"/>
                  </a:cubicBezTo>
                  <a:cubicBezTo>
                    <a:pt x="72" y="97"/>
                    <a:pt x="68" y="101"/>
                    <a:pt x="62" y="101"/>
                  </a:cubicBezTo>
                  <a:close/>
                  <a:moveTo>
                    <a:pt x="24" y="81"/>
                  </a:moveTo>
                  <a:cubicBezTo>
                    <a:pt x="48" y="81"/>
                    <a:pt x="48" y="81"/>
                    <a:pt x="48" y="81"/>
                  </a:cubicBezTo>
                  <a:cubicBezTo>
                    <a:pt x="36" y="43"/>
                    <a:pt x="36" y="43"/>
                    <a:pt x="36" y="43"/>
                  </a:cubicBezTo>
                  <a:lnTo>
                    <a:pt x="24"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
            <p:cNvSpPr>
              <a:spLocks noEditPoints="1"/>
            </p:cNvSpPr>
            <p:nvPr/>
          </p:nvSpPr>
          <p:spPr bwMode="auto">
            <a:xfrm>
              <a:off x="1048689" y="2224175"/>
              <a:ext cx="183325" cy="205106"/>
            </a:xfrm>
            <a:custGeom>
              <a:avLst/>
              <a:gdLst>
                <a:gd name="T0" fmla="*/ 96 w 192"/>
                <a:gd name="T1" fmla="*/ 214 h 214"/>
                <a:gd name="T2" fmla="*/ 88 w 192"/>
                <a:gd name="T3" fmla="*/ 211 h 214"/>
                <a:gd name="T4" fmla="*/ 3 w 192"/>
                <a:gd name="T5" fmla="*/ 101 h 214"/>
                <a:gd name="T6" fmla="*/ 1 w 192"/>
                <a:gd name="T7" fmla="*/ 93 h 214"/>
                <a:gd name="T8" fmla="*/ 5 w 192"/>
                <a:gd name="T9" fmla="*/ 87 h 214"/>
                <a:gd name="T10" fmla="*/ 23 w 192"/>
                <a:gd name="T11" fmla="*/ 54 h 214"/>
                <a:gd name="T12" fmla="*/ 28 w 192"/>
                <a:gd name="T13" fmla="*/ 10 h 214"/>
                <a:gd name="T14" fmla="*/ 33 w 192"/>
                <a:gd name="T15" fmla="*/ 1 h 214"/>
                <a:gd name="T16" fmla="*/ 44 w 192"/>
                <a:gd name="T17" fmla="*/ 2 h 214"/>
                <a:gd name="T18" fmla="*/ 96 w 192"/>
                <a:gd name="T19" fmla="*/ 18 h 214"/>
                <a:gd name="T20" fmla="*/ 149 w 192"/>
                <a:gd name="T21" fmla="*/ 2 h 214"/>
                <a:gd name="T22" fmla="*/ 159 w 192"/>
                <a:gd name="T23" fmla="*/ 1 h 214"/>
                <a:gd name="T24" fmla="*/ 164 w 192"/>
                <a:gd name="T25" fmla="*/ 10 h 214"/>
                <a:gd name="T26" fmla="*/ 169 w 192"/>
                <a:gd name="T27" fmla="*/ 54 h 214"/>
                <a:gd name="T28" fmla="*/ 187 w 192"/>
                <a:gd name="T29" fmla="*/ 87 h 214"/>
                <a:gd name="T30" fmla="*/ 191 w 192"/>
                <a:gd name="T31" fmla="*/ 93 h 214"/>
                <a:gd name="T32" fmla="*/ 189 w 192"/>
                <a:gd name="T33" fmla="*/ 101 h 214"/>
                <a:gd name="T34" fmla="*/ 104 w 192"/>
                <a:gd name="T35" fmla="*/ 211 h 214"/>
                <a:gd name="T36" fmla="*/ 96 w 192"/>
                <a:gd name="T37" fmla="*/ 214 h 214"/>
                <a:gd name="T38" fmla="*/ 25 w 192"/>
                <a:gd name="T39" fmla="*/ 97 h 214"/>
                <a:gd name="T40" fmla="*/ 96 w 192"/>
                <a:gd name="T41" fmla="*/ 188 h 214"/>
                <a:gd name="T42" fmla="*/ 167 w 192"/>
                <a:gd name="T43" fmla="*/ 97 h 214"/>
                <a:gd name="T44" fmla="*/ 149 w 192"/>
                <a:gd name="T45" fmla="*/ 58 h 214"/>
                <a:gd name="T46" fmla="*/ 145 w 192"/>
                <a:gd name="T47" fmla="*/ 27 h 214"/>
                <a:gd name="T48" fmla="*/ 96 w 192"/>
                <a:gd name="T49" fmla="*/ 38 h 214"/>
                <a:gd name="T50" fmla="*/ 47 w 192"/>
                <a:gd name="T51" fmla="*/ 27 h 214"/>
                <a:gd name="T52" fmla="*/ 43 w 192"/>
                <a:gd name="T53" fmla="*/ 58 h 214"/>
                <a:gd name="T54" fmla="*/ 25 w 192"/>
                <a:gd name="T55" fmla="*/ 9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214">
                  <a:moveTo>
                    <a:pt x="96" y="214"/>
                  </a:moveTo>
                  <a:cubicBezTo>
                    <a:pt x="93" y="214"/>
                    <a:pt x="90" y="213"/>
                    <a:pt x="88" y="211"/>
                  </a:cubicBezTo>
                  <a:cubicBezTo>
                    <a:pt x="3" y="101"/>
                    <a:pt x="3" y="101"/>
                    <a:pt x="3" y="101"/>
                  </a:cubicBezTo>
                  <a:cubicBezTo>
                    <a:pt x="1" y="99"/>
                    <a:pt x="0" y="96"/>
                    <a:pt x="1" y="93"/>
                  </a:cubicBezTo>
                  <a:cubicBezTo>
                    <a:pt x="1" y="91"/>
                    <a:pt x="3" y="88"/>
                    <a:pt x="5" y="87"/>
                  </a:cubicBezTo>
                  <a:cubicBezTo>
                    <a:pt x="13" y="82"/>
                    <a:pt x="20" y="70"/>
                    <a:pt x="23" y="54"/>
                  </a:cubicBezTo>
                  <a:cubicBezTo>
                    <a:pt x="26" y="42"/>
                    <a:pt x="28" y="27"/>
                    <a:pt x="28" y="10"/>
                  </a:cubicBezTo>
                  <a:cubicBezTo>
                    <a:pt x="28" y="6"/>
                    <a:pt x="30" y="3"/>
                    <a:pt x="33" y="1"/>
                  </a:cubicBezTo>
                  <a:cubicBezTo>
                    <a:pt x="37" y="0"/>
                    <a:pt x="40" y="0"/>
                    <a:pt x="44" y="2"/>
                  </a:cubicBezTo>
                  <a:cubicBezTo>
                    <a:pt x="60" y="13"/>
                    <a:pt x="78" y="18"/>
                    <a:pt x="96" y="18"/>
                  </a:cubicBezTo>
                  <a:cubicBezTo>
                    <a:pt x="114" y="18"/>
                    <a:pt x="132" y="13"/>
                    <a:pt x="149" y="2"/>
                  </a:cubicBezTo>
                  <a:cubicBezTo>
                    <a:pt x="152" y="0"/>
                    <a:pt x="156" y="0"/>
                    <a:pt x="159" y="1"/>
                  </a:cubicBezTo>
                  <a:cubicBezTo>
                    <a:pt x="162" y="3"/>
                    <a:pt x="164" y="6"/>
                    <a:pt x="164" y="10"/>
                  </a:cubicBezTo>
                  <a:cubicBezTo>
                    <a:pt x="164" y="27"/>
                    <a:pt x="166" y="42"/>
                    <a:pt x="169" y="54"/>
                  </a:cubicBezTo>
                  <a:cubicBezTo>
                    <a:pt x="172" y="70"/>
                    <a:pt x="179" y="82"/>
                    <a:pt x="187" y="87"/>
                  </a:cubicBezTo>
                  <a:cubicBezTo>
                    <a:pt x="189" y="88"/>
                    <a:pt x="191" y="91"/>
                    <a:pt x="191" y="93"/>
                  </a:cubicBezTo>
                  <a:cubicBezTo>
                    <a:pt x="192" y="96"/>
                    <a:pt x="191" y="99"/>
                    <a:pt x="189" y="101"/>
                  </a:cubicBezTo>
                  <a:cubicBezTo>
                    <a:pt x="104" y="211"/>
                    <a:pt x="104" y="211"/>
                    <a:pt x="104" y="211"/>
                  </a:cubicBezTo>
                  <a:cubicBezTo>
                    <a:pt x="102" y="213"/>
                    <a:pt x="99" y="214"/>
                    <a:pt x="96" y="214"/>
                  </a:cubicBezTo>
                  <a:close/>
                  <a:moveTo>
                    <a:pt x="25" y="97"/>
                  </a:moveTo>
                  <a:cubicBezTo>
                    <a:pt x="96" y="188"/>
                    <a:pt x="96" y="188"/>
                    <a:pt x="96" y="188"/>
                  </a:cubicBezTo>
                  <a:cubicBezTo>
                    <a:pt x="167" y="97"/>
                    <a:pt x="167" y="97"/>
                    <a:pt x="167" y="97"/>
                  </a:cubicBezTo>
                  <a:cubicBezTo>
                    <a:pt x="159" y="88"/>
                    <a:pt x="153" y="75"/>
                    <a:pt x="149" y="58"/>
                  </a:cubicBezTo>
                  <a:cubicBezTo>
                    <a:pt x="147" y="49"/>
                    <a:pt x="146" y="39"/>
                    <a:pt x="145" y="27"/>
                  </a:cubicBezTo>
                  <a:cubicBezTo>
                    <a:pt x="129" y="34"/>
                    <a:pt x="113" y="38"/>
                    <a:pt x="96" y="38"/>
                  </a:cubicBezTo>
                  <a:cubicBezTo>
                    <a:pt x="79" y="38"/>
                    <a:pt x="63" y="34"/>
                    <a:pt x="47" y="27"/>
                  </a:cubicBezTo>
                  <a:cubicBezTo>
                    <a:pt x="47" y="39"/>
                    <a:pt x="45" y="49"/>
                    <a:pt x="43" y="58"/>
                  </a:cubicBezTo>
                  <a:cubicBezTo>
                    <a:pt x="39" y="75"/>
                    <a:pt x="33" y="88"/>
                    <a:pt x="25" y="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5"/>
            <p:cNvSpPr>
              <a:spLocks noEditPoints="1"/>
            </p:cNvSpPr>
            <p:nvPr/>
          </p:nvSpPr>
          <p:spPr bwMode="auto">
            <a:xfrm>
              <a:off x="1111310" y="1861155"/>
              <a:ext cx="58083" cy="47193"/>
            </a:xfrm>
            <a:custGeom>
              <a:avLst/>
              <a:gdLst>
                <a:gd name="T0" fmla="*/ 30 w 60"/>
                <a:gd name="T1" fmla="*/ 50 h 50"/>
                <a:gd name="T2" fmla="*/ 0 w 60"/>
                <a:gd name="T3" fmla="*/ 25 h 50"/>
                <a:gd name="T4" fmla="*/ 30 w 60"/>
                <a:gd name="T5" fmla="*/ 0 h 50"/>
                <a:gd name="T6" fmla="*/ 60 w 60"/>
                <a:gd name="T7" fmla="*/ 25 h 50"/>
                <a:gd name="T8" fmla="*/ 30 w 60"/>
                <a:gd name="T9" fmla="*/ 50 h 50"/>
                <a:gd name="T10" fmla="*/ 30 w 60"/>
                <a:gd name="T11" fmla="*/ 20 h 50"/>
                <a:gd name="T12" fmla="*/ 20 w 60"/>
                <a:gd name="T13" fmla="*/ 25 h 50"/>
                <a:gd name="T14" fmla="*/ 30 w 60"/>
                <a:gd name="T15" fmla="*/ 30 h 50"/>
                <a:gd name="T16" fmla="*/ 40 w 60"/>
                <a:gd name="T17" fmla="*/ 25 h 50"/>
                <a:gd name="T18" fmla="*/ 30 w 60"/>
                <a:gd name="T1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0">
                  <a:moveTo>
                    <a:pt x="30" y="50"/>
                  </a:moveTo>
                  <a:cubicBezTo>
                    <a:pt x="13" y="50"/>
                    <a:pt x="0" y="39"/>
                    <a:pt x="0" y="25"/>
                  </a:cubicBezTo>
                  <a:cubicBezTo>
                    <a:pt x="0" y="11"/>
                    <a:pt x="13" y="0"/>
                    <a:pt x="30" y="0"/>
                  </a:cubicBezTo>
                  <a:cubicBezTo>
                    <a:pt x="47" y="0"/>
                    <a:pt x="60" y="11"/>
                    <a:pt x="60" y="25"/>
                  </a:cubicBezTo>
                  <a:cubicBezTo>
                    <a:pt x="60" y="39"/>
                    <a:pt x="47" y="50"/>
                    <a:pt x="30" y="50"/>
                  </a:cubicBezTo>
                  <a:close/>
                  <a:moveTo>
                    <a:pt x="30" y="20"/>
                  </a:moveTo>
                  <a:cubicBezTo>
                    <a:pt x="24" y="20"/>
                    <a:pt x="20" y="24"/>
                    <a:pt x="20" y="25"/>
                  </a:cubicBezTo>
                  <a:cubicBezTo>
                    <a:pt x="20" y="26"/>
                    <a:pt x="24" y="30"/>
                    <a:pt x="30" y="30"/>
                  </a:cubicBezTo>
                  <a:cubicBezTo>
                    <a:pt x="36" y="30"/>
                    <a:pt x="40" y="27"/>
                    <a:pt x="40" y="25"/>
                  </a:cubicBezTo>
                  <a:cubicBezTo>
                    <a:pt x="40" y="24"/>
                    <a:pt x="36" y="20"/>
                    <a:pt x="3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6"/>
            <p:cNvSpPr>
              <a:spLocks/>
            </p:cNvSpPr>
            <p:nvPr/>
          </p:nvSpPr>
          <p:spPr bwMode="auto">
            <a:xfrm>
              <a:off x="1151242" y="1874768"/>
              <a:ext cx="258652" cy="19966"/>
            </a:xfrm>
            <a:custGeom>
              <a:avLst/>
              <a:gdLst>
                <a:gd name="T0" fmla="*/ 260 w 270"/>
                <a:gd name="T1" fmla="*/ 20 h 20"/>
                <a:gd name="T2" fmla="*/ 10 w 270"/>
                <a:gd name="T3" fmla="*/ 20 h 20"/>
                <a:gd name="T4" fmla="*/ 0 w 270"/>
                <a:gd name="T5" fmla="*/ 10 h 20"/>
                <a:gd name="T6" fmla="*/ 10 w 270"/>
                <a:gd name="T7" fmla="*/ 0 h 20"/>
                <a:gd name="T8" fmla="*/ 260 w 270"/>
                <a:gd name="T9" fmla="*/ 0 h 20"/>
                <a:gd name="T10" fmla="*/ 270 w 270"/>
                <a:gd name="T11" fmla="*/ 10 h 20"/>
                <a:gd name="T12" fmla="*/ 260 w 27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70" h="20">
                  <a:moveTo>
                    <a:pt x="260" y="20"/>
                  </a:moveTo>
                  <a:cubicBezTo>
                    <a:pt x="10" y="20"/>
                    <a:pt x="10" y="20"/>
                    <a:pt x="10" y="20"/>
                  </a:cubicBezTo>
                  <a:cubicBezTo>
                    <a:pt x="5" y="20"/>
                    <a:pt x="0" y="16"/>
                    <a:pt x="0" y="10"/>
                  </a:cubicBezTo>
                  <a:cubicBezTo>
                    <a:pt x="0" y="5"/>
                    <a:pt x="5" y="0"/>
                    <a:pt x="10" y="0"/>
                  </a:cubicBezTo>
                  <a:cubicBezTo>
                    <a:pt x="260" y="0"/>
                    <a:pt x="260" y="0"/>
                    <a:pt x="260" y="0"/>
                  </a:cubicBezTo>
                  <a:cubicBezTo>
                    <a:pt x="265" y="0"/>
                    <a:pt x="270" y="5"/>
                    <a:pt x="270" y="10"/>
                  </a:cubicBezTo>
                  <a:cubicBezTo>
                    <a:pt x="270" y="16"/>
                    <a:pt x="265" y="20"/>
                    <a:pt x="26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7" name="Group 96">
            <a:extLst>
              <a:ext uri="{C183D7F6-B498-43B3-948B-1728B52AA6E4}">
                <adec:decorative xmlns:adec="http://schemas.microsoft.com/office/drawing/2017/decorative" val="1"/>
              </a:ext>
            </a:extLst>
          </p:cNvPr>
          <p:cNvGrpSpPr/>
          <p:nvPr/>
        </p:nvGrpSpPr>
        <p:grpSpPr>
          <a:xfrm>
            <a:off x="1571420" y="3395505"/>
            <a:ext cx="639823" cy="659789"/>
            <a:chOff x="4138898" y="1794903"/>
            <a:chExt cx="639823" cy="659789"/>
          </a:xfrm>
          <a:solidFill>
            <a:schemeClr val="accent1">
              <a:lumMod val="60000"/>
              <a:lumOff val="40000"/>
            </a:schemeClr>
          </a:solidFill>
        </p:grpSpPr>
        <p:sp>
          <p:nvSpPr>
            <p:cNvPr id="98" name="Freeform 54"/>
            <p:cNvSpPr>
              <a:spLocks noEditPoints="1"/>
            </p:cNvSpPr>
            <p:nvPr/>
          </p:nvSpPr>
          <p:spPr bwMode="auto">
            <a:xfrm>
              <a:off x="4600841" y="1881121"/>
              <a:ext cx="121612" cy="136133"/>
            </a:xfrm>
            <a:custGeom>
              <a:avLst/>
              <a:gdLst>
                <a:gd name="T0" fmla="*/ 63 w 127"/>
                <a:gd name="T1" fmla="*/ 142 h 142"/>
                <a:gd name="T2" fmla="*/ 16 w 127"/>
                <a:gd name="T3" fmla="*/ 116 h 142"/>
                <a:gd name="T4" fmla="*/ 0 w 127"/>
                <a:gd name="T5" fmla="*/ 67 h 142"/>
                <a:gd name="T6" fmla="*/ 16 w 127"/>
                <a:gd name="T7" fmla="*/ 21 h 142"/>
                <a:gd name="T8" fmla="*/ 63 w 127"/>
                <a:gd name="T9" fmla="*/ 0 h 142"/>
                <a:gd name="T10" fmla="*/ 127 w 127"/>
                <a:gd name="T11" fmla="*/ 67 h 142"/>
                <a:gd name="T12" fmla="*/ 63 w 127"/>
                <a:gd name="T13" fmla="*/ 142 h 142"/>
                <a:gd name="T14" fmla="*/ 63 w 127"/>
                <a:gd name="T15" fmla="*/ 20 h 142"/>
                <a:gd name="T16" fmla="*/ 31 w 127"/>
                <a:gd name="T17" fmla="*/ 34 h 142"/>
                <a:gd name="T18" fmla="*/ 20 w 127"/>
                <a:gd name="T19" fmla="*/ 67 h 142"/>
                <a:gd name="T20" fmla="*/ 32 w 127"/>
                <a:gd name="T21" fmla="*/ 104 h 142"/>
                <a:gd name="T22" fmla="*/ 63 w 127"/>
                <a:gd name="T23" fmla="*/ 122 h 142"/>
                <a:gd name="T24" fmla="*/ 107 w 127"/>
                <a:gd name="T25" fmla="*/ 67 h 142"/>
                <a:gd name="T26" fmla="*/ 63 w 127"/>
                <a:gd name="T27"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42">
                  <a:moveTo>
                    <a:pt x="63" y="142"/>
                  </a:moveTo>
                  <a:cubicBezTo>
                    <a:pt x="45" y="142"/>
                    <a:pt x="28" y="133"/>
                    <a:pt x="16" y="116"/>
                  </a:cubicBezTo>
                  <a:cubicBezTo>
                    <a:pt x="6" y="102"/>
                    <a:pt x="0" y="85"/>
                    <a:pt x="0" y="67"/>
                  </a:cubicBezTo>
                  <a:cubicBezTo>
                    <a:pt x="0" y="49"/>
                    <a:pt x="6" y="33"/>
                    <a:pt x="16" y="21"/>
                  </a:cubicBezTo>
                  <a:cubicBezTo>
                    <a:pt x="28" y="7"/>
                    <a:pt x="45" y="0"/>
                    <a:pt x="63" y="0"/>
                  </a:cubicBezTo>
                  <a:cubicBezTo>
                    <a:pt x="99" y="0"/>
                    <a:pt x="127" y="29"/>
                    <a:pt x="127" y="67"/>
                  </a:cubicBezTo>
                  <a:cubicBezTo>
                    <a:pt x="127" y="108"/>
                    <a:pt x="98" y="142"/>
                    <a:pt x="63" y="142"/>
                  </a:cubicBezTo>
                  <a:close/>
                  <a:moveTo>
                    <a:pt x="63" y="20"/>
                  </a:moveTo>
                  <a:cubicBezTo>
                    <a:pt x="51" y="20"/>
                    <a:pt x="39" y="25"/>
                    <a:pt x="31" y="34"/>
                  </a:cubicBezTo>
                  <a:cubicBezTo>
                    <a:pt x="24" y="43"/>
                    <a:pt x="20" y="54"/>
                    <a:pt x="20" y="67"/>
                  </a:cubicBezTo>
                  <a:cubicBezTo>
                    <a:pt x="20" y="80"/>
                    <a:pt x="24" y="94"/>
                    <a:pt x="32" y="104"/>
                  </a:cubicBezTo>
                  <a:cubicBezTo>
                    <a:pt x="40" y="116"/>
                    <a:pt x="52" y="122"/>
                    <a:pt x="63" y="122"/>
                  </a:cubicBezTo>
                  <a:cubicBezTo>
                    <a:pt x="86" y="122"/>
                    <a:pt x="107" y="96"/>
                    <a:pt x="107" y="67"/>
                  </a:cubicBezTo>
                  <a:cubicBezTo>
                    <a:pt x="107" y="40"/>
                    <a:pt x="88" y="20"/>
                    <a:pt x="6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55"/>
            <p:cNvSpPr>
              <a:spLocks/>
            </p:cNvSpPr>
            <p:nvPr/>
          </p:nvSpPr>
          <p:spPr bwMode="auto">
            <a:xfrm>
              <a:off x="4583598" y="2019976"/>
              <a:ext cx="49915" cy="19059"/>
            </a:xfrm>
            <a:custGeom>
              <a:avLst/>
              <a:gdLst>
                <a:gd name="T0" fmla="*/ 42 w 52"/>
                <a:gd name="T1" fmla="*/ 20 h 20"/>
                <a:gd name="T2" fmla="*/ 10 w 52"/>
                <a:gd name="T3" fmla="*/ 20 h 20"/>
                <a:gd name="T4" fmla="*/ 0 w 52"/>
                <a:gd name="T5" fmla="*/ 10 h 20"/>
                <a:gd name="T6" fmla="*/ 10 w 52"/>
                <a:gd name="T7" fmla="*/ 0 h 20"/>
                <a:gd name="T8" fmla="*/ 42 w 52"/>
                <a:gd name="T9" fmla="*/ 0 h 20"/>
                <a:gd name="T10" fmla="*/ 52 w 52"/>
                <a:gd name="T11" fmla="*/ 10 h 20"/>
                <a:gd name="T12" fmla="*/ 42 w 5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2" h="20">
                  <a:moveTo>
                    <a:pt x="42" y="20"/>
                  </a:moveTo>
                  <a:cubicBezTo>
                    <a:pt x="10" y="20"/>
                    <a:pt x="10" y="20"/>
                    <a:pt x="10" y="20"/>
                  </a:cubicBezTo>
                  <a:cubicBezTo>
                    <a:pt x="4" y="20"/>
                    <a:pt x="0" y="16"/>
                    <a:pt x="0" y="10"/>
                  </a:cubicBezTo>
                  <a:cubicBezTo>
                    <a:pt x="0" y="5"/>
                    <a:pt x="4" y="0"/>
                    <a:pt x="10" y="0"/>
                  </a:cubicBezTo>
                  <a:cubicBezTo>
                    <a:pt x="42" y="0"/>
                    <a:pt x="42" y="0"/>
                    <a:pt x="42" y="0"/>
                  </a:cubicBezTo>
                  <a:cubicBezTo>
                    <a:pt x="47" y="0"/>
                    <a:pt x="52" y="5"/>
                    <a:pt x="52" y="10"/>
                  </a:cubicBezTo>
                  <a:cubicBezTo>
                    <a:pt x="52" y="16"/>
                    <a:pt x="47" y="20"/>
                    <a:pt x="42"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56"/>
            <p:cNvSpPr>
              <a:spLocks/>
            </p:cNvSpPr>
            <p:nvPr/>
          </p:nvSpPr>
          <p:spPr bwMode="auto">
            <a:xfrm>
              <a:off x="4712470" y="2088042"/>
              <a:ext cx="19059" cy="137040"/>
            </a:xfrm>
            <a:custGeom>
              <a:avLst/>
              <a:gdLst>
                <a:gd name="T0" fmla="*/ 10 w 20"/>
                <a:gd name="T1" fmla="*/ 143 h 143"/>
                <a:gd name="T2" fmla="*/ 0 w 20"/>
                <a:gd name="T3" fmla="*/ 133 h 143"/>
                <a:gd name="T4" fmla="*/ 0 w 20"/>
                <a:gd name="T5" fmla="*/ 10 h 143"/>
                <a:gd name="T6" fmla="*/ 10 w 20"/>
                <a:gd name="T7" fmla="*/ 0 h 143"/>
                <a:gd name="T8" fmla="*/ 20 w 20"/>
                <a:gd name="T9" fmla="*/ 10 h 143"/>
                <a:gd name="T10" fmla="*/ 20 w 20"/>
                <a:gd name="T11" fmla="*/ 133 h 143"/>
                <a:gd name="T12" fmla="*/ 10 w 20"/>
                <a:gd name="T13" fmla="*/ 143 h 143"/>
              </a:gdLst>
              <a:ahLst/>
              <a:cxnLst>
                <a:cxn ang="0">
                  <a:pos x="T0" y="T1"/>
                </a:cxn>
                <a:cxn ang="0">
                  <a:pos x="T2" y="T3"/>
                </a:cxn>
                <a:cxn ang="0">
                  <a:pos x="T4" y="T5"/>
                </a:cxn>
                <a:cxn ang="0">
                  <a:pos x="T6" y="T7"/>
                </a:cxn>
                <a:cxn ang="0">
                  <a:pos x="T8" y="T9"/>
                </a:cxn>
                <a:cxn ang="0">
                  <a:pos x="T10" y="T11"/>
                </a:cxn>
                <a:cxn ang="0">
                  <a:pos x="T12" y="T13"/>
                </a:cxn>
              </a:cxnLst>
              <a:rect l="0" t="0" r="r" b="b"/>
              <a:pathLst>
                <a:path w="20" h="143">
                  <a:moveTo>
                    <a:pt x="10" y="143"/>
                  </a:moveTo>
                  <a:cubicBezTo>
                    <a:pt x="5" y="143"/>
                    <a:pt x="0" y="138"/>
                    <a:pt x="0" y="133"/>
                  </a:cubicBezTo>
                  <a:cubicBezTo>
                    <a:pt x="0" y="10"/>
                    <a:pt x="0" y="10"/>
                    <a:pt x="0" y="10"/>
                  </a:cubicBezTo>
                  <a:cubicBezTo>
                    <a:pt x="0" y="4"/>
                    <a:pt x="5" y="0"/>
                    <a:pt x="10" y="0"/>
                  </a:cubicBezTo>
                  <a:cubicBezTo>
                    <a:pt x="16" y="0"/>
                    <a:pt x="20" y="4"/>
                    <a:pt x="20" y="10"/>
                  </a:cubicBezTo>
                  <a:cubicBezTo>
                    <a:pt x="20" y="133"/>
                    <a:pt x="20" y="133"/>
                    <a:pt x="20" y="133"/>
                  </a:cubicBezTo>
                  <a:cubicBezTo>
                    <a:pt x="20" y="138"/>
                    <a:pt x="16" y="143"/>
                    <a:pt x="1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57"/>
            <p:cNvSpPr>
              <a:spLocks/>
            </p:cNvSpPr>
            <p:nvPr/>
          </p:nvSpPr>
          <p:spPr bwMode="auto">
            <a:xfrm>
              <a:off x="4591766" y="2096210"/>
              <a:ext cx="19059" cy="64436"/>
            </a:xfrm>
            <a:custGeom>
              <a:avLst/>
              <a:gdLst>
                <a:gd name="T0" fmla="*/ 10 w 20"/>
                <a:gd name="T1" fmla="*/ 67 h 67"/>
                <a:gd name="T2" fmla="*/ 0 w 20"/>
                <a:gd name="T3" fmla="*/ 57 h 67"/>
                <a:gd name="T4" fmla="*/ 0 w 20"/>
                <a:gd name="T5" fmla="*/ 10 h 67"/>
                <a:gd name="T6" fmla="*/ 10 w 20"/>
                <a:gd name="T7" fmla="*/ 0 h 67"/>
                <a:gd name="T8" fmla="*/ 20 w 20"/>
                <a:gd name="T9" fmla="*/ 10 h 67"/>
                <a:gd name="T10" fmla="*/ 20 w 20"/>
                <a:gd name="T11" fmla="*/ 57 h 67"/>
                <a:gd name="T12" fmla="*/ 10 w 20"/>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20" h="67">
                  <a:moveTo>
                    <a:pt x="10" y="67"/>
                  </a:moveTo>
                  <a:cubicBezTo>
                    <a:pt x="5" y="67"/>
                    <a:pt x="0" y="62"/>
                    <a:pt x="0" y="57"/>
                  </a:cubicBezTo>
                  <a:cubicBezTo>
                    <a:pt x="0" y="10"/>
                    <a:pt x="0" y="10"/>
                    <a:pt x="0" y="10"/>
                  </a:cubicBezTo>
                  <a:cubicBezTo>
                    <a:pt x="0" y="5"/>
                    <a:pt x="5" y="0"/>
                    <a:pt x="10" y="0"/>
                  </a:cubicBezTo>
                  <a:cubicBezTo>
                    <a:pt x="16" y="0"/>
                    <a:pt x="20" y="5"/>
                    <a:pt x="20" y="10"/>
                  </a:cubicBezTo>
                  <a:cubicBezTo>
                    <a:pt x="20" y="57"/>
                    <a:pt x="20" y="57"/>
                    <a:pt x="20" y="57"/>
                  </a:cubicBezTo>
                  <a:cubicBezTo>
                    <a:pt x="20" y="62"/>
                    <a:pt x="16" y="67"/>
                    <a:pt x="10"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58"/>
            <p:cNvSpPr>
              <a:spLocks/>
            </p:cNvSpPr>
            <p:nvPr/>
          </p:nvSpPr>
          <p:spPr bwMode="auto">
            <a:xfrm>
              <a:off x="4651664" y="2218729"/>
              <a:ext cx="19059" cy="210552"/>
            </a:xfrm>
            <a:custGeom>
              <a:avLst/>
              <a:gdLst>
                <a:gd name="T0" fmla="*/ 10 w 20"/>
                <a:gd name="T1" fmla="*/ 219 h 219"/>
                <a:gd name="T2" fmla="*/ 9 w 20"/>
                <a:gd name="T3" fmla="*/ 218 h 219"/>
                <a:gd name="T4" fmla="*/ 0 w 20"/>
                <a:gd name="T5" fmla="*/ 207 h 219"/>
                <a:gd name="T6" fmla="*/ 0 w 20"/>
                <a:gd name="T7" fmla="*/ 207 h 219"/>
                <a:gd name="T8" fmla="*/ 0 w 20"/>
                <a:gd name="T9" fmla="*/ 10 h 219"/>
                <a:gd name="T10" fmla="*/ 10 w 20"/>
                <a:gd name="T11" fmla="*/ 0 h 219"/>
                <a:gd name="T12" fmla="*/ 20 w 20"/>
                <a:gd name="T13" fmla="*/ 10 h 219"/>
                <a:gd name="T14" fmla="*/ 20 w 20"/>
                <a:gd name="T15" fmla="*/ 207 h 219"/>
                <a:gd name="T16" fmla="*/ 20 w 20"/>
                <a:gd name="T17" fmla="*/ 210 h 219"/>
                <a:gd name="T18" fmla="*/ 10 w 20"/>
                <a:gd name="T19"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9">
                  <a:moveTo>
                    <a:pt x="10" y="219"/>
                  </a:moveTo>
                  <a:cubicBezTo>
                    <a:pt x="10" y="219"/>
                    <a:pt x="9" y="219"/>
                    <a:pt x="9" y="218"/>
                  </a:cubicBezTo>
                  <a:cubicBezTo>
                    <a:pt x="4" y="218"/>
                    <a:pt x="0" y="213"/>
                    <a:pt x="0" y="207"/>
                  </a:cubicBezTo>
                  <a:cubicBezTo>
                    <a:pt x="0" y="207"/>
                    <a:pt x="0" y="207"/>
                    <a:pt x="0" y="207"/>
                  </a:cubicBezTo>
                  <a:cubicBezTo>
                    <a:pt x="0" y="10"/>
                    <a:pt x="0" y="10"/>
                    <a:pt x="0" y="10"/>
                  </a:cubicBezTo>
                  <a:cubicBezTo>
                    <a:pt x="0" y="4"/>
                    <a:pt x="5" y="0"/>
                    <a:pt x="10" y="0"/>
                  </a:cubicBezTo>
                  <a:cubicBezTo>
                    <a:pt x="16" y="0"/>
                    <a:pt x="20" y="4"/>
                    <a:pt x="20" y="10"/>
                  </a:cubicBezTo>
                  <a:cubicBezTo>
                    <a:pt x="20" y="207"/>
                    <a:pt x="20" y="207"/>
                    <a:pt x="20" y="207"/>
                  </a:cubicBezTo>
                  <a:cubicBezTo>
                    <a:pt x="20" y="208"/>
                    <a:pt x="20" y="209"/>
                    <a:pt x="20" y="210"/>
                  </a:cubicBezTo>
                  <a:cubicBezTo>
                    <a:pt x="20" y="215"/>
                    <a:pt x="15" y="219"/>
                    <a:pt x="10" y="2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59"/>
            <p:cNvSpPr>
              <a:spLocks/>
            </p:cNvSpPr>
            <p:nvPr/>
          </p:nvSpPr>
          <p:spPr bwMode="auto">
            <a:xfrm>
              <a:off x="4651664" y="2218729"/>
              <a:ext cx="19966" cy="210552"/>
            </a:xfrm>
            <a:custGeom>
              <a:avLst/>
              <a:gdLst>
                <a:gd name="T0" fmla="*/ 10 w 21"/>
                <a:gd name="T1" fmla="*/ 219 h 219"/>
                <a:gd name="T2" fmla="*/ 1 w 21"/>
                <a:gd name="T3" fmla="*/ 211 h 219"/>
                <a:gd name="T4" fmla="*/ 0 w 21"/>
                <a:gd name="T5" fmla="*/ 207 h 219"/>
                <a:gd name="T6" fmla="*/ 0 w 21"/>
                <a:gd name="T7" fmla="*/ 10 h 219"/>
                <a:gd name="T8" fmla="*/ 10 w 21"/>
                <a:gd name="T9" fmla="*/ 0 h 219"/>
                <a:gd name="T10" fmla="*/ 20 w 21"/>
                <a:gd name="T11" fmla="*/ 10 h 219"/>
                <a:gd name="T12" fmla="*/ 20 w 21"/>
                <a:gd name="T13" fmla="*/ 207 h 219"/>
                <a:gd name="T14" fmla="*/ 12 w 21"/>
                <a:gd name="T15" fmla="*/ 218 h 219"/>
                <a:gd name="T16" fmla="*/ 10 w 21"/>
                <a:gd name="T17"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9">
                  <a:moveTo>
                    <a:pt x="10" y="219"/>
                  </a:moveTo>
                  <a:cubicBezTo>
                    <a:pt x="6" y="219"/>
                    <a:pt x="1" y="215"/>
                    <a:pt x="1" y="211"/>
                  </a:cubicBezTo>
                  <a:cubicBezTo>
                    <a:pt x="0" y="209"/>
                    <a:pt x="0" y="208"/>
                    <a:pt x="0" y="207"/>
                  </a:cubicBezTo>
                  <a:cubicBezTo>
                    <a:pt x="0" y="10"/>
                    <a:pt x="0" y="10"/>
                    <a:pt x="0" y="10"/>
                  </a:cubicBezTo>
                  <a:cubicBezTo>
                    <a:pt x="0" y="4"/>
                    <a:pt x="5" y="0"/>
                    <a:pt x="10" y="0"/>
                  </a:cubicBezTo>
                  <a:cubicBezTo>
                    <a:pt x="16" y="0"/>
                    <a:pt x="20" y="4"/>
                    <a:pt x="20" y="10"/>
                  </a:cubicBezTo>
                  <a:cubicBezTo>
                    <a:pt x="20" y="207"/>
                    <a:pt x="20" y="207"/>
                    <a:pt x="20" y="207"/>
                  </a:cubicBezTo>
                  <a:cubicBezTo>
                    <a:pt x="21" y="212"/>
                    <a:pt x="18" y="217"/>
                    <a:pt x="12" y="218"/>
                  </a:cubicBezTo>
                  <a:cubicBezTo>
                    <a:pt x="12" y="218"/>
                    <a:pt x="11" y="219"/>
                    <a:pt x="10" y="2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60"/>
            <p:cNvSpPr>
              <a:spLocks/>
            </p:cNvSpPr>
            <p:nvPr/>
          </p:nvSpPr>
          <p:spPr bwMode="auto">
            <a:xfrm>
              <a:off x="4712470" y="2200578"/>
              <a:ext cx="19059" cy="24504"/>
            </a:xfrm>
            <a:custGeom>
              <a:avLst/>
              <a:gdLst>
                <a:gd name="T0" fmla="*/ 10 w 20"/>
                <a:gd name="T1" fmla="*/ 25 h 25"/>
                <a:gd name="T2" fmla="*/ 0 w 20"/>
                <a:gd name="T3" fmla="*/ 15 h 25"/>
                <a:gd name="T4" fmla="*/ 0 w 20"/>
                <a:gd name="T5" fmla="*/ 10 h 25"/>
                <a:gd name="T6" fmla="*/ 10 w 20"/>
                <a:gd name="T7" fmla="*/ 0 h 25"/>
                <a:gd name="T8" fmla="*/ 20 w 20"/>
                <a:gd name="T9" fmla="*/ 10 h 25"/>
                <a:gd name="T10" fmla="*/ 20 w 20"/>
                <a:gd name="T11" fmla="*/ 15 h 25"/>
                <a:gd name="T12" fmla="*/ 10 w 20"/>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10" y="25"/>
                  </a:moveTo>
                  <a:cubicBezTo>
                    <a:pt x="5" y="25"/>
                    <a:pt x="0" y="20"/>
                    <a:pt x="0" y="15"/>
                  </a:cubicBezTo>
                  <a:cubicBezTo>
                    <a:pt x="0" y="10"/>
                    <a:pt x="0" y="10"/>
                    <a:pt x="0" y="10"/>
                  </a:cubicBezTo>
                  <a:cubicBezTo>
                    <a:pt x="0" y="4"/>
                    <a:pt x="5" y="0"/>
                    <a:pt x="10" y="0"/>
                  </a:cubicBezTo>
                  <a:cubicBezTo>
                    <a:pt x="16" y="0"/>
                    <a:pt x="20" y="4"/>
                    <a:pt x="20" y="10"/>
                  </a:cubicBezTo>
                  <a:cubicBezTo>
                    <a:pt x="20" y="15"/>
                    <a:pt x="20" y="15"/>
                    <a:pt x="20" y="15"/>
                  </a:cubicBezTo>
                  <a:cubicBezTo>
                    <a:pt x="20" y="20"/>
                    <a:pt x="16" y="25"/>
                    <a:pt x="10"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61"/>
            <p:cNvSpPr>
              <a:spLocks noEditPoints="1"/>
            </p:cNvSpPr>
            <p:nvPr/>
          </p:nvSpPr>
          <p:spPr bwMode="auto">
            <a:xfrm>
              <a:off x="4138898" y="1794903"/>
              <a:ext cx="639823" cy="659789"/>
            </a:xfrm>
            <a:custGeom>
              <a:avLst/>
              <a:gdLst>
                <a:gd name="T0" fmla="*/ 581 w 668"/>
                <a:gd name="T1" fmla="*/ 689 h 689"/>
                <a:gd name="T2" fmla="*/ 575 w 668"/>
                <a:gd name="T3" fmla="*/ 689 h 689"/>
                <a:gd name="T4" fmla="*/ 546 w 668"/>
                <a:gd name="T5" fmla="*/ 676 h 689"/>
                <a:gd name="T6" fmla="*/ 518 w 668"/>
                <a:gd name="T7" fmla="*/ 689 h 689"/>
                <a:gd name="T8" fmla="*/ 512 w 668"/>
                <a:gd name="T9" fmla="*/ 689 h 689"/>
                <a:gd name="T10" fmla="*/ 473 w 668"/>
                <a:gd name="T11" fmla="*/ 650 h 689"/>
                <a:gd name="T12" fmla="*/ 473 w 668"/>
                <a:gd name="T13" fmla="*/ 382 h 689"/>
                <a:gd name="T14" fmla="*/ 22 w 668"/>
                <a:gd name="T15" fmla="*/ 382 h 689"/>
                <a:gd name="T16" fmla="*/ 0 w 668"/>
                <a:gd name="T17" fmla="*/ 360 h 689"/>
                <a:gd name="T18" fmla="*/ 0 w 668"/>
                <a:gd name="T19" fmla="*/ 22 h 689"/>
                <a:gd name="T20" fmla="*/ 22 w 668"/>
                <a:gd name="T21" fmla="*/ 0 h 689"/>
                <a:gd name="T22" fmla="*/ 495 w 668"/>
                <a:gd name="T23" fmla="*/ 0 h 689"/>
                <a:gd name="T24" fmla="*/ 517 w 668"/>
                <a:gd name="T25" fmla="*/ 22 h 689"/>
                <a:gd name="T26" fmla="*/ 517 w 668"/>
                <a:gd name="T27" fmla="*/ 118 h 689"/>
                <a:gd name="T28" fmla="*/ 514 w 668"/>
                <a:gd name="T29" fmla="*/ 124 h 689"/>
                <a:gd name="T30" fmla="*/ 503 w 668"/>
                <a:gd name="T31" fmla="*/ 157 h 689"/>
                <a:gd name="T32" fmla="*/ 515 w 668"/>
                <a:gd name="T33" fmla="*/ 194 h 689"/>
                <a:gd name="T34" fmla="*/ 517 w 668"/>
                <a:gd name="T35" fmla="*/ 200 h 689"/>
                <a:gd name="T36" fmla="*/ 517 w 668"/>
                <a:gd name="T37" fmla="*/ 235 h 689"/>
                <a:gd name="T38" fmla="*/ 634 w 668"/>
                <a:gd name="T39" fmla="*/ 235 h 689"/>
                <a:gd name="T40" fmla="*/ 668 w 668"/>
                <a:gd name="T41" fmla="*/ 269 h 689"/>
                <a:gd name="T42" fmla="*/ 668 w 668"/>
                <a:gd name="T43" fmla="*/ 439 h 689"/>
                <a:gd name="T44" fmla="*/ 634 w 668"/>
                <a:gd name="T45" fmla="*/ 473 h 689"/>
                <a:gd name="T46" fmla="*/ 634 w 668"/>
                <a:gd name="T47" fmla="*/ 473 h 689"/>
                <a:gd name="T48" fmla="*/ 619 w 668"/>
                <a:gd name="T49" fmla="*/ 470 h 689"/>
                <a:gd name="T50" fmla="*/ 619 w 668"/>
                <a:gd name="T51" fmla="*/ 650 h 689"/>
                <a:gd name="T52" fmla="*/ 581 w 668"/>
                <a:gd name="T53" fmla="*/ 689 h 689"/>
                <a:gd name="T54" fmla="*/ 546 w 668"/>
                <a:gd name="T55" fmla="*/ 642 h 689"/>
                <a:gd name="T56" fmla="*/ 546 w 668"/>
                <a:gd name="T57" fmla="*/ 642 h 689"/>
                <a:gd name="T58" fmla="*/ 556 w 668"/>
                <a:gd name="T59" fmla="*/ 651 h 689"/>
                <a:gd name="T60" fmla="*/ 575 w 668"/>
                <a:gd name="T61" fmla="*/ 669 h 689"/>
                <a:gd name="T62" fmla="*/ 581 w 668"/>
                <a:gd name="T63" fmla="*/ 669 h 689"/>
                <a:gd name="T64" fmla="*/ 599 w 668"/>
                <a:gd name="T65" fmla="*/ 650 h 689"/>
                <a:gd name="T66" fmla="*/ 599 w 668"/>
                <a:gd name="T67" fmla="*/ 439 h 689"/>
                <a:gd name="T68" fmla="*/ 609 w 668"/>
                <a:gd name="T69" fmla="*/ 429 h 689"/>
                <a:gd name="T70" fmla="*/ 619 w 668"/>
                <a:gd name="T71" fmla="*/ 439 h 689"/>
                <a:gd name="T72" fmla="*/ 634 w 668"/>
                <a:gd name="T73" fmla="*/ 453 h 689"/>
                <a:gd name="T74" fmla="*/ 634 w 668"/>
                <a:gd name="T75" fmla="*/ 453 h 689"/>
                <a:gd name="T76" fmla="*/ 648 w 668"/>
                <a:gd name="T77" fmla="*/ 439 h 689"/>
                <a:gd name="T78" fmla="*/ 648 w 668"/>
                <a:gd name="T79" fmla="*/ 269 h 689"/>
                <a:gd name="T80" fmla="*/ 634 w 668"/>
                <a:gd name="T81" fmla="*/ 255 h 689"/>
                <a:gd name="T82" fmla="*/ 507 w 668"/>
                <a:gd name="T83" fmla="*/ 255 h 689"/>
                <a:gd name="T84" fmla="*/ 497 w 668"/>
                <a:gd name="T85" fmla="*/ 245 h 689"/>
                <a:gd name="T86" fmla="*/ 497 w 668"/>
                <a:gd name="T87" fmla="*/ 203 h 689"/>
                <a:gd name="T88" fmla="*/ 483 w 668"/>
                <a:gd name="T89" fmla="*/ 157 h 689"/>
                <a:gd name="T90" fmla="*/ 497 w 668"/>
                <a:gd name="T91" fmla="*/ 114 h 689"/>
                <a:gd name="T92" fmla="*/ 497 w 668"/>
                <a:gd name="T93" fmla="*/ 22 h 689"/>
                <a:gd name="T94" fmla="*/ 495 w 668"/>
                <a:gd name="T95" fmla="*/ 20 h 689"/>
                <a:gd name="T96" fmla="*/ 22 w 668"/>
                <a:gd name="T97" fmla="*/ 20 h 689"/>
                <a:gd name="T98" fmla="*/ 20 w 668"/>
                <a:gd name="T99" fmla="*/ 22 h 689"/>
                <a:gd name="T100" fmla="*/ 20 w 668"/>
                <a:gd name="T101" fmla="*/ 360 h 689"/>
                <a:gd name="T102" fmla="*/ 22 w 668"/>
                <a:gd name="T103" fmla="*/ 362 h 689"/>
                <a:gd name="T104" fmla="*/ 483 w 668"/>
                <a:gd name="T105" fmla="*/ 362 h 689"/>
                <a:gd name="T106" fmla="*/ 493 w 668"/>
                <a:gd name="T107" fmla="*/ 372 h 689"/>
                <a:gd name="T108" fmla="*/ 493 w 668"/>
                <a:gd name="T109" fmla="*/ 650 h 689"/>
                <a:gd name="T110" fmla="*/ 512 w 668"/>
                <a:gd name="T111" fmla="*/ 669 h 689"/>
                <a:gd name="T112" fmla="*/ 518 w 668"/>
                <a:gd name="T113" fmla="*/ 669 h 689"/>
                <a:gd name="T114" fmla="*/ 536 w 668"/>
                <a:gd name="T115" fmla="*/ 651 h 689"/>
                <a:gd name="T116" fmla="*/ 546 w 668"/>
                <a:gd name="T117" fmla="*/ 64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8" h="689">
                  <a:moveTo>
                    <a:pt x="581" y="689"/>
                  </a:moveTo>
                  <a:cubicBezTo>
                    <a:pt x="575" y="689"/>
                    <a:pt x="575" y="689"/>
                    <a:pt x="575" y="689"/>
                  </a:cubicBezTo>
                  <a:cubicBezTo>
                    <a:pt x="564" y="689"/>
                    <a:pt x="553" y="684"/>
                    <a:pt x="546" y="676"/>
                  </a:cubicBezTo>
                  <a:cubicBezTo>
                    <a:pt x="539" y="684"/>
                    <a:pt x="529" y="689"/>
                    <a:pt x="518" y="689"/>
                  </a:cubicBezTo>
                  <a:cubicBezTo>
                    <a:pt x="512" y="689"/>
                    <a:pt x="512" y="689"/>
                    <a:pt x="512" y="689"/>
                  </a:cubicBezTo>
                  <a:cubicBezTo>
                    <a:pt x="491" y="689"/>
                    <a:pt x="473" y="671"/>
                    <a:pt x="473" y="650"/>
                  </a:cubicBezTo>
                  <a:cubicBezTo>
                    <a:pt x="473" y="382"/>
                    <a:pt x="473" y="382"/>
                    <a:pt x="473" y="382"/>
                  </a:cubicBezTo>
                  <a:cubicBezTo>
                    <a:pt x="22" y="382"/>
                    <a:pt x="22" y="382"/>
                    <a:pt x="22" y="382"/>
                  </a:cubicBezTo>
                  <a:cubicBezTo>
                    <a:pt x="10" y="382"/>
                    <a:pt x="0" y="372"/>
                    <a:pt x="0" y="360"/>
                  </a:cubicBezTo>
                  <a:cubicBezTo>
                    <a:pt x="0" y="22"/>
                    <a:pt x="0" y="22"/>
                    <a:pt x="0" y="22"/>
                  </a:cubicBezTo>
                  <a:cubicBezTo>
                    <a:pt x="0" y="9"/>
                    <a:pt x="10" y="0"/>
                    <a:pt x="22" y="0"/>
                  </a:cubicBezTo>
                  <a:cubicBezTo>
                    <a:pt x="495" y="0"/>
                    <a:pt x="495" y="0"/>
                    <a:pt x="495" y="0"/>
                  </a:cubicBezTo>
                  <a:cubicBezTo>
                    <a:pt x="507" y="0"/>
                    <a:pt x="517" y="9"/>
                    <a:pt x="517" y="22"/>
                  </a:cubicBezTo>
                  <a:cubicBezTo>
                    <a:pt x="517" y="118"/>
                    <a:pt x="517" y="118"/>
                    <a:pt x="517" y="118"/>
                  </a:cubicBezTo>
                  <a:cubicBezTo>
                    <a:pt x="517" y="120"/>
                    <a:pt x="516" y="122"/>
                    <a:pt x="514" y="124"/>
                  </a:cubicBezTo>
                  <a:cubicBezTo>
                    <a:pt x="507" y="133"/>
                    <a:pt x="503" y="144"/>
                    <a:pt x="503" y="157"/>
                  </a:cubicBezTo>
                  <a:cubicBezTo>
                    <a:pt x="503" y="170"/>
                    <a:pt x="507" y="184"/>
                    <a:pt x="515" y="194"/>
                  </a:cubicBezTo>
                  <a:cubicBezTo>
                    <a:pt x="516" y="196"/>
                    <a:pt x="517" y="198"/>
                    <a:pt x="517" y="200"/>
                  </a:cubicBezTo>
                  <a:cubicBezTo>
                    <a:pt x="517" y="235"/>
                    <a:pt x="517" y="235"/>
                    <a:pt x="517" y="235"/>
                  </a:cubicBezTo>
                  <a:cubicBezTo>
                    <a:pt x="634" y="235"/>
                    <a:pt x="634" y="235"/>
                    <a:pt x="634" y="235"/>
                  </a:cubicBezTo>
                  <a:cubicBezTo>
                    <a:pt x="653" y="235"/>
                    <a:pt x="668" y="251"/>
                    <a:pt x="668" y="269"/>
                  </a:cubicBezTo>
                  <a:cubicBezTo>
                    <a:pt x="668" y="439"/>
                    <a:pt x="668" y="439"/>
                    <a:pt x="668" y="439"/>
                  </a:cubicBezTo>
                  <a:cubicBezTo>
                    <a:pt x="668" y="457"/>
                    <a:pt x="653" y="473"/>
                    <a:pt x="634" y="473"/>
                  </a:cubicBezTo>
                  <a:cubicBezTo>
                    <a:pt x="634" y="473"/>
                    <a:pt x="634" y="473"/>
                    <a:pt x="634" y="473"/>
                  </a:cubicBezTo>
                  <a:cubicBezTo>
                    <a:pt x="629" y="473"/>
                    <a:pt x="624" y="472"/>
                    <a:pt x="619" y="470"/>
                  </a:cubicBezTo>
                  <a:cubicBezTo>
                    <a:pt x="619" y="650"/>
                    <a:pt x="619" y="650"/>
                    <a:pt x="619" y="650"/>
                  </a:cubicBezTo>
                  <a:cubicBezTo>
                    <a:pt x="619" y="671"/>
                    <a:pt x="602" y="689"/>
                    <a:pt x="581" y="689"/>
                  </a:cubicBezTo>
                  <a:close/>
                  <a:moveTo>
                    <a:pt x="546" y="642"/>
                  </a:moveTo>
                  <a:cubicBezTo>
                    <a:pt x="546" y="642"/>
                    <a:pt x="546" y="642"/>
                    <a:pt x="546" y="642"/>
                  </a:cubicBezTo>
                  <a:cubicBezTo>
                    <a:pt x="552" y="642"/>
                    <a:pt x="556" y="646"/>
                    <a:pt x="556" y="651"/>
                  </a:cubicBezTo>
                  <a:cubicBezTo>
                    <a:pt x="557" y="661"/>
                    <a:pt x="565" y="669"/>
                    <a:pt x="575" y="669"/>
                  </a:cubicBezTo>
                  <a:cubicBezTo>
                    <a:pt x="581" y="669"/>
                    <a:pt x="581" y="669"/>
                    <a:pt x="581" y="669"/>
                  </a:cubicBezTo>
                  <a:cubicBezTo>
                    <a:pt x="591" y="669"/>
                    <a:pt x="599" y="660"/>
                    <a:pt x="599" y="650"/>
                  </a:cubicBezTo>
                  <a:cubicBezTo>
                    <a:pt x="599" y="439"/>
                    <a:pt x="599" y="439"/>
                    <a:pt x="599" y="439"/>
                  </a:cubicBezTo>
                  <a:cubicBezTo>
                    <a:pt x="599" y="433"/>
                    <a:pt x="604" y="429"/>
                    <a:pt x="609" y="429"/>
                  </a:cubicBezTo>
                  <a:cubicBezTo>
                    <a:pt x="615" y="429"/>
                    <a:pt x="619" y="433"/>
                    <a:pt x="619" y="439"/>
                  </a:cubicBezTo>
                  <a:cubicBezTo>
                    <a:pt x="619" y="446"/>
                    <a:pt x="626" y="453"/>
                    <a:pt x="634" y="453"/>
                  </a:cubicBezTo>
                  <a:cubicBezTo>
                    <a:pt x="634" y="453"/>
                    <a:pt x="634" y="453"/>
                    <a:pt x="634" y="453"/>
                  </a:cubicBezTo>
                  <a:cubicBezTo>
                    <a:pt x="642" y="453"/>
                    <a:pt x="648" y="446"/>
                    <a:pt x="648" y="439"/>
                  </a:cubicBezTo>
                  <a:cubicBezTo>
                    <a:pt x="648" y="269"/>
                    <a:pt x="648" y="269"/>
                    <a:pt x="648" y="269"/>
                  </a:cubicBezTo>
                  <a:cubicBezTo>
                    <a:pt x="648" y="262"/>
                    <a:pt x="642" y="255"/>
                    <a:pt x="634" y="255"/>
                  </a:cubicBezTo>
                  <a:cubicBezTo>
                    <a:pt x="507" y="255"/>
                    <a:pt x="507" y="255"/>
                    <a:pt x="507" y="255"/>
                  </a:cubicBezTo>
                  <a:cubicBezTo>
                    <a:pt x="501" y="255"/>
                    <a:pt x="497" y="251"/>
                    <a:pt x="497" y="245"/>
                  </a:cubicBezTo>
                  <a:cubicBezTo>
                    <a:pt x="497" y="203"/>
                    <a:pt x="497" y="203"/>
                    <a:pt x="497" y="203"/>
                  </a:cubicBezTo>
                  <a:cubicBezTo>
                    <a:pt x="488" y="190"/>
                    <a:pt x="483" y="173"/>
                    <a:pt x="483" y="157"/>
                  </a:cubicBezTo>
                  <a:cubicBezTo>
                    <a:pt x="483" y="141"/>
                    <a:pt x="488" y="126"/>
                    <a:pt x="497" y="114"/>
                  </a:cubicBezTo>
                  <a:cubicBezTo>
                    <a:pt x="497" y="22"/>
                    <a:pt x="497" y="22"/>
                    <a:pt x="497" y="22"/>
                  </a:cubicBezTo>
                  <a:cubicBezTo>
                    <a:pt x="497" y="21"/>
                    <a:pt x="496" y="20"/>
                    <a:pt x="495" y="20"/>
                  </a:cubicBezTo>
                  <a:cubicBezTo>
                    <a:pt x="22" y="20"/>
                    <a:pt x="22" y="20"/>
                    <a:pt x="22" y="20"/>
                  </a:cubicBezTo>
                  <a:cubicBezTo>
                    <a:pt x="21" y="20"/>
                    <a:pt x="20" y="21"/>
                    <a:pt x="20" y="22"/>
                  </a:cubicBezTo>
                  <a:cubicBezTo>
                    <a:pt x="20" y="360"/>
                    <a:pt x="20" y="360"/>
                    <a:pt x="20" y="360"/>
                  </a:cubicBezTo>
                  <a:cubicBezTo>
                    <a:pt x="20" y="361"/>
                    <a:pt x="21" y="362"/>
                    <a:pt x="22" y="362"/>
                  </a:cubicBezTo>
                  <a:cubicBezTo>
                    <a:pt x="483" y="362"/>
                    <a:pt x="483" y="362"/>
                    <a:pt x="483" y="362"/>
                  </a:cubicBezTo>
                  <a:cubicBezTo>
                    <a:pt x="489" y="362"/>
                    <a:pt x="493" y="366"/>
                    <a:pt x="493" y="372"/>
                  </a:cubicBezTo>
                  <a:cubicBezTo>
                    <a:pt x="493" y="650"/>
                    <a:pt x="493" y="650"/>
                    <a:pt x="493" y="650"/>
                  </a:cubicBezTo>
                  <a:cubicBezTo>
                    <a:pt x="493" y="660"/>
                    <a:pt x="502" y="669"/>
                    <a:pt x="512" y="669"/>
                  </a:cubicBezTo>
                  <a:cubicBezTo>
                    <a:pt x="518" y="669"/>
                    <a:pt x="518" y="669"/>
                    <a:pt x="518" y="669"/>
                  </a:cubicBezTo>
                  <a:cubicBezTo>
                    <a:pt x="527" y="669"/>
                    <a:pt x="536" y="661"/>
                    <a:pt x="536" y="651"/>
                  </a:cubicBezTo>
                  <a:cubicBezTo>
                    <a:pt x="537" y="646"/>
                    <a:pt x="541" y="642"/>
                    <a:pt x="546" y="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62"/>
            <p:cNvSpPr>
              <a:spLocks/>
            </p:cNvSpPr>
            <p:nvPr/>
          </p:nvSpPr>
          <p:spPr bwMode="auto">
            <a:xfrm>
              <a:off x="4712470" y="2105286"/>
              <a:ext cx="19059" cy="119797"/>
            </a:xfrm>
            <a:custGeom>
              <a:avLst/>
              <a:gdLst>
                <a:gd name="T0" fmla="*/ 10 w 20"/>
                <a:gd name="T1" fmla="*/ 125 h 125"/>
                <a:gd name="T2" fmla="*/ 0 w 20"/>
                <a:gd name="T3" fmla="*/ 115 h 125"/>
                <a:gd name="T4" fmla="*/ 0 w 20"/>
                <a:gd name="T5" fmla="*/ 10 h 125"/>
                <a:gd name="T6" fmla="*/ 10 w 20"/>
                <a:gd name="T7" fmla="*/ 0 h 125"/>
                <a:gd name="T8" fmla="*/ 20 w 20"/>
                <a:gd name="T9" fmla="*/ 10 h 125"/>
                <a:gd name="T10" fmla="*/ 20 w 20"/>
                <a:gd name="T11" fmla="*/ 115 h 125"/>
                <a:gd name="T12" fmla="*/ 10 w 20"/>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20" h="125">
                  <a:moveTo>
                    <a:pt x="10" y="125"/>
                  </a:moveTo>
                  <a:cubicBezTo>
                    <a:pt x="5" y="125"/>
                    <a:pt x="0" y="120"/>
                    <a:pt x="0" y="115"/>
                  </a:cubicBezTo>
                  <a:cubicBezTo>
                    <a:pt x="0" y="10"/>
                    <a:pt x="0" y="10"/>
                    <a:pt x="0" y="10"/>
                  </a:cubicBezTo>
                  <a:cubicBezTo>
                    <a:pt x="0" y="5"/>
                    <a:pt x="5" y="0"/>
                    <a:pt x="10" y="0"/>
                  </a:cubicBezTo>
                  <a:cubicBezTo>
                    <a:pt x="16" y="0"/>
                    <a:pt x="20" y="5"/>
                    <a:pt x="20" y="10"/>
                  </a:cubicBezTo>
                  <a:cubicBezTo>
                    <a:pt x="20" y="115"/>
                    <a:pt x="20" y="115"/>
                    <a:pt x="20" y="115"/>
                  </a:cubicBezTo>
                  <a:cubicBezTo>
                    <a:pt x="20" y="120"/>
                    <a:pt x="16" y="125"/>
                    <a:pt x="10" y="1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63"/>
            <p:cNvSpPr>
              <a:spLocks/>
            </p:cNvSpPr>
            <p:nvPr/>
          </p:nvSpPr>
          <p:spPr bwMode="auto">
            <a:xfrm>
              <a:off x="4452003" y="1923776"/>
              <a:ext cx="159729" cy="190586"/>
            </a:xfrm>
            <a:custGeom>
              <a:avLst/>
              <a:gdLst>
                <a:gd name="T0" fmla="*/ 156 w 167"/>
                <a:gd name="T1" fmla="*/ 199 h 199"/>
                <a:gd name="T2" fmla="*/ 149 w 167"/>
                <a:gd name="T3" fmla="*/ 196 h 199"/>
                <a:gd name="T4" fmla="*/ 14 w 167"/>
                <a:gd name="T5" fmla="*/ 62 h 199"/>
                <a:gd name="T6" fmla="*/ 14 w 167"/>
                <a:gd name="T7" fmla="*/ 13 h 199"/>
                <a:gd name="T8" fmla="*/ 14 w 167"/>
                <a:gd name="T9" fmla="*/ 13 h 199"/>
                <a:gd name="T10" fmla="*/ 62 w 167"/>
                <a:gd name="T11" fmla="*/ 13 h 199"/>
                <a:gd name="T12" fmla="*/ 152 w 167"/>
                <a:gd name="T13" fmla="*/ 103 h 199"/>
                <a:gd name="T14" fmla="*/ 152 w 167"/>
                <a:gd name="T15" fmla="*/ 117 h 199"/>
                <a:gd name="T16" fmla="*/ 138 w 167"/>
                <a:gd name="T17" fmla="*/ 117 h 199"/>
                <a:gd name="T18" fmla="*/ 48 w 167"/>
                <a:gd name="T19" fmla="*/ 27 h 199"/>
                <a:gd name="T20" fmla="*/ 28 w 167"/>
                <a:gd name="T21" fmla="*/ 27 h 199"/>
                <a:gd name="T22" fmla="*/ 28 w 167"/>
                <a:gd name="T23" fmla="*/ 28 h 199"/>
                <a:gd name="T24" fmla="*/ 28 w 167"/>
                <a:gd name="T25" fmla="*/ 48 h 199"/>
                <a:gd name="T26" fmla="*/ 163 w 167"/>
                <a:gd name="T27" fmla="*/ 182 h 199"/>
                <a:gd name="T28" fmla="*/ 163 w 167"/>
                <a:gd name="T29" fmla="*/ 196 h 199"/>
                <a:gd name="T30" fmla="*/ 156 w 167"/>
                <a:gd name="T31"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99">
                  <a:moveTo>
                    <a:pt x="156" y="199"/>
                  </a:moveTo>
                  <a:cubicBezTo>
                    <a:pt x="153" y="199"/>
                    <a:pt x="150" y="198"/>
                    <a:pt x="149" y="196"/>
                  </a:cubicBezTo>
                  <a:cubicBezTo>
                    <a:pt x="14" y="62"/>
                    <a:pt x="14" y="62"/>
                    <a:pt x="14" y="62"/>
                  </a:cubicBezTo>
                  <a:cubicBezTo>
                    <a:pt x="0" y="48"/>
                    <a:pt x="0" y="27"/>
                    <a:pt x="14" y="13"/>
                  </a:cubicBezTo>
                  <a:cubicBezTo>
                    <a:pt x="14" y="13"/>
                    <a:pt x="14" y="13"/>
                    <a:pt x="14" y="13"/>
                  </a:cubicBezTo>
                  <a:cubicBezTo>
                    <a:pt x="27" y="0"/>
                    <a:pt x="49" y="0"/>
                    <a:pt x="62" y="13"/>
                  </a:cubicBezTo>
                  <a:cubicBezTo>
                    <a:pt x="152" y="103"/>
                    <a:pt x="152" y="103"/>
                    <a:pt x="152" y="103"/>
                  </a:cubicBezTo>
                  <a:cubicBezTo>
                    <a:pt x="156" y="107"/>
                    <a:pt x="156" y="113"/>
                    <a:pt x="152" y="117"/>
                  </a:cubicBezTo>
                  <a:cubicBezTo>
                    <a:pt x="148" y="121"/>
                    <a:pt x="142" y="121"/>
                    <a:pt x="138" y="117"/>
                  </a:cubicBezTo>
                  <a:cubicBezTo>
                    <a:pt x="48" y="27"/>
                    <a:pt x="48" y="27"/>
                    <a:pt x="48" y="27"/>
                  </a:cubicBezTo>
                  <a:cubicBezTo>
                    <a:pt x="43" y="22"/>
                    <a:pt x="34" y="22"/>
                    <a:pt x="28" y="27"/>
                  </a:cubicBezTo>
                  <a:cubicBezTo>
                    <a:pt x="28" y="28"/>
                    <a:pt x="28" y="28"/>
                    <a:pt x="28" y="28"/>
                  </a:cubicBezTo>
                  <a:cubicBezTo>
                    <a:pt x="22" y="33"/>
                    <a:pt x="22" y="42"/>
                    <a:pt x="28" y="48"/>
                  </a:cubicBezTo>
                  <a:cubicBezTo>
                    <a:pt x="163" y="182"/>
                    <a:pt x="163" y="182"/>
                    <a:pt x="163" y="182"/>
                  </a:cubicBezTo>
                  <a:cubicBezTo>
                    <a:pt x="167" y="186"/>
                    <a:pt x="167" y="193"/>
                    <a:pt x="163" y="196"/>
                  </a:cubicBezTo>
                  <a:cubicBezTo>
                    <a:pt x="161" y="198"/>
                    <a:pt x="158" y="199"/>
                    <a:pt x="156" y="19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64"/>
            <p:cNvSpPr>
              <a:spLocks noEditPoints="1"/>
            </p:cNvSpPr>
            <p:nvPr/>
          </p:nvSpPr>
          <p:spPr bwMode="auto">
            <a:xfrm>
              <a:off x="4196074" y="2211469"/>
              <a:ext cx="98015" cy="120704"/>
            </a:xfrm>
            <a:custGeom>
              <a:avLst/>
              <a:gdLst>
                <a:gd name="T0" fmla="*/ 51 w 102"/>
                <a:gd name="T1" fmla="*/ 126 h 126"/>
                <a:gd name="T2" fmla="*/ 29 w 102"/>
                <a:gd name="T3" fmla="*/ 120 h 126"/>
                <a:gd name="T4" fmla="*/ 0 w 102"/>
                <a:gd name="T5" fmla="*/ 57 h 126"/>
                <a:gd name="T6" fmla="*/ 51 w 102"/>
                <a:gd name="T7" fmla="*/ 0 h 126"/>
                <a:gd name="T8" fmla="*/ 102 w 102"/>
                <a:gd name="T9" fmla="*/ 57 h 126"/>
                <a:gd name="T10" fmla="*/ 73 w 102"/>
                <a:gd name="T11" fmla="*/ 120 h 126"/>
                <a:gd name="T12" fmla="*/ 51 w 102"/>
                <a:gd name="T13" fmla="*/ 126 h 126"/>
                <a:gd name="T14" fmla="*/ 51 w 102"/>
                <a:gd name="T15" fmla="*/ 20 h 126"/>
                <a:gd name="T16" fmla="*/ 20 w 102"/>
                <a:gd name="T17" fmla="*/ 57 h 126"/>
                <a:gd name="T18" fmla="*/ 40 w 102"/>
                <a:gd name="T19" fmla="*/ 103 h 126"/>
                <a:gd name="T20" fmla="*/ 62 w 102"/>
                <a:gd name="T21" fmla="*/ 103 h 126"/>
                <a:gd name="T22" fmla="*/ 82 w 102"/>
                <a:gd name="T23" fmla="*/ 57 h 126"/>
                <a:gd name="T24" fmla="*/ 51 w 102"/>
                <a:gd name="T2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26">
                  <a:moveTo>
                    <a:pt x="51" y="126"/>
                  </a:moveTo>
                  <a:cubicBezTo>
                    <a:pt x="43" y="126"/>
                    <a:pt x="36" y="124"/>
                    <a:pt x="29" y="120"/>
                  </a:cubicBezTo>
                  <a:cubicBezTo>
                    <a:pt x="11" y="108"/>
                    <a:pt x="0" y="84"/>
                    <a:pt x="0" y="57"/>
                  </a:cubicBezTo>
                  <a:cubicBezTo>
                    <a:pt x="0" y="15"/>
                    <a:pt x="26" y="0"/>
                    <a:pt x="51" y="0"/>
                  </a:cubicBezTo>
                  <a:cubicBezTo>
                    <a:pt x="75" y="0"/>
                    <a:pt x="102" y="15"/>
                    <a:pt x="102" y="57"/>
                  </a:cubicBezTo>
                  <a:cubicBezTo>
                    <a:pt x="102" y="84"/>
                    <a:pt x="91" y="108"/>
                    <a:pt x="73" y="120"/>
                  </a:cubicBezTo>
                  <a:cubicBezTo>
                    <a:pt x="66" y="124"/>
                    <a:pt x="59" y="126"/>
                    <a:pt x="51" y="126"/>
                  </a:cubicBezTo>
                  <a:close/>
                  <a:moveTo>
                    <a:pt x="51" y="20"/>
                  </a:moveTo>
                  <a:cubicBezTo>
                    <a:pt x="31" y="20"/>
                    <a:pt x="20" y="33"/>
                    <a:pt x="20" y="57"/>
                  </a:cubicBezTo>
                  <a:cubicBezTo>
                    <a:pt x="20" y="77"/>
                    <a:pt x="28" y="95"/>
                    <a:pt x="40" y="103"/>
                  </a:cubicBezTo>
                  <a:cubicBezTo>
                    <a:pt x="47" y="108"/>
                    <a:pt x="55" y="108"/>
                    <a:pt x="62" y="103"/>
                  </a:cubicBezTo>
                  <a:cubicBezTo>
                    <a:pt x="74" y="95"/>
                    <a:pt x="82" y="77"/>
                    <a:pt x="82" y="57"/>
                  </a:cubicBezTo>
                  <a:cubicBezTo>
                    <a:pt x="82" y="33"/>
                    <a:pt x="71"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Freeform 65"/>
            <p:cNvSpPr>
              <a:spLocks noEditPoints="1"/>
            </p:cNvSpPr>
            <p:nvPr/>
          </p:nvSpPr>
          <p:spPr bwMode="auto">
            <a:xfrm>
              <a:off x="4166125" y="2308577"/>
              <a:ext cx="157006" cy="88940"/>
            </a:xfrm>
            <a:custGeom>
              <a:avLst/>
              <a:gdLst>
                <a:gd name="T0" fmla="*/ 154 w 164"/>
                <a:gd name="T1" fmla="*/ 93 h 93"/>
                <a:gd name="T2" fmla="*/ 10 w 164"/>
                <a:gd name="T3" fmla="*/ 93 h 93"/>
                <a:gd name="T4" fmla="*/ 0 w 164"/>
                <a:gd name="T5" fmla="*/ 83 h 93"/>
                <a:gd name="T6" fmla="*/ 0 w 164"/>
                <a:gd name="T7" fmla="*/ 56 h 93"/>
                <a:gd name="T8" fmla="*/ 0 w 164"/>
                <a:gd name="T9" fmla="*/ 55 h 93"/>
                <a:gd name="T10" fmla="*/ 34 w 164"/>
                <a:gd name="T11" fmla="*/ 26 h 93"/>
                <a:gd name="T12" fmla="*/ 52 w 164"/>
                <a:gd name="T13" fmla="*/ 26 h 93"/>
                <a:gd name="T14" fmla="*/ 53 w 164"/>
                <a:gd name="T15" fmla="*/ 24 h 93"/>
                <a:gd name="T16" fmla="*/ 55 w 164"/>
                <a:gd name="T17" fmla="*/ 10 h 93"/>
                <a:gd name="T18" fmla="*/ 60 w 164"/>
                <a:gd name="T19" fmla="*/ 1 h 93"/>
                <a:gd name="T20" fmla="*/ 71 w 164"/>
                <a:gd name="T21" fmla="*/ 2 h 93"/>
                <a:gd name="T22" fmla="*/ 93 w 164"/>
                <a:gd name="T23" fmla="*/ 2 h 93"/>
                <a:gd name="T24" fmla="*/ 103 w 164"/>
                <a:gd name="T25" fmla="*/ 1 h 93"/>
                <a:gd name="T26" fmla="*/ 109 w 164"/>
                <a:gd name="T27" fmla="*/ 10 h 93"/>
                <a:gd name="T28" fmla="*/ 111 w 164"/>
                <a:gd name="T29" fmla="*/ 24 h 93"/>
                <a:gd name="T30" fmla="*/ 111 w 164"/>
                <a:gd name="T31" fmla="*/ 26 h 93"/>
                <a:gd name="T32" fmla="*/ 130 w 164"/>
                <a:gd name="T33" fmla="*/ 26 h 93"/>
                <a:gd name="T34" fmla="*/ 163 w 164"/>
                <a:gd name="T35" fmla="*/ 55 h 93"/>
                <a:gd name="T36" fmla="*/ 164 w 164"/>
                <a:gd name="T37" fmla="*/ 56 h 93"/>
                <a:gd name="T38" fmla="*/ 164 w 164"/>
                <a:gd name="T39" fmla="*/ 83 h 93"/>
                <a:gd name="T40" fmla="*/ 154 w 164"/>
                <a:gd name="T41" fmla="*/ 93 h 93"/>
                <a:gd name="T42" fmla="*/ 20 w 164"/>
                <a:gd name="T43" fmla="*/ 73 h 93"/>
                <a:gd name="T44" fmla="*/ 144 w 164"/>
                <a:gd name="T45" fmla="*/ 73 h 93"/>
                <a:gd name="T46" fmla="*/ 144 w 164"/>
                <a:gd name="T47" fmla="*/ 57 h 93"/>
                <a:gd name="T48" fmla="*/ 130 w 164"/>
                <a:gd name="T49" fmla="*/ 46 h 93"/>
                <a:gd name="T50" fmla="*/ 108 w 164"/>
                <a:gd name="T51" fmla="*/ 46 h 93"/>
                <a:gd name="T52" fmla="*/ 105 w 164"/>
                <a:gd name="T53" fmla="*/ 45 h 93"/>
                <a:gd name="T54" fmla="*/ 100 w 164"/>
                <a:gd name="T55" fmla="*/ 43 h 93"/>
                <a:gd name="T56" fmla="*/ 92 w 164"/>
                <a:gd name="T57" fmla="*/ 31 h 93"/>
                <a:gd name="T58" fmla="*/ 90 w 164"/>
                <a:gd name="T59" fmla="*/ 25 h 93"/>
                <a:gd name="T60" fmla="*/ 74 w 164"/>
                <a:gd name="T61" fmla="*/ 25 h 93"/>
                <a:gd name="T62" fmla="*/ 72 w 164"/>
                <a:gd name="T63" fmla="*/ 31 h 93"/>
                <a:gd name="T64" fmla="*/ 64 w 164"/>
                <a:gd name="T65" fmla="*/ 42 h 93"/>
                <a:gd name="T66" fmla="*/ 59 w 164"/>
                <a:gd name="T67" fmla="*/ 45 h 93"/>
                <a:gd name="T68" fmla="*/ 56 w 164"/>
                <a:gd name="T69" fmla="*/ 46 h 93"/>
                <a:gd name="T70" fmla="*/ 34 w 164"/>
                <a:gd name="T71" fmla="*/ 46 h 93"/>
                <a:gd name="T72" fmla="*/ 20 w 164"/>
                <a:gd name="T73" fmla="*/ 57 h 93"/>
                <a:gd name="T74" fmla="*/ 20 w 164"/>
                <a:gd name="T75"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 h="93">
                  <a:moveTo>
                    <a:pt x="154" y="93"/>
                  </a:moveTo>
                  <a:cubicBezTo>
                    <a:pt x="10" y="93"/>
                    <a:pt x="10" y="93"/>
                    <a:pt x="10" y="93"/>
                  </a:cubicBezTo>
                  <a:cubicBezTo>
                    <a:pt x="5" y="93"/>
                    <a:pt x="0" y="88"/>
                    <a:pt x="0" y="83"/>
                  </a:cubicBezTo>
                  <a:cubicBezTo>
                    <a:pt x="0" y="56"/>
                    <a:pt x="0" y="56"/>
                    <a:pt x="0" y="56"/>
                  </a:cubicBezTo>
                  <a:cubicBezTo>
                    <a:pt x="0" y="56"/>
                    <a:pt x="0" y="55"/>
                    <a:pt x="0" y="55"/>
                  </a:cubicBezTo>
                  <a:cubicBezTo>
                    <a:pt x="3" y="38"/>
                    <a:pt x="17" y="26"/>
                    <a:pt x="34" y="26"/>
                  </a:cubicBezTo>
                  <a:cubicBezTo>
                    <a:pt x="52" y="26"/>
                    <a:pt x="52" y="26"/>
                    <a:pt x="52" y="26"/>
                  </a:cubicBezTo>
                  <a:cubicBezTo>
                    <a:pt x="53" y="25"/>
                    <a:pt x="53" y="25"/>
                    <a:pt x="53" y="24"/>
                  </a:cubicBezTo>
                  <a:cubicBezTo>
                    <a:pt x="54" y="21"/>
                    <a:pt x="55" y="16"/>
                    <a:pt x="55" y="10"/>
                  </a:cubicBezTo>
                  <a:cubicBezTo>
                    <a:pt x="55" y="6"/>
                    <a:pt x="57" y="3"/>
                    <a:pt x="60" y="1"/>
                  </a:cubicBezTo>
                  <a:cubicBezTo>
                    <a:pt x="64" y="0"/>
                    <a:pt x="68" y="0"/>
                    <a:pt x="71" y="2"/>
                  </a:cubicBezTo>
                  <a:cubicBezTo>
                    <a:pt x="78" y="7"/>
                    <a:pt x="86" y="7"/>
                    <a:pt x="93" y="2"/>
                  </a:cubicBezTo>
                  <a:cubicBezTo>
                    <a:pt x="96" y="0"/>
                    <a:pt x="100" y="0"/>
                    <a:pt x="103" y="1"/>
                  </a:cubicBezTo>
                  <a:cubicBezTo>
                    <a:pt x="107" y="3"/>
                    <a:pt x="109" y="6"/>
                    <a:pt x="109" y="10"/>
                  </a:cubicBezTo>
                  <a:cubicBezTo>
                    <a:pt x="109" y="18"/>
                    <a:pt x="110" y="22"/>
                    <a:pt x="111" y="24"/>
                  </a:cubicBezTo>
                  <a:cubicBezTo>
                    <a:pt x="111" y="25"/>
                    <a:pt x="111" y="25"/>
                    <a:pt x="111" y="26"/>
                  </a:cubicBezTo>
                  <a:cubicBezTo>
                    <a:pt x="130" y="26"/>
                    <a:pt x="130" y="26"/>
                    <a:pt x="130" y="26"/>
                  </a:cubicBezTo>
                  <a:cubicBezTo>
                    <a:pt x="147" y="26"/>
                    <a:pt x="161" y="38"/>
                    <a:pt x="163" y="55"/>
                  </a:cubicBezTo>
                  <a:cubicBezTo>
                    <a:pt x="164" y="55"/>
                    <a:pt x="164" y="56"/>
                    <a:pt x="164" y="56"/>
                  </a:cubicBezTo>
                  <a:cubicBezTo>
                    <a:pt x="164" y="83"/>
                    <a:pt x="164" y="83"/>
                    <a:pt x="164" y="83"/>
                  </a:cubicBezTo>
                  <a:cubicBezTo>
                    <a:pt x="164" y="88"/>
                    <a:pt x="159" y="93"/>
                    <a:pt x="154" y="93"/>
                  </a:cubicBezTo>
                  <a:close/>
                  <a:moveTo>
                    <a:pt x="20" y="73"/>
                  </a:moveTo>
                  <a:cubicBezTo>
                    <a:pt x="144" y="73"/>
                    <a:pt x="144" y="73"/>
                    <a:pt x="144" y="73"/>
                  </a:cubicBezTo>
                  <a:cubicBezTo>
                    <a:pt x="144" y="57"/>
                    <a:pt x="144" y="57"/>
                    <a:pt x="144" y="57"/>
                  </a:cubicBezTo>
                  <a:cubicBezTo>
                    <a:pt x="142" y="51"/>
                    <a:pt x="136" y="46"/>
                    <a:pt x="130" y="46"/>
                  </a:cubicBezTo>
                  <a:cubicBezTo>
                    <a:pt x="108" y="46"/>
                    <a:pt x="108" y="46"/>
                    <a:pt x="108" y="46"/>
                  </a:cubicBezTo>
                  <a:cubicBezTo>
                    <a:pt x="107" y="46"/>
                    <a:pt x="106" y="45"/>
                    <a:pt x="105" y="45"/>
                  </a:cubicBezTo>
                  <a:cubicBezTo>
                    <a:pt x="103" y="44"/>
                    <a:pt x="102" y="44"/>
                    <a:pt x="100" y="43"/>
                  </a:cubicBezTo>
                  <a:cubicBezTo>
                    <a:pt x="96" y="40"/>
                    <a:pt x="94" y="36"/>
                    <a:pt x="92" y="31"/>
                  </a:cubicBezTo>
                  <a:cubicBezTo>
                    <a:pt x="91" y="29"/>
                    <a:pt x="91" y="27"/>
                    <a:pt x="90" y="25"/>
                  </a:cubicBezTo>
                  <a:cubicBezTo>
                    <a:pt x="85" y="26"/>
                    <a:pt x="79" y="26"/>
                    <a:pt x="74" y="25"/>
                  </a:cubicBezTo>
                  <a:cubicBezTo>
                    <a:pt x="73" y="27"/>
                    <a:pt x="73" y="29"/>
                    <a:pt x="72" y="31"/>
                  </a:cubicBezTo>
                  <a:cubicBezTo>
                    <a:pt x="70" y="36"/>
                    <a:pt x="67" y="40"/>
                    <a:pt x="64" y="42"/>
                  </a:cubicBezTo>
                  <a:cubicBezTo>
                    <a:pt x="62" y="44"/>
                    <a:pt x="61" y="44"/>
                    <a:pt x="59" y="45"/>
                  </a:cubicBezTo>
                  <a:cubicBezTo>
                    <a:pt x="58" y="45"/>
                    <a:pt x="57" y="46"/>
                    <a:pt x="56" y="46"/>
                  </a:cubicBezTo>
                  <a:cubicBezTo>
                    <a:pt x="34" y="46"/>
                    <a:pt x="34" y="46"/>
                    <a:pt x="34" y="46"/>
                  </a:cubicBezTo>
                  <a:cubicBezTo>
                    <a:pt x="27" y="46"/>
                    <a:pt x="22" y="51"/>
                    <a:pt x="20" y="57"/>
                  </a:cubicBezTo>
                  <a:lnTo>
                    <a:pt x="20"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Freeform 66"/>
            <p:cNvSpPr>
              <a:spLocks noEditPoints="1"/>
            </p:cNvSpPr>
            <p:nvPr/>
          </p:nvSpPr>
          <p:spPr bwMode="auto">
            <a:xfrm>
              <a:off x="4393012" y="2211469"/>
              <a:ext cx="97108" cy="120704"/>
            </a:xfrm>
            <a:custGeom>
              <a:avLst/>
              <a:gdLst>
                <a:gd name="T0" fmla="*/ 51 w 101"/>
                <a:gd name="T1" fmla="*/ 126 h 126"/>
                <a:gd name="T2" fmla="*/ 28 w 101"/>
                <a:gd name="T3" fmla="*/ 120 h 126"/>
                <a:gd name="T4" fmla="*/ 0 w 101"/>
                <a:gd name="T5" fmla="*/ 57 h 126"/>
                <a:gd name="T6" fmla="*/ 51 w 101"/>
                <a:gd name="T7" fmla="*/ 0 h 126"/>
                <a:gd name="T8" fmla="*/ 101 w 101"/>
                <a:gd name="T9" fmla="*/ 57 h 126"/>
                <a:gd name="T10" fmla="*/ 73 w 101"/>
                <a:gd name="T11" fmla="*/ 120 h 126"/>
                <a:gd name="T12" fmla="*/ 51 w 101"/>
                <a:gd name="T13" fmla="*/ 126 h 126"/>
                <a:gd name="T14" fmla="*/ 51 w 101"/>
                <a:gd name="T15" fmla="*/ 20 h 126"/>
                <a:gd name="T16" fmla="*/ 20 w 101"/>
                <a:gd name="T17" fmla="*/ 57 h 126"/>
                <a:gd name="T18" fmla="*/ 39 w 101"/>
                <a:gd name="T19" fmla="*/ 103 h 126"/>
                <a:gd name="T20" fmla="*/ 62 w 101"/>
                <a:gd name="T21" fmla="*/ 103 h 126"/>
                <a:gd name="T22" fmla="*/ 81 w 101"/>
                <a:gd name="T23" fmla="*/ 57 h 126"/>
                <a:gd name="T24" fmla="*/ 51 w 101"/>
                <a:gd name="T2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26">
                  <a:moveTo>
                    <a:pt x="51" y="126"/>
                  </a:moveTo>
                  <a:cubicBezTo>
                    <a:pt x="43" y="126"/>
                    <a:pt x="35" y="124"/>
                    <a:pt x="28" y="120"/>
                  </a:cubicBezTo>
                  <a:cubicBezTo>
                    <a:pt x="11" y="108"/>
                    <a:pt x="0" y="84"/>
                    <a:pt x="0" y="57"/>
                  </a:cubicBezTo>
                  <a:cubicBezTo>
                    <a:pt x="0" y="15"/>
                    <a:pt x="26" y="0"/>
                    <a:pt x="51" y="0"/>
                  </a:cubicBezTo>
                  <a:cubicBezTo>
                    <a:pt x="75" y="0"/>
                    <a:pt x="101" y="15"/>
                    <a:pt x="101" y="57"/>
                  </a:cubicBezTo>
                  <a:cubicBezTo>
                    <a:pt x="101" y="84"/>
                    <a:pt x="91" y="108"/>
                    <a:pt x="73" y="120"/>
                  </a:cubicBezTo>
                  <a:cubicBezTo>
                    <a:pt x="66" y="124"/>
                    <a:pt x="59" y="126"/>
                    <a:pt x="51" y="126"/>
                  </a:cubicBezTo>
                  <a:close/>
                  <a:moveTo>
                    <a:pt x="51" y="20"/>
                  </a:moveTo>
                  <a:cubicBezTo>
                    <a:pt x="31" y="20"/>
                    <a:pt x="20" y="33"/>
                    <a:pt x="20" y="57"/>
                  </a:cubicBezTo>
                  <a:cubicBezTo>
                    <a:pt x="20" y="77"/>
                    <a:pt x="28" y="95"/>
                    <a:pt x="39" y="103"/>
                  </a:cubicBezTo>
                  <a:cubicBezTo>
                    <a:pt x="47" y="108"/>
                    <a:pt x="55" y="108"/>
                    <a:pt x="62" y="103"/>
                  </a:cubicBezTo>
                  <a:cubicBezTo>
                    <a:pt x="74" y="95"/>
                    <a:pt x="81" y="77"/>
                    <a:pt x="81" y="57"/>
                  </a:cubicBezTo>
                  <a:cubicBezTo>
                    <a:pt x="81" y="33"/>
                    <a:pt x="71"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Freeform 67"/>
            <p:cNvSpPr>
              <a:spLocks noEditPoints="1"/>
            </p:cNvSpPr>
            <p:nvPr/>
          </p:nvSpPr>
          <p:spPr bwMode="auto">
            <a:xfrm>
              <a:off x="4363971" y="2308577"/>
              <a:ext cx="156099" cy="88940"/>
            </a:xfrm>
            <a:custGeom>
              <a:avLst/>
              <a:gdLst>
                <a:gd name="T0" fmla="*/ 153 w 163"/>
                <a:gd name="T1" fmla="*/ 93 h 93"/>
                <a:gd name="T2" fmla="*/ 10 w 163"/>
                <a:gd name="T3" fmla="*/ 93 h 93"/>
                <a:gd name="T4" fmla="*/ 0 w 163"/>
                <a:gd name="T5" fmla="*/ 83 h 93"/>
                <a:gd name="T6" fmla="*/ 0 w 163"/>
                <a:gd name="T7" fmla="*/ 56 h 93"/>
                <a:gd name="T8" fmla="*/ 0 w 163"/>
                <a:gd name="T9" fmla="*/ 55 h 93"/>
                <a:gd name="T10" fmla="*/ 34 w 163"/>
                <a:gd name="T11" fmla="*/ 26 h 93"/>
                <a:gd name="T12" fmla="*/ 52 w 163"/>
                <a:gd name="T13" fmla="*/ 26 h 93"/>
                <a:gd name="T14" fmla="*/ 53 w 163"/>
                <a:gd name="T15" fmla="*/ 24 h 93"/>
                <a:gd name="T16" fmla="*/ 55 w 163"/>
                <a:gd name="T17" fmla="*/ 10 h 93"/>
                <a:gd name="T18" fmla="*/ 60 w 163"/>
                <a:gd name="T19" fmla="*/ 1 h 93"/>
                <a:gd name="T20" fmla="*/ 70 w 163"/>
                <a:gd name="T21" fmla="*/ 2 h 93"/>
                <a:gd name="T22" fmla="*/ 93 w 163"/>
                <a:gd name="T23" fmla="*/ 2 h 93"/>
                <a:gd name="T24" fmla="*/ 103 w 163"/>
                <a:gd name="T25" fmla="*/ 1 h 93"/>
                <a:gd name="T26" fmla="*/ 109 w 163"/>
                <a:gd name="T27" fmla="*/ 10 h 93"/>
                <a:gd name="T28" fmla="*/ 110 w 163"/>
                <a:gd name="T29" fmla="*/ 24 h 93"/>
                <a:gd name="T30" fmla="*/ 111 w 163"/>
                <a:gd name="T31" fmla="*/ 26 h 93"/>
                <a:gd name="T32" fmla="*/ 130 w 163"/>
                <a:gd name="T33" fmla="*/ 26 h 93"/>
                <a:gd name="T34" fmla="*/ 163 w 163"/>
                <a:gd name="T35" fmla="*/ 55 h 93"/>
                <a:gd name="T36" fmla="*/ 163 w 163"/>
                <a:gd name="T37" fmla="*/ 56 h 93"/>
                <a:gd name="T38" fmla="*/ 163 w 163"/>
                <a:gd name="T39" fmla="*/ 83 h 93"/>
                <a:gd name="T40" fmla="*/ 153 w 163"/>
                <a:gd name="T41" fmla="*/ 93 h 93"/>
                <a:gd name="T42" fmla="*/ 20 w 163"/>
                <a:gd name="T43" fmla="*/ 73 h 93"/>
                <a:gd name="T44" fmla="*/ 143 w 163"/>
                <a:gd name="T45" fmla="*/ 73 h 93"/>
                <a:gd name="T46" fmla="*/ 143 w 163"/>
                <a:gd name="T47" fmla="*/ 57 h 93"/>
                <a:gd name="T48" fmla="*/ 130 w 163"/>
                <a:gd name="T49" fmla="*/ 46 h 93"/>
                <a:gd name="T50" fmla="*/ 108 w 163"/>
                <a:gd name="T51" fmla="*/ 46 h 93"/>
                <a:gd name="T52" fmla="*/ 105 w 163"/>
                <a:gd name="T53" fmla="*/ 45 h 93"/>
                <a:gd name="T54" fmla="*/ 100 w 163"/>
                <a:gd name="T55" fmla="*/ 43 h 93"/>
                <a:gd name="T56" fmla="*/ 92 w 163"/>
                <a:gd name="T57" fmla="*/ 31 h 93"/>
                <a:gd name="T58" fmla="*/ 90 w 163"/>
                <a:gd name="T59" fmla="*/ 25 h 93"/>
                <a:gd name="T60" fmla="*/ 74 w 163"/>
                <a:gd name="T61" fmla="*/ 25 h 93"/>
                <a:gd name="T62" fmla="*/ 72 w 163"/>
                <a:gd name="T63" fmla="*/ 31 h 93"/>
                <a:gd name="T64" fmla="*/ 64 w 163"/>
                <a:gd name="T65" fmla="*/ 42 h 93"/>
                <a:gd name="T66" fmla="*/ 59 w 163"/>
                <a:gd name="T67" fmla="*/ 45 h 93"/>
                <a:gd name="T68" fmla="*/ 55 w 163"/>
                <a:gd name="T69" fmla="*/ 46 h 93"/>
                <a:gd name="T70" fmla="*/ 34 w 163"/>
                <a:gd name="T71" fmla="*/ 46 h 93"/>
                <a:gd name="T72" fmla="*/ 20 w 163"/>
                <a:gd name="T73" fmla="*/ 57 h 93"/>
                <a:gd name="T74" fmla="*/ 20 w 163"/>
                <a:gd name="T75"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93">
                  <a:moveTo>
                    <a:pt x="153" y="93"/>
                  </a:moveTo>
                  <a:cubicBezTo>
                    <a:pt x="10" y="93"/>
                    <a:pt x="10" y="93"/>
                    <a:pt x="10" y="93"/>
                  </a:cubicBezTo>
                  <a:cubicBezTo>
                    <a:pt x="5" y="93"/>
                    <a:pt x="0" y="88"/>
                    <a:pt x="0" y="83"/>
                  </a:cubicBezTo>
                  <a:cubicBezTo>
                    <a:pt x="0" y="56"/>
                    <a:pt x="0" y="56"/>
                    <a:pt x="0" y="56"/>
                  </a:cubicBezTo>
                  <a:cubicBezTo>
                    <a:pt x="0" y="56"/>
                    <a:pt x="0" y="55"/>
                    <a:pt x="0" y="55"/>
                  </a:cubicBezTo>
                  <a:cubicBezTo>
                    <a:pt x="3" y="38"/>
                    <a:pt x="17" y="26"/>
                    <a:pt x="34" y="26"/>
                  </a:cubicBezTo>
                  <a:cubicBezTo>
                    <a:pt x="52" y="26"/>
                    <a:pt x="52" y="26"/>
                    <a:pt x="52" y="26"/>
                  </a:cubicBezTo>
                  <a:cubicBezTo>
                    <a:pt x="52" y="25"/>
                    <a:pt x="53" y="25"/>
                    <a:pt x="53" y="24"/>
                  </a:cubicBezTo>
                  <a:cubicBezTo>
                    <a:pt x="54" y="21"/>
                    <a:pt x="55" y="16"/>
                    <a:pt x="55" y="10"/>
                  </a:cubicBezTo>
                  <a:cubicBezTo>
                    <a:pt x="55" y="6"/>
                    <a:pt x="57" y="3"/>
                    <a:pt x="60" y="1"/>
                  </a:cubicBezTo>
                  <a:cubicBezTo>
                    <a:pt x="64" y="0"/>
                    <a:pt x="67" y="0"/>
                    <a:pt x="70" y="2"/>
                  </a:cubicBezTo>
                  <a:cubicBezTo>
                    <a:pt x="78" y="7"/>
                    <a:pt x="86" y="7"/>
                    <a:pt x="93" y="2"/>
                  </a:cubicBezTo>
                  <a:cubicBezTo>
                    <a:pt x="96" y="0"/>
                    <a:pt x="100" y="0"/>
                    <a:pt x="103" y="1"/>
                  </a:cubicBezTo>
                  <a:cubicBezTo>
                    <a:pt x="106" y="3"/>
                    <a:pt x="108" y="6"/>
                    <a:pt x="109" y="10"/>
                  </a:cubicBezTo>
                  <a:cubicBezTo>
                    <a:pt x="109" y="18"/>
                    <a:pt x="110" y="22"/>
                    <a:pt x="110" y="24"/>
                  </a:cubicBezTo>
                  <a:cubicBezTo>
                    <a:pt x="111" y="25"/>
                    <a:pt x="111" y="25"/>
                    <a:pt x="111" y="26"/>
                  </a:cubicBezTo>
                  <a:cubicBezTo>
                    <a:pt x="130" y="26"/>
                    <a:pt x="130" y="26"/>
                    <a:pt x="130" y="26"/>
                  </a:cubicBezTo>
                  <a:cubicBezTo>
                    <a:pt x="146" y="26"/>
                    <a:pt x="161" y="38"/>
                    <a:pt x="163" y="55"/>
                  </a:cubicBezTo>
                  <a:cubicBezTo>
                    <a:pt x="163" y="55"/>
                    <a:pt x="163" y="56"/>
                    <a:pt x="163" y="56"/>
                  </a:cubicBezTo>
                  <a:cubicBezTo>
                    <a:pt x="163" y="83"/>
                    <a:pt x="163" y="83"/>
                    <a:pt x="163" y="83"/>
                  </a:cubicBezTo>
                  <a:cubicBezTo>
                    <a:pt x="163" y="88"/>
                    <a:pt x="159" y="93"/>
                    <a:pt x="153" y="93"/>
                  </a:cubicBezTo>
                  <a:close/>
                  <a:moveTo>
                    <a:pt x="20" y="73"/>
                  </a:moveTo>
                  <a:cubicBezTo>
                    <a:pt x="143" y="73"/>
                    <a:pt x="143" y="73"/>
                    <a:pt x="143" y="73"/>
                  </a:cubicBezTo>
                  <a:cubicBezTo>
                    <a:pt x="143" y="57"/>
                    <a:pt x="143" y="57"/>
                    <a:pt x="143" y="57"/>
                  </a:cubicBezTo>
                  <a:cubicBezTo>
                    <a:pt x="142" y="51"/>
                    <a:pt x="136" y="46"/>
                    <a:pt x="130" y="46"/>
                  </a:cubicBezTo>
                  <a:cubicBezTo>
                    <a:pt x="108" y="46"/>
                    <a:pt x="108" y="46"/>
                    <a:pt x="108" y="46"/>
                  </a:cubicBezTo>
                  <a:cubicBezTo>
                    <a:pt x="107" y="46"/>
                    <a:pt x="106" y="45"/>
                    <a:pt x="105" y="45"/>
                  </a:cubicBezTo>
                  <a:cubicBezTo>
                    <a:pt x="103" y="44"/>
                    <a:pt x="101" y="44"/>
                    <a:pt x="100" y="43"/>
                  </a:cubicBezTo>
                  <a:cubicBezTo>
                    <a:pt x="96" y="40"/>
                    <a:pt x="93" y="36"/>
                    <a:pt x="92" y="31"/>
                  </a:cubicBezTo>
                  <a:cubicBezTo>
                    <a:pt x="91" y="29"/>
                    <a:pt x="90" y="27"/>
                    <a:pt x="90" y="25"/>
                  </a:cubicBezTo>
                  <a:cubicBezTo>
                    <a:pt x="85" y="26"/>
                    <a:pt x="79" y="26"/>
                    <a:pt x="74" y="25"/>
                  </a:cubicBezTo>
                  <a:cubicBezTo>
                    <a:pt x="73" y="27"/>
                    <a:pt x="73" y="29"/>
                    <a:pt x="72" y="31"/>
                  </a:cubicBezTo>
                  <a:cubicBezTo>
                    <a:pt x="70" y="36"/>
                    <a:pt x="67" y="40"/>
                    <a:pt x="64" y="42"/>
                  </a:cubicBezTo>
                  <a:cubicBezTo>
                    <a:pt x="62" y="44"/>
                    <a:pt x="61" y="44"/>
                    <a:pt x="59" y="45"/>
                  </a:cubicBezTo>
                  <a:cubicBezTo>
                    <a:pt x="58" y="45"/>
                    <a:pt x="57" y="46"/>
                    <a:pt x="55" y="46"/>
                  </a:cubicBezTo>
                  <a:cubicBezTo>
                    <a:pt x="34" y="46"/>
                    <a:pt x="34" y="46"/>
                    <a:pt x="34" y="46"/>
                  </a:cubicBezTo>
                  <a:cubicBezTo>
                    <a:pt x="27" y="46"/>
                    <a:pt x="21" y="51"/>
                    <a:pt x="20" y="57"/>
                  </a:cubicBezTo>
                  <a:lnTo>
                    <a:pt x="20"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68"/>
            <p:cNvSpPr>
              <a:spLocks/>
            </p:cNvSpPr>
            <p:nvPr/>
          </p:nvSpPr>
          <p:spPr bwMode="auto">
            <a:xfrm>
              <a:off x="4138898" y="2378458"/>
              <a:ext cx="409305" cy="19059"/>
            </a:xfrm>
            <a:custGeom>
              <a:avLst/>
              <a:gdLst>
                <a:gd name="T0" fmla="*/ 418 w 428"/>
                <a:gd name="T1" fmla="*/ 20 h 20"/>
                <a:gd name="T2" fmla="*/ 10 w 428"/>
                <a:gd name="T3" fmla="*/ 20 h 20"/>
                <a:gd name="T4" fmla="*/ 0 w 428"/>
                <a:gd name="T5" fmla="*/ 10 h 20"/>
                <a:gd name="T6" fmla="*/ 10 w 428"/>
                <a:gd name="T7" fmla="*/ 0 h 20"/>
                <a:gd name="T8" fmla="*/ 418 w 428"/>
                <a:gd name="T9" fmla="*/ 0 h 20"/>
                <a:gd name="T10" fmla="*/ 428 w 428"/>
                <a:gd name="T11" fmla="*/ 10 h 20"/>
                <a:gd name="T12" fmla="*/ 418 w 42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28" h="20">
                  <a:moveTo>
                    <a:pt x="418" y="20"/>
                  </a:moveTo>
                  <a:cubicBezTo>
                    <a:pt x="10" y="20"/>
                    <a:pt x="10" y="20"/>
                    <a:pt x="10" y="20"/>
                  </a:cubicBezTo>
                  <a:cubicBezTo>
                    <a:pt x="4" y="20"/>
                    <a:pt x="0" y="15"/>
                    <a:pt x="0" y="10"/>
                  </a:cubicBezTo>
                  <a:cubicBezTo>
                    <a:pt x="0" y="4"/>
                    <a:pt x="4" y="0"/>
                    <a:pt x="10" y="0"/>
                  </a:cubicBezTo>
                  <a:cubicBezTo>
                    <a:pt x="418" y="0"/>
                    <a:pt x="418" y="0"/>
                    <a:pt x="418" y="0"/>
                  </a:cubicBezTo>
                  <a:cubicBezTo>
                    <a:pt x="423" y="0"/>
                    <a:pt x="428" y="4"/>
                    <a:pt x="428" y="10"/>
                  </a:cubicBezTo>
                  <a:cubicBezTo>
                    <a:pt x="428" y="15"/>
                    <a:pt x="423" y="20"/>
                    <a:pt x="41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69"/>
            <p:cNvSpPr>
              <a:spLocks/>
            </p:cNvSpPr>
            <p:nvPr/>
          </p:nvSpPr>
          <p:spPr bwMode="auto">
            <a:xfrm>
              <a:off x="4198796" y="1898364"/>
              <a:ext cx="186048" cy="19059"/>
            </a:xfrm>
            <a:custGeom>
              <a:avLst/>
              <a:gdLst>
                <a:gd name="T0" fmla="*/ 184 w 194"/>
                <a:gd name="T1" fmla="*/ 20 h 20"/>
                <a:gd name="T2" fmla="*/ 10 w 194"/>
                <a:gd name="T3" fmla="*/ 20 h 20"/>
                <a:gd name="T4" fmla="*/ 0 w 194"/>
                <a:gd name="T5" fmla="*/ 10 h 20"/>
                <a:gd name="T6" fmla="*/ 10 w 194"/>
                <a:gd name="T7" fmla="*/ 0 h 20"/>
                <a:gd name="T8" fmla="*/ 184 w 194"/>
                <a:gd name="T9" fmla="*/ 0 h 20"/>
                <a:gd name="T10" fmla="*/ 194 w 194"/>
                <a:gd name="T11" fmla="*/ 10 h 20"/>
                <a:gd name="T12" fmla="*/ 184 w 19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94" h="20">
                  <a:moveTo>
                    <a:pt x="184" y="20"/>
                  </a:moveTo>
                  <a:cubicBezTo>
                    <a:pt x="10" y="20"/>
                    <a:pt x="10" y="20"/>
                    <a:pt x="10" y="20"/>
                  </a:cubicBezTo>
                  <a:cubicBezTo>
                    <a:pt x="4" y="20"/>
                    <a:pt x="0" y="16"/>
                    <a:pt x="0" y="10"/>
                  </a:cubicBezTo>
                  <a:cubicBezTo>
                    <a:pt x="0" y="5"/>
                    <a:pt x="4" y="0"/>
                    <a:pt x="10" y="0"/>
                  </a:cubicBezTo>
                  <a:cubicBezTo>
                    <a:pt x="184" y="0"/>
                    <a:pt x="184" y="0"/>
                    <a:pt x="184" y="0"/>
                  </a:cubicBezTo>
                  <a:cubicBezTo>
                    <a:pt x="190" y="0"/>
                    <a:pt x="194" y="5"/>
                    <a:pt x="194" y="10"/>
                  </a:cubicBezTo>
                  <a:cubicBezTo>
                    <a:pt x="194" y="16"/>
                    <a:pt x="190" y="20"/>
                    <a:pt x="184"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70"/>
            <p:cNvSpPr>
              <a:spLocks/>
            </p:cNvSpPr>
            <p:nvPr/>
          </p:nvSpPr>
          <p:spPr bwMode="auto">
            <a:xfrm>
              <a:off x="4198796" y="1951002"/>
              <a:ext cx="127965" cy="19059"/>
            </a:xfrm>
            <a:custGeom>
              <a:avLst/>
              <a:gdLst>
                <a:gd name="T0" fmla="*/ 123 w 133"/>
                <a:gd name="T1" fmla="*/ 20 h 20"/>
                <a:gd name="T2" fmla="*/ 10 w 133"/>
                <a:gd name="T3" fmla="*/ 20 h 20"/>
                <a:gd name="T4" fmla="*/ 0 w 133"/>
                <a:gd name="T5" fmla="*/ 10 h 20"/>
                <a:gd name="T6" fmla="*/ 10 w 133"/>
                <a:gd name="T7" fmla="*/ 0 h 20"/>
                <a:gd name="T8" fmla="*/ 123 w 133"/>
                <a:gd name="T9" fmla="*/ 0 h 20"/>
                <a:gd name="T10" fmla="*/ 133 w 133"/>
                <a:gd name="T11" fmla="*/ 10 h 20"/>
                <a:gd name="T12" fmla="*/ 123 w 13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33" h="20">
                  <a:moveTo>
                    <a:pt x="123" y="20"/>
                  </a:moveTo>
                  <a:cubicBezTo>
                    <a:pt x="10" y="20"/>
                    <a:pt x="10" y="20"/>
                    <a:pt x="10" y="20"/>
                  </a:cubicBezTo>
                  <a:cubicBezTo>
                    <a:pt x="4" y="20"/>
                    <a:pt x="0" y="16"/>
                    <a:pt x="0" y="10"/>
                  </a:cubicBezTo>
                  <a:cubicBezTo>
                    <a:pt x="0" y="5"/>
                    <a:pt x="4" y="0"/>
                    <a:pt x="10" y="0"/>
                  </a:cubicBezTo>
                  <a:cubicBezTo>
                    <a:pt x="123" y="0"/>
                    <a:pt x="123" y="0"/>
                    <a:pt x="123" y="0"/>
                  </a:cubicBezTo>
                  <a:cubicBezTo>
                    <a:pt x="129" y="0"/>
                    <a:pt x="133" y="5"/>
                    <a:pt x="133" y="10"/>
                  </a:cubicBezTo>
                  <a:cubicBezTo>
                    <a:pt x="133" y="16"/>
                    <a:pt x="129" y="20"/>
                    <a:pt x="12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1"/>
            <p:cNvSpPr>
              <a:spLocks/>
            </p:cNvSpPr>
            <p:nvPr/>
          </p:nvSpPr>
          <p:spPr bwMode="auto">
            <a:xfrm>
              <a:off x="4198796" y="2004548"/>
              <a:ext cx="201476" cy="19059"/>
            </a:xfrm>
            <a:custGeom>
              <a:avLst/>
              <a:gdLst>
                <a:gd name="T0" fmla="*/ 200 w 210"/>
                <a:gd name="T1" fmla="*/ 20 h 20"/>
                <a:gd name="T2" fmla="*/ 10 w 210"/>
                <a:gd name="T3" fmla="*/ 20 h 20"/>
                <a:gd name="T4" fmla="*/ 0 w 210"/>
                <a:gd name="T5" fmla="*/ 10 h 20"/>
                <a:gd name="T6" fmla="*/ 10 w 210"/>
                <a:gd name="T7" fmla="*/ 0 h 20"/>
                <a:gd name="T8" fmla="*/ 200 w 210"/>
                <a:gd name="T9" fmla="*/ 0 h 20"/>
                <a:gd name="T10" fmla="*/ 210 w 210"/>
                <a:gd name="T11" fmla="*/ 10 h 20"/>
                <a:gd name="T12" fmla="*/ 200 w 21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10" h="20">
                  <a:moveTo>
                    <a:pt x="200" y="20"/>
                  </a:moveTo>
                  <a:cubicBezTo>
                    <a:pt x="10" y="20"/>
                    <a:pt x="10" y="20"/>
                    <a:pt x="10" y="20"/>
                  </a:cubicBezTo>
                  <a:cubicBezTo>
                    <a:pt x="4" y="20"/>
                    <a:pt x="0" y="15"/>
                    <a:pt x="0" y="10"/>
                  </a:cubicBezTo>
                  <a:cubicBezTo>
                    <a:pt x="0" y="4"/>
                    <a:pt x="4" y="0"/>
                    <a:pt x="10" y="0"/>
                  </a:cubicBezTo>
                  <a:cubicBezTo>
                    <a:pt x="200" y="0"/>
                    <a:pt x="200" y="0"/>
                    <a:pt x="200" y="0"/>
                  </a:cubicBezTo>
                  <a:cubicBezTo>
                    <a:pt x="205" y="0"/>
                    <a:pt x="210" y="4"/>
                    <a:pt x="210" y="10"/>
                  </a:cubicBezTo>
                  <a:cubicBezTo>
                    <a:pt x="210" y="15"/>
                    <a:pt x="205" y="20"/>
                    <a:pt x="20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Freeform 72"/>
            <p:cNvSpPr>
              <a:spLocks/>
            </p:cNvSpPr>
            <p:nvPr/>
          </p:nvSpPr>
          <p:spPr bwMode="auto">
            <a:xfrm>
              <a:off x="4198796" y="2057185"/>
              <a:ext cx="172435" cy="19059"/>
            </a:xfrm>
            <a:custGeom>
              <a:avLst/>
              <a:gdLst>
                <a:gd name="T0" fmla="*/ 170 w 180"/>
                <a:gd name="T1" fmla="*/ 20 h 20"/>
                <a:gd name="T2" fmla="*/ 10 w 180"/>
                <a:gd name="T3" fmla="*/ 20 h 20"/>
                <a:gd name="T4" fmla="*/ 0 w 180"/>
                <a:gd name="T5" fmla="*/ 10 h 20"/>
                <a:gd name="T6" fmla="*/ 10 w 180"/>
                <a:gd name="T7" fmla="*/ 0 h 20"/>
                <a:gd name="T8" fmla="*/ 170 w 180"/>
                <a:gd name="T9" fmla="*/ 0 h 20"/>
                <a:gd name="T10" fmla="*/ 180 w 180"/>
                <a:gd name="T11" fmla="*/ 10 h 20"/>
                <a:gd name="T12" fmla="*/ 170 w 18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80" h="20">
                  <a:moveTo>
                    <a:pt x="170" y="20"/>
                  </a:moveTo>
                  <a:cubicBezTo>
                    <a:pt x="10" y="20"/>
                    <a:pt x="10" y="20"/>
                    <a:pt x="10" y="20"/>
                  </a:cubicBezTo>
                  <a:cubicBezTo>
                    <a:pt x="4" y="20"/>
                    <a:pt x="0" y="16"/>
                    <a:pt x="0" y="10"/>
                  </a:cubicBezTo>
                  <a:cubicBezTo>
                    <a:pt x="0" y="5"/>
                    <a:pt x="4" y="0"/>
                    <a:pt x="10" y="0"/>
                  </a:cubicBezTo>
                  <a:cubicBezTo>
                    <a:pt x="170" y="0"/>
                    <a:pt x="170" y="0"/>
                    <a:pt x="170" y="0"/>
                  </a:cubicBezTo>
                  <a:cubicBezTo>
                    <a:pt x="176" y="0"/>
                    <a:pt x="180" y="5"/>
                    <a:pt x="180" y="10"/>
                  </a:cubicBezTo>
                  <a:cubicBezTo>
                    <a:pt x="180" y="16"/>
                    <a:pt x="176" y="20"/>
                    <a:pt x="17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23" name="Group 122">
            <a:extLst>
              <a:ext uri="{C183D7F6-B498-43B3-948B-1728B52AA6E4}">
                <adec:decorative xmlns:adec="http://schemas.microsoft.com/office/drawing/2017/decorative" val="1"/>
              </a:ext>
            </a:extLst>
          </p:cNvPr>
          <p:cNvGrpSpPr/>
          <p:nvPr/>
        </p:nvGrpSpPr>
        <p:grpSpPr>
          <a:xfrm>
            <a:off x="3028128" y="3418781"/>
            <a:ext cx="651621" cy="537270"/>
            <a:chOff x="5270410" y="3065474"/>
            <a:chExt cx="651621" cy="537270"/>
          </a:xfrm>
          <a:solidFill>
            <a:schemeClr val="accent1">
              <a:lumMod val="60000"/>
              <a:lumOff val="40000"/>
            </a:schemeClr>
          </a:solidFill>
        </p:grpSpPr>
        <p:sp>
          <p:nvSpPr>
            <p:cNvPr id="124" name="Freeform 108"/>
            <p:cNvSpPr>
              <a:spLocks noEditPoints="1"/>
            </p:cNvSpPr>
            <p:nvPr/>
          </p:nvSpPr>
          <p:spPr bwMode="auto">
            <a:xfrm>
              <a:off x="5393836" y="3139894"/>
              <a:ext cx="386616" cy="155191"/>
            </a:xfrm>
            <a:custGeom>
              <a:avLst/>
              <a:gdLst>
                <a:gd name="T0" fmla="*/ 202 w 404"/>
                <a:gd name="T1" fmla="*/ 162 h 162"/>
                <a:gd name="T2" fmla="*/ 198 w 404"/>
                <a:gd name="T3" fmla="*/ 162 h 162"/>
                <a:gd name="T4" fmla="*/ 7 w 404"/>
                <a:gd name="T5" fmla="*/ 91 h 162"/>
                <a:gd name="T6" fmla="*/ 0 w 404"/>
                <a:gd name="T7" fmla="*/ 81 h 162"/>
                <a:gd name="T8" fmla="*/ 7 w 404"/>
                <a:gd name="T9" fmla="*/ 72 h 162"/>
                <a:gd name="T10" fmla="*/ 198 w 404"/>
                <a:gd name="T11" fmla="*/ 1 h 162"/>
                <a:gd name="T12" fmla="*/ 205 w 404"/>
                <a:gd name="T13" fmla="*/ 1 h 162"/>
                <a:gd name="T14" fmla="*/ 397 w 404"/>
                <a:gd name="T15" fmla="*/ 72 h 162"/>
                <a:gd name="T16" fmla="*/ 404 w 404"/>
                <a:gd name="T17" fmla="*/ 81 h 162"/>
                <a:gd name="T18" fmla="*/ 397 w 404"/>
                <a:gd name="T19" fmla="*/ 91 h 162"/>
                <a:gd name="T20" fmla="*/ 205 w 404"/>
                <a:gd name="T21" fmla="*/ 162 h 162"/>
                <a:gd name="T22" fmla="*/ 202 w 404"/>
                <a:gd name="T23" fmla="*/ 162 h 162"/>
                <a:gd name="T24" fmla="*/ 39 w 404"/>
                <a:gd name="T25" fmla="*/ 81 h 162"/>
                <a:gd name="T26" fmla="*/ 202 w 404"/>
                <a:gd name="T27" fmla="*/ 142 h 162"/>
                <a:gd name="T28" fmla="*/ 365 w 404"/>
                <a:gd name="T29" fmla="*/ 81 h 162"/>
                <a:gd name="T30" fmla="*/ 202 w 404"/>
                <a:gd name="T31" fmla="*/ 21 h 162"/>
                <a:gd name="T32" fmla="*/ 39 w 404"/>
                <a:gd name="T33"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4" h="162">
                  <a:moveTo>
                    <a:pt x="202" y="162"/>
                  </a:moveTo>
                  <a:cubicBezTo>
                    <a:pt x="201" y="162"/>
                    <a:pt x="200" y="162"/>
                    <a:pt x="198" y="162"/>
                  </a:cubicBezTo>
                  <a:cubicBezTo>
                    <a:pt x="7" y="91"/>
                    <a:pt x="7" y="91"/>
                    <a:pt x="7" y="91"/>
                  </a:cubicBezTo>
                  <a:cubicBezTo>
                    <a:pt x="3" y="89"/>
                    <a:pt x="0" y="85"/>
                    <a:pt x="0" y="81"/>
                  </a:cubicBezTo>
                  <a:cubicBezTo>
                    <a:pt x="0" y="77"/>
                    <a:pt x="3" y="73"/>
                    <a:pt x="7" y="72"/>
                  </a:cubicBezTo>
                  <a:cubicBezTo>
                    <a:pt x="198" y="1"/>
                    <a:pt x="198" y="1"/>
                    <a:pt x="198" y="1"/>
                  </a:cubicBezTo>
                  <a:cubicBezTo>
                    <a:pt x="201" y="0"/>
                    <a:pt x="203" y="0"/>
                    <a:pt x="205" y="1"/>
                  </a:cubicBezTo>
                  <a:cubicBezTo>
                    <a:pt x="397" y="72"/>
                    <a:pt x="397" y="72"/>
                    <a:pt x="397" y="72"/>
                  </a:cubicBezTo>
                  <a:cubicBezTo>
                    <a:pt x="401" y="73"/>
                    <a:pt x="404" y="77"/>
                    <a:pt x="404" y="81"/>
                  </a:cubicBezTo>
                  <a:cubicBezTo>
                    <a:pt x="404" y="85"/>
                    <a:pt x="401" y="89"/>
                    <a:pt x="397" y="91"/>
                  </a:cubicBezTo>
                  <a:cubicBezTo>
                    <a:pt x="205" y="162"/>
                    <a:pt x="205" y="162"/>
                    <a:pt x="205" y="162"/>
                  </a:cubicBezTo>
                  <a:cubicBezTo>
                    <a:pt x="204" y="162"/>
                    <a:pt x="203" y="162"/>
                    <a:pt x="202" y="162"/>
                  </a:cubicBezTo>
                  <a:close/>
                  <a:moveTo>
                    <a:pt x="39" y="81"/>
                  </a:moveTo>
                  <a:cubicBezTo>
                    <a:pt x="202" y="142"/>
                    <a:pt x="202" y="142"/>
                    <a:pt x="202" y="142"/>
                  </a:cubicBezTo>
                  <a:cubicBezTo>
                    <a:pt x="365" y="81"/>
                    <a:pt x="365" y="81"/>
                    <a:pt x="365" y="81"/>
                  </a:cubicBezTo>
                  <a:cubicBezTo>
                    <a:pt x="202" y="21"/>
                    <a:pt x="202" y="21"/>
                    <a:pt x="202" y="21"/>
                  </a:cubicBezTo>
                  <a:lnTo>
                    <a:pt x="39"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 name="Freeform 109"/>
            <p:cNvSpPr>
              <a:spLocks noEditPoints="1"/>
            </p:cNvSpPr>
            <p:nvPr/>
          </p:nvSpPr>
          <p:spPr bwMode="auto">
            <a:xfrm>
              <a:off x="5478239" y="3237909"/>
              <a:ext cx="218720" cy="135225"/>
            </a:xfrm>
            <a:custGeom>
              <a:avLst/>
              <a:gdLst>
                <a:gd name="T0" fmla="*/ 114 w 228"/>
                <a:gd name="T1" fmla="*/ 141 h 141"/>
                <a:gd name="T2" fmla="*/ 62 w 228"/>
                <a:gd name="T3" fmla="*/ 137 h 141"/>
                <a:gd name="T4" fmla="*/ 16 w 228"/>
                <a:gd name="T5" fmla="*/ 124 h 141"/>
                <a:gd name="T6" fmla="*/ 5 w 228"/>
                <a:gd name="T7" fmla="*/ 117 h 141"/>
                <a:gd name="T8" fmla="*/ 0 w 228"/>
                <a:gd name="T9" fmla="*/ 108 h 141"/>
                <a:gd name="T10" fmla="*/ 0 w 228"/>
                <a:gd name="T11" fmla="*/ 106 h 141"/>
                <a:gd name="T12" fmla="*/ 0 w 228"/>
                <a:gd name="T13" fmla="*/ 11 h 141"/>
                <a:gd name="T14" fmla="*/ 4 w 228"/>
                <a:gd name="T15" fmla="*/ 3 h 141"/>
                <a:gd name="T16" fmla="*/ 13 w 228"/>
                <a:gd name="T17" fmla="*/ 1 h 141"/>
                <a:gd name="T18" fmla="*/ 114 w 228"/>
                <a:gd name="T19" fmla="*/ 39 h 141"/>
                <a:gd name="T20" fmla="*/ 215 w 228"/>
                <a:gd name="T21" fmla="*/ 1 h 141"/>
                <a:gd name="T22" fmla="*/ 224 w 228"/>
                <a:gd name="T23" fmla="*/ 3 h 141"/>
                <a:gd name="T24" fmla="*/ 228 w 228"/>
                <a:gd name="T25" fmla="*/ 11 h 141"/>
                <a:gd name="T26" fmla="*/ 228 w 228"/>
                <a:gd name="T27" fmla="*/ 106 h 141"/>
                <a:gd name="T28" fmla="*/ 228 w 228"/>
                <a:gd name="T29" fmla="*/ 108 h 141"/>
                <a:gd name="T30" fmla="*/ 222 w 228"/>
                <a:gd name="T31" fmla="*/ 117 h 141"/>
                <a:gd name="T32" fmla="*/ 212 w 228"/>
                <a:gd name="T33" fmla="*/ 124 h 141"/>
                <a:gd name="T34" fmla="*/ 166 w 228"/>
                <a:gd name="T35" fmla="*/ 137 h 141"/>
                <a:gd name="T36" fmla="*/ 166 w 228"/>
                <a:gd name="T37" fmla="*/ 137 h 141"/>
                <a:gd name="T38" fmla="*/ 114 w 228"/>
                <a:gd name="T39" fmla="*/ 141 h 141"/>
                <a:gd name="T40" fmla="*/ 20 w 228"/>
                <a:gd name="T41" fmla="*/ 103 h 141"/>
                <a:gd name="T42" fmla="*/ 25 w 228"/>
                <a:gd name="T43" fmla="*/ 106 h 141"/>
                <a:gd name="T44" fmla="*/ 65 w 228"/>
                <a:gd name="T45" fmla="*/ 117 h 141"/>
                <a:gd name="T46" fmla="*/ 163 w 228"/>
                <a:gd name="T47" fmla="*/ 117 h 141"/>
                <a:gd name="T48" fmla="*/ 163 w 228"/>
                <a:gd name="T49" fmla="*/ 117 h 141"/>
                <a:gd name="T50" fmla="*/ 203 w 228"/>
                <a:gd name="T51" fmla="*/ 106 h 141"/>
                <a:gd name="T52" fmla="*/ 208 w 228"/>
                <a:gd name="T53" fmla="*/ 103 h 141"/>
                <a:gd name="T54" fmla="*/ 208 w 228"/>
                <a:gd name="T55" fmla="*/ 25 h 141"/>
                <a:gd name="T56" fmla="*/ 117 w 228"/>
                <a:gd name="T57" fmla="*/ 59 h 141"/>
                <a:gd name="T58" fmla="*/ 110 w 228"/>
                <a:gd name="T59" fmla="*/ 59 h 141"/>
                <a:gd name="T60" fmla="*/ 20 w 228"/>
                <a:gd name="T61" fmla="*/ 25 h 141"/>
                <a:gd name="T62" fmla="*/ 20 w 228"/>
                <a:gd name="T63" fmla="*/ 10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41">
                  <a:moveTo>
                    <a:pt x="114" y="141"/>
                  </a:moveTo>
                  <a:cubicBezTo>
                    <a:pt x="96" y="141"/>
                    <a:pt x="78" y="139"/>
                    <a:pt x="62" y="137"/>
                  </a:cubicBezTo>
                  <a:cubicBezTo>
                    <a:pt x="43" y="134"/>
                    <a:pt x="27" y="129"/>
                    <a:pt x="16" y="124"/>
                  </a:cubicBezTo>
                  <a:cubicBezTo>
                    <a:pt x="11" y="122"/>
                    <a:pt x="8" y="120"/>
                    <a:pt x="5" y="117"/>
                  </a:cubicBezTo>
                  <a:cubicBezTo>
                    <a:pt x="3" y="114"/>
                    <a:pt x="1" y="112"/>
                    <a:pt x="0" y="108"/>
                  </a:cubicBezTo>
                  <a:cubicBezTo>
                    <a:pt x="0" y="107"/>
                    <a:pt x="0" y="107"/>
                    <a:pt x="0" y="106"/>
                  </a:cubicBezTo>
                  <a:cubicBezTo>
                    <a:pt x="0" y="11"/>
                    <a:pt x="0" y="11"/>
                    <a:pt x="0" y="11"/>
                  </a:cubicBezTo>
                  <a:cubicBezTo>
                    <a:pt x="0" y="7"/>
                    <a:pt x="1" y="4"/>
                    <a:pt x="4" y="3"/>
                  </a:cubicBezTo>
                  <a:cubicBezTo>
                    <a:pt x="7" y="1"/>
                    <a:pt x="10" y="0"/>
                    <a:pt x="13" y="1"/>
                  </a:cubicBezTo>
                  <a:cubicBezTo>
                    <a:pt x="114" y="39"/>
                    <a:pt x="114" y="39"/>
                    <a:pt x="114" y="39"/>
                  </a:cubicBezTo>
                  <a:cubicBezTo>
                    <a:pt x="215" y="1"/>
                    <a:pt x="215" y="1"/>
                    <a:pt x="215" y="1"/>
                  </a:cubicBezTo>
                  <a:cubicBezTo>
                    <a:pt x="218" y="0"/>
                    <a:pt x="221" y="1"/>
                    <a:pt x="224" y="3"/>
                  </a:cubicBezTo>
                  <a:cubicBezTo>
                    <a:pt x="226" y="4"/>
                    <a:pt x="228" y="7"/>
                    <a:pt x="228" y="11"/>
                  </a:cubicBezTo>
                  <a:cubicBezTo>
                    <a:pt x="228" y="106"/>
                    <a:pt x="228" y="106"/>
                    <a:pt x="228" y="106"/>
                  </a:cubicBezTo>
                  <a:cubicBezTo>
                    <a:pt x="228" y="106"/>
                    <a:pt x="228" y="107"/>
                    <a:pt x="228" y="108"/>
                  </a:cubicBezTo>
                  <a:cubicBezTo>
                    <a:pt x="227" y="111"/>
                    <a:pt x="225" y="114"/>
                    <a:pt x="222" y="117"/>
                  </a:cubicBezTo>
                  <a:cubicBezTo>
                    <a:pt x="220" y="120"/>
                    <a:pt x="216" y="122"/>
                    <a:pt x="212" y="124"/>
                  </a:cubicBezTo>
                  <a:cubicBezTo>
                    <a:pt x="201" y="129"/>
                    <a:pt x="185" y="134"/>
                    <a:pt x="166" y="137"/>
                  </a:cubicBezTo>
                  <a:cubicBezTo>
                    <a:pt x="166" y="137"/>
                    <a:pt x="166" y="137"/>
                    <a:pt x="166" y="137"/>
                  </a:cubicBezTo>
                  <a:cubicBezTo>
                    <a:pt x="149" y="139"/>
                    <a:pt x="131" y="141"/>
                    <a:pt x="114" y="141"/>
                  </a:cubicBezTo>
                  <a:close/>
                  <a:moveTo>
                    <a:pt x="20" y="103"/>
                  </a:moveTo>
                  <a:cubicBezTo>
                    <a:pt x="21" y="104"/>
                    <a:pt x="22" y="105"/>
                    <a:pt x="25" y="106"/>
                  </a:cubicBezTo>
                  <a:cubicBezTo>
                    <a:pt x="34" y="110"/>
                    <a:pt x="48" y="114"/>
                    <a:pt x="65" y="117"/>
                  </a:cubicBezTo>
                  <a:cubicBezTo>
                    <a:pt x="96" y="122"/>
                    <a:pt x="132" y="122"/>
                    <a:pt x="163" y="117"/>
                  </a:cubicBezTo>
                  <a:cubicBezTo>
                    <a:pt x="163" y="117"/>
                    <a:pt x="163" y="117"/>
                    <a:pt x="163" y="117"/>
                  </a:cubicBezTo>
                  <a:cubicBezTo>
                    <a:pt x="180" y="114"/>
                    <a:pt x="194" y="110"/>
                    <a:pt x="203" y="106"/>
                  </a:cubicBezTo>
                  <a:cubicBezTo>
                    <a:pt x="206" y="105"/>
                    <a:pt x="207" y="104"/>
                    <a:pt x="208" y="103"/>
                  </a:cubicBezTo>
                  <a:cubicBezTo>
                    <a:pt x="208" y="25"/>
                    <a:pt x="208" y="25"/>
                    <a:pt x="208" y="25"/>
                  </a:cubicBezTo>
                  <a:cubicBezTo>
                    <a:pt x="117" y="59"/>
                    <a:pt x="117" y="59"/>
                    <a:pt x="117" y="59"/>
                  </a:cubicBezTo>
                  <a:cubicBezTo>
                    <a:pt x="115" y="60"/>
                    <a:pt x="113" y="60"/>
                    <a:pt x="110" y="59"/>
                  </a:cubicBezTo>
                  <a:cubicBezTo>
                    <a:pt x="20" y="25"/>
                    <a:pt x="20" y="25"/>
                    <a:pt x="20" y="25"/>
                  </a:cubicBezTo>
                  <a:lnTo>
                    <a:pt x="20"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 name="Freeform 110"/>
            <p:cNvSpPr>
              <a:spLocks/>
            </p:cNvSpPr>
            <p:nvPr/>
          </p:nvSpPr>
          <p:spPr bwMode="auto">
            <a:xfrm>
              <a:off x="5761394" y="3207960"/>
              <a:ext cx="19059" cy="96200"/>
            </a:xfrm>
            <a:custGeom>
              <a:avLst/>
              <a:gdLst>
                <a:gd name="T0" fmla="*/ 10 w 20"/>
                <a:gd name="T1" fmla="*/ 101 h 101"/>
                <a:gd name="T2" fmla="*/ 0 w 20"/>
                <a:gd name="T3" fmla="*/ 91 h 101"/>
                <a:gd name="T4" fmla="*/ 0 w 20"/>
                <a:gd name="T5" fmla="*/ 10 h 101"/>
                <a:gd name="T6" fmla="*/ 10 w 20"/>
                <a:gd name="T7" fmla="*/ 0 h 101"/>
                <a:gd name="T8" fmla="*/ 20 w 20"/>
                <a:gd name="T9" fmla="*/ 10 h 101"/>
                <a:gd name="T10" fmla="*/ 20 w 20"/>
                <a:gd name="T11" fmla="*/ 91 h 101"/>
                <a:gd name="T12" fmla="*/ 10 w 2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20" h="101">
                  <a:moveTo>
                    <a:pt x="10" y="101"/>
                  </a:moveTo>
                  <a:cubicBezTo>
                    <a:pt x="4" y="101"/>
                    <a:pt x="0" y="97"/>
                    <a:pt x="0" y="91"/>
                  </a:cubicBezTo>
                  <a:cubicBezTo>
                    <a:pt x="0" y="10"/>
                    <a:pt x="0" y="10"/>
                    <a:pt x="0" y="10"/>
                  </a:cubicBezTo>
                  <a:cubicBezTo>
                    <a:pt x="0" y="5"/>
                    <a:pt x="4" y="0"/>
                    <a:pt x="10" y="0"/>
                  </a:cubicBezTo>
                  <a:cubicBezTo>
                    <a:pt x="15" y="0"/>
                    <a:pt x="20" y="5"/>
                    <a:pt x="20" y="10"/>
                  </a:cubicBezTo>
                  <a:cubicBezTo>
                    <a:pt x="20" y="91"/>
                    <a:pt x="20" y="91"/>
                    <a:pt x="20" y="91"/>
                  </a:cubicBezTo>
                  <a:cubicBezTo>
                    <a:pt x="20" y="97"/>
                    <a:pt x="15" y="101"/>
                    <a:pt x="10" y="1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 name="Freeform 111"/>
            <p:cNvSpPr>
              <a:spLocks noEditPoints="1"/>
            </p:cNvSpPr>
            <p:nvPr/>
          </p:nvSpPr>
          <p:spPr bwMode="auto">
            <a:xfrm>
              <a:off x="5749596" y="3286009"/>
              <a:ext cx="42655" cy="44470"/>
            </a:xfrm>
            <a:custGeom>
              <a:avLst/>
              <a:gdLst>
                <a:gd name="T0" fmla="*/ 23 w 45"/>
                <a:gd name="T1" fmla="*/ 46 h 46"/>
                <a:gd name="T2" fmla="*/ 0 w 45"/>
                <a:gd name="T3" fmla="*/ 23 h 46"/>
                <a:gd name="T4" fmla="*/ 23 w 45"/>
                <a:gd name="T5" fmla="*/ 0 h 46"/>
                <a:gd name="T6" fmla="*/ 45 w 45"/>
                <a:gd name="T7" fmla="*/ 23 h 46"/>
                <a:gd name="T8" fmla="*/ 23 w 45"/>
                <a:gd name="T9" fmla="*/ 46 h 46"/>
                <a:gd name="T10" fmla="*/ 23 w 45"/>
                <a:gd name="T11" fmla="*/ 20 h 46"/>
                <a:gd name="T12" fmla="*/ 20 w 45"/>
                <a:gd name="T13" fmla="*/ 23 h 46"/>
                <a:gd name="T14" fmla="*/ 23 w 45"/>
                <a:gd name="T15" fmla="*/ 26 h 46"/>
                <a:gd name="T16" fmla="*/ 25 w 45"/>
                <a:gd name="T17" fmla="*/ 23 h 46"/>
                <a:gd name="T18" fmla="*/ 23 w 45"/>
                <a:gd name="T19"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6">
                  <a:moveTo>
                    <a:pt x="23" y="46"/>
                  </a:moveTo>
                  <a:cubicBezTo>
                    <a:pt x="10" y="46"/>
                    <a:pt x="0" y="35"/>
                    <a:pt x="0" y="23"/>
                  </a:cubicBezTo>
                  <a:cubicBezTo>
                    <a:pt x="0" y="10"/>
                    <a:pt x="10" y="0"/>
                    <a:pt x="23" y="0"/>
                  </a:cubicBezTo>
                  <a:cubicBezTo>
                    <a:pt x="35" y="0"/>
                    <a:pt x="45" y="10"/>
                    <a:pt x="45" y="23"/>
                  </a:cubicBezTo>
                  <a:cubicBezTo>
                    <a:pt x="45" y="35"/>
                    <a:pt x="35" y="46"/>
                    <a:pt x="23" y="46"/>
                  </a:cubicBezTo>
                  <a:close/>
                  <a:moveTo>
                    <a:pt x="23" y="20"/>
                  </a:moveTo>
                  <a:cubicBezTo>
                    <a:pt x="21" y="20"/>
                    <a:pt x="20" y="21"/>
                    <a:pt x="20" y="23"/>
                  </a:cubicBezTo>
                  <a:cubicBezTo>
                    <a:pt x="20" y="24"/>
                    <a:pt x="21" y="26"/>
                    <a:pt x="23" y="26"/>
                  </a:cubicBezTo>
                  <a:cubicBezTo>
                    <a:pt x="24" y="26"/>
                    <a:pt x="25" y="24"/>
                    <a:pt x="25" y="23"/>
                  </a:cubicBezTo>
                  <a:cubicBezTo>
                    <a:pt x="25" y="21"/>
                    <a:pt x="24" y="20"/>
                    <a:pt x="2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 name="Freeform 112"/>
            <p:cNvSpPr>
              <a:spLocks noEditPoints="1"/>
            </p:cNvSpPr>
            <p:nvPr/>
          </p:nvSpPr>
          <p:spPr bwMode="auto">
            <a:xfrm>
              <a:off x="5743243" y="3311421"/>
              <a:ext cx="54453" cy="74419"/>
            </a:xfrm>
            <a:custGeom>
              <a:avLst/>
              <a:gdLst>
                <a:gd name="T0" fmla="*/ 47 w 57"/>
                <a:gd name="T1" fmla="*/ 78 h 78"/>
                <a:gd name="T2" fmla="*/ 47 w 57"/>
                <a:gd name="T3" fmla="*/ 78 h 78"/>
                <a:gd name="T4" fmla="*/ 11 w 57"/>
                <a:gd name="T5" fmla="*/ 78 h 78"/>
                <a:gd name="T6" fmla="*/ 3 w 57"/>
                <a:gd name="T7" fmla="*/ 74 h 78"/>
                <a:gd name="T8" fmla="*/ 1 w 57"/>
                <a:gd name="T9" fmla="*/ 65 h 78"/>
                <a:gd name="T10" fmla="*/ 19 w 57"/>
                <a:gd name="T11" fmla="*/ 7 h 78"/>
                <a:gd name="T12" fmla="*/ 29 w 57"/>
                <a:gd name="T13" fmla="*/ 0 h 78"/>
                <a:gd name="T14" fmla="*/ 29 w 57"/>
                <a:gd name="T15" fmla="*/ 0 h 78"/>
                <a:gd name="T16" fmla="*/ 38 w 57"/>
                <a:gd name="T17" fmla="*/ 7 h 78"/>
                <a:gd name="T18" fmla="*/ 56 w 57"/>
                <a:gd name="T19" fmla="*/ 64 h 78"/>
                <a:gd name="T20" fmla="*/ 57 w 57"/>
                <a:gd name="T21" fmla="*/ 68 h 78"/>
                <a:gd name="T22" fmla="*/ 47 w 57"/>
                <a:gd name="T23" fmla="*/ 78 h 78"/>
                <a:gd name="T24" fmla="*/ 24 w 57"/>
                <a:gd name="T25" fmla="*/ 58 h 78"/>
                <a:gd name="T26" fmla="*/ 33 w 57"/>
                <a:gd name="T27" fmla="*/ 58 h 78"/>
                <a:gd name="T28" fmla="*/ 29 w 57"/>
                <a:gd name="T29" fmla="*/ 44 h 78"/>
                <a:gd name="T30" fmla="*/ 24 w 57"/>
                <a:gd name="T31"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8">
                  <a:moveTo>
                    <a:pt x="47" y="78"/>
                  </a:moveTo>
                  <a:cubicBezTo>
                    <a:pt x="47" y="78"/>
                    <a:pt x="47" y="78"/>
                    <a:pt x="47" y="78"/>
                  </a:cubicBezTo>
                  <a:cubicBezTo>
                    <a:pt x="11" y="78"/>
                    <a:pt x="11" y="78"/>
                    <a:pt x="11" y="78"/>
                  </a:cubicBezTo>
                  <a:cubicBezTo>
                    <a:pt x="7" y="78"/>
                    <a:pt x="4" y="76"/>
                    <a:pt x="3" y="74"/>
                  </a:cubicBezTo>
                  <a:cubicBezTo>
                    <a:pt x="1" y="71"/>
                    <a:pt x="0" y="68"/>
                    <a:pt x="1" y="65"/>
                  </a:cubicBezTo>
                  <a:cubicBezTo>
                    <a:pt x="19" y="7"/>
                    <a:pt x="19" y="7"/>
                    <a:pt x="19" y="7"/>
                  </a:cubicBezTo>
                  <a:cubicBezTo>
                    <a:pt x="21" y="3"/>
                    <a:pt x="24" y="0"/>
                    <a:pt x="29" y="0"/>
                  </a:cubicBezTo>
                  <a:cubicBezTo>
                    <a:pt x="29" y="0"/>
                    <a:pt x="29" y="0"/>
                    <a:pt x="29" y="0"/>
                  </a:cubicBezTo>
                  <a:cubicBezTo>
                    <a:pt x="33" y="0"/>
                    <a:pt x="37" y="3"/>
                    <a:pt x="38" y="7"/>
                  </a:cubicBezTo>
                  <a:cubicBezTo>
                    <a:pt x="56" y="64"/>
                    <a:pt x="56" y="64"/>
                    <a:pt x="56" y="64"/>
                  </a:cubicBezTo>
                  <a:cubicBezTo>
                    <a:pt x="57" y="65"/>
                    <a:pt x="57" y="66"/>
                    <a:pt x="57" y="68"/>
                  </a:cubicBezTo>
                  <a:cubicBezTo>
                    <a:pt x="57" y="73"/>
                    <a:pt x="53" y="78"/>
                    <a:pt x="47" y="78"/>
                  </a:cubicBezTo>
                  <a:close/>
                  <a:moveTo>
                    <a:pt x="24" y="58"/>
                  </a:moveTo>
                  <a:cubicBezTo>
                    <a:pt x="33" y="58"/>
                    <a:pt x="33" y="58"/>
                    <a:pt x="33" y="58"/>
                  </a:cubicBezTo>
                  <a:cubicBezTo>
                    <a:pt x="29" y="44"/>
                    <a:pt x="29" y="44"/>
                    <a:pt x="29" y="44"/>
                  </a:cubicBezTo>
                  <a:lnTo>
                    <a:pt x="24"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113"/>
            <p:cNvSpPr>
              <a:spLocks noEditPoints="1"/>
            </p:cNvSpPr>
            <p:nvPr/>
          </p:nvSpPr>
          <p:spPr bwMode="auto">
            <a:xfrm>
              <a:off x="5564456" y="3197977"/>
              <a:ext cx="46285" cy="39025"/>
            </a:xfrm>
            <a:custGeom>
              <a:avLst/>
              <a:gdLst>
                <a:gd name="T0" fmla="*/ 24 w 48"/>
                <a:gd name="T1" fmla="*/ 41 h 41"/>
                <a:gd name="T2" fmla="*/ 0 w 48"/>
                <a:gd name="T3" fmla="*/ 20 h 41"/>
                <a:gd name="T4" fmla="*/ 24 w 48"/>
                <a:gd name="T5" fmla="*/ 0 h 41"/>
                <a:gd name="T6" fmla="*/ 48 w 48"/>
                <a:gd name="T7" fmla="*/ 20 h 41"/>
                <a:gd name="T8" fmla="*/ 24 w 48"/>
                <a:gd name="T9" fmla="*/ 41 h 41"/>
                <a:gd name="T10" fmla="*/ 21 w 48"/>
                <a:gd name="T11" fmla="*/ 20 h 41"/>
                <a:gd name="T12" fmla="*/ 27 w 48"/>
                <a:gd name="T13" fmla="*/ 20 h 41"/>
                <a:gd name="T14" fmla="*/ 21 w 48"/>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1">
                  <a:moveTo>
                    <a:pt x="24" y="41"/>
                  </a:moveTo>
                  <a:cubicBezTo>
                    <a:pt x="10" y="41"/>
                    <a:pt x="0" y="32"/>
                    <a:pt x="0" y="20"/>
                  </a:cubicBezTo>
                  <a:cubicBezTo>
                    <a:pt x="0" y="9"/>
                    <a:pt x="10" y="0"/>
                    <a:pt x="24" y="0"/>
                  </a:cubicBezTo>
                  <a:cubicBezTo>
                    <a:pt x="37" y="0"/>
                    <a:pt x="48" y="9"/>
                    <a:pt x="48" y="20"/>
                  </a:cubicBezTo>
                  <a:cubicBezTo>
                    <a:pt x="48" y="32"/>
                    <a:pt x="37" y="41"/>
                    <a:pt x="24" y="41"/>
                  </a:cubicBezTo>
                  <a:close/>
                  <a:moveTo>
                    <a:pt x="21" y="20"/>
                  </a:moveTo>
                  <a:cubicBezTo>
                    <a:pt x="23" y="21"/>
                    <a:pt x="25" y="21"/>
                    <a:pt x="27" y="20"/>
                  </a:cubicBezTo>
                  <a:cubicBezTo>
                    <a:pt x="25" y="20"/>
                    <a:pt x="23" y="20"/>
                    <a:pt x="2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114"/>
            <p:cNvSpPr>
              <a:spLocks/>
            </p:cNvSpPr>
            <p:nvPr/>
          </p:nvSpPr>
          <p:spPr bwMode="auto">
            <a:xfrm>
              <a:off x="5592590" y="3207960"/>
              <a:ext cx="186048" cy="19059"/>
            </a:xfrm>
            <a:custGeom>
              <a:avLst/>
              <a:gdLst>
                <a:gd name="T0" fmla="*/ 185 w 195"/>
                <a:gd name="T1" fmla="*/ 20 h 20"/>
                <a:gd name="T2" fmla="*/ 10 w 195"/>
                <a:gd name="T3" fmla="*/ 20 h 20"/>
                <a:gd name="T4" fmla="*/ 0 w 195"/>
                <a:gd name="T5" fmla="*/ 10 h 20"/>
                <a:gd name="T6" fmla="*/ 10 w 195"/>
                <a:gd name="T7" fmla="*/ 0 h 20"/>
                <a:gd name="T8" fmla="*/ 185 w 195"/>
                <a:gd name="T9" fmla="*/ 0 h 20"/>
                <a:gd name="T10" fmla="*/ 195 w 195"/>
                <a:gd name="T11" fmla="*/ 10 h 20"/>
                <a:gd name="T12" fmla="*/ 185 w 19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95" h="20">
                  <a:moveTo>
                    <a:pt x="185" y="20"/>
                  </a:moveTo>
                  <a:cubicBezTo>
                    <a:pt x="10" y="20"/>
                    <a:pt x="10" y="20"/>
                    <a:pt x="10" y="20"/>
                  </a:cubicBezTo>
                  <a:cubicBezTo>
                    <a:pt x="5" y="20"/>
                    <a:pt x="0" y="16"/>
                    <a:pt x="0" y="10"/>
                  </a:cubicBezTo>
                  <a:cubicBezTo>
                    <a:pt x="0" y="5"/>
                    <a:pt x="5" y="0"/>
                    <a:pt x="10" y="0"/>
                  </a:cubicBezTo>
                  <a:cubicBezTo>
                    <a:pt x="185" y="0"/>
                    <a:pt x="185" y="0"/>
                    <a:pt x="185" y="0"/>
                  </a:cubicBezTo>
                  <a:cubicBezTo>
                    <a:pt x="191" y="0"/>
                    <a:pt x="195" y="5"/>
                    <a:pt x="195" y="10"/>
                  </a:cubicBezTo>
                  <a:cubicBezTo>
                    <a:pt x="195" y="16"/>
                    <a:pt x="191" y="20"/>
                    <a:pt x="185"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 name="Freeform 115"/>
            <p:cNvSpPr>
              <a:spLocks noEditPoints="1"/>
            </p:cNvSpPr>
            <p:nvPr/>
          </p:nvSpPr>
          <p:spPr bwMode="auto">
            <a:xfrm>
              <a:off x="5270410" y="3065474"/>
              <a:ext cx="651621" cy="420196"/>
            </a:xfrm>
            <a:custGeom>
              <a:avLst/>
              <a:gdLst>
                <a:gd name="T0" fmla="*/ 657 w 680"/>
                <a:gd name="T1" fmla="*/ 438 h 438"/>
                <a:gd name="T2" fmla="*/ 23 w 680"/>
                <a:gd name="T3" fmla="*/ 438 h 438"/>
                <a:gd name="T4" fmla="*/ 0 w 680"/>
                <a:gd name="T5" fmla="*/ 415 h 438"/>
                <a:gd name="T6" fmla="*/ 0 w 680"/>
                <a:gd name="T7" fmla="*/ 23 h 438"/>
                <a:gd name="T8" fmla="*/ 23 w 680"/>
                <a:gd name="T9" fmla="*/ 0 h 438"/>
                <a:gd name="T10" fmla="*/ 657 w 680"/>
                <a:gd name="T11" fmla="*/ 0 h 438"/>
                <a:gd name="T12" fmla="*/ 680 w 680"/>
                <a:gd name="T13" fmla="*/ 23 h 438"/>
                <a:gd name="T14" fmla="*/ 680 w 680"/>
                <a:gd name="T15" fmla="*/ 415 h 438"/>
                <a:gd name="T16" fmla="*/ 657 w 680"/>
                <a:gd name="T17" fmla="*/ 438 h 438"/>
                <a:gd name="T18" fmla="*/ 23 w 680"/>
                <a:gd name="T19" fmla="*/ 20 h 438"/>
                <a:gd name="T20" fmla="*/ 20 w 680"/>
                <a:gd name="T21" fmla="*/ 23 h 438"/>
                <a:gd name="T22" fmla="*/ 20 w 680"/>
                <a:gd name="T23" fmla="*/ 415 h 438"/>
                <a:gd name="T24" fmla="*/ 23 w 680"/>
                <a:gd name="T25" fmla="*/ 418 h 438"/>
                <a:gd name="T26" fmla="*/ 657 w 680"/>
                <a:gd name="T27" fmla="*/ 418 h 438"/>
                <a:gd name="T28" fmla="*/ 660 w 680"/>
                <a:gd name="T29" fmla="*/ 415 h 438"/>
                <a:gd name="T30" fmla="*/ 660 w 680"/>
                <a:gd name="T31" fmla="*/ 23 h 438"/>
                <a:gd name="T32" fmla="*/ 657 w 680"/>
                <a:gd name="T33" fmla="*/ 20 h 438"/>
                <a:gd name="T34" fmla="*/ 23 w 680"/>
                <a:gd name="T35" fmla="*/ 2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0" h="438">
                  <a:moveTo>
                    <a:pt x="657" y="438"/>
                  </a:moveTo>
                  <a:cubicBezTo>
                    <a:pt x="23" y="438"/>
                    <a:pt x="23" y="438"/>
                    <a:pt x="23" y="438"/>
                  </a:cubicBezTo>
                  <a:cubicBezTo>
                    <a:pt x="10" y="438"/>
                    <a:pt x="0" y="428"/>
                    <a:pt x="0" y="415"/>
                  </a:cubicBezTo>
                  <a:cubicBezTo>
                    <a:pt x="0" y="23"/>
                    <a:pt x="0" y="23"/>
                    <a:pt x="0" y="23"/>
                  </a:cubicBezTo>
                  <a:cubicBezTo>
                    <a:pt x="0" y="11"/>
                    <a:pt x="10" y="0"/>
                    <a:pt x="23" y="0"/>
                  </a:cubicBezTo>
                  <a:cubicBezTo>
                    <a:pt x="657" y="0"/>
                    <a:pt x="657" y="0"/>
                    <a:pt x="657" y="0"/>
                  </a:cubicBezTo>
                  <a:cubicBezTo>
                    <a:pt x="670" y="0"/>
                    <a:pt x="680" y="11"/>
                    <a:pt x="680" y="23"/>
                  </a:cubicBezTo>
                  <a:cubicBezTo>
                    <a:pt x="680" y="415"/>
                    <a:pt x="680" y="415"/>
                    <a:pt x="680" y="415"/>
                  </a:cubicBezTo>
                  <a:cubicBezTo>
                    <a:pt x="680" y="428"/>
                    <a:pt x="670" y="438"/>
                    <a:pt x="657" y="438"/>
                  </a:cubicBezTo>
                  <a:close/>
                  <a:moveTo>
                    <a:pt x="23" y="20"/>
                  </a:moveTo>
                  <a:cubicBezTo>
                    <a:pt x="21" y="20"/>
                    <a:pt x="20" y="22"/>
                    <a:pt x="20" y="23"/>
                  </a:cubicBezTo>
                  <a:cubicBezTo>
                    <a:pt x="20" y="415"/>
                    <a:pt x="20" y="415"/>
                    <a:pt x="20" y="415"/>
                  </a:cubicBezTo>
                  <a:cubicBezTo>
                    <a:pt x="20" y="417"/>
                    <a:pt x="21" y="418"/>
                    <a:pt x="23" y="418"/>
                  </a:cubicBezTo>
                  <a:cubicBezTo>
                    <a:pt x="657" y="418"/>
                    <a:pt x="657" y="418"/>
                    <a:pt x="657" y="418"/>
                  </a:cubicBezTo>
                  <a:cubicBezTo>
                    <a:pt x="659" y="418"/>
                    <a:pt x="660" y="417"/>
                    <a:pt x="660" y="415"/>
                  </a:cubicBezTo>
                  <a:cubicBezTo>
                    <a:pt x="660" y="23"/>
                    <a:pt x="660" y="23"/>
                    <a:pt x="660" y="23"/>
                  </a:cubicBezTo>
                  <a:cubicBezTo>
                    <a:pt x="660" y="22"/>
                    <a:pt x="659" y="20"/>
                    <a:pt x="657" y="20"/>
                  </a:cubicBezTo>
                  <a:lnTo>
                    <a:pt x="23"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 name="Freeform 116"/>
            <p:cNvSpPr>
              <a:spLocks noEditPoints="1"/>
            </p:cNvSpPr>
            <p:nvPr/>
          </p:nvSpPr>
          <p:spPr bwMode="auto">
            <a:xfrm>
              <a:off x="5297636" y="3091793"/>
              <a:ext cx="597168" cy="342147"/>
            </a:xfrm>
            <a:custGeom>
              <a:avLst/>
              <a:gdLst>
                <a:gd name="T0" fmla="*/ 614 w 624"/>
                <a:gd name="T1" fmla="*/ 357 h 357"/>
                <a:gd name="T2" fmla="*/ 10 w 624"/>
                <a:gd name="T3" fmla="*/ 357 h 357"/>
                <a:gd name="T4" fmla="*/ 0 w 624"/>
                <a:gd name="T5" fmla="*/ 347 h 357"/>
                <a:gd name="T6" fmla="*/ 0 w 624"/>
                <a:gd name="T7" fmla="*/ 10 h 357"/>
                <a:gd name="T8" fmla="*/ 10 w 624"/>
                <a:gd name="T9" fmla="*/ 0 h 357"/>
                <a:gd name="T10" fmla="*/ 614 w 624"/>
                <a:gd name="T11" fmla="*/ 0 h 357"/>
                <a:gd name="T12" fmla="*/ 624 w 624"/>
                <a:gd name="T13" fmla="*/ 10 h 357"/>
                <a:gd name="T14" fmla="*/ 624 w 624"/>
                <a:gd name="T15" fmla="*/ 347 h 357"/>
                <a:gd name="T16" fmla="*/ 614 w 624"/>
                <a:gd name="T17" fmla="*/ 357 h 357"/>
                <a:gd name="T18" fmla="*/ 20 w 624"/>
                <a:gd name="T19" fmla="*/ 337 h 357"/>
                <a:gd name="T20" fmla="*/ 604 w 624"/>
                <a:gd name="T21" fmla="*/ 337 h 357"/>
                <a:gd name="T22" fmla="*/ 604 w 624"/>
                <a:gd name="T23" fmla="*/ 20 h 357"/>
                <a:gd name="T24" fmla="*/ 20 w 624"/>
                <a:gd name="T25" fmla="*/ 20 h 357"/>
                <a:gd name="T26" fmla="*/ 20 w 624"/>
                <a:gd name="T27" fmla="*/ 33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4" h="357">
                  <a:moveTo>
                    <a:pt x="614" y="357"/>
                  </a:moveTo>
                  <a:cubicBezTo>
                    <a:pt x="10" y="357"/>
                    <a:pt x="10" y="357"/>
                    <a:pt x="10" y="357"/>
                  </a:cubicBezTo>
                  <a:cubicBezTo>
                    <a:pt x="4" y="357"/>
                    <a:pt x="0" y="352"/>
                    <a:pt x="0" y="347"/>
                  </a:cubicBezTo>
                  <a:cubicBezTo>
                    <a:pt x="0" y="10"/>
                    <a:pt x="0" y="10"/>
                    <a:pt x="0" y="10"/>
                  </a:cubicBezTo>
                  <a:cubicBezTo>
                    <a:pt x="0" y="5"/>
                    <a:pt x="4" y="0"/>
                    <a:pt x="10" y="0"/>
                  </a:cubicBezTo>
                  <a:cubicBezTo>
                    <a:pt x="614" y="0"/>
                    <a:pt x="614" y="0"/>
                    <a:pt x="614" y="0"/>
                  </a:cubicBezTo>
                  <a:cubicBezTo>
                    <a:pt x="620" y="0"/>
                    <a:pt x="624" y="5"/>
                    <a:pt x="624" y="10"/>
                  </a:cubicBezTo>
                  <a:cubicBezTo>
                    <a:pt x="624" y="347"/>
                    <a:pt x="624" y="347"/>
                    <a:pt x="624" y="347"/>
                  </a:cubicBezTo>
                  <a:cubicBezTo>
                    <a:pt x="624" y="352"/>
                    <a:pt x="620" y="357"/>
                    <a:pt x="614" y="357"/>
                  </a:cubicBezTo>
                  <a:close/>
                  <a:moveTo>
                    <a:pt x="20" y="337"/>
                  </a:moveTo>
                  <a:cubicBezTo>
                    <a:pt x="604" y="337"/>
                    <a:pt x="604" y="337"/>
                    <a:pt x="604" y="337"/>
                  </a:cubicBezTo>
                  <a:cubicBezTo>
                    <a:pt x="604" y="20"/>
                    <a:pt x="604" y="20"/>
                    <a:pt x="604" y="20"/>
                  </a:cubicBezTo>
                  <a:cubicBezTo>
                    <a:pt x="20" y="20"/>
                    <a:pt x="20" y="20"/>
                    <a:pt x="20" y="20"/>
                  </a:cubicBezTo>
                  <a:lnTo>
                    <a:pt x="20" y="3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 name="Freeform 117"/>
            <p:cNvSpPr>
              <a:spLocks noEditPoints="1"/>
            </p:cNvSpPr>
            <p:nvPr/>
          </p:nvSpPr>
          <p:spPr bwMode="auto">
            <a:xfrm>
              <a:off x="5495482" y="3466612"/>
              <a:ext cx="201476" cy="110721"/>
            </a:xfrm>
            <a:custGeom>
              <a:avLst/>
              <a:gdLst>
                <a:gd name="T0" fmla="*/ 199 w 210"/>
                <a:gd name="T1" fmla="*/ 116 h 116"/>
                <a:gd name="T2" fmla="*/ 11 w 210"/>
                <a:gd name="T3" fmla="*/ 116 h 116"/>
                <a:gd name="T4" fmla="*/ 3 w 210"/>
                <a:gd name="T5" fmla="*/ 112 h 116"/>
                <a:gd name="T6" fmla="*/ 1 w 210"/>
                <a:gd name="T7" fmla="*/ 103 h 116"/>
                <a:gd name="T8" fmla="*/ 27 w 210"/>
                <a:gd name="T9" fmla="*/ 8 h 116"/>
                <a:gd name="T10" fmla="*/ 37 w 210"/>
                <a:gd name="T11" fmla="*/ 0 h 116"/>
                <a:gd name="T12" fmla="*/ 173 w 210"/>
                <a:gd name="T13" fmla="*/ 0 h 116"/>
                <a:gd name="T14" fmla="*/ 183 w 210"/>
                <a:gd name="T15" fmla="*/ 8 h 116"/>
                <a:gd name="T16" fmla="*/ 209 w 210"/>
                <a:gd name="T17" fmla="*/ 103 h 116"/>
                <a:gd name="T18" fmla="*/ 207 w 210"/>
                <a:gd name="T19" fmla="*/ 112 h 116"/>
                <a:gd name="T20" fmla="*/ 199 w 210"/>
                <a:gd name="T21" fmla="*/ 116 h 116"/>
                <a:gd name="T22" fmla="*/ 24 w 210"/>
                <a:gd name="T23" fmla="*/ 96 h 116"/>
                <a:gd name="T24" fmla="*/ 186 w 210"/>
                <a:gd name="T25" fmla="*/ 96 h 116"/>
                <a:gd name="T26" fmla="*/ 166 w 210"/>
                <a:gd name="T27" fmla="*/ 20 h 116"/>
                <a:gd name="T28" fmla="*/ 44 w 210"/>
                <a:gd name="T29" fmla="*/ 20 h 116"/>
                <a:gd name="T30" fmla="*/ 24 w 210"/>
                <a:gd name="T31" fmla="*/ 9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16">
                  <a:moveTo>
                    <a:pt x="199" y="116"/>
                  </a:moveTo>
                  <a:cubicBezTo>
                    <a:pt x="11" y="116"/>
                    <a:pt x="11" y="116"/>
                    <a:pt x="11" y="116"/>
                  </a:cubicBezTo>
                  <a:cubicBezTo>
                    <a:pt x="8" y="116"/>
                    <a:pt x="5" y="114"/>
                    <a:pt x="3" y="112"/>
                  </a:cubicBezTo>
                  <a:cubicBezTo>
                    <a:pt x="1" y="109"/>
                    <a:pt x="0" y="106"/>
                    <a:pt x="1" y="103"/>
                  </a:cubicBezTo>
                  <a:cubicBezTo>
                    <a:pt x="27" y="8"/>
                    <a:pt x="27" y="8"/>
                    <a:pt x="27" y="8"/>
                  </a:cubicBezTo>
                  <a:cubicBezTo>
                    <a:pt x="28" y="3"/>
                    <a:pt x="32" y="0"/>
                    <a:pt x="37" y="0"/>
                  </a:cubicBezTo>
                  <a:cubicBezTo>
                    <a:pt x="173" y="0"/>
                    <a:pt x="173" y="0"/>
                    <a:pt x="173" y="0"/>
                  </a:cubicBezTo>
                  <a:cubicBezTo>
                    <a:pt x="178" y="0"/>
                    <a:pt x="182" y="3"/>
                    <a:pt x="183" y="8"/>
                  </a:cubicBezTo>
                  <a:cubicBezTo>
                    <a:pt x="209" y="103"/>
                    <a:pt x="209" y="103"/>
                    <a:pt x="209" y="103"/>
                  </a:cubicBezTo>
                  <a:cubicBezTo>
                    <a:pt x="210" y="106"/>
                    <a:pt x="209" y="109"/>
                    <a:pt x="207" y="112"/>
                  </a:cubicBezTo>
                  <a:cubicBezTo>
                    <a:pt x="205" y="114"/>
                    <a:pt x="202" y="116"/>
                    <a:pt x="199" y="116"/>
                  </a:cubicBezTo>
                  <a:close/>
                  <a:moveTo>
                    <a:pt x="24" y="96"/>
                  </a:moveTo>
                  <a:cubicBezTo>
                    <a:pt x="186" y="96"/>
                    <a:pt x="186" y="96"/>
                    <a:pt x="186" y="96"/>
                  </a:cubicBezTo>
                  <a:cubicBezTo>
                    <a:pt x="166" y="20"/>
                    <a:pt x="166" y="20"/>
                    <a:pt x="166" y="20"/>
                  </a:cubicBezTo>
                  <a:cubicBezTo>
                    <a:pt x="44" y="20"/>
                    <a:pt x="44" y="20"/>
                    <a:pt x="44" y="20"/>
                  </a:cubicBezTo>
                  <a:lnTo>
                    <a:pt x="24"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118"/>
            <p:cNvSpPr>
              <a:spLocks noEditPoints="1"/>
            </p:cNvSpPr>
            <p:nvPr/>
          </p:nvSpPr>
          <p:spPr bwMode="auto">
            <a:xfrm>
              <a:off x="5468256" y="3558274"/>
              <a:ext cx="254114" cy="44470"/>
            </a:xfrm>
            <a:custGeom>
              <a:avLst/>
              <a:gdLst>
                <a:gd name="T0" fmla="*/ 250 w 265"/>
                <a:gd name="T1" fmla="*/ 46 h 46"/>
                <a:gd name="T2" fmla="*/ 16 w 265"/>
                <a:gd name="T3" fmla="*/ 46 h 46"/>
                <a:gd name="T4" fmla="*/ 0 w 265"/>
                <a:gd name="T5" fmla="*/ 30 h 46"/>
                <a:gd name="T6" fmla="*/ 0 w 265"/>
                <a:gd name="T7" fmla="*/ 15 h 46"/>
                <a:gd name="T8" fmla="*/ 16 w 265"/>
                <a:gd name="T9" fmla="*/ 0 h 46"/>
                <a:gd name="T10" fmla="*/ 250 w 265"/>
                <a:gd name="T11" fmla="*/ 0 h 46"/>
                <a:gd name="T12" fmla="*/ 265 w 265"/>
                <a:gd name="T13" fmla="*/ 15 h 46"/>
                <a:gd name="T14" fmla="*/ 265 w 265"/>
                <a:gd name="T15" fmla="*/ 30 h 46"/>
                <a:gd name="T16" fmla="*/ 250 w 265"/>
                <a:gd name="T17" fmla="*/ 46 h 46"/>
                <a:gd name="T18" fmla="*/ 20 w 265"/>
                <a:gd name="T19" fmla="*/ 26 h 46"/>
                <a:gd name="T20" fmla="*/ 245 w 265"/>
                <a:gd name="T21" fmla="*/ 26 h 46"/>
                <a:gd name="T22" fmla="*/ 245 w 265"/>
                <a:gd name="T23" fmla="*/ 20 h 46"/>
                <a:gd name="T24" fmla="*/ 20 w 265"/>
                <a:gd name="T25" fmla="*/ 20 h 46"/>
                <a:gd name="T26" fmla="*/ 20 w 265"/>
                <a:gd name="T27"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5" h="46">
                  <a:moveTo>
                    <a:pt x="250" y="46"/>
                  </a:moveTo>
                  <a:cubicBezTo>
                    <a:pt x="16" y="46"/>
                    <a:pt x="16" y="46"/>
                    <a:pt x="16" y="46"/>
                  </a:cubicBezTo>
                  <a:cubicBezTo>
                    <a:pt x="7" y="46"/>
                    <a:pt x="0" y="39"/>
                    <a:pt x="0" y="30"/>
                  </a:cubicBezTo>
                  <a:cubicBezTo>
                    <a:pt x="0" y="15"/>
                    <a:pt x="0" y="15"/>
                    <a:pt x="0" y="15"/>
                  </a:cubicBezTo>
                  <a:cubicBezTo>
                    <a:pt x="0" y="7"/>
                    <a:pt x="7" y="0"/>
                    <a:pt x="16" y="0"/>
                  </a:cubicBezTo>
                  <a:cubicBezTo>
                    <a:pt x="250" y="0"/>
                    <a:pt x="250" y="0"/>
                    <a:pt x="250" y="0"/>
                  </a:cubicBezTo>
                  <a:cubicBezTo>
                    <a:pt x="259" y="0"/>
                    <a:pt x="265" y="7"/>
                    <a:pt x="265" y="15"/>
                  </a:cubicBezTo>
                  <a:cubicBezTo>
                    <a:pt x="265" y="30"/>
                    <a:pt x="265" y="30"/>
                    <a:pt x="265" y="30"/>
                  </a:cubicBezTo>
                  <a:cubicBezTo>
                    <a:pt x="265" y="39"/>
                    <a:pt x="259" y="46"/>
                    <a:pt x="250" y="46"/>
                  </a:cubicBezTo>
                  <a:close/>
                  <a:moveTo>
                    <a:pt x="20" y="26"/>
                  </a:moveTo>
                  <a:cubicBezTo>
                    <a:pt x="245" y="26"/>
                    <a:pt x="245" y="26"/>
                    <a:pt x="245" y="26"/>
                  </a:cubicBezTo>
                  <a:cubicBezTo>
                    <a:pt x="245" y="20"/>
                    <a:pt x="245" y="20"/>
                    <a:pt x="245" y="20"/>
                  </a:cubicBezTo>
                  <a:cubicBezTo>
                    <a:pt x="20" y="20"/>
                    <a:pt x="20" y="20"/>
                    <a:pt x="20" y="20"/>
                  </a:cubicBezTo>
                  <a:lnTo>
                    <a:pt x="20"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35" name="Group 134">
            <a:extLst>
              <a:ext uri="{C183D7F6-B498-43B3-948B-1728B52AA6E4}">
                <adec:decorative xmlns:adec="http://schemas.microsoft.com/office/drawing/2017/decorative" val="1"/>
              </a:ext>
            </a:extLst>
          </p:cNvPr>
          <p:cNvGrpSpPr/>
          <p:nvPr/>
        </p:nvGrpSpPr>
        <p:grpSpPr>
          <a:xfrm>
            <a:off x="7425747" y="3369028"/>
            <a:ext cx="522749" cy="689739"/>
            <a:chOff x="8640144" y="1715947"/>
            <a:chExt cx="522749" cy="689739"/>
          </a:xfrm>
          <a:solidFill>
            <a:schemeClr val="accent1">
              <a:lumMod val="60000"/>
              <a:lumOff val="40000"/>
            </a:schemeClr>
          </a:solidFill>
        </p:grpSpPr>
        <p:sp>
          <p:nvSpPr>
            <p:cNvPr id="136" name="Freeform 137"/>
            <p:cNvSpPr>
              <a:spLocks/>
            </p:cNvSpPr>
            <p:nvPr/>
          </p:nvSpPr>
          <p:spPr bwMode="auto">
            <a:xfrm>
              <a:off x="8845251" y="2033590"/>
              <a:ext cx="112536" cy="48100"/>
            </a:xfrm>
            <a:custGeom>
              <a:avLst/>
              <a:gdLst>
                <a:gd name="T0" fmla="*/ 10 w 118"/>
                <a:gd name="T1" fmla="*/ 49 h 50"/>
                <a:gd name="T2" fmla="*/ 9 w 118"/>
                <a:gd name="T3" fmla="*/ 49 h 50"/>
                <a:gd name="T4" fmla="*/ 1 w 118"/>
                <a:gd name="T5" fmla="*/ 38 h 50"/>
                <a:gd name="T6" fmla="*/ 3 w 118"/>
                <a:gd name="T7" fmla="*/ 10 h 50"/>
                <a:gd name="T8" fmla="*/ 8 w 118"/>
                <a:gd name="T9" fmla="*/ 1 h 50"/>
                <a:gd name="T10" fmla="*/ 18 w 118"/>
                <a:gd name="T11" fmla="*/ 2 h 50"/>
                <a:gd name="T12" fmla="*/ 21 w 118"/>
                <a:gd name="T13" fmla="*/ 3 h 50"/>
                <a:gd name="T14" fmla="*/ 23 w 118"/>
                <a:gd name="T15" fmla="*/ 5 h 50"/>
                <a:gd name="T16" fmla="*/ 25 w 118"/>
                <a:gd name="T17" fmla="*/ 6 h 50"/>
                <a:gd name="T18" fmla="*/ 38 w 118"/>
                <a:gd name="T19" fmla="*/ 11 h 50"/>
                <a:gd name="T20" fmla="*/ 41 w 118"/>
                <a:gd name="T21" fmla="*/ 12 h 50"/>
                <a:gd name="T22" fmla="*/ 41 w 118"/>
                <a:gd name="T23" fmla="*/ 12 h 50"/>
                <a:gd name="T24" fmla="*/ 42 w 118"/>
                <a:gd name="T25" fmla="*/ 12 h 50"/>
                <a:gd name="T26" fmla="*/ 43 w 118"/>
                <a:gd name="T27" fmla="*/ 13 h 50"/>
                <a:gd name="T28" fmla="*/ 44 w 118"/>
                <a:gd name="T29" fmla="*/ 13 h 50"/>
                <a:gd name="T30" fmla="*/ 45 w 118"/>
                <a:gd name="T31" fmla="*/ 13 h 50"/>
                <a:gd name="T32" fmla="*/ 46 w 118"/>
                <a:gd name="T33" fmla="*/ 13 h 50"/>
                <a:gd name="T34" fmla="*/ 47 w 118"/>
                <a:gd name="T35" fmla="*/ 14 h 50"/>
                <a:gd name="T36" fmla="*/ 48 w 118"/>
                <a:gd name="T37" fmla="*/ 14 h 50"/>
                <a:gd name="T38" fmla="*/ 49 w 118"/>
                <a:gd name="T39" fmla="*/ 14 h 50"/>
                <a:gd name="T40" fmla="*/ 52 w 118"/>
                <a:gd name="T41" fmla="*/ 14 h 50"/>
                <a:gd name="T42" fmla="*/ 56 w 118"/>
                <a:gd name="T43" fmla="*/ 15 h 50"/>
                <a:gd name="T44" fmla="*/ 59 w 118"/>
                <a:gd name="T45" fmla="*/ 15 h 50"/>
                <a:gd name="T46" fmla="*/ 100 w 118"/>
                <a:gd name="T47" fmla="*/ 2 h 50"/>
                <a:gd name="T48" fmla="*/ 105 w 118"/>
                <a:gd name="T49" fmla="*/ 0 h 50"/>
                <a:gd name="T50" fmla="*/ 115 w 118"/>
                <a:gd name="T51" fmla="*/ 10 h 50"/>
                <a:gd name="T52" fmla="*/ 118 w 118"/>
                <a:gd name="T53" fmla="*/ 37 h 50"/>
                <a:gd name="T54" fmla="*/ 109 w 118"/>
                <a:gd name="T55" fmla="*/ 49 h 50"/>
                <a:gd name="T56" fmla="*/ 98 w 118"/>
                <a:gd name="T57" fmla="*/ 41 h 50"/>
                <a:gd name="T58" fmla="*/ 96 w 118"/>
                <a:gd name="T59" fmla="*/ 27 h 50"/>
                <a:gd name="T60" fmla="*/ 56 w 118"/>
                <a:gd name="T61" fmla="*/ 35 h 50"/>
                <a:gd name="T62" fmla="*/ 56 w 118"/>
                <a:gd name="T63" fmla="*/ 35 h 50"/>
                <a:gd name="T64" fmla="*/ 49 w 118"/>
                <a:gd name="T65" fmla="*/ 34 h 50"/>
                <a:gd name="T66" fmla="*/ 46 w 118"/>
                <a:gd name="T67" fmla="*/ 34 h 50"/>
                <a:gd name="T68" fmla="*/ 44 w 118"/>
                <a:gd name="T69" fmla="*/ 33 h 50"/>
                <a:gd name="T70" fmla="*/ 42 w 118"/>
                <a:gd name="T71" fmla="*/ 33 h 50"/>
                <a:gd name="T72" fmla="*/ 39 w 118"/>
                <a:gd name="T73" fmla="*/ 32 h 50"/>
                <a:gd name="T74" fmla="*/ 37 w 118"/>
                <a:gd name="T75" fmla="*/ 32 h 50"/>
                <a:gd name="T76" fmla="*/ 35 w 118"/>
                <a:gd name="T77" fmla="*/ 31 h 50"/>
                <a:gd name="T78" fmla="*/ 32 w 118"/>
                <a:gd name="T79" fmla="*/ 31 h 50"/>
                <a:gd name="T80" fmla="*/ 22 w 118"/>
                <a:gd name="T81" fmla="*/ 27 h 50"/>
                <a:gd name="T82" fmla="*/ 20 w 118"/>
                <a:gd name="T83" fmla="*/ 41 h 50"/>
                <a:gd name="T84" fmla="*/ 10 w 118"/>
                <a:gd name="T85"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50">
                  <a:moveTo>
                    <a:pt x="10" y="49"/>
                  </a:moveTo>
                  <a:cubicBezTo>
                    <a:pt x="10" y="49"/>
                    <a:pt x="9" y="49"/>
                    <a:pt x="9" y="49"/>
                  </a:cubicBezTo>
                  <a:cubicBezTo>
                    <a:pt x="3" y="48"/>
                    <a:pt x="0" y="43"/>
                    <a:pt x="1" y="38"/>
                  </a:cubicBezTo>
                  <a:cubicBezTo>
                    <a:pt x="2" y="30"/>
                    <a:pt x="3" y="20"/>
                    <a:pt x="3" y="10"/>
                  </a:cubicBezTo>
                  <a:cubicBezTo>
                    <a:pt x="3" y="6"/>
                    <a:pt x="5" y="3"/>
                    <a:pt x="8" y="1"/>
                  </a:cubicBezTo>
                  <a:cubicBezTo>
                    <a:pt x="11" y="0"/>
                    <a:pt x="15" y="0"/>
                    <a:pt x="18" y="2"/>
                  </a:cubicBezTo>
                  <a:cubicBezTo>
                    <a:pt x="19" y="2"/>
                    <a:pt x="20" y="3"/>
                    <a:pt x="21" y="3"/>
                  </a:cubicBezTo>
                  <a:cubicBezTo>
                    <a:pt x="22" y="4"/>
                    <a:pt x="22" y="4"/>
                    <a:pt x="23" y="5"/>
                  </a:cubicBezTo>
                  <a:cubicBezTo>
                    <a:pt x="24" y="5"/>
                    <a:pt x="25" y="6"/>
                    <a:pt x="25" y="6"/>
                  </a:cubicBezTo>
                  <a:cubicBezTo>
                    <a:pt x="30" y="8"/>
                    <a:pt x="34" y="10"/>
                    <a:pt x="38" y="11"/>
                  </a:cubicBezTo>
                  <a:cubicBezTo>
                    <a:pt x="39" y="12"/>
                    <a:pt x="40" y="12"/>
                    <a:pt x="41" y="12"/>
                  </a:cubicBezTo>
                  <a:cubicBezTo>
                    <a:pt x="41" y="12"/>
                    <a:pt x="41" y="12"/>
                    <a:pt x="41" y="12"/>
                  </a:cubicBezTo>
                  <a:cubicBezTo>
                    <a:pt x="41" y="12"/>
                    <a:pt x="42" y="12"/>
                    <a:pt x="42" y="12"/>
                  </a:cubicBezTo>
                  <a:cubicBezTo>
                    <a:pt x="42" y="13"/>
                    <a:pt x="42" y="13"/>
                    <a:pt x="43" y="13"/>
                  </a:cubicBezTo>
                  <a:cubicBezTo>
                    <a:pt x="43" y="13"/>
                    <a:pt x="43" y="13"/>
                    <a:pt x="44" y="13"/>
                  </a:cubicBezTo>
                  <a:cubicBezTo>
                    <a:pt x="44" y="13"/>
                    <a:pt x="45" y="13"/>
                    <a:pt x="45" y="13"/>
                  </a:cubicBezTo>
                  <a:cubicBezTo>
                    <a:pt x="45" y="13"/>
                    <a:pt x="46" y="13"/>
                    <a:pt x="46" y="13"/>
                  </a:cubicBezTo>
                  <a:cubicBezTo>
                    <a:pt x="46" y="13"/>
                    <a:pt x="46" y="14"/>
                    <a:pt x="47" y="14"/>
                  </a:cubicBezTo>
                  <a:cubicBezTo>
                    <a:pt x="47" y="14"/>
                    <a:pt x="47" y="14"/>
                    <a:pt x="48" y="14"/>
                  </a:cubicBezTo>
                  <a:cubicBezTo>
                    <a:pt x="48" y="14"/>
                    <a:pt x="49" y="14"/>
                    <a:pt x="49" y="14"/>
                  </a:cubicBezTo>
                  <a:cubicBezTo>
                    <a:pt x="50" y="14"/>
                    <a:pt x="51" y="14"/>
                    <a:pt x="52" y="14"/>
                  </a:cubicBezTo>
                  <a:cubicBezTo>
                    <a:pt x="53" y="14"/>
                    <a:pt x="55" y="15"/>
                    <a:pt x="56" y="15"/>
                  </a:cubicBezTo>
                  <a:cubicBezTo>
                    <a:pt x="57" y="15"/>
                    <a:pt x="58" y="15"/>
                    <a:pt x="59" y="15"/>
                  </a:cubicBezTo>
                  <a:cubicBezTo>
                    <a:pt x="73" y="15"/>
                    <a:pt x="87" y="10"/>
                    <a:pt x="100" y="2"/>
                  </a:cubicBezTo>
                  <a:cubicBezTo>
                    <a:pt x="101" y="1"/>
                    <a:pt x="103" y="0"/>
                    <a:pt x="105" y="0"/>
                  </a:cubicBezTo>
                  <a:cubicBezTo>
                    <a:pt x="111" y="0"/>
                    <a:pt x="115" y="5"/>
                    <a:pt x="115" y="10"/>
                  </a:cubicBezTo>
                  <a:cubicBezTo>
                    <a:pt x="115" y="20"/>
                    <a:pt x="116" y="29"/>
                    <a:pt x="118" y="37"/>
                  </a:cubicBezTo>
                  <a:cubicBezTo>
                    <a:pt x="118" y="43"/>
                    <a:pt x="115" y="48"/>
                    <a:pt x="109" y="49"/>
                  </a:cubicBezTo>
                  <a:cubicBezTo>
                    <a:pt x="104" y="50"/>
                    <a:pt x="99" y="46"/>
                    <a:pt x="98" y="41"/>
                  </a:cubicBezTo>
                  <a:cubicBezTo>
                    <a:pt x="97" y="36"/>
                    <a:pt x="96" y="32"/>
                    <a:pt x="96" y="27"/>
                  </a:cubicBezTo>
                  <a:cubicBezTo>
                    <a:pt x="83" y="32"/>
                    <a:pt x="70" y="35"/>
                    <a:pt x="56" y="35"/>
                  </a:cubicBezTo>
                  <a:cubicBezTo>
                    <a:pt x="56" y="35"/>
                    <a:pt x="56" y="35"/>
                    <a:pt x="56" y="35"/>
                  </a:cubicBezTo>
                  <a:cubicBezTo>
                    <a:pt x="54" y="35"/>
                    <a:pt x="51" y="34"/>
                    <a:pt x="49" y="34"/>
                  </a:cubicBezTo>
                  <a:cubicBezTo>
                    <a:pt x="48" y="34"/>
                    <a:pt x="47" y="34"/>
                    <a:pt x="46" y="34"/>
                  </a:cubicBezTo>
                  <a:cubicBezTo>
                    <a:pt x="45" y="34"/>
                    <a:pt x="45" y="33"/>
                    <a:pt x="44" y="33"/>
                  </a:cubicBezTo>
                  <a:cubicBezTo>
                    <a:pt x="43" y="33"/>
                    <a:pt x="43" y="33"/>
                    <a:pt x="42" y="33"/>
                  </a:cubicBezTo>
                  <a:cubicBezTo>
                    <a:pt x="41" y="33"/>
                    <a:pt x="40" y="33"/>
                    <a:pt x="39" y="32"/>
                  </a:cubicBezTo>
                  <a:cubicBezTo>
                    <a:pt x="39" y="32"/>
                    <a:pt x="38" y="32"/>
                    <a:pt x="37" y="32"/>
                  </a:cubicBezTo>
                  <a:cubicBezTo>
                    <a:pt x="36" y="32"/>
                    <a:pt x="36" y="32"/>
                    <a:pt x="35" y="31"/>
                  </a:cubicBezTo>
                  <a:cubicBezTo>
                    <a:pt x="34" y="31"/>
                    <a:pt x="33" y="31"/>
                    <a:pt x="32" y="31"/>
                  </a:cubicBezTo>
                  <a:cubicBezTo>
                    <a:pt x="29" y="29"/>
                    <a:pt x="25" y="28"/>
                    <a:pt x="22" y="27"/>
                  </a:cubicBezTo>
                  <a:cubicBezTo>
                    <a:pt x="22" y="32"/>
                    <a:pt x="21" y="36"/>
                    <a:pt x="20" y="41"/>
                  </a:cubicBezTo>
                  <a:cubicBezTo>
                    <a:pt x="19" y="46"/>
                    <a:pt x="15" y="49"/>
                    <a:pt x="10"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Freeform 138"/>
            <p:cNvSpPr>
              <a:spLocks/>
            </p:cNvSpPr>
            <p:nvPr/>
          </p:nvSpPr>
          <p:spPr bwMode="auto">
            <a:xfrm>
              <a:off x="8761756" y="1877491"/>
              <a:ext cx="279526" cy="189678"/>
            </a:xfrm>
            <a:custGeom>
              <a:avLst/>
              <a:gdLst>
                <a:gd name="T0" fmla="*/ 146 w 292"/>
                <a:gd name="T1" fmla="*/ 198 h 198"/>
                <a:gd name="T2" fmla="*/ 94 w 292"/>
                <a:gd name="T3" fmla="*/ 182 h 198"/>
                <a:gd name="T4" fmla="*/ 39 w 292"/>
                <a:gd name="T5" fmla="*/ 107 h 198"/>
                <a:gd name="T6" fmla="*/ 15 w 292"/>
                <a:gd name="T7" fmla="*/ 84 h 198"/>
                <a:gd name="T8" fmla="*/ 8 w 292"/>
                <a:gd name="T9" fmla="*/ 71 h 198"/>
                <a:gd name="T10" fmla="*/ 2 w 292"/>
                <a:gd name="T11" fmla="*/ 42 h 198"/>
                <a:gd name="T12" fmla="*/ 16 w 292"/>
                <a:gd name="T13" fmla="*/ 29 h 198"/>
                <a:gd name="T14" fmla="*/ 26 w 292"/>
                <a:gd name="T15" fmla="*/ 28 h 198"/>
                <a:gd name="T16" fmla="*/ 26 w 292"/>
                <a:gd name="T17" fmla="*/ 10 h 198"/>
                <a:gd name="T18" fmla="*/ 36 w 292"/>
                <a:gd name="T19" fmla="*/ 0 h 198"/>
                <a:gd name="T20" fmla="*/ 46 w 292"/>
                <a:gd name="T21" fmla="*/ 10 h 198"/>
                <a:gd name="T22" fmla="*/ 46 w 292"/>
                <a:gd name="T23" fmla="*/ 53 h 198"/>
                <a:gd name="T24" fmla="*/ 38 w 292"/>
                <a:gd name="T25" fmla="*/ 63 h 198"/>
                <a:gd name="T26" fmla="*/ 27 w 292"/>
                <a:gd name="T27" fmla="*/ 56 h 198"/>
                <a:gd name="T28" fmla="*/ 24 w 292"/>
                <a:gd name="T29" fmla="*/ 48 h 198"/>
                <a:gd name="T30" fmla="*/ 23 w 292"/>
                <a:gd name="T31" fmla="*/ 48 h 198"/>
                <a:gd name="T32" fmla="*/ 21 w 292"/>
                <a:gd name="T33" fmla="*/ 49 h 198"/>
                <a:gd name="T34" fmla="*/ 21 w 292"/>
                <a:gd name="T35" fmla="*/ 49 h 198"/>
                <a:gd name="T36" fmla="*/ 25 w 292"/>
                <a:gd name="T37" fmla="*/ 60 h 198"/>
                <a:gd name="T38" fmla="*/ 33 w 292"/>
                <a:gd name="T39" fmla="*/ 76 h 198"/>
                <a:gd name="T40" fmla="*/ 38 w 292"/>
                <a:gd name="T41" fmla="*/ 86 h 198"/>
                <a:gd name="T42" fmla="*/ 47 w 292"/>
                <a:gd name="T43" fmla="*/ 84 h 198"/>
                <a:gd name="T44" fmla="*/ 54 w 292"/>
                <a:gd name="T45" fmla="*/ 90 h 198"/>
                <a:gd name="T46" fmla="*/ 105 w 292"/>
                <a:gd name="T47" fmla="*/ 165 h 198"/>
                <a:gd name="T48" fmla="*/ 146 w 292"/>
                <a:gd name="T49" fmla="*/ 178 h 198"/>
                <a:gd name="T50" fmla="*/ 187 w 292"/>
                <a:gd name="T51" fmla="*/ 165 h 198"/>
                <a:gd name="T52" fmla="*/ 238 w 292"/>
                <a:gd name="T53" fmla="*/ 90 h 198"/>
                <a:gd name="T54" fmla="*/ 245 w 292"/>
                <a:gd name="T55" fmla="*/ 84 h 198"/>
                <a:gd name="T56" fmla="*/ 254 w 292"/>
                <a:gd name="T57" fmla="*/ 86 h 198"/>
                <a:gd name="T58" fmla="*/ 259 w 292"/>
                <a:gd name="T59" fmla="*/ 76 h 198"/>
                <a:gd name="T60" fmla="*/ 267 w 292"/>
                <a:gd name="T61" fmla="*/ 60 h 198"/>
                <a:gd name="T62" fmla="*/ 271 w 292"/>
                <a:gd name="T63" fmla="*/ 49 h 198"/>
                <a:gd name="T64" fmla="*/ 271 w 292"/>
                <a:gd name="T65" fmla="*/ 49 h 198"/>
                <a:gd name="T66" fmla="*/ 269 w 292"/>
                <a:gd name="T67" fmla="*/ 48 h 198"/>
                <a:gd name="T68" fmla="*/ 266 w 292"/>
                <a:gd name="T69" fmla="*/ 49 h 198"/>
                <a:gd name="T70" fmla="*/ 265 w 292"/>
                <a:gd name="T71" fmla="*/ 55 h 198"/>
                <a:gd name="T72" fmla="*/ 254 w 292"/>
                <a:gd name="T73" fmla="*/ 63 h 198"/>
                <a:gd name="T74" fmla="*/ 245 w 292"/>
                <a:gd name="T75" fmla="*/ 53 h 198"/>
                <a:gd name="T76" fmla="*/ 245 w 292"/>
                <a:gd name="T77" fmla="*/ 10 h 198"/>
                <a:gd name="T78" fmla="*/ 255 w 292"/>
                <a:gd name="T79" fmla="*/ 0 h 198"/>
                <a:gd name="T80" fmla="*/ 265 w 292"/>
                <a:gd name="T81" fmla="*/ 10 h 198"/>
                <a:gd name="T82" fmla="*/ 265 w 292"/>
                <a:gd name="T83" fmla="*/ 28 h 198"/>
                <a:gd name="T84" fmla="*/ 276 w 292"/>
                <a:gd name="T85" fmla="*/ 29 h 198"/>
                <a:gd name="T86" fmla="*/ 290 w 292"/>
                <a:gd name="T87" fmla="*/ 42 h 198"/>
                <a:gd name="T88" fmla="*/ 284 w 292"/>
                <a:gd name="T89" fmla="*/ 71 h 198"/>
                <a:gd name="T90" fmla="*/ 277 w 292"/>
                <a:gd name="T91" fmla="*/ 84 h 198"/>
                <a:gd name="T92" fmla="*/ 253 w 292"/>
                <a:gd name="T93" fmla="*/ 107 h 198"/>
                <a:gd name="T94" fmla="*/ 198 w 292"/>
                <a:gd name="T95" fmla="*/ 182 h 198"/>
                <a:gd name="T96" fmla="*/ 146 w 292"/>
                <a:gd name="T9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198">
                  <a:moveTo>
                    <a:pt x="146" y="198"/>
                  </a:moveTo>
                  <a:cubicBezTo>
                    <a:pt x="128" y="198"/>
                    <a:pt x="110" y="192"/>
                    <a:pt x="94" y="182"/>
                  </a:cubicBezTo>
                  <a:cubicBezTo>
                    <a:pt x="71" y="166"/>
                    <a:pt x="51" y="140"/>
                    <a:pt x="39" y="107"/>
                  </a:cubicBezTo>
                  <a:cubicBezTo>
                    <a:pt x="26" y="109"/>
                    <a:pt x="19" y="94"/>
                    <a:pt x="15" y="84"/>
                  </a:cubicBezTo>
                  <a:cubicBezTo>
                    <a:pt x="13" y="80"/>
                    <a:pt x="11" y="75"/>
                    <a:pt x="8" y="71"/>
                  </a:cubicBezTo>
                  <a:cubicBezTo>
                    <a:pt x="2" y="60"/>
                    <a:pt x="0" y="50"/>
                    <a:pt x="2" y="42"/>
                  </a:cubicBezTo>
                  <a:cubicBezTo>
                    <a:pt x="4" y="38"/>
                    <a:pt x="8" y="32"/>
                    <a:pt x="16" y="29"/>
                  </a:cubicBezTo>
                  <a:cubicBezTo>
                    <a:pt x="20" y="28"/>
                    <a:pt x="23" y="28"/>
                    <a:pt x="26" y="28"/>
                  </a:cubicBezTo>
                  <a:cubicBezTo>
                    <a:pt x="26" y="10"/>
                    <a:pt x="26" y="10"/>
                    <a:pt x="26" y="10"/>
                  </a:cubicBezTo>
                  <a:cubicBezTo>
                    <a:pt x="26" y="5"/>
                    <a:pt x="31" y="0"/>
                    <a:pt x="36" y="0"/>
                  </a:cubicBezTo>
                  <a:cubicBezTo>
                    <a:pt x="42" y="0"/>
                    <a:pt x="46" y="5"/>
                    <a:pt x="46" y="10"/>
                  </a:cubicBezTo>
                  <a:cubicBezTo>
                    <a:pt x="46" y="53"/>
                    <a:pt x="46" y="53"/>
                    <a:pt x="46" y="53"/>
                  </a:cubicBezTo>
                  <a:cubicBezTo>
                    <a:pt x="46" y="58"/>
                    <a:pt x="43" y="62"/>
                    <a:pt x="38" y="63"/>
                  </a:cubicBezTo>
                  <a:cubicBezTo>
                    <a:pt x="33" y="64"/>
                    <a:pt x="29" y="61"/>
                    <a:pt x="27" y="56"/>
                  </a:cubicBezTo>
                  <a:cubicBezTo>
                    <a:pt x="24" y="48"/>
                    <a:pt x="24" y="48"/>
                    <a:pt x="24" y="48"/>
                  </a:cubicBezTo>
                  <a:cubicBezTo>
                    <a:pt x="24" y="48"/>
                    <a:pt x="23" y="48"/>
                    <a:pt x="23" y="48"/>
                  </a:cubicBezTo>
                  <a:cubicBezTo>
                    <a:pt x="22" y="49"/>
                    <a:pt x="21" y="49"/>
                    <a:pt x="21" y="49"/>
                  </a:cubicBezTo>
                  <a:cubicBezTo>
                    <a:pt x="21" y="49"/>
                    <a:pt x="21" y="49"/>
                    <a:pt x="21" y="49"/>
                  </a:cubicBezTo>
                  <a:cubicBezTo>
                    <a:pt x="21" y="49"/>
                    <a:pt x="21" y="52"/>
                    <a:pt x="25" y="60"/>
                  </a:cubicBezTo>
                  <a:cubicBezTo>
                    <a:pt x="29" y="65"/>
                    <a:pt x="31" y="71"/>
                    <a:pt x="33" y="76"/>
                  </a:cubicBezTo>
                  <a:cubicBezTo>
                    <a:pt x="35" y="79"/>
                    <a:pt x="36" y="83"/>
                    <a:pt x="38" y="86"/>
                  </a:cubicBezTo>
                  <a:cubicBezTo>
                    <a:pt x="40" y="84"/>
                    <a:pt x="44" y="83"/>
                    <a:pt x="47" y="84"/>
                  </a:cubicBezTo>
                  <a:cubicBezTo>
                    <a:pt x="50" y="84"/>
                    <a:pt x="53" y="87"/>
                    <a:pt x="54" y="90"/>
                  </a:cubicBezTo>
                  <a:cubicBezTo>
                    <a:pt x="65" y="124"/>
                    <a:pt x="83" y="150"/>
                    <a:pt x="105" y="165"/>
                  </a:cubicBezTo>
                  <a:cubicBezTo>
                    <a:pt x="118" y="173"/>
                    <a:pt x="132" y="178"/>
                    <a:pt x="146" y="178"/>
                  </a:cubicBezTo>
                  <a:cubicBezTo>
                    <a:pt x="160" y="178"/>
                    <a:pt x="174" y="173"/>
                    <a:pt x="187" y="165"/>
                  </a:cubicBezTo>
                  <a:cubicBezTo>
                    <a:pt x="209" y="150"/>
                    <a:pt x="227" y="124"/>
                    <a:pt x="238" y="90"/>
                  </a:cubicBezTo>
                  <a:cubicBezTo>
                    <a:pt x="239" y="87"/>
                    <a:pt x="242" y="84"/>
                    <a:pt x="245" y="84"/>
                  </a:cubicBezTo>
                  <a:cubicBezTo>
                    <a:pt x="249" y="83"/>
                    <a:pt x="252" y="84"/>
                    <a:pt x="254" y="86"/>
                  </a:cubicBezTo>
                  <a:cubicBezTo>
                    <a:pt x="256" y="83"/>
                    <a:pt x="257" y="79"/>
                    <a:pt x="259" y="76"/>
                  </a:cubicBezTo>
                  <a:cubicBezTo>
                    <a:pt x="261" y="71"/>
                    <a:pt x="263" y="65"/>
                    <a:pt x="267" y="60"/>
                  </a:cubicBezTo>
                  <a:cubicBezTo>
                    <a:pt x="271" y="52"/>
                    <a:pt x="271" y="49"/>
                    <a:pt x="271" y="49"/>
                  </a:cubicBezTo>
                  <a:cubicBezTo>
                    <a:pt x="271" y="49"/>
                    <a:pt x="271" y="49"/>
                    <a:pt x="271" y="49"/>
                  </a:cubicBezTo>
                  <a:cubicBezTo>
                    <a:pt x="271" y="49"/>
                    <a:pt x="270" y="49"/>
                    <a:pt x="269" y="48"/>
                  </a:cubicBezTo>
                  <a:cubicBezTo>
                    <a:pt x="268" y="48"/>
                    <a:pt x="267" y="48"/>
                    <a:pt x="266" y="49"/>
                  </a:cubicBezTo>
                  <a:cubicBezTo>
                    <a:pt x="265" y="55"/>
                    <a:pt x="265" y="55"/>
                    <a:pt x="265" y="55"/>
                  </a:cubicBezTo>
                  <a:cubicBezTo>
                    <a:pt x="264" y="60"/>
                    <a:pt x="259" y="63"/>
                    <a:pt x="254" y="63"/>
                  </a:cubicBezTo>
                  <a:cubicBezTo>
                    <a:pt x="249" y="62"/>
                    <a:pt x="245" y="58"/>
                    <a:pt x="245" y="53"/>
                  </a:cubicBezTo>
                  <a:cubicBezTo>
                    <a:pt x="245" y="10"/>
                    <a:pt x="245" y="10"/>
                    <a:pt x="245" y="10"/>
                  </a:cubicBezTo>
                  <a:cubicBezTo>
                    <a:pt x="245" y="4"/>
                    <a:pt x="249" y="0"/>
                    <a:pt x="255" y="0"/>
                  </a:cubicBezTo>
                  <a:cubicBezTo>
                    <a:pt x="261" y="0"/>
                    <a:pt x="265" y="4"/>
                    <a:pt x="265" y="10"/>
                  </a:cubicBezTo>
                  <a:cubicBezTo>
                    <a:pt x="265" y="28"/>
                    <a:pt x="265" y="28"/>
                    <a:pt x="265" y="28"/>
                  </a:cubicBezTo>
                  <a:cubicBezTo>
                    <a:pt x="269" y="28"/>
                    <a:pt x="272" y="28"/>
                    <a:pt x="276" y="29"/>
                  </a:cubicBezTo>
                  <a:cubicBezTo>
                    <a:pt x="284" y="32"/>
                    <a:pt x="288" y="38"/>
                    <a:pt x="290" y="42"/>
                  </a:cubicBezTo>
                  <a:cubicBezTo>
                    <a:pt x="292" y="50"/>
                    <a:pt x="290" y="60"/>
                    <a:pt x="284" y="71"/>
                  </a:cubicBezTo>
                  <a:cubicBezTo>
                    <a:pt x="281" y="75"/>
                    <a:pt x="279" y="80"/>
                    <a:pt x="277" y="84"/>
                  </a:cubicBezTo>
                  <a:cubicBezTo>
                    <a:pt x="273" y="94"/>
                    <a:pt x="266" y="109"/>
                    <a:pt x="253" y="107"/>
                  </a:cubicBezTo>
                  <a:cubicBezTo>
                    <a:pt x="241" y="140"/>
                    <a:pt x="221" y="166"/>
                    <a:pt x="198" y="182"/>
                  </a:cubicBezTo>
                  <a:cubicBezTo>
                    <a:pt x="182" y="192"/>
                    <a:pt x="164" y="198"/>
                    <a:pt x="146" y="1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 name="Freeform 139"/>
            <p:cNvSpPr>
              <a:spLocks/>
            </p:cNvSpPr>
            <p:nvPr/>
          </p:nvSpPr>
          <p:spPr bwMode="auto">
            <a:xfrm>
              <a:off x="8944174" y="1834836"/>
              <a:ext cx="70789" cy="59898"/>
            </a:xfrm>
            <a:custGeom>
              <a:avLst/>
              <a:gdLst>
                <a:gd name="T0" fmla="*/ 64 w 74"/>
                <a:gd name="T1" fmla="*/ 63 h 63"/>
                <a:gd name="T2" fmla="*/ 0 w 74"/>
                <a:gd name="T3" fmla="*/ 10 h 63"/>
                <a:gd name="T4" fmla="*/ 10 w 74"/>
                <a:gd name="T5" fmla="*/ 0 h 63"/>
                <a:gd name="T6" fmla="*/ 20 w 74"/>
                <a:gd name="T7" fmla="*/ 10 h 63"/>
                <a:gd name="T8" fmla="*/ 64 w 74"/>
                <a:gd name="T9" fmla="*/ 43 h 63"/>
                <a:gd name="T10" fmla="*/ 74 w 74"/>
                <a:gd name="T11" fmla="*/ 53 h 63"/>
                <a:gd name="T12" fmla="*/ 64 w 7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74" h="63">
                  <a:moveTo>
                    <a:pt x="64" y="63"/>
                  </a:moveTo>
                  <a:cubicBezTo>
                    <a:pt x="30" y="63"/>
                    <a:pt x="0" y="38"/>
                    <a:pt x="0" y="10"/>
                  </a:cubicBezTo>
                  <a:cubicBezTo>
                    <a:pt x="0" y="4"/>
                    <a:pt x="4" y="0"/>
                    <a:pt x="10" y="0"/>
                  </a:cubicBezTo>
                  <a:cubicBezTo>
                    <a:pt x="15" y="0"/>
                    <a:pt x="20" y="4"/>
                    <a:pt x="20" y="10"/>
                  </a:cubicBezTo>
                  <a:cubicBezTo>
                    <a:pt x="20" y="27"/>
                    <a:pt x="41" y="43"/>
                    <a:pt x="64" y="43"/>
                  </a:cubicBezTo>
                  <a:cubicBezTo>
                    <a:pt x="70" y="43"/>
                    <a:pt x="74" y="48"/>
                    <a:pt x="74" y="53"/>
                  </a:cubicBezTo>
                  <a:cubicBezTo>
                    <a:pt x="74" y="59"/>
                    <a:pt x="70" y="63"/>
                    <a:pt x="64"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 name="Freeform 140"/>
            <p:cNvSpPr>
              <a:spLocks/>
            </p:cNvSpPr>
            <p:nvPr/>
          </p:nvSpPr>
          <p:spPr bwMode="auto">
            <a:xfrm>
              <a:off x="8789890" y="1833021"/>
              <a:ext cx="174250" cy="62621"/>
            </a:xfrm>
            <a:custGeom>
              <a:avLst/>
              <a:gdLst>
                <a:gd name="T0" fmla="*/ 10 w 182"/>
                <a:gd name="T1" fmla="*/ 66 h 66"/>
                <a:gd name="T2" fmla="*/ 0 w 182"/>
                <a:gd name="T3" fmla="*/ 56 h 66"/>
                <a:gd name="T4" fmla="*/ 10 w 182"/>
                <a:gd name="T5" fmla="*/ 46 h 66"/>
                <a:gd name="T6" fmla="*/ 164 w 182"/>
                <a:gd name="T7" fmla="*/ 4 h 66"/>
                <a:gd name="T8" fmla="*/ 178 w 182"/>
                <a:gd name="T9" fmla="*/ 5 h 66"/>
                <a:gd name="T10" fmla="*/ 177 w 182"/>
                <a:gd name="T11" fmla="*/ 19 h 66"/>
                <a:gd name="T12" fmla="*/ 10 w 18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82" h="66">
                  <a:moveTo>
                    <a:pt x="10" y="66"/>
                  </a:moveTo>
                  <a:cubicBezTo>
                    <a:pt x="5" y="66"/>
                    <a:pt x="0" y="61"/>
                    <a:pt x="0" y="56"/>
                  </a:cubicBezTo>
                  <a:cubicBezTo>
                    <a:pt x="0" y="50"/>
                    <a:pt x="5" y="46"/>
                    <a:pt x="10" y="46"/>
                  </a:cubicBezTo>
                  <a:cubicBezTo>
                    <a:pt x="80" y="46"/>
                    <a:pt x="128" y="33"/>
                    <a:pt x="164" y="4"/>
                  </a:cubicBezTo>
                  <a:cubicBezTo>
                    <a:pt x="169" y="0"/>
                    <a:pt x="175" y="1"/>
                    <a:pt x="178" y="5"/>
                  </a:cubicBezTo>
                  <a:cubicBezTo>
                    <a:pt x="182" y="10"/>
                    <a:pt x="181" y="16"/>
                    <a:pt x="177" y="19"/>
                  </a:cubicBezTo>
                  <a:cubicBezTo>
                    <a:pt x="137" y="51"/>
                    <a:pt x="85" y="66"/>
                    <a:pt x="10" y="6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Freeform 141"/>
            <p:cNvSpPr>
              <a:spLocks/>
            </p:cNvSpPr>
            <p:nvPr/>
          </p:nvSpPr>
          <p:spPr bwMode="auto">
            <a:xfrm>
              <a:off x="8743605" y="1715947"/>
              <a:ext cx="315828" cy="345777"/>
            </a:xfrm>
            <a:custGeom>
              <a:avLst/>
              <a:gdLst>
                <a:gd name="T0" fmla="*/ 320 w 330"/>
                <a:gd name="T1" fmla="*/ 361 h 361"/>
                <a:gd name="T2" fmla="*/ 310 w 330"/>
                <a:gd name="T3" fmla="*/ 351 h 361"/>
                <a:gd name="T4" fmla="*/ 310 w 330"/>
                <a:gd name="T5" fmla="*/ 136 h 361"/>
                <a:gd name="T6" fmla="*/ 309 w 330"/>
                <a:gd name="T7" fmla="*/ 133 h 361"/>
                <a:gd name="T8" fmla="*/ 165 w 330"/>
                <a:gd name="T9" fmla="*/ 20 h 361"/>
                <a:gd name="T10" fmla="*/ 21 w 330"/>
                <a:gd name="T11" fmla="*/ 133 h 361"/>
                <a:gd name="T12" fmla="*/ 20 w 330"/>
                <a:gd name="T13" fmla="*/ 136 h 361"/>
                <a:gd name="T14" fmla="*/ 20 w 330"/>
                <a:gd name="T15" fmla="*/ 349 h 361"/>
                <a:gd name="T16" fmla="*/ 10 w 330"/>
                <a:gd name="T17" fmla="*/ 359 h 361"/>
                <a:gd name="T18" fmla="*/ 0 w 330"/>
                <a:gd name="T19" fmla="*/ 349 h 361"/>
                <a:gd name="T20" fmla="*/ 0 w 330"/>
                <a:gd name="T21" fmla="*/ 133 h 361"/>
                <a:gd name="T22" fmla="*/ 1 w 330"/>
                <a:gd name="T23" fmla="*/ 129 h 361"/>
                <a:gd name="T24" fmla="*/ 165 w 330"/>
                <a:gd name="T25" fmla="*/ 0 h 361"/>
                <a:gd name="T26" fmla="*/ 329 w 330"/>
                <a:gd name="T27" fmla="*/ 129 h 361"/>
                <a:gd name="T28" fmla="*/ 330 w 330"/>
                <a:gd name="T29" fmla="*/ 133 h 361"/>
                <a:gd name="T30" fmla="*/ 330 w 330"/>
                <a:gd name="T31" fmla="*/ 351 h 361"/>
                <a:gd name="T32" fmla="*/ 320 w 330"/>
                <a:gd name="T33"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0" h="361">
                  <a:moveTo>
                    <a:pt x="320" y="361"/>
                  </a:moveTo>
                  <a:cubicBezTo>
                    <a:pt x="314" y="361"/>
                    <a:pt x="310" y="357"/>
                    <a:pt x="310" y="351"/>
                  </a:cubicBezTo>
                  <a:cubicBezTo>
                    <a:pt x="310" y="136"/>
                    <a:pt x="310" y="136"/>
                    <a:pt x="310" y="136"/>
                  </a:cubicBezTo>
                  <a:cubicBezTo>
                    <a:pt x="309" y="135"/>
                    <a:pt x="309" y="134"/>
                    <a:pt x="309" y="133"/>
                  </a:cubicBezTo>
                  <a:cubicBezTo>
                    <a:pt x="308" y="71"/>
                    <a:pt x="243" y="20"/>
                    <a:pt x="165" y="20"/>
                  </a:cubicBezTo>
                  <a:cubicBezTo>
                    <a:pt x="87" y="20"/>
                    <a:pt x="22" y="71"/>
                    <a:pt x="21" y="133"/>
                  </a:cubicBezTo>
                  <a:cubicBezTo>
                    <a:pt x="21" y="134"/>
                    <a:pt x="21" y="135"/>
                    <a:pt x="20" y="136"/>
                  </a:cubicBezTo>
                  <a:cubicBezTo>
                    <a:pt x="20" y="349"/>
                    <a:pt x="20" y="349"/>
                    <a:pt x="20" y="349"/>
                  </a:cubicBezTo>
                  <a:cubicBezTo>
                    <a:pt x="20" y="355"/>
                    <a:pt x="16" y="359"/>
                    <a:pt x="10" y="359"/>
                  </a:cubicBezTo>
                  <a:cubicBezTo>
                    <a:pt x="5" y="359"/>
                    <a:pt x="0" y="355"/>
                    <a:pt x="0" y="349"/>
                  </a:cubicBezTo>
                  <a:cubicBezTo>
                    <a:pt x="0" y="133"/>
                    <a:pt x="0" y="133"/>
                    <a:pt x="0" y="133"/>
                  </a:cubicBezTo>
                  <a:cubicBezTo>
                    <a:pt x="0" y="132"/>
                    <a:pt x="1" y="130"/>
                    <a:pt x="1" y="129"/>
                  </a:cubicBezTo>
                  <a:cubicBezTo>
                    <a:pt x="5" y="57"/>
                    <a:pt x="76" y="0"/>
                    <a:pt x="165" y="0"/>
                  </a:cubicBezTo>
                  <a:cubicBezTo>
                    <a:pt x="254" y="0"/>
                    <a:pt x="325" y="57"/>
                    <a:pt x="329" y="129"/>
                  </a:cubicBezTo>
                  <a:cubicBezTo>
                    <a:pt x="329" y="131"/>
                    <a:pt x="330" y="132"/>
                    <a:pt x="330" y="133"/>
                  </a:cubicBezTo>
                  <a:cubicBezTo>
                    <a:pt x="330" y="351"/>
                    <a:pt x="330" y="351"/>
                    <a:pt x="330" y="351"/>
                  </a:cubicBezTo>
                  <a:cubicBezTo>
                    <a:pt x="330" y="357"/>
                    <a:pt x="325" y="361"/>
                    <a:pt x="320" y="3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 name="Freeform 142"/>
            <p:cNvSpPr>
              <a:spLocks noEditPoints="1"/>
            </p:cNvSpPr>
            <p:nvPr/>
          </p:nvSpPr>
          <p:spPr bwMode="auto">
            <a:xfrm>
              <a:off x="8688244" y="2042665"/>
              <a:ext cx="220535" cy="74419"/>
            </a:xfrm>
            <a:custGeom>
              <a:avLst/>
              <a:gdLst>
                <a:gd name="T0" fmla="*/ 220 w 230"/>
                <a:gd name="T1" fmla="*/ 78 h 78"/>
                <a:gd name="T2" fmla="*/ 220 w 230"/>
                <a:gd name="T3" fmla="*/ 78 h 78"/>
                <a:gd name="T4" fmla="*/ 202 w 230"/>
                <a:gd name="T5" fmla="*/ 78 h 78"/>
                <a:gd name="T6" fmla="*/ 201 w 230"/>
                <a:gd name="T7" fmla="*/ 78 h 78"/>
                <a:gd name="T8" fmla="*/ 192 w 230"/>
                <a:gd name="T9" fmla="*/ 77 h 78"/>
                <a:gd name="T10" fmla="*/ 9 w 230"/>
                <a:gd name="T11" fmla="*/ 43 h 78"/>
                <a:gd name="T12" fmla="*/ 1 w 230"/>
                <a:gd name="T13" fmla="*/ 36 h 78"/>
                <a:gd name="T14" fmla="*/ 3 w 230"/>
                <a:gd name="T15" fmla="*/ 27 h 78"/>
                <a:gd name="T16" fmla="*/ 82 w 230"/>
                <a:gd name="T17" fmla="*/ 0 h 78"/>
                <a:gd name="T18" fmla="*/ 125 w 230"/>
                <a:gd name="T19" fmla="*/ 5 h 78"/>
                <a:gd name="T20" fmla="*/ 179 w 230"/>
                <a:gd name="T21" fmla="*/ 21 h 78"/>
                <a:gd name="T22" fmla="*/ 179 w 230"/>
                <a:gd name="T23" fmla="*/ 21 h 78"/>
                <a:gd name="T24" fmla="*/ 229 w 230"/>
                <a:gd name="T25" fmla="*/ 63 h 78"/>
                <a:gd name="T26" fmla="*/ 230 w 230"/>
                <a:gd name="T27" fmla="*/ 68 h 78"/>
                <a:gd name="T28" fmla="*/ 220 w 230"/>
                <a:gd name="T29" fmla="*/ 78 h 78"/>
                <a:gd name="T30" fmla="*/ 36 w 230"/>
                <a:gd name="T31" fmla="*/ 28 h 78"/>
                <a:gd name="T32" fmla="*/ 199 w 230"/>
                <a:gd name="T33" fmla="*/ 58 h 78"/>
                <a:gd name="T34" fmla="*/ 171 w 230"/>
                <a:gd name="T35" fmla="*/ 40 h 78"/>
                <a:gd name="T36" fmla="*/ 170 w 230"/>
                <a:gd name="T37" fmla="*/ 40 h 78"/>
                <a:gd name="T38" fmla="*/ 121 w 230"/>
                <a:gd name="T39" fmla="*/ 24 h 78"/>
                <a:gd name="T40" fmla="*/ 82 w 230"/>
                <a:gd name="T41" fmla="*/ 20 h 78"/>
                <a:gd name="T42" fmla="*/ 36 w 230"/>
                <a:gd name="T43"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 h="78">
                  <a:moveTo>
                    <a:pt x="220" y="78"/>
                  </a:moveTo>
                  <a:cubicBezTo>
                    <a:pt x="220" y="78"/>
                    <a:pt x="220" y="78"/>
                    <a:pt x="220" y="78"/>
                  </a:cubicBezTo>
                  <a:cubicBezTo>
                    <a:pt x="202" y="78"/>
                    <a:pt x="202" y="78"/>
                    <a:pt x="202" y="78"/>
                  </a:cubicBezTo>
                  <a:cubicBezTo>
                    <a:pt x="202" y="78"/>
                    <a:pt x="201" y="78"/>
                    <a:pt x="201" y="78"/>
                  </a:cubicBezTo>
                  <a:cubicBezTo>
                    <a:pt x="192" y="77"/>
                    <a:pt x="192" y="77"/>
                    <a:pt x="192" y="77"/>
                  </a:cubicBezTo>
                  <a:cubicBezTo>
                    <a:pt x="9" y="43"/>
                    <a:pt x="9" y="43"/>
                    <a:pt x="9" y="43"/>
                  </a:cubicBezTo>
                  <a:cubicBezTo>
                    <a:pt x="5" y="42"/>
                    <a:pt x="3" y="40"/>
                    <a:pt x="1" y="36"/>
                  </a:cubicBezTo>
                  <a:cubicBezTo>
                    <a:pt x="0" y="33"/>
                    <a:pt x="1" y="30"/>
                    <a:pt x="3" y="27"/>
                  </a:cubicBezTo>
                  <a:cubicBezTo>
                    <a:pt x="16" y="10"/>
                    <a:pt x="45" y="0"/>
                    <a:pt x="82" y="0"/>
                  </a:cubicBezTo>
                  <a:cubicBezTo>
                    <a:pt x="96" y="0"/>
                    <a:pt x="110" y="2"/>
                    <a:pt x="125" y="5"/>
                  </a:cubicBezTo>
                  <a:cubicBezTo>
                    <a:pt x="144" y="8"/>
                    <a:pt x="163" y="14"/>
                    <a:pt x="179" y="21"/>
                  </a:cubicBezTo>
                  <a:cubicBezTo>
                    <a:pt x="179" y="21"/>
                    <a:pt x="179" y="21"/>
                    <a:pt x="179" y="21"/>
                  </a:cubicBezTo>
                  <a:cubicBezTo>
                    <a:pt x="204" y="33"/>
                    <a:pt x="221" y="48"/>
                    <a:pt x="229" y="63"/>
                  </a:cubicBezTo>
                  <a:cubicBezTo>
                    <a:pt x="230" y="65"/>
                    <a:pt x="230" y="66"/>
                    <a:pt x="230" y="68"/>
                  </a:cubicBezTo>
                  <a:cubicBezTo>
                    <a:pt x="230" y="74"/>
                    <a:pt x="226" y="78"/>
                    <a:pt x="220" y="78"/>
                  </a:cubicBezTo>
                  <a:close/>
                  <a:moveTo>
                    <a:pt x="36" y="28"/>
                  </a:moveTo>
                  <a:cubicBezTo>
                    <a:pt x="199" y="58"/>
                    <a:pt x="199" y="58"/>
                    <a:pt x="199" y="58"/>
                  </a:cubicBezTo>
                  <a:cubicBezTo>
                    <a:pt x="192" y="51"/>
                    <a:pt x="182" y="45"/>
                    <a:pt x="171" y="40"/>
                  </a:cubicBezTo>
                  <a:cubicBezTo>
                    <a:pt x="170" y="40"/>
                    <a:pt x="170" y="40"/>
                    <a:pt x="170" y="40"/>
                  </a:cubicBezTo>
                  <a:cubicBezTo>
                    <a:pt x="156" y="33"/>
                    <a:pt x="139" y="27"/>
                    <a:pt x="121" y="24"/>
                  </a:cubicBezTo>
                  <a:cubicBezTo>
                    <a:pt x="108" y="22"/>
                    <a:pt x="95" y="20"/>
                    <a:pt x="82" y="20"/>
                  </a:cubicBezTo>
                  <a:cubicBezTo>
                    <a:pt x="64" y="20"/>
                    <a:pt x="48" y="23"/>
                    <a:pt x="36"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 name="Freeform 143"/>
            <p:cNvSpPr>
              <a:spLocks noEditPoints="1"/>
            </p:cNvSpPr>
            <p:nvPr/>
          </p:nvSpPr>
          <p:spPr bwMode="auto">
            <a:xfrm>
              <a:off x="8894258" y="2042665"/>
              <a:ext cx="219627" cy="74419"/>
            </a:xfrm>
            <a:custGeom>
              <a:avLst/>
              <a:gdLst>
                <a:gd name="T0" fmla="*/ 29 w 230"/>
                <a:gd name="T1" fmla="*/ 78 h 78"/>
                <a:gd name="T2" fmla="*/ 10 w 230"/>
                <a:gd name="T3" fmla="*/ 78 h 78"/>
                <a:gd name="T4" fmla="*/ 2 w 230"/>
                <a:gd name="T5" fmla="*/ 74 h 78"/>
                <a:gd name="T6" fmla="*/ 1 w 230"/>
                <a:gd name="T7" fmla="*/ 64 h 78"/>
                <a:gd name="T8" fmla="*/ 52 w 230"/>
                <a:gd name="T9" fmla="*/ 21 h 78"/>
                <a:gd name="T10" fmla="*/ 53 w 230"/>
                <a:gd name="T11" fmla="*/ 21 h 78"/>
                <a:gd name="T12" fmla="*/ 106 w 230"/>
                <a:gd name="T13" fmla="*/ 5 h 78"/>
                <a:gd name="T14" fmla="*/ 148 w 230"/>
                <a:gd name="T15" fmla="*/ 0 h 78"/>
                <a:gd name="T16" fmla="*/ 228 w 230"/>
                <a:gd name="T17" fmla="*/ 27 h 78"/>
                <a:gd name="T18" fmla="*/ 229 w 230"/>
                <a:gd name="T19" fmla="*/ 37 h 78"/>
                <a:gd name="T20" fmla="*/ 222 w 230"/>
                <a:gd name="T21" fmla="*/ 43 h 78"/>
                <a:gd name="T22" fmla="*/ 30 w 230"/>
                <a:gd name="T23" fmla="*/ 78 h 78"/>
                <a:gd name="T24" fmla="*/ 29 w 230"/>
                <a:gd name="T25" fmla="*/ 78 h 78"/>
                <a:gd name="T26" fmla="*/ 61 w 230"/>
                <a:gd name="T27" fmla="*/ 39 h 78"/>
                <a:gd name="T28" fmla="*/ 60 w 230"/>
                <a:gd name="T29" fmla="*/ 40 h 78"/>
                <a:gd name="T30" fmla="*/ 31 w 230"/>
                <a:gd name="T31" fmla="*/ 58 h 78"/>
                <a:gd name="T32" fmla="*/ 194 w 230"/>
                <a:gd name="T33" fmla="*/ 28 h 78"/>
                <a:gd name="T34" fmla="*/ 148 w 230"/>
                <a:gd name="T35" fmla="*/ 20 h 78"/>
                <a:gd name="T36" fmla="*/ 109 w 230"/>
                <a:gd name="T37" fmla="*/ 24 h 78"/>
                <a:gd name="T38" fmla="*/ 61 w 230"/>
                <a:gd name="T39" fmla="*/ 39 h 78"/>
                <a:gd name="T40" fmla="*/ 61 w 230"/>
                <a:gd name="T41"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78">
                  <a:moveTo>
                    <a:pt x="29" y="78"/>
                  </a:moveTo>
                  <a:cubicBezTo>
                    <a:pt x="10" y="78"/>
                    <a:pt x="10" y="78"/>
                    <a:pt x="10" y="78"/>
                  </a:cubicBezTo>
                  <a:cubicBezTo>
                    <a:pt x="7" y="78"/>
                    <a:pt x="4" y="77"/>
                    <a:pt x="2" y="74"/>
                  </a:cubicBezTo>
                  <a:cubicBezTo>
                    <a:pt x="0" y="71"/>
                    <a:pt x="0" y="67"/>
                    <a:pt x="1" y="64"/>
                  </a:cubicBezTo>
                  <a:cubicBezTo>
                    <a:pt x="8" y="48"/>
                    <a:pt x="26" y="33"/>
                    <a:pt x="52" y="21"/>
                  </a:cubicBezTo>
                  <a:cubicBezTo>
                    <a:pt x="52" y="21"/>
                    <a:pt x="52" y="21"/>
                    <a:pt x="53" y="21"/>
                  </a:cubicBezTo>
                  <a:cubicBezTo>
                    <a:pt x="68" y="14"/>
                    <a:pt x="87" y="8"/>
                    <a:pt x="106" y="5"/>
                  </a:cubicBezTo>
                  <a:cubicBezTo>
                    <a:pt x="120" y="2"/>
                    <a:pt x="135" y="0"/>
                    <a:pt x="148" y="0"/>
                  </a:cubicBezTo>
                  <a:cubicBezTo>
                    <a:pt x="186" y="0"/>
                    <a:pt x="215" y="10"/>
                    <a:pt x="228" y="27"/>
                  </a:cubicBezTo>
                  <a:cubicBezTo>
                    <a:pt x="230" y="30"/>
                    <a:pt x="230" y="33"/>
                    <a:pt x="229" y="37"/>
                  </a:cubicBezTo>
                  <a:cubicBezTo>
                    <a:pt x="228" y="40"/>
                    <a:pt x="225" y="42"/>
                    <a:pt x="222" y="43"/>
                  </a:cubicBezTo>
                  <a:cubicBezTo>
                    <a:pt x="30" y="78"/>
                    <a:pt x="30" y="78"/>
                    <a:pt x="30" y="78"/>
                  </a:cubicBezTo>
                  <a:cubicBezTo>
                    <a:pt x="30" y="78"/>
                    <a:pt x="29" y="78"/>
                    <a:pt x="29" y="78"/>
                  </a:cubicBezTo>
                  <a:close/>
                  <a:moveTo>
                    <a:pt x="61" y="39"/>
                  </a:moveTo>
                  <a:cubicBezTo>
                    <a:pt x="60" y="39"/>
                    <a:pt x="60" y="40"/>
                    <a:pt x="60" y="40"/>
                  </a:cubicBezTo>
                  <a:cubicBezTo>
                    <a:pt x="48" y="45"/>
                    <a:pt x="38" y="51"/>
                    <a:pt x="31" y="58"/>
                  </a:cubicBezTo>
                  <a:cubicBezTo>
                    <a:pt x="194" y="28"/>
                    <a:pt x="194" y="28"/>
                    <a:pt x="194" y="28"/>
                  </a:cubicBezTo>
                  <a:cubicBezTo>
                    <a:pt x="183" y="23"/>
                    <a:pt x="167" y="20"/>
                    <a:pt x="148" y="20"/>
                  </a:cubicBezTo>
                  <a:cubicBezTo>
                    <a:pt x="136" y="20"/>
                    <a:pt x="123" y="22"/>
                    <a:pt x="109" y="24"/>
                  </a:cubicBezTo>
                  <a:cubicBezTo>
                    <a:pt x="92" y="27"/>
                    <a:pt x="75" y="33"/>
                    <a:pt x="61" y="39"/>
                  </a:cubicBezTo>
                  <a:cubicBezTo>
                    <a:pt x="61" y="39"/>
                    <a:pt x="61" y="39"/>
                    <a:pt x="6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 name="Freeform 144"/>
            <p:cNvSpPr>
              <a:spLocks/>
            </p:cNvSpPr>
            <p:nvPr/>
          </p:nvSpPr>
          <p:spPr bwMode="auto">
            <a:xfrm>
              <a:off x="8867032" y="2385719"/>
              <a:ext cx="24504" cy="19966"/>
            </a:xfrm>
            <a:custGeom>
              <a:avLst/>
              <a:gdLst>
                <a:gd name="T0" fmla="*/ 15 w 25"/>
                <a:gd name="T1" fmla="*/ 21 h 21"/>
                <a:gd name="T2" fmla="*/ 15 w 25"/>
                <a:gd name="T3" fmla="*/ 21 h 21"/>
                <a:gd name="T4" fmla="*/ 10 w 25"/>
                <a:gd name="T5" fmla="*/ 21 h 21"/>
                <a:gd name="T6" fmla="*/ 0 w 25"/>
                <a:gd name="T7" fmla="*/ 11 h 21"/>
                <a:gd name="T8" fmla="*/ 0 w 25"/>
                <a:gd name="T9" fmla="*/ 10 h 21"/>
                <a:gd name="T10" fmla="*/ 4 w 25"/>
                <a:gd name="T11" fmla="*/ 3 h 21"/>
                <a:gd name="T12" fmla="*/ 12 w 25"/>
                <a:gd name="T13" fmla="*/ 1 h 21"/>
                <a:gd name="T14" fmla="*/ 17 w 25"/>
                <a:gd name="T15" fmla="*/ 1 h 21"/>
                <a:gd name="T16" fmla="*/ 25 w 25"/>
                <a:gd name="T17" fmla="*/ 11 h 21"/>
                <a:gd name="T18" fmla="*/ 15 w 25"/>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15" y="21"/>
                  </a:moveTo>
                  <a:cubicBezTo>
                    <a:pt x="15" y="21"/>
                    <a:pt x="15" y="21"/>
                    <a:pt x="15" y="21"/>
                  </a:cubicBezTo>
                  <a:cubicBezTo>
                    <a:pt x="10" y="21"/>
                    <a:pt x="10" y="21"/>
                    <a:pt x="10" y="21"/>
                  </a:cubicBezTo>
                  <a:cubicBezTo>
                    <a:pt x="5" y="21"/>
                    <a:pt x="0" y="17"/>
                    <a:pt x="0" y="11"/>
                  </a:cubicBezTo>
                  <a:cubicBezTo>
                    <a:pt x="0" y="10"/>
                    <a:pt x="0" y="10"/>
                    <a:pt x="0" y="10"/>
                  </a:cubicBezTo>
                  <a:cubicBezTo>
                    <a:pt x="0" y="7"/>
                    <a:pt x="1" y="5"/>
                    <a:pt x="4" y="3"/>
                  </a:cubicBezTo>
                  <a:cubicBezTo>
                    <a:pt x="6" y="1"/>
                    <a:pt x="9" y="0"/>
                    <a:pt x="12" y="1"/>
                  </a:cubicBezTo>
                  <a:cubicBezTo>
                    <a:pt x="17" y="1"/>
                    <a:pt x="17" y="1"/>
                    <a:pt x="17" y="1"/>
                  </a:cubicBezTo>
                  <a:cubicBezTo>
                    <a:pt x="22" y="2"/>
                    <a:pt x="25" y="6"/>
                    <a:pt x="25" y="11"/>
                  </a:cubicBezTo>
                  <a:cubicBezTo>
                    <a:pt x="25" y="17"/>
                    <a:pt x="21" y="21"/>
                    <a:pt x="15"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 name="Freeform 145"/>
            <p:cNvSpPr>
              <a:spLocks/>
            </p:cNvSpPr>
            <p:nvPr/>
          </p:nvSpPr>
          <p:spPr bwMode="auto">
            <a:xfrm>
              <a:off x="8911502" y="2385719"/>
              <a:ext cx="24504" cy="19966"/>
            </a:xfrm>
            <a:custGeom>
              <a:avLst/>
              <a:gdLst>
                <a:gd name="T0" fmla="*/ 16 w 26"/>
                <a:gd name="T1" fmla="*/ 21 h 21"/>
                <a:gd name="T2" fmla="*/ 11 w 26"/>
                <a:gd name="T3" fmla="*/ 21 h 21"/>
                <a:gd name="T4" fmla="*/ 1 w 26"/>
                <a:gd name="T5" fmla="*/ 12 h 21"/>
                <a:gd name="T6" fmla="*/ 9 w 26"/>
                <a:gd name="T7" fmla="*/ 1 h 21"/>
                <a:gd name="T8" fmla="*/ 14 w 26"/>
                <a:gd name="T9" fmla="*/ 0 h 21"/>
                <a:gd name="T10" fmla="*/ 22 w 26"/>
                <a:gd name="T11" fmla="*/ 3 h 21"/>
                <a:gd name="T12" fmla="*/ 26 w 26"/>
                <a:gd name="T13" fmla="*/ 10 h 21"/>
                <a:gd name="T14" fmla="*/ 26 w 26"/>
                <a:gd name="T15" fmla="*/ 11 h 21"/>
                <a:gd name="T16" fmla="*/ 16 w 26"/>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1">
                  <a:moveTo>
                    <a:pt x="16" y="21"/>
                  </a:moveTo>
                  <a:cubicBezTo>
                    <a:pt x="11" y="21"/>
                    <a:pt x="11" y="21"/>
                    <a:pt x="11" y="21"/>
                  </a:cubicBezTo>
                  <a:cubicBezTo>
                    <a:pt x="6" y="21"/>
                    <a:pt x="1" y="17"/>
                    <a:pt x="1" y="12"/>
                  </a:cubicBezTo>
                  <a:cubicBezTo>
                    <a:pt x="0" y="7"/>
                    <a:pt x="4" y="2"/>
                    <a:pt x="9" y="1"/>
                  </a:cubicBezTo>
                  <a:cubicBezTo>
                    <a:pt x="14" y="0"/>
                    <a:pt x="14" y="0"/>
                    <a:pt x="14" y="0"/>
                  </a:cubicBezTo>
                  <a:cubicBezTo>
                    <a:pt x="17" y="0"/>
                    <a:pt x="20" y="1"/>
                    <a:pt x="22" y="3"/>
                  </a:cubicBezTo>
                  <a:cubicBezTo>
                    <a:pt x="25" y="5"/>
                    <a:pt x="26" y="7"/>
                    <a:pt x="26" y="10"/>
                  </a:cubicBezTo>
                  <a:cubicBezTo>
                    <a:pt x="26" y="11"/>
                    <a:pt x="26" y="11"/>
                    <a:pt x="26" y="11"/>
                  </a:cubicBezTo>
                  <a:cubicBezTo>
                    <a:pt x="26" y="17"/>
                    <a:pt x="21" y="21"/>
                    <a:pt x="16"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 name="Freeform 146"/>
            <p:cNvSpPr>
              <a:spLocks noEditPoints="1"/>
            </p:cNvSpPr>
            <p:nvPr/>
          </p:nvSpPr>
          <p:spPr bwMode="auto">
            <a:xfrm>
              <a:off x="8871570" y="2098026"/>
              <a:ext cx="59898" cy="307660"/>
            </a:xfrm>
            <a:custGeom>
              <a:avLst/>
              <a:gdLst>
                <a:gd name="T0" fmla="*/ 52 w 62"/>
                <a:gd name="T1" fmla="*/ 321 h 321"/>
                <a:gd name="T2" fmla="*/ 10 w 62"/>
                <a:gd name="T3" fmla="*/ 321 h 321"/>
                <a:gd name="T4" fmla="*/ 0 w 62"/>
                <a:gd name="T5" fmla="*/ 311 h 321"/>
                <a:gd name="T6" fmla="*/ 0 w 62"/>
                <a:gd name="T7" fmla="*/ 10 h 321"/>
                <a:gd name="T8" fmla="*/ 10 w 62"/>
                <a:gd name="T9" fmla="*/ 0 h 321"/>
                <a:gd name="T10" fmla="*/ 52 w 62"/>
                <a:gd name="T11" fmla="*/ 0 h 321"/>
                <a:gd name="T12" fmla="*/ 62 w 62"/>
                <a:gd name="T13" fmla="*/ 10 h 321"/>
                <a:gd name="T14" fmla="*/ 62 w 62"/>
                <a:gd name="T15" fmla="*/ 311 h 321"/>
                <a:gd name="T16" fmla="*/ 52 w 62"/>
                <a:gd name="T17" fmla="*/ 321 h 321"/>
                <a:gd name="T18" fmla="*/ 20 w 62"/>
                <a:gd name="T19" fmla="*/ 301 h 321"/>
                <a:gd name="T20" fmla="*/ 42 w 62"/>
                <a:gd name="T21" fmla="*/ 301 h 321"/>
                <a:gd name="T22" fmla="*/ 42 w 62"/>
                <a:gd name="T23" fmla="*/ 20 h 321"/>
                <a:gd name="T24" fmla="*/ 20 w 62"/>
                <a:gd name="T25" fmla="*/ 20 h 321"/>
                <a:gd name="T26" fmla="*/ 20 w 62"/>
                <a:gd name="T27" fmla="*/ 30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321">
                  <a:moveTo>
                    <a:pt x="52" y="321"/>
                  </a:moveTo>
                  <a:cubicBezTo>
                    <a:pt x="10" y="321"/>
                    <a:pt x="10" y="321"/>
                    <a:pt x="10" y="321"/>
                  </a:cubicBezTo>
                  <a:cubicBezTo>
                    <a:pt x="5" y="321"/>
                    <a:pt x="0" y="317"/>
                    <a:pt x="0" y="311"/>
                  </a:cubicBezTo>
                  <a:cubicBezTo>
                    <a:pt x="0" y="10"/>
                    <a:pt x="0" y="10"/>
                    <a:pt x="0" y="10"/>
                  </a:cubicBezTo>
                  <a:cubicBezTo>
                    <a:pt x="0" y="5"/>
                    <a:pt x="5" y="0"/>
                    <a:pt x="10" y="0"/>
                  </a:cubicBezTo>
                  <a:cubicBezTo>
                    <a:pt x="52" y="0"/>
                    <a:pt x="52" y="0"/>
                    <a:pt x="52" y="0"/>
                  </a:cubicBezTo>
                  <a:cubicBezTo>
                    <a:pt x="57" y="0"/>
                    <a:pt x="62" y="5"/>
                    <a:pt x="62" y="10"/>
                  </a:cubicBezTo>
                  <a:cubicBezTo>
                    <a:pt x="62" y="311"/>
                    <a:pt x="62" y="311"/>
                    <a:pt x="62" y="311"/>
                  </a:cubicBezTo>
                  <a:cubicBezTo>
                    <a:pt x="62" y="317"/>
                    <a:pt x="57" y="321"/>
                    <a:pt x="52" y="321"/>
                  </a:cubicBezTo>
                  <a:close/>
                  <a:moveTo>
                    <a:pt x="20" y="301"/>
                  </a:moveTo>
                  <a:cubicBezTo>
                    <a:pt x="42" y="301"/>
                    <a:pt x="42" y="301"/>
                    <a:pt x="42" y="301"/>
                  </a:cubicBezTo>
                  <a:cubicBezTo>
                    <a:pt x="42" y="20"/>
                    <a:pt x="42" y="20"/>
                    <a:pt x="42" y="20"/>
                  </a:cubicBezTo>
                  <a:cubicBezTo>
                    <a:pt x="20" y="20"/>
                    <a:pt x="20" y="20"/>
                    <a:pt x="20" y="20"/>
                  </a:cubicBezTo>
                  <a:lnTo>
                    <a:pt x="20" y="3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 name="Freeform 147"/>
            <p:cNvSpPr>
              <a:spLocks noEditPoints="1"/>
            </p:cNvSpPr>
            <p:nvPr/>
          </p:nvSpPr>
          <p:spPr bwMode="auto">
            <a:xfrm>
              <a:off x="8674631" y="2061724"/>
              <a:ext cx="216905" cy="343962"/>
            </a:xfrm>
            <a:custGeom>
              <a:avLst/>
              <a:gdLst>
                <a:gd name="T0" fmla="*/ 215 w 226"/>
                <a:gd name="T1" fmla="*/ 359 h 359"/>
                <a:gd name="T2" fmla="*/ 209 w 226"/>
                <a:gd name="T3" fmla="*/ 358 h 359"/>
                <a:gd name="T4" fmla="*/ 0 w 226"/>
                <a:gd name="T5" fmla="*/ 311 h 359"/>
                <a:gd name="T6" fmla="*/ 7 w 226"/>
                <a:gd name="T7" fmla="*/ 248 h 359"/>
                <a:gd name="T8" fmla="*/ 39 w 226"/>
                <a:gd name="T9" fmla="*/ 235 h 359"/>
                <a:gd name="T10" fmla="*/ 38 w 226"/>
                <a:gd name="T11" fmla="*/ 232 h 359"/>
                <a:gd name="T12" fmla="*/ 38 w 226"/>
                <a:gd name="T13" fmla="*/ 232 h 359"/>
                <a:gd name="T14" fmla="*/ 37 w 226"/>
                <a:gd name="T15" fmla="*/ 231 h 359"/>
                <a:gd name="T16" fmla="*/ 35 w 226"/>
                <a:gd name="T17" fmla="*/ 231 h 359"/>
                <a:gd name="T18" fmla="*/ 5 w 226"/>
                <a:gd name="T19" fmla="*/ 238 h 359"/>
                <a:gd name="T20" fmla="*/ 0 w 226"/>
                <a:gd name="T21" fmla="*/ 227 h 359"/>
                <a:gd name="T22" fmla="*/ 45 w 226"/>
                <a:gd name="T23" fmla="*/ 202 h 359"/>
                <a:gd name="T24" fmla="*/ 46 w 226"/>
                <a:gd name="T25" fmla="*/ 201 h 359"/>
                <a:gd name="T26" fmla="*/ 46 w 226"/>
                <a:gd name="T27" fmla="*/ 201 h 359"/>
                <a:gd name="T28" fmla="*/ 47 w 226"/>
                <a:gd name="T29" fmla="*/ 198 h 359"/>
                <a:gd name="T30" fmla="*/ 46 w 226"/>
                <a:gd name="T31" fmla="*/ 197 h 359"/>
                <a:gd name="T32" fmla="*/ 46 w 226"/>
                <a:gd name="T33" fmla="*/ 197 h 359"/>
                <a:gd name="T34" fmla="*/ 45 w 226"/>
                <a:gd name="T35" fmla="*/ 196 h 359"/>
                <a:gd name="T36" fmla="*/ 45 w 226"/>
                <a:gd name="T37" fmla="*/ 196 h 359"/>
                <a:gd name="T38" fmla="*/ 35 w 226"/>
                <a:gd name="T39" fmla="*/ 188 h 359"/>
                <a:gd name="T40" fmla="*/ 49 w 226"/>
                <a:gd name="T41" fmla="*/ 174 h 359"/>
                <a:gd name="T42" fmla="*/ 49 w 226"/>
                <a:gd name="T43" fmla="*/ 173 h 359"/>
                <a:gd name="T44" fmla="*/ 49 w 226"/>
                <a:gd name="T45" fmla="*/ 173 h 359"/>
                <a:gd name="T46" fmla="*/ 50 w 226"/>
                <a:gd name="T47" fmla="*/ 172 h 359"/>
                <a:gd name="T48" fmla="*/ 51 w 226"/>
                <a:gd name="T49" fmla="*/ 171 h 359"/>
                <a:gd name="T50" fmla="*/ 47 w 226"/>
                <a:gd name="T51" fmla="*/ 168 h 359"/>
                <a:gd name="T52" fmla="*/ 36 w 226"/>
                <a:gd name="T53" fmla="*/ 154 h 359"/>
                <a:gd name="T54" fmla="*/ 33 w 226"/>
                <a:gd name="T55" fmla="*/ 150 h 359"/>
                <a:gd name="T56" fmla="*/ 5 w 226"/>
                <a:gd name="T57" fmla="*/ 156 h 359"/>
                <a:gd name="T58" fmla="*/ 0 w 226"/>
                <a:gd name="T59" fmla="*/ 10 h 359"/>
                <a:gd name="T60" fmla="*/ 12 w 226"/>
                <a:gd name="T61" fmla="*/ 0 h 359"/>
                <a:gd name="T62" fmla="*/ 226 w 226"/>
                <a:gd name="T63" fmla="*/ 48 h 359"/>
                <a:gd name="T64" fmla="*/ 223 w 226"/>
                <a:gd name="T65" fmla="*/ 357 h 359"/>
                <a:gd name="T66" fmla="*/ 20 w 226"/>
                <a:gd name="T67" fmla="*/ 303 h 359"/>
                <a:gd name="T68" fmla="*/ 206 w 226"/>
                <a:gd name="T69" fmla="*/ 57 h 359"/>
                <a:gd name="T70" fmla="*/ 20 w 226"/>
                <a:gd name="T71" fmla="*/ 133 h 359"/>
                <a:gd name="T72" fmla="*/ 34 w 226"/>
                <a:gd name="T73" fmla="*/ 129 h 359"/>
                <a:gd name="T74" fmla="*/ 56 w 226"/>
                <a:gd name="T75" fmla="*/ 150 h 359"/>
                <a:gd name="T76" fmla="*/ 71 w 226"/>
                <a:gd name="T77" fmla="*/ 171 h 359"/>
                <a:gd name="T78" fmla="*/ 70 w 226"/>
                <a:gd name="T79" fmla="*/ 174 h 359"/>
                <a:gd name="T80" fmla="*/ 69 w 226"/>
                <a:gd name="T81" fmla="*/ 179 h 359"/>
                <a:gd name="T82" fmla="*/ 64 w 226"/>
                <a:gd name="T83" fmla="*/ 187 h 359"/>
                <a:gd name="T84" fmla="*/ 64 w 226"/>
                <a:gd name="T85" fmla="*/ 188 h 359"/>
                <a:gd name="T86" fmla="*/ 65 w 226"/>
                <a:gd name="T87" fmla="*/ 190 h 359"/>
                <a:gd name="T88" fmla="*/ 61 w 226"/>
                <a:gd name="T89" fmla="*/ 214 h 359"/>
                <a:gd name="T90" fmla="*/ 58 w 226"/>
                <a:gd name="T91" fmla="*/ 217 h 359"/>
                <a:gd name="T92" fmla="*/ 55 w 226"/>
                <a:gd name="T93" fmla="*/ 219 h 359"/>
                <a:gd name="T94" fmla="*/ 54 w 226"/>
                <a:gd name="T95" fmla="*/ 220 h 359"/>
                <a:gd name="T96" fmla="*/ 58 w 226"/>
                <a:gd name="T97" fmla="*/ 227 h 359"/>
                <a:gd name="T98" fmla="*/ 44 w 226"/>
                <a:gd name="T99" fmla="*/ 256 h 359"/>
                <a:gd name="T100" fmla="*/ 20 w 226"/>
                <a:gd name="T101" fmla="*/ 303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359">
                  <a:moveTo>
                    <a:pt x="216" y="359"/>
                  </a:moveTo>
                  <a:cubicBezTo>
                    <a:pt x="216" y="359"/>
                    <a:pt x="215" y="359"/>
                    <a:pt x="215" y="359"/>
                  </a:cubicBezTo>
                  <a:cubicBezTo>
                    <a:pt x="210" y="358"/>
                    <a:pt x="210" y="358"/>
                    <a:pt x="210" y="358"/>
                  </a:cubicBezTo>
                  <a:cubicBezTo>
                    <a:pt x="210" y="358"/>
                    <a:pt x="209" y="358"/>
                    <a:pt x="209" y="358"/>
                  </a:cubicBezTo>
                  <a:cubicBezTo>
                    <a:pt x="8" y="321"/>
                    <a:pt x="8" y="321"/>
                    <a:pt x="8" y="321"/>
                  </a:cubicBezTo>
                  <a:cubicBezTo>
                    <a:pt x="4" y="320"/>
                    <a:pt x="0" y="316"/>
                    <a:pt x="0" y="311"/>
                  </a:cubicBezTo>
                  <a:cubicBezTo>
                    <a:pt x="0" y="257"/>
                    <a:pt x="0" y="257"/>
                    <a:pt x="0" y="257"/>
                  </a:cubicBezTo>
                  <a:cubicBezTo>
                    <a:pt x="0" y="253"/>
                    <a:pt x="3" y="249"/>
                    <a:pt x="7" y="248"/>
                  </a:cubicBezTo>
                  <a:cubicBezTo>
                    <a:pt x="37" y="237"/>
                    <a:pt x="37" y="237"/>
                    <a:pt x="37" y="237"/>
                  </a:cubicBezTo>
                  <a:cubicBezTo>
                    <a:pt x="38" y="237"/>
                    <a:pt x="38" y="236"/>
                    <a:pt x="39" y="235"/>
                  </a:cubicBezTo>
                  <a:cubicBezTo>
                    <a:pt x="39" y="235"/>
                    <a:pt x="39" y="234"/>
                    <a:pt x="39" y="233"/>
                  </a:cubicBezTo>
                  <a:cubicBezTo>
                    <a:pt x="39" y="233"/>
                    <a:pt x="39" y="233"/>
                    <a:pt x="38" y="232"/>
                  </a:cubicBezTo>
                  <a:cubicBezTo>
                    <a:pt x="38" y="232"/>
                    <a:pt x="38" y="232"/>
                    <a:pt x="38" y="232"/>
                  </a:cubicBezTo>
                  <a:cubicBezTo>
                    <a:pt x="38" y="232"/>
                    <a:pt x="38" y="232"/>
                    <a:pt x="38" y="232"/>
                  </a:cubicBezTo>
                  <a:cubicBezTo>
                    <a:pt x="38" y="232"/>
                    <a:pt x="38" y="232"/>
                    <a:pt x="38" y="232"/>
                  </a:cubicBezTo>
                  <a:cubicBezTo>
                    <a:pt x="37" y="231"/>
                    <a:pt x="37" y="231"/>
                    <a:pt x="37" y="231"/>
                  </a:cubicBezTo>
                  <a:cubicBezTo>
                    <a:pt x="36" y="231"/>
                    <a:pt x="36" y="231"/>
                    <a:pt x="36" y="231"/>
                  </a:cubicBezTo>
                  <a:cubicBezTo>
                    <a:pt x="36" y="231"/>
                    <a:pt x="36" y="231"/>
                    <a:pt x="35" y="231"/>
                  </a:cubicBezTo>
                  <a:cubicBezTo>
                    <a:pt x="14" y="239"/>
                    <a:pt x="14" y="239"/>
                    <a:pt x="14" y="239"/>
                  </a:cubicBezTo>
                  <a:cubicBezTo>
                    <a:pt x="11" y="240"/>
                    <a:pt x="7" y="240"/>
                    <a:pt x="5" y="238"/>
                  </a:cubicBezTo>
                  <a:cubicBezTo>
                    <a:pt x="2" y="236"/>
                    <a:pt x="0" y="233"/>
                    <a:pt x="0" y="230"/>
                  </a:cubicBezTo>
                  <a:cubicBezTo>
                    <a:pt x="0" y="227"/>
                    <a:pt x="0" y="227"/>
                    <a:pt x="0" y="227"/>
                  </a:cubicBezTo>
                  <a:cubicBezTo>
                    <a:pt x="0" y="223"/>
                    <a:pt x="3" y="219"/>
                    <a:pt x="6" y="218"/>
                  </a:cubicBezTo>
                  <a:cubicBezTo>
                    <a:pt x="45" y="202"/>
                    <a:pt x="45" y="202"/>
                    <a:pt x="45" y="202"/>
                  </a:cubicBezTo>
                  <a:cubicBezTo>
                    <a:pt x="45" y="202"/>
                    <a:pt x="45" y="201"/>
                    <a:pt x="45" y="201"/>
                  </a:cubicBezTo>
                  <a:cubicBezTo>
                    <a:pt x="45" y="201"/>
                    <a:pt x="45" y="201"/>
                    <a:pt x="46" y="201"/>
                  </a:cubicBezTo>
                  <a:cubicBezTo>
                    <a:pt x="46" y="201"/>
                    <a:pt x="46" y="201"/>
                    <a:pt x="46" y="201"/>
                  </a:cubicBezTo>
                  <a:cubicBezTo>
                    <a:pt x="46" y="201"/>
                    <a:pt x="46" y="201"/>
                    <a:pt x="46" y="201"/>
                  </a:cubicBezTo>
                  <a:cubicBezTo>
                    <a:pt x="46" y="200"/>
                    <a:pt x="46" y="200"/>
                    <a:pt x="46" y="200"/>
                  </a:cubicBezTo>
                  <a:cubicBezTo>
                    <a:pt x="46" y="200"/>
                    <a:pt x="47" y="199"/>
                    <a:pt x="47" y="198"/>
                  </a:cubicBezTo>
                  <a:cubicBezTo>
                    <a:pt x="47" y="198"/>
                    <a:pt x="47" y="198"/>
                    <a:pt x="46" y="197"/>
                  </a:cubicBezTo>
                  <a:cubicBezTo>
                    <a:pt x="46" y="197"/>
                    <a:pt x="46" y="197"/>
                    <a:pt x="46" y="197"/>
                  </a:cubicBezTo>
                  <a:cubicBezTo>
                    <a:pt x="46" y="197"/>
                    <a:pt x="46" y="197"/>
                    <a:pt x="46" y="197"/>
                  </a:cubicBezTo>
                  <a:cubicBezTo>
                    <a:pt x="46" y="197"/>
                    <a:pt x="46" y="197"/>
                    <a:pt x="46" y="197"/>
                  </a:cubicBezTo>
                  <a:cubicBezTo>
                    <a:pt x="46" y="197"/>
                    <a:pt x="46" y="197"/>
                    <a:pt x="46" y="197"/>
                  </a:cubicBezTo>
                  <a:cubicBezTo>
                    <a:pt x="46" y="197"/>
                    <a:pt x="46" y="196"/>
                    <a:pt x="45" y="196"/>
                  </a:cubicBezTo>
                  <a:cubicBezTo>
                    <a:pt x="45" y="196"/>
                    <a:pt x="45" y="196"/>
                    <a:pt x="45" y="196"/>
                  </a:cubicBezTo>
                  <a:cubicBezTo>
                    <a:pt x="45" y="196"/>
                    <a:pt x="45" y="196"/>
                    <a:pt x="45" y="196"/>
                  </a:cubicBezTo>
                  <a:cubicBezTo>
                    <a:pt x="44" y="196"/>
                    <a:pt x="44" y="196"/>
                    <a:pt x="44" y="196"/>
                  </a:cubicBezTo>
                  <a:cubicBezTo>
                    <a:pt x="40" y="196"/>
                    <a:pt x="36" y="192"/>
                    <a:pt x="35" y="188"/>
                  </a:cubicBezTo>
                  <a:cubicBezTo>
                    <a:pt x="34" y="183"/>
                    <a:pt x="37" y="179"/>
                    <a:pt x="41" y="177"/>
                  </a:cubicBezTo>
                  <a:cubicBezTo>
                    <a:pt x="49" y="174"/>
                    <a:pt x="49" y="174"/>
                    <a:pt x="49" y="174"/>
                  </a:cubicBezTo>
                  <a:cubicBezTo>
                    <a:pt x="49" y="173"/>
                    <a:pt x="49" y="173"/>
                    <a:pt x="49" y="173"/>
                  </a:cubicBezTo>
                  <a:cubicBezTo>
                    <a:pt x="49" y="173"/>
                    <a:pt x="49" y="173"/>
                    <a:pt x="49" y="173"/>
                  </a:cubicBezTo>
                  <a:cubicBezTo>
                    <a:pt x="49" y="173"/>
                    <a:pt x="49" y="173"/>
                    <a:pt x="49" y="173"/>
                  </a:cubicBezTo>
                  <a:cubicBezTo>
                    <a:pt x="49" y="173"/>
                    <a:pt x="49" y="173"/>
                    <a:pt x="49" y="173"/>
                  </a:cubicBezTo>
                  <a:cubicBezTo>
                    <a:pt x="50" y="173"/>
                    <a:pt x="50" y="173"/>
                    <a:pt x="50" y="173"/>
                  </a:cubicBezTo>
                  <a:cubicBezTo>
                    <a:pt x="50" y="173"/>
                    <a:pt x="50" y="172"/>
                    <a:pt x="50" y="172"/>
                  </a:cubicBezTo>
                  <a:cubicBezTo>
                    <a:pt x="50" y="172"/>
                    <a:pt x="51" y="172"/>
                    <a:pt x="51" y="171"/>
                  </a:cubicBezTo>
                  <a:cubicBezTo>
                    <a:pt x="51" y="171"/>
                    <a:pt x="51" y="171"/>
                    <a:pt x="51" y="171"/>
                  </a:cubicBezTo>
                  <a:cubicBezTo>
                    <a:pt x="51" y="170"/>
                    <a:pt x="51" y="170"/>
                    <a:pt x="50" y="170"/>
                  </a:cubicBezTo>
                  <a:cubicBezTo>
                    <a:pt x="50" y="168"/>
                    <a:pt x="48" y="168"/>
                    <a:pt x="47" y="168"/>
                  </a:cubicBezTo>
                  <a:cubicBezTo>
                    <a:pt x="43" y="169"/>
                    <a:pt x="40" y="167"/>
                    <a:pt x="37" y="164"/>
                  </a:cubicBezTo>
                  <a:cubicBezTo>
                    <a:pt x="35" y="161"/>
                    <a:pt x="34" y="157"/>
                    <a:pt x="36" y="154"/>
                  </a:cubicBezTo>
                  <a:cubicBezTo>
                    <a:pt x="36" y="153"/>
                    <a:pt x="37" y="152"/>
                    <a:pt x="36" y="151"/>
                  </a:cubicBezTo>
                  <a:cubicBezTo>
                    <a:pt x="36" y="149"/>
                    <a:pt x="34" y="149"/>
                    <a:pt x="33" y="150"/>
                  </a:cubicBezTo>
                  <a:cubicBezTo>
                    <a:pt x="14" y="157"/>
                    <a:pt x="14" y="157"/>
                    <a:pt x="14" y="157"/>
                  </a:cubicBezTo>
                  <a:cubicBezTo>
                    <a:pt x="11" y="159"/>
                    <a:pt x="8" y="158"/>
                    <a:pt x="5" y="156"/>
                  </a:cubicBezTo>
                  <a:cubicBezTo>
                    <a:pt x="2" y="155"/>
                    <a:pt x="0" y="151"/>
                    <a:pt x="0" y="148"/>
                  </a:cubicBezTo>
                  <a:cubicBezTo>
                    <a:pt x="0" y="10"/>
                    <a:pt x="0" y="10"/>
                    <a:pt x="0" y="10"/>
                  </a:cubicBezTo>
                  <a:cubicBezTo>
                    <a:pt x="0" y="7"/>
                    <a:pt x="2" y="5"/>
                    <a:pt x="4" y="3"/>
                  </a:cubicBezTo>
                  <a:cubicBezTo>
                    <a:pt x="6" y="1"/>
                    <a:pt x="9" y="0"/>
                    <a:pt x="12" y="0"/>
                  </a:cubicBezTo>
                  <a:cubicBezTo>
                    <a:pt x="218" y="39"/>
                    <a:pt x="218" y="39"/>
                    <a:pt x="218" y="39"/>
                  </a:cubicBezTo>
                  <a:cubicBezTo>
                    <a:pt x="223" y="39"/>
                    <a:pt x="226" y="44"/>
                    <a:pt x="226" y="48"/>
                  </a:cubicBezTo>
                  <a:cubicBezTo>
                    <a:pt x="226" y="349"/>
                    <a:pt x="226" y="349"/>
                    <a:pt x="226" y="349"/>
                  </a:cubicBezTo>
                  <a:cubicBezTo>
                    <a:pt x="226" y="352"/>
                    <a:pt x="225" y="355"/>
                    <a:pt x="223" y="357"/>
                  </a:cubicBezTo>
                  <a:cubicBezTo>
                    <a:pt x="221" y="358"/>
                    <a:pt x="219" y="359"/>
                    <a:pt x="216" y="359"/>
                  </a:cubicBezTo>
                  <a:close/>
                  <a:moveTo>
                    <a:pt x="20" y="303"/>
                  </a:moveTo>
                  <a:cubicBezTo>
                    <a:pt x="206" y="337"/>
                    <a:pt x="206" y="337"/>
                    <a:pt x="206" y="337"/>
                  </a:cubicBezTo>
                  <a:cubicBezTo>
                    <a:pt x="206" y="57"/>
                    <a:pt x="206" y="57"/>
                    <a:pt x="206" y="57"/>
                  </a:cubicBezTo>
                  <a:cubicBezTo>
                    <a:pt x="20" y="22"/>
                    <a:pt x="20" y="22"/>
                    <a:pt x="20" y="22"/>
                  </a:cubicBezTo>
                  <a:cubicBezTo>
                    <a:pt x="20" y="133"/>
                    <a:pt x="20" y="133"/>
                    <a:pt x="20" y="133"/>
                  </a:cubicBezTo>
                  <a:cubicBezTo>
                    <a:pt x="25" y="131"/>
                    <a:pt x="25" y="131"/>
                    <a:pt x="25" y="131"/>
                  </a:cubicBezTo>
                  <a:cubicBezTo>
                    <a:pt x="28" y="130"/>
                    <a:pt x="31" y="129"/>
                    <a:pt x="34" y="129"/>
                  </a:cubicBezTo>
                  <a:cubicBezTo>
                    <a:pt x="43" y="129"/>
                    <a:pt x="51" y="135"/>
                    <a:pt x="55" y="143"/>
                  </a:cubicBezTo>
                  <a:cubicBezTo>
                    <a:pt x="56" y="145"/>
                    <a:pt x="56" y="148"/>
                    <a:pt x="56" y="150"/>
                  </a:cubicBezTo>
                  <a:cubicBezTo>
                    <a:pt x="62" y="152"/>
                    <a:pt x="66" y="156"/>
                    <a:pt x="69" y="162"/>
                  </a:cubicBezTo>
                  <a:cubicBezTo>
                    <a:pt x="70" y="165"/>
                    <a:pt x="71" y="168"/>
                    <a:pt x="71" y="171"/>
                  </a:cubicBezTo>
                  <a:cubicBezTo>
                    <a:pt x="71" y="172"/>
                    <a:pt x="71" y="173"/>
                    <a:pt x="71" y="173"/>
                  </a:cubicBezTo>
                  <a:cubicBezTo>
                    <a:pt x="71" y="174"/>
                    <a:pt x="70" y="174"/>
                    <a:pt x="70" y="174"/>
                  </a:cubicBezTo>
                  <a:cubicBezTo>
                    <a:pt x="70" y="174"/>
                    <a:pt x="70" y="174"/>
                    <a:pt x="70" y="174"/>
                  </a:cubicBezTo>
                  <a:cubicBezTo>
                    <a:pt x="70" y="176"/>
                    <a:pt x="70" y="178"/>
                    <a:pt x="69" y="179"/>
                  </a:cubicBezTo>
                  <a:cubicBezTo>
                    <a:pt x="69" y="180"/>
                    <a:pt x="68" y="181"/>
                    <a:pt x="68" y="182"/>
                  </a:cubicBezTo>
                  <a:cubicBezTo>
                    <a:pt x="67" y="184"/>
                    <a:pt x="66" y="185"/>
                    <a:pt x="64" y="187"/>
                  </a:cubicBezTo>
                  <a:cubicBezTo>
                    <a:pt x="64" y="187"/>
                    <a:pt x="64" y="187"/>
                    <a:pt x="64" y="187"/>
                  </a:cubicBezTo>
                  <a:cubicBezTo>
                    <a:pt x="64" y="187"/>
                    <a:pt x="64" y="188"/>
                    <a:pt x="64" y="188"/>
                  </a:cubicBezTo>
                  <a:cubicBezTo>
                    <a:pt x="64" y="188"/>
                    <a:pt x="64" y="188"/>
                    <a:pt x="64" y="188"/>
                  </a:cubicBezTo>
                  <a:cubicBezTo>
                    <a:pt x="65" y="189"/>
                    <a:pt x="65" y="190"/>
                    <a:pt x="65" y="190"/>
                  </a:cubicBezTo>
                  <a:cubicBezTo>
                    <a:pt x="68" y="198"/>
                    <a:pt x="67" y="207"/>
                    <a:pt x="62" y="214"/>
                  </a:cubicBezTo>
                  <a:cubicBezTo>
                    <a:pt x="61" y="214"/>
                    <a:pt x="61" y="214"/>
                    <a:pt x="61" y="214"/>
                  </a:cubicBezTo>
                  <a:cubicBezTo>
                    <a:pt x="61" y="214"/>
                    <a:pt x="60" y="215"/>
                    <a:pt x="60" y="215"/>
                  </a:cubicBezTo>
                  <a:cubicBezTo>
                    <a:pt x="60" y="216"/>
                    <a:pt x="59" y="216"/>
                    <a:pt x="58" y="217"/>
                  </a:cubicBezTo>
                  <a:cubicBezTo>
                    <a:pt x="58" y="217"/>
                    <a:pt x="57" y="218"/>
                    <a:pt x="57" y="218"/>
                  </a:cubicBezTo>
                  <a:cubicBezTo>
                    <a:pt x="56" y="218"/>
                    <a:pt x="56" y="218"/>
                    <a:pt x="55" y="219"/>
                  </a:cubicBezTo>
                  <a:cubicBezTo>
                    <a:pt x="55" y="219"/>
                    <a:pt x="55" y="219"/>
                    <a:pt x="55" y="219"/>
                  </a:cubicBezTo>
                  <a:cubicBezTo>
                    <a:pt x="54" y="219"/>
                    <a:pt x="54" y="219"/>
                    <a:pt x="54" y="220"/>
                  </a:cubicBezTo>
                  <a:cubicBezTo>
                    <a:pt x="54" y="220"/>
                    <a:pt x="54" y="220"/>
                    <a:pt x="54" y="220"/>
                  </a:cubicBezTo>
                  <a:cubicBezTo>
                    <a:pt x="56" y="222"/>
                    <a:pt x="57" y="224"/>
                    <a:pt x="58" y="227"/>
                  </a:cubicBezTo>
                  <a:cubicBezTo>
                    <a:pt x="60" y="232"/>
                    <a:pt x="59" y="238"/>
                    <a:pt x="57" y="244"/>
                  </a:cubicBezTo>
                  <a:cubicBezTo>
                    <a:pt x="54" y="249"/>
                    <a:pt x="50" y="254"/>
                    <a:pt x="44" y="256"/>
                  </a:cubicBezTo>
                  <a:cubicBezTo>
                    <a:pt x="20" y="264"/>
                    <a:pt x="20" y="264"/>
                    <a:pt x="20" y="264"/>
                  </a:cubicBezTo>
                  <a:lnTo>
                    <a:pt x="20" y="3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148"/>
            <p:cNvSpPr>
              <a:spLocks noEditPoints="1"/>
            </p:cNvSpPr>
            <p:nvPr/>
          </p:nvSpPr>
          <p:spPr bwMode="auto">
            <a:xfrm>
              <a:off x="8912409" y="2061724"/>
              <a:ext cx="215997" cy="343962"/>
            </a:xfrm>
            <a:custGeom>
              <a:avLst/>
              <a:gdLst>
                <a:gd name="T0" fmla="*/ 10 w 226"/>
                <a:gd name="T1" fmla="*/ 359 h 359"/>
                <a:gd name="T2" fmla="*/ 0 w 226"/>
                <a:gd name="T3" fmla="*/ 48 h 359"/>
                <a:gd name="T4" fmla="*/ 16 w 226"/>
                <a:gd name="T5" fmla="*/ 37 h 359"/>
                <a:gd name="T6" fmla="*/ 222 w 226"/>
                <a:gd name="T7" fmla="*/ 3 h 359"/>
                <a:gd name="T8" fmla="*/ 226 w 226"/>
                <a:gd name="T9" fmla="*/ 148 h 359"/>
                <a:gd name="T10" fmla="*/ 212 w 226"/>
                <a:gd name="T11" fmla="*/ 157 h 359"/>
                <a:gd name="T12" fmla="*/ 190 w 226"/>
                <a:gd name="T13" fmla="*/ 151 h 359"/>
                <a:gd name="T14" fmla="*/ 190 w 226"/>
                <a:gd name="T15" fmla="*/ 153 h 359"/>
                <a:gd name="T16" fmla="*/ 190 w 226"/>
                <a:gd name="T17" fmla="*/ 154 h 359"/>
                <a:gd name="T18" fmla="*/ 179 w 226"/>
                <a:gd name="T19" fmla="*/ 168 h 359"/>
                <a:gd name="T20" fmla="*/ 176 w 226"/>
                <a:gd name="T21" fmla="*/ 169 h 359"/>
                <a:gd name="T22" fmla="*/ 175 w 226"/>
                <a:gd name="T23" fmla="*/ 171 h 359"/>
                <a:gd name="T24" fmla="*/ 176 w 226"/>
                <a:gd name="T25" fmla="*/ 172 h 359"/>
                <a:gd name="T26" fmla="*/ 177 w 226"/>
                <a:gd name="T27" fmla="*/ 173 h 359"/>
                <a:gd name="T28" fmla="*/ 177 w 226"/>
                <a:gd name="T29" fmla="*/ 174 h 359"/>
                <a:gd name="T30" fmla="*/ 191 w 226"/>
                <a:gd name="T31" fmla="*/ 187 h 359"/>
                <a:gd name="T32" fmla="*/ 181 w 226"/>
                <a:gd name="T33" fmla="*/ 196 h 359"/>
                <a:gd name="T34" fmla="*/ 181 w 226"/>
                <a:gd name="T35" fmla="*/ 196 h 359"/>
                <a:gd name="T36" fmla="*/ 180 w 226"/>
                <a:gd name="T37" fmla="*/ 197 h 359"/>
                <a:gd name="T38" fmla="*/ 179 w 226"/>
                <a:gd name="T39" fmla="*/ 198 h 359"/>
                <a:gd name="T40" fmla="*/ 179 w 226"/>
                <a:gd name="T41" fmla="*/ 198 h 359"/>
                <a:gd name="T42" fmla="*/ 180 w 226"/>
                <a:gd name="T43" fmla="*/ 201 h 359"/>
                <a:gd name="T44" fmla="*/ 181 w 226"/>
                <a:gd name="T45" fmla="*/ 201 h 359"/>
                <a:gd name="T46" fmla="*/ 220 w 226"/>
                <a:gd name="T47" fmla="*/ 218 h 359"/>
                <a:gd name="T48" fmla="*/ 226 w 226"/>
                <a:gd name="T49" fmla="*/ 230 h 359"/>
                <a:gd name="T50" fmla="*/ 212 w 226"/>
                <a:gd name="T51" fmla="*/ 239 h 359"/>
                <a:gd name="T52" fmla="*/ 190 w 226"/>
                <a:gd name="T53" fmla="*/ 231 h 359"/>
                <a:gd name="T54" fmla="*/ 189 w 226"/>
                <a:gd name="T55" fmla="*/ 231 h 359"/>
                <a:gd name="T56" fmla="*/ 188 w 226"/>
                <a:gd name="T57" fmla="*/ 232 h 359"/>
                <a:gd name="T58" fmla="*/ 187 w 226"/>
                <a:gd name="T59" fmla="*/ 233 h 359"/>
                <a:gd name="T60" fmla="*/ 189 w 226"/>
                <a:gd name="T61" fmla="*/ 237 h 359"/>
                <a:gd name="T62" fmla="*/ 226 w 226"/>
                <a:gd name="T63" fmla="*/ 257 h 359"/>
                <a:gd name="T64" fmla="*/ 218 w 226"/>
                <a:gd name="T65" fmla="*/ 321 h 359"/>
                <a:gd name="T66" fmla="*/ 16 w 226"/>
                <a:gd name="T67" fmla="*/ 358 h 359"/>
                <a:gd name="T68" fmla="*/ 10 w 226"/>
                <a:gd name="T69" fmla="*/ 359 h 359"/>
                <a:gd name="T70" fmla="*/ 20 w 226"/>
                <a:gd name="T71" fmla="*/ 337 h 359"/>
                <a:gd name="T72" fmla="*/ 206 w 226"/>
                <a:gd name="T73" fmla="*/ 264 h 359"/>
                <a:gd name="T74" fmla="*/ 168 w 226"/>
                <a:gd name="T75" fmla="*/ 226 h 359"/>
                <a:gd name="T76" fmla="*/ 172 w 226"/>
                <a:gd name="T77" fmla="*/ 220 h 359"/>
                <a:gd name="T78" fmla="*/ 172 w 226"/>
                <a:gd name="T79" fmla="*/ 219 h 359"/>
                <a:gd name="T80" fmla="*/ 168 w 226"/>
                <a:gd name="T81" fmla="*/ 217 h 359"/>
                <a:gd name="T82" fmla="*/ 166 w 226"/>
                <a:gd name="T83" fmla="*/ 215 h 359"/>
                <a:gd name="T84" fmla="*/ 160 w 226"/>
                <a:gd name="T85" fmla="*/ 193 h 359"/>
                <a:gd name="T86" fmla="*/ 161 w 226"/>
                <a:gd name="T87" fmla="*/ 190 h 359"/>
                <a:gd name="T88" fmla="*/ 162 w 226"/>
                <a:gd name="T89" fmla="*/ 187 h 359"/>
                <a:gd name="T90" fmla="*/ 158 w 226"/>
                <a:gd name="T91" fmla="*/ 182 h 359"/>
                <a:gd name="T92" fmla="*/ 155 w 226"/>
                <a:gd name="T93" fmla="*/ 173 h 359"/>
                <a:gd name="T94" fmla="*/ 157 w 226"/>
                <a:gd name="T95" fmla="*/ 162 h 359"/>
                <a:gd name="T96" fmla="*/ 162 w 226"/>
                <a:gd name="T97" fmla="*/ 155 h 359"/>
                <a:gd name="T98" fmla="*/ 171 w 226"/>
                <a:gd name="T99" fmla="*/ 143 h 359"/>
                <a:gd name="T100" fmla="*/ 201 w 226"/>
                <a:gd name="T101" fmla="*/ 131 h 359"/>
                <a:gd name="T102" fmla="*/ 206 w 226"/>
                <a:gd name="T103" fmla="*/ 22 h 359"/>
                <a:gd name="T104" fmla="*/ 178 w 226"/>
                <a:gd name="T105" fmla="*/ 193 h 359"/>
                <a:gd name="T106" fmla="*/ 179 w 226"/>
                <a:gd name="T107" fmla="*/ 19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 h="359">
                  <a:moveTo>
                    <a:pt x="10" y="359"/>
                  </a:moveTo>
                  <a:cubicBezTo>
                    <a:pt x="10" y="359"/>
                    <a:pt x="10" y="359"/>
                    <a:pt x="10" y="359"/>
                  </a:cubicBezTo>
                  <a:cubicBezTo>
                    <a:pt x="4" y="359"/>
                    <a:pt x="0" y="355"/>
                    <a:pt x="0" y="349"/>
                  </a:cubicBezTo>
                  <a:cubicBezTo>
                    <a:pt x="0" y="48"/>
                    <a:pt x="0" y="48"/>
                    <a:pt x="0" y="48"/>
                  </a:cubicBezTo>
                  <a:cubicBezTo>
                    <a:pt x="0" y="44"/>
                    <a:pt x="3" y="39"/>
                    <a:pt x="8" y="39"/>
                  </a:cubicBezTo>
                  <a:cubicBezTo>
                    <a:pt x="16" y="37"/>
                    <a:pt x="16" y="37"/>
                    <a:pt x="16" y="37"/>
                  </a:cubicBezTo>
                  <a:cubicBezTo>
                    <a:pt x="214" y="0"/>
                    <a:pt x="214" y="0"/>
                    <a:pt x="214" y="0"/>
                  </a:cubicBezTo>
                  <a:cubicBezTo>
                    <a:pt x="217" y="0"/>
                    <a:pt x="220" y="1"/>
                    <a:pt x="222" y="3"/>
                  </a:cubicBezTo>
                  <a:cubicBezTo>
                    <a:pt x="224" y="5"/>
                    <a:pt x="226" y="7"/>
                    <a:pt x="226" y="10"/>
                  </a:cubicBezTo>
                  <a:cubicBezTo>
                    <a:pt x="226" y="148"/>
                    <a:pt x="226" y="148"/>
                    <a:pt x="226" y="148"/>
                  </a:cubicBezTo>
                  <a:cubicBezTo>
                    <a:pt x="226" y="151"/>
                    <a:pt x="224" y="155"/>
                    <a:pt x="221" y="156"/>
                  </a:cubicBezTo>
                  <a:cubicBezTo>
                    <a:pt x="219" y="158"/>
                    <a:pt x="215" y="159"/>
                    <a:pt x="212" y="157"/>
                  </a:cubicBezTo>
                  <a:cubicBezTo>
                    <a:pt x="193" y="150"/>
                    <a:pt x="193" y="150"/>
                    <a:pt x="193" y="150"/>
                  </a:cubicBezTo>
                  <a:cubicBezTo>
                    <a:pt x="192" y="149"/>
                    <a:pt x="190" y="149"/>
                    <a:pt x="190" y="151"/>
                  </a:cubicBezTo>
                  <a:cubicBezTo>
                    <a:pt x="189" y="152"/>
                    <a:pt x="189" y="152"/>
                    <a:pt x="190" y="153"/>
                  </a:cubicBezTo>
                  <a:cubicBezTo>
                    <a:pt x="190" y="153"/>
                    <a:pt x="190" y="153"/>
                    <a:pt x="190" y="153"/>
                  </a:cubicBezTo>
                  <a:cubicBezTo>
                    <a:pt x="190" y="153"/>
                    <a:pt x="190" y="153"/>
                    <a:pt x="190" y="153"/>
                  </a:cubicBezTo>
                  <a:cubicBezTo>
                    <a:pt x="190" y="154"/>
                    <a:pt x="190" y="154"/>
                    <a:pt x="190" y="154"/>
                  </a:cubicBezTo>
                  <a:cubicBezTo>
                    <a:pt x="192" y="157"/>
                    <a:pt x="191" y="161"/>
                    <a:pt x="189" y="164"/>
                  </a:cubicBezTo>
                  <a:cubicBezTo>
                    <a:pt x="187" y="168"/>
                    <a:pt x="183" y="169"/>
                    <a:pt x="179" y="168"/>
                  </a:cubicBezTo>
                  <a:cubicBezTo>
                    <a:pt x="178" y="168"/>
                    <a:pt x="177" y="168"/>
                    <a:pt x="176" y="169"/>
                  </a:cubicBezTo>
                  <a:cubicBezTo>
                    <a:pt x="176" y="169"/>
                    <a:pt x="176" y="169"/>
                    <a:pt x="176" y="169"/>
                  </a:cubicBezTo>
                  <a:cubicBezTo>
                    <a:pt x="176" y="169"/>
                    <a:pt x="176" y="169"/>
                    <a:pt x="176" y="170"/>
                  </a:cubicBezTo>
                  <a:cubicBezTo>
                    <a:pt x="175" y="170"/>
                    <a:pt x="175" y="170"/>
                    <a:pt x="175" y="171"/>
                  </a:cubicBezTo>
                  <a:cubicBezTo>
                    <a:pt x="175" y="171"/>
                    <a:pt x="175" y="171"/>
                    <a:pt x="175" y="171"/>
                  </a:cubicBezTo>
                  <a:cubicBezTo>
                    <a:pt x="175" y="171"/>
                    <a:pt x="175" y="172"/>
                    <a:pt x="176" y="172"/>
                  </a:cubicBezTo>
                  <a:cubicBezTo>
                    <a:pt x="176" y="172"/>
                    <a:pt x="176" y="173"/>
                    <a:pt x="176" y="173"/>
                  </a:cubicBezTo>
                  <a:cubicBezTo>
                    <a:pt x="176" y="173"/>
                    <a:pt x="176" y="173"/>
                    <a:pt x="177" y="173"/>
                  </a:cubicBezTo>
                  <a:cubicBezTo>
                    <a:pt x="177" y="173"/>
                    <a:pt x="177" y="173"/>
                    <a:pt x="177" y="173"/>
                  </a:cubicBezTo>
                  <a:cubicBezTo>
                    <a:pt x="177" y="173"/>
                    <a:pt x="177" y="174"/>
                    <a:pt x="177" y="174"/>
                  </a:cubicBezTo>
                  <a:cubicBezTo>
                    <a:pt x="185" y="177"/>
                    <a:pt x="185" y="177"/>
                    <a:pt x="185" y="177"/>
                  </a:cubicBezTo>
                  <a:cubicBezTo>
                    <a:pt x="189" y="179"/>
                    <a:pt x="191" y="183"/>
                    <a:pt x="191" y="187"/>
                  </a:cubicBezTo>
                  <a:cubicBezTo>
                    <a:pt x="190" y="192"/>
                    <a:pt x="186" y="195"/>
                    <a:pt x="182" y="196"/>
                  </a:cubicBezTo>
                  <a:cubicBezTo>
                    <a:pt x="181" y="196"/>
                    <a:pt x="181" y="196"/>
                    <a:pt x="181" y="196"/>
                  </a:cubicBezTo>
                  <a:cubicBezTo>
                    <a:pt x="181" y="196"/>
                    <a:pt x="181" y="196"/>
                    <a:pt x="181" y="196"/>
                  </a:cubicBezTo>
                  <a:cubicBezTo>
                    <a:pt x="181" y="196"/>
                    <a:pt x="181" y="196"/>
                    <a:pt x="181" y="196"/>
                  </a:cubicBezTo>
                  <a:cubicBezTo>
                    <a:pt x="181" y="196"/>
                    <a:pt x="181" y="196"/>
                    <a:pt x="180" y="196"/>
                  </a:cubicBezTo>
                  <a:cubicBezTo>
                    <a:pt x="180" y="197"/>
                    <a:pt x="180" y="197"/>
                    <a:pt x="180" y="197"/>
                  </a:cubicBezTo>
                  <a:cubicBezTo>
                    <a:pt x="180" y="197"/>
                    <a:pt x="180" y="197"/>
                    <a:pt x="180" y="197"/>
                  </a:cubicBezTo>
                  <a:cubicBezTo>
                    <a:pt x="180" y="197"/>
                    <a:pt x="180" y="197"/>
                    <a:pt x="179" y="198"/>
                  </a:cubicBezTo>
                  <a:cubicBezTo>
                    <a:pt x="179" y="198"/>
                    <a:pt x="179" y="198"/>
                    <a:pt x="179" y="198"/>
                  </a:cubicBezTo>
                  <a:cubicBezTo>
                    <a:pt x="179" y="198"/>
                    <a:pt x="179" y="198"/>
                    <a:pt x="179" y="198"/>
                  </a:cubicBezTo>
                  <a:cubicBezTo>
                    <a:pt x="179" y="198"/>
                    <a:pt x="179" y="199"/>
                    <a:pt x="179" y="199"/>
                  </a:cubicBezTo>
                  <a:cubicBezTo>
                    <a:pt x="179" y="199"/>
                    <a:pt x="179" y="200"/>
                    <a:pt x="180" y="201"/>
                  </a:cubicBezTo>
                  <a:cubicBezTo>
                    <a:pt x="180" y="201"/>
                    <a:pt x="180" y="201"/>
                    <a:pt x="180" y="201"/>
                  </a:cubicBezTo>
                  <a:cubicBezTo>
                    <a:pt x="181" y="201"/>
                    <a:pt x="181" y="201"/>
                    <a:pt x="181" y="201"/>
                  </a:cubicBezTo>
                  <a:cubicBezTo>
                    <a:pt x="181" y="201"/>
                    <a:pt x="181" y="202"/>
                    <a:pt x="181" y="202"/>
                  </a:cubicBezTo>
                  <a:cubicBezTo>
                    <a:pt x="220" y="218"/>
                    <a:pt x="220" y="218"/>
                    <a:pt x="220" y="218"/>
                  </a:cubicBezTo>
                  <a:cubicBezTo>
                    <a:pt x="223" y="219"/>
                    <a:pt x="226" y="223"/>
                    <a:pt x="226" y="227"/>
                  </a:cubicBezTo>
                  <a:cubicBezTo>
                    <a:pt x="226" y="230"/>
                    <a:pt x="226" y="230"/>
                    <a:pt x="226" y="230"/>
                  </a:cubicBezTo>
                  <a:cubicBezTo>
                    <a:pt x="226" y="233"/>
                    <a:pt x="224" y="236"/>
                    <a:pt x="221" y="238"/>
                  </a:cubicBezTo>
                  <a:cubicBezTo>
                    <a:pt x="219" y="240"/>
                    <a:pt x="215" y="240"/>
                    <a:pt x="212" y="239"/>
                  </a:cubicBezTo>
                  <a:cubicBezTo>
                    <a:pt x="191" y="231"/>
                    <a:pt x="191" y="231"/>
                    <a:pt x="191" y="231"/>
                  </a:cubicBezTo>
                  <a:cubicBezTo>
                    <a:pt x="191" y="231"/>
                    <a:pt x="190" y="231"/>
                    <a:pt x="190" y="231"/>
                  </a:cubicBezTo>
                  <a:cubicBezTo>
                    <a:pt x="190" y="231"/>
                    <a:pt x="189" y="231"/>
                    <a:pt x="189" y="231"/>
                  </a:cubicBezTo>
                  <a:cubicBezTo>
                    <a:pt x="189" y="231"/>
                    <a:pt x="189" y="231"/>
                    <a:pt x="189" y="231"/>
                  </a:cubicBezTo>
                  <a:cubicBezTo>
                    <a:pt x="189" y="231"/>
                    <a:pt x="189" y="231"/>
                    <a:pt x="189" y="232"/>
                  </a:cubicBezTo>
                  <a:cubicBezTo>
                    <a:pt x="189" y="232"/>
                    <a:pt x="188" y="232"/>
                    <a:pt x="188" y="232"/>
                  </a:cubicBezTo>
                  <a:cubicBezTo>
                    <a:pt x="188" y="232"/>
                    <a:pt x="188" y="232"/>
                    <a:pt x="188" y="232"/>
                  </a:cubicBezTo>
                  <a:cubicBezTo>
                    <a:pt x="188" y="232"/>
                    <a:pt x="187" y="233"/>
                    <a:pt x="187" y="233"/>
                  </a:cubicBezTo>
                  <a:cubicBezTo>
                    <a:pt x="187" y="233"/>
                    <a:pt x="187" y="233"/>
                    <a:pt x="187" y="233"/>
                  </a:cubicBezTo>
                  <a:cubicBezTo>
                    <a:pt x="187" y="235"/>
                    <a:pt x="187" y="236"/>
                    <a:pt x="189" y="237"/>
                  </a:cubicBezTo>
                  <a:cubicBezTo>
                    <a:pt x="219" y="248"/>
                    <a:pt x="219" y="248"/>
                    <a:pt x="219" y="248"/>
                  </a:cubicBezTo>
                  <a:cubicBezTo>
                    <a:pt x="223" y="249"/>
                    <a:pt x="226" y="253"/>
                    <a:pt x="226" y="257"/>
                  </a:cubicBezTo>
                  <a:cubicBezTo>
                    <a:pt x="226" y="311"/>
                    <a:pt x="226" y="311"/>
                    <a:pt x="226" y="311"/>
                  </a:cubicBezTo>
                  <a:cubicBezTo>
                    <a:pt x="226" y="316"/>
                    <a:pt x="222" y="320"/>
                    <a:pt x="218" y="321"/>
                  </a:cubicBezTo>
                  <a:cubicBezTo>
                    <a:pt x="17" y="358"/>
                    <a:pt x="17" y="358"/>
                    <a:pt x="17" y="358"/>
                  </a:cubicBezTo>
                  <a:cubicBezTo>
                    <a:pt x="17" y="358"/>
                    <a:pt x="16" y="358"/>
                    <a:pt x="16" y="358"/>
                  </a:cubicBezTo>
                  <a:cubicBezTo>
                    <a:pt x="11" y="359"/>
                    <a:pt x="11" y="359"/>
                    <a:pt x="11" y="359"/>
                  </a:cubicBezTo>
                  <a:cubicBezTo>
                    <a:pt x="11" y="359"/>
                    <a:pt x="10" y="359"/>
                    <a:pt x="10" y="359"/>
                  </a:cubicBezTo>
                  <a:close/>
                  <a:moveTo>
                    <a:pt x="20" y="57"/>
                  </a:moveTo>
                  <a:cubicBezTo>
                    <a:pt x="20" y="337"/>
                    <a:pt x="20" y="337"/>
                    <a:pt x="20" y="337"/>
                  </a:cubicBezTo>
                  <a:cubicBezTo>
                    <a:pt x="206" y="303"/>
                    <a:pt x="206" y="303"/>
                    <a:pt x="206" y="303"/>
                  </a:cubicBezTo>
                  <a:cubicBezTo>
                    <a:pt x="206" y="264"/>
                    <a:pt x="206" y="264"/>
                    <a:pt x="206" y="264"/>
                  </a:cubicBezTo>
                  <a:cubicBezTo>
                    <a:pt x="182" y="256"/>
                    <a:pt x="182" y="256"/>
                    <a:pt x="182" y="256"/>
                  </a:cubicBezTo>
                  <a:cubicBezTo>
                    <a:pt x="170" y="251"/>
                    <a:pt x="164" y="238"/>
                    <a:pt x="168" y="226"/>
                  </a:cubicBezTo>
                  <a:cubicBezTo>
                    <a:pt x="169" y="225"/>
                    <a:pt x="169" y="224"/>
                    <a:pt x="170" y="223"/>
                  </a:cubicBezTo>
                  <a:cubicBezTo>
                    <a:pt x="171" y="222"/>
                    <a:pt x="171" y="221"/>
                    <a:pt x="172" y="220"/>
                  </a:cubicBezTo>
                  <a:cubicBezTo>
                    <a:pt x="172" y="220"/>
                    <a:pt x="172" y="220"/>
                    <a:pt x="172" y="220"/>
                  </a:cubicBezTo>
                  <a:cubicBezTo>
                    <a:pt x="172" y="219"/>
                    <a:pt x="172" y="219"/>
                    <a:pt x="172" y="219"/>
                  </a:cubicBezTo>
                  <a:cubicBezTo>
                    <a:pt x="171" y="219"/>
                    <a:pt x="170" y="218"/>
                    <a:pt x="169" y="217"/>
                  </a:cubicBezTo>
                  <a:cubicBezTo>
                    <a:pt x="168" y="217"/>
                    <a:pt x="168" y="217"/>
                    <a:pt x="168" y="217"/>
                  </a:cubicBezTo>
                  <a:cubicBezTo>
                    <a:pt x="168" y="217"/>
                    <a:pt x="167" y="216"/>
                    <a:pt x="167" y="216"/>
                  </a:cubicBezTo>
                  <a:cubicBezTo>
                    <a:pt x="167" y="216"/>
                    <a:pt x="166" y="216"/>
                    <a:pt x="166" y="215"/>
                  </a:cubicBezTo>
                  <a:cubicBezTo>
                    <a:pt x="161" y="210"/>
                    <a:pt x="159" y="203"/>
                    <a:pt x="159" y="197"/>
                  </a:cubicBezTo>
                  <a:cubicBezTo>
                    <a:pt x="159" y="195"/>
                    <a:pt x="160" y="194"/>
                    <a:pt x="160" y="193"/>
                  </a:cubicBezTo>
                  <a:cubicBezTo>
                    <a:pt x="160" y="192"/>
                    <a:pt x="160" y="192"/>
                    <a:pt x="160" y="192"/>
                  </a:cubicBezTo>
                  <a:cubicBezTo>
                    <a:pt x="160" y="191"/>
                    <a:pt x="161" y="191"/>
                    <a:pt x="161" y="190"/>
                  </a:cubicBezTo>
                  <a:cubicBezTo>
                    <a:pt x="161" y="189"/>
                    <a:pt x="162" y="188"/>
                    <a:pt x="162" y="187"/>
                  </a:cubicBezTo>
                  <a:cubicBezTo>
                    <a:pt x="162" y="187"/>
                    <a:pt x="162" y="187"/>
                    <a:pt x="162" y="187"/>
                  </a:cubicBezTo>
                  <a:cubicBezTo>
                    <a:pt x="162" y="187"/>
                    <a:pt x="161" y="186"/>
                    <a:pt x="160" y="185"/>
                  </a:cubicBezTo>
                  <a:cubicBezTo>
                    <a:pt x="159" y="184"/>
                    <a:pt x="159" y="183"/>
                    <a:pt x="158" y="182"/>
                  </a:cubicBezTo>
                  <a:cubicBezTo>
                    <a:pt x="158" y="181"/>
                    <a:pt x="157" y="180"/>
                    <a:pt x="157" y="179"/>
                  </a:cubicBezTo>
                  <a:cubicBezTo>
                    <a:pt x="156" y="177"/>
                    <a:pt x="156" y="175"/>
                    <a:pt x="155" y="173"/>
                  </a:cubicBezTo>
                  <a:cubicBezTo>
                    <a:pt x="155" y="173"/>
                    <a:pt x="155" y="172"/>
                    <a:pt x="155" y="171"/>
                  </a:cubicBezTo>
                  <a:cubicBezTo>
                    <a:pt x="155" y="168"/>
                    <a:pt x="156" y="165"/>
                    <a:pt x="157" y="162"/>
                  </a:cubicBezTo>
                  <a:cubicBezTo>
                    <a:pt x="158" y="160"/>
                    <a:pt x="159" y="158"/>
                    <a:pt x="161" y="156"/>
                  </a:cubicBezTo>
                  <a:cubicBezTo>
                    <a:pt x="161" y="156"/>
                    <a:pt x="162" y="155"/>
                    <a:pt x="162" y="155"/>
                  </a:cubicBezTo>
                  <a:cubicBezTo>
                    <a:pt x="164" y="152"/>
                    <a:pt x="167" y="151"/>
                    <a:pt x="170" y="150"/>
                  </a:cubicBezTo>
                  <a:cubicBezTo>
                    <a:pt x="170" y="148"/>
                    <a:pt x="170" y="145"/>
                    <a:pt x="171" y="143"/>
                  </a:cubicBezTo>
                  <a:cubicBezTo>
                    <a:pt x="175" y="135"/>
                    <a:pt x="183" y="129"/>
                    <a:pt x="192" y="129"/>
                  </a:cubicBezTo>
                  <a:cubicBezTo>
                    <a:pt x="195" y="129"/>
                    <a:pt x="198" y="130"/>
                    <a:pt x="201" y="131"/>
                  </a:cubicBezTo>
                  <a:cubicBezTo>
                    <a:pt x="206" y="133"/>
                    <a:pt x="206" y="133"/>
                    <a:pt x="206" y="133"/>
                  </a:cubicBezTo>
                  <a:cubicBezTo>
                    <a:pt x="206" y="22"/>
                    <a:pt x="206" y="22"/>
                    <a:pt x="206" y="22"/>
                  </a:cubicBezTo>
                  <a:lnTo>
                    <a:pt x="20" y="57"/>
                  </a:lnTo>
                  <a:close/>
                  <a:moveTo>
                    <a:pt x="178" y="193"/>
                  </a:moveTo>
                  <a:cubicBezTo>
                    <a:pt x="179" y="195"/>
                    <a:pt x="179" y="195"/>
                    <a:pt x="179" y="195"/>
                  </a:cubicBezTo>
                  <a:cubicBezTo>
                    <a:pt x="179" y="194"/>
                    <a:pt x="179" y="194"/>
                    <a:pt x="179" y="194"/>
                  </a:cubicBezTo>
                  <a:cubicBezTo>
                    <a:pt x="178" y="193"/>
                    <a:pt x="178" y="193"/>
                    <a:pt x="178" y="19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 name="Freeform 149"/>
            <p:cNvSpPr>
              <a:spLocks noEditPoints="1"/>
            </p:cNvSpPr>
            <p:nvPr/>
          </p:nvSpPr>
          <p:spPr bwMode="auto">
            <a:xfrm>
              <a:off x="8650127" y="2264107"/>
              <a:ext cx="83495" cy="56268"/>
            </a:xfrm>
            <a:custGeom>
              <a:avLst/>
              <a:gdLst>
                <a:gd name="T0" fmla="*/ 26 w 88"/>
                <a:gd name="T1" fmla="*/ 59 h 59"/>
                <a:gd name="T2" fmla="*/ 4 w 88"/>
                <a:gd name="T3" fmla="*/ 44 h 59"/>
                <a:gd name="T4" fmla="*/ 18 w 88"/>
                <a:gd name="T5" fmla="*/ 15 h 59"/>
                <a:gd name="T6" fmla="*/ 54 w 88"/>
                <a:gd name="T7" fmla="*/ 2 h 59"/>
                <a:gd name="T8" fmla="*/ 62 w 88"/>
                <a:gd name="T9" fmla="*/ 0 h 59"/>
                <a:gd name="T10" fmla="*/ 84 w 88"/>
                <a:gd name="T11" fmla="*/ 15 h 59"/>
                <a:gd name="T12" fmla="*/ 70 w 88"/>
                <a:gd name="T13" fmla="*/ 45 h 59"/>
                <a:gd name="T14" fmla="*/ 34 w 88"/>
                <a:gd name="T15" fmla="*/ 58 h 59"/>
                <a:gd name="T16" fmla="*/ 26 w 88"/>
                <a:gd name="T17" fmla="*/ 59 h 59"/>
                <a:gd name="T18" fmla="*/ 62 w 88"/>
                <a:gd name="T19" fmla="*/ 20 h 59"/>
                <a:gd name="T20" fmla="*/ 61 w 88"/>
                <a:gd name="T21" fmla="*/ 20 h 59"/>
                <a:gd name="T22" fmla="*/ 25 w 88"/>
                <a:gd name="T23" fmla="*/ 34 h 59"/>
                <a:gd name="T24" fmla="*/ 23 w 88"/>
                <a:gd name="T25" fmla="*/ 38 h 59"/>
                <a:gd name="T26" fmla="*/ 27 w 88"/>
                <a:gd name="T27" fmla="*/ 39 h 59"/>
                <a:gd name="T28" fmla="*/ 63 w 88"/>
                <a:gd name="T29" fmla="*/ 26 h 59"/>
                <a:gd name="T30" fmla="*/ 65 w 88"/>
                <a:gd name="T31" fmla="*/ 22 h 59"/>
                <a:gd name="T32" fmla="*/ 62 w 88"/>
                <a:gd name="T3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59">
                  <a:moveTo>
                    <a:pt x="26" y="59"/>
                  </a:moveTo>
                  <a:cubicBezTo>
                    <a:pt x="16" y="59"/>
                    <a:pt x="8" y="53"/>
                    <a:pt x="4" y="44"/>
                  </a:cubicBezTo>
                  <a:cubicBezTo>
                    <a:pt x="0" y="32"/>
                    <a:pt x="6" y="19"/>
                    <a:pt x="18" y="15"/>
                  </a:cubicBezTo>
                  <a:cubicBezTo>
                    <a:pt x="54" y="2"/>
                    <a:pt x="54" y="2"/>
                    <a:pt x="54" y="2"/>
                  </a:cubicBezTo>
                  <a:cubicBezTo>
                    <a:pt x="57" y="1"/>
                    <a:pt x="59" y="0"/>
                    <a:pt x="62" y="0"/>
                  </a:cubicBezTo>
                  <a:cubicBezTo>
                    <a:pt x="72" y="0"/>
                    <a:pt x="80" y="6"/>
                    <a:pt x="84" y="15"/>
                  </a:cubicBezTo>
                  <a:cubicBezTo>
                    <a:pt x="88" y="27"/>
                    <a:pt x="82" y="40"/>
                    <a:pt x="70" y="45"/>
                  </a:cubicBezTo>
                  <a:cubicBezTo>
                    <a:pt x="34" y="58"/>
                    <a:pt x="34" y="58"/>
                    <a:pt x="34" y="58"/>
                  </a:cubicBezTo>
                  <a:cubicBezTo>
                    <a:pt x="31" y="59"/>
                    <a:pt x="28" y="59"/>
                    <a:pt x="26" y="59"/>
                  </a:cubicBezTo>
                  <a:close/>
                  <a:moveTo>
                    <a:pt x="62" y="20"/>
                  </a:moveTo>
                  <a:cubicBezTo>
                    <a:pt x="62" y="20"/>
                    <a:pt x="62" y="20"/>
                    <a:pt x="61" y="20"/>
                  </a:cubicBezTo>
                  <a:cubicBezTo>
                    <a:pt x="25" y="34"/>
                    <a:pt x="25" y="34"/>
                    <a:pt x="25" y="34"/>
                  </a:cubicBezTo>
                  <a:cubicBezTo>
                    <a:pt x="23" y="34"/>
                    <a:pt x="23" y="36"/>
                    <a:pt x="23" y="38"/>
                  </a:cubicBezTo>
                  <a:cubicBezTo>
                    <a:pt x="24" y="39"/>
                    <a:pt x="25" y="40"/>
                    <a:pt x="27" y="39"/>
                  </a:cubicBezTo>
                  <a:cubicBezTo>
                    <a:pt x="63" y="26"/>
                    <a:pt x="63" y="26"/>
                    <a:pt x="63" y="26"/>
                  </a:cubicBezTo>
                  <a:cubicBezTo>
                    <a:pt x="65" y="25"/>
                    <a:pt x="65" y="24"/>
                    <a:pt x="65" y="22"/>
                  </a:cubicBezTo>
                  <a:cubicBezTo>
                    <a:pt x="64" y="21"/>
                    <a:pt x="63" y="20"/>
                    <a:pt x="62"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 name="Freeform 150"/>
            <p:cNvSpPr>
              <a:spLocks noEditPoints="1"/>
            </p:cNvSpPr>
            <p:nvPr/>
          </p:nvSpPr>
          <p:spPr bwMode="auto">
            <a:xfrm>
              <a:off x="8651035" y="2230528"/>
              <a:ext cx="90755" cy="60806"/>
            </a:xfrm>
            <a:custGeom>
              <a:avLst/>
              <a:gdLst>
                <a:gd name="T0" fmla="*/ 25 w 95"/>
                <a:gd name="T1" fmla="*/ 64 h 64"/>
                <a:gd name="T2" fmla="*/ 4 w 95"/>
                <a:gd name="T3" fmla="*/ 50 h 64"/>
                <a:gd name="T4" fmla="*/ 11 w 95"/>
                <a:gd name="T5" fmla="*/ 24 h 64"/>
                <a:gd name="T6" fmla="*/ 18 w 95"/>
                <a:gd name="T7" fmla="*/ 21 h 64"/>
                <a:gd name="T8" fmla="*/ 18 w 95"/>
                <a:gd name="T9" fmla="*/ 21 h 64"/>
                <a:gd name="T10" fmla="*/ 19 w 95"/>
                <a:gd name="T11" fmla="*/ 21 h 64"/>
                <a:gd name="T12" fmla="*/ 66 w 95"/>
                <a:gd name="T13" fmla="*/ 1 h 64"/>
                <a:gd name="T14" fmla="*/ 71 w 95"/>
                <a:gd name="T15" fmla="*/ 0 h 64"/>
                <a:gd name="T16" fmla="*/ 90 w 95"/>
                <a:gd name="T17" fmla="*/ 14 h 64"/>
                <a:gd name="T18" fmla="*/ 78 w 95"/>
                <a:gd name="T19" fmla="*/ 44 h 64"/>
                <a:gd name="T20" fmla="*/ 34 w 95"/>
                <a:gd name="T21" fmla="*/ 63 h 64"/>
                <a:gd name="T22" fmla="*/ 25 w 95"/>
                <a:gd name="T23" fmla="*/ 64 h 64"/>
                <a:gd name="T24" fmla="*/ 22 w 95"/>
                <a:gd name="T25" fmla="*/ 41 h 64"/>
                <a:gd name="T26" fmla="*/ 22 w 95"/>
                <a:gd name="T27" fmla="*/ 43 h 64"/>
                <a:gd name="T28" fmla="*/ 26 w 95"/>
                <a:gd name="T29" fmla="*/ 44 h 64"/>
                <a:gd name="T30" fmla="*/ 70 w 95"/>
                <a:gd name="T31" fmla="*/ 26 h 64"/>
                <a:gd name="T32" fmla="*/ 72 w 95"/>
                <a:gd name="T33" fmla="*/ 22 h 64"/>
                <a:gd name="T34" fmla="*/ 71 w 95"/>
                <a:gd name="T35" fmla="*/ 21 h 64"/>
                <a:gd name="T36" fmla="*/ 27 w 95"/>
                <a:gd name="T37" fmla="*/ 40 h 64"/>
                <a:gd name="T38" fmla="*/ 22 w 95"/>
                <a:gd name="T39"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64">
                  <a:moveTo>
                    <a:pt x="25" y="64"/>
                  </a:moveTo>
                  <a:cubicBezTo>
                    <a:pt x="16" y="64"/>
                    <a:pt x="7" y="59"/>
                    <a:pt x="4" y="50"/>
                  </a:cubicBezTo>
                  <a:cubicBezTo>
                    <a:pt x="0" y="41"/>
                    <a:pt x="3" y="30"/>
                    <a:pt x="11" y="24"/>
                  </a:cubicBezTo>
                  <a:cubicBezTo>
                    <a:pt x="13" y="22"/>
                    <a:pt x="15" y="21"/>
                    <a:pt x="18" y="21"/>
                  </a:cubicBezTo>
                  <a:cubicBezTo>
                    <a:pt x="18" y="21"/>
                    <a:pt x="18" y="21"/>
                    <a:pt x="18" y="21"/>
                  </a:cubicBezTo>
                  <a:cubicBezTo>
                    <a:pt x="18" y="21"/>
                    <a:pt x="19" y="21"/>
                    <a:pt x="19" y="21"/>
                  </a:cubicBezTo>
                  <a:cubicBezTo>
                    <a:pt x="66" y="1"/>
                    <a:pt x="66" y="1"/>
                    <a:pt x="66" y="1"/>
                  </a:cubicBezTo>
                  <a:cubicBezTo>
                    <a:pt x="68" y="0"/>
                    <a:pt x="70" y="0"/>
                    <a:pt x="71" y="0"/>
                  </a:cubicBezTo>
                  <a:cubicBezTo>
                    <a:pt x="80" y="1"/>
                    <a:pt x="87" y="6"/>
                    <a:pt x="90" y="14"/>
                  </a:cubicBezTo>
                  <a:cubicBezTo>
                    <a:pt x="95" y="26"/>
                    <a:pt x="89" y="39"/>
                    <a:pt x="78" y="44"/>
                  </a:cubicBezTo>
                  <a:cubicBezTo>
                    <a:pt x="34" y="63"/>
                    <a:pt x="34" y="63"/>
                    <a:pt x="34" y="63"/>
                  </a:cubicBezTo>
                  <a:cubicBezTo>
                    <a:pt x="31" y="64"/>
                    <a:pt x="28" y="64"/>
                    <a:pt x="25" y="64"/>
                  </a:cubicBezTo>
                  <a:close/>
                  <a:moveTo>
                    <a:pt x="22" y="41"/>
                  </a:moveTo>
                  <a:cubicBezTo>
                    <a:pt x="22" y="42"/>
                    <a:pt x="22" y="42"/>
                    <a:pt x="22" y="43"/>
                  </a:cubicBezTo>
                  <a:cubicBezTo>
                    <a:pt x="23" y="44"/>
                    <a:pt x="25" y="45"/>
                    <a:pt x="26" y="44"/>
                  </a:cubicBezTo>
                  <a:cubicBezTo>
                    <a:pt x="70" y="26"/>
                    <a:pt x="70" y="26"/>
                    <a:pt x="70" y="26"/>
                  </a:cubicBezTo>
                  <a:cubicBezTo>
                    <a:pt x="72" y="25"/>
                    <a:pt x="72" y="23"/>
                    <a:pt x="72" y="22"/>
                  </a:cubicBezTo>
                  <a:cubicBezTo>
                    <a:pt x="71" y="21"/>
                    <a:pt x="71" y="21"/>
                    <a:pt x="71" y="21"/>
                  </a:cubicBezTo>
                  <a:cubicBezTo>
                    <a:pt x="27" y="40"/>
                    <a:pt x="27" y="40"/>
                    <a:pt x="27" y="40"/>
                  </a:cubicBezTo>
                  <a:cubicBezTo>
                    <a:pt x="25" y="40"/>
                    <a:pt x="24" y="41"/>
                    <a:pt x="2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151"/>
            <p:cNvSpPr>
              <a:spLocks noEditPoints="1"/>
            </p:cNvSpPr>
            <p:nvPr/>
          </p:nvSpPr>
          <p:spPr bwMode="auto">
            <a:xfrm>
              <a:off x="8640144" y="2185151"/>
              <a:ext cx="88940" cy="61713"/>
            </a:xfrm>
            <a:custGeom>
              <a:avLst/>
              <a:gdLst>
                <a:gd name="T0" fmla="*/ 23 w 93"/>
                <a:gd name="T1" fmla="*/ 64 h 64"/>
                <a:gd name="T2" fmla="*/ 20 w 93"/>
                <a:gd name="T3" fmla="*/ 64 h 64"/>
                <a:gd name="T4" fmla="*/ 4 w 93"/>
                <a:gd name="T5" fmla="*/ 51 h 64"/>
                <a:gd name="T6" fmla="*/ 17 w 93"/>
                <a:gd name="T7" fmla="*/ 21 h 64"/>
                <a:gd name="T8" fmla="*/ 61 w 93"/>
                <a:gd name="T9" fmla="*/ 2 h 64"/>
                <a:gd name="T10" fmla="*/ 70 w 93"/>
                <a:gd name="T11" fmla="*/ 0 h 64"/>
                <a:gd name="T12" fmla="*/ 91 w 93"/>
                <a:gd name="T13" fmla="*/ 14 h 64"/>
                <a:gd name="T14" fmla="*/ 90 w 93"/>
                <a:gd name="T15" fmla="*/ 34 h 64"/>
                <a:gd name="T16" fmla="*/ 83 w 93"/>
                <a:gd name="T17" fmla="*/ 39 h 64"/>
                <a:gd name="T18" fmla="*/ 83 w 93"/>
                <a:gd name="T19" fmla="*/ 39 h 64"/>
                <a:gd name="T20" fmla="*/ 28 w 93"/>
                <a:gd name="T21" fmla="*/ 63 h 64"/>
                <a:gd name="T22" fmla="*/ 28 w 93"/>
                <a:gd name="T23" fmla="*/ 63 h 64"/>
                <a:gd name="T24" fmla="*/ 23 w 93"/>
                <a:gd name="T25" fmla="*/ 64 h 64"/>
                <a:gd name="T26" fmla="*/ 18 w 93"/>
                <a:gd name="T27" fmla="*/ 46 h 64"/>
                <a:gd name="T28" fmla="*/ 23 w 93"/>
                <a:gd name="T29" fmla="*/ 54 h 64"/>
                <a:gd name="T30" fmla="*/ 18 w 93"/>
                <a:gd name="T31" fmla="*/ 46 h 64"/>
                <a:gd name="T32" fmla="*/ 70 w 93"/>
                <a:gd name="T33" fmla="*/ 20 h 64"/>
                <a:gd name="T34" fmla="*/ 69 w 93"/>
                <a:gd name="T35" fmla="*/ 21 h 64"/>
                <a:gd name="T36" fmla="*/ 24 w 93"/>
                <a:gd name="T37" fmla="*/ 39 h 64"/>
                <a:gd name="T38" fmla="*/ 23 w 93"/>
                <a:gd name="T39" fmla="*/ 43 h 64"/>
                <a:gd name="T40" fmla="*/ 23 w 93"/>
                <a:gd name="T41" fmla="*/ 43 h 64"/>
                <a:gd name="T42" fmla="*/ 72 w 93"/>
                <a:gd name="T43" fmla="*/ 22 h 64"/>
                <a:gd name="T44" fmla="*/ 70 w 93"/>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64">
                  <a:moveTo>
                    <a:pt x="23" y="64"/>
                  </a:moveTo>
                  <a:cubicBezTo>
                    <a:pt x="22" y="64"/>
                    <a:pt x="21" y="64"/>
                    <a:pt x="20" y="64"/>
                  </a:cubicBezTo>
                  <a:cubicBezTo>
                    <a:pt x="13" y="62"/>
                    <a:pt x="7" y="57"/>
                    <a:pt x="4" y="51"/>
                  </a:cubicBezTo>
                  <a:cubicBezTo>
                    <a:pt x="0" y="39"/>
                    <a:pt x="5" y="26"/>
                    <a:pt x="17" y="21"/>
                  </a:cubicBezTo>
                  <a:cubicBezTo>
                    <a:pt x="61" y="2"/>
                    <a:pt x="61" y="2"/>
                    <a:pt x="61" y="2"/>
                  </a:cubicBezTo>
                  <a:cubicBezTo>
                    <a:pt x="64" y="1"/>
                    <a:pt x="67" y="0"/>
                    <a:pt x="70" y="0"/>
                  </a:cubicBezTo>
                  <a:cubicBezTo>
                    <a:pt x="79" y="0"/>
                    <a:pt x="87" y="6"/>
                    <a:pt x="91" y="14"/>
                  </a:cubicBezTo>
                  <a:cubicBezTo>
                    <a:pt x="93" y="21"/>
                    <a:pt x="93" y="28"/>
                    <a:pt x="90" y="34"/>
                  </a:cubicBezTo>
                  <a:cubicBezTo>
                    <a:pt x="89" y="36"/>
                    <a:pt x="86" y="38"/>
                    <a:pt x="83" y="39"/>
                  </a:cubicBezTo>
                  <a:cubicBezTo>
                    <a:pt x="83" y="39"/>
                    <a:pt x="83" y="39"/>
                    <a:pt x="83" y="39"/>
                  </a:cubicBezTo>
                  <a:cubicBezTo>
                    <a:pt x="28" y="63"/>
                    <a:pt x="28" y="63"/>
                    <a:pt x="28" y="63"/>
                  </a:cubicBezTo>
                  <a:cubicBezTo>
                    <a:pt x="28" y="63"/>
                    <a:pt x="28" y="63"/>
                    <a:pt x="28" y="63"/>
                  </a:cubicBezTo>
                  <a:cubicBezTo>
                    <a:pt x="26" y="64"/>
                    <a:pt x="24" y="64"/>
                    <a:pt x="23" y="64"/>
                  </a:cubicBezTo>
                  <a:close/>
                  <a:moveTo>
                    <a:pt x="18" y="46"/>
                  </a:moveTo>
                  <a:cubicBezTo>
                    <a:pt x="23" y="54"/>
                    <a:pt x="23" y="54"/>
                    <a:pt x="23" y="54"/>
                  </a:cubicBezTo>
                  <a:lnTo>
                    <a:pt x="18" y="46"/>
                  </a:lnTo>
                  <a:close/>
                  <a:moveTo>
                    <a:pt x="70" y="20"/>
                  </a:moveTo>
                  <a:cubicBezTo>
                    <a:pt x="69" y="20"/>
                    <a:pt x="69" y="20"/>
                    <a:pt x="69" y="21"/>
                  </a:cubicBezTo>
                  <a:cubicBezTo>
                    <a:pt x="24" y="39"/>
                    <a:pt x="24" y="39"/>
                    <a:pt x="24" y="39"/>
                  </a:cubicBezTo>
                  <a:cubicBezTo>
                    <a:pt x="23" y="40"/>
                    <a:pt x="22" y="41"/>
                    <a:pt x="23" y="43"/>
                  </a:cubicBezTo>
                  <a:cubicBezTo>
                    <a:pt x="23" y="43"/>
                    <a:pt x="23" y="43"/>
                    <a:pt x="23" y="43"/>
                  </a:cubicBezTo>
                  <a:cubicBezTo>
                    <a:pt x="72" y="22"/>
                    <a:pt x="72" y="22"/>
                    <a:pt x="72" y="22"/>
                  </a:cubicBezTo>
                  <a:cubicBezTo>
                    <a:pt x="72" y="21"/>
                    <a:pt x="71" y="20"/>
                    <a:pt x="7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 name="Freeform 152"/>
            <p:cNvSpPr>
              <a:spLocks noEditPoints="1"/>
            </p:cNvSpPr>
            <p:nvPr/>
          </p:nvSpPr>
          <p:spPr bwMode="auto">
            <a:xfrm>
              <a:off x="8643775" y="2203302"/>
              <a:ext cx="101646" cy="66251"/>
            </a:xfrm>
            <a:custGeom>
              <a:avLst/>
              <a:gdLst>
                <a:gd name="T0" fmla="*/ 25 w 106"/>
                <a:gd name="T1" fmla="*/ 69 h 69"/>
                <a:gd name="T2" fmla="*/ 23 w 106"/>
                <a:gd name="T3" fmla="*/ 69 h 69"/>
                <a:gd name="T4" fmla="*/ 4 w 106"/>
                <a:gd name="T5" fmla="*/ 56 h 69"/>
                <a:gd name="T6" fmla="*/ 14 w 106"/>
                <a:gd name="T7" fmla="*/ 27 h 69"/>
                <a:gd name="T8" fmla="*/ 16 w 106"/>
                <a:gd name="T9" fmla="*/ 25 h 69"/>
                <a:gd name="T10" fmla="*/ 71 w 106"/>
                <a:gd name="T11" fmla="*/ 2 h 69"/>
                <a:gd name="T12" fmla="*/ 75 w 106"/>
                <a:gd name="T13" fmla="*/ 1 h 69"/>
                <a:gd name="T14" fmla="*/ 80 w 106"/>
                <a:gd name="T15" fmla="*/ 0 h 69"/>
                <a:gd name="T16" fmla="*/ 101 w 106"/>
                <a:gd name="T17" fmla="*/ 14 h 69"/>
                <a:gd name="T18" fmla="*/ 89 w 106"/>
                <a:gd name="T19" fmla="*/ 44 h 69"/>
                <a:gd name="T20" fmla="*/ 34 w 106"/>
                <a:gd name="T21" fmla="*/ 68 h 69"/>
                <a:gd name="T22" fmla="*/ 25 w 106"/>
                <a:gd name="T23" fmla="*/ 69 h 69"/>
                <a:gd name="T24" fmla="*/ 24 w 106"/>
                <a:gd name="T25" fmla="*/ 44 h 69"/>
                <a:gd name="T26" fmla="*/ 24 w 106"/>
                <a:gd name="T27" fmla="*/ 44 h 69"/>
                <a:gd name="T28" fmla="*/ 22 w 106"/>
                <a:gd name="T29" fmla="*/ 48 h 69"/>
                <a:gd name="T30" fmla="*/ 25 w 106"/>
                <a:gd name="T31" fmla="*/ 49 h 69"/>
                <a:gd name="T32" fmla="*/ 25 w 106"/>
                <a:gd name="T33" fmla="*/ 49 h 69"/>
                <a:gd name="T34" fmla="*/ 26 w 106"/>
                <a:gd name="T35" fmla="*/ 49 h 69"/>
                <a:gd name="T36" fmla="*/ 81 w 106"/>
                <a:gd name="T37" fmla="*/ 26 h 69"/>
                <a:gd name="T38" fmla="*/ 82 w 106"/>
                <a:gd name="T39" fmla="*/ 22 h 69"/>
                <a:gd name="T40" fmla="*/ 79 w 106"/>
                <a:gd name="T41" fmla="*/ 20 h 69"/>
                <a:gd name="T42" fmla="*/ 79 w 106"/>
                <a:gd name="T43" fmla="*/ 20 h 69"/>
                <a:gd name="T44" fmla="*/ 24 w 106"/>
                <a:gd name="T45"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69">
                  <a:moveTo>
                    <a:pt x="25" y="69"/>
                  </a:moveTo>
                  <a:cubicBezTo>
                    <a:pt x="24" y="69"/>
                    <a:pt x="24" y="69"/>
                    <a:pt x="23" y="69"/>
                  </a:cubicBezTo>
                  <a:cubicBezTo>
                    <a:pt x="15" y="68"/>
                    <a:pt x="7" y="63"/>
                    <a:pt x="4" y="56"/>
                  </a:cubicBezTo>
                  <a:cubicBezTo>
                    <a:pt x="0" y="45"/>
                    <a:pt x="4" y="33"/>
                    <a:pt x="14" y="27"/>
                  </a:cubicBezTo>
                  <a:cubicBezTo>
                    <a:pt x="15" y="26"/>
                    <a:pt x="15" y="26"/>
                    <a:pt x="16" y="25"/>
                  </a:cubicBezTo>
                  <a:cubicBezTo>
                    <a:pt x="71" y="2"/>
                    <a:pt x="71" y="2"/>
                    <a:pt x="71" y="2"/>
                  </a:cubicBezTo>
                  <a:cubicBezTo>
                    <a:pt x="72" y="1"/>
                    <a:pt x="73" y="1"/>
                    <a:pt x="75" y="1"/>
                  </a:cubicBezTo>
                  <a:cubicBezTo>
                    <a:pt x="76" y="0"/>
                    <a:pt x="78" y="0"/>
                    <a:pt x="80" y="0"/>
                  </a:cubicBezTo>
                  <a:cubicBezTo>
                    <a:pt x="89" y="0"/>
                    <a:pt x="97" y="5"/>
                    <a:pt x="101" y="14"/>
                  </a:cubicBezTo>
                  <a:cubicBezTo>
                    <a:pt x="106" y="25"/>
                    <a:pt x="100" y="39"/>
                    <a:pt x="89" y="44"/>
                  </a:cubicBezTo>
                  <a:cubicBezTo>
                    <a:pt x="34" y="68"/>
                    <a:pt x="34" y="68"/>
                    <a:pt x="34" y="68"/>
                  </a:cubicBezTo>
                  <a:cubicBezTo>
                    <a:pt x="31" y="69"/>
                    <a:pt x="28" y="69"/>
                    <a:pt x="25" y="69"/>
                  </a:cubicBezTo>
                  <a:close/>
                  <a:moveTo>
                    <a:pt x="24" y="44"/>
                  </a:moveTo>
                  <a:cubicBezTo>
                    <a:pt x="24" y="44"/>
                    <a:pt x="24" y="44"/>
                    <a:pt x="24" y="44"/>
                  </a:cubicBezTo>
                  <a:cubicBezTo>
                    <a:pt x="22" y="45"/>
                    <a:pt x="22" y="46"/>
                    <a:pt x="22" y="48"/>
                  </a:cubicBezTo>
                  <a:cubicBezTo>
                    <a:pt x="23" y="49"/>
                    <a:pt x="24" y="49"/>
                    <a:pt x="25" y="49"/>
                  </a:cubicBezTo>
                  <a:cubicBezTo>
                    <a:pt x="25" y="49"/>
                    <a:pt x="25" y="49"/>
                    <a:pt x="25" y="49"/>
                  </a:cubicBezTo>
                  <a:cubicBezTo>
                    <a:pt x="26" y="49"/>
                    <a:pt x="26" y="49"/>
                    <a:pt x="26" y="49"/>
                  </a:cubicBezTo>
                  <a:cubicBezTo>
                    <a:pt x="81" y="26"/>
                    <a:pt x="81" y="26"/>
                    <a:pt x="81" y="26"/>
                  </a:cubicBezTo>
                  <a:cubicBezTo>
                    <a:pt x="82" y="25"/>
                    <a:pt x="83" y="23"/>
                    <a:pt x="82" y="22"/>
                  </a:cubicBezTo>
                  <a:cubicBezTo>
                    <a:pt x="82" y="20"/>
                    <a:pt x="80" y="20"/>
                    <a:pt x="79" y="20"/>
                  </a:cubicBezTo>
                  <a:cubicBezTo>
                    <a:pt x="79" y="20"/>
                    <a:pt x="79" y="20"/>
                    <a:pt x="79" y="20"/>
                  </a:cubicBezTo>
                  <a:lnTo>
                    <a:pt x="24"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 name="Freeform 153"/>
            <p:cNvSpPr>
              <a:spLocks noEditPoints="1"/>
            </p:cNvSpPr>
            <p:nvPr/>
          </p:nvSpPr>
          <p:spPr bwMode="auto">
            <a:xfrm>
              <a:off x="9069416" y="2264107"/>
              <a:ext cx="84402" cy="56268"/>
            </a:xfrm>
            <a:custGeom>
              <a:avLst/>
              <a:gdLst>
                <a:gd name="T0" fmla="*/ 62 w 88"/>
                <a:gd name="T1" fmla="*/ 59 h 59"/>
                <a:gd name="T2" fmla="*/ 54 w 88"/>
                <a:gd name="T3" fmla="*/ 58 h 59"/>
                <a:gd name="T4" fmla="*/ 18 w 88"/>
                <a:gd name="T5" fmla="*/ 45 h 59"/>
                <a:gd name="T6" fmla="*/ 4 w 88"/>
                <a:gd name="T7" fmla="*/ 15 h 59"/>
                <a:gd name="T8" fmla="*/ 26 w 88"/>
                <a:gd name="T9" fmla="*/ 0 h 59"/>
                <a:gd name="T10" fmla="*/ 34 w 88"/>
                <a:gd name="T11" fmla="*/ 2 h 59"/>
                <a:gd name="T12" fmla="*/ 70 w 88"/>
                <a:gd name="T13" fmla="*/ 15 h 59"/>
                <a:gd name="T14" fmla="*/ 84 w 88"/>
                <a:gd name="T15" fmla="*/ 44 h 59"/>
                <a:gd name="T16" fmla="*/ 62 w 88"/>
                <a:gd name="T17" fmla="*/ 59 h 59"/>
                <a:gd name="T18" fmla="*/ 26 w 88"/>
                <a:gd name="T19" fmla="*/ 20 h 59"/>
                <a:gd name="T20" fmla="*/ 23 w 88"/>
                <a:gd name="T21" fmla="*/ 22 h 59"/>
                <a:gd name="T22" fmla="*/ 25 w 88"/>
                <a:gd name="T23" fmla="*/ 26 h 59"/>
                <a:gd name="T24" fmla="*/ 61 w 88"/>
                <a:gd name="T25" fmla="*/ 39 h 59"/>
                <a:gd name="T26" fmla="*/ 65 w 88"/>
                <a:gd name="T27" fmla="*/ 38 h 59"/>
                <a:gd name="T28" fmla="*/ 63 w 88"/>
                <a:gd name="T29" fmla="*/ 34 h 59"/>
                <a:gd name="T30" fmla="*/ 27 w 88"/>
                <a:gd name="T31" fmla="*/ 20 h 59"/>
                <a:gd name="T32" fmla="*/ 26 w 88"/>
                <a:gd name="T3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59">
                  <a:moveTo>
                    <a:pt x="62" y="59"/>
                  </a:moveTo>
                  <a:cubicBezTo>
                    <a:pt x="60" y="59"/>
                    <a:pt x="57" y="59"/>
                    <a:pt x="54" y="58"/>
                  </a:cubicBezTo>
                  <a:cubicBezTo>
                    <a:pt x="18" y="45"/>
                    <a:pt x="18" y="45"/>
                    <a:pt x="18" y="45"/>
                  </a:cubicBezTo>
                  <a:cubicBezTo>
                    <a:pt x="6" y="40"/>
                    <a:pt x="0" y="27"/>
                    <a:pt x="4" y="15"/>
                  </a:cubicBezTo>
                  <a:cubicBezTo>
                    <a:pt x="8" y="6"/>
                    <a:pt x="16" y="0"/>
                    <a:pt x="26" y="0"/>
                  </a:cubicBezTo>
                  <a:cubicBezTo>
                    <a:pt x="29" y="0"/>
                    <a:pt x="31" y="1"/>
                    <a:pt x="34" y="2"/>
                  </a:cubicBezTo>
                  <a:cubicBezTo>
                    <a:pt x="70" y="15"/>
                    <a:pt x="70" y="15"/>
                    <a:pt x="70" y="15"/>
                  </a:cubicBezTo>
                  <a:cubicBezTo>
                    <a:pt x="82" y="19"/>
                    <a:pt x="88" y="32"/>
                    <a:pt x="84" y="44"/>
                  </a:cubicBezTo>
                  <a:cubicBezTo>
                    <a:pt x="80" y="53"/>
                    <a:pt x="72" y="59"/>
                    <a:pt x="62" y="59"/>
                  </a:cubicBezTo>
                  <a:close/>
                  <a:moveTo>
                    <a:pt x="26" y="20"/>
                  </a:moveTo>
                  <a:cubicBezTo>
                    <a:pt x="25" y="20"/>
                    <a:pt x="24" y="21"/>
                    <a:pt x="23" y="22"/>
                  </a:cubicBezTo>
                  <a:cubicBezTo>
                    <a:pt x="23" y="24"/>
                    <a:pt x="23" y="25"/>
                    <a:pt x="25" y="26"/>
                  </a:cubicBezTo>
                  <a:cubicBezTo>
                    <a:pt x="61" y="39"/>
                    <a:pt x="61" y="39"/>
                    <a:pt x="61" y="39"/>
                  </a:cubicBezTo>
                  <a:cubicBezTo>
                    <a:pt x="63" y="40"/>
                    <a:pt x="64" y="39"/>
                    <a:pt x="65" y="38"/>
                  </a:cubicBezTo>
                  <a:cubicBezTo>
                    <a:pt x="65" y="36"/>
                    <a:pt x="65" y="34"/>
                    <a:pt x="63" y="34"/>
                  </a:cubicBezTo>
                  <a:cubicBezTo>
                    <a:pt x="27" y="20"/>
                    <a:pt x="27" y="20"/>
                    <a:pt x="27" y="20"/>
                  </a:cubicBezTo>
                  <a:cubicBezTo>
                    <a:pt x="27" y="20"/>
                    <a:pt x="26" y="20"/>
                    <a:pt x="2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54"/>
            <p:cNvSpPr>
              <a:spLocks noEditPoints="1"/>
            </p:cNvSpPr>
            <p:nvPr/>
          </p:nvSpPr>
          <p:spPr bwMode="auto">
            <a:xfrm>
              <a:off x="9061248" y="2230528"/>
              <a:ext cx="91663" cy="60806"/>
            </a:xfrm>
            <a:custGeom>
              <a:avLst/>
              <a:gdLst>
                <a:gd name="T0" fmla="*/ 70 w 95"/>
                <a:gd name="T1" fmla="*/ 64 h 64"/>
                <a:gd name="T2" fmla="*/ 61 w 95"/>
                <a:gd name="T3" fmla="*/ 63 h 64"/>
                <a:gd name="T4" fmla="*/ 17 w 95"/>
                <a:gd name="T5" fmla="*/ 44 h 64"/>
                <a:gd name="T6" fmla="*/ 5 w 95"/>
                <a:gd name="T7" fmla="*/ 14 h 64"/>
                <a:gd name="T8" fmla="*/ 24 w 95"/>
                <a:gd name="T9" fmla="*/ 0 h 64"/>
                <a:gd name="T10" fmla="*/ 29 w 95"/>
                <a:gd name="T11" fmla="*/ 1 h 64"/>
                <a:gd name="T12" fmla="*/ 76 w 95"/>
                <a:gd name="T13" fmla="*/ 21 h 64"/>
                <a:gd name="T14" fmla="*/ 77 w 95"/>
                <a:gd name="T15" fmla="*/ 21 h 64"/>
                <a:gd name="T16" fmla="*/ 84 w 95"/>
                <a:gd name="T17" fmla="*/ 24 h 64"/>
                <a:gd name="T18" fmla="*/ 91 w 95"/>
                <a:gd name="T19" fmla="*/ 50 h 64"/>
                <a:gd name="T20" fmla="*/ 70 w 95"/>
                <a:gd name="T21" fmla="*/ 64 h 64"/>
                <a:gd name="T22" fmla="*/ 24 w 95"/>
                <a:gd name="T23" fmla="*/ 21 h 64"/>
                <a:gd name="T24" fmla="*/ 23 w 95"/>
                <a:gd name="T25" fmla="*/ 22 h 64"/>
                <a:gd name="T26" fmla="*/ 25 w 95"/>
                <a:gd name="T27" fmla="*/ 26 h 64"/>
                <a:gd name="T28" fmla="*/ 69 w 95"/>
                <a:gd name="T29" fmla="*/ 44 h 64"/>
                <a:gd name="T30" fmla="*/ 73 w 95"/>
                <a:gd name="T31" fmla="*/ 43 h 64"/>
                <a:gd name="T32" fmla="*/ 73 w 95"/>
                <a:gd name="T33" fmla="*/ 41 h 64"/>
                <a:gd name="T34" fmla="*/ 68 w 95"/>
                <a:gd name="T35" fmla="*/ 40 h 64"/>
                <a:gd name="T36" fmla="*/ 24 w 95"/>
                <a:gd name="T37"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4">
                  <a:moveTo>
                    <a:pt x="70" y="64"/>
                  </a:moveTo>
                  <a:cubicBezTo>
                    <a:pt x="67" y="64"/>
                    <a:pt x="64" y="64"/>
                    <a:pt x="61" y="63"/>
                  </a:cubicBezTo>
                  <a:cubicBezTo>
                    <a:pt x="17" y="44"/>
                    <a:pt x="17" y="44"/>
                    <a:pt x="17" y="44"/>
                  </a:cubicBezTo>
                  <a:cubicBezTo>
                    <a:pt x="6" y="39"/>
                    <a:pt x="0" y="26"/>
                    <a:pt x="5" y="14"/>
                  </a:cubicBezTo>
                  <a:cubicBezTo>
                    <a:pt x="8" y="6"/>
                    <a:pt x="15" y="1"/>
                    <a:pt x="24" y="0"/>
                  </a:cubicBezTo>
                  <a:cubicBezTo>
                    <a:pt x="26" y="0"/>
                    <a:pt x="27" y="0"/>
                    <a:pt x="29" y="1"/>
                  </a:cubicBezTo>
                  <a:cubicBezTo>
                    <a:pt x="76" y="21"/>
                    <a:pt x="76" y="21"/>
                    <a:pt x="76" y="21"/>
                  </a:cubicBezTo>
                  <a:cubicBezTo>
                    <a:pt x="76" y="21"/>
                    <a:pt x="77" y="21"/>
                    <a:pt x="77" y="21"/>
                  </a:cubicBezTo>
                  <a:cubicBezTo>
                    <a:pt x="80" y="21"/>
                    <a:pt x="82" y="22"/>
                    <a:pt x="84" y="24"/>
                  </a:cubicBezTo>
                  <a:cubicBezTo>
                    <a:pt x="92" y="30"/>
                    <a:pt x="95" y="41"/>
                    <a:pt x="91" y="50"/>
                  </a:cubicBezTo>
                  <a:cubicBezTo>
                    <a:pt x="88" y="59"/>
                    <a:pt x="79" y="64"/>
                    <a:pt x="70" y="64"/>
                  </a:cubicBezTo>
                  <a:close/>
                  <a:moveTo>
                    <a:pt x="24" y="21"/>
                  </a:moveTo>
                  <a:cubicBezTo>
                    <a:pt x="24" y="21"/>
                    <a:pt x="24" y="21"/>
                    <a:pt x="23" y="22"/>
                  </a:cubicBezTo>
                  <a:cubicBezTo>
                    <a:pt x="23" y="23"/>
                    <a:pt x="24" y="25"/>
                    <a:pt x="25" y="26"/>
                  </a:cubicBezTo>
                  <a:cubicBezTo>
                    <a:pt x="69" y="44"/>
                    <a:pt x="69" y="44"/>
                    <a:pt x="69" y="44"/>
                  </a:cubicBezTo>
                  <a:cubicBezTo>
                    <a:pt x="70" y="45"/>
                    <a:pt x="72" y="44"/>
                    <a:pt x="73" y="43"/>
                  </a:cubicBezTo>
                  <a:cubicBezTo>
                    <a:pt x="73" y="42"/>
                    <a:pt x="73" y="42"/>
                    <a:pt x="73" y="41"/>
                  </a:cubicBezTo>
                  <a:cubicBezTo>
                    <a:pt x="71" y="41"/>
                    <a:pt x="70" y="40"/>
                    <a:pt x="68" y="40"/>
                  </a:cubicBezTo>
                  <a:lnTo>
                    <a:pt x="24"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 name="Freeform 155"/>
            <p:cNvSpPr>
              <a:spLocks noEditPoints="1"/>
            </p:cNvSpPr>
            <p:nvPr/>
          </p:nvSpPr>
          <p:spPr bwMode="auto">
            <a:xfrm>
              <a:off x="9073953" y="2185151"/>
              <a:ext cx="88940" cy="61713"/>
            </a:xfrm>
            <a:custGeom>
              <a:avLst/>
              <a:gdLst>
                <a:gd name="T0" fmla="*/ 70 w 93"/>
                <a:gd name="T1" fmla="*/ 64 h 64"/>
                <a:gd name="T2" fmla="*/ 65 w 93"/>
                <a:gd name="T3" fmla="*/ 63 h 64"/>
                <a:gd name="T4" fmla="*/ 65 w 93"/>
                <a:gd name="T5" fmla="*/ 63 h 64"/>
                <a:gd name="T6" fmla="*/ 65 w 93"/>
                <a:gd name="T7" fmla="*/ 63 h 64"/>
                <a:gd name="T8" fmla="*/ 65 w 93"/>
                <a:gd name="T9" fmla="*/ 63 h 64"/>
                <a:gd name="T10" fmla="*/ 10 w 93"/>
                <a:gd name="T11" fmla="*/ 39 h 64"/>
                <a:gd name="T12" fmla="*/ 10 w 93"/>
                <a:gd name="T13" fmla="*/ 39 h 64"/>
                <a:gd name="T14" fmla="*/ 3 w 93"/>
                <a:gd name="T15" fmla="*/ 34 h 64"/>
                <a:gd name="T16" fmla="*/ 2 w 93"/>
                <a:gd name="T17" fmla="*/ 14 h 64"/>
                <a:gd name="T18" fmla="*/ 23 w 93"/>
                <a:gd name="T19" fmla="*/ 0 h 64"/>
                <a:gd name="T20" fmla="*/ 32 w 93"/>
                <a:gd name="T21" fmla="*/ 2 h 64"/>
                <a:gd name="T22" fmla="*/ 76 w 93"/>
                <a:gd name="T23" fmla="*/ 21 h 64"/>
                <a:gd name="T24" fmla="*/ 89 w 93"/>
                <a:gd name="T25" fmla="*/ 51 h 64"/>
                <a:gd name="T26" fmla="*/ 73 w 93"/>
                <a:gd name="T27" fmla="*/ 64 h 64"/>
                <a:gd name="T28" fmla="*/ 70 w 93"/>
                <a:gd name="T29" fmla="*/ 64 h 64"/>
                <a:gd name="T30" fmla="*/ 21 w 93"/>
                <a:gd name="T31" fmla="*/ 22 h 64"/>
                <a:gd name="T32" fmla="*/ 70 w 93"/>
                <a:gd name="T33" fmla="*/ 43 h 64"/>
                <a:gd name="T34" fmla="*/ 70 w 93"/>
                <a:gd name="T35" fmla="*/ 43 h 64"/>
                <a:gd name="T36" fmla="*/ 69 w 93"/>
                <a:gd name="T37" fmla="*/ 39 h 64"/>
                <a:gd name="T38" fmla="*/ 24 w 93"/>
                <a:gd name="T39" fmla="*/ 21 h 64"/>
                <a:gd name="T40" fmla="*/ 21 w 93"/>
                <a:gd name="T41" fmla="*/ 2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64">
                  <a:moveTo>
                    <a:pt x="70" y="64"/>
                  </a:moveTo>
                  <a:cubicBezTo>
                    <a:pt x="69" y="64"/>
                    <a:pt x="67" y="64"/>
                    <a:pt x="65" y="63"/>
                  </a:cubicBezTo>
                  <a:cubicBezTo>
                    <a:pt x="65" y="63"/>
                    <a:pt x="65" y="63"/>
                    <a:pt x="65" y="63"/>
                  </a:cubicBezTo>
                  <a:cubicBezTo>
                    <a:pt x="65" y="63"/>
                    <a:pt x="65" y="63"/>
                    <a:pt x="65" y="63"/>
                  </a:cubicBezTo>
                  <a:cubicBezTo>
                    <a:pt x="65" y="63"/>
                    <a:pt x="65" y="63"/>
                    <a:pt x="65" y="63"/>
                  </a:cubicBezTo>
                  <a:cubicBezTo>
                    <a:pt x="10" y="39"/>
                    <a:pt x="10" y="39"/>
                    <a:pt x="10" y="39"/>
                  </a:cubicBezTo>
                  <a:cubicBezTo>
                    <a:pt x="10" y="39"/>
                    <a:pt x="10" y="39"/>
                    <a:pt x="10" y="39"/>
                  </a:cubicBezTo>
                  <a:cubicBezTo>
                    <a:pt x="7" y="38"/>
                    <a:pt x="5" y="36"/>
                    <a:pt x="3" y="34"/>
                  </a:cubicBezTo>
                  <a:cubicBezTo>
                    <a:pt x="0" y="28"/>
                    <a:pt x="0" y="21"/>
                    <a:pt x="2" y="14"/>
                  </a:cubicBezTo>
                  <a:cubicBezTo>
                    <a:pt x="6" y="6"/>
                    <a:pt x="14" y="0"/>
                    <a:pt x="23" y="0"/>
                  </a:cubicBezTo>
                  <a:cubicBezTo>
                    <a:pt x="26" y="0"/>
                    <a:pt x="29" y="1"/>
                    <a:pt x="32" y="2"/>
                  </a:cubicBezTo>
                  <a:cubicBezTo>
                    <a:pt x="76" y="21"/>
                    <a:pt x="76" y="21"/>
                    <a:pt x="76" y="21"/>
                  </a:cubicBezTo>
                  <a:cubicBezTo>
                    <a:pt x="88" y="26"/>
                    <a:pt x="93" y="39"/>
                    <a:pt x="89" y="51"/>
                  </a:cubicBezTo>
                  <a:cubicBezTo>
                    <a:pt x="86" y="57"/>
                    <a:pt x="80" y="62"/>
                    <a:pt x="73" y="64"/>
                  </a:cubicBezTo>
                  <a:cubicBezTo>
                    <a:pt x="72" y="64"/>
                    <a:pt x="71" y="64"/>
                    <a:pt x="70" y="64"/>
                  </a:cubicBezTo>
                  <a:close/>
                  <a:moveTo>
                    <a:pt x="21" y="22"/>
                  </a:moveTo>
                  <a:cubicBezTo>
                    <a:pt x="70" y="43"/>
                    <a:pt x="70" y="43"/>
                    <a:pt x="70" y="43"/>
                  </a:cubicBezTo>
                  <a:cubicBezTo>
                    <a:pt x="70" y="43"/>
                    <a:pt x="70" y="43"/>
                    <a:pt x="70" y="43"/>
                  </a:cubicBezTo>
                  <a:cubicBezTo>
                    <a:pt x="71" y="41"/>
                    <a:pt x="70" y="40"/>
                    <a:pt x="69" y="39"/>
                  </a:cubicBezTo>
                  <a:cubicBezTo>
                    <a:pt x="24" y="21"/>
                    <a:pt x="24" y="21"/>
                    <a:pt x="24" y="21"/>
                  </a:cubicBezTo>
                  <a:cubicBezTo>
                    <a:pt x="23" y="20"/>
                    <a:pt x="22" y="20"/>
                    <a:pt x="21"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 name="Freeform 156"/>
            <p:cNvSpPr>
              <a:spLocks noEditPoints="1"/>
            </p:cNvSpPr>
            <p:nvPr/>
          </p:nvSpPr>
          <p:spPr bwMode="auto">
            <a:xfrm>
              <a:off x="9057618" y="2203302"/>
              <a:ext cx="101646" cy="66251"/>
            </a:xfrm>
            <a:custGeom>
              <a:avLst/>
              <a:gdLst>
                <a:gd name="T0" fmla="*/ 81 w 106"/>
                <a:gd name="T1" fmla="*/ 69 h 69"/>
                <a:gd name="T2" fmla="*/ 72 w 106"/>
                <a:gd name="T3" fmla="*/ 68 h 69"/>
                <a:gd name="T4" fmla="*/ 17 w 106"/>
                <a:gd name="T5" fmla="*/ 44 h 69"/>
                <a:gd name="T6" fmla="*/ 5 w 106"/>
                <a:gd name="T7" fmla="*/ 14 h 69"/>
                <a:gd name="T8" fmla="*/ 26 w 106"/>
                <a:gd name="T9" fmla="*/ 0 h 69"/>
                <a:gd name="T10" fmla="*/ 31 w 106"/>
                <a:gd name="T11" fmla="*/ 1 h 69"/>
                <a:gd name="T12" fmla="*/ 35 w 106"/>
                <a:gd name="T13" fmla="*/ 2 h 69"/>
                <a:gd name="T14" fmla="*/ 90 w 106"/>
                <a:gd name="T15" fmla="*/ 25 h 69"/>
                <a:gd name="T16" fmla="*/ 92 w 106"/>
                <a:gd name="T17" fmla="*/ 27 h 69"/>
                <a:gd name="T18" fmla="*/ 102 w 106"/>
                <a:gd name="T19" fmla="*/ 56 h 69"/>
                <a:gd name="T20" fmla="*/ 83 w 106"/>
                <a:gd name="T21" fmla="*/ 69 h 69"/>
                <a:gd name="T22" fmla="*/ 81 w 106"/>
                <a:gd name="T23" fmla="*/ 69 h 69"/>
                <a:gd name="T24" fmla="*/ 26 w 106"/>
                <a:gd name="T25" fmla="*/ 20 h 69"/>
                <a:gd name="T26" fmla="*/ 24 w 106"/>
                <a:gd name="T27" fmla="*/ 22 h 69"/>
                <a:gd name="T28" fmla="*/ 25 w 106"/>
                <a:gd name="T29" fmla="*/ 26 h 69"/>
                <a:gd name="T30" fmla="*/ 80 w 106"/>
                <a:gd name="T31" fmla="*/ 49 h 69"/>
                <a:gd name="T32" fmla="*/ 81 w 106"/>
                <a:gd name="T33" fmla="*/ 49 h 69"/>
                <a:gd name="T34" fmla="*/ 81 w 106"/>
                <a:gd name="T35" fmla="*/ 49 h 69"/>
                <a:gd name="T36" fmla="*/ 84 w 106"/>
                <a:gd name="T37" fmla="*/ 48 h 69"/>
                <a:gd name="T38" fmla="*/ 82 w 106"/>
                <a:gd name="T39" fmla="*/ 44 h 69"/>
                <a:gd name="T40" fmla="*/ 82 w 106"/>
                <a:gd name="T41" fmla="*/ 44 h 69"/>
                <a:gd name="T42" fmla="*/ 82 w 106"/>
                <a:gd name="T43" fmla="*/ 44 h 69"/>
                <a:gd name="T44" fmla="*/ 82 w 106"/>
                <a:gd name="T45" fmla="*/ 44 h 69"/>
                <a:gd name="T46" fmla="*/ 27 w 106"/>
                <a:gd name="T47" fmla="*/ 20 h 69"/>
                <a:gd name="T48" fmla="*/ 27 w 106"/>
                <a:gd name="T49" fmla="*/ 20 h 69"/>
                <a:gd name="T50" fmla="*/ 26 w 106"/>
                <a:gd name="T5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69">
                  <a:moveTo>
                    <a:pt x="81" y="69"/>
                  </a:moveTo>
                  <a:cubicBezTo>
                    <a:pt x="78" y="69"/>
                    <a:pt x="75" y="69"/>
                    <a:pt x="72" y="68"/>
                  </a:cubicBezTo>
                  <a:cubicBezTo>
                    <a:pt x="17" y="44"/>
                    <a:pt x="17" y="44"/>
                    <a:pt x="17" y="44"/>
                  </a:cubicBezTo>
                  <a:cubicBezTo>
                    <a:pt x="6" y="39"/>
                    <a:pt x="0" y="25"/>
                    <a:pt x="5" y="14"/>
                  </a:cubicBezTo>
                  <a:cubicBezTo>
                    <a:pt x="9" y="5"/>
                    <a:pt x="17" y="0"/>
                    <a:pt x="26" y="0"/>
                  </a:cubicBezTo>
                  <a:cubicBezTo>
                    <a:pt x="28" y="0"/>
                    <a:pt x="30" y="0"/>
                    <a:pt x="31" y="1"/>
                  </a:cubicBezTo>
                  <a:cubicBezTo>
                    <a:pt x="33" y="1"/>
                    <a:pt x="34" y="1"/>
                    <a:pt x="35" y="2"/>
                  </a:cubicBezTo>
                  <a:cubicBezTo>
                    <a:pt x="90" y="25"/>
                    <a:pt x="90" y="25"/>
                    <a:pt x="90" y="25"/>
                  </a:cubicBezTo>
                  <a:cubicBezTo>
                    <a:pt x="91" y="26"/>
                    <a:pt x="91" y="26"/>
                    <a:pt x="92" y="27"/>
                  </a:cubicBezTo>
                  <a:cubicBezTo>
                    <a:pt x="102" y="33"/>
                    <a:pt x="106" y="45"/>
                    <a:pt x="102" y="56"/>
                  </a:cubicBezTo>
                  <a:cubicBezTo>
                    <a:pt x="99" y="63"/>
                    <a:pt x="91" y="68"/>
                    <a:pt x="83" y="69"/>
                  </a:cubicBezTo>
                  <a:cubicBezTo>
                    <a:pt x="82" y="69"/>
                    <a:pt x="82" y="69"/>
                    <a:pt x="81" y="69"/>
                  </a:cubicBezTo>
                  <a:close/>
                  <a:moveTo>
                    <a:pt x="26" y="20"/>
                  </a:moveTo>
                  <a:cubicBezTo>
                    <a:pt x="25" y="20"/>
                    <a:pt x="24" y="20"/>
                    <a:pt x="24" y="22"/>
                  </a:cubicBezTo>
                  <a:cubicBezTo>
                    <a:pt x="23" y="23"/>
                    <a:pt x="24" y="25"/>
                    <a:pt x="25" y="26"/>
                  </a:cubicBezTo>
                  <a:cubicBezTo>
                    <a:pt x="80" y="49"/>
                    <a:pt x="80" y="49"/>
                    <a:pt x="80" y="49"/>
                  </a:cubicBezTo>
                  <a:cubicBezTo>
                    <a:pt x="80" y="49"/>
                    <a:pt x="81" y="49"/>
                    <a:pt x="81" y="49"/>
                  </a:cubicBezTo>
                  <a:cubicBezTo>
                    <a:pt x="81" y="49"/>
                    <a:pt x="81" y="49"/>
                    <a:pt x="81" y="49"/>
                  </a:cubicBezTo>
                  <a:cubicBezTo>
                    <a:pt x="82" y="49"/>
                    <a:pt x="83" y="49"/>
                    <a:pt x="84" y="48"/>
                  </a:cubicBezTo>
                  <a:cubicBezTo>
                    <a:pt x="84" y="46"/>
                    <a:pt x="84" y="45"/>
                    <a:pt x="82" y="44"/>
                  </a:cubicBezTo>
                  <a:cubicBezTo>
                    <a:pt x="82" y="44"/>
                    <a:pt x="82" y="44"/>
                    <a:pt x="82" y="44"/>
                  </a:cubicBezTo>
                  <a:cubicBezTo>
                    <a:pt x="82" y="44"/>
                    <a:pt x="82" y="44"/>
                    <a:pt x="82" y="44"/>
                  </a:cubicBezTo>
                  <a:cubicBezTo>
                    <a:pt x="82" y="44"/>
                    <a:pt x="82" y="44"/>
                    <a:pt x="82" y="44"/>
                  </a:cubicBezTo>
                  <a:cubicBezTo>
                    <a:pt x="27" y="20"/>
                    <a:pt x="27" y="20"/>
                    <a:pt x="27" y="20"/>
                  </a:cubicBezTo>
                  <a:cubicBezTo>
                    <a:pt x="27" y="20"/>
                    <a:pt x="27" y="20"/>
                    <a:pt x="27" y="20"/>
                  </a:cubicBezTo>
                  <a:cubicBezTo>
                    <a:pt x="27" y="20"/>
                    <a:pt x="26" y="20"/>
                    <a:pt x="2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85" name="Group 184">
            <a:extLst>
              <a:ext uri="{C183D7F6-B498-43B3-948B-1728B52AA6E4}">
                <adec:decorative xmlns:adec="http://schemas.microsoft.com/office/drawing/2017/decorative" val="1"/>
              </a:ext>
            </a:extLst>
          </p:cNvPr>
          <p:cNvGrpSpPr/>
          <p:nvPr/>
        </p:nvGrpSpPr>
        <p:grpSpPr>
          <a:xfrm>
            <a:off x="11316759" y="3386093"/>
            <a:ext cx="686676" cy="664620"/>
            <a:chOff x="2800172" y="3190406"/>
            <a:chExt cx="708496" cy="702082"/>
          </a:xfrm>
          <a:solidFill>
            <a:schemeClr val="accent1">
              <a:lumMod val="60000"/>
              <a:lumOff val="40000"/>
            </a:schemeClr>
          </a:solidFill>
        </p:grpSpPr>
        <p:sp>
          <p:nvSpPr>
            <p:cNvPr id="186" name="Freeform 381"/>
            <p:cNvSpPr>
              <a:spLocks noEditPoints="1"/>
            </p:cNvSpPr>
            <p:nvPr/>
          </p:nvSpPr>
          <p:spPr bwMode="auto">
            <a:xfrm>
              <a:off x="2925202" y="3289787"/>
              <a:ext cx="317379" cy="333409"/>
            </a:xfrm>
            <a:custGeom>
              <a:avLst/>
              <a:gdLst>
                <a:gd name="T0" fmla="*/ 350 w 394"/>
                <a:gd name="T1" fmla="*/ 282 h 419"/>
                <a:gd name="T2" fmla="*/ 261 w 394"/>
                <a:gd name="T3" fmla="*/ 249 h 419"/>
                <a:gd name="T4" fmla="*/ 292 w 394"/>
                <a:gd name="T5" fmla="*/ 182 h 419"/>
                <a:gd name="T6" fmla="*/ 297 w 394"/>
                <a:gd name="T7" fmla="*/ 106 h 419"/>
                <a:gd name="T8" fmla="*/ 197 w 394"/>
                <a:gd name="T9" fmla="*/ 0 h 419"/>
                <a:gd name="T10" fmla="*/ 97 w 394"/>
                <a:gd name="T11" fmla="*/ 106 h 419"/>
                <a:gd name="T12" fmla="*/ 102 w 394"/>
                <a:gd name="T13" fmla="*/ 182 h 419"/>
                <a:gd name="T14" fmla="*/ 133 w 394"/>
                <a:gd name="T15" fmla="*/ 249 h 419"/>
                <a:gd name="T16" fmla="*/ 43 w 394"/>
                <a:gd name="T17" fmla="*/ 282 h 419"/>
                <a:gd name="T18" fmla="*/ 0 w 394"/>
                <a:gd name="T19" fmla="*/ 402 h 419"/>
                <a:gd name="T20" fmla="*/ 11 w 394"/>
                <a:gd name="T21" fmla="*/ 418 h 419"/>
                <a:gd name="T22" fmla="*/ 28 w 394"/>
                <a:gd name="T23" fmla="*/ 407 h 419"/>
                <a:gd name="T24" fmla="*/ 61 w 394"/>
                <a:gd name="T25" fmla="*/ 304 h 419"/>
                <a:gd name="T26" fmla="*/ 80 w 394"/>
                <a:gd name="T27" fmla="*/ 294 h 419"/>
                <a:gd name="T28" fmla="*/ 137 w 394"/>
                <a:gd name="T29" fmla="*/ 277 h 419"/>
                <a:gd name="T30" fmla="*/ 183 w 394"/>
                <a:gd name="T31" fmla="*/ 357 h 419"/>
                <a:gd name="T32" fmla="*/ 211 w 394"/>
                <a:gd name="T33" fmla="*/ 357 h 419"/>
                <a:gd name="T34" fmla="*/ 257 w 394"/>
                <a:gd name="T35" fmla="*/ 277 h 419"/>
                <a:gd name="T36" fmla="*/ 315 w 394"/>
                <a:gd name="T37" fmla="*/ 294 h 419"/>
                <a:gd name="T38" fmla="*/ 333 w 394"/>
                <a:gd name="T39" fmla="*/ 304 h 419"/>
                <a:gd name="T40" fmla="*/ 366 w 394"/>
                <a:gd name="T41" fmla="*/ 407 h 419"/>
                <a:gd name="T42" fmla="*/ 383 w 394"/>
                <a:gd name="T43" fmla="*/ 418 h 419"/>
                <a:gd name="T44" fmla="*/ 394 w 394"/>
                <a:gd name="T45" fmla="*/ 402 h 419"/>
                <a:gd name="T46" fmla="*/ 233 w 394"/>
                <a:gd name="T47" fmla="*/ 218 h 419"/>
                <a:gd name="T48" fmla="*/ 230 w 394"/>
                <a:gd name="T49" fmla="*/ 226 h 419"/>
                <a:gd name="T50" fmla="*/ 235 w 394"/>
                <a:gd name="T51" fmla="*/ 259 h 419"/>
                <a:gd name="T52" fmla="*/ 159 w 394"/>
                <a:gd name="T53" fmla="*/ 259 h 419"/>
                <a:gd name="T54" fmla="*/ 164 w 394"/>
                <a:gd name="T55" fmla="*/ 226 h 419"/>
                <a:gd name="T56" fmla="*/ 161 w 394"/>
                <a:gd name="T57" fmla="*/ 218 h 419"/>
                <a:gd name="T58" fmla="*/ 127 w 394"/>
                <a:gd name="T59" fmla="*/ 167 h 419"/>
                <a:gd name="T60" fmla="*/ 125 w 394"/>
                <a:gd name="T61" fmla="*/ 158 h 419"/>
                <a:gd name="T62" fmla="*/ 115 w 394"/>
                <a:gd name="T63" fmla="*/ 157 h 419"/>
                <a:gd name="T64" fmla="*/ 114 w 394"/>
                <a:gd name="T65" fmla="*/ 128 h 419"/>
                <a:gd name="T66" fmla="*/ 117 w 394"/>
                <a:gd name="T67" fmla="*/ 127 h 419"/>
                <a:gd name="T68" fmla="*/ 119 w 394"/>
                <a:gd name="T69" fmla="*/ 126 h 419"/>
                <a:gd name="T70" fmla="*/ 121 w 394"/>
                <a:gd name="T71" fmla="*/ 124 h 419"/>
                <a:gd name="T72" fmla="*/ 123 w 394"/>
                <a:gd name="T73" fmla="*/ 122 h 419"/>
                <a:gd name="T74" fmla="*/ 124 w 394"/>
                <a:gd name="T75" fmla="*/ 119 h 419"/>
                <a:gd name="T76" fmla="*/ 124 w 394"/>
                <a:gd name="T77" fmla="*/ 117 h 419"/>
                <a:gd name="T78" fmla="*/ 125 w 394"/>
                <a:gd name="T79" fmla="*/ 114 h 419"/>
                <a:gd name="T80" fmla="*/ 140 w 394"/>
                <a:gd name="T81" fmla="*/ 69 h 419"/>
                <a:gd name="T82" fmla="*/ 167 w 394"/>
                <a:gd name="T83" fmla="*/ 73 h 419"/>
                <a:gd name="T84" fmla="*/ 178 w 394"/>
                <a:gd name="T85" fmla="*/ 78 h 419"/>
                <a:gd name="T86" fmla="*/ 237 w 394"/>
                <a:gd name="T87" fmla="*/ 94 h 419"/>
                <a:gd name="T88" fmla="*/ 269 w 394"/>
                <a:gd name="T89" fmla="*/ 114 h 419"/>
                <a:gd name="T90" fmla="*/ 269 w 394"/>
                <a:gd name="T91" fmla="*/ 115 h 419"/>
                <a:gd name="T92" fmla="*/ 270 w 394"/>
                <a:gd name="T93" fmla="*/ 121 h 419"/>
                <a:gd name="T94" fmla="*/ 271 w 394"/>
                <a:gd name="T95" fmla="*/ 123 h 419"/>
                <a:gd name="T96" fmla="*/ 273 w 394"/>
                <a:gd name="T97" fmla="*/ 124 h 419"/>
                <a:gd name="T98" fmla="*/ 279 w 394"/>
                <a:gd name="T99" fmla="*/ 128 h 419"/>
                <a:gd name="T100" fmla="*/ 279 w 394"/>
                <a:gd name="T101" fmla="*/ 157 h 419"/>
                <a:gd name="T102" fmla="*/ 269 w 394"/>
                <a:gd name="T103" fmla="*/ 158 h 419"/>
                <a:gd name="T104" fmla="*/ 267 w 394"/>
                <a:gd name="T105" fmla="*/ 167 h 419"/>
                <a:gd name="T106" fmla="*/ 233 w 394"/>
                <a:gd name="T107" fmla="*/ 218 h 419"/>
                <a:gd name="T108" fmla="*/ 226 w 394"/>
                <a:gd name="T109" fmla="*/ 66 h 419"/>
                <a:gd name="T110" fmla="*/ 179 w 394"/>
                <a:gd name="T111" fmla="*/ 48 h 419"/>
                <a:gd name="T112" fmla="*/ 197 w 394"/>
                <a:gd name="T113" fmla="*/ 28 h 419"/>
                <a:gd name="T114" fmla="*/ 258 w 394"/>
                <a:gd name="T115" fmla="*/ 6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 h="419">
                  <a:moveTo>
                    <a:pt x="379" y="330"/>
                  </a:moveTo>
                  <a:cubicBezTo>
                    <a:pt x="376" y="311"/>
                    <a:pt x="365" y="294"/>
                    <a:pt x="350" y="282"/>
                  </a:cubicBezTo>
                  <a:cubicBezTo>
                    <a:pt x="341" y="274"/>
                    <a:pt x="331" y="269"/>
                    <a:pt x="321" y="267"/>
                  </a:cubicBezTo>
                  <a:cubicBezTo>
                    <a:pt x="261" y="249"/>
                    <a:pt x="261" y="249"/>
                    <a:pt x="261" y="249"/>
                  </a:cubicBezTo>
                  <a:cubicBezTo>
                    <a:pt x="259" y="233"/>
                    <a:pt x="259" y="233"/>
                    <a:pt x="259" y="233"/>
                  </a:cubicBezTo>
                  <a:cubicBezTo>
                    <a:pt x="274" y="220"/>
                    <a:pt x="285" y="202"/>
                    <a:pt x="292" y="182"/>
                  </a:cubicBezTo>
                  <a:cubicBezTo>
                    <a:pt x="305" y="176"/>
                    <a:pt x="314" y="161"/>
                    <a:pt x="314" y="143"/>
                  </a:cubicBezTo>
                  <a:cubicBezTo>
                    <a:pt x="314" y="127"/>
                    <a:pt x="307" y="113"/>
                    <a:pt x="297" y="106"/>
                  </a:cubicBezTo>
                  <a:cubicBezTo>
                    <a:pt x="296" y="88"/>
                    <a:pt x="291" y="53"/>
                    <a:pt x="267" y="27"/>
                  </a:cubicBezTo>
                  <a:cubicBezTo>
                    <a:pt x="250" y="9"/>
                    <a:pt x="226" y="0"/>
                    <a:pt x="197" y="0"/>
                  </a:cubicBezTo>
                  <a:cubicBezTo>
                    <a:pt x="168" y="0"/>
                    <a:pt x="144" y="9"/>
                    <a:pt x="127" y="27"/>
                  </a:cubicBezTo>
                  <a:cubicBezTo>
                    <a:pt x="102" y="53"/>
                    <a:pt x="97" y="88"/>
                    <a:pt x="97" y="106"/>
                  </a:cubicBezTo>
                  <a:cubicBezTo>
                    <a:pt x="87" y="114"/>
                    <a:pt x="80" y="128"/>
                    <a:pt x="80" y="143"/>
                  </a:cubicBezTo>
                  <a:cubicBezTo>
                    <a:pt x="80" y="160"/>
                    <a:pt x="89" y="176"/>
                    <a:pt x="102" y="182"/>
                  </a:cubicBezTo>
                  <a:cubicBezTo>
                    <a:pt x="109" y="202"/>
                    <a:pt x="120" y="220"/>
                    <a:pt x="135" y="233"/>
                  </a:cubicBezTo>
                  <a:cubicBezTo>
                    <a:pt x="133" y="249"/>
                    <a:pt x="133" y="249"/>
                    <a:pt x="133" y="249"/>
                  </a:cubicBezTo>
                  <a:cubicBezTo>
                    <a:pt x="73" y="267"/>
                    <a:pt x="73" y="267"/>
                    <a:pt x="73" y="267"/>
                  </a:cubicBezTo>
                  <a:cubicBezTo>
                    <a:pt x="63" y="269"/>
                    <a:pt x="53" y="274"/>
                    <a:pt x="43" y="282"/>
                  </a:cubicBezTo>
                  <a:cubicBezTo>
                    <a:pt x="29" y="294"/>
                    <a:pt x="18" y="311"/>
                    <a:pt x="15" y="330"/>
                  </a:cubicBezTo>
                  <a:cubicBezTo>
                    <a:pt x="0" y="402"/>
                    <a:pt x="0" y="402"/>
                    <a:pt x="0" y="402"/>
                  </a:cubicBezTo>
                  <a:cubicBezTo>
                    <a:pt x="0" y="405"/>
                    <a:pt x="0" y="409"/>
                    <a:pt x="2" y="412"/>
                  </a:cubicBezTo>
                  <a:cubicBezTo>
                    <a:pt x="4" y="415"/>
                    <a:pt x="8" y="418"/>
                    <a:pt x="11" y="418"/>
                  </a:cubicBezTo>
                  <a:cubicBezTo>
                    <a:pt x="12" y="418"/>
                    <a:pt x="13" y="419"/>
                    <a:pt x="14" y="419"/>
                  </a:cubicBezTo>
                  <a:cubicBezTo>
                    <a:pt x="21" y="419"/>
                    <a:pt x="26" y="414"/>
                    <a:pt x="28" y="407"/>
                  </a:cubicBezTo>
                  <a:cubicBezTo>
                    <a:pt x="42" y="336"/>
                    <a:pt x="42" y="336"/>
                    <a:pt x="42" y="336"/>
                  </a:cubicBezTo>
                  <a:cubicBezTo>
                    <a:pt x="44" y="323"/>
                    <a:pt x="51" y="312"/>
                    <a:pt x="61" y="304"/>
                  </a:cubicBezTo>
                  <a:cubicBezTo>
                    <a:pt x="68" y="298"/>
                    <a:pt x="74" y="295"/>
                    <a:pt x="80" y="294"/>
                  </a:cubicBezTo>
                  <a:cubicBezTo>
                    <a:pt x="80" y="294"/>
                    <a:pt x="80" y="294"/>
                    <a:pt x="80" y="294"/>
                  </a:cubicBezTo>
                  <a:cubicBezTo>
                    <a:pt x="80" y="294"/>
                    <a:pt x="80" y="294"/>
                    <a:pt x="80" y="294"/>
                  </a:cubicBezTo>
                  <a:cubicBezTo>
                    <a:pt x="137" y="277"/>
                    <a:pt x="137" y="277"/>
                    <a:pt x="137" y="277"/>
                  </a:cubicBezTo>
                  <a:cubicBezTo>
                    <a:pt x="183" y="325"/>
                    <a:pt x="183" y="325"/>
                    <a:pt x="183" y="325"/>
                  </a:cubicBezTo>
                  <a:cubicBezTo>
                    <a:pt x="183" y="357"/>
                    <a:pt x="183" y="357"/>
                    <a:pt x="183" y="357"/>
                  </a:cubicBezTo>
                  <a:cubicBezTo>
                    <a:pt x="183" y="365"/>
                    <a:pt x="189" y="371"/>
                    <a:pt x="197" y="371"/>
                  </a:cubicBezTo>
                  <a:cubicBezTo>
                    <a:pt x="205" y="371"/>
                    <a:pt x="211" y="365"/>
                    <a:pt x="211" y="357"/>
                  </a:cubicBezTo>
                  <a:cubicBezTo>
                    <a:pt x="211" y="325"/>
                    <a:pt x="211" y="325"/>
                    <a:pt x="211" y="325"/>
                  </a:cubicBezTo>
                  <a:cubicBezTo>
                    <a:pt x="257" y="277"/>
                    <a:pt x="257" y="277"/>
                    <a:pt x="257" y="277"/>
                  </a:cubicBezTo>
                  <a:cubicBezTo>
                    <a:pt x="314" y="294"/>
                    <a:pt x="314" y="294"/>
                    <a:pt x="314" y="294"/>
                  </a:cubicBezTo>
                  <a:cubicBezTo>
                    <a:pt x="315" y="294"/>
                    <a:pt x="315" y="294"/>
                    <a:pt x="315" y="294"/>
                  </a:cubicBezTo>
                  <a:cubicBezTo>
                    <a:pt x="315" y="294"/>
                    <a:pt x="315" y="294"/>
                    <a:pt x="315" y="294"/>
                  </a:cubicBezTo>
                  <a:cubicBezTo>
                    <a:pt x="320" y="295"/>
                    <a:pt x="326" y="298"/>
                    <a:pt x="333" y="304"/>
                  </a:cubicBezTo>
                  <a:cubicBezTo>
                    <a:pt x="342" y="312"/>
                    <a:pt x="349" y="323"/>
                    <a:pt x="352" y="336"/>
                  </a:cubicBezTo>
                  <a:cubicBezTo>
                    <a:pt x="366" y="407"/>
                    <a:pt x="366" y="407"/>
                    <a:pt x="366" y="407"/>
                  </a:cubicBezTo>
                  <a:cubicBezTo>
                    <a:pt x="367" y="414"/>
                    <a:pt x="373" y="419"/>
                    <a:pt x="380" y="419"/>
                  </a:cubicBezTo>
                  <a:cubicBezTo>
                    <a:pt x="381" y="419"/>
                    <a:pt x="382" y="418"/>
                    <a:pt x="383" y="418"/>
                  </a:cubicBezTo>
                  <a:cubicBezTo>
                    <a:pt x="386" y="418"/>
                    <a:pt x="389" y="415"/>
                    <a:pt x="392" y="412"/>
                  </a:cubicBezTo>
                  <a:cubicBezTo>
                    <a:pt x="394" y="409"/>
                    <a:pt x="394" y="405"/>
                    <a:pt x="394" y="402"/>
                  </a:cubicBezTo>
                  <a:lnTo>
                    <a:pt x="379" y="330"/>
                  </a:lnTo>
                  <a:close/>
                  <a:moveTo>
                    <a:pt x="233" y="218"/>
                  </a:moveTo>
                  <a:cubicBezTo>
                    <a:pt x="230" y="221"/>
                    <a:pt x="230" y="221"/>
                    <a:pt x="230" y="221"/>
                  </a:cubicBezTo>
                  <a:cubicBezTo>
                    <a:pt x="230" y="226"/>
                    <a:pt x="230" y="226"/>
                    <a:pt x="230" y="226"/>
                  </a:cubicBezTo>
                  <a:cubicBezTo>
                    <a:pt x="233" y="253"/>
                    <a:pt x="233" y="253"/>
                    <a:pt x="233" y="253"/>
                  </a:cubicBezTo>
                  <a:cubicBezTo>
                    <a:pt x="234" y="255"/>
                    <a:pt x="234" y="257"/>
                    <a:pt x="235" y="259"/>
                  </a:cubicBezTo>
                  <a:cubicBezTo>
                    <a:pt x="197" y="299"/>
                    <a:pt x="197" y="299"/>
                    <a:pt x="197" y="299"/>
                  </a:cubicBezTo>
                  <a:cubicBezTo>
                    <a:pt x="159" y="259"/>
                    <a:pt x="159" y="259"/>
                    <a:pt x="159" y="259"/>
                  </a:cubicBezTo>
                  <a:cubicBezTo>
                    <a:pt x="160" y="257"/>
                    <a:pt x="160" y="255"/>
                    <a:pt x="160" y="253"/>
                  </a:cubicBezTo>
                  <a:cubicBezTo>
                    <a:pt x="164" y="226"/>
                    <a:pt x="164" y="226"/>
                    <a:pt x="164" y="226"/>
                  </a:cubicBezTo>
                  <a:cubicBezTo>
                    <a:pt x="164" y="221"/>
                    <a:pt x="164" y="221"/>
                    <a:pt x="164" y="221"/>
                  </a:cubicBezTo>
                  <a:cubicBezTo>
                    <a:pt x="161" y="218"/>
                    <a:pt x="161" y="218"/>
                    <a:pt x="161" y="218"/>
                  </a:cubicBezTo>
                  <a:cubicBezTo>
                    <a:pt x="158" y="216"/>
                    <a:pt x="158" y="216"/>
                    <a:pt x="158" y="216"/>
                  </a:cubicBezTo>
                  <a:cubicBezTo>
                    <a:pt x="143" y="205"/>
                    <a:pt x="132" y="188"/>
                    <a:pt x="127" y="167"/>
                  </a:cubicBezTo>
                  <a:cubicBezTo>
                    <a:pt x="126" y="163"/>
                    <a:pt x="126" y="163"/>
                    <a:pt x="126" y="163"/>
                  </a:cubicBezTo>
                  <a:cubicBezTo>
                    <a:pt x="125" y="158"/>
                    <a:pt x="125" y="158"/>
                    <a:pt x="125" y="158"/>
                  </a:cubicBezTo>
                  <a:cubicBezTo>
                    <a:pt x="119" y="157"/>
                    <a:pt x="119" y="157"/>
                    <a:pt x="119" y="157"/>
                  </a:cubicBezTo>
                  <a:cubicBezTo>
                    <a:pt x="115" y="157"/>
                    <a:pt x="115" y="157"/>
                    <a:pt x="115" y="157"/>
                  </a:cubicBezTo>
                  <a:cubicBezTo>
                    <a:pt x="113" y="157"/>
                    <a:pt x="108" y="152"/>
                    <a:pt x="108" y="143"/>
                  </a:cubicBezTo>
                  <a:cubicBezTo>
                    <a:pt x="108" y="135"/>
                    <a:pt x="112" y="129"/>
                    <a:pt x="114" y="128"/>
                  </a:cubicBezTo>
                  <a:cubicBezTo>
                    <a:pt x="115" y="128"/>
                    <a:pt x="115" y="128"/>
                    <a:pt x="116" y="128"/>
                  </a:cubicBezTo>
                  <a:cubicBezTo>
                    <a:pt x="116" y="128"/>
                    <a:pt x="116" y="128"/>
                    <a:pt x="117" y="127"/>
                  </a:cubicBezTo>
                  <a:cubicBezTo>
                    <a:pt x="117" y="127"/>
                    <a:pt x="118" y="127"/>
                    <a:pt x="118" y="127"/>
                  </a:cubicBezTo>
                  <a:cubicBezTo>
                    <a:pt x="118" y="126"/>
                    <a:pt x="119" y="126"/>
                    <a:pt x="119" y="126"/>
                  </a:cubicBezTo>
                  <a:cubicBezTo>
                    <a:pt x="120" y="126"/>
                    <a:pt x="120" y="125"/>
                    <a:pt x="120" y="125"/>
                  </a:cubicBezTo>
                  <a:cubicBezTo>
                    <a:pt x="121" y="125"/>
                    <a:pt x="121" y="124"/>
                    <a:pt x="121" y="124"/>
                  </a:cubicBezTo>
                  <a:cubicBezTo>
                    <a:pt x="121" y="124"/>
                    <a:pt x="122" y="123"/>
                    <a:pt x="122" y="123"/>
                  </a:cubicBezTo>
                  <a:cubicBezTo>
                    <a:pt x="122" y="123"/>
                    <a:pt x="122" y="122"/>
                    <a:pt x="123" y="122"/>
                  </a:cubicBezTo>
                  <a:cubicBezTo>
                    <a:pt x="123" y="122"/>
                    <a:pt x="123" y="121"/>
                    <a:pt x="123" y="121"/>
                  </a:cubicBezTo>
                  <a:cubicBezTo>
                    <a:pt x="123" y="120"/>
                    <a:pt x="124" y="120"/>
                    <a:pt x="124" y="119"/>
                  </a:cubicBezTo>
                  <a:cubicBezTo>
                    <a:pt x="124" y="119"/>
                    <a:pt x="124" y="119"/>
                    <a:pt x="124" y="118"/>
                  </a:cubicBezTo>
                  <a:cubicBezTo>
                    <a:pt x="124" y="118"/>
                    <a:pt x="124" y="117"/>
                    <a:pt x="124" y="117"/>
                  </a:cubicBezTo>
                  <a:cubicBezTo>
                    <a:pt x="125" y="116"/>
                    <a:pt x="125" y="116"/>
                    <a:pt x="125" y="115"/>
                  </a:cubicBezTo>
                  <a:cubicBezTo>
                    <a:pt x="125" y="115"/>
                    <a:pt x="125" y="115"/>
                    <a:pt x="125" y="114"/>
                  </a:cubicBezTo>
                  <a:cubicBezTo>
                    <a:pt x="125" y="114"/>
                    <a:pt x="124" y="96"/>
                    <a:pt x="130" y="77"/>
                  </a:cubicBezTo>
                  <a:cubicBezTo>
                    <a:pt x="132" y="73"/>
                    <a:pt x="136" y="70"/>
                    <a:pt x="140" y="69"/>
                  </a:cubicBezTo>
                  <a:cubicBezTo>
                    <a:pt x="142" y="68"/>
                    <a:pt x="144" y="68"/>
                    <a:pt x="147" y="68"/>
                  </a:cubicBezTo>
                  <a:cubicBezTo>
                    <a:pt x="153" y="68"/>
                    <a:pt x="160" y="70"/>
                    <a:pt x="167" y="73"/>
                  </a:cubicBezTo>
                  <a:cubicBezTo>
                    <a:pt x="171" y="75"/>
                    <a:pt x="174" y="76"/>
                    <a:pt x="177" y="78"/>
                  </a:cubicBezTo>
                  <a:cubicBezTo>
                    <a:pt x="178" y="78"/>
                    <a:pt x="178" y="78"/>
                    <a:pt x="178" y="78"/>
                  </a:cubicBezTo>
                  <a:cubicBezTo>
                    <a:pt x="191" y="85"/>
                    <a:pt x="205" y="92"/>
                    <a:pt x="223" y="94"/>
                  </a:cubicBezTo>
                  <a:cubicBezTo>
                    <a:pt x="228" y="94"/>
                    <a:pt x="233" y="94"/>
                    <a:pt x="237" y="94"/>
                  </a:cubicBezTo>
                  <a:cubicBezTo>
                    <a:pt x="248" y="94"/>
                    <a:pt x="257" y="93"/>
                    <a:pt x="267" y="90"/>
                  </a:cubicBezTo>
                  <a:cubicBezTo>
                    <a:pt x="269" y="103"/>
                    <a:pt x="269" y="112"/>
                    <a:pt x="269" y="114"/>
                  </a:cubicBezTo>
                  <a:cubicBezTo>
                    <a:pt x="269" y="115"/>
                    <a:pt x="269" y="115"/>
                    <a:pt x="269" y="115"/>
                  </a:cubicBezTo>
                  <a:cubicBezTo>
                    <a:pt x="269" y="115"/>
                    <a:pt x="269" y="115"/>
                    <a:pt x="269" y="115"/>
                  </a:cubicBezTo>
                  <a:cubicBezTo>
                    <a:pt x="269" y="116"/>
                    <a:pt x="269" y="118"/>
                    <a:pt x="270" y="119"/>
                  </a:cubicBezTo>
                  <a:cubicBezTo>
                    <a:pt x="270" y="120"/>
                    <a:pt x="270" y="120"/>
                    <a:pt x="270" y="121"/>
                  </a:cubicBezTo>
                  <a:cubicBezTo>
                    <a:pt x="270" y="121"/>
                    <a:pt x="270" y="121"/>
                    <a:pt x="271" y="122"/>
                  </a:cubicBezTo>
                  <a:cubicBezTo>
                    <a:pt x="271" y="122"/>
                    <a:pt x="271" y="123"/>
                    <a:pt x="271" y="123"/>
                  </a:cubicBezTo>
                  <a:cubicBezTo>
                    <a:pt x="272" y="123"/>
                    <a:pt x="272" y="124"/>
                    <a:pt x="272" y="124"/>
                  </a:cubicBezTo>
                  <a:cubicBezTo>
                    <a:pt x="273" y="124"/>
                    <a:pt x="273" y="124"/>
                    <a:pt x="273" y="124"/>
                  </a:cubicBezTo>
                  <a:cubicBezTo>
                    <a:pt x="273" y="125"/>
                    <a:pt x="273" y="125"/>
                    <a:pt x="273" y="125"/>
                  </a:cubicBezTo>
                  <a:cubicBezTo>
                    <a:pt x="275" y="126"/>
                    <a:pt x="277" y="128"/>
                    <a:pt x="279" y="128"/>
                  </a:cubicBezTo>
                  <a:cubicBezTo>
                    <a:pt x="282" y="129"/>
                    <a:pt x="286" y="134"/>
                    <a:pt x="286" y="143"/>
                  </a:cubicBezTo>
                  <a:cubicBezTo>
                    <a:pt x="286" y="151"/>
                    <a:pt x="282" y="157"/>
                    <a:pt x="279" y="157"/>
                  </a:cubicBezTo>
                  <a:cubicBezTo>
                    <a:pt x="275" y="157"/>
                    <a:pt x="275" y="157"/>
                    <a:pt x="275" y="157"/>
                  </a:cubicBezTo>
                  <a:cubicBezTo>
                    <a:pt x="269" y="158"/>
                    <a:pt x="269" y="158"/>
                    <a:pt x="269" y="158"/>
                  </a:cubicBezTo>
                  <a:cubicBezTo>
                    <a:pt x="268" y="163"/>
                    <a:pt x="268" y="163"/>
                    <a:pt x="268" y="163"/>
                  </a:cubicBezTo>
                  <a:cubicBezTo>
                    <a:pt x="267" y="167"/>
                    <a:pt x="267" y="167"/>
                    <a:pt x="267" y="167"/>
                  </a:cubicBezTo>
                  <a:cubicBezTo>
                    <a:pt x="261" y="188"/>
                    <a:pt x="251" y="205"/>
                    <a:pt x="236" y="216"/>
                  </a:cubicBezTo>
                  <a:lnTo>
                    <a:pt x="233" y="218"/>
                  </a:lnTo>
                  <a:close/>
                  <a:moveTo>
                    <a:pt x="237" y="66"/>
                  </a:moveTo>
                  <a:cubicBezTo>
                    <a:pt x="234" y="66"/>
                    <a:pt x="230" y="66"/>
                    <a:pt x="226" y="66"/>
                  </a:cubicBezTo>
                  <a:cubicBezTo>
                    <a:pt x="213" y="64"/>
                    <a:pt x="202" y="59"/>
                    <a:pt x="190" y="53"/>
                  </a:cubicBezTo>
                  <a:cubicBezTo>
                    <a:pt x="187" y="51"/>
                    <a:pt x="183" y="49"/>
                    <a:pt x="179" y="48"/>
                  </a:cubicBezTo>
                  <a:cubicBezTo>
                    <a:pt x="170" y="44"/>
                    <a:pt x="162" y="41"/>
                    <a:pt x="154" y="40"/>
                  </a:cubicBezTo>
                  <a:cubicBezTo>
                    <a:pt x="165" y="32"/>
                    <a:pt x="180" y="28"/>
                    <a:pt x="197" y="28"/>
                  </a:cubicBezTo>
                  <a:cubicBezTo>
                    <a:pt x="218" y="28"/>
                    <a:pt x="235" y="34"/>
                    <a:pt x="247" y="46"/>
                  </a:cubicBezTo>
                  <a:cubicBezTo>
                    <a:pt x="251" y="51"/>
                    <a:pt x="255" y="57"/>
                    <a:pt x="258" y="63"/>
                  </a:cubicBezTo>
                  <a:cubicBezTo>
                    <a:pt x="252" y="65"/>
                    <a:pt x="245" y="66"/>
                    <a:pt x="237" y="66"/>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sp>
          <p:nvSpPr>
            <p:cNvPr id="187" name="Freeform 382"/>
            <p:cNvSpPr>
              <a:spLocks noEditPoints="1"/>
            </p:cNvSpPr>
            <p:nvPr/>
          </p:nvSpPr>
          <p:spPr bwMode="auto">
            <a:xfrm>
              <a:off x="2800172" y="3190406"/>
              <a:ext cx="567436" cy="567436"/>
            </a:xfrm>
            <a:custGeom>
              <a:avLst/>
              <a:gdLst>
                <a:gd name="T0" fmla="*/ 0 w 710"/>
                <a:gd name="T1" fmla="*/ 355 h 711"/>
                <a:gd name="T2" fmla="*/ 355 w 710"/>
                <a:gd name="T3" fmla="*/ 711 h 711"/>
                <a:gd name="T4" fmla="*/ 710 w 710"/>
                <a:gd name="T5" fmla="*/ 355 h 711"/>
                <a:gd name="T6" fmla="*/ 355 w 710"/>
                <a:gd name="T7" fmla="*/ 0 h 711"/>
                <a:gd name="T8" fmla="*/ 0 w 710"/>
                <a:gd name="T9" fmla="*/ 355 h 711"/>
                <a:gd name="T10" fmla="*/ 355 w 710"/>
                <a:gd name="T11" fmla="*/ 683 h 711"/>
                <a:gd name="T12" fmla="*/ 28 w 710"/>
                <a:gd name="T13" fmla="*/ 355 h 711"/>
                <a:gd name="T14" fmla="*/ 355 w 710"/>
                <a:gd name="T15" fmla="*/ 28 h 711"/>
                <a:gd name="T16" fmla="*/ 682 w 710"/>
                <a:gd name="T17" fmla="*/ 355 h 711"/>
                <a:gd name="T18" fmla="*/ 355 w 710"/>
                <a:gd name="T19" fmla="*/ 683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711">
                  <a:moveTo>
                    <a:pt x="0" y="355"/>
                  </a:moveTo>
                  <a:cubicBezTo>
                    <a:pt x="0" y="551"/>
                    <a:pt x="159" y="711"/>
                    <a:pt x="355" y="711"/>
                  </a:cubicBezTo>
                  <a:cubicBezTo>
                    <a:pt x="551" y="711"/>
                    <a:pt x="710" y="551"/>
                    <a:pt x="710" y="355"/>
                  </a:cubicBezTo>
                  <a:cubicBezTo>
                    <a:pt x="710" y="159"/>
                    <a:pt x="551" y="0"/>
                    <a:pt x="355" y="0"/>
                  </a:cubicBezTo>
                  <a:cubicBezTo>
                    <a:pt x="159" y="0"/>
                    <a:pt x="0" y="159"/>
                    <a:pt x="0" y="355"/>
                  </a:cubicBezTo>
                  <a:close/>
                  <a:moveTo>
                    <a:pt x="355" y="683"/>
                  </a:moveTo>
                  <a:cubicBezTo>
                    <a:pt x="174" y="683"/>
                    <a:pt x="28" y="536"/>
                    <a:pt x="28" y="355"/>
                  </a:cubicBezTo>
                  <a:cubicBezTo>
                    <a:pt x="28" y="175"/>
                    <a:pt x="174" y="28"/>
                    <a:pt x="355" y="28"/>
                  </a:cubicBezTo>
                  <a:cubicBezTo>
                    <a:pt x="535" y="28"/>
                    <a:pt x="682" y="175"/>
                    <a:pt x="682" y="355"/>
                  </a:cubicBezTo>
                  <a:cubicBezTo>
                    <a:pt x="682" y="536"/>
                    <a:pt x="535" y="683"/>
                    <a:pt x="355" y="683"/>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sp>
          <p:nvSpPr>
            <p:cNvPr id="188" name="Freeform 383"/>
            <p:cNvSpPr>
              <a:spLocks noEditPoints="1"/>
            </p:cNvSpPr>
            <p:nvPr/>
          </p:nvSpPr>
          <p:spPr bwMode="auto">
            <a:xfrm>
              <a:off x="3079083" y="3469315"/>
              <a:ext cx="429585" cy="423173"/>
            </a:xfrm>
            <a:custGeom>
              <a:avLst/>
              <a:gdLst>
                <a:gd name="T0" fmla="*/ 339 w 536"/>
                <a:gd name="T1" fmla="*/ 256 h 530"/>
                <a:gd name="T2" fmla="*/ 419 w 536"/>
                <a:gd name="T3" fmla="*/ 14 h 530"/>
                <a:gd name="T4" fmla="*/ 405 w 536"/>
                <a:gd name="T5" fmla="*/ 0 h 530"/>
                <a:gd name="T6" fmla="*/ 391 w 536"/>
                <a:gd name="T7" fmla="*/ 14 h 530"/>
                <a:gd name="T8" fmla="*/ 14 w 536"/>
                <a:gd name="T9" fmla="*/ 391 h 530"/>
                <a:gd name="T10" fmla="*/ 0 w 536"/>
                <a:gd name="T11" fmla="*/ 405 h 530"/>
                <a:gd name="T12" fmla="*/ 14 w 536"/>
                <a:gd name="T13" fmla="*/ 419 h 530"/>
                <a:gd name="T14" fmla="*/ 255 w 536"/>
                <a:gd name="T15" fmla="*/ 339 h 530"/>
                <a:gd name="T16" fmla="*/ 429 w 536"/>
                <a:gd name="T17" fmla="*/ 513 h 530"/>
                <a:gd name="T18" fmla="*/ 471 w 536"/>
                <a:gd name="T19" fmla="*/ 530 h 530"/>
                <a:gd name="T20" fmla="*/ 512 w 536"/>
                <a:gd name="T21" fmla="*/ 513 h 530"/>
                <a:gd name="T22" fmla="*/ 512 w 536"/>
                <a:gd name="T23" fmla="*/ 429 h 530"/>
                <a:gd name="T24" fmla="*/ 339 w 536"/>
                <a:gd name="T25" fmla="*/ 256 h 530"/>
                <a:gd name="T26" fmla="*/ 493 w 536"/>
                <a:gd name="T27" fmla="*/ 493 h 530"/>
                <a:gd name="T28" fmla="*/ 471 w 536"/>
                <a:gd name="T29" fmla="*/ 502 h 530"/>
                <a:gd name="T30" fmla="*/ 449 w 536"/>
                <a:gd name="T31" fmla="*/ 493 h 530"/>
                <a:gd name="T32" fmla="*/ 277 w 536"/>
                <a:gd name="T33" fmla="*/ 322 h 530"/>
                <a:gd name="T34" fmla="*/ 321 w 536"/>
                <a:gd name="T35" fmla="*/ 278 h 530"/>
                <a:gd name="T36" fmla="*/ 493 w 536"/>
                <a:gd name="T37" fmla="*/ 449 h 530"/>
                <a:gd name="T38" fmla="*/ 493 w 536"/>
                <a:gd name="T39" fmla="*/ 49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6" h="530">
                  <a:moveTo>
                    <a:pt x="339" y="256"/>
                  </a:moveTo>
                  <a:cubicBezTo>
                    <a:pt x="391" y="185"/>
                    <a:pt x="419" y="102"/>
                    <a:pt x="419" y="14"/>
                  </a:cubicBezTo>
                  <a:cubicBezTo>
                    <a:pt x="419" y="7"/>
                    <a:pt x="412" y="0"/>
                    <a:pt x="405" y="0"/>
                  </a:cubicBezTo>
                  <a:cubicBezTo>
                    <a:pt x="397" y="0"/>
                    <a:pt x="391" y="7"/>
                    <a:pt x="391" y="14"/>
                  </a:cubicBezTo>
                  <a:cubicBezTo>
                    <a:pt x="391" y="222"/>
                    <a:pt x="222" y="391"/>
                    <a:pt x="14" y="391"/>
                  </a:cubicBezTo>
                  <a:cubicBezTo>
                    <a:pt x="6" y="391"/>
                    <a:pt x="0" y="397"/>
                    <a:pt x="0" y="405"/>
                  </a:cubicBezTo>
                  <a:cubicBezTo>
                    <a:pt x="0" y="413"/>
                    <a:pt x="6" y="419"/>
                    <a:pt x="14" y="419"/>
                  </a:cubicBezTo>
                  <a:cubicBezTo>
                    <a:pt x="102" y="419"/>
                    <a:pt x="185" y="391"/>
                    <a:pt x="255" y="339"/>
                  </a:cubicBezTo>
                  <a:cubicBezTo>
                    <a:pt x="429" y="513"/>
                    <a:pt x="429" y="513"/>
                    <a:pt x="429" y="513"/>
                  </a:cubicBezTo>
                  <a:cubicBezTo>
                    <a:pt x="440" y="524"/>
                    <a:pt x="455" y="530"/>
                    <a:pt x="471" y="530"/>
                  </a:cubicBezTo>
                  <a:cubicBezTo>
                    <a:pt x="486" y="530"/>
                    <a:pt x="501" y="524"/>
                    <a:pt x="512" y="513"/>
                  </a:cubicBezTo>
                  <a:cubicBezTo>
                    <a:pt x="536" y="490"/>
                    <a:pt x="536" y="452"/>
                    <a:pt x="512" y="429"/>
                  </a:cubicBezTo>
                  <a:lnTo>
                    <a:pt x="339" y="256"/>
                  </a:lnTo>
                  <a:close/>
                  <a:moveTo>
                    <a:pt x="493" y="493"/>
                  </a:moveTo>
                  <a:cubicBezTo>
                    <a:pt x="487" y="499"/>
                    <a:pt x="479" y="502"/>
                    <a:pt x="471" y="502"/>
                  </a:cubicBezTo>
                  <a:cubicBezTo>
                    <a:pt x="462" y="502"/>
                    <a:pt x="455" y="499"/>
                    <a:pt x="449" y="493"/>
                  </a:cubicBezTo>
                  <a:cubicBezTo>
                    <a:pt x="277" y="322"/>
                    <a:pt x="277" y="322"/>
                    <a:pt x="277" y="322"/>
                  </a:cubicBezTo>
                  <a:cubicBezTo>
                    <a:pt x="293" y="308"/>
                    <a:pt x="308" y="293"/>
                    <a:pt x="321" y="278"/>
                  </a:cubicBezTo>
                  <a:cubicBezTo>
                    <a:pt x="493" y="449"/>
                    <a:pt x="493" y="449"/>
                    <a:pt x="493" y="449"/>
                  </a:cubicBezTo>
                  <a:cubicBezTo>
                    <a:pt x="505" y="461"/>
                    <a:pt x="505" y="481"/>
                    <a:pt x="493" y="493"/>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grpSp>
      <p:grpSp>
        <p:nvGrpSpPr>
          <p:cNvPr id="189" name="Group 188">
            <a:extLst>
              <a:ext uri="{C183D7F6-B498-43B3-948B-1728B52AA6E4}">
                <adec:decorative xmlns:adec="http://schemas.microsoft.com/office/drawing/2017/decorative" val="1"/>
              </a:ext>
            </a:extLst>
          </p:cNvPr>
          <p:cNvGrpSpPr/>
          <p:nvPr/>
        </p:nvGrpSpPr>
        <p:grpSpPr>
          <a:xfrm>
            <a:off x="8739134" y="3379570"/>
            <a:ext cx="539750" cy="596900"/>
            <a:chOff x="11607801" y="4889500"/>
            <a:chExt cx="539750" cy="596900"/>
          </a:xfrm>
          <a:solidFill>
            <a:schemeClr val="accent1">
              <a:lumMod val="60000"/>
              <a:lumOff val="40000"/>
            </a:schemeClr>
          </a:solidFill>
        </p:grpSpPr>
        <p:sp>
          <p:nvSpPr>
            <p:cNvPr id="190" name="Freeform 152"/>
            <p:cNvSpPr>
              <a:spLocks noEditPoints="1"/>
            </p:cNvSpPr>
            <p:nvPr/>
          </p:nvSpPr>
          <p:spPr bwMode="auto">
            <a:xfrm>
              <a:off x="11607801" y="5038725"/>
              <a:ext cx="269875" cy="447675"/>
            </a:xfrm>
            <a:custGeom>
              <a:avLst/>
              <a:gdLst>
                <a:gd name="T0" fmla="*/ 52 w 80"/>
                <a:gd name="T1" fmla="*/ 132 h 132"/>
                <a:gd name="T2" fmla="*/ 50 w 80"/>
                <a:gd name="T3" fmla="*/ 131 h 132"/>
                <a:gd name="T4" fmla="*/ 48 w 80"/>
                <a:gd name="T5" fmla="*/ 128 h 132"/>
                <a:gd name="T6" fmla="*/ 48 w 80"/>
                <a:gd name="T7" fmla="*/ 80 h 132"/>
                <a:gd name="T8" fmla="*/ 40 w 80"/>
                <a:gd name="T9" fmla="*/ 80 h 132"/>
                <a:gd name="T10" fmla="*/ 0 w 80"/>
                <a:gd name="T11" fmla="*/ 40 h 132"/>
                <a:gd name="T12" fmla="*/ 40 w 80"/>
                <a:gd name="T13" fmla="*/ 0 h 132"/>
                <a:gd name="T14" fmla="*/ 80 w 80"/>
                <a:gd name="T15" fmla="*/ 40 h 132"/>
                <a:gd name="T16" fmla="*/ 80 w 80"/>
                <a:gd name="T17" fmla="*/ 116 h 132"/>
                <a:gd name="T18" fmla="*/ 78 w 80"/>
                <a:gd name="T19" fmla="*/ 120 h 132"/>
                <a:gd name="T20" fmla="*/ 54 w 80"/>
                <a:gd name="T21" fmla="*/ 132 h 132"/>
                <a:gd name="T22" fmla="*/ 52 w 80"/>
                <a:gd name="T23" fmla="*/ 132 h 132"/>
                <a:gd name="T24" fmla="*/ 56 w 80"/>
                <a:gd name="T25" fmla="*/ 76 h 132"/>
                <a:gd name="T26" fmla="*/ 56 w 80"/>
                <a:gd name="T27" fmla="*/ 122 h 132"/>
                <a:gd name="T28" fmla="*/ 72 w 80"/>
                <a:gd name="T29" fmla="*/ 114 h 132"/>
                <a:gd name="T30" fmla="*/ 72 w 80"/>
                <a:gd name="T31" fmla="*/ 40 h 132"/>
                <a:gd name="T32" fmla="*/ 40 w 80"/>
                <a:gd name="T33" fmla="*/ 8 h 132"/>
                <a:gd name="T34" fmla="*/ 8 w 80"/>
                <a:gd name="T35" fmla="*/ 40 h 132"/>
                <a:gd name="T36" fmla="*/ 40 w 80"/>
                <a:gd name="T37" fmla="*/ 72 h 132"/>
                <a:gd name="T38" fmla="*/ 48 w 80"/>
                <a:gd name="T39" fmla="*/ 72 h 132"/>
                <a:gd name="T40" fmla="*/ 48 w 80"/>
                <a:gd name="T41" fmla="*/ 56 h 132"/>
                <a:gd name="T42" fmla="*/ 40 w 80"/>
                <a:gd name="T43" fmla="*/ 56 h 132"/>
                <a:gd name="T44" fmla="*/ 24 w 80"/>
                <a:gd name="T45" fmla="*/ 40 h 132"/>
                <a:gd name="T46" fmla="*/ 40 w 80"/>
                <a:gd name="T47" fmla="*/ 24 h 132"/>
                <a:gd name="T48" fmla="*/ 56 w 80"/>
                <a:gd name="T49" fmla="*/ 40 h 132"/>
                <a:gd name="T50" fmla="*/ 56 w 80"/>
                <a:gd name="T51" fmla="*/ 76 h 132"/>
                <a:gd name="T52" fmla="*/ 40 w 80"/>
                <a:gd name="T53" fmla="*/ 32 h 132"/>
                <a:gd name="T54" fmla="*/ 32 w 80"/>
                <a:gd name="T55" fmla="*/ 40 h 132"/>
                <a:gd name="T56" fmla="*/ 40 w 80"/>
                <a:gd name="T57" fmla="*/ 48 h 132"/>
                <a:gd name="T58" fmla="*/ 48 w 80"/>
                <a:gd name="T59" fmla="*/ 48 h 132"/>
                <a:gd name="T60" fmla="*/ 48 w 80"/>
                <a:gd name="T61" fmla="*/ 40 h 132"/>
                <a:gd name="T62" fmla="*/ 40 w 80"/>
                <a:gd name="T63" fmla="*/ 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132">
                  <a:moveTo>
                    <a:pt x="52" y="132"/>
                  </a:moveTo>
                  <a:cubicBezTo>
                    <a:pt x="51" y="132"/>
                    <a:pt x="51" y="132"/>
                    <a:pt x="50" y="131"/>
                  </a:cubicBezTo>
                  <a:cubicBezTo>
                    <a:pt x="49" y="131"/>
                    <a:pt x="48" y="129"/>
                    <a:pt x="48" y="128"/>
                  </a:cubicBezTo>
                  <a:cubicBezTo>
                    <a:pt x="48" y="80"/>
                    <a:pt x="48" y="80"/>
                    <a:pt x="48" y="80"/>
                  </a:cubicBezTo>
                  <a:cubicBezTo>
                    <a:pt x="40" y="80"/>
                    <a:pt x="40" y="80"/>
                    <a:pt x="40" y="80"/>
                  </a:cubicBezTo>
                  <a:cubicBezTo>
                    <a:pt x="18" y="80"/>
                    <a:pt x="0" y="62"/>
                    <a:pt x="0" y="40"/>
                  </a:cubicBezTo>
                  <a:cubicBezTo>
                    <a:pt x="0" y="18"/>
                    <a:pt x="18" y="0"/>
                    <a:pt x="40" y="0"/>
                  </a:cubicBezTo>
                  <a:cubicBezTo>
                    <a:pt x="62" y="0"/>
                    <a:pt x="80" y="18"/>
                    <a:pt x="80" y="40"/>
                  </a:cubicBezTo>
                  <a:cubicBezTo>
                    <a:pt x="80" y="116"/>
                    <a:pt x="80" y="116"/>
                    <a:pt x="80" y="116"/>
                  </a:cubicBezTo>
                  <a:cubicBezTo>
                    <a:pt x="80" y="118"/>
                    <a:pt x="79" y="119"/>
                    <a:pt x="78" y="120"/>
                  </a:cubicBezTo>
                  <a:cubicBezTo>
                    <a:pt x="54" y="132"/>
                    <a:pt x="54" y="132"/>
                    <a:pt x="54" y="132"/>
                  </a:cubicBezTo>
                  <a:cubicBezTo>
                    <a:pt x="53" y="132"/>
                    <a:pt x="53" y="132"/>
                    <a:pt x="52" y="132"/>
                  </a:cubicBezTo>
                  <a:close/>
                  <a:moveTo>
                    <a:pt x="56" y="76"/>
                  </a:moveTo>
                  <a:cubicBezTo>
                    <a:pt x="56" y="122"/>
                    <a:pt x="56" y="122"/>
                    <a:pt x="56" y="122"/>
                  </a:cubicBezTo>
                  <a:cubicBezTo>
                    <a:pt x="72" y="114"/>
                    <a:pt x="72" y="114"/>
                    <a:pt x="72" y="114"/>
                  </a:cubicBezTo>
                  <a:cubicBezTo>
                    <a:pt x="72" y="40"/>
                    <a:pt x="72" y="40"/>
                    <a:pt x="72" y="40"/>
                  </a:cubicBezTo>
                  <a:cubicBezTo>
                    <a:pt x="72" y="22"/>
                    <a:pt x="58" y="8"/>
                    <a:pt x="40" y="8"/>
                  </a:cubicBezTo>
                  <a:cubicBezTo>
                    <a:pt x="22" y="8"/>
                    <a:pt x="8" y="22"/>
                    <a:pt x="8" y="40"/>
                  </a:cubicBezTo>
                  <a:cubicBezTo>
                    <a:pt x="8" y="58"/>
                    <a:pt x="22" y="72"/>
                    <a:pt x="40" y="72"/>
                  </a:cubicBezTo>
                  <a:cubicBezTo>
                    <a:pt x="48" y="72"/>
                    <a:pt x="48" y="72"/>
                    <a:pt x="48" y="72"/>
                  </a:cubicBezTo>
                  <a:cubicBezTo>
                    <a:pt x="48" y="56"/>
                    <a:pt x="48" y="56"/>
                    <a:pt x="48" y="56"/>
                  </a:cubicBezTo>
                  <a:cubicBezTo>
                    <a:pt x="40" y="56"/>
                    <a:pt x="40" y="56"/>
                    <a:pt x="40" y="56"/>
                  </a:cubicBezTo>
                  <a:cubicBezTo>
                    <a:pt x="31" y="56"/>
                    <a:pt x="24" y="49"/>
                    <a:pt x="24" y="40"/>
                  </a:cubicBezTo>
                  <a:cubicBezTo>
                    <a:pt x="24" y="31"/>
                    <a:pt x="31" y="24"/>
                    <a:pt x="40" y="24"/>
                  </a:cubicBezTo>
                  <a:cubicBezTo>
                    <a:pt x="49" y="24"/>
                    <a:pt x="56" y="31"/>
                    <a:pt x="56" y="40"/>
                  </a:cubicBezTo>
                  <a:lnTo>
                    <a:pt x="56" y="76"/>
                  </a:lnTo>
                  <a:close/>
                  <a:moveTo>
                    <a:pt x="40" y="32"/>
                  </a:moveTo>
                  <a:cubicBezTo>
                    <a:pt x="36" y="32"/>
                    <a:pt x="32" y="36"/>
                    <a:pt x="32" y="40"/>
                  </a:cubicBezTo>
                  <a:cubicBezTo>
                    <a:pt x="32" y="44"/>
                    <a:pt x="36" y="48"/>
                    <a:pt x="40" y="48"/>
                  </a:cubicBezTo>
                  <a:cubicBezTo>
                    <a:pt x="48" y="48"/>
                    <a:pt x="48" y="48"/>
                    <a:pt x="48" y="48"/>
                  </a:cubicBezTo>
                  <a:cubicBezTo>
                    <a:pt x="48" y="40"/>
                    <a:pt x="48" y="40"/>
                    <a:pt x="48" y="40"/>
                  </a:cubicBezTo>
                  <a:cubicBezTo>
                    <a:pt x="48" y="36"/>
                    <a:pt x="44" y="32"/>
                    <a:pt x="4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1" name="Freeform 153"/>
            <p:cNvSpPr>
              <a:spLocks/>
            </p:cNvSpPr>
            <p:nvPr/>
          </p:nvSpPr>
          <p:spPr bwMode="auto">
            <a:xfrm>
              <a:off x="11850688" y="5295900"/>
              <a:ext cx="107950" cy="190500"/>
            </a:xfrm>
            <a:custGeom>
              <a:avLst/>
              <a:gdLst>
                <a:gd name="T0" fmla="*/ 24 w 32"/>
                <a:gd name="T1" fmla="*/ 0 h 56"/>
                <a:gd name="T2" fmla="*/ 24 w 32"/>
                <a:gd name="T3" fmla="*/ 46 h 56"/>
                <a:gd name="T4" fmla="*/ 8 w 32"/>
                <a:gd name="T5" fmla="*/ 38 h 56"/>
                <a:gd name="T6" fmla="*/ 8 w 32"/>
                <a:gd name="T7" fmla="*/ 20 h 56"/>
                <a:gd name="T8" fmla="*/ 0 w 32"/>
                <a:gd name="T9" fmla="*/ 20 h 56"/>
                <a:gd name="T10" fmla="*/ 0 w 32"/>
                <a:gd name="T11" fmla="*/ 40 h 56"/>
                <a:gd name="T12" fmla="*/ 2 w 32"/>
                <a:gd name="T13" fmla="*/ 44 h 56"/>
                <a:gd name="T14" fmla="*/ 26 w 32"/>
                <a:gd name="T15" fmla="*/ 56 h 56"/>
                <a:gd name="T16" fmla="*/ 28 w 32"/>
                <a:gd name="T17" fmla="*/ 56 h 56"/>
                <a:gd name="T18" fmla="*/ 30 w 32"/>
                <a:gd name="T19" fmla="*/ 55 h 56"/>
                <a:gd name="T20" fmla="*/ 32 w 32"/>
                <a:gd name="T21" fmla="*/ 52 h 56"/>
                <a:gd name="T22" fmla="*/ 32 w 32"/>
                <a:gd name="T23" fmla="*/ 0 h 56"/>
                <a:gd name="T24" fmla="*/ 24 w 32"/>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6">
                  <a:moveTo>
                    <a:pt x="24" y="0"/>
                  </a:moveTo>
                  <a:cubicBezTo>
                    <a:pt x="24" y="46"/>
                    <a:pt x="24" y="46"/>
                    <a:pt x="24" y="46"/>
                  </a:cubicBezTo>
                  <a:cubicBezTo>
                    <a:pt x="8" y="38"/>
                    <a:pt x="8" y="38"/>
                    <a:pt x="8" y="38"/>
                  </a:cubicBezTo>
                  <a:cubicBezTo>
                    <a:pt x="8" y="20"/>
                    <a:pt x="8" y="20"/>
                    <a:pt x="8" y="20"/>
                  </a:cubicBezTo>
                  <a:cubicBezTo>
                    <a:pt x="0" y="20"/>
                    <a:pt x="0" y="20"/>
                    <a:pt x="0" y="20"/>
                  </a:cubicBezTo>
                  <a:cubicBezTo>
                    <a:pt x="0" y="40"/>
                    <a:pt x="0" y="40"/>
                    <a:pt x="0" y="40"/>
                  </a:cubicBezTo>
                  <a:cubicBezTo>
                    <a:pt x="0" y="42"/>
                    <a:pt x="1" y="43"/>
                    <a:pt x="2" y="44"/>
                  </a:cubicBezTo>
                  <a:cubicBezTo>
                    <a:pt x="26" y="56"/>
                    <a:pt x="26" y="56"/>
                    <a:pt x="26" y="56"/>
                  </a:cubicBezTo>
                  <a:cubicBezTo>
                    <a:pt x="27" y="56"/>
                    <a:pt x="27" y="56"/>
                    <a:pt x="28" y="56"/>
                  </a:cubicBezTo>
                  <a:cubicBezTo>
                    <a:pt x="29" y="56"/>
                    <a:pt x="29" y="56"/>
                    <a:pt x="30" y="55"/>
                  </a:cubicBezTo>
                  <a:cubicBezTo>
                    <a:pt x="31" y="55"/>
                    <a:pt x="32" y="53"/>
                    <a:pt x="32" y="52"/>
                  </a:cubicBezTo>
                  <a:cubicBezTo>
                    <a:pt x="32" y="0"/>
                    <a:pt x="32" y="0"/>
                    <a:pt x="32" y="0"/>
                  </a:cubicBezTo>
                  <a:lnTo>
                    <a:pt x="24"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2" name="Freeform 154"/>
            <p:cNvSpPr>
              <a:spLocks/>
            </p:cNvSpPr>
            <p:nvPr/>
          </p:nvSpPr>
          <p:spPr bwMode="auto">
            <a:xfrm>
              <a:off x="11796713" y="4889500"/>
              <a:ext cx="215900" cy="325437"/>
            </a:xfrm>
            <a:custGeom>
              <a:avLst/>
              <a:gdLst>
                <a:gd name="T0" fmla="*/ 63 w 64"/>
                <a:gd name="T1" fmla="*/ 38 h 96"/>
                <a:gd name="T2" fmla="*/ 35 w 64"/>
                <a:gd name="T3" fmla="*/ 2 h 96"/>
                <a:gd name="T4" fmla="*/ 29 w 64"/>
                <a:gd name="T5" fmla="*/ 2 h 96"/>
                <a:gd name="T6" fmla="*/ 1 w 64"/>
                <a:gd name="T7" fmla="*/ 38 h 96"/>
                <a:gd name="T8" fmla="*/ 0 w 64"/>
                <a:gd name="T9" fmla="*/ 42 h 96"/>
                <a:gd name="T10" fmla="*/ 4 w 64"/>
                <a:gd name="T11" fmla="*/ 44 h 96"/>
                <a:gd name="T12" fmla="*/ 16 w 64"/>
                <a:gd name="T13" fmla="*/ 44 h 96"/>
                <a:gd name="T14" fmla="*/ 16 w 64"/>
                <a:gd name="T15" fmla="*/ 92 h 96"/>
                <a:gd name="T16" fmla="*/ 24 w 64"/>
                <a:gd name="T17" fmla="*/ 92 h 96"/>
                <a:gd name="T18" fmla="*/ 24 w 64"/>
                <a:gd name="T19" fmla="*/ 40 h 96"/>
                <a:gd name="T20" fmla="*/ 20 w 64"/>
                <a:gd name="T21" fmla="*/ 36 h 96"/>
                <a:gd name="T22" fmla="*/ 12 w 64"/>
                <a:gd name="T23" fmla="*/ 36 h 96"/>
                <a:gd name="T24" fmla="*/ 32 w 64"/>
                <a:gd name="T25" fmla="*/ 11 h 96"/>
                <a:gd name="T26" fmla="*/ 52 w 64"/>
                <a:gd name="T27" fmla="*/ 36 h 96"/>
                <a:gd name="T28" fmla="*/ 44 w 64"/>
                <a:gd name="T29" fmla="*/ 36 h 96"/>
                <a:gd name="T30" fmla="*/ 40 w 64"/>
                <a:gd name="T31" fmla="*/ 40 h 96"/>
                <a:gd name="T32" fmla="*/ 40 w 64"/>
                <a:gd name="T33" fmla="*/ 96 h 96"/>
                <a:gd name="T34" fmla="*/ 48 w 64"/>
                <a:gd name="T35" fmla="*/ 96 h 96"/>
                <a:gd name="T36" fmla="*/ 48 w 64"/>
                <a:gd name="T37" fmla="*/ 44 h 96"/>
                <a:gd name="T38" fmla="*/ 60 w 64"/>
                <a:gd name="T39" fmla="*/ 44 h 96"/>
                <a:gd name="T40" fmla="*/ 64 w 64"/>
                <a:gd name="T41" fmla="*/ 42 h 96"/>
                <a:gd name="T42" fmla="*/ 63 w 64"/>
                <a:gd name="T43" fmla="*/ 3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96">
                  <a:moveTo>
                    <a:pt x="63" y="38"/>
                  </a:moveTo>
                  <a:cubicBezTo>
                    <a:pt x="35" y="2"/>
                    <a:pt x="35" y="2"/>
                    <a:pt x="35" y="2"/>
                  </a:cubicBezTo>
                  <a:cubicBezTo>
                    <a:pt x="34" y="0"/>
                    <a:pt x="30" y="0"/>
                    <a:pt x="29" y="2"/>
                  </a:cubicBezTo>
                  <a:cubicBezTo>
                    <a:pt x="1" y="38"/>
                    <a:pt x="1" y="38"/>
                    <a:pt x="1" y="38"/>
                  </a:cubicBezTo>
                  <a:cubicBezTo>
                    <a:pt x="0" y="39"/>
                    <a:pt x="0" y="40"/>
                    <a:pt x="0" y="42"/>
                  </a:cubicBezTo>
                  <a:cubicBezTo>
                    <a:pt x="1" y="43"/>
                    <a:pt x="2" y="44"/>
                    <a:pt x="4" y="44"/>
                  </a:cubicBezTo>
                  <a:cubicBezTo>
                    <a:pt x="16" y="44"/>
                    <a:pt x="16" y="44"/>
                    <a:pt x="16" y="44"/>
                  </a:cubicBezTo>
                  <a:cubicBezTo>
                    <a:pt x="16" y="92"/>
                    <a:pt x="16" y="92"/>
                    <a:pt x="16" y="92"/>
                  </a:cubicBezTo>
                  <a:cubicBezTo>
                    <a:pt x="24" y="92"/>
                    <a:pt x="24" y="92"/>
                    <a:pt x="24" y="92"/>
                  </a:cubicBezTo>
                  <a:cubicBezTo>
                    <a:pt x="24" y="40"/>
                    <a:pt x="24" y="40"/>
                    <a:pt x="24" y="40"/>
                  </a:cubicBezTo>
                  <a:cubicBezTo>
                    <a:pt x="24" y="38"/>
                    <a:pt x="22" y="36"/>
                    <a:pt x="20" y="36"/>
                  </a:cubicBezTo>
                  <a:cubicBezTo>
                    <a:pt x="12" y="36"/>
                    <a:pt x="12" y="36"/>
                    <a:pt x="12" y="36"/>
                  </a:cubicBezTo>
                  <a:cubicBezTo>
                    <a:pt x="32" y="11"/>
                    <a:pt x="32" y="11"/>
                    <a:pt x="32" y="11"/>
                  </a:cubicBezTo>
                  <a:cubicBezTo>
                    <a:pt x="52" y="36"/>
                    <a:pt x="52" y="36"/>
                    <a:pt x="52" y="36"/>
                  </a:cubicBezTo>
                  <a:cubicBezTo>
                    <a:pt x="44" y="36"/>
                    <a:pt x="44" y="36"/>
                    <a:pt x="44" y="36"/>
                  </a:cubicBezTo>
                  <a:cubicBezTo>
                    <a:pt x="42" y="36"/>
                    <a:pt x="40" y="38"/>
                    <a:pt x="40" y="40"/>
                  </a:cubicBezTo>
                  <a:cubicBezTo>
                    <a:pt x="40" y="96"/>
                    <a:pt x="40" y="96"/>
                    <a:pt x="40" y="96"/>
                  </a:cubicBezTo>
                  <a:cubicBezTo>
                    <a:pt x="48" y="96"/>
                    <a:pt x="48" y="96"/>
                    <a:pt x="48" y="96"/>
                  </a:cubicBezTo>
                  <a:cubicBezTo>
                    <a:pt x="48" y="44"/>
                    <a:pt x="48" y="44"/>
                    <a:pt x="48" y="44"/>
                  </a:cubicBezTo>
                  <a:cubicBezTo>
                    <a:pt x="60" y="44"/>
                    <a:pt x="60" y="44"/>
                    <a:pt x="60" y="44"/>
                  </a:cubicBezTo>
                  <a:cubicBezTo>
                    <a:pt x="62" y="44"/>
                    <a:pt x="63" y="43"/>
                    <a:pt x="64" y="42"/>
                  </a:cubicBezTo>
                  <a:cubicBezTo>
                    <a:pt x="64" y="40"/>
                    <a:pt x="64" y="39"/>
                    <a:pt x="63"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3" name="Freeform 155"/>
            <p:cNvSpPr>
              <a:spLocks/>
            </p:cNvSpPr>
            <p:nvPr/>
          </p:nvSpPr>
          <p:spPr bwMode="auto">
            <a:xfrm>
              <a:off x="11850688" y="5146675"/>
              <a:ext cx="296863" cy="217487"/>
            </a:xfrm>
            <a:custGeom>
              <a:avLst/>
              <a:gdLst>
                <a:gd name="T0" fmla="*/ 48 w 88"/>
                <a:gd name="T1" fmla="*/ 64 h 64"/>
                <a:gd name="T2" fmla="*/ 46 w 88"/>
                <a:gd name="T3" fmla="*/ 64 h 64"/>
                <a:gd name="T4" fmla="*/ 44 w 88"/>
                <a:gd name="T5" fmla="*/ 60 h 64"/>
                <a:gd name="T6" fmla="*/ 44 w 88"/>
                <a:gd name="T7" fmla="*/ 48 h 64"/>
                <a:gd name="T8" fmla="*/ 4 w 88"/>
                <a:gd name="T9" fmla="*/ 48 h 64"/>
                <a:gd name="T10" fmla="*/ 0 w 88"/>
                <a:gd name="T11" fmla="*/ 44 h 64"/>
                <a:gd name="T12" fmla="*/ 4 w 88"/>
                <a:gd name="T13" fmla="*/ 40 h 64"/>
                <a:gd name="T14" fmla="*/ 48 w 88"/>
                <a:gd name="T15" fmla="*/ 40 h 64"/>
                <a:gd name="T16" fmla="*/ 52 w 88"/>
                <a:gd name="T17" fmla="*/ 44 h 64"/>
                <a:gd name="T18" fmla="*/ 52 w 88"/>
                <a:gd name="T19" fmla="*/ 52 h 64"/>
                <a:gd name="T20" fmla="*/ 77 w 88"/>
                <a:gd name="T21" fmla="*/ 32 h 64"/>
                <a:gd name="T22" fmla="*/ 52 w 88"/>
                <a:gd name="T23" fmla="*/ 12 h 64"/>
                <a:gd name="T24" fmla="*/ 52 w 88"/>
                <a:gd name="T25" fmla="*/ 20 h 64"/>
                <a:gd name="T26" fmla="*/ 48 w 88"/>
                <a:gd name="T27" fmla="*/ 24 h 64"/>
                <a:gd name="T28" fmla="*/ 4 w 88"/>
                <a:gd name="T29" fmla="*/ 24 h 64"/>
                <a:gd name="T30" fmla="*/ 0 w 88"/>
                <a:gd name="T31" fmla="*/ 20 h 64"/>
                <a:gd name="T32" fmla="*/ 4 w 88"/>
                <a:gd name="T33" fmla="*/ 16 h 64"/>
                <a:gd name="T34" fmla="*/ 44 w 88"/>
                <a:gd name="T35" fmla="*/ 16 h 64"/>
                <a:gd name="T36" fmla="*/ 44 w 88"/>
                <a:gd name="T37" fmla="*/ 4 h 64"/>
                <a:gd name="T38" fmla="*/ 46 w 88"/>
                <a:gd name="T39" fmla="*/ 0 h 64"/>
                <a:gd name="T40" fmla="*/ 50 w 88"/>
                <a:gd name="T41" fmla="*/ 1 h 64"/>
                <a:gd name="T42" fmla="*/ 86 w 88"/>
                <a:gd name="T43" fmla="*/ 29 h 64"/>
                <a:gd name="T44" fmla="*/ 88 w 88"/>
                <a:gd name="T45" fmla="*/ 32 h 64"/>
                <a:gd name="T46" fmla="*/ 86 w 88"/>
                <a:gd name="T47" fmla="*/ 35 h 64"/>
                <a:gd name="T48" fmla="*/ 50 w 88"/>
                <a:gd name="T49" fmla="*/ 63 h 64"/>
                <a:gd name="T50" fmla="*/ 48 w 88"/>
                <a:gd name="T5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64">
                  <a:moveTo>
                    <a:pt x="48" y="64"/>
                  </a:moveTo>
                  <a:cubicBezTo>
                    <a:pt x="47" y="64"/>
                    <a:pt x="47" y="64"/>
                    <a:pt x="46" y="64"/>
                  </a:cubicBezTo>
                  <a:cubicBezTo>
                    <a:pt x="45" y="63"/>
                    <a:pt x="44" y="62"/>
                    <a:pt x="44" y="60"/>
                  </a:cubicBezTo>
                  <a:cubicBezTo>
                    <a:pt x="44" y="48"/>
                    <a:pt x="44" y="48"/>
                    <a:pt x="44" y="48"/>
                  </a:cubicBezTo>
                  <a:cubicBezTo>
                    <a:pt x="4" y="48"/>
                    <a:pt x="4" y="48"/>
                    <a:pt x="4" y="48"/>
                  </a:cubicBezTo>
                  <a:cubicBezTo>
                    <a:pt x="2" y="48"/>
                    <a:pt x="0" y="46"/>
                    <a:pt x="0" y="44"/>
                  </a:cubicBezTo>
                  <a:cubicBezTo>
                    <a:pt x="0" y="42"/>
                    <a:pt x="2" y="40"/>
                    <a:pt x="4" y="40"/>
                  </a:cubicBezTo>
                  <a:cubicBezTo>
                    <a:pt x="48" y="40"/>
                    <a:pt x="48" y="40"/>
                    <a:pt x="48" y="40"/>
                  </a:cubicBezTo>
                  <a:cubicBezTo>
                    <a:pt x="50" y="40"/>
                    <a:pt x="52" y="42"/>
                    <a:pt x="52" y="44"/>
                  </a:cubicBezTo>
                  <a:cubicBezTo>
                    <a:pt x="52" y="52"/>
                    <a:pt x="52" y="52"/>
                    <a:pt x="52" y="52"/>
                  </a:cubicBezTo>
                  <a:cubicBezTo>
                    <a:pt x="77" y="32"/>
                    <a:pt x="77" y="32"/>
                    <a:pt x="77" y="32"/>
                  </a:cubicBezTo>
                  <a:cubicBezTo>
                    <a:pt x="52" y="12"/>
                    <a:pt x="52" y="12"/>
                    <a:pt x="52" y="12"/>
                  </a:cubicBezTo>
                  <a:cubicBezTo>
                    <a:pt x="52" y="20"/>
                    <a:pt x="52" y="20"/>
                    <a:pt x="52" y="20"/>
                  </a:cubicBezTo>
                  <a:cubicBezTo>
                    <a:pt x="52" y="22"/>
                    <a:pt x="50" y="24"/>
                    <a:pt x="48" y="24"/>
                  </a:cubicBezTo>
                  <a:cubicBezTo>
                    <a:pt x="4" y="24"/>
                    <a:pt x="4" y="24"/>
                    <a:pt x="4" y="24"/>
                  </a:cubicBezTo>
                  <a:cubicBezTo>
                    <a:pt x="2" y="24"/>
                    <a:pt x="0" y="22"/>
                    <a:pt x="0" y="20"/>
                  </a:cubicBezTo>
                  <a:cubicBezTo>
                    <a:pt x="0" y="18"/>
                    <a:pt x="2" y="16"/>
                    <a:pt x="4" y="16"/>
                  </a:cubicBezTo>
                  <a:cubicBezTo>
                    <a:pt x="44" y="16"/>
                    <a:pt x="44" y="16"/>
                    <a:pt x="44" y="16"/>
                  </a:cubicBezTo>
                  <a:cubicBezTo>
                    <a:pt x="44" y="4"/>
                    <a:pt x="44" y="4"/>
                    <a:pt x="44" y="4"/>
                  </a:cubicBezTo>
                  <a:cubicBezTo>
                    <a:pt x="44" y="2"/>
                    <a:pt x="45" y="1"/>
                    <a:pt x="46" y="0"/>
                  </a:cubicBezTo>
                  <a:cubicBezTo>
                    <a:pt x="48" y="0"/>
                    <a:pt x="49" y="0"/>
                    <a:pt x="50" y="1"/>
                  </a:cubicBezTo>
                  <a:cubicBezTo>
                    <a:pt x="86" y="29"/>
                    <a:pt x="86" y="29"/>
                    <a:pt x="86" y="29"/>
                  </a:cubicBezTo>
                  <a:cubicBezTo>
                    <a:pt x="87" y="30"/>
                    <a:pt x="88" y="31"/>
                    <a:pt x="88" y="32"/>
                  </a:cubicBezTo>
                  <a:cubicBezTo>
                    <a:pt x="88" y="33"/>
                    <a:pt x="87" y="34"/>
                    <a:pt x="86" y="35"/>
                  </a:cubicBezTo>
                  <a:cubicBezTo>
                    <a:pt x="50" y="63"/>
                    <a:pt x="50" y="63"/>
                    <a:pt x="50" y="63"/>
                  </a:cubicBezTo>
                  <a:cubicBezTo>
                    <a:pt x="50" y="64"/>
                    <a:pt x="49" y="64"/>
                    <a:pt x="48"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194" name="Freeform 5">
            <a:extLst>
              <a:ext uri="{C183D7F6-B498-43B3-948B-1728B52AA6E4}">
                <adec:decorative xmlns:adec="http://schemas.microsoft.com/office/drawing/2017/decorative" val="1"/>
              </a:ext>
            </a:extLst>
          </p:cNvPr>
          <p:cNvSpPr>
            <a:spLocks noEditPoints="1"/>
          </p:cNvSpPr>
          <p:nvPr/>
        </p:nvSpPr>
        <p:spPr bwMode="auto">
          <a:xfrm>
            <a:off x="5979718" y="3369784"/>
            <a:ext cx="545127" cy="613189"/>
          </a:xfrm>
          <a:custGeom>
            <a:avLst/>
            <a:gdLst>
              <a:gd name="T0" fmla="*/ 279 w 630"/>
              <a:gd name="T1" fmla="*/ 0 h 706"/>
              <a:gd name="T2" fmla="*/ 302 w 630"/>
              <a:gd name="T3" fmla="*/ 0 h 706"/>
              <a:gd name="T4" fmla="*/ 302 w 630"/>
              <a:gd name="T5" fmla="*/ 57 h 706"/>
              <a:gd name="T6" fmla="*/ 327 w 630"/>
              <a:gd name="T7" fmla="*/ 57 h 706"/>
              <a:gd name="T8" fmla="*/ 487 w 630"/>
              <a:gd name="T9" fmla="*/ 57 h 706"/>
              <a:gd name="T10" fmla="*/ 509 w 630"/>
              <a:gd name="T11" fmla="*/ 79 h 706"/>
              <a:gd name="T12" fmla="*/ 509 w 630"/>
              <a:gd name="T13" fmla="*/ 142 h 706"/>
              <a:gd name="T14" fmla="*/ 607 w 630"/>
              <a:gd name="T15" fmla="*/ 142 h 706"/>
              <a:gd name="T16" fmla="*/ 627 w 630"/>
              <a:gd name="T17" fmla="*/ 150 h 706"/>
              <a:gd name="T18" fmla="*/ 621 w 630"/>
              <a:gd name="T19" fmla="*/ 169 h 706"/>
              <a:gd name="T20" fmla="*/ 572 w 630"/>
              <a:gd name="T21" fmla="*/ 245 h 706"/>
              <a:gd name="T22" fmla="*/ 622 w 630"/>
              <a:gd name="T23" fmla="*/ 322 h 706"/>
              <a:gd name="T24" fmla="*/ 627 w 630"/>
              <a:gd name="T25" fmla="*/ 342 h 706"/>
              <a:gd name="T26" fmla="*/ 608 w 630"/>
              <a:gd name="T27" fmla="*/ 349 h 706"/>
              <a:gd name="T28" fmla="*/ 420 w 630"/>
              <a:gd name="T29" fmla="*/ 349 h 706"/>
              <a:gd name="T30" fmla="*/ 399 w 630"/>
              <a:gd name="T31" fmla="*/ 328 h 706"/>
              <a:gd name="T32" fmla="*/ 399 w 630"/>
              <a:gd name="T33" fmla="*/ 264 h 706"/>
              <a:gd name="T34" fmla="*/ 303 w 630"/>
              <a:gd name="T35" fmla="*/ 264 h 706"/>
              <a:gd name="T36" fmla="*/ 302 w 630"/>
              <a:gd name="T37" fmla="*/ 357 h 706"/>
              <a:gd name="T38" fmla="*/ 334 w 630"/>
              <a:gd name="T39" fmla="*/ 437 h 706"/>
              <a:gd name="T40" fmla="*/ 567 w 630"/>
              <a:gd name="T41" fmla="*/ 671 h 706"/>
              <a:gd name="T42" fmla="*/ 578 w 630"/>
              <a:gd name="T43" fmla="*/ 683 h 706"/>
              <a:gd name="T44" fmla="*/ 568 w 630"/>
              <a:gd name="T45" fmla="*/ 705 h 706"/>
              <a:gd name="T46" fmla="*/ 554 w 630"/>
              <a:gd name="T47" fmla="*/ 705 h 706"/>
              <a:gd name="T48" fmla="*/ 28 w 630"/>
              <a:gd name="T49" fmla="*/ 705 h 706"/>
              <a:gd name="T50" fmla="*/ 16 w 630"/>
              <a:gd name="T51" fmla="*/ 705 h 706"/>
              <a:gd name="T52" fmla="*/ 1 w 630"/>
              <a:gd name="T53" fmla="*/ 698 h 706"/>
              <a:gd name="T54" fmla="*/ 7 w 630"/>
              <a:gd name="T55" fmla="*/ 681 h 706"/>
              <a:gd name="T56" fmla="*/ 88 w 630"/>
              <a:gd name="T57" fmla="*/ 597 h 706"/>
              <a:gd name="T58" fmla="*/ 264 w 630"/>
              <a:gd name="T59" fmla="*/ 418 h 706"/>
              <a:gd name="T60" fmla="*/ 280 w 630"/>
              <a:gd name="T61" fmla="*/ 381 h 706"/>
              <a:gd name="T62" fmla="*/ 279 w 630"/>
              <a:gd name="T63" fmla="*/ 21 h 706"/>
              <a:gd name="T64" fmla="*/ 279 w 630"/>
              <a:gd name="T65" fmla="*/ 0 h 706"/>
              <a:gd name="T66" fmla="*/ 444 w 630"/>
              <a:gd name="T67" fmla="*/ 579 h 706"/>
              <a:gd name="T68" fmla="*/ 293 w 630"/>
              <a:gd name="T69" fmla="*/ 434 h 706"/>
              <a:gd name="T70" fmla="*/ 141 w 630"/>
              <a:gd name="T71" fmla="*/ 579 h 706"/>
              <a:gd name="T72" fmla="*/ 207 w 630"/>
              <a:gd name="T73" fmla="*/ 626 h 706"/>
              <a:gd name="T74" fmla="*/ 276 w 630"/>
              <a:gd name="T75" fmla="*/ 577 h 706"/>
              <a:gd name="T76" fmla="*/ 308 w 630"/>
              <a:gd name="T77" fmla="*/ 577 h 706"/>
              <a:gd name="T78" fmla="*/ 378 w 630"/>
              <a:gd name="T79" fmla="*/ 626 h 706"/>
              <a:gd name="T80" fmla="*/ 444 w 630"/>
              <a:gd name="T81" fmla="*/ 579 h 706"/>
              <a:gd name="T82" fmla="*/ 304 w 630"/>
              <a:gd name="T83" fmla="*/ 238 h 706"/>
              <a:gd name="T84" fmla="*/ 485 w 630"/>
              <a:gd name="T85" fmla="*/ 238 h 706"/>
              <a:gd name="T86" fmla="*/ 485 w 630"/>
              <a:gd name="T87" fmla="*/ 81 h 706"/>
              <a:gd name="T88" fmla="*/ 304 w 630"/>
              <a:gd name="T89" fmla="*/ 81 h 706"/>
              <a:gd name="T90" fmla="*/ 304 w 630"/>
              <a:gd name="T91" fmla="*/ 238 h 706"/>
              <a:gd name="T92" fmla="*/ 595 w 630"/>
              <a:gd name="T93" fmla="*/ 325 h 706"/>
              <a:gd name="T94" fmla="*/ 559 w 630"/>
              <a:gd name="T95" fmla="*/ 270 h 706"/>
              <a:gd name="T96" fmla="*/ 559 w 630"/>
              <a:gd name="T97" fmla="*/ 221 h 706"/>
              <a:gd name="T98" fmla="*/ 594 w 630"/>
              <a:gd name="T99" fmla="*/ 167 h 706"/>
              <a:gd name="T100" fmla="*/ 509 w 630"/>
              <a:gd name="T101" fmla="*/ 167 h 706"/>
              <a:gd name="T102" fmla="*/ 509 w 630"/>
              <a:gd name="T103" fmla="*/ 236 h 706"/>
              <a:gd name="T104" fmla="*/ 495 w 630"/>
              <a:gd name="T105" fmla="*/ 271 h 706"/>
              <a:gd name="T106" fmla="*/ 439 w 630"/>
              <a:gd name="T107" fmla="*/ 325 h 706"/>
              <a:gd name="T108" fmla="*/ 595 w 630"/>
              <a:gd name="T109" fmla="*/ 325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0" h="706">
                <a:moveTo>
                  <a:pt x="279" y="0"/>
                </a:moveTo>
                <a:cubicBezTo>
                  <a:pt x="288" y="0"/>
                  <a:pt x="294" y="0"/>
                  <a:pt x="302" y="0"/>
                </a:cubicBezTo>
                <a:cubicBezTo>
                  <a:pt x="302" y="18"/>
                  <a:pt x="302" y="36"/>
                  <a:pt x="302" y="57"/>
                </a:cubicBezTo>
                <a:cubicBezTo>
                  <a:pt x="312" y="57"/>
                  <a:pt x="320" y="57"/>
                  <a:pt x="327" y="57"/>
                </a:cubicBezTo>
                <a:cubicBezTo>
                  <a:pt x="381" y="57"/>
                  <a:pt x="434" y="57"/>
                  <a:pt x="487" y="57"/>
                </a:cubicBezTo>
                <a:cubicBezTo>
                  <a:pt x="504" y="56"/>
                  <a:pt x="510" y="62"/>
                  <a:pt x="509" y="79"/>
                </a:cubicBezTo>
                <a:cubicBezTo>
                  <a:pt x="508" y="99"/>
                  <a:pt x="509" y="120"/>
                  <a:pt x="509" y="142"/>
                </a:cubicBezTo>
                <a:cubicBezTo>
                  <a:pt x="543" y="142"/>
                  <a:pt x="575" y="142"/>
                  <a:pt x="607" y="142"/>
                </a:cubicBezTo>
                <a:cubicBezTo>
                  <a:pt x="614" y="143"/>
                  <a:pt x="623" y="145"/>
                  <a:pt x="627" y="150"/>
                </a:cubicBezTo>
                <a:cubicBezTo>
                  <a:pt x="630" y="152"/>
                  <a:pt x="625" y="163"/>
                  <a:pt x="621" y="169"/>
                </a:cubicBezTo>
                <a:cubicBezTo>
                  <a:pt x="606" y="194"/>
                  <a:pt x="589" y="219"/>
                  <a:pt x="572" y="245"/>
                </a:cubicBezTo>
                <a:cubicBezTo>
                  <a:pt x="589" y="271"/>
                  <a:pt x="606" y="296"/>
                  <a:pt x="622" y="322"/>
                </a:cubicBezTo>
                <a:cubicBezTo>
                  <a:pt x="625" y="328"/>
                  <a:pt x="629" y="337"/>
                  <a:pt x="627" y="342"/>
                </a:cubicBezTo>
                <a:cubicBezTo>
                  <a:pt x="624" y="346"/>
                  <a:pt x="615" y="349"/>
                  <a:pt x="608" y="349"/>
                </a:cubicBezTo>
                <a:cubicBezTo>
                  <a:pt x="545" y="349"/>
                  <a:pt x="483" y="349"/>
                  <a:pt x="420" y="349"/>
                </a:cubicBezTo>
                <a:cubicBezTo>
                  <a:pt x="405" y="349"/>
                  <a:pt x="398" y="344"/>
                  <a:pt x="399" y="328"/>
                </a:cubicBezTo>
                <a:cubicBezTo>
                  <a:pt x="400" y="307"/>
                  <a:pt x="399" y="287"/>
                  <a:pt x="399" y="264"/>
                </a:cubicBezTo>
                <a:cubicBezTo>
                  <a:pt x="367" y="264"/>
                  <a:pt x="337" y="264"/>
                  <a:pt x="303" y="264"/>
                </a:cubicBezTo>
                <a:cubicBezTo>
                  <a:pt x="303" y="295"/>
                  <a:pt x="305" y="327"/>
                  <a:pt x="302" y="357"/>
                </a:cubicBezTo>
                <a:cubicBezTo>
                  <a:pt x="299" y="391"/>
                  <a:pt x="311" y="414"/>
                  <a:pt x="334" y="437"/>
                </a:cubicBezTo>
                <a:cubicBezTo>
                  <a:pt x="413" y="514"/>
                  <a:pt x="490" y="593"/>
                  <a:pt x="567" y="671"/>
                </a:cubicBezTo>
                <a:cubicBezTo>
                  <a:pt x="571" y="675"/>
                  <a:pt x="575" y="679"/>
                  <a:pt x="578" y="683"/>
                </a:cubicBezTo>
                <a:cubicBezTo>
                  <a:pt x="587" y="695"/>
                  <a:pt x="583" y="703"/>
                  <a:pt x="568" y="705"/>
                </a:cubicBezTo>
                <a:cubicBezTo>
                  <a:pt x="563" y="705"/>
                  <a:pt x="559" y="705"/>
                  <a:pt x="554" y="705"/>
                </a:cubicBezTo>
                <a:cubicBezTo>
                  <a:pt x="379" y="705"/>
                  <a:pt x="203" y="705"/>
                  <a:pt x="28" y="705"/>
                </a:cubicBezTo>
                <a:cubicBezTo>
                  <a:pt x="24" y="705"/>
                  <a:pt x="20" y="706"/>
                  <a:pt x="16" y="705"/>
                </a:cubicBezTo>
                <a:cubicBezTo>
                  <a:pt x="11" y="703"/>
                  <a:pt x="2" y="701"/>
                  <a:pt x="1" y="698"/>
                </a:cubicBezTo>
                <a:cubicBezTo>
                  <a:pt x="0" y="693"/>
                  <a:pt x="3" y="685"/>
                  <a:pt x="7" y="681"/>
                </a:cubicBezTo>
                <a:cubicBezTo>
                  <a:pt x="33" y="652"/>
                  <a:pt x="61" y="625"/>
                  <a:pt x="88" y="597"/>
                </a:cubicBezTo>
                <a:cubicBezTo>
                  <a:pt x="146" y="538"/>
                  <a:pt x="205" y="477"/>
                  <a:pt x="264" y="418"/>
                </a:cubicBezTo>
                <a:cubicBezTo>
                  <a:pt x="275" y="407"/>
                  <a:pt x="280" y="397"/>
                  <a:pt x="280" y="381"/>
                </a:cubicBezTo>
                <a:cubicBezTo>
                  <a:pt x="279" y="261"/>
                  <a:pt x="279" y="141"/>
                  <a:pt x="279" y="21"/>
                </a:cubicBezTo>
                <a:cubicBezTo>
                  <a:pt x="279" y="15"/>
                  <a:pt x="279" y="8"/>
                  <a:pt x="279" y="0"/>
                </a:cubicBezTo>
                <a:close/>
                <a:moveTo>
                  <a:pt x="444" y="579"/>
                </a:moveTo>
                <a:cubicBezTo>
                  <a:pt x="391" y="528"/>
                  <a:pt x="340" y="479"/>
                  <a:pt x="293" y="434"/>
                </a:cubicBezTo>
                <a:cubicBezTo>
                  <a:pt x="244" y="480"/>
                  <a:pt x="193" y="529"/>
                  <a:pt x="141" y="579"/>
                </a:cubicBezTo>
                <a:cubicBezTo>
                  <a:pt x="164" y="595"/>
                  <a:pt x="185" y="610"/>
                  <a:pt x="207" y="626"/>
                </a:cubicBezTo>
                <a:cubicBezTo>
                  <a:pt x="231" y="609"/>
                  <a:pt x="254" y="594"/>
                  <a:pt x="276" y="577"/>
                </a:cubicBezTo>
                <a:cubicBezTo>
                  <a:pt x="288" y="568"/>
                  <a:pt x="297" y="568"/>
                  <a:pt x="308" y="577"/>
                </a:cubicBezTo>
                <a:cubicBezTo>
                  <a:pt x="331" y="593"/>
                  <a:pt x="355" y="609"/>
                  <a:pt x="378" y="626"/>
                </a:cubicBezTo>
                <a:cubicBezTo>
                  <a:pt x="400" y="611"/>
                  <a:pt x="421" y="596"/>
                  <a:pt x="444" y="579"/>
                </a:cubicBezTo>
                <a:close/>
                <a:moveTo>
                  <a:pt x="304" y="238"/>
                </a:moveTo>
                <a:cubicBezTo>
                  <a:pt x="365" y="238"/>
                  <a:pt x="424" y="238"/>
                  <a:pt x="485" y="238"/>
                </a:cubicBezTo>
                <a:cubicBezTo>
                  <a:pt x="485" y="185"/>
                  <a:pt x="485" y="134"/>
                  <a:pt x="485" y="81"/>
                </a:cubicBezTo>
                <a:cubicBezTo>
                  <a:pt x="424" y="81"/>
                  <a:pt x="364" y="81"/>
                  <a:pt x="304" y="81"/>
                </a:cubicBezTo>
                <a:cubicBezTo>
                  <a:pt x="304" y="134"/>
                  <a:pt x="304" y="185"/>
                  <a:pt x="304" y="238"/>
                </a:cubicBezTo>
                <a:close/>
                <a:moveTo>
                  <a:pt x="595" y="325"/>
                </a:moveTo>
                <a:cubicBezTo>
                  <a:pt x="582" y="304"/>
                  <a:pt x="572" y="286"/>
                  <a:pt x="559" y="270"/>
                </a:cubicBezTo>
                <a:cubicBezTo>
                  <a:pt x="546" y="253"/>
                  <a:pt x="544" y="239"/>
                  <a:pt x="559" y="221"/>
                </a:cubicBezTo>
                <a:cubicBezTo>
                  <a:pt x="572" y="205"/>
                  <a:pt x="582" y="186"/>
                  <a:pt x="594" y="167"/>
                </a:cubicBezTo>
                <a:cubicBezTo>
                  <a:pt x="565" y="167"/>
                  <a:pt x="538" y="167"/>
                  <a:pt x="509" y="167"/>
                </a:cubicBezTo>
                <a:cubicBezTo>
                  <a:pt x="509" y="191"/>
                  <a:pt x="508" y="214"/>
                  <a:pt x="509" y="236"/>
                </a:cubicBezTo>
                <a:cubicBezTo>
                  <a:pt x="510" y="251"/>
                  <a:pt x="506" y="261"/>
                  <a:pt x="495" y="271"/>
                </a:cubicBezTo>
                <a:cubicBezTo>
                  <a:pt x="477" y="287"/>
                  <a:pt x="460" y="304"/>
                  <a:pt x="439" y="325"/>
                </a:cubicBezTo>
                <a:cubicBezTo>
                  <a:pt x="494" y="325"/>
                  <a:pt x="543" y="325"/>
                  <a:pt x="595" y="3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81158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Implementation challenges</a:t>
            </a:r>
          </a:p>
        </p:txBody>
      </p:sp>
    </p:spTree>
    <p:extLst>
      <p:ext uri="{BB962C8B-B14F-4D97-AF65-F5344CB8AC3E}">
        <p14:creationId xmlns:p14="http://schemas.microsoft.com/office/powerpoint/2010/main" val="777418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6795" y="119350"/>
            <a:ext cx="11248126" cy="830997"/>
          </a:xfrm>
        </p:spPr>
        <p:txBody>
          <a:bodyPr/>
          <a:lstStyle/>
          <a:p>
            <a:r>
              <a:rPr lang="en-GB" dirty="0"/>
              <a:t>There are tangible challenges for both teachers and students in engaging with remote learning, especially if from deprived and complex backgrounds </a:t>
            </a:r>
            <a:endParaRPr lang="en-GB" dirty="0">
              <a:solidFill>
                <a:schemeClr val="tx1"/>
              </a:solidFill>
            </a:endParaRPr>
          </a:p>
        </p:txBody>
      </p:sp>
      <p:sp>
        <p:nvSpPr>
          <p:cNvPr id="2" name="Rounded Rectangle 1"/>
          <p:cNvSpPr/>
          <p:nvPr/>
        </p:nvSpPr>
        <p:spPr>
          <a:xfrm>
            <a:off x="1240783" y="1417935"/>
            <a:ext cx="4321818" cy="1260000"/>
          </a:xfrm>
          <a:prstGeom prst="roundRect">
            <a:avLst/>
          </a:prstGeom>
          <a:solidFill>
            <a:schemeClr val="bg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Poor access to technology </a:t>
            </a:r>
            <a:r>
              <a:rPr lang="en-GB" sz="1400" dirty="0">
                <a:solidFill>
                  <a:schemeClr val="tx1"/>
                </a:solidFill>
              </a:rPr>
              <a:t>e.g. smartphone, tablet or laptop. Some students have not received the government support which was promised. As well as this, many lack Wi-Fi connectivity.</a:t>
            </a:r>
          </a:p>
        </p:txBody>
      </p:sp>
      <p:sp>
        <p:nvSpPr>
          <p:cNvPr id="5" name="Rounded Rectangle 4"/>
          <p:cNvSpPr/>
          <p:nvPr/>
        </p:nvSpPr>
        <p:spPr>
          <a:xfrm>
            <a:off x="1240782" y="2996415"/>
            <a:ext cx="4321818" cy="1260000"/>
          </a:xfrm>
          <a:prstGeom prst="roundRect">
            <a:avLst/>
          </a:prstGeom>
          <a:solidFill>
            <a:schemeClr val="bg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Lack of interaction with teachers and other children </a:t>
            </a:r>
            <a:r>
              <a:rPr lang="en-GB" sz="1400" dirty="0">
                <a:solidFill>
                  <a:schemeClr val="tx1"/>
                </a:solidFill>
              </a:rPr>
              <a:t>has made building social skills more difficult for younger students. Teachers also find it difficult to check on student progress and build effective relationships.</a:t>
            </a:r>
          </a:p>
        </p:txBody>
      </p:sp>
      <p:grpSp>
        <p:nvGrpSpPr>
          <p:cNvPr id="22" name="Group 21" descr="Teachers are attempting to manage complex safeguarding issues with students at home, some do not have access to food and others are under threat of domestic abuse, which means learning isn’t always the priority."/>
          <p:cNvGrpSpPr/>
          <p:nvPr/>
        </p:nvGrpSpPr>
        <p:grpSpPr>
          <a:xfrm>
            <a:off x="482170" y="4556567"/>
            <a:ext cx="5080430" cy="1260000"/>
            <a:chOff x="278187" y="2497064"/>
            <a:chExt cx="5280794" cy="937583"/>
          </a:xfrm>
        </p:grpSpPr>
        <p:sp>
          <p:nvSpPr>
            <p:cNvPr id="23" name="Rounded Rectangle 22"/>
            <p:cNvSpPr/>
            <p:nvPr/>
          </p:nvSpPr>
          <p:spPr>
            <a:xfrm>
              <a:off x="1036158" y="2497064"/>
              <a:ext cx="4522823" cy="937583"/>
            </a:xfrm>
            <a:prstGeom prst="roundRect">
              <a:avLst/>
            </a:prstGeom>
            <a:solidFill>
              <a:schemeClr val="bg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Teachers are attempting to manage </a:t>
              </a:r>
              <a:r>
                <a:rPr lang="en-GB" sz="1400" b="1" dirty="0">
                  <a:solidFill>
                    <a:schemeClr val="tx1"/>
                  </a:solidFill>
                </a:rPr>
                <a:t>complex safeguarding issues</a:t>
              </a:r>
              <a:r>
                <a:rPr lang="en-GB" sz="1400" dirty="0">
                  <a:solidFill>
                    <a:schemeClr val="tx1"/>
                  </a:solidFill>
                </a:rPr>
                <a:t> with students at home, some do not have access to food and others are under threat of domestic abuse, which means learning isn’t always the priority.  </a:t>
              </a:r>
            </a:p>
          </p:txBody>
        </p:sp>
        <p:sp>
          <p:nvSpPr>
            <p:cNvPr id="24" name="Oval 23"/>
            <p:cNvSpPr/>
            <p:nvPr/>
          </p:nvSpPr>
          <p:spPr>
            <a:xfrm>
              <a:off x="278187" y="2690391"/>
              <a:ext cx="876502" cy="646170"/>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grpSp>
      <p:sp>
        <p:nvSpPr>
          <p:cNvPr id="36" name="Rounded Rectangle 35"/>
          <p:cNvSpPr/>
          <p:nvPr/>
        </p:nvSpPr>
        <p:spPr>
          <a:xfrm>
            <a:off x="6644339" y="1407035"/>
            <a:ext cx="4538011" cy="1260000"/>
          </a:xfrm>
          <a:prstGeom prst="roundRect">
            <a:avLst/>
          </a:prstGeom>
          <a:solidFill>
            <a:schemeClr val="bg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The success of remote learning is often </a:t>
            </a:r>
            <a:r>
              <a:rPr lang="en-US" sz="1400" b="1" dirty="0">
                <a:solidFill>
                  <a:schemeClr val="tx1"/>
                </a:solidFill>
              </a:rPr>
              <a:t>dependent on the amount of training and resources a teacher</a:t>
            </a:r>
            <a:r>
              <a:rPr lang="en-US" sz="1400" dirty="0">
                <a:solidFill>
                  <a:schemeClr val="tx1"/>
                </a:solidFill>
              </a:rPr>
              <a:t> has received as well as their ‘imagination’, work ethic and tech savviness.</a:t>
            </a:r>
          </a:p>
        </p:txBody>
      </p:sp>
      <p:sp>
        <p:nvSpPr>
          <p:cNvPr id="122" name="Oval 121">
            <a:extLst>
              <a:ext uri="{C183D7F6-B498-43B3-948B-1728B52AA6E4}">
                <adec:decorative xmlns:adec="http://schemas.microsoft.com/office/drawing/2017/decorative" val="1"/>
              </a:ext>
            </a:extLst>
          </p:cNvPr>
          <p:cNvSpPr/>
          <p:nvPr/>
        </p:nvSpPr>
        <p:spPr>
          <a:xfrm>
            <a:off x="483161" y="1591359"/>
            <a:ext cx="876502" cy="868376"/>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34" name="Oval 33">
            <a:extLst>
              <a:ext uri="{C183D7F6-B498-43B3-948B-1728B52AA6E4}">
                <adec:decorative xmlns:adec="http://schemas.microsoft.com/office/drawing/2017/decorative" val="1"/>
              </a:ext>
            </a:extLst>
          </p:cNvPr>
          <p:cNvSpPr/>
          <p:nvPr/>
        </p:nvSpPr>
        <p:spPr>
          <a:xfrm>
            <a:off x="5914493" y="4673666"/>
            <a:ext cx="864000" cy="864000"/>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37" name="Oval 36">
            <a:extLst>
              <a:ext uri="{C183D7F6-B498-43B3-948B-1728B52AA6E4}">
                <adec:decorative xmlns:adec="http://schemas.microsoft.com/office/drawing/2017/decorative" val="1"/>
              </a:ext>
            </a:extLst>
          </p:cNvPr>
          <p:cNvSpPr/>
          <p:nvPr/>
        </p:nvSpPr>
        <p:spPr>
          <a:xfrm>
            <a:off x="5888696" y="1642153"/>
            <a:ext cx="864000" cy="864000"/>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39" name="Rounded Rectangle 38"/>
          <p:cNvSpPr/>
          <p:nvPr/>
        </p:nvSpPr>
        <p:spPr>
          <a:xfrm>
            <a:off x="6644339" y="2994369"/>
            <a:ext cx="4538011" cy="1260000"/>
          </a:xfrm>
          <a:prstGeom prst="roundRect">
            <a:avLst/>
          </a:prstGeom>
          <a:solidFill>
            <a:schemeClr val="bg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Teachers commented on the </a:t>
            </a:r>
            <a:r>
              <a:rPr lang="en-GB" sz="1400" b="1" dirty="0">
                <a:solidFill>
                  <a:schemeClr val="tx1"/>
                </a:solidFill>
              </a:rPr>
              <a:t>difficulty of teaching practical skills </a:t>
            </a:r>
            <a:r>
              <a:rPr lang="en-GB" sz="1400" dirty="0">
                <a:solidFill>
                  <a:schemeClr val="tx1"/>
                </a:solidFill>
              </a:rPr>
              <a:t>to children (e.g. handwriting, fieldwork), </a:t>
            </a:r>
            <a:r>
              <a:rPr lang="en-GB" sz="1400" b="1" dirty="0">
                <a:solidFill>
                  <a:schemeClr val="tx1"/>
                </a:solidFill>
              </a:rPr>
              <a:t>complex tasks </a:t>
            </a:r>
            <a:r>
              <a:rPr lang="en-GB" sz="1400" dirty="0">
                <a:solidFill>
                  <a:schemeClr val="tx1"/>
                </a:solidFill>
              </a:rPr>
              <a:t>(e.g. maths) and discussing </a:t>
            </a:r>
            <a:r>
              <a:rPr lang="en-GB" sz="1400" b="1" dirty="0">
                <a:solidFill>
                  <a:schemeClr val="tx1"/>
                </a:solidFill>
              </a:rPr>
              <a:t>sensitive subjects </a:t>
            </a:r>
            <a:r>
              <a:rPr lang="en-GB" sz="1400" dirty="0">
                <a:solidFill>
                  <a:schemeClr val="tx1"/>
                </a:solidFill>
              </a:rPr>
              <a:t>remotely.</a:t>
            </a:r>
          </a:p>
        </p:txBody>
      </p:sp>
      <p:sp>
        <p:nvSpPr>
          <p:cNvPr id="33" name="Rounded Rectangle 32"/>
          <p:cNvSpPr/>
          <p:nvPr/>
        </p:nvSpPr>
        <p:spPr>
          <a:xfrm>
            <a:off x="6644339" y="4544288"/>
            <a:ext cx="4538011" cy="1260000"/>
          </a:xfrm>
          <a:prstGeom prst="roundRect">
            <a:avLst/>
          </a:prstGeom>
          <a:solidFill>
            <a:schemeClr val="bg2">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Getting and staying in contact with both parents and students is often difficult</a:t>
            </a:r>
            <a:r>
              <a:rPr lang="en-GB" sz="1400" dirty="0">
                <a:solidFill>
                  <a:schemeClr val="tx1"/>
                </a:solidFill>
              </a:rPr>
              <a:t>, this lack of engagement makes teaching challenging. A range of communication methods is needed, including social media, phone and email.  </a:t>
            </a:r>
          </a:p>
        </p:txBody>
      </p:sp>
      <p:sp>
        <p:nvSpPr>
          <p:cNvPr id="40" name="Oval 39">
            <a:extLst>
              <a:ext uri="{C183D7F6-B498-43B3-948B-1728B52AA6E4}">
                <adec:decorative xmlns:adec="http://schemas.microsoft.com/office/drawing/2017/decorative" val="1"/>
              </a:ext>
            </a:extLst>
          </p:cNvPr>
          <p:cNvSpPr/>
          <p:nvPr/>
        </p:nvSpPr>
        <p:spPr>
          <a:xfrm>
            <a:off x="5911888" y="3238351"/>
            <a:ext cx="864000" cy="864000"/>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48" name="Freeform 29">
            <a:extLst>
              <a:ext uri="{C183D7F6-B498-43B3-948B-1728B52AA6E4}">
                <adec:decorative xmlns:adec="http://schemas.microsoft.com/office/drawing/2017/decorative" val="1"/>
              </a:ext>
            </a:extLst>
          </p:cNvPr>
          <p:cNvSpPr>
            <a:spLocks noEditPoints="1"/>
          </p:cNvSpPr>
          <p:nvPr/>
        </p:nvSpPr>
        <p:spPr bwMode="auto">
          <a:xfrm>
            <a:off x="631044" y="1740500"/>
            <a:ext cx="538451" cy="507868"/>
          </a:xfrm>
          <a:custGeom>
            <a:avLst/>
            <a:gdLst>
              <a:gd name="T0" fmla="*/ 0 w 120"/>
              <a:gd name="T1" fmla="*/ 120 h 120"/>
              <a:gd name="T2" fmla="*/ 4 w 120"/>
              <a:gd name="T3" fmla="*/ 88 h 120"/>
              <a:gd name="T4" fmla="*/ 16 w 120"/>
              <a:gd name="T5" fmla="*/ 59 h 120"/>
              <a:gd name="T6" fmla="*/ 35 w 120"/>
              <a:gd name="T7" fmla="*/ 35 h 120"/>
              <a:gd name="T8" fmla="*/ 59 w 120"/>
              <a:gd name="T9" fmla="*/ 16 h 120"/>
              <a:gd name="T10" fmla="*/ 88 w 120"/>
              <a:gd name="T11" fmla="*/ 4 h 120"/>
              <a:gd name="T12" fmla="*/ 120 w 120"/>
              <a:gd name="T13" fmla="*/ 0 h 120"/>
              <a:gd name="T14" fmla="*/ 120 w 120"/>
              <a:gd name="T15" fmla="*/ 10 h 120"/>
              <a:gd name="T16" fmla="*/ 91 w 120"/>
              <a:gd name="T17" fmla="*/ 14 h 120"/>
              <a:gd name="T18" fmla="*/ 65 w 120"/>
              <a:gd name="T19" fmla="*/ 25 h 120"/>
              <a:gd name="T20" fmla="*/ 42 w 120"/>
              <a:gd name="T21" fmla="*/ 42 h 120"/>
              <a:gd name="T22" fmla="*/ 25 w 120"/>
              <a:gd name="T23" fmla="*/ 65 h 120"/>
              <a:gd name="T24" fmla="*/ 14 w 120"/>
              <a:gd name="T25" fmla="*/ 91 h 120"/>
              <a:gd name="T26" fmla="*/ 10 w 120"/>
              <a:gd name="T27" fmla="*/ 120 h 120"/>
              <a:gd name="T28" fmla="*/ 0 w 120"/>
              <a:gd name="T29" fmla="*/ 120 h 120"/>
              <a:gd name="T30" fmla="*/ 30 w 120"/>
              <a:gd name="T31" fmla="*/ 120 h 120"/>
              <a:gd name="T32" fmla="*/ 33 w 120"/>
              <a:gd name="T33" fmla="*/ 96 h 120"/>
              <a:gd name="T34" fmla="*/ 42 w 120"/>
              <a:gd name="T35" fmla="*/ 75 h 120"/>
              <a:gd name="T36" fmla="*/ 56 w 120"/>
              <a:gd name="T37" fmla="*/ 56 h 120"/>
              <a:gd name="T38" fmla="*/ 75 w 120"/>
              <a:gd name="T39" fmla="*/ 42 h 120"/>
              <a:gd name="T40" fmla="*/ 96 w 120"/>
              <a:gd name="T41" fmla="*/ 33 h 120"/>
              <a:gd name="T42" fmla="*/ 120 w 120"/>
              <a:gd name="T43" fmla="*/ 30 h 120"/>
              <a:gd name="T44" fmla="*/ 120 w 120"/>
              <a:gd name="T45" fmla="*/ 40 h 120"/>
              <a:gd name="T46" fmla="*/ 99 w 120"/>
              <a:gd name="T47" fmla="*/ 43 h 120"/>
              <a:gd name="T48" fmla="*/ 80 w 120"/>
              <a:gd name="T49" fmla="*/ 51 h 120"/>
              <a:gd name="T50" fmla="*/ 63 w 120"/>
              <a:gd name="T51" fmla="*/ 63 h 120"/>
              <a:gd name="T52" fmla="*/ 51 w 120"/>
              <a:gd name="T53" fmla="*/ 80 h 120"/>
              <a:gd name="T54" fmla="*/ 43 w 120"/>
              <a:gd name="T55" fmla="*/ 99 h 120"/>
              <a:gd name="T56" fmla="*/ 40 w 120"/>
              <a:gd name="T57" fmla="*/ 120 h 120"/>
              <a:gd name="T58" fmla="*/ 30 w 120"/>
              <a:gd name="T59" fmla="*/ 120 h 120"/>
              <a:gd name="T60" fmla="*/ 60 w 120"/>
              <a:gd name="T61" fmla="*/ 120 h 120"/>
              <a:gd name="T62" fmla="*/ 62 w 120"/>
              <a:gd name="T63" fmla="*/ 104 h 120"/>
              <a:gd name="T64" fmla="*/ 68 w 120"/>
              <a:gd name="T65" fmla="*/ 90 h 120"/>
              <a:gd name="T66" fmla="*/ 78 w 120"/>
              <a:gd name="T67" fmla="*/ 78 h 120"/>
              <a:gd name="T68" fmla="*/ 90 w 120"/>
              <a:gd name="T69" fmla="*/ 68 h 120"/>
              <a:gd name="T70" fmla="*/ 104 w 120"/>
              <a:gd name="T71" fmla="*/ 62 h 120"/>
              <a:gd name="T72" fmla="*/ 120 w 120"/>
              <a:gd name="T73" fmla="*/ 60 h 120"/>
              <a:gd name="T74" fmla="*/ 120 w 120"/>
              <a:gd name="T75" fmla="*/ 70 h 120"/>
              <a:gd name="T76" fmla="*/ 107 w 120"/>
              <a:gd name="T77" fmla="*/ 72 h 120"/>
              <a:gd name="T78" fmla="*/ 95 w 120"/>
              <a:gd name="T79" fmla="*/ 77 h 120"/>
              <a:gd name="T80" fmla="*/ 85 w 120"/>
              <a:gd name="T81" fmla="*/ 85 h 120"/>
              <a:gd name="T82" fmla="*/ 77 w 120"/>
              <a:gd name="T83" fmla="*/ 95 h 120"/>
              <a:gd name="T84" fmla="*/ 72 w 120"/>
              <a:gd name="T85" fmla="*/ 107 h 120"/>
              <a:gd name="T86" fmla="*/ 70 w 120"/>
              <a:gd name="T87" fmla="*/ 120 h 120"/>
              <a:gd name="T88" fmla="*/ 60 w 120"/>
              <a:gd name="T89" fmla="*/ 120 h 120"/>
              <a:gd name="T90" fmla="*/ 105 w 120"/>
              <a:gd name="T91" fmla="*/ 90 h 120"/>
              <a:gd name="T92" fmla="*/ 111 w 120"/>
              <a:gd name="T93" fmla="*/ 91 h 120"/>
              <a:gd name="T94" fmla="*/ 116 w 120"/>
              <a:gd name="T95" fmla="*/ 94 h 120"/>
              <a:gd name="T96" fmla="*/ 119 w 120"/>
              <a:gd name="T97" fmla="*/ 99 h 120"/>
              <a:gd name="T98" fmla="*/ 120 w 120"/>
              <a:gd name="T99" fmla="*/ 105 h 120"/>
              <a:gd name="T100" fmla="*/ 119 w 120"/>
              <a:gd name="T101" fmla="*/ 111 h 120"/>
              <a:gd name="T102" fmla="*/ 116 w 120"/>
              <a:gd name="T103" fmla="*/ 116 h 120"/>
              <a:gd name="T104" fmla="*/ 111 w 120"/>
              <a:gd name="T105" fmla="*/ 119 h 120"/>
              <a:gd name="T106" fmla="*/ 105 w 120"/>
              <a:gd name="T107" fmla="*/ 120 h 120"/>
              <a:gd name="T108" fmla="*/ 99 w 120"/>
              <a:gd name="T109" fmla="*/ 119 h 120"/>
              <a:gd name="T110" fmla="*/ 94 w 120"/>
              <a:gd name="T111" fmla="*/ 116 h 120"/>
              <a:gd name="T112" fmla="*/ 91 w 120"/>
              <a:gd name="T113" fmla="*/ 111 h 120"/>
              <a:gd name="T114" fmla="*/ 90 w 120"/>
              <a:gd name="T115" fmla="*/ 105 h 120"/>
              <a:gd name="T116" fmla="*/ 91 w 120"/>
              <a:gd name="T117" fmla="*/ 99 h 120"/>
              <a:gd name="T118" fmla="*/ 94 w 120"/>
              <a:gd name="T119" fmla="*/ 94 h 120"/>
              <a:gd name="T120" fmla="*/ 99 w 120"/>
              <a:gd name="T121" fmla="*/ 91 h 120"/>
              <a:gd name="T122" fmla="*/ 105 w 120"/>
              <a:gd name="T123" fmla="*/ 9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0" y="120"/>
                </a:moveTo>
                <a:cubicBezTo>
                  <a:pt x="0" y="109"/>
                  <a:pt x="1" y="98"/>
                  <a:pt x="4" y="88"/>
                </a:cubicBezTo>
                <a:cubicBezTo>
                  <a:pt x="7" y="78"/>
                  <a:pt x="11" y="68"/>
                  <a:pt x="16" y="59"/>
                </a:cubicBezTo>
                <a:cubicBezTo>
                  <a:pt x="22" y="51"/>
                  <a:pt x="28" y="42"/>
                  <a:pt x="35" y="35"/>
                </a:cubicBezTo>
                <a:cubicBezTo>
                  <a:pt x="42" y="28"/>
                  <a:pt x="51" y="22"/>
                  <a:pt x="59" y="16"/>
                </a:cubicBezTo>
                <a:cubicBezTo>
                  <a:pt x="68" y="11"/>
                  <a:pt x="78" y="7"/>
                  <a:pt x="88" y="4"/>
                </a:cubicBezTo>
                <a:cubicBezTo>
                  <a:pt x="98" y="1"/>
                  <a:pt x="109" y="0"/>
                  <a:pt x="120" y="0"/>
                </a:cubicBezTo>
                <a:cubicBezTo>
                  <a:pt x="120" y="10"/>
                  <a:pt x="120" y="10"/>
                  <a:pt x="120" y="10"/>
                </a:cubicBezTo>
                <a:cubicBezTo>
                  <a:pt x="110" y="10"/>
                  <a:pt x="100" y="11"/>
                  <a:pt x="91" y="14"/>
                </a:cubicBezTo>
                <a:cubicBezTo>
                  <a:pt x="81" y="17"/>
                  <a:pt x="73" y="20"/>
                  <a:pt x="65" y="25"/>
                </a:cubicBezTo>
                <a:cubicBezTo>
                  <a:pt x="56" y="30"/>
                  <a:pt x="49" y="36"/>
                  <a:pt x="42" y="42"/>
                </a:cubicBezTo>
                <a:cubicBezTo>
                  <a:pt x="36" y="49"/>
                  <a:pt x="30" y="56"/>
                  <a:pt x="25" y="65"/>
                </a:cubicBezTo>
                <a:cubicBezTo>
                  <a:pt x="20" y="73"/>
                  <a:pt x="17" y="81"/>
                  <a:pt x="14" y="91"/>
                </a:cubicBezTo>
                <a:cubicBezTo>
                  <a:pt x="11" y="100"/>
                  <a:pt x="10" y="110"/>
                  <a:pt x="10" y="120"/>
                </a:cubicBezTo>
                <a:lnTo>
                  <a:pt x="0" y="120"/>
                </a:lnTo>
                <a:close/>
                <a:moveTo>
                  <a:pt x="30" y="120"/>
                </a:moveTo>
                <a:cubicBezTo>
                  <a:pt x="30" y="112"/>
                  <a:pt x="31" y="104"/>
                  <a:pt x="33" y="96"/>
                </a:cubicBezTo>
                <a:cubicBezTo>
                  <a:pt x="35" y="88"/>
                  <a:pt x="38" y="81"/>
                  <a:pt x="42" y="75"/>
                </a:cubicBezTo>
                <a:cubicBezTo>
                  <a:pt x="46" y="68"/>
                  <a:pt x="51" y="62"/>
                  <a:pt x="56" y="56"/>
                </a:cubicBezTo>
                <a:cubicBezTo>
                  <a:pt x="62" y="51"/>
                  <a:pt x="68" y="46"/>
                  <a:pt x="75" y="42"/>
                </a:cubicBezTo>
                <a:cubicBezTo>
                  <a:pt x="81" y="38"/>
                  <a:pt x="88" y="35"/>
                  <a:pt x="96" y="33"/>
                </a:cubicBezTo>
                <a:cubicBezTo>
                  <a:pt x="104" y="31"/>
                  <a:pt x="112" y="30"/>
                  <a:pt x="120" y="30"/>
                </a:cubicBezTo>
                <a:cubicBezTo>
                  <a:pt x="120" y="40"/>
                  <a:pt x="120" y="40"/>
                  <a:pt x="120" y="40"/>
                </a:cubicBezTo>
                <a:cubicBezTo>
                  <a:pt x="113" y="40"/>
                  <a:pt x="106" y="41"/>
                  <a:pt x="99" y="43"/>
                </a:cubicBezTo>
                <a:cubicBezTo>
                  <a:pt x="92" y="45"/>
                  <a:pt x="86" y="47"/>
                  <a:pt x="80" y="51"/>
                </a:cubicBezTo>
                <a:cubicBezTo>
                  <a:pt x="74" y="54"/>
                  <a:pt x="68" y="59"/>
                  <a:pt x="63" y="63"/>
                </a:cubicBezTo>
                <a:cubicBezTo>
                  <a:pt x="59" y="68"/>
                  <a:pt x="54" y="74"/>
                  <a:pt x="51" y="80"/>
                </a:cubicBezTo>
                <a:cubicBezTo>
                  <a:pt x="47" y="86"/>
                  <a:pt x="45" y="92"/>
                  <a:pt x="43" y="99"/>
                </a:cubicBezTo>
                <a:cubicBezTo>
                  <a:pt x="41" y="106"/>
                  <a:pt x="40" y="113"/>
                  <a:pt x="40" y="120"/>
                </a:cubicBezTo>
                <a:lnTo>
                  <a:pt x="30" y="120"/>
                </a:lnTo>
                <a:close/>
                <a:moveTo>
                  <a:pt x="60" y="120"/>
                </a:moveTo>
                <a:cubicBezTo>
                  <a:pt x="60" y="114"/>
                  <a:pt x="61" y="109"/>
                  <a:pt x="62" y="104"/>
                </a:cubicBezTo>
                <a:cubicBezTo>
                  <a:pt x="64" y="99"/>
                  <a:pt x="66" y="94"/>
                  <a:pt x="68" y="90"/>
                </a:cubicBezTo>
                <a:cubicBezTo>
                  <a:pt x="71" y="85"/>
                  <a:pt x="74" y="81"/>
                  <a:pt x="78" y="78"/>
                </a:cubicBezTo>
                <a:cubicBezTo>
                  <a:pt x="81" y="74"/>
                  <a:pt x="85" y="71"/>
                  <a:pt x="90" y="68"/>
                </a:cubicBezTo>
                <a:cubicBezTo>
                  <a:pt x="94" y="66"/>
                  <a:pt x="99" y="64"/>
                  <a:pt x="104" y="62"/>
                </a:cubicBezTo>
                <a:cubicBezTo>
                  <a:pt x="109" y="61"/>
                  <a:pt x="114" y="60"/>
                  <a:pt x="120" y="60"/>
                </a:cubicBezTo>
                <a:cubicBezTo>
                  <a:pt x="120" y="70"/>
                  <a:pt x="120" y="70"/>
                  <a:pt x="120" y="70"/>
                </a:cubicBezTo>
                <a:cubicBezTo>
                  <a:pt x="115" y="70"/>
                  <a:pt x="111" y="71"/>
                  <a:pt x="107" y="72"/>
                </a:cubicBezTo>
                <a:cubicBezTo>
                  <a:pt x="102" y="73"/>
                  <a:pt x="98" y="75"/>
                  <a:pt x="95" y="77"/>
                </a:cubicBezTo>
                <a:cubicBezTo>
                  <a:pt x="91" y="79"/>
                  <a:pt x="88" y="82"/>
                  <a:pt x="85" y="85"/>
                </a:cubicBezTo>
                <a:cubicBezTo>
                  <a:pt x="82" y="88"/>
                  <a:pt x="79" y="91"/>
                  <a:pt x="77" y="95"/>
                </a:cubicBezTo>
                <a:cubicBezTo>
                  <a:pt x="75" y="98"/>
                  <a:pt x="73" y="102"/>
                  <a:pt x="72" y="107"/>
                </a:cubicBezTo>
                <a:cubicBezTo>
                  <a:pt x="71" y="111"/>
                  <a:pt x="70" y="115"/>
                  <a:pt x="70" y="120"/>
                </a:cubicBezTo>
                <a:lnTo>
                  <a:pt x="60" y="120"/>
                </a:lnTo>
                <a:close/>
                <a:moveTo>
                  <a:pt x="105" y="90"/>
                </a:moveTo>
                <a:cubicBezTo>
                  <a:pt x="107" y="90"/>
                  <a:pt x="109" y="90"/>
                  <a:pt x="111" y="91"/>
                </a:cubicBezTo>
                <a:cubicBezTo>
                  <a:pt x="113" y="92"/>
                  <a:pt x="114" y="93"/>
                  <a:pt x="116" y="94"/>
                </a:cubicBezTo>
                <a:cubicBezTo>
                  <a:pt x="117" y="96"/>
                  <a:pt x="118" y="97"/>
                  <a:pt x="119" y="99"/>
                </a:cubicBezTo>
                <a:cubicBezTo>
                  <a:pt x="120" y="101"/>
                  <a:pt x="120" y="103"/>
                  <a:pt x="120" y="105"/>
                </a:cubicBezTo>
                <a:cubicBezTo>
                  <a:pt x="120" y="107"/>
                  <a:pt x="120" y="109"/>
                  <a:pt x="119" y="111"/>
                </a:cubicBezTo>
                <a:cubicBezTo>
                  <a:pt x="118" y="113"/>
                  <a:pt x="117" y="114"/>
                  <a:pt x="116" y="116"/>
                </a:cubicBezTo>
                <a:cubicBezTo>
                  <a:pt x="114" y="117"/>
                  <a:pt x="113" y="118"/>
                  <a:pt x="111" y="119"/>
                </a:cubicBezTo>
                <a:cubicBezTo>
                  <a:pt x="109" y="120"/>
                  <a:pt x="107" y="120"/>
                  <a:pt x="105" y="120"/>
                </a:cubicBezTo>
                <a:cubicBezTo>
                  <a:pt x="103" y="120"/>
                  <a:pt x="101" y="120"/>
                  <a:pt x="99" y="119"/>
                </a:cubicBezTo>
                <a:cubicBezTo>
                  <a:pt x="97" y="118"/>
                  <a:pt x="96" y="117"/>
                  <a:pt x="94" y="116"/>
                </a:cubicBezTo>
                <a:cubicBezTo>
                  <a:pt x="93" y="114"/>
                  <a:pt x="92" y="113"/>
                  <a:pt x="91" y="111"/>
                </a:cubicBezTo>
                <a:cubicBezTo>
                  <a:pt x="90" y="109"/>
                  <a:pt x="90" y="107"/>
                  <a:pt x="90" y="105"/>
                </a:cubicBezTo>
                <a:cubicBezTo>
                  <a:pt x="90" y="103"/>
                  <a:pt x="90" y="101"/>
                  <a:pt x="91" y="99"/>
                </a:cubicBezTo>
                <a:cubicBezTo>
                  <a:pt x="92" y="97"/>
                  <a:pt x="93" y="96"/>
                  <a:pt x="94" y="94"/>
                </a:cubicBezTo>
                <a:cubicBezTo>
                  <a:pt x="96" y="93"/>
                  <a:pt x="97" y="92"/>
                  <a:pt x="99" y="91"/>
                </a:cubicBezTo>
                <a:cubicBezTo>
                  <a:pt x="101" y="90"/>
                  <a:pt x="103" y="90"/>
                  <a:pt x="105" y="90"/>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GB" sz="2000"/>
          </a:p>
        </p:txBody>
      </p:sp>
      <p:grpSp>
        <p:nvGrpSpPr>
          <p:cNvPr id="53" name="Group 52">
            <a:extLst>
              <a:ext uri="{C183D7F6-B498-43B3-948B-1728B52AA6E4}">
                <adec:decorative xmlns:adec="http://schemas.microsoft.com/office/drawing/2017/decorative" val="1"/>
              </a:ext>
            </a:extLst>
          </p:cNvPr>
          <p:cNvGrpSpPr/>
          <p:nvPr/>
        </p:nvGrpSpPr>
        <p:grpSpPr>
          <a:xfrm>
            <a:off x="626781" y="4853280"/>
            <a:ext cx="600567" cy="719938"/>
            <a:chOff x="1751013" y="1741488"/>
            <a:chExt cx="481012" cy="571501"/>
          </a:xfrm>
          <a:solidFill>
            <a:schemeClr val="accent1"/>
          </a:solidFill>
        </p:grpSpPr>
        <p:sp>
          <p:nvSpPr>
            <p:cNvPr id="54" name="Freeform 141"/>
            <p:cNvSpPr>
              <a:spLocks/>
            </p:cNvSpPr>
            <p:nvPr/>
          </p:nvSpPr>
          <p:spPr bwMode="auto">
            <a:xfrm>
              <a:off x="2155825" y="1981201"/>
              <a:ext cx="76200" cy="207963"/>
            </a:xfrm>
            <a:custGeom>
              <a:avLst/>
              <a:gdLst>
                <a:gd name="T0" fmla="*/ 2 w 22"/>
                <a:gd name="T1" fmla="*/ 60 h 60"/>
                <a:gd name="T2" fmla="*/ 1 w 22"/>
                <a:gd name="T3" fmla="*/ 59 h 60"/>
                <a:gd name="T4" fmla="*/ 1 w 22"/>
                <a:gd name="T5" fmla="*/ 56 h 60"/>
                <a:gd name="T6" fmla="*/ 4 w 22"/>
                <a:gd name="T7" fmla="*/ 52 h 60"/>
                <a:gd name="T8" fmla="*/ 18 w 22"/>
                <a:gd name="T9" fmla="*/ 18 h 60"/>
                <a:gd name="T10" fmla="*/ 18 w 22"/>
                <a:gd name="T11" fmla="*/ 4 h 60"/>
                <a:gd name="T12" fmla="*/ 10 w 22"/>
                <a:gd name="T13" fmla="*/ 14 h 60"/>
                <a:gd name="T14" fmla="*/ 8 w 22"/>
                <a:gd name="T15" fmla="*/ 16 h 60"/>
                <a:gd name="T16" fmla="*/ 6 w 22"/>
                <a:gd name="T17" fmla="*/ 14 h 60"/>
                <a:gd name="T18" fmla="*/ 20 w 22"/>
                <a:gd name="T19" fmla="*/ 0 h 60"/>
                <a:gd name="T20" fmla="*/ 22 w 22"/>
                <a:gd name="T21" fmla="*/ 0 h 60"/>
                <a:gd name="T22" fmla="*/ 22 w 22"/>
                <a:gd name="T23" fmla="*/ 18 h 60"/>
                <a:gd name="T24" fmla="*/ 7 w 22"/>
                <a:gd name="T25" fmla="*/ 55 h 60"/>
                <a:gd name="T26" fmla="*/ 3 w 22"/>
                <a:gd name="T27" fmla="*/ 59 h 60"/>
                <a:gd name="T28" fmla="*/ 2 w 22"/>
                <a:gd name="T2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60">
                  <a:moveTo>
                    <a:pt x="2" y="60"/>
                  </a:moveTo>
                  <a:cubicBezTo>
                    <a:pt x="2" y="60"/>
                    <a:pt x="1" y="59"/>
                    <a:pt x="1" y="59"/>
                  </a:cubicBezTo>
                  <a:cubicBezTo>
                    <a:pt x="0" y="58"/>
                    <a:pt x="0" y="57"/>
                    <a:pt x="1" y="56"/>
                  </a:cubicBezTo>
                  <a:cubicBezTo>
                    <a:pt x="4" y="52"/>
                    <a:pt x="4" y="52"/>
                    <a:pt x="4" y="52"/>
                  </a:cubicBezTo>
                  <a:cubicBezTo>
                    <a:pt x="13" y="43"/>
                    <a:pt x="18" y="31"/>
                    <a:pt x="18" y="18"/>
                  </a:cubicBezTo>
                  <a:cubicBezTo>
                    <a:pt x="18" y="4"/>
                    <a:pt x="18" y="4"/>
                    <a:pt x="18" y="4"/>
                  </a:cubicBezTo>
                  <a:cubicBezTo>
                    <a:pt x="14" y="5"/>
                    <a:pt x="10" y="9"/>
                    <a:pt x="10" y="14"/>
                  </a:cubicBezTo>
                  <a:cubicBezTo>
                    <a:pt x="10" y="15"/>
                    <a:pt x="9" y="16"/>
                    <a:pt x="8" y="16"/>
                  </a:cubicBezTo>
                  <a:cubicBezTo>
                    <a:pt x="7" y="16"/>
                    <a:pt x="6" y="15"/>
                    <a:pt x="6" y="14"/>
                  </a:cubicBezTo>
                  <a:cubicBezTo>
                    <a:pt x="6" y="6"/>
                    <a:pt x="12" y="0"/>
                    <a:pt x="20" y="0"/>
                  </a:cubicBezTo>
                  <a:cubicBezTo>
                    <a:pt x="22" y="0"/>
                    <a:pt x="22" y="0"/>
                    <a:pt x="22" y="0"/>
                  </a:cubicBezTo>
                  <a:cubicBezTo>
                    <a:pt x="22" y="18"/>
                    <a:pt x="22" y="18"/>
                    <a:pt x="22" y="18"/>
                  </a:cubicBezTo>
                  <a:cubicBezTo>
                    <a:pt x="22" y="32"/>
                    <a:pt x="17" y="45"/>
                    <a:pt x="7" y="55"/>
                  </a:cubicBezTo>
                  <a:cubicBezTo>
                    <a:pt x="3" y="59"/>
                    <a:pt x="3" y="59"/>
                    <a:pt x="3" y="59"/>
                  </a:cubicBezTo>
                  <a:cubicBezTo>
                    <a:pt x="3" y="59"/>
                    <a:pt x="3" y="60"/>
                    <a:pt x="2" y="6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142"/>
            <p:cNvSpPr>
              <a:spLocks/>
            </p:cNvSpPr>
            <p:nvPr/>
          </p:nvSpPr>
          <p:spPr bwMode="auto">
            <a:xfrm>
              <a:off x="2135188" y="1887538"/>
              <a:ext cx="53975" cy="196850"/>
            </a:xfrm>
            <a:custGeom>
              <a:avLst/>
              <a:gdLst>
                <a:gd name="T0" fmla="*/ 16 w 16"/>
                <a:gd name="T1" fmla="*/ 57 h 57"/>
                <a:gd name="T2" fmla="*/ 12 w 16"/>
                <a:gd name="T3" fmla="*/ 57 h 57"/>
                <a:gd name="T4" fmla="*/ 12 w 16"/>
                <a:gd name="T5" fmla="*/ 8 h 57"/>
                <a:gd name="T6" fmla="*/ 8 w 16"/>
                <a:gd name="T7" fmla="*/ 4 h 57"/>
                <a:gd name="T8" fmla="*/ 4 w 16"/>
                <a:gd name="T9" fmla="*/ 8 h 57"/>
                <a:gd name="T10" fmla="*/ 4 w 16"/>
                <a:gd name="T11" fmla="*/ 42 h 57"/>
                <a:gd name="T12" fmla="*/ 0 w 16"/>
                <a:gd name="T13" fmla="*/ 42 h 57"/>
                <a:gd name="T14" fmla="*/ 0 w 16"/>
                <a:gd name="T15" fmla="*/ 8 h 57"/>
                <a:gd name="T16" fmla="*/ 8 w 16"/>
                <a:gd name="T17" fmla="*/ 0 h 57"/>
                <a:gd name="T18" fmla="*/ 16 w 16"/>
                <a:gd name="T19" fmla="*/ 8 h 57"/>
                <a:gd name="T20" fmla="*/ 16 w 16"/>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57">
                  <a:moveTo>
                    <a:pt x="16" y="57"/>
                  </a:moveTo>
                  <a:cubicBezTo>
                    <a:pt x="12" y="57"/>
                    <a:pt x="12" y="57"/>
                    <a:pt x="12" y="57"/>
                  </a:cubicBezTo>
                  <a:cubicBezTo>
                    <a:pt x="12" y="8"/>
                    <a:pt x="12" y="8"/>
                    <a:pt x="12" y="8"/>
                  </a:cubicBezTo>
                  <a:cubicBezTo>
                    <a:pt x="12" y="6"/>
                    <a:pt x="10" y="4"/>
                    <a:pt x="8" y="4"/>
                  </a:cubicBezTo>
                  <a:cubicBezTo>
                    <a:pt x="6" y="4"/>
                    <a:pt x="4" y="6"/>
                    <a:pt x="4" y="8"/>
                  </a:cubicBezTo>
                  <a:cubicBezTo>
                    <a:pt x="4" y="42"/>
                    <a:pt x="4" y="42"/>
                    <a:pt x="4" y="42"/>
                  </a:cubicBezTo>
                  <a:cubicBezTo>
                    <a:pt x="0" y="42"/>
                    <a:pt x="0" y="42"/>
                    <a:pt x="0" y="42"/>
                  </a:cubicBezTo>
                  <a:cubicBezTo>
                    <a:pt x="0" y="8"/>
                    <a:pt x="0" y="8"/>
                    <a:pt x="0" y="8"/>
                  </a:cubicBezTo>
                  <a:cubicBezTo>
                    <a:pt x="0" y="4"/>
                    <a:pt x="4" y="0"/>
                    <a:pt x="8" y="0"/>
                  </a:cubicBezTo>
                  <a:cubicBezTo>
                    <a:pt x="12" y="0"/>
                    <a:pt x="16" y="4"/>
                    <a:pt x="16" y="8"/>
                  </a:cubicBezTo>
                  <a:lnTo>
                    <a:pt x="16" y="57"/>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143"/>
            <p:cNvSpPr>
              <a:spLocks/>
            </p:cNvSpPr>
            <p:nvPr/>
          </p:nvSpPr>
          <p:spPr bwMode="auto">
            <a:xfrm>
              <a:off x="2092325" y="1887538"/>
              <a:ext cx="55562" cy="146050"/>
            </a:xfrm>
            <a:custGeom>
              <a:avLst/>
              <a:gdLst>
                <a:gd name="T0" fmla="*/ 4 w 16"/>
                <a:gd name="T1" fmla="*/ 42 h 42"/>
                <a:gd name="T2" fmla="*/ 0 w 16"/>
                <a:gd name="T3" fmla="*/ 42 h 42"/>
                <a:gd name="T4" fmla="*/ 0 w 16"/>
                <a:gd name="T5" fmla="*/ 8 h 42"/>
                <a:gd name="T6" fmla="*/ 8 w 16"/>
                <a:gd name="T7" fmla="*/ 0 h 42"/>
                <a:gd name="T8" fmla="*/ 16 w 16"/>
                <a:gd name="T9" fmla="*/ 8 h 42"/>
                <a:gd name="T10" fmla="*/ 16 w 16"/>
                <a:gd name="T11" fmla="*/ 42 h 42"/>
                <a:gd name="T12" fmla="*/ 12 w 16"/>
                <a:gd name="T13" fmla="*/ 42 h 42"/>
                <a:gd name="T14" fmla="*/ 12 w 16"/>
                <a:gd name="T15" fmla="*/ 8 h 42"/>
                <a:gd name="T16" fmla="*/ 8 w 16"/>
                <a:gd name="T17" fmla="*/ 4 h 42"/>
                <a:gd name="T18" fmla="*/ 4 w 16"/>
                <a:gd name="T19" fmla="*/ 8 h 42"/>
                <a:gd name="T20" fmla="*/ 4 w 16"/>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2">
                  <a:moveTo>
                    <a:pt x="4" y="42"/>
                  </a:moveTo>
                  <a:cubicBezTo>
                    <a:pt x="0" y="42"/>
                    <a:pt x="0" y="42"/>
                    <a:pt x="0" y="42"/>
                  </a:cubicBezTo>
                  <a:cubicBezTo>
                    <a:pt x="0" y="8"/>
                    <a:pt x="0" y="8"/>
                    <a:pt x="0" y="8"/>
                  </a:cubicBezTo>
                  <a:cubicBezTo>
                    <a:pt x="0" y="4"/>
                    <a:pt x="3" y="0"/>
                    <a:pt x="8" y="0"/>
                  </a:cubicBezTo>
                  <a:cubicBezTo>
                    <a:pt x="12" y="0"/>
                    <a:pt x="16" y="4"/>
                    <a:pt x="16" y="8"/>
                  </a:cubicBezTo>
                  <a:cubicBezTo>
                    <a:pt x="16" y="42"/>
                    <a:pt x="16" y="42"/>
                    <a:pt x="16" y="42"/>
                  </a:cubicBezTo>
                  <a:cubicBezTo>
                    <a:pt x="12" y="42"/>
                    <a:pt x="12" y="42"/>
                    <a:pt x="12" y="42"/>
                  </a:cubicBezTo>
                  <a:cubicBezTo>
                    <a:pt x="12" y="8"/>
                    <a:pt x="12" y="8"/>
                    <a:pt x="12" y="8"/>
                  </a:cubicBezTo>
                  <a:cubicBezTo>
                    <a:pt x="12" y="6"/>
                    <a:pt x="10" y="4"/>
                    <a:pt x="8" y="4"/>
                  </a:cubicBezTo>
                  <a:cubicBezTo>
                    <a:pt x="6" y="4"/>
                    <a:pt x="4" y="6"/>
                    <a:pt x="4" y="8"/>
                  </a:cubicBezTo>
                  <a:lnTo>
                    <a:pt x="4" y="42"/>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57" name="Rectangle 144"/>
            <p:cNvSpPr>
              <a:spLocks noChangeArrowheads="1"/>
            </p:cNvSpPr>
            <p:nvPr/>
          </p:nvSpPr>
          <p:spPr bwMode="auto">
            <a:xfrm>
              <a:off x="2051050" y="1966913"/>
              <a:ext cx="14287"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p>
          </p:txBody>
        </p:sp>
        <p:sp>
          <p:nvSpPr>
            <p:cNvPr id="58" name="Rectangle 145"/>
            <p:cNvSpPr>
              <a:spLocks noChangeArrowheads="1"/>
            </p:cNvSpPr>
            <p:nvPr/>
          </p:nvSpPr>
          <p:spPr bwMode="auto">
            <a:xfrm>
              <a:off x="2092325" y="1914526"/>
              <a:ext cx="14287" cy="119063"/>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p>
          </p:txBody>
        </p:sp>
        <p:sp>
          <p:nvSpPr>
            <p:cNvPr id="59" name="Rectangle 146"/>
            <p:cNvSpPr>
              <a:spLocks noChangeArrowheads="1"/>
            </p:cNvSpPr>
            <p:nvPr/>
          </p:nvSpPr>
          <p:spPr bwMode="auto">
            <a:xfrm>
              <a:off x="2024063" y="2181226"/>
              <a:ext cx="14287" cy="131763"/>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0" name="Rectangle 147"/>
            <p:cNvSpPr>
              <a:spLocks noChangeArrowheads="1"/>
            </p:cNvSpPr>
            <p:nvPr/>
          </p:nvSpPr>
          <p:spPr bwMode="auto">
            <a:xfrm>
              <a:off x="2155825" y="2181226"/>
              <a:ext cx="12700" cy="131763"/>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1" name="Freeform 148"/>
            <p:cNvSpPr>
              <a:spLocks/>
            </p:cNvSpPr>
            <p:nvPr/>
          </p:nvSpPr>
          <p:spPr bwMode="auto">
            <a:xfrm>
              <a:off x="2000250" y="2005013"/>
              <a:ext cx="38100" cy="184150"/>
            </a:xfrm>
            <a:custGeom>
              <a:avLst/>
              <a:gdLst>
                <a:gd name="T0" fmla="*/ 9 w 11"/>
                <a:gd name="T1" fmla="*/ 53 h 53"/>
                <a:gd name="T2" fmla="*/ 7 w 11"/>
                <a:gd name="T3" fmla="*/ 51 h 53"/>
                <a:gd name="T4" fmla="*/ 7 w 11"/>
                <a:gd name="T5" fmla="*/ 50 h 53"/>
                <a:gd name="T6" fmla="*/ 1 w 11"/>
                <a:gd name="T7" fmla="*/ 11 h 53"/>
                <a:gd name="T8" fmla="*/ 1 w 11"/>
                <a:gd name="T9" fmla="*/ 2 h 53"/>
                <a:gd name="T10" fmla="*/ 4 w 11"/>
                <a:gd name="T11" fmla="*/ 0 h 53"/>
                <a:gd name="T12" fmla="*/ 5 w 11"/>
                <a:gd name="T13" fmla="*/ 2 h 53"/>
                <a:gd name="T14" fmla="*/ 5 w 11"/>
                <a:gd name="T15" fmla="*/ 11 h 53"/>
                <a:gd name="T16" fmla="*/ 10 w 11"/>
                <a:gd name="T17" fmla="*/ 49 h 53"/>
                <a:gd name="T18" fmla="*/ 11 w 11"/>
                <a:gd name="T19" fmla="*/ 50 h 53"/>
                <a:gd name="T20" fmla="*/ 9 w 11"/>
                <a:gd name="T21" fmla="*/ 52 h 53"/>
                <a:gd name="T22" fmla="*/ 9 w 11"/>
                <a:gd name="T2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53">
                  <a:moveTo>
                    <a:pt x="9" y="53"/>
                  </a:moveTo>
                  <a:cubicBezTo>
                    <a:pt x="8" y="53"/>
                    <a:pt x="7" y="52"/>
                    <a:pt x="7" y="51"/>
                  </a:cubicBezTo>
                  <a:cubicBezTo>
                    <a:pt x="7" y="50"/>
                    <a:pt x="7" y="50"/>
                    <a:pt x="7" y="50"/>
                  </a:cubicBezTo>
                  <a:cubicBezTo>
                    <a:pt x="2" y="38"/>
                    <a:pt x="0" y="24"/>
                    <a:pt x="1" y="11"/>
                  </a:cubicBezTo>
                  <a:cubicBezTo>
                    <a:pt x="1" y="2"/>
                    <a:pt x="1" y="2"/>
                    <a:pt x="1" y="2"/>
                  </a:cubicBezTo>
                  <a:cubicBezTo>
                    <a:pt x="1" y="1"/>
                    <a:pt x="2" y="0"/>
                    <a:pt x="4" y="0"/>
                  </a:cubicBezTo>
                  <a:cubicBezTo>
                    <a:pt x="5" y="0"/>
                    <a:pt x="5" y="1"/>
                    <a:pt x="5" y="2"/>
                  </a:cubicBezTo>
                  <a:cubicBezTo>
                    <a:pt x="5" y="11"/>
                    <a:pt x="5" y="11"/>
                    <a:pt x="5" y="11"/>
                  </a:cubicBezTo>
                  <a:cubicBezTo>
                    <a:pt x="4" y="24"/>
                    <a:pt x="6" y="37"/>
                    <a:pt x="10" y="49"/>
                  </a:cubicBezTo>
                  <a:cubicBezTo>
                    <a:pt x="11" y="50"/>
                    <a:pt x="11" y="50"/>
                    <a:pt x="11" y="50"/>
                  </a:cubicBezTo>
                  <a:cubicBezTo>
                    <a:pt x="11" y="51"/>
                    <a:pt x="10" y="52"/>
                    <a:pt x="9" y="52"/>
                  </a:cubicBezTo>
                  <a:cubicBezTo>
                    <a:pt x="9" y="52"/>
                    <a:pt x="9" y="53"/>
                    <a:pt x="9" y="53"/>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2" name="Freeform 149"/>
            <p:cNvSpPr>
              <a:spLocks/>
            </p:cNvSpPr>
            <p:nvPr/>
          </p:nvSpPr>
          <p:spPr bwMode="auto">
            <a:xfrm>
              <a:off x="2076450" y="2071688"/>
              <a:ext cx="106362" cy="76200"/>
            </a:xfrm>
            <a:custGeom>
              <a:avLst/>
              <a:gdLst>
                <a:gd name="T0" fmla="*/ 4 w 31"/>
                <a:gd name="T1" fmla="*/ 22 h 22"/>
                <a:gd name="T2" fmla="*/ 0 w 31"/>
                <a:gd name="T3" fmla="*/ 22 h 22"/>
                <a:gd name="T4" fmla="*/ 0 w 31"/>
                <a:gd name="T5" fmla="*/ 17 h 22"/>
                <a:gd name="T6" fmla="*/ 16 w 31"/>
                <a:gd name="T7" fmla="*/ 0 h 22"/>
                <a:gd name="T8" fmla="*/ 31 w 31"/>
                <a:gd name="T9" fmla="*/ 0 h 22"/>
                <a:gd name="T10" fmla="*/ 31 w 31"/>
                <a:gd name="T11" fmla="*/ 4 h 22"/>
                <a:gd name="T12" fmla="*/ 16 w 31"/>
                <a:gd name="T13" fmla="*/ 4 h 22"/>
                <a:gd name="T14" fmla="*/ 4 w 31"/>
                <a:gd name="T15" fmla="*/ 17 h 22"/>
                <a:gd name="T16" fmla="*/ 4 w 31"/>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2">
                  <a:moveTo>
                    <a:pt x="4" y="22"/>
                  </a:moveTo>
                  <a:cubicBezTo>
                    <a:pt x="0" y="22"/>
                    <a:pt x="0" y="22"/>
                    <a:pt x="0" y="22"/>
                  </a:cubicBezTo>
                  <a:cubicBezTo>
                    <a:pt x="0" y="17"/>
                    <a:pt x="0" y="17"/>
                    <a:pt x="0" y="17"/>
                  </a:cubicBezTo>
                  <a:cubicBezTo>
                    <a:pt x="0" y="8"/>
                    <a:pt x="7" y="1"/>
                    <a:pt x="16" y="0"/>
                  </a:cubicBezTo>
                  <a:cubicBezTo>
                    <a:pt x="31" y="0"/>
                    <a:pt x="31" y="0"/>
                    <a:pt x="31" y="0"/>
                  </a:cubicBezTo>
                  <a:cubicBezTo>
                    <a:pt x="31" y="4"/>
                    <a:pt x="31" y="4"/>
                    <a:pt x="31" y="4"/>
                  </a:cubicBezTo>
                  <a:cubicBezTo>
                    <a:pt x="16" y="4"/>
                    <a:pt x="16" y="4"/>
                    <a:pt x="16" y="4"/>
                  </a:cubicBezTo>
                  <a:cubicBezTo>
                    <a:pt x="9" y="5"/>
                    <a:pt x="4" y="10"/>
                    <a:pt x="4" y="17"/>
                  </a:cubicBezTo>
                  <a:lnTo>
                    <a:pt x="4" y="22"/>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150"/>
            <p:cNvSpPr>
              <a:spLocks/>
            </p:cNvSpPr>
            <p:nvPr/>
          </p:nvSpPr>
          <p:spPr bwMode="auto">
            <a:xfrm>
              <a:off x="1751013" y="1981201"/>
              <a:ext cx="76200" cy="207963"/>
            </a:xfrm>
            <a:custGeom>
              <a:avLst/>
              <a:gdLst>
                <a:gd name="T0" fmla="*/ 20 w 22"/>
                <a:gd name="T1" fmla="*/ 60 h 60"/>
                <a:gd name="T2" fmla="*/ 19 w 22"/>
                <a:gd name="T3" fmla="*/ 59 h 60"/>
                <a:gd name="T4" fmla="*/ 15 w 22"/>
                <a:gd name="T5" fmla="*/ 55 h 60"/>
                <a:gd name="T6" fmla="*/ 0 w 22"/>
                <a:gd name="T7" fmla="*/ 18 h 60"/>
                <a:gd name="T8" fmla="*/ 0 w 22"/>
                <a:gd name="T9" fmla="*/ 0 h 60"/>
                <a:gd name="T10" fmla="*/ 2 w 22"/>
                <a:gd name="T11" fmla="*/ 0 h 60"/>
                <a:gd name="T12" fmla="*/ 16 w 22"/>
                <a:gd name="T13" fmla="*/ 14 h 60"/>
                <a:gd name="T14" fmla="*/ 14 w 22"/>
                <a:gd name="T15" fmla="*/ 16 h 60"/>
                <a:gd name="T16" fmla="*/ 12 w 22"/>
                <a:gd name="T17" fmla="*/ 14 h 60"/>
                <a:gd name="T18" fmla="*/ 4 w 22"/>
                <a:gd name="T19" fmla="*/ 4 h 60"/>
                <a:gd name="T20" fmla="*/ 4 w 22"/>
                <a:gd name="T21" fmla="*/ 18 h 60"/>
                <a:gd name="T22" fmla="*/ 18 w 22"/>
                <a:gd name="T23" fmla="*/ 52 h 60"/>
                <a:gd name="T24" fmla="*/ 22 w 22"/>
                <a:gd name="T25" fmla="*/ 56 h 60"/>
                <a:gd name="T26" fmla="*/ 22 w 22"/>
                <a:gd name="T27" fmla="*/ 59 h 60"/>
                <a:gd name="T28" fmla="*/ 20 w 22"/>
                <a:gd name="T29"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60">
                  <a:moveTo>
                    <a:pt x="20" y="60"/>
                  </a:moveTo>
                  <a:cubicBezTo>
                    <a:pt x="20" y="60"/>
                    <a:pt x="19" y="59"/>
                    <a:pt x="19" y="59"/>
                  </a:cubicBezTo>
                  <a:cubicBezTo>
                    <a:pt x="15" y="55"/>
                    <a:pt x="15" y="55"/>
                    <a:pt x="15" y="55"/>
                  </a:cubicBezTo>
                  <a:cubicBezTo>
                    <a:pt x="5" y="45"/>
                    <a:pt x="0" y="32"/>
                    <a:pt x="0" y="18"/>
                  </a:cubicBezTo>
                  <a:cubicBezTo>
                    <a:pt x="0" y="0"/>
                    <a:pt x="0" y="0"/>
                    <a:pt x="0" y="0"/>
                  </a:cubicBezTo>
                  <a:cubicBezTo>
                    <a:pt x="2" y="0"/>
                    <a:pt x="2" y="0"/>
                    <a:pt x="2" y="0"/>
                  </a:cubicBezTo>
                  <a:cubicBezTo>
                    <a:pt x="10" y="0"/>
                    <a:pt x="16" y="6"/>
                    <a:pt x="16" y="14"/>
                  </a:cubicBezTo>
                  <a:cubicBezTo>
                    <a:pt x="16" y="15"/>
                    <a:pt x="15" y="16"/>
                    <a:pt x="14" y="16"/>
                  </a:cubicBezTo>
                  <a:cubicBezTo>
                    <a:pt x="13" y="16"/>
                    <a:pt x="12" y="15"/>
                    <a:pt x="12" y="14"/>
                  </a:cubicBezTo>
                  <a:cubicBezTo>
                    <a:pt x="12" y="9"/>
                    <a:pt x="9" y="5"/>
                    <a:pt x="4" y="4"/>
                  </a:cubicBezTo>
                  <a:cubicBezTo>
                    <a:pt x="4" y="18"/>
                    <a:pt x="4" y="18"/>
                    <a:pt x="4" y="18"/>
                  </a:cubicBezTo>
                  <a:cubicBezTo>
                    <a:pt x="4" y="31"/>
                    <a:pt x="9" y="43"/>
                    <a:pt x="18" y="52"/>
                  </a:cubicBezTo>
                  <a:cubicBezTo>
                    <a:pt x="22" y="56"/>
                    <a:pt x="22" y="56"/>
                    <a:pt x="22" y="56"/>
                  </a:cubicBezTo>
                  <a:cubicBezTo>
                    <a:pt x="22" y="57"/>
                    <a:pt x="22" y="58"/>
                    <a:pt x="22" y="59"/>
                  </a:cubicBezTo>
                  <a:cubicBezTo>
                    <a:pt x="21" y="59"/>
                    <a:pt x="21" y="60"/>
                    <a:pt x="20" y="6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4" name="Freeform 151"/>
            <p:cNvSpPr>
              <a:spLocks/>
            </p:cNvSpPr>
            <p:nvPr/>
          </p:nvSpPr>
          <p:spPr bwMode="auto">
            <a:xfrm>
              <a:off x="1792288" y="1887538"/>
              <a:ext cx="55562" cy="196850"/>
            </a:xfrm>
            <a:custGeom>
              <a:avLst/>
              <a:gdLst>
                <a:gd name="T0" fmla="*/ 4 w 16"/>
                <a:gd name="T1" fmla="*/ 57 h 57"/>
                <a:gd name="T2" fmla="*/ 0 w 16"/>
                <a:gd name="T3" fmla="*/ 57 h 57"/>
                <a:gd name="T4" fmla="*/ 0 w 16"/>
                <a:gd name="T5" fmla="*/ 8 h 57"/>
                <a:gd name="T6" fmla="*/ 8 w 16"/>
                <a:gd name="T7" fmla="*/ 0 h 57"/>
                <a:gd name="T8" fmla="*/ 16 w 16"/>
                <a:gd name="T9" fmla="*/ 8 h 57"/>
                <a:gd name="T10" fmla="*/ 16 w 16"/>
                <a:gd name="T11" fmla="*/ 42 h 57"/>
                <a:gd name="T12" fmla="*/ 12 w 16"/>
                <a:gd name="T13" fmla="*/ 42 h 57"/>
                <a:gd name="T14" fmla="*/ 12 w 16"/>
                <a:gd name="T15" fmla="*/ 8 h 57"/>
                <a:gd name="T16" fmla="*/ 8 w 16"/>
                <a:gd name="T17" fmla="*/ 4 h 57"/>
                <a:gd name="T18" fmla="*/ 4 w 16"/>
                <a:gd name="T19" fmla="*/ 8 h 57"/>
                <a:gd name="T20" fmla="*/ 4 w 16"/>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57">
                  <a:moveTo>
                    <a:pt x="4" y="57"/>
                  </a:moveTo>
                  <a:cubicBezTo>
                    <a:pt x="0" y="57"/>
                    <a:pt x="0" y="57"/>
                    <a:pt x="0" y="57"/>
                  </a:cubicBezTo>
                  <a:cubicBezTo>
                    <a:pt x="0" y="8"/>
                    <a:pt x="0" y="8"/>
                    <a:pt x="0" y="8"/>
                  </a:cubicBezTo>
                  <a:cubicBezTo>
                    <a:pt x="0" y="4"/>
                    <a:pt x="4" y="0"/>
                    <a:pt x="8" y="0"/>
                  </a:cubicBezTo>
                  <a:cubicBezTo>
                    <a:pt x="13" y="0"/>
                    <a:pt x="16" y="4"/>
                    <a:pt x="16" y="8"/>
                  </a:cubicBezTo>
                  <a:cubicBezTo>
                    <a:pt x="16" y="42"/>
                    <a:pt x="16" y="42"/>
                    <a:pt x="16" y="42"/>
                  </a:cubicBezTo>
                  <a:cubicBezTo>
                    <a:pt x="12" y="42"/>
                    <a:pt x="12" y="42"/>
                    <a:pt x="12" y="42"/>
                  </a:cubicBezTo>
                  <a:cubicBezTo>
                    <a:pt x="12" y="8"/>
                    <a:pt x="12" y="8"/>
                    <a:pt x="12" y="8"/>
                  </a:cubicBezTo>
                  <a:cubicBezTo>
                    <a:pt x="12" y="6"/>
                    <a:pt x="10" y="4"/>
                    <a:pt x="8" y="4"/>
                  </a:cubicBezTo>
                  <a:cubicBezTo>
                    <a:pt x="6" y="4"/>
                    <a:pt x="4" y="6"/>
                    <a:pt x="4" y="8"/>
                  </a:cubicBezTo>
                  <a:lnTo>
                    <a:pt x="4" y="57"/>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152"/>
            <p:cNvSpPr>
              <a:spLocks/>
            </p:cNvSpPr>
            <p:nvPr/>
          </p:nvSpPr>
          <p:spPr bwMode="auto">
            <a:xfrm>
              <a:off x="1833563" y="1887538"/>
              <a:ext cx="55562" cy="146050"/>
            </a:xfrm>
            <a:custGeom>
              <a:avLst/>
              <a:gdLst>
                <a:gd name="T0" fmla="*/ 0 w 16"/>
                <a:gd name="T1" fmla="*/ 42 h 42"/>
                <a:gd name="T2" fmla="*/ 0 w 16"/>
                <a:gd name="T3" fmla="*/ 8 h 42"/>
                <a:gd name="T4" fmla="*/ 8 w 16"/>
                <a:gd name="T5" fmla="*/ 0 h 42"/>
                <a:gd name="T6" fmla="*/ 16 w 16"/>
                <a:gd name="T7" fmla="*/ 8 h 42"/>
                <a:gd name="T8" fmla="*/ 16 w 16"/>
                <a:gd name="T9" fmla="*/ 42 h 42"/>
                <a:gd name="T10" fmla="*/ 12 w 16"/>
                <a:gd name="T11" fmla="*/ 42 h 42"/>
                <a:gd name="T12" fmla="*/ 12 w 16"/>
                <a:gd name="T13" fmla="*/ 8 h 42"/>
                <a:gd name="T14" fmla="*/ 8 w 16"/>
                <a:gd name="T15" fmla="*/ 4 h 42"/>
                <a:gd name="T16" fmla="*/ 4 w 16"/>
                <a:gd name="T17" fmla="*/ 8 h 42"/>
                <a:gd name="T18" fmla="*/ 4 w 16"/>
                <a:gd name="T19" fmla="*/ 42 h 42"/>
                <a:gd name="T20" fmla="*/ 0 w 16"/>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42">
                  <a:moveTo>
                    <a:pt x="0" y="42"/>
                  </a:moveTo>
                  <a:cubicBezTo>
                    <a:pt x="0" y="8"/>
                    <a:pt x="0" y="8"/>
                    <a:pt x="0" y="8"/>
                  </a:cubicBezTo>
                  <a:cubicBezTo>
                    <a:pt x="0" y="4"/>
                    <a:pt x="4" y="0"/>
                    <a:pt x="8" y="0"/>
                  </a:cubicBezTo>
                  <a:cubicBezTo>
                    <a:pt x="13" y="0"/>
                    <a:pt x="16" y="4"/>
                    <a:pt x="16" y="8"/>
                  </a:cubicBezTo>
                  <a:cubicBezTo>
                    <a:pt x="16" y="42"/>
                    <a:pt x="16" y="42"/>
                    <a:pt x="16" y="42"/>
                  </a:cubicBezTo>
                  <a:cubicBezTo>
                    <a:pt x="12" y="42"/>
                    <a:pt x="12" y="42"/>
                    <a:pt x="12" y="42"/>
                  </a:cubicBezTo>
                  <a:cubicBezTo>
                    <a:pt x="12" y="8"/>
                    <a:pt x="12" y="8"/>
                    <a:pt x="12" y="8"/>
                  </a:cubicBezTo>
                  <a:cubicBezTo>
                    <a:pt x="12" y="6"/>
                    <a:pt x="11" y="4"/>
                    <a:pt x="8" y="4"/>
                  </a:cubicBezTo>
                  <a:cubicBezTo>
                    <a:pt x="6" y="4"/>
                    <a:pt x="4" y="6"/>
                    <a:pt x="4" y="8"/>
                  </a:cubicBezTo>
                  <a:cubicBezTo>
                    <a:pt x="4" y="42"/>
                    <a:pt x="4" y="42"/>
                    <a:pt x="4" y="42"/>
                  </a:cubicBezTo>
                  <a:lnTo>
                    <a:pt x="0" y="42"/>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6" name="Rectangle 153"/>
            <p:cNvSpPr>
              <a:spLocks noChangeArrowheads="1"/>
            </p:cNvSpPr>
            <p:nvPr/>
          </p:nvSpPr>
          <p:spPr bwMode="auto">
            <a:xfrm>
              <a:off x="1920875" y="1966913"/>
              <a:ext cx="12700" cy="66675"/>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154"/>
            <p:cNvSpPr>
              <a:spLocks/>
            </p:cNvSpPr>
            <p:nvPr/>
          </p:nvSpPr>
          <p:spPr bwMode="auto">
            <a:xfrm>
              <a:off x="1874838" y="1893888"/>
              <a:ext cx="20637" cy="139700"/>
            </a:xfrm>
            <a:custGeom>
              <a:avLst/>
              <a:gdLst>
                <a:gd name="T0" fmla="*/ 0 w 6"/>
                <a:gd name="T1" fmla="*/ 40 h 40"/>
                <a:gd name="T2" fmla="*/ 0 w 6"/>
                <a:gd name="T3" fmla="*/ 6 h 40"/>
                <a:gd name="T4" fmla="*/ 3 w 6"/>
                <a:gd name="T5" fmla="*/ 0 h 40"/>
                <a:gd name="T6" fmla="*/ 6 w 6"/>
                <a:gd name="T7" fmla="*/ 3 h 40"/>
                <a:gd name="T8" fmla="*/ 4 w 6"/>
                <a:gd name="T9" fmla="*/ 6 h 40"/>
                <a:gd name="T10" fmla="*/ 4 w 6"/>
                <a:gd name="T11" fmla="*/ 40 h 40"/>
                <a:gd name="T12" fmla="*/ 0 w 6"/>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6" h="40">
                  <a:moveTo>
                    <a:pt x="0" y="40"/>
                  </a:moveTo>
                  <a:cubicBezTo>
                    <a:pt x="0" y="6"/>
                    <a:pt x="0" y="6"/>
                    <a:pt x="0" y="6"/>
                  </a:cubicBezTo>
                  <a:cubicBezTo>
                    <a:pt x="0" y="4"/>
                    <a:pt x="1" y="2"/>
                    <a:pt x="3" y="0"/>
                  </a:cubicBezTo>
                  <a:cubicBezTo>
                    <a:pt x="6" y="3"/>
                    <a:pt x="6" y="3"/>
                    <a:pt x="6" y="3"/>
                  </a:cubicBezTo>
                  <a:cubicBezTo>
                    <a:pt x="5" y="4"/>
                    <a:pt x="4" y="5"/>
                    <a:pt x="4" y="6"/>
                  </a:cubicBezTo>
                  <a:cubicBezTo>
                    <a:pt x="4" y="40"/>
                    <a:pt x="4" y="40"/>
                    <a:pt x="4" y="40"/>
                  </a:cubicBezTo>
                  <a:lnTo>
                    <a:pt x="0" y="4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8" name="Rectangle 155"/>
            <p:cNvSpPr>
              <a:spLocks noChangeArrowheads="1"/>
            </p:cNvSpPr>
            <p:nvPr/>
          </p:nvSpPr>
          <p:spPr bwMode="auto">
            <a:xfrm>
              <a:off x="1944688" y="2181226"/>
              <a:ext cx="12700" cy="131763"/>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p>
          </p:txBody>
        </p:sp>
        <p:sp>
          <p:nvSpPr>
            <p:cNvPr id="69" name="Rectangle 156"/>
            <p:cNvSpPr>
              <a:spLocks noChangeArrowheads="1"/>
            </p:cNvSpPr>
            <p:nvPr/>
          </p:nvSpPr>
          <p:spPr bwMode="auto">
            <a:xfrm>
              <a:off x="1812925" y="2181226"/>
              <a:ext cx="14287" cy="131763"/>
            </a:xfrm>
            <a:prstGeom prst="rect">
              <a:avLst/>
            </a:pr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0" name="Freeform 157"/>
            <p:cNvSpPr>
              <a:spLocks/>
            </p:cNvSpPr>
            <p:nvPr/>
          </p:nvSpPr>
          <p:spPr bwMode="auto">
            <a:xfrm>
              <a:off x="1944688" y="2005013"/>
              <a:ext cx="38100" cy="184150"/>
            </a:xfrm>
            <a:custGeom>
              <a:avLst/>
              <a:gdLst>
                <a:gd name="T0" fmla="*/ 2 w 11"/>
                <a:gd name="T1" fmla="*/ 53 h 53"/>
                <a:gd name="T2" fmla="*/ 2 w 11"/>
                <a:gd name="T3" fmla="*/ 52 h 53"/>
                <a:gd name="T4" fmla="*/ 1 w 11"/>
                <a:gd name="T5" fmla="*/ 50 h 53"/>
                <a:gd name="T6" fmla="*/ 1 w 11"/>
                <a:gd name="T7" fmla="*/ 49 h 53"/>
                <a:gd name="T8" fmla="*/ 6 w 11"/>
                <a:gd name="T9" fmla="*/ 11 h 53"/>
                <a:gd name="T10" fmla="*/ 6 w 11"/>
                <a:gd name="T11" fmla="*/ 2 h 53"/>
                <a:gd name="T12" fmla="*/ 8 w 11"/>
                <a:gd name="T13" fmla="*/ 0 h 53"/>
                <a:gd name="T14" fmla="*/ 10 w 11"/>
                <a:gd name="T15" fmla="*/ 2 h 53"/>
                <a:gd name="T16" fmla="*/ 10 w 11"/>
                <a:gd name="T17" fmla="*/ 11 h 53"/>
                <a:gd name="T18" fmla="*/ 5 w 11"/>
                <a:gd name="T19" fmla="*/ 50 h 53"/>
                <a:gd name="T20" fmla="*/ 4 w 11"/>
                <a:gd name="T21" fmla="*/ 51 h 53"/>
                <a:gd name="T22" fmla="*/ 2 w 11"/>
                <a:gd name="T2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53">
                  <a:moveTo>
                    <a:pt x="2" y="53"/>
                  </a:moveTo>
                  <a:cubicBezTo>
                    <a:pt x="2" y="53"/>
                    <a:pt x="2" y="52"/>
                    <a:pt x="2" y="52"/>
                  </a:cubicBezTo>
                  <a:cubicBezTo>
                    <a:pt x="1" y="52"/>
                    <a:pt x="0" y="51"/>
                    <a:pt x="1" y="50"/>
                  </a:cubicBezTo>
                  <a:cubicBezTo>
                    <a:pt x="1" y="49"/>
                    <a:pt x="1" y="49"/>
                    <a:pt x="1" y="49"/>
                  </a:cubicBezTo>
                  <a:cubicBezTo>
                    <a:pt x="5" y="37"/>
                    <a:pt x="7" y="24"/>
                    <a:pt x="6" y="11"/>
                  </a:cubicBezTo>
                  <a:cubicBezTo>
                    <a:pt x="6" y="2"/>
                    <a:pt x="6" y="2"/>
                    <a:pt x="6" y="2"/>
                  </a:cubicBezTo>
                  <a:cubicBezTo>
                    <a:pt x="6" y="1"/>
                    <a:pt x="7" y="0"/>
                    <a:pt x="8" y="0"/>
                  </a:cubicBezTo>
                  <a:cubicBezTo>
                    <a:pt x="9" y="0"/>
                    <a:pt x="10" y="1"/>
                    <a:pt x="10" y="2"/>
                  </a:cubicBezTo>
                  <a:cubicBezTo>
                    <a:pt x="10" y="11"/>
                    <a:pt x="10" y="11"/>
                    <a:pt x="10" y="11"/>
                  </a:cubicBezTo>
                  <a:cubicBezTo>
                    <a:pt x="11" y="24"/>
                    <a:pt x="9" y="38"/>
                    <a:pt x="5" y="50"/>
                  </a:cubicBezTo>
                  <a:cubicBezTo>
                    <a:pt x="4" y="51"/>
                    <a:pt x="4" y="51"/>
                    <a:pt x="4" y="51"/>
                  </a:cubicBezTo>
                  <a:cubicBezTo>
                    <a:pt x="4" y="52"/>
                    <a:pt x="3" y="53"/>
                    <a:pt x="2" y="53"/>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158"/>
            <p:cNvSpPr>
              <a:spLocks/>
            </p:cNvSpPr>
            <p:nvPr/>
          </p:nvSpPr>
          <p:spPr bwMode="auto">
            <a:xfrm>
              <a:off x="1798638" y="2071688"/>
              <a:ext cx="107950" cy="76200"/>
            </a:xfrm>
            <a:custGeom>
              <a:avLst/>
              <a:gdLst>
                <a:gd name="T0" fmla="*/ 31 w 31"/>
                <a:gd name="T1" fmla="*/ 22 h 22"/>
                <a:gd name="T2" fmla="*/ 27 w 31"/>
                <a:gd name="T3" fmla="*/ 22 h 22"/>
                <a:gd name="T4" fmla="*/ 27 w 31"/>
                <a:gd name="T5" fmla="*/ 17 h 22"/>
                <a:gd name="T6" fmla="*/ 15 w 31"/>
                <a:gd name="T7" fmla="*/ 4 h 22"/>
                <a:gd name="T8" fmla="*/ 0 w 31"/>
                <a:gd name="T9" fmla="*/ 4 h 22"/>
                <a:gd name="T10" fmla="*/ 0 w 31"/>
                <a:gd name="T11" fmla="*/ 0 h 22"/>
                <a:gd name="T12" fmla="*/ 15 w 31"/>
                <a:gd name="T13" fmla="*/ 0 h 22"/>
                <a:gd name="T14" fmla="*/ 31 w 31"/>
                <a:gd name="T15" fmla="*/ 17 h 22"/>
                <a:gd name="T16" fmla="*/ 31 w 31"/>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2">
                  <a:moveTo>
                    <a:pt x="31" y="22"/>
                  </a:moveTo>
                  <a:cubicBezTo>
                    <a:pt x="27" y="22"/>
                    <a:pt x="27" y="22"/>
                    <a:pt x="27" y="22"/>
                  </a:cubicBezTo>
                  <a:cubicBezTo>
                    <a:pt x="27" y="17"/>
                    <a:pt x="27" y="17"/>
                    <a:pt x="27" y="17"/>
                  </a:cubicBezTo>
                  <a:cubicBezTo>
                    <a:pt x="27" y="10"/>
                    <a:pt x="22" y="5"/>
                    <a:pt x="15" y="4"/>
                  </a:cubicBezTo>
                  <a:cubicBezTo>
                    <a:pt x="0" y="4"/>
                    <a:pt x="0" y="4"/>
                    <a:pt x="0" y="4"/>
                  </a:cubicBezTo>
                  <a:cubicBezTo>
                    <a:pt x="0" y="0"/>
                    <a:pt x="0" y="0"/>
                    <a:pt x="0" y="0"/>
                  </a:cubicBezTo>
                  <a:cubicBezTo>
                    <a:pt x="15" y="0"/>
                    <a:pt x="15" y="0"/>
                    <a:pt x="15" y="0"/>
                  </a:cubicBezTo>
                  <a:cubicBezTo>
                    <a:pt x="24" y="1"/>
                    <a:pt x="31" y="8"/>
                    <a:pt x="31" y="17"/>
                  </a:cubicBezTo>
                  <a:lnTo>
                    <a:pt x="31" y="22"/>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2" name="Freeform 159"/>
            <p:cNvSpPr>
              <a:spLocks/>
            </p:cNvSpPr>
            <p:nvPr/>
          </p:nvSpPr>
          <p:spPr bwMode="auto">
            <a:xfrm>
              <a:off x="1982788" y="1841501"/>
              <a:ext cx="117475" cy="119063"/>
            </a:xfrm>
            <a:custGeom>
              <a:avLst/>
              <a:gdLst>
                <a:gd name="T0" fmla="*/ 25 w 34"/>
                <a:gd name="T1" fmla="*/ 34 h 34"/>
                <a:gd name="T2" fmla="*/ 23 w 34"/>
                <a:gd name="T3" fmla="*/ 34 h 34"/>
                <a:gd name="T4" fmla="*/ 24 w 34"/>
                <a:gd name="T5" fmla="*/ 31 h 34"/>
                <a:gd name="T6" fmla="*/ 30 w 34"/>
                <a:gd name="T7" fmla="*/ 19 h 34"/>
                <a:gd name="T8" fmla="*/ 15 w 34"/>
                <a:gd name="T9" fmla="*/ 4 h 34"/>
                <a:gd name="T10" fmla="*/ 4 w 34"/>
                <a:gd name="T11" fmla="*/ 9 h 34"/>
                <a:gd name="T12" fmla="*/ 1 w 34"/>
                <a:gd name="T13" fmla="*/ 9 h 34"/>
                <a:gd name="T14" fmla="*/ 1 w 34"/>
                <a:gd name="T15" fmla="*/ 6 h 34"/>
                <a:gd name="T16" fmla="*/ 15 w 34"/>
                <a:gd name="T17" fmla="*/ 0 h 34"/>
                <a:gd name="T18" fmla="*/ 34 w 34"/>
                <a:gd name="T19" fmla="*/ 19 h 34"/>
                <a:gd name="T20" fmla="*/ 26 w 34"/>
                <a:gd name="T21" fmla="*/ 34 h 34"/>
                <a:gd name="T22" fmla="*/ 25 w 34"/>
                <a:gd name="T2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25" y="34"/>
                  </a:moveTo>
                  <a:cubicBezTo>
                    <a:pt x="24" y="34"/>
                    <a:pt x="24" y="34"/>
                    <a:pt x="23" y="34"/>
                  </a:cubicBezTo>
                  <a:cubicBezTo>
                    <a:pt x="23" y="33"/>
                    <a:pt x="23" y="32"/>
                    <a:pt x="24" y="31"/>
                  </a:cubicBezTo>
                  <a:cubicBezTo>
                    <a:pt x="28" y="27"/>
                    <a:pt x="30" y="23"/>
                    <a:pt x="30" y="19"/>
                  </a:cubicBezTo>
                  <a:cubicBezTo>
                    <a:pt x="30" y="10"/>
                    <a:pt x="23" y="4"/>
                    <a:pt x="15" y="4"/>
                  </a:cubicBezTo>
                  <a:cubicBezTo>
                    <a:pt x="11" y="4"/>
                    <a:pt x="7" y="6"/>
                    <a:pt x="4" y="9"/>
                  </a:cubicBezTo>
                  <a:cubicBezTo>
                    <a:pt x="3" y="10"/>
                    <a:pt x="2" y="10"/>
                    <a:pt x="1" y="9"/>
                  </a:cubicBezTo>
                  <a:cubicBezTo>
                    <a:pt x="0" y="8"/>
                    <a:pt x="0" y="7"/>
                    <a:pt x="1" y="6"/>
                  </a:cubicBezTo>
                  <a:cubicBezTo>
                    <a:pt x="4" y="2"/>
                    <a:pt x="10" y="0"/>
                    <a:pt x="15" y="0"/>
                  </a:cubicBezTo>
                  <a:cubicBezTo>
                    <a:pt x="26" y="0"/>
                    <a:pt x="34" y="8"/>
                    <a:pt x="34" y="19"/>
                  </a:cubicBezTo>
                  <a:cubicBezTo>
                    <a:pt x="34" y="24"/>
                    <a:pt x="31" y="30"/>
                    <a:pt x="26" y="34"/>
                  </a:cubicBezTo>
                  <a:cubicBezTo>
                    <a:pt x="26" y="34"/>
                    <a:pt x="25" y="34"/>
                    <a:pt x="25"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3" name="Freeform 160"/>
            <p:cNvSpPr>
              <a:spLocks/>
            </p:cNvSpPr>
            <p:nvPr/>
          </p:nvSpPr>
          <p:spPr bwMode="auto">
            <a:xfrm>
              <a:off x="1982788" y="1939926"/>
              <a:ext cx="100012" cy="96838"/>
            </a:xfrm>
            <a:custGeom>
              <a:avLst/>
              <a:gdLst>
                <a:gd name="T0" fmla="*/ 2 w 29"/>
                <a:gd name="T1" fmla="*/ 28 h 28"/>
                <a:gd name="T2" fmla="*/ 1 w 29"/>
                <a:gd name="T3" fmla="*/ 28 h 28"/>
                <a:gd name="T4" fmla="*/ 1 w 29"/>
                <a:gd name="T5" fmla="*/ 25 h 28"/>
                <a:gd name="T6" fmla="*/ 25 w 29"/>
                <a:gd name="T7" fmla="*/ 1 h 28"/>
                <a:gd name="T8" fmla="*/ 28 w 29"/>
                <a:gd name="T9" fmla="*/ 1 h 28"/>
                <a:gd name="T10" fmla="*/ 28 w 29"/>
                <a:gd name="T11" fmla="*/ 4 h 28"/>
                <a:gd name="T12" fmla="*/ 4 w 29"/>
                <a:gd name="T13" fmla="*/ 28 h 28"/>
                <a:gd name="T14" fmla="*/ 2 w 29"/>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2" y="28"/>
                  </a:moveTo>
                  <a:cubicBezTo>
                    <a:pt x="2" y="28"/>
                    <a:pt x="1" y="28"/>
                    <a:pt x="1" y="28"/>
                  </a:cubicBezTo>
                  <a:cubicBezTo>
                    <a:pt x="0" y="27"/>
                    <a:pt x="0" y="26"/>
                    <a:pt x="1" y="25"/>
                  </a:cubicBezTo>
                  <a:cubicBezTo>
                    <a:pt x="25" y="1"/>
                    <a:pt x="25" y="1"/>
                    <a:pt x="25" y="1"/>
                  </a:cubicBezTo>
                  <a:cubicBezTo>
                    <a:pt x="26" y="0"/>
                    <a:pt x="28" y="0"/>
                    <a:pt x="28" y="1"/>
                  </a:cubicBezTo>
                  <a:cubicBezTo>
                    <a:pt x="29" y="2"/>
                    <a:pt x="29" y="3"/>
                    <a:pt x="28" y="4"/>
                  </a:cubicBezTo>
                  <a:cubicBezTo>
                    <a:pt x="4" y="28"/>
                    <a:pt x="4" y="28"/>
                    <a:pt x="4" y="28"/>
                  </a:cubicBezTo>
                  <a:cubicBezTo>
                    <a:pt x="3" y="28"/>
                    <a:pt x="3" y="28"/>
                    <a:pt x="2"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4" name="Freeform 161"/>
            <p:cNvSpPr>
              <a:spLocks/>
            </p:cNvSpPr>
            <p:nvPr/>
          </p:nvSpPr>
          <p:spPr bwMode="auto">
            <a:xfrm>
              <a:off x="1882775" y="1841501"/>
              <a:ext cx="117475" cy="119063"/>
            </a:xfrm>
            <a:custGeom>
              <a:avLst/>
              <a:gdLst>
                <a:gd name="T0" fmla="*/ 9 w 34"/>
                <a:gd name="T1" fmla="*/ 34 h 34"/>
                <a:gd name="T2" fmla="*/ 8 w 34"/>
                <a:gd name="T3" fmla="*/ 34 h 34"/>
                <a:gd name="T4" fmla="*/ 0 w 34"/>
                <a:gd name="T5" fmla="*/ 19 h 34"/>
                <a:gd name="T6" fmla="*/ 19 w 34"/>
                <a:gd name="T7" fmla="*/ 0 h 34"/>
                <a:gd name="T8" fmla="*/ 33 w 34"/>
                <a:gd name="T9" fmla="*/ 6 h 34"/>
                <a:gd name="T10" fmla="*/ 33 w 34"/>
                <a:gd name="T11" fmla="*/ 9 h 34"/>
                <a:gd name="T12" fmla="*/ 30 w 34"/>
                <a:gd name="T13" fmla="*/ 9 h 34"/>
                <a:gd name="T14" fmla="*/ 19 w 34"/>
                <a:gd name="T15" fmla="*/ 4 h 34"/>
                <a:gd name="T16" fmla="*/ 4 w 34"/>
                <a:gd name="T17" fmla="*/ 19 h 34"/>
                <a:gd name="T18" fmla="*/ 10 w 34"/>
                <a:gd name="T19" fmla="*/ 31 h 34"/>
                <a:gd name="T20" fmla="*/ 10 w 34"/>
                <a:gd name="T21" fmla="*/ 34 h 34"/>
                <a:gd name="T22" fmla="*/ 9 w 34"/>
                <a:gd name="T23"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9" y="34"/>
                  </a:moveTo>
                  <a:cubicBezTo>
                    <a:pt x="8" y="34"/>
                    <a:pt x="8" y="34"/>
                    <a:pt x="8" y="34"/>
                  </a:cubicBezTo>
                  <a:cubicBezTo>
                    <a:pt x="3" y="30"/>
                    <a:pt x="0" y="24"/>
                    <a:pt x="0" y="19"/>
                  </a:cubicBezTo>
                  <a:cubicBezTo>
                    <a:pt x="0" y="8"/>
                    <a:pt x="8" y="0"/>
                    <a:pt x="19" y="0"/>
                  </a:cubicBezTo>
                  <a:cubicBezTo>
                    <a:pt x="24" y="0"/>
                    <a:pt x="29" y="2"/>
                    <a:pt x="33" y="6"/>
                  </a:cubicBezTo>
                  <a:cubicBezTo>
                    <a:pt x="34" y="7"/>
                    <a:pt x="34" y="8"/>
                    <a:pt x="33" y="9"/>
                  </a:cubicBezTo>
                  <a:cubicBezTo>
                    <a:pt x="32" y="10"/>
                    <a:pt x="31" y="10"/>
                    <a:pt x="30" y="9"/>
                  </a:cubicBezTo>
                  <a:cubicBezTo>
                    <a:pt x="27" y="6"/>
                    <a:pt x="23" y="4"/>
                    <a:pt x="19" y="4"/>
                  </a:cubicBezTo>
                  <a:cubicBezTo>
                    <a:pt x="11" y="4"/>
                    <a:pt x="4" y="10"/>
                    <a:pt x="4" y="19"/>
                  </a:cubicBezTo>
                  <a:cubicBezTo>
                    <a:pt x="4" y="23"/>
                    <a:pt x="6" y="27"/>
                    <a:pt x="10" y="31"/>
                  </a:cubicBezTo>
                  <a:cubicBezTo>
                    <a:pt x="11" y="32"/>
                    <a:pt x="11" y="33"/>
                    <a:pt x="10" y="34"/>
                  </a:cubicBezTo>
                  <a:cubicBezTo>
                    <a:pt x="10" y="34"/>
                    <a:pt x="9" y="34"/>
                    <a:pt x="9"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5" name="Freeform 162"/>
            <p:cNvSpPr>
              <a:spLocks/>
            </p:cNvSpPr>
            <p:nvPr/>
          </p:nvSpPr>
          <p:spPr bwMode="auto">
            <a:xfrm>
              <a:off x="1898650" y="1939926"/>
              <a:ext cx="101600" cy="96838"/>
            </a:xfrm>
            <a:custGeom>
              <a:avLst/>
              <a:gdLst>
                <a:gd name="T0" fmla="*/ 26 w 29"/>
                <a:gd name="T1" fmla="*/ 28 h 28"/>
                <a:gd name="T2" fmla="*/ 25 w 29"/>
                <a:gd name="T3" fmla="*/ 28 h 28"/>
                <a:gd name="T4" fmla="*/ 1 w 29"/>
                <a:gd name="T5" fmla="*/ 4 h 28"/>
                <a:gd name="T6" fmla="*/ 1 w 29"/>
                <a:gd name="T7" fmla="*/ 1 h 28"/>
                <a:gd name="T8" fmla="*/ 3 w 29"/>
                <a:gd name="T9" fmla="*/ 1 h 28"/>
                <a:gd name="T10" fmla="*/ 28 w 29"/>
                <a:gd name="T11" fmla="*/ 25 h 28"/>
                <a:gd name="T12" fmla="*/ 28 w 29"/>
                <a:gd name="T13" fmla="*/ 28 h 28"/>
                <a:gd name="T14" fmla="*/ 26 w 29"/>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26" y="28"/>
                  </a:moveTo>
                  <a:cubicBezTo>
                    <a:pt x="26" y="28"/>
                    <a:pt x="25" y="28"/>
                    <a:pt x="25" y="28"/>
                  </a:cubicBezTo>
                  <a:cubicBezTo>
                    <a:pt x="1" y="4"/>
                    <a:pt x="1" y="4"/>
                    <a:pt x="1" y="4"/>
                  </a:cubicBezTo>
                  <a:cubicBezTo>
                    <a:pt x="0" y="3"/>
                    <a:pt x="0" y="2"/>
                    <a:pt x="1" y="1"/>
                  </a:cubicBezTo>
                  <a:cubicBezTo>
                    <a:pt x="1" y="0"/>
                    <a:pt x="3" y="0"/>
                    <a:pt x="3" y="1"/>
                  </a:cubicBezTo>
                  <a:cubicBezTo>
                    <a:pt x="28" y="25"/>
                    <a:pt x="28" y="25"/>
                    <a:pt x="28" y="25"/>
                  </a:cubicBezTo>
                  <a:cubicBezTo>
                    <a:pt x="29" y="26"/>
                    <a:pt x="29" y="27"/>
                    <a:pt x="28" y="28"/>
                  </a:cubicBezTo>
                  <a:cubicBezTo>
                    <a:pt x="27" y="28"/>
                    <a:pt x="27" y="28"/>
                    <a:pt x="26"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6" name="Freeform 163"/>
            <p:cNvSpPr>
              <a:spLocks/>
            </p:cNvSpPr>
            <p:nvPr/>
          </p:nvSpPr>
          <p:spPr bwMode="auto">
            <a:xfrm>
              <a:off x="1839913" y="1824038"/>
              <a:ext cx="38100" cy="31750"/>
            </a:xfrm>
            <a:custGeom>
              <a:avLst/>
              <a:gdLst>
                <a:gd name="T0" fmla="*/ 9 w 11"/>
                <a:gd name="T1" fmla="*/ 9 h 9"/>
                <a:gd name="T2" fmla="*/ 7 w 11"/>
                <a:gd name="T3" fmla="*/ 9 h 9"/>
                <a:gd name="T4" fmla="*/ 1 w 11"/>
                <a:gd name="T5" fmla="*/ 4 h 9"/>
                <a:gd name="T6" fmla="*/ 0 w 11"/>
                <a:gd name="T7" fmla="*/ 1 h 9"/>
                <a:gd name="T8" fmla="*/ 3 w 11"/>
                <a:gd name="T9" fmla="*/ 1 h 9"/>
                <a:gd name="T10" fmla="*/ 10 w 11"/>
                <a:gd name="T11" fmla="*/ 5 h 9"/>
                <a:gd name="T12" fmla="*/ 10 w 11"/>
                <a:gd name="T13" fmla="*/ 8 h 9"/>
                <a:gd name="T14" fmla="*/ 9 w 11"/>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9" y="9"/>
                  </a:moveTo>
                  <a:cubicBezTo>
                    <a:pt x="8" y="9"/>
                    <a:pt x="8" y="9"/>
                    <a:pt x="7" y="9"/>
                  </a:cubicBezTo>
                  <a:cubicBezTo>
                    <a:pt x="1" y="4"/>
                    <a:pt x="1" y="4"/>
                    <a:pt x="1" y="4"/>
                  </a:cubicBezTo>
                  <a:cubicBezTo>
                    <a:pt x="0" y="4"/>
                    <a:pt x="0" y="2"/>
                    <a:pt x="0" y="1"/>
                  </a:cubicBezTo>
                  <a:cubicBezTo>
                    <a:pt x="1" y="0"/>
                    <a:pt x="2" y="0"/>
                    <a:pt x="3" y="1"/>
                  </a:cubicBezTo>
                  <a:cubicBezTo>
                    <a:pt x="10" y="5"/>
                    <a:pt x="10" y="5"/>
                    <a:pt x="10" y="5"/>
                  </a:cubicBezTo>
                  <a:cubicBezTo>
                    <a:pt x="11" y="6"/>
                    <a:pt x="11" y="7"/>
                    <a:pt x="10" y="8"/>
                  </a:cubicBezTo>
                  <a:cubicBezTo>
                    <a:pt x="10" y="9"/>
                    <a:pt x="9" y="9"/>
                    <a:pt x="9"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7" name="Freeform 164"/>
            <p:cNvSpPr>
              <a:spLocks/>
            </p:cNvSpPr>
            <p:nvPr/>
          </p:nvSpPr>
          <p:spPr bwMode="auto">
            <a:xfrm>
              <a:off x="1903413" y="1765301"/>
              <a:ext cx="33337" cy="34925"/>
            </a:xfrm>
            <a:custGeom>
              <a:avLst/>
              <a:gdLst>
                <a:gd name="T0" fmla="*/ 7 w 10"/>
                <a:gd name="T1" fmla="*/ 10 h 10"/>
                <a:gd name="T2" fmla="*/ 6 w 10"/>
                <a:gd name="T3" fmla="*/ 9 h 10"/>
                <a:gd name="T4" fmla="*/ 1 w 10"/>
                <a:gd name="T5" fmla="*/ 3 h 10"/>
                <a:gd name="T6" fmla="*/ 1 w 10"/>
                <a:gd name="T7" fmla="*/ 0 h 10"/>
                <a:gd name="T8" fmla="*/ 4 w 10"/>
                <a:gd name="T9" fmla="*/ 1 h 10"/>
                <a:gd name="T10" fmla="*/ 9 w 10"/>
                <a:gd name="T11" fmla="*/ 7 h 10"/>
                <a:gd name="T12" fmla="*/ 9 w 10"/>
                <a:gd name="T13" fmla="*/ 10 h 10"/>
                <a:gd name="T14" fmla="*/ 7 w 10"/>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7" y="10"/>
                  </a:moveTo>
                  <a:cubicBezTo>
                    <a:pt x="7" y="10"/>
                    <a:pt x="6" y="10"/>
                    <a:pt x="6" y="9"/>
                  </a:cubicBezTo>
                  <a:cubicBezTo>
                    <a:pt x="1" y="3"/>
                    <a:pt x="1" y="3"/>
                    <a:pt x="1" y="3"/>
                  </a:cubicBezTo>
                  <a:cubicBezTo>
                    <a:pt x="0" y="2"/>
                    <a:pt x="0" y="1"/>
                    <a:pt x="1" y="0"/>
                  </a:cubicBezTo>
                  <a:cubicBezTo>
                    <a:pt x="2" y="0"/>
                    <a:pt x="3" y="0"/>
                    <a:pt x="4" y="1"/>
                  </a:cubicBezTo>
                  <a:cubicBezTo>
                    <a:pt x="9" y="7"/>
                    <a:pt x="9" y="7"/>
                    <a:pt x="9" y="7"/>
                  </a:cubicBezTo>
                  <a:cubicBezTo>
                    <a:pt x="10" y="8"/>
                    <a:pt x="10" y="9"/>
                    <a:pt x="9" y="10"/>
                  </a:cubicBezTo>
                  <a:cubicBezTo>
                    <a:pt x="8" y="10"/>
                    <a:pt x="8" y="10"/>
                    <a:pt x="7"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8" name="Freeform 165"/>
            <p:cNvSpPr>
              <a:spLocks/>
            </p:cNvSpPr>
            <p:nvPr/>
          </p:nvSpPr>
          <p:spPr bwMode="auto">
            <a:xfrm>
              <a:off x="1982788" y="1741488"/>
              <a:ext cx="12700" cy="41275"/>
            </a:xfrm>
            <a:custGeom>
              <a:avLst/>
              <a:gdLst>
                <a:gd name="T0" fmla="*/ 2 w 4"/>
                <a:gd name="T1" fmla="*/ 12 h 12"/>
                <a:gd name="T2" fmla="*/ 0 w 4"/>
                <a:gd name="T3" fmla="*/ 10 h 12"/>
                <a:gd name="T4" fmla="*/ 0 w 4"/>
                <a:gd name="T5" fmla="*/ 2 h 12"/>
                <a:gd name="T6" fmla="*/ 2 w 4"/>
                <a:gd name="T7" fmla="*/ 0 h 12"/>
                <a:gd name="T8" fmla="*/ 2 w 4"/>
                <a:gd name="T9" fmla="*/ 0 h 12"/>
                <a:gd name="T10" fmla="*/ 4 w 4"/>
                <a:gd name="T11" fmla="*/ 2 h 12"/>
                <a:gd name="T12" fmla="*/ 4 w 4"/>
                <a:gd name="T13" fmla="*/ 10 h 12"/>
                <a:gd name="T14" fmla="*/ 2 w 4"/>
                <a:gd name="T15" fmla="*/ 12 h 12"/>
                <a:gd name="T16" fmla="*/ 2 w 4"/>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2" y="12"/>
                  </a:moveTo>
                  <a:cubicBezTo>
                    <a:pt x="1" y="12"/>
                    <a:pt x="0" y="11"/>
                    <a:pt x="0" y="10"/>
                  </a:cubicBezTo>
                  <a:cubicBezTo>
                    <a:pt x="0" y="2"/>
                    <a:pt x="0" y="2"/>
                    <a:pt x="0" y="2"/>
                  </a:cubicBezTo>
                  <a:cubicBezTo>
                    <a:pt x="0" y="1"/>
                    <a:pt x="1" y="0"/>
                    <a:pt x="2" y="0"/>
                  </a:cubicBezTo>
                  <a:cubicBezTo>
                    <a:pt x="2" y="0"/>
                    <a:pt x="2" y="0"/>
                    <a:pt x="2" y="0"/>
                  </a:cubicBezTo>
                  <a:cubicBezTo>
                    <a:pt x="4" y="0"/>
                    <a:pt x="4" y="1"/>
                    <a:pt x="4" y="2"/>
                  </a:cubicBezTo>
                  <a:cubicBezTo>
                    <a:pt x="4" y="10"/>
                    <a:pt x="4" y="10"/>
                    <a:pt x="4" y="10"/>
                  </a:cubicBezTo>
                  <a:cubicBezTo>
                    <a:pt x="4" y="11"/>
                    <a:pt x="4" y="12"/>
                    <a:pt x="2" y="12"/>
                  </a:cubicBezTo>
                  <a:cubicBezTo>
                    <a:pt x="2" y="12"/>
                    <a:pt x="2" y="12"/>
                    <a:pt x="2"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79" name="Freeform 166"/>
            <p:cNvSpPr>
              <a:spLocks/>
            </p:cNvSpPr>
            <p:nvPr/>
          </p:nvSpPr>
          <p:spPr bwMode="auto">
            <a:xfrm>
              <a:off x="2047875" y="1765301"/>
              <a:ext cx="31750" cy="34925"/>
            </a:xfrm>
            <a:custGeom>
              <a:avLst/>
              <a:gdLst>
                <a:gd name="T0" fmla="*/ 2 w 9"/>
                <a:gd name="T1" fmla="*/ 10 h 10"/>
                <a:gd name="T2" fmla="*/ 1 w 9"/>
                <a:gd name="T3" fmla="*/ 10 h 10"/>
                <a:gd name="T4" fmla="*/ 1 w 9"/>
                <a:gd name="T5" fmla="*/ 7 h 10"/>
                <a:gd name="T6" fmla="*/ 6 w 9"/>
                <a:gd name="T7" fmla="*/ 1 h 10"/>
                <a:gd name="T8" fmla="*/ 8 w 9"/>
                <a:gd name="T9" fmla="*/ 0 h 10"/>
                <a:gd name="T10" fmla="*/ 9 w 9"/>
                <a:gd name="T11" fmla="*/ 3 h 10"/>
                <a:gd name="T12" fmla="*/ 4 w 9"/>
                <a:gd name="T13" fmla="*/ 9 h 10"/>
                <a:gd name="T14" fmla="*/ 2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2" y="10"/>
                  </a:moveTo>
                  <a:cubicBezTo>
                    <a:pt x="2" y="10"/>
                    <a:pt x="1" y="10"/>
                    <a:pt x="1" y="10"/>
                  </a:cubicBezTo>
                  <a:cubicBezTo>
                    <a:pt x="0" y="9"/>
                    <a:pt x="0" y="8"/>
                    <a:pt x="1" y="7"/>
                  </a:cubicBezTo>
                  <a:cubicBezTo>
                    <a:pt x="6" y="1"/>
                    <a:pt x="6" y="1"/>
                    <a:pt x="6" y="1"/>
                  </a:cubicBezTo>
                  <a:cubicBezTo>
                    <a:pt x="6" y="0"/>
                    <a:pt x="7" y="0"/>
                    <a:pt x="8" y="0"/>
                  </a:cubicBezTo>
                  <a:cubicBezTo>
                    <a:pt x="9" y="1"/>
                    <a:pt x="9" y="2"/>
                    <a:pt x="9" y="3"/>
                  </a:cubicBezTo>
                  <a:cubicBezTo>
                    <a:pt x="4" y="9"/>
                    <a:pt x="4" y="9"/>
                    <a:pt x="4" y="9"/>
                  </a:cubicBezTo>
                  <a:cubicBezTo>
                    <a:pt x="3" y="10"/>
                    <a:pt x="3" y="10"/>
                    <a:pt x="2"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80" name="Freeform 167"/>
            <p:cNvSpPr>
              <a:spLocks/>
            </p:cNvSpPr>
            <p:nvPr/>
          </p:nvSpPr>
          <p:spPr bwMode="auto">
            <a:xfrm>
              <a:off x="2103438" y="1824038"/>
              <a:ext cx="38100" cy="31750"/>
            </a:xfrm>
            <a:custGeom>
              <a:avLst/>
              <a:gdLst>
                <a:gd name="T0" fmla="*/ 2 w 11"/>
                <a:gd name="T1" fmla="*/ 9 h 9"/>
                <a:gd name="T2" fmla="*/ 1 w 11"/>
                <a:gd name="T3" fmla="*/ 8 h 9"/>
                <a:gd name="T4" fmla="*/ 1 w 11"/>
                <a:gd name="T5" fmla="*/ 5 h 9"/>
                <a:gd name="T6" fmla="*/ 8 w 11"/>
                <a:gd name="T7" fmla="*/ 1 h 9"/>
                <a:gd name="T8" fmla="*/ 11 w 11"/>
                <a:gd name="T9" fmla="*/ 1 h 9"/>
                <a:gd name="T10" fmla="*/ 10 w 11"/>
                <a:gd name="T11" fmla="*/ 4 h 9"/>
                <a:gd name="T12" fmla="*/ 3 w 11"/>
                <a:gd name="T13" fmla="*/ 9 h 9"/>
                <a:gd name="T14" fmla="*/ 2 w 11"/>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2" y="9"/>
                  </a:moveTo>
                  <a:cubicBezTo>
                    <a:pt x="2" y="9"/>
                    <a:pt x="1" y="9"/>
                    <a:pt x="1" y="8"/>
                  </a:cubicBezTo>
                  <a:cubicBezTo>
                    <a:pt x="0" y="7"/>
                    <a:pt x="0" y="6"/>
                    <a:pt x="1" y="5"/>
                  </a:cubicBezTo>
                  <a:cubicBezTo>
                    <a:pt x="8" y="1"/>
                    <a:pt x="8" y="1"/>
                    <a:pt x="8" y="1"/>
                  </a:cubicBezTo>
                  <a:cubicBezTo>
                    <a:pt x="9" y="0"/>
                    <a:pt x="10" y="0"/>
                    <a:pt x="11" y="1"/>
                  </a:cubicBezTo>
                  <a:cubicBezTo>
                    <a:pt x="11" y="2"/>
                    <a:pt x="11" y="4"/>
                    <a:pt x="10" y="4"/>
                  </a:cubicBezTo>
                  <a:cubicBezTo>
                    <a:pt x="3" y="9"/>
                    <a:pt x="3" y="9"/>
                    <a:pt x="3" y="9"/>
                  </a:cubicBezTo>
                  <a:cubicBezTo>
                    <a:pt x="3" y="9"/>
                    <a:pt x="3" y="9"/>
                    <a:pt x="2"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7" name="Group 16">
            <a:extLst>
              <a:ext uri="{C183D7F6-B498-43B3-948B-1728B52AA6E4}">
                <adec:decorative xmlns:adec="http://schemas.microsoft.com/office/drawing/2017/decorative" val="1"/>
              </a:ext>
            </a:extLst>
          </p:cNvPr>
          <p:cNvGrpSpPr/>
          <p:nvPr/>
        </p:nvGrpSpPr>
        <p:grpSpPr>
          <a:xfrm>
            <a:off x="6051425" y="3321879"/>
            <a:ext cx="584926" cy="664870"/>
            <a:chOff x="6198098" y="2746232"/>
            <a:chExt cx="490985" cy="523179"/>
          </a:xfrm>
        </p:grpSpPr>
        <p:sp>
          <p:nvSpPr>
            <p:cNvPr id="82" name="Freeform 157"/>
            <p:cNvSpPr>
              <a:spLocks/>
            </p:cNvSpPr>
            <p:nvPr/>
          </p:nvSpPr>
          <p:spPr bwMode="auto">
            <a:xfrm>
              <a:off x="6198098" y="3119307"/>
              <a:ext cx="490985" cy="120958"/>
            </a:xfrm>
            <a:custGeom>
              <a:avLst/>
              <a:gdLst>
                <a:gd name="T0" fmla="*/ 664 w 674"/>
                <a:gd name="T1" fmla="*/ 157 h 157"/>
                <a:gd name="T2" fmla="*/ 181 w 674"/>
                <a:gd name="T3" fmla="*/ 157 h 157"/>
                <a:gd name="T4" fmla="*/ 171 w 674"/>
                <a:gd name="T5" fmla="*/ 147 h 157"/>
                <a:gd name="T6" fmla="*/ 181 w 674"/>
                <a:gd name="T7" fmla="*/ 137 h 157"/>
                <a:gd name="T8" fmla="*/ 627 w 674"/>
                <a:gd name="T9" fmla="*/ 137 h 157"/>
                <a:gd name="T10" fmla="*/ 610 w 674"/>
                <a:gd name="T11" fmla="*/ 79 h 157"/>
                <a:gd name="T12" fmla="*/ 627 w 674"/>
                <a:gd name="T13" fmla="*/ 20 h 157"/>
                <a:gd name="T14" fmla="*/ 54 w 674"/>
                <a:gd name="T15" fmla="*/ 20 h 157"/>
                <a:gd name="T16" fmla="*/ 20 w 674"/>
                <a:gd name="T17" fmla="*/ 79 h 157"/>
                <a:gd name="T18" fmla="*/ 54 w 674"/>
                <a:gd name="T19" fmla="*/ 137 h 157"/>
                <a:gd name="T20" fmla="*/ 110 w 674"/>
                <a:gd name="T21" fmla="*/ 137 h 157"/>
                <a:gd name="T22" fmla="*/ 120 w 674"/>
                <a:gd name="T23" fmla="*/ 147 h 157"/>
                <a:gd name="T24" fmla="*/ 110 w 674"/>
                <a:gd name="T25" fmla="*/ 157 h 157"/>
                <a:gd name="T26" fmla="*/ 54 w 674"/>
                <a:gd name="T27" fmla="*/ 157 h 157"/>
                <a:gd name="T28" fmla="*/ 0 w 674"/>
                <a:gd name="T29" fmla="*/ 79 h 157"/>
                <a:gd name="T30" fmla="*/ 54 w 674"/>
                <a:gd name="T31" fmla="*/ 0 h 157"/>
                <a:gd name="T32" fmla="*/ 664 w 674"/>
                <a:gd name="T33" fmla="*/ 0 h 157"/>
                <a:gd name="T34" fmla="*/ 674 w 674"/>
                <a:gd name="T35" fmla="*/ 10 h 157"/>
                <a:gd name="T36" fmla="*/ 664 w 674"/>
                <a:gd name="T37" fmla="*/ 20 h 157"/>
                <a:gd name="T38" fmla="*/ 630 w 674"/>
                <a:gd name="T39" fmla="*/ 79 h 157"/>
                <a:gd name="T40" fmla="*/ 664 w 674"/>
                <a:gd name="T41" fmla="*/ 137 h 157"/>
                <a:gd name="T42" fmla="*/ 674 w 674"/>
                <a:gd name="T43" fmla="*/ 147 h 157"/>
                <a:gd name="T44" fmla="*/ 664 w 674"/>
                <a:gd name="T45"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4" h="157">
                  <a:moveTo>
                    <a:pt x="664" y="157"/>
                  </a:moveTo>
                  <a:cubicBezTo>
                    <a:pt x="181" y="157"/>
                    <a:pt x="181" y="157"/>
                    <a:pt x="181" y="157"/>
                  </a:cubicBezTo>
                  <a:cubicBezTo>
                    <a:pt x="176" y="157"/>
                    <a:pt x="171" y="153"/>
                    <a:pt x="171" y="147"/>
                  </a:cubicBezTo>
                  <a:cubicBezTo>
                    <a:pt x="171" y="142"/>
                    <a:pt x="176" y="137"/>
                    <a:pt x="181" y="137"/>
                  </a:cubicBezTo>
                  <a:cubicBezTo>
                    <a:pt x="627" y="137"/>
                    <a:pt x="627" y="137"/>
                    <a:pt x="627" y="137"/>
                  </a:cubicBezTo>
                  <a:cubicBezTo>
                    <a:pt x="617" y="123"/>
                    <a:pt x="610" y="102"/>
                    <a:pt x="610" y="79"/>
                  </a:cubicBezTo>
                  <a:cubicBezTo>
                    <a:pt x="610" y="55"/>
                    <a:pt x="617" y="34"/>
                    <a:pt x="627" y="20"/>
                  </a:cubicBezTo>
                  <a:cubicBezTo>
                    <a:pt x="54" y="20"/>
                    <a:pt x="54" y="20"/>
                    <a:pt x="54" y="20"/>
                  </a:cubicBezTo>
                  <a:cubicBezTo>
                    <a:pt x="36" y="20"/>
                    <a:pt x="20" y="47"/>
                    <a:pt x="20" y="79"/>
                  </a:cubicBezTo>
                  <a:cubicBezTo>
                    <a:pt x="20" y="110"/>
                    <a:pt x="36" y="137"/>
                    <a:pt x="54" y="137"/>
                  </a:cubicBezTo>
                  <a:cubicBezTo>
                    <a:pt x="110" y="137"/>
                    <a:pt x="110" y="137"/>
                    <a:pt x="110" y="137"/>
                  </a:cubicBezTo>
                  <a:cubicBezTo>
                    <a:pt x="115" y="137"/>
                    <a:pt x="120" y="142"/>
                    <a:pt x="120" y="147"/>
                  </a:cubicBezTo>
                  <a:cubicBezTo>
                    <a:pt x="120" y="153"/>
                    <a:pt x="115" y="157"/>
                    <a:pt x="110" y="157"/>
                  </a:cubicBezTo>
                  <a:cubicBezTo>
                    <a:pt x="54" y="157"/>
                    <a:pt x="54" y="157"/>
                    <a:pt x="54" y="157"/>
                  </a:cubicBezTo>
                  <a:cubicBezTo>
                    <a:pt x="24" y="157"/>
                    <a:pt x="0" y="123"/>
                    <a:pt x="0" y="79"/>
                  </a:cubicBezTo>
                  <a:cubicBezTo>
                    <a:pt x="0" y="35"/>
                    <a:pt x="24" y="0"/>
                    <a:pt x="54" y="0"/>
                  </a:cubicBezTo>
                  <a:cubicBezTo>
                    <a:pt x="664" y="0"/>
                    <a:pt x="664" y="0"/>
                    <a:pt x="664" y="0"/>
                  </a:cubicBezTo>
                  <a:cubicBezTo>
                    <a:pt x="669" y="0"/>
                    <a:pt x="674" y="5"/>
                    <a:pt x="674" y="10"/>
                  </a:cubicBezTo>
                  <a:cubicBezTo>
                    <a:pt x="674" y="16"/>
                    <a:pt x="669" y="20"/>
                    <a:pt x="664" y="20"/>
                  </a:cubicBezTo>
                  <a:cubicBezTo>
                    <a:pt x="645" y="20"/>
                    <a:pt x="630" y="47"/>
                    <a:pt x="630" y="79"/>
                  </a:cubicBezTo>
                  <a:cubicBezTo>
                    <a:pt x="630" y="110"/>
                    <a:pt x="645" y="137"/>
                    <a:pt x="664" y="137"/>
                  </a:cubicBezTo>
                  <a:cubicBezTo>
                    <a:pt x="669" y="137"/>
                    <a:pt x="674" y="142"/>
                    <a:pt x="674" y="147"/>
                  </a:cubicBezTo>
                  <a:cubicBezTo>
                    <a:pt x="674" y="153"/>
                    <a:pt x="669" y="157"/>
                    <a:pt x="664" y="15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158"/>
            <p:cNvSpPr>
              <a:spLocks noEditPoints="1"/>
            </p:cNvSpPr>
            <p:nvPr/>
          </p:nvSpPr>
          <p:spPr bwMode="auto">
            <a:xfrm>
              <a:off x="6215362" y="2946614"/>
              <a:ext cx="407428" cy="102742"/>
            </a:xfrm>
            <a:custGeom>
              <a:avLst/>
              <a:gdLst>
                <a:gd name="T0" fmla="*/ 513 w 559"/>
                <a:gd name="T1" fmla="*/ 134 h 134"/>
                <a:gd name="T2" fmla="*/ 10 w 559"/>
                <a:gd name="T3" fmla="*/ 134 h 134"/>
                <a:gd name="T4" fmla="*/ 0 w 559"/>
                <a:gd name="T5" fmla="*/ 124 h 134"/>
                <a:gd name="T6" fmla="*/ 10 w 559"/>
                <a:gd name="T7" fmla="*/ 114 h 134"/>
                <a:gd name="T8" fmla="*/ 36 w 559"/>
                <a:gd name="T9" fmla="*/ 67 h 134"/>
                <a:gd name="T10" fmla="*/ 10 w 559"/>
                <a:gd name="T11" fmla="*/ 20 h 134"/>
                <a:gd name="T12" fmla="*/ 0 w 559"/>
                <a:gd name="T13" fmla="*/ 10 h 134"/>
                <a:gd name="T14" fmla="*/ 10 w 559"/>
                <a:gd name="T15" fmla="*/ 0 h 134"/>
                <a:gd name="T16" fmla="*/ 513 w 559"/>
                <a:gd name="T17" fmla="*/ 0 h 134"/>
                <a:gd name="T18" fmla="*/ 559 w 559"/>
                <a:gd name="T19" fmla="*/ 67 h 134"/>
                <a:gd name="T20" fmla="*/ 513 w 559"/>
                <a:gd name="T21" fmla="*/ 134 h 134"/>
                <a:gd name="T22" fmla="*/ 43 w 559"/>
                <a:gd name="T23" fmla="*/ 114 h 134"/>
                <a:gd name="T24" fmla="*/ 513 w 559"/>
                <a:gd name="T25" fmla="*/ 114 h 134"/>
                <a:gd name="T26" fmla="*/ 539 w 559"/>
                <a:gd name="T27" fmla="*/ 67 h 134"/>
                <a:gd name="T28" fmla="*/ 513 w 559"/>
                <a:gd name="T29" fmla="*/ 20 h 134"/>
                <a:gd name="T30" fmla="*/ 43 w 559"/>
                <a:gd name="T31" fmla="*/ 20 h 134"/>
                <a:gd name="T32" fmla="*/ 56 w 559"/>
                <a:gd name="T33" fmla="*/ 67 h 134"/>
                <a:gd name="T34" fmla="*/ 43 w 559"/>
                <a:gd name="T35" fmla="*/ 11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9" h="134">
                  <a:moveTo>
                    <a:pt x="513" y="134"/>
                  </a:moveTo>
                  <a:cubicBezTo>
                    <a:pt x="10" y="134"/>
                    <a:pt x="10" y="134"/>
                    <a:pt x="10" y="134"/>
                  </a:cubicBezTo>
                  <a:cubicBezTo>
                    <a:pt x="4" y="134"/>
                    <a:pt x="0" y="129"/>
                    <a:pt x="0" y="124"/>
                  </a:cubicBezTo>
                  <a:cubicBezTo>
                    <a:pt x="0" y="118"/>
                    <a:pt x="4" y="114"/>
                    <a:pt x="10" y="114"/>
                  </a:cubicBezTo>
                  <a:cubicBezTo>
                    <a:pt x="22" y="114"/>
                    <a:pt x="36" y="95"/>
                    <a:pt x="36" y="67"/>
                  </a:cubicBezTo>
                  <a:cubicBezTo>
                    <a:pt x="36" y="40"/>
                    <a:pt x="22" y="20"/>
                    <a:pt x="10" y="20"/>
                  </a:cubicBezTo>
                  <a:cubicBezTo>
                    <a:pt x="4" y="20"/>
                    <a:pt x="0" y="16"/>
                    <a:pt x="0" y="10"/>
                  </a:cubicBezTo>
                  <a:cubicBezTo>
                    <a:pt x="0" y="5"/>
                    <a:pt x="4" y="0"/>
                    <a:pt x="10" y="0"/>
                  </a:cubicBezTo>
                  <a:cubicBezTo>
                    <a:pt x="513" y="0"/>
                    <a:pt x="513" y="0"/>
                    <a:pt x="513" y="0"/>
                  </a:cubicBezTo>
                  <a:cubicBezTo>
                    <a:pt x="538" y="0"/>
                    <a:pt x="559" y="30"/>
                    <a:pt x="559" y="67"/>
                  </a:cubicBezTo>
                  <a:cubicBezTo>
                    <a:pt x="559" y="104"/>
                    <a:pt x="538" y="134"/>
                    <a:pt x="513" y="134"/>
                  </a:cubicBezTo>
                  <a:close/>
                  <a:moveTo>
                    <a:pt x="43" y="114"/>
                  </a:moveTo>
                  <a:cubicBezTo>
                    <a:pt x="513" y="114"/>
                    <a:pt x="513" y="114"/>
                    <a:pt x="513" y="114"/>
                  </a:cubicBezTo>
                  <a:cubicBezTo>
                    <a:pt x="525" y="114"/>
                    <a:pt x="539" y="95"/>
                    <a:pt x="539" y="67"/>
                  </a:cubicBezTo>
                  <a:cubicBezTo>
                    <a:pt x="539" y="40"/>
                    <a:pt x="525" y="20"/>
                    <a:pt x="513" y="20"/>
                  </a:cubicBezTo>
                  <a:cubicBezTo>
                    <a:pt x="43" y="20"/>
                    <a:pt x="43" y="20"/>
                    <a:pt x="43" y="20"/>
                  </a:cubicBezTo>
                  <a:cubicBezTo>
                    <a:pt x="51" y="32"/>
                    <a:pt x="56" y="49"/>
                    <a:pt x="56" y="67"/>
                  </a:cubicBezTo>
                  <a:cubicBezTo>
                    <a:pt x="56" y="85"/>
                    <a:pt x="51" y="102"/>
                    <a:pt x="43" y="11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159"/>
            <p:cNvSpPr>
              <a:spLocks noEditPoints="1"/>
            </p:cNvSpPr>
            <p:nvPr/>
          </p:nvSpPr>
          <p:spPr bwMode="auto">
            <a:xfrm>
              <a:off x="6270607" y="3173956"/>
              <a:ext cx="66293" cy="95455"/>
            </a:xfrm>
            <a:custGeom>
              <a:avLst/>
              <a:gdLst>
                <a:gd name="T0" fmla="*/ 81 w 91"/>
                <a:gd name="T1" fmla="*/ 124 h 124"/>
                <a:gd name="T2" fmla="*/ 76 w 91"/>
                <a:gd name="T3" fmla="*/ 122 h 124"/>
                <a:gd name="T4" fmla="*/ 46 w 91"/>
                <a:gd name="T5" fmla="*/ 103 h 124"/>
                <a:gd name="T6" fmla="*/ 15 w 91"/>
                <a:gd name="T7" fmla="*/ 122 h 124"/>
                <a:gd name="T8" fmla="*/ 5 w 91"/>
                <a:gd name="T9" fmla="*/ 123 h 124"/>
                <a:gd name="T10" fmla="*/ 0 w 91"/>
                <a:gd name="T11" fmla="*/ 114 h 124"/>
                <a:gd name="T12" fmla="*/ 0 w 91"/>
                <a:gd name="T13" fmla="*/ 10 h 124"/>
                <a:gd name="T14" fmla="*/ 10 w 91"/>
                <a:gd name="T15" fmla="*/ 0 h 124"/>
                <a:gd name="T16" fmla="*/ 81 w 91"/>
                <a:gd name="T17" fmla="*/ 0 h 124"/>
                <a:gd name="T18" fmla="*/ 91 w 91"/>
                <a:gd name="T19" fmla="*/ 10 h 124"/>
                <a:gd name="T20" fmla="*/ 91 w 91"/>
                <a:gd name="T21" fmla="*/ 114 h 124"/>
                <a:gd name="T22" fmla="*/ 86 w 91"/>
                <a:gd name="T23" fmla="*/ 123 h 124"/>
                <a:gd name="T24" fmla="*/ 81 w 91"/>
                <a:gd name="T25" fmla="*/ 124 h 124"/>
                <a:gd name="T26" fmla="*/ 20 w 91"/>
                <a:gd name="T27" fmla="*/ 20 h 124"/>
                <a:gd name="T28" fmla="*/ 20 w 91"/>
                <a:gd name="T29" fmla="*/ 96 h 124"/>
                <a:gd name="T30" fmla="*/ 40 w 91"/>
                <a:gd name="T31" fmla="*/ 83 h 124"/>
                <a:gd name="T32" fmla="*/ 51 w 91"/>
                <a:gd name="T33" fmla="*/ 83 h 124"/>
                <a:gd name="T34" fmla="*/ 71 w 91"/>
                <a:gd name="T35" fmla="*/ 96 h 124"/>
                <a:gd name="T36" fmla="*/ 71 w 91"/>
                <a:gd name="T37" fmla="*/ 20 h 124"/>
                <a:gd name="T38" fmla="*/ 20 w 91"/>
                <a:gd name="T39" fmla="*/ 2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124">
                  <a:moveTo>
                    <a:pt x="81" y="124"/>
                  </a:moveTo>
                  <a:cubicBezTo>
                    <a:pt x="80" y="124"/>
                    <a:pt x="78" y="123"/>
                    <a:pt x="76" y="122"/>
                  </a:cubicBezTo>
                  <a:cubicBezTo>
                    <a:pt x="46" y="103"/>
                    <a:pt x="46" y="103"/>
                    <a:pt x="46" y="103"/>
                  </a:cubicBezTo>
                  <a:cubicBezTo>
                    <a:pt x="15" y="122"/>
                    <a:pt x="15" y="122"/>
                    <a:pt x="15" y="122"/>
                  </a:cubicBezTo>
                  <a:cubicBezTo>
                    <a:pt x="12" y="124"/>
                    <a:pt x="8" y="124"/>
                    <a:pt x="5" y="123"/>
                  </a:cubicBezTo>
                  <a:cubicBezTo>
                    <a:pt x="2" y="121"/>
                    <a:pt x="0" y="118"/>
                    <a:pt x="0" y="114"/>
                  </a:cubicBezTo>
                  <a:cubicBezTo>
                    <a:pt x="0" y="10"/>
                    <a:pt x="0" y="10"/>
                    <a:pt x="0" y="10"/>
                  </a:cubicBezTo>
                  <a:cubicBezTo>
                    <a:pt x="0" y="5"/>
                    <a:pt x="4" y="0"/>
                    <a:pt x="10" y="0"/>
                  </a:cubicBezTo>
                  <a:cubicBezTo>
                    <a:pt x="81" y="0"/>
                    <a:pt x="81" y="0"/>
                    <a:pt x="81" y="0"/>
                  </a:cubicBezTo>
                  <a:cubicBezTo>
                    <a:pt x="87" y="0"/>
                    <a:pt x="91" y="5"/>
                    <a:pt x="91" y="10"/>
                  </a:cubicBezTo>
                  <a:cubicBezTo>
                    <a:pt x="91" y="114"/>
                    <a:pt x="91" y="114"/>
                    <a:pt x="91" y="114"/>
                  </a:cubicBezTo>
                  <a:cubicBezTo>
                    <a:pt x="91" y="118"/>
                    <a:pt x="89" y="121"/>
                    <a:pt x="86" y="123"/>
                  </a:cubicBezTo>
                  <a:cubicBezTo>
                    <a:pt x="85" y="123"/>
                    <a:pt x="83" y="124"/>
                    <a:pt x="81" y="124"/>
                  </a:cubicBezTo>
                  <a:close/>
                  <a:moveTo>
                    <a:pt x="20" y="20"/>
                  </a:moveTo>
                  <a:cubicBezTo>
                    <a:pt x="20" y="96"/>
                    <a:pt x="20" y="96"/>
                    <a:pt x="20" y="96"/>
                  </a:cubicBezTo>
                  <a:cubicBezTo>
                    <a:pt x="40" y="83"/>
                    <a:pt x="40" y="83"/>
                    <a:pt x="40" y="83"/>
                  </a:cubicBezTo>
                  <a:cubicBezTo>
                    <a:pt x="44" y="81"/>
                    <a:pt x="48" y="81"/>
                    <a:pt x="51" y="83"/>
                  </a:cubicBezTo>
                  <a:cubicBezTo>
                    <a:pt x="71" y="96"/>
                    <a:pt x="71" y="96"/>
                    <a:pt x="71" y="96"/>
                  </a:cubicBezTo>
                  <a:cubicBezTo>
                    <a:pt x="71" y="20"/>
                    <a:pt x="71" y="20"/>
                    <a:pt x="71" y="20"/>
                  </a:cubicBezTo>
                  <a:lnTo>
                    <a:pt x="20" y="2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160"/>
            <p:cNvSpPr>
              <a:spLocks noEditPoints="1"/>
            </p:cNvSpPr>
            <p:nvPr/>
          </p:nvSpPr>
          <p:spPr bwMode="auto">
            <a:xfrm>
              <a:off x="6240222" y="3035510"/>
              <a:ext cx="415024" cy="99098"/>
            </a:xfrm>
            <a:custGeom>
              <a:avLst/>
              <a:gdLst>
                <a:gd name="T0" fmla="*/ 560 w 570"/>
                <a:gd name="T1" fmla="*/ 129 h 129"/>
                <a:gd name="T2" fmla="*/ 10 w 570"/>
                <a:gd name="T3" fmla="*/ 129 h 129"/>
                <a:gd name="T4" fmla="*/ 0 w 570"/>
                <a:gd name="T5" fmla="*/ 119 h 129"/>
                <a:gd name="T6" fmla="*/ 0 w 570"/>
                <a:gd name="T7" fmla="*/ 10 h 129"/>
                <a:gd name="T8" fmla="*/ 10 w 570"/>
                <a:gd name="T9" fmla="*/ 0 h 129"/>
                <a:gd name="T10" fmla="*/ 560 w 570"/>
                <a:gd name="T11" fmla="*/ 0 h 129"/>
                <a:gd name="T12" fmla="*/ 570 w 570"/>
                <a:gd name="T13" fmla="*/ 10 h 129"/>
                <a:gd name="T14" fmla="*/ 570 w 570"/>
                <a:gd name="T15" fmla="*/ 119 h 129"/>
                <a:gd name="T16" fmla="*/ 560 w 570"/>
                <a:gd name="T17" fmla="*/ 129 h 129"/>
                <a:gd name="T18" fmla="*/ 20 w 570"/>
                <a:gd name="T19" fmla="*/ 109 h 129"/>
                <a:gd name="T20" fmla="*/ 550 w 570"/>
                <a:gd name="T21" fmla="*/ 109 h 129"/>
                <a:gd name="T22" fmla="*/ 550 w 570"/>
                <a:gd name="T23" fmla="*/ 20 h 129"/>
                <a:gd name="T24" fmla="*/ 20 w 570"/>
                <a:gd name="T25" fmla="*/ 20 h 129"/>
                <a:gd name="T26" fmla="*/ 20 w 570"/>
                <a:gd name="T27" fmla="*/ 10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0" h="129">
                  <a:moveTo>
                    <a:pt x="560" y="129"/>
                  </a:moveTo>
                  <a:cubicBezTo>
                    <a:pt x="10" y="129"/>
                    <a:pt x="10" y="129"/>
                    <a:pt x="10" y="129"/>
                  </a:cubicBezTo>
                  <a:cubicBezTo>
                    <a:pt x="5" y="129"/>
                    <a:pt x="0" y="125"/>
                    <a:pt x="0" y="119"/>
                  </a:cubicBezTo>
                  <a:cubicBezTo>
                    <a:pt x="0" y="10"/>
                    <a:pt x="0" y="10"/>
                    <a:pt x="0" y="10"/>
                  </a:cubicBezTo>
                  <a:cubicBezTo>
                    <a:pt x="0" y="4"/>
                    <a:pt x="5" y="0"/>
                    <a:pt x="10" y="0"/>
                  </a:cubicBezTo>
                  <a:cubicBezTo>
                    <a:pt x="560" y="0"/>
                    <a:pt x="560" y="0"/>
                    <a:pt x="560" y="0"/>
                  </a:cubicBezTo>
                  <a:cubicBezTo>
                    <a:pt x="566" y="0"/>
                    <a:pt x="570" y="4"/>
                    <a:pt x="570" y="10"/>
                  </a:cubicBezTo>
                  <a:cubicBezTo>
                    <a:pt x="570" y="119"/>
                    <a:pt x="570" y="119"/>
                    <a:pt x="570" y="119"/>
                  </a:cubicBezTo>
                  <a:cubicBezTo>
                    <a:pt x="570" y="125"/>
                    <a:pt x="566" y="129"/>
                    <a:pt x="560" y="129"/>
                  </a:cubicBezTo>
                  <a:close/>
                  <a:moveTo>
                    <a:pt x="20" y="109"/>
                  </a:moveTo>
                  <a:cubicBezTo>
                    <a:pt x="550" y="109"/>
                    <a:pt x="550" y="109"/>
                    <a:pt x="550" y="109"/>
                  </a:cubicBezTo>
                  <a:cubicBezTo>
                    <a:pt x="550" y="20"/>
                    <a:pt x="550" y="20"/>
                    <a:pt x="550" y="20"/>
                  </a:cubicBezTo>
                  <a:cubicBezTo>
                    <a:pt x="20" y="20"/>
                    <a:pt x="20" y="20"/>
                    <a:pt x="20" y="20"/>
                  </a:cubicBezTo>
                  <a:lnTo>
                    <a:pt x="20" y="1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161"/>
            <p:cNvSpPr>
              <a:spLocks noEditPoints="1"/>
            </p:cNvSpPr>
            <p:nvPr/>
          </p:nvSpPr>
          <p:spPr bwMode="auto">
            <a:xfrm>
              <a:off x="6577904" y="3054456"/>
              <a:ext cx="41433" cy="61207"/>
            </a:xfrm>
            <a:custGeom>
              <a:avLst/>
              <a:gdLst>
                <a:gd name="T0" fmla="*/ 47 w 57"/>
                <a:gd name="T1" fmla="*/ 79 h 79"/>
                <a:gd name="T2" fmla="*/ 10 w 57"/>
                <a:gd name="T3" fmla="*/ 79 h 79"/>
                <a:gd name="T4" fmla="*/ 0 w 57"/>
                <a:gd name="T5" fmla="*/ 69 h 79"/>
                <a:gd name="T6" fmla="*/ 0 w 57"/>
                <a:gd name="T7" fmla="*/ 10 h 79"/>
                <a:gd name="T8" fmla="*/ 10 w 57"/>
                <a:gd name="T9" fmla="*/ 0 h 79"/>
                <a:gd name="T10" fmla="*/ 47 w 57"/>
                <a:gd name="T11" fmla="*/ 0 h 79"/>
                <a:gd name="T12" fmla="*/ 57 w 57"/>
                <a:gd name="T13" fmla="*/ 10 h 79"/>
                <a:gd name="T14" fmla="*/ 57 w 57"/>
                <a:gd name="T15" fmla="*/ 69 h 79"/>
                <a:gd name="T16" fmla="*/ 47 w 57"/>
                <a:gd name="T17" fmla="*/ 79 h 79"/>
                <a:gd name="T18" fmla="*/ 20 w 57"/>
                <a:gd name="T19" fmla="*/ 59 h 79"/>
                <a:gd name="T20" fmla="*/ 37 w 57"/>
                <a:gd name="T21" fmla="*/ 59 h 79"/>
                <a:gd name="T22" fmla="*/ 37 w 57"/>
                <a:gd name="T23" fmla="*/ 20 h 79"/>
                <a:gd name="T24" fmla="*/ 20 w 57"/>
                <a:gd name="T25" fmla="*/ 20 h 79"/>
                <a:gd name="T26" fmla="*/ 20 w 57"/>
                <a:gd name="T27"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79">
                  <a:moveTo>
                    <a:pt x="47" y="79"/>
                  </a:moveTo>
                  <a:cubicBezTo>
                    <a:pt x="10" y="79"/>
                    <a:pt x="10" y="79"/>
                    <a:pt x="10" y="79"/>
                  </a:cubicBezTo>
                  <a:cubicBezTo>
                    <a:pt x="5" y="79"/>
                    <a:pt x="0" y="74"/>
                    <a:pt x="0" y="69"/>
                  </a:cubicBezTo>
                  <a:cubicBezTo>
                    <a:pt x="0" y="10"/>
                    <a:pt x="0" y="10"/>
                    <a:pt x="0" y="10"/>
                  </a:cubicBezTo>
                  <a:cubicBezTo>
                    <a:pt x="0" y="5"/>
                    <a:pt x="5" y="0"/>
                    <a:pt x="10" y="0"/>
                  </a:cubicBezTo>
                  <a:cubicBezTo>
                    <a:pt x="47" y="0"/>
                    <a:pt x="47" y="0"/>
                    <a:pt x="47" y="0"/>
                  </a:cubicBezTo>
                  <a:cubicBezTo>
                    <a:pt x="53" y="0"/>
                    <a:pt x="57" y="5"/>
                    <a:pt x="57" y="10"/>
                  </a:cubicBezTo>
                  <a:cubicBezTo>
                    <a:pt x="57" y="69"/>
                    <a:pt x="57" y="69"/>
                    <a:pt x="57" y="69"/>
                  </a:cubicBezTo>
                  <a:cubicBezTo>
                    <a:pt x="57" y="74"/>
                    <a:pt x="53" y="79"/>
                    <a:pt x="47" y="79"/>
                  </a:cubicBezTo>
                  <a:close/>
                  <a:moveTo>
                    <a:pt x="20" y="59"/>
                  </a:moveTo>
                  <a:cubicBezTo>
                    <a:pt x="37" y="59"/>
                    <a:pt x="37" y="59"/>
                    <a:pt x="37" y="59"/>
                  </a:cubicBezTo>
                  <a:cubicBezTo>
                    <a:pt x="37" y="20"/>
                    <a:pt x="37" y="20"/>
                    <a:pt x="37" y="20"/>
                  </a:cubicBezTo>
                  <a:cubicBezTo>
                    <a:pt x="20" y="20"/>
                    <a:pt x="20" y="20"/>
                    <a:pt x="20" y="20"/>
                  </a:cubicBezTo>
                  <a:lnTo>
                    <a:pt x="20" y="5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162"/>
            <p:cNvSpPr>
              <a:spLocks noEditPoints="1"/>
            </p:cNvSpPr>
            <p:nvPr/>
          </p:nvSpPr>
          <p:spPr bwMode="auto">
            <a:xfrm>
              <a:off x="6275441" y="3054456"/>
              <a:ext cx="42124" cy="61207"/>
            </a:xfrm>
            <a:custGeom>
              <a:avLst/>
              <a:gdLst>
                <a:gd name="T0" fmla="*/ 47 w 57"/>
                <a:gd name="T1" fmla="*/ 79 h 79"/>
                <a:gd name="T2" fmla="*/ 10 w 57"/>
                <a:gd name="T3" fmla="*/ 79 h 79"/>
                <a:gd name="T4" fmla="*/ 0 w 57"/>
                <a:gd name="T5" fmla="*/ 69 h 79"/>
                <a:gd name="T6" fmla="*/ 0 w 57"/>
                <a:gd name="T7" fmla="*/ 10 h 79"/>
                <a:gd name="T8" fmla="*/ 10 w 57"/>
                <a:gd name="T9" fmla="*/ 0 h 79"/>
                <a:gd name="T10" fmla="*/ 47 w 57"/>
                <a:gd name="T11" fmla="*/ 0 h 79"/>
                <a:gd name="T12" fmla="*/ 57 w 57"/>
                <a:gd name="T13" fmla="*/ 10 h 79"/>
                <a:gd name="T14" fmla="*/ 57 w 57"/>
                <a:gd name="T15" fmla="*/ 69 h 79"/>
                <a:gd name="T16" fmla="*/ 47 w 57"/>
                <a:gd name="T17" fmla="*/ 79 h 79"/>
                <a:gd name="T18" fmla="*/ 20 w 57"/>
                <a:gd name="T19" fmla="*/ 59 h 79"/>
                <a:gd name="T20" fmla="*/ 37 w 57"/>
                <a:gd name="T21" fmla="*/ 59 h 79"/>
                <a:gd name="T22" fmla="*/ 37 w 57"/>
                <a:gd name="T23" fmla="*/ 20 h 79"/>
                <a:gd name="T24" fmla="*/ 20 w 57"/>
                <a:gd name="T25" fmla="*/ 20 h 79"/>
                <a:gd name="T26" fmla="*/ 20 w 57"/>
                <a:gd name="T27"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79">
                  <a:moveTo>
                    <a:pt x="47" y="79"/>
                  </a:moveTo>
                  <a:cubicBezTo>
                    <a:pt x="10" y="79"/>
                    <a:pt x="10" y="79"/>
                    <a:pt x="10" y="79"/>
                  </a:cubicBezTo>
                  <a:cubicBezTo>
                    <a:pt x="5" y="79"/>
                    <a:pt x="0" y="74"/>
                    <a:pt x="0" y="69"/>
                  </a:cubicBezTo>
                  <a:cubicBezTo>
                    <a:pt x="0" y="10"/>
                    <a:pt x="0" y="10"/>
                    <a:pt x="0" y="10"/>
                  </a:cubicBezTo>
                  <a:cubicBezTo>
                    <a:pt x="0" y="5"/>
                    <a:pt x="5" y="0"/>
                    <a:pt x="10" y="0"/>
                  </a:cubicBezTo>
                  <a:cubicBezTo>
                    <a:pt x="47" y="0"/>
                    <a:pt x="47" y="0"/>
                    <a:pt x="47" y="0"/>
                  </a:cubicBezTo>
                  <a:cubicBezTo>
                    <a:pt x="53" y="0"/>
                    <a:pt x="57" y="5"/>
                    <a:pt x="57" y="10"/>
                  </a:cubicBezTo>
                  <a:cubicBezTo>
                    <a:pt x="57" y="69"/>
                    <a:pt x="57" y="69"/>
                    <a:pt x="57" y="69"/>
                  </a:cubicBezTo>
                  <a:cubicBezTo>
                    <a:pt x="57" y="74"/>
                    <a:pt x="53" y="79"/>
                    <a:pt x="47" y="79"/>
                  </a:cubicBezTo>
                  <a:close/>
                  <a:moveTo>
                    <a:pt x="20" y="59"/>
                  </a:moveTo>
                  <a:cubicBezTo>
                    <a:pt x="37" y="59"/>
                    <a:pt x="37" y="59"/>
                    <a:pt x="37" y="59"/>
                  </a:cubicBezTo>
                  <a:cubicBezTo>
                    <a:pt x="37" y="20"/>
                    <a:pt x="37" y="20"/>
                    <a:pt x="37" y="20"/>
                  </a:cubicBezTo>
                  <a:cubicBezTo>
                    <a:pt x="20" y="20"/>
                    <a:pt x="20" y="20"/>
                    <a:pt x="20" y="20"/>
                  </a:cubicBezTo>
                  <a:lnTo>
                    <a:pt x="20" y="5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163"/>
            <p:cNvSpPr>
              <a:spLocks/>
            </p:cNvSpPr>
            <p:nvPr/>
          </p:nvSpPr>
          <p:spPr bwMode="auto">
            <a:xfrm>
              <a:off x="6323780" y="3077045"/>
              <a:ext cx="128443" cy="15302"/>
            </a:xfrm>
            <a:custGeom>
              <a:avLst/>
              <a:gdLst>
                <a:gd name="T0" fmla="*/ 166 w 176"/>
                <a:gd name="T1" fmla="*/ 20 h 20"/>
                <a:gd name="T2" fmla="*/ 10 w 176"/>
                <a:gd name="T3" fmla="*/ 20 h 20"/>
                <a:gd name="T4" fmla="*/ 0 w 176"/>
                <a:gd name="T5" fmla="*/ 10 h 20"/>
                <a:gd name="T6" fmla="*/ 10 w 176"/>
                <a:gd name="T7" fmla="*/ 0 h 20"/>
                <a:gd name="T8" fmla="*/ 166 w 176"/>
                <a:gd name="T9" fmla="*/ 0 h 20"/>
                <a:gd name="T10" fmla="*/ 176 w 176"/>
                <a:gd name="T11" fmla="*/ 10 h 20"/>
                <a:gd name="T12" fmla="*/ 166 w 176"/>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76" h="20">
                  <a:moveTo>
                    <a:pt x="166" y="20"/>
                  </a:moveTo>
                  <a:cubicBezTo>
                    <a:pt x="10" y="20"/>
                    <a:pt x="10" y="20"/>
                    <a:pt x="10" y="20"/>
                  </a:cubicBezTo>
                  <a:cubicBezTo>
                    <a:pt x="5" y="20"/>
                    <a:pt x="0" y="16"/>
                    <a:pt x="0" y="10"/>
                  </a:cubicBezTo>
                  <a:cubicBezTo>
                    <a:pt x="0" y="5"/>
                    <a:pt x="5" y="0"/>
                    <a:pt x="10" y="0"/>
                  </a:cubicBezTo>
                  <a:cubicBezTo>
                    <a:pt x="166" y="0"/>
                    <a:pt x="166" y="0"/>
                    <a:pt x="166" y="0"/>
                  </a:cubicBezTo>
                  <a:cubicBezTo>
                    <a:pt x="171" y="0"/>
                    <a:pt x="176" y="5"/>
                    <a:pt x="176" y="10"/>
                  </a:cubicBezTo>
                  <a:cubicBezTo>
                    <a:pt x="176" y="16"/>
                    <a:pt x="171" y="20"/>
                    <a:pt x="166"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164"/>
            <p:cNvSpPr>
              <a:spLocks/>
            </p:cNvSpPr>
            <p:nvPr/>
          </p:nvSpPr>
          <p:spPr bwMode="auto">
            <a:xfrm>
              <a:off x="6479154" y="3077045"/>
              <a:ext cx="92535" cy="15302"/>
            </a:xfrm>
            <a:custGeom>
              <a:avLst/>
              <a:gdLst>
                <a:gd name="T0" fmla="*/ 117 w 127"/>
                <a:gd name="T1" fmla="*/ 20 h 20"/>
                <a:gd name="T2" fmla="*/ 10 w 127"/>
                <a:gd name="T3" fmla="*/ 20 h 20"/>
                <a:gd name="T4" fmla="*/ 0 w 127"/>
                <a:gd name="T5" fmla="*/ 10 h 20"/>
                <a:gd name="T6" fmla="*/ 10 w 127"/>
                <a:gd name="T7" fmla="*/ 0 h 20"/>
                <a:gd name="T8" fmla="*/ 117 w 127"/>
                <a:gd name="T9" fmla="*/ 0 h 20"/>
                <a:gd name="T10" fmla="*/ 127 w 127"/>
                <a:gd name="T11" fmla="*/ 10 h 20"/>
                <a:gd name="T12" fmla="*/ 117 w 12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27" h="20">
                  <a:moveTo>
                    <a:pt x="117" y="20"/>
                  </a:moveTo>
                  <a:cubicBezTo>
                    <a:pt x="10" y="20"/>
                    <a:pt x="10" y="20"/>
                    <a:pt x="10" y="20"/>
                  </a:cubicBezTo>
                  <a:cubicBezTo>
                    <a:pt x="4" y="20"/>
                    <a:pt x="0" y="16"/>
                    <a:pt x="0" y="10"/>
                  </a:cubicBezTo>
                  <a:cubicBezTo>
                    <a:pt x="0" y="5"/>
                    <a:pt x="4" y="0"/>
                    <a:pt x="10" y="0"/>
                  </a:cubicBezTo>
                  <a:cubicBezTo>
                    <a:pt x="117" y="0"/>
                    <a:pt x="117" y="0"/>
                    <a:pt x="117" y="0"/>
                  </a:cubicBezTo>
                  <a:cubicBezTo>
                    <a:pt x="123" y="0"/>
                    <a:pt x="127" y="5"/>
                    <a:pt x="127" y="10"/>
                  </a:cubicBezTo>
                  <a:cubicBezTo>
                    <a:pt x="127" y="16"/>
                    <a:pt x="123" y="20"/>
                    <a:pt x="117"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165"/>
            <p:cNvSpPr>
              <a:spLocks noEditPoints="1"/>
            </p:cNvSpPr>
            <p:nvPr/>
          </p:nvSpPr>
          <p:spPr bwMode="auto">
            <a:xfrm>
              <a:off x="6326542" y="2800153"/>
              <a:ext cx="184378" cy="161763"/>
            </a:xfrm>
            <a:custGeom>
              <a:avLst/>
              <a:gdLst>
                <a:gd name="T0" fmla="*/ 163 w 253"/>
                <a:gd name="T1" fmla="*/ 210 h 210"/>
                <a:gd name="T2" fmla="*/ 126 w 253"/>
                <a:gd name="T3" fmla="*/ 201 h 210"/>
                <a:gd name="T4" fmla="*/ 90 w 253"/>
                <a:gd name="T5" fmla="*/ 210 h 210"/>
                <a:gd name="T6" fmla="*/ 0 w 253"/>
                <a:gd name="T7" fmla="*/ 105 h 210"/>
                <a:gd name="T8" fmla="*/ 90 w 253"/>
                <a:gd name="T9" fmla="*/ 0 h 210"/>
                <a:gd name="T10" fmla="*/ 126 w 253"/>
                <a:gd name="T11" fmla="*/ 8 h 210"/>
                <a:gd name="T12" fmla="*/ 163 w 253"/>
                <a:gd name="T13" fmla="*/ 0 h 210"/>
                <a:gd name="T14" fmla="*/ 253 w 253"/>
                <a:gd name="T15" fmla="*/ 105 h 210"/>
                <a:gd name="T16" fmla="*/ 163 w 253"/>
                <a:gd name="T17" fmla="*/ 210 h 210"/>
                <a:gd name="T18" fmla="*/ 126 w 253"/>
                <a:gd name="T19" fmla="*/ 179 h 210"/>
                <a:gd name="T20" fmla="*/ 132 w 253"/>
                <a:gd name="T21" fmla="*/ 181 h 210"/>
                <a:gd name="T22" fmla="*/ 163 w 253"/>
                <a:gd name="T23" fmla="*/ 190 h 210"/>
                <a:gd name="T24" fmla="*/ 233 w 253"/>
                <a:gd name="T25" fmla="*/ 105 h 210"/>
                <a:gd name="T26" fmla="*/ 163 w 253"/>
                <a:gd name="T27" fmla="*/ 20 h 210"/>
                <a:gd name="T28" fmla="*/ 132 w 253"/>
                <a:gd name="T29" fmla="*/ 28 h 210"/>
                <a:gd name="T30" fmla="*/ 121 w 253"/>
                <a:gd name="T31" fmla="*/ 28 h 210"/>
                <a:gd name="T32" fmla="*/ 90 w 253"/>
                <a:gd name="T33" fmla="*/ 20 h 210"/>
                <a:gd name="T34" fmla="*/ 20 w 253"/>
                <a:gd name="T35" fmla="*/ 105 h 210"/>
                <a:gd name="T36" fmla="*/ 90 w 253"/>
                <a:gd name="T37" fmla="*/ 190 h 210"/>
                <a:gd name="T38" fmla="*/ 121 w 253"/>
                <a:gd name="T39" fmla="*/ 181 h 210"/>
                <a:gd name="T40" fmla="*/ 126 w 253"/>
                <a:gd name="T41" fmla="*/ 17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210">
                  <a:moveTo>
                    <a:pt x="163" y="210"/>
                  </a:moveTo>
                  <a:cubicBezTo>
                    <a:pt x="150" y="210"/>
                    <a:pt x="138" y="207"/>
                    <a:pt x="126" y="201"/>
                  </a:cubicBezTo>
                  <a:cubicBezTo>
                    <a:pt x="115" y="207"/>
                    <a:pt x="102" y="210"/>
                    <a:pt x="90" y="210"/>
                  </a:cubicBezTo>
                  <a:cubicBezTo>
                    <a:pt x="40" y="210"/>
                    <a:pt x="0" y="163"/>
                    <a:pt x="0" y="105"/>
                  </a:cubicBezTo>
                  <a:cubicBezTo>
                    <a:pt x="0" y="47"/>
                    <a:pt x="40" y="0"/>
                    <a:pt x="90" y="0"/>
                  </a:cubicBezTo>
                  <a:cubicBezTo>
                    <a:pt x="102" y="0"/>
                    <a:pt x="115" y="3"/>
                    <a:pt x="126" y="8"/>
                  </a:cubicBezTo>
                  <a:cubicBezTo>
                    <a:pt x="138" y="3"/>
                    <a:pt x="150" y="0"/>
                    <a:pt x="163" y="0"/>
                  </a:cubicBezTo>
                  <a:cubicBezTo>
                    <a:pt x="213" y="0"/>
                    <a:pt x="253" y="47"/>
                    <a:pt x="253" y="105"/>
                  </a:cubicBezTo>
                  <a:cubicBezTo>
                    <a:pt x="253" y="163"/>
                    <a:pt x="213" y="210"/>
                    <a:pt x="163" y="210"/>
                  </a:cubicBezTo>
                  <a:close/>
                  <a:moveTo>
                    <a:pt x="126" y="179"/>
                  </a:moveTo>
                  <a:cubicBezTo>
                    <a:pt x="128" y="179"/>
                    <a:pt x="130" y="180"/>
                    <a:pt x="132" y="181"/>
                  </a:cubicBezTo>
                  <a:cubicBezTo>
                    <a:pt x="141" y="187"/>
                    <a:pt x="152" y="190"/>
                    <a:pt x="163" y="190"/>
                  </a:cubicBezTo>
                  <a:cubicBezTo>
                    <a:pt x="202" y="190"/>
                    <a:pt x="233" y="152"/>
                    <a:pt x="233" y="105"/>
                  </a:cubicBezTo>
                  <a:cubicBezTo>
                    <a:pt x="233" y="58"/>
                    <a:pt x="202" y="20"/>
                    <a:pt x="163" y="20"/>
                  </a:cubicBezTo>
                  <a:cubicBezTo>
                    <a:pt x="152" y="20"/>
                    <a:pt x="141" y="23"/>
                    <a:pt x="132" y="28"/>
                  </a:cubicBezTo>
                  <a:cubicBezTo>
                    <a:pt x="128" y="30"/>
                    <a:pt x="124" y="30"/>
                    <a:pt x="121" y="28"/>
                  </a:cubicBezTo>
                  <a:cubicBezTo>
                    <a:pt x="111" y="23"/>
                    <a:pt x="101" y="20"/>
                    <a:pt x="90" y="20"/>
                  </a:cubicBezTo>
                  <a:cubicBezTo>
                    <a:pt x="51" y="20"/>
                    <a:pt x="20" y="58"/>
                    <a:pt x="20" y="105"/>
                  </a:cubicBezTo>
                  <a:cubicBezTo>
                    <a:pt x="20" y="152"/>
                    <a:pt x="51" y="190"/>
                    <a:pt x="90" y="190"/>
                  </a:cubicBezTo>
                  <a:cubicBezTo>
                    <a:pt x="101" y="190"/>
                    <a:pt x="111" y="187"/>
                    <a:pt x="121" y="181"/>
                  </a:cubicBezTo>
                  <a:cubicBezTo>
                    <a:pt x="123" y="180"/>
                    <a:pt x="125" y="179"/>
                    <a:pt x="126" y="17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166"/>
            <p:cNvSpPr>
              <a:spLocks noEditPoints="1"/>
            </p:cNvSpPr>
            <p:nvPr/>
          </p:nvSpPr>
          <p:spPr bwMode="auto">
            <a:xfrm>
              <a:off x="6414933" y="2746232"/>
              <a:ext cx="95297" cy="56836"/>
            </a:xfrm>
            <a:custGeom>
              <a:avLst/>
              <a:gdLst>
                <a:gd name="T0" fmla="*/ 66 w 131"/>
                <a:gd name="T1" fmla="*/ 74 h 74"/>
                <a:gd name="T2" fmla="*/ 4 w 131"/>
                <a:gd name="T3" fmla="*/ 43 h 74"/>
                <a:gd name="T4" fmla="*/ 4 w 131"/>
                <a:gd name="T5" fmla="*/ 30 h 74"/>
                <a:gd name="T6" fmla="*/ 66 w 131"/>
                <a:gd name="T7" fmla="*/ 0 h 74"/>
                <a:gd name="T8" fmla="*/ 127 w 131"/>
                <a:gd name="T9" fmla="*/ 30 h 74"/>
                <a:gd name="T10" fmla="*/ 127 w 131"/>
                <a:gd name="T11" fmla="*/ 43 h 74"/>
                <a:gd name="T12" fmla="*/ 66 w 131"/>
                <a:gd name="T13" fmla="*/ 74 h 74"/>
                <a:gd name="T14" fmla="*/ 26 w 131"/>
                <a:gd name="T15" fmla="*/ 37 h 74"/>
                <a:gd name="T16" fmla="*/ 66 w 131"/>
                <a:gd name="T17" fmla="*/ 54 h 74"/>
                <a:gd name="T18" fmla="*/ 105 w 131"/>
                <a:gd name="T19" fmla="*/ 37 h 74"/>
                <a:gd name="T20" fmla="*/ 66 w 131"/>
                <a:gd name="T21" fmla="*/ 20 h 74"/>
                <a:gd name="T22" fmla="*/ 26 w 131"/>
                <a:gd name="T23"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74">
                  <a:moveTo>
                    <a:pt x="66" y="74"/>
                  </a:moveTo>
                  <a:cubicBezTo>
                    <a:pt x="31" y="74"/>
                    <a:pt x="5" y="45"/>
                    <a:pt x="4" y="43"/>
                  </a:cubicBezTo>
                  <a:cubicBezTo>
                    <a:pt x="0" y="40"/>
                    <a:pt x="0" y="34"/>
                    <a:pt x="4" y="30"/>
                  </a:cubicBezTo>
                  <a:cubicBezTo>
                    <a:pt x="5" y="29"/>
                    <a:pt x="31" y="0"/>
                    <a:pt x="66" y="0"/>
                  </a:cubicBezTo>
                  <a:cubicBezTo>
                    <a:pt x="100" y="0"/>
                    <a:pt x="126" y="29"/>
                    <a:pt x="127" y="30"/>
                  </a:cubicBezTo>
                  <a:cubicBezTo>
                    <a:pt x="131" y="34"/>
                    <a:pt x="131" y="40"/>
                    <a:pt x="127" y="43"/>
                  </a:cubicBezTo>
                  <a:cubicBezTo>
                    <a:pt x="126" y="45"/>
                    <a:pt x="100" y="74"/>
                    <a:pt x="66" y="74"/>
                  </a:cubicBezTo>
                  <a:close/>
                  <a:moveTo>
                    <a:pt x="26" y="37"/>
                  </a:moveTo>
                  <a:cubicBezTo>
                    <a:pt x="34" y="44"/>
                    <a:pt x="49" y="54"/>
                    <a:pt x="66" y="54"/>
                  </a:cubicBezTo>
                  <a:cubicBezTo>
                    <a:pt x="82" y="54"/>
                    <a:pt x="97" y="44"/>
                    <a:pt x="105" y="37"/>
                  </a:cubicBezTo>
                  <a:cubicBezTo>
                    <a:pt x="97" y="30"/>
                    <a:pt x="82" y="20"/>
                    <a:pt x="66" y="20"/>
                  </a:cubicBezTo>
                  <a:cubicBezTo>
                    <a:pt x="49" y="20"/>
                    <a:pt x="34" y="30"/>
                    <a:pt x="26" y="3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167"/>
            <p:cNvSpPr>
              <a:spLocks/>
            </p:cNvSpPr>
            <p:nvPr/>
          </p:nvSpPr>
          <p:spPr bwMode="auto">
            <a:xfrm>
              <a:off x="6411480" y="2746232"/>
              <a:ext cx="14502" cy="77238"/>
            </a:xfrm>
            <a:custGeom>
              <a:avLst/>
              <a:gdLst>
                <a:gd name="T0" fmla="*/ 10 w 20"/>
                <a:gd name="T1" fmla="*/ 100 h 100"/>
                <a:gd name="T2" fmla="*/ 0 w 20"/>
                <a:gd name="T3" fmla="*/ 90 h 100"/>
                <a:gd name="T4" fmla="*/ 0 w 20"/>
                <a:gd name="T5" fmla="*/ 10 h 100"/>
                <a:gd name="T6" fmla="*/ 10 w 20"/>
                <a:gd name="T7" fmla="*/ 0 h 100"/>
                <a:gd name="T8" fmla="*/ 20 w 20"/>
                <a:gd name="T9" fmla="*/ 10 h 100"/>
                <a:gd name="T10" fmla="*/ 20 w 20"/>
                <a:gd name="T11" fmla="*/ 90 h 100"/>
                <a:gd name="T12" fmla="*/ 10 w 20"/>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20" h="100">
                  <a:moveTo>
                    <a:pt x="10" y="100"/>
                  </a:moveTo>
                  <a:cubicBezTo>
                    <a:pt x="5" y="100"/>
                    <a:pt x="0" y="95"/>
                    <a:pt x="0" y="90"/>
                  </a:cubicBezTo>
                  <a:cubicBezTo>
                    <a:pt x="0" y="10"/>
                    <a:pt x="0" y="10"/>
                    <a:pt x="0" y="10"/>
                  </a:cubicBezTo>
                  <a:cubicBezTo>
                    <a:pt x="0" y="4"/>
                    <a:pt x="5" y="0"/>
                    <a:pt x="10" y="0"/>
                  </a:cubicBezTo>
                  <a:cubicBezTo>
                    <a:pt x="16" y="0"/>
                    <a:pt x="20" y="4"/>
                    <a:pt x="20" y="10"/>
                  </a:cubicBezTo>
                  <a:cubicBezTo>
                    <a:pt x="20" y="90"/>
                    <a:pt x="20" y="90"/>
                    <a:pt x="20" y="90"/>
                  </a:cubicBezTo>
                  <a:cubicBezTo>
                    <a:pt x="20" y="95"/>
                    <a:pt x="16" y="100"/>
                    <a:pt x="10" y="1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8" name="Group 17">
            <a:extLst>
              <a:ext uri="{C183D7F6-B498-43B3-948B-1728B52AA6E4}">
                <adec:decorative xmlns:adec="http://schemas.microsoft.com/office/drawing/2017/decorative" val="1"/>
              </a:ext>
            </a:extLst>
          </p:cNvPr>
          <p:cNvGrpSpPr/>
          <p:nvPr/>
        </p:nvGrpSpPr>
        <p:grpSpPr>
          <a:xfrm>
            <a:off x="6013966" y="1825440"/>
            <a:ext cx="564693" cy="484029"/>
            <a:chOff x="6216867" y="1613769"/>
            <a:chExt cx="488098" cy="415657"/>
          </a:xfrm>
        </p:grpSpPr>
        <p:sp>
          <p:nvSpPr>
            <p:cNvPr id="94" name="Freeform 54"/>
            <p:cNvSpPr>
              <a:spLocks noEditPoints="1"/>
            </p:cNvSpPr>
            <p:nvPr/>
          </p:nvSpPr>
          <p:spPr bwMode="auto">
            <a:xfrm>
              <a:off x="6569267" y="1668085"/>
              <a:ext cx="92773" cy="85762"/>
            </a:xfrm>
            <a:custGeom>
              <a:avLst/>
              <a:gdLst>
                <a:gd name="T0" fmla="*/ 63 w 127"/>
                <a:gd name="T1" fmla="*/ 142 h 142"/>
                <a:gd name="T2" fmla="*/ 16 w 127"/>
                <a:gd name="T3" fmla="*/ 116 h 142"/>
                <a:gd name="T4" fmla="*/ 0 w 127"/>
                <a:gd name="T5" fmla="*/ 67 h 142"/>
                <a:gd name="T6" fmla="*/ 16 w 127"/>
                <a:gd name="T7" fmla="*/ 21 h 142"/>
                <a:gd name="T8" fmla="*/ 63 w 127"/>
                <a:gd name="T9" fmla="*/ 0 h 142"/>
                <a:gd name="T10" fmla="*/ 127 w 127"/>
                <a:gd name="T11" fmla="*/ 67 h 142"/>
                <a:gd name="T12" fmla="*/ 63 w 127"/>
                <a:gd name="T13" fmla="*/ 142 h 142"/>
                <a:gd name="T14" fmla="*/ 63 w 127"/>
                <a:gd name="T15" fmla="*/ 20 h 142"/>
                <a:gd name="T16" fmla="*/ 31 w 127"/>
                <a:gd name="T17" fmla="*/ 34 h 142"/>
                <a:gd name="T18" fmla="*/ 20 w 127"/>
                <a:gd name="T19" fmla="*/ 67 h 142"/>
                <a:gd name="T20" fmla="*/ 32 w 127"/>
                <a:gd name="T21" fmla="*/ 104 h 142"/>
                <a:gd name="T22" fmla="*/ 63 w 127"/>
                <a:gd name="T23" fmla="*/ 122 h 142"/>
                <a:gd name="T24" fmla="*/ 107 w 127"/>
                <a:gd name="T25" fmla="*/ 67 h 142"/>
                <a:gd name="T26" fmla="*/ 63 w 127"/>
                <a:gd name="T27"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42">
                  <a:moveTo>
                    <a:pt x="63" y="142"/>
                  </a:moveTo>
                  <a:cubicBezTo>
                    <a:pt x="45" y="142"/>
                    <a:pt x="28" y="133"/>
                    <a:pt x="16" y="116"/>
                  </a:cubicBezTo>
                  <a:cubicBezTo>
                    <a:pt x="6" y="102"/>
                    <a:pt x="0" y="85"/>
                    <a:pt x="0" y="67"/>
                  </a:cubicBezTo>
                  <a:cubicBezTo>
                    <a:pt x="0" y="49"/>
                    <a:pt x="6" y="33"/>
                    <a:pt x="16" y="21"/>
                  </a:cubicBezTo>
                  <a:cubicBezTo>
                    <a:pt x="28" y="7"/>
                    <a:pt x="45" y="0"/>
                    <a:pt x="63" y="0"/>
                  </a:cubicBezTo>
                  <a:cubicBezTo>
                    <a:pt x="99" y="0"/>
                    <a:pt x="127" y="29"/>
                    <a:pt x="127" y="67"/>
                  </a:cubicBezTo>
                  <a:cubicBezTo>
                    <a:pt x="127" y="108"/>
                    <a:pt x="98" y="142"/>
                    <a:pt x="63" y="142"/>
                  </a:cubicBezTo>
                  <a:close/>
                  <a:moveTo>
                    <a:pt x="63" y="20"/>
                  </a:moveTo>
                  <a:cubicBezTo>
                    <a:pt x="51" y="20"/>
                    <a:pt x="39" y="25"/>
                    <a:pt x="31" y="34"/>
                  </a:cubicBezTo>
                  <a:cubicBezTo>
                    <a:pt x="24" y="43"/>
                    <a:pt x="20" y="54"/>
                    <a:pt x="20" y="67"/>
                  </a:cubicBezTo>
                  <a:cubicBezTo>
                    <a:pt x="20" y="80"/>
                    <a:pt x="24" y="94"/>
                    <a:pt x="32" y="104"/>
                  </a:cubicBezTo>
                  <a:cubicBezTo>
                    <a:pt x="40" y="116"/>
                    <a:pt x="52" y="122"/>
                    <a:pt x="63" y="122"/>
                  </a:cubicBezTo>
                  <a:cubicBezTo>
                    <a:pt x="86" y="122"/>
                    <a:pt x="107" y="96"/>
                    <a:pt x="107" y="67"/>
                  </a:cubicBezTo>
                  <a:cubicBezTo>
                    <a:pt x="107" y="40"/>
                    <a:pt x="88" y="20"/>
                    <a:pt x="63"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55"/>
            <p:cNvSpPr>
              <a:spLocks/>
            </p:cNvSpPr>
            <p:nvPr/>
          </p:nvSpPr>
          <p:spPr bwMode="auto">
            <a:xfrm>
              <a:off x="6556113" y="1755562"/>
              <a:ext cx="38078" cy="12007"/>
            </a:xfrm>
            <a:custGeom>
              <a:avLst/>
              <a:gdLst>
                <a:gd name="T0" fmla="*/ 42 w 52"/>
                <a:gd name="T1" fmla="*/ 20 h 20"/>
                <a:gd name="T2" fmla="*/ 10 w 52"/>
                <a:gd name="T3" fmla="*/ 20 h 20"/>
                <a:gd name="T4" fmla="*/ 0 w 52"/>
                <a:gd name="T5" fmla="*/ 10 h 20"/>
                <a:gd name="T6" fmla="*/ 10 w 52"/>
                <a:gd name="T7" fmla="*/ 0 h 20"/>
                <a:gd name="T8" fmla="*/ 42 w 52"/>
                <a:gd name="T9" fmla="*/ 0 h 20"/>
                <a:gd name="T10" fmla="*/ 52 w 52"/>
                <a:gd name="T11" fmla="*/ 10 h 20"/>
                <a:gd name="T12" fmla="*/ 42 w 5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2" h="20">
                  <a:moveTo>
                    <a:pt x="42" y="20"/>
                  </a:moveTo>
                  <a:cubicBezTo>
                    <a:pt x="10" y="20"/>
                    <a:pt x="10" y="20"/>
                    <a:pt x="10" y="20"/>
                  </a:cubicBezTo>
                  <a:cubicBezTo>
                    <a:pt x="4" y="20"/>
                    <a:pt x="0" y="16"/>
                    <a:pt x="0" y="10"/>
                  </a:cubicBezTo>
                  <a:cubicBezTo>
                    <a:pt x="0" y="5"/>
                    <a:pt x="4" y="0"/>
                    <a:pt x="10" y="0"/>
                  </a:cubicBezTo>
                  <a:cubicBezTo>
                    <a:pt x="42" y="0"/>
                    <a:pt x="42" y="0"/>
                    <a:pt x="42" y="0"/>
                  </a:cubicBezTo>
                  <a:cubicBezTo>
                    <a:pt x="47" y="0"/>
                    <a:pt x="52" y="5"/>
                    <a:pt x="52" y="10"/>
                  </a:cubicBezTo>
                  <a:cubicBezTo>
                    <a:pt x="52" y="16"/>
                    <a:pt x="47" y="20"/>
                    <a:pt x="42"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56"/>
            <p:cNvSpPr>
              <a:spLocks/>
            </p:cNvSpPr>
            <p:nvPr/>
          </p:nvSpPr>
          <p:spPr bwMode="auto">
            <a:xfrm>
              <a:off x="6654424" y="1798442"/>
              <a:ext cx="14539" cy="86333"/>
            </a:xfrm>
            <a:custGeom>
              <a:avLst/>
              <a:gdLst>
                <a:gd name="T0" fmla="*/ 10 w 20"/>
                <a:gd name="T1" fmla="*/ 143 h 143"/>
                <a:gd name="T2" fmla="*/ 0 w 20"/>
                <a:gd name="T3" fmla="*/ 133 h 143"/>
                <a:gd name="T4" fmla="*/ 0 w 20"/>
                <a:gd name="T5" fmla="*/ 10 h 143"/>
                <a:gd name="T6" fmla="*/ 10 w 20"/>
                <a:gd name="T7" fmla="*/ 0 h 143"/>
                <a:gd name="T8" fmla="*/ 20 w 20"/>
                <a:gd name="T9" fmla="*/ 10 h 143"/>
                <a:gd name="T10" fmla="*/ 20 w 20"/>
                <a:gd name="T11" fmla="*/ 133 h 143"/>
                <a:gd name="T12" fmla="*/ 10 w 20"/>
                <a:gd name="T13" fmla="*/ 143 h 143"/>
              </a:gdLst>
              <a:ahLst/>
              <a:cxnLst>
                <a:cxn ang="0">
                  <a:pos x="T0" y="T1"/>
                </a:cxn>
                <a:cxn ang="0">
                  <a:pos x="T2" y="T3"/>
                </a:cxn>
                <a:cxn ang="0">
                  <a:pos x="T4" y="T5"/>
                </a:cxn>
                <a:cxn ang="0">
                  <a:pos x="T6" y="T7"/>
                </a:cxn>
                <a:cxn ang="0">
                  <a:pos x="T8" y="T9"/>
                </a:cxn>
                <a:cxn ang="0">
                  <a:pos x="T10" y="T11"/>
                </a:cxn>
                <a:cxn ang="0">
                  <a:pos x="T12" y="T13"/>
                </a:cxn>
              </a:cxnLst>
              <a:rect l="0" t="0" r="r" b="b"/>
              <a:pathLst>
                <a:path w="20" h="143">
                  <a:moveTo>
                    <a:pt x="10" y="143"/>
                  </a:moveTo>
                  <a:cubicBezTo>
                    <a:pt x="5" y="143"/>
                    <a:pt x="0" y="138"/>
                    <a:pt x="0" y="133"/>
                  </a:cubicBezTo>
                  <a:cubicBezTo>
                    <a:pt x="0" y="10"/>
                    <a:pt x="0" y="10"/>
                    <a:pt x="0" y="10"/>
                  </a:cubicBezTo>
                  <a:cubicBezTo>
                    <a:pt x="0" y="4"/>
                    <a:pt x="5" y="0"/>
                    <a:pt x="10" y="0"/>
                  </a:cubicBezTo>
                  <a:cubicBezTo>
                    <a:pt x="16" y="0"/>
                    <a:pt x="20" y="4"/>
                    <a:pt x="20" y="10"/>
                  </a:cubicBezTo>
                  <a:cubicBezTo>
                    <a:pt x="20" y="133"/>
                    <a:pt x="20" y="133"/>
                    <a:pt x="20" y="133"/>
                  </a:cubicBezTo>
                  <a:cubicBezTo>
                    <a:pt x="20" y="138"/>
                    <a:pt x="16" y="143"/>
                    <a:pt x="10" y="14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57"/>
            <p:cNvSpPr>
              <a:spLocks/>
            </p:cNvSpPr>
            <p:nvPr/>
          </p:nvSpPr>
          <p:spPr bwMode="auto">
            <a:xfrm>
              <a:off x="6562344" y="1803588"/>
              <a:ext cx="14539" cy="40594"/>
            </a:xfrm>
            <a:custGeom>
              <a:avLst/>
              <a:gdLst>
                <a:gd name="T0" fmla="*/ 10 w 20"/>
                <a:gd name="T1" fmla="*/ 67 h 67"/>
                <a:gd name="T2" fmla="*/ 0 w 20"/>
                <a:gd name="T3" fmla="*/ 57 h 67"/>
                <a:gd name="T4" fmla="*/ 0 w 20"/>
                <a:gd name="T5" fmla="*/ 10 h 67"/>
                <a:gd name="T6" fmla="*/ 10 w 20"/>
                <a:gd name="T7" fmla="*/ 0 h 67"/>
                <a:gd name="T8" fmla="*/ 20 w 20"/>
                <a:gd name="T9" fmla="*/ 10 h 67"/>
                <a:gd name="T10" fmla="*/ 20 w 20"/>
                <a:gd name="T11" fmla="*/ 57 h 67"/>
                <a:gd name="T12" fmla="*/ 10 w 20"/>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20" h="67">
                  <a:moveTo>
                    <a:pt x="10" y="67"/>
                  </a:moveTo>
                  <a:cubicBezTo>
                    <a:pt x="5" y="67"/>
                    <a:pt x="0" y="62"/>
                    <a:pt x="0" y="57"/>
                  </a:cubicBezTo>
                  <a:cubicBezTo>
                    <a:pt x="0" y="10"/>
                    <a:pt x="0" y="10"/>
                    <a:pt x="0" y="10"/>
                  </a:cubicBezTo>
                  <a:cubicBezTo>
                    <a:pt x="0" y="5"/>
                    <a:pt x="5" y="0"/>
                    <a:pt x="10" y="0"/>
                  </a:cubicBezTo>
                  <a:cubicBezTo>
                    <a:pt x="16" y="0"/>
                    <a:pt x="20" y="5"/>
                    <a:pt x="20" y="10"/>
                  </a:cubicBezTo>
                  <a:cubicBezTo>
                    <a:pt x="20" y="57"/>
                    <a:pt x="20" y="57"/>
                    <a:pt x="20" y="57"/>
                  </a:cubicBezTo>
                  <a:cubicBezTo>
                    <a:pt x="20" y="62"/>
                    <a:pt x="16" y="67"/>
                    <a:pt x="10" y="6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58"/>
            <p:cNvSpPr>
              <a:spLocks/>
            </p:cNvSpPr>
            <p:nvPr/>
          </p:nvSpPr>
          <p:spPr bwMode="auto">
            <a:xfrm>
              <a:off x="6608038" y="1880773"/>
              <a:ext cx="14539" cy="132645"/>
            </a:xfrm>
            <a:custGeom>
              <a:avLst/>
              <a:gdLst>
                <a:gd name="T0" fmla="*/ 10 w 20"/>
                <a:gd name="T1" fmla="*/ 219 h 219"/>
                <a:gd name="T2" fmla="*/ 9 w 20"/>
                <a:gd name="T3" fmla="*/ 218 h 219"/>
                <a:gd name="T4" fmla="*/ 0 w 20"/>
                <a:gd name="T5" fmla="*/ 207 h 219"/>
                <a:gd name="T6" fmla="*/ 0 w 20"/>
                <a:gd name="T7" fmla="*/ 207 h 219"/>
                <a:gd name="T8" fmla="*/ 0 w 20"/>
                <a:gd name="T9" fmla="*/ 10 h 219"/>
                <a:gd name="T10" fmla="*/ 10 w 20"/>
                <a:gd name="T11" fmla="*/ 0 h 219"/>
                <a:gd name="T12" fmla="*/ 20 w 20"/>
                <a:gd name="T13" fmla="*/ 10 h 219"/>
                <a:gd name="T14" fmla="*/ 20 w 20"/>
                <a:gd name="T15" fmla="*/ 207 h 219"/>
                <a:gd name="T16" fmla="*/ 20 w 20"/>
                <a:gd name="T17" fmla="*/ 210 h 219"/>
                <a:gd name="T18" fmla="*/ 10 w 20"/>
                <a:gd name="T19"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9">
                  <a:moveTo>
                    <a:pt x="10" y="219"/>
                  </a:moveTo>
                  <a:cubicBezTo>
                    <a:pt x="10" y="219"/>
                    <a:pt x="9" y="219"/>
                    <a:pt x="9" y="218"/>
                  </a:cubicBezTo>
                  <a:cubicBezTo>
                    <a:pt x="4" y="218"/>
                    <a:pt x="0" y="213"/>
                    <a:pt x="0" y="207"/>
                  </a:cubicBezTo>
                  <a:cubicBezTo>
                    <a:pt x="0" y="207"/>
                    <a:pt x="0" y="207"/>
                    <a:pt x="0" y="207"/>
                  </a:cubicBezTo>
                  <a:cubicBezTo>
                    <a:pt x="0" y="10"/>
                    <a:pt x="0" y="10"/>
                    <a:pt x="0" y="10"/>
                  </a:cubicBezTo>
                  <a:cubicBezTo>
                    <a:pt x="0" y="4"/>
                    <a:pt x="5" y="0"/>
                    <a:pt x="10" y="0"/>
                  </a:cubicBezTo>
                  <a:cubicBezTo>
                    <a:pt x="16" y="0"/>
                    <a:pt x="20" y="4"/>
                    <a:pt x="20" y="10"/>
                  </a:cubicBezTo>
                  <a:cubicBezTo>
                    <a:pt x="20" y="207"/>
                    <a:pt x="20" y="207"/>
                    <a:pt x="20" y="207"/>
                  </a:cubicBezTo>
                  <a:cubicBezTo>
                    <a:pt x="20" y="208"/>
                    <a:pt x="20" y="209"/>
                    <a:pt x="20" y="210"/>
                  </a:cubicBezTo>
                  <a:cubicBezTo>
                    <a:pt x="20" y="215"/>
                    <a:pt x="15" y="219"/>
                    <a:pt x="10" y="2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59"/>
            <p:cNvSpPr>
              <a:spLocks/>
            </p:cNvSpPr>
            <p:nvPr/>
          </p:nvSpPr>
          <p:spPr bwMode="auto">
            <a:xfrm>
              <a:off x="6608038" y="1880773"/>
              <a:ext cx="15231" cy="132645"/>
            </a:xfrm>
            <a:custGeom>
              <a:avLst/>
              <a:gdLst>
                <a:gd name="T0" fmla="*/ 10 w 21"/>
                <a:gd name="T1" fmla="*/ 219 h 219"/>
                <a:gd name="T2" fmla="*/ 1 w 21"/>
                <a:gd name="T3" fmla="*/ 211 h 219"/>
                <a:gd name="T4" fmla="*/ 0 w 21"/>
                <a:gd name="T5" fmla="*/ 207 h 219"/>
                <a:gd name="T6" fmla="*/ 0 w 21"/>
                <a:gd name="T7" fmla="*/ 10 h 219"/>
                <a:gd name="T8" fmla="*/ 10 w 21"/>
                <a:gd name="T9" fmla="*/ 0 h 219"/>
                <a:gd name="T10" fmla="*/ 20 w 21"/>
                <a:gd name="T11" fmla="*/ 10 h 219"/>
                <a:gd name="T12" fmla="*/ 20 w 21"/>
                <a:gd name="T13" fmla="*/ 207 h 219"/>
                <a:gd name="T14" fmla="*/ 12 w 21"/>
                <a:gd name="T15" fmla="*/ 218 h 219"/>
                <a:gd name="T16" fmla="*/ 10 w 21"/>
                <a:gd name="T17"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9">
                  <a:moveTo>
                    <a:pt x="10" y="219"/>
                  </a:moveTo>
                  <a:cubicBezTo>
                    <a:pt x="6" y="219"/>
                    <a:pt x="1" y="215"/>
                    <a:pt x="1" y="211"/>
                  </a:cubicBezTo>
                  <a:cubicBezTo>
                    <a:pt x="0" y="209"/>
                    <a:pt x="0" y="208"/>
                    <a:pt x="0" y="207"/>
                  </a:cubicBezTo>
                  <a:cubicBezTo>
                    <a:pt x="0" y="10"/>
                    <a:pt x="0" y="10"/>
                    <a:pt x="0" y="10"/>
                  </a:cubicBezTo>
                  <a:cubicBezTo>
                    <a:pt x="0" y="4"/>
                    <a:pt x="5" y="0"/>
                    <a:pt x="10" y="0"/>
                  </a:cubicBezTo>
                  <a:cubicBezTo>
                    <a:pt x="16" y="0"/>
                    <a:pt x="20" y="4"/>
                    <a:pt x="20" y="10"/>
                  </a:cubicBezTo>
                  <a:cubicBezTo>
                    <a:pt x="20" y="207"/>
                    <a:pt x="20" y="207"/>
                    <a:pt x="20" y="207"/>
                  </a:cubicBezTo>
                  <a:cubicBezTo>
                    <a:pt x="21" y="212"/>
                    <a:pt x="18" y="217"/>
                    <a:pt x="12" y="218"/>
                  </a:cubicBezTo>
                  <a:cubicBezTo>
                    <a:pt x="12" y="218"/>
                    <a:pt x="11" y="219"/>
                    <a:pt x="10" y="21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60"/>
            <p:cNvSpPr>
              <a:spLocks/>
            </p:cNvSpPr>
            <p:nvPr/>
          </p:nvSpPr>
          <p:spPr bwMode="auto">
            <a:xfrm>
              <a:off x="6654424" y="1869338"/>
              <a:ext cx="14539" cy="15437"/>
            </a:xfrm>
            <a:custGeom>
              <a:avLst/>
              <a:gdLst>
                <a:gd name="T0" fmla="*/ 10 w 20"/>
                <a:gd name="T1" fmla="*/ 25 h 25"/>
                <a:gd name="T2" fmla="*/ 0 w 20"/>
                <a:gd name="T3" fmla="*/ 15 h 25"/>
                <a:gd name="T4" fmla="*/ 0 w 20"/>
                <a:gd name="T5" fmla="*/ 10 h 25"/>
                <a:gd name="T6" fmla="*/ 10 w 20"/>
                <a:gd name="T7" fmla="*/ 0 h 25"/>
                <a:gd name="T8" fmla="*/ 20 w 20"/>
                <a:gd name="T9" fmla="*/ 10 h 25"/>
                <a:gd name="T10" fmla="*/ 20 w 20"/>
                <a:gd name="T11" fmla="*/ 15 h 25"/>
                <a:gd name="T12" fmla="*/ 10 w 20"/>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10" y="25"/>
                  </a:moveTo>
                  <a:cubicBezTo>
                    <a:pt x="5" y="25"/>
                    <a:pt x="0" y="20"/>
                    <a:pt x="0" y="15"/>
                  </a:cubicBezTo>
                  <a:cubicBezTo>
                    <a:pt x="0" y="10"/>
                    <a:pt x="0" y="10"/>
                    <a:pt x="0" y="10"/>
                  </a:cubicBezTo>
                  <a:cubicBezTo>
                    <a:pt x="0" y="4"/>
                    <a:pt x="5" y="0"/>
                    <a:pt x="10" y="0"/>
                  </a:cubicBezTo>
                  <a:cubicBezTo>
                    <a:pt x="16" y="0"/>
                    <a:pt x="20" y="4"/>
                    <a:pt x="20" y="10"/>
                  </a:cubicBezTo>
                  <a:cubicBezTo>
                    <a:pt x="20" y="15"/>
                    <a:pt x="20" y="15"/>
                    <a:pt x="20" y="15"/>
                  </a:cubicBezTo>
                  <a:cubicBezTo>
                    <a:pt x="20" y="20"/>
                    <a:pt x="16" y="25"/>
                    <a:pt x="10" y="2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61"/>
            <p:cNvSpPr>
              <a:spLocks noEditPoints="1"/>
            </p:cNvSpPr>
            <p:nvPr/>
          </p:nvSpPr>
          <p:spPr bwMode="auto">
            <a:xfrm>
              <a:off x="6216867" y="1613769"/>
              <a:ext cx="488098" cy="415657"/>
            </a:xfrm>
            <a:custGeom>
              <a:avLst/>
              <a:gdLst>
                <a:gd name="T0" fmla="*/ 581 w 668"/>
                <a:gd name="T1" fmla="*/ 689 h 689"/>
                <a:gd name="T2" fmla="*/ 575 w 668"/>
                <a:gd name="T3" fmla="*/ 689 h 689"/>
                <a:gd name="T4" fmla="*/ 546 w 668"/>
                <a:gd name="T5" fmla="*/ 676 h 689"/>
                <a:gd name="T6" fmla="*/ 518 w 668"/>
                <a:gd name="T7" fmla="*/ 689 h 689"/>
                <a:gd name="T8" fmla="*/ 512 w 668"/>
                <a:gd name="T9" fmla="*/ 689 h 689"/>
                <a:gd name="T10" fmla="*/ 473 w 668"/>
                <a:gd name="T11" fmla="*/ 650 h 689"/>
                <a:gd name="T12" fmla="*/ 473 w 668"/>
                <a:gd name="T13" fmla="*/ 382 h 689"/>
                <a:gd name="T14" fmla="*/ 22 w 668"/>
                <a:gd name="T15" fmla="*/ 382 h 689"/>
                <a:gd name="T16" fmla="*/ 0 w 668"/>
                <a:gd name="T17" fmla="*/ 360 h 689"/>
                <a:gd name="T18" fmla="*/ 0 w 668"/>
                <a:gd name="T19" fmla="*/ 22 h 689"/>
                <a:gd name="T20" fmla="*/ 22 w 668"/>
                <a:gd name="T21" fmla="*/ 0 h 689"/>
                <a:gd name="T22" fmla="*/ 495 w 668"/>
                <a:gd name="T23" fmla="*/ 0 h 689"/>
                <a:gd name="T24" fmla="*/ 517 w 668"/>
                <a:gd name="T25" fmla="*/ 22 h 689"/>
                <a:gd name="T26" fmla="*/ 517 w 668"/>
                <a:gd name="T27" fmla="*/ 118 h 689"/>
                <a:gd name="T28" fmla="*/ 514 w 668"/>
                <a:gd name="T29" fmla="*/ 124 h 689"/>
                <a:gd name="T30" fmla="*/ 503 w 668"/>
                <a:gd name="T31" fmla="*/ 157 h 689"/>
                <a:gd name="T32" fmla="*/ 515 w 668"/>
                <a:gd name="T33" fmla="*/ 194 h 689"/>
                <a:gd name="T34" fmla="*/ 517 w 668"/>
                <a:gd name="T35" fmla="*/ 200 h 689"/>
                <a:gd name="T36" fmla="*/ 517 w 668"/>
                <a:gd name="T37" fmla="*/ 235 h 689"/>
                <a:gd name="T38" fmla="*/ 634 w 668"/>
                <a:gd name="T39" fmla="*/ 235 h 689"/>
                <a:gd name="T40" fmla="*/ 668 w 668"/>
                <a:gd name="T41" fmla="*/ 269 h 689"/>
                <a:gd name="T42" fmla="*/ 668 w 668"/>
                <a:gd name="T43" fmla="*/ 439 h 689"/>
                <a:gd name="T44" fmla="*/ 634 w 668"/>
                <a:gd name="T45" fmla="*/ 473 h 689"/>
                <a:gd name="T46" fmla="*/ 634 w 668"/>
                <a:gd name="T47" fmla="*/ 473 h 689"/>
                <a:gd name="T48" fmla="*/ 619 w 668"/>
                <a:gd name="T49" fmla="*/ 470 h 689"/>
                <a:gd name="T50" fmla="*/ 619 w 668"/>
                <a:gd name="T51" fmla="*/ 650 h 689"/>
                <a:gd name="T52" fmla="*/ 581 w 668"/>
                <a:gd name="T53" fmla="*/ 689 h 689"/>
                <a:gd name="T54" fmla="*/ 546 w 668"/>
                <a:gd name="T55" fmla="*/ 642 h 689"/>
                <a:gd name="T56" fmla="*/ 546 w 668"/>
                <a:gd name="T57" fmla="*/ 642 h 689"/>
                <a:gd name="T58" fmla="*/ 556 w 668"/>
                <a:gd name="T59" fmla="*/ 651 h 689"/>
                <a:gd name="T60" fmla="*/ 575 w 668"/>
                <a:gd name="T61" fmla="*/ 669 h 689"/>
                <a:gd name="T62" fmla="*/ 581 w 668"/>
                <a:gd name="T63" fmla="*/ 669 h 689"/>
                <a:gd name="T64" fmla="*/ 599 w 668"/>
                <a:gd name="T65" fmla="*/ 650 h 689"/>
                <a:gd name="T66" fmla="*/ 599 w 668"/>
                <a:gd name="T67" fmla="*/ 439 h 689"/>
                <a:gd name="T68" fmla="*/ 609 w 668"/>
                <a:gd name="T69" fmla="*/ 429 h 689"/>
                <a:gd name="T70" fmla="*/ 619 w 668"/>
                <a:gd name="T71" fmla="*/ 439 h 689"/>
                <a:gd name="T72" fmla="*/ 634 w 668"/>
                <a:gd name="T73" fmla="*/ 453 h 689"/>
                <a:gd name="T74" fmla="*/ 634 w 668"/>
                <a:gd name="T75" fmla="*/ 453 h 689"/>
                <a:gd name="T76" fmla="*/ 648 w 668"/>
                <a:gd name="T77" fmla="*/ 439 h 689"/>
                <a:gd name="T78" fmla="*/ 648 w 668"/>
                <a:gd name="T79" fmla="*/ 269 h 689"/>
                <a:gd name="T80" fmla="*/ 634 w 668"/>
                <a:gd name="T81" fmla="*/ 255 h 689"/>
                <a:gd name="T82" fmla="*/ 507 w 668"/>
                <a:gd name="T83" fmla="*/ 255 h 689"/>
                <a:gd name="T84" fmla="*/ 497 w 668"/>
                <a:gd name="T85" fmla="*/ 245 h 689"/>
                <a:gd name="T86" fmla="*/ 497 w 668"/>
                <a:gd name="T87" fmla="*/ 203 h 689"/>
                <a:gd name="T88" fmla="*/ 483 w 668"/>
                <a:gd name="T89" fmla="*/ 157 h 689"/>
                <a:gd name="T90" fmla="*/ 497 w 668"/>
                <a:gd name="T91" fmla="*/ 114 h 689"/>
                <a:gd name="T92" fmla="*/ 497 w 668"/>
                <a:gd name="T93" fmla="*/ 22 h 689"/>
                <a:gd name="T94" fmla="*/ 495 w 668"/>
                <a:gd name="T95" fmla="*/ 20 h 689"/>
                <a:gd name="T96" fmla="*/ 22 w 668"/>
                <a:gd name="T97" fmla="*/ 20 h 689"/>
                <a:gd name="T98" fmla="*/ 20 w 668"/>
                <a:gd name="T99" fmla="*/ 22 h 689"/>
                <a:gd name="T100" fmla="*/ 20 w 668"/>
                <a:gd name="T101" fmla="*/ 360 h 689"/>
                <a:gd name="T102" fmla="*/ 22 w 668"/>
                <a:gd name="T103" fmla="*/ 362 h 689"/>
                <a:gd name="T104" fmla="*/ 483 w 668"/>
                <a:gd name="T105" fmla="*/ 362 h 689"/>
                <a:gd name="T106" fmla="*/ 493 w 668"/>
                <a:gd name="T107" fmla="*/ 372 h 689"/>
                <a:gd name="T108" fmla="*/ 493 w 668"/>
                <a:gd name="T109" fmla="*/ 650 h 689"/>
                <a:gd name="T110" fmla="*/ 512 w 668"/>
                <a:gd name="T111" fmla="*/ 669 h 689"/>
                <a:gd name="T112" fmla="*/ 518 w 668"/>
                <a:gd name="T113" fmla="*/ 669 h 689"/>
                <a:gd name="T114" fmla="*/ 536 w 668"/>
                <a:gd name="T115" fmla="*/ 651 h 689"/>
                <a:gd name="T116" fmla="*/ 546 w 668"/>
                <a:gd name="T117" fmla="*/ 64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8" h="689">
                  <a:moveTo>
                    <a:pt x="581" y="689"/>
                  </a:moveTo>
                  <a:cubicBezTo>
                    <a:pt x="575" y="689"/>
                    <a:pt x="575" y="689"/>
                    <a:pt x="575" y="689"/>
                  </a:cubicBezTo>
                  <a:cubicBezTo>
                    <a:pt x="564" y="689"/>
                    <a:pt x="553" y="684"/>
                    <a:pt x="546" y="676"/>
                  </a:cubicBezTo>
                  <a:cubicBezTo>
                    <a:pt x="539" y="684"/>
                    <a:pt x="529" y="689"/>
                    <a:pt x="518" y="689"/>
                  </a:cubicBezTo>
                  <a:cubicBezTo>
                    <a:pt x="512" y="689"/>
                    <a:pt x="512" y="689"/>
                    <a:pt x="512" y="689"/>
                  </a:cubicBezTo>
                  <a:cubicBezTo>
                    <a:pt x="491" y="689"/>
                    <a:pt x="473" y="671"/>
                    <a:pt x="473" y="650"/>
                  </a:cubicBezTo>
                  <a:cubicBezTo>
                    <a:pt x="473" y="382"/>
                    <a:pt x="473" y="382"/>
                    <a:pt x="473" y="382"/>
                  </a:cubicBezTo>
                  <a:cubicBezTo>
                    <a:pt x="22" y="382"/>
                    <a:pt x="22" y="382"/>
                    <a:pt x="22" y="382"/>
                  </a:cubicBezTo>
                  <a:cubicBezTo>
                    <a:pt x="10" y="382"/>
                    <a:pt x="0" y="372"/>
                    <a:pt x="0" y="360"/>
                  </a:cubicBezTo>
                  <a:cubicBezTo>
                    <a:pt x="0" y="22"/>
                    <a:pt x="0" y="22"/>
                    <a:pt x="0" y="22"/>
                  </a:cubicBezTo>
                  <a:cubicBezTo>
                    <a:pt x="0" y="9"/>
                    <a:pt x="10" y="0"/>
                    <a:pt x="22" y="0"/>
                  </a:cubicBezTo>
                  <a:cubicBezTo>
                    <a:pt x="495" y="0"/>
                    <a:pt x="495" y="0"/>
                    <a:pt x="495" y="0"/>
                  </a:cubicBezTo>
                  <a:cubicBezTo>
                    <a:pt x="507" y="0"/>
                    <a:pt x="517" y="9"/>
                    <a:pt x="517" y="22"/>
                  </a:cubicBezTo>
                  <a:cubicBezTo>
                    <a:pt x="517" y="118"/>
                    <a:pt x="517" y="118"/>
                    <a:pt x="517" y="118"/>
                  </a:cubicBezTo>
                  <a:cubicBezTo>
                    <a:pt x="517" y="120"/>
                    <a:pt x="516" y="122"/>
                    <a:pt x="514" y="124"/>
                  </a:cubicBezTo>
                  <a:cubicBezTo>
                    <a:pt x="507" y="133"/>
                    <a:pt x="503" y="144"/>
                    <a:pt x="503" y="157"/>
                  </a:cubicBezTo>
                  <a:cubicBezTo>
                    <a:pt x="503" y="170"/>
                    <a:pt x="507" y="184"/>
                    <a:pt x="515" y="194"/>
                  </a:cubicBezTo>
                  <a:cubicBezTo>
                    <a:pt x="516" y="196"/>
                    <a:pt x="517" y="198"/>
                    <a:pt x="517" y="200"/>
                  </a:cubicBezTo>
                  <a:cubicBezTo>
                    <a:pt x="517" y="235"/>
                    <a:pt x="517" y="235"/>
                    <a:pt x="517" y="235"/>
                  </a:cubicBezTo>
                  <a:cubicBezTo>
                    <a:pt x="634" y="235"/>
                    <a:pt x="634" y="235"/>
                    <a:pt x="634" y="235"/>
                  </a:cubicBezTo>
                  <a:cubicBezTo>
                    <a:pt x="653" y="235"/>
                    <a:pt x="668" y="251"/>
                    <a:pt x="668" y="269"/>
                  </a:cubicBezTo>
                  <a:cubicBezTo>
                    <a:pt x="668" y="439"/>
                    <a:pt x="668" y="439"/>
                    <a:pt x="668" y="439"/>
                  </a:cubicBezTo>
                  <a:cubicBezTo>
                    <a:pt x="668" y="457"/>
                    <a:pt x="653" y="473"/>
                    <a:pt x="634" y="473"/>
                  </a:cubicBezTo>
                  <a:cubicBezTo>
                    <a:pt x="634" y="473"/>
                    <a:pt x="634" y="473"/>
                    <a:pt x="634" y="473"/>
                  </a:cubicBezTo>
                  <a:cubicBezTo>
                    <a:pt x="629" y="473"/>
                    <a:pt x="624" y="472"/>
                    <a:pt x="619" y="470"/>
                  </a:cubicBezTo>
                  <a:cubicBezTo>
                    <a:pt x="619" y="650"/>
                    <a:pt x="619" y="650"/>
                    <a:pt x="619" y="650"/>
                  </a:cubicBezTo>
                  <a:cubicBezTo>
                    <a:pt x="619" y="671"/>
                    <a:pt x="602" y="689"/>
                    <a:pt x="581" y="689"/>
                  </a:cubicBezTo>
                  <a:close/>
                  <a:moveTo>
                    <a:pt x="546" y="642"/>
                  </a:moveTo>
                  <a:cubicBezTo>
                    <a:pt x="546" y="642"/>
                    <a:pt x="546" y="642"/>
                    <a:pt x="546" y="642"/>
                  </a:cubicBezTo>
                  <a:cubicBezTo>
                    <a:pt x="552" y="642"/>
                    <a:pt x="556" y="646"/>
                    <a:pt x="556" y="651"/>
                  </a:cubicBezTo>
                  <a:cubicBezTo>
                    <a:pt x="557" y="661"/>
                    <a:pt x="565" y="669"/>
                    <a:pt x="575" y="669"/>
                  </a:cubicBezTo>
                  <a:cubicBezTo>
                    <a:pt x="581" y="669"/>
                    <a:pt x="581" y="669"/>
                    <a:pt x="581" y="669"/>
                  </a:cubicBezTo>
                  <a:cubicBezTo>
                    <a:pt x="591" y="669"/>
                    <a:pt x="599" y="660"/>
                    <a:pt x="599" y="650"/>
                  </a:cubicBezTo>
                  <a:cubicBezTo>
                    <a:pt x="599" y="439"/>
                    <a:pt x="599" y="439"/>
                    <a:pt x="599" y="439"/>
                  </a:cubicBezTo>
                  <a:cubicBezTo>
                    <a:pt x="599" y="433"/>
                    <a:pt x="604" y="429"/>
                    <a:pt x="609" y="429"/>
                  </a:cubicBezTo>
                  <a:cubicBezTo>
                    <a:pt x="615" y="429"/>
                    <a:pt x="619" y="433"/>
                    <a:pt x="619" y="439"/>
                  </a:cubicBezTo>
                  <a:cubicBezTo>
                    <a:pt x="619" y="446"/>
                    <a:pt x="626" y="453"/>
                    <a:pt x="634" y="453"/>
                  </a:cubicBezTo>
                  <a:cubicBezTo>
                    <a:pt x="634" y="453"/>
                    <a:pt x="634" y="453"/>
                    <a:pt x="634" y="453"/>
                  </a:cubicBezTo>
                  <a:cubicBezTo>
                    <a:pt x="642" y="453"/>
                    <a:pt x="648" y="446"/>
                    <a:pt x="648" y="439"/>
                  </a:cubicBezTo>
                  <a:cubicBezTo>
                    <a:pt x="648" y="269"/>
                    <a:pt x="648" y="269"/>
                    <a:pt x="648" y="269"/>
                  </a:cubicBezTo>
                  <a:cubicBezTo>
                    <a:pt x="648" y="262"/>
                    <a:pt x="642" y="255"/>
                    <a:pt x="634" y="255"/>
                  </a:cubicBezTo>
                  <a:cubicBezTo>
                    <a:pt x="507" y="255"/>
                    <a:pt x="507" y="255"/>
                    <a:pt x="507" y="255"/>
                  </a:cubicBezTo>
                  <a:cubicBezTo>
                    <a:pt x="501" y="255"/>
                    <a:pt x="497" y="251"/>
                    <a:pt x="497" y="245"/>
                  </a:cubicBezTo>
                  <a:cubicBezTo>
                    <a:pt x="497" y="203"/>
                    <a:pt x="497" y="203"/>
                    <a:pt x="497" y="203"/>
                  </a:cubicBezTo>
                  <a:cubicBezTo>
                    <a:pt x="488" y="190"/>
                    <a:pt x="483" y="173"/>
                    <a:pt x="483" y="157"/>
                  </a:cubicBezTo>
                  <a:cubicBezTo>
                    <a:pt x="483" y="141"/>
                    <a:pt x="488" y="126"/>
                    <a:pt x="497" y="114"/>
                  </a:cubicBezTo>
                  <a:cubicBezTo>
                    <a:pt x="497" y="22"/>
                    <a:pt x="497" y="22"/>
                    <a:pt x="497" y="22"/>
                  </a:cubicBezTo>
                  <a:cubicBezTo>
                    <a:pt x="497" y="21"/>
                    <a:pt x="496" y="20"/>
                    <a:pt x="495" y="20"/>
                  </a:cubicBezTo>
                  <a:cubicBezTo>
                    <a:pt x="22" y="20"/>
                    <a:pt x="22" y="20"/>
                    <a:pt x="22" y="20"/>
                  </a:cubicBezTo>
                  <a:cubicBezTo>
                    <a:pt x="21" y="20"/>
                    <a:pt x="20" y="21"/>
                    <a:pt x="20" y="22"/>
                  </a:cubicBezTo>
                  <a:cubicBezTo>
                    <a:pt x="20" y="360"/>
                    <a:pt x="20" y="360"/>
                    <a:pt x="20" y="360"/>
                  </a:cubicBezTo>
                  <a:cubicBezTo>
                    <a:pt x="20" y="361"/>
                    <a:pt x="21" y="362"/>
                    <a:pt x="22" y="362"/>
                  </a:cubicBezTo>
                  <a:cubicBezTo>
                    <a:pt x="483" y="362"/>
                    <a:pt x="483" y="362"/>
                    <a:pt x="483" y="362"/>
                  </a:cubicBezTo>
                  <a:cubicBezTo>
                    <a:pt x="489" y="362"/>
                    <a:pt x="493" y="366"/>
                    <a:pt x="493" y="372"/>
                  </a:cubicBezTo>
                  <a:cubicBezTo>
                    <a:pt x="493" y="650"/>
                    <a:pt x="493" y="650"/>
                    <a:pt x="493" y="650"/>
                  </a:cubicBezTo>
                  <a:cubicBezTo>
                    <a:pt x="493" y="660"/>
                    <a:pt x="502" y="669"/>
                    <a:pt x="512" y="669"/>
                  </a:cubicBezTo>
                  <a:cubicBezTo>
                    <a:pt x="518" y="669"/>
                    <a:pt x="518" y="669"/>
                    <a:pt x="518" y="669"/>
                  </a:cubicBezTo>
                  <a:cubicBezTo>
                    <a:pt x="527" y="669"/>
                    <a:pt x="536" y="661"/>
                    <a:pt x="536" y="651"/>
                  </a:cubicBezTo>
                  <a:cubicBezTo>
                    <a:pt x="537" y="646"/>
                    <a:pt x="541" y="642"/>
                    <a:pt x="546" y="64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62"/>
            <p:cNvSpPr>
              <a:spLocks/>
            </p:cNvSpPr>
            <p:nvPr/>
          </p:nvSpPr>
          <p:spPr bwMode="auto">
            <a:xfrm>
              <a:off x="6654424" y="1809306"/>
              <a:ext cx="14539" cy="75470"/>
            </a:xfrm>
            <a:custGeom>
              <a:avLst/>
              <a:gdLst>
                <a:gd name="T0" fmla="*/ 10 w 20"/>
                <a:gd name="T1" fmla="*/ 125 h 125"/>
                <a:gd name="T2" fmla="*/ 0 w 20"/>
                <a:gd name="T3" fmla="*/ 115 h 125"/>
                <a:gd name="T4" fmla="*/ 0 w 20"/>
                <a:gd name="T5" fmla="*/ 10 h 125"/>
                <a:gd name="T6" fmla="*/ 10 w 20"/>
                <a:gd name="T7" fmla="*/ 0 h 125"/>
                <a:gd name="T8" fmla="*/ 20 w 20"/>
                <a:gd name="T9" fmla="*/ 10 h 125"/>
                <a:gd name="T10" fmla="*/ 20 w 20"/>
                <a:gd name="T11" fmla="*/ 115 h 125"/>
                <a:gd name="T12" fmla="*/ 10 w 20"/>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20" h="125">
                  <a:moveTo>
                    <a:pt x="10" y="125"/>
                  </a:moveTo>
                  <a:cubicBezTo>
                    <a:pt x="5" y="125"/>
                    <a:pt x="0" y="120"/>
                    <a:pt x="0" y="115"/>
                  </a:cubicBezTo>
                  <a:cubicBezTo>
                    <a:pt x="0" y="10"/>
                    <a:pt x="0" y="10"/>
                    <a:pt x="0" y="10"/>
                  </a:cubicBezTo>
                  <a:cubicBezTo>
                    <a:pt x="0" y="5"/>
                    <a:pt x="5" y="0"/>
                    <a:pt x="10" y="0"/>
                  </a:cubicBezTo>
                  <a:cubicBezTo>
                    <a:pt x="16" y="0"/>
                    <a:pt x="20" y="5"/>
                    <a:pt x="20" y="10"/>
                  </a:cubicBezTo>
                  <a:cubicBezTo>
                    <a:pt x="20" y="115"/>
                    <a:pt x="20" y="115"/>
                    <a:pt x="20" y="115"/>
                  </a:cubicBezTo>
                  <a:cubicBezTo>
                    <a:pt x="20" y="120"/>
                    <a:pt x="16" y="125"/>
                    <a:pt x="10" y="12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63"/>
            <p:cNvSpPr>
              <a:spLocks/>
            </p:cNvSpPr>
            <p:nvPr/>
          </p:nvSpPr>
          <p:spPr bwMode="auto">
            <a:xfrm>
              <a:off x="6455724" y="1694957"/>
              <a:ext cx="121852" cy="120066"/>
            </a:xfrm>
            <a:custGeom>
              <a:avLst/>
              <a:gdLst>
                <a:gd name="T0" fmla="*/ 156 w 167"/>
                <a:gd name="T1" fmla="*/ 199 h 199"/>
                <a:gd name="T2" fmla="*/ 149 w 167"/>
                <a:gd name="T3" fmla="*/ 196 h 199"/>
                <a:gd name="T4" fmla="*/ 14 w 167"/>
                <a:gd name="T5" fmla="*/ 62 h 199"/>
                <a:gd name="T6" fmla="*/ 14 w 167"/>
                <a:gd name="T7" fmla="*/ 13 h 199"/>
                <a:gd name="T8" fmla="*/ 14 w 167"/>
                <a:gd name="T9" fmla="*/ 13 h 199"/>
                <a:gd name="T10" fmla="*/ 62 w 167"/>
                <a:gd name="T11" fmla="*/ 13 h 199"/>
                <a:gd name="T12" fmla="*/ 152 w 167"/>
                <a:gd name="T13" fmla="*/ 103 h 199"/>
                <a:gd name="T14" fmla="*/ 152 w 167"/>
                <a:gd name="T15" fmla="*/ 117 h 199"/>
                <a:gd name="T16" fmla="*/ 138 w 167"/>
                <a:gd name="T17" fmla="*/ 117 h 199"/>
                <a:gd name="T18" fmla="*/ 48 w 167"/>
                <a:gd name="T19" fmla="*/ 27 h 199"/>
                <a:gd name="T20" fmla="*/ 28 w 167"/>
                <a:gd name="T21" fmla="*/ 27 h 199"/>
                <a:gd name="T22" fmla="*/ 28 w 167"/>
                <a:gd name="T23" fmla="*/ 28 h 199"/>
                <a:gd name="T24" fmla="*/ 28 w 167"/>
                <a:gd name="T25" fmla="*/ 48 h 199"/>
                <a:gd name="T26" fmla="*/ 163 w 167"/>
                <a:gd name="T27" fmla="*/ 182 h 199"/>
                <a:gd name="T28" fmla="*/ 163 w 167"/>
                <a:gd name="T29" fmla="*/ 196 h 199"/>
                <a:gd name="T30" fmla="*/ 156 w 167"/>
                <a:gd name="T31"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99">
                  <a:moveTo>
                    <a:pt x="156" y="199"/>
                  </a:moveTo>
                  <a:cubicBezTo>
                    <a:pt x="153" y="199"/>
                    <a:pt x="150" y="198"/>
                    <a:pt x="149" y="196"/>
                  </a:cubicBezTo>
                  <a:cubicBezTo>
                    <a:pt x="14" y="62"/>
                    <a:pt x="14" y="62"/>
                    <a:pt x="14" y="62"/>
                  </a:cubicBezTo>
                  <a:cubicBezTo>
                    <a:pt x="0" y="48"/>
                    <a:pt x="0" y="27"/>
                    <a:pt x="14" y="13"/>
                  </a:cubicBezTo>
                  <a:cubicBezTo>
                    <a:pt x="14" y="13"/>
                    <a:pt x="14" y="13"/>
                    <a:pt x="14" y="13"/>
                  </a:cubicBezTo>
                  <a:cubicBezTo>
                    <a:pt x="27" y="0"/>
                    <a:pt x="49" y="0"/>
                    <a:pt x="62" y="13"/>
                  </a:cubicBezTo>
                  <a:cubicBezTo>
                    <a:pt x="152" y="103"/>
                    <a:pt x="152" y="103"/>
                    <a:pt x="152" y="103"/>
                  </a:cubicBezTo>
                  <a:cubicBezTo>
                    <a:pt x="156" y="107"/>
                    <a:pt x="156" y="113"/>
                    <a:pt x="152" y="117"/>
                  </a:cubicBezTo>
                  <a:cubicBezTo>
                    <a:pt x="148" y="121"/>
                    <a:pt x="142" y="121"/>
                    <a:pt x="138" y="117"/>
                  </a:cubicBezTo>
                  <a:cubicBezTo>
                    <a:pt x="48" y="27"/>
                    <a:pt x="48" y="27"/>
                    <a:pt x="48" y="27"/>
                  </a:cubicBezTo>
                  <a:cubicBezTo>
                    <a:pt x="43" y="22"/>
                    <a:pt x="34" y="22"/>
                    <a:pt x="28" y="27"/>
                  </a:cubicBezTo>
                  <a:cubicBezTo>
                    <a:pt x="28" y="28"/>
                    <a:pt x="28" y="28"/>
                    <a:pt x="28" y="28"/>
                  </a:cubicBezTo>
                  <a:cubicBezTo>
                    <a:pt x="22" y="33"/>
                    <a:pt x="22" y="42"/>
                    <a:pt x="28" y="48"/>
                  </a:cubicBezTo>
                  <a:cubicBezTo>
                    <a:pt x="163" y="182"/>
                    <a:pt x="163" y="182"/>
                    <a:pt x="163" y="182"/>
                  </a:cubicBezTo>
                  <a:cubicBezTo>
                    <a:pt x="167" y="186"/>
                    <a:pt x="167" y="193"/>
                    <a:pt x="163" y="196"/>
                  </a:cubicBezTo>
                  <a:cubicBezTo>
                    <a:pt x="161" y="198"/>
                    <a:pt x="158" y="199"/>
                    <a:pt x="156" y="19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64"/>
            <p:cNvSpPr>
              <a:spLocks noEditPoints="1"/>
            </p:cNvSpPr>
            <p:nvPr/>
          </p:nvSpPr>
          <p:spPr bwMode="auto">
            <a:xfrm>
              <a:off x="6260485" y="1876199"/>
              <a:ext cx="74772" cy="76042"/>
            </a:xfrm>
            <a:custGeom>
              <a:avLst/>
              <a:gdLst>
                <a:gd name="T0" fmla="*/ 51 w 102"/>
                <a:gd name="T1" fmla="*/ 126 h 126"/>
                <a:gd name="T2" fmla="*/ 29 w 102"/>
                <a:gd name="T3" fmla="*/ 120 h 126"/>
                <a:gd name="T4" fmla="*/ 0 w 102"/>
                <a:gd name="T5" fmla="*/ 57 h 126"/>
                <a:gd name="T6" fmla="*/ 51 w 102"/>
                <a:gd name="T7" fmla="*/ 0 h 126"/>
                <a:gd name="T8" fmla="*/ 102 w 102"/>
                <a:gd name="T9" fmla="*/ 57 h 126"/>
                <a:gd name="T10" fmla="*/ 73 w 102"/>
                <a:gd name="T11" fmla="*/ 120 h 126"/>
                <a:gd name="T12" fmla="*/ 51 w 102"/>
                <a:gd name="T13" fmla="*/ 126 h 126"/>
                <a:gd name="T14" fmla="*/ 51 w 102"/>
                <a:gd name="T15" fmla="*/ 20 h 126"/>
                <a:gd name="T16" fmla="*/ 20 w 102"/>
                <a:gd name="T17" fmla="*/ 57 h 126"/>
                <a:gd name="T18" fmla="*/ 40 w 102"/>
                <a:gd name="T19" fmla="*/ 103 h 126"/>
                <a:gd name="T20" fmla="*/ 62 w 102"/>
                <a:gd name="T21" fmla="*/ 103 h 126"/>
                <a:gd name="T22" fmla="*/ 82 w 102"/>
                <a:gd name="T23" fmla="*/ 57 h 126"/>
                <a:gd name="T24" fmla="*/ 51 w 102"/>
                <a:gd name="T2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26">
                  <a:moveTo>
                    <a:pt x="51" y="126"/>
                  </a:moveTo>
                  <a:cubicBezTo>
                    <a:pt x="43" y="126"/>
                    <a:pt x="36" y="124"/>
                    <a:pt x="29" y="120"/>
                  </a:cubicBezTo>
                  <a:cubicBezTo>
                    <a:pt x="11" y="108"/>
                    <a:pt x="0" y="84"/>
                    <a:pt x="0" y="57"/>
                  </a:cubicBezTo>
                  <a:cubicBezTo>
                    <a:pt x="0" y="15"/>
                    <a:pt x="26" y="0"/>
                    <a:pt x="51" y="0"/>
                  </a:cubicBezTo>
                  <a:cubicBezTo>
                    <a:pt x="75" y="0"/>
                    <a:pt x="102" y="15"/>
                    <a:pt x="102" y="57"/>
                  </a:cubicBezTo>
                  <a:cubicBezTo>
                    <a:pt x="102" y="84"/>
                    <a:pt x="91" y="108"/>
                    <a:pt x="73" y="120"/>
                  </a:cubicBezTo>
                  <a:cubicBezTo>
                    <a:pt x="66" y="124"/>
                    <a:pt x="59" y="126"/>
                    <a:pt x="51" y="126"/>
                  </a:cubicBezTo>
                  <a:close/>
                  <a:moveTo>
                    <a:pt x="51" y="20"/>
                  </a:moveTo>
                  <a:cubicBezTo>
                    <a:pt x="31" y="20"/>
                    <a:pt x="20" y="33"/>
                    <a:pt x="20" y="57"/>
                  </a:cubicBezTo>
                  <a:cubicBezTo>
                    <a:pt x="20" y="77"/>
                    <a:pt x="28" y="95"/>
                    <a:pt x="40" y="103"/>
                  </a:cubicBezTo>
                  <a:cubicBezTo>
                    <a:pt x="47" y="108"/>
                    <a:pt x="55" y="108"/>
                    <a:pt x="62" y="103"/>
                  </a:cubicBezTo>
                  <a:cubicBezTo>
                    <a:pt x="74" y="95"/>
                    <a:pt x="82" y="77"/>
                    <a:pt x="82" y="57"/>
                  </a:cubicBezTo>
                  <a:cubicBezTo>
                    <a:pt x="82" y="33"/>
                    <a:pt x="71" y="20"/>
                    <a:pt x="51"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65"/>
            <p:cNvSpPr>
              <a:spLocks noEditPoints="1"/>
            </p:cNvSpPr>
            <p:nvPr/>
          </p:nvSpPr>
          <p:spPr bwMode="auto">
            <a:xfrm>
              <a:off x="6237638" y="1937376"/>
              <a:ext cx="119774" cy="56031"/>
            </a:xfrm>
            <a:custGeom>
              <a:avLst/>
              <a:gdLst>
                <a:gd name="T0" fmla="*/ 154 w 164"/>
                <a:gd name="T1" fmla="*/ 93 h 93"/>
                <a:gd name="T2" fmla="*/ 10 w 164"/>
                <a:gd name="T3" fmla="*/ 93 h 93"/>
                <a:gd name="T4" fmla="*/ 0 w 164"/>
                <a:gd name="T5" fmla="*/ 83 h 93"/>
                <a:gd name="T6" fmla="*/ 0 w 164"/>
                <a:gd name="T7" fmla="*/ 56 h 93"/>
                <a:gd name="T8" fmla="*/ 0 w 164"/>
                <a:gd name="T9" fmla="*/ 55 h 93"/>
                <a:gd name="T10" fmla="*/ 34 w 164"/>
                <a:gd name="T11" fmla="*/ 26 h 93"/>
                <a:gd name="T12" fmla="*/ 52 w 164"/>
                <a:gd name="T13" fmla="*/ 26 h 93"/>
                <a:gd name="T14" fmla="*/ 53 w 164"/>
                <a:gd name="T15" fmla="*/ 24 h 93"/>
                <a:gd name="T16" fmla="*/ 55 w 164"/>
                <a:gd name="T17" fmla="*/ 10 h 93"/>
                <a:gd name="T18" fmla="*/ 60 w 164"/>
                <a:gd name="T19" fmla="*/ 1 h 93"/>
                <a:gd name="T20" fmla="*/ 71 w 164"/>
                <a:gd name="T21" fmla="*/ 2 h 93"/>
                <a:gd name="T22" fmla="*/ 93 w 164"/>
                <a:gd name="T23" fmla="*/ 2 h 93"/>
                <a:gd name="T24" fmla="*/ 103 w 164"/>
                <a:gd name="T25" fmla="*/ 1 h 93"/>
                <a:gd name="T26" fmla="*/ 109 w 164"/>
                <a:gd name="T27" fmla="*/ 10 h 93"/>
                <a:gd name="T28" fmla="*/ 111 w 164"/>
                <a:gd name="T29" fmla="*/ 24 h 93"/>
                <a:gd name="T30" fmla="*/ 111 w 164"/>
                <a:gd name="T31" fmla="*/ 26 h 93"/>
                <a:gd name="T32" fmla="*/ 130 w 164"/>
                <a:gd name="T33" fmla="*/ 26 h 93"/>
                <a:gd name="T34" fmla="*/ 163 w 164"/>
                <a:gd name="T35" fmla="*/ 55 h 93"/>
                <a:gd name="T36" fmla="*/ 164 w 164"/>
                <a:gd name="T37" fmla="*/ 56 h 93"/>
                <a:gd name="T38" fmla="*/ 164 w 164"/>
                <a:gd name="T39" fmla="*/ 83 h 93"/>
                <a:gd name="T40" fmla="*/ 154 w 164"/>
                <a:gd name="T41" fmla="*/ 93 h 93"/>
                <a:gd name="T42" fmla="*/ 20 w 164"/>
                <a:gd name="T43" fmla="*/ 73 h 93"/>
                <a:gd name="T44" fmla="*/ 144 w 164"/>
                <a:gd name="T45" fmla="*/ 73 h 93"/>
                <a:gd name="T46" fmla="*/ 144 w 164"/>
                <a:gd name="T47" fmla="*/ 57 h 93"/>
                <a:gd name="T48" fmla="*/ 130 w 164"/>
                <a:gd name="T49" fmla="*/ 46 h 93"/>
                <a:gd name="T50" fmla="*/ 108 w 164"/>
                <a:gd name="T51" fmla="*/ 46 h 93"/>
                <a:gd name="T52" fmla="*/ 105 w 164"/>
                <a:gd name="T53" fmla="*/ 45 h 93"/>
                <a:gd name="T54" fmla="*/ 100 w 164"/>
                <a:gd name="T55" fmla="*/ 43 h 93"/>
                <a:gd name="T56" fmla="*/ 92 w 164"/>
                <a:gd name="T57" fmla="*/ 31 h 93"/>
                <a:gd name="T58" fmla="*/ 90 w 164"/>
                <a:gd name="T59" fmla="*/ 25 h 93"/>
                <a:gd name="T60" fmla="*/ 74 w 164"/>
                <a:gd name="T61" fmla="*/ 25 h 93"/>
                <a:gd name="T62" fmla="*/ 72 w 164"/>
                <a:gd name="T63" fmla="*/ 31 h 93"/>
                <a:gd name="T64" fmla="*/ 64 w 164"/>
                <a:gd name="T65" fmla="*/ 42 h 93"/>
                <a:gd name="T66" fmla="*/ 59 w 164"/>
                <a:gd name="T67" fmla="*/ 45 h 93"/>
                <a:gd name="T68" fmla="*/ 56 w 164"/>
                <a:gd name="T69" fmla="*/ 46 h 93"/>
                <a:gd name="T70" fmla="*/ 34 w 164"/>
                <a:gd name="T71" fmla="*/ 46 h 93"/>
                <a:gd name="T72" fmla="*/ 20 w 164"/>
                <a:gd name="T73" fmla="*/ 57 h 93"/>
                <a:gd name="T74" fmla="*/ 20 w 164"/>
                <a:gd name="T75"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 h="93">
                  <a:moveTo>
                    <a:pt x="154" y="93"/>
                  </a:moveTo>
                  <a:cubicBezTo>
                    <a:pt x="10" y="93"/>
                    <a:pt x="10" y="93"/>
                    <a:pt x="10" y="93"/>
                  </a:cubicBezTo>
                  <a:cubicBezTo>
                    <a:pt x="5" y="93"/>
                    <a:pt x="0" y="88"/>
                    <a:pt x="0" y="83"/>
                  </a:cubicBezTo>
                  <a:cubicBezTo>
                    <a:pt x="0" y="56"/>
                    <a:pt x="0" y="56"/>
                    <a:pt x="0" y="56"/>
                  </a:cubicBezTo>
                  <a:cubicBezTo>
                    <a:pt x="0" y="56"/>
                    <a:pt x="0" y="55"/>
                    <a:pt x="0" y="55"/>
                  </a:cubicBezTo>
                  <a:cubicBezTo>
                    <a:pt x="3" y="38"/>
                    <a:pt x="17" y="26"/>
                    <a:pt x="34" y="26"/>
                  </a:cubicBezTo>
                  <a:cubicBezTo>
                    <a:pt x="52" y="26"/>
                    <a:pt x="52" y="26"/>
                    <a:pt x="52" y="26"/>
                  </a:cubicBezTo>
                  <a:cubicBezTo>
                    <a:pt x="53" y="25"/>
                    <a:pt x="53" y="25"/>
                    <a:pt x="53" y="24"/>
                  </a:cubicBezTo>
                  <a:cubicBezTo>
                    <a:pt x="54" y="21"/>
                    <a:pt x="55" y="16"/>
                    <a:pt x="55" y="10"/>
                  </a:cubicBezTo>
                  <a:cubicBezTo>
                    <a:pt x="55" y="6"/>
                    <a:pt x="57" y="3"/>
                    <a:pt x="60" y="1"/>
                  </a:cubicBezTo>
                  <a:cubicBezTo>
                    <a:pt x="64" y="0"/>
                    <a:pt x="68" y="0"/>
                    <a:pt x="71" y="2"/>
                  </a:cubicBezTo>
                  <a:cubicBezTo>
                    <a:pt x="78" y="7"/>
                    <a:pt x="86" y="7"/>
                    <a:pt x="93" y="2"/>
                  </a:cubicBezTo>
                  <a:cubicBezTo>
                    <a:pt x="96" y="0"/>
                    <a:pt x="100" y="0"/>
                    <a:pt x="103" y="1"/>
                  </a:cubicBezTo>
                  <a:cubicBezTo>
                    <a:pt x="107" y="3"/>
                    <a:pt x="109" y="6"/>
                    <a:pt x="109" y="10"/>
                  </a:cubicBezTo>
                  <a:cubicBezTo>
                    <a:pt x="109" y="18"/>
                    <a:pt x="110" y="22"/>
                    <a:pt x="111" y="24"/>
                  </a:cubicBezTo>
                  <a:cubicBezTo>
                    <a:pt x="111" y="25"/>
                    <a:pt x="111" y="25"/>
                    <a:pt x="111" y="26"/>
                  </a:cubicBezTo>
                  <a:cubicBezTo>
                    <a:pt x="130" y="26"/>
                    <a:pt x="130" y="26"/>
                    <a:pt x="130" y="26"/>
                  </a:cubicBezTo>
                  <a:cubicBezTo>
                    <a:pt x="147" y="26"/>
                    <a:pt x="161" y="38"/>
                    <a:pt x="163" y="55"/>
                  </a:cubicBezTo>
                  <a:cubicBezTo>
                    <a:pt x="164" y="55"/>
                    <a:pt x="164" y="56"/>
                    <a:pt x="164" y="56"/>
                  </a:cubicBezTo>
                  <a:cubicBezTo>
                    <a:pt x="164" y="83"/>
                    <a:pt x="164" y="83"/>
                    <a:pt x="164" y="83"/>
                  </a:cubicBezTo>
                  <a:cubicBezTo>
                    <a:pt x="164" y="88"/>
                    <a:pt x="159" y="93"/>
                    <a:pt x="154" y="93"/>
                  </a:cubicBezTo>
                  <a:close/>
                  <a:moveTo>
                    <a:pt x="20" y="73"/>
                  </a:moveTo>
                  <a:cubicBezTo>
                    <a:pt x="144" y="73"/>
                    <a:pt x="144" y="73"/>
                    <a:pt x="144" y="73"/>
                  </a:cubicBezTo>
                  <a:cubicBezTo>
                    <a:pt x="144" y="57"/>
                    <a:pt x="144" y="57"/>
                    <a:pt x="144" y="57"/>
                  </a:cubicBezTo>
                  <a:cubicBezTo>
                    <a:pt x="142" y="51"/>
                    <a:pt x="136" y="46"/>
                    <a:pt x="130" y="46"/>
                  </a:cubicBezTo>
                  <a:cubicBezTo>
                    <a:pt x="108" y="46"/>
                    <a:pt x="108" y="46"/>
                    <a:pt x="108" y="46"/>
                  </a:cubicBezTo>
                  <a:cubicBezTo>
                    <a:pt x="107" y="46"/>
                    <a:pt x="106" y="45"/>
                    <a:pt x="105" y="45"/>
                  </a:cubicBezTo>
                  <a:cubicBezTo>
                    <a:pt x="103" y="44"/>
                    <a:pt x="102" y="44"/>
                    <a:pt x="100" y="43"/>
                  </a:cubicBezTo>
                  <a:cubicBezTo>
                    <a:pt x="96" y="40"/>
                    <a:pt x="94" y="36"/>
                    <a:pt x="92" y="31"/>
                  </a:cubicBezTo>
                  <a:cubicBezTo>
                    <a:pt x="91" y="29"/>
                    <a:pt x="91" y="27"/>
                    <a:pt x="90" y="25"/>
                  </a:cubicBezTo>
                  <a:cubicBezTo>
                    <a:pt x="85" y="26"/>
                    <a:pt x="79" y="26"/>
                    <a:pt x="74" y="25"/>
                  </a:cubicBezTo>
                  <a:cubicBezTo>
                    <a:pt x="73" y="27"/>
                    <a:pt x="73" y="29"/>
                    <a:pt x="72" y="31"/>
                  </a:cubicBezTo>
                  <a:cubicBezTo>
                    <a:pt x="70" y="36"/>
                    <a:pt x="67" y="40"/>
                    <a:pt x="64" y="42"/>
                  </a:cubicBezTo>
                  <a:cubicBezTo>
                    <a:pt x="62" y="44"/>
                    <a:pt x="61" y="44"/>
                    <a:pt x="59" y="45"/>
                  </a:cubicBezTo>
                  <a:cubicBezTo>
                    <a:pt x="58" y="45"/>
                    <a:pt x="57" y="46"/>
                    <a:pt x="56" y="46"/>
                  </a:cubicBezTo>
                  <a:cubicBezTo>
                    <a:pt x="34" y="46"/>
                    <a:pt x="34" y="46"/>
                    <a:pt x="34" y="46"/>
                  </a:cubicBezTo>
                  <a:cubicBezTo>
                    <a:pt x="27" y="46"/>
                    <a:pt x="22" y="51"/>
                    <a:pt x="20" y="57"/>
                  </a:cubicBezTo>
                  <a:lnTo>
                    <a:pt x="20" y="7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66"/>
            <p:cNvSpPr>
              <a:spLocks noEditPoints="1"/>
            </p:cNvSpPr>
            <p:nvPr/>
          </p:nvSpPr>
          <p:spPr bwMode="auto">
            <a:xfrm>
              <a:off x="6410721" y="1876199"/>
              <a:ext cx="74080" cy="76042"/>
            </a:xfrm>
            <a:custGeom>
              <a:avLst/>
              <a:gdLst>
                <a:gd name="T0" fmla="*/ 51 w 101"/>
                <a:gd name="T1" fmla="*/ 126 h 126"/>
                <a:gd name="T2" fmla="*/ 28 w 101"/>
                <a:gd name="T3" fmla="*/ 120 h 126"/>
                <a:gd name="T4" fmla="*/ 0 w 101"/>
                <a:gd name="T5" fmla="*/ 57 h 126"/>
                <a:gd name="T6" fmla="*/ 51 w 101"/>
                <a:gd name="T7" fmla="*/ 0 h 126"/>
                <a:gd name="T8" fmla="*/ 101 w 101"/>
                <a:gd name="T9" fmla="*/ 57 h 126"/>
                <a:gd name="T10" fmla="*/ 73 w 101"/>
                <a:gd name="T11" fmla="*/ 120 h 126"/>
                <a:gd name="T12" fmla="*/ 51 w 101"/>
                <a:gd name="T13" fmla="*/ 126 h 126"/>
                <a:gd name="T14" fmla="*/ 51 w 101"/>
                <a:gd name="T15" fmla="*/ 20 h 126"/>
                <a:gd name="T16" fmla="*/ 20 w 101"/>
                <a:gd name="T17" fmla="*/ 57 h 126"/>
                <a:gd name="T18" fmla="*/ 39 w 101"/>
                <a:gd name="T19" fmla="*/ 103 h 126"/>
                <a:gd name="T20" fmla="*/ 62 w 101"/>
                <a:gd name="T21" fmla="*/ 103 h 126"/>
                <a:gd name="T22" fmla="*/ 81 w 101"/>
                <a:gd name="T23" fmla="*/ 57 h 126"/>
                <a:gd name="T24" fmla="*/ 51 w 101"/>
                <a:gd name="T2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26">
                  <a:moveTo>
                    <a:pt x="51" y="126"/>
                  </a:moveTo>
                  <a:cubicBezTo>
                    <a:pt x="43" y="126"/>
                    <a:pt x="35" y="124"/>
                    <a:pt x="28" y="120"/>
                  </a:cubicBezTo>
                  <a:cubicBezTo>
                    <a:pt x="11" y="108"/>
                    <a:pt x="0" y="84"/>
                    <a:pt x="0" y="57"/>
                  </a:cubicBezTo>
                  <a:cubicBezTo>
                    <a:pt x="0" y="15"/>
                    <a:pt x="26" y="0"/>
                    <a:pt x="51" y="0"/>
                  </a:cubicBezTo>
                  <a:cubicBezTo>
                    <a:pt x="75" y="0"/>
                    <a:pt x="101" y="15"/>
                    <a:pt x="101" y="57"/>
                  </a:cubicBezTo>
                  <a:cubicBezTo>
                    <a:pt x="101" y="84"/>
                    <a:pt x="91" y="108"/>
                    <a:pt x="73" y="120"/>
                  </a:cubicBezTo>
                  <a:cubicBezTo>
                    <a:pt x="66" y="124"/>
                    <a:pt x="59" y="126"/>
                    <a:pt x="51" y="126"/>
                  </a:cubicBezTo>
                  <a:close/>
                  <a:moveTo>
                    <a:pt x="51" y="20"/>
                  </a:moveTo>
                  <a:cubicBezTo>
                    <a:pt x="31" y="20"/>
                    <a:pt x="20" y="33"/>
                    <a:pt x="20" y="57"/>
                  </a:cubicBezTo>
                  <a:cubicBezTo>
                    <a:pt x="20" y="77"/>
                    <a:pt x="28" y="95"/>
                    <a:pt x="39" y="103"/>
                  </a:cubicBezTo>
                  <a:cubicBezTo>
                    <a:pt x="47" y="108"/>
                    <a:pt x="55" y="108"/>
                    <a:pt x="62" y="103"/>
                  </a:cubicBezTo>
                  <a:cubicBezTo>
                    <a:pt x="74" y="95"/>
                    <a:pt x="81" y="77"/>
                    <a:pt x="81" y="57"/>
                  </a:cubicBezTo>
                  <a:cubicBezTo>
                    <a:pt x="81" y="33"/>
                    <a:pt x="71" y="20"/>
                    <a:pt x="51"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67"/>
            <p:cNvSpPr>
              <a:spLocks noEditPoints="1"/>
            </p:cNvSpPr>
            <p:nvPr/>
          </p:nvSpPr>
          <p:spPr bwMode="auto">
            <a:xfrm>
              <a:off x="6388567" y="1937376"/>
              <a:ext cx="119082" cy="56031"/>
            </a:xfrm>
            <a:custGeom>
              <a:avLst/>
              <a:gdLst>
                <a:gd name="T0" fmla="*/ 153 w 163"/>
                <a:gd name="T1" fmla="*/ 93 h 93"/>
                <a:gd name="T2" fmla="*/ 10 w 163"/>
                <a:gd name="T3" fmla="*/ 93 h 93"/>
                <a:gd name="T4" fmla="*/ 0 w 163"/>
                <a:gd name="T5" fmla="*/ 83 h 93"/>
                <a:gd name="T6" fmla="*/ 0 w 163"/>
                <a:gd name="T7" fmla="*/ 56 h 93"/>
                <a:gd name="T8" fmla="*/ 0 w 163"/>
                <a:gd name="T9" fmla="*/ 55 h 93"/>
                <a:gd name="T10" fmla="*/ 34 w 163"/>
                <a:gd name="T11" fmla="*/ 26 h 93"/>
                <a:gd name="T12" fmla="*/ 52 w 163"/>
                <a:gd name="T13" fmla="*/ 26 h 93"/>
                <a:gd name="T14" fmla="*/ 53 w 163"/>
                <a:gd name="T15" fmla="*/ 24 h 93"/>
                <a:gd name="T16" fmla="*/ 55 w 163"/>
                <a:gd name="T17" fmla="*/ 10 h 93"/>
                <a:gd name="T18" fmla="*/ 60 w 163"/>
                <a:gd name="T19" fmla="*/ 1 h 93"/>
                <a:gd name="T20" fmla="*/ 70 w 163"/>
                <a:gd name="T21" fmla="*/ 2 h 93"/>
                <a:gd name="T22" fmla="*/ 93 w 163"/>
                <a:gd name="T23" fmla="*/ 2 h 93"/>
                <a:gd name="T24" fmla="*/ 103 w 163"/>
                <a:gd name="T25" fmla="*/ 1 h 93"/>
                <a:gd name="T26" fmla="*/ 109 w 163"/>
                <a:gd name="T27" fmla="*/ 10 h 93"/>
                <a:gd name="T28" fmla="*/ 110 w 163"/>
                <a:gd name="T29" fmla="*/ 24 h 93"/>
                <a:gd name="T30" fmla="*/ 111 w 163"/>
                <a:gd name="T31" fmla="*/ 26 h 93"/>
                <a:gd name="T32" fmla="*/ 130 w 163"/>
                <a:gd name="T33" fmla="*/ 26 h 93"/>
                <a:gd name="T34" fmla="*/ 163 w 163"/>
                <a:gd name="T35" fmla="*/ 55 h 93"/>
                <a:gd name="T36" fmla="*/ 163 w 163"/>
                <a:gd name="T37" fmla="*/ 56 h 93"/>
                <a:gd name="T38" fmla="*/ 163 w 163"/>
                <a:gd name="T39" fmla="*/ 83 h 93"/>
                <a:gd name="T40" fmla="*/ 153 w 163"/>
                <a:gd name="T41" fmla="*/ 93 h 93"/>
                <a:gd name="T42" fmla="*/ 20 w 163"/>
                <a:gd name="T43" fmla="*/ 73 h 93"/>
                <a:gd name="T44" fmla="*/ 143 w 163"/>
                <a:gd name="T45" fmla="*/ 73 h 93"/>
                <a:gd name="T46" fmla="*/ 143 w 163"/>
                <a:gd name="T47" fmla="*/ 57 h 93"/>
                <a:gd name="T48" fmla="*/ 130 w 163"/>
                <a:gd name="T49" fmla="*/ 46 h 93"/>
                <a:gd name="T50" fmla="*/ 108 w 163"/>
                <a:gd name="T51" fmla="*/ 46 h 93"/>
                <a:gd name="T52" fmla="*/ 105 w 163"/>
                <a:gd name="T53" fmla="*/ 45 h 93"/>
                <a:gd name="T54" fmla="*/ 100 w 163"/>
                <a:gd name="T55" fmla="*/ 43 h 93"/>
                <a:gd name="T56" fmla="*/ 92 w 163"/>
                <a:gd name="T57" fmla="*/ 31 h 93"/>
                <a:gd name="T58" fmla="*/ 90 w 163"/>
                <a:gd name="T59" fmla="*/ 25 h 93"/>
                <a:gd name="T60" fmla="*/ 74 w 163"/>
                <a:gd name="T61" fmla="*/ 25 h 93"/>
                <a:gd name="T62" fmla="*/ 72 w 163"/>
                <a:gd name="T63" fmla="*/ 31 h 93"/>
                <a:gd name="T64" fmla="*/ 64 w 163"/>
                <a:gd name="T65" fmla="*/ 42 h 93"/>
                <a:gd name="T66" fmla="*/ 59 w 163"/>
                <a:gd name="T67" fmla="*/ 45 h 93"/>
                <a:gd name="T68" fmla="*/ 55 w 163"/>
                <a:gd name="T69" fmla="*/ 46 h 93"/>
                <a:gd name="T70" fmla="*/ 34 w 163"/>
                <a:gd name="T71" fmla="*/ 46 h 93"/>
                <a:gd name="T72" fmla="*/ 20 w 163"/>
                <a:gd name="T73" fmla="*/ 57 h 93"/>
                <a:gd name="T74" fmla="*/ 20 w 163"/>
                <a:gd name="T75"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93">
                  <a:moveTo>
                    <a:pt x="153" y="93"/>
                  </a:moveTo>
                  <a:cubicBezTo>
                    <a:pt x="10" y="93"/>
                    <a:pt x="10" y="93"/>
                    <a:pt x="10" y="93"/>
                  </a:cubicBezTo>
                  <a:cubicBezTo>
                    <a:pt x="5" y="93"/>
                    <a:pt x="0" y="88"/>
                    <a:pt x="0" y="83"/>
                  </a:cubicBezTo>
                  <a:cubicBezTo>
                    <a:pt x="0" y="56"/>
                    <a:pt x="0" y="56"/>
                    <a:pt x="0" y="56"/>
                  </a:cubicBezTo>
                  <a:cubicBezTo>
                    <a:pt x="0" y="56"/>
                    <a:pt x="0" y="55"/>
                    <a:pt x="0" y="55"/>
                  </a:cubicBezTo>
                  <a:cubicBezTo>
                    <a:pt x="3" y="38"/>
                    <a:pt x="17" y="26"/>
                    <a:pt x="34" y="26"/>
                  </a:cubicBezTo>
                  <a:cubicBezTo>
                    <a:pt x="52" y="26"/>
                    <a:pt x="52" y="26"/>
                    <a:pt x="52" y="26"/>
                  </a:cubicBezTo>
                  <a:cubicBezTo>
                    <a:pt x="52" y="25"/>
                    <a:pt x="53" y="25"/>
                    <a:pt x="53" y="24"/>
                  </a:cubicBezTo>
                  <a:cubicBezTo>
                    <a:pt x="54" y="21"/>
                    <a:pt x="55" y="16"/>
                    <a:pt x="55" y="10"/>
                  </a:cubicBezTo>
                  <a:cubicBezTo>
                    <a:pt x="55" y="6"/>
                    <a:pt x="57" y="3"/>
                    <a:pt x="60" y="1"/>
                  </a:cubicBezTo>
                  <a:cubicBezTo>
                    <a:pt x="64" y="0"/>
                    <a:pt x="67" y="0"/>
                    <a:pt x="70" y="2"/>
                  </a:cubicBezTo>
                  <a:cubicBezTo>
                    <a:pt x="78" y="7"/>
                    <a:pt x="86" y="7"/>
                    <a:pt x="93" y="2"/>
                  </a:cubicBezTo>
                  <a:cubicBezTo>
                    <a:pt x="96" y="0"/>
                    <a:pt x="100" y="0"/>
                    <a:pt x="103" y="1"/>
                  </a:cubicBezTo>
                  <a:cubicBezTo>
                    <a:pt x="106" y="3"/>
                    <a:pt x="108" y="6"/>
                    <a:pt x="109" y="10"/>
                  </a:cubicBezTo>
                  <a:cubicBezTo>
                    <a:pt x="109" y="18"/>
                    <a:pt x="110" y="22"/>
                    <a:pt x="110" y="24"/>
                  </a:cubicBezTo>
                  <a:cubicBezTo>
                    <a:pt x="111" y="25"/>
                    <a:pt x="111" y="25"/>
                    <a:pt x="111" y="26"/>
                  </a:cubicBezTo>
                  <a:cubicBezTo>
                    <a:pt x="130" y="26"/>
                    <a:pt x="130" y="26"/>
                    <a:pt x="130" y="26"/>
                  </a:cubicBezTo>
                  <a:cubicBezTo>
                    <a:pt x="146" y="26"/>
                    <a:pt x="161" y="38"/>
                    <a:pt x="163" y="55"/>
                  </a:cubicBezTo>
                  <a:cubicBezTo>
                    <a:pt x="163" y="55"/>
                    <a:pt x="163" y="56"/>
                    <a:pt x="163" y="56"/>
                  </a:cubicBezTo>
                  <a:cubicBezTo>
                    <a:pt x="163" y="83"/>
                    <a:pt x="163" y="83"/>
                    <a:pt x="163" y="83"/>
                  </a:cubicBezTo>
                  <a:cubicBezTo>
                    <a:pt x="163" y="88"/>
                    <a:pt x="159" y="93"/>
                    <a:pt x="153" y="93"/>
                  </a:cubicBezTo>
                  <a:close/>
                  <a:moveTo>
                    <a:pt x="20" y="73"/>
                  </a:moveTo>
                  <a:cubicBezTo>
                    <a:pt x="143" y="73"/>
                    <a:pt x="143" y="73"/>
                    <a:pt x="143" y="73"/>
                  </a:cubicBezTo>
                  <a:cubicBezTo>
                    <a:pt x="143" y="57"/>
                    <a:pt x="143" y="57"/>
                    <a:pt x="143" y="57"/>
                  </a:cubicBezTo>
                  <a:cubicBezTo>
                    <a:pt x="142" y="51"/>
                    <a:pt x="136" y="46"/>
                    <a:pt x="130" y="46"/>
                  </a:cubicBezTo>
                  <a:cubicBezTo>
                    <a:pt x="108" y="46"/>
                    <a:pt x="108" y="46"/>
                    <a:pt x="108" y="46"/>
                  </a:cubicBezTo>
                  <a:cubicBezTo>
                    <a:pt x="107" y="46"/>
                    <a:pt x="106" y="45"/>
                    <a:pt x="105" y="45"/>
                  </a:cubicBezTo>
                  <a:cubicBezTo>
                    <a:pt x="103" y="44"/>
                    <a:pt x="101" y="44"/>
                    <a:pt x="100" y="43"/>
                  </a:cubicBezTo>
                  <a:cubicBezTo>
                    <a:pt x="96" y="40"/>
                    <a:pt x="93" y="36"/>
                    <a:pt x="92" y="31"/>
                  </a:cubicBezTo>
                  <a:cubicBezTo>
                    <a:pt x="91" y="29"/>
                    <a:pt x="90" y="27"/>
                    <a:pt x="90" y="25"/>
                  </a:cubicBezTo>
                  <a:cubicBezTo>
                    <a:pt x="85" y="26"/>
                    <a:pt x="79" y="26"/>
                    <a:pt x="74" y="25"/>
                  </a:cubicBezTo>
                  <a:cubicBezTo>
                    <a:pt x="73" y="27"/>
                    <a:pt x="73" y="29"/>
                    <a:pt x="72" y="31"/>
                  </a:cubicBezTo>
                  <a:cubicBezTo>
                    <a:pt x="70" y="36"/>
                    <a:pt x="67" y="40"/>
                    <a:pt x="64" y="42"/>
                  </a:cubicBezTo>
                  <a:cubicBezTo>
                    <a:pt x="62" y="44"/>
                    <a:pt x="61" y="44"/>
                    <a:pt x="59" y="45"/>
                  </a:cubicBezTo>
                  <a:cubicBezTo>
                    <a:pt x="58" y="45"/>
                    <a:pt x="57" y="46"/>
                    <a:pt x="55" y="46"/>
                  </a:cubicBezTo>
                  <a:cubicBezTo>
                    <a:pt x="34" y="46"/>
                    <a:pt x="34" y="46"/>
                    <a:pt x="34" y="46"/>
                  </a:cubicBezTo>
                  <a:cubicBezTo>
                    <a:pt x="27" y="46"/>
                    <a:pt x="21" y="51"/>
                    <a:pt x="20" y="57"/>
                  </a:cubicBezTo>
                  <a:lnTo>
                    <a:pt x="20" y="7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68"/>
            <p:cNvSpPr>
              <a:spLocks/>
            </p:cNvSpPr>
            <p:nvPr/>
          </p:nvSpPr>
          <p:spPr bwMode="auto">
            <a:xfrm>
              <a:off x="6216867" y="1981400"/>
              <a:ext cx="312244" cy="12007"/>
            </a:xfrm>
            <a:custGeom>
              <a:avLst/>
              <a:gdLst>
                <a:gd name="T0" fmla="*/ 418 w 428"/>
                <a:gd name="T1" fmla="*/ 20 h 20"/>
                <a:gd name="T2" fmla="*/ 10 w 428"/>
                <a:gd name="T3" fmla="*/ 20 h 20"/>
                <a:gd name="T4" fmla="*/ 0 w 428"/>
                <a:gd name="T5" fmla="*/ 10 h 20"/>
                <a:gd name="T6" fmla="*/ 10 w 428"/>
                <a:gd name="T7" fmla="*/ 0 h 20"/>
                <a:gd name="T8" fmla="*/ 418 w 428"/>
                <a:gd name="T9" fmla="*/ 0 h 20"/>
                <a:gd name="T10" fmla="*/ 428 w 428"/>
                <a:gd name="T11" fmla="*/ 10 h 20"/>
                <a:gd name="T12" fmla="*/ 418 w 42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28" h="20">
                  <a:moveTo>
                    <a:pt x="418" y="20"/>
                  </a:moveTo>
                  <a:cubicBezTo>
                    <a:pt x="10" y="20"/>
                    <a:pt x="10" y="20"/>
                    <a:pt x="10" y="20"/>
                  </a:cubicBezTo>
                  <a:cubicBezTo>
                    <a:pt x="4" y="20"/>
                    <a:pt x="0" y="15"/>
                    <a:pt x="0" y="10"/>
                  </a:cubicBezTo>
                  <a:cubicBezTo>
                    <a:pt x="0" y="4"/>
                    <a:pt x="4" y="0"/>
                    <a:pt x="10" y="0"/>
                  </a:cubicBezTo>
                  <a:cubicBezTo>
                    <a:pt x="418" y="0"/>
                    <a:pt x="418" y="0"/>
                    <a:pt x="418" y="0"/>
                  </a:cubicBezTo>
                  <a:cubicBezTo>
                    <a:pt x="423" y="0"/>
                    <a:pt x="428" y="4"/>
                    <a:pt x="428" y="10"/>
                  </a:cubicBezTo>
                  <a:cubicBezTo>
                    <a:pt x="428" y="15"/>
                    <a:pt x="423" y="20"/>
                    <a:pt x="418"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69"/>
            <p:cNvSpPr>
              <a:spLocks/>
            </p:cNvSpPr>
            <p:nvPr/>
          </p:nvSpPr>
          <p:spPr bwMode="auto">
            <a:xfrm>
              <a:off x="6262561" y="1678948"/>
              <a:ext cx="141929" cy="12007"/>
            </a:xfrm>
            <a:custGeom>
              <a:avLst/>
              <a:gdLst>
                <a:gd name="T0" fmla="*/ 184 w 194"/>
                <a:gd name="T1" fmla="*/ 20 h 20"/>
                <a:gd name="T2" fmla="*/ 10 w 194"/>
                <a:gd name="T3" fmla="*/ 20 h 20"/>
                <a:gd name="T4" fmla="*/ 0 w 194"/>
                <a:gd name="T5" fmla="*/ 10 h 20"/>
                <a:gd name="T6" fmla="*/ 10 w 194"/>
                <a:gd name="T7" fmla="*/ 0 h 20"/>
                <a:gd name="T8" fmla="*/ 184 w 194"/>
                <a:gd name="T9" fmla="*/ 0 h 20"/>
                <a:gd name="T10" fmla="*/ 194 w 194"/>
                <a:gd name="T11" fmla="*/ 10 h 20"/>
                <a:gd name="T12" fmla="*/ 184 w 19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94" h="20">
                  <a:moveTo>
                    <a:pt x="184" y="20"/>
                  </a:moveTo>
                  <a:cubicBezTo>
                    <a:pt x="10" y="20"/>
                    <a:pt x="10" y="20"/>
                    <a:pt x="10" y="20"/>
                  </a:cubicBezTo>
                  <a:cubicBezTo>
                    <a:pt x="4" y="20"/>
                    <a:pt x="0" y="16"/>
                    <a:pt x="0" y="10"/>
                  </a:cubicBezTo>
                  <a:cubicBezTo>
                    <a:pt x="0" y="5"/>
                    <a:pt x="4" y="0"/>
                    <a:pt x="10" y="0"/>
                  </a:cubicBezTo>
                  <a:cubicBezTo>
                    <a:pt x="184" y="0"/>
                    <a:pt x="184" y="0"/>
                    <a:pt x="184" y="0"/>
                  </a:cubicBezTo>
                  <a:cubicBezTo>
                    <a:pt x="190" y="0"/>
                    <a:pt x="194" y="5"/>
                    <a:pt x="194" y="10"/>
                  </a:cubicBezTo>
                  <a:cubicBezTo>
                    <a:pt x="194" y="16"/>
                    <a:pt x="190" y="20"/>
                    <a:pt x="184"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70"/>
            <p:cNvSpPr>
              <a:spLocks/>
            </p:cNvSpPr>
            <p:nvPr/>
          </p:nvSpPr>
          <p:spPr bwMode="auto">
            <a:xfrm>
              <a:off x="6262561" y="1712109"/>
              <a:ext cx="97620" cy="12007"/>
            </a:xfrm>
            <a:custGeom>
              <a:avLst/>
              <a:gdLst>
                <a:gd name="T0" fmla="*/ 123 w 133"/>
                <a:gd name="T1" fmla="*/ 20 h 20"/>
                <a:gd name="T2" fmla="*/ 10 w 133"/>
                <a:gd name="T3" fmla="*/ 20 h 20"/>
                <a:gd name="T4" fmla="*/ 0 w 133"/>
                <a:gd name="T5" fmla="*/ 10 h 20"/>
                <a:gd name="T6" fmla="*/ 10 w 133"/>
                <a:gd name="T7" fmla="*/ 0 h 20"/>
                <a:gd name="T8" fmla="*/ 123 w 133"/>
                <a:gd name="T9" fmla="*/ 0 h 20"/>
                <a:gd name="T10" fmla="*/ 133 w 133"/>
                <a:gd name="T11" fmla="*/ 10 h 20"/>
                <a:gd name="T12" fmla="*/ 123 w 13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33" h="20">
                  <a:moveTo>
                    <a:pt x="123" y="20"/>
                  </a:moveTo>
                  <a:cubicBezTo>
                    <a:pt x="10" y="20"/>
                    <a:pt x="10" y="20"/>
                    <a:pt x="10" y="20"/>
                  </a:cubicBezTo>
                  <a:cubicBezTo>
                    <a:pt x="4" y="20"/>
                    <a:pt x="0" y="16"/>
                    <a:pt x="0" y="10"/>
                  </a:cubicBezTo>
                  <a:cubicBezTo>
                    <a:pt x="0" y="5"/>
                    <a:pt x="4" y="0"/>
                    <a:pt x="10" y="0"/>
                  </a:cubicBezTo>
                  <a:cubicBezTo>
                    <a:pt x="123" y="0"/>
                    <a:pt x="123" y="0"/>
                    <a:pt x="123" y="0"/>
                  </a:cubicBezTo>
                  <a:cubicBezTo>
                    <a:pt x="129" y="0"/>
                    <a:pt x="133" y="5"/>
                    <a:pt x="133" y="10"/>
                  </a:cubicBezTo>
                  <a:cubicBezTo>
                    <a:pt x="133" y="16"/>
                    <a:pt x="129" y="20"/>
                    <a:pt x="123"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71"/>
            <p:cNvSpPr>
              <a:spLocks/>
            </p:cNvSpPr>
            <p:nvPr/>
          </p:nvSpPr>
          <p:spPr bwMode="auto">
            <a:xfrm>
              <a:off x="6262561" y="1745842"/>
              <a:ext cx="153699" cy="12007"/>
            </a:xfrm>
            <a:custGeom>
              <a:avLst/>
              <a:gdLst>
                <a:gd name="T0" fmla="*/ 200 w 210"/>
                <a:gd name="T1" fmla="*/ 20 h 20"/>
                <a:gd name="T2" fmla="*/ 10 w 210"/>
                <a:gd name="T3" fmla="*/ 20 h 20"/>
                <a:gd name="T4" fmla="*/ 0 w 210"/>
                <a:gd name="T5" fmla="*/ 10 h 20"/>
                <a:gd name="T6" fmla="*/ 10 w 210"/>
                <a:gd name="T7" fmla="*/ 0 h 20"/>
                <a:gd name="T8" fmla="*/ 200 w 210"/>
                <a:gd name="T9" fmla="*/ 0 h 20"/>
                <a:gd name="T10" fmla="*/ 210 w 210"/>
                <a:gd name="T11" fmla="*/ 10 h 20"/>
                <a:gd name="T12" fmla="*/ 200 w 21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10" h="20">
                  <a:moveTo>
                    <a:pt x="200" y="20"/>
                  </a:moveTo>
                  <a:cubicBezTo>
                    <a:pt x="10" y="20"/>
                    <a:pt x="10" y="20"/>
                    <a:pt x="10" y="20"/>
                  </a:cubicBezTo>
                  <a:cubicBezTo>
                    <a:pt x="4" y="20"/>
                    <a:pt x="0" y="15"/>
                    <a:pt x="0" y="10"/>
                  </a:cubicBezTo>
                  <a:cubicBezTo>
                    <a:pt x="0" y="4"/>
                    <a:pt x="4" y="0"/>
                    <a:pt x="10" y="0"/>
                  </a:cubicBezTo>
                  <a:cubicBezTo>
                    <a:pt x="200" y="0"/>
                    <a:pt x="200" y="0"/>
                    <a:pt x="200" y="0"/>
                  </a:cubicBezTo>
                  <a:cubicBezTo>
                    <a:pt x="205" y="0"/>
                    <a:pt x="210" y="4"/>
                    <a:pt x="210" y="10"/>
                  </a:cubicBezTo>
                  <a:cubicBezTo>
                    <a:pt x="210" y="15"/>
                    <a:pt x="205" y="20"/>
                    <a:pt x="200"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72"/>
            <p:cNvSpPr>
              <a:spLocks/>
            </p:cNvSpPr>
            <p:nvPr/>
          </p:nvSpPr>
          <p:spPr bwMode="auto">
            <a:xfrm>
              <a:off x="6262561" y="1779003"/>
              <a:ext cx="131544" cy="12007"/>
            </a:xfrm>
            <a:custGeom>
              <a:avLst/>
              <a:gdLst>
                <a:gd name="T0" fmla="*/ 170 w 180"/>
                <a:gd name="T1" fmla="*/ 20 h 20"/>
                <a:gd name="T2" fmla="*/ 10 w 180"/>
                <a:gd name="T3" fmla="*/ 20 h 20"/>
                <a:gd name="T4" fmla="*/ 0 w 180"/>
                <a:gd name="T5" fmla="*/ 10 h 20"/>
                <a:gd name="T6" fmla="*/ 10 w 180"/>
                <a:gd name="T7" fmla="*/ 0 h 20"/>
                <a:gd name="T8" fmla="*/ 170 w 180"/>
                <a:gd name="T9" fmla="*/ 0 h 20"/>
                <a:gd name="T10" fmla="*/ 180 w 180"/>
                <a:gd name="T11" fmla="*/ 10 h 20"/>
                <a:gd name="T12" fmla="*/ 170 w 18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80" h="20">
                  <a:moveTo>
                    <a:pt x="170" y="20"/>
                  </a:moveTo>
                  <a:cubicBezTo>
                    <a:pt x="10" y="20"/>
                    <a:pt x="10" y="20"/>
                    <a:pt x="10" y="20"/>
                  </a:cubicBezTo>
                  <a:cubicBezTo>
                    <a:pt x="4" y="20"/>
                    <a:pt x="0" y="16"/>
                    <a:pt x="0" y="10"/>
                  </a:cubicBezTo>
                  <a:cubicBezTo>
                    <a:pt x="0" y="5"/>
                    <a:pt x="4" y="0"/>
                    <a:pt x="10" y="0"/>
                  </a:cubicBezTo>
                  <a:cubicBezTo>
                    <a:pt x="170" y="0"/>
                    <a:pt x="170" y="0"/>
                    <a:pt x="170" y="0"/>
                  </a:cubicBezTo>
                  <a:cubicBezTo>
                    <a:pt x="176" y="0"/>
                    <a:pt x="180" y="5"/>
                    <a:pt x="180" y="10"/>
                  </a:cubicBezTo>
                  <a:cubicBezTo>
                    <a:pt x="180" y="16"/>
                    <a:pt x="176" y="20"/>
                    <a:pt x="170" y="2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9" name="Group 8">
            <a:extLst>
              <a:ext uri="{C183D7F6-B498-43B3-948B-1728B52AA6E4}">
                <adec:decorative xmlns:adec="http://schemas.microsoft.com/office/drawing/2017/decorative" val="1"/>
              </a:ext>
            </a:extLst>
          </p:cNvPr>
          <p:cNvGrpSpPr/>
          <p:nvPr/>
        </p:nvGrpSpPr>
        <p:grpSpPr>
          <a:xfrm>
            <a:off x="6064420" y="4858301"/>
            <a:ext cx="504287" cy="524104"/>
            <a:chOff x="6242249" y="3954297"/>
            <a:chExt cx="391080" cy="451861"/>
          </a:xfrm>
        </p:grpSpPr>
        <p:sp>
          <p:nvSpPr>
            <p:cNvPr id="116" name="Freeform 12"/>
            <p:cNvSpPr>
              <a:spLocks/>
            </p:cNvSpPr>
            <p:nvPr/>
          </p:nvSpPr>
          <p:spPr bwMode="auto">
            <a:xfrm>
              <a:off x="6242249" y="3999354"/>
              <a:ext cx="391080" cy="406804"/>
            </a:xfrm>
            <a:custGeom>
              <a:avLst/>
              <a:gdLst>
                <a:gd name="T0" fmla="*/ 1289 w 1316"/>
                <a:gd name="T1" fmla="*/ 1299 h 1370"/>
                <a:gd name="T2" fmla="*/ 1273 w 1316"/>
                <a:gd name="T3" fmla="*/ 1224 h 1370"/>
                <a:gd name="T4" fmla="*/ 1226 w 1316"/>
                <a:gd name="T5" fmla="*/ 1088 h 1370"/>
                <a:gd name="T6" fmla="*/ 1083 w 1316"/>
                <a:gd name="T7" fmla="*/ 1096 h 1370"/>
                <a:gd name="T8" fmla="*/ 1008 w 1316"/>
                <a:gd name="T9" fmla="*/ 1110 h 1370"/>
                <a:gd name="T10" fmla="*/ 992 w 1316"/>
                <a:gd name="T11" fmla="*/ 1036 h 1370"/>
                <a:gd name="T12" fmla="*/ 958 w 1316"/>
                <a:gd name="T13" fmla="*/ 909 h 1370"/>
                <a:gd name="T14" fmla="*/ 1013 w 1316"/>
                <a:gd name="T15" fmla="*/ 855 h 1370"/>
                <a:gd name="T16" fmla="*/ 1028 w 1316"/>
                <a:gd name="T17" fmla="*/ 811 h 1370"/>
                <a:gd name="T18" fmla="*/ 1001 w 1316"/>
                <a:gd name="T19" fmla="*/ 775 h 1370"/>
                <a:gd name="T20" fmla="*/ 791 w 1316"/>
                <a:gd name="T21" fmla="*/ 651 h 1370"/>
                <a:gd name="T22" fmla="*/ 790 w 1316"/>
                <a:gd name="T23" fmla="*/ 651 h 1370"/>
                <a:gd name="T24" fmla="*/ 760 w 1316"/>
                <a:gd name="T25" fmla="*/ 645 h 1370"/>
                <a:gd name="T26" fmla="*/ 715 w 1316"/>
                <a:gd name="T27" fmla="*/ 662 h 1370"/>
                <a:gd name="T28" fmla="*/ 653 w 1316"/>
                <a:gd name="T29" fmla="*/ 725 h 1370"/>
                <a:gd name="T30" fmla="*/ 646 w 1316"/>
                <a:gd name="T31" fmla="*/ 729 h 1370"/>
                <a:gd name="T32" fmla="*/ 639 w 1316"/>
                <a:gd name="T33" fmla="*/ 731 h 1370"/>
                <a:gd name="T34" fmla="*/ 625 w 1316"/>
                <a:gd name="T35" fmla="*/ 728 h 1370"/>
                <a:gd name="T36" fmla="*/ 586 w 1316"/>
                <a:gd name="T37" fmla="*/ 712 h 1370"/>
                <a:gd name="T38" fmla="*/ 522 w 1316"/>
                <a:gd name="T39" fmla="*/ 671 h 1370"/>
                <a:gd name="T40" fmla="*/ 435 w 1316"/>
                <a:gd name="T41" fmla="*/ 593 h 1370"/>
                <a:gd name="T42" fmla="*/ 358 w 1316"/>
                <a:gd name="T43" fmla="*/ 507 h 1370"/>
                <a:gd name="T44" fmla="*/ 317 w 1316"/>
                <a:gd name="T45" fmla="*/ 443 h 1370"/>
                <a:gd name="T46" fmla="*/ 298 w 1316"/>
                <a:gd name="T47" fmla="*/ 391 h 1370"/>
                <a:gd name="T48" fmla="*/ 299 w 1316"/>
                <a:gd name="T49" fmla="*/ 383 h 1370"/>
                <a:gd name="T50" fmla="*/ 303 w 1316"/>
                <a:gd name="T51" fmla="*/ 376 h 1370"/>
                <a:gd name="T52" fmla="*/ 357 w 1316"/>
                <a:gd name="T53" fmla="*/ 322 h 1370"/>
                <a:gd name="T54" fmla="*/ 375 w 1316"/>
                <a:gd name="T55" fmla="*/ 287 h 1370"/>
                <a:gd name="T56" fmla="*/ 370 w 1316"/>
                <a:gd name="T57" fmla="*/ 249 h 1370"/>
                <a:gd name="T58" fmla="*/ 253 w 1316"/>
                <a:gd name="T59" fmla="*/ 28 h 1370"/>
                <a:gd name="T60" fmla="*/ 235 w 1316"/>
                <a:gd name="T61" fmla="*/ 8 h 1370"/>
                <a:gd name="T62" fmla="*/ 210 w 1316"/>
                <a:gd name="T63" fmla="*/ 0 h 1370"/>
                <a:gd name="T64" fmla="*/ 175 w 1316"/>
                <a:gd name="T65" fmla="*/ 15 h 1370"/>
                <a:gd name="T66" fmla="*/ 30 w 1316"/>
                <a:gd name="T67" fmla="*/ 160 h 1370"/>
                <a:gd name="T68" fmla="*/ 12 w 1316"/>
                <a:gd name="T69" fmla="*/ 186 h 1370"/>
                <a:gd name="T70" fmla="*/ 2 w 1316"/>
                <a:gd name="T71" fmla="*/ 217 h 1370"/>
                <a:gd name="T72" fmla="*/ 1 w 1316"/>
                <a:gd name="T73" fmla="*/ 238 h 1370"/>
                <a:gd name="T74" fmla="*/ 5 w 1316"/>
                <a:gd name="T75" fmla="*/ 292 h 1370"/>
                <a:gd name="T76" fmla="*/ 26 w 1316"/>
                <a:gd name="T77" fmla="*/ 374 h 1370"/>
                <a:gd name="T78" fmla="*/ 71 w 1316"/>
                <a:gd name="T79" fmla="*/ 480 h 1370"/>
                <a:gd name="T80" fmla="*/ 152 w 1316"/>
                <a:gd name="T81" fmla="*/ 606 h 1370"/>
                <a:gd name="T82" fmla="*/ 278 w 1316"/>
                <a:gd name="T83" fmla="*/ 750 h 1370"/>
                <a:gd name="T84" fmla="*/ 459 w 1316"/>
                <a:gd name="T85" fmla="*/ 903 h 1370"/>
                <a:gd name="T86" fmla="*/ 611 w 1316"/>
                <a:gd name="T87" fmla="*/ 986 h 1370"/>
                <a:gd name="T88" fmla="*/ 724 w 1316"/>
                <a:gd name="T89" fmla="*/ 1021 h 1370"/>
                <a:gd name="T90" fmla="*/ 791 w 1316"/>
                <a:gd name="T91" fmla="*/ 1028 h 1370"/>
                <a:gd name="T92" fmla="*/ 805 w 1316"/>
                <a:gd name="T93" fmla="*/ 1027 h 1370"/>
                <a:gd name="T94" fmla="*/ 812 w 1316"/>
                <a:gd name="T95" fmla="*/ 1027 h 1370"/>
                <a:gd name="T96" fmla="*/ 843 w 1316"/>
                <a:gd name="T97" fmla="*/ 1017 h 1370"/>
                <a:gd name="T98" fmla="*/ 868 w 1316"/>
                <a:gd name="T99" fmla="*/ 998 h 1370"/>
                <a:gd name="T100" fmla="*/ 908 w 1316"/>
                <a:gd name="T101" fmla="*/ 959 h 1370"/>
                <a:gd name="T102" fmla="*/ 922 w 1316"/>
                <a:gd name="T103" fmla="*/ 1032 h 1370"/>
                <a:gd name="T104" fmla="*/ 969 w 1316"/>
                <a:gd name="T105" fmla="*/ 1169 h 1370"/>
                <a:gd name="T106" fmla="*/ 1112 w 1316"/>
                <a:gd name="T107" fmla="*/ 1160 h 1370"/>
                <a:gd name="T108" fmla="*/ 1187 w 1316"/>
                <a:gd name="T109" fmla="*/ 1146 h 1370"/>
                <a:gd name="T110" fmla="*/ 1203 w 1316"/>
                <a:gd name="T111" fmla="*/ 1221 h 1370"/>
                <a:gd name="T112" fmla="*/ 1249 w 1316"/>
                <a:gd name="T113" fmla="*/ 1357 h 1370"/>
                <a:gd name="T114" fmla="*/ 1276 w 1316"/>
                <a:gd name="T115" fmla="*/ 1370 h 1370"/>
                <a:gd name="T116" fmla="*/ 1316 w 1316"/>
                <a:gd name="T117" fmla="*/ 1303 h 1370"/>
                <a:gd name="T118" fmla="*/ 1289 w 1316"/>
                <a:gd name="T119" fmla="*/ 1299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6" h="1370">
                  <a:moveTo>
                    <a:pt x="1289" y="1299"/>
                  </a:moveTo>
                  <a:cubicBezTo>
                    <a:pt x="1272" y="1287"/>
                    <a:pt x="1271" y="1267"/>
                    <a:pt x="1273" y="1224"/>
                  </a:cubicBezTo>
                  <a:cubicBezTo>
                    <a:pt x="1275" y="1181"/>
                    <a:pt x="1278" y="1122"/>
                    <a:pt x="1226" y="1088"/>
                  </a:cubicBezTo>
                  <a:cubicBezTo>
                    <a:pt x="1175" y="1053"/>
                    <a:pt x="1121" y="1078"/>
                    <a:pt x="1083" y="1096"/>
                  </a:cubicBezTo>
                  <a:cubicBezTo>
                    <a:pt x="1043" y="1115"/>
                    <a:pt x="1025" y="1122"/>
                    <a:pt x="1008" y="1110"/>
                  </a:cubicBezTo>
                  <a:cubicBezTo>
                    <a:pt x="991" y="1099"/>
                    <a:pt x="990" y="1079"/>
                    <a:pt x="992" y="1036"/>
                  </a:cubicBezTo>
                  <a:cubicBezTo>
                    <a:pt x="994" y="997"/>
                    <a:pt x="996" y="944"/>
                    <a:pt x="958" y="909"/>
                  </a:cubicBezTo>
                  <a:cubicBezTo>
                    <a:pt x="1013" y="855"/>
                    <a:pt x="1013" y="855"/>
                    <a:pt x="1013" y="855"/>
                  </a:cubicBezTo>
                  <a:cubicBezTo>
                    <a:pt x="1025" y="842"/>
                    <a:pt x="1030" y="828"/>
                    <a:pt x="1028" y="811"/>
                  </a:cubicBezTo>
                  <a:cubicBezTo>
                    <a:pt x="1025" y="797"/>
                    <a:pt x="1016" y="785"/>
                    <a:pt x="1001" y="775"/>
                  </a:cubicBezTo>
                  <a:cubicBezTo>
                    <a:pt x="791" y="651"/>
                    <a:pt x="791" y="651"/>
                    <a:pt x="791" y="651"/>
                  </a:cubicBezTo>
                  <a:cubicBezTo>
                    <a:pt x="790" y="651"/>
                    <a:pt x="790" y="651"/>
                    <a:pt x="790" y="651"/>
                  </a:cubicBezTo>
                  <a:cubicBezTo>
                    <a:pt x="783" y="647"/>
                    <a:pt x="773" y="645"/>
                    <a:pt x="760" y="645"/>
                  </a:cubicBezTo>
                  <a:cubicBezTo>
                    <a:pt x="743" y="645"/>
                    <a:pt x="728" y="650"/>
                    <a:pt x="715" y="662"/>
                  </a:cubicBezTo>
                  <a:cubicBezTo>
                    <a:pt x="653" y="725"/>
                    <a:pt x="653" y="725"/>
                    <a:pt x="653" y="725"/>
                  </a:cubicBezTo>
                  <a:cubicBezTo>
                    <a:pt x="651" y="727"/>
                    <a:pt x="649" y="728"/>
                    <a:pt x="646" y="729"/>
                  </a:cubicBezTo>
                  <a:cubicBezTo>
                    <a:pt x="642" y="730"/>
                    <a:pt x="640" y="731"/>
                    <a:pt x="639" y="731"/>
                  </a:cubicBezTo>
                  <a:cubicBezTo>
                    <a:pt x="625" y="728"/>
                    <a:pt x="625" y="728"/>
                    <a:pt x="625" y="728"/>
                  </a:cubicBezTo>
                  <a:cubicBezTo>
                    <a:pt x="616" y="726"/>
                    <a:pt x="603" y="721"/>
                    <a:pt x="586" y="712"/>
                  </a:cubicBezTo>
                  <a:cubicBezTo>
                    <a:pt x="569" y="703"/>
                    <a:pt x="547" y="690"/>
                    <a:pt x="522" y="671"/>
                  </a:cubicBezTo>
                  <a:cubicBezTo>
                    <a:pt x="497" y="653"/>
                    <a:pt x="468" y="627"/>
                    <a:pt x="435" y="593"/>
                  </a:cubicBezTo>
                  <a:cubicBezTo>
                    <a:pt x="402" y="561"/>
                    <a:pt x="376" y="532"/>
                    <a:pt x="358" y="507"/>
                  </a:cubicBezTo>
                  <a:cubicBezTo>
                    <a:pt x="340" y="482"/>
                    <a:pt x="326" y="461"/>
                    <a:pt x="317" y="443"/>
                  </a:cubicBezTo>
                  <a:cubicBezTo>
                    <a:pt x="307" y="424"/>
                    <a:pt x="301" y="406"/>
                    <a:pt x="298" y="391"/>
                  </a:cubicBezTo>
                  <a:cubicBezTo>
                    <a:pt x="298" y="389"/>
                    <a:pt x="298" y="386"/>
                    <a:pt x="299" y="383"/>
                  </a:cubicBezTo>
                  <a:cubicBezTo>
                    <a:pt x="301" y="379"/>
                    <a:pt x="302" y="377"/>
                    <a:pt x="303" y="376"/>
                  </a:cubicBezTo>
                  <a:cubicBezTo>
                    <a:pt x="357" y="322"/>
                    <a:pt x="357" y="322"/>
                    <a:pt x="357" y="322"/>
                  </a:cubicBezTo>
                  <a:cubicBezTo>
                    <a:pt x="366" y="313"/>
                    <a:pt x="372" y="301"/>
                    <a:pt x="375" y="287"/>
                  </a:cubicBezTo>
                  <a:cubicBezTo>
                    <a:pt x="378" y="274"/>
                    <a:pt x="376" y="261"/>
                    <a:pt x="370" y="249"/>
                  </a:cubicBezTo>
                  <a:cubicBezTo>
                    <a:pt x="253" y="28"/>
                    <a:pt x="253" y="28"/>
                    <a:pt x="253" y="28"/>
                  </a:cubicBezTo>
                  <a:cubicBezTo>
                    <a:pt x="248" y="20"/>
                    <a:pt x="242" y="14"/>
                    <a:pt x="235" y="8"/>
                  </a:cubicBezTo>
                  <a:cubicBezTo>
                    <a:pt x="227" y="3"/>
                    <a:pt x="219" y="0"/>
                    <a:pt x="210" y="0"/>
                  </a:cubicBezTo>
                  <a:cubicBezTo>
                    <a:pt x="197" y="0"/>
                    <a:pt x="185" y="5"/>
                    <a:pt x="175" y="15"/>
                  </a:cubicBezTo>
                  <a:cubicBezTo>
                    <a:pt x="30" y="160"/>
                    <a:pt x="30" y="160"/>
                    <a:pt x="30" y="160"/>
                  </a:cubicBezTo>
                  <a:cubicBezTo>
                    <a:pt x="23" y="167"/>
                    <a:pt x="17" y="175"/>
                    <a:pt x="12" y="186"/>
                  </a:cubicBezTo>
                  <a:cubicBezTo>
                    <a:pt x="6" y="196"/>
                    <a:pt x="3" y="207"/>
                    <a:pt x="2" y="217"/>
                  </a:cubicBezTo>
                  <a:cubicBezTo>
                    <a:pt x="2" y="218"/>
                    <a:pt x="1" y="225"/>
                    <a:pt x="1" y="238"/>
                  </a:cubicBezTo>
                  <a:cubicBezTo>
                    <a:pt x="0" y="252"/>
                    <a:pt x="1" y="270"/>
                    <a:pt x="5" y="292"/>
                  </a:cubicBezTo>
                  <a:cubicBezTo>
                    <a:pt x="9" y="315"/>
                    <a:pt x="16" y="342"/>
                    <a:pt x="26" y="374"/>
                  </a:cubicBezTo>
                  <a:cubicBezTo>
                    <a:pt x="36" y="406"/>
                    <a:pt x="51" y="441"/>
                    <a:pt x="71" y="480"/>
                  </a:cubicBezTo>
                  <a:cubicBezTo>
                    <a:pt x="92" y="518"/>
                    <a:pt x="119" y="561"/>
                    <a:pt x="152" y="606"/>
                  </a:cubicBezTo>
                  <a:cubicBezTo>
                    <a:pt x="185" y="652"/>
                    <a:pt x="227" y="700"/>
                    <a:pt x="278" y="750"/>
                  </a:cubicBezTo>
                  <a:cubicBezTo>
                    <a:pt x="342" y="815"/>
                    <a:pt x="402" y="866"/>
                    <a:pt x="459" y="903"/>
                  </a:cubicBezTo>
                  <a:cubicBezTo>
                    <a:pt x="516" y="940"/>
                    <a:pt x="566" y="967"/>
                    <a:pt x="611" y="986"/>
                  </a:cubicBezTo>
                  <a:cubicBezTo>
                    <a:pt x="655" y="1004"/>
                    <a:pt x="693" y="1016"/>
                    <a:pt x="724" y="1021"/>
                  </a:cubicBezTo>
                  <a:cubicBezTo>
                    <a:pt x="755" y="1025"/>
                    <a:pt x="777" y="1028"/>
                    <a:pt x="791" y="1028"/>
                  </a:cubicBezTo>
                  <a:cubicBezTo>
                    <a:pt x="797" y="1028"/>
                    <a:pt x="802" y="1028"/>
                    <a:pt x="805" y="1027"/>
                  </a:cubicBezTo>
                  <a:cubicBezTo>
                    <a:pt x="809" y="1027"/>
                    <a:pt x="811" y="1027"/>
                    <a:pt x="812" y="1027"/>
                  </a:cubicBezTo>
                  <a:cubicBezTo>
                    <a:pt x="822" y="1025"/>
                    <a:pt x="832" y="1022"/>
                    <a:pt x="843" y="1017"/>
                  </a:cubicBezTo>
                  <a:cubicBezTo>
                    <a:pt x="853" y="1012"/>
                    <a:pt x="862" y="1006"/>
                    <a:pt x="868" y="998"/>
                  </a:cubicBezTo>
                  <a:cubicBezTo>
                    <a:pt x="908" y="959"/>
                    <a:pt x="908" y="959"/>
                    <a:pt x="908" y="959"/>
                  </a:cubicBezTo>
                  <a:cubicBezTo>
                    <a:pt x="923" y="970"/>
                    <a:pt x="924" y="991"/>
                    <a:pt x="922" y="1032"/>
                  </a:cubicBezTo>
                  <a:cubicBezTo>
                    <a:pt x="920" y="1075"/>
                    <a:pt x="917" y="1134"/>
                    <a:pt x="969" y="1169"/>
                  </a:cubicBezTo>
                  <a:cubicBezTo>
                    <a:pt x="1020" y="1203"/>
                    <a:pt x="1073" y="1178"/>
                    <a:pt x="1112" y="1160"/>
                  </a:cubicBezTo>
                  <a:cubicBezTo>
                    <a:pt x="1152" y="1142"/>
                    <a:pt x="1170" y="1135"/>
                    <a:pt x="1187" y="1146"/>
                  </a:cubicBezTo>
                  <a:cubicBezTo>
                    <a:pt x="1204" y="1157"/>
                    <a:pt x="1205" y="1177"/>
                    <a:pt x="1203" y="1221"/>
                  </a:cubicBezTo>
                  <a:cubicBezTo>
                    <a:pt x="1201" y="1264"/>
                    <a:pt x="1198" y="1322"/>
                    <a:pt x="1249" y="1357"/>
                  </a:cubicBezTo>
                  <a:cubicBezTo>
                    <a:pt x="1258" y="1363"/>
                    <a:pt x="1267" y="1367"/>
                    <a:pt x="1276" y="1370"/>
                  </a:cubicBezTo>
                  <a:cubicBezTo>
                    <a:pt x="1316" y="1303"/>
                    <a:pt x="1316" y="1303"/>
                    <a:pt x="1316" y="1303"/>
                  </a:cubicBezTo>
                  <a:cubicBezTo>
                    <a:pt x="1305" y="1305"/>
                    <a:pt x="1297" y="1304"/>
                    <a:pt x="1289" y="1299"/>
                  </a:cubicBez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000">
                <a:ln w="0"/>
                <a:effectLst>
                  <a:outerShdw blurRad="38100" dist="19050" dir="2700000" algn="tl" rotWithShape="0">
                    <a:schemeClr val="dk1">
                      <a:alpha val="40000"/>
                    </a:schemeClr>
                  </a:outerShdw>
                </a:effectLst>
              </a:endParaRPr>
            </a:p>
          </p:txBody>
        </p:sp>
        <p:sp>
          <p:nvSpPr>
            <p:cNvPr id="117" name="Freeform 13"/>
            <p:cNvSpPr>
              <a:spLocks/>
            </p:cNvSpPr>
            <p:nvPr/>
          </p:nvSpPr>
          <p:spPr bwMode="auto">
            <a:xfrm>
              <a:off x="6433301" y="3996779"/>
              <a:ext cx="116683" cy="114575"/>
            </a:xfrm>
            <a:custGeom>
              <a:avLst/>
              <a:gdLst>
                <a:gd name="T0" fmla="*/ 33 w 391"/>
                <a:gd name="T1" fmla="*/ 65 h 387"/>
                <a:gd name="T2" fmla="*/ 249 w 391"/>
                <a:gd name="T3" fmla="*/ 143 h 387"/>
                <a:gd name="T4" fmla="*/ 309 w 391"/>
                <a:gd name="T5" fmla="*/ 349 h 387"/>
                <a:gd name="T6" fmla="*/ 337 w 391"/>
                <a:gd name="T7" fmla="*/ 385 h 387"/>
                <a:gd name="T8" fmla="*/ 373 w 391"/>
                <a:gd name="T9" fmla="*/ 357 h 387"/>
                <a:gd name="T10" fmla="*/ 298 w 391"/>
                <a:gd name="T11" fmla="*/ 101 h 387"/>
                <a:gd name="T12" fmla="*/ 33 w 391"/>
                <a:gd name="T13" fmla="*/ 0 h 387"/>
                <a:gd name="T14" fmla="*/ 10 w 391"/>
                <a:gd name="T15" fmla="*/ 9 h 387"/>
                <a:gd name="T16" fmla="*/ 0 w 391"/>
                <a:gd name="T17" fmla="*/ 33 h 387"/>
                <a:gd name="T18" fmla="*/ 33 w 391"/>
                <a:gd name="T19" fmla="*/ 65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1" h="387">
                  <a:moveTo>
                    <a:pt x="33" y="65"/>
                  </a:moveTo>
                  <a:cubicBezTo>
                    <a:pt x="130" y="65"/>
                    <a:pt x="203" y="91"/>
                    <a:pt x="249" y="143"/>
                  </a:cubicBezTo>
                  <a:cubicBezTo>
                    <a:pt x="323" y="225"/>
                    <a:pt x="309" y="348"/>
                    <a:pt x="309" y="349"/>
                  </a:cubicBezTo>
                  <a:cubicBezTo>
                    <a:pt x="306" y="367"/>
                    <a:pt x="319" y="383"/>
                    <a:pt x="337" y="385"/>
                  </a:cubicBezTo>
                  <a:cubicBezTo>
                    <a:pt x="354" y="387"/>
                    <a:pt x="371" y="375"/>
                    <a:pt x="373" y="357"/>
                  </a:cubicBezTo>
                  <a:cubicBezTo>
                    <a:pt x="374" y="351"/>
                    <a:pt x="391" y="205"/>
                    <a:pt x="298" y="101"/>
                  </a:cubicBezTo>
                  <a:cubicBezTo>
                    <a:pt x="239" y="34"/>
                    <a:pt x="149" y="0"/>
                    <a:pt x="33" y="0"/>
                  </a:cubicBezTo>
                  <a:cubicBezTo>
                    <a:pt x="24" y="0"/>
                    <a:pt x="16" y="4"/>
                    <a:pt x="10" y="9"/>
                  </a:cubicBezTo>
                  <a:cubicBezTo>
                    <a:pt x="4" y="15"/>
                    <a:pt x="0" y="24"/>
                    <a:pt x="0" y="33"/>
                  </a:cubicBezTo>
                  <a:cubicBezTo>
                    <a:pt x="0" y="51"/>
                    <a:pt x="15" y="65"/>
                    <a:pt x="33" y="65"/>
                  </a:cubicBez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000">
                <a:ln w="0"/>
                <a:effectLst>
                  <a:outerShdw blurRad="38100" dist="19050" dir="2700000" algn="tl" rotWithShape="0">
                    <a:schemeClr val="dk1">
                      <a:alpha val="40000"/>
                    </a:schemeClr>
                  </a:outerShdw>
                </a:effectLst>
              </a:endParaRPr>
            </a:p>
          </p:txBody>
        </p:sp>
        <p:sp>
          <p:nvSpPr>
            <p:cNvPr id="118" name="Freeform 14"/>
            <p:cNvSpPr>
              <a:spLocks/>
            </p:cNvSpPr>
            <p:nvPr/>
          </p:nvSpPr>
          <p:spPr bwMode="auto">
            <a:xfrm>
              <a:off x="6440994" y="3954297"/>
              <a:ext cx="152586" cy="150621"/>
            </a:xfrm>
            <a:custGeom>
              <a:avLst/>
              <a:gdLst>
                <a:gd name="T0" fmla="*/ 33 w 512"/>
                <a:gd name="T1" fmla="*/ 65 h 508"/>
                <a:gd name="T2" fmla="*/ 340 w 512"/>
                <a:gd name="T3" fmla="*/ 177 h 508"/>
                <a:gd name="T4" fmla="*/ 424 w 512"/>
                <a:gd name="T5" fmla="*/ 469 h 508"/>
                <a:gd name="T6" fmla="*/ 452 w 512"/>
                <a:gd name="T7" fmla="*/ 505 h 508"/>
                <a:gd name="T8" fmla="*/ 489 w 512"/>
                <a:gd name="T9" fmla="*/ 477 h 508"/>
                <a:gd name="T10" fmla="*/ 389 w 512"/>
                <a:gd name="T11" fmla="*/ 134 h 508"/>
                <a:gd name="T12" fmla="*/ 33 w 512"/>
                <a:gd name="T13" fmla="*/ 0 h 508"/>
                <a:gd name="T14" fmla="*/ 10 w 512"/>
                <a:gd name="T15" fmla="*/ 10 h 508"/>
                <a:gd name="T16" fmla="*/ 0 w 512"/>
                <a:gd name="T17" fmla="*/ 33 h 508"/>
                <a:gd name="T18" fmla="*/ 33 w 512"/>
                <a:gd name="T19" fmla="*/ 65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08">
                  <a:moveTo>
                    <a:pt x="33" y="65"/>
                  </a:moveTo>
                  <a:cubicBezTo>
                    <a:pt x="170" y="65"/>
                    <a:pt x="274" y="102"/>
                    <a:pt x="340" y="177"/>
                  </a:cubicBezTo>
                  <a:cubicBezTo>
                    <a:pt x="444" y="294"/>
                    <a:pt x="425" y="467"/>
                    <a:pt x="424" y="469"/>
                  </a:cubicBezTo>
                  <a:cubicBezTo>
                    <a:pt x="422" y="487"/>
                    <a:pt x="435" y="503"/>
                    <a:pt x="452" y="505"/>
                  </a:cubicBezTo>
                  <a:cubicBezTo>
                    <a:pt x="470" y="508"/>
                    <a:pt x="486" y="495"/>
                    <a:pt x="489" y="477"/>
                  </a:cubicBezTo>
                  <a:cubicBezTo>
                    <a:pt x="490" y="469"/>
                    <a:pt x="512" y="274"/>
                    <a:pt x="389" y="134"/>
                  </a:cubicBezTo>
                  <a:cubicBezTo>
                    <a:pt x="310" y="45"/>
                    <a:pt x="190" y="0"/>
                    <a:pt x="33" y="0"/>
                  </a:cubicBezTo>
                  <a:cubicBezTo>
                    <a:pt x="24" y="0"/>
                    <a:pt x="16" y="4"/>
                    <a:pt x="10" y="10"/>
                  </a:cubicBezTo>
                  <a:cubicBezTo>
                    <a:pt x="4" y="15"/>
                    <a:pt x="0" y="24"/>
                    <a:pt x="0" y="33"/>
                  </a:cubicBezTo>
                  <a:cubicBezTo>
                    <a:pt x="1" y="51"/>
                    <a:pt x="15" y="65"/>
                    <a:pt x="33" y="65"/>
                  </a:cubicBez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000">
                <a:ln w="0"/>
                <a:effectLst>
                  <a:outerShdw blurRad="38100" dist="19050" dir="2700000" algn="tl" rotWithShape="0">
                    <a:schemeClr val="dk1">
                      <a:alpha val="40000"/>
                    </a:schemeClr>
                  </a:outerShdw>
                </a:effectLst>
              </a:endParaRPr>
            </a:p>
          </p:txBody>
        </p:sp>
        <p:sp>
          <p:nvSpPr>
            <p:cNvPr id="119" name="Freeform 15"/>
            <p:cNvSpPr>
              <a:spLocks/>
            </p:cNvSpPr>
            <p:nvPr/>
          </p:nvSpPr>
          <p:spPr bwMode="auto">
            <a:xfrm>
              <a:off x="6416632" y="4036688"/>
              <a:ext cx="91039" cy="90115"/>
            </a:xfrm>
            <a:custGeom>
              <a:avLst/>
              <a:gdLst>
                <a:gd name="T0" fmla="*/ 33 w 303"/>
                <a:gd name="T1" fmla="*/ 66 h 301"/>
                <a:gd name="T2" fmla="*/ 184 w 303"/>
                <a:gd name="T3" fmla="*/ 120 h 301"/>
                <a:gd name="T4" fmla="*/ 225 w 303"/>
                <a:gd name="T5" fmla="*/ 263 h 301"/>
                <a:gd name="T6" fmla="*/ 253 w 303"/>
                <a:gd name="T7" fmla="*/ 299 h 301"/>
                <a:gd name="T8" fmla="*/ 289 w 303"/>
                <a:gd name="T9" fmla="*/ 271 h 301"/>
                <a:gd name="T10" fmla="*/ 233 w 303"/>
                <a:gd name="T11" fmla="*/ 77 h 301"/>
                <a:gd name="T12" fmla="*/ 32 w 303"/>
                <a:gd name="T13" fmla="*/ 1 h 301"/>
                <a:gd name="T14" fmla="*/ 10 w 303"/>
                <a:gd name="T15" fmla="*/ 10 h 301"/>
                <a:gd name="T16" fmla="*/ 0 w 303"/>
                <a:gd name="T17" fmla="*/ 33 h 301"/>
                <a:gd name="T18" fmla="*/ 33 w 303"/>
                <a:gd name="T19" fmla="*/ 6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3" h="301">
                  <a:moveTo>
                    <a:pt x="33" y="66"/>
                  </a:moveTo>
                  <a:cubicBezTo>
                    <a:pt x="101" y="65"/>
                    <a:pt x="152" y="83"/>
                    <a:pt x="184" y="120"/>
                  </a:cubicBezTo>
                  <a:cubicBezTo>
                    <a:pt x="234" y="176"/>
                    <a:pt x="225" y="261"/>
                    <a:pt x="225" y="263"/>
                  </a:cubicBezTo>
                  <a:cubicBezTo>
                    <a:pt x="223" y="280"/>
                    <a:pt x="235" y="297"/>
                    <a:pt x="253" y="299"/>
                  </a:cubicBezTo>
                  <a:cubicBezTo>
                    <a:pt x="271" y="301"/>
                    <a:pt x="287" y="288"/>
                    <a:pt x="289" y="271"/>
                  </a:cubicBezTo>
                  <a:cubicBezTo>
                    <a:pt x="290" y="266"/>
                    <a:pt x="303" y="156"/>
                    <a:pt x="233" y="77"/>
                  </a:cubicBezTo>
                  <a:cubicBezTo>
                    <a:pt x="188" y="26"/>
                    <a:pt x="120" y="0"/>
                    <a:pt x="32" y="1"/>
                  </a:cubicBezTo>
                  <a:cubicBezTo>
                    <a:pt x="24" y="1"/>
                    <a:pt x="16" y="4"/>
                    <a:pt x="10" y="10"/>
                  </a:cubicBezTo>
                  <a:cubicBezTo>
                    <a:pt x="4" y="16"/>
                    <a:pt x="0" y="24"/>
                    <a:pt x="0" y="33"/>
                  </a:cubicBezTo>
                  <a:cubicBezTo>
                    <a:pt x="0" y="51"/>
                    <a:pt x="15" y="66"/>
                    <a:pt x="33" y="66"/>
                  </a:cubicBez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000">
                <a:ln w="0"/>
                <a:effectLst>
                  <a:outerShdw blurRad="38100" dist="19050" dir="2700000" algn="tl" rotWithShape="0">
                    <a:schemeClr val="dk1">
                      <a:alpha val="40000"/>
                    </a:schemeClr>
                  </a:outerShdw>
                </a:effectLst>
              </a:endParaRPr>
            </a:p>
          </p:txBody>
        </p:sp>
        <p:sp>
          <p:nvSpPr>
            <p:cNvPr id="120" name="Line 16"/>
            <p:cNvSpPr>
              <a:spLocks noChangeShapeType="1"/>
            </p:cNvSpPr>
            <p:nvPr/>
          </p:nvSpPr>
          <p:spPr bwMode="auto">
            <a:xfrm flipV="1">
              <a:off x="6492283" y="4252963"/>
              <a:ext cx="50007" cy="47633"/>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000">
                <a:ln w="0"/>
                <a:effectLst>
                  <a:outerShdw blurRad="38100" dist="19050" dir="2700000" algn="tl" rotWithShape="0">
                    <a:schemeClr val="dk1">
                      <a:alpha val="40000"/>
                    </a:schemeClr>
                  </a:outerShdw>
                </a:effectLst>
              </a:endParaRPr>
            </a:p>
          </p:txBody>
        </p:sp>
      </p:grpSp>
      <p:sp>
        <p:nvSpPr>
          <p:cNvPr id="121" name="Oval 120">
            <a:extLst>
              <a:ext uri="{C183D7F6-B498-43B3-948B-1728B52AA6E4}">
                <adec:decorative xmlns:adec="http://schemas.microsoft.com/office/drawing/2017/decorative" val="1"/>
              </a:ext>
            </a:extLst>
          </p:cNvPr>
          <p:cNvSpPr/>
          <p:nvPr/>
        </p:nvSpPr>
        <p:spPr>
          <a:xfrm>
            <a:off x="483860" y="3227095"/>
            <a:ext cx="876502" cy="868376"/>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grpSp>
        <p:nvGrpSpPr>
          <p:cNvPr id="49" name="Group 48">
            <a:extLst>
              <a:ext uri="{C183D7F6-B498-43B3-948B-1728B52AA6E4}">
                <adec:decorative xmlns:adec="http://schemas.microsoft.com/office/drawing/2017/decorative" val="1"/>
              </a:ext>
            </a:extLst>
          </p:cNvPr>
          <p:cNvGrpSpPr/>
          <p:nvPr/>
        </p:nvGrpSpPr>
        <p:grpSpPr>
          <a:xfrm>
            <a:off x="546795" y="3355194"/>
            <a:ext cx="756151" cy="635546"/>
            <a:chOff x="4149465" y="8588393"/>
            <a:chExt cx="975778" cy="864440"/>
          </a:xfrm>
          <a:solidFill>
            <a:schemeClr val="accent1"/>
          </a:solidFill>
        </p:grpSpPr>
        <p:sp>
          <p:nvSpPr>
            <p:cNvPr id="50" name="Freeform 5"/>
            <p:cNvSpPr>
              <a:spLocks noEditPoints="1"/>
            </p:cNvSpPr>
            <p:nvPr/>
          </p:nvSpPr>
          <p:spPr bwMode="auto">
            <a:xfrm>
              <a:off x="4418011" y="8911496"/>
              <a:ext cx="471488" cy="541337"/>
            </a:xfrm>
            <a:custGeom>
              <a:avLst/>
              <a:gdLst>
                <a:gd name="T0" fmla="*/ 113 w 168"/>
                <a:gd name="T1" fmla="*/ 113 h 192"/>
                <a:gd name="T2" fmla="*/ 136 w 168"/>
                <a:gd name="T3" fmla="*/ 126 h 192"/>
                <a:gd name="T4" fmla="*/ 153 w 168"/>
                <a:gd name="T5" fmla="*/ 144 h 192"/>
                <a:gd name="T6" fmla="*/ 164 w 168"/>
                <a:gd name="T7" fmla="*/ 167 h 192"/>
                <a:gd name="T8" fmla="*/ 168 w 168"/>
                <a:gd name="T9" fmla="*/ 192 h 192"/>
                <a:gd name="T10" fmla="*/ 156 w 168"/>
                <a:gd name="T11" fmla="*/ 192 h 192"/>
                <a:gd name="T12" fmla="*/ 150 w 168"/>
                <a:gd name="T13" fmla="*/ 164 h 192"/>
                <a:gd name="T14" fmla="*/ 135 w 168"/>
                <a:gd name="T15" fmla="*/ 141 h 192"/>
                <a:gd name="T16" fmla="*/ 112 w 168"/>
                <a:gd name="T17" fmla="*/ 126 h 192"/>
                <a:gd name="T18" fmla="*/ 84 w 168"/>
                <a:gd name="T19" fmla="*/ 120 h 192"/>
                <a:gd name="T20" fmla="*/ 65 w 168"/>
                <a:gd name="T21" fmla="*/ 123 h 192"/>
                <a:gd name="T22" fmla="*/ 47 w 168"/>
                <a:gd name="T23" fmla="*/ 130 h 192"/>
                <a:gd name="T24" fmla="*/ 33 w 168"/>
                <a:gd name="T25" fmla="*/ 141 h 192"/>
                <a:gd name="T26" fmla="*/ 22 w 168"/>
                <a:gd name="T27" fmla="*/ 156 h 192"/>
                <a:gd name="T28" fmla="*/ 14 w 168"/>
                <a:gd name="T29" fmla="*/ 173 h 192"/>
                <a:gd name="T30" fmla="*/ 12 w 168"/>
                <a:gd name="T31" fmla="*/ 192 h 192"/>
                <a:gd name="T32" fmla="*/ 0 w 168"/>
                <a:gd name="T33" fmla="*/ 192 h 192"/>
                <a:gd name="T34" fmla="*/ 4 w 168"/>
                <a:gd name="T35" fmla="*/ 167 h 192"/>
                <a:gd name="T36" fmla="*/ 15 w 168"/>
                <a:gd name="T37" fmla="*/ 144 h 192"/>
                <a:gd name="T38" fmla="*/ 33 w 168"/>
                <a:gd name="T39" fmla="*/ 126 h 192"/>
                <a:gd name="T40" fmla="*/ 55 w 168"/>
                <a:gd name="T41" fmla="*/ 113 h 192"/>
                <a:gd name="T42" fmla="*/ 42 w 168"/>
                <a:gd name="T43" fmla="*/ 104 h 192"/>
                <a:gd name="T44" fmla="*/ 32 w 168"/>
                <a:gd name="T45" fmla="*/ 91 h 192"/>
                <a:gd name="T46" fmla="*/ 26 w 168"/>
                <a:gd name="T47" fmla="*/ 76 h 192"/>
                <a:gd name="T48" fmla="*/ 24 w 168"/>
                <a:gd name="T49" fmla="*/ 60 h 192"/>
                <a:gd name="T50" fmla="*/ 29 w 168"/>
                <a:gd name="T51" fmla="*/ 37 h 192"/>
                <a:gd name="T52" fmla="*/ 41 w 168"/>
                <a:gd name="T53" fmla="*/ 18 h 192"/>
                <a:gd name="T54" fmla="*/ 61 w 168"/>
                <a:gd name="T55" fmla="*/ 5 h 192"/>
                <a:gd name="T56" fmla="*/ 84 w 168"/>
                <a:gd name="T57" fmla="*/ 0 h 192"/>
                <a:gd name="T58" fmla="*/ 107 w 168"/>
                <a:gd name="T59" fmla="*/ 5 h 192"/>
                <a:gd name="T60" fmla="*/ 126 w 168"/>
                <a:gd name="T61" fmla="*/ 18 h 192"/>
                <a:gd name="T62" fmla="*/ 139 w 168"/>
                <a:gd name="T63" fmla="*/ 37 h 192"/>
                <a:gd name="T64" fmla="*/ 144 w 168"/>
                <a:gd name="T65" fmla="*/ 60 h 192"/>
                <a:gd name="T66" fmla="*/ 142 w 168"/>
                <a:gd name="T67" fmla="*/ 76 h 192"/>
                <a:gd name="T68" fmla="*/ 135 w 168"/>
                <a:gd name="T69" fmla="*/ 91 h 192"/>
                <a:gd name="T70" fmla="*/ 126 w 168"/>
                <a:gd name="T71" fmla="*/ 104 h 192"/>
                <a:gd name="T72" fmla="*/ 113 w 168"/>
                <a:gd name="T73" fmla="*/ 113 h 192"/>
                <a:gd name="T74" fmla="*/ 36 w 168"/>
                <a:gd name="T75" fmla="*/ 60 h 192"/>
                <a:gd name="T76" fmla="*/ 40 w 168"/>
                <a:gd name="T77" fmla="*/ 79 h 192"/>
                <a:gd name="T78" fmla="*/ 50 w 168"/>
                <a:gd name="T79" fmla="*/ 94 h 192"/>
                <a:gd name="T80" fmla="*/ 65 w 168"/>
                <a:gd name="T81" fmla="*/ 105 h 192"/>
                <a:gd name="T82" fmla="*/ 84 w 168"/>
                <a:gd name="T83" fmla="*/ 108 h 192"/>
                <a:gd name="T84" fmla="*/ 103 w 168"/>
                <a:gd name="T85" fmla="*/ 105 h 192"/>
                <a:gd name="T86" fmla="*/ 118 w 168"/>
                <a:gd name="T87" fmla="*/ 94 h 192"/>
                <a:gd name="T88" fmla="*/ 128 w 168"/>
                <a:gd name="T89" fmla="*/ 79 h 192"/>
                <a:gd name="T90" fmla="*/ 132 w 168"/>
                <a:gd name="T91" fmla="*/ 60 h 192"/>
                <a:gd name="T92" fmla="*/ 128 w 168"/>
                <a:gd name="T93" fmla="*/ 42 h 192"/>
                <a:gd name="T94" fmla="*/ 118 w 168"/>
                <a:gd name="T95" fmla="*/ 27 h 192"/>
                <a:gd name="T96" fmla="*/ 103 w 168"/>
                <a:gd name="T97" fmla="*/ 16 h 192"/>
                <a:gd name="T98" fmla="*/ 84 w 168"/>
                <a:gd name="T99" fmla="*/ 12 h 192"/>
                <a:gd name="T100" fmla="*/ 65 w 168"/>
                <a:gd name="T101" fmla="*/ 16 h 192"/>
                <a:gd name="T102" fmla="*/ 50 w 168"/>
                <a:gd name="T103" fmla="*/ 27 h 192"/>
                <a:gd name="T104" fmla="*/ 40 w 168"/>
                <a:gd name="T105" fmla="*/ 42 h 192"/>
                <a:gd name="T106" fmla="*/ 36 w 168"/>
                <a:gd name="T107"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 h="192">
                  <a:moveTo>
                    <a:pt x="113" y="113"/>
                  </a:moveTo>
                  <a:cubicBezTo>
                    <a:pt x="121" y="116"/>
                    <a:pt x="129" y="120"/>
                    <a:pt x="136" y="126"/>
                  </a:cubicBezTo>
                  <a:cubicBezTo>
                    <a:pt x="142" y="131"/>
                    <a:pt x="148" y="137"/>
                    <a:pt x="153" y="144"/>
                  </a:cubicBezTo>
                  <a:cubicBezTo>
                    <a:pt x="158" y="151"/>
                    <a:pt x="162" y="158"/>
                    <a:pt x="164" y="167"/>
                  </a:cubicBezTo>
                  <a:cubicBezTo>
                    <a:pt x="167" y="175"/>
                    <a:pt x="168" y="183"/>
                    <a:pt x="168" y="192"/>
                  </a:cubicBezTo>
                  <a:cubicBezTo>
                    <a:pt x="156" y="192"/>
                    <a:pt x="156" y="192"/>
                    <a:pt x="156" y="192"/>
                  </a:cubicBezTo>
                  <a:cubicBezTo>
                    <a:pt x="156" y="182"/>
                    <a:pt x="154" y="173"/>
                    <a:pt x="150" y="164"/>
                  </a:cubicBezTo>
                  <a:cubicBezTo>
                    <a:pt x="147" y="155"/>
                    <a:pt x="142" y="147"/>
                    <a:pt x="135" y="141"/>
                  </a:cubicBezTo>
                  <a:cubicBezTo>
                    <a:pt x="129" y="135"/>
                    <a:pt x="121" y="130"/>
                    <a:pt x="112" y="126"/>
                  </a:cubicBezTo>
                  <a:cubicBezTo>
                    <a:pt x="104" y="122"/>
                    <a:pt x="94" y="120"/>
                    <a:pt x="84" y="120"/>
                  </a:cubicBezTo>
                  <a:cubicBezTo>
                    <a:pt x="77" y="120"/>
                    <a:pt x="71" y="121"/>
                    <a:pt x="65" y="123"/>
                  </a:cubicBezTo>
                  <a:cubicBezTo>
                    <a:pt x="58" y="125"/>
                    <a:pt x="53" y="127"/>
                    <a:pt x="47" y="130"/>
                  </a:cubicBezTo>
                  <a:cubicBezTo>
                    <a:pt x="42" y="133"/>
                    <a:pt x="37" y="137"/>
                    <a:pt x="33" y="141"/>
                  </a:cubicBezTo>
                  <a:cubicBezTo>
                    <a:pt x="28" y="146"/>
                    <a:pt x="25" y="150"/>
                    <a:pt x="22" y="156"/>
                  </a:cubicBezTo>
                  <a:cubicBezTo>
                    <a:pt x="19" y="161"/>
                    <a:pt x="16" y="167"/>
                    <a:pt x="14" y="173"/>
                  </a:cubicBezTo>
                  <a:cubicBezTo>
                    <a:pt x="13" y="179"/>
                    <a:pt x="12" y="186"/>
                    <a:pt x="12" y="192"/>
                  </a:cubicBezTo>
                  <a:cubicBezTo>
                    <a:pt x="0" y="192"/>
                    <a:pt x="0" y="192"/>
                    <a:pt x="0" y="192"/>
                  </a:cubicBezTo>
                  <a:cubicBezTo>
                    <a:pt x="0" y="183"/>
                    <a:pt x="1" y="175"/>
                    <a:pt x="4" y="167"/>
                  </a:cubicBezTo>
                  <a:cubicBezTo>
                    <a:pt x="7" y="158"/>
                    <a:pt x="10" y="151"/>
                    <a:pt x="15" y="144"/>
                  </a:cubicBezTo>
                  <a:cubicBezTo>
                    <a:pt x="20" y="137"/>
                    <a:pt x="26" y="131"/>
                    <a:pt x="33" y="126"/>
                  </a:cubicBezTo>
                  <a:cubicBezTo>
                    <a:pt x="39" y="120"/>
                    <a:pt x="47" y="116"/>
                    <a:pt x="55" y="113"/>
                  </a:cubicBezTo>
                  <a:cubicBezTo>
                    <a:pt x="51" y="111"/>
                    <a:pt x="46" y="107"/>
                    <a:pt x="42" y="104"/>
                  </a:cubicBezTo>
                  <a:cubicBezTo>
                    <a:pt x="38" y="100"/>
                    <a:pt x="35" y="96"/>
                    <a:pt x="32" y="91"/>
                  </a:cubicBezTo>
                  <a:cubicBezTo>
                    <a:pt x="30" y="87"/>
                    <a:pt x="28" y="82"/>
                    <a:pt x="26" y="76"/>
                  </a:cubicBezTo>
                  <a:cubicBezTo>
                    <a:pt x="25" y="71"/>
                    <a:pt x="24" y="66"/>
                    <a:pt x="24" y="60"/>
                  </a:cubicBezTo>
                  <a:cubicBezTo>
                    <a:pt x="24" y="52"/>
                    <a:pt x="26" y="44"/>
                    <a:pt x="29" y="37"/>
                  </a:cubicBezTo>
                  <a:cubicBezTo>
                    <a:pt x="32" y="30"/>
                    <a:pt x="36" y="23"/>
                    <a:pt x="41" y="18"/>
                  </a:cubicBezTo>
                  <a:cubicBezTo>
                    <a:pt x="47" y="12"/>
                    <a:pt x="53" y="8"/>
                    <a:pt x="61" y="5"/>
                  </a:cubicBezTo>
                  <a:cubicBezTo>
                    <a:pt x="68" y="2"/>
                    <a:pt x="76" y="0"/>
                    <a:pt x="84" y="0"/>
                  </a:cubicBezTo>
                  <a:cubicBezTo>
                    <a:pt x="92" y="0"/>
                    <a:pt x="100" y="2"/>
                    <a:pt x="107" y="5"/>
                  </a:cubicBezTo>
                  <a:cubicBezTo>
                    <a:pt x="115" y="8"/>
                    <a:pt x="121" y="12"/>
                    <a:pt x="126" y="18"/>
                  </a:cubicBezTo>
                  <a:cubicBezTo>
                    <a:pt x="132" y="23"/>
                    <a:pt x="136" y="30"/>
                    <a:pt x="139" y="37"/>
                  </a:cubicBezTo>
                  <a:cubicBezTo>
                    <a:pt x="142" y="44"/>
                    <a:pt x="144" y="52"/>
                    <a:pt x="144" y="60"/>
                  </a:cubicBezTo>
                  <a:cubicBezTo>
                    <a:pt x="144" y="66"/>
                    <a:pt x="143" y="71"/>
                    <a:pt x="142" y="76"/>
                  </a:cubicBezTo>
                  <a:cubicBezTo>
                    <a:pt x="140" y="82"/>
                    <a:pt x="138" y="86"/>
                    <a:pt x="135" y="91"/>
                  </a:cubicBezTo>
                  <a:cubicBezTo>
                    <a:pt x="133" y="96"/>
                    <a:pt x="129" y="100"/>
                    <a:pt x="126" y="104"/>
                  </a:cubicBezTo>
                  <a:cubicBezTo>
                    <a:pt x="122" y="107"/>
                    <a:pt x="117" y="111"/>
                    <a:pt x="113" y="113"/>
                  </a:cubicBezTo>
                  <a:close/>
                  <a:moveTo>
                    <a:pt x="36" y="60"/>
                  </a:moveTo>
                  <a:cubicBezTo>
                    <a:pt x="36" y="67"/>
                    <a:pt x="37" y="73"/>
                    <a:pt x="40" y="79"/>
                  </a:cubicBezTo>
                  <a:cubicBezTo>
                    <a:pt x="42" y="85"/>
                    <a:pt x="46" y="90"/>
                    <a:pt x="50" y="94"/>
                  </a:cubicBezTo>
                  <a:cubicBezTo>
                    <a:pt x="54" y="99"/>
                    <a:pt x="59" y="102"/>
                    <a:pt x="65" y="105"/>
                  </a:cubicBezTo>
                  <a:cubicBezTo>
                    <a:pt x="71" y="107"/>
                    <a:pt x="77" y="108"/>
                    <a:pt x="84" y="108"/>
                  </a:cubicBezTo>
                  <a:cubicBezTo>
                    <a:pt x="91" y="108"/>
                    <a:pt x="97" y="107"/>
                    <a:pt x="103" y="105"/>
                  </a:cubicBezTo>
                  <a:cubicBezTo>
                    <a:pt x="108" y="102"/>
                    <a:pt x="113" y="99"/>
                    <a:pt x="118" y="94"/>
                  </a:cubicBezTo>
                  <a:cubicBezTo>
                    <a:pt x="122" y="90"/>
                    <a:pt x="126" y="85"/>
                    <a:pt x="128" y="79"/>
                  </a:cubicBezTo>
                  <a:cubicBezTo>
                    <a:pt x="131" y="73"/>
                    <a:pt x="132" y="67"/>
                    <a:pt x="132" y="60"/>
                  </a:cubicBezTo>
                  <a:cubicBezTo>
                    <a:pt x="132" y="54"/>
                    <a:pt x="131" y="48"/>
                    <a:pt x="128" y="42"/>
                  </a:cubicBezTo>
                  <a:cubicBezTo>
                    <a:pt x="126" y="36"/>
                    <a:pt x="122" y="31"/>
                    <a:pt x="118" y="27"/>
                  </a:cubicBezTo>
                  <a:cubicBezTo>
                    <a:pt x="113" y="22"/>
                    <a:pt x="108" y="19"/>
                    <a:pt x="103" y="16"/>
                  </a:cubicBezTo>
                  <a:cubicBezTo>
                    <a:pt x="97" y="14"/>
                    <a:pt x="91" y="12"/>
                    <a:pt x="84" y="12"/>
                  </a:cubicBezTo>
                  <a:cubicBezTo>
                    <a:pt x="77" y="12"/>
                    <a:pt x="71" y="14"/>
                    <a:pt x="65" y="16"/>
                  </a:cubicBezTo>
                  <a:cubicBezTo>
                    <a:pt x="59" y="19"/>
                    <a:pt x="54" y="22"/>
                    <a:pt x="50" y="27"/>
                  </a:cubicBezTo>
                  <a:cubicBezTo>
                    <a:pt x="46" y="31"/>
                    <a:pt x="42" y="36"/>
                    <a:pt x="40" y="42"/>
                  </a:cubicBezTo>
                  <a:cubicBezTo>
                    <a:pt x="37" y="48"/>
                    <a:pt x="36" y="54"/>
                    <a:pt x="36" y="6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GB" sz="2000"/>
            </a:p>
          </p:txBody>
        </p:sp>
        <p:sp>
          <p:nvSpPr>
            <p:cNvPr id="51" name="Freeform 50"/>
            <p:cNvSpPr>
              <a:spLocks noEditPoints="1"/>
            </p:cNvSpPr>
            <p:nvPr/>
          </p:nvSpPr>
          <p:spPr bwMode="auto">
            <a:xfrm>
              <a:off x="4149465" y="8588393"/>
              <a:ext cx="471488" cy="508000"/>
            </a:xfrm>
            <a:custGeom>
              <a:avLst/>
              <a:gdLst>
                <a:gd name="T0" fmla="*/ 153 w 168"/>
                <a:gd name="T1" fmla="*/ 73 h 180"/>
                <a:gd name="T2" fmla="*/ 166 w 168"/>
                <a:gd name="T3" fmla="*/ 95 h 180"/>
                <a:gd name="T4" fmla="*/ 156 w 168"/>
                <a:gd name="T5" fmla="*/ 108 h 180"/>
                <a:gd name="T6" fmla="*/ 146 w 168"/>
                <a:gd name="T7" fmla="*/ 83 h 180"/>
                <a:gd name="T8" fmla="*/ 120 w 168"/>
                <a:gd name="T9" fmla="*/ 72 h 180"/>
                <a:gd name="T10" fmla="*/ 95 w 168"/>
                <a:gd name="T11" fmla="*/ 83 h 180"/>
                <a:gd name="T12" fmla="*/ 84 w 168"/>
                <a:gd name="T13" fmla="*/ 108 h 180"/>
                <a:gd name="T14" fmla="*/ 70 w 168"/>
                <a:gd name="T15" fmla="*/ 137 h 180"/>
                <a:gd name="T16" fmla="*/ 89 w 168"/>
                <a:gd name="T17" fmla="*/ 155 h 180"/>
                <a:gd name="T18" fmla="*/ 96 w 168"/>
                <a:gd name="T19" fmla="*/ 180 h 180"/>
                <a:gd name="T20" fmla="*/ 81 w 168"/>
                <a:gd name="T21" fmla="*/ 166 h 180"/>
                <a:gd name="T22" fmla="*/ 62 w 168"/>
                <a:gd name="T23" fmla="*/ 147 h 180"/>
                <a:gd name="T24" fmla="*/ 34 w 168"/>
                <a:gd name="T25" fmla="*/ 147 h 180"/>
                <a:gd name="T26" fmla="*/ 15 w 168"/>
                <a:gd name="T27" fmla="*/ 166 h 180"/>
                <a:gd name="T28" fmla="*/ 0 w 168"/>
                <a:gd name="T29" fmla="*/ 180 h 180"/>
                <a:gd name="T30" fmla="*/ 7 w 168"/>
                <a:gd name="T31" fmla="*/ 155 h 180"/>
                <a:gd name="T32" fmla="*/ 27 w 168"/>
                <a:gd name="T33" fmla="*/ 137 h 180"/>
                <a:gd name="T34" fmla="*/ 12 w 168"/>
                <a:gd name="T35" fmla="*/ 108 h 180"/>
                <a:gd name="T36" fmla="*/ 23 w 168"/>
                <a:gd name="T37" fmla="*/ 83 h 180"/>
                <a:gd name="T38" fmla="*/ 48 w 168"/>
                <a:gd name="T39" fmla="*/ 72 h 180"/>
                <a:gd name="T40" fmla="*/ 77 w 168"/>
                <a:gd name="T41" fmla="*/ 87 h 180"/>
                <a:gd name="T42" fmla="*/ 99 w 168"/>
                <a:gd name="T43" fmla="*/ 65 h 180"/>
                <a:gd name="T44" fmla="*/ 84 w 168"/>
                <a:gd name="T45" fmla="*/ 36 h 180"/>
                <a:gd name="T46" fmla="*/ 95 w 168"/>
                <a:gd name="T47" fmla="*/ 11 h 180"/>
                <a:gd name="T48" fmla="*/ 120 w 168"/>
                <a:gd name="T49" fmla="*/ 0 h 180"/>
                <a:gd name="T50" fmla="*/ 146 w 168"/>
                <a:gd name="T51" fmla="*/ 11 h 180"/>
                <a:gd name="T52" fmla="*/ 156 w 168"/>
                <a:gd name="T53" fmla="*/ 36 h 180"/>
                <a:gd name="T54" fmla="*/ 142 w 168"/>
                <a:gd name="T55" fmla="*/ 65 h 180"/>
                <a:gd name="T56" fmla="*/ 57 w 168"/>
                <a:gd name="T57" fmla="*/ 130 h 180"/>
                <a:gd name="T58" fmla="*/ 70 w 168"/>
                <a:gd name="T59" fmla="*/ 118 h 180"/>
                <a:gd name="T60" fmla="*/ 70 w 168"/>
                <a:gd name="T61" fmla="*/ 99 h 180"/>
                <a:gd name="T62" fmla="*/ 57 w 168"/>
                <a:gd name="T63" fmla="*/ 86 h 180"/>
                <a:gd name="T64" fmla="*/ 39 w 168"/>
                <a:gd name="T65" fmla="*/ 86 h 180"/>
                <a:gd name="T66" fmla="*/ 26 w 168"/>
                <a:gd name="T67" fmla="*/ 99 h 180"/>
                <a:gd name="T68" fmla="*/ 26 w 168"/>
                <a:gd name="T69" fmla="*/ 118 h 180"/>
                <a:gd name="T70" fmla="*/ 39 w 168"/>
                <a:gd name="T71" fmla="*/ 130 h 180"/>
                <a:gd name="T72" fmla="*/ 96 w 168"/>
                <a:gd name="T73" fmla="*/ 36 h 180"/>
                <a:gd name="T74" fmla="*/ 103 w 168"/>
                <a:gd name="T75" fmla="*/ 53 h 180"/>
                <a:gd name="T76" fmla="*/ 120 w 168"/>
                <a:gd name="T77" fmla="*/ 60 h 180"/>
                <a:gd name="T78" fmla="*/ 137 w 168"/>
                <a:gd name="T79" fmla="*/ 53 h 180"/>
                <a:gd name="T80" fmla="*/ 144 w 168"/>
                <a:gd name="T81" fmla="*/ 36 h 180"/>
                <a:gd name="T82" fmla="*/ 137 w 168"/>
                <a:gd name="T83" fmla="*/ 19 h 180"/>
                <a:gd name="T84" fmla="*/ 120 w 168"/>
                <a:gd name="T85" fmla="*/ 12 h 180"/>
                <a:gd name="T86" fmla="*/ 103 w 168"/>
                <a:gd name="T87" fmla="*/ 19 h 180"/>
                <a:gd name="T88" fmla="*/ 96 w 168"/>
                <a:gd name="T89" fmla="*/ 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8" h="180">
                  <a:moveTo>
                    <a:pt x="142" y="65"/>
                  </a:moveTo>
                  <a:cubicBezTo>
                    <a:pt x="146" y="67"/>
                    <a:pt x="149" y="70"/>
                    <a:pt x="153" y="73"/>
                  </a:cubicBezTo>
                  <a:cubicBezTo>
                    <a:pt x="156" y="76"/>
                    <a:pt x="159" y="79"/>
                    <a:pt x="161" y="83"/>
                  </a:cubicBezTo>
                  <a:cubicBezTo>
                    <a:pt x="163" y="87"/>
                    <a:pt x="165" y="91"/>
                    <a:pt x="166" y="95"/>
                  </a:cubicBezTo>
                  <a:cubicBezTo>
                    <a:pt x="168" y="99"/>
                    <a:pt x="168" y="104"/>
                    <a:pt x="168" y="108"/>
                  </a:cubicBezTo>
                  <a:cubicBezTo>
                    <a:pt x="156" y="108"/>
                    <a:pt x="156" y="108"/>
                    <a:pt x="156" y="108"/>
                  </a:cubicBezTo>
                  <a:cubicBezTo>
                    <a:pt x="156" y="103"/>
                    <a:pt x="155" y="99"/>
                    <a:pt x="153" y="94"/>
                  </a:cubicBezTo>
                  <a:cubicBezTo>
                    <a:pt x="151" y="90"/>
                    <a:pt x="149" y="86"/>
                    <a:pt x="146" y="83"/>
                  </a:cubicBezTo>
                  <a:cubicBezTo>
                    <a:pt x="142" y="80"/>
                    <a:pt x="138" y="77"/>
                    <a:pt x="134" y="75"/>
                  </a:cubicBezTo>
                  <a:cubicBezTo>
                    <a:pt x="130" y="73"/>
                    <a:pt x="125" y="72"/>
                    <a:pt x="120" y="72"/>
                  </a:cubicBezTo>
                  <a:cubicBezTo>
                    <a:pt x="115" y="72"/>
                    <a:pt x="111" y="73"/>
                    <a:pt x="106" y="75"/>
                  </a:cubicBezTo>
                  <a:cubicBezTo>
                    <a:pt x="102" y="77"/>
                    <a:pt x="98" y="80"/>
                    <a:pt x="95" y="83"/>
                  </a:cubicBezTo>
                  <a:cubicBezTo>
                    <a:pt x="91" y="86"/>
                    <a:pt x="89" y="90"/>
                    <a:pt x="87" y="94"/>
                  </a:cubicBezTo>
                  <a:cubicBezTo>
                    <a:pt x="85" y="99"/>
                    <a:pt x="84" y="103"/>
                    <a:pt x="84" y="108"/>
                  </a:cubicBezTo>
                  <a:cubicBezTo>
                    <a:pt x="84" y="114"/>
                    <a:pt x="83" y="119"/>
                    <a:pt x="80" y="125"/>
                  </a:cubicBezTo>
                  <a:cubicBezTo>
                    <a:pt x="78" y="130"/>
                    <a:pt x="74" y="134"/>
                    <a:pt x="70" y="137"/>
                  </a:cubicBezTo>
                  <a:cubicBezTo>
                    <a:pt x="74" y="139"/>
                    <a:pt x="77" y="142"/>
                    <a:pt x="81" y="145"/>
                  </a:cubicBezTo>
                  <a:cubicBezTo>
                    <a:pt x="84" y="148"/>
                    <a:pt x="87" y="151"/>
                    <a:pt x="89" y="155"/>
                  </a:cubicBezTo>
                  <a:cubicBezTo>
                    <a:pt x="91" y="159"/>
                    <a:pt x="93" y="163"/>
                    <a:pt x="94" y="167"/>
                  </a:cubicBezTo>
                  <a:cubicBezTo>
                    <a:pt x="96" y="171"/>
                    <a:pt x="96" y="176"/>
                    <a:pt x="96" y="180"/>
                  </a:cubicBezTo>
                  <a:cubicBezTo>
                    <a:pt x="84" y="180"/>
                    <a:pt x="84" y="180"/>
                    <a:pt x="84" y="180"/>
                  </a:cubicBezTo>
                  <a:cubicBezTo>
                    <a:pt x="84" y="175"/>
                    <a:pt x="83" y="171"/>
                    <a:pt x="81" y="166"/>
                  </a:cubicBezTo>
                  <a:cubicBezTo>
                    <a:pt x="79" y="162"/>
                    <a:pt x="77" y="158"/>
                    <a:pt x="74" y="155"/>
                  </a:cubicBezTo>
                  <a:cubicBezTo>
                    <a:pt x="70" y="152"/>
                    <a:pt x="66" y="149"/>
                    <a:pt x="62" y="147"/>
                  </a:cubicBezTo>
                  <a:cubicBezTo>
                    <a:pt x="58" y="145"/>
                    <a:pt x="53" y="144"/>
                    <a:pt x="48" y="144"/>
                  </a:cubicBezTo>
                  <a:cubicBezTo>
                    <a:pt x="43" y="144"/>
                    <a:pt x="39" y="145"/>
                    <a:pt x="34" y="147"/>
                  </a:cubicBezTo>
                  <a:cubicBezTo>
                    <a:pt x="30" y="149"/>
                    <a:pt x="26" y="152"/>
                    <a:pt x="23" y="155"/>
                  </a:cubicBezTo>
                  <a:cubicBezTo>
                    <a:pt x="19" y="158"/>
                    <a:pt x="17" y="162"/>
                    <a:pt x="15" y="166"/>
                  </a:cubicBezTo>
                  <a:cubicBezTo>
                    <a:pt x="13" y="171"/>
                    <a:pt x="12" y="175"/>
                    <a:pt x="12" y="180"/>
                  </a:cubicBezTo>
                  <a:cubicBezTo>
                    <a:pt x="0" y="180"/>
                    <a:pt x="0" y="180"/>
                    <a:pt x="0" y="180"/>
                  </a:cubicBezTo>
                  <a:cubicBezTo>
                    <a:pt x="0" y="176"/>
                    <a:pt x="1" y="171"/>
                    <a:pt x="2" y="167"/>
                  </a:cubicBezTo>
                  <a:cubicBezTo>
                    <a:pt x="3" y="163"/>
                    <a:pt x="5" y="159"/>
                    <a:pt x="7" y="155"/>
                  </a:cubicBezTo>
                  <a:cubicBezTo>
                    <a:pt x="10" y="151"/>
                    <a:pt x="12" y="148"/>
                    <a:pt x="16" y="145"/>
                  </a:cubicBezTo>
                  <a:cubicBezTo>
                    <a:pt x="19" y="142"/>
                    <a:pt x="23" y="139"/>
                    <a:pt x="27" y="137"/>
                  </a:cubicBezTo>
                  <a:cubicBezTo>
                    <a:pt x="22" y="134"/>
                    <a:pt x="19" y="130"/>
                    <a:pt x="16" y="125"/>
                  </a:cubicBezTo>
                  <a:cubicBezTo>
                    <a:pt x="13" y="119"/>
                    <a:pt x="12" y="114"/>
                    <a:pt x="12" y="108"/>
                  </a:cubicBezTo>
                  <a:cubicBezTo>
                    <a:pt x="12" y="103"/>
                    <a:pt x="13" y="99"/>
                    <a:pt x="15" y="94"/>
                  </a:cubicBezTo>
                  <a:cubicBezTo>
                    <a:pt x="17" y="90"/>
                    <a:pt x="19" y="86"/>
                    <a:pt x="23" y="83"/>
                  </a:cubicBezTo>
                  <a:cubicBezTo>
                    <a:pt x="26" y="80"/>
                    <a:pt x="30" y="77"/>
                    <a:pt x="34" y="75"/>
                  </a:cubicBezTo>
                  <a:cubicBezTo>
                    <a:pt x="39" y="73"/>
                    <a:pt x="43" y="72"/>
                    <a:pt x="48" y="72"/>
                  </a:cubicBezTo>
                  <a:cubicBezTo>
                    <a:pt x="54" y="72"/>
                    <a:pt x="59" y="74"/>
                    <a:pt x="64" y="76"/>
                  </a:cubicBezTo>
                  <a:cubicBezTo>
                    <a:pt x="69" y="79"/>
                    <a:pt x="74" y="82"/>
                    <a:pt x="77" y="87"/>
                  </a:cubicBezTo>
                  <a:cubicBezTo>
                    <a:pt x="79" y="82"/>
                    <a:pt x="83" y="78"/>
                    <a:pt x="86" y="74"/>
                  </a:cubicBezTo>
                  <a:cubicBezTo>
                    <a:pt x="90" y="71"/>
                    <a:pt x="94" y="68"/>
                    <a:pt x="99" y="65"/>
                  </a:cubicBezTo>
                  <a:cubicBezTo>
                    <a:pt x="94" y="62"/>
                    <a:pt x="91" y="58"/>
                    <a:pt x="88" y="53"/>
                  </a:cubicBezTo>
                  <a:cubicBezTo>
                    <a:pt x="85" y="47"/>
                    <a:pt x="84" y="42"/>
                    <a:pt x="84" y="36"/>
                  </a:cubicBezTo>
                  <a:cubicBezTo>
                    <a:pt x="84" y="31"/>
                    <a:pt x="85" y="27"/>
                    <a:pt x="87" y="22"/>
                  </a:cubicBezTo>
                  <a:cubicBezTo>
                    <a:pt x="89" y="18"/>
                    <a:pt x="91" y="14"/>
                    <a:pt x="95" y="11"/>
                  </a:cubicBezTo>
                  <a:cubicBezTo>
                    <a:pt x="98" y="8"/>
                    <a:pt x="102" y="5"/>
                    <a:pt x="106" y="3"/>
                  </a:cubicBezTo>
                  <a:cubicBezTo>
                    <a:pt x="111" y="1"/>
                    <a:pt x="115" y="0"/>
                    <a:pt x="120" y="0"/>
                  </a:cubicBezTo>
                  <a:cubicBezTo>
                    <a:pt x="125" y="0"/>
                    <a:pt x="130" y="1"/>
                    <a:pt x="134" y="3"/>
                  </a:cubicBezTo>
                  <a:cubicBezTo>
                    <a:pt x="138" y="5"/>
                    <a:pt x="142" y="8"/>
                    <a:pt x="146" y="11"/>
                  </a:cubicBezTo>
                  <a:cubicBezTo>
                    <a:pt x="149" y="14"/>
                    <a:pt x="151" y="18"/>
                    <a:pt x="153" y="22"/>
                  </a:cubicBezTo>
                  <a:cubicBezTo>
                    <a:pt x="155" y="27"/>
                    <a:pt x="156" y="31"/>
                    <a:pt x="156" y="36"/>
                  </a:cubicBezTo>
                  <a:cubicBezTo>
                    <a:pt x="156" y="42"/>
                    <a:pt x="155" y="47"/>
                    <a:pt x="152" y="53"/>
                  </a:cubicBezTo>
                  <a:cubicBezTo>
                    <a:pt x="150" y="58"/>
                    <a:pt x="146" y="62"/>
                    <a:pt x="142" y="65"/>
                  </a:cubicBezTo>
                  <a:close/>
                  <a:moveTo>
                    <a:pt x="48" y="132"/>
                  </a:moveTo>
                  <a:cubicBezTo>
                    <a:pt x="51" y="132"/>
                    <a:pt x="54" y="132"/>
                    <a:pt x="57" y="130"/>
                  </a:cubicBezTo>
                  <a:cubicBezTo>
                    <a:pt x="60" y="129"/>
                    <a:pt x="63" y="127"/>
                    <a:pt x="65" y="125"/>
                  </a:cubicBezTo>
                  <a:cubicBezTo>
                    <a:pt x="67" y="123"/>
                    <a:pt x="69" y="121"/>
                    <a:pt x="70" y="118"/>
                  </a:cubicBezTo>
                  <a:cubicBezTo>
                    <a:pt x="71" y="115"/>
                    <a:pt x="72" y="112"/>
                    <a:pt x="72" y="108"/>
                  </a:cubicBezTo>
                  <a:cubicBezTo>
                    <a:pt x="72" y="105"/>
                    <a:pt x="71" y="102"/>
                    <a:pt x="70" y="99"/>
                  </a:cubicBezTo>
                  <a:cubicBezTo>
                    <a:pt x="69" y="96"/>
                    <a:pt x="67" y="94"/>
                    <a:pt x="65" y="91"/>
                  </a:cubicBezTo>
                  <a:cubicBezTo>
                    <a:pt x="63" y="89"/>
                    <a:pt x="60" y="88"/>
                    <a:pt x="57" y="86"/>
                  </a:cubicBezTo>
                  <a:cubicBezTo>
                    <a:pt x="54" y="85"/>
                    <a:pt x="51" y="84"/>
                    <a:pt x="48" y="84"/>
                  </a:cubicBezTo>
                  <a:cubicBezTo>
                    <a:pt x="45" y="84"/>
                    <a:pt x="42" y="85"/>
                    <a:pt x="39" y="86"/>
                  </a:cubicBezTo>
                  <a:cubicBezTo>
                    <a:pt x="36" y="88"/>
                    <a:pt x="33" y="89"/>
                    <a:pt x="31" y="91"/>
                  </a:cubicBezTo>
                  <a:cubicBezTo>
                    <a:pt x="29" y="94"/>
                    <a:pt x="27" y="96"/>
                    <a:pt x="26" y="99"/>
                  </a:cubicBezTo>
                  <a:cubicBezTo>
                    <a:pt x="25" y="102"/>
                    <a:pt x="24" y="105"/>
                    <a:pt x="24" y="108"/>
                  </a:cubicBezTo>
                  <a:cubicBezTo>
                    <a:pt x="24" y="112"/>
                    <a:pt x="25" y="115"/>
                    <a:pt x="26" y="118"/>
                  </a:cubicBezTo>
                  <a:cubicBezTo>
                    <a:pt x="27" y="121"/>
                    <a:pt x="29" y="123"/>
                    <a:pt x="31" y="125"/>
                  </a:cubicBezTo>
                  <a:cubicBezTo>
                    <a:pt x="33" y="127"/>
                    <a:pt x="36" y="129"/>
                    <a:pt x="39" y="130"/>
                  </a:cubicBezTo>
                  <a:cubicBezTo>
                    <a:pt x="42" y="132"/>
                    <a:pt x="45" y="132"/>
                    <a:pt x="48" y="132"/>
                  </a:cubicBezTo>
                  <a:close/>
                  <a:moveTo>
                    <a:pt x="96" y="36"/>
                  </a:moveTo>
                  <a:cubicBezTo>
                    <a:pt x="96" y="40"/>
                    <a:pt x="97" y="43"/>
                    <a:pt x="98" y="46"/>
                  </a:cubicBezTo>
                  <a:cubicBezTo>
                    <a:pt x="99" y="49"/>
                    <a:pt x="101" y="51"/>
                    <a:pt x="103" y="53"/>
                  </a:cubicBezTo>
                  <a:cubicBezTo>
                    <a:pt x="105" y="55"/>
                    <a:pt x="108" y="57"/>
                    <a:pt x="111" y="58"/>
                  </a:cubicBezTo>
                  <a:cubicBezTo>
                    <a:pt x="114" y="60"/>
                    <a:pt x="117" y="60"/>
                    <a:pt x="120" y="60"/>
                  </a:cubicBezTo>
                  <a:cubicBezTo>
                    <a:pt x="123" y="60"/>
                    <a:pt x="126" y="60"/>
                    <a:pt x="129" y="58"/>
                  </a:cubicBezTo>
                  <a:cubicBezTo>
                    <a:pt x="132" y="57"/>
                    <a:pt x="135" y="55"/>
                    <a:pt x="137" y="53"/>
                  </a:cubicBezTo>
                  <a:cubicBezTo>
                    <a:pt x="139" y="51"/>
                    <a:pt x="141" y="49"/>
                    <a:pt x="142" y="46"/>
                  </a:cubicBezTo>
                  <a:cubicBezTo>
                    <a:pt x="143" y="43"/>
                    <a:pt x="144" y="40"/>
                    <a:pt x="144" y="36"/>
                  </a:cubicBezTo>
                  <a:cubicBezTo>
                    <a:pt x="144" y="33"/>
                    <a:pt x="143" y="30"/>
                    <a:pt x="142" y="27"/>
                  </a:cubicBezTo>
                  <a:cubicBezTo>
                    <a:pt x="141" y="24"/>
                    <a:pt x="139" y="22"/>
                    <a:pt x="137" y="19"/>
                  </a:cubicBezTo>
                  <a:cubicBezTo>
                    <a:pt x="135" y="17"/>
                    <a:pt x="132" y="16"/>
                    <a:pt x="129" y="14"/>
                  </a:cubicBezTo>
                  <a:cubicBezTo>
                    <a:pt x="126" y="13"/>
                    <a:pt x="123" y="12"/>
                    <a:pt x="120" y="12"/>
                  </a:cubicBezTo>
                  <a:cubicBezTo>
                    <a:pt x="117" y="12"/>
                    <a:pt x="114" y="13"/>
                    <a:pt x="111" y="14"/>
                  </a:cubicBezTo>
                  <a:cubicBezTo>
                    <a:pt x="108" y="16"/>
                    <a:pt x="105" y="17"/>
                    <a:pt x="103" y="19"/>
                  </a:cubicBezTo>
                  <a:cubicBezTo>
                    <a:pt x="101" y="22"/>
                    <a:pt x="99" y="24"/>
                    <a:pt x="98" y="27"/>
                  </a:cubicBezTo>
                  <a:cubicBezTo>
                    <a:pt x="97" y="30"/>
                    <a:pt x="96" y="33"/>
                    <a:pt x="96" y="3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GB" sz="2000"/>
            </a:p>
          </p:txBody>
        </p:sp>
        <p:sp>
          <p:nvSpPr>
            <p:cNvPr id="52" name="Freeform 7"/>
            <p:cNvSpPr>
              <a:spLocks noEditPoints="1"/>
            </p:cNvSpPr>
            <p:nvPr/>
          </p:nvSpPr>
          <p:spPr bwMode="auto">
            <a:xfrm flipH="1">
              <a:off x="4653755" y="8588393"/>
              <a:ext cx="471488" cy="508000"/>
            </a:xfrm>
            <a:custGeom>
              <a:avLst/>
              <a:gdLst>
                <a:gd name="T0" fmla="*/ 153 w 168"/>
                <a:gd name="T1" fmla="*/ 73 h 180"/>
                <a:gd name="T2" fmla="*/ 166 w 168"/>
                <a:gd name="T3" fmla="*/ 95 h 180"/>
                <a:gd name="T4" fmla="*/ 156 w 168"/>
                <a:gd name="T5" fmla="*/ 108 h 180"/>
                <a:gd name="T6" fmla="*/ 146 w 168"/>
                <a:gd name="T7" fmla="*/ 83 h 180"/>
                <a:gd name="T8" fmla="*/ 120 w 168"/>
                <a:gd name="T9" fmla="*/ 72 h 180"/>
                <a:gd name="T10" fmla="*/ 95 w 168"/>
                <a:gd name="T11" fmla="*/ 83 h 180"/>
                <a:gd name="T12" fmla="*/ 84 w 168"/>
                <a:gd name="T13" fmla="*/ 108 h 180"/>
                <a:gd name="T14" fmla="*/ 70 w 168"/>
                <a:gd name="T15" fmla="*/ 137 h 180"/>
                <a:gd name="T16" fmla="*/ 89 w 168"/>
                <a:gd name="T17" fmla="*/ 155 h 180"/>
                <a:gd name="T18" fmla="*/ 96 w 168"/>
                <a:gd name="T19" fmla="*/ 180 h 180"/>
                <a:gd name="T20" fmla="*/ 81 w 168"/>
                <a:gd name="T21" fmla="*/ 166 h 180"/>
                <a:gd name="T22" fmla="*/ 62 w 168"/>
                <a:gd name="T23" fmla="*/ 147 h 180"/>
                <a:gd name="T24" fmla="*/ 34 w 168"/>
                <a:gd name="T25" fmla="*/ 147 h 180"/>
                <a:gd name="T26" fmla="*/ 15 w 168"/>
                <a:gd name="T27" fmla="*/ 166 h 180"/>
                <a:gd name="T28" fmla="*/ 0 w 168"/>
                <a:gd name="T29" fmla="*/ 180 h 180"/>
                <a:gd name="T30" fmla="*/ 7 w 168"/>
                <a:gd name="T31" fmla="*/ 155 h 180"/>
                <a:gd name="T32" fmla="*/ 27 w 168"/>
                <a:gd name="T33" fmla="*/ 137 h 180"/>
                <a:gd name="T34" fmla="*/ 12 w 168"/>
                <a:gd name="T35" fmla="*/ 108 h 180"/>
                <a:gd name="T36" fmla="*/ 23 w 168"/>
                <a:gd name="T37" fmla="*/ 83 h 180"/>
                <a:gd name="T38" fmla="*/ 48 w 168"/>
                <a:gd name="T39" fmla="*/ 72 h 180"/>
                <a:gd name="T40" fmla="*/ 77 w 168"/>
                <a:gd name="T41" fmla="*/ 87 h 180"/>
                <a:gd name="T42" fmla="*/ 99 w 168"/>
                <a:gd name="T43" fmla="*/ 65 h 180"/>
                <a:gd name="T44" fmla="*/ 84 w 168"/>
                <a:gd name="T45" fmla="*/ 36 h 180"/>
                <a:gd name="T46" fmla="*/ 95 w 168"/>
                <a:gd name="T47" fmla="*/ 11 h 180"/>
                <a:gd name="T48" fmla="*/ 120 w 168"/>
                <a:gd name="T49" fmla="*/ 0 h 180"/>
                <a:gd name="T50" fmla="*/ 146 w 168"/>
                <a:gd name="T51" fmla="*/ 11 h 180"/>
                <a:gd name="T52" fmla="*/ 156 w 168"/>
                <a:gd name="T53" fmla="*/ 36 h 180"/>
                <a:gd name="T54" fmla="*/ 142 w 168"/>
                <a:gd name="T55" fmla="*/ 65 h 180"/>
                <a:gd name="T56" fmla="*/ 57 w 168"/>
                <a:gd name="T57" fmla="*/ 130 h 180"/>
                <a:gd name="T58" fmla="*/ 70 w 168"/>
                <a:gd name="T59" fmla="*/ 118 h 180"/>
                <a:gd name="T60" fmla="*/ 70 w 168"/>
                <a:gd name="T61" fmla="*/ 99 h 180"/>
                <a:gd name="T62" fmla="*/ 57 w 168"/>
                <a:gd name="T63" fmla="*/ 86 h 180"/>
                <a:gd name="T64" fmla="*/ 39 w 168"/>
                <a:gd name="T65" fmla="*/ 86 h 180"/>
                <a:gd name="T66" fmla="*/ 26 w 168"/>
                <a:gd name="T67" fmla="*/ 99 h 180"/>
                <a:gd name="T68" fmla="*/ 26 w 168"/>
                <a:gd name="T69" fmla="*/ 118 h 180"/>
                <a:gd name="T70" fmla="*/ 39 w 168"/>
                <a:gd name="T71" fmla="*/ 130 h 180"/>
                <a:gd name="T72" fmla="*/ 96 w 168"/>
                <a:gd name="T73" fmla="*/ 36 h 180"/>
                <a:gd name="T74" fmla="*/ 103 w 168"/>
                <a:gd name="T75" fmla="*/ 53 h 180"/>
                <a:gd name="T76" fmla="*/ 120 w 168"/>
                <a:gd name="T77" fmla="*/ 60 h 180"/>
                <a:gd name="T78" fmla="*/ 137 w 168"/>
                <a:gd name="T79" fmla="*/ 53 h 180"/>
                <a:gd name="T80" fmla="*/ 144 w 168"/>
                <a:gd name="T81" fmla="*/ 36 h 180"/>
                <a:gd name="T82" fmla="*/ 137 w 168"/>
                <a:gd name="T83" fmla="*/ 19 h 180"/>
                <a:gd name="T84" fmla="*/ 120 w 168"/>
                <a:gd name="T85" fmla="*/ 12 h 180"/>
                <a:gd name="T86" fmla="*/ 103 w 168"/>
                <a:gd name="T87" fmla="*/ 19 h 180"/>
                <a:gd name="T88" fmla="*/ 96 w 168"/>
                <a:gd name="T89" fmla="*/ 3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8" h="180">
                  <a:moveTo>
                    <a:pt x="142" y="65"/>
                  </a:moveTo>
                  <a:cubicBezTo>
                    <a:pt x="146" y="67"/>
                    <a:pt x="149" y="70"/>
                    <a:pt x="153" y="73"/>
                  </a:cubicBezTo>
                  <a:cubicBezTo>
                    <a:pt x="156" y="76"/>
                    <a:pt x="159" y="79"/>
                    <a:pt x="161" y="83"/>
                  </a:cubicBezTo>
                  <a:cubicBezTo>
                    <a:pt x="163" y="87"/>
                    <a:pt x="165" y="91"/>
                    <a:pt x="166" y="95"/>
                  </a:cubicBezTo>
                  <a:cubicBezTo>
                    <a:pt x="168" y="99"/>
                    <a:pt x="168" y="104"/>
                    <a:pt x="168" y="108"/>
                  </a:cubicBezTo>
                  <a:cubicBezTo>
                    <a:pt x="156" y="108"/>
                    <a:pt x="156" y="108"/>
                    <a:pt x="156" y="108"/>
                  </a:cubicBezTo>
                  <a:cubicBezTo>
                    <a:pt x="156" y="103"/>
                    <a:pt x="155" y="99"/>
                    <a:pt x="153" y="94"/>
                  </a:cubicBezTo>
                  <a:cubicBezTo>
                    <a:pt x="151" y="90"/>
                    <a:pt x="149" y="86"/>
                    <a:pt x="146" y="83"/>
                  </a:cubicBezTo>
                  <a:cubicBezTo>
                    <a:pt x="142" y="80"/>
                    <a:pt x="138" y="77"/>
                    <a:pt x="134" y="75"/>
                  </a:cubicBezTo>
                  <a:cubicBezTo>
                    <a:pt x="130" y="73"/>
                    <a:pt x="125" y="72"/>
                    <a:pt x="120" y="72"/>
                  </a:cubicBezTo>
                  <a:cubicBezTo>
                    <a:pt x="115" y="72"/>
                    <a:pt x="111" y="73"/>
                    <a:pt x="106" y="75"/>
                  </a:cubicBezTo>
                  <a:cubicBezTo>
                    <a:pt x="102" y="77"/>
                    <a:pt x="98" y="80"/>
                    <a:pt x="95" y="83"/>
                  </a:cubicBezTo>
                  <a:cubicBezTo>
                    <a:pt x="91" y="86"/>
                    <a:pt x="89" y="90"/>
                    <a:pt x="87" y="94"/>
                  </a:cubicBezTo>
                  <a:cubicBezTo>
                    <a:pt x="85" y="99"/>
                    <a:pt x="84" y="103"/>
                    <a:pt x="84" y="108"/>
                  </a:cubicBezTo>
                  <a:cubicBezTo>
                    <a:pt x="84" y="114"/>
                    <a:pt x="83" y="119"/>
                    <a:pt x="80" y="125"/>
                  </a:cubicBezTo>
                  <a:cubicBezTo>
                    <a:pt x="78" y="130"/>
                    <a:pt x="74" y="134"/>
                    <a:pt x="70" y="137"/>
                  </a:cubicBezTo>
                  <a:cubicBezTo>
                    <a:pt x="74" y="139"/>
                    <a:pt x="77" y="142"/>
                    <a:pt x="81" y="145"/>
                  </a:cubicBezTo>
                  <a:cubicBezTo>
                    <a:pt x="84" y="148"/>
                    <a:pt x="87" y="151"/>
                    <a:pt x="89" y="155"/>
                  </a:cubicBezTo>
                  <a:cubicBezTo>
                    <a:pt x="91" y="159"/>
                    <a:pt x="93" y="163"/>
                    <a:pt x="94" y="167"/>
                  </a:cubicBezTo>
                  <a:cubicBezTo>
                    <a:pt x="96" y="171"/>
                    <a:pt x="96" y="176"/>
                    <a:pt x="96" y="180"/>
                  </a:cubicBezTo>
                  <a:cubicBezTo>
                    <a:pt x="84" y="180"/>
                    <a:pt x="84" y="180"/>
                    <a:pt x="84" y="180"/>
                  </a:cubicBezTo>
                  <a:cubicBezTo>
                    <a:pt x="84" y="175"/>
                    <a:pt x="83" y="171"/>
                    <a:pt x="81" y="166"/>
                  </a:cubicBezTo>
                  <a:cubicBezTo>
                    <a:pt x="79" y="162"/>
                    <a:pt x="77" y="158"/>
                    <a:pt x="74" y="155"/>
                  </a:cubicBezTo>
                  <a:cubicBezTo>
                    <a:pt x="70" y="152"/>
                    <a:pt x="66" y="149"/>
                    <a:pt x="62" y="147"/>
                  </a:cubicBezTo>
                  <a:cubicBezTo>
                    <a:pt x="58" y="145"/>
                    <a:pt x="53" y="144"/>
                    <a:pt x="48" y="144"/>
                  </a:cubicBezTo>
                  <a:cubicBezTo>
                    <a:pt x="43" y="144"/>
                    <a:pt x="39" y="145"/>
                    <a:pt x="34" y="147"/>
                  </a:cubicBezTo>
                  <a:cubicBezTo>
                    <a:pt x="30" y="149"/>
                    <a:pt x="26" y="152"/>
                    <a:pt x="23" y="155"/>
                  </a:cubicBezTo>
                  <a:cubicBezTo>
                    <a:pt x="19" y="158"/>
                    <a:pt x="17" y="162"/>
                    <a:pt x="15" y="166"/>
                  </a:cubicBezTo>
                  <a:cubicBezTo>
                    <a:pt x="13" y="171"/>
                    <a:pt x="12" y="175"/>
                    <a:pt x="12" y="180"/>
                  </a:cubicBezTo>
                  <a:cubicBezTo>
                    <a:pt x="0" y="180"/>
                    <a:pt x="0" y="180"/>
                    <a:pt x="0" y="180"/>
                  </a:cubicBezTo>
                  <a:cubicBezTo>
                    <a:pt x="0" y="176"/>
                    <a:pt x="1" y="171"/>
                    <a:pt x="2" y="167"/>
                  </a:cubicBezTo>
                  <a:cubicBezTo>
                    <a:pt x="3" y="163"/>
                    <a:pt x="5" y="159"/>
                    <a:pt x="7" y="155"/>
                  </a:cubicBezTo>
                  <a:cubicBezTo>
                    <a:pt x="10" y="151"/>
                    <a:pt x="12" y="148"/>
                    <a:pt x="16" y="145"/>
                  </a:cubicBezTo>
                  <a:cubicBezTo>
                    <a:pt x="19" y="142"/>
                    <a:pt x="23" y="139"/>
                    <a:pt x="27" y="137"/>
                  </a:cubicBezTo>
                  <a:cubicBezTo>
                    <a:pt x="22" y="134"/>
                    <a:pt x="19" y="130"/>
                    <a:pt x="16" y="125"/>
                  </a:cubicBezTo>
                  <a:cubicBezTo>
                    <a:pt x="13" y="119"/>
                    <a:pt x="12" y="114"/>
                    <a:pt x="12" y="108"/>
                  </a:cubicBezTo>
                  <a:cubicBezTo>
                    <a:pt x="12" y="103"/>
                    <a:pt x="13" y="99"/>
                    <a:pt x="15" y="94"/>
                  </a:cubicBezTo>
                  <a:cubicBezTo>
                    <a:pt x="17" y="90"/>
                    <a:pt x="19" y="86"/>
                    <a:pt x="23" y="83"/>
                  </a:cubicBezTo>
                  <a:cubicBezTo>
                    <a:pt x="26" y="80"/>
                    <a:pt x="30" y="77"/>
                    <a:pt x="34" y="75"/>
                  </a:cubicBezTo>
                  <a:cubicBezTo>
                    <a:pt x="39" y="73"/>
                    <a:pt x="43" y="72"/>
                    <a:pt x="48" y="72"/>
                  </a:cubicBezTo>
                  <a:cubicBezTo>
                    <a:pt x="54" y="72"/>
                    <a:pt x="59" y="74"/>
                    <a:pt x="64" y="76"/>
                  </a:cubicBezTo>
                  <a:cubicBezTo>
                    <a:pt x="69" y="79"/>
                    <a:pt x="74" y="82"/>
                    <a:pt x="77" y="87"/>
                  </a:cubicBezTo>
                  <a:cubicBezTo>
                    <a:pt x="79" y="82"/>
                    <a:pt x="83" y="78"/>
                    <a:pt x="86" y="74"/>
                  </a:cubicBezTo>
                  <a:cubicBezTo>
                    <a:pt x="90" y="71"/>
                    <a:pt x="94" y="68"/>
                    <a:pt x="99" y="65"/>
                  </a:cubicBezTo>
                  <a:cubicBezTo>
                    <a:pt x="94" y="62"/>
                    <a:pt x="91" y="58"/>
                    <a:pt x="88" y="53"/>
                  </a:cubicBezTo>
                  <a:cubicBezTo>
                    <a:pt x="85" y="47"/>
                    <a:pt x="84" y="42"/>
                    <a:pt x="84" y="36"/>
                  </a:cubicBezTo>
                  <a:cubicBezTo>
                    <a:pt x="84" y="31"/>
                    <a:pt x="85" y="27"/>
                    <a:pt x="87" y="22"/>
                  </a:cubicBezTo>
                  <a:cubicBezTo>
                    <a:pt x="89" y="18"/>
                    <a:pt x="91" y="14"/>
                    <a:pt x="95" y="11"/>
                  </a:cubicBezTo>
                  <a:cubicBezTo>
                    <a:pt x="98" y="8"/>
                    <a:pt x="102" y="5"/>
                    <a:pt x="106" y="3"/>
                  </a:cubicBezTo>
                  <a:cubicBezTo>
                    <a:pt x="111" y="1"/>
                    <a:pt x="115" y="0"/>
                    <a:pt x="120" y="0"/>
                  </a:cubicBezTo>
                  <a:cubicBezTo>
                    <a:pt x="125" y="0"/>
                    <a:pt x="130" y="1"/>
                    <a:pt x="134" y="3"/>
                  </a:cubicBezTo>
                  <a:cubicBezTo>
                    <a:pt x="138" y="5"/>
                    <a:pt x="142" y="8"/>
                    <a:pt x="146" y="11"/>
                  </a:cubicBezTo>
                  <a:cubicBezTo>
                    <a:pt x="149" y="14"/>
                    <a:pt x="151" y="18"/>
                    <a:pt x="153" y="22"/>
                  </a:cubicBezTo>
                  <a:cubicBezTo>
                    <a:pt x="155" y="27"/>
                    <a:pt x="156" y="31"/>
                    <a:pt x="156" y="36"/>
                  </a:cubicBezTo>
                  <a:cubicBezTo>
                    <a:pt x="156" y="42"/>
                    <a:pt x="155" y="47"/>
                    <a:pt x="152" y="53"/>
                  </a:cubicBezTo>
                  <a:cubicBezTo>
                    <a:pt x="150" y="58"/>
                    <a:pt x="146" y="62"/>
                    <a:pt x="142" y="65"/>
                  </a:cubicBezTo>
                  <a:close/>
                  <a:moveTo>
                    <a:pt x="48" y="132"/>
                  </a:moveTo>
                  <a:cubicBezTo>
                    <a:pt x="51" y="132"/>
                    <a:pt x="54" y="132"/>
                    <a:pt x="57" y="130"/>
                  </a:cubicBezTo>
                  <a:cubicBezTo>
                    <a:pt x="60" y="129"/>
                    <a:pt x="63" y="127"/>
                    <a:pt x="65" y="125"/>
                  </a:cubicBezTo>
                  <a:cubicBezTo>
                    <a:pt x="67" y="123"/>
                    <a:pt x="69" y="121"/>
                    <a:pt x="70" y="118"/>
                  </a:cubicBezTo>
                  <a:cubicBezTo>
                    <a:pt x="71" y="115"/>
                    <a:pt x="72" y="112"/>
                    <a:pt x="72" y="108"/>
                  </a:cubicBezTo>
                  <a:cubicBezTo>
                    <a:pt x="72" y="105"/>
                    <a:pt x="71" y="102"/>
                    <a:pt x="70" y="99"/>
                  </a:cubicBezTo>
                  <a:cubicBezTo>
                    <a:pt x="69" y="96"/>
                    <a:pt x="67" y="94"/>
                    <a:pt x="65" y="91"/>
                  </a:cubicBezTo>
                  <a:cubicBezTo>
                    <a:pt x="63" y="89"/>
                    <a:pt x="60" y="88"/>
                    <a:pt x="57" y="86"/>
                  </a:cubicBezTo>
                  <a:cubicBezTo>
                    <a:pt x="54" y="85"/>
                    <a:pt x="51" y="84"/>
                    <a:pt x="48" y="84"/>
                  </a:cubicBezTo>
                  <a:cubicBezTo>
                    <a:pt x="45" y="84"/>
                    <a:pt x="42" y="85"/>
                    <a:pt x="39" y="86"/>
                  </a:cubicBezTo>
                  <a:cubicBezTo>
                    <a:pt x="36" y="88"/>
                    <a:pt x="33" y="89"/>
                    <a:pt x="31" y="91"/>
                  </a:cubicBezTo>
                  <a:cubicBezTo>
                    <a:pt x="29" y="94"/>
                    <a:pt x="27" y="96"/>
                    <a:pt x="26" y="99"/>
                  </a:cubicBezTo>
                  <a:cubicBezTo>
                    <a:pt x="25" y="102"/>
                    <a:pt x="24" y="105"/>
                    <a:pt x="24" y="108"/>
                  </a:cubicBezTo>
                  <a:cubicBezTo>
                    <a:pt x="24" y="112"/>
                    <a:pt x="25" y="115"/>
                    <a:pt x="26" y="118"/>
                  </a:cubicBezTo>
                  <a:cubicBezTo>
                    <a:pt x="27" y="121"/>
                    <a:pt x="29" y="123"/>
                    <a:pt x="31" y="125"/>
                  </a:cubicBezTo>
                  <a:cubicBezTo>
                    <a:pt x="33" y="127"/>
                    <a:pt x="36" y="129"/>
                    <a:pt x="39" y="130"/>
                  </a:cubicBezTo>
                  <a:cubicBezTo>
                    <a:pt x="42" y="132"/>
                    <a:pt x="45" y="132"/>
                    <a:pt x="48" y="132"/>
                  </a:cubicBezTo>
                  <a:close/>
                  <a:moveTo>
                    <a:pt x="96" y="36"/>
                  </a:moveTo>
                  <a:cubicBezTo>
                    <a:pt x="96" y="40"/>
                    <a:pt x="97" y="43"/>
                    <a:pt x="98" y="46"/>
                  </a:cubicBezTo>
                  <a:cubicBezTo>
                    <a:pt x="99" y="49"/>
                    <a:pt x="101" y="51"/>
                    <a:pt x="103" y="53"/>
                  </a:cubicBezTo>
                  <a:cubicBezTo>
                    <a:pt x="105" y="55"/>
                    <a:pt x="108" y="57"/>
                    <a:pt x="111" y="58"/>
                  </a:cubicBezTo>
                  <a:cubicBezTo>
                    <a:pt x="114" y="60"/>
                    <a:pt x="117" y="60"/>
                    <a:pt x="120" y="60"/>
                  </a:cubicBezTo>
                  <a:cubicBezTo>
                    <a:pt x="123" y="60"/>
                    <a:pt x="126" y="60"/>
                    <a:pt x="129" y="58"/>
                  </a:cubicBezTo>
                  <a:cubicBezTo>
                    <a:pt x="132" y="57"/>
                    <a:pt x="135" y="55"/>
                    <a:pt x="137" y="53"/>
                  </a:cubicBezTo>
                  <a:cubicBezTo>
                    <a:pt x="139" y="51"/>
                    <a:pt x="141" y="49"/>
                    <a:pt x="142" y="46"/>
                  </a:cubicBezTo>
                  <a:cubicBezTo>
                    <a:pt x="143" y="43"/>
                    <a:pt x="144" y="40"/>
                    <a:pt x="144" y="36"/>
                  </a:cubicBezTo>
                  <a:cubicBezTo>
                    <a:pt x="144" y="33"/>
                    <a:pt x="143" y="30"/>
                    <a:pt x="142" y="27"/>
                  </a:cubicBezTo>
                  <a:cubicBezTo>
                    <a:pt x="141" y="24"/>
                    <a:pt x="139" y="22"/>
                    <a:pt x="137" y="19"/>
                  </a:cubicBezTo>
                  <a:cubicBezTo>
                    <a:pt x="135" y="17"/>
                    <a:pt x="132" y="16"/>
                    <a:pt x="129" y="14"/>
                  </a:cubicBezTo>
                  <a:cubicBezTo>
                    <a:pt x="126" y="13"/>
                    <a:pt x="123" y="12"/>
                    <a:pt x="120" y="12"/>
                  </a:cubicBezTo>
                  <a:cubicBezTo>
                    <a:pt x="117" y="12"/>
                    <a:pt x="114" y="13"/>
                    <a:pt x="111" y="14"/>
                  </a:cubicBezTo>
                  <a:cubicBezTo>
                    <a:pt x="108" y="16"/>
                    <a:pt x="105" y="17"/>
                    <a:pt x="103" y="19"/>
                  </a:cubicBezTo>
                  <a:cubicBezTo>
                    <a:pt x="101" y="22"/>
                    <a:pt x="99" y="24"/>
                    <a:pt x="98" y="27"/>
                  </a:cubicBezTo>
                  <a:cubicBezTo>
                    <a:pt x="97" y="30"/>
                    <a:pt x="96" y="33"/>
                    <a:pt x="96" y="3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GB" sz="2000"/>
            </a:p>
          </p:txBody>
        </p:sp>
      </p:grpSp>
    </p:spTree>
    <p:extLst>
      <p:ext uri="{BB962C8B-B14F-4D97-AF65-F5344CB8AC3E}">
        <p14:creationId xmlns:p14="http://schemas.microsoft.com/office/powerpoint/2010/main" val="2583410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F928FE1-02D3-F54D-B434-F42E1E024AAA}"/>
              </a:ext>
            </a:extLst>
          </p:cNvPr>
          <p:cNvSpPr>
            <a:spLocks noGrp="1"/>
          </p:cNvSpPr>
          <p:nvPr>
            <p:ph type="title"/>
          </p:nvPr>
        </p:nvSpPr>
        <p:spPr>
          <a:xfrm>
            <a:off x="466725" y="271232"/>
            <a:ext cx="11287125" cy="1015663"/>
          </a:xfrm>
        </p:spPr>
        <p:txBody>
          <a:bodyPr/>
          <a:lstStyle/>
          <a:p>
            <a:r>
              <a:rPr lang="en-US" sz="2000" dirty="0"/>
              <a:t>Pupils not completing or engaging with the work are the most cited challenges by teachers. Just over two fifths report that they have faced accessibility issues for pupils with additional needs</a:t>
            </a:r>
          </a:p>
        </p:txBody>
      </p:sp>
      <p:sp>
        <p:nvSpPr>
          <p:cNvPr id="25" name="Text Placeholder 24">
            <a:extLst>
              <a:ext uri="{FF2B5EF4-FFF2-40B4-BE49-F238E27FC236}">
                <a16:creationId xmlns:a16="http://schemas.microsoft.com/office/drawing/2014/main" id="{0772C8B7-EFE8-3349-91D4-7CBED7F7E095}"/>
              </a:ext>
            </a:extLst>
          </p:cNvPr>
          <p:cNvSpPr>
            <a:spLocks noGrp="1"/>
          </p:cNvSpPr>
          <p:nvPr>
            <p:ph type="body" sz="quarter" idx="11"/>
          </p:nvPr>
        </p:nvSpPr>
        <p:spPr>
          <a:xfrm>
            <a:off x="777600" y="1516023"/>
            <a:ext cx="10634400" cy="338554"/>
          </a:xfrm>
        </p:spPr>
        <p:txBody>
          <a:bodyPr/>
          <a:lstStyle/>
          <a:p>
            <a:r>
              <a:rPr lang="en-GB" dirty="0"/>
              <a:t>Challenges when implementing remote learning</a:t>
            </a:r>
            <a:endParaRPr lang="en-US" dirty="0"/>
          </a:p>
        </p:txBody>
      </p:sp>
      <p:sp>
        <p:nvSpPr>
          <p:cNvPr id="10" name="Rectangle 9">
            <a:extLst>
              <a:ext uri="{FF2B5EF4-FFF2-40B4-BE49-F238E27FC236}">
                <a16:creationId xmlns:a16="http://schemas.microsoft.com/office/drawing/2014/main" id="{4EAAE4CA-9A88-4C67-8409-B4D90686CFC2}"/>
              </a:ext>
            </a:extLst>
          </p:cNvPr>
          <p:cNvSpPr/>
          <p:nvPr/>
        </p:nvSpPr>
        <p:spPr>
          <a:xfrm>
            <a:off x="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graphicFrame>
        <p:nvGraphicFramePr>
          <p:cNvPr id="8" name="Chart Placeholder 8" descr="The top 5 challenges teachers cited when implementing remote learning were pupils not completing work at all (79%); pupils not engaging with the work (76%); pupils not having appropriate devices (74%); pupils not completing work to their usual standard (67%) and balancing remote learning with the rest of teachers' workload (63%)."/>
          <p:cNvGraphicFramePr>
            <a:graphicFrameLocks noGrp="1"/>
          </p:cNvGraphicFramePr>
          <p:nvPr>
            <p:ph type="chart" sz="quarter" idx="12"/>
            <p:extLst>
              <p:ext uri="{D42A27DB-BD31-4B8C-83A1-F6EECF244321}">
                <p14:modId xmlns:p14="http://schemas.microsoft.com/office/powerpoint/2010/main" val="1184477336"/>
              </p:ext>
            </p:extLst>
          </p:nvPr>
        </p:nvGraphicFramePr>
        <p:xfrm>
          <a:off x="635000" y="2044697"/>
          <a:ext cx="10233025" cy="407035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Rounded Corners 8">
            <a:extLst>
              <a:ext uri="{FF2B5EF4-FFF2-40B4-BE49-F238E27FC236}">
                <a16:creationId xmlns:a16="http://schemas.microsoft.com/office/drawing/2014/main" id="{A0A5C73C-3F57-41B5-86F0-BF030F32D122}"/>
              </a:ext>
            </a:extLst>
          </p:cNvPr>
          <p:cNvSpPr/>
          <p:nvPr/>
        </p:nvSpPr>
        <p:spPr>
          <a:xfrm>
            <a:off x="9486900" y="3462417"/>
            <a:ext cx="2143125" cy="2307511"/>
          </a:xfrm>
          <a:prstGeom prst="round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84% of teachers who report that pupils were not offered training for remote learning cite ‘pupils not completing work at all as a challenge’. </a:t>
            </a:r>
          </a:p>
          <a:p>
            <a:pPr algn="ctr"/>
            <a:endParaRPr lang="en-GB" sz="1200" dirty="0">
              <a:solidFill>
                <a:schemeClr val="tx1"/>
              </a:solidFill>
            </a:endParaRPr>
          </a:p>
          <a:p>
            <a:pPr algn="ctr"/>
            <a:r>
              <a:rPr lang="en-GB" sz="1200" dirty="0">
                <a:solidFill>
                  <a:schemeClr val="tx1"/>
                </a:solidFill>
              </a:rPr>
              <a:t>Likewise, 82% of this same group report pupils are not engaging with their work.</a:t>
            </a:r>
          </a:p>
        </p:txBody>
      </p:sp>
      <p:sp>
        <p:nvSpPr>
          <p:cNvPr id="6" name="Footer Placeholder 11"/>
          <p:cNvSpPr>
            <a:spLocks noGrp="1"/>
          </p:cNvSpPr>
          <p:nvPr>
            <p:ph type="ftr" sz="quarter" idx="3"/>
          </p:nvPr>
        </p:nvSpPr>
        <p:spPr>
          <a:xfrm>
            <a:off x="2105025" y="6115050"/>
            <a:ext cx="8963026" cy="390525"/>
          </a:xfrm>
          <a:prstGeom prst="rect">
            <a:avLst/>
          </a:prstGeom>
        </p:spPr>
        <p:txBody>
          <a:bodyPr vert="horz" lIns="91440" tIns="0" rIns="91440" bIns="0" rtlCol="0" anchor="b" anchorCtr="0">
            <a:noAutofit/>
          </a:bodyPr>
          <a:lstStyle>
            <a:lvl1pPr algn="l">
              <a:defRPr sz="800">
                <a:solidFill>
                  <a:schemeClr val="tx1">
                    <a:tint val="75000"/>
                  </a:schemeClr>
                </a:solidFill>
              </a:defRPr>
            </a:lvl1pPr>
          </a:lstStyle>
          <a:p>
            <a:r>
              <a:rPr lang="en-GB" sz="1000" dirty="0">
                <a:solidFill>
                  <a:schemeClr val="tx1"/>
                </a:solidFill>
              </a:rPr>
              <a:t>Q12. </a:t>
            </a:r>
            <a:r>
              <a:rPr lang="en-US" sz="1000" dirty="0">
                <a:solidFill>
                  <a:schemeClr val="tx1"/>
                </a:solidFill>
              </a:rPr>
              <a:t>Which, if any, of the following challenges have you faced when implementing remote learning? (Please select all that apply)</a:t>
            </a:r>
            <a:endParaRPr lang="en-GB" sz="1000" dirty="0">
              <a:solidFill>
                <a:schemeClr val="tx1"/>
              </a:solidFill>
            </a:endParaRPr>
          </a:p>
          <a:p>
            <a:r>
              <a:rPr lang="en-US" sz="1000" dirty="0">
                <a:solidFill>
                  <a:schemeClr val="tx1"/>
                </a:solidFill>
              </a:rPr>
              <a:t>Base: All teachers who use remote learning (n=941)</a:t>
            </a:r>
          </a:p>
        </p:txBody>
      </p:sp>
    </p:spTree>
    <p:extLst>
      <p:ext uri="{BB962C8B-B14F-4D97-AF65-F5344CB8AC3E}">
        <p14:creationId xmlns:p14="http://schemas.microsoft.com/office/powerpoint/2010/main" val="410704701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F928FE1-02D3-F54D-B434-F42E1E024AAA}"/>
              </a:ext>
            </a:extLst>
          </p:cNvPr>
          <p:cNvSpPr>
            <a:spLocks noGrp="1"/>
          </p:cNvSpPr>
          <p:nvPr>
            <p:ph type="title"/>
          </p:nvPr>
        </p:nvSpPr>
        <p:spPr>
          <a:xfrm>
            <a:off x="777600" y="271232"/>
            <a:ext cx="10634400" cy="461665"/>
          </a:xfrm>
        </p:spPr>
        <p:txBody>
          <a:bodyPr/>
          <a:lstStyle/>
          <a:p>
            <a:r>
              <a:rPr lang="en-GB" dirty="0"/>
              <a:t>School specific challenges when implementing remote learning</a:t>
            </a:r>
            <a:endParaRPr lang="en-US" dirty="0"/>
          </a:p>
        </p:txBody>
      </p:sp>
      <p:sp>
        <p:nvSpPr>
          <p:cNvPr id="10" name="Rectangle 9">
            <a:extLst>
              <a:ext uri="{FF2B5EF4-FFF2-40B4-BE49-F238E27FC236}">
                <a16:creationId xmlns:a16="http://schemas.microsoft.com/office/drawing/2014/main" id="{4EAAE4CA-9A88-4C67-8409-B4D90686CFC2}"/>
              </a:ext>
            </a:extLst>
          </p:cNvPr>
          <p:cNvSpPr/>
          <p:nvPr/>
        </p:nvSpPr>
        <p:spPr>
          <a:xfrm>
            <a:off x="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sp>
        <p:nvSpPr>
          <p:cNvPr id="11" name="Rectangle: Rounded Corners 10">
            <a:extLst>
              <a:ext uri="{FF2B5EF4-FFF2-40B4-BE49-F238E27FC236}">
                <a16:creationId xmlns:a16="http://schemas.microsoft.com/office/drawing/2014/main" id="{26121A2F-F65B-4516-8E19-B324B727F16F}"/>
              </a:ext>
            </a:extLst>
          </p:cNvPr>
          <p:cNvSpPr/>
          <p:nvPr/>
        </p:nvSpPr>
        <p:spPr>
          <a:xfrm>
            <a:off x="1081050" y="882070"/>
            <a:ext cx="4955400" cy="1581719"/>
          </a:xfrm>
          <a:prstGeom prst="round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Primary Schools </a:t>
            </a:r>
          </a:p>
          <a:p>
            <a:pPr algn="ctr"/>
            <a:r>
              <a:rPr lang="en-GB" sz="1400" dirty="0">
                <a:solidFill>
                  <a:schemeClr val="tx1"/>
                </a:solidFill>
              </a:rPr>
              <a:t>Over three in five (62%) primary school teachers report parents becoming confused by the work as a challenge when implementing remote learning, this is significantly higher than secondary school teachers (42%).</a:t>
            </a:r>
            <a:endParaRPr lang="en-GB" sz="1400" b="1" dirty="0">
              <a:solidFill>
                <a:schemeClr val="tx1"/>
              </a:solidFill>
            </a:endParaRPr>
          </a:p>
        </p:txBody>
      </p:sp>
      <p:sp>
        <p:nvSpPr>
          <p:cNvPr id="14" name="Rectangle: Rounded Corners 13">
            <a:extLst>
              <a:ext uri="{FF2B5EF4-FFF2-40B4-BE49-F238E27FC236}">
                <a16:creationId xmlns:a16="http://schemas.microsoft.com/office/drawing/2014/main" id="{6FD2CC42-59C0-48B3-A07D-BA69376FAEE6}"/>
              </a:ext>
            </a:extLst>
          </p:cNvPr>
          <p:cNvSpPr/>
          <p:nvPr/>
        </p:nvSpPr>
        <p:spPr>
          <a:xfrm>
            <a:off x="6275775" y="882071"/>
            <a:ext cx="4838700" cy="1581720"/>
          </a:xfrm>
          <a:prstGeom prst="round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Secondary Schools</a:t>
            </a:r>
          </a:p>
          <a:p>
            <a:pPr algn="ctr"/>
            <a:r>
              <a:rPr lang="en-US" sz="1400" dirty="0">
                <a:solidFill>
                  <a:schemeClr val="tx1"/>
                </a:solidFill>
              </a:rPr>
              <a:t>Alongside being more likely to report issues with pupils not engaging with work (83%) or not completing it to their usual standard (73%), secondary school teachers are the most likely to report accessibility issues for pupils with individual needs as a challenge (48%).</a:t>
            </a:r>
            <a:endParaRPr lang="en-GB" sz="1400" dirty="0">
              <a:solidFill>
                <a:schemeClr val="tx1"/>
              </a:solidFill>
            </a:endParaRPr>
          </a:p>
        </p:txBody>
      </p:sp>
      <p:sp>
        <p:nvSpPr>
          <p:cNvPr id="13" name="Rectangle: Rounded Corners 12">
            <a:extLst>
              <a:ext uri="{FF2B5EF4-FFF2-40B4-BE49-F238E27FC236}">
                <a16:creationId xmlns:a16="http://schemas.microsoft.com/office/drawing/2014/main" id="{403A6B90-C750-473E-8FBE-5E20BD2F20CA}"/>
              </a:ext>
            </a:extLst>
          </p:cNvPr>
          <p:cNvSpPr/>
          <p:nvPr/>
        </p:nvSpPr>
        <p:spPr>
          <a:xfrm>
            <a:off x="1081050" y="2671598"/>
            <a:ext cx="4955400" cy="1581720"/>
          </a:xfrm>
          <a:prstGeom prst="round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Requires Improvement / Inadequate / Special Measures Schools </a:t>
            </a:r>
          </a:p>
          <a:p>
            <a:pPr algn="ctr"/>
            <a:r>
              <a:rPr lang="en-GB" sz="1400" dirty="0">
                <a:solidFill>
                  <a:schemeClr val="tx1"/>
                </a:solidFill>
              </a:rPr>
              <a:t>Teachers in these schools are more likely than those in outstanding schools to report pupils not having access to appropriate devices (78% vs 68%) and parents becoming confused by the work (53% vs 42%). </a:t>
            </a:r>
            <a:endParaRPr lang="en-GB" sz="1200" dirty="0">
              <a:solidFill>
                <a:schemeClr val="tx1"/>
              </a:solidFill>
            </a:endParaRPr>
          </a:p>
        </p:txBody>
      </p:sp>
      <p:sp>
        <p:nvSpPr>
          <p:cNvPr id="15" name="Rectangle: Rounded Corners 14">
            <a:extLst>
              <a:ext uri="{FF2B5EF4-FFF2-40B4-BE49-F238E27FC236}">
                <a16:creationId xmlns:a16="http://schemas.microsoft.com/office/drawing/2014/main" id="{C90EE154-4913-4BCB-BC8C-77619ECC53BA}"/>
              </a:ext>
            </a:extLst>
          </p:cNvPr>
          <p:cNvSpPr/>
          <p:nvPr/>
        </p:nvSpPr>
        <p:spPr>
          <a:xfrm>
            <a:off x="6217425" y="2656075"/>
            <a:ext cx="4955400" cy="1581720"/>
          </a:xfrm>
          <a:prstGeom prst="round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Maintained Schools and Academies </a:t>
            </a:r>
          </a:p>
          <a:p>
            <a:pPr algn="ctr"/>
            <a:r>
              <a:rPr lang="en-GB" sz="1400" dirty="0">
                <a:solidFill>
                  <a:schemeClr val="tx1"/>
                </a:solidFill>
              </a:rPr>
              <a:t>Teachers in these schools are more likely than those in independent schools to select the majority of the challenges, including: not having appropriate devices (78% vs 34%), not having a suitable space to work (60% vs 34%), and pupils becoming confused by the work (54% vs 34%).</a:t>
            </a:r>
            <a:endParaRPr lang="en-GB" sz="1200" dirty="0">
              <a:solidFill>
                <a:schemeClr val="tx1"/>
              </a:solidFill>
            </a:endParaRPr>
          </a:p>
        </p:txBody>
      </p:sp>
      <p:sp>
        <p:nvSpPr>
          <p:cNvPr id="19" name="Rectangle: Rounded Corners 18">
            <a:extLst>
              <a:ext uri="{FF2B5EF4-FFF2-40B4-BE49-F238E27FC236}">
                <a16:creationId xmlns:a16="http://schemas.microsoft.com/office/drawing/2014/main" id="{07C6A1E6-6F43-4D9C-BB56-9B6A5275BADC}"/>
              </a:ext>
            </a:extLst>
          </p:cNvPr>
          <p:cNvSpPr/>
          <p:nvPr/>
        </p:nvSpPr>
        <p:spPr>
          <a:xfrm>
            <a:off x="1065599" y="4427669"/>
            <a:ext cx="4955400" cy="1581720"/>
          </a:xfrm>
          <a:prstGeom prst="round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Length of service</a:t>
            </a:r>
          </a:p>
          <a:p>
            <a:pPr algn="ctr"/>
            <a:r>
              <a:rPr lang="en-GB" sz="1400" dirty="0">
                <a:solidFill>
                  <a:schemeClr val="tx1"/>
                </a:solidFill>
              </a:rPr>
              <a:t>Nearly three in five (59%) teachers who have been teaching for 6 years or fewer report not being able to give real time feedback / guidance as a challenge, compared to 47% of those who have been teaching for 16 years or more. </a:t>
            </a:r>
            <a:endParaRPr lang="en-GB" sz="1200" dirty="0">
              <a:solidFill>
                <a:schemeClr val="tx1"/>
              </a:solidFill>
            </a:endParaRPr>
          </a:p>
        </p:txBody>
      </p:sp>
      <p:sp>
        <p:nvSpPr>
          <p:cNvPr id="20" name="Rectangle: Rounded Corners 19">
            <a:extLst>
              <a:ext uri="{FF2B5EF4-FFF2-40B4-BE49-F238E27FC236}">
                <a16:creationId xmlns:a16="http://schemas.microsoft.com/office/drawing/2014/main" id="{A594D5A5-798F-427C-93BC-DC6D0576C8F2}"/>
              </a:ext>
            </a:extLst>
          </p:cNvPr>
          <p:cNvSpPr/>
          <p:nvPr/>
        </p:nvSpPr>
        <p:spPr>
          <a:xfrm>
            <a:off x="6217425" y="4445604"/>
            <a:ext cx="4955400" cy="1581720"/>
          </a:xfrm>
          <a:prstGeom prst="round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Free School Meals</a:t>
            </a:r>
          </a:p>
          <a:p>
            <a:pPr algn="ctr"/>
            <a:r>
              <a:rPr lang="en-GB" sz="1400" dirty="0">
                <a:solidFill>
                  <a:schemeClr val="tx1"/>
                </a:solidFill>
              </a:rPr>
              <a:t>Teachers in schools offering free school meals to 35% of pupils or more are the most likely to report pupils not having access to appropriate devices (86%) or not having a suitable space to work (69%).</a:t>
            </a:r>
            <a:endParaRPr lang="en-GB" sz="1200" dirty="0">
              <a:solidFill>
                <a:schemeClr val="tx1"/>
              </a:solidFill>
            </a:endParaRPr>
          </a:p>
        </p:txBody>
      </p:sp>
      <p:sp>
        <p:nvSpPr>
          <p:cNvPr id="6" name="Footer Placeholder 11"/>
          <p:cNvSpPr>
            <a:spLocks noGrp="1"/>
          </p:cNvSpPr>
          <p:nvPr>
            <p:ph type="ftr" sz="quarter" idx="3"/>
          </p:nvPr>
        </p:nvSpPr>
        <p:spPr>
          <a:xfrm>
            <a:off x="2105025" y="6115050"/>
            <a:ext cx="8963026" cy="390525"/>
          </a:xfrm>
          <a:prstGeom prst="rect">
            <a:avLst/>
          </a:prstGeom>
        </p:spPr>
        <p:txBody>
          <a:bodyPr vert="horz" lIns="91440" tIns="0" rIns="91440" bIns="0" rtlCol="0" anchor="b" anchorCtr="0">
            <a:noAutofit/>
          </a:bodyPr>
          <a:lstStyle>
            <a:lvl1pPr algn="l">
              <a:defRPr sz="800">
                <a:solidFill>
                  <a:schemeClr val="tx1">
                    <a:tint val="75000"/>
                  </a:schemeClr>
                </a:solidFill>
              </a:defRPr>
            </a:lvl1pPr>
          </a:lstStyle>
          <a:p>
            <a:r>
              <a:rPr lang="en-GB" sz="1000" dirty="0">
                <a:solidFill>
                  <a:schemeClr val="tx1"/>
                </a:solidFill>
              </a:rPr>
              <a:t>Q12. </a:t>
            </a:r>
            <a:r>
              <a:rPr lang="en-US" sz="1000" dirty="0">
                <a:solidFill>
                  <a:schemeClr val="tx1"/>
                </a:solidFill>
              </a:rPr>
              <a:t>Which, if any, of the following challenges have you faced when implementing remote learning? (Please select all that apply)</a:t>
            </a:r>
            <a:endParaRPr lang="en-GB" sz="1000" dirty="0">
              <a:solidFill>
                <a:schemeClr val="tx1"/>
              </a:solidFill>
            </a:endParaRPr>
          </a:p>
          <a:p>
            <a:r>
              <a:rPr lang="en-US" sz="1000" dirty="0">
                <a:solidFill>
                  <a:schemeClr val="tx1"/>
                </a:solidFill>
              </a:rPr>
              <a:t>Base: All teachers who use remote learning (n=941)</a:t>
            </a:r>
          </a:p>
        </p:txBody>
      </p:sp>
    </p:spTree>
    <p:extLst>
      <p:ext uri="{BB962C8B-B14F-4D97-AF65-F5344CB8AC3E}">
        <p14:creationId xmlns:p14="http://schemas.microsoft.com/office/powerpoint/2010/main" val="3165155683"/>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F928FE1-02D3-F54D-B434-F42E1E024AAA}"/>
              </a:ext>
            </a:extLst>
          </p:cNvPr>
          <p:cNvSpPr>
            <a:spLocks noGrp="1"/>
          </p:cNvSpPr>
          <p:nvPr>
            <p:ph type="title"/>
          </p:nvPr>
        </p:nvSpPr>
        <p:spPr>
          <a:xfrm>
            <a:off x="428625" y="282240"/>
            <a:ext cx="10983375" cy="830997"/>
          </a:xfrm>
        </p:spPr>
        <p:txBody>
          <a:bodyPr/>
          <a:lstStyle/>
          <a:p>
            <a:r>
              <a:rPr lang="en-US" dirty="0"/>
              <a:t>Two fifths of parents report their child’s focus, motivation and lack of contact with their classmates are a challenge when studying remotely  </a:t>
            </a:r>
          </a:p>
        </p:txBody>
      </p:sp>
      <p:sp>
        <p:nvSpPr>
          <p:cNvPr id="25" name="Text Placeholder 24">
            <a:extLst>
              <a:ext uri="{FF2B5EF4-FFF2-40B4-BE49-F238E27FC236}">
                <a16:creationId xmlns:a16="http://schemas.microsoft.com/office/drawing/2014/main" id="{0772C8B7-EFE8-3349-91D4-7CBED7F7E095}"/>
              </a:ext>
            </a:extLst>
          </p:cNvPr>
          <p:cNvSpPr>
            <a:spLocks noGrp="1"/>
          </p:cNvSpPr>
          <p:nvPr>
            <p:ph type="body" sz="quarter" idx="11"/>
          </p:nvPr>
        </p:nvSpPr>
        <p:spPr>
          <a:xfrm>
            <a:off x="777600" y="1516023"/>
            <a:ext cx="10634400" cy="338554"/>
          </a:xfrm>
        </p:spPr>
        <p:txBody>
          <a:bodyPr/>
          <a:lstStyle/>
          <a:p>
            <a:r>
              <a:rPr lang="en-GB" dirty="0"/>
              <a:t>Challenges for child learning remotely</a:t>
            </a:r>
            <a:endParaRPr lang="en-US" dirty="0"/>
          </a:p>
        </p:txBody>
      </p:sp>
      <p:sp>
        <p:nvSpPr>
          <p:cNvPr id="12" name="Rectangle 11">
            <a:extLst>
              <a:ext uri="{FF2B5EF4-FFF2-40B4-BE49-F238E27FC236}">
                <a16:creationId xmlns:a16="http://schemas.microsoft.com/office/drawing/2014/main" id="{9C68C03D-A73A-4C6F-91BE-2E1C4FD23988}"/>
              </a:ext>
            </a:extLst>
          </p:cNvPr>
          <p:cNvSpPr/>
          <p:nvPr/>
        </p:nvSpPr>
        <p:spPr>
          <a:xfrm>
            <a:off x="0" y="2320180"/>
            <a:ext cx="352425" cy="2217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Parents</a:t>
            </a:r>
          </a:p>
        </p:txBody>
      </p:sp>
      <p:graphicFrame>
        <p:nvGraphicFramePr>
          <p:cNvPr id="8" name="Chart Placeholder 8" descr="40% of parents reported that their child's focus in studying remotely was a challenge. Other challenges were lack of contact with classmates (38%), motivation to access remote learning (36%), lack of one-to-one contact with their teachers (35%) and supervision they need during remote learning (31%)."/>
          <p:cNvGraphicFramePr>
            <a:graphicFrameLocks noGrp="1"/>
          </p:cNvGraphicFramePr>
          <p:nvPr>
            <p:ph type="chart" sz="quarter" idx="12"/>
            <p:extLst>
              <p:ext uri="{D42A27DB-BD31-4B8C-83A1-F6EECF244321}">
                <p14:modId xmlns:p14="http://schemas.microsoft.com/office/powerpoint/2010/main" val="693577427"/>
              </p:ext>
            </p:extLst>
          </p:nvPr>
        </p:nvGraphicFramePr>
        <p:xfrm>
          <a:off x="777875" y="1873249"/>
          <a:ext cx="10634663" cy="433675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Rounded Corners 9">
            <a:extLst>
              <a:ext uri="{FF2B5EF4-FFF2-40B4-BE49-F238E27FC236}">
                <a16:creationId xmlns:a16="http://schemas.microsoft.com/office/drawing/2014/main" id="{D415FB68-FACE-4B74-B3F5-76B3BECF6F65}"/>
              </a:ext>
            </a:extLst>
          </p:cNvPr>
          <p:cNvSpPr/>
          <p:nvPr/>
        </p:nvSpPr>
        <p:spPr>
          <a:xfrm>
            <a:off x="8182181" y="4064049"/>
            <a:ext cx="2971593" cy="1041352"/>
          </a:xfrm>
          <a:prstGeom prst="roundRect">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Just under a quarter (24%) of parents with a child with SEND report that remote learning does not meet their child’s individual needs.</a:t>
            </a:r>
          </a:p>
        </p:txBody>
      </p:sp>
      <p:sp>
        <p:nvSpPr>
          <p:cNvPr id="6" name="Footer Placeholder 11"/>
          <p:cNvSpPr>
            <a:spLocks noGrp="1"/>
          </p:cNvSpPr>
          <p:nvPr>
            <p:ph type="ftr" sz="quarter" idx="3"/>
          </p:nvPr>
        </p:nvSpPr>
        <p:spPr>
          <a:xfrm>
            <a:off x="2143125" y="6209998"/>
            <a:ext cx="8905876" cy="394252"/>
          </a:xfrm>
          <a:prstGeom prst="rect">
            <a:avLst/>
          </a:prstGeom>
        </p:spPr>
        <p:txBody>
          <a:bodyPr vert="horz" lIns="91440" tIns="0" rIns="91440" bIns="0" rtlCol="0" anchor="b" anchorCtr="0">
            <a:noAutofit/>
          </a:bodyPr>
          <a:lstStyle>
            <a:lvl1pPr algn="l">
              <a:defRPr sz="800">
                <a:solidFill>
                  <a:schemeClr val="tx1">
                    <a:tint val="75000"/>
                  </a:schemeClr>
                </a:solidFill>
              </a:defRPr>
            </a:lvl1pPr>
          </a:lstStyle>
          <a:p>
            <a:r>
              <a:rPr lang="en-US" sz="1000" dirty="0">
                <a:solidFill>
                  <a:schemeClr val="tx1"/>
                </a:solidFill>
              </a:rPr>
              <a:t>A1. What, if any, have been the main challenges for your child when learning remotely from home? (Please select all that apply)</a:t>
            </a:r>
            <a:endParaRPr lang="en-GB" sz="1000" dirty="0">
              <a:solidFill>
                <a:schemeClr val="tx1"/>
              </a:solidFill>
            </a:endParaRPr>
          </a:p>
          <a:p>
            <a:r>
              <a:rPr lang="en-US" sz="1000" dirty="0">
                <a:solidFill>
                  <a:schemeClr val="tx1"/>
                </a:solidFill>
              </a:rPr>
              <a:t>Base: Parents with a child with experience of remote learning (n=987)</a:t>
            </a:r>
          </a:p>
        </p:txBody>
      </p:sp>
    </p:spTree>
    <p:extLst>
      <p:ext uri="{BB962C8B-B14F-4D97-AF65-F5344CB8AC3E}">
        <p14:creationId xmlns:p14="http://schemas.microsoft.com/office/powerpoint/2010/main" val="53424587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AA5F35-FF70-4A86-AD95-E7C92E7F633C}"/>
              </a:ext>
            </a:extLst>
          </p:cNvPr>
          <p:cNvSpPr/>
          <p:nvPr/>
        </p:nvSpPr>
        <p:spPr>
          <a:xfrm rot="5400000">
            <a:off x="7133276" y="316487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sp>
        <p:nvSpPr>
          <p:cNvPr id="6" name="Rectangle 5">
            <a:extLst>
              <a:ext uri="{FF2B5EF4-FFF2-40B4-BE49-F238E27FC236}">
                <a16:creationId xmlns:a16="http://schemas.microsoft.com/office/drawing/2014/main" id="{1094EFA0-557B-421B-9CF6-21984E61132C}"/>
              </a:ext>
            </a:extLst>
          </p:cNvPr>
          <p:cNvSpPr/>
          <p:nvPr/>
        </p:nvSpPr>
        <p:spPr>
          <a:xfrm rot="5400000">
            <a:off x="4244482" y="3164871"/>
            <a:ext cx="352425" cy="2217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Parents</a:t>
            </a:r>
          </a:p>
        </p:txBody>
      </p:sp>
      <p:sp>
        <p:nvSpPr>
          <p:cNvPr id="2" name="Text Placeholder 1">
            <a:extLst>
              <a:ext uri="{FF2B5EF4-FFF2-40B4-BE49-F238E27FC236}">
                <a16:creationId xmlns:a16="http://schemas.microsoft.com/office/drawing/2014/main" id="{FC5CA186-3687-45CE-A562-6A1F1291F18D}"/>
              </a:ext>
            </a:extLst>
          </p:cNvPr>
          <p:cNvSpPr>
            <a:spLocks noGrp="1"/>
          </p:cNvSpPr>
          <p:nvPr>
            <p:ph type="body" sz="quarter" idx="13"/>
          </p:nvPr>
        </p:nvSpPr>
        <p:spPr>
          <a:xfrm>
            <a:off x="777599" y="1362075"/>
            <a:ext cx="10634472" cy="4221307"/>
          </a:xfrm>
        </p:spPr>
        <p:txBody>
          <a:bodyPr/>
          <a:lstStyle/>
          <a:p>
            <a:r>
              <a:rPr lang="en-US" sz="1800" dirty="0"/>
              <a:t>The objective of this study was to provide Ofsted with robust and timely evidence from parents and teachers about remote and digital learning </a:t>
            </a:r>
          </a:p>
          <a:p>
            <a:r>
              <a:rPr lang="en-US" sz="1800" dirty="0"/>
              <a:t>An online survey was developed in conjunction with Ofsted and was carried out among parents between 25th November - 7th December 2020 and with teachers between 24th November - 11th December 2020.</a:t>
            </a:r>
          </a:p>
          <a:p>
            <a:r>
              <a:rPr lang="en-US" sz="1800" dirty="0"/>
              <a:t>The total number of respondents was 1,003 teachers and 2,020 parents. </a:t>
            </a:r>
          </a:p>
          <a:p>
            <a:r>
              <a:rPr lang="en-US" sz="1800" dirty="0"/>
              <a:t>The two representative samples will be differentiated throughout the report with the following:</a:t>
            </a:r>
          </a:p>
          <a:p>
            <a:endParaRPr lang="en-US" sz="1800" dirty="0"/>
          </a:p>
          <a:p>
            <a:r>
              <a:rPr lang="en-US" sz="1800" dirty="0"/>
              <a:t>The figures have been weighted and are representative of:</a:t>
            </a:r>
          </a:p>
          <a:p>
            <a:pPr lvl="1"/>
            <a:r>
              <a:rPr lang="en-US" sz="1400" dirty="0"/>
              <a:t>all parents in England by family type, age of family reference person, social grade and region</a:t>
            </a:r>
          </a:p>
          <a:p>
            <a:pPr lvl="1"/>
            <a:r>
              <a:rPr lang="en-US" sz="1400" dirty="0"/>
              <a:t>all teachers in England by school type, teaching level, region, gender and age.</a:t>
            </a:r>
          </a:p>
        </p:txBody>
      </p:sp>
      <p:sp>
        <p:nvSpPr>
          <p:cNvPr id="4" name="Title 3">
            <a:extLst>
              <a:ext uri="{FF2B5EF4-FFF2-40B4-BE49-F238E27FC236}">
                <a16:creationId xmlns:a16="http://schemas.microsoft.com/office/drawing/2014/main" id="{EADFA012-C7FC-4734-A35D-AAF50C25B736}"/>
              </a:ext>
            </a:extLst>
          </p:cNvPr>
          <p:cNvSpPr>
            <a:spLocks noGrp="1"/>
          </p:cNvSpPr>
          <p:nvPr>
            <p:ph type="title"/>
          </p:nvPr>
        </p:nvSpPr>
        <p:spPr/>
        <p:txBody>
          <a:bodyPr/>
          <a:lstStyle/>
          <a:p>
            <a:r>
              <a:rPr lang="en-GB" dirty="0"/>
              <a:t>Quantitative methodology </a:t>
            </a:r>
          </a:p>
        </p:txBody>
      </p:sp>
    </p:spTree>
    <p:extLst>
      <p:ext uri="{BB962C8B-B14F-4D97-AF65-F5344CB8AC3E}">
        <p14:creationId xmlns:p14="http://schemas.microsoft.com/office/powerpoint/2010/main" val="811395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F928FE1-02D3-F54D-B434-F42E1E024AAA}"/>
              </a:ext>
            </a:extLst>
          </p:cNvPr>
          <p:cNvSpPr>
            <a:spLocks noGrp="1"/>
          </p:cNvSpPr>
          <p:nvPr>
            <p:ph type="title"/>
          </p:nvPr>
        </p:nvSpPr>
        <p:spPr>
          <a:xfrm>
            <a:off x="777600" y="271232"/>
            <a:ext cx="10634400" cy="461665"/>
          </a:xfrm>
        </p:spPr>
        <p:txBody>
          <a:bodyPr/>
          <a:lstStyle/>
          <a:p>
            <a:r>
              <a:rPr lang="en-GB" dirty="0"/>
              <a:t>Specific challenges when learning from home</a:t>
            </a:r>
            <a:endParaRPr lang="en-US" dirty="0"/>
          </a:p>
        </p:txBody>
      </p:sp>
      <p:sp>
        <p:nvSpPr>
          <p:cNvPr id="16" name="Rectangle 15">
            <a:extLst>
              <a:ext uri="{FF2B5EF4-FFF2-40B4-BE49-F238E27FC236}">
                <a16:creationId xmlns:a16="http://schemas.microsoft.com/office/drawing/2014/main" id="{DA525106-3782-4097-B5AD-A29F1C129396}"/>
              </a:ext>
            </a:extLst>
          </p:cNvPr>
          <p:cNvSpPr/>
          <p:nvPr/>
        </p:nvSpPr>
        <p:spPr>
          <a:xfrm>
            <a:off x="0" y="2320180"/>
            <a:ext cx="352425" cy="2217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Parents</a:t>
            </a:r>
          </a:p>
        </p:txBody>
      </p:sp>
      <p:sp>
        <p:nvSpPr>
          <p:cNvPr id="11" name="Rectangle: Rounded Corners 10">
            <a:extLst>
              <a:ext uri="{FF2B5EF4-FFF2-40B4-BE49-F238E27FC236}">
                <a16:creationId xmlns:a16="http://schemas.microsoft.com/office/drawing/2014/main" id="{26121A2F-F65B-4516-8E19-B324B727F16F}"/>
              </a:ext>
            </a:extLst>
          </p:cNvPr>
          <p:cNvSpPr/>
          <p:nvPr/>
        </p:nvSpPr>
        <p:spPr>
          <a:xfrm>
            <a:off x="1081050" y="882070"/>
            <a:ext cx="4955400" cy="1581719"/>
          </a:xfrm>
          <a:prstGeom prst="roundRect">
            <a:avLst/>
          </a:prstGeom>
          <a:solidFill>
            <a:srgbClr val="FDE3E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Primary Schools </a:t>
            </a:r>
          </a:p>
          <a:p>
            <a:pPr algn="ctr"/>
            <a:r>
              <a:rPr lang="en-GB" sz="1400" dirty="0">
                <a:solidFill>
                  <a:schemeClr val="tx1"/>
                </a:solidFill>
              </a:rPr>
              <a:t>Parents of primary school children are significantly more likely than those with children in secondary schools to identify supervision needed (39% vs 25%), needing support from myself (28% vs 16%) and balancing their remote learning with other children (26% vs 10%) as challenges.</a:t>
            </a:r>
            <a:endParaRPr lang="en-GB" sz="1400" b="1" dirty="0">
              <a:solidFill>
                <a:schemeClr val="tx1"/>
              </a:solidFill>
            </a:endParaRPr>
          </a:p>
        </p:txBody>
      </p:sp>
      <p:sp>
        <p:nvSpPr>
          <p:cNvPr id="13" name="Rectangle: Rounded Corners 12">
            <a:extLst>
              <a:ext uri="{FF2B5EF4-FFF2-40B4-BE49-F238E27FC236}">
                <a16:creationId xmlns:a16="http://schemas.microsoft.com/office/drawing/2014/main" id="{403A6B90-C750-473E-8FBE-5E20BD2F20CA}"/>
              </a:ext>
            </a:extLst>
          </p:cNvPr>
          <p:cNvSpPr/>
          <p:nvPr/>
        </p:nvSpPr>
        <p:spPr>
          <a:xfrm>
            <a:off x="1081050" y="2671598"/>
            <a:ext cx="4955400" cy="1581720"/>
          </a:xfrm>
          <a:prstGeom prst="roundRect">
            <a:avLst/>
          </a:prstGeom>
          <a:solidFill>
            <a:srgbClr val="FDE3E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Children with SEND</a:t>
            </a:r>
          </a:p>
          <a:p>
            <a:pPr algn="ctr"/>
            <a:r>
              <a:rPr lang="en-GB" sz="1400" dirty="0">
                <a:solidFill>
                  <a:schemeClr val="tx1"/>
                </a:solidFill>
              </a:rPr>
              <a:t>Half of parents of children with SEND identify their child’s focus when studying remotely as an issue, compared to 39% of those without. Likewise, 46% cite their child’s motivation to learn, compared to 35% of parents of children without SEND.</a:t>
            </a:r>
            <a:endParaRPr lang="en-GB" sz="1200" dirty="0">
              <a:solidFill>
                <a:schemeClr val="tx1"/>
              </a:solidFill>
            </a:endParaRPr>
          </a:p>
        </p:txBody>
      </p:sp>
      <p:sp>
        <p:nvSpPr>
          <p:cNvPr id="14" name="Rectangle: Rounded Corners 13">
            <a:extLst>
              <a:ext uri="{FF2B5EF4-FFF2-40B4-BE49-F238E27FC236}">
                <a16:creationId xmlns:a16="http://schemas.microsoft.com/office/drawing/2014/main" id="{6FD2CC42-59C0-48B3-A07D-BA69376FAEE6}"/>
              </a:ext>
            </a:extLst>
          </p:cNvPr>
          <p:cNvSpPr/>
          <p:nvPr/>
        </p:nvSpPr>
        <p:spPr>
          <a:xfrm>
            <a:off x="6275775" y="882071"/>
            <a:ext cx="4838700" cy="1581720"/>
          </a:xfrm>
          <a:prstGeom prst="roundRect">
            <a:avLst/>
          </a:prstGeom>
          <a:solidFill>
            <a:srgbClr val="FDE3E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Secondary Schools</a:t>
            </a:r>
          </a:p>
          <a:p>
            <a:pPr algn="ctr"/>
            <a:r>
              <a:rPr lang="en-US" sz="1400" dirty="0">
                <a:solidFill>
                  <a:schemeClr val="tx1"/>
                </a:solidFill>
              </a:rPr>
              <a:t>Parents of secondary school children are significantly more likely than those with children in primary schools to identify lack of contact with classmates (42% vs 35%) and lack of contact with teachers (41% vs 30%) as challenges.</a:t>
            </a:r>
            <a:endParaRPr lang="en-GB" sz="1400" dirty="0">
              <a:solidFill>
                <a:schemeClr val="tx1"/>
              </a:solidFill>
            </a:endParaRPr>
          </a:p>
        </p:txBody>
      </p:sp>
      <p:sp>
        <p:nvSpPr>
          <p:cNvPr id="15" name="Rectangle: Rounded Corners 14">
            <a:extLst>
              <a:ext uri="{FF2B5EF4-FFF2-40B4-BE49-F238E27FC236}">
                <a16:creationId xmlns:a16="http://schemas.microsoft.com/office/drawing/2014/main" id="{C90EE154-4913-4BCB-BC8C-77619ECC53BA}"/>
              </a:ext>
            </a:extLst>
          </p:cNvPr>
          <p:cNvSpPr/>
          <p:nvPr/>
        </p:nvSpPr>
        <p:spPr>
          <a:xfrm>
            <a:off x="6217425" y="2656075"/>
            <a:ext cx="4955400" cy="1581720"/>
          </a:xfrm>
          <a:prstGeom prst="roundRect">
            <a:avLst/>
          </a:prstGeom>
          <a:solidFill>
            <a:srgbClr val="FDE3E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Parents with high educational attainment</a:t>
            </a:r>
          </a:p>
          <a:p>
            <a:pPr algn="ctr"/>
            <a:r>
              <a:rPr lang="en-GB" sz="1400" dirty="0">
                <a:solidFill>
                  <a:schemeClr val="tx1"/>
                </a:solidFill>
              </a:rPr>
              <a:t>Just over a sixth (17%) of parents with high educational attainment state that their level of work is not challenging enough for their child, significantly higher than those with low (8%) or medium (11%) educational attainment.</a:t>
            </a:r>
            <a:endParaRPr lang="en-GB" sz="1200" dirty="0">
              <a:solidFill>
                <a:schemeClr val="tx1"/>
              </a:solidFill>
            </a:endParaRPr>
          </a:p>
        </p:txBody>
      </p:sp>
      <p:sp>
        <p:nvSpPr>
          <p:cNvPr id="19" name="Rectangle: Rounded Corners 18">
            <a:extLst>
              <a:ext uri="{FF2B5EF4-FFF2-40B4-BE49-F238E27FC236}">
                <a16:creationId xmlns:a16="http://schemas.microsoft.com/office/drawing/2014/main" id="{07C6A1E6-6F43-4D9C-BB56-9B6A5275BADC}"/>
              </a:ext>
            </a:extLst>
          </p:cNvPr>
          <p:cNvSpPr/>
          <p:nvPr/>
        </p:nvSpPr>
        <p:spPr>
          <a:xfrm>
            <a:off x="1065599" y="4427669"/>
            <a:ext cx="4955400" cy="1581720"/>
          </a:xfrm>
          <a:prstGeom prst="roundRect">
            <a:avLst/>
          </a:prstGeom>
          <a:solidFill>
            <a:srgbClr val="FDE3E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Employment</a:t>
            </a:r>
          </a:p>
          <a:p>
            <a:pPr algn="ctr"/>
            <a:r>
              <a:rPr lang="en-GB" sz="1400" dirty="0">
                <a:solidFill>
                  <a:schemeClr val="tx1"/>
                </a:solidFill>
              </a:rPr>
              <a:t>14% of parents who work full time report that poor quality of resources / learning packs is a challenge of learning from home, compared to 4% of those working part time and 7% of those who don’t work. </a:t>
            </a:r>
            <a:endParaRPr lang="en-GB" sz="1200" dirty="0">
              <a:solidFill>
                <a:schemeClr val="tx1"/>
              </a:solidFill>
            </a:endParaRPr>
          </a:p>
        </p:txBody>
      </p:sp>
      <p:sp>
        <p:nvSpPr>
          <p:cNvPr id="20" name="Rectangle: Rounded Corners 19">
            <a:extLst>
              <a:ext uri="{FF2B5EF4-FFF2-40B4-BE49-F238E27FC236}">
                <a16:creationId xmlns:a16="http://schemas.microsoft.com/office/drawing/2014/main" id="{A594D5A5-798F-427C-93BC-DC6D0576C8F2}"/>
              </a:ext>
            </a:extLst>
          </p:cNvPr>
          <p:cNvSpPr/>
          <p:nvPr/>
        </p:nvSpPr>
        <p:spPr>
          <a:xfrm>
            <a:off x="6217425" y="4445604"/>
            <a:ext cx="4955400" cy="1581720"/>
          </a:xfrm>
          <a:prstGeom prst="roundRect">
            <a:avLst/>
          </a:prstGeom>
          <a:solidFill>
            <a:srgbClr val="FDE3E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Working Location</a:t>
            </a:r>
          </a:p>
          <a:p>
            <a:pPr algn="ctr"/>
            <a:r>
              <a:rPr lang="en-GB" sz="1400" dirty="0">
                <a:solidFill>
                  <a:schemeClr val="tx1"/>
                </a:solidFill>
              </a:rPr>
              <a:t>Two fifths (41%) of parents who work from home report the level of supervision their child needs as a challenge. Likewise, 16% report the work is not challenging enough. </a:t>
            </a:r>
            <a:endParaRPr lang="en-GB" sz="1200" dirty="0">
              <a:solidFill>
                <a:schemeClr val="tx1"/>
              </a:solidFill>
            </a:endParaRPr>
          </a:p>
        </p:txBody>
      </p:sp>
      <p:sp>
        <p:nvSpPr>
          <p:cNvPr id="12" name="Footer Placeholder 11">
            <a:extLst>
              <a:ext uri="{FF2B5EF4-FFF2-40B4-BE49-F238E27FC236}">
                <a16:creationId xmlns:a16="http://schemas.microsoft.com/office/drawing/2014/main" id="{0FCE04AB-D0B4-4A82-9F0E-591441A4F162}"/>
              </a:ext>
            </a:extLst>
          </p:cNvPr>
          <p:cNvSpPr>
            <a:spLocks noGrp="1"/>
          </p:cNvSpPr>
          <p:nvPr>
            <p:ph type="ftr" sz="quarter" idx="3"/>
          </p:nvPr>
        </p:nvSpPr>
        <p:spPr>
          <a:xfrm>
            <a:off x="2143125" y="6209998"/>
            <a:ext cx="8905876" cy="394252"/>
          </a:xfrm>
          <a:prstGeom prst="rect">
            <a:avLst/>
          </a:prstGeom>
        </p:spPr>
        <p:txBody>
          <a:bodyPr vert="horz" lIns="91440" tIns="0" rIns="91440" bIns="0" rtlCol="0" anchor="b" anchorCtr="0">
            <a:noAutofit/>
          </a:bodyPr>
          <a:lstStyle>
            <a:lvl1pPr algn="l">
              <a:defRPr sz="800">
                <a:solidFill>
                  <a:schemeClr val="tx1">
                    <a:tint val="75000"/>
                  </a:schemeClr>
                </a:solidFill>
              </a:defRPr>
            </a:lvl1pPr>
          </a:lstStyle>
          <a:p>
            <a:r>
              <a:rPr lang="en-US" sz="1000" dirty="0">
                <a:solidFill>
                  <a:schemeClr val="tx1"/>
                </a:solidFill>
              </a:rPr>
              <a:t>A1. What, if any, have been the main challenges for your child when learning remotely from home? (Please select all that apply)</a:t>
            </a:r>
            <a:endParaRPr lang="en-GB" sz="1000" dirty="0">
              <a:solidFill>
                <a:schemeClr val="tx1"/>
              </a:solidFill>
            </a:endParaRPr>
          </a:p>
          <a:p>
            <a:r>
              <a:rPr lang="en-US" sz="1000" dirty="0">
                <a:solidFill>
                  <a:schemeClr val="tx1"/>
                </a:solidFill>
              </a:rPr>
              <a:t>Base: Parents with a child with experience of remote learning (n=987)</a:t>
            </a:r>
          </a:p>
        </p:txBody>
      </p:sp>
    </p:spTree>
    <p:extLst>
      <p:ext uri="{BB962C8B-B14F-4D97-AF65-F5344CB8AC3E}">
        <p14:creationId xmlns:p14="http://schemas.microsoft.com/office/powerpoint/2010/main" val="210104541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7600" y="254424"/>
            <a:ext cx="10634400" cy="830997"/>
          </a:xfrm>
        </p:spPr>
        <p:txBody>
          <a:bodyPr/>
          <a:lstStyle/>
          <a:p>
            <a:r>
              <a:rPr lang="en-GB" dirty="0"/>
              <a:t>Primary school pupils tend to face more challenges when it comes to the independence which is required for remote learning</a:t>
            </a:r>
          </a:p>
        </p:txBody>
      </p:sp>
      <p:sp>
        <p:nvSpPr>
          <p:cNvPr id="2" name="Text Placeholder 1"/>
          <p:cNvSpPr>
            <a:spLocks noGrp="1"/>
          </p:cNvSpPr>
          <p:nvPr>
            <p:ph type="body" sz="quarter" idx="13"/>
          </p:nvPr>
        </p:nvSpPr>
        <p:spPr>
          <a:xfrm>
            <a:off x="422245" y="1467933"/>
            <a:ext cx="4680000" cy="3354765"/>
          </a:xfrm>
        </p:spPr>
        <p:txBody>
          <a:bodyPr wrap="square">
            <a:spAutoFit/>
          </a:bodyPr>
          <a:lstStyle/>
          <a:p>
            <a:pPr algn="ctr" defTabSz="914400">
              <a:lnSpc>
                <a:spcPct val="100000"/>
              </a:lnSpc>
            </a:pPr>
            <a:r>
              <a:rPr lang="en-GB" sz="1600" b="1" dirty="0">
                <a:solidFill>
                  <a:schemeClr val="accent1"/>
                </a:solidFill>
                <a:ea typeface="+mn-ea"/>
                <a:cs typeface="+mn-cs"/>
              </a:rPr>
              <a:t>Primary school pupils</a:t>
            </a:r>
          </a:p>
          <a:p>
            <a:pPr marL="342900" indent="-342900" defTabSz="914400">
              <a:lnSpc>
                <a:spcPct val="100000"/>
              </a:lnSpc>
              <a:buFont typeface="Arial" panose="020B0604020202020204" pitchFamily="34" charset="0"/>
              <a:buChar char="•"/>
            </a:pPr>
            <a:endParaRPr lang="en-GB" sz="1400" dirty="0">
              <a:solidFill>
                <a:schemeClr val="tx1"/>
              </a:solidFill>
              <a:ea typeface="+mn-ea"/>
              <a:cs typeface="+mn-cs"/>
            </a:endParaRPr>
          </a:p>
          <a:p>
            <a:pPr marL="342900" indent="-342900" defTabSz="914400">
              <a:lnSpc>
                <a:spcPct val="100000"/>
              </a:lnSpc>
              <a:buFont typeface="Arial" panose="020B0604020202020204" pitchFamily="34" charset="0"/>
              <a:buChar char="•"/>
            </a:pPr>
            <a:r>
              <a:rPr lang="en-GB" sz="1400" dirty="0">
                <a:solidFill>
                  <a:schemeClr val="tx1"/>
                </a:solidFill>
                <a:ea typeface="+mn-ea"/>
                <a:cs typeface="+mn-cs"/>
              </a:rPr>
              <a:t>Primary school pupils tend to struggle more with remote learning; it is harder to hold their </a:t>
            </a:r>
            <a:r>
              <a:rPr lang="en-GB" sz="1400" b="1" dirty="0">
                <a:solidFill>
                  <a:schemeClr val="tx1"/>
                </a:solidFill>
                <a:ea typeface="+mn-ea"/>
                <a:cs typeface="+mn-cs"/>
              </a:rPr>
              <a:t>attention</a:t>
            </a:r>
            <a:r>
              <a:rPr lang="en-GB" sz="1400" dirty="0">
                <a:solidFill>
                  <a:schemeClr val="tx1"/>
                </a:solidFill>
                <a:ea typeface="+mn-ea"/>
                <a:cs typeface="+mn-cs"/>
              </a:rPr>
              <a:t> over long periods.</a:t>
            </a:r>
          </a:p>
          <a:p>
            <a:pPr marL="342900" indent="-342900" defTabSz="914400">
              <a:lnSpc>
                <a:spcPct val="100000"/>
              </a:lnSpc>
              <a:buFont typeface="Arial" panose="020B0604020202020204" pitchFamily="34" charset="0"/>
              <a:buChar char="•"/>
            </a:pPr>
            <a:r>
              <a:rPr lang="en-GB" sz="1400" b="1" dirty="0">
                <a:solidFill>
                  <a:schemeClr val="tx1"/>
                </a:solidFill>
                <a:ea typeface="+mn-ea"/>
                <a:cs typeface="+mn-cs"/>
              </a:rPr>
              <a:t>Safeguarding</a:t>
            </a:r>
            <a:r>
              <a:rPr lang="en-GB" sz="1400" dirty="0">
                <a:solidFill>
                  <a:schemeClr val="tx1"/>
                </a:solidFill>
                <a:ea typeface="+mn-ea"/>
                <a:cs typeface="+mn-cs"/>
              </a:rPr>
              <a:t> issues can put a stop to primary schools offering live / video lessons and one on one calls making it harder to deliver feedback.</a:t>
            </a:r>
          </a:p>
          <a:p>
            <a:pPr marL="342900" indent="-342900" defTabSz="914400">
              <a:lnSpc>
                <a:spcPct val="100000"/>
              </a:lnSpc>
              <a:buFont typeface="Arial" panose="020B0604020202020204" pitchFamily="34" charset="0"/>
              <a:buChar char="•"/>
            </a:pPr>
            <a:r>
              <a:rPr lang="en-GB" sz="1400" dirty="0">
                <a:solidFill>
                  <a:schemeClr val="tx1"/>
                </a:solidFill>
                <a:ea typeface="+mn-ea"/>
                <a:cs typeface="+mn-cs"/>
              </a:rPr>
              <a:t>Primary pupils are more </a:t>
            </a:r>
            <a:r>
              <a:rPr lang="en-GB" sz="1400" b="1" dirty="0">
                <a:solidFill>
                  <a:schemeClr val="tx1"/>
                </a:solidFill>
                <a:ea typeface="+mn-ea"/>
                <a:cs typeface="+mn-cs"/>
              </a:rPr>
              <a:t>reliant on their parents </a:t>
            </a:r>
            <a:r>
              <a:rPr lang="en-GB" sz="1400" dirty="0">
                <a:solidFill>
                  <a:schemeClr val="tx1"/>
                </a:solidFill>
                <a:ea typeface="+mn-ea"/>
                <a:cs typeface="+mn-cs"/>
              </a:rPr>
              <a:t>for support, however parents often struggle to balance supporting their work commitments and assisting their children.</a:t>
            </a:r>
          </a:p>
          <a:p>
            <a:pPr marL="342900" indent="-342900" defTabSz="914400">
              <a:lnSpc>
                <a:spcPct val="100000"/>
              </a:lnSpc>
              <a:buFont typeface="Arial" panose="020B0604020202020204" pitchFamily="34" charset="0"/>
              <a:buChar char="•"/>
            </a:pPr>
            <a:r>
              <a:rPr lang="en-GB" sz="1400" dirty="0">
                <a:solidFill>
                  <a:schemeClr val="tx1"/>
                </a:solidFill>
                <a:ea typeface="+mn-ea"/>
                <a:cs typeface="+mn-cs"/>
              </a:rPr>
              <a:t>A few teachers reflected that primary school pupil’s learning can sometimes </a:t>
            </a:r>
            <a:r>
              <a:rPr lang="en-GB" sz="1400" b="1" dirty="0">
                <a:solidFill>
                  <a:schemeClr val="tx1"/>
                </a:solidFill>
                <a:ea typeface="+mn-ea"/>
                <a:cs typeface="+mn-cs"/>
              </a:rPr>
              <a:t>be de-prioritised </a:t>
            </a:r>
            <a:r>
              <a:rPr lang="en-GB" sz="1400" dirty="0">
                <a:solidFill>
                  <a:schemeClr val="tx1"/>
                </a:solidFill>
                <a:ea typeface="+mn-ea"/>
                <a:cs typeface="+mn-cs"/>
              </a:rPr>
              <a:t>if older siblings have upcoming essays or exams.</a:t>
            </a:r>
            <a:endParaRPr lang="en-GB" sz="1600" dirty="0">
              <a:solidFill>
                <a:schemeClr val="tx1"/>
              </a:solidFill>
              <a:ea typeface="+mn-ea"/>
              <a:cs typeface="+mn-cs"/>
            </a:endParaRPr>
          </a:p>
        </p:txBody>
      </p:sp>
      <p:sp>
        <p:nvSpPr>
          <p:cNvPr id="5" name="Rectangle 4"/>
          <p:cNvSpPr/>
          <p:nvPr/>
        </p:nvSpPr>
        <p:spPr>
          <a:xfrm>
            <a:off x="1019956" y="4910574"/>
            <a:ext cx="3484577" cy="1015663"/>
          </a:xfrm>
          <a:prstGeom prst="rect">
            <a:avLst/>
          </a:prstGeom>
        </p:spPr>
        <p:txBody>
          <a:bodyPr wrap="square">
            <a:spAutoFit/>
          </a:bodyPr>
          <a:lstStyle/>
          <a:p>
            <a:pPr algn="ctr"/>
            <a:r>
              <a:rPr lang="en-GB" sz="1200" i="1" dirty="0">
                <a:solidFill>
                  <a:schemeClr val="accent1"/>
                </a:solidFill>
              </a:rPr>
              <a:t>“We have found that the younger the children are, the more challenging the remote learning has been because it supposed to be more hands on and you can’t get that </a:t>
            </a:r>
            <a:r>
              <a:rPr lang="en-US" sz="1200" i="1" dirty="0">
                <a:solidFill>
                  <a:schemeClr val="accent1"/>
                </a:solidFill>
              </a:rPr>
              <a:t>immediate feedback from the teacher” (primary teacher)</a:t>
            </a:r>
            <a:endParaRPr lang="en-GB" sz="1200" i="1" dirty="0">
              <a:solidFill>
                <a:schemeClr val="accent1"/>
              </a:solidFill>
            </a:endParaRPr>
          </a:p>
        </p:txBody>
      </p:sp>
      <p:grpSp>
        <p:nvGrpSpPr>
          <p:cNvPr id="8" name="Group 7">
            <a:extLst>
              <a:ext uri="{C183D7F6-B498-43B3-948B-1728B52AA6E4}">
                <adec:decorative xmlns:adec="http://schemas.microsoft.com/office/drawing/2017/decorative" val="1"/>
              </a:ext>
            </a:extLst>
          </p:cNvPr>
          <p:cNvGrpSpPr/>
          <p:nvPr/>
        </p:nvGrpSpPr>
        <p:grpSpPr>
          <a:xfrm>
            <a:off x="5255161" y="1885029"/>
            <a:ext cx="1979324" cy="3697624"/>
            <a:chOff x="2601912" y="3459162"/>
            <a:chExt cx="603250" cy="481013"/>
          </a:xfrm>
          <a:solidFill>
            <a:schemeClr val="accent1">
              <a:lumMod val="40000"/>
              <a:lumOff val="60000"/>
            </a:schemeClr>
          </a:solidFill>
        </p:grpSpPr>
        <p:sp>
          <p:nvSpPr>
            <p:cNvPr id="9" name="Freeform 42"/>
            <p:cNvSpPr>
              <a:spLocks/>
            </p:cNvSpPr>
            <p:nvPr/>
          </p:nvSpPr>
          <p:spPr bwMode="auto">
            <a:xfrm>
              <a:off x="2921000" y="3459162"/>
              <a:ext cx="284162" cy="177800"/>
            </a:xfrm>
            <a:custGeom>
              <a:avLst/>
              <a:gdLst>
                <a:gd name="T0" fmla="*/ 108 w 259"/>
                <a:gd name="T1" fmla="*/ 49 h 161"/>
                <a:gd name="T2" fmla="*/ 104 w 259"/>
                <a:gd name="T3" fmla="*/ 49 h 161"/>
                <a:gd name="T4" fmla="*/ 104 w 259"/>
                <a:gd name="T5" fmla="*/ 53 h 161"/>
                <a:gd name="T6" fmla="*/ 0 w 259"/>
                <a:gd name="T7" fmla="*/ 95 h 161"/>
                <a:gd name="T8" fmla="*/ 28 w 259"/>
                <a:gd name="T9" fmla="*/ 149 h 161"/>
                <a:gd name="T10" fmla="*/ 104 w 259"/>
                <a:gd name="T11" fmla="*/ 109 h 161"/>
                <a:gd name="T12" fmla="*/ 108 w 259"/>
                <a:gd name="T13" fmla="*/ 109 h 161"/>
                <a:gd name="T14" fmla="*/ 108 w 259"/>
                <a:gd name="T15" fmla="*/ 161 h 161"/>
                <a:gd name="T16" fmla="*/ 259 w 259"/>
                <a:gd name="T17" fmla="*/ 81 h 161"/>
                <a:gd name="T18" fmla="*/ 108 w 259"/>
                <a:gd name="T19" fmla="*/ 0 h 161"/>
                <a:gd name="T20" fmla="*/ 108 w 259"/>
                <a:gd name="T21" fmla="*/ 4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161">
                  <a:moveTo>
                    <a:pt x="108" y="49"/>
                  </a:moveTo>
                  <a:cubicBezTo>
                    <a:pt x="104" y="49"/>
                    <a:pt x="104" y="49"/>
                    <a:pt x="104" y="49"/>
                  </a:cubicBezTo>
                  <a:cubicBezTo>
                    <a:pt x="104" y="53"/>
                    <a:pt x="104" y="53"/>
                    <a:pt x="104" y="53"/>
                  </a:cubicBezTo>
                  <a:cubicBezTo>
                    <a:pt x="65" y="53"/>
                    <a:pt x="28" y="68"/>
                    <a:pt x="0" y="95"/>
                  </a:cubicBezTo>
                  <a:cubicBezTo>
                    <a:pt x="13" y="112"/>
                    <a:pt x="22" y="129"/>
                    <a:pt x="28" y="149"/>
                  </a:cubicBezTo>
                  <a:cubicBezTo>
                    <a:pt x="45" y="124"/>
                    <a:pt x="73" y="109"/>
                    <a:pt x="104" y="109"/>
                  </a:cubicBezTo>
                  <a:cubicBezTo>
                    <a:pt x="108" y="109"/>
                    <a:pt x="108" y="109"/>
                    <a:pt x="108" y="109"/>
                  </a:cubicBezTo>
                  <a:cubicBezTo>
                    <a:pt x="108" y="161"/>
                    <a:pt x="108" y="161"/>
                    <a:pt x="108" y="161"/>
                  </a:cubicBezTo>
                  <a:cubicBezTo>
                    <a:pt x="259" y="81"/>
                    <a:pt x="259" y="81"/>
                    <a:pt x="259" y="81"/>
                  </a:cubicBezTo>
                  <a:cubicBezTo>
                    <a:pt x="108" y="0"/>
                    <a:pt x="108" y="0"/>
                    <a:pt x="108" y="0"/>
                  </a:cubicBezTo>
                  <a:lnTo>
                    <a:pt x="108" y="4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0" name="Freeform 43"/>
            <p:cNvSpPr>
              <a:spLocks/>
            </p:cNvSpPr>
            <p:nvPr/>
          </p:nvSpPr>
          <p:spPr bwMode="auto">
            <a:xfrm>
              <a:off x="2601912" y="3459162"/>
              <a:ext cx="331787" cy="481013"/>
            </a:xfrm>
            <a:custGeom>
              <a:avLst/>
              <a:gdLst>
                <a:gd name="T0" fmla="*/ 247 w 303"/>
                <a:gd name="T1" fmla="*/ 201 h 438"/>
                <a:gd name="T2" fmla="*/ 247 w 303"/>
                <a:gd name="T3" fmla="*/ 438 h 438"/>
                <a:gd name="T4" fmla="*/ 303 w 303"/>
                <a:gd name="T5" fmla="*/ 438 h 438"/>
                <a:gd name="T6" fmla="*/ 303 w 303"/>
                <a:gd name="T7" fmla="*/ 201 h 438"/>
                <a:gd name="T8" fmla="*/ 155 w 303"/>
                <a:gd name="T9" fmla="*/ 53 h 438"/>
                <a:gd name="T10" fmla="*/ 155 w 303"/>
                <a:gd name="T11" fmla="*/ 49 h 438"/>
                <a:gd name="T12" fmla="*/ 151 w 303"/>
                <a:gd name="T13" fmla="*/ 49 h 438"/>
                <a:gd name="T14" fmla="*/ 151 w 303"/>
                <a:gd name="T15" fmla="*/ 0 h 438"/>
                <a:gd name="T16" fmla="*/ 0 w 303"/>
                <a:gd name="T17" fmla="*/ 81 h 438"/>
                <a:gd name="T18" fmla="*/ 151 w 303"/>
                <a:gd name="T19" fmla="*/ 161 h 438"/>
                <a:gd name="T20" fmla="*/ 151 w 303"/>
                <a:gd name="T21" fmla="*/ 109 h 438"/>
                <a:gd name="T22" fmla="*/ 155 w 303"/>
                <a:gd name="T23" fmla="*/ 109 h 438"/>
                <a:gd name="T24" fmla="*/ 247 w 303"/>
                <a:gd name="T25" fmla="*/ 201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3" h="438">
                  <a:moveTo>
                    <a:pt x="247" y="201"/>
                  </a:moveTo>
                  <a:cubicBezTo>
                    <a:pt x="247" y="438"/>
                    <a:pt x="247" y="438"/>
                    <a:pt x="247" y="438"/>
                  </a:cubicBezTo>
                  <a:cubicBezTo>
                    <a:pt x="303" y="438"/>
                    <a:pt x="303" y="438"/>
                    <a:pt x="303" y="438"/>
                  </a:cubicBezTo>
                  <a:cubicBezTo>
                    <a:pt x="303" y="201"/>
                    <a:pt x="303" y="201"/>
                    <a:pt x="303" y="201"/>
                  </a:cubicBezTo>
                  <a:cubicBezTo>
                    <a:pt x="303" y="119"/>
                    <a:pt x="237" y="53"/>
                    <a:pt x="155" y="53"/>
                  </a:cubicBezTo>
                  <a:cubicBezTo>
                    <a:pt x="155" y="49"/>
                    <a:pt x="155" y="49"/>
                    <a:pt x="155" y="49"/>
                  </a:cubicBezTo>
                  <a:cubicBezTo>
                    <a:pt x="151" y="49"/>
                    <a:pt x="151" y="49"/>
                    <a:pt x="151" y="49"/>
                  </a:cubicBezTo>
                  <a:cubicBezTo>
                    <a:pt x="151" y="0"/>
                    <a:pt x="151" y="0"/>
                    <a:pt x="151" y="0"/>
                  </a:cubicBezTo>
                  <a:cubicBezTo>
                    <a:pt x="0" y="81"/>
                    <a:pt x="0" y="81"/>
                    <a:pt x="0" y="81"/>
                  </a:cubicBezTo>
                  <a:cubicBezTo>
                    <a:pt x="151" y="161"/>
                    <a:pt x="151" y="161"/>
                    <a:pt x="151" y="161"/>
                  </a:cubicBezTo>
                  <a:cubicBezTo>
                    <a:pt x="151" y="109"/>
                    <a:pt x="151" y="109"/>
                    <a:pt x="151" y="109"/>
                  </a:cubicBezTo>
                  <a:cubicBezTo>
                    <a:pt x="155" y="109"/>
                    <a:pt x="155" y="109"/>
                    <a:pt x="155" y="109"/>
                  </a:cubicBezTo>
                  <a:cubicBezTo>
                    <a:pt x="206" y="109"/>
                    <a:pt x="247" y="150"/>
                    <a:pt x="247" y="20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3" name="Rectangle 2"/>
          <p:cNvSpPr/>
          <p:nvPr/>
        </p:nvSpPr>
        <p:spPr>
          <a:xfrm>
            <a:off x="7305675" y="1481724"/>
            <a:ext cx="4765073" cy="2708434"/>
          </a:xfrm>
          <a:prstGeom prst="rect">
            <a:avLst/>
          </a:prstGeom>
        </p:spPr>
        <p:txBody>
          <a:bodyPr wrap="square">
            <a:spAutoFit/>
          </a:bodyPr>
          <a:lstStyle/>
          <a:p>
            <a:pPr algn="ctr"/>
            <a:r>
              <a:rPr lang="en-GB" sz="1600" b="1" dirty="0">
                <a:solidFill>
                  <a:schemeClr val="accent1"/>
                </a:solidFill>
              </a:rPr>
              <a:t>Secondary school pupils</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sz="1400" dirty="0"/>
              <a:t>Secondary school counterparts tend to feel more </a:t>
            </a:r>
            <a:r>
              <a:rPr lang="en-GB" sz="1400" b="1" dirty="0"/>
              <a:t>confident</a:t>
            </a:r>
            <a:r>
              <a:rPr lang="en-GB" sz="1400" dirty="0"/>
              <a:t> in learning independently and have more experience with IT, including </a:t>
            </a:r>
            <a:r>
              <a:rPr lang="en-GB" sz="1400" b="1" dirty="0"/>
              <a:t>typing</a:t>
            </a:r>
            <a:r>
              <a:rPr lang="en-GB" sz="1400" dirty="0"/>
              <a:t> capabilities.</a:t>
            </a:r>
          </a:p>
          <a:p>
            <a:pPr marL="342900" indent="-342900">
              <a:buFont typeface="Arial" panose="020B0604020202020204" pitchFamily="34" charset="0"/>
              <a:buChar char="•"/>
            </a:pPr>
            <a:r>
              <a:rPr lang="en-GB" sz="1400" dirty="0"/>
              <a:t>Older pupils also tend to be more </a:t>
            </a:r>
            <a:r>
              <a:rPr lang="en-GB" sz="1400" b="1" dirty="0"/>
              <a:t>motivated</a:t>
            </a:r>
            <a:r>
              <a:rPr lang="en-GB" sz="1400" dirty="0"/>
              <a:t> with their subjects as they have chosen to study them and are concerned about upcoming exams which will have an impact on their university and job prospects.</a:t>
            </a:r>
          </a:p>
          <a:p>
            <a:pPr marL="342900" indent="-342900">
              <a:buFont typeface="Arial" panose="020B0604020202020204" pitchFamily="34" charset="0"/>
              <a:buChar char="•"/>
            </a:pPr>
            <a:r>
              <a:rPr lang="en-GB" sz="1400" dirty="0"/>
              <a:t>However, those in year 11+ are more likely to be distracted by </a:t>
            </a:r>
            <a:r>
              <a:rPr lang="en-GB" sz="1400" b="1" dirty="0"/>
              <a:t>other commitments </a:t>
            </a:r>
            <a:r>
              <a:rPr lang="en-GB" sz="1400" dirty="0"/>
              <a:t>e.g. caring for siblings.</a:t>
            </a:r>
          </a:p>
        </p:txBody>
      </p:sp>
      <p:sp>
        <p:nvSpPr>
          <p:cNvPr id="7" name="Rectangle 6"/>
          <p:cNvSpPr/>
          <p:nvPr/>
        </p:nvSpPr>
        <p:spPr>
          <a:xfrm>
            <a:off x="8012236" y="4822698"/>
            <a:ext cx="2880000" cy="830997"/>
          </a:xfrm>
          <a:prstGeom prst="rect">
            <a:avLst/>
          </a:prstGeom>
        </p:spPr>
        <p:txBody>
          <a:bodyPr wrap="square">
            <a:spAutoFit/>
          </a:bodyPr>
          <a:lstStyle/>
          <a:p>
            <a:pPr algn="ctr"/>
            <a:r>
              <a:rPr lang="en-GB" sz="1200" i="1" dirty="0">
                <a:solidFill>
                  <a:schemeClr val="accent1"/>
                </a:solidFill>
              </a:rPr>
              <a:t> “For older students it’s a lot easier, they can do work independently, the younger students cant do that, so it often comes down to the parents” (primary teacher)</a:t>
            </a:r>
          </a:p>
        </p:txBody>
      </p:sp>
    </p:spTree>
    <p:extLst>
      <p:ext uri="{BB962C8B-B14F-4D97-AF65-F5344CB8AC3E}">
        <p14:creationId xmlns:p14="http://schemas.microsoft.com/office/powerpoint/2010/main" val="2945829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369888"/>
            <a:ext cx="3701690" cy="2793039"/>
          </a:xfrm>
        </p:spPr>
        <p:txBody>
          <a:bodyPr>
            <a:noAutofit/>
          </a:bodyPr>
          <a:lstStyle/>
          <a:p>
            <a:r>
              <a:rPr lang="en-GB" sz="3200" dirty="0"/>
              <a:t>45% of teachers say their workload has increased greatly since remote learning was implemented </a:t>
            </a:r>
            <a:endParaRPr sz="3200" dirty="0"/>
          </a:p>
        </p:txBody>
      </p:sp>
      <p:sp>
        <p:nvSpPr>
          <p:cNvPr id="10" name="Text Placeholder 2">
            <a:extLst>
              <a:ext uri="{FF2B5EF4-FFF2-40B4-BE49-F238E27FC236}">
                <a16:creationId xmlns:a16="http://schemas.microsoft.com/office/drawing/2014/main" id="{4C4B5B14-0D58-4D44-9870-020FD5776EE2}"/>
              </a:ext>
            </a:extLst>
          </p:cNvPr>
          <p:cNvSpPr>
            <a:spLocks noGrp="1"/>
          </p:cNvSpPr>
          <p:nvPr>
            <p:ph type="body" idx="1"/>
          </p:nvPr>
        </p:nvSpPr>
        <p:spPr>
          <a:xfrm>
            <a:off x="295275" y="4023360"/>
            <a:ext cx="3505690" cy="2464752"/>
          </a:xfrm>
        </p:spPr>
        <p:txBody>
          <a:bodyPr>
            <a:normAutofit/>
          </a:bodyPr>
          <a:lstStyle/>
          <a:p>
            <a:r>
              <a:rPr lang="en-US" sz="2000" dirty="0"/>
              <a:t>Secondary teachers are more likely than their primary peers to report an increased workload as a result of remote learning (88% compared with 84%). </a:t>
            </a:r>
          </a:p>
        </p:txBody>
      </p:sp>
      <p:sp>
        <p:nvSpPr>
          <p:cNvPr id="12" name="Text Placeholder 24">
            <a:extLst>
              <a:ext uri="{FF2B5EF4-FFF2-40B4-BE49-F238E27FC236}">
                <a16:creationId xmlns:a16="http://schemas.microsoft.com/office/drawing/2014/main" id="{BAE1E44E-1B36-40CC-88B7-0DD12145E43B}"/>
              </a:ext>
            </a:extLst>
          </p:cNvPr>
          <p:cNvSpPr txBox="1">
            <a:spLocks/>
          </p:cNvSpPr>
          <p:nvPr/>
        </p:nvSpPr>
        <p:spPr>
          <a:xfrm>
            <a:off x="5176444" y="325930"/>
            <a:ext cx="5948755" cy="407495"/>
          </a:xfrm>
          <a:prstGeom prst="rect">
            <a:avLst/>
          </a:prstGeom>
          <a:solidFill>
            <a:srgbClr val="F7F6FB"/>
          </a:solidFill>
        </p:spPr>
        <p:txBody>
          <a:bodyPr vert="horz" lIns="91440" tIns="45720" rIns="91440" bIns="45720" rtlCol="0" anchor="t">
            <a:normAutofit/>
          </a:bodyPr>
          <a:lstStyle>
            <a:lvl1pPr marL="0" indent="0" algn="l" defTabSz="6858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baseline="0">
                <a:solidFill>
                  <a:srgbClr val="9A93A8"/>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1600" b="1" dirty="0"/>
              <a:t>Changes to workload since moves to remote learning</a:t>
            </a:r>
          </a:p>
        </p:txBody>
      </p:sp>
      <p:sp>
        <p:nvSpPr>
          <p:cNvPr id="11" name="Rectangle 10">
            <a:extLst>
              <a:ext uri="{FF2B5EF4-FFF2-40B4-BE49-F238E27FC236}">
                <a16:creationId xmlns:a16="http://schemas.microsoft.com/office/drawing/2014/main" id="{963064DA-021A-479A-8D1B-DFFA3FAB64F1}"/>
              </a:ext>
            </a:extLst>
          </p:cNvPr>
          <p:cNvSpPr/>
          <p:nvPr/>
        </p:nvSpPr>
        <p:spPr>
          <a:xfrm>
            <a:off x="434476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graphicFrame>
        <p:nvGraphicFramePr>
          <p:cNvPr id="4" name="Chart Placeholder 3" descr="43% of primary teachers and 47% of secondary teachers said their workload had increased greatly, while  41% primary and 40% secondary said it had increased somewhat. "/>
          <p:cNvGraphicFramePr>
            <a:graphicFrameLocks noGrp="1"/>
          </p:cNvGraphicFramePr>
          <p:nvPr>
            <p:ph type="chart" sz="quarter" idx="4294967295"/>
            <p:extLst>
              <p:ext uri="{D42A27DB-BD31-4B8C-83A1-F6EECF244321}">
                <p14:modId xmlns:p14="http://schemas.microsoft.com/office/powerpoint/2010/main" val="2927720862"/>
              </p:ext>
            </p:extLst>
          </p:nvPr>
        </p:nvGraphicFramePr>
        <p:xfrm>
          <a:off x="4794381" y="722663"/>
          <a:ext cx="5400871" cy="5277751"/>
        </p:xfrm>
        <a:graphic>
          <a:graphicData uri="http://schemas.openxmlformats.org/drawingml/2006/chart">
            <c:chart xmlns:c="http://schemas.openxmlformats.org/drawingml/2006/chart" xmlns:r="http://schemas.openxmlformats.org/officeDocument/2006/relationships" r:id="rId2"/>
          </a:graphicData>
        </a:graphic>
      </p:graphicFrame>
      <p:sp>
        <p:nvSpPr>
          <p:cNvPr id="9" name="Speech Bubble: Rectangle with Corners Rounded 8">
            <a:extLst>
              <a:ext uri="{FF2B5EF4-FFF2-40B4-BE49-F238E27FC236}">
                <a16:creationId xmlns:a16="http://schemas.microsoft.com/office/drawing/2014/main" id="{38D14AAF-2318-45AC-9D66-F5EBCC6DEF8C}"/>
              </a:ext>
            </a:extLst>
          </p:cNvPr>
          <p:cNvSpPr/>
          <p:nvPr/>
        </p:nvSpPr>
        <p:spPr>
          <a:xfrm>
            <a:off x="9224649" y="2163210"/>
            <a:ext cx="2573422" cy="1860149"/>
          </a:xfrm>
          <a:prstGeom prst="wedgeRoundRectCallout">
            <a:avLst>
              <a:gd name="adj1" fmla="val -63423"/>
              <a:gd name="adj2" fmla="val 21416"/>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Those who have been teaching for over 15 years are more likely to state their workload has increased greatly (50%) compared with newer teachers who have taught for 6 years or less (42%). </a:t>
            </a:r>
          </a:p>
        </p:txBody>
      </p:sp>
      <p:sp>
        <p:nvSpPr>
          <p:cNvPr id="14" name="Oval 13">
            <a:extLst>
              <a:ext uri="{FF2B5EF4-FFF2-40B4-BE49-F238E27FC236}">
                <a16:creationId xmlns:a16="http://schemas.microsoft.com/office/drawing/2014/main" id="{F9E1B2F1-104C-4926-B428-0B718BBF5BF6}"/>
              </a:ext>
            </a:extLst>
          </p:cNvPr>
          <p:cNvSpPr/>
          <p:nvPr/>
        </p:nvSpPr>
        <p:spPr>
          <a:xfrm rot="1155501">
            <a:off x="7955875" y="4618630"/>
            <a:ext cx="2055223" cy="1114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rPr>
              <a:t>Net increased</a:t>
            </a:r>
          </a:p>
          <a:p>
            <a:pPr algn="ctr"/>
            <a:r>
              <a:rPr lang="en-GB" sz="1600" dirty="0">
                <a:solidFill>
                  <a:schemeClr val="tx1">
                    <a:lumMod val="95000"/>
                    <a:lumOff val="5000"/>
                  </a:schemeClr>
                </a:solidFill>
              </a:rPr>
              <a:t>(primary):</a:t>
            </a:r>
          </a:p>
          <a:p>
            <a:pPr algn="ctr"/>
            <a:r>
              <a:rPr lang="en-GB" dirty="0">
                <a:solidFill>
                  <a:schemeClr val="tx1">
                    <a:lumMod val="95000"/>
                    <a:lumOff val="5000"/>
                  </a:schemeClr>
                </a:solidFill>
              </a:rPr>
              <a:t>84% </a:t>
            </a:r>
          </a:p>
        </p:txBody>
      </p:sp>
      <p:sp>
        <p:nvSpPr>
          <p:cNvPr id="15" name="Oval 14">
            <a:extLst>
              <a:ext uri="{FF2B5EF4-FFF2-40B4-BE49-F238E27FC236}">
                <a16:creationId xmlns:a16="http://schemas.microsoft.com/office/drawing/2014/main" id="{34DD32B3-0054-4560-AD6D-7A47B63FC82F}"/>
              </a:ext>
            </a:extLst>
          </p:cNvPr>
          <p:cNvSpPr/>
          <p:nvPr/>
        </p:nvSpPr>
        <p:spPr>
          <a:xfrm rot="1155501">
            <a:off x="9676587" y="4845566"/>
            <a:ext cx="2055223" cy="1114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rPr>
              <a:t>Net increased</a:t>
            </a:r>
          </a:p>
          <a:p>
            <a:pPr algn="ctr"/>
            <a:r>
              <a:rPr lang="en-GB" sz="1600" dirty="0">
                <a:solidFill>
                  <a:schemeClr val="tx1">
                    <a:lumMod val="95000"/>
                    <a:lumOff val="5000"/>
                  </a:schemeClr>
                </a:solidFill>
              </a:rPr>
              <a:t>(secondary):</a:t>
            </a:r>
          </a:p>
          <a:p>
            <a:pPr algn="ctr"/>
            <a:r>
              <a:rPr lang="en-GB" dirty="0">
                <a:solidFill>
                  <a:schemeClr val="tx1">
                    <a:lumMod val="95000"/>
                    <a:lumOff val="5000"/>
                  </a:schemeClr>
                </a:solidFill>
              </a:rPr>
              <a:t>88% </a:t>
            </a:r>
          </a:p>
        </p:txBody>
      </p:sp>
      <p:sp>
        <p:nvSpPr>
          <p:cNvPr id="8" name="Text Placeholder 4">
            <a:extLst>
              <a:ext uri="{FF2B5EF4-FFF2-40B4-BE49-F238E27FC236}">
                <a16:creationId xmlns:a16="http://schemas.microsoft.com/office/drawing/2014/main" id="{E09E6149-86CE-4235-B54F-0541F8F41B15}"/>
              </a:ext>
            </a:extLst>
          </p:cNvPr>
          <p:cNvSpPr txBox="1">
            <a:spLocks/>
          </p:cNvSpPr>
          <p:nvPr/>
        </p:nvSpPr>
        <p:spPr>
          <a:xfrm>
            <a:off x="4410075" y="6210300"/>
            <a:ext cx="6838950" cy="561975"/>
          </a:xfrm>
          <a:prstGeom prst="rect">
            <a:avLst/>
          </a:prstGeom>
        </p:spPr>
        <p:txBody>
          <a:bodyPr vert="horz" lIns="91440" tIns="45720" rIns="91440" bIns="45720" rtlCol="0" anchor="t">
            <a:normAutofit/>
          </a:bodyPr>
          <a:lstStyle>
            <a:lvl1pPr marL="0" indent="0" algn="l" defTabSz="685800" rtl="0" eaLnBrk="1" latinLnBrk="0" hangingPunct="1">
              <a:lnSpc>
                <a:spcPct val="100000"/>
              </a:lnSpc>
              <a:spcBef>
                <a:spcPts val="0"/>
              </a:spcBef>
              <a:buFont typeface="Arial"/>
              <a:buNone/>
              <a:defRPr sz="2400" b="1"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GB" sz="1000" b="0" dirty="0"/>
              <a:t>Q27. Thinking about time spent on planning for and teaching remote learning…To what extent, if at all, has your workload increased or decreased since remote learning was implemented. Base: </a:t>
            </a:r>
            <a:r>
              <a:rPr lang="en-US" sz="1000" b="0" dirty="0"/>
              <a:t>All teachers who use remote learning (n=941)</a:t>
            </a:r>
          </a:p>
          <a:p>
            <a:endParaRPr lang="en-US" sz="1000" b="0" dirty="0"/>
          </a:p>
        </p:txBody>
      </p:sp>
    </p:spTree>
    <p:extLst>
      <p:ext uri="{BB962C8B-B14F-4D97-AF65-F5344CB8AC3E}">
        <p14:creationId xmlns:p14="http://schemas.microsoft.com/office/powerpoint/2010/main" val="1527215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5267" y="455690"/>
            <a:ext cx="10716744" cy="830997"/>
          </a:xfrm>
        </p:spPr>
        <p:txBody>
          <a:bodyPr/>
          <a:lstStyle/>
          <a:p>
            <a:r>
              <a:rPr lang="en-GB" dirty="0"/>
              <a:t>Remote learning has had a significant impact on many teachers time and job satisfaction; they are looking forward to more f2f teaching  </a:t>
            </a:r>
          </a:p>
        </p:txBody>
      </p:sp>
      <p:sp>
        <p:nvSpPr>
          <p:cNvPr id="2" name="Text Placeholder 1"/>
          <p:cNvSpPr>
            <a:spLocks noGrp="1"/>
          </p:cNvSpPr>
          <p:nvPr>
            <p:ph type="body" sz="quarter" idx="13"/>
          </p:nvPr>
        </p:nvSpPr>
        <p:spPr>
          <a:xfrm>
            <a:off x="635267" y="1532532"/>
            <a:ext cx="6641938" cy="4110255"/>
          </a:xfrm>
        </p:spPr>
        <p:txBody>
          <a:bodyPr/>
          <a:lstStyle/>
          <a:p>
            <a:pPr marL="285750" indent="-285750">
              <a:buFont typeface="Arial" panose="020B0604020202020204" pitchFamily="34" charset="0"/>
              <a:buChar char="•"/>
            </a:pPr>
            <a:r>
              <a:rPr lang="en-US" sz="1400" dirty="0"/>
              <a:t>There was a mixed response regarding the impact on teacher workload; it is often </a:t>
            </a:r>
            <a:r>
              <a:rPr lang="en-US" sz="1400" b="1" dirty="0"/>
              <a:t>dependent on the subject </a:t>
            </a:r>
            <a:r>
              <a:rPr lang="en-US" sz="1400" dirty="0"/>
              <a:t>they are teaching (e.g. theoretical vs practical subject) and the </a:t>
            </a:r>
            <a:r>
              <a:rPr lang="en-US" sz="1400" b="1" dirty="0"/>
              <a:t>structure of the school </a:t>
            </a:r>
            <a:r>
              <a:rPr lang="en-US" sz="1400" dirty="0"/>
              <a:t>(e.g. if all teachers prepare lessons or if dedicated teachers prep across the subject).</a:t>
            </a:r>
          </a:p>
          <a:p>
            <a:pPr marL="285750" indent="-285750">
              <a:buFont typeface="Arial" panose="020B0604020202020204" pitchFamily="34" charset="0"/>
              <a:buChar char="•"/>
            </a:pPr>
            <a:r>
              <a:rPr lang="en-US" sz="1400" dirty="0"/>
              <a:t>A few secondary teachers spoke of working longer hours to co-inside with their pupils </a:t>
            </a:r>
            <a:r>
              <a:rPr lang="en-US" sz="1400" b="1" dirty="0"/>
              <a:t>schedules</a:t>
            </a:r>
            <a:r>
              <a:rPr lang="en-US" sz="1400" dirty="0"/>
              <a:t> (e.g. when they can get access to a PC). </a:t>
            </a:r>
          </a:p>
          <a:p>
            <a:pPr marL="285750" indent="-285750">
              <a:buFont typeface="Arial" panose="020B0604020202020204" pitchFamily="34" charset="0"/>
              <a:buChar char="•"/>
            </a:pPr>
            <a:r>
              <a:rPr lang="en-US" sz="1400" dirty="0"/>
              <a:t>However, many have found their workload has eased somewhat over the year as they have got used to the new ways of working and found </a:t>
            </a:r>
            <a:r>
              <a:rPr lang="en-US" sz="1400" b="1" dirty="0"/>
              <a:t>useful resources</a:t>
            </a:r>
            <a:r>
              <a:rPr lang="en-US" sz="1400" dirty="0"/>
              <a:t> (e.g. YouTube clips).</a:t>
            </a:r>
          </a:p>
          <a:p>
            <a:pPr marL="285750" indent="-285750">
              <a:buFont typeface="Arial" panose="020B0604020202020204" pitchFamily="34" charset="0"/>
              <a:buChar char="•"/>
            </a:pPr>
            <a:r>
              <a:rPr lang="en-US" sz="1400" dirty="0"/>
              <a:t>All </a:t>
            </a:r>
            <a:r>
              <a:rPr lang="en-US" sz="1400" b="1" dirty="0"/>
              <a:t>miss face to face interactions</a:t>
            </a:r>
            <a:r>
              <a:rPr lang="en-US" sz="1400" dirty="0"/>
              <a:t>; it is harder online to know if pupils are engaged, learning and happy, which can lead the teacher to feel less </a:t>
            </a:r>
            <a:r>
              <a:rPr lang="en-US" sz="1400" b="1" dirty="0"/>
              <a:t>motivated</a:t>
            </a:r>
            <a:r>
              <a:rPr lang="en-US" sz="1400" dirty="0"/>
              <a:t>. </a:t>
            </a:r>
          </a:p>
          <a:p>
            <a:pPr marL="285750" indent="-285750">
              <a:buFont typeface="Arial" panose="020B0604020202020204" pitchFamily="34" charset="0"/>
              <a:buChar char="•"/>
            </a:pPr>
            <a:r>
              <a:rPr lang="en-US" sz="1400" dirty="0"/>
              <a:t>Many report missing out on </a:t>
            </a:r>
            <a:r>
              <a:rPr lang="en-US" sz="1400" b="1" dirty="0"/>
              <a:t>building close relationships </a:t>
            </a:r>
            <a:r>
              <a:rPr lang="en-US" sz="1400" dirty="0"/>
              <a:t>with students, this was particularly difficult when the new school year started and teachers didn’t have established relationships with pupils.  </a:t>
            </a:r>
          </a:p>
        </p:txBody>
      </p:sp>
      <p:grpSp>
        <p:nvGrpSpPr>
          <p:cNvPr id="10" name="Group 9">
            <a:extLst>
              <a:ext uri="{C183D7F6-B498-43B3-948B-1728B52AA6E4}">
                <adec:decorative xmlns:adec="http://schemas.microsoft.com/office/drawing/2017/decorative" val="1"/>
              </a:ext>
            </a:extLst>
          </p:cNvPr>
          <p:cNvGrpSpPr/>
          <p:nvPr/>
        </p:nvGrpSpPr>
        <p:grpSpPr>
          <a:xfrm>
            <a:off x="8351914" y="1820642"/>
            <a:ext cx="2606898" cy="2152420"/>
            <a:chOff x="5270410" y="3065474"/>
            <a:chExt cx="651621" cy="537270"/>
          </a:xfrm>
          <a:solidFill>
            <a:schemeClr val="accent1"/>
          </a:solidFill>
        </p:grpSpPr>
        <p:sp>
          <p:nvSpPr>
            <p:cNvPr id="11" name="Freeform 108"/>
            <p:cNvSpPr>
              <a:spLocks noEditPoints="1"/>
            </p:cNvSpPr>
            <p:nvPr/>
          </p:nvSpPr>
          <p:spPr bwMode="auto">
            <a:xfrm>
              <a:off x="5393836" y="3139894"/>
              <a:ext cx="386616" cy="155191"/>
            </a:xfrm>
            <a:custGeom>
              <a:avLst/>
              <a:gdLst>
                <a:gd name="T0" fmla="*/ 202 w 404"/>
                <a:gd name="T1" fmla="*/ 162 h 162"/>
                <a:gd name="T2" fmla="*/ 198 w 404"/>
                <a:gd name="T3" fmla="*/ 162 h 162"/>
                <a:gd name="T4" fmla="*/ 7 w 404"/>
                <a:gd name="T5" fmla="*/ 91 h 162"/>
                <a:gd name="T6" fmla="*/ 0 w 404"/>
                <a:gd name="T7" fmla="*/ 81 h 162"/>
                <a:gd name="T8" fmla="*/ 7 w 404"/>
                <a:gd name="T9" fmla="*/ 72 h 162"/>
                <a:gd name="T10" fmla="*/ 198 w 404"/>
                <a:gd name="T11" fmla="*/ 1 h 162"/>
                <a:gd name="T12" fmla="*/ 205 w 404"/>
                <a:gd name="T13" fmla="*/ 1 h 162"/>
                <a:gd name="T14" fmla="*/ 397 w 404"/>
                <a:gd name="T15" fmla="*/ 72 h 162"/>
                <a:gd name="T16" fmla="*/ 404 w 404"/>
                <a:gd name="T17" fmla="*/ 81 h 162"/>
                <a:gd name="T18" fmla="*/ 397 w 404"/>
                <a:gd name="T19" fmla="*/ 91 h 162"/>
                <a:gd name="T20" fmla="*/ 205 w 404"/>
                <a:gd name="T21" fmla="*/ 162 h 162"/>
                <a:gd name="T22" fmla="*/ 202 w 404"/>
                <a:gd name="T23" fmla="*/ 162 h 162"/>
                <a:gd name="T24" fmla="*/ 39 w 404"/>
                <a:gd name="T25" fmla="*/ 81 h 162"/>
                <a:gd name="T26" fmla="*/ 202 w 404"/>
                <a:gd name="T27" fmla="*/ 142 h 162"/>
                <a:gd name="T28" fmla="*/ 365 w 404"/>
                <a:gd name="T29" fmla="*/ 81 h 162"/>
                <a:gd name="T30" fmla="*/ 202 w 404"/>
                <a:gd name="T31" fmla="*/ 21 h 162"/>
                <a:gd name="T32" fmla="*/ 39 w 404"/>
                <a:gd name="T33"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4" h="162">
                  <a:moveTo>
                    <a:pt x="202" y="162"/>
                  </a:moveTo>
                  <a:cubicBezTo>
                    <a:pt x="201" y="162"/>
                    <a:pt x="200" y="162"/>
                    <a:pt x="198" y="162"/>
                  </a:cubicBezTo>
                  <a:cubicBezTo>
                    <a:pt x="7" y="91"/>
                    <a:pt x="7" y="91"/>
                    <a:pt x="7" y="91"/>
                  </a:cubicBezTo>
                  <a:cubicBezTo>
                    <a:pt x="3" y="89"/>
                    <a:pt x="0" y="85"/>
                    <a:pt x="0" y="81"/>
                  </a:cubicBezTo>
                  <a:cubicBezTo>
                    <a:pt x="0" y="77"/>
                    <a:pt x="3" y="73"/>
                    <a:pt x="7" y="72"/>
                  </a:cubicBezTo>
                  <a:cubicBezTo>
                    <a:pt x="198" y="1"/>
                    <a:pt x="198" y="1"/>
                    <a:pt x="198" y="1"/>
                  </a:cubicBezTo>
                  <a:cubicBezTo>
                    <a:pt x="201" y="0"/>
                    <a:pt x="203" y="0"/>
                    <a:pt x="205" y="1"/>
                  </a:cubicBezTo>
                  <a:cubicBezTo>
                    <a:pt x="397" y="72"/>
                    <a:pt x="397" y="72"/>
                    <a:pt x="397" y="72"/>
                  </a:cubicBezTo>
                  <a:cubicBezTo>
                    <a:pt x="401" y="73"/>
                    <a:pt x="404" y="77"/>
                    <a:pt x="404" y="81"/>
                  </a:cubicBezTo>
                  <a:cubicBezTo>
                    <a:pt x="404" y="85"/>
                    <a:pt x="401" y="89"/>
                    <a:pt x="397" y="91"/>
                  </a:cubicBezTo>
                  <a:cubicBezTo>
                    <a:pt x="205" y="162"/>
                    <a:pt x="205" y="162"/>
                    <a:pt x="205" y="162"/>
                  </a:cubicBezTo>
                  <a:cubicBezTo>
                    <a:pt x="204" y="162"/>
                    <a:pt x="203" y="162"/>
                    <a:pt x="202" y="162"/>
                  </a:cubicBezTo>
                  <a:close/>
                  <a:moveTo>
                    <a:pt x="39" y="81"/>
                  </a:moveTo>
                  <a:cubicBezTo>
                    <a:pt x="202" y="142"/>
                    <a:pt x="202" y="142"/>
                    <a:pt x="202" y="142"/>
                  </a:cubicBezTo>
                  <a:cubicBezTo>
                    <a:pt x="365" y="81"/>
                    <a:pt x="365" y="81"/>
                    <a:pt x="365" y="81"/>
                  </a:cubicBezTo>
                  <a:cubicBezTo>
                    <a:pt x="202" y="21"/>
                    <a:pt x="202" y="21"/>
                    <a:pt x="202" y="21"/>
                  </a:cubicBezTo>
                  <a:lnTo>
                    <a:pt x="39"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09"/>
            <p:cNvSpPr>
              <a:spLocks noEditPoints="1"/>
            </p:cNvSpPr>
            <p:nvPr/>
          </p:nvSpPr>
          <p:spPr bwMode="auto">
            <a:xfrm>
              <a:off x="5478239" y="3237909"/>
              <a:ext cx="218720" cy="135225"/>
            </a:xfrm>
            <a:custGeom>
              <a:avLst/>
              <a:gdLst>
                <a:gd name="T0" fmla="*/ 114 w 228"/>
                <a:gd name="T1" fmla="*/ 141 h 141"/>
                <a:gd name="T2" fmla="*/ 62 w 228"/>
                <a:gd name="T3" fmla="*/ 137 h 141"/>
                <a:gd name="T4" fmla="*/ 16 w 228"/>
                <a:gd name="T5" fmla="*/ 124 h 141"/>
                <a:gd name="T6" fmla="*/ 5 w 228"/>
                <a:gd name="T7" fmla="*/ 117 h 141"/>
                <a:gd name="T8" fmla="*/ 0 w 228"/>
                <a:gd name="T9" fmla="*/ 108 h 141"/>
                <a:gd name="T10" fmla="*/ 0 w 228"/>
                <a:gd name="T11" fmla="*/ 106 h 141"/>
                <a:gd name="T12" fmla="*/ 0 w 228"/>
                <a:gd name="T13" fmla="*/ 11 h 141"/>
                <a:gd name="T14" fmla="*/ 4 w 228"/>
                <a:gd name="T15" fmla="*/ 3 h 141"/>
                <a:gd name="T16" fmla="*/ 13 w 228"/>
                <a:gd name="T17" fmla="*/ 1 h 141"/>
                <a:gd name="T18" fmla="*/ 114 w 228"/>
                <a:gd name="T19" fmla="*/ 39 h 141"/>
                <a:gd name="T20" fmla="*/ 215 w 228"/>
                <a:gd name="T21" fmla="*/ 1 h 141"/>
                <a:gd name="T22" fmla="*/ 224 w 228"/>
                <a:gd name="T23" fmla="*/ 3 h 141"/>
                <a:gd name="T24" fmla="*/ 228 w 228"/>
                <a:gd name="T25" fmla="*/ 11 h 141"/>
                <a:gd name="T26" fmla="*/ 228 w 228"/>
                <a:gd name="T27" fmla="*/ 106 h 141"/>
                <a:gd name="T28" fmla="*/ 228 w 228"/>
                <a:gd name="T29" fmla="*/ 108 h 141"/>
                <a:gd name="T30" fmla="*/ 222 w 228"/>
                <a:gd name="T31" fmla="*/ 117 h 141"/>
                <a:gd name="T32" fmla="*/ 212 w 228"/>
                <a:gd name="T33" fmla="*/ 124 h 141"/>
                <a:gd name="T34" fmla="*/ 166 w 228"/>
                <a:gd name="T35" fmla="*/ 137 h 141"/>
                <a:gd name="T36" fmla="*/ 166 w 228"/>
                <a:gd name="T37" fmla="*/ 137 h 141"/>
                <a:gd name="T38" fmla="*/ 114 w 228"/>
                <a:gd name="T39" fmla="*/ 141 h 141"/>
                <a:gd name="T40" fmla="*/ 20 w 228"/>
                <a:gd name="T41" fmla="*/ 103 h 141"/>
                <a:gd name="T42" fmla="*/ 25 w 228"/>
                <a:gd name="T43" fmla="*/ 106 h 141"/>
                <a:gd name="T44" fmla="*/ 65 w 228"/>
                <a:gd name="T45" fmla="*/ 117 h 141"/>
                <a:gd name="T46" fmla="*/ 163 w 228"/>
                <a:gd name="T47" fmla="*/ 117 h 141"/>
                <a:gd name="T48" fmla="*/ 163 w 228"/>
                <a:gd name="T49" fmla="*/ 117 h 141"/>
                <a:gd name="T50" fmla="*/ 203 w 228"/>
                <a:gd name="T51" fmla="*/ 106 h 141"/>
                <a:gd name="T52" fmla="*/ 208 w 228"/>
                <a:gd name="T53" fmla="*/ 103 h 141"/>
                <a:gd name="T54" fmla="*/ 208 w 228"/>
                <a:gd name="T55" fmla="*/ 25 h 141"/>
                <a:gd name="T56" fmla="*/ 117 w 228"/>
                <a:gd name="T57" fmla="*/ 59 h 141"/>
                <a:gd name="T58" fmla="*/ 110 w 228"/>
                <a:gd name="T59" fmla="*/ 59 h 141"/>
                <a:gd name="T60" fmla="*/ 20 w 228"/>
                <a:gd name="T61" fmla="*/ 25 h 141"/>
                <a:gd name="T62" fmla="*/ 20 w 228"/>
                <a:gd name="T63" fmla="*/ 10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41">
                  <a:moveTo>
                    <a:pt x="114" y="141"/>
                  </a:moveTo>
                  <a:cubicBezTo>
                    <a:pt x="96" y="141"/>
                    <a:pt x="78" y="139"/>
                    <a:pt x="62" y="137"/>
                  </a:cubicBezTo>
                  <a:cubicBezTo>
                    <a:pt x="43" y="134"/>
                    <a:pt x="27" y="129"/>
                    <a:pt x="16" y="124"/>
                  </a:cubicBezTo>
                  <a:cubicBezTo>
                    <a:pt x="11" y="122"/>
                    <a:pt x="8" y="120"/>
                    <a:pt x="5" y="117"/>
                  </a:cubicBezTo>
                  <a:cubicBezTo>
                    <a:pt x="3" y="114"/>
                    <a:pt x="1" y="112"/>
                    <a:pt x="0" y="108"/>
                  </a:cubicBezTo>
                  <a:cubicBezTo>
                    <a:pt x="0" y="107"/>
                    <a:pt x="0" y="107"/>
                    <a:pt x="0" y="106"/>
                  </a:cubicBezTo>
                  <a:cubicBezTo>
                    <a:pt x="0" y="11"/>
                    <a:pt x="0" y="11"/>
                    <a:pt x="0" y="11"/>
                  </a:cubicBezTo>
                  <a:cubicBezTo>
                    <a:pt x="0" y="7"/>
                    <a:pt x="1" y="4"/>
                    <a:pt x="4" y="3"/>
                  </a:cubicBezTo>
                  <a:cubicBezTo>
                    <a:pt x="7" y="1"/>
                    <a:pt x="10" y="0"/>
                    <a:pt x="13" y="1"/>
                  </a:cubicBezTo>
                  <a:cubicBezTo>
                    <a:pt x="114" y="39"/>
                    <a:pt x="114" y="39"/>
                    <a:pt x="114" y="39"/>
                  </a:cubicBezTo>
                  <a:cubicBezTo>
                    <a:pt x="215" y="1"/>
                    <a:pt x="215" y="1"/>
                    <a:pt x="215" y="1"/>
                  </a:cubicBezTo>
                  <a:cubicBezTo>
                    <a:pt x="218" y="0"/>
                    <a:pt x="221" y="1"/>
                    <a:pt x="224" y="3"/>
                  </a:cubicBezTo>
                  <a:cubicBezTo>
                    <a:pt x="226" y="4"/>
                    <a:pt x="228" y="7"/>
                    <a:pt x="228" y="11"/>
                  </a:cubicBezTo>
                  <a:cubicBezTo>
                    <a:pt x="228" y="106"/>
                    <a:pt x="228" y="106"/>
                    <a:pt x="228" y="106"/>
                  </a:cubicBezTo>
                  <a:cubicBezTo>
                    <a:pt x="228" y="106"/>
                    <a:pt x="228" y="107"/>
                    <a:pt x="228" y="108"/>
                  </a:cubicBezTo>
                  <a:cubicBezTo>
                    <a:pt x="227" y="111"/>
                    <a:pt x="225" y="114"/>
                    <a:pt x="222" y="117"/>
                  </a:cubicBezTo>
                  <a:cubicBezTo>
                    <a:pt x="220" y="120"/>
                    <a:pt x="216" y="122"/>
                    <a:pt x="212" y="124"/>
                  </a:cubicBezTo>
                  <a:cubicBezTo>
                    <a:pt x="201" y="129"/>
                    <a:pt x="185" y="134"/>
                    <a:pt x="166" y="137"/>
                  </a:cubicBezTo>
                  <a:cubicBezTo>
                    <a:pt x="166" y="137"/>
                    <a:pt x="166" y="137"/>
                    <a:pt x="166" y="137"/>
                  </a:cubicBezTo>
                  <a:cubicBezTo>
                    <a:pt x="149" y="139"/>
                    <a:pt x="131" y="141"/>
                    <a:pt x="114" y="141"/>
                  </a:cubicBezTo>
                  <a:close/>
                  <a:moveTo>
                    <a:pt x="20" y="103"/>
                  </a:moveTo>
                  <a:cubicBezTo>
                    <a:pt x="21" y="104"/>
                    <a:pt x="22" y="105"/>
                    <a:pt x="25" y="106"/>
                  </a:cubicBezTo>
                  <a:cubicBezTo>
                    <a:pt x="34" y="110"/>
                    <a:pt x="48" y="114"/>
                    <a:pt x="65" y="117"/>
                  </a:cubicBezTo>
                  <a:cubicBezTo>
                    <a:pt x="96" y="122"/>
                    <a:pt x="132" y="122"/>
                    <a:pt x="163" y="117"/>
                  </a:cubicBezTo>
                  <a:cubicBezTo>
                    <a:pt x="163" y="117"/>
                    <a:pt x="163" y="117"/>
                    <a:pt x="163" y="117"/>
                  </a:cubicBezTo>
                  <a:cubicBezTo>
                    <a:pt x="180" y="114"/>
                    <a:pt x="194" y="110"/>
                    <a:pt x="203" y="106"/>
                  </a:cubicBezTo>
                  <a:cubicBezTo>
                    <a:pt x="206" y="105"/>
                    <a:pt x="207" y="104"/>
                    <a:pt x="208" y="103"/>
                  </a:cubicBezTo>
                  <a:cubicBezTo>
                    <a:pt x="208" y="25"/>
                    <a:pt x="208" y="25"/>
                    <a:pt x="208" y="25"/>
                  </a:cubicBezTo>
                  <a:cubicBezTo>
                    <a:pt x="117" y="59"/>
                    <a:pt x="117" y="59"/>
                    <a:pt x="117" y="59"/>
                  </a:cubicBezTo>
                  <a:cubicBezTo>
                    <a:pt x="115" y="60"/>
                    <a:pt x="113" y="60"/>
                    <a:pt x="110" y="59"/>
                  </a:cubicBezTo>
                  <a:cubicBezTo>
                    <a:pt x="20" y="25"/>
                    <a:pt x="20" y="25"/>
                    <a:pt x="20" y="25"/>
                  </a:cubicBezTo>
                  <a:lnTo>
                    <a:pt x="20"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10"/>
            <p:cNvSpPr>
              <a:spLocks/>
            </p:cNvSpPr>
            <p:nvPr/>
          </p:nvSpPr>
          <p:spPr bwMode="auto">
            <a:xfrm>
              <a:off x="5761394" y="3207960"/>
              <a:ext cx="19059" cy="96200"/>
            </a:xfrm>
            <a:custGeom>
              <a:avLst/>
              <a:gdLst>
                <a:gd name="T0" fmla="*/ 10 w 20"/>
                <a:gd name="T1" fmla="*/ 101 h 101"/>
                <a:gd name="T2" fmla="*/ 0 w 20"/>
                <a:gd name="T3" fmla="*/ 91 h 101"/>
                <a:gd name="T4" fmla="*/ 0 w 20"/>
                <a:gd name="T5" fmla="*/ 10 h 101"/>
                <a:gd name="T6" fmla="*/ 10 w 20"/>
                <a:gd name="T7" fmla="*/ 0 h 101"/>
                <a:gd name="T8" fmla="*/ 20 w 20"/>
                <a:gd name="T9" fmla="*/ 10 h 101"/>
                <a:gd name="T10" fmla="*/ 20 w 20"/>
                <a:gd name="T11" fmla="*/ 91 h 101"/>
                <a:gd name="T12" fmla="*/ 10 w 2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20" h="101">
                  <a:moveTo>
                    <a:pt x="10" y="101"/>
                  </a:moveTo>
                  <a:cubicBezTo>
                    <a:pt x="4" y="101"/>
                    <a:pt x="0" y="97"/>
                    <a:pt x="0" y="91"/>
                  </a:cubicBezTo>
                  <a:cubicBezTo>
                    <a:pt x="0" y="10"/>
                    <a:pt x="0" y="10"/>
                    <a:pt x="0" y="10"/>
                  </a:cubicBezTo>
                  <a:cubicBezTo>
                    <a:pt x="0" y="5"/>
                    <a:pt x="4" y="0"/>
                    <a:pt x="10" y="0"/>
                  </a:cubicBezTo>
                  <a:cubicBezTo>
                    <a:pt x="15" y="0"/>
                    <a:pt x="20" y="5"/>
                    <a:pt x="20" y="10"/>
                  </a:cubicBezTo>
                  <a:cubicBezTo>
                    <a:pt x="20" y="91"/>
                    <a:pt x="20" y="91"/>
                    <a:pt x="20" y="91"/>
                  </a:cubicBezTo>
                  <a:cubicBezTo>
                    <a:pt x="20" y="97"/>
                    <a:pt x="15" y="101"/>
                    <a:pt x="10" y="1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1"/>
            <p:cNvSpPr>
              <a:spLocks noEditPoints="1"/>
            </p:cNvSpPr>
            <p:nvPr/>
          </p:nvSpPr>
          <p:spPr bwMode="auto">
            <a:xfrm>
              <a:off x="5749596" y="3286009"/>
              <a:ext cx="42655" cy="44470"/>
            </a:xfrm>
            <a:custGeom>
              <a:avLst/>
              <a:gdLst>
                <a:gd name="T0" fmla="*/ 23 w 45"/>
                <a:gd name="T1" fmla="*/ 46 h 46"/>
                <a:gd name="T2" fmla="*/ 0 w 45"/>
                <a:gd name="T3" fmla="*/ 23 h 46"/>
                <a:gd name="T4" fmla="*/ 23 w 45"/>
                <a:gd name="T5" fmla="*/ 0 h 46"/>
                <a:gd name="T6" fmla="*/ 45 w 45"/>
                <a:gd name="T7" fmla="*/ 23 h 46"/>
                <a:gd name="T8" fmla="*/ 23 w 45"/>
                <a:gd name="T9" fmla="*/ 46 h 46"/>
                <a:gd name="T10" fmla="*/ 23 w 45"/>
                <a:gd name="T11" fmla="*/ 20 h 46"/>
                <a:gd name="T12" fmla="*/ 20 w 45"/>
                <a:gd name="T13" fmla="*/ 23 h 46"/>
                <a:gd name="T14" fmla="*/ 23 w 45"/>
                <a:gd name="T15" fmla="*/ 26 h 46"/>
                <a:gd name="T16" fmla="*/ 25 w 45"/>
                <a:gd name="T17" fmla="*/ 23 h 46"/>
                <a:gd name="T18" fmla="*/ 23 w 45"/>
                <a:gd name="T19"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6">
                  <a:moveTo>
                    <a:pt x="23" y="46"/>
                  </a:moveTo>
                  <a:cubicBezTo>
                    <a:pt x="10" y="46"/>
                    <a:pt x="0" y="35"/>
                    <a:pt x="0" y="23"/>
                  </a:cubicBezTo>
                  <a:cubicBezTo>
                    <a:pt x="0" y="10"/>
                    <a:pt x="10" y="0"/>
                    <a:pt x="23" y="0"/>
                  </a:cubicBezTo>
                  <a:cubicBezTo>
                    <a:pt x="35" y="0"/>
                    <a:pt x="45" y="10"/>
                    <a:pt x="45" y="23"/>
                  </a:cubicBezTo>
                  <a:cubicBezTo>
                    <a:pt x="45" y="35"/>
                    <a:pt x="35" y="46"/>
                    <a:pt x="23" y="46"/>
                  </a:cubicBezTo>
                  <a:close/>
                  <a:moveTo>
                    <a:pt x="23" y="20"/>
                  </a:moveTo>
                  <a:cubicBezTo>
                    <a:pt x="21" y="20"/>
                    <a:pt x="20" y="21"/>
                    <a:pt x="20" y="23"/>
                  </a:cubicBezTo>
                  <a:cubicBezTo>
                    <a:pt x="20" y="24"/>
                    <a:pt x="21" y="26"/>
                    <a:pt x="23" y="26"/>
                  </a:cubicBezTo>
                  <a:cubicBezTo>
                    <a:pt x="24" y="26"/>
                    <a:pt x="25" y="24"/>
                    <a:pt x="25" y="23"/>
                  </a:cubicBezTo>
                  <a:cubicBezTo>
                    <a:pt x="25" y="21"/>
                    <a:pt x="24" y="20"/>
                    <a:pt x="2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2"/>
            <p:cNvSpPr>
              <a:spLocks noEditPoints="1"/>
            </p:cNvSpPr>
            <p:nvPr/>
          </p:nvSpPr>
          <p:spPr bwMode="auto">
            <a:xfrm>
              <a:off x="5743243" y="3311421"/>
              <a:ext cx="54453" cy="74419"/>
            </a:xfrm>
            <a:custGeom>
              <a:avLst/>
              <a:gdLst>
                <a:gd name="T0" fmla="*/ 47 w 57"/>
                <a:gd name="T1" fmla="*/ 78 h 78"/>
                <a:gd name="T2" fmla="*/ 47 w 57"/>
                <a:gd name="T3" fmla="*/ 78 h 78"/>
                <a:gd name="T4" fmla="*/ 11 w 57"/>
                <a:gd name="T5" fmla="*/ 78 h 78"/>
                <a:gd name="T6" fmla="*/ 3 w 57"/>
                <a:gd name="T7" fmla="*/ 74 h 78"/>
                <a:gd name="T8" fmla="*/ 1 w 57"/>
                <a:gd name="T9" fmla="*/ 65 h 78"/>
                <a:gd name="T10" fmla="*/ 19 w 57"/>
                <a:gd name="T11" fmla="*/ 7 h 78"/>
                <a:gd name="T12" fmla="*/ 29 w 57"/>
                <a:gd name="T13" fmla="*/ 0 h 78"/>
                <a:gd name="T14" fmla="*/ 29 w 57"/>
                <a:gd name="T15" fmla="*/ 0 h 78"/>
                <a:gd name="T16" fmla="*/ 38 w 57"/>
                <a:gd name="T17" fmla="*/ 7 h 78"/>
                <a:gd name="T18" fmla="*/ 56 w 57"/>
                <a:gd name="T19" fmla="*/ 64 h 78"/>
                <a:gd name="T20" fmla="*/ 57 w 57"/>
                <a:gd name="T21" fmla="*/ 68 h 78"/>
                <a:gd name="T22" fmla="*/ 47 w 57"/>
                <a:gd name="T23" fmla="*/ 78 h 78"/>
                <a:gd name="T24" fmla="*/ 24 w 57"/>
                <a:gd name="T25" fmla="*/ 58 h 78"/>
                <a:gd name="T26" fmla="*/ 33 w 57"/>
                <a:gd name="T27" fmla="*/ 58 h 78"/>
                <a:gd name="T28" fmla="*/ 29 w 57"/>
                <a:gd name="T29" fmla="*/ 44 h 78"/>
                <a:gd name="T30" fmla="*/ 24 w 57"/>
                <a:gd name="T31"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8">
                  <a:moveTo>
                    <a:pt x="47" y="78"/>
                  </a:moveTo>
                  <a:cubicBezTo>
                    <a:pt x="47" y="78"/>
                    <a:pt x="47" y="78"/>
                    <a:pt x="47" y="78"/>
                  </a:cubicBezTo>
                  <a:cubicBezTo>
                    <a:pt x="11" y="78"/>
                    <a:pt x="11" y="78"/>
                    <a:pt x="11" y="78"/>
                  </a:cubicBezTo>
                  <a:cubicBezTo>
                    <a:pt x="7" y="78"/>
                    <a:pt x="4" y="76"/>
                    <a:pt x="3" y="74"/>
                  </a:cubicBezTo>
                  <a:cubicBezTo>
                    <a:pt x="1" y="71"/>
                    <a:pt x="0" y="68"/>
                    <a:pt x="1" y="65"/>
                  </a:cubicBezTo>
                  <a:cubicBezTo>
                    <a:pt x="19" y="7"/>
                    <a:pt x="19" y="7"/>
                    <a:pt x="19" y="7"/>
                  </a:cubicBezTo>
                  <a:cubicBezTo>
                    <a:pt x="21" y="3"/>
                    <a:pt x="24" y="0"/>
                    <a:pt x="29" y="0"/>
                  </a:cubicBezTo>
                  <a:cubicBezTo>
                    <a:pt x="29" y="0"/>
                    <a:pt x="29" y="0"/>
                    <a:pt x="29" y="0"/>
                  </a:cubicBezTo>
                  <a:cubicBezTo>
                    <a:pt x="33" y="0"/>
                    <a:pt x="37" y="3"/>
                    <a:pt x="38" y="7"/>
                  </a:cubicBezTo>
                  <a:cubicBezTo>
                    <a:pt x="56" y="64"/>
                    <a:pt x="56" y="64"/>
                    <a:pt x="56" y="64"/>
                  </a:cubicBezTo>
                  <a:cubicBezTo>
                    <a:pt x="57" y="65"/>
                    <a:pt x="57" y="66"/>
                    <a:pt x="57" y="68"/>
                  </a:cubicBezTo>
                  <a:cubicBezTo>
                    <a:pt x="57" y="73"/>
                    <a:pt x="53" y="78"/>
                    <a:pt x="47" y="78"/>
                  </a:cubicBezTo>
                  <a:close/>
                  <a:moveTo>
                    <a:pt x="24" y="58"/>
                  </a:moveTo>
                  <a:cubicBezTo>
                    <a:pt x="33" y="58"/>
                    <a:pt x="33" y="58"/>
                    <a:pt x="33" y="58"/>
                  </a:cubicBezTo>
                  <a:cubicBezTo>
                    <a:pt x="29" y="44"/>
                    <a:pt x="29" y="44"/>
                    <a:pt x="29" y="44"/>
                  </a:cubicBezTo>
                  <a:lnTo>
                    <a:pt x="24"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13"/>
            <p:cNvSpPr>
              <a:spLocks noEditPoints="1"/>
            </p:cNvSpPr>
            <p:nvPr/>
          </p:nvSpPr>
          <p:spPr bwMode="auto">
            <a:xfrm>
              <a:off x="5564456" y="3197977"/>
              <a:ext cx="46285" cy="39025"/>
            </a:xfrm>
            <a:custGeom>
              <a:avLst/>
              <a:gdLst>
                <a:gd name="T0" fmla="*/ 24 w 48"/>
                <a:gd name="T1" fmla="*/ 41 h 41"/>
                <a:gd name="T2" fmla="*/ 0 w 48"/>
                <a:gd name="T3" fmla="*/ 20 h 41"/>
                <a:gd name="T4" fmla="*/ 24 w 48"/>
                <a:gd name="T5" fmla="*/ 0 h 41"/>
                <a:gd name="T6" fmla="*/ 48 w 48"/>
                <a:gd name="T7" fmla="*/ 20 h 41"/>
                <a:gd name="T8" fmla="*/ 24 w 48"/>
                <a:gd name="T9" fmla="*/ 41 h 41"/>
                <a:gd name="T10" fmla="*/ 21 w 48"/>
                <a:gd name="T11" fmla="*/ 20 h 41"/>
                <a:gd name="T12" fmla="*/ 27 w 48"/>
                <a:gd name="T13" fmla="*/ 20 h 41"/>
                <a:gd name="T14" fmla="*/ 21 w 48"/>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1">
                  <a:moveTo>
                    <a:pt x="24" y="41"/>
                  </a:moveTo>
                  <a:cubicBezTo>
                    <a:pt x="10" y="41"/>
                    <a:pt x="0" y="32"/>
                    <a:pt x="0" y="20"/>
                  </a:cubicBezTo>
                  <a:cubicBezTo>
                    <a:pt x="0" y="9"/>
                    <a:pt x="10" y="0"/>
                    <a:pt x="24" y="0"/>
                  </a:cubicBezTo>
                  <a:cubicBezTo>
                    <a:pt x="37" y="0"/>
                    <a:pt x="48" y="9"/>
                    <a:pt x="48" y="20"/>
                  </a:cubicBezTo>
                  <a:cubicBezTo>
                    <a:pt x="48" y="32"/>
                    <a:pt x="37" y="41"/>
                    <a:pt x="24" y="41"/>
                  </a:cubicBezTo>
                  <a:close/>
                  <a:moveTo>
                    <a:pt x="21" y="20"/>
                  </a:moveTo>
                  <a:cubicBezTo>
                    <a:pt x="23" y="21"/>
                    <a:pt x="25" y="21"/>
                    <a:pt x="27" y="20"/>
                  </a:cubicBezTo>
                  <a:cubicBezTo>
                    <a:pt x="25" y="20"/>
                    <a:pt x="23" y="20"/>
                    <a:pt x="2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14"/>
            <p:cNvSpPr>
              <a:spLocks/>
            </p:cNvSpPr>
            <p:nvPr/>
          </p:nvSpPr>
          <p:spPr bwMode="auto">
            <a:xfrm>
              <a:off x="5592590" y="3207960"/>
              <a:ext cx="186048" cy="19059"/>
            </a:xfrm>
            <a:custGeom>
              <a:avLst/>
              <a:gdLst>
                <a:gd name="T0" fmla="*/ 185 w 195"/>
                <a:gd name="T1" fmla="*/ 20 h 20"/>
                <a:gd name="T2" fmla="*/ 10 w 195"/>
                <a:gd name="T3" fmla="*/ 20 h 20"/>
                <a:gd name="T4" fmla="*/ 0 w 195"/>
                <a:gd name="T5" fmla="*/ 10 h 20"/>
                <a:gd name="T6" fmla="*/ 10 w 195"/>
                <a:gd name="T7" fmla="*/ 0 h 20"/>
                <a:gd name="T8" fmla="*/ 185 w 195"/>
                <a:gd name="T9" fmla="*/ 0 h 20"/>
                <a:gd name="T10" fmla="*/ 195 w 195"/>
                <a:gd name="T11" fmla="*/ 10 h 20"/>
                <a:gd name="T12" fmla="*/ 185 w 19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95" h="20">
                  <a:moveTo>
                    <a:pt x="185" y="20"/>
                  </a:moveTo>
                  <a:cubicBezTo>
                    <a:pt x="10" y="20"/>
                    <a:pt x="10" y="20"/>
                    <a:pt x="10" y="20"/>
                  </a:cubicBezTo>
                  <a:cubicBezTo>
                    <a:pt x="5" y="20"/>
                    <a:pt x="0" y="16"/>
                    <a:pt x="0" y="10"/>
                  </a:cubicBezTo>
                  <a:cubicBezTo>
                    <a:pt x="0" y="5"/>
                    <a:pt x="5" y="0"/>
                    <a:pt x="10" y="0"/>
                  </a:cubicBezTo>
                  <a:cubicBezTo>
                    <a:pt x="185" y="0"/>
                    <a:pt x="185" y="0"/>
                    <a:pt x="185" y="0"/>
                  </a:cubicBezTo>
                  <a:cubicBezTo>
                    <a:pt x="191" y="0"/>
                    <a:pt x="195" y="5"/>
                    <a:pt x="195" y="10"/>
                  </a:cubicBezTo>
                  <a:cubicBezTo>
                    <a:pt x="195" y="16"/>
                    <a:pt x="191" y="20"/>
                    <a:pt x="185"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5"/>
            <p:cNvSpPr>
              <a:spLocks noEditPoints="1"/>
            </p:cNvSpPr>
            <p:nvPr/>
          </p:nvSpPr>
          <p:spPr bwMode="auto">
            <a:xfrm>
              <a:off x="5270410" y="3065474"/>
              <a:ext cx="651621" cy="420196"/>
            </a:xfrm>
            <a:custGeom>
              <a:avLst/>
              <a:gdLst>
                <a:gd name="T0" fmla="*/ 657 w 680"/>
                <a:gd name="T1" fmla="*/ 438 h 438"/>
                <a:gd name="T2" fmla="*/ 23 w 680"/>
                <a:gd name="T3" fmla="*/ 438 h 438"/>
                <a:gd name="T4" fmla="*/ 0 w 680"/>
                <a:gd name="T5" fmla="*/ 415 h 438"/>
                <a:gd name="T6" fmla="*/ 0 w 680"/>
                <a:gd name="T7" fmla="*/ 23 h 438"/>
                <a:gd name="T8" fmla="*/ 23 w 680"/>
                <a:gd name="T9" fmla="*/ 0 h 438"/>
                <a:gd name="T10" fmla="*/ 657 w 680"/>
                <a:gd name="T11" fmla="*/ 0 h 438"/>
                <a:gd name="T12" fmla="*/ 680 w 680"/>
                <a:gd name="T13" fmla="*/ 23 h 438"/>
                <a:gd name="T14" fmla="*/ 680 w 680"/>
                <a:gd name="T15" fmla="*/ 415 h 438"/>
                <a:gd name="T16" fmla="*/ 657 w 680"/>
                <a:gd name="T17" fmla="*/ 438 h 438"/>
                <a:gd name="T18" fmla="*/ 23 w 680"/>
                <a:gd name="T19" fmla="*/ 20 h 438"/>
                <a:gd name="T20" fmla="*/ 20 w 680"/>
                <a:gd name="T21" fmla="*/ 23 h 438"/>
                <a:gd name="T22" fmla="*/ 20 w 680"/>
                <a:gd name="T23" fmla="*/ 415 h 438"/>
                <a:gd name="T24" fmla="*/ 23 w 680"/>
                <a:gd name="T25" fmla="*/ 418 h 438"/>
                <a:gd name="T26" fmla="*/ 657 w 680"/>
                <a:gd name="T27" fmla="*/ 418 h 438"/>
                <a:gd name="T28" fmla="*/ 660 w 680"/>
                <a:gd name="T29" fmla="*/ 415 h 438"/>
                <a:gd name="T30" fmla="*/ 660 w 680"/>
                <a:gd name="T31" fmla="*/ 23 h 438"/>
                <a:gd name="T32" fmla="*/ 657 w 680"/>
                <a:gd name="T33" fmla="*/ 20 h 438"/>
                <a:gd name="T34" fmla="*/ 23 w 680"/>
                <a:gd name="T35" fmla="*/ 2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0" h="438">
                  <a:moveTo>
                    <a:pt x="657" y="438"/>
                  </a:moveTo>
                  <a:cubicBezTo>
                    <a:pt x="23" y="438"/>
                    <a:pt x="23" y="438"/>
                    <a:pt x="23" y="438"/>
                  </a:cubicBezTo>
                  <a:cubicBezTo>
                    <a:pt x="10" y="438"/>
                    <a:pt x="0" y="428"/>
                    <a:pt x="0" y="415"/>
                  </a:cubicBezTo>
                  <a:cubicBezTo>
                    <a:pt x="0" y="23"/>
                    <a:pt x="0" y="23"/>
                    <a:pt x="0" y="23"/>
                  </a:cubicBezTo>
                  <a:cubicBezTo>
                    <a:pt x="0" y="11"/>
                    <a:pt x="10" y="0"/>
                    <a:pt x="23" y="0"/>
                  </a:cubicBezTo>
                  <a:cubicBezTo>
                    <a:pt x="657" y="0"/>
                    <a:pt x="657" y="0"/>
                    <a:pt x="657" y="0"/>
                  </a:cubicBezTo>
                  <a:cubicBezTo>
                    <a:pt x="670" y="0"/>
                    <a:pt x="680" y="11"/>
                    <a:pt x="680" y="23"/>
                  </a:cubicBezTo>
                  <a:cubicBezTo>
                    <a:pt x="680" y="415"/>
                    <a:pt x="680" y="415"/>
                    <a:pt x="680" y="415"/>
                  </a:cubicBezTo>
                  <a:cubicBezTo>
                    <a:pt x="680" y="428"/>
                    <a:pt x="670" y="438"/>
                    <a:pt x="657" y="438"/>
                  </a:cubicBezTo>
                  <a:close/>
                  <a:moveTo>
                    <a:pt x="23" y="20"/>
                  </a:moveTo>
                  <a:cubicBezTo>
                    <a:pt x="21" y="20"/>
                    <a:pt x="20" y="22"/>
                    <a:pt x="20" y="23"/>
                  </a:cubicBezTo>
                  <a:cubicBezTo>
                    <a:pt x="20" y="415"/>
                    <a:pt x="20" y="415"/>
                    <a:pt x="20" y="415"/>
                  </a:cubicBezTo>
                  <a:cubicBezTo>
                    <a:pt x="20" y="417"/>
                    <a:pt x="21" y="418"/>
                    <a:pt x="23" y="418"/>
                  </a:cubicBezTo>
                  <a:cubicBezTo>
                    <a:pt x="657" y="418"/>
                    <a:pt x="657" y="418"/>
                    <a:pt x="657" y="418"/>
                  </a:cubicBezTo>
                  <a:cubicBezTo>
                    <a:pt x="659" y="418"/>
                    <a:pt x="660" y="417"/>
                    <a:pt x="660" y="415"/>
                  </a:cubicBezTo>
                  <a:cubicBezTo>
                    <a:pt x="660" y="23"/>
                    <a:pt x="660" y="23"/>
                    <a:pt x="660" y="23"/>
                  </a:cubicBezTo>
                  <a:cubicBezTo>
                    <a:pt x="660" y="22"/>
                    <a:pt x="659" y="20"/>
                    <a:pt x="657" y="20"/>
                  </a:cubicBezTo>
                  <a:lnTo>
                    <a:pt x="23"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16"/>
            <p:cNvSpPr>
              <a:spLocks noEditPoints="1"/>
            </p:cNvSpPr>
            <p:nvPr/>
          </p:nvSpPr>
          <p:spPr bwMode="auto">
            <a:xfrm>
              <a:off x="5297636" y="3091793"/>
              <a:ext cx="597168" cy="342147"/>
            </a:xfrm>
            <a:custGeom>
              <a:avLst/>
              <a:gdLst>
                <a:gd name="T0" fmla="*/ 614 w 624"/>
                <a:gd name="T1" fmla="*/ 357 h 357"/>
                <a:gd name="T2" fmla="*/ 10 w 624"/>
                <a:gd name="T3" fmla="*/ 357 h 357"/>
                <a:gd name="T4" fmla="*/ 0 w 624"/>
                <a:gd name="T5" fmla="*/ 347 h 357"/>
                <a:gd name="T6" fmla="*/ 0 w 624"/>
                <a:gd name="T7" fmla="*/ 10 h 357"/>
                <a:gd name="T8" fmla="*/ 10 w 624"/>
                <a:gd name="T9" fmla="*/ 0 h 357"/>
                <a:gd name="T10" fmla="*/ 614 w 624"/>
                <a:gd name="T11" fmla="*/ 0 h 357"/>
                <a:gd name="T12" fmla="*/ 624 w 624"/>
                <a:gd name="T13" fmla="*/ 10 h 357"/>
                <a:gd name="T14" fmla="*/ 624 w 624"/>
                <a:gd name="T15" fmla="*/ 347 h 357"/>
                <a:gd name="T16" fmla="*/ 614 w 624"/>
                <a:gd name="T17" fmla="*/ 357 h 357"/>
                <a:gd name="T18" fmla="*/ 20 w 624"/>
                <a:gd name="T19" fmla="*/ 337 h 357"/>
                <a:gd name="T20" fmla="*/ 604 w 624"/>
                <a:gd name="T21" fmla="*/ 337 h 357"/>
                <a:gd name="T22" fmla="*/ 604 w 624"/>
                <a:gd name="T23" fmla="*/ 20 h 357"/>
                <a:gd name="T24" fmla="*/ 20 w 624"/>
                <a:gd name="T25" fmla="*/ 20 h 357"/>
                <a:gd name="T26" fmla="*/ 20 w 624"/>
                <a:gd name="T27" fmla="*/ 33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4" h="357">
                  <a:moveTo>
                    <a:pt x="614" y="357"/>
                  </a:moveTo>
                  <a:cubicBezTo>
                    <a:pt x="10" y="357"/>
                    <a:pt x="10" y="357"/>
                    <a:pt x="10" y="357"/>
                  </a:cubicBezTo>
                  <a:cubicBezTo>
                    <a:pt x="4" y="357"/>
                    <a:pt x="0" y="352"/>
                    <a:pt x="0" y="347"/>
                  </a:cubicBezTo>
                  <a:cubicBezTo>
                    <a:pt x="0" y="10"/>
                    <a:pt x="0" y="10"/>
                    <a:pt x="0" y="10"/>
                  </a:cubicBezTo>
                  <a:cubicBezTo>
                    <a:pt x="0" y="5"/>
                    <a:pt x="4" y="0"/>
                    <a:pt x="10" y="0"/>
                  </a:cubicBezTo>
                  <a:cubicBezTo>
                    <a:pt x="614" y="0"/>
                    <a:pt x="614" y="0"/>
                    <a:pt x="614" y="0"/>
                  </a:cubicBezTo>
                  <a:cubicBezTo>
                    <a:pt x="620" y="0"/>
                    <a:pt x="624" y="5"/>
                    <a:pt x="624" y="10"/>
                  </a:cubicBezTo>
                  <a:cubicBezTo>
                    <a:pt x="624" y="347"/>
                    <a:pt x="624" y="347"/>
                    <a:pt x="624" y="347"/>
                  </a:cubicBezTo>
                  <a:cubicBezTo>
                    <a:pt x="624" y="352"/>
                    <a:pt x="620" y="357"/>
                    <a:pt x="614" y="357"/>
                  </a:cubicBezTo>
                  <a:close/>
                  <a:moveTo>
                    <a:pt x="20" y="337"/>
                  </a:moveTo>
                  <a:cubicBezTo>
                    <a:pt x="604" y="337"/>
                    <a:pt x="604" y="337"/>
                    <a:pt x="604" y="337"/>
                  </a:cubicBezTo>
                  <a:cubicBezTo>
                    <a:pt x="604" y="20"/>
                    <a:pt x="604" y="20"/>
                    <a:pt x="604" y="20"/>
                  </a:cubicBezTo>
                  <a:cubicBezTo>
                    <a:pt x="20" y="20"/>
                    <a:pt x="20" y="20"/>
                    <a:pt x="20" y="20"/>
                  </a:cubicBezTo>
                  <a:lnTo>
                    <a:pt x="20" y="3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17"/>
            <p:cNvSpPr>
              <a:spLocks noEditPoints="1"/>
            </p:cNvSpPr>
            <p:nvPr/>
          </p:nvSpPr>
          <p:spPr bwMode="auto">
            <a:xfrm>
              <a:off x="5495482" y="3466612"/>
              <a:ext cx="201476" cy="110721"/>
            </a:xfrm>
            <a:custGeom>
              <a:avLst/>
              <a:gdLst>
                <a:gd name="T0" fmla="*/ 199 w 210"/>
                <a:gd name="T1" fmla="*/ 116 h 116"/>
                <a:gd name="T2" fmla="*/ 11 w 210"/>
                <a:gd name="T3" fmla="*/ 116 h 116"/>
                <a:gd name="T4" fmla="*/ 3 w 210"/>
                <a:gd name="T5" fmla="*/ 112 h 116"/>
                <a:gd name="T6" fmla="*/ 1 w 210"/>
                <a:gd name="T7" fmla="*/ 103 h 116"/>
                <a:gd name="T8" fmla="*/ 27 w 210"/>
                <a:gd name="T9" fmla="*/ 8 h 116"/>
                <a:gd name="T10" fmla="*/ 37 w 210"/>
                <a:gd name="T11" fmla="*/ 0 h 116"/>
                <a:gd name="T12" fmla="*/ 173 w 210"/>
                <a:gd name="T13" fmla="*/ 0 h 116"/>
                <a:gd name="T14" fmla="*/ 183 w 210"/>
                <a:gd name="T15" fmla="*/ 8 h 116"/>
                <a:gd name="T16" fmla="*/ 209 w 210"/>
                <a:gd name="T17" fmla="*/ 103 h 116"/>
                <a:gd name="T18" fmla="*/ 207 w 210"/>
                <a:gd name="T19" fmla="*/ 112 h 116"/>
                <a:gd name="T20" fmla="*/ 199 w 210"/>
                <a:gd name="T21" fmla="*/ 116 h 116"/>
                <a:gd name="T22" fmla="*/ 24 w 210"/>
                <a:gd name="T23" fmla="*/ 96 h 116"/>
                <a:gd name="T24" fmla="*/ 186 w 210"/>
                <a:gd name="T25" fmla="*/ 96 h 116"/>
                <a:gd name="T26" fmla="*/ 166 w 210"/>
                <a:gd name="T27" fmla="*/ 20 h 116"/>
                <a:gd name="T28" fmla="*/ 44 w 210"/>
                <a:gd name="T29" fmla="*/ 20 h 116"/>
                <a:gd name="T30" fmla="*/ 24 w 210"/>
                <a:gd name="T31" fmla="*/ 9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16">
                  <a:moveTo>
                    <a:pt x="199" y="116"/>
                  </a:moveTo>
                  <a:cubicBezTo>
                    <a:pt x="11" y="116"/>
                    <a:pt x="11" y="116"/>
                    <a:pt x="11" y="116"/>
                  </a:cubicBezTo>
                  <a:cubicBezTo>
                    <a:pt x="8" y="116"/>
                    <a:pt x="5" y="114"/>
                    <a:pt x="3" y="112"/>
                  </a:cubicBezTo>
                  <a:cubicBezTo>
                    <a:pt x="1" y="109"/>
                    <a:pt x="0" y="106"/>
                    <a:pt x="1" y="103"/>
                  </a:cubicBezTo>
                  <a:cubicBezTo>
                    <a:pt x="27" y="8"/>
                    <a:pt x="27" y="8"/>
                    <a:pt x="27" y="8"/>
                  </a:cubicBezTo>
                  <a:cubicBezTo>
                    <a:pt x="28" y="3"/>
                    <a:pt x="32" y="0"/>
                    <a:pt x="37" y="0"/>
                  </a:cubicBezTo>
                  <a:cubicBezTo>
                    <a:pt x="173" y="0"/>
                    <a:pt x="173" y="0"/>
                    <a:pt x="173" y="0"/>
                  </a:cubicBezTo>
                  <a:cubicBezTo>
                    <a:pt x="178" y="0"/>
                    <a:pt x="182" y="3"/>
                    <a:pt x="183" y="8"/>
                  </a:cubicBezTo>
                  <a:cubicBezTo>
                    <a:pt x="209" y="103"/>
                    <a:pt x="209" y="103"/>
                    <a:pt x="209" y="103"/>
                  </a:cubicBezTo>
                  <a:cubicBezTo>
                    <a:pt x="210" y="106"/>
                    <a:pt x="209" y="109"/>
                    <a:pt x="207" y="112"/>
                  </a:cubicBezTo>
                  <a:cubicBezTo>
                    <a:pt x="205" y="114"/>
                    <a:pt x="202" y="116"/>
                    <a:pt x="199" y="116"/>
                  </a:cubicBezTo>
                  <a:close/>
                  <a:moveTo>
                    <a:pt x="24" y="96"/>
                  </a:moveTo>
                  <a:cubicBezTo>
                    <a:pt x="186" y="96"/>
                    <a:pt x="186" y="96"/>
                    <a:pt x="186" y="96"/>
                  </a:cubicBezTo>
                  <a:cubicBezTo>
                    <a:pt x="166" y="20"/>
                    <a:pt x="166" y="20"/>
                    <a:pt x="166" y="20"/>
                  </a:cubicBezTo>
                  <a:cubicBezTo>
                    <a:pt x="44" y="20"/>
                    <a:pt x="44" y="20"/>
                    <a:pt x="44" y="20"/>
                  </a:cubicBezTo>
                  <a:lnTo>
                    <a:pt x="24"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18"/>
            <p:cNvSpPr>
              <a:spLocks noEditPoints="1"/>
            </p:cNvSpPr>
            <p:nvPr/>
          </p:nvSpPr>
          <p:spPr bwMode="auto">
            <a:xfrm>
              <a:off x="5468256" y="3558274"/>
              <a:ext cx="254114" cy="44470"/>
            </a:xfrm>
            <a:custGeom>
              <a:avLst/>
              <a:gdLst>
                <a:gd name="T0" fmla="*/ 250 w 265"/>
                <a:gd name="T1" fmla="*/ 46 h 46"/>
                <a:gd name="T2" fmla="*/ 16 w 265"/>
                <a:gd name="T3" fmla="*/ 46 h 46"/>
                <a:gd name="T4" fmla="*/ 0 w 265"/>
                <a:gd name="T5" fmla="*/ 30 h 46"/>
                <a:gd name="T6" fmla="*/ 0 w 265"/>
                <a:gd name="T7" fmla="*/ 15 h 46"/>
                <a:gd name="T8" fmla="*/ 16 w 265"/>
                <a:gd name="T9" fmla="*/ 0 h 46"/>
                <a:gd name="T10" fmla="*/ 250 w 265"/>
                <a:gd name="T11" fmla="*/ 0 h 46"/>
                <a:gd name="T12" fmla="*/ 265 w 265"/>
                <a:gd name="T13" fmla="*/ 15 h 46"/>
                <a:gd name="T14" fmla="*/ 265 w 265"/>
                <a:gd name="T15" fmla="*/ 30 h 46"/>
                <a:gd name="T16" fmla="*/ 250 w 265"/>
                <a:gd name="T17" fmla="*/ 46 h 46"/>
                <a:gd name="T18" fmla="*/ 20 w 265"/>
                <a:gd name="T19" fmla="*/ 26 h 46"/>
                <a:gd name="T20" fmla="*/ 245 w 265"/>
                <a:gd name="T21" fmla="*/ 26 h 46"/>
                <a:gd name="T22" fmla="*/ 245 w 265"/>
                <a:gd name="T23" fmla="*/ 20 h 46"/>
                <a:gd name="T24" fmla="*/ 20 w 265"/>
                <a:gd name="T25" fmla="*/ 20 h 46"/>
                <a:gd name="T26" fmla="*/ 20 w 265"/>
                <a:gd name="T27"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5" h="46">
                  <a:moveTo>
                    <a:pt x="250" y="46"/>
                  </a:moveTo>
                  <a:cubicBezTo>
                    <a:pt x="16" y="46"/>
                    <a:pt x="16" y="46"/>
                    <a:pt x="16" y="46"/>
                  </a:cubicBezTo>
                  <a:cubicBezTo>
                    <a:pt x="7" y="46"/>
                    <a:pt x="0" y="39"/>
                    <a:pt x="0" y="30"/>
                  </a:cubicBezTo>
                  <a:cubicBezTo>
                    <a:pt x="0" y="15"/>
                    <a:pt x="0" y="15"/>
                    <a:pt x="0" y="15"/>
                  </a:cubicBezTo>
                  <a:cubicBezTo>
                    <a:pt x="0" y="7"/>
                    <a:pt x="7" y="0"/>
                    <a:pt x="16" y="0"/>
                  </a:cubicBezTo>
                  <a:cubicBezTo>
                    <a:pt x="250" y="0"/>
                    <a:pt x="250" y="0"/>
                    <a:pt x="250" y="0"/>
                  </a:cubicBezTo>
                  <a:cubicBezTo>
                    <a:pt x="259" y="0"/>
                    <a:pt x="265" y="7"/>
                    <a:pt x="265" y="15"/>
                  </a:cubicBezTo>
                  <a:cubicBezTo>
                    <a:pt x="265" y="30"/>
                    <a:pt x="265" y="30"/>
                    <a:pt x="265" y="30"/>
                  </a:cubicBezTo>
                  <a:cubicBezTo>
                    <a:pt x="265" y="39"/>
                    <a:pt x="259" y="46"/>
                    <a:pt x="250" y="46"/>
                  </a:cubicBezTo>
                  <a:close/>
                  <a:moveTo>
                    <a:pt x="20" y="26"/>
                  </a:moveTo>
                  <a:cubicBezTo>
                    <a:pt x="245" y="26"/>
                    <a:pt x="245" y="26"/>
                    <a:pt x="245" y="26"/>
                  </a:cubicBezTo>
                  <a:cubicBezTo>
                    <a:pt x="245" y="20"/>
                    <a:pt x="245" y="20"/>
                    <a:pt x="245" y="20"/>
                  </a:cubicBezTo>
                  <a:cubicBezTo>
                    <a:pt x="20" y="20"/>
                    <a:pt x="20" y="20"/>
                    <a:pt x="20" y="20"/>
                  </a:cubicBezTo>
                  <a:lnTo>
                    <a:pt x="20"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6" name="Rectangle 5"/>
          <p:cNvSpPr/>
          <p:nvPr/>
        </p:nvSpPr>
        <p:spPr>
          <a:xfrm>
            <a:off x="7687812" y="4221774"/>
            <a:ext cx="3868921" cy="830997"/>
          </a:xfrm>
          <a:prstGeom prst="rect">
            <a:avLst/>
          </a:prstGeom>
        </p:spPr>
        <p:txBody>
          <a:bodyPr wrap="square">
            <a:spAutoFit/>
          </a:bodyPr>
          <a:lstStyle/>
          <a:p>
            <a:pPr algn="ctr"/>
            <a:r>
              <a:rPr lang="en-GB" sz="1200" i="1" dirty="0">
                <a:solidFill>
                  <a:schemeClr val="accent1"/>
                </a:solidFill>
              </a:rPr>
              <a:t> “When you are doing remote teaching, you have to think about it differently, to think about different ways of presenting information and helping the children to understand ideas” (primary school)</a:t>
            </a:r>
          </a:p>
        </p:txBody>
      </p:sp>
      <p:sp>
        <p:nvSpPr>
          <p:cNvPr id="5" name="Rectangle 4"/>
          <p:cNvSpPr/>
          <p:nvPr/>
        </p:nvSpPr>
        <p:spPr>
          <a:xfrm>
            <a:off x="7807759" y="5212075"/>
            <a:ext cx="3793570" cy="461665"/>
          </a:xfrm>
          <a:prstGeom prst="rect">
            <a:avLst/>
          </a:prstGeom>
        </p:spPr>
        <p:txBody>
          <a:bodyPr wrap="square">
            <a:spAutoFit/>
          </a:bodyPr>
          <a:lstStyle/>
          <a:p>
            <a:pPr algn="ctr"/>
            <a:r>
              <a:rPr lang="en-GB" sz="1200" i="1" dirty="0">
                <a:solidFill>
                  <a:schemeClr val="accent1"/>
                </a:solidFill>
              </a:rPr>
              <a:t>“It’s less satisfactory to teach – it feels less personal and you get less feedback” (secondary school)</a:t>
            </a:r>
          </a:p>
        </p:txBody>
      </p:sp>
    </p:spTree>
    <p:extLst>
      <p:ext uri="{BB962C8B-B14F-4D97-AF65-F5344CB8AC3E}">
        <p14:creationId xmlns:p14="http://schemas.microsoft.com/office/powerpoint/2010/main" val="3781671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Challenges in delivering a high quality education</a:t>
            </a:r>
          </a:p>
        </p:txBody>
      </p:sp>
    </p:spTree>
    <p:extLst>
      <p:ext uri="{BB962C8B-B14F-4D97-AF65-F5344CB8AC3E}">
        <p14:creationId xmlns:p14="http://schemas.microsoft.com/office/powerpoint/2010/main" val="3400801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369888"/>
            <a:ext cx="3596261" cy="2793039"/>
          </a:xfrm>
        </p:spPr>
        <p:txBody>
          <a:bodyPr>
            <a:noAutofit/>
          </a:bodyPr>
          <a:lstStyle/>
          <a:p>
            <a:r>
              <a:rPr lang="en-GB" sz="2400" dirty="0"/>
              <a:t>Six in ten teachers feel their remote learning solution is offering high quality education, but there are differences by Ofsted rating </a:t>
            </a:r>
            <a:endParaRPr sz="2400" dirty="0"/>
          </a:p>
        </p:txBody>
      </p:sp>
      <p:sp>
        <p:nvSpPr>
          <p:cNvPr id="3" name="Text Placeholder 2"/>
          <p:cNvSpPr>
            <a:spLocks noGrp="1"/>
          </p:cNvSpPr>
          <p:nvPr>
            <p:ph type="body" idx="1"/>
          </p:nvPr>
        </p:nvSpPr>
        <p:spPr>
          <a:xfrm>
            <a:off x="295274" y="3575699"/>
            <a:ext cx="3596261" cy="2912413"/>
          </a:xfrm>
        </p:spPr>
        <p:txBody>
          <a:bodyPr>
            <a:normAutofit fontScale="70000" lnSpcReduction="20000"/>
          </a:bodyPr>
          <a:lstStyle/>
          <a:p>
            <a:r>
              <a:rPr lang="en-GB" dirty="0"/>
              <a:t>Maintained and academy schools are similarly confident that their school is offering high quality education (60%), but independent schools are significantly more likely to report so (81%). </a:t>
            </a:r>
          </a:p>
          <a:p>
            <a:endParaRPr lang="en-GB" dirty="0"/>
          </a:p>
          <a:p>
            <a:r>
              <a:rPr lang="en-GB" dirty="0"/>
              <a:t>Only 54% of teachers in schools with a ‘requires improvement’ rating from Ofsted are confident in this regard, compared with 69% at an ‘Outstanding’ rated school.  </a:t>
            </a:r>
            <a:endParaRPr dirty="0"/>
          </a:p>
        </p:txBody>
      </p:sp>
      <p:sp>
        <p:nvSpPr>
          <p:cNvPr id="10" name="Text Placeholder 24">
            <a:extLst>
              <a:ext uri="{FF2B5EF4-FFF2-40B4-BE49-F238E27FC236}">
                <a16:creationId xmlns:a16="http://schemas.microsoft.com/office/drawing/2014/main" id="{4504260A-3B00-46AA-804C-1F1300C4EEED}"/>
              </a:ext>
            </a:extLst>
          </p:cNvPr>
          <p:cNvSpPr txBox="1">
            <a:spLocks/>
          </p:cNvSpPr>
          <p:nvPr/>
        </p:nvSpPr>
        <p:spPr>
          <a:xfrm>
            <a:off x="5176444" y="325931"/>
            <a:ext cx="5948755" cy="390164"/>
          </a:xfrm>
          <a:prstGeom prst="rect">
            <a:avLst/>
          </a:prstGeom>
          <a:solidFill>
            <a:srgbClr val="F7F6FB"/>
          </a:solidFill>
        </p:spPr>
        <p:txBody>
          <a:bodyPr vert="horz" lIns="91440" tIns="45720" rIns="91440" bIns="45720" rtlCol="0" anchor="t">
            <a:normAutofit/>
          </a:bodyPr>
          <a:lstStyle>
            <a:lvl1pPr marL="0" indent="0" algn="l" defTabSz="6858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baseline="0">
                <a:solidFill>
                  <a:srgbClr val="9A93A8"/>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1600" b="1" dirty="0"/>
              <a:t>Confidence in remote learning </a:t>
            </a:r>
          </a:p>
        </p:txBody>
      </p:sp>
      <p:sp>
        <p:nvSpPr>
          <p:cNvPr id="9" name="Rectangle 8">
            <a:extLst>
              <a:ext uri="{FF2B5EF4-FFF2-40B4-BE49-F238E27FC236}">
                <a16:creationId xmlns:a16="http://schemas.microsoft.com/office/drawing/2014/main" id="{BEECF7E4-AD74-4B78-B055-C1BCFB992BE8}"/>
              </a:ext>
            </a:extLst>
          </p:cNvPr>
          <p:cNvSpPr/>
          <p:nvPr/>
        </p:nvSpPr>
        <p:spPr>
          <a:xfrm>
            <a:off x="434476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graphicFrame>
        <p:nvGraphicFramePr>
          <p:cNvPr id="4" name="Chart Placeholder 3" descr="61% of teachers were very or quite confident that their current remote learning solution was providing a high quality of education.  51%  were very or quite confident that their current remote learning solution was sustainable for providing a high quality of education in the future. "/>
          <p:cNvGraphicFramePr>
            <a:graphicFrameLocks noGrp="1"/>
          </p:cNvGraphicFramePr>
          <p:nvPr>
            <p:ph type="chart" sz="quarter" idx="4294967295"/>
            <p:extLst>
              <p:ext uri="{D42A27DB-BD31-4B8C-83A1-F6EECF244321}">
                <p14:modId xmlns:p14="http://schemas.microsoft.com/office/powerpoint/2010/main" val="3053390270"/>
              </p:ext>
            </p:extLst>
          </p:nvPr>
        </p:nvGraphicFramePr>
        <p:xfrm>
          <a:off x="4514850" y="1360618"/>
          <a:ext cx="7280274" cy="4201984"/>
        </p:xfrm>
        <a:graphic>
          <a:graphicData uri="http://schemas.openxmlformats.org/drawingml/2006/chart">
            <c:chart xmlns:c="http://schemas.openxmlformats.org/drawingml/2006/chart" xmlns:r="http://schemas.openxmlformats.org/officeDocument/2006/relationships" r:id="rId3"/>
          </a:graphicData>
        </a:graphic>
      </p:graphicFrame>
      <p:sp>
        <p:nvSpPr>
          <p:cNvPr id="11" name="Oval 10">
            <a:extLst>
              <a:ext uri="{FF2B5EF4-FFF2-40B4-BE49-F238E27FC236}">
                <a16:creationId xmlns:a16="http://schemas.microsoft.com/office/drawing/2014/main" id="{F00FDB39-8B15-4D13-89D4-2D5E90579643}"/>
              </a:ext>
              <a:ext uri="{C183D7F6-B498-43B3-948B-1728B52AA6E4}">
                <adec:decorative xmlns:adec="http://schemas.microsoft.com/office/drawing/2017/decorative" val="1"/>
              </a:ext>
            </a:extLst>
          </p:cNvPr>
          <p:cNvSpPr/>
          <p:nvPr/>
        </p:nvSpPr>
        <p:spPr>
          <a:xfrm rot="19960984">
            <a:off x="8187266" y="1558588"/>
            <a:ext cx="848688" cy="41754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rPr>
              <a:t>51% </a:t>
            </a:r>
          </a:p>
        </p:txBody>
      </p:sp>
      <p:sp>
        <p:nvSpPr>
          <p:cNvPr id="12" name="Oval 11">
            <a:extLst>
              <a:ext uri="{FF2B5EF4-FFF2-40B4-BE49-F238E27FC236}">
                <a16:creationId xmlns:a16="http://schemas.microsoft.com/office/drawing/2014/main" id="{EC20CBB7-017A-49B5-BF9E-3ADAE5A8DF38}"/>
              </a:ext>
              <a:ext uri="{C183D7F6-B498-43B3-948B-1728B52AA6E4}">
                <adec:decorative xmlns:adec="http://schemas.microsoft.com/office/drawing/2017/decorative" val="1"/>
              </a:ext>
            </a:extLst>
          </p:cNvPr>
          <p:cNvSpPr/>
          <p:nvPr/>
        </p:nvSpPr>
        <p:spPr>
          <a:xfrm rot="19671809">
            <a:off x="10310016" y="1521744"/>
            <a:ext cx="966094" cy="399495"/>
          </a:xfrm>
          <a:prstGeom prst="ellipse">
            <a:avLst/>
          </a:prstGeom>
          <a:solidFill>
            <a:srgbClr val="A7E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rPr>
              <a:t>42% </a:t>
            </a:r>
          </a:p>
        </p:txBody>
      </p:sp>
      <p:sp>
        <p:nvSpPr>
          <p:cNvPr id="13" name="Oval 12">
            <a:extLst>
              <a:ext uri="{FF2B5EF4-FFF2-40B4-BE49-F238E27FC236}">
                <a16:creationId xmlns:a16="http://schemas.microsoft.com/office/drawing/2014/main" id="{5AED4017-25BF-4048-BFB4-5D0727808680}"/>
              </a:ext>
              <a:ext uri="{C183D7F6-B498-43B3-948B-1728B52AA6E4}">
                <adec:decorative xmlns:adec="http://schemas.microsoft.com/office/drawing/2017/decorative" val="1"/>
              </a:ext>
            </a:extLst>
          </p:cNvPr>
          <p:cNvSpPr/>
          <p:nvPr/>
        </p:nvSpPr>
        <p:spPr>
          <a:xfrm rot="19960984">
            <a:off x="8107504" y="3412796"/>
            <a:ext cx="848688" cy="41754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rPr>
              <a:t>61% </a:t>
            </a:r>
          </a:p>
        </p:txBody>
      </p:sp>
      <p:sp>
        <p:nvSpPr>
          <p:cNvPr id="14" name="Oval 13">
            <a:extLst>
              <a:ext uri="{FF2B5EF4-FFF2-40B4-BE49-F238E27FC236}">
                <a16:creationId xmlns:a16="http://schemas.microsoft.com/office/drawing/2014/main" id="{E150D4B8-013E-4545-9746-ACEE03B0F94F}"/>
              </a:ext>
              <a:ext uri="{C183D7F6-B498-43B3-948B-1728B52AA6E4}">
                <adec:decorative xmlns:adec="http://schemas.microsoft.com/office/drawing/2017/decorative" val="1"/>
              </a:ext>
            </a:extLst>
          </p:cNvPr>
          <p:cNvSpPr/>
          <p:nvPr/>
        </p:nvSpPr>
        <p:spPr>
          <a:xfrm rot="19671809">
            <a:off x="10642152" y="3389274"/>
            <a:ext cx="966094" cy="399495"/>
          </a:xfrm>
          <a:prstGeom prst="ellipse">
            <a:avLst/>
          </a:prstGeom>
          <a:solidFill>
            <a:srgbClr val="A7E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rPr>
              <a:t>32% </a:t>
            </a:r>
          </a:p>
        </p:txBody>
      </p:sp>
      <p:sp>
        <p:nvSpPr>
          <p:cNvPr id="8" name="Text Placeholder 4">
            <a:extLst>
              <a:ext uri="{FF2B5EF4-FFF2-40B4-BE49-F238E27FC236}">
                <a16:creationId xmlns:a16="http://schemas.microsoft.com/office/drawing/2014/main" id="{98D6A415-7919-4BE1-8FF8-C40933A277D3}"/>
              </a:ext>
            </a:extLst>
          </p:cNvPr>
          <p:cNvSpPr txBox="1">
            <a:spLocks/>
          </p:cNvSpPr>
          <p:nvPr/>
        </p:nvSpPr>
        <p:spPr>
          <a:xfrm>
            <a:off x="4514850" y="6207125"/>
            <a:ext cx="6648450" cy="561974"/>
          </a:xfrm>
          <a:prstGeom prst="rect">
            <a:avLst/>
          </a:prstGeom>
        </p:spPr>
        <p:txBody>
          <a:bodyPr vert="horz" lIns="91440" tIns="45720" rIns="91440" bIns="45720" rtlCol="0" anchor="t">
            <a:normAutofit/>
          </a:bodyPr>
          <a:lstStyle>
            <a:lvl1pPr marL="0" indent="0" algn="l" defTabSz="685800" rtl="0" eaLnBrk="1" latinLnBrk="0" hangingPunct="1">
              <a:lnSpc>
                <a:spcPct val="100000"/>
              </a:lnSpc>
              <a:spcBef>
                <a:spcPts val="0"/>
              </a:spcBef>
              <a:buFont typeface="Arial"/>
              <a:buNone/>
              <a:defRPr sz="2400" b="1"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50" b="0" dirty="0"/>
              <a:t>Q8. How confident, if at all, are you with the following? Base: All teachers whose school offers remote learning (n=969)</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09" y="206696"/>
            <a:ext cx="11745215" cy="461665"/>
          </a:xfrm>
        </p:spPr>
        <p:txBody>
          <a:bodyPr>
            <a:noAutofit/>
          </a:bodyPr>
          <a:lstStyle/>
          <a:p>
            <a:r>
              <a:rPr lang="en-GB" sz="2800" dirty="0"/>
              <a:t>78% of teachers feel that the quality of work produced using remote learning methods is worse than that produced in the classroom</a:t>
            </a:r>
            <a:endParaRPr sz="2800" dirty="0"/>
          </a:p>
        </p:txBody>
      </p:sp>
      <p:sp>
        <p:nvSpPr>
          <p:cNvPr id="12" name="Text Placeholder 24">
            <a:extLst>
              <a:ext uri="{FF2B5EF4-FFF2-40B4-BE49-F238E27FC236}">
                <a16:creationId xmlns:a16="http://schemas.microsoft.com/office/drawing/2014/main" id="{BAE1E44E-1B36-40CC-88B7-0DD12145E43B}"/>
              </a:ext>
            </a:extLst>
          </p:cNvPr>
          <p:cNvSpPr txBox="1">
            <a:spLocks/>
          </p:cNvSpPr>
          <p:nvPr/>
        </p:nvSpPr>
        <p:spPr>
          <a:xfrm>
            <a:off x="3404794" y="1387262"/>
            <a:ext cx="5948755" cy="407495"/>
          </a:xfrm>
          <a:prstGeom prst="rect">
            <a:avLst/>
          </a:prstGeom>
          <a:solidFill>
            <a:srgbClr val="F7F6FB"/>
          </a:solidFill>
        </p:spPr>
        <p:txBody>
          <a:bodyPr vert="horz" lIns="91440" tIns="45720" rIns="91440" bIns="45720" rtlCol="0" anchor="t">
            <a:normAutofit fontScale="77500" lnSpcReduction="20000"/>
          </a:bodyPr>
          <a:lstStyle>
            <a:lvl1pPr marL="0" indent="0" algn="l" defTabSz="6858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baseline="0">
                <a:solidFill>
                  <a:srgbClr val="9A93A8"/>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1600" b="1" dirty="0"/>
              <a:t>Quality of work produced via remote learning compared with that in the classroom</a:t>
            </a:r>
          </a:p>
        </p:txBody>
      </p:sp>
      <p:sp>
        <p:nvSpPr>
          <p:cNvPr id="11" name="Rectangle 10">
            <a:extLst>
              <a:ext uri="{FF2B5EF4-FFF2-40B4-BE49-F238E27FC236}">
                <a16:creationId xmlns:a16="http://schemas.microsoft.com/office/drawing/2014/main" id="{963064DA-021A-479A-8D1B-DFFA3FAB64F1}"/>
              </a:ext>
            </a:extLst>
          </p:cNvPr>
          <p:cNvSpPr/>
          <p:nvPr/>
        </p:nvSpPr>
        <p:spPr>
          <a:xfrm>
            <a:off x="0" y="2302044"/>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graphicFrame>
        <p:nvGraphicFramePr>
          <p:cNvPr id="4" name="Chart Placeholder 3" descr="On the quality of work produced using remote learning methods, 43% of primary teachers felt that it was slightly worse than work produced in the classroom, and 42% said it was much worse. For secondary teachers, 42% said it was slightly worse and 30% much worse."/>
          <p:cNvGraphicFramePr>
            <a:graphicFrameLocks noGrp="1"/>
          </p:cNvGraphicFramePr>
          <p:nvPr>
            <p:ph type="chart" sz="quarter" idx="4294967295"/>
            <p:extLst>
              <p:ext uri="{D42A27DB-BD31-4B8C-83A1-F6EECF244321}">
                <p14:modId xmlns:p14="http://schemas.microsoft.com/office/powerpoint/2010/main" val="4072041546"/>
              </p:ext>
            </p:extLst>
          </p:nvPr>
        </p:nvGraphicFramePr>
        <p:xfrm>
          <a:off x="640110" y="1942026"/>
          <a:ext cx="9770715" cy="2349500"/>
        </p:xfrm>
        <a:graphic>
          <a:graphicData uri="http://schemas.openxmlformats.org/drawingml/2006/chart">
            <c:chart xmlns:c="http://schemas.openxmlformats.org/drawingml/2006/chart" xmlns:r="http://schemas.openxmlformats.org/officeDocument/2006/relationships" r:id="rId2"/>
          </a:graphicData>
        </a:graphic>
      </p:graphicFrame>
      <p:sp>
        <p:nvSpPr>
          <p:cNvPr id="10" name="Oval 9">
            <a:extLst>
              <a:ext uri="{FF2B5EF4-FFF2-40B4-BE49-F238E27FC236}">
                <a16:creationId xmlns:a16="http://schemas.microsoft.com/office/drawing/2014/main" id="{153DE7FC-2E78-4CC4-9A29-3B64EB0ECAB1}"/>
              </a:ext>
            </a:extLst>
          </p:cNvPr>
          <p:cNvSpPr/>
          <p:nvPr/>
        </p:nvSpPr>
        <p:spPr>
          <a:xfrm rot="1155501">
            <a:off x="8917899" y="1514220"/>
            <a:ext cx="2055223" cy="1114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rPr>
              <a:t>Net worse</a:t>
            </a:r>
          </a:p>
          <a:p>
            <a:pPr algn="ctr"/>
            <a:r>
              <a:rPr lang="en-GB" sz="1600" dirty="0">
                <a:solidFill>
                  <a:schemeClr val="tx1">
                    <a:lumMod val="95000"/>
                    <a:lumOff val="5000"/>
                  </a:schemeClr>
                </a:solidFill>
              </a:rPr>
              <a:t>(primary):</a:t>
            </a:r>
          </a:p>
          <a:p>
            <a:pPr algn="ctr"/>
            <a:r>
              <a:rPr lang="en-GB" dirty="0">
                <a:solidFill>
                  <a:schemeClr val="tx1">
                    <a:lumMod val="95000"/>
                    <a:lumOff val="5000"/>
                  </a:schemeClr>
                </a:solidFill>
              </a:rPr>
              <a:t>85% </a:t>
            </a:r>
          </a:p>
        </p:txBody>
      </p:sp>
      <p:sp>
        <p:nvSpPr>
          <p:cNvPr id="13" name="Oval 12">
            <a:extLst>
              <a:ext uri="{FF2B5EF4-FFF2-40B4-BE49-F238E27FC236}">
                <a16:creationId xmlns:a16="http://schemas.microsoft.com/office/drawing/2014/main" id="{6747076E-7E1C-43B1-BD36-D93E766721BA}"/>
              </a:ext>
            </a:extLst>
          </p:cNvPr>
          <p:cNvSpPr/>
          <p:nvPr/>
        </p:nvSpPr>
        <p:spPr>
          <a:xfrm rot="1155501">
            <a:off x="10000928" y="2492082"/>
            <a:ext cx="2055223" cy="1114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rPr>
              <a:t>Net worse</a:t>
            </a:r>
          </a:p>
          <a:p>
            <a:pPr algn="ctr"/>
            <a:r>
              <a:rPr lang="en-GB" sz="1600" dirty="0">
                <a:solidFill>
                  <a:schemeClr val="tx1">
                    <a:lumMod val="95000"/>
                    <a:lumOff val="5000"/>
                  </a:schemeClr>
                </a:solidFill>
              </a:rPr>
              <a:t>(secondary):</a:t>
            </a:r>
          </a:p>
          <a:p>
            <a:pPr algn="ctr"/>
            <a:r>
              <a:rPr lang="en-GB" dirty="0">
                <a:solidFill>
                  <a:schemeClr val="tx1">
                    <a:lumMod val="95000"/>
                    <a:lumOff val="5000"/>
                  </a:schemeClr>
                </a:solidFill>
              </a:rPr>
              <a:t>71% </a:t>
            </a:r>
          </a:p>
        </p:txBody>
      </p:sp>
      <p:sp>
        <p:nvSpPr>
          <p:cNvPr id="14" name="Speech Bubble: Rectangle with Corners Rounded 13">
            <a:extLst>
              <a:ext uri="{FF2B5EF4-FFF2-40B4-BE49-F238E27FC236}">
                <a16:creationId xmlns:a16="http://schemas.microsoft.com/office/drawing/2014/main" id="{6397C52E-8FC1-4785-8EA7-B8E60BD2A8E4}"/>
              </a:ext>
            </a:extLst>
          </p:cNvPr>
          <p:cNvSpPr/>
          <p:nvPr/>
        </p:nvSpPr>
        <p:spPr>
          <a:xfrm>
            <a:off x="771625" y="4471286"/>
            <a:ext cx="10807952" cy="1319227"/>
          </a:xfrm>
          <a:prstGeom prst="wedgeRoundRectCallout">
            <a:avLst>
              <a:gd name="adj1" fmla="val 17582"/>
              <a:gd name="adj2" fmla="val -61967"/>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42% of primary school teachers feel the quality of the work via remoted learning is much worse compared with 30% of secondary school teachers. Teachers in Yorkshire are more likely to report the quality of work has been worse than teachers in London (83% compared with 72%). Those teaching at a school rated ‘Inadequate/'Special Measures’ or as requires improvement’ were significantly more likely to state it has been worse than those in ‘Outstanding’ schools (82% compared with 71%) However, those teaching at ‘Good’ schools, are no more likely than those rated lower to report it has been worse (81%). </a:t>
            </a:r>
          </a:p>
          <a:p>
            <a:pPr algn="ctr"/>
            <a:r>
              <a:rPr lang="en-US" sz="1200" dirty="0">
                <a:solidFill>
                  <a:schemeClr val="tx1">
                    <a:lumMod val="75000"/>
                    <a:lumOff val="25000"/>
                  </a:schemeClr>
                </a:solidFill>
              </a:rPr>
              <a:t>Schools with 35 percent or more of their pupils eligible for free school meals are significantly more likely to report it has been worse than those with below 9 percent of children who are eligible (83% compared with 66%). </a:t>
            </a:r>
          </a:p>
        </p:txBody>
      </p:sp>
      <p:sp>
        <p:nvSpPr>
          <p:cNvPr id="8" name="Text Placeholder 4">
            <a:extLst>
              <a:ext uri="{FF2B5EF4-FFF2-40B4-BE49-F238E27FC236}">
                <a16:creationId xmlns:a16="http://schemas.microsoft.com/office/drawing/2014/main" id="{E09E6149-86CE-4235-B54F-0541F8F41B15}"/>
              </a:ext>
            </a:extLst>
          </p:cNvPr>
          <p:cNvSpPr txBox="1">
            <a:spLocks/>
          </p:cNvSpPr>
          <p:nvPr/>
        </p:nvSpPr>
        <p:spPr>
          <a:xfrm>
            <a:off x="4410075" y="6210300"/>
            <a:ext cx="6838950" cy="561975"/>
          </a:xfrm>
          <a:prstGeom prst="rect">
            <a:avLst/>
          </a:prstGeom>
        </p:spPr>
        <p:txBody>
          <a:bodyPr vert="horz" lIns="91440" tIns="45720" rIns="91440" bIns="45720" rtlCol="0" anchor="t">
            <a:normAutofit/>
          </a:bodyPr>
          <a:lstStyle>
            <a:lvl1pPr marL="0" indent="0" algn="l" defTabSz="685800" rtl="0" eaLnBrk="1" latinLnBrk="0" hangingPunct="1">
              <a:lnSpc>
                <a:spcPct val="100000"/>
              </a:lnSpc>
              <a:spcBef>
                <a:spcPts val="0"/>
              </a:spcBef>
              <a:buFont typeface="Arial"/>
              <a:buNone/>
              <a:defRPr sz="2400" b="1"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GB" sz="1000" b="0" dirty="0"/>
              <a:t>Q24. Thinking about the quality of work pupils are producing when using remote learning methods, how would you say it compares with work produced in the classroom? Base: </a:t>
            </a:r>
            <a:r>
              <a:rPr lang="en-US" sz="1000" b="0" dirty="0"/>
              <a:t>All teachers who use remote learning (n=941)</a:t>
            </a:r>
          </a:p>
          <a:p>
            <a:endParaRPr lang="en-US" sz="1000" b="0" dirty="0"/>
          </a:p>
        </p:txBody>
      </p:sp>
    </p:spTree>
    <p:extLst>
      <p:ext uri="{BB962C8B-B14F-4D97-AF65-F5344CB8AC3E}">
        <p14:creationId xmlns:p14="http://schemas.microsoft.com/office/powerpoint/2010/main" val="1807493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369888"/>
            <a:ext cx="3288030" cy="2793039"/>
          </a:xfrm>
        </p:spPr>
        <p:txBody>
          <a:bodyPr>
            <a:noAutofit/>
          </a:bodyPr>
          <a:lstStyle/>
          <a:p>
            <a:r>
              <a:rPr lang="en-GB" sz="2800" dirty="0"/>
              <a:t>Eight in ten (80%) teachers feel that pupils are not progressing at the expected rate using remote learning methods</a:t>
            </a:r>
            <a:endParaRPr sz="2800" dirty="0"/>
          </a:p>
        </p:txBody>
      </p:sp>
      <p:sp>
        <p:nvSpPr>
          <p:cNvPr id="3" name="Text Placeholder 2"/>
          <p:cNvSpPr>
            <a:spLocks noGrp="1"/>
          </p:cNvSpPr>
          <p:nvPr>
            <p:ph type="body" idx="1"/>
          </p:nvPr>
        </p:nvSpPr>
        <p:spPr>
          <a:xfrm>
            <a:off x="426720" y="4034260"/>
            <a:ext cx="3464816" cy="2368281"/>
          </a:xfrm>
        </p:spPr>
        <p:txBody>
          <a:bodyPr>
            <a:normAutofit fontScale="92500" lnSpcReduction="20000"/>
          </a:bodyPr>
          <a:lstStyle/>
          <a:p>
            <a:r>
              <a:rPr lang="en-US" dirty="0"/>
              <a:t>Primary teachers are significantly more likely than secondary teachers to state they ‘strongly disagree’ that their pupils are progressing at the expected rate (46% compared with 36%). </a:t>
            </a:r>
          </a:p>
        </p:txBody>
      </p:sp>
      <p:sp>
        <p:nvSpPr>
          <p:cNvPr id="12" name="Text Placeholder 24">
            <a:extLst>
              <a:ext uri="{FF2B5EF4-FFF2-40B4-BE49-F238E27FC236}">
                <a16:creationId xmlns:a16="http://schemas.microsoft.com/office/drawing/2014/main" id="{BAE1E44E-1B36-40CC-88B7-0DD12145E43B}"/>
              </a:ext>
            </a:extLst>
          </p:cNvPr>
          <p:cNvSpPr txBox="1">
            <a:spLocks/>
          </p:cNvSpPr>
          <p:nvPr/>
        </p:nvSpPr>
        <p:spPr>
          <a:xfrm>
            <a:off x="5176444" y="325930"/>
            <a:ext cx="5948755" cy="407495"/>
          </a:xfrm>
          <a:prstGeom prst="rect">
            <a:avLst/>
          </a:prstGeom>
          <a:solidFill>
            <a:srgbClr val="F7F6FB"/>
          </a:solidFill>
        </p:spPr>
        <p:txBody>
          <a:bodyPr vert="horz" lIns="91440" tIns="45720" rIns="91440" bIns="45720" rtlCol="0" anchor="t">
            <a:normAutofit fontScale="77500" lnSpcReduction="20000"/>
          </a:bodyPr>
          <a:lstStyle>
            <a:lvl1pPr marL="0" indent="0" algn="l" defTabSz="6858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baseline="0">
                <a:solidFill>
                  <a:srgbClr val="9A93A8"/>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1600" b="1" dirty="0"/>
              <a:t>Whether pupils are progressing at the expected rate using remote learning methods</a:t>
            </a:r>
          </a:p>
        </p:txBody>
      </p:sp>
      <p:sp>
        <p:nvSpPr>
          <p:cNvPr id="11" name="Rectangle 10">
            <a:extLst>
              <a:ext uri="{FF2B5EF4-FFF2-40B4-BE49-F238E27FC236}">
                <a16:creationId xmlns:a16="http://schemas.microsoft.com/office/drawing/2014/main" id="{963064DA-021A-479A-8D1B-DFFA3FAB64F1}"/>
              </a:ext>
            </a:extLst>
          </p:cNvPr>
          <p:cNvSpPr/>
          <p:nvPr/>
        </p:nvSpPr>
        <p:spPr>
          <a:xfrm>
            <a:off x="434476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graphicFrame>
        <p:nvGraphicFramePr>
          <p:cNvPr id="4" name="Chart Placeholder 3" descr="39% of teachers slightly agreed and 40% strongly agreed that pupils were progressing at the expected rate using remote learning. "/>
          <p:cNvGraphicFramePr>
            <a:graphicFrameLocks noGrp="1"/>
          </p:cNvGraphicFramePr>
          <p:nvPr>
            <p:ph type="chart" sz="quarter" idx="4294967295"/>
            <p:extLst>
              <p:ext uri="{D42A27DB-BD31-4B8C-83A1-F6EECF244321}">
                <p14:modId xmlns:p14="http://schemas.microsoft.com/office/powerpoint/2010/main" val="3010407889"/>
              </p:ext>
            </p:extLst>
          </p:nvPr>
        </p:nvGraphicFramePr>
        <p:xfrm>
          <a:off x="4638674" y="1020151"/>
          <a:ext cx="7248526" cy="3380399"/>
        </p:xfrm>
        <a:graphic>
          <a:graphicData uri="http://schemas.openxmlformats.org/drawingml/2006/chart">
            <c:chart xmlns:c="http://schemas.openxmlformats.org/drawingml/2006/chart" xmlns:r="http://schemas.openxmlformats.org/officeDocument/2006/relationships" r:id="rId2"/>
          </a:graphicData>
        </a:graphic>
      </p:graphicFrame>
      <p:sp>
        <p:nvSpPr>
          <p:cNvPr id="9" name="Speech Bubble: Rectangle with Corners Rounded 8">
            <a:extLst>
              <a:ext uri="{FF2B5EF4-FFF2-40B4-BE49-F238E27FC236}">
                <a16:creationId xmlns:a16="http://schemas.microsoft.com/office/drawing/2014/main" id="{5E9DBE3F-3E6D-4880-9586-215BA3763980}"/>
              </a:ext>
            </a:extLst>
          </p:cNvPr>
          <p:cNvSpPr/>
          <p:nvPr/>
        </p:nvSpPr>
        <p:spPr>
          <a:xfrm>
            <a:off x="5176444" y="4592053"/>
            <a:ext cx="6559902" cy="1252694"/>
          </a:xfrm>
          <a:prstGeom prst="wedgeRoundRectCallout">
            <a:avLst>
              <a:gd name="adj1" fmla="val 17582"/>
              <a:gd name="adj2" fmla="val -61967"/>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Those teaching at schools rated Outstanding are significantly more likely than schools rated lower to agree the pupils are progressing at the expected rate (26% compared with 13% at ‘Good’ schools and 9% agreement at schools rated ‘Inadequate or Requires Improvement’). Schools with the highest levels of FSM eligibility are less likely to agree than those with eligibly at under 10 percent (12% with over 35 percent eligibility compared with 27% agreement).</a:t>
            </a:r>
          </a:p>
        </p:txBody>
      </p:sp>
      <p:sp>
        <p:nvSpPr>
          <p:cNvPr id="8" name="Text Placeholder 4">
            <a:extLst>
              <a:ext uri="{FF2B5EF4-FFF2-40B4-BE49-F238E27FC236}">
                <a16:creationId xmlns:a16="http://schemas.microsoft.com/office/drawing/2014/main" id="{E09E6149-86CE-4235-B54F-0541F8F41B15}"/>
              </a:ext>
            </a:extLst>
          </p:cNvPr>
          <p:cNvSpPr txBox="1">
            <a:spLocks/>
          </p:cNvSpPr>
          <p:nvPr/>
        </p:nvSpPr>
        <p:spPr>
          <a:xfrm>
            <a:off x="4410075" y="6210300"/>
            <a:ext cx="6838950" cy="561975"/>
          </a:xfrm>
          <a:prstGeom prst="rect">
            <a:avLst/>
          </a:prstGeom>
        </p:spPr>
        <p:txBody>
          <a:bodyPr vert="horz" lIns="91440" tIns="45720" rIns="91440" bIns="45720" rtlCol="0" anchor="t">
            <a:normAutofit/>
          </a:bodyPr>
          <a:lstStyle>
            <a:lvl1pPr marL="0" indent="0" algn="l" defTabSz="685800" rtl="0" eaLnBrk="1" latinLnBrk="0" hangingPunct="1">
              <a:lnSpc>
                <a:spcPct val="100000"/>
              </a:lnSpc>
              <a:spcBef>
                <a:spcPts val="0"/>
              </a:spcBef>
              <a:buFont typeface="Arial"/>
              <a:buNone/>
              <a:defRPr sz="2400" b="1"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GB" sz="1000" b="0" dirty="0"/>
              <a:t>Q25. To what extent do you agree or disagree that pupils are progressing at the expected rate whilst using remote learning methods? Base: </a:t>
            </a:r>
            <a:r>
              <a:rPr lang="en-US" sz="1000" b="0" dirty="0"/>
              <a:t>All teachers who use remote learning (n=941)</a:t>
            </a:r>
          </a:p>
          <a:p>
            <a:endParaRPr lang="en-US" sz="1000" b="0" dirty="0"/>
          </a:p>
        </p:txBody>
      </p:sp>
    </p:spTree>
    <p:extLst>
      <p:ext uri="{BB962C8B-B14F-4D97-AF65-F5344CB8AC3E}">
        <p14:creationId xmlns:p14="http://schemas.microsoft.com/office/powerpoint/2010/main" val="284735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DDF4A-B9EF-49C1-AA9A-E0C88884AD97}"/>
              </a:ext>
            </a:extLst>
          </p:cNvPr>
          <p:cNvSpPr>
            <a:spLocks noGrp="1"/>
          </p:cNvSpPr>
          <p:nvPr>
            <p:ph type="title"/>
          </p:nvPr>
        </p:nvSpPr>
        <p:spPr>
          <a:xfrm>
            <a:off x="350520" y="233184"/>
            <a:ext cx="11460480" cy="1200329"/>
          </a:xfrm>
        </p:spPr>
        <p:txBody>
          <a:bodyPr/>
          <a:lstStyle/>
          <a:p>
            <a:r>
              <a:rPr lang="en-GB" dirty="0"/>
              <a:t>Six in ten parents feel that their child is engaged to some extent with learning remotely, however when compared to classroom learning more than half feel they are less engaged than they are in the classroom </a:t>
            </a:r>
          </a:p>
        </p:txBody>
      </p:sp>
      <p:sp>
        <p:nvSpPr>
          <p:cNvPr id="8" name="Rectangle 7">
            <a:extLst>
              <a:ext uri="{FF2B5EF4-FFF2-40B4-BE49-F238E27FC236}">
                <a16:creationId xmlns:a16="http://schemas.microsoft.com/office/drawing/2014/main" id="{A72946D9-9203-4C6C-932C-F9DA1F135AAF}"/>
              </a:ext>
            </a:extLst>
          </p:cNvPr>
          <p:cNvSpPr/>
          <p:nvPr/>
        </p:nvSpPr>
        <p:spPr>
          <a:xfrm>
            <a:off x="-7956" y="2320180"/>
            <a:ext cx="352425" cy="2217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Parents</a:t>
            </a:r>
          </a:p>
        </p:txBody>
      </p:sp>
      <p:graphicFrame>
        <p:nvGraphicFramePr>
          <p:cNvPr id="6" name="Chart Placeholder 3" descr="47% of parents said their child was quite engaged with remote learning and 14% said they were very engaged; however, 30% of parents said their child was not very engaged and 9% not at all engaged.">
            <a:extLst>
              <a:ext uri="{FF2B5EF4-FFF2-40B4-BE49-F238E27FC236}">
                <a16:creationId xmlns:a16="http://schemas.microsoft.com/office/drawing/2014/main" id="{7E2BC3B9-9D88-424B-8EFB-FB4D3A2B62F8}"/>
              </a:ext>
            </a:extLst>
          </p:cNvPr>
          <p:cNvGraphicFramePr>
            <a:graphicFrameLocks/>
          </p:cNvGraphicFramePr>
          <p:nvPr>
            <p:extLst>
              <p:ext uri="{D42A27DB-BD31-4B8C-83A1-F6EECF244321}">
                <p14:modId xmlns:p14="http://schemas.microsoft.com/office/powerpoint/2010/main" val="971005324"/>
              </p:ext>
            </p:extLst>
          </p:nvPr>
        </p:nvGraphicFramePr>
        <p:xfrm>
          <a:off x="3244574" y="1778638"/>
          <a:ext cx="2965725" cy="3300721"/>
        </p:xfrm>
        <a:graphic>
          <a:graphicData uri="http://schemas.openxmlformats.org/drawingml/2006/chart">
            <c:chart xmlns:c="http://schemas.openxmlformats.org/drawingml/2006/chart" xmlns:r="http://schemas.openxmlformats.org/officeDocument/2006/relationships" r:id="rId2"/>
          </a:graphicData>
        </a:graphic>
      </p:graphicFrame>
      <p:sp>
        <p:nvSpPr>
          <p:cNvPr id="12" name="Speech Bubble: Rectangle with Corners Rounded 11">
            <a:extLst>
              <a:ext uri="{FF2B5EF4-FFF2-40B4-BE49-F238E27FC236}">
                <a16:creationId xmlns:a16="http://schemas.microsoft.com/office/drawing/2014/main" id="{5DBB0E71-383B-4C55-AADD-F28B34AE6152}"/>
              </a:ext>
            </a:extLst>
          </p:cNvPr>
          <p:cNvSpPr/>
          <p:nvPr/>
        </p:nvSpPr>
        <p:spPr>
          <a:xfrm>
            <a:off x="691875" y="1778638"/>
            <a:ext cx="2495550" cy="3749358"/>
          </a:xfrm>
          <a:prstGeom prst="wedgeRoundRectCallout">
            <a:avLst>
              <a:gd name="adj1" fmla="val 60733"/>
              <a:gd name="adj2" fmla="val 6542"/>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Parents of primary or secondary pupils are equally positive about their child’s engagement with remote learning (60% and 601% respectively). </a:t>
            </a:r>
          </a:p>
          <a:p>
            <a:pPr algn="ctr"/>
            <a:r>
              <a:rPr lang="en-US" sz="1200" dirty="0">
                <a:solidFill>
                  <a:schemeClr val="tx1">
                    <a:lumMod val="75000"/>
                    <a:lumOff val="25000"/>
                  </a:schemeClr>
                </a:solidFill>
              </a:rPr>
              <a:t>Parents of children with SEND are significantly less likely to report they have been engaged (41% compared with 64% without SEND). </a:t>
            </a:r>
          </a:p>
          <a:p>
            <a:pPr algn="ctr"/>
            <a:r>
              <a:rPr lang="en-US" sz="1200" dirty="0">
                <a:solidFill>
                  <a:schemeClr val="tx1">
                    <a:lumMod val="75000"/>
                    <a:lumOff val="25000"/>
                  </a:schemeClr>
                </a:solidFill>
              </a:rPr>
              <a:t>Parents who have a higher level of education themselves are significantly more likely to report higher engagement levels (67% compared with 41% with a lower education level). </a:t>
            </a:r>
          </a:p>
        </p:txBody>
      </p:sp>
      <p:graphicFrame>
        <p:nvGraphicFramePr>
          <p:cNvPr id="9" name="Chart Placeholder 3" descr="29% of parents said their child was somewhat less engaged with learning remotely (compared to learning in the classroom); 28% said much less engaged; 22% somewhat more engaged and 12% much more engaged.">
            <a:extLst>
              <a:ext uri="{FF2B5EF4-FFF2-40B4-BE49-F238E27FC236}">
                <a16:creationId xmlns:a16="http://schemas.microsoft.com/office/drawing/2014/main" id="{9B65ECAB-FCD7-437F-A3BC-900D56C56889}"/>
              </a:ext>
            </a:extLst>
          </p:cNvPr>
          <p:cNvGraphicFramePr>
            <a:graphicFrameLocks/>
          </p:cNvGraphicFramePr>
          <p:nvPr>
            <p:extLst>
              <p:ext uri="{D42A27DB-BD31-4B8C-83A1-F6EECF244321}">
                <p14:modId xmlns:p14="http://schemas.microsoft.com/office/powerpoint/2010/main" val="1781354804"/>
              </p:ext>
            </p:extLst>
          </p:nvPr>
        </p:nvGraphicFramePr>
        <p:xfrm>
          <a:off x="5378160" y="1778638"/>
          <a:ext cx="4413273" cy="3832715"/>
        </p:xfrm>
        <a:graphic>
          <a:graphicData uri="http://schemas.openxmlformats.org/drawingml/2006/chart">
            <c:chart xmlns:c="http://schemas.openxmlformats.org/drawingml/2006/chart" xmlns:r="http://schemas.openxmlformats.org/officeDocument/2006/relationships" r:id="rId3"/>
          </a:graphicData>
        </a:graphic>
      </p:graphicFrame>
      <p:sp>
        <p:nvSpPr>
          <p:cNvPr id="13" name="Speech Bubble: Rectangle with Corners Rounded 12">
            <a:extLst>
              <a:ext uri="{FF2B5EF4-FFF2-40B4-BE49-F238E27FC236}">
                <a16:creationId xmlns:a16="http://schemas.microsoft.com/office/drawing/2014/main" id="{A4F432C7-3B10-4479-BF61-AAB8EA655BAA}"/>
              </a:ext>
            </a:extLst>
          </p:cNvPr>
          <p:cNvSpPr/>
          <p:nvPr/>
        </p:nvSpPr>
        <p:spPr>
          <a:xfrm>
            <a:off x="9581869" y="1148920"/>
            <a:ext cx="2343150" cy="4510058"/>
          </a:xfrm>
          <a:prstGeom prst="wedgeRoundRectCallout">
            <a:avLst>
              <a:gd name="adj1" fmla="val -60304"/>
              <a:gd name="adj2" fmla="val -20133"/>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Parents with primary aged children are more likely to report lower engagement levels compared with the classroom (60% less engaged compared with 53% of secondary). </a:t>
            </a:r>
          </a:p>
          <a:p>
            <a:pPr algn="ctr"/>
            <a:r>
              <a:rPr lang="en-US" sz="1200" dirty="0">
                <a:solidFill>
                  <a:schemeClr val="tx1">
                    <a:lumMod val="75000"/>
                    <a:lumOff val="25000"/>
                  </a:schemeClr>
                </a:solidFill>
              </a:rPr>
              <a:t>Parents who are working full time are less likely to report their children are more engaged (10% compared with 19% who are not working). </a:t>
            </a:r>
          </a:p>
          <a:p>
            <a:pPr algn="ctr"/>
            <a:r>
              <a:rPr lang="en-US" sz="1200" dirty="0">
                <a:solidFill>
                  <a:schemeClr val="tx1">
                    <a:lumMod val="75000"/>
                    <a:lumOff val="25000"/>
                  </a:schemeClr>
                </a:solidFill>
              </a:rPr>
              <a:t>Even though parents of children with SEND report their children are less engaged than those without SEND, these same parents are more likely to report their children with SEND are more engaged at home (23% compared to 14% of those without SEND). </a:t>
            </a:r>
          </a:p>
        </p:txBody>
      </p:sp>
      <p:sp>
        <p:nvSpPr>
          <p:cNvPr id="5" name="Text Placeholder 4">
            <a:extLst>
              <a:ext uri="{FF2B5EF4-FFF2-40B4-BE49-F238E27FC236}">
                <a16:creationId xmlns:a16="http://schemas.microsoft.com/office/drawing/2014/main" id="{4D2AA794-2547-466D-9A03-40802D0D63B2}"/>
              </a:ext>
            </a:extLst>
          </p:cNvPr>
          <p:cNvSpPr>
            <a:spLocks noGrp="1"/>
          </p:cNvSpPr>
          <p:nvPr>
            <p:ph type="body" sz="quarter" idx="12"/>
          </p:nvPr>
        </p:nvSpPr>
        <p:spPr>
          <a:xfrm>
            <a:off x="2038350" y="6074445"/>
            <a:ext cx="9020176" cy="463550"/>
          </a:xfrm>
        </p:spPr>
        <p:txBody>
          <a:bodyPr>
            <a:normAutofit fontScale="85000" lnSpcReduction="20000"/>
          </a:bodyPr>
          <a:lstStyle/>
          <a:p>
            <a:r>
              <a:rPr lang="en-US" dirty="0">
                <a:solidFill>
                  <a:schemeClr val="tx1"/>
                </a:solidFill>
              </a:rPr>
              <a:t>B6. How engaged has your child been when learning remotely? Base: All parents with a child with experience of remote learning (n=987)  / B7. Overall, do you feel your child is  more or less engaged when learning remotely, compared to when they are learning in the classroom? Base: All parents with a child with experience of remote learning (n=987) </a:t>
            </a:r>
          </a:p>
          <a:p>
            <a:endParaRPr lang="en-US" dirty="0">
              <a:solidFill>
                <a:schemeClr val="tx1"/>
              </a:solidFill>
            </a:endParaRPr>
          </a:p>
        </p:txBody>
      </p:sp>
    </p:spTree>
    <p:extLst>
      <p:ext uri="{BB962C8B-B14F-4D97-AF65-F5344CB8AC3E}">
        <p14:creationId xmlns:p14="http://schemas.microsoft.com/office/powerpoint/2010/main" val="3191914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F928FE1-02D3-F54D-B434-F42E1E024AAA}"/>
              </a:ext>
            </a:extLst>
          </p:cNvPr>
          <p:cNvSpPr>
            <a:spLocks noGrp="1"/>
          </p:cNvSpPr>
          <p:nvPr>
            <p:ph type="title"/>
          </p:nvPr>
        </p:nvSpPr>
        <p:spPr>
          <a:xfrm>
            <a:off x="514350" y="275661"/>
            <a:ext cx="10897650" cy="1015663"/>
          </a:xfrm>
        </p:spPr>
        <p:txBody>
          <a:bodyPr/>
          <a:lstStyle/>
          <a:p>
            <a:r>
              <a:rPr lang="en-US" sz="2000" dirty="0"/>
              <a:t>Parents are most likely to say that remote learning has had a negative impact upon their child's motivation to learn (44%) and their academic progress (44%) – with confidence mostly unchanged (42%)</a:t>
            </a:r>
          </a:p>
        </p:txBody>
      </p:sp>
      <p:sp>
        <p:nvSpPr>
          <p:cNvPr id="25" name="Text Placeholder 24">
            <a:extLst>
              <a:ext uri="{FF2B5EF4-FFF2-40B4-BE49-F238E27FC236}">
                <a16:creationId xmlns:a16="http://schemas.microsoft.com/office/drawing/2014/main" id="{0772C8B7-EFE8-3349-91D4-7CBED7F7E095}"/>
              </a:ext>
            </a:extLst>
          </p:cNvPr>
          <p:cNvSpPr>
            <a:spLocks noGrp="1"/>
          </p:cNvSpPr>
          <p:nvPr>
            <p:ph type="body" sz="quarter" idx="11"/>
          </p:nvPr>
        </p:nvSpPr>
        <p:spPr>
          <a:xfrm>
            <a:off x="777600" y="1516023"/>
            <a:ext cx="10634400" cy="338554"/>
          </a:xfrm>
          <a:solidFill>
            <a:srgbClr val="F7F6FB"/>
          </a:solidFill>
        </p:spPr>
        <p:txBody>
          <a:bodyPr/>
          <a:lstStyle/>
          <a:p>
            <a:r>
              <a:rPr lang="en-GB" dirty="0"/>
              <a:t>Whether remote learning has had a positive or negative impact upon…</a:t>
            </a:r>
            <a:endParaRPr lang="en-US" dirty="0"/>
          </a:p>
        </p:txBody>
      </p:sp>
      <p:sp>
        <p:nvSpPr>
          <p:cNvPr id="8" name="Rectangle 7">
            <a:extLst>
              <a:ext uri="{FF2B5EF4-FFF2-40B4-BE49-F238E27FC236}">
                <a16:creationId xmlns:a16="http://schemas.microsoft.com/office/drawing/2014/main" id="{EB77B6E1-1AA0-479A-9056-BCC7EE034D33}"/>
              </a:ext>
            </a:extLst>
          </p:cNvPr>
          <p:cNvSpPr/>
          <p:nvPr/>
        </p:nvSpPr>
        <p:spPr>
          <a:xfrm>
            <a:off x="0" y="2472580"/>
            <a:ext cx="352425" cy="2217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Parents</a:t>
            </a:r>
          </a:p>
        </p:txBody>
      </p:sp>
      <p:graphicFrame>
        <p:nvGraphicFramePr>
          <p:cNvPr id="7" name="Chart Placeholder 3" descr="5% and 15% of parents said remote learning had had a very positive or fairly positive impact on their child's motivation to learn; 29% and 15% said there was a fairly or very negative impact. 42% said remote learning had had no impact on their confidence levels. 29% and 15% thought remote learning had had a fairly or very negative impact on their child's academic progress. ">
            <a:extLst>
              <a:ext uri="{FF2B5EF4-FFF2-40B4-BE49-F238E27FC236}">
                <a16:creationId xmlns:a16="http://schemas.microsoft.com/office/drawing/2014/main" id="{86F3C6BD-0885-41F4-9E95-BB6F36BF53AD}"/>
              </a:ext>
            </a:extLst>
          </p:cNvPr>
          <p:cNvGraphicFramePr>
            <a:graphicFrameLocks/>
          </p:cNvGraphicFramePr>
          <p:nvPr>
            <p:extLst>
              <p:ext uri="{D42A27DB-BD31-4B8C-83A1-F6EECF244321}">
                <p14:modId xmlns:p14="http://schemas.microsoft.com/office/powerpoint/2010/main" val="3300808826"/>
              </p:ext>
            </p:extLst>
          </p:nvPr>
        </p:nvGraphicFramePr>
        <p:xfrm>
          <a:off x="609780" y="1720798"/>
          <a:ext cx="10970040" cy="3174624"/>
        </p:xfrm>
        <a:graphic>
          <a:graphicData uri="http://schemas.openxmlformats.org/drawingml/2006/chart">
            <c:chart xmlns:c="http://schemas.openxmlformats.org/drawingml/2006/chart" xmlns:r="http://schemas.openxmlformats.org/officeDocument/2006/relationships" r:id="rId3"/>
          </a:graphicData>
        </a:graphic>
      </p:graphicFrame>
      <p:sp>
        <p:nvSpPr>
          <p:cNvPr id="9" name="Speech Bubble: Rectangle with Corners Rounded 8">
            <a:extLst>
              <a:ext uri="{FF2B5EF4-FFF2-40B4-BE49-F238E27FC236}">
                <a16:creationId xmlns:a16="http://schemas.microsoft.com/office/drawing/2014/main" id="{800CBB59-DFC2-4685-9B77-2D3FEFF59195}"/>
              </a:ext>
            </a:extLst>
          </p:cNvPr>
          <p:cNvSpPr/>
          <p:nvPr/>
        </p:nvSpPr>
        <p:spPr>
          <a:xfrm>
            <a:off x="777600" y="4895422"/>
            <a:ext cx="10869080" cy="1018223"/>
          </a:xfrm>
          <a:prstGeom prst="wedgeRoundRectCallout">
            <a:avLst>
              <a:gd name="adj1" fmla="val 17755"/>
              <a:gd name="adj2" fmla="val -55486"/>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In contrast to teachers, parents of primary aged children are more likely than parent of secondary aged children to feel remote learning has had a positive impact on their child’s learning (23% compared with 17%). All parents are still more likely to feel it has had a negative impact (40% primary aged, 47% secondary aged). Half (50%) of parents who have SEND children feel remote learning has had a negative impact on their academic progress. Parents with girls are significantly more likely to feel remote learning has had a negative impact on their confidence levels (35% compared with 27% of parents with boys). </a:t>
            </a:r>
          </a:p>
        </p:txBody>
      </p:sp>
      <p:sp>
        <p:nvSpPr>
          <p:cNvPr id="6" name="Footer Placeholder 11"/>
          <p:cNvSpPr>
            <a:spLocks noGrp="1"/>
          </p:cNvSpPr>
          <p:nvPr>
            <p:ph type="ftr" sz="quarter" idx="3"/>
          </p:nvPr>
        </p:nvSpPr>
        <p:spPr>
          <a:xfrm>
            <a:off x="1908744" y="6264355"/>
            <a:ext cx="9346088" cy="349803"/>
          </a:xfrm>
          <a:prstGeom prst="rect">
            <a:avLst/>
          </a:prstGeom>
        </p:spPr>
        <p:txBody>
          <a:bodyPr vert="horz" lIns="91440" tIns="0" rIns="91440" bIns="0" rtlCol="0" anchor="b" anchorCtr="0">
            <a:noAutofit/>
          </a:bodyPr>
          <a:lstStyle>
            <a:lvl1pPr algn="l">
              <a:defRPr sz="800">
                <a:solidFill>
                  <a:schemeClr val="tx1">
                    <a:tint val="75000"/>
                  </a:schemeClr>
                </a:solidFill>
              </a:defRPr>
            </a:lvl1pPr>
          </a:lstStyle>
          <a:p>
            <a:r>
              <a:rPr lang="en-GB" sz="1000" dirty="0">
                <a:solidFill>
                  <a:schemeClr val="tx1"/>
                </a:solidFill>
              </a:rPr>
              <a:t>C1  </a:t>
            </a:r>
            <a:r>
              <a:rPr lang="en-US" sz="1000" dirty="0">
                <a:solidFill>
                  <a:schemeClr val="tx1"/>
                </a:solidFill>
              </a:rPr>
              <a:t>Do you feel that remote learning has had a positive or negative impact of the following aspects of your child's learning? Base: All parents with a child with experience of remote learning (n=987)</a:t>
            </a:r>
          </a:p>
          <a:p>
            <a:endParaRPr lang="en-US" sz="1000" dirty="0">
              <a:solidFill>
                <a:schemeClr val="tx1"/>
              </a:solidFill>
            </a:endParaRPr>
          </a:p>
        </p:txBody>
      </p:sp>
    </p:spTree>
    <p:extLst>
      <p:ext uri="{BB962C8B-B14F-4D97-AF65-F5344CB8AC3E}">
        <p14:creationId xmlns:p14="http://schemas.microsoft.com/office/powerpoint/2010/main" val="374144565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7600" y="649224"/>
            <a:ext cx="10634400" cy="461665"/>
          </a:xfrm>
        </p:spPr>
        <p:txBody>
          <a:bodyPr/>
          <a:lstStyle/>
          <a:p>
            <a:r>
              <a:rPr lang="en-GB" dirty="0">
                <a:solidFill>
                  <a:schemeClr val="tx1"/>
                </a:solidFill>
              </a:rPr>
              <a:t>Qualitative methodology and sample</a:t>
            </a:r>
          </a:p>
        </p:txBody>
      </p:sp>
      <p:sp>
        <p:nvSpPr>
          <p:cNvPr id="6" name="TextBox 5"/>
          <p:cNvSpPr txBox="1"/>
          <p:nvPr/>
        </p:nvSpPr>
        <p:spPr>
          <a:xfrm>
            <a:off x="797772" y="1189068"/>
            <a:ext cx="7633716" cy="4770537"/>
          </a:xfrm>
          <a:prstGeom prst="rect">
            <a:avLst/>
          </a:prstGeom>
          <a:noFill/>
        </p:spPr>
        <p:txBody>
          <a:bodyPr wrap="square" rtlCol="0">
            <a:spAutoFit/>
          </a:bodyPr>
          <a:lstStyle/>
          <a:p>
            <a:endParaRPr lang="en-GB" sz="1600" dirty="0">
              <a:solidFill>
                <a:srgbClr val="332C41"/>
              </a:solidFill>
            </a:endParaRPr>
          </a:p>
          <a:p>
            <a:r>
              <a:rPr lang="en-GB" sz="1600" dirty="0">
                <a:solidFill>
                  <a:srgbClr val="332C41"/>
                </a:solidFill>
              </a:rPr>
              <a:t>The qualitative team at YouGov completed </a:t>
            </a:r>
            <a:r>
              <a:rPr lang="en-GB" sz="1600" b="1" dirty="0">
                <a:solidFill>
                  <a:srgbClr val="332C41"/>
                </a:solidFill>
              </a:rPr>
              <a:t>20 telephone interviews </a:t>
            </a:r>
            <a:r>
              <a:rPr lang="en-GB" sz="1600" dirty="0">
                <a:solidFill>
                  <a:srgbClr val="332C41"/>
                </a:solidFill>
              </a:rPr>
              <a:t>with an even mix of </a:t>
            </a:r>
            <a:r>
              <a:rPr lang="en-GB" sz="1600" b="1" dirty="0">
                <a:solidFill>
                  <a:srgbClr val="332C41"/>
                </a:solidFill>
              </a:rPr>
              <a:t>primary and secondary classroom teachers </a:t>
            </a:r>
            <a:r>
              <a:rPr lang="en-GB" sz="1600" dirty="0">
                <a:solidFill>
                  <a:srgbClr val="332C41"/>
                </a:solidFill>
              </a:rPr>
              <a:t>between 9</a:t>
            </a:r>
            <a:r>
              <a:rPr lang="en-GB" sz="1600" baseline="30000" dirty="0">
                <a:solidFill>
                  <a:srgbClr val="332C41"/>
                </a:solidFill>
              </a:rPr>
              <a:t>th </a:t>
            </a:r>
            <a:r>
              <a:rPr lang="en-GB" sz="1600" dirty="0">
                <a:solidFill>
                  <a:srgbClr val="332C41"/>
                </a:solidFill>
              </a:rPr>
              <a:t> and 30</a:t>
            </a:r>
            <a:r>
              <a:rPr lang="en-GB" sz="1600" baseline="30000" dirty="0">
                <a:solidFill>
                  <a:srgbClr val="332C41"/>
                </a:solidFill>
              </a:rPr>
              <a:t>th</a:t>
            </a:r>
            <a:r>
              <a:rPr lang="en-GB" sz="1600" dirty="0">
                <a:solidFill>
                  <a:srgbClr val="332C41"/>
                </a:solidFill>
              </a:rPr>
              <a:t> December 2020. </a:t>
            </a:r>
          </a:p>
          <a:p>
            <a:pPr marL="285750" indent="-285750">
              <a:buFont typeface="Arial" panose="020B0604020202020204" pitchFamily="34" charset="0"/>
              <a:buChar char="•"/>
            </a:pPr>
            <a:endParaRPr lang="en-GB" sz="1600" dirty="0">
              <a:solidFill>
                <a:srgbClr val="332C41"/>
              </a:solidFill>
            </a:endParaRPr>
          </a:p>
          <a:p>
            <a:r>
              <a:rPr lang="en-GB" sz="1600" dirty="0">
                <a:solidFill>
                  <a:srgbClr val="332C41"/>
                </a:solidFill>
              </a:rPr>
              <a:t>Teachers opted into follow up research at the end of the quantitative survey and were selected according to a mix of recruitment criteria including:</a:t>
            </a:r>
          </a:p>
          <a:p>
            <a:endParaRPr lang="en-GB" sz="1600" dirty="0">
              <a:solidFill>
                <a:srgbClr val="332C41"/>
              </a:solidFill>
            </a:endParaRPr>
          </a:p>
          <a:p>
            <a:pPr marL="285750" indent="-285750">
              <a:buFont typeface="Arial" panose="020B0604020202020204" pitchFamily="34" charset="0"/>
              <a:buChar char="•"/>
            </a:pPr>
            <a:r>
              <a:rPr lang="en-GB" sz="1600" dirty="0">
                <a:solidFill>
                  <a:srgbClr val="332C41"/>
                </a:solidFill>
              </a:rPr>
              <a:t>Type of school</a:t>
            </a:r>
          </a:p>
          <a:p>
            <a:pPr marL="285750" indent="-285750">
              <a:buFont typeface="Arial" panose="020B0604020202020204" pitchFamily="34" charset="0"/>
              <a:buChar char="•"/>
            </a:pPr>
            <a:r>
              <a:rPr lang="en-GB" sz="1600" dirty="0">
                <a:solidFill>
                  <a:srgbClr val="332C41"/>
                </a:solidFill>
              </a:rPr>
              <a:t>Size of school</a:t>
            </a:r>
          </a:p>
          <a:p>
            <a:pPr marL="285750" indent="-285750">
              <a:buFont typeface="Arial" panose="020B0604020202020204" pitchFamily="34" charset="0"/>
              <a:buChar char="•"/>
            </a:pPr>
            <a:r>
              <a:rPr lang="en-GB" sz="1600" dirty="0">
                <a:solidFill>
                  <a:srgbClr val="332C41"/>
                </a:solidFill>
              </a:rPr>
              <a:t>Region, rural / urban location</a:t>
            </a:r>
          </a:p>
          <a:p>
            <a:pPr marL="285750" indent="-285750">
              <a:buFont typeface="Arial" panose="020B0604020202020204" pitchFamily="34" charset="0"/>
              <a:buChar char="•"/>
            </a:pPr>
            <a:r>
              <a:rPr lang="en-GB" sz="1600" dirty="0">
                <a:solidFill>
                  <a:srgbClr val="332C41"/>
                </a:solidFill>
              </a:rPr>
              <a:t>Ofsted rating</a:t>
            </a:r>
          </a:p>
          <a:p>
            <a:pPr marL="285750" indent="-285750">
              <a:buFont typeface="Arial" panose="020B0604020202020204" pitchFamily="34" charset="0"/>
              <a:buChar char="•"/>
            </a:pPr>
            <a:r>
              <a:rPr lang="en-GB" sz="1600" dirty="0">
                <a:solidFill>
                  <a:srgbClr val="332C41"/>
                </a:solidFill>
              </a:rPr>
              <a:t>% of pupil premium</a:t>
            </a:r>
          </a:p>
          <a:p>
            <a:endParaRPr lang="en-GB" sz="1600" dirty="0">
              <a:solidFill>
                <a:srgbClr val="332C41"/>
              </a:solidFill>
            </a:endParaRPr>
          </a:p>
          <a:p>
            <a:r>
              <a:rPr lang="en-GB" sz="1600" dirty="0">
                <a:solidFill>
                  <a:srgbClr val="332C41"/>
                </a:solidFill>
              </a:rPr>
              <a:t>The discussion explored how remote learning was implemented and developed over the course of 2020, as well as the impact of remote learning on both pupils and teachers. The discussion also touched on teachers perspectives on the future of remote learning.  </a:t>
            </a:r>
          </a:p>
          <a:p>
            <a:endParaRPr lang="en-GB" sz="1600" dirty="0">
              <a:solidFill>
                <a:srgbClr val="332C41"/>
              </a:solidFill>
            </a:endParaRPr>
          </a:p>
        </p:txBody>
      </p:sp>
      <p:grpSp>
        <p:nvGrpSpPr>
          <p:cNvPr id="12" name="Group 11">
            <a:extLst>
              <a:ext uri="{C183D7F6-B498-43B3-948B-1728B52AA6E4}">
                <adec:decorative xmlns:adec="http://schemas.microsoft.com/office/drawing/2017/decorative" val="1"/>
              </a:ext>
            </a:extLst>
          </p:cNvPr>
          <p:cNvGrpSpPr/>
          <p:nvPr/>
        </p:nvGrpSpPr>
        <p:grpSpPr>
          <a:xfrm>
            <a:off x="8697759" y="1896512"/>
            <a:ext cx="3066184" cy="3013754"/>
            <a:chOff x="4691062" y="6102350"/>
            <a:chExt cx="603250" cy="755651"/>
          </a:xfrm>
          <a:solidFill>
            <a:schemeClr val="accent1"/>
          </a:solidFill>
        </p:grpSpPr>
        <p:sp>
          <p:nvSpPr>
            <p:cNvPr id="13" name="Freeform 732"/>
            <p:cNvSpPr>
              <a:spLocks noEditPoints="1"/>
            </p:cNvSpPr>
            <p:nvPr/>
          </p:nvSpPr>
          <p:spPr bwMode="auto">
            <a:xfrm>
              <a:off x="4919662" y="6559550"/>
              <a:ext cx="144463" cy="184150"/>
            </a:xfrm>
            <a:custGeom>
              <a:avLst/>
              <a:gdLst>
                <a:gd name="T0" fmla="*/ 105 w 210"/>
                <a:gd name="T1" fmla="*/ 268 h 268"/>
                <a:gd name="T2" fmla="*/ 27 w 210"/>
                <a:gd name="T3" fmla="*/ 217 h 268"/>
                <a:gd name="T4" fmla="*/ 0 w 210"/>
                <a:gd name="T5" fmla="*/ 134 h 268"/>
                <a:gd name="T6" fmla="*/ 105 w 210"/>
                <a:gd name="T7" fmla="*/ 0 h 268"/>
                <a:gd name="T8" fmla="*/ 210 w 210"/>
                <a:gd name="T9" fmla="*/ 134 h 268"/>
                <a:gd name="T10" fmla="*/ 187 w 210"/>
                <a:gd name="T11" fmla="*/ 212 h 268"/>
                <a:gd name="T12" fmla="*/ 105 w 210"/>
                <a:gd name="T13" fmla="*/ 268 h 268"/>
                <a:gd name="T14" fmla="*/ 105 w 210"/>
                <a:gd name="T15" fmla="*/ 32 h 268"/>
                <a:gd name="T16" fmla="*/ 32 w 210"/>
                <a:gd name="T17" fmla="*/ 134 h 268"/>
                <a:gd name="T18" fmla="*/ 53 w 210"/>
                <a:gd name="T19" fmla="*/ 199 h 268"/>
                <a:gd name="T20" fmla="*/ 105 w 210"/>
                <a:gd name="T21" fmla="*/ 236 h 268"/>
                <a:gd name="T22" fmla="*/ 160 w 210"/>
                <a:gd name="T23" fmla="*/ 195 h 268"/>
                <a:gd name="T24" fmla="*/ 178 w 210"/>
                <a:gd name="T25" fmla="*/ 134 h 268"/>
                <a:gd name="T26" fmla="*/ 105 w 210"/>
                <a:gd name="T27" fmla="*/ 3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268">
                  <a:moveTo>
                    <a:pt x="105" y="268"/>
                  </a:moveTo>
                  <a:cubicBezTo>
                    <a:pt x="63" y="268"/>
                    <a:pt x="45" y="244"/>
                    <a:pt x="27" y="217"/>
                  </a:cubicBezTo>
                  <a:cubicBezTo>
                    <a:pt x="9" y="193"/>
                    <a:pt x="0" y="163"/>
                    <a:pt x="0" y="134"/>
                  </a:cubicBezTo>
                  <a:cubicBezTo>
                    <a:pt x="0" y="18"/>
                    <a:pt x="66" y="0"/>
                    <a:pt x="105" y="0"/>
                  </a:cubicBezTo>
                  <a:cubicBezTo>
                    <a:pt x="170" y="0"/>
                    <a:pt x="210" y="52"/>
                    <a:pt x="210" y="134"/>
                  </a:cubicBezTo>
                  <a:cubicBezTo>
                    <a:pt x="210" y="162"/>
                    <a:pt x="202" y="189"/>
                    <a:pt x="187" y="212"/>
                  </a:cubicBezTo>
                  <a:cubicBezTo>
                    <a:pt x="162" y="250"/>
                    <a:pt x="135" y="268"/>
                    <a:pt x="105" y="268"/>
                  </a:cubicBezTo>
                  <a:close/>
                  <a:moveTo>
                    <a:pt x="105" y="32"/>
                  </a:moveTo>
                  <a:cubicBezTo>
                    <a:pt x="87" y="32"/>
                    <a:pt x="32" y="32"/>
                    <a:pt x="32" y="134"/>
                  </a:cubicBezTo>
                  <a:cubicBezTo>
                    <a:pt x="32" y="157"/>
                    <a:pt x="39" y="180"/>
                    <a:pt x="53" y="199"/>
                  </a:cubicBezTo>
                  <a:cubicBezTo>
                    <a:pt x="72" y="226"/>
                    <a:pt x="80" y="236"/>
                    <a:pt x="105" y="236"/>
                  </a:cubicBezTo>
                  <a:cubicBezTo>
                    <a:pt x="124" y="236"/>
                    <a:pt x="142" y="223"/>
                    <a:pt x="160" y="195"/>
                  </a:cubicBezTo>
                  <a:cubicBezTo>
                    <a:pt x="168" y="182"/>
                    <a:pt x="178" y="161"/>
                    <a:pt x="178" y="134"/>
                  </a:cubicBezTo>
                  <a:cubicBezTo>
                    <a:pt x="178" y="104"/>
                    <a:pt x="171" y="32"/>
                    <a:pt x="10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33"/>
            <p:cNvSpPr>
              <a:spLocks/>
            </p:cNvSpPr>
            <p:nvPr/>
          </p:nvSpPr>
          <p:spPr bwMode="auto">
            <a:xfrm>
              <a:off x="4852987" y="6716713"/>
              <a:ext cx="119063" cy="141288"/>
            </a:xfrm>
            <a:custGeom>
              <a:avLst/>
              <a:gdLst>
                <a:gd name="T0" fmla="*/ 1 w 174"/>
                <a:gd name="T1" fmla="*/ 206 h 206"/>
                <a:gd name="T2" fmla="*/ 1 w 174"/>
                <a:gd name="T3" fmla="*/ 190 h 206"/>
                <a:gd name="T4" fmla="*/ 116 w 174"/>
                <a:gd name="T5" fmla="*/ 79 h 206"/>
                <a:gd name="T6" fmla="*/ 135 w 174"/>
                <a:gd name="T7" fmla="*/ 71 h 206"/>
                <a:gd name="T8" fmla="*/ 142 w 174"/>
                <a:gd name="T9" fmla="*/ 16 h 206"/>
                <a:gd name="T10" fmla="*/ 142 w 174"/>
                <a:gd name="T11" fmla="*/ 0 h 206"/>
                <a:gd name="T12" fmla="*/ 174 w 174"/>
                <a:gd name="T13" fmla="*/ 0 h 206"/>
                <a:gd name="T14" fmla="*/ 174 w 174"/>
                <a:gd name="T15" fmla="*/ 16 h 206"/>
                <a:gd name="T16" fmla="*/ 157 w 174"/>
                <a:gd name="T17" fmla="*/ 95 h 206"/>
                <a:gd name="T18" fmla="*/ 127 w 174"/>
                <a:gd name="T19" fmla="*/ 109 h 206"/>
                <a:gd name="T20" fmla="*/ 33 w 174"/>
                <a:gd name="T21" fmla="*/ 190 h 206"/>
                <a:gd name="T22" fmla="*/ 33 w 174"/>
                <a:gd name="T23" fmla="*/ 206 h 206"/>
                <a:gd name="T24" fmla="*/ 1 w 174"/>
                <a:gd name="T25"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06">
                  <a:moveTo>
                    <a:pt x="1" y="206"/>
                  </a:moveTo>
                  <a:cubicBezTo>
                    <a:pt x="1" y="190"/>
                    <a:pt x="1" y="190"/>
                    <a:pt x="1" y="190"/>
                  </a:cubicBezTo>
                  <a:cubicBezTo>
                    <a:pt x="0" y="122"/>
                    <a:pt x="76" y="94"/>
                    <a:pt x="116" y="79"/>
                  </a:cubicBezTo>
                  <a:cubicBezTo>
                    <a:pt x="123" y="76"/>
                    <a:pt x="132" y="73"/>
                    <a:pt x="135" y="71"/>
                  </a:cubicBezTo>
                  <a:cubicBezTo>
                    <a:pt x="139" y="65"/>
                    <a:pt x="142" y="39"/>
                    <a:pt x="142" y="16"/>
                  </a:cubicBezTo>
                  <a:cubicBezTo>
                    <a:pt x="142" y="0"/>
                    <a:pt x="142" y="0"/>
                    <a:pt x="142" y="0"/>
                  </a:cubicBezTo>
                  <a:cubicBezTo>
                    <a:pt x="174" y="0"/>
                    <a:pt x="174" y="0"/>
                    <a:pt x="174" y="0"/>
                  </a:cubicBezTo>
                  <a:cubicBezTo>
                    <a:pt x="174" y="16"/>
                    <a:pt x="174" y="16"/>
                    <a:pt x="174" y="16"/>
                  </a:cubicBezTo>
                  <a:cubicBezTo>
                    <a:pt x="174" y="40"/>
                    <a:pt x="172" y="82"/>
                    <a:pt x="157" y="95"/>
                  </a:cubicBezTo>
                  <a:cubicBezTo>
                    <a:pt x="151" y="100"/>
                    <a:pt x="142" y="103"/>
                    <a:pt x="127" y="109"/>
                  </a:cubicBezTo>
                  <a:cubicBezTo>
                    <a:pt x="92" y="122"/>
                    <a:pt x="33" y="144"/>
                    <a:pt x="33" y="190"/>
                  </a:cubicBezTo>
                  <a:cubicBezTo>
                    <a:pt x="33" y="206"/>
                    <a:pt x="33" y="206"/>
                    <a:pt x="33" y="206"/>
                  </a:cubicBezTo>
                  <a:lnTo>
                    <a:pt x="1"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734"/>
            <p:cNvSpPr>
              <a:spLocks/>
            </p:cNvSpPr>
            <p:nvPr/>
          </p:nvSpPr>
          <p:spPr bwMode="auto">
            <a:xfrm>
              <a:off x="5011737" y="6716713"/>
              <a:ext cx="119063" cy="141288"/>
            </a:xfrm>
            <a:custGeom>
              <a:avLst/>
              <a:gdLst>
                <a:gd name="T0" fmla="*/ 174 w 174"/>
                <a:gd name="T1" fmla="*/ 206 h 206"/>
                <a:gd name="T2" fmla="*/ 142 w 174"/>
                <a:gd name="T3" fmla="*/ 206 h 206"/>
                <a:gd name="T4" fmla="*/ 142 w 174"/>
                <a:gd name="T5" fmla="*/ 190 h 206"/>
                <a:gd name="T6" fmla="*/ 47 w 174"/>
                <a:gd name="T7" fmla="*/ 109 h 206"/>
                <a:gd name="T8" fmla="*/ 18 w 174"/>
                <a:gd name="T9" fmla="*/ 95 h 206"/>
                <a:gd name="T10" fmla="*/ 0 w 174"/>
                <a:gd name="T11" fmla="*/ 16 h 206"/>
                <a:gd name="T12" fmla="*/ 0 w 174"/>
                <a:gd name="T13" fmla="*/ 0 h 206"/>
                <a:gd name="T14" fmla="*/ 32 w 174"/>
                <a:gd name="T15" fmla="*/ 0 h 206"/>
                <a:gd name="T16" fmla="*/ 32 w 174"/>
                <a:gd name="T17" fmla="*/ 16 h 206"/>
                <a:gd name="T18" fmla="*/ 39 w 174"/>
                <a:gd name="T19" fmla="*/ 71 h 206"/>
                <a:gd name="T20" fmla="*/ 58 w 174"/>
                <a:gd name="T21" fmla="*/ 79 h 206"/>
                <a:gd name="T22" fmla="*/ 174 w 174"/>
                <a:gd name="T23" fmla="*/ 190 h 206"/>
                <a:gd name="T24" fmla="*/ 174 w 174"/>
                <a:gd name="T25"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06">
                  <a:moveTo>
                    <a:pt x="174" y="206"/>
                  </a:moveTo>
                  <a:cubicBezTo>
                    <a:pt x="142" y="206"/>
                    <a:pt x="142" y="206"/>
                    <a:pt x="142" y="206"/>
                  </a:cubicBezTo>
                  <a:cubicBezTo>
                    <a:pt x="142" y="190"/>
                    <a:pt x="142" y="190"/>
                    <a:pt x="142" y="190"/>
                  </a:cubicBezTo>
                  <a:cubicBezTo>
                    <a:pt x="142" y="144"/>
                    <a:pt x="83" y="122"/>
                    <a:pt x="47" y="109"/>
                  </a:cubicBezTo>
                  <a:cubicBezTo>
                    <a:pt x="32" y="103"/>
                    <a:pt x="23" y="100"/>
                    <a:pt x="18" y="95"/>
                  </a:cubicBezTo>
                  <a:cubicBezTo>
                    <a:pt x="3" y="82"/>
                    <a:pt x="0" y="40"/>
                    <a:pt x="0" y="16"/>
                  </a:cubicBezTo>
                  <a:cubicBezTo>
                    <a:pt x="0" y="0"/>
                    <a:pt x="0" y="0"/>
                    <a:pt x="0" y="0"/>
                  </a:cubicBezTo>
                  <a:cubicBezTo>
                    <a:pt x="32" y="0"/>
                    <a:pt x="32" y="0"/>
                    <a:pt x="32" y="0"/>
                  </a:cubicBezTo>
                  <a:cubicBezTo>
                    <a:pt x="32" y="16"/>
                    <a:pt x="32" y="16"/>
                    <a:pt x="32" y="16"/>
                  </a:cubicBezTo>
                  <a:cubicBezTo>
                    <a:pt x="33" y="39"/>
                    <a:pt x="36" y="65"/>
                    <a:pt x="39" y="71"/>
                  </a:cubicBezTo>
                  <a:cubicBezTo>
                    <a:pt x="43" y="73"/>
                    <a:pt x="51" y="76"/>
                    <a:pt x="58" y="79"/>
                  </a:cubicBezTo>
                  <a:cubicBezTo>
                    <a:pt x="99" y="94"/>
                    <a:pt x="174" y="122"/>
                    <a:pt x="174" y="190"/>
                  </a:cubicBezTo>
                  <a:lnTo>
                    <a:pt x="174"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735"/>
            <p:cNvSpPr>
              <a:spLocks noEditPoints="1"/>
            </p:cNvSpPr>
            <p:nvPr/>
          </p:nvSpPr>
          <p:spPr bwMode="auto">
            <a:xfrm>
              <a:off x="5083175" y="6519863"/>
              <a:ext cx="144463" cy="185738"/>
            </a:xfrm>
            <a:custGeom>
              <a:avLst/>
              <a:gdLst>
                <a:gd name="T0" fmla="*/ 105 w 210"/>
                <a:gd name="T1" fmla="*/ 268 h 268"/>
                <a:gd name="T2" fmla="*/ 27 w 210"/>
                <a:gd name="T3" fmla="*/ 217 h 268"/>
                <a:gd name="T4" fmla="*/ 0 w 210"/>
                <a:gd name="T5" fmla="*/ 134 h 268"/>
                <a:gd name="T6" fmla="*/ 105 w 210"/>
                <a:gd name="T7" fmla="*/ 0 h 268"/>
                <a:gd name="T8" fmla="*/ 210 w 210"/>
                <a:gd name="T9" fmla="*/ 134 h 268"/>
                <a:gd name="T10" fmla="*/ 186 w 210"/>
                <a:gd name="T11" fmla="*/ 212 h 268"/>
                <a:gd name="T12" fmla="*/ 105 w 210"/>
                <a:gd name="T13" fmla="*/ 268 h 268"/>
                <a:gd name="T14" fmla="*/ 105 w 210"/>
                <a:gd name="T15" fmla="*/ 32 h 268"/>
                <a:gd name="T16" fmla="*/ 32 w 210"/>
                <a:gd name="T17" fmla="*/ 134 h 268"/>
                <a:gd name="T18" fmla="*/ 53 w 210"/>
                <a:gd name="T19" fmla="*/ 199 h 268"/>
                <a:gd name="T20" fmla="*/ 105 w 210"/>
                <a:gd name="T21" fmla="*/ 236 h 268"/>
                <a:gd name="T22" fmla="*/ 159 w 210"/>
                <a:gd name="T23" fmla="*/ 195 h 268"/>
                <a:gd name="T24" fmla="*/ 178 w 210"/>
                <a:gd name="T25" fmla="*/ 134 h 268"/>
                <a:gd name="T26" fmla="*/ 105 w 210"/>
                <a:gd name="T27" fmla="*/ 3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268">
                  <a:moveTo>
                    <a:pt x="105" y="268"/>
                  </a:moveTo>
                  <a:cubicBezTo>
                    <a:pt x="63" y="268"/>
                    <a:pt x="45" y="243"/>
                    <a:pt x="27" y="217"/>
                  </a:cubicBezTo>
                  <a:cubicBezTo>
                    <a:pt x="9" y="193"/>
                    <a:pt x="0" y="163"/>
                    <a:pt x="0" y="134"/>
                  </a:cubicBezTo>
                  <a:cubicBezTo>
                    <a:pt x="0" y="18"/>
                    <a:pt x="65" y="0"/>
                    <a:pt x="105" y="0"/>
                  </a:cubicBezTo>
                  <a:cubicBezTo>
                    <a:pt x="169" y="0"/>
                    <a:pt x="210" y="52"/>
                    <a:pt x="210" y="134"/>
                  </a:cubicBezTo>
                  <a:cubicBezTo>
                    <a:pt x="210" y="161"/>
                    <a:pt x="202" y="188"/>
                    <a:pt x="186" y="212"/>
                  </a:cubicBezTo>
                  <a:cubicBezTo>
                    <a:pt x="162" y="250"/>
                    <a:pt x="135" y="268"/>
                    <a:pt x="105" y="268"/>
                  </a:cubicBezTo>
                  <a:close/>
                  <a:moveTo>
                    <a:pt x="105" y="32"/>
                  </a:moveTo>
                  <a:cubicBezTo>
                    <a:pt x="87" y="32"/>
                    <a:pt x="32" y="32"/>
                    <a:pt x="32" y="134"/>
                  </a:cubicBezTo>
                  <a:cubicBezTo>
                    <a:pt x="32" y="157"/>
                    <a:pt x="39" y="179"/>
                    <a:pt x="53" y="199"/>
                  </a:cubicBezTo>
                  <a:cubicBezTo>
                    <a:pt x="72" y="225"/>
                    <a:pt x="80" y="236"/>
                    <a:pt x="105" y="236"/>
                  </a:cubicBezTo>
                  <a:cubicBezTo>
                    <a:pt x="124" y="236"/>
                    <a:pt x="141" y="223"/>
                    <a:pt x="159" y="195"/>
                  </a:cubicBezTo>
                  <a:cubicBezTo>
                    <a:pt x="168" y="182"/>
                    <a:pt x="178" y="161"/>
                    <a:pt x="178" y="134"/>
                  </a:cubicBezTo>
                  <a:cubicBezTo>
                    <a:pt x="178" y="104"/>
                    <a:pt x="171" y="32"/>
                    <a:pt x="10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36"/>
            <p:cNvSpPr>
              <a:spLocks/>
            </p:cNvSpPr>
            <p:nvPr/>
          </p:nvSpPr>
          <p:spPr bwMode="auto">
            <a:xfrm>
              <a:off x="5032375" y="6677025"/>
              <a:ext cx="103188" cy="106363"/>
            </a:xfrm>
            <a:custGeom>
              <a:avLst/>
              <a:gdLst>
                <a:gd name="T0" fmla="*/ 20 w 149"/>
                <a:gd name="T1" fmla="*/ 154 h 154"/>
                <a:gd name="T2" fmla="*/ 0 w 149"/>
                <a:gd name="T3" fmla="*/ 129 h 154"/>
                <a:gd name="T4" fmla="*/ 12 w 149"/>
                <a:gd name="T5" fmla="*/ 119 h 154"/>
                <a:gd name="T6" fmla="*/ 91 w 149"/>
                <a:gd name="T7" fmla="*/ 79 h 154"/>
                <a:gd name="T8" fmla="*/ 110 w 149"/>
                <a:gd name="T9" fmla="*/ 71 h 154"/>
                <a:gd name="T10" fmla="*/ 117 w 149"/>
                <a:gd name="T11" fmla="*/ 16 h 154"/>
                <a:gd name="T12" fmla="*/ 117 w 149"/>
                <a:gd name="T13" fmla="*/ 0 h 154"/>
                <a:gd name="T14" fmla="*/ 149 w 149"/>
                <a:gd name="T15" fmla="*/ 0 h 154"/>
                <a:gd name="T16" fmla="*/ 149 w 149"/>
                <a:gd name="T17" fmla="*/ 16 h 154"/>
                <a:gd name="T18" fmla="*/ 132 w 149"/>
                <a:gd name="T19" fmla="*/ 95 h 154"/>
                <a:gd name="T20" fmla="*/ 102 w 149"/>
                <a:gd name="T21" fmla="*/ 109 h 154"/>
                <a:gd name="T22" fmla="*/ 32 w 149"/>
                <a:gd name="T23" fmla="*/ 144 h 154"/>
                <a:gd name="T24" fmla="*/ 20 w 149"/>
                <a:gd name="T2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54">
                  <a:moveTo>
                    <a:pt x="20" y="154"/>
                  </a:moveTo>
                  <a:cubicBezTo>
                    <a:pt x="0" y="129"/>
                    <a:pt x="0" y="129"/>
                    <a:pt x="0" y="129"/>
                  </a:cubicBezTo>
                  <a:cubicBezTo>
                    <a:pt x="12" y="119"/>
                    <a:pt x="12" y="119"/>
                    <a:pt x="12" y="119"/>
                  </a:cubicBezTo>
                  <a:cubicBezTo>
                    <a:pt x="37" y="99"/>
                    <a:pt x="69" y="87"/>
                    <a:pt x="91" y="79"/>
                  </a:cubicBezTo>
                  <a:cubicBezTo>
                    <a:pt x="98" y="76"/>
                    <a:pt x="107" y="73"/>
                    <a:pt x="110" y="71"/>
                  </a:cubicBezTo>
                  <a:cubicBezTo>
                    <a:pt x="114" y="65"/>
                    <a:pt x="117" y="39"/>
                    <a:pt x="117" y="16"/>
                  </a:cubicBezTo>
                  <a:cubicBezTo>
                    <a:pt x="117" y="0"/>
                    <a:pt x="117" y="0"/>
                    <a:pt x="117" y="0"/>
                  </a:cubicBezTo>
                  <a:cubicBezTo>
                    <a:pt x="149" y="0"/>
                    <a:pt x="149" y="0"/>
                    <a:pt x="149" y="0"/>
                  </a:cubicBezTo>
                  <a:cubicBezTo>
                    <a:pt x="149" y="16"/>
                    <a:pt x="149" y="16"/>
                    <a:pt x="149" y="16"/>
                  </a:cubicBezTo>
                  <a:cubicBezTo>
                    <a:pt x="149" y="40"/>
                    <a:pt x="147" y="81"/>
                    <a:pt x="132" y="95"/>
                  </a:cubicBezTo>
                  <a:cubicBezTo>
                    <a:pt x="126" y="100"/>
                    <a:pt x="117" y="103"/>
                    <a:pt x="102" y="109"/>
                  </a:cubicBezTo>
                  <a:cubicBezTo>
                    <a:pt x="81" y="116"/>
                    <a:pt x="53" y="127"/>
                    <a:pt x="32" y="144"/>
                  </a:cubicBezTo>
                  <a:lnTo>
                    <a:pt x="20"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737"/>
            <p:cNvSpPr>
              <a:spLocks/>
            </p:cNvSpPr>
            <p:nvPr/>
          </p:nvSpPr>
          <p:spPr bwMode="auto">
            <a:xfrm>
              <a:off x="5173662" y="6677025"/>
              <a:ext cx="120650" cy="142875"/>
            </a:xfrm>
            <a:custGeom>
              <a:avLst/>
              <a:gdLst>
                <a:gd name="T0" fmla="*/ 174 w 174"/>
                <a:gd name="T1" fmla="*/ 206 h 206"/>
                <a:gd name="T2" fmla="*/ 142 w 174"/>
                <a:gd name="T3" fmla="*/ 206 h 206"/>
                <a:gd name="T4" fmla="*/ 142 w 174"/>
                <a:gd name="T5" fmla="*/ 190 h 206"/>
                <a:gd name="T6" fmla="*/ 47 w 174"/>
                <a:gd name="T7" fmla="*/ 109 h 206"/>
                <a:gd name="T8" fmla="*/ 18 w 174"/>
                <a:gd name="T9" fmla="*/ 95 h 206"/>
                <a:gd name="T10" fmla="*/ 0 w 174"/>
                <a:gd name="T11" fmla="*/ 16 h 206"/>
                <a:gd name="T12" fmla="*/ 0 w 174"/>
                <a:gd name="T13" fmla="*/ 0 h 206"/>
                <a:gd name="T14" fmla="*/ 32 w 174"/>
                <a:gd name="T15" fmla="*/ 0 h 206"/>
                <a:gd name="T16" fmla="*/ 32 w 174"/>
                <a:gd name="T17" fmla="*/ 16 h 206"/>
                <a:gd name="T18" fmla="*/ 39 w 174"/>
                <a:gd name="T19" fmla="*/ 71 h 206"/>
                <a:gd name="T20" fmla="*/ 58 w 174"/>
                <a:gd name="T21" fmla="*/ 79 h 206"/>
                <a:gd name="T22" fmla="*/ 174 w 174"/>
                <a:gd name="T23" fmla="*/ 190 h 206"/>
                <a:gd name="T24" fmla="*/ 174 w 174"/>
                <a:gd name="T25"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06">
                  <a:moveTo>
                    <a:pt x="174" y="206"/>
                  </a:moveTo>
                  <a:cubicBezTo>
                    <a:pt x="142" y="206"/>
                    <a:pt x="142" y="206"/>
                    <a:pt x="142" y="206"/>
                  </a:cubicBezTo>
                  <a:cubicBezTo>
                    <a:pt x="142" y="190"/>
                    <a:pt x="142" y="190"/>
                    <a:pt x="142" y="190"/>
                  </a:cubicBezTo>
                  <a:cubicBezTo>
                    <a:pt x="142" y="144"/>
                    <a:pt x="82" y="122"/>
                    <a:pt x="47" y="109"/>
                  </a:cubicBezTo>
                  <a:cubicBezTo>
                    <a:pt x="32" y="103"/>
                    <a:pt x="23" y="100"/>
                    <a:pt x="18" y="95"/>
                  </a:cubicBezTo>
                  <a:cubicBezTo>
                    <a:pt x="3" y="81"/>
                    <a:pt x="0" y="40"/>
                    <a:pt x="0" y="16"/>
                  </a:cubicBezTo>
                  <a:cubicBezTo>
                    <a:pt x="0" y="0"/>
                    <a:pt x="0" y="0"/>
                    <a:pt x="0" y="0"/>
                  </a:cubicBezTo>
                  <a:cubicBezTo>
                    <a:pt x="32" y="0"/>
                    <a:pt x="32" y="0"/>
                    <a:pt x="32" y="0"/>
                  </a:cubicBezTo>
                  <a:cubicBezTo>
                    <a:pt x="32" y="16"/>
                    <a:pt x="32" y="16"/>
                    <a:pt x="32" y="16"/>
                  </a:cubicBezTo>
                  <a:cubicBezTo>
                    <a:pt x="32" y="39"/>
                    <a:pt x="36" y="65"/>
                    <a:pt x="39" y="71"/>
                  </a:cubicBezTo>
                  <a:cubicBezTo>
                    <a:pt x="42" y="73"/>
                    <a:pt x="51" y="76"/>
                    <a:pt x="58" y="79"/>
                  </a:cubicBezTo>
                  <a:cubicBezTo>
                    <a:pt x="99" y="94"/>
                    <a:pt x="174" y="122"/>
                    <a:pt x="174" y="190"/>
                  </a:cubicBezTo>
                  <a:lnTo>
                    <a:pt x="174"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38"/>
            <p:cNvSpPr>
              <a:spLocks noEditPoints="1"/>
            </p:cNvSpPr>
            <p:nvPr/>
          </p:nvSpPr>
          <p:spPr bwMode="auto">
            <a:xfrm>
              <a:off x="4757737" y="6519863"/>
              <a:ext cx="144463" cy="185738"/>
            </a:xfrm>
            <a:custGeom>
              <a:avLst/>
              <a:gdLst>
                <a:gd name="T0" fmla="*/ 105 w 210"/>
                <a:gd name="T1" fmla="*/ 268 h 268"/>
                <a:gd name="T2" fmla="*/ 24 w 210"/>
                <a:gd name="T3" fmla="*/ 212 h 268"/>
                <a:gd name="T4" fmla="*/ 0 w 210"/>
                <a:gd name="T5" fmla="*/ 134 h 268"/>
                <a:gd name="T6" fmla="*/ 105 w 210"/>
                <a:gd name="T7" fmla="*/ 0 h 268"/>
                <a:gd name="T8" fmla="*/ 210 w 210"/>
                <a:gd name="T9" fmla="*/ 134 h 268"/>
                <a:gd name="T10" fmla="*/ 183 w 210"/>
                <a:gd name="T11" fmla="*/ 217 h 268"/>
                <a:gd name="T12" fmla="*/ 105 w 210"/>
                <a:gd name="T13" fmla="*/ 268 h 268"/>
                <a:gd name="T14" fmla="*/ 105 w 210"/>
                <a:gd name="T15" fmla="*/ 32 h 268"/>
                <a:gd name="T16" fmla="*/ 32 w 210"/>
                <a:gd name="T17" fmla="*/ 134 h 268"/>
                <a:gd name="T18" fmla="*/ 50 w 210"/>
                <a:gd name="T19" fmla="*/ 195 h 268"/>
                <a:gd name="T20" fmla="*/ 105 w 210"/>
                <a:gd name="T21" fmla="*/ 236 h 268"/>
                <a:gd name="T22" fmla="*/ 157 w 210"/>
                <a:gd name="T23" fmla="*/ 199 h 268"/>
                <a:gd name="T24" fmla="*/ 178 w 210"/>
                <a:gd name="T25" fmla="*/ 134 h 268"/>
                <a:gd name="T26" fmla="*/ 105 w 210"/>
                <a:gd name="T27" fmla="*/ 3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0" h="268">
                  <a:moveTo>
                    <a:pt x="105" y="268"/>
                  </a:moveTo>
                  <a:cubicBezTo>
                    <a:pt x="75" y="268"/>
                    <a:pt x="48" y="250"/>
                    <a:pt x="24" y="212"/>
                  </a:cubicBezTo>
                  <a:cubicBezTo>
                    <a:pt x="8" y="188"/>
                    <a:pt x="0" y="161"/>
                    <a:pt x="0" y="134"/>
                  </a:cubicBezTo>
                  <a:cubicBezTo>
                    <a:pt x="0" y="52"/>
                    <a:pt x="40" y="0"/>
                    <a:pt x="105" y="0"/>
                  </a:cubicBezTo>
                  <a:cubicBezTo>
                    <a:pt x="144" y="0"/>
                    <a:pt x="210" y="18"/>
                    <a:pt x="210" y="134"/>
                  </a:cubicBezTo>
                  <a:cubicBezTo>
                    <a:pt x="210" y="163"/>
                    <a:pt x="201" y="193"/>
                    <a:pt x="183" y="217"/>
                  </a:cubicBezTo>
                  <a:cubicBezTo>
                    <a:pt x="165" y="243"/>
                    <a:pt x="147" y="268"/>
                    <a:pt x="105" y="268"/>
                  </a:cubicBezTo>
                  <a:close/>
                  <a:moveTo>
                    <a:pt x="105" y="32"/>
                  </a:moveTo>
                  <a:cubicBezTo>
                    <a:pt x="39" y="32"/>
                    <a:pt x="32" y="104"/>
                    <a:pt x="32" y="134"/>
                  </a:cubicBezTo>
                  <a:cubicBezTo>
                    <a:pt x="32" y="161"/>
                    <a:pt x="42" y="182"/>
                    <a:pt x="50" y="195"/>
                  </a:cubicBezTo>
                  <a:cubicBezTo>
                    <a:pt x="68" y="223"/>
                    <a:pt x="86" y="236"/>
                    <a:pt x="105" y="236"/>
                  </a:cubicBezTo>
                  <a:cubicBezTo>
                    <a:pt x="130" y="236"/>
                    <a:pt x="138" y="225"/>
                    <a:pt x="157" y="199"/>
                  </a:cubicBezTo>
                  <a:cubicBezTo>
                    <a:pt x="171" y="179"/>
                    <a:pt x="178" y="157"/>
                    <a:pt x="178" y="134"/>
                  </a:cubicBezTo>
                  <a:cubicBezTo>
                    <a:pt x="178" y="32"/>
                    <a:pt x="123" y="32"/>
                    <a:pt x="10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739"/>
            <p:cNvSpPr>
              <a:spLocks/>
            </p:cNvSpPr>
            <p:nvPr/>
          </p:nvSpPr>
          <p:spPr bwMode="auto">
            <a:xfrm>
              <a:off x="4849812" y="6677025"/>
              <a:ext cx="101600" cy="106363"/>
            </a:xfrm>
            <a:custGeom>
              <a:avLst/>
              <a:gdLst>
                <a:gd name="T0" fmla="*/ 129 w 149"/>
                <a:gd name="T1" fmla="*/ 154 h 154"/>
                <a:gd name="T2" fmla="*/ 117 w 149"/>
                <a:gd name="T3" fmla="*/ 144 h 154"/>
                <a:gd name="T4" fmla="*/ 47 w 149"/>
                <a:gd name="T5" fmla="*/ 109 h 154"/>
                <a:gd name="T6" fmla="*/ 17 w 149"/>
                <a:gd name="T7" fmla="*/ 95 h 154"/>
                <a:gd name="T8" fmla="*/ 0 w 149"/>
                <a:gd name="T9" fmla="*/ 16 h 154"/>
                <a:gd name="T10" fmla="*/ 0 w 149"/>
                <a:gd name="T11" fmla="*/ 0 h 154"/>
                <a:gd name="T12" fmla="*/ 32 w 149"/>
                <a:gd name="T13" fmla="*/ 0 h 154"/>
                <a:gd name="T14" fmla="*/ 32 w 149"/>
                <a:gd name="T15" fmla="*/ 16 h 154"/>
                <a:gd name="T16" fmla="*/ 39 w 149"/>
                <a:gd name="T17" fmla="*/ 71 h 154"/>
                <a:gd name="T18" fmla="*/ 58 w 149"/>
                <a:gd name="T19" fmla="*/ 79 h 154"/>
                <a:gd name="T20" fmla="*/ 137 w 149"/>
                <a:gd name="T21" fmla="*/ 119 h 154"/>
                <a:gd name="T22" fmla="*/ 149 w 149"/>
                <a:gd name="T23" fmla="*/ 129 h 154"/>
                <a:gd name="T24" fmla="*/ 129 w 149"/>
                <a:gd name="T2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54">
                  <a:moveTo>
                    <a:pt x="129" y="154"/>
                  </a:moveTo>
                  <a:cubicBezTo>
                    <a:pt x="117" y="144"/>
                    <a:pt x="117" y="144"/>
                    <a:pt x="117" y="144"/>
                  </a:cubicBezTo>
                  <a:cubicBezTo>
                    <a:pt x="96" y="127"/>
                    <a:pt x="67" y="116"/>
                    <a:pt x="47" y="109"/>
                  </a:cubicBezTo>
                  <a:cubicBezTo>
                    <a:pt x="32" y="103"/>
                    <a:pt x="23" y="100"/>
                    <a:pt x="17" y="95"/>
                  </a:cubicBezTo>
                  <a:cubicBezTo>
                    <a:pt x="2" y="81"/>
                    <a:pt x="0" y="40"/>
                    <a:pt x="0" y="16"/>
                  </a:cubicBezTo>
                  <a:cubicBezTo>
                    <a:pt x="0" y="0"/>
                    <a:pt x="0" y="0"/>
                    <a:pt x="0" y="0"/>
                  </a:cubicBezTo>
                  <a:cubicBezTo>
                    <a:pt x="32" y="0"/>
                    <a:pt x="32" y="0"/>
                    <a:pt x="32" y="0"/>
                  </a:cubicBezTo>
                  <a:cubicBezTo>
                    <a:pt x="32" y="16"/>
                    <a:pt x="32" y="16"/>
                    <a:pt x="32" y="16"/>
                  </a:cubicBezTo>
                  <a:cubicBezTo>
                    <a:pt x="32" y="39"/>
                    <a:pt x="35" y="65"/>
                    <a:pt x="39" y="71"/>
                  </a:cubicBezTo>
                  <a:cubicBezTo>
                    <a:pt x="42" y="73"/>
                    <a:pt x="51" y="76"/>
                    <a:pt x="58" y="79"/>
                  </a:cubicBezTo>
                  <a:cubicBezTo>
                    <a:pt x="79" y="87"/>
                    <a:pt x="112" y="99"/>
                    <a:pt x="137" y="119"/>
                  </a:cubicBezTo>
                  <a:cubicBezTo>
                    <a:pt x="149" y="129"/>
                    <a:pt x="149" y="129"/>
                    <a:pt x="149" y="129"/>
                  </a:cubicBezTo>
                  <a:lnTo>
                    <a:pt x="129"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740"/>
            <p:cNvSpPr>
              <a:spLocks/>
            </p:cNvSpPr>
            <p:nvPr/>
          </p:nvSpPr>
          <p:spPr bwMode="auto">
            <a:xfrm>
              <a:off x="4691062" y="6677025"/>
              <a:ext cx="119063" cy="142875"/>
            </a:xfrm>
            <a:custGeom>
              <a:avLst/>
              <a:gdLst>
                <a:gd name="T0" fmla="*/ 0 w 174"/>
                <a:gd name="T1" fmla="*/ 206 h 206"/>
                <a:gd name="T2" fmla="*/ 0 w 174"/>
                <a:gd name="T3" fmla="*/ 190 h 206"/>
                <a:gd name="T4" fmla="*/ 116 w 174"/>
                <a:gd name="T5" fmla="*/ 79 h 206"/>
                <a:gd name="T6" fmla="*/ 135 w 174"/>
                <a:gd name="T7" fmla="*/ 71 h 206"/>
                <a:gd name="T8" fmla="*/ 142 w 174"/>
                <a:gd name="T9" fmla="*/ 16 h 206"/>
                <a:gd name="T10" fmla="*/ 142 w 174"/>
                <a:gd name="T11" fmla="*/ 0 h 206"/>
                <a:gd name="T12" fmla="*/ 174 w 174"/>
                <a:gd name="T13" fmla="*/ 0 h 206"/>
                <a:gd name="T14" fmla="*/ 174 w 174"/>
                <a:gd name="T15" fmla="*/ 16 h 206"/>
                <a:gd name="T16" fmla="*/ 156 w 174"/>
                <a:gd name="T17" fmla="*/ 95 h 206"/>
                <a:gd name="T18" fmla="*/ 127 w 174"/>
                <a:gd name="T19" fmla="*/ 109 h 206"/>
                <a:gd name="T20" fmla="*/ 32 w 174"/>
                <a:gd name="T21" fmla="*/ 190 h 206"/>
                <a:gd name="T22" fmla="*/ 32 w 174"/>
                <a:gd name="T23" fmla="*/ 206 h 206"/>
                <a:gd name="T24" fmla="*/ 0 w 174"/>
                <a:gd name="T25"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06">
                  <a:moveTo>
                    <a:pt x="0" y="206"/>
                  </a:moveTo>
                  <a:cubicBezTo>
                    <a:pt x="0" y="190"/>
                    <a:pt x="0" y="190"/>
                    <a:pt x="0" y="190"/>
                  </a:cubicBezTo>
                  <a:cubicBezTo>
                    <a:pt x="0" y="122"/>
                    <a:pt x="75" y="94"/>
                    <a:pt x="116" y="79"/>
                  </a:cubicBezTo>
                  <a:cubicBezTo>
                    <a:pt x="123" y="76"/>
                    <a:pt x="132" y="73"/>
                    <a:pt x="135" y="71"/>
                  </a:cubicBezTo>
                  <a:cubicBezTo>
                    <a:pt x="138" y="65"/>
                    <a:pt x="142" y="39"/>
                    <a:pt x="142" y="16"/>
                  </a:cubicBezTo>
                  <a:cubicBezTo>
                    <a:pt x="142" y="0"/>
                    <a:pt x="142" y="0"/>
                    <a:pt x="142" y="0"/>
                  </a:cubicBezTo>
                  <a:cubicBezTo>
                    <a:pt x="174" y="0"/>
                    <a:pt x="174" y="0"/>
                    <a:pt x="174" y="0"/>
                  </a:cubicBezTo>
                  <a:cubicBezTo>
                    <a:pt x="174" y="16"/>
                    <a:pt x="174" y="16"/>
                    <a:pt x="174" y="16"/>
                  </a:cubicBezTo>
                  <a:cubicBezTo>
                    <a:pt x="174" y="40"/>
                    <a:pt x="171" y="81"/>
                    <a:pt x="156" y="95"/>
                  </a:cubicBezTo>
                  <a:cubicBezTo>
                    <a:pt x="151" y="100"/>
                    <a:pt x="142" y="103"/>
                    <a:pt x="127" y="109"/>
                  </a:cubicBezTo>
                  <a:cubicBezTo>
                    <a:pt x="91" y="122"/>
                    <a:pt x="32" y="144"/>
                    <a:pt x="32" y="190"/>
                  </a:cubicBezTo>
                  <a:cubicBezTo>
                    <a:pt x="32" y="206"/>
                    <a:pt x="32" y="206"/>
                    <a:pt x="32" y="206"/>
                  </a:cubicBezTo>
                  <a:lnTo>
                    <a:pt x="0" y="2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41"/>
            <p:cNvSpPr>
              <a:spLocks/>
            </p:cNvSpPr>
            <p:nvPr/>
          </p:nvSpPr>
          <p:spPr bwMode="auto">
            <a:xfrm>
              <a:off x="4746625" y="6102350"/>
              <a:ext cx="392113" cy="327025"/>
            </a:xfrm>
            <a:custGeom>
              <a:avLst/>
              <a:gdLst>
                <a:gd name="T0" fmla="*/ 285 w 571"/>
                <a:gd name="T1" fmla="*/ 476 h 476"/>
                <a:gd name="T2" fmla="*/ 262 w 571"/>
                <a:gd name="T3" fmla="*/ 475 h 476"/>
                <a:gd name="T4" fmla="*/ 246 w 571"/>
                <a:gd name="T5" fmla="*/ 474 h 476"/>
                <a:gd name="T6" fmla="*/ 248 w 571"/>
                <a:gd name="T7" fmla="*/ 442 h 476"/>
                <a:gd name="T8" fmla="*/ 264 w 571"/>
                <a:gd name="T9" fmla="*/ 443 h 476"/>
                <a:gd name="T10" fmla="*/ 285 w 571"/>
                <a:gd name="T11" fmla="*/ 444 h 476"/>
                <a:gd name="T12" fmla="*/ 539 w 571"/>
                <a:gd name="T13" fmla="*/ 238 h 476"/>
                <a:gd name="T14" fmla="*/ 285 w 571"/>
                <a:gd name="T15" fmla="*/ 32 h 476"/>
                <a:gd name="T16" fmla="*/ 32 w 571"/>
                <a:gd name="T17" fmla="*/ 238 h 476"/>
                <a:gd name="T18" fmla="*/ 171 w 571"/>
                <a:gd name="T19" fmla="*/ 422 h 476"/>
                <a:gd name="T20" fmla="*/ 186 w 571"/>
                <a:gd name="T21" fmla="*/ 428 h 476"/>
                <a:gd name="T22" fmla="*/ 174 w 571"/>
                <a:gd name="T23" fmla="*/ 457 h 476"/>
                <a:gd name="T24" fmla="*/ 159 w 571"/>
                <a:gd name="T25" fmla="*/ 451 h 476"/>
                <a:gd name="T26" fmla="*/ 0 w 571"/>
                <a:gd name="T27" fmla="*/ 238 h 476"/>
                <a:gd name="T28" fmla="*/ 285 w 571"/>
                <a:gd name="T29" fmla="*/ 0 h 476"/>
                <a:gd name="T30" fmla="*/ 571 w 571"/>
                <a:gd name="T31" fmla="*/ 238 h 476"/>
                <a:gd name="T32" fmla="*/ 285 w 571"/>
                <a:gd name="T3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1" h="476">
                  <a:moveTo>
                    <a:pt x="285" y="476"/>
                  </a:moveTo>
                  <a:cubicBezTo>
                    <a:pt x="277" y="476"/>
                    <a:pt x="270" y="476"/>
                    <a:pt x="262" y="475"/>
                  </a:cubicBezTo>
                  <a:cubicBezTo>
                    <a:pt x="246" y="474"/>
                    <a:pt x="246" y="474"/>
                    <a:pt x="246" y="474"/>
                  </a:cubicBezTo>
                  <a:cubicBezTo>
                    <a:pt x="248" y="442"/>
                    <a:pt x="248" y="442"/>
                    <a:pt x="248" y="442"/>
                  </a:cubicBezTo>
                  <a:cubicBezTo>
                    <a:pt x="264" y="443"/>
                    <a:pt x="264" y="443"/>
                    <a:pt x="264" y="443"/>
                  </a:cubicBezTo>
                  <a:cubicBezTo>
                    <a:pt x="271" y="444"/>
                    <a:pt x="278" y="444"/>
                    <a:pt x="285" y="444"/>
                  </a:cubicBezTo>
                  <a:cubicBezTo>
                    <a:pt x="425" y="444"/>
                    <a:pt x="539" y="351"/>
                    <a:pt x="539" y="238"/>
                  </a:cubicBezTo>
                  <a:cubicBezTo>
                    <a:pt x="539" y="124"/>
                    <a:pt x="425" y="32"/>
                    <a:pt x="285" y="32"/>
                  </a:cubicBezTo>
                  <a:cubicBezTo>
                    <a:pt x="146" y="32"/>
                    <a:pt x="32" y="124"/>
                    <a:pt x="32" y="238"/>
                  </a:cubicBezTo>
                  <a:cubicBezTo>
                    <a:pt x="32" y="316"/>
                    <a:pt x="85" y="386"/>
                    <a:pt x="171" y="422"/>
                  </a:cubicBezTo>
                  <a:cubicBezTo>
                    <a:pt x="186" y="428"/>
                    <a:pt x="186" y="428"/>
                    <a:pt x="186" y="428"/>
                  </a:cubicBezTo>
                  <a:cubicBezTo>
                    <a:pt x="174" y="457"/>
                    <a:pt x="174" y="457"/>
                    <a:pt x="174" y="457"/>
                  </a:cubicBezTo>
                  <a:cubicBezTo>
                    <a:pt x="159" y="451"/>
                    <a:pt x="159" y="451"/>
                    <a:pt x="159" y="451"/>
                  </a:cubicBezTo>
                  <a:cubicBezTo>
                    <a:pt x="61" y="411"/>
                    <a:pt x="0" y="329"/>
                    <a:pt x="0" y="238"/>
                  </a:cubicBezTo>
                  <a:cubicBezTo>
                    <a:pt x="0" y="106"/>
                    <a:pt x="128" y="0"/>
                    <a:pt x="285" y="0"/>
                  </a:cubicBezTo>
                  <a:cubicBezTo>
                    <a:pt x="443" y="0"/>
                    <a:pt x="571" y="106"/>
                    <a:pt x="571" y="238"/>
                  </a:cubicBezTo>
                  <a:cubicBezTo>
                    <a:pt x="571" y="369"/>
                    <a:pt x="443" y="476"/>
                    <a:pt x="285" y="4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742"/>
            <p:cNvSpPr>
              <a:spLocks/>
            </p:cNvSpPr>
            <p:nvPr/>
          </p:nvSpPr>
          <p:spPr bwMode="auto">
            <a:xfrm>
              <a:off x="4829175" y="6383338"/>
              <a:ext cx="104775" cy="111125"/>
            </a:xfrm>
            <a:custGeom>
              <a:avLst/>
              <a:gdLst>
                <a:gd name="T0" fmla="*/ 28 w 152"/>
                <a:gd name="T1" fmla="*/ 163 h 163"/>
                <a:gd name="T2" fmla="*/ 22 w 152"/>
                <a:gd name="T3" fmla="*/ 161 h 163"/>
                <a:gd name="T4" fmla="*/ 12 w 152"/>
                <a:gd name="T5" fmla="*/ 148 h 163"/>
                <a:gd name="T6" fmla="*/ 0 w 152"/>
                <a:gd name="T7" fmla="*/ 18 h 163"/>
                <a:gd name="T8" fmla="*/ 15 w 152"/>
                <a:gd name="T9" fmla="*/ 1 h 163"/>
                <a:gd name="T10" fmla="*/ 32 w 152"/>
                <a:gd name="T11" fmla="*/ 15 h 163"/>
                <a:gd name="T12" fmla="*/ 41 w 152"/>
                <a:gd name="T13" fmla="*/ 114 h 163"/>
                <a:gd name="T14" fmla="*/ 124 w 152"/>
                <a:gd name="T15" fmla="*/ 42 h 163"/>
                <a:gd name="T16" fmla="*/ 147 w 152"/>
                <a:gd name="T17" fmla="*/ 43 h 163"/>
                <a:gd name="T18" fmla="*/ 145 w 152"/>
                <a:gd name="T19" fmla="*/ 66 h 163"/>
                <a:gd name="T20" fmla="*/ 39 w 152"/>
                <a:gd name="T21" fmla="*/ 159 h 163"/>
                <a:gd name="T22" fmla="*/ 28 w 152"/>
                <a:gd name="T2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163">
                  <a:moveTo>
                    <a:pt x="28" y="163"/>
                  </a:moveTo>
                  <a:cubicBezTo>
                    <a:pt x="26" y="163"/>
                    <a:pt x="24" y="162"/>
                    <a:pt x="22" y="161"/>
                  </a:cubicBezTo>
                  <a:cubicBezTo>
                    <a:pt x="17" y="159"/>
                    <a:pt x="13" y="154"/>
                    <a:pt x="12" y="148"/>
                  </a:cubicBezTo>
                  <a:cubicBezTo>
                    <a:pt x="0" y="18"/>
                    <a:pt x="0" y="18"/>
                    <a:pt x="0" y="18"/>
                  </a:cubicBezTo>
                  <a:cubicBezTo>
                    <a:pt x="0" y="9"/>
                    <a:pt x="6" y="1"/>
                    <a:pt x="15" y="1"/>
                  </a:cubicBezTo>
                  <a:cubicBezTo>
                    <a:pt x="24" y="0"/>
                    <a:pt x="31" y="6"/>
                    <a:pt x="32" y="15"/>
                  </a:cubicBezTo>
                  <a:cubicBezTo>
                    <a:pt x="41" y="114"/>
                    <a:pt x="41" y="114"/>
                    <a:pt x="41" y="114"/>
                  </a:cubicBezTo>
                  <a:cubicBezTo>
                    <a:pt x="124" y="42"/>
                    <a:pt x="124" y="42"/>
                    <a:pt x="124" y="42"/>
                  </a:cubicBezTo>
                  <a:cubicBezTo>
                    <a:pt x="131" y="36"/>
                    <a:pt x="141" y="37"/>
                    <a:pt x="147" y="43"/>
                  </a:cubicBezTo>
                  <a:cubicBezTo>
                    <a:pt x="152" y="50"/>
                    <a:pt x="152" y="60"/>
                    <a:pt x="145" y="66"/>
                  </a:cubicBezTo>
                  <a:cubicBezTo>
                    <a:pt x="39" y="159"/>
                    <a:pt x="39" y="159"/>
                    <a:pt x="39" y="159"/>
                  </a:cubicBezTo>
                  <a:cubicBezTo>
                    <a:pt x="36" y="161"/>
                    <a:pt x="32" y="163"/>
                    <a:pt x="28" y="1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743"/>
            <p:cNvSpPr>
              <a:spLocks/>
            </p:cNvSpPr>
            <p:nvPr/>
          </p:nvSpPr>
          <p:spPr bwMode="auto">
            <a:xfrm>
              <a:off x="4940300" y="6430963"/>
              <a:ext cx="133350" cy="52388"/>
            </a:xfrm>
            <a:custGeom>
              <a:avLst/>
              <a:gdLst>
                <a:gd name="T0" fmla="*/ 161 w 195"/>
                <a:gd name="T1" fmla="*/ 75 h 75"/>
                <a:gd name="T2" fmla="*/ 13 w 195"/>
                <a:gd name="T3" fmla="*/ 35 h 75"/>
                <a:gd name="T4" fmla="*/ 0 w 195"/>
                <a:gd name="T5" fmla="*/ 27 h 75"/>
                <a:gd name="T6" fmla="*/ 16 w 195"/>
                <a:gd name="T7" fmla="*/ 0 h 75"/>
                <a:gd name="T8" fmla="*/ 30 w 195"/>
                <a:gd name="T9" fmla="*/ 8 h 75"/>
                <a:gd name="T10" fmla="*/ 161 w 195"/>
                <a:gd name="T11" fmla="*/ 43 h 75"/>
                <a:gd name="T12" fmla="*/ 177 w 195"/>
                <a:gd name="T13" fmla="*/ 43 h 75"/>
                <a:gd name="T14" fmla="*/ 193 w 195"/>
                <a:gd name="T15" fmla="*/ 42 h 75"/>
                <a:gd name="T16" fmla="*/ 195 w 195"/>
                <a:gd name="T17" fmla="*/ 74 h 75"/>
                <a:gd name="T18" fmla="*/ 179 w 195"/>
                <a:gd name="T19" fmla="*/ 75 h 75"/>
                <a:gd name="T20" fmla="*/ 161 w 195"/>
                <a:gd name="T2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75">
                  <a:moveTo>
                    <a:pt x="161" y="75"/>
                  </a:moveTo>
                  <a:cubicBezTo>
                    <a:pt x="107" y="75"/>
                    <a:pt x="56" y="62"/>
                    <a:pt x="13" y="35"/>
                  </a:cubicBezTo>
                  <a:cubicBezTo>
                    <a:pt x="0" y="27"/>
                    <a:pt x="0" y="27"/>
                    <a:pt x="0" y="27"/>
                  </a:cubicBezTo>
                  <a:cubicBezTo>
                    <a:pt x="16" y="0"/>
                    <a:pt x="16" y="0"/>
                    <a:pt x="16" y="0"/>
                  </a:cubicBezTo>
                  <a:cubicBezTo>
                    <a:pt x="30" y="8"/>
                    <a:pt x="30" y="8"/>
                    <a:pt x="30" y="8"/>
                  </a:cubicBezTo>
                  <a:cubicBezTo>
                    <a:pt x="68" y="31"/>
                    <a:pt x="113" y="43"/>
                    <a:pt x="161" y="43"/>
                  </a:cubicBezTo>
                  <a:cubicBezTo>
                    <a:pt x="166" y="43"/>
                    <a:pt x="171" y="43"/>
                    <a:pt x="177" y="43"/>
                  </a:cubicBezTo>
                  <a:cubicBezTo>
                    <a:pt x="193" y="42"/>
                    <a:pt x="193" y="42"/>
                    <a:pt x="193" y="42"/>
                  </a:cubicBezTo>
                  <a:cubicBezTo>
                    <a:pt x="195" y="74"/>
                    <a:pt x="195" y="74"/>
                    <a:pt x="195" y="74"/>
                  </a:cubicBezTo>
                  <a:cubicBezTo>
                    <a:pt x="179" y="75"/>
                    <a:pt x="179" y="75"/>
                    <a:pt x="179" y="75"/>
                  </a:cubicBezTo>
                  <a:cubicBezTo>
                    <a:pt x="173" y="75"/>
                    <a:pt x="167" y="75"/>
                    <a:pt x="161"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744"/>
            <p:cNvSpPr>
              <a:spLocks/>
            </p:cNvSpPr>
            <p:nvPr/>
          </p:nvSpPr>
          <p:spPr bwMode="auto">
            <a:xfrm>
              <a:off x="5126037" y="6221413"/>
              <a:ext cx="96838" cy="242888"/>
            </a:xfrm>
            <a:custGeom>
              <a:avLst/>
              <a:gdLst>
                <a:gd name="T0" fmla="*/ 15 w 140"/>
                <a:gd name="T1" fmla="*/ 354 h 354"/>
                <a:gd name="T2" fmla="*/ 0 w 140"/>
                <a:gd name="T3" fmla="*/ 326 h 354"/>
                <a:gd name="T4" fmla="*/ 14 w 140"/>
                <a:gd name="T5" fmla="*/ 318 h 354"/>
                <a:gd name="T6" fmla="*/ 108 w 140"/>
                <a:gd name="T7" fmla="*/ 172 h 354"/>
                <a:gd name="T8" fmla="*/ 29 w 140"/>
                <a:gd name="T9" fmla="*/ 35 h 354"/>
                <a:gd name="T10" fmla="*/ 16 w 140"/>
                <a:gd name="T11" fmla="*/ 26 h 354"/>
                <a:gd name="T12" fmla="*/ 34 w 140"/>
                <a:gd name="T13" fmla="*/ 0 h 354"/>
                <a:gd name="T14" fmla="*/ 47 w 140"/>
                <a:gd name="T15" fmla="*/ 9 h 354"/>
                <a:gd name="T16" fmla="*/ 140 w 140"/>
                <a:gd name="T17" fmla="*/ 172 h 354"/>
                <a:gd name="T18" fmla="*/ 29 w 140"/>
                <a:gd name="T19" fmla="*/ 346 h 354"/>
                <a:gd name="T20" fmla="*/ 15 w 140"/>
                <a:gd name="T21"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354">
                  <a:moveTo>
                    <a:pt x="15" y="354"/>
                  </a:moveTo>
                  <a:cubicBezTo>
                    <a:pt x="0" y="326"/>
                    <a:pt x="0" y="326"/>
                    <a:pt x="0" y="326"/>
                  </a:cubicBezTo>
                  <a:cubicBezTo>
                    <a:pt x="14" y="318"/>
                    <a:pt x="14" y="318"/>
                    <a:pt x="14" y="318"/>
                  </a:cubicBezTo>
                  <a:cubicBezTo>
                    <a:pt x="73" y="285"/>
                    <a:pt x="108" y="230"/>
                    <a:pt x="108" y="172"/>
                  </a:cubicBezTo>
                  <a:cubicBezTo>
                    <a:pt x="108" y="119"/>
                    <a:pt x="80" y="69"/>
                    <a:pt x="29" y="35"/>
                  </a:cubicBezTo>
                  <a:cubicBezTo>
                    <a:pt x="16" y="26"/>
                    <a:pt x="16" y="26"/>
                    <a:pt x="16" y="26"/>
                  </a:cubicBezTo>
                  <a:cubicBezTo>
                    <a:pt x="34" y="0"/>
                    <a:pt x="34" y="0"/>
                    <a:pt x="34" y="0"/>
                  </a:cubicBezTo>
                  <a:cubicBezTo>
                    <a:pt x="47" y="9"/>
                    <a:pt x="47" y="9"/>
                    <a:pt x="47" y="9"/>
                  </a:cubicBezTo>
                  <a:cubicBezTo>
                    <a:pt x="106" y="49"/>
                    <a:pt x="140" y="108"/>
                    <a:pt x="140" y="172"/>
                  </a:cubicBezTo>
                  <a:cubicBezTo>
                    <a:pt x="140" y="242"/>
                    <a:pt x="99" y="307"/>
                    <a:pt x="29" y="346"/>
                  </a:cubicBezTo>
                  <a:lnTo>
                    <a:pt x="15" y="3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745"/>
            <p:cNvSpPr>
              <a:spLocks/>
            </p:cNvSpPr>
            <p:nvPr/>
          </p:nvSpPr>
          <p:spPr bwMode="auto">
            <a:xfrm>
              <a:off x="5064125" y="6438900"/>
              <a:ext cx="76200" cy="84138"/>
            </a:xfrm>
            <a:custGeom>
              <a:avLst/>
              <a:gdLst>
                <a:gd name="T0" fmla="*/ 86 w 111"/>
                <a:gd name="T1" fmla="*/ 121 h 121"/>
                <a:gd name="T2" fmla="*/ 76 w 111"/>
                <a:gd name="T3" fmla="*/ 117 h 121"/>
                <a:gd name="T4" fmla="*/ 7 w 111"/>
                <a:gd name="T5" fmla="*/ 57 h 121"/>
                <a:gd name="T6" fmla="*/ 6 w 111"/>
                <a:gd name="T7" fmla="*/ 34 h 121"/>
                <a:gd name="T8" fmla="*/ 28 w 111"/>
                <a:gd name="T9" fmla="*/ 33 h 121"/>
                <a:gd name="T10" fmla="*/ 73 w 111"/>
                <a:gd name="T11" fmla="*/ 72 h 121"/>
                <a:gd name="T12" fmla="*/ 79 w 111"/>
                <a:gd name="T13" fmla="*/ 15 h 121"/>
                <a:gd name="T14" fmla="*/ 96 w 111"/>
                <a:gd name="T15" fmla="*/ 1 h 121"/>
                <a:gd name="T16" fmla="*/ 111 w 111"/>
                <a:gd name="T17" fmla="*/ 18 h 121"/>
                <a:gd name="T18" fmla="*/ 102 w 111"/>
                <a:gd name="T19" fmla="*/ 106 h 121"/>
                <a:gd name="T20" fmla="*/ 92 w 111"/>
                <a:gd name="T21" fmla="*/ 119 h 121"/>
                <a:gd name="T22" fmla="*/ 86 w 111"/>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121">
                  <a:moveTo>
                    <a:pt x="86" y="121"/>
                  </a:moveTo>
                  <a:cubicBezTo>
                    <a:pt x="83" y="121"/>
                    <a:pt x="79" y="119"/>
                    <a:pt x="76" y="117"/>
                  </a:cubicBezTo>
                  <a:cubicBezTo>
                    <a:pt x="7" y="57"/>
                    <a:pt x="7" y="57"/>
                    <a:pt x="7" y="57"/>
                  </a:cubicBezTo>
                  <a:cubicBezTo>
                    <a:pt x="1" y="51"/>
                    <a:pt x="0" y="41"/>
                    <a:pt x="6" y="34"/>
                  </a:cubicBezTo>
                  <a:cubicBezTo>
                    <a:pt x="12" y="27"/>
                    <a:pt x="22" y="27"/>
                    <a:pt x="28" y="33"/>
                  </a:cubicBezTo>
                  <a:cubicBezTo>
                    <a:pt x="73" y="72"/>
                    <a:pt x="73" y="72"/>
                    <a:pt x="73" y="72"/>
                  </a:cubicBezTo>
                  <a:cubicBezTo>
                    <a:pt x="79" y="15"/>
                    <a:pt x="79" y="15"/>
                    <a:pt x="79" y="15"/>
                  </a:cubicBezTo>
                  <a:cubicBezTo>
                    <a:pt x="79" y="6"/>
                    <a:pt x="87" y="0"/>
                    <a:pt x="96" y="1"/>
                  </a:cubicBezTo>
                  <a:cubicBezTo>
                    <a:pt x="105" y="1"/>
                    <a:pt x="111" y="9"/>
                    <a:pt x="111" y="18"/>
                  </a:cubicBezTo>
                  <a:cubicBezTo>
                    <a:pt x="102" y="106"/>
                    <a:pt x="102" y="106"/>
                    <a:pt x="102" y="106"/>
                  </a:cubicBezTo>
                  <a:cubicBezTo>
                    <a:pt x="102" y="112"/>
                    <a:pt x="98" y="117"/>
                    <a:pt x="92" y="119"/>
                  </a:cubicBezTo>
                  <a:cubicBezTo>
                    <a:pt x="91" y="120"/>
                    <a:pt x="88" y="121"/>
                    <a:pt x="86"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3739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ECA3CB-A3E6-495E-B112-6CCEE3EAB7F7}"/>
              </a:ext>
            </a:extLst>
          </p:cNvPr>
          <p:cNvSpPr>
            <a:spLocks noGrp="1"/>
          </p:cNvSpPr>
          <p:nvPr>
            <p:ph type="title"/>
          </p:nvPr>
        </p:nvSpPr>
        <p:spPr>
          <a:xfrm>
            <a:off x="367499" y="369888"/>
            <a:ext cx="3524037" cy="2793039"/>
          </a:xfrm>
        </p:spPr>
        <p:txBody>
          <a:bodyPr>
            <a:noAutofit/>
          </a:bodyPr>
          <a:lstStyle/>
          <a:p>
            <a:r>
              <a:rPr lang="en-GB" sz="3200" dirty="0"/>
              <a:t>Parents are fairly evenly split as to whether it has been easy (47%) or difficult (53%) to motivate their child to learn remotely</a:t>
            </a:r>
          </a:p>
        </p:txBody>
      </p:sp>
      <p:sp>
        <p:nvSpPr>
          <p:cNvPr id="4" name="Text Placeholder 3">
            <a:extLst>
              <a:ext uri="{FF2B5EF4-FFF2-40B4-BE49-F238E27FC236}">
                <a16:creationId xmlns:a16="http://schemas.microsoft.com/office/drawing/2014/main" id="{73761557-E81B-4BD9-A1EC-473ECBD90700}"/>
              </a:ext>
            </a:extLst>
          </p:cNvPr>
          <p:cNvSpPr>
            <a:spLocks noGrp="1"/>
          </p:cNvSpPr>
          <p:nvPr>
            <p:ph type="body" idx="1"/>
          </p:nvPr>
        </p:nvSpPr>
        <p:spPr>
          <a:xfrm>
            <a:off x="367498" y="4502278"/>
            <a:ext cx="3524037" cy="2076830"/>
          </a:xfrm>
        </p:spPr>
        <p:txBody>
          <a:bodyPr>
            <a:normAutofit/>
          </a:bodyPr>
          <a:lstStyle/>
          <a:p>
            <a:r>
              <a:rPr lang="en-GB" sz="2000" dirty="0"/>
              <a:t>Parents of younger children aged 4-8 years old (57%) and those of a child with SEND (67%) are more likely to say motivation has been difficult</a:t>
            </a:r>
          </a:p>
        </p:txBody>
      </p:sp>
      <p:sp>
        <p:nvSpPr>
          <p:cNvPr id="6" name="Text Placeholder 24">
            <a:extLst>
              <a:ext uri="{FF2B5EF4-FFF2-40B4-BE49-F238E27FC236}">
                <a16:creationId xmlns:a16="http://schemas.microsoft.com/office/drawing/2014/main" id="{C339F63B-2E72-4140-86A4-1C14EC690D64}"/>
              </a:ext>
            </a:extLst>
          </p:cNvPr>
          <p:cNvSpPr txBox="1">
            <a:spLocks/>
          </p:cNvSpPr>
          <p:nvPr/>
        </p:nvSpPr>
        <p:spPr>
          <a:xfrm>
            <a:off x="5071991" y="251713"/>
            <a:ext cx="5596009" cy="544512"/>
          </a:xfrm>
          <a:prstGeom prst="rect">
            <a:avLst/>
          </a:prstGeom>
          <a:solidFill>
            <a:srgbClr val="F7F6FB"/>
          </a:solidFill>
        </p:spPr>
        <p:txBody>
          <a:bodyPr vert="horz" lIns="91440" tIns="45720" rIns="91440" bIns="45720" rtlCol="0" anchor="t">
            <a:normAutofit lnSpcReduction="10000"/>
          </a:bodyPr>
          <a:lstStyle>
            <a:lvl1pPr marL="0" indent="0" algn="l" defTabSz="6858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baseline="0">
                <a:solidFill>
                  <a:srgbClr val="9A93A8"/>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GB" sz="1600" b="1" dirty="0"/>
              <a:t>Ease of motivating children to engage with remote learning</a:t>
            </a:r>
            <a:endParaRPr lang="en-US" sz="1600" b="1" dirty="0"/>
          </a:p>
        </p:txBody>
      </p:sp>
      <p:sp>
        <p:nvSpPr>
          <p:cNvPr id="8" name="Rectangle 7">
            <a:extLst>
              <a:ext uri="{FF2B5EF4-FFF2-40B4-BE49-F238E27FC236}">
                <a16:creationId xmlns:a16="http://schemas.microsoft.com/office/drawing/2014/main" id="{DD6ACEC9-6311-4FF1-AE9E-8456C4EB6D52}"/>
              </a:ext>
            </a:extLst>
          </p:cNvPr>
          <p:cNvSpPr/>
          <p:nvPr/>
        </p:nvSpPr>
        <p:spPr>
          <a:xfrm>
            <a:off x="4343400" y="2320180"/>
            <a:ext cx="352425" cy="2217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Parents</a:t>
            </a:r>
          </a:p>
        </p:txBody>
      </p:sp>
      <p:graphicFrame>
        <p:nvGraphicFramePr>
          <p:cNvPr id="14" name="Chart Placeholder 3" descr="54% of parents said it was very or quite difficult to motivate children to engage with remote learning. This was particularly true for parents of primary school children (59%). ">
            <a:extLst>
              <a:ext uri="{FF2B5EF4-FFF2-40B4-BE49-F238E27FC236}">
                <a16:creationId xmlns:a16="http://schemas.microsoft.com/office/drawing/2014/main" id="{D6F1390A-D3D8-420A-BF2D-53D20BC43C97}"/>
              </a:ext>
            </a:extLst>
          </p:cNvPr>
          <p:cNvGraphicFramePr>
            <a:graphicFrameLocks/>
          </p:cNvGraphicFramePr>
          <p:nvPr>
            <p:extLst>
              <p:ext uri="{D42A27DB-BD31-4B8C-83A1-F6EECF244321}">
                <p14:modId xmlns:p14="http://schemas.microsoft.com/office/powerpoint/2010/main" val="258774781"/>
              </p:ext>
            </p:extLst>
          </p:nvPr>
        </p:nvGraphicFramePr>
        <p:xfrm>
          <a:off x="4719040" y="1107919"/>
          <a:ext cx="5756294" cy="5011668"/>
        </p:xfrm>
        <a:graphic>
          <a:graphicData uri="http://schemas.openxmlformats.org/drawingml/2006/chart">
            <c:chart xmlns:c="http://schemas.openxmlformats.org/drawingml/2006/chart" xmlns:r="http://schemas.openxmlformats.org/officeDocument/2006/relationships" r:id="rId2"/>
          </a:graphicData>
        </a:graphic>
      </p:graphicFrame>
      <p:sp>
        <p:nvSpPr>
          <p:cNvPr id="9" name="Speech Bubble: Rectangle with Corners Rounded 8">
            <a:extLst>
              <a:ext uri="{FF2B5EF4-FFF2-40B4-BE49-F238E27FC236}">
                <a16:creationId xmlns:a16="http://schemas.microsoft.com/office/drawing/2014/main" id="{350151E4-4E0B-4523-A341-23792CA7AFC2}"/>
              </a:ext>
            </a:extLst>
          </p:cNvPr>
          <p:cNvSpPr/>
          <p:nvPr/>
        </p:nvSpPr>
        <p:spPr>
          <a:xfrm>
            <a:off x="9400894" y="1510870"/>
            <a:ext cx="2343150" cy="2823005"/>
          </a:xfrm>
          <a:prstGeom prst="wedgeRoundRectCallout">
            <a:avLst>
              <a:gd name="adj1" fmla="val -60304"/>
              <a:gd name="adj2" fmla="val -20133"/>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Parents of children with SEND are significantly more likely to report it is difficult to motivate their child to engage with remote learning (67% compared with 52% without SEND). </a:t>
            </a:r>
          </a:p>
          <a:p>
            <a:pPr algn="ctr"/>
            <a:r>
              <a:rPr lang="en-US" sz="1200" dirty="0">
                <a:solidFill>
                  <a:schemeClr val="tx1">
                    <a:lumMod val="75000"/>
                    <a:lumOff val="25000"/>
                  </a:schemeClr>
                </a:solidFill>
              </a:rPr>
              <a:t>Those with children at state primary schools are the least likely to feel it is easy (40% compared with 50% at state secondary schools). </a:t>
            </a:r>
          </a:p>
        </p:txBody>
      </p:sp>
      <p:sp>
        <p:nvSpPr>
          <p:cNvPr id="7" name="Footer Placeholder 11">
            <a:extLst>
              <a:ext uri="{FF2B5EF4-FFF2-40B4-BE49-F238E27FC236}">
                <a16:creationId xmlns:a16="http://schemas.microsoft.com/office/drawing/2014/main" id="{3FC75F3F-0161-47F8-85F3-250503807E0C}"/>
              </a:ext>
            </a:extLst>
          </p:cNvPr>
          <p:cNvSpPr txBox="1">
            <a:spLocks/>
          </p:cNvSpPr>
          <p:nvPr/>
        </p:nvSpPr>
        <p:spPr>
          <a:xfrm>
            <a:off x="4525346" y="6437376"/>
            <a:ext cx="6935291" cy="283464"/>
          </a:xfrm>
          <a:prstGeom prst="rect">
            <a:avLst/>
          </a:prstGeom>
        </p:spPr>
        <p:txBody>
          <a:bodyPr vert="horz" lIns="91440" tIns="0" rIns="91440" bIns="0" rtlCol="0" anchor="b" anchorCtr="0">
            <a:noAutofit/>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rPr>
              <a:t>B8. How easy or difficult has it been for you to motivate your child to engage with their remote learning? Base: All parents with a child with experience of remote learning (n=987) </a:t>
            </a:r>
          </a:p>
          <a:p>
            <a:endParaRPr lang="en-US" sz="1000" dirty="0">
              <a:solidFill>
                <a:schemeClr val="tx1"/>
              </a:solidFill>
            </a:endParaRPr>
          </a:p>
        </p:txBody>
      </p:sp>
    </p:spTree>
    <p:extLst>
      <p:ext uri="{BB962C8B-B14F-4D97-AF65-F5344CB8AC3E}">
        <p14:creationId xmlns:p14="http://schemas.microsoft.com/office/powerpoint/2010/main" val="1232017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13022" y="3269827"/>
            <a:ext cx="12192001" cy="86933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lendar">
            <a:extLst>
              <a:ext uri="{C183D7F6-B498-43B3-948B-1728B52AA6E4}">
                <adec:decorative xmlns:adec="http://schemas.microsoft.com/office/drawing/2017/decorative" val="1"/>
              </a:ext>
            </a:extLst>
          </p:cNvPr>
          <p:cNvSpPr>
            <a:spLocks noChangeAspect="1" noEditPoints="1"/>
          </p:cNvSpPr>
          <p:nvPr/>
        </p:nvSpPr>
        <p:spPr bwMode="auto">
          <a:xfrm>
            <a:off x="434046" y="3486823"/>
            <a:ext cx="439156" cy="439157"/>
          </a:xfrm>
          <a:custGeom>
            <a:avLst/>
            <a:gdLst>
              <a:gd name="T0" fmla="*/ 120 w 667"/>
              <a:gd name="T1" fmla="*/ 27 h 667"/>
              <a:gd name="T2" fmla="*/ 8 w 667"/>
              <a:gd name="T3" fmla="*/ 61 h 667"/>
              <a:gd name="T4" fmla="*/ 8 w 667"/>
              <a:gd name="T5" fmla="*/ 659 h 667"/>
              <a:gd name="T6" fmla="*/ 659 w 667"/>
              <a:gd name="T7" fmla="*/ 659 h 667"/>
              <a:gd name="T8" fmla="*/ 659 w 667"/>
              <a:gd name="T9" fmla="*/ 61 h 667"/>
              <a:gd name="T10" fmla="*/ 547 w 667"/>
              <a:gd name="T11" fmla="*/ 27 h 667"/>
              <a:gd name="T12" fmla="*/ 493 w 667"/>
              <a:gd name="T13" fmla="*/ 0 h 667"/>
              <a:gd name="T14" fmla="*/ 467 w 667"/>
              <a:gd name="T15" fmla="*/ 54 h 667"/>
              <a:gd name="T16" fmla="*/ 192 w 667"/>
              <a:gd name="T17" fmla="*/ 8 h 667"/>
              <a:gd name="T18" fmla="*/ 147 w 667"/>
              <a:gd name="T19" fmla="*/ 27 h 667"/>
              <a:gd name="T20" fmla="*/ 147 w 667"/>
              <a:gd name="T21" fmla="*/ 107 h 667"/>
              <a:gd name="T22" fmla="*/ 520 w 667"/>
              <a:gd name="T23" fmla="*/ 27 h 667"/>
              <a:gd name="T24" fmla="*/ 493 w 667"/>
              <a:gd name="T25" fmla="*/ 27 h 667"/>
              <a:gd name="T26" fmla="*/ 120 w 667"/>
              <a:gd name="T27" fmla="*/ 107 h 667"/>
              <a:gd name="T28" fmla="*/ 173 w 667"/>
              <a:gd name="T29" fmla="*/ 134 h 667"/>
              <a:gd name="T30" fmla="*/ 200 w 667"/>
              <a:gd name="T31" fmla="*/ 80 h 667"/>
              <a:gd name="T32" fmla="*/ 474 w 667"/>
              <a:gd name="T33" fmla="*/ 126 h 667"/>
              <a:gd name="T34" fmla="*/ 539 w 667"/>
              <a:gd name="T35" fmla="*/ 126 h 667"/>
              <a:gd name="T36" fmla="*/ 640 w 667"/>
              <a:gd name="T37" fmla="*/ 80 h 667"/>
              <a:gd name="T38" fmla="*/ 27 w 667"/>
              <a:gd name="T39" fmla="*/ 80 h 667"/>
              <a:gd name="T40" fmla="*/ 640 w 667"/>
              <a:gd name="T41" fmla="*/ 640 h 667"/>
              <a:gd name="T42" fmla="*/ 93 w 667"/>
              <a:gd name="T43" fmla="*/ 280 h 667"/>
              <a:gd name="T44" fmla="*/ 93 w 667"/>
              <a:gd name="T45" fmla="*/ 587 h 667"/>
              <a:gd name="T46" fmla="*/ 587 w 667"/>
              <a:gd name="T47" fmla="*/ 574 h 667"/>
              <a:gd name="T48" fmla="*/ 93 w 667"/>
              <a:gd name="T49" fmla="*/ 280 h 667"/>
              <a:gd name="T50" fmla="*/ 200 w 667"/>
              <a:gd name="T51" fmla="*/ 374 h 667"/>
              <a:gd name="T52" fmla="*/ 227 w 667"/>
              <a:gd name="T53" fmla="*/ 307 h 667"/>
              <a:gd name="T54" fmla="*/ 227 w 667"/>
              <a:gd name="T55" fmla="*/ 374 h 667"/>
              <a:gd name="T56" fmla="*/ 440 w 667"/>
              <a:gd name="T57" fmla="*/ 307 h 667"/>
              <a:gd name="T58" fmla="*/ 347 w 667"/>
              <a:gd name="T59" fmla="*/ 307 h 667"/>
              <a:gd name="T60" fmla="*/ 560 w 667"/>
              <a:gd name="T61" fmla="*/ 374 h 667"/>
              <a:gd name="T62" fmla="*/ 107 w 667"/>
              <a:gd name="T63" fmla="*/ 400 h 667"/>
              <a:gd name="T64" fmla="*/ 107 w 667"/>
              <a:gd name="T65" fmla="*/ 467 h 667"/>
              <a:gd name="T66" fmla="*/ 320 w 667"/>
              <a:gd name="T67" fmla="*/ 400 h 667"/>
              <a:gd name="T68" fmla="*/ 227 w 667"/>
              <a:gd name="T69" fmla="*/ 400 h 667"/>
              <a:gd name="T70" fmla="*/ 440 w 667"/>
              <a:gd name="T71" fmla="*/ 467 h 667"/>
              <a:gd name="T72" fmla="*/ 467 w 667"/>
              <a:gd name="T73" fmla="*/ 400 h 667"/>
              <a:gd name="T74" fmla="*/ 467 w 667"/>
              <a:gd name="T75" fmla="*/ 467 h 667"/>
              <a:gd name="T76" fmla="*/ 200 w 667"/>
              <a:gd name="T77" fmla="*/ 494 h 667"/>
              <a:gd name="T78" fmla="*/ 107 w 667"/>
              <a:gd name="T79" fmla="*/ 494 h 667"/>
              <a:gd name="T80" fmla="*/ 320 w 667"/>
              <a:gd name="T81" fmla="*/ 560 h 667"/>
              <a:gd name="T82" fmla="*/ 347 w 667"/>
              <a:gd name="T83" fmla="*/ 494 h 667"/>
              <a:gd name="T84" fmla="*/ 400 w 667"/>
              <a:gd name="T85" fmla="*/ 560 h 667"/>
              <a:gd name="T86" fmla="*/ 467 w 667"/>
              <a:gd name="T87" fmla="*/ 494 h 667"/>
              <a:gd name="T88" fmla="*/ 467 w 667"/>
              <a:gd name="T89" fmla="*/ 56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7" h="667">
                <a:moveTo>
                  <a:pt x="147" y="0"/>
                </a:moveTo>
                <a:cubicBezTo>
                  <a:pt x="140" y="0"/>
                  <a:pt x="133" y="3"/>
                  <a:pt x="128" y="8"/>
                </a:cubicBezTo>
                <a:cubicBezTo>
                  <a:pt x="123" y="13"/>
                  <a:pt x="120" y="20"/>
                  <a:pt x="120" y="27"/>
                </a:cubicBezTo>
                <a:lnTo>
                  <a:pt x="120" y="54"/>
                </a:lnTo>
                <a:lnTo>
                  <a:pt x="27" y="54"/>
                </a:lnTo>
                <a:cubicBezTo>
                  <a:pt x="20" y="54"/>
                  <a:pt x="13" y="56"/>
                  <a:pt x="8" y="61"/>
                </a:cubicBezTo>
                <a:cubicBezTo>
                  <a:pt x="3" y="66"/>
                  <a:pt x="0" y="73"/>
                  <a:pt x="0" y="80"/>
                </a:cubicBezTo>
                <a:lnTo>
                  <a:pt x="0" y="640"/>
                </a:lnTo>
                <a:cubicBezTo>
                  <a:pt x="0" y="647"/>
                  <a:pt x="3" y="654"/>
                  <a:pt x="8" y="659"/>
                </a:cubicBezTo>
                <a:cubicBezTo>
                  <a:pt x="13" y="664"/>
                  <a:pt x="20" y="667"/>
                  <a:pt x="27" y="667"/>
                </a:cubicBezTo>
                <a:lnTo>
                  <a:pt x="640" y="667"/>
                </a:lnTo>
                <a:cubicBezTo>
                  <a:pt x="647" y="667"/>
                  <a:pt x="654" y="664"/>
                  <a:pt x="659" y="659"/>
                </a:cubicBezTo>
                <a:cubicBezTo>
                  <a:pt x="664" y="654"/>
                  <a:pt x="667" y="647"/>
                  <a:pt x="667" y="640"/>
                </a:cubicBezTo>
                <a:lnTo>
                  <a:pt x="667" y="80"/>
                </a:lnTo>
                <a:cubicBezTo>
                  <a:pt x="667" y="73"/>
                  <a:pt x="664" y="66"/>
                  <a:pt x="659" y="61"/>
                </a:cubicBezTo>
                <a:cubicBezTo>
                  <a:pt x="654" y="56"/>
                  <a:pt x="647" y="54"/>
                  <a:pt x="640" y="54"/>
                </a:cubicBezTo>
                <a:lnTo>
                  <a:pt x="547" y="54"/>
                </a:lnTo>
                <a:lnTo>
                  <a:pt x="547" y="27"/>
                </a:lnTo>
                <a:cubicBezTo>
                  <a:pt x="547" y="20"/>
                  <a:pt x="544" y="13"/>
                  <a:pt x="539" y="8"/>
                </a:cubicBezTo>
                <a:cubicBezTo>
                  <a:pt x="534" y="3"/>
                  <a:pt x="527" y="0"/>
                  <a:pt x="520" y="0"/>
                </a:cubicBezTo>
                <a:lnTo>
                  <a:pt x="493" y="0"/>
                </a:lnTo>
                <a:cubicBezTo>
                  <a:pt x="486" y="0"/>
                  <a:pt x="479" y="3"/>
                  <a:pt x="474" y="8"/>
                </a:cubicBezTo>
                <a:cubicBezTo>
                  <a:pt x="469" y="13"/>
                  <a:pt x="467" y="20"/>
                  <a:pt x="467" y="27"/>
                </a:cubicBezTo>
                <a:lnTo>
                  <a:pt x="467" y="54"/>
                </a:lnTo>
                <a:lnTo>
                  <a:pt x="200" y="54"/>
                </a:lnTo>
                <a:lnTo>
                  <a:pt x="200" y="27"/>
                </a:lnTo>
                <a:cubicBezTo>
                  <a:pt x="200" y="20"/>
                  <a:pt x="197" y="13"/>
                  <a:pt x="192" y="8"/>
                </a:cubicBezTo>
                <a:cubicBezTo>
                  <a:pt x="187" y="3"/>
                  <a:pt x="180" y="0"/>
                  <a:pt x="173" y="0"/>
                </a:cubicBezTo>
                <a:lnTo>
                  <a:pt x="147" y="0"/>
                </a:lnTo>
                <a:close/>
                <a:moveTo>
                  <a:pt x="147" y="27"/>
                </a:moveTo>
                <a:lnTo>
                  <a:pt x="173" y="27"/>
                </a:lnTo>
                <a:lnTo>
                  <a:pt x="173" y="107"/>
                </a:lnTo>
                <a:lnTo>
                  <a:pt x="147" y="107"/>
                </a:lnTo>
                <a:lnTo>
                  <a:pt x="147" y="27"/>
                </a:lnTo>
                <a:close/>
                <a:moveTo>
                  <a:pt x="493" y="27"/>
                </a:moveTo>
                <a:lnTo>
                  <a:pt x="520" y="27"/>
                </a:lnTo>
                <a:lnTo>
                  <a:pt x="520" y="107"/>
                </a:lnTo>
                <a:lnTo>
                  <a:pt x="493" y="107"/>
                </a:lnTo>
                <a:lnTo>
                  <a:pt x="493" y="27"/>
                </a:lnTo>
                <a:close/>
                <a:moveTo>
                  <a:pt x="27" y="80"/>
                </a:moveTo>
                <a:lnTo>
                  <a:pt x="120" y="80"/>
                </a:lnTo>
                <a:lnTo>
                  <a:pt x="120" y="107"/>
                </a:lnTo>
                <a:cubicBezTo>
                  <a:pt x="120" y="114"/>
                  <a:pt x="123" y="121"/>
                  <a:pt x="128" y="126"/>
                </a:cubicBezTo>
                <a:cubicBezTo>
                  <a:pt x="133" y="131"/>
                  <a:pt x="140" y="134"/>
                  <a:pt x="147" y="134"/>
                </a:cubicBezTo>
                <a:lnTo>
                  <a:pt x="173" y="134"/>
                </a:lnTo>
                <a:cubicBezTo>
                  <a:pt x="180" y="134"/>
                  <a:pt x="187" y="131"/>
                  <a:pt x="192" y="126"/>
                </a:cubicBezTo>
                <a:cubicBezTo>
                  <a:pt x="197" y="121"/>
                  <a:pt x="200" y="114"/>
                  <a:pt x="200" y="107"/>
                </a:cubicBezTo>
                <a:lnTo>
                  <a:pt x="200" y="80"/>
                </a:lnTo>
                <a:lnTo>
                  <a:pt x="467" y="80"/>
                </a:lnTo>
                <a:lnTo>
                  <a:pt x="467" y="107"/>
                </a:lnTo>
                <a:cubicBezTo>
                  <a:pt x="467" y="114"/>
                  <a:pt x="469" y="121"/>
                  <a:pt x="474" y="126"/>
                </a:cubicBezTo>
                <a:cubicBezTo>
                  <a:pt x="479" y="131"/>
                  <a:pt x="486" y="134"/>
                  <a:pt x="493" y="134"/>
                </a:cubicBezTo>
                <a:lnTo>
                  <a:pt x="520" y="134"/>
                </a:lnTo>
                <a:cubicBezTo>
                  <a:pt x="527" y="134"/>
                  <a:pt x="534" y="131"/>
                  <a:pt x="539" y="126"/>
                </a:cubicBezTo>
                <a:cubicBezTo>
                  <a:pt x="544" y="121"/>
                  <a:pt x="547" y="114"/>
                  <a:pt x="547" y="107"/>
                </a:cubicBezTo>
                <a:lnTo>
                  <a:pt x="547" y="80"/>
                </a:lnTo>
                <a:lnTo>
                  <a:pt x="640" y="80"/>
                </a:lnTo>
                <a:lnTo>
                  <a:pt x="640" y="187"/>
                </a:lnTo>
                <a:lnTo>
                  <a:pt x="27" y="187"/>
                </a:lnTo>
                <a:lnTo>
                  <a:pt x="27" y="80"/>
                </a:lnTo>
                <a:close/>
                <a:moveTo>
                  <a:pt x="27" y="214"/>
                </a:moveTo>
                <a:lnTo>
                  <a:pt x="640" y="214"/>
                </a:lnTo>
                <a:lnTo>
                  <a:pt x="640" y="640"/>
                </a:lnTo>
                <a:lnTo>
                  <a:pt x="27" y="640"/>
                </a:lnTo>
                <a:lnTo>
                  <a:pt x="27" y="214"/>
                </a:lnTo>
                <a:close/>
                <a:moveTo>
                  <a:pt x="93" y="280"/>
                </a:moveTo>
                <a:cubicBezTo>
                  <a:pt x="86" y="280"/>
                  <a:pt x="80" y="286"/>
                  <a:pt x="80" y="294"/>
                </a:cubicBezTo>
                <a:lnTo>
                  <a:pt x="80" y="574"/>
                </a:lnTo>
                <a:cubicBezTo>
                  <a:pt x="80" y="581"/>
                  <a:pt x="86" y="587"/>
                  <a:pt x="93" y="587"/>
                </a:cubicBezTo>
                <a:lnTo>
                  <a:pt x="400" y="587"/>
                </a:lnTo>
                <a:lnTo>
                  <a:pt x="573" y="587"/>
                </a:lnTo>
                <a:cubicBezTo>
                  <a:pt x="581" y="587"/>
                  <a:pt x="587" y="581"/>
                  <a:pt x="587" y="574"/>
                </a:cubicBezTo>
                <a:lnTo>
                  <a:pt x="587" y="294"/>
                </a:lnTo>
                <a:cubicBezTo>
                  <a:pt x="587" y="286"/>
                  <a:pt x="581" y="280"/>
                  <a:pt x="573" y="280"/>
                </a:cubicBezTo>
                <a:lnTo>
                  <a:pt x="93" y="280"/>
                </a:lnTo>
                <a:close/>
                <a:moveTo>
                  <a:pt x="107" y="307"/>
                </a:moveTo>
                <a:lnTo>
                  <a:pt x="200" y="307"/>
                </a:lnTo>
                <a:lnTo>
                  <a:pt x="200" y="374"/>
                </a:lnTo>
                <a:lnTo>
                  <a:pt x="107" y="374"/>
                </a:lnTo>
                <a:lnTo>
                  <a:pt x="107" y="307"/>
                </a:lnTo>
                <a:close/>
                <a:moveTo>
                  <a:pt x="227" y="307"/>
                </a:moveTo>
                <a:lnTo>
                  <a:pt x="320" y="307"/>
                </a:lnTo>
                <a:lnTo>
                  <a:pt x="320" y="374"/>
                </a:lnTo>
                <a:lnTo>
                  <a:pt x="227" y="374"/>
                </a:lnTo>
                <a:lnTo>
                  <a:pt x="227" y="307"/>
                </a:lnTo>
                <a:close/>
                <a:moveTo>
                  <a:pt x="347" y="307"/>
                </a:moveTo>
                <a:lnTo>
                  <a:pt x="440" y="307"/>
                </a:lnTo>
                <a:lnTo>
                  <a:pt x="440" y="374"/>
                </a:lnTo>
                <a:lnTo>
                  <a:pt x="347" y="374"/>
                </a:lnTo>
                <a:lnTo>
                  <a:pt x="347" y="307"/>
                </a:lnTo>
                <a:close/>
                <a:moveTo>
                  <a:pt x="467" y="307"/>
                </a:moveTo>
                <a:lnTo>
                  <a:pt x="560" y="307"/>
                </a:lnTo>
                <a:lnTo>
                  <a:pt x="560" y="374"/>
                </a:lnTo>
                <a:lnTo>
                  <a:pt x="467" y="374"/>
                </a:lnTo>
                <a:lnTo>
                  <a:pt x="467" y="307"/>
                </a:lnTo>
                <a:close/>
                <a:moveTo>
                  <a:pt x="107" y="400"/>
                </a:moveTo>
                <a:lnTo>
                  <a:pt x="200" y="400"/>
                </a:lnTo>
                <a:lnTo>
                  <a:pt x="200" y="467"/>
                </a:lnTo>
                <a:lnTo>
                  <a:pt x="107" y="467"/>
                </a:lnTo>
                <a:lnTo>
                  <a:pt x="107" y="400"/>
                </a:lnTo>
                <a:close/>
                <a:moveTo>
                  <a:pt x="227" y="400"/>
                </a:moveTo>
                <a:lnTo>
                  <a:pt x="320" y="400"/>
                </a:lnTo>
                <a:lnTo>
                  <a:pt x="320" y="467"/>
                </a:lnTo>
                <a:lnTo>
                  <a:pt x="227" y="467"/>
                </a:lnTo>
                <a:lnTo>
                  <a:pt x="227" y="400"/>
                </a:lnTo>
                <a:close/>
                <a:moveTo>
                  <a:pt x="347" y="400"/>
                </a:moveTo>
                <a:lnTo>
                  <a:pt x="440" y="400"/>
                </a:lnTo>
                <a:lnTo>
                  <a:pt x="440" y="467"/>
                </a:lnTo>
                <a:lnTo>
                  <a:pt x="347" y="467"/>
                </a:lnTo>
                <a:lnTo>
                  <a:pt x="347" y="400"/>
                </a:lnTo>
                <a:close/>
                <a:moveTo>
                  <a:pt x="467" y="400"/>
                </a:moveTo>
                <a:lnTo>
                  <a:pt x="560" y="400"/>
                </a:lnTo>
                <a:lnTo>
                  <a:pt x="560" y="467"/>
                </a:lnTo>
                <a:lnTo>
                  <a:pt x="467" y="467"/>
                </a:lnTo>
                <a:lnTo>
                  <a:pt x="467" y="400"/>
                </a:lnTo>
                <a:close/>
                <a:moveTo>
                  <a:pt x="107" y="494"/>
                </a:moveTo>
                <a:lnTo>
                  <a:pt x="200" y="494"/>
                </a:lnTo>
                <a:lnTo>
                  <a:pt x="200" y="560"/>
                </a:lnTo>
                <a:lnTo>
                  <a:pt x="107" y="560"/>
                </a:lnTo>
                <a:lnTo>
                  <a:pt x="107" y="494"/>
                </a:lnTo>
                <a:close/>
                <a:moveTo>
                  <a:pt x="227" y="494"/>
                </a:moveTo>
                <a:lnTo>
                  <a:pt x="320" y="494"/>
                </a:lnTo>
                <a:lnTo>
                  <a:pt x="320" y="560"/>
                </a:lnTo>
                <a:lnTo>
                  <a:pt x="227" y="560"/>
                </a:lnTo>
                <a:lnTo>
                  <a:pt x="227" y="494"/>
                </a:lnTo>
                <a:close/>
                <a:moveTo>
                  <a:pt x="347" y="494"/>
                </a:moveTo>
                <a:lnTo>
                  <a:pt x="440" y="494"/>
                </a:lnTo>
                <a:lnTo>
                  <a:pt x="440" y="560"/>
                </a:lnTo>
                <a:lnTo>
                  <a:pt x="400" y="560"/>
                </a:lnTo>
                <a:lnTo>
                  <a:pt x="347" y="560"/>
                </a:lnTo>
                <a:lnTo>
                  <a:pt x="347" y="494"/>
                </a:lnTo>
                <a:close/>
                <a:moveTo>
                  <a:pt x="467" y="494"/>
                </a:moveTo>
                <a:lnTo>
                  <a:pt x="560" y="494"/>
                </a:lnTo>
                <a:lnTo>
                  <a:pt x="560" y="560"/>
                </a:lnTo>
                <a:lnTo>
                  <a:pt x="467" y="560"/>
                </a:lnTo>
                <a:lnTo>
                  <a:pt x="467" y="49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schemeClr val="bg1"/>
              </a:solidFill>
              <a:latin typeface="Segoe UI" panose="020B0502040204020203" pitchFamily="34" charset="0"/>
              <a:cs typeface="Segoe UI" panose="020B0502040204020203" pitchFamily="34" charset="0"/>
            </a:endParaRPr>
          </a:p>
        </p:txBody>
      </p:sp>
      <p:grpSp>
        <p:nvGrpSpPr>
          <p:cNvPr id="21" name="Group 20">
            <a:extLst>
              <a:ext uri="{C183D7F6-B498-43B3-948B-1728B52AA6E4}">
                <adec:decorative xmlns:adec="http://schemas.microsoft.com/office/drawing/2017/decorative" val="1"/>
              </a:ext>
            </a:extLst>
          </p:cNvPr>
          <p:cNvGrpSpPr/>
          <p:nvPr/>
        </p:nvGrpSpPr>
        <p:grpSpPr>
          <a:xfrm>
            <a:off x="4630511" y="3376016"/>
            <a:ext cx="482792" cy="624683"/>
            <a:chOff x="9767888" y="4470401"/>
            <a:chExt cx="427038" cy="538163"/>
          </a:xfrm>
          <a:solidFill>
            <a:schemeClr val="accent1">
              <a:lumMod val="60000"/>
              <a:lumOff val="40000"/>
            </a:schemeClr>
          </a:solidFill>
        </p:grpSpPr>
        <p:sp>
          <p:nvSpPr>
            <p:cNvPr id="22" name="Freeform 16"/>
            <p:cNvSpPr>
              <a:spLocks noEditPoints="1"/>
            </p:cNvSpPr>
            <p:nvPr/>
          </p:nvSpPr>
          <p:spPr bwMode="auto">
            <a:xfrm>
              <a:off x="9767888" y="4470401"/>
              <a:ext cx="427038" cy="538163"/>
            </a:xfrm>
            <a:custGeom>
              <a:avLst/>
              <a:gdLst>
                <a:gd name="T0" fmla="*/ 140 w 152"/>
                <a:gd name="T1" fmla="*/ 0 h 192"/>
                <a:gd name="T2" fmla="*/ 12 w 152"/>
                <a:gd name="T3" fmla="*/ 0 h 192"/>
                <a:gd name="T4" fmla="*/ 0 w 152"/>
                <a:gd name="T5" fmla="*/ 12 h 192"/>
                <a:gd name="T6" fmla="*/ 0 w 152"/>
                <a:gd name="T7" fmla="*/ 180 h 192"/>
                <a:gd name="T8" fmla="*/ 12 w 152"/>
                <a:gd name="T9" fmla="*/ 192 h 192"/>
                <a:gd name="T10" fmla="*/ 140 w 152"/>
                <a:gd name="T11" fmla="*/ 192 h 192"/>
                <a:gd name="T12" fmla="*/ 152 w 152"/>
                <a:gd name="T13" fmla="*/ 180 h 192"/>
                <a:gd name="T14" fmla="*/ 152 w 152"/>
                <a:gd name="T15" fmla="*/ 12 h 192"/>
                <a:gd name="T16" fmla="*/ 140 w 152"/>
                <a:gd name="T17" fmla="*/ 0 h 192"/>
                <a:gd name="T18" fmla="*/ 72 w 152"/>
                <a:gd name="T19" fmla="*/ 172 h 192"/>
                <a:gd name="T20" fmla="*/ 68 w 152"/>
                <a:gd name="T21" fmla="*/ 176 h 192"/>
                <a:gd name="T22" fmla="*/ 20 w 152"/>
                <a:gd name="T23" fmla="*/ 176 h 192"/>
                <a:gd name="T24" fmla="*/ 16 w 152"/>
                <a:gd name="T25" fmla="*/ 172 h 192"/>
                <a:gd name="T26" fmla="*/ 16 w 152"/>
                <a:gd name="T27" fmla="*/ 140 h 192"/>
                <a:gd name="T28" fmla="*/ 20 w 152"/>
                <a:gd name="T29" fmla="*/ 136 h 192"/>
                <a:gd name="T30" fmla="*/ 68 w 152"/>
                <a:gd name="T31" fmla="*/ 136 h 192"/>
                <a:gd name="T32" fmla="*/ 72 w 152"/>
                <a:gd name="T33" fmla="*/ 140 h 192"/>
                <a:gd name="T34" fmla="*/ 72 w 152"/>
                <a:gd name="T35" fmla="*/ 172 h 192"/>
                <a:gd name="T36" fmla="*/ 72 w 152"/>
                <a:gd name="T37" fmla="*/ 124 h 192"/>
                <a:gd name="T38" fmla="*/ 68 w 152"/>
                <a:gd name="T39" fmla="*/ 128 h 192"/>
                <a:gd name="T40" fmla="*/ 20 w 152"/>
                <a:gd name="T41" fmla="*/ 128 h 192"/>
                <a:gd name="T42" fmla="*/ 16 w 152"/>
                <a:gd name="T43" fmla="*/ 124 h 192"/>
                <a:gd name="T44" fmla="*/ 16 w 152"/>
                <a:gd name="T45" fmla="*/ 92 h 192"/>
                <a:gd name="T46" fmla="*/ 20 w 152"/>
                <a:gd name="T47" fmla="*/ 88 h 192"/>
                <a:gd name="T48" fmla="*/ 68 w 152"/>
                <a:gd name="T49" fmla="*/ 88 h 192"/>
                <a:gd name="T50" fmla="*/ 72 w 152"/>
                <a:gd name="T51" fmla="*/ 92 h 192"/>
                <a:gd name="T52" fmla="*/ 72 w 152"/>
                <a:gd name="T53" fmla="*/ 124 h 192"/>
                <a:gd name="T54" fmla="*/ 136 w 152"/>
                <a:gd name="T55" fmla="*/ 172 h 192"/>
                <a:gd name="T56" fmla="*/ 132 w 152"/>
                <a:gd name="T57" fmla="*/ 176 h 192"/>
                <a:gd name="T58" fmla="*/ 84 w 152"/>
                <a:gd name="T59" fmla="*/ 176 h 192"/>
                <a:gd name="T60" fmla="*/ 80 w 152"/>
                <a:gd name="T61" fmla="*/ 172 h 192"/>
                <a:gd name="T62" fmla="*/ 80 w 152"/>
                <a:gd name="T63" fmla="*/ 140 h 192"/>
                <a:gd name="T64" fmla="*/ 84 w 152"/>
                <a:gd name="T65" fmla="*/ 136 h 192"/>
                <a:gd name="T66" fmla="*/ 132 w 152"/>
                <a:gd name="T67" fmla="*/ 136 h 192"/>
                <a:gd name="T68" fmla="*/ 136 w 152"/>
                <a:gd name="T69" fmla="*/ 140 h 192"/>
                <a:gd name="T70" fmla="*/ 136 w 152"/>
                <a:gd name="T71" fmla="*/ 172 h 192"/>
                <a:gd name="T72" fmla="*/ 136 w 152"/>
                <a:gd name="T73" fmla="*/ 124 h 192"/>
                <a:gd name="T74" fmla="*/ 132 w 152"/>
                <a:gd name="T75" fmla="*/ 128 h 192"/>
                <a:gd name="T76" fmla="*/ 84 w 152"/>
                <a:gd name="T77" fmla="*/ 128 h 192"/>
                <a:gd name="T78" fmla="*/ 80 w 152"/>
                <a:gd name="T79" fmla="*/ 124 h 192"/>
                <a:gd name="T80" fmla="*/ 80 w 152"/>
                <a:gd name="T81" fmla="*/ 92 h 192"/>
                <a:gd name="T82" fmla="*/ 84 w 152"/>
                <a:gd name="T83" fmla="*/ 88 h 192"/>
                <a:gd name="T84" fmla="*/ 132 w 152"/>
                <a:gd name="T85" fmla="*/ 88 h 192"/>
                <a:gd name="T86" fmla="*/ 136 w 152"/>
                <a:gd name="T87" fmla="*/ 92 h 192"/>
                <a:gd name="T88" fmla="*/ 136 w 152"/>
                <a:gd name="T89" fmla="*/ 124 h 192"/>
                <a:gd name="T90" fmla="*/ 136 w 152"/>
                <a:gd name="T91" fmla="*/ 60 h 192"/>
                <a:gd name="T92" fmla="*/ 132 w 152"/>
                <a:gd name="T93" fmla="*/ 64 h 192"/>
                <a:gd name="T94" fmla="*/ 20 w 152"/>
                <a:gd name="T95" fmla="*/ 64 h 192"/>
                <a:gd name="T96" fmla="*/ 16 w 152"/>
                <a:gd name="T97" fmla="*/ 60 h 192"/>
                <a:gd name="T98" fmla="*/ 16 w 152"/>
                <a:gd name="T99" fmla="*/ 20 h 192"/>
                <a:gd name="T100" fmla="*/ 20 w 152"/>
                <a:gd name="T101" fmla="*/ 16 h 192"/>
                <a:gd name="T102" fmla="*/ 132 w 152"/>
                <a:gd name="T103" fmla="*/ 16 h 192"/>
                <a:gd name="T104" fmla="*/ 136 w 152"/>
                <a:gd name="T105" fmla="*/ 20 h 192"/>
                <a:gd name="T106" fmla="*/ 136 w 152"/>
                <a:gd name="T107"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92">
                  <a:moveTo>
                    <a:pt x="140" y="0"/>
                  </a:moveTo>
                  <a:cubicBezTo>
                    <a:pt x="12" y="0"/>
                    <a:pt x="12" y="0"/>
                    <a:pt x="12" y="0"/>
                  </a:cubicBezTo>
                  <a:cubicBezTo>
                    <a:pt x="5" y="0"/>
                    <a:pt x="0" y="5"/>
                    <a:pt x="0" y="12"/>
                  </a:cubicBezTo>
                  <a:cubicBezTo>
                    <a:pt x="0" y="180"/>
                    <a:pt x="0" y="180"/>
                    <a:pt x="0" y="180"/>
                  </a:cubicBezTo>
                  <a:cubicBezTo>
                    <a:pt x="0" y="187"/>
                    <a:pt x="5" y="192"/>
                    <a:pt x="12" y="192"/>
                  </a:cubicBezTo>
                  <a:cubicBezTo>
                    <a:pt x="140" y="192"/>
                    <a:pt x="140" y="192"/>
                    <a:pt x="140" y="192"/>
                  </a:cubicBezTo>
                  <a:cubicBezTo>
                    <a:pt x="147" y="192"/>
                    <a:pt x="152" y="187"/>
                    <a:pt x="152" y="180"/>
                  </a:cubicBezTo>
                  <a:cubicBezTo>
                    <a:pt x="152" y="12"/>
                    <a:pt x="152" y="12"/>
                    <a:pt x="152" y="12"/>
                  </a:cubicBezTo>
                  <a:cubicBezTo>
                    <a:pt x="152" y="5"/>
                    <a:pt x="147" y="0"/>
                    <a:pt x="140" y="0"/>
                  </a:cubicBezTo>
                  <a:close/>
                  <a:moveTo>
                    <a:pt x="72" y="172"/>
                  </a:moveTo>
                  <a:cubicBezTo>
                    <a:pt x="72" y="174"/>
                    <a:pt x="70" y="176"/>
                    <a:pt x="68" y="176"/>
                  </a:cubicBezTo>
                  <a:cubicBezTo>
                    <a:pt x="20" y="176"/>
                    <a:pt x="20" y="176"/>
                    <a:pt x="20" y="176"/>
                  </a:cubicBezTo>
                  <a:cubicBezTo>
                    <a:pt x="18" y="176"/>
                    <a:pt x="16" y="174"/>
                    <a:pt x="16" y="172"/>
                  </a:cubicBezTo>
                  <a:cubicBezTo>
                    <a:pt x="16" y="140"/>
                    <a:pt x="16" y="140"/>
                    <a:pt x="16" y="140"/>
                  </a:cubicBezTo>
                  <a:cubicBezTo>
                    <a:pt x="16" y="138"/>
                    <a:pt x="18" y="136"/>
                    <a:pt x="20" y="136"/>
                  </a:cubicBezTo>
                  <a:cubicBezTo>
                    <a:pt x="68" y="136"/>
                    <a:pt x="68" y="136"/>
                    <a:pt x="68" y="136"/>
                  </a:cubicBezTo>
                  <a:cubicBezTo>
                    <a:pt x="70" y="136"/>
                    <a:pt x="72" y="138"/>
                    <a:pt x="72" y="140"/>
                  </a:cubicBezTo>
                  <a:lnTo>
                    <a:pt x="72" y="172"/>
                  </a:lnTo>
                  <a:close/>
                  <a:moveTo>
                    <a:pt x="72" y="124"/>
                  </a:moveTo>
                  <a:cubicBezTo>
                    <a:pt x="72" y="126"/>
                    <a:pt x="70" y="128"/>
                    <a:pt x="68" y="128"/>
                  </a:cubicBezTo>
                  <a:cubicBezTo>
                    <a:pt x="20" y="128"/>
                    <a:pt x="20" y="128"/>
                    <a:pt x="20" y="128"/>
                  </a:cubicBezTo>
                  <a:cubicBezTo>
                    <a:pt x="18" y="128"/>
                    <a:pt x="16" y="126"/>
                    <a:pt x="16" y="124"/>
                  </a:cubicBezTo>
                  <a:cubicBezTo>
                    <a:pt x="16" y="92"/>
                    <a:pt x="16" y="92"/>
                    <a:pt x="16" y="92"/>
                  </a:cubicBezTo>
                  <a:cubicBezTo>
                    <a:pt x="16" y="90"/>
                    <a:pt x="18" y="88"/>
                    <a:pt x="20" y="88"/>
                  </a:cubicBezTo>
                  <a:cubicBezTo>
                    <a:pt x="68" y="88"/>
                    <a:pt x="68" y="88"/>
                    <a:pt x="68" y="88"/>
                  </a:cubicBezTo>
                  <a:cubicBezTo>
                    <a:pt x="70" y="88"/>
                    <a:pt x="72" y="90"/>
                    <a:pt x="72" y="92"/>
                  </a:cubicBezTo>
                  <a:lnTo>
                    <a:pt x="72" y="124"/>
                  </a:lnTo>
                  <a:close/>
                  <a:moveTo>
                    <a:pt x="136" y="172"/>
                  </a:moveTo>
                  <a:cubicBezTo>
                    <a:pt x="136" y="174"/>
                    <a:pt x="134" y="176"/>
                    <a:pt x="132" y="176"/>
                  </a:cubicBezTo>
                  <a:cubicBezTo>
                    <a:pt x="84" y="176"/>
                    <a:pt x="84" y="176"/>
                    <a:pt x="84" y="176"/>
                  </a:cubicBezTo>
                  <a:cubicBezTo>
                    <a:pt x="82" y="176"/>
                    <a:pt x="80" y="174"/>
                    <a:pt x="80" y="172"/>
                  </a:cubicBezTo>
                  <a:cubicBezTo>
                    <a:pt x="80" y="140"/>
                    <a:pt x="80" y="140"/>
                    <a:pt x="80" y="140"/>
                  </a:cubicBezTo>
                  <a:cubicBezTo>
                    <a:pt x="80" y="138"/>
                    <a:pt x="82" y="136"/>
                    <a:pt x="84" y="136"/>
                  </a:cubicBezTo>
                  <a:cubicBezTo>
                    <a:pt x="132" y="136"/>
                    <a:pt x="132" y="136"/>
                    <a:pt x="132" y="136"/>
                  </a:cubicBezTo>
                  <a:cubicBezTo>
                    <a:pt x="134" y="136"/>
                    <a:pt x="136" y="138"/>
                    <a:pt x="136" y="140"/>
                  </a:cubicBezTo>
                  <a:lnTo>
                    <a:pt x="136" y="172"/>
                  </a:lnTo>
                  <a:close/>
                  <a:moveTo>
                    <a:pt x="136" y="124"/>
                  </a:moveTo>
                  <a:cubicBezTo>
                    <a:pt x="136" y="126"/>
                    <a:pt x="134" y="128"/>
                    <a:pt x="132" y="128"/>
                  </a:cubicBezTo>
                  <a:cubicBezTo>
                    <a:pt x="84" y="128"/>
                    <a:pt x="84" y="128"/>
                    <a:pt x="84" y="128"/>
                  </a:cubicBezTo>
                  <a:cubicBezTo>
                    <a:pt x="82" y="128"/>
                    <a:pt x="80" y="126"/>
                    <a:pt x="80" y="124"/>
                  </a:cubicBezTo>
                  <a:cubicBezTo>
                    <a:pt x="80" y="92"/>
                    <a:pt x="80" y="92"/>
                    <a:pt x="80" y="92"/>
                  </a:cubicBezTo>
                  <a:cubicBezTo>
                    <a:pt x="80" y="90"/>
                    <a:pt x="82" y="88"/>
                    <a:pt x="84" y="88"/>
                  </a:cubicBezTo>
                  <a:cubicBezTo>
                    <a:pt x="132" y="88"/>
                    <a:pt x="132" y="88"/>
                    <a:pt x="132" y="88"/>
                  </a:cubicBezTo>
                  <a:cubicBezTo>
                    <a:pt x="134" y="88"/>
                    <a:pt x="136" y="90"/>
                    <a:pt x="136" y="92"/>
                  </a:cubicBezTo>
                  <a:lnTo>
                    <a:pt x="136" y="124"/>
                  </a:lnTo>
                  <a:close/>
                  <a:moveTo>
                    <a:pt x="136" y="60"/>
                  </a:moveTo>
                  <a:cubicBezTo>
                    <a:pt x="136" y="62"/>
                    <a:pt x="134" y="64"/>
                    <a:pt x="132" y="64"/>
                  </a:cubicBezTo>
                  <a:cubicBezTo>
                    <a:pt x="20" y="64"/>
                    <a:pt x="20" y="64"/>
                    <a:pt x="20" y="64"/>
                  </a:cubicBezTo>
                  <a:cubicBezTo>
                    <a:pt x="18" y="64"/>
                    <a:pt x="16" y="62"/>
                    <a:pt x="16" y="60"/>
                  </a:cubicBezTo>
                  <a:cubicBezTo>
                    <a:pt x="16" y="20"/>
                    <a:pt x="16" y="20"/>
                    <a:pt x="16" y="20"/>
                  </a:cubicBezTo>
                  <a:cubicBezTo>
                    <a:pt x="16" y="18"/>
                    <a:pt x="18" y="16"/>
                    <a:pt x="20" y="16"/>
                  </a:cubicBezTo>
                  <a:cubicBezTo>
                    <a:pt x="132" y="16"/>
                    <a:pt x="132" y="16"/>
                    <a:pt x="132" y="16"/>
                  </a:cubicBezTo>
                  <a:cubicBezTo>
                    <a:pt x="134" y="16"/>
                    <a:pt x="136" y="18"/>
                    <a:pt x="136" y="20"/>
                  </a:cubicBezTo>
                  <a:lnTo>
                    <a:pt x="136"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Rectangle 17"/>
            <p:cNvSpPr>
              <a:spLocks noChangeArrowheads="1"/>
            </p:cNvSpPr>
            <p:nvPr/>
          </p:nvSpPr>
          <p:spPr bwMode="auto">
            <a:xfrm>
              <a:off x="10026651" y="4762501"/>
              <a:ext cx="88900"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18"/>
            <p:cNvSpPr>
              <a:spLocks noChangeArrowheads="1"/>
            </p:cNvSpPr>
            <p:nvPr/>
          </p:nvSpPr>
          <p:spPr bwMode="auto">
            <a:xfrm>
              <a:off x="10026651" y="4873626"/>
              <a:ext cx="88900" cy="238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Rectangle 19"/>
            <p:cNvSpPr>
              <a:spLocks noChangeArrowheads="1"/>
            </p:cNvSpPr>
            <p:nvPr/>
          </p:nvSpPr>
          <p:spPr bwMode="auto">
            <a:xfrm>
              <a:off x="10026651" y="4919663"/>
              <a:ext cx="88900"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0"/>
            <p:cNvSpPr>
              <a:spLocks/>
            </p:cNvSpPr>
            <p:nvPr/>
          </p:nvSpPr>
          <p:spPr bwMode="auto">
            <a:xfrm>
              <a:off x="9847263" y="4729163"/>
              <a:ext cx="88900" cy="88900"/>
            </a:xfrm>
            <a:custGeom>
              <a:avLst/>
              <a:gdLst>
                <a:gd name="T0" fmla="*/ 35 w 56"/>
                <a:gd name="T1" fmla="*/ 0 h 56"/>
                <a:gd name="T2" fmla="*/ 21 w 56"/>
                <a:gd name="T3" fmla="*/ 0 h 56"/>
                <a:gd name="T4" fmla="*/ 21 w 56"/>
                <a:gd name="T5" fmla="*/ 21 h 56"/>
                <a:gd name="T6" fmla="*/ 0 w 56"/>
                <a:gd name="T7" fmla="*/ 21 h 56"/>
                <a:gd name="T8" fmla="*/ 0 w 56"/>
                <a:gd name="T9" fmla="*/ 35 h 56"/>
                <a:gd name="T10" fmla="*/ 21 w 56"/>
                <a:gd name="T11" fmla="*/ 35 h 56"/>
                <a:gd name="T12" fmla="*/ 21 w 56"/>
                <a:gd name="T13" fmla="*/ 56 h 56"/>
                <a:gd name="T14" fmla="*/ 35 w 56"/>
                <a:gd name="T15" fmla="*/ 56 h 56"/>
                <a:gd name="T16" fmla="*/ 35 w 56"/>
                <a:gd name="T17" fmla="*/ 35 h 56"/>
                <a:gd name="T18" fmla="*/ 56 w 56"/>
                <a:gd name="T19" fmla="*/ 35 h 56"/>
                <a:gd name="T20" fmla="*/ 56 w 56"/>
                <a:gd name="T21" fmla="*/ 21 h 56"/>
                <a:gd name="T22" fmla="*/ 35 w 56"/>
                <a:gd name="T23" fmla="*/ 21 h 56"/>
                <a:gd name="T24" fmla="*/ 35 w 56"/>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6">
                  <a:moveTo>
                    <a:pt x="35" y="0"/>
                  </a:moveTo>
                  <a:lnTo>
                    <a:pt x="21" y="0"/>
                  </a:lnTo>
                  <a:lnTo>
                    <a:pt x="21" y="21"/>
                  </a:lnTo>
                  <a:lnTo>
                    <a:pt x="0" y="21"/>
                  </a:lnTo>
                  <a:lnTo>
                    <a:pt x="0" y="35"/>
                  </a:lnTo>
                  <a:lnTo>
                    <a:pt x="21" y="35"/>
                  </a:lnTo>
                  <a:lnTo>
                    <a:pt x="21" y="56"/>
                  </a:lnTo>
                  <a:lnTo>
                    <a:pt x="35" y="56"/>
                  </a:lnTo>
                  <a:lnTo>
                    <a:pt x="35" y="35"/>
                  </a:lnTo>
                  <a:lnTo>
                    <a:pt x="56" y="35"/>
                  </a:lnTo>
                  <a:lnTo>
                    <a:pt x="56" y="21"/>
                  </a:lnTo>
                  <a:lnTo>
                    <a:pt x="35" y="21"/>
                  </a:lnTo>
                  <a:lnTo>
                    <a:pt x="3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1"/>
            <p:cNvSpPr>
              <a:spLocks/>
            </p:cNvSpPr>
            <p:nvPr/>
          </p:nvSpPr>
          <p:spPr bwMode="auto">
            <a:xfrm>
              <a:off x="9847263" y="4862513"/>
              <a:ext cx="88900" cy="90488"/>
            </a:xfrm>
            <a:custGeom>
              <a:avLst/>
              <a:gdLst>
                <a:gd name="T0" fmla="*/ 46 w 56"/>
                <a:gd name="T1" fmla="*/ 0 h 57"/>
                <a:gd name="T2" fmla="*/ 28 w 56"/>
                <a:gd name="T3" fmla="*/ 18 h 57"/>
                <a:gd name="T4" fmla="*/ 10 w 56"/>
                <a:gd name="T5" fmla="*/ 0 h 57"/>
                <a:gd name="T6" fmla="*/ 0 w 56"/>
                <a:gd name="T7" fmla="*/ 11 h 57"/>
                <a:gd name="T8" fmla="*/ 18 w 56"/>
                <a:gd name="T9" fmla="*/ 29 h 57"/>
                <a:gd name="T10" fmla="*/ 0 w 56"/>
                <a:gd name="T11" fmla="*/ 46 h 57"/>
                <a:gd name="T12" fmla="*/ 10 w 56"/>
                <a:gd name="T13" fmla="*/ 57 h 57"/>
                <a:gd name="T14" fmla="*/ 28 w 56"/>
                <a:gd name="T15" fmla="*/ 39 h 57"/>
                <a:gd name="T16" fmla="*/ 46 w 56"/>
                <a:gd name="T17" fmla="*/ 57 h 57"/>
                <a:gd name="T18" fmla="*/ 56 w 56"/>
                <a:gd name="T19" fmla="*/ 46 h 57"/>
                <a:gd name="T20" fmla="*/ 39 w 56"/>
                <a:gd name="T21" fmla="*/ 29 h 57"/>
                <a:gd name="T22" fmla="*/ 56 w 56"/>
                <a:gd name="T23" fmla="*/ 11 h 57"/>
                <a:gd name="T24" fmla="*/ 46 w 56"/>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7">
                  <a:moveTo>
                    <a:pt x="46" y="0"/>
                  </a:moveTo>
                  <a:lnTo>
                    <a:pt x="28" y="18"/>
                  </a:lnTo>
                  <a:lnTo>
                    <a:pt x="10" y="0"/>
                  </a:lnTo>
                  <a:lnTo>
                    <a:pt x="0" y="11"/>
                  </a:lnTo>
                  <a:lnTo>
                    <a:pt x="18" y="29"/>
                  </a:lnTo>
                  <a:lnTo>
                    <a:pt x="0" y="46"/>
                  </a:lnTo>
                  <a:lnTo>
                    <a:pt x="10" y="57"/>
                  </a:lnTo>
                  <a:lnTo>
                    <a:pt x="28" y="39"/>
                  </a:lnTo>
                  <a:lnTo>
                    <a:pt x="46" y="57"/>
                  </a:lnTo>
                  <a:lnTo>
                    <a:pt x="56" y="46"/>
                  </a:lnTo>
                  <a:lnTo>
                    <a:pt x="39" y="29"/>
                  </a:lnTo>
                  <a:lnTo>
                    <a:pt x="56" y="11"/>
                  </a:lnTo>
                  <a:lnTo>
                    <a:pt x="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cxnSp>
        <p:nvCxnSpPr>
          <p:cNvPr id="41" name="Straight Connector 40">
            <a:extLst>
              <a:ext uri="{C183D7F6-B498-43B3-948B-1728B52AA6E4}">
                <adec:decorative xmlns:adec="http://schemas.microsoft.com/office/drawing/2017/decorative" val="1"/>
              </a:ext>
            </a:extLst>
          </p:cNvPr>
          <p:cNvCxnSpPr/>
          <p:nvPr/>
        </p:nvCxnSpPr>
        <p:spPr>
          <a:xfrm>
            <a:off x="627497" y="4211992"/>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C183D7F6-B498-43B3-948B-1728B52AA6E4}">
                <adec:decorative xmlns:adec="http://schemas.microsoft.com/office/drawing/2017/decorative" val="1"/>
              </a:ext>
            </a:extLst>
          </p:cNvPr>
          <p:cNvCxnSpPr/>
          <p:nvPr/>
        </p:nvCxnSpPr>
        <p:spPr>
          <a:xfrm>
            <a:off x="3347456" y="4211993"/>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C183D7F6-B498-43B3-948B-1728B52AA6E4}">
                <adec:decorative xmlns:adec="http://schemas.microsoft.com/office/drawing/2017/decorative" val="1"/>
              </a:ext>
            </a:extLst>
          </p:cNvPr>
          <p:cNvCxnSpPr/>
          <p:nvPr/>
        </p:nvCxnSpPr>
        <p:spPr>
          <a:xfrm>
            <a:off x="6304618" y="4211994"/>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C183D7F6-B498-43B3-948B-1728B52AA6E4}">
                <adec:decorative xmlns:adec="http://schemas.microsoft.com/office/drawing/2017/decorative" val="1"/>
              </a:ext>
            </a:extLst>
          </p:cNvPr>
          <p:cNvCxnSpPr/>
          <p:nvPr/>
        </p:nvCxnSpPr>
        <p:spPr>
          <a:xfrm rot="10800000">
            <a:off x="1896393" y="2884932"/>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C183D7F6-B498-43B3-948B-1728B52AA6E4}">
                <adec:decorative xmlns:adec="http://schemas.microsoft.com/office/drawing/2017/decorative" val="1"/>
              </a:ext>
            </a:extLst>
          </p:cNvPr>
          <p:cNvCxnSpPr/>
          <p:nvPr/>
        </p:nvCxnSpPr>
        <p:spPr>
          <a:xfrm rot="10800000">
            <a:off x="4878896" y="2847881"/>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C183D7F6-B498-43B3-948B-1728B52AA6E4}">
                <adec:decorative xmlns:adec="http://schemas.microsoft.com/office/drawing/2017/decorative" val="1"/>
              </a:ext>
            </a:extLst>
          </p:cNvPr>
          <p:cNvCxnSpPr/>
          <p:nvPr/>
        </p:nvCxnSpPr>
        <p:spPr>
          <a:xfrm rot="10800000">
            <a:off x="7668385" y="2857041"/>
            <a:ext cx="0" cy="318535"/>
          </a:xfrm>
          <a:prstGeom prst="line">
            <a:avLst/>
          </a:prstGeom>
          <a:ln w="15875" cap="sq">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C183D7F6-B498-43B3-948B-1728B52AA6E4}">
                <adec:decorative xmlns:adec="http://schemas.microsoft.com/office/drawing/2017/decorative" val="1"/>
              </a:ext>
            </a:extLst>
          </p:cNvPr>
          <p:cNvCxnSpPr/>
          <p:nvPr/>
        </p:nvCxnSpPr>
        <p:spPr>
          <a:xfrm rot="10800000">
            <a:off x="9015517" y="4211993"/>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C183D7F6-B498-43B3-948B-1728B52AA6E4}">
                <adec:decorative xmlns:adec="http://schemas.microsoft.com/office/drawing/2017/decorative" val="1"/>
              </a:ext>
            </a:extLst>
          </p:cNvPr>
          <p:cNvCxnSpPr/>
          <p:nvPr/>
        </p:nvCxnSpPr>
        <p:spPr>
          <a:xfrm rot="10800000">
            <a:off x="11605308" y="4182125"/>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C183D7F6-B498-43B3-948B-1728B52AA6E4}">
                <adec:decorative xmlns:adec="http://schemas.microsoft.com/office/drawing/2017/decorative" val="1"/>
              </a:ext>
            </a:extLst>
          </p:cNvPr>
          <p:cNvCxnSpPr/>
          <p:nvPr/>
        </p:nvCxnSpPr>
        <p:spPr>
          <a:xfrm rot="10800000">
            <a:off x="10332799" y="2793099"/>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7" name="Rectangle 66">
            <a:extLst>
              <a:ext uri="{C183D7F6-B498-43B3-948B-1728B52AA6E4}">
                <adec:decorative xmlns:adec="http://schemas.microsoft.com/office/drawing/2017/decorative" val="1"/>
              </a:ext>
            </a:extLst>
          </p:cNvPr>
          <p:cNvSpPr/>
          <p:nvPr/>
        </p:nvSpPr>
        <p:spPr>
          <a:xfrm>
            <a:off x="1005684" y="2125594"/>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Contextualising remote learning</a:t>
            </a:r>
          </a:p>
        </p:txBody>
      </p:sp>
      <p:sp>
        <p:nvSpPr>
          <p:cNvPr id="68" name="Rectangle 67">
            <a:extLst>
              <a:ext uri="{C183D7F6-B498-43B3-948B-1728B52AA6E4}">
                <adec:decorative xmlns:adec="http://schemas.microsoft.com/office/drawing/2017/decorative" val="1"/>
              </a:ext>
            </a:extLst>
          </p:cNvPr>
          <p:cNvSpPr/>
          <p:nvPr/>
        </p:nvSpPr>
        <p:spPr>
          <a:xfrm>
            <a:off x="2328361" y="4603359"/>
            <a:ext cx="2038189"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Delivering remote learning</a:t>
            </a:r>
          </a:p>
        </p:txBody>
      </p:sp>
      <p:sp>
        <p:nvSpPr>
          <p:cNvPr id="69" name="Rectangle 68">
            <a:extLst>
              <a:ext uri="{C183D7F6-B498-43B3-948B-1728B52AA6E4}">
                <adec:decorative xmlns:adec="http://schemas.microsoft.com/office/drawing/2017/decorative" val="1"/>
              </a:ext>
            </a:extLst>
          </p:cNvPr>
          <p:cNvSpPr/>
          <p:nvPr/>
        </p:nvSpPr>
        <p:spPr>
          <a:xfrm>
            <a:off x="5413909" y="4617476"/>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Challenges and barriers</a:t>
            </a:r>
          </a:p>
        </p:txBody>
      </p:sp>
      <p:sp>
        <p:nvSpPr>
          <p:cNvPr id="70" name="Rectangle 69">
            <a:extLst>
              <a:ext uri="{C183D7F6-B498-43B3-948B-1728B52AA6E4}">
                <adec:decorative xmlns:adec="http://schemas.microsoft.com/office/drawing/2017/decorative" val="1"/>
              </a:ext>
            </a:extLst>
          </p:cNvPr>
          <p:cNvSpPr/>
          <p:nvPr/>
        </p:nvSpPr>
        <p:spPr>
          <a:xfrm>
            <a:off x="3979243" y="2120484"/>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Curriculum alignment</a:t>
            </a:r>
          </a:p>
        </p:txBody>
      </p:sp>
      <p:sp>
        <p:nvSpPr>
          <p:cNvPr id="71" name="Title 70"/>
          <p:cNvSpPr>
            <a:spLocks noGrp="1"/>
          </p:cNvSpPr>
          <p:nvPr>
            <p:ph type="title" idx="4294967295"/>
          </p:nvPr>
        </p:nvSpPr>
        <p:spPr>
          <a:xfrm>
            <a:off x="6777676" y="2167842"/>
            <a:ext cx="178141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mn-lt"/>
                <a:ea typeface="+mn-ea"/>
                <a:cs typeface="+mn-cs"/>
              </a:rPr>
              <a:t>Pupil engagement</a:t>
            </a:r>
          </a:p>
        </p:txBody>
      </p:sp>
      <p:sp>
        <p:nvSpPr>
          <p:cNvPr id="72" name="Rectangle 71">
            <a:extLst>
              <a:ext uri="{C183D7F6-B498-43B3-948B-1728B52AA6E4}">
                <adec:decorative xmlns:adec="http://schemas.microsoft.com/office/drawing/2017/decorative" val="1"/>
              </a:ext>
            </a:extLst>
          </p:cNvPr>
          <p:cNvSpPr/>
          <p:nvPr/>
        </p:nvSpPr>
        <p:spPr>
          <a:xfrm>
            <a:off x="8124808" y="4703730"/>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Positives and improvement</a:t>
            </a:r>
          </a:p>
        </p:txBody>
      </p:sp>
      <p:sp>
        <p:nvSpPr>
          <p:cNvPr id="73" name="Rectangle 72">
            <a:extLst>
              <a:ext uri="{C183D7F6-B498-43B3-948B-1728B52AA6E4}">
                <adec:decorative xmlns:adec="http://schemas.microsoft.com/office/drawing/2017/decorative" val="1"/>
              </a:ext>
            </a:extLst>
          </p:cNvPr>
          <p:cNvSpPr/>
          <p:nvPr/>
        </p:nvSpPr>
        <p:spPr>
          <a:xfrm>
            <a:off x="9474518" y="2260323"/>
            <a:ext cx="1618356" cy="338554"/>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Final thoughts </a:t>
            </a:r>
          </a:p>
        </p:txBody>
      </p:sp>
      <p:sp>
        <p:nvSpPr>
          <p:cNvPr id="74" name="Rectangle 73">
            <a:extLst>
              <a:ext uri="{C183D7F6-B498-43B3-948B-1728B52AA6E4}">
                <adec:decorative xmlns:adec="http://schemas.microsoft.com/office/drawing/2017/decorative" val="1"/>
              </a:ext>
            </a:extLst>
          </p:cNvPr>
          <p:cNvSpPr/>
          <p:nvPr/>
        </p:nvSpPr>
        <p:spPr>
          <a:xfrm>
            <a:off x="10428029" y="4676109"/>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Annex: Teacher case studies </a:t>
            </a:r>
          </a:p>
        </p:txBody>
      </p:sp>
      <p:sp>
        <p:nvSpPr>
          <p:cNvPr id="75" name="TextBox 74">
            <a:extLst>
              <a:ext uri="{C183D7F6-B498-43B3-948B-1728B52AA6E4}">
                <adec:decorative xmlns:adec="http://schemas.microsoft.com/office/drawing/2017/decorative" val="1"/>
              </a:ext>
            </a:extLst>
          </p:cNvPr>
          <p:cNvSpPr txBox="1"/>
          <p:nvPr/>
        </p:nvSpPr>
        <p:spPr>
          <a:xfrm>
            <a:off x="29452" y="4622176"/>
            <a:ext cx="1855073" cy="584775"/>
          </a:xfrm>
          <a:prstGeom prst="rect">
            <a:avLst/>
          </a:prstGeom>
          <a:noFill/>
        </p:spPr>
        <p:txBody>
          <a:bodyPr wrap="square" rtlCol="0">
            <a:spAutoFit/>
          </a:bodyPr>
          <a:lstStyle/>
          <a:p>
            <a:pPr algn="ctr"/>
            <a:r>
              <a:rPr lang="en-GB" sz="1600" dirty="0">
                <a:solidFill>
                  <a:schemeClr val="accent1">
                    <a:lumMod val="60000"/>
                    <a:lumOff val="40000"/>
                  </a:schemeClr>
                </a:solidFill>
              </a:rPr>
              <a:t>Background and methodology</a:t>
            </a:r>
          </a:p>
        </p:txBody>
      </p:sp>
      <p:grpSp>
        <p:nvGrpSpPr>
          <p:cNvPr id="76" name="Group 75">
            <a:extLst>
              <a:ext uri="{C183D7F6-B498-43B3-948B-1728B52AA6E4}">
                <adec:decorative xmlns:adec="http://schemas.microsoft.com/office/drawing/2017/decorative" val="1"/>
              </a:ext>
            </a:extLst>
          </p:cNvPr>
          <p:cNvGrpSpPr/>
          <p:nvPr/>
        </p:nvGrpSpPr>
        <p:grpSpPr>
          <a:xfrm>
            <a:off x="10085858" y="3335335"/>
            <a:ext cx="567219" cy="689738"/>
            <a:chOff x="868994" y="1779475"/>
            <a:chExt cx="567219" cy="689738"/>
          </a:xfrm>
          <a:solidFill>
            <a:schemeClr val="accent1">
              <a:lumMod val="60000"/>
              <a:lumOff val="40000"/>
            </a:schemeClr>
          </a:solidFill>
        </p:grpSpPr>
        <p:sp>
          <p:nvSpPr>
            <p:cNvPr id="77" name="Freeform 5"/>
            <p:cNvSpPr>
              <a:spLocks noEditPoints="1"/>
            </p:cNvSpPr>
            <p:nvPr/>
          </p:nvSpPr>
          <p:spPr bwMode="auto">
            <a:xfrm>
              <a:off x="893498" y="2304039"/>
              <a:ext cx="493707" cy="165174"/>
            </a:xfrm>
            <a:custGeom>
              <a:avLst/>
              <a:gdLst>
                <a:gd name="T0" fmla="*/ 506 w 516"/>
                <a:gd name="T1" fmla="*/ 172 h 172"/>
                <a:gd name="T2" fmla="*/ 10 w 516"/>
                <a:gd name="T3" fmla="*/ 172 h 172"/>
                <a:gd name="T4" fmla="*/ 0 w 516"/>
                <a:gd name="T5" fmla="*/ 162 h 172"/>
                <a:gd name="T6" fmla="*/ 0 w 516"/>
                <a:gd name="T7" fmla="*/ 85 h 172"/>
                <a:gd name="T8" fmla="*/ 1 w 516"/>
                <a:gd name="T9" fmla="*/ 84 h 172"/>
                <a:gd name="T10" fmla="*/ 93 w 516"/>
                <a:gd name="T11" fmla="*/ 4 h 172"/>
                <a:gd name="T12" fmla="*/ 165 w 516"/>
                <a:gd name="T13" fmla="*/ 4 h 172"/>
                <a:gd name="T14" fmla="*/ 167 w 516"/>
                <a:gd name="T15" fmla="*/ 3 h 172"/>
                <a:gd name="T16" fmla="*/ 181 w 516"/>
                <a:gd name="T17" fmla="*/ 5 h 172"/>
                <a:gd name="T18" fmla="*/ 258 w 516"/>
                <a:gd name="T19" fmla="*/ 104 h 172"/>
                <a:gd name="T20" fmla="*/ 335 w 516"/>
                <a:gd name="T21" fmla="*/ 5 h 172"/>
                <a:gd name="T22" fmla="*/ 349 w 516"/>
                <a:gd name="T23" fmla="*/ 3 h 172"/>
                <a:gd name="T24" fmla="*/ 351 w 516"/>
                <a:gd name="T25" fmla="*/ 4 h 172"/>
                <a:gd name="T26" fmla="*/ 423 w 516"/>
                <a:gd name="T27" fmla="*/ 4 h 172"/>
                <a:gd name="T28" fmla="*/ 516 w 516"/>
                <a:gd name="T29" fmla="*/ 84 h 172"/>
                <a:gd name="T30" fmla="*/ 516 w 516"/>
                <a:gd name="T31" fmla="*/ 85 h 172"/>
                <a:gd name="T32" fmla="*/ 516 w 516"/>
                <a:gd name="T33" fmla="*/ 162 h 172"/>
                <a:gd name="T34" fmla="*/ 506 w 516"/>
                <a:gd name="T35" fmla="*/ 172 h 172"/>
                <a:gd name="T36" fmla="*/ 20 w 516"/>
                <a:gd name="T37" fmla="*/ 152 h 172"/>
                <a:gd name="T38" fmla="*/ 496 w 516"/>
                <a:gd name="T39" fmla="*/ 152 h 172"/>
                <a:gd name="T40" fmla="*/ 496 w 516"/>
                <a:gd name="T41" fmla="*/ 86 h 172"/>
                <a:gd name="T42" fmla="*/ 423 w 516"/>
                <a:gd name="T43" fmla="*/ 24 h 172"/>
                <a:gd name="T44" fmla="*/ 349 w 516"/>
                <a:gd name="T45" fmla="*/ 24 h 172"/>
                <a:gd name="T46" fmla="*/ 346 w 516"/>
                <a:gd name="T47" fmla="*/ 24 h 172"/>
                <a:gd name="T48" fmla="*/ 266 w 516"/>
                <a:gd name="T49" fmla="*/ 127 h 172"/>
                <a:gd name="T50" fmla="*/ 258 w 516"/>
                <a:gd name="T51" fmla="*/ 130 h 172"/>
                <a:gd name="T52" fmla="*/ 250 w 516"/>
                <a:gd name="T53" fmla="*/ 127 h 172"/>
                <a:gd name="T54" fmla="*/ 170 w 516"/>
                <a:gd name="T55" fmla="*/ 24 h 172"/>
                <a:gd name="T56" fmla="*/ 167 w 516"/>
                <a:gd name="T57" fmla="*/ 24 h 172"/>
                <a:gd name="T58" fmla="*/ 93 w 516"/>
                <a:gd name="T59" fmla="*/ 24 h 172"/>
                <a:gd name="T60" fmla="*/ 20 w 516"/>
                <a:gd name="T61" fmla="*/ 86 h 172"/>
                <a:gd name="T62" fmla="*/ 20 w 516"/>
                <a:gd name="T63" fmla="*/ 15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6" h="172">
                  <a:moveTo>
                    <a:pt x="506" y="172"/>
                  </a:moveTo>
                  <a:cubicBezTo>
                    <a:pt x="10" y="172"/>
                    <a:pt x="10" y="172"/>
                    <a:pt x="10" y="172"/>
                  </a:cubicBezTo>
                  <a:cubicBezTo>
                    <a:pt x="5" y="172"/>
                    <a:pt x="0" y="168"/>
                    <a:pt x="0" y="162"/>
                  </a:cubicBezTo>
                  <a:cubicBezTo>
                    <a:pt x="0" y="85"/>
                    <a:pt x="0" y="85"/>
                    <a:pt x="0" y="85"/>
                  </a:cubicBezTo>
                  <a:cubicBezTo>
                    <a:pt x="0" y="85"/>
                    <a:pt x="1" y="84"/>
                    <a:pt x="1" y="84"/>
                  </a:cubicBezTo>
                  <a:cubicBezTo>
                    <a:pt x="7" y="38"/>
                    <a:pt x="47" y="4"/>
                    <a:pt x="93" y="4"/>
                  </a:cubicBezTo>
                  <a:cubicBezTo>
                    <a:pt x="165" y="4"/>
                    <a:pt x="165" y="4"/>
                    <a:pt x="165" y="4"/>
                  </a:cubicBezTo>
                  <a:cubicBezTo>
                    <a:pt x="166" y="4"/>
                    <a:pt x="167" y="3"/>
                    <a:pt x="167" y="3"/>
                  </a:cubicBezTo>
                  <a:cubicBezTo>
                    <a:pt x="172" y="0"/>
                    <a:pt x="177" y="1"/>
                    <a:pt x="181" y="5"/>
                  </a:cubicBezTo>
                  <a:cubicBezTo>
                    <a:pt x="258" y="104"/>
                    <a:pt x="258" y="104"/>
                    <a:pt x="258" y="104"/>
                  </a:cubicBezTo>
                  <a:cubicBezTo>
                    <a:pt x="335" y="5"/>
                    <a:pt x="335" y="5"/>
                    <a:pt x="335" y="5"/>
                  </a:cubicBezTo>
                  <a:cubicBezTo>
                    <a:pt x="339" y="1"/>
                    <a:pt x="344" y="0"/>
                    <a:pt x="349" y="3"/>
                  </a:cubicBezTo>
                  <a:cubicBezTo>
                    <a:pt x="349" y="3"/>
                    <a:pt x="350" y="4"/>
                    <a:pt x="351" y="4"/>
                  </a:cubicBezTo>
                  <a:cubicBezTo>
                    <a:pt x="423" y="4"/>
                    <a:pt x="423" y="4"/>
                    <a:pt x="423" y="4"/>
                  </a:cubicBezTo>
                  <a:cubicBezTo>
                    <a:pt x="469" y="4"/>
                    <a:pt x="509" y="38"/>
                    <a:pt x="516" y="84"/>
                  </a:cubicBezTo>
                  <a:cubicBezTo>
                    <a:pt x="516" y="84"/>
                    <a:pt x="516" y="85"/>
                    <a:pt x="516" y="85"/>
                  </a:cubicBezTo>
                  <a:cubicBezTo>
                    <a:pt x="516" y="162"/>
                    <a:pt x="516" y="162"/>
                    <a:pt x="516" y="162"/>
                  </a:cubicBezTo>
                  <a:cubicBezTo>
                    <a:pt x="516" y="168"/>
                    <a:pt x="511" y="172"/>
                    <a:pt x="506" y="172"/>
                  </a:cubicBezTo>
                  <a:close/>
                  <a:moveTo>
                    <a:pt x="20" y="152"/>
                  </a:moveTo>
                  <a:cubicBezTo>
                    <a:pt x="496" y="152"/>
                    <a:pt x="496" y="152"/>
                    <a:pt x="496" y="152"/>
                  </a:cubicBezTo>
                  <a:cubicBezTo>
                    <a:pt x="496" y="86"/>
                    <a:pt x="496" y="86"/>
                    <a:pt x="496" y="86"/>
                  </a:cubicBezTo>
                  <a:cubicBezTo>
                    <a:pt x="490" y="51"/>
                    <a:pt x="459" y="24"/>
                    <a:pt x="423" y="24"/>
                  </a:cubicBezTo>
                  <a:cubicBezTo>
                    <a:pt x="349" y="24"/>
                    <a:pt x="349" y="24"/>
                    <a:pt x="349" y="24"/>
                  </a:cubicBezTo>
                  <a:cubicBezTo>
                    <a:pt x="348" y="24"/>
                    <a:pt x="347" y="24"/>
                    <a:pt x="346" y="24"/>
                  </a:cubicBezTo>
                  <a:cubicBezTo>
                    <a:pt x="266" y="127"/>
                    <a:pt x="266" y="127"/>
                    <a:pt x="266" y="127"/>
                  </a:cubicBezTo>
                  <a:cubicBezTo>
                    <a:pt x="264" y="129"/>
                    <a:pt x="261" y="130"/>
                    <a:pt x="258" y="130"/>
                  </a:cubicBezTo>
                  <a:cubicBezTo>
                    <a:pt x="255" y="130"/>
                    <a:pt x="252" y="129"/>
                    <a:pt x="250" y="127"/>
                  </a:cubicBezTo>
                  <a:cubicBezTo>
                    <a:pt x="170" y="24"/>
                    <a:pt x="170" y="24"/>
                    <a:pt x="170" y="24"/>
                  </a:cubicBezTo>
                  <a:cubicBezTo>
                    <a:pt x="169" y="24"/>
                    <a:pt x="168" y="24"/>
                    <a:pt x="167" y="24"/>
                  </a:cubicBezTo>
                  <a:cubicBezTo>
                    <a:pt x="93" y="24"/>
                    <a:pt x="93" y="24"/>
                    <a:pt x="93" y="24"/>
                  </a:cubicBezTo>
                  <a:cubicBezTo>
                    <a:pt x="57" y="24"/>
                    <a:pt x="26" y="51"/>
                    <a:pt x="20" y="86"/>
                  </a:cubicBezTo>
                  <a:lnTo>
                    <a:pt x="20"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6"/>
            <p:cNvSpPr>
              <a:spLocks noEditPoints="1"/>
            </p:cNvSpPr>
            <p:nvPr/>
          </p:nvSpPr>
          <p:spPr bwMode="auto">
            <a:xfrm>
              <a:off x="969732" y="1977321"/>
              <a:ext cx="112536" cy="108906"/>
            </a:xfrm>
            <a:custGeom>
              <a:avLst/>
              <a:gdLst>
                <a:gd name="T0" fmla="*/ 40 w 117"/>
                <a:gd name="T1" fmla="*/ 113 h 113"/>
                <a:gd name="T2" fmla="*/ 31 w 117"/>
                <a:gd name="T3" fmla="*/ 108 h 113"/>
                <a:gd name="T4" fmla="*/ 30 w 117"/>
                <a:gd name="T5" fmla="*/ 106 h 113"/>
                <a:gd name="T6" fmla="*/ 20 w 117"/>
                <a:gd name="T7" fmla="*/ 7 h 113"/>
                <a:gd name="T8" fmla="*/ 32 w 117"/>
                <a:gd name="T9" fmla="*/ 2 h 113"/>
                <a:gd name="T10" fmla="*/ 37 w 117"/>
                <a:gd name="T11" fmla="*/ 3 h 113"/>
                <a:gd name="T12" fmla="*/ 40 w 117"/>
                <a:gd name="T13" fmla="*/ 5 h 113"/>
                <a:gd name="T14" fmla="*/ 49 w 117"/>
                <a:gd name="T15" fmla="*/ 11 h 113"/>
                <a:gd name="T16" fmla="*/ 108 w 117"/>
                <a:gd name="T17" fmla="*/ 26 h 113"/>
                <a:gd name="T18" fmla="*/ 116 w 117"/>
                <a:gd name="T19" fmla="*/ 37 h 113"/>
                <a:gd name="T20" fmla="*/ 106 w 117"/>
                <a:gd name="T21" fmla="*/ 46 h 113"/>
                <a:gd name="T22" fmla="*/ 50 w 117"/>
                <a:gd name="T23" fmla="*/ 103 h 113"/>
                <a:gd name="T24" fmla="*/ 43 w 117"/>
                <a:gd name="T25" fmla="*/ 113 h 113"/>
                <a:gd name="T26" fmla="*/ 40 w 117"/>
                <a:gd name="T27" fmla="*/ 113 h 113"/>
                <a:gd name="T28" fmla="*/ 34 w 117"/>
                <a:gd name="T29" fmla="*/ 25 h 113"/>
                <a:gd name="T30" fmla="*/ 37 w 117"/>
                <a:gd name="T31" fmla="*/ 71 h 113"/>
                <a:gd name="T32" fmla="*/ 66 w 117"/>
                <a:gd name="T33" fmla="*/ 38 h 113"/>
                <a:gd name="T34" fmla="*/ 40 w 117"/>
                <a:gd name="T35" fmla="*/ 29 h 113"/>
                <a:gd name="T36" fmla="*/ 34 w 117"/>
                <a:gd name="T37" fmla="*/ 2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113">
                  <a:moveTo>
                    <a:pt x="40" y="113"/>
                  </a:moveTo>
                  <a:cubicBezTo>
                    <a:pt x="36" y="113"/>
                    <a:pt x="33" y="111"/>
                    <a:pt x="31" y="108"/>
                  </a:cubicBezTo>
                  <a:cubicBezTo>
                    <a:pt x="31" y="108"/>
                    <a:pt x="31" y="107"/>
                    <a:pt x="30" y="106"/>
                  </a:cubicBezTo>
                  <a:cubicBezTo>
                    <a:pt x="22" y="93"/>
                    <a:pt x="0" y="48"/>
                    <a:pt x="20" y="7"/>
                  </a:cubicBezTo>
                  <a:cubicBezTo>
                    <a:pt x="22" y="2"/>
                    <a:pt x="28" y="0"/>
                    <a:pt x="32" y="2"/>
                  </a:cubicBezTo>
                  <a:cubicBezTo>
                    <a:pt x="37" y="3"/>
                    <a:pt x="37" y="3"/>
                    <a:pt x="37" y="3"/>
                  </a:cubicBezTo>
                  <a:cubicBezTo>
                    <a:pt x="38" y="3"/>
                    <a:pt x="39" y="4"/>
                    <a:pt x="40" y="5"/>
                  </a:cubicBezTo>
                  <a:cubicBezTo>
                    <a:pt x="41" y="6"/>
                    <a:pt x="44" y="8"/>
                    <a:pt x="49" y="11"/>
                  </a:cubicBezTo>
                  <a:cubicBezTo>
                    <a:pt x="62" y="17"/>
                    <a:pt x="84" y="23"/>
                    <a:pt x="108" y="26"/>
                  </a:cubicBezTo>
                  <a:cubicBezTo>
                    <a:pt x="113" y="27"/>
                    <a:pt x="117" y="32"/>
                    <a:pt x="116" y="37"/>
                  </a:cubicBezTo>
                  <a:cubicBezTo>
                    <a:pt x="116" y="42"/>
                    <a:pt x="111" y="46"/>
                    <a:pt x="106" y="46"/>
                  </a:cubicBezTo>
                  <a:cubicBezTo>
                    <a:pt x="75" y="46"/>
                    <a:pt x="50" y="72"/>
                    <a:pt x="50" y="103"/>
                  </a:cubicBezTo>
                  <a:cubicBezTo>
                    <a:pt x="50" y="107"/>
                    <a:pt x="47" y="111"/>
                    <a:pt x="43" y="113"/>
                  </a:cubicBezTo>
                  <a:cubicBezTo>
                    <a:pt x="42" y="113"/>
                    <a:pt x="41" y="113"/>
                    <a:pt x="40" y="113"/>
                  </a:cubicBezTo>
                  <a:close/>
                  <a:moveTo>
                    <a:pt x="34" y="25"/>
                  </a:moveTo>
                  <a:cubicBezTo>
                    <a:pt x="30" y="42"/>
                    <a:pt x="33" y="58"/>
                    <a:pt x="37" y="71"/>
                  </a:cubicBezTo>
                  <a:cubicBezTo>
                    <a:pt x="43" y="58"/>
                    <a:pt x="53" y="46"/>
                    <a:pt x="66" y="38"/>
                  </a:cubicBezTo>
                  <a:cubicBezTo>
                    <a:pt x="56" y="35"/>
                    <a:pt x="47" y="32"/>
                    <a:pt x="40" y="29"/>
                  </a:cubicBezTo>
                  <a:cubicBezTo>
                    <a:pt x="38" y="28"/>
                    <a:pt x="36" y="27"/>
                    <a:pt x="34"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7"/>
            <p:cNvSpPr>
              <a:spLocks noEditPoints="1"/>
            </p:cNvSpPr>
            <p:nvPr/>
          </p:nvSpPr>
          <p:spPr bwMode="auto">
            <a:xfrm>
              <a:off x="1199342" y="1977321"/>
              <a:ext cx="111629" cy="108906"/>
            </a:xfrm>
            <a:custGeom>
              <a:avLst/>
              <a:gdLst>
                <a:gd name="T0" fmla="*/ 76 w 116"/>
                <a:gd name="T1" fmla="*/ 113 h 113"/>
                <a:gd name="T2" fmla="*/ 74 w 116"/>
                <a:gd name="T3" fmla="*/ 113 h 113"/>
                <a:gd name="T4" fmla="*/ 66 w 116"/>
                <a:gd name="T5" fmla="*/ 103 h 113"/>
                <a:gd name="T6" fmla="*/ 10 w 116"/>
                <a:gd name="T7" fmla="*/ 46 h 113"/>
                <a:gd name="T8" fmla="*/ 0 w 116"/>
                <a:gd name="T9" fmla="*/ 37 h 113"/>
                <a:gd name="T10" fmla="*/ 8 w 116"/>
                <a:gd name="T11" fmla="*/ 26 h 113"/>
                <a:gd name="T12" fmla="*/ 67 w 116"/>
                <a:gd name="T13" fmla="*/ 11 h 113"/>
                <a:gd name="T14" fmla="*/ 76 w 116"/>
                <a:gd name="T15" fmla="*/ 5 h 113"/>
                <a:gd name="T16" fmla="*/ 80 w 116"/>
                <a:gd name="T17" fmla="*/ 3 h 113"/>
                <a:gd name="T18" fmla="*/ 84 w 116"/>
                <a:gd name="T19" fmla="*/ 2 h 113"/>
                <a:gd name="T20" fmla="*/ 96 w 116"/>
                <a:gd name="T21" fmla="*/ 7 h 113"/>
                <a:gd name="T22" fmla="*/ 86 w 116"/>
                <a:gd name="T23" fmla="*/ 106 h 113"/>
                <a:gd name="T24" fmla="*/ 85 w 116"/>
                <a:gd name="T25" fmla="*/ 108 h 113"/>
                <a:gd name="T26" fmla="*/ 76 w 116"/>
                <a:gd name="T27" fmla="*/ 113 h 113"/>
                <a:gd name="T28" fmla="*/ 50 w 116"/>
                <a:gd name="T29" fmla="*/ 38 h 113"/>
                <a:gd name="T30" fmla="*/ 80 w 116"/>
                <a:gd name="T31" fmla="*/ 71 h 113"/>
                <a:gd name="T32" fmla="*/ 82 w 116"/>
                <a:gd name="T33" fmla="*/ 25 h 113"/>
                <a:gd name="T34" fmla="*/ 76 w 116"/>
                <a:gd name="T35" fmla="*/ 29 h 113"/>
                <a:gd name="T36" fmla="*/ 50 w 116"/>
                <a:gd name="T37" fmla="*/ 3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113">
                  <a:moveTo>
                    <a:pt x="76" y="113"/>
                  </a:moveTo>
                  <a:cubicBezTo>
                    <a:pt x="75" y="113"/>
                    <a:pt x="75" y="113"/>
                    <a:pt x="74" y="113"/>
                  </a:cubicBezTo>
                  <a:cubicBezTo>
                    <a:pt x="69" y="111"/>
                    <a:pt x="66" y="107"/>
                    <a:pt x="66" y="103"/>
                  </a:cubicBezTo>
                  <a:cubicBezTo>
                    <a:pt x="66" y="72"/>
                    <a:pt x="41" y="46"/>
                    <a:pt x="10" y="46"/>
                  </a:cubicBezTo>
                  <a:cubicBezTo>
                    <a:pt x="5" y="46"/>
                    <a:pt x="0" y="42"/>
                    <a:pt x="0" y="37"/>
                  </a:cubicBezTo>
                  <a:cubicBezTo>
                    <a:pt x="0" y="32"/>
                    <a:pt x="3" y="27"/>
                    <a:pt x="8" y="26"/>
                  </a:cubicBezTo>
                  <a:cubicBezTo>
                    <a:pt x="33" y="23"/>
                    <a:pt x="54" y="17"/>
                    <a:pt x="67" y="11"/>
                  </a:cubicBezTo>
                  <a:cubicBezTo>
                    <a:pt x="72" y="8"/>
                    <a:pt x="75" y="6"/>
                    <a:pt x="76" y="5"/>
                  </a:cubicBezTo>
                  <a:cubicBezTo>
                    <a:pt x="77" y="4"/>
                    <a:pt x="78" y="3"/>
                    <a:pt x="80" y="3"/>
                  </a:cubicBezTo>
                  <a:cubicBezTo>
                    <a:pt x="84" y="2"/>
                    <a:pt x="84" y="2"/>
                    <a:pt x="84" y="2"/>
                  </a:cubicBezTo>
                  <a:cubicBezTo>
                    <a:pt x="88" y="0"/>
                    <a:pt x="94" y="2"/>
                    <a:pt x="96" y="7"/>
                  </a:cubicBezTo>
                  <a:cubicBezTo>
                    <a:pt x="116" y="48"/>
                    <a:pt x="94" y="93"/>
                    <a:pt x="86" y="106"/>
                  </a:cubicBezTo>
                  <a:cubicBezTo>
                    <a:pt x="85" y="107"/>
                    <a:pt x="85" y="108"/>
                    <a:pt x="85" y="108"/>
                  </a:cubicBezTo>
                  <a:cubicBezTo>
                    <a:pt x="83" y="111"/>
                    <a:pt x="80" y="113"/>
                    <a:pt x="76" y="113"/>
                  </a:cubicBezTo>
                  <a:close/>
                  <a:moveTo>
                    <a:pt x="50" y="38"/>
                  </a:moveTo>
                  <a:cubicBezTo>
                    <a:pt x="63" y="46"/>
                    <a:pt x="73" y="58"/>
                    <a:pt x="80" y="71"/>
                  </a:cubicBezTo>
                  <a:cubicBezTo>
                    <a:pt x="84" y="58"/>
                    <a:pt x="86" y="42"/>
                    <a:pt x="82" y="25"/>
                  </a:cubicBezTo>
                  <a:cubicBezTo>
                    <a:pt x="80" y="27"/>
                    <a:pt x="78" y="28"/>
                    <a:pt x="76" y="29"/>
                  </a:cubicBezTo>
                  <a:cubicBezTo>
                    <a:pt x="69" y="32"/>
                    <a:pt x="60" y="35"/>
                    <a:pt x="50"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8"/>
            <p:cNvSpPr>
              <a:spLocks noEditPoints="1"/>
            </p:cNvSpPr>
            <p:nvPr/>
          </p:nvSpPr>
          <p:spPr bwMode="auto">
            <a:xfrm>
              <a:off x="868994" y="1779475"/>
              <a:ext cx="542715" cy="210552"/>
            </a:xfrm>
            <a:custGeom>
              <a:avLst/>
              <a:gdLst>
                <a:gd name="T0" fmla="*/ 283 w 566"/>
                <a:gd name="T1" fmla="*/ 220 h 220"/>
                <a:gd name="T2" fmla="*/ 280 w 566"/>
                <a:gd name="T3" fmla="*/ 220 h 220"/>
                <a:gd name="T4" fmla="*/ 7 w 566"/>
                <a:gd name="T5" fmla="*/ 120 h 220"/>
                <a:gd name="T6" fmla="*/ 0 w 566"/>
                <a:gd name="T7" fmla="*/ 110 h 220"/>
                <a:gd name="T8" fmla="*/ 7 w 566"/>
                <a:gd name="T9" fmla="*/ 101 h 220"/>
                <a:gd name="T10" fmla="*/ 280 w 566"/>
                <a:gd name="T11" fmla="*/ 1 h 220"/>
                <a:gd name="T12" fmla="*/ 286 w 566"/>
                <a:gd name="T13" fmla="*/ 1 h 220"/>
                <a:gd name="T14" fmla="*/ 560 w 566"/>
                <a:gd name="T15" fmla="*/ 101 h 220"/>
                <a:gd name="T16" fmla="*/ 566 w 566"/>
                <a:gd name="T17" fmla="*/ 110 h 220"/>
                <a:gd name="T18" fmla="*/ 560 w 566"/>
                <a:gd name="T19" fmla="*/ 120 h 220"/>
                <a:gd name="T20" fmla="*/ 286 w 566"/>
                <a:gd name="T21" fmla="*/ 220 h 220"/>
                <a:gd name="T22" fmla="*/ 283 w 566"/>
                <a:gd name="T23" fmla="*/ 220 h 220"/>
                <a:gd name="T24" fmla="*/ 39 w 566"/>
                <a:gd name="T25" fmla="*/ 110 h 220"/>
                <a:gd name="T26" fmla="*/ 283 w 566"/>
                <a:gd name="T27" fmla="*/ 199 h 220"/>
                <a:gd name="T28" fmla="*/ 527 w 566"/>
                <a:gd name="T29" fmla="*/ 110 h 220"/>
                <a:gd name="T30" fmla="*/ 283 w 566"/>
                <a:gd name="T31" fmla="*/ 21 h 220"/>
                <a:gd name="T32" fmla="*/ 39 w 566"/>
                <a:gd name="T33" fmla="*/ 1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6" h="220">
                  <a:moveTo>
                    <a:pt x="283" y="220"/>
                  </a:moveTo>
                  <a:cubicBezTo>
                    <a:pt x="282" y="220"/>
                    <a:pt x="281" y="220"/>
                    <a:pt x="280" y="220"/>
                  </a:cubicBezTo>
                  <a:cubicBezTo>
                    <a:pt x="7" y="120"/>
                    <a:pt x="7" y="120"/>
                    <a:pt x="7" y="120"/>
                  </a:cubicBezTo>
                  <a:cubicBezTo>
                    <a:pt x="3" y="118"/>
                    <a:pt x="0" y="114"/>
                    <a:pt x="0" y="110"/>
                  </a:cubicBezTo>
                  <a:cubicBezTo>
                    <a:pt x="0" y="106"/>
                    <a:pt x="3" y="102"/>
                    <a:pt x="7" y="101"/>
                  </a:cubicBezTo>
                  <a:cubicBezTo>
                    <a:pt x="280" y="1"/>
                    <a:pt x="280" y="1"/>
                    <a:pt x="280" y="1"/>
                  </a:cubicBezTo>
                  <a:cubicBezTo>
                    <a:pt x="282" y="0"/>
                    <a:pt x="284" y="0"/>
                    <a:pt x="286" y="1"/>
                  </a:cubicBezTo>
                  <a:cubicBezTo>
                    <a:pt x="560" y="101"/>
                    <a:pt x="560" y="101"/>
                    <a:pt x="560" y="101"/>
                  </a:cubicBezTo>
                  <a:cubicBezTo>
                    <a:pt x="564" y="102"/>
                    <a:pt x="566" y="106"/>
                    <a:pt x="566" y="110"/>
                  </a:cubicBezTo>
                  <a:cubicBezTo>
                    <a:pt x="566" y="114"/>
                    <a:pt x="564" y="118"/>
                    <a:pt x="560" y="120"/>
                  </a:cubicBezTo>
                  <a:cubicBezTo>
                    <a:pt x="286" y="220"/>
                    <a:pt x="286" y="220"/>
                    <a:pt x="286" y="220"/>
                  </a:cubicBezTo>
                  <a:cubicBezTo>
                    <a:pt x="285" y="220"/>
                    <a:pt x="284" y="220"/>
                    <a:pt x="283" y="220"/>
                  </a:cubicBezTo>
                  <a:close/>
                  <a:moveTo>
                    <a:pt x="39" y="110"/>
                  </a:moveTo>
                  <a:cubicBezTo>
                    <a:pt x="283" y="199"/>
                    <a:pt x="283" y="199"/>
                    <a:pt x="283" y="199"/>
                  </a:cubicBezTo>
                  <a:cubicBezTo>
                    <a:pt x="527" y="110"/>
                    <a:pt x="527" y="110"/>
                    <a:pt x="527" y="110"/>
                  </a:cubicBezTo>
                  <a:cubicBezTo>
                    <a:pt x="283" y="21"/>
                    <a:pt x="283" y="21"/>
                    <a:pt x="283" y="21"/>
                  </a:cubicBezTo>
                  <a:lnTo>
                    <a:pt x="39" y="1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9"/>
            <p:cNvSpPr>
              <a:spLocks noEditPoints="1"/>
            </p:cNvSpPr>
            <p:nvPr/>
          </p:nvSpPr>
          <p:spPr bwMode="auto">
            <a:xfrm>
              <a:off x="988791" y="1918330"/>
              <a:ext cx="303122" cy="108906"/>
            </a:xfrm>
            <a:custGeom>
              <a:avLst/>
              <a:gdLst>
                <a:gd name="T0" fmla="*/ 158 w 316"/>
                <a:gd name="T1" fmla="*/ 114 h 114"/>
                <a:gd name="T2" fmla="*/ 85 w 316"/>
                <a:gd name="T3" fmla="*/ 108 h 114"/>
                <a:gd name="T4" fmla="*/ 20 w 316"/>
                <a:gd name="T5" fmla="*/ 91 h 114"/>
                <a:gd name="T6" fmla="*/ 7 w 316"/>
                <a:gd name="T7" fmla="*/ 82 h 114"/>
                <a:gd name="T8" fmla="*/ 0 w 316"/>
                <a:gd name="T9" fmla="*/ 71 h 114"/>
                <a:gd name="T10" fmla="*/ 0 w 316"/>
                <a:gd name="T11" fmla="*/ 68 h 114"/>
                <a:gd name="T12" fmla="*/ 0 w 316"/>
                <a:gd name="T13" fmla="*/ 11 h 114"/>
                <a:gd name="T14" fmla="*/ 4 w 316"/>
                <a:gd name="T15" fmla="*/ 3 h 114"/>
                <a:gd name="T16" fmla="*/ 13 w 316"/>
                <a:gd name="T17" fmla="*/ 1 h 114"/>
                <a:gd name="T18" fmla="*/ 158 w 316"/>
                <a:gd name="T19" fmla="*/ 54 h 114"/>
                <a:gd name="T20" fmla="*/ 303 w 316"/>
                <a:gd name="T21" fmla="*/ 1 h 114"/>
                <a:gd name="T22" fmla="*/ 312 w 316"/>
                <a:gd name="T23" fmla="*/ 3 h 114"/>
                <a:gd name="T24" fmla="*/ 316 w 316"/>
                <a:gd name="T25" fmla="*/ 11 h 114"/>
                <a:gd name="T26" fmla="*/ 316 w 316"/>
                <a:gd name="T27" fmla="*/ 68 h 114"/>
                <a:gd name="T28" fmla="*/ 316 w 316"/>
                <a:gd name="T29" fmla="*/ 71 h 114"/>
                <a:gd name="T30" fmla="*/ 310 w 316"/>
                <a:gd name="T31" fmla="*/ 82 h 114"/>
                <a:gd name="T32" fmla="*/ 296 w 316"/>
                <a:gd name="T33" fmla="*/ 91 h 114"/>
                <a:gd name="T34" fmla="*/ 231 w 316"/>
                <a:gd name="T35" fmla="*/ 108 h 114"/>
                <a:gd name="T36" fmla="*/ 231 w 316"/>
                <a:gd name="T37" fmla="*/ 108 h 114"/>
                <a:gd name="T38" fmla="*/ 158 w 316"/>
                <a:gd name="T39" fmla="*/ 114 h 114"/>
                <a:gd name="T40" fmla="*/ 20 w 316"/>
                <a:gd name="T41" fmla="*/ 67 h 114"/>
                <a:gd name="T42" fmla="*/ 20 w 316"/>
                <a:gd name="T43" fmla="*/ 67 h 114"/>
                <a:gd name="T44" fmla="*/ 29 w 316"/>
                <a:gd name="T45" fmla="*/ 73 h 114"/>
                <a:gd name="T46" fmla="*/ 88 w 316"/>
                <a:gd name="T47" fmla="*/ 88 h 114"/>
                <a:gd name="T48" fmla="*/ 158 w 316"/>
                <a:gd name="T49" fmla="*/ 94 h 114"/>
                <a:gd name="T50" fmla="*/ 228 w 316"/>
                <a:gd name="T51" fmla="*/ 88 h 114"/>
                <a:gd name="T52" fmla="*/ 229 w 316"/>
                <a:gd name="T53" fmla="*/ 88 h 114"/>
                <a:gd name="T54" fmla="*/ 287 w 316"/>
                <a:gd name="T55" fmla="*/ 73 h 114"/>
                <a:gd name="T56" fmla="*/ 296 w 316"/>
                <a:gd name="T57" fmla="*/ 67 h 114"/>
                <a:gd name="T58" fmla="*/ 296 w 316"/>
                <a:gd name="T59" fmla="*/ 67 h 114"/>
                <a:gd name="T60" fmla="*/ 296 w 316"/>
                <a:gd name="T61" fmla="*/ 25 h 114"/>
                <a:gd name="T62" fmla="*/ 161 w 316"/>
                <a:gd name="T63" fmla="*/ 75 h 114"/>
                <a:gd name="T64" fmla="*/ 155 w 316"/>
                <a:gd name="T65" fmla="*/ 75 h 114"/>
                <a:gd name="T66" fmla="*/ 20 w 316"/>
                <a:gd name="T67" fmla="*/ 25 h 114"/>
                <a:gd name="T68" fmla="*/ 20 w 316"/>
                <a:gd name="T69" fmla="*/ 6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 h="114">
                  <a:moveTo>
                    <a:pt x="158" y="114"/>
                  </a:moveTo>
                  <a:cubicBezTo>
                    <a:pt x="133" y="114"/>
                    <a:pt x="108" y="112"/>
                    <a:pt x="85" y="108"/>
                  </a:cubicBezTo>
                  <a:cubicBezTo>
                    <a:pt x="58" y="104"/>
                    <a:pt x="35" y="98"/>
                    <a:pt x="20" y="91"/>
                  </a:cubicBezTo>
                  <a:cubicBezTo>
                    <a:pt x="14" y="88"/>
                    <a:pt x="10" y="85"/>
                    <a:pt x="7" y="82"/>
                  </a:cubicBezTo>
                  <a:cubicBezTo>
                    <a:pt x="3" y="78"/>
                    <a:pt x="1" y="75"/>
                    <a:pt x="0" y="71"/>
                  </a:cubicBezTo>
                  <a:cubicBezTo>
                    <a:pt x="0" y="70"/>
                    <a:pt x="0" y="69"/>
                    <a:pt x="0" y="68"/>
                  </a:cubicBezTo>
                  <a:cubicBezTo>
                    <a:pt x="0" y="11"/>
                    <a:pt x="0" y="11"/>
                    <a:pt x="0" y="11"/>
                  </a:cubicBezTo>
                  <a:cubicBezTo>
                    <a:pt x="0" y="8"/>
                    <a:pt x="1" y="5"/>
                    <a:pt x="4" y="3"/>
                  </a:cubicBezTo>
                  <a:cubicBezTo>
                    <a:pt x="7" y="1"/>
                    <a:pt x="10" y="0"/>
                    <a:pt x="13" y="1"/>
                  </a:cubicBezTo>
                  <a:cubicBezTo>
                    <a:pt x="158" y="54"/>
                    <a:pt x="158" y="54"/>
                    <a:pt x="158" y="54"/>
                  </a:cubicBezTo>
                  <a:cubicBezTo>
                    <a:pt x="303" y="1"/>
                    <a:pt x="303" y="1"/>
                    <a:pt x="303" y="1"/>
                  </a:cubicBezTo>
                  <a:cubicBezTo>
                    <a:pt x="306" y="0"/>
                    <a:pt x="309" y="1"/>
                    <a:pt x="312" y="3"/>
                  </a:cubicBezTo>
                  <a:cubicBezTo>
                    <a:pt x="315" y="5"/>
                    <a:pt x="316" y="8"/>
                    <a:pt x="316" y="11"/>
                  </a:cubicBezTo>
                  <a:cubicBezTo>
                    <a:pt x="316" y="68"/>
                    <a:pt x="316" y="68"/>
                    <a:pt x="316" y="68"/>
                  </a:cubicBezTo>
                  <a:cubicBezTo>
                    <a:pt x="316" y="69"/>
                    <a:pt x="316" y="70"/>
                    <a:pt x="316" y="71"/>
                  </a:cubicBezTo>
                  <a:cubicBezTo>
                    <a:pt x="315" y="75"/>
                    <a:pt x="313" y="78"/>
                    <a:pt x="310" y="82"/>
                  </a:cubicBezTo>
                  <a:cubicBezTo>
                    <a:pt x="306" y="85"/>
                    <a:pt x="301" y="88"/>
                    <a:pt x="296" y="91"/>
                  </a:cubicBezTo>
                  <a:cubicBezTo>
                    <a:pt x="281" y="98"/>
                    <a:pt x="258" y="104"/>
                    <a:pt x="231" y="108"/>
                  </a:cubicBezTo>
                  <a:cubicBezTo>
                    <a:pt x="231" y="108"/>
                    <a:pt x="231" y="108"/>
                    <a:pt x="231" y="108"/>
                  </a:cubicBezTo>
                  <a:cubicBezTo>
                    <a:pt x="208" y="112"/>
                    <a:pt x="183" y="114"/>
                    <a:pt x="158" y="114"/>
                  </a:cubicBezTo>
                  <a:close/>
                  <a:moveTo>
                    <a:pt x="20" y="67"/>
                  </a:moveTo>
                  <a:cubicBezTo>
                    <a:pt x="20" y="67"/>
                    <a:pt x="20" y="67"/>
                    <a:pt x="20" y="67"/>
                  </a:cubicBezTo>
                  <a:cubicBezTo>
                    <a:pt x="21" y="68"/>
                    <a:pt x="24" y="70"/>
                    <a:pt x="29" y="73"/>
                  </a:cubicBezTo>
                  <a:cubicBezTo>
                    <a:pt x="42" y="79"/>
                    <a:pt x="64" y="85"/>
                    <a:pt x="88" y="88"/>
                  </a:cubicBezTo>
                  <a:cubicBezTo>
                    <a:pt x="110" y="92"/>
                    <a:pt x="134" y="94"/>
                    <a:pt x="158" y="94"/>
                  </a:cubicBezTo>
                  <a:cubicBezTo>
                    <a:pt x="182" y="94"/>
                    <a:pt x="206" y="92"/>
                    <a:pt x="228" y="88"/>
                  </a:cubicBezTo>
                  <a:cubicBezTo>
                    <a:pt x="228" y="88"/>
                    <a:pt x="229" y="88"/>
                    <a:pt x="229" y="88"/>
                  </a:cubicBezTo>
                  <a:cubicBezTo>
                    <a:pt x="253" y="84"/>
                    <a:pt x="274" y="79"/>
                    <a:pt x="287" y="73"/>
                  </a:cubicBezTo>
                  <a:cubicBezTo>
                    <a:pt x="292" y="70"/>
                    <a:pt x="295" y="68"/>
                    <a:pt x="296" y="67"/>
                  </a:cubicBezTo>
                  <a:cubicBezTo>
                    <a:pt x="296" y="67"/>
                    <a:pt x="296" y="67"/>
                    <a:pt x="296" y="67"/>
                  </a:cubicBezTo>
                  <a:cubicBezTo>
                    <a:pt x="296" y="25"/>
                    <a:pt x="296" y="25"/>
                    <a:pt x="296" y="25"/>
                  </a:cubicBezTo>
                  <a:cubicBezTo>
                    <a:pt x="161" y="75"/>
                    <a:pt x="161" y="75"/>
                    <a:pt x="161" y="75"/>
                  </a:cubicBezTo>
                  <a:cubicBezTo>
                    <a:pt x="159" y="75"/>
                    <a:pt x="157" y="75"/>
                    <a:pt x="155" y="75"/>
                  </a:cubicBezTo>
                  <a:cubicBezTo>
                    <a:pt x="20" y="25"/>
                    <a:pt x="20" y="25"/>
                    <a:pt x="20" y="25"/>
                  </a:cubicBezTo>
                  <a:lnTo>
                    <a:pt x="20" y="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0"/>
            <p:cNvSpPr>
              <a:spLocks noEditPoints="1"/>
            </p:cNvSpPr>
            <p:nvPr/>
          </p:nvSpPr>
          <p:spPr bwMode="auto">
            <a:xfrm>
              <a:off x="967917" y="2002732"/>
              <a:ext cx="344869" cy="257744"/>
            </a:xfrm>
            <a:custGeom>
              <a:avLst/>
              <a:gdLst>
                <a:gd name="T0" fmla="*/ 180 w 360"/>
                <a:gd name="T1" fmla="*/ 269 h 269"/>
                <a:gd name="T2" fmla="*/ 117 w 360"/>
                <a:gd name="T3" fmla="*/ 250 h 269"/>
                <a:gd name="T4" fmla="*/ 47 w 360"/>
                <a:gd name="T5" fmla="*/ 156 h 269"/>
                <a:gd name="T6" fmla="*/ 44 w 360"/>
                <a:gd name="T7" fmla="*/ 157 h 269"/>
                <a:gd name="T8" fmla="*/ 19 w 360"/>
                <a:gd name="T9" fmla="*/ 130 h 269"/>
                <a:gd name="T10" fmla="*/ 10 w 360"/>
                <a:gd name="T11" fmla="*/ 112 h 269"/>
                <a:gd name="T12" fmla="*/ 3 w 360"/>
                <a:gd name="T13" fmla="*/ 79 h 269"/>
                <a:gd name="T14" fmla="*/ 19 w 360"/>
                <a:gd name="T15" fmla="*/ 65 h 269"/>
                <a:gd name="T16" fmla="*/ 33 w 360"/>
                <a:gd name="T17" fmla="*/ 64 h 269"/>
                <a:gd name="T18" fmla="*/ 108 w 360"/>
                <a:gd name="T19" fmla="*/ 0 h 269"/>
                <a:gd name="T20" fmla="*/ 110 w 360"/>
                <a:gd name="T21" fmla="*/ 0 h 269"/>
                <a:gd name="T22" fmla="*/ 180 w 360"/>
                <a:gd name="T23" fmla="*/ 6 h 269"/>
                <a:gd name="T24" fmla="*/ 250 w 360"/>
                <a:gd name="T25" fmla="*/ 0 h 269"/>
                <a:gd name="T26" fmla="*/ 252 w 360"/>
                <a:gd name="T27" fmla="*/ 0 h 269"/>
                <a:gd name="T28" fmla="*/ 327 w 360"/>
                <a:gd name="T29" fmla="*/ 64 h 269"/>
                <a:gd name="T30" fmla="*/ 341 w 360"/>
                <a:gd name="T31" fmla="*/ 65 h 269"/>
                <a:gd name="T32" fmla="*/ 357 w 360"/>
                <a:gd name="T33" fmla="*/ 79 h 269"/>
                <a:gd name="T34" fmla="*/ 350 w 360"/>
                <a:gd name="T35" fmla="*/ 112 h 269"/>
                <a:gd name="T36" fmla="*/ 341 w 360"/>
                <a:gd name="T37" fmla="*/ 130 h 269"/>
                <a:gd name="T38" fmla="*/ 316 w 360"/>
                <a:gd name="T39" fmla="*/ 157 h 269"/>
                <a:gd name="T40" fmla="*/ 313 w 360"/>
                <a:gd name="T41" fmla="*/ 156 h 269"/>
                <a:gd name="T42" fmla="*/ 244 w 360"/>
                <a:gd name="T43" fmla="*/ 250 h 269"/>
                <a:gd name="T44" fmla="*/ 180 w 360"/>
                <a:gd name="T45" fmla="*/ 269 h 269"/>
                <a:gd name="T46" fmla="*/ 53 w 360"/>
                <a:gd name="T47" fmla="*/ 132 h 269"/>
                <a:gd name="T48" fmla="*/ 55 w 360"/>
                <a:gd name="T49" fmla="*/ 133 h 269"/>
                <a:gd name="T50" fmla="*/ 62 w 360"/>
                <a:gd name="T51" fmla="*/ 139 h 269"/>
                <a:gd name="T52" fmla="*/ 128 w 360"/>
                <a:gd name="T53" fmla="*/ 233 h 269"/>
                <a:gd name="T54" fmla="*/ 180 w 360"/>
                <a:gd name="T55" fmla="*/ 249 h 269"/>
                <a:gd name="T56" fmla="*/ 233 w 360"/>
                <a:gd name="T57" fmla="*/ 233 h 269"/>
                <a:gd name="T58" fmla="*/ 298 w 360"/>
                <a:gd name="T59" fmla="*/ 139 h 269"/>
                <a:gd name="T60" fmla="*/ 305 w 360"/>
                <a:gd name="T61" fmla="*/ 133 h 269"/>
                <a:gd name="T62" fmla="*/ 314 w 360"/>
                <a:gd name="T63" fmla="*/ 135 h 269"/>
                <a:gd name="T64" fmla="*/ 315 w 360"/>
                <a:gd name="T65" fmla="*/ 136 h 269"/>
                <a:gd name="T66" fmla="*/ 323 w 360"/>
                <a:gd name="T67" fmla="*/ 122 h 269"/>
                <a:gd name="T68" fmla="*/ 333 w 360"/>
                <a:gd name="T69" fmla="*/ 102 h 269"/>
                <a:gd name="T70" fmla="*/ 338 w 360"/>
                <a:gd name="T71" fmla="*/ 86 h 269"/>
                <a:gd name="T72" fmla="*/ 334 w 360"/>
                <a:gd name="T73" fmla="*/ 83 h 269"/>
                <a:gd name="T74" fmla="*/ 325 w 360"/>
                <a:gd name="T75" fmla="*/ 86 h 269"/>
                <a:gd name="T76" fmla="*/ 315 w 360"/>
                <a:gd name="T77" fmla="*/ 87 h 269"/>
                <a:gd name="T78" fmla="*/ 312 w 360"/>
                <a:gd name="T79" fmla="*/ 85 h 269"/>
                <a:gd name="T80" fmla="*/ 308 w 360"/>
                <a:gd name="T81" fmla="*/ 77 h 269"/>
                <a:gd name="T82" fmla="*/ 253 w 360"/>
                <a:gd name="T83" fmla="*/ 20 h 269"/>
                <a:gd name="T84" fmla="*/ 180 w 360"/>
                <a:gd name="T85" fmla="*/ 26 h 269"/>
                <a:gd name="T86" fmla="*/ 107 w 360"/>
                <a:gd name="T87" fmla="*/ 20 h 269"/>
                <a:gd name="T88" fmla="*/ 52 w 360"/>
                <a:gd name="T89" fmla="*/ 77 h 269"/>
                <a:gd name="T90" fmla="*/ 48 w 360"/>
                <a:gd name="T91" fmla="*/ 85 h 269"/>
                <a:gd name="T92" fmla="*/ 45 w 360"/>
                <a:gd name="T93" fmla="*/ 87 h 269"/>
                <a:gd name="T94" fmla="*/ 35 w 360"/>
                <a:gd name="T95" fmla="*/ 86 h 269"/>
                <a:gd name="T96" fmla="*/ 26 w 360"/>
                <a:gd name="T97" fmla="*/ 83 h 269"/>
                <a:gd name="T98" fmla="*/ 22 w 360"/>
                <a:gd name="T99" fmla="*/ 86 h 269"/>
                <a:gd name="T100" fmla="*/ 27 w 360"/>
                <a:gd name="T101" fmla="*/ 102 h 269"/>
                <a:gd name="T102" fmla="*/ 37 w 360"/>
                <a:gd name="T103" fmla="*/ 122 h 269"/>
                <a:gd name="T104" fmla="*/ 45 w 360"/>
                <a:gd name="T105" fmla="*/ 136 h 269"/>
                <a:gd name="T106" fmla="*/ 46 w 360"/>
                <a:gd name="T107" fmla="*/ 135 h 269"/>
                <a:gd name="T108" fmla="*/ 53 w 360"/>
                <a:gd name="T109" fmla="*/ 13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269">
                  <a:moveTo>
                    <a:pt x="180" y="269"/>
                  </a:moveTo>
                  <a:cubicBezTo>
                    <a:pt x="158" y="269"/>
                    <a:pt x="136" y="263"/>
                    <a:pt x="117" y="250"/>
                  </a:cubicBezTo>
                  <a:cubicBezTo>
                    <a:pt x="87" y="230"/>
                    <a:pt x="63" y="197"/>
                    <a:pt x="47" y="156"/>
                  </a:cubicBezTo>
                  <a:cubicBezTo>
                    <a:pt x="46" y="157"/>
                    <a:pt x="45" y="157"/>
                    <a:pt x="44" y="157"/>
                  </a:cubicBezTo>
                  <a:cubicBezTo>
                    <a:pt x="31" y="157"/>
                    <a:pt x="25" y="143"/>
                    <a:pt x="19" y="130"/>
                  </a:cubicBezTo>
                  <a:cubicBezTo>
                    <a:pt x="16" y="124"/>
                    <a:pt x="14" y="118"/>
                    <a:pt x="10" y="112"/>
                  </a:cubicBezTo>
                  <a:cubicBezTo>
                    <a:pt x="2" y="99"/>
                    <a:pt x="0" y="88"/>
                    <a:pt x="3" y="79"/>
                  </a:cubicBezTo>
                  <a:cubicBezTo>
                    <a:pt x="5" y="74"/>
                    <a:pt x="9" y="68"/>
                    <a:pt x="19" y="65"/>
                  </a:cubicBezTo>
                  <a:cubicBezTo>
                    <a:pt x="23" y="63"/>
                    <a:pt x="28" y="63"/>
                    <a:pt x="33" y="64"/>
                  </a:cubicBezTo>
                  <a:cubicBezTo>
                    <a:pt x="39" y="28"/>
                    <a:pt x="71" y="0"/>
                    <a:pt x="108" y="0"/>
                  </a:cubicBezTo>
                  <a:cubicBezTo>
                    <a:pt x="109" y="0"/>
                    <a:pt x="109" y="0"/>
                    <a:pt x="110" y="0"/>
                  </a:cubicBezTo>
                  <a:cubicBezTo>
                    <a:pt x="132" y="4"/>
                    <a:pt x="156" y="6"/>
                    <a:pt x="180" y="6"/>
                  </a:cubicBezTo>
                  <a:cubicBezTo>
                    <a:pt x="204" y="6"/>
                    <a:pt x="228" y="4"/>
                    <a:pt x="250" y="0"/>
                  </a:cubicBezTo>
                  <a:cubicBezTo>
                    <a:pt x="251" y="0"/>
                    <a:pt x="251" y="0"/>
                    <a:pt x="252" y="0"/>
                  </a:cubicBezTo>
                  <a:cubicBezTo>
                    <a:pt x="290" y="0"/>
                    <a:pt x="321" y="28"/>
                    <a:pt x="327" y="64"/>
                  </a:cubicBezTo>
                  <a:cubicBezTo>
                    <a:pt x="332" y="63"/>
                    <a:pt x="337" y="63"/>
                    <a:pt x="341" y="65"/>
                  </a:cubicBezTo>
                  <a:cubicBezTo>
                    <a:pt x="351" y="68"/>
                    <a:pt x="355" y="74"/>
                    <a:pt x="357" y="79"/>
                  </a:cubicBezTo>
                  <a:cubicBezTo>
                    <a:pt x="360" y="88"/>
                    <a:pt x="358" y="99"/>
                    <a:pt x="350" y="112"/>
                  </a:cubicBezTo>
                  <a:cubicBezTo>
                    <a:pt x="346" y="118"/>
                    <a:pt x="344" y="124"/>
                    <a:pt x="341" y="130"/>
                  </a:cubicBezTo>
                  <a:cubicBezTo>
                    <a:pt x="335" y="143"/>
                    <a:pt x="329" y="157"/>
                    <a:pt x="316" y="157"/>
                  </a:cubicBezTo>
                  <a:cubicBezTo>
                    <a:pt x="315" y="157"/>
                    <a:pt x="314" y="157"/>
                    <a:pt x="313" y="156"/>
                  </a:cubicBezTo>
                  <a:cubicBezTo>
                    <a:pt x="298" y="197"/>
                    <a:pt x="273" y="230"/>
                    <a:pt x="244" y="250"/>
                  </a:cubicBezTo>
                  <a:cubicBezTo>
                    <a:pt x="224" y="263"/>
                    <a:pt x="202" y="269"/>
                    <a:pt x="180" y="269"/>
                  </a:cubicBezTo>
                  <a:close/>
                  <a:moveTo>
                    <a:pt x="53" y="132"/>
                  </a:moveTo>
                  <a:cubicBezTo>
                    <a:pt x="54" y="132"/>
                    <a:pt x="54" y="132"/>
                    <a:pt x="55" y="133"/>
                  </a:cubicBezTo>
                  <a:cubicBezTo>
                    <a:pt x="59" y="133"/>
                    <a:pt x="61" y="136"/>
                    <a:pt x="62" y="139"/>
                  </a:cubicBezTo>
                  <a:cubicBezTo>
                    <a:pt x="76" y="181"/>
                    <a:pt x="99" y="214"/>
                    <a:pt x="128" y="233"/>
                  </a:cubicBezTo>
                  <a:cubicBezTo>
                    <a:pt x="144" y="244"/>
                    <a:pt x="162" y="249"/>
                    <a:pt x="180" y="249"/>
                  </a:cubicBezTo>
                  <a:cubicBezTo>
                    <a:pt x="198" y="249"/>
                    <a:pt x="216" y="244"/>
                    <a:pt x="233" y="233"/>
                  </a:cubicBezTo>
                  <a:cubicBezTo>
                    <a:pt x="261" y="214"/>
                    <a:pt x="284" y="181"/>
                    <a:pt x="298" y="139"/>
                  </a:cubicBezTo>
                  <a:cubicBezTo>
                    <a:pt x="299" y="136"/>
                    <a:pt x="301" y="133"/>
                    <a:pt x="305" y="133"/>
                  </a:cubicBezTo>
                  <a:cubicBezTo>
                    <a:pt x="308" y="132"/>
                    <a:pt x="312" y="133"/>
                    <a:pt x="314" y="135"/>
                  </a:cubicBezTo>
                  <a:cubicBezTo>
                    <a:pt x="315" y="136"/>
                    <a:pt x="315" y="136"/>
                    <a:pt x="315" y="136"/>
                  </a:cubicBezTo>
                  <a:cubicBezTo>
                    <a:pt x="318" y="134"/>
                    <a:pt x="321" y="127"/>
                    <a:pt x="323" y="122"/>
                  </a:cubicBezTo>
                  <a:cubicBezTo>
                    <a:pt x="325" y="115"/>
                    <a:pt x="329" y="108"/>
                    <a:pt x="333" y="102"/>
                  </a:cubicBezTo>
                  <a:cubicBezTo>
                    <a:pt x="338" y="93"/>
                    <a:pt x="339" y="88"/>
                    <a:pt x="338" y="86"/>
                  </a:cubicBezTo>
                  <a:cubicBezTo>
                    <a:pt x="338" y="85"/>
                    <a:pt x="336" y="84"/>
                    <a:pt x="334" y="83"/>
                  </a:cubicBezTo>
                  <a:cubicBezTo>
                    <a:pt x="332" y="83"/>
                    <a:pt x="329" y="84"/>
                    <a:pt x="325" y="86"/>
                  </a:cubicBezTo>
                  <a:cubicBezTo>
                    <a:pt x="322" y="88"/>
                    <a:pt x="318" y="89"/>
                    <a:pt x="315" y="87"/>
                  </a:cubicBezTo>
                  <a:cubicBezTo>
                    <a:pt x="314" y="86"/>
                    <a:pt x="313" y="86"/>
                    <a:pt x="312" y="85"/>
                  </a:cubicBezTo>
                  <a:cubicBezTo>
                    <a:pt x="310" y="83"/>
                    <a:pt x="308" y="80"/>
                    <a:pt x="308" y="77"/>
                  </a:cubicBezTo>
                  <a:cubicBezTo>
                    <a:pt x="308" y="46"/>
                    <a:pt x="283" y="21"/>
                    <a:pt x="253" y="20"/>
                  </a:cubicBezTo>
                  <a:cubicBezTo>
                    <a:pt x="230" y="24"/>
                    <a:pt x="205" y="26"/>
                    <a:pt x="180" y="26"/>
                  </a:cubicBezTo>
                  <a:cubicBezTo>
                    <a:pt x="155" y="26"/>
                    <a:pt x="130" y="24"/>
                    <a:pt x="107" y="20"/>
                  </a:cubicBezTo>
                  <a:cubicBezTo>
                    <a:pt x="77" y="21"/>
                    <a:pt x="52" y="46"/>
                    <a:pt x="52" y="77"/>
                  </a:cubicBezTo>
                  <a:cubicBezTo>
                    <a:pt x="52" y="80"/>
                    <a:pt x="50" y="83"/>
                    <a:pt x="48" y="85"/>
                  </a:cubicBezTo>
                  <a:cubicBezTo>
                    <a:pt x="47" y="86"/>
                    <a:pt x="46" y="86"/>
                    <a:pt x="45" y="87"/>
                  </a:cubicBezTo>
                  <a:cubicBezTo>
                    <a:pt x="42" y="89"/>
                    <a:pt x="38" y="88"/>
                    <a:pt x="35" y="86"/>
                  </a:cubicBezTo>
                  <a:cubicBezTo>
                    <a:pt x="31" y="84"/>
                    <a:pt x="28" y="83"/>
                    <a:pt x="26" y="83"/>
                  </a:cubicBezTo>
                  <a:cubicBezTo>
                    <a:pt x="24" y="84"/>
                    <a:pt x="22" y="85"/>
                    <a:pt x="22" y="86"/>
                  </a:cubicBezTo>
                  <a:cubicBezTo>
                    <a:pt x="21" y="88"/>
                    <a:pt x="22" y="93"/>
                    <a:pt x="27" y="102"/>
                  </a:cubicBezTo>
                  <a:cubicBezTo>
                    <a:pt x="31" y="108"/>
                    <a:pt x="35" y="115"/>
                    <a:pt x="37" y="122"/>
                  </a:cubicBezTo>
                  <a:cubicBezTo>
                    <a:pt x="39" y="127"/>
                    <a:pt x="43" y="134"/>
                    <a:pt x="45" y="136"/>
                  </a:cubicBezTo>
                  <a:cubicBezTo>
                    <a:pt x="45" y="136"/>
                    <a:pt x="45" y="136"/>
                    <a:pt x="46" y="135"/>
                  </a:cubicBezTo>
                  <a:cubicBezTo>
                    <a:pt x="48" y="133"/>
                    <a:pt x="50" y="132"/>
                    <a:pt x="53"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1"/>
            <p:cNvSpPr>
              <a:spLocks/>
            </p:cNvSpPr>
            <p:nvPr/>
          </p:nvSpPr>
          <p:spPr bwMode="auto">
            <a:xfrm>
              <a:off x="1392650" y="1874768"/>
              <a:ext cx="19059" cy="128872"/>
            </a:xfrm>
            <a:custGeom>
              <a:avLst/>
              <a:gdLst>
                <a:gd name="T0" fmla="*/ 10 w 20"/>
                <a:gd name="T1" fmla="*/ 134 h 134"/>
                <a:gd name="T2" fmla="*/ 0 w 20"/>
                <a:gd name="T3" fmla="*/ 124 h 134"/>
                <a:gd name="T4" fmla="*/ 0 w 20"/>
                <a:gd name="T5" fmla="*/ 10 h 134"/>
                <a:gd name="T6" fmla="*/ 10 w 20"/>
                <a:gd name="T7" fmla="*/ 0 h 134"/>
                <a:gd name="T8" fmla="*/ 20 w 20"/>
                <a:gd name="T9" fmla="*/ 10 h 134"/>
                <a:gd name="T10" fmla="*/ 20 w 20"/>
                <a:gd name="T11" fmla="*/ 124 h 134"/>
                <a:gd name="T12" fmla="*/ 10 w 20"/>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20" h="134">
                  <a:moveTo>
                    <a:pt x="10" y="134"/>
                  </a:moveTo>
                  <a:cubicBezTo>
                    <a:pt x="5" y="134"/>
                    <a:pt x="0" y="130"/>
                    <a:pt x="0" y="124"/>
                  </a:cubicBezTo>
                  <a:cubicBezTo>
                    <a:pt x="0" y="10"/>
                    <a:pt x="0" y="10"/>
                    <a:pt x="0" y="10"/>
                  </a:cubicBezTo>
                  <a:cubicBezTo>
                    <a:pt x="0" y="5"/>
                    <a:pt x="5" y="0"/>
                    <a:pt x="10" y="0"/>
                  </a:cubicBezTo>
                  <a:cubicBezTo>
                    <a:pt x="16" y="0"/>
                    <a:pt x="20" y="5"/>
                    <a:pt x="20" y="10"/>
                  </a:cubicBezTo>
                  <a:cubicBezTo>
                    <a:pt x="20" y="124"/>
                    <a:pt x="20" y="124"/>
                    <a:pt x="20" y="124"/>
                  </a:cubicBezTo>
                  <a:cubicBezTo>
                    <a:pt x="20" y="130"/>
                    <a:pt x="16" y="134"/>
                    <a:pt x="10" y="1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2"/>
            <p:cNvSpPr>
              <a:spLocks noEditPoints="1"/>
            </p:cNvSpPr>
            <p:nvPr/>
          </p:nvSpPr>
          <p:spPr bwMode="auto">
            <a:xfrm>
              <a:off x="1375407" y="1985489"/>
              <a:ext cx="53545" cy="53545"/>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20 h 56"/>
                <a:gd name="T12" fmla="*/ 20 w 56"/>
                <a:gd name="T13" fmla="*/ 28 h 56"/>
                <a:gd name="T14" fmla="*/ 28 w 56"/>
                <a:gd name="T15" fmla="*/ 36 h 56"/>
                <a:gd name="T16" fmla="*/ 36 w 56"/>
                <a:gd name="T17" fmla="*/ 28 h 56"/>
                <a:gd name="T18" fmla="*/ 28 w 56"/>
                <a:gd name="T19"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4"/>
                    <a:pt x="0" y="28"/>
                  </a:cubicBezTo>
                  <a:cubicBezTo>
                    <a:pt x="0" y="13"/>
                    <a:pt x="13" y="0"/>
                    <a:pt x="28" y="0"/>
                  </a:cubicBezTo>
                  <a:cubicBezTo>
                    <a:pt x="44" y="0"/>
                    <a:pt x="56" y="13"/>
                    <a:pt x="56" y="28"/>
                  </a:cubicBezTo>
                  <a:cubicBezTo>
                    <a:pt x="56" y="44"/>
                    <a:pt x="44" y="56"/>
                    <a:pt x="28" y="56"/>
                  </a:cubicBezTo>
                  <a:close/>
                  <a:moveTo>
                    <a:pt x="28" y="20"/>
                  </a:moveTo>
                  <a:cubicBezTo>
                    <a:pt x="24" y="20"/>
                    <a:pt x="20" y="24"/>
                    <a:pt x="20" y="28"/>
                  </a:cubicBezTo>
                  <a:cubicBezTo>
                    <a:pt x="20" y="33"/>
                    <a:pt x="24" y="36"/>
                    <a:pt x="28" y="36"/>
                  </a:cubicBezTo>
                  <a:cubicBezTo>
                    <a:pt x="33" y="36"/>
                    <a:pt x="36" y="33"/>
                    <a:pt x="36" y="28"/>
                  </a:cubicBezTo>
                  <a:cubicBezTo>
                    <a:pt x="36" y="24"/>
                    <a:pt x="33" y="20"/>
                    <a:pt x="2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
            <p:cNvSpPr>
              <a:spLocks noEditPoints="1"/>
            </p:cNvSpPr>
            <p:nvPr/>
          </p:nvSpPr>
          <p:spPr bwMode="auto">
            <a:xfrm>
              <a:off x="1367239" y="2020883"/>
              <a:ext cx="68974" cy="97108"/>
            </a:xfrm>
            <a:custGeom>
              <a:avLst/>
              <a:gdLst>
                <a:gd name="T0" fmla="*/ 62 w 72"/>
                <a:gd name="T1" fmla="*/ 101 h 101"/>
                <a:gd name="T2" fmla="*/ 62 w 72"/>
                <a:gd name="T3" fmla="*/ 101 h 101"/>
                <a:gd name="T4" fmla="*/ 10 w 72"/>
                <a:gd name="T5" fmla="*/ 101 h 101"/>
                <a:gd name="T6" fmla="*/ 2 w 72"/>
                <a:gd name="T7" fmla="*/ 97 h 101"/>
                <a:gd name="T8" fmla="*/ 1 w 72"/>
                <a:gd name="T9" fmla="*/ 88 h 101"/>
                <a:gd name="T10" fmla="*/ 27 w 72"/>
                <a:gd name="T11" fmla="*/ 7 h 101"/>
                <a:gd name="T12" fmla="*/ 36 w 72"/>
                <a:gd name="T13" fmla="*/ 0 h 101"/>
                <a:gd name="T14" fmla="*/ 46 w 72"/>
                <a:gd name="T15" fmla="*/ 7 h 101"/>
                <a:gd name="T16" fmla="*/ 71 w 72"/>
                <a:gd name="T17" fmla="*/ 87 h 101"/>
                <a:gd name="T18" fmla="*/ 72 w 72"/>
                <a:gd name="T19" fmla="*/ 91 h 101"/>
                <a:gd name="T20" fmla="*/ 62 w 72"/>
                <a:gd name="T21" fmla="*/ 101 h 101"/>
                <a:gd name="T22" fmla="*/ 24 w 72"/>
                <a:gd name="T23" fmla="*/ 81 h 101"/>
                <a:gd name="T24" fmla="*/ 48 w 72"/>
                <a:gd name="T25" fmla="*/ 81 h 101"/>
                <a:gd name="T26" fmla="*/ 36 w 72"/>
                <a:gd name="T27" fmla="*/ 43 h 101"/>
                <a:gd name="T28" fmla="*/ 24 w 72"/>
                <a:gd name="T29" fmla="*/ 8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01">
                  <a:moveTo>
                    <a:pt x="62" y="101"/>
                  </a:moveTo>
                  <a:cubicBezTo>
                    <a:pt x="62" y="101"/>
                    <a:pt x="62" y="101"/>
                    <a:pt x="62" y="101"/>
                  </a:cubicBezTo>
                  <a:cubicBezTo>
                    <a:pt x="10" y="101"/>
                    <a:pt x="10" y="101"/>
                    <a:pt x="10" y="101"/>
                  </a:cubicBezTo>
                  <a:cubicBezTo>
                    <a:pt x="7" y="101"/>
                    <a:pt x="4" y="100"/>
                    <a:pt x="2" y="97"/>
                  </a:cubicBezTo>
                  <a:cubicBezTo>
                    <a:pt x="0" y="95"/>
                    <a:pt x="0" y="91"/>
                    <a:pt x="1" y="88"/>
                  </a:cubicBezTo>
                  <a:cubicBezTo>
                    <a:pt x="27" y="7"/>
                    <a:pt x="27" y="7"/>
                    <a:pt x="27" y="7"/>
                  </a:cubicBezTo>
                  <a:cubicBezTo>
                    <a:pt x="28" y="3"/>
                    <a:pt x="32" y="0"/>
                    <a:pt x="36" y="0"/>
                  </a:cubicBezTo>
                  <a:cubicBezTo>
                    <a:pt x="40" y="0"/>
                    <a:pt x="44" y="3"/>
                    <a:pt x="46" y="7"/>
                  </a:cubicBezTo>
                  <a:cubicBezTo>
                    <a:pt x="71" y="87"/>
                    <a:pt x="71" y="87"/>
                    <a:pt x="71" y="87"/>
                  </a:cubicBezTo>
                  <a:cubicBezTo>
                    <a:pt x="72" y="88"/>
                    <a:pt x="72" y="90"/>
                    <a:pt x="72" y="91"/>
                  </a:cubicBezTo>
                  <a:cubicBezTo>
                    <a:pt x="72" y="97"/>
                    <a:pt x="68" y="101"/>
                    <a:pt x="62" y="101"/>
                  </a:cubicBezTo>
                  <a:close/>
                  <a:moveTo>
                    <a:pt x="24" y="81"/>
                  </a:moveTo>
                  <a:cubicBezTo>
                    <a:pt x="48" y="81"/>
                    <a:pt x="48" y="81"/>
                    <a:pt x="48" y="81"/>
                  </a:cubicBezTo>
                  <a:cubicBezTo>
                    <a:pt x="36" y="43"/>
                    <a:pt x="36" y="43"/>
                    <a:pt x="36" y="43"/>
                  </a:cubicBezTo>
                  <a:lnTo>
                    <a:pt x="24"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
            <p:cNvSpPr>
              <a:spLocks noEditPoints="1"/>
            </p:cNvSpPr>
            <p:nvPr/>
          </p:nvSpPr>
          <p:spPr bwMode="auto">
            <a:xfrm>
              <a:off x="1048689" y="2224175"/>
              <a:ext cx="183325" cy="205106"/>
            </a:xfrm>
            <a:custGeom>
              <a:avLst/>
              <a:gdLst>
                <a:gd name="T0" fmla="*/ 96 w 192"/>
                <a:gd name="T1" fmla="*/ 214 h 214"/>
                <a:gd name="T2" fmla="*/ 88 w 192"/>
                <a:gd name="T3" fmla="*/ 211 h 214"/>
                <a:gd name="T4" fmla="*/ 3 w 192"/>
                <a:gd name="T5" fmla="*/ 101 h 214"/>
                <a:gd name="T6" fmla="*/ 1 w 192"/>
                <a:gd name="T7" fmla="*/ 93 h 214"/>
                <a:gd name="T8" fmla="*/ 5 w 192"/>
                <a:gd name="T9" fmla="*/ 87 h 214"/>
                <a:gd name="T10" fmla="*/ 23 w 192"/>
                <a:gd name="T11" fmla="*/ 54 h 214"/>
                <a:gd name="T12" fmla="*/ 28 w 192"/>
                <a:gd name="T13" fmla="*/ 10 h 214"/>
                <a:gd name="T14" fmla="*/ 33 w 192"/>
                <a:gd name="T15" fmla="*/ 1 h 214"/>
                <a:gd name="T16" fmla="*/ 44 w 192"/>
                <a:gd name="T17" fmla="*/ 2 h 214"/>
                <a:gd name="T18" fmla="*/ 96 w 192"/>
                <a:gd name="T19" fmla="*/ 18 h 214"/>
                <a:gd name="T20" fmla="*/ 149 w 192"/>
                <a:gd name="T21" fmla="*/ 2 h 214"/>
                <a:gd name="T22" fmla="*/ 159 w 192"/>
                <a:gd name="T23" fmla="*/ 1 h 214"/>
                <a:gd name="T24" fmla="*/ 164 w 192"/>
                <a:gd name="T25" fmla="*/ 10 h 214"/>
                <a:gd name="T26" fmla="*/ 169 w 192"/>
                <a:gd name="T27" fmla="*/ 54 h 214"/>
                <a:gd name="T28" fmla="*/ 187 w 192"/>
                <a:gd name="T29" fmla="*/ 87 h 214"/>
                <a:gd name="T30" fmla="*/ 191 w 192"/>
                <a:gd name="T31" fmla="*/ 93 h 214"/>
                <a:gd name="T32" fmla="*/ 189 w 192"/>
                <a:gd name="T33" fmla="*/ 101 h 214"/>
                <a:gd name="T34" fmla="*/ 104 w 192"/>
                <a:gd name="T35" fmla="*/ 211 h 214"/>
                <a:gd name="T36" fmla="*/ 96 w 192"/>
                <a:gd name="T37" fmla="*/ 214 h 214"/>
                <a:gd name="T38" fmla="*/ 25 w 192"/>
                <a:gd name="T39" fmla="*/ 97 h 214"/>
                <a:gd name="T40" fmla="*/ 96 w 192"/>
                <a:gd name="T41" fmla="*/ 188 h 214"/>
                <a:gd name="T42" fmla="*/ 167 w 192"/>
                <a:gd name="T43" fmla="*/ 97 h 214"/>
                <a:gd name="T44" fmla="*/ 149 w 192"/>
                <a:gd name="T45" fmla="*/ 58 h 214"/>
                <a:gd name="T46" fmla="*/ 145 w 192"/>
                <a:gd name="T47" fmla="*/ 27 h 214"/>
                <a:gd name="T48" fmla="*/ 96 w 192"/>
                <a:gd name="T49" fmla="*/ 38 h 214"/>
                <a:gd name="T50" fmla="*/ 47 w 192"/>
                <a:gd name="T51" fmla="*/ 27 h 214"/>
                <a:gd name="T52" fmla="*/ 43 w 192"/>
                <a:gd name="T53" fmla="*/ 58 h 214"/>
                <a:gd name="T54" fmla="*/ 25 w 192"/>
                <a:gd name="T55" fmla="*/ 9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214">
                  <a:moveTo>
                    <a:pt x="96" y="214"/>
                  </a:moveTo>
                  <a:cubicBezTo>
                    <a:pt x="93" y="214"/>
                    <a:pt x="90" y="213"/>
                    <a:pt x="88" y="211"/>
                  </a:cubicBezTo>
                  <a:cubicBezTo>
                    <a:pt x="3" y="101"/>
                    <a:pt x="3" y="101"/>
                    <a:pt x="3" y="101"/>
                  </a:cubicBezTo>
                  <a:cubicBezTo>
                    <a:pt x="1" y="99"/>
                    <a:pt x="0" y="96"/>
                    <a:pt x="1" y="93"/>
                  </a:cubicBezTo>
                  <a:cubicBezTo>
                    <a:pt x="1" y="91"/>
                    <a:pt x="3" y="88"/>
                    <a:pt x="5" y="87"/>
                  </a:cubicBezTo>
                  <a:cubicBezTo>
                    <a:pt x="13" y="82"/>
                    <a:pt x="20" y="70"/>
                    <a:pt x="23" y="54"/>
                  </a:cubicBezTo>
                  <a:cubicBezTo>
                    <a:pt x="26" y="42"/>
                    <a:pt x="28" y="27"/>
                    <a:pt x="28" y="10"/>
                  </a:cubicBezTo>
                  <a:cubicBezTo>
                    <a:pt x="28" y="6"/>
                    <a:pt x="30" y="3"/>
                    <a:pt x="33" y="1"/>
                  </a:cubicBezTo>
                  <a:cubicBezTo>
                    <a:pt x="37" y="0"/>
                    <a:pt x="40" y="0"/>
                    <a:pt x="44" y="2"/>
                  </a:cubicBezTo>
                  <a:cubicBezTo>
                    <a:pt x="60" y="13"/>
                    <a:pt x="78" y="18"/>
                    <a:pt x="96" y="18"/>
                  </a:cubicBezTo>
                  <a:cubicBezTo>
                    <a:pt x="114" y="18"/>
                    <a:pt x="132" y="13"/>
                    <a:pt x="149" y="2"/>
                  </a:cubicBezTo>
                  <a:cubicBezTo>
                    <a:pt x="152" y="0"/>
                    <a:pt x="156" y="0"/>
                    <a:pt x="159" y="1"/>
                  </a:cubicBezTo>
                  <a:cubicBezTo>
                    <a:pt x="162" y="3"/>
                    <a:pt x="164" y="6"/>
                    <a:pt x="164" y="10"/>
                  </a:cubicBezTo>
                  <a:cubicBezTo>
                    <a:pt x="164" y="27"/>
                    <a:pt x="166" y="42"/>
                    <a:pt x="169" y="54"/>
                  </a:cubicBezTo>
                  <a:cubicBezTo>
                    <a:pt x="172" y="70"/>
                    <a:pt x="179" y="82"/>
                    <a:pt x="187" y="87"/>
                  </a:cubicBezTo>
                  <a:cubicBezTo>
                    <a:pt x="189" y="88"/>
                    <a:pt x="191" y="91"/>
                    <a:pt x="191" y="93"/>
                  </a:cubicBezTo>
                  <a:cubicBezTo>
                    <a:pt x="192" y="96"/>
                    <a:pt x="191" y="99"/>
                    <a:pt x="189" y="101"/>
                  </a:cubicBezTo>
                  <a:cubicBezTo>
                    <a:pt x="104" y="211"/>
                    <a:pt x="104" y="211"/>
                    <a:pt x="104" y="211"/>
                  </a:cubicBezTo>
                  <a:cubicBezTo>
                    <a:pt x="102" y="213"/>
                    <a:pt x="99" y="214"/>
                    <a:pt x="96" y="214"/>
                  </a:cubicBezTo>
                  <a:close/>
                  <a:moveTo>
                    <a:pt x="25" y="97"/>
                  </a:moveTo>
                  <a:cubicBezTo>
                    <a:pt x="96" y="188"/>
                    <a:pt x="96" y="188"/>
                    <a:pt x="96" y="188"/>
                  </a:cubicBezTo>
                  <a:cubicBezTo>
                    <a:pt x="167" y="97"/>
                    <a:pt x="167" y="97"/>
                    <a:pt x="167" y="97"/>
                  </a:cubicBezTo>
                  <a:cubicBezTo>
                    <a:pt x="159" y="88"/>
                    <a:pt x="153" y="75"/>
                    <a:pt x="149" y="58"/>
                  </a:cubicBezTo>
                  <a:cubicBezTo>
                    <a:pt x="147" y="49"/>
                    <a:pt x="146" y="39"/>
                    <a:pt x="145" y="27"/>
                  </a:cubicBezTo>
                  <a:cubicBezTo>
                    <a:pt x="129" y="34"/>
                    <a:pt x="113" y="38"/>
                    <a:pt x="96" y="38"/>
                  </a:cubicBezTo>
                  <a:cubicBezTo>
                    <a:pt x="79" y="38"/>
                    <a:pt x="63" y="34"/>
                    <a:pt x="47" y="27"/>
                  </a:cubicBezTo>
                  <a:cubicBezTo>
                    <a:pt x="47" y="39"/>
                    <a:pt x="45" y="49"/>
                    <a:pt x="43" y="58"/>
                  </a:cubicBezTo>
                  <a:cubicBezTo>
                    <a:pt x="39" y="75"/>
                    <a:pt x="33" y="88"/>
                    <a:pt x="25" y="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5"/>
            <p:cNvSpPr>
              <a:spLocks noEditPoints="1"/>
            </p:cNvSpPr>
            <p:nvPr/>
          </p:nvSpPr>
          <p:spPr bwMode="auto">
            <a:xfrm>
              <a:off x="1111310" y="1861155"/>
              <a:ext cx="58083" cy="47193"/>
            </a:xfrm>
            <a:custGeom>
              <a:avLst/>
              <a:gdLst>
                <a:gd name="T0" fmla="*/ 30 w 60"/>
                <a:gd name="T1" fmla="*/ 50 h 50"/>
                <a:gd name="T2" fmla="*/ 0 w 60"/>
                <a:gd name="T3" fmla="*/ 25 h 50"/>
                <a:gd name="T4" fmla="*/ 30 w 60"/>
                <a:gd name="T5" fmla="*/ 0 h 50"/>
                <a:gd name="T6" fmla="*/ 60 w 60"/>
                <a:gd name="T7" fmla="*/ 25 h 50"/>
                <a:gd name="T8" fmla="*/ 30 w 60"/>
                <a:gd name="T9" fmla="*/ 50 h 50"/>
                <a:gd name="T10" fmla="*/ 30 w 60"/>
                <a:gd name="T11" fmla="*/ 20 h 50"/>
                <a:gd name="T12" fmla="*/ 20 w 60"/>
                <a:gd name="T13" fmla="*/ 25 h 50"/>
                <a:gd name="T14" fmla="*/ 30 w 60"/>
                <a:gd name="T15" fmla="*/ 30 h 50"/>
                <a:gd name="T16" fmla="*/ 40 w 60"/>
                <a:gd name="T17" fmla="*/ 25 h 50"/>
                <a:gd name="T18" fmla="*/ 30 w 60"/>
                <a:gd name="T1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0">
                  <a:moveTo>
                    <a:pt x="30" y="50"/>
                  </a:moveTo>
                  <a:cubicBezTo>
                    <a:pt x="13" y="50"/>
                    <a:pt x="0" y="39"/>
                    <a:pt x="0" y="25"/>
                  </a:cubicBezTo>
                  <a:cubicBezTo>
                    <a:pt x="0" y="11"/>
                    <a:pt x="13" y="0"/>
                    <a:pt x="30" y="0"/>
                  </a:cubicBezTo>
                  <a:cubicBezTo>
                    <a:pt x="47" y="0"/>
                    <a:pt x="60" y="11"/>
                    <a:pt x="60" y="25"/>
                  </a:cubicBezTo>
                  <a:cubicBezTo>
                    <a:pt x="60" y="39"/>
                    <a:pt x="47" y="50"/>
                    <a:pt x="30" y="50"/>
                  </a:cubicBezTo>
                  <a:close/>
                  <a:moveTo>
                    <a:pt x="30" y="20"/>
                  </a:moveTo>
                  <a:cubicBezTo>
                    <a:pt x="24" y="20"/>
                    <a:pt x="20" y="24"/>
                    <a:pt x="20" y="25"/>
                  </a:cubicBezTo>
                  <a:cubicBezTo>
                    <a:pt x="20" y="26"/>
                    <a:pt x="24" y="30"/>
                    <a:pt x="30" y="30"/>
                  </a:cubicBezTo>
                  <a:cubicBezTo>
                    <a:pt x="36" y="30"/>
                    <a:pt x="40" y="27"/>
                    <a:pt x="40" y="25"/>
                  </a:cubicBezTo>
                  <a:cubicBezTo>
                    <a:pt x="40" y="24"/>
                    <a:pt x="36" y="20"/>
                    <a:pt x="3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6"/>
            <p:cNvSpPr>
              <a:spLocks/>
            </p:cNvSpPr>
            <p:nvPr/>
          </p:nvSpPr>
          <p:spPr bwMode="auto">
            <a:xfrm>
              <a:off x="1151242" y="1874768"/>
              <a:ext cx="258652" cy="19966"/>
            </a:xfrm>
            <a:custGeom>
              <a:avLst/>
              <a:gdLst>
                <a:gd name="T0" fmla="*/ 260 w 270"/>
                <a:gd name="T1" fmla="*/ 20 h 20"/>
                <a:gd name="T2" fmla="*/ 10 w 270"/>
                <a:gd name="T3" fmla="*/ 20 h 20"/>
                <a:gd name="T4" fmla="*/ 0 w 270"/>
                <a:gd name="T5" fmla="*/ 10 h 20"/>
                <a:gd name="T6" fmla="*/ 10 w 270"/>
                <a:gd name="T7" fmla="*/ 0 h 20"/>
                <a:gd name="T8" fmla="*/ 260 w 270"/>
                <a:gd name="T9" fmla="*/ 0 h 20"/>
                <a:gd name="T10" fmla="*/ 270 w 270"/>
                <a:gd name="T11" fmla="*/ 10 h 20"/>
                <a:gd name="T12" fmla="*/ 260 w 27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70" h="20">
                  <a:moveTo>
                    <a:pt x="260" y="20"/>
                  </a:moveTo>
                  <a:cubicBezTo>
                    <a:pt x="10" y="20"/>
                    <a:pt x="10" y="20"/>
                    <a:pt x="10" y="20"/>
                  </a:cubicBezTo>
                  <a:cubicBezTo>
                    <a:pt x="5" y="20"/>
                    <a:pt x="0" y="16"/>
                    <a:pt x="0" y="10"/>
                  </a:cubicBezTo>
                  <a:cubicBezTo>
                    <a:pt x="0" y="5"/>
                    <a:pt x="5" y="0"/>
                    <a:pt x="10" y="0"/>
                  </a:cubicBezTo>
                  <a:cubicBezTo>
                    <a:pt x="260" y="0"/>
                    <a:pt x="260" y="0"/>
                    <a:pt x="260" y="0"/>
                  </a:cubicBezTo>
                  <a:cubicBezTo>
                    <a:pt x="265" y="0"/>
                    <a:pt x="270" y="5"/>
                    <a:pt x="270" y="10"/>
                  </a:cubicBezTo>
                  <a:cubicBezTo>
                    <a:pt x="270" y="16"/>
                    <a:pt x="265" y="20"/>
                    <a:pt x="26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7" name="Group 96">
            <a:extLst>
              <a:ext uri="{C183D7F6-B498-43B3-948B-1728B52AA6E4}">
                <adec:decorative xmlns:adec="http://schemas.microsoft.com/office/drawing/2017/decorative" val="1"/>
              </a:ext>
            </a:extLst>
          </p:cNvPr>
          <p:cNvGrpSpPr/>
          <p:nvPr/>
        </p:nvGrpSpPr>
        <p:grpSpPr>
          <a:xfrm>
            <a:off x="1571420" y="3395505"/>
            <a:ext cx="639823" cy="659789"/>
            <a:chOff x="4138898" y="1794903"/>
            <a:chExt cx="639823" cy="659789"/>
          </a:xfrm>
          <a:solidFill>
            <a:schemeClr val="accent1">
              <a:lumMod val="60000"/>
              <a:lumOff val="40000"/>
            </a:schemeClr>
          </a:solidFill>
        </p:grpSpPr>
        <p:sp>
          <p:nvSpPr>
            <p:cNvPr id="98" name="Freeform 54"/>
            <p:cNvSpPr>
              <a:spLocks noEditPoints="1"/>
            </p:cNvSpPr>
            <p:nvPr/>
          </p:nvSpPr>
          <p:spPr bwMode="auto">
            <a:xfrm>
              <a:off x="4600841" y="1881121"/>
              <a:ext cx="121612" cy="136133"/>
            </a:xfrm>
            <a:custGeom>
              <a:avLst/>
              <a:gdLst>
                <a:gd name="T0" fmla="*/ 63 w 127"/>
                <a:gd name="T1" fmla="*/ 142 h 142"/>
                <a:gd name="T2" fmla="*/ 16 w 127"/>
                <a:gd name="T3" fmla="*/ 116 h 142"/>
                <a:gd name="T4" fmla="*/ 0 w 127"/>
                <a:gd name="T5" fmla="*/ 67 h 142"/>
                <a:gd name="T6" fmla="*/ 16 w 127"/>
                <a:gd name="T7" fmla="*/ 21 h 142"/>
                <a:gd name="T8" fmla="*/ 63 w 127"/>
                <a:gd name="T9" fmla="*/ 0 h 142"/>
                <a:gd name="T10" fmla="*/ 127 w 127"/>
                <a:gd name="T11" fmla="*/ 67 h 142"/>
                <a:gd name="T12" fmla="*/ 63 w 127"/>
                <a:gd name="T13" fmla="*/ 142 h 142"/>
                <a:gd name="T14" fmla="*/ 63 w 127"/>
                <a:gd name="T15" fmla="*/ 20 h 142"/>
                <a:gd name="T16" fmla="*/ 31 w 127"/>
                <a:gd name="T17" fmla="*/ 34 h 142"/>
                <a:gd name="T18" fmla="*/ 20 w 127"/>
                <a:gd name="T19" fmla="*/ 67 h 142"/>
                <a:gd name="T20" fmla="*/ 32 w 127"/>
                <a:gd name="T21" fmla="*/ 104 h 142"/>
                <a:gd name="T22" fmla="*/ 63 w 127"/>
                <a:gd name="T23" fmla="*/ 122 h 142"/>
                <a:gd name="T24" fmla="*/ 107 w 127"/>
                <a:gd name="T25" fmla="*/ 67 h 142"/>
                <a:gd name="T26" fmla="*/ 63 w 127"/>
                <a:gd name="T27"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42">
                  <a:moveTo>
                    <a:pt x="63" y="142"/>
                  </a:moveTo>
                  <a:cubicBezTo>
                    <a:pt x="45" y="142"/>
                    <a:pt x="28" y="133"/>
                    <a:pt x="16" y="116"/>
                  </a:cubicBezTo>
                  <a:cubicBezTo>
                    <a:pt x="6" y="102"/>
                    <a:pt x="0" y="85"/>
                    <a:pt x="0" y="67"/>
                  </a:cubicBezTo>
                  <a:cubicBezTo>
                    <a:pt x="0" y="49"/>
                    <a:pt x="6" y="33"/>
                    <a:pt x="16" y="21"/>
                  </a:cubicBezTo>
                  <a:cubicBezTo>
                    <a:pt x="28" y="7"/>
                    <a:pt x="45" y="0"/>
                    <a:pt x="63" y="0"/>
                  </a:cubicBezTo>
                  <a:cubicBezTo>
                    <a:pt x="99" y="0"/>
                    <a:pt x="127" y="29"/>
                    <a:pt x="127" y="67"/>
                  </a:cubicBezTo>
                  <a:cubicBezTo>
                    <a:pt x="127" y="108"/>
                    <a:pt x="98" y="142"/>
                    <a:pt x="63" y="142"/>
                  </a:cubicBezTo>
                  <a:close/>
                  <a:moveTo>
                    <a:pt x="63" y="20"/>
                  </a:moveTo>
                  <a:cubicBezTo>
                    <a:pt x="51" y="20"/>
                    <a:pt x="39" y="25"/>
                    <a:pt x="31" y="34"/>
                  </a:cubicBezTo>
                  <a:cubicBezTo>
                    <a:pt x="24" y="43"/>
                    <a:pt x="20" y="54"/>
                    <a:pt x="20" y="67"/>
                  </a:cubicBezTo>
                  <a:cubicBezTo>
                    <a:pt x="20" y="80"/>
                    <a:pt x="24" y="94"/>
                    <a:pt x="32" y="104"/>
                  </a:cubicBezTo>
                  <a:cubicBezTo>
                    <a:pt x="40" y="116"/>
                    <a:pt x="52" y="122"/>
                    <a:pt x="63" y="122"/>
                  </a:cubicBezTo>
                  <a:cubicBezTo>
                    <a:pt x="86" y="122"/>
                    <a:pt x="107" y="96"/>
                    <a:pt x="107" y="67"/>
                  </a:cubicBezTo>
                  <a:cubicBezTo>
                    <a:pt x="107" y="40"/>
                    <a:pt x="88" y="20"/>
                    <a:pt x="6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55"/>
            <p:cNvSpPr>
              <a:spLocks/>
            </p:cNvSpPr>
            <p:nvPr/>
          </p:nvSpPr>
          <p:spPr bwMode="auto">
            <a:xfrm>
              <a:off x="4583598" y="2019976"/>
              <a:ext cx="49915" cy="19059"/>
            </a:xfrm>
            <a:custGeom>
              <a:avLst/>
              <a:gdLst>
                <a:gd name="T0" fmla="*/ 42 w 52"/>
                <a:gd name="T1" fmla="*/ 20 h 20"/>
                <a:gd name="T2" fmla="*/ 10 w 52"/>
                <a:gd name="T3" fmla="*/ 20 h 20"/>
                <a:gd name="T4" fmla="*/ 0 w 52"/>
                <a:gd name="T5" fmla="*/ 10 h 20"/>
                <a:gd name="T6" fmla="*/ 10 w 52"/>
                <a:gd name="T7" fmla="*/ 0 h 20"/>
                <a:gd name="T8" fmla="*/ 42 w 52"/>
                <a:gd name="T9" fmla="*/ 0 h 20"/>
                <a:gd name="T10" fmla="*/ 52 w 52"/>
                <a:gd name="T11" fmla="*/ 10 h 20"/>
                <a:gd name="T12" fmla="*/ 42 w 5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2" h="20">
                  <a:moveTo>
                    <a:pt x="42" y="20"/>
                  </a:moveTo>
                  <a:cubicBezTo>
                    <a:pt x="10" y="20"/>
                    <a:pt x="10" y="20"/>
                    <a:pt x="10" y="20"/>
                  </a:cubicBezTo>
                  <a:cubicBezTo>
                    <a:pt x="4" y="20"/>
                    <a:pt x="0" y="16"/>
                    <a:pt x="0" y="10"/>
                  </a:cubicBezTo>
                  <a:cubicBezTo>
                    <a:pt x="0" y="5"/>
                    <a:pt x="4" y="0"/>
                    <a:pt x="10" y="0"/>
                  </a:cubicBezTo>
                  <a:cubicBezTo>
                    <a:pt x="42" y="0"/>
                    <a:pt x="42" y="0"/>
                    <a:pt x="42" y="0"/>
                  </a:cubicBezTo>
                  <a:cubicBezTo>
                    <a:pt x="47" y="0"/>
                    <a:pt x="52" y="5"/>
                    <a:pt x="52" y="10"/>
                  </a:cubicBezTo>
                  <a:cubicBezTo>
                    <a:pt x="52" y="16"/>
                    <a:pt x="47" y="20"/>
                    <a:pt x="42"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56"/>
            <p:cNvSpPr>
              <a:spLocks/>
            </p:cNvSpPr>
            <p:nvPr/>
          </p:nvSpPr>
          <p:spPr bwMode="auto">
            <a:xfrm>
              <a:off x="4712470" y="2088042"/>
              <a:ext cx="19059" cy="137040"/>
            </a:xfrm>
            <a:custGeom>
              <a:avLst/>
              <a:gdLst>
                <a:gd name="T0" fmla="*/ 10 w 20"/>
                <a:gd name="T1" fmla="*/ 143 h 143"/>
                <a:gd name="T2" fmla="*/ 0 w 20"/>
                <a:gd name="T3" fmla="*/ 133 h 143"/>
                <a:gd name="T4" fmla="*/ 0 w 20"/>
                <a:gd name="T5" fmla="*/ 10 h 143"/>
                <a:gd name="T6" fmla="*/ 10 w 20"/>
                <a:gd name="T7" fmla="*/ 0 h 143"/>
                <a:gd name="T8" fmla="*/ 20 w 20"/>
                <a:gd name="T9" fmla="*/ 10 h 143"/>
                <a:gd name="T10" fmla="*/ 20 w 20"/>
                <a:gd name="T11" fmla="*/ 133 h 143"/>
                <a:gd name="T12" fmla="*/ 10 w 20"/>
                <a:gd name="T13" fmla="*/ 143 h 143"/>
              </a:gdLst>
              <a:ahLst/>
              <a:cxnLst>
                <a:cxn ang="0">
                  <a:pos x="T0" y="T1"/>
                </a:cxn>
                <a:cxn ang="0">
                  <a:pos x="T2" y="T3"/>
                </a:cxn>
                <a:cxn ang="0">
                  <a:pos x="T4" y="T5"/>
                </a:cxn>
                <a:cxn ang="0">
                  <a:pos x="T6" y="T7"/>
                </a:cxn>
                <a:cxn ang="0">
                  <a:pos x="T8" y="T9"/>
                </a:cxn>
                <a:cxn ang="0">
                  <a:pos x="T10" y="T11"/>
                </a:cxn>
                <a:cxn ang="0">
                  <a:pos x="T12" y="T13"/>
                </a:cxn>
              </a:cxnLst>
              <a:rect l="0" t="0" r="r" b="b"/>
              <a:pathLst>
                <a:path w="20" h="143">
                  <a:moveTo>
                    <a:pt x="10" y="143"/>
                  </a:moveTo>
                  <a:cubicBezTo>
                    <a:pt x="5" y="143"/>
                    <a:pt x="0" y="138"/>
                    <a:pt x="0" y="133"/>
                  </a:cubicBezTo>
                  <a:cubicBezTo>
                    <a:pt x="0" y="10"/>
                    <a:pt x="0" y="10"/>
                    <a:pt x="0" y="10"/>
                  </a:cubicBezTo>
                  <a:cubicBezTo>
                    <a:pt x="0" y="4"/>
                    <a:pt x="5" y="0"/>
                    <a:pt x="10" y="0"/>
                  </a:cubicBezTo>
                  <a:cubicBezTo>
                    <a:pt x="16" y="0"/>
                    <a:pt x="20" y="4"/>
                    <a:pt x="20" y="10"/>
                  </a:cubicBezTo>
                  <a:cubicBezTo>
                    <a:pt x="20" y="133"/>
                    <a:pt x="20" y="133"/>
                    <a:pt x="20" y="133"/>
                  </a:cubicBezTo>
                  <a:cubicBezTo>
                    <a:pt x="20" y="138"/>
                    <a:pt x="16" y="143"/>
                    <a:pt x="1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57"/>
            <p:cNvSpPr>
              <a:spLocks/>
            </p:cNvSpPr>
            <p:nvPr/>
          </p:nvSpPr>
          <p:spPr bwMode="auto">
            <a:xfrm>
              <a:off x="4591766" y="2096210"/>
              <a:ext cx="19059" cy="64436"/>
            </a:xfrm>
            <a:custGeom>
              <a:avLst/>
              <a:gdLst>
                <a:gd name="T0" fmla="*/ 10 w 20"/>
                <a:gd name="T1" fmla="*/ 67 h 67"/>
                <a:gd name="T2" fmla="*/ 0 w 20"/>
                <a:gd name="T3" fmla="*/ 57 h 67"/>
                <a:gd name="T4" fmla="*/ 0 w 20"/>
                <a:gd name="T5" fmla="*/ 10 h 67"/>
                <a:gd name="T6" fmla="*/ 10 w 20"/>
                <a:gd name="T7" fmla="*/ 0 h 67"/>
                <a:gd name="T8" fmla="*/ 20 w 20"/>
                <a:gd name="T9" fmla="*/ 10 h 67"/>
                <a:gd name="T10" fmla="*/ 20 w 20"/>
                <a:gd name="T11" fmla="*/ 57 h 67"/>
                <a:gd name="T12" fmla="*/ 10 w 20"/>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20" h="67">
                  <a:moveTo>
                    <a:pt x="10" y="67"/>
                  </a:moveTo>
                  <a:cubicBezTo>
                    <a:pt x="5" y="67"/>
                    <a:pt x="0" y="62"/>
                    <a:pt x="0" y="57"/>
                  </a:cubicBezTo>
                  <a:cubicBezTo>
                    <a:pt x="0" y="10"/>
                    <a:pt x="0" y="10"/>
                    <a:pt x="0" y="10"/>
                  </a:cubicBezTo>
                  <a:cubicBezTo>
                    <a:pt x="0" y="5"/>
                    <a:pt x="5" y="0"/>
                    <a:pt x="10" y="0"/>
                  </a:cubicBezTo>
                  <a:cubicBezTo>
                    <a:pt x="16" y="0"/>
                    <a:pt x="20" y="5"/>
                    <a:pt x="20" y="10"/>
                  </a:cubicBezTo>
                  <a:cubicBezTo>
                    <a:pt x="20" y="57"/>
                    <a:pt x="20" y="57"/>
                    <a:pt x="20" y="57"/>
                  </a:cubicBezTo>
                  <a:cubicBezTo>
                    <a:pt x="20" y="62"/>
                    <a:pt x="16" y="67"/>
                    <a:pt x="10"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58"/>
            <p:cNvSpPr>
              <a:spLocks/>
            </p:cNvSpPr>
            <p:nvPr/>
          </p:nvSpPr>
          <p:spPr bwMode="auto">
            <a:xfrm>
              <a:off x="4651664" y="2218729"/>
              <a:ext cx="19059" cy="210552"/>
            </a:xfrm>
            <a:custGeom>
              <a:avLst/>
              <a:gdLst>
                <a:gd name="T0" fmla="*/ 10 w 20"/>
                <a:gd name="T1" fmla="*/ 219 h 219"/>
                <a:gd name="T2" fmla="*/ 9 w 20"/>
                <a:gd name="T3" fmla="*/ 218 h 219"/>
                <a:gd name="T4" fmla="*/ 0 w 20"/>
                <a:gd name="T5" fmla="*/ 207 h 219"/>
                <a:gd name="T6" fmla="*/ 0 w 20"/>
                <a:gd name="T7" fmla="*/ 207 h 219"/>
                <a:gd name="T8" fmla="*/ 0 w 20"/>
                <a:gd name="T9" fmla="*/ 10 h 219"/>
                <a:gd name="T10" fmla="*/ 10 w 20"/>
                <a:gd name="T11" fmla="*/ 0 h 219"/>
                <a:gd name="T12" fmla="*/ 20 w 20"/>
                <a:gd name="T13" fmla="*/ 10 h 219"/>
                <a:gd name="T14" fmla="*/ 20 w 20"/>
                <a:gd name="T15" fmla="*/ 207 h 219"/>
                <a:gd name="T16" fmla="*/ 20 w 20"/>
                <a:gd name="T17" fmla="*/ 210 h 219"/>
                <a:gd name="T18" fmla="*/ 10 w 20"/>
                <a:gd name="T19"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9">
                  <a:moveTo>
                    <a:pt x="10" y="219"/>
                  </a:moveTo>
                  <a:cubicBezTo>
                    <a:pt x="10" y="219"/>
                    <a:pt x="9" y="219"/>
                    <a:pt x="9" y="218"/>
                  </a:cubicBezTo>
                  <a:cubicBezTo>
                    <a:pt x="4" y="218"/>
                    <a:pt x="0" y="213"/>
                    <a:pt x="0" y="207"/>
                  </a:cubicBezTo>
                  <a:cubicBezTo>
                    <a:pt x="0" y="207"/>
                    <a:pt x="0" y="207"/>
                    <a:pt x="0" y="207"/>
                  </a:cubicBezTo>
                  <a:cubicBezTo>
                    <a:pt x="0" y="10"/>
                    <a:pt x="0" y="10"/>
                    <a:pt x="0" y="10"/>
                  </a:cubicBezTo>
                  <a:cubicBezTo>
                    <a:pt x="0" y="4"/>
                    <a:pt x="5" y="0"/>
                    <a:pt x="10" y="0"/>
                  </a:cubicBezTo>
                  <a:cubicBezTo>
                    <a:pt x="16" y="0"/>
                    <a:pt x="20" y="4"/>
                    <a:pt x="20" y="10"/>
                  </a:cubicBezTo>
                  <a:cubicBezTo>
                    <a:pt x="20" y="207"/>
                    <a:pt x="20" y="207"/>
                    <a:pt x="20" y="207"/>
                  </a:cubicBezTo>
                  <a:cubicBezTo>
                    <a:pt x="20" y="208"/>
                    <a:pt x="20" y="209"/>
                    <a:pt x="20" y="210"/>
                  </a:cubicBezTo>
                  <a:cubicBezTo>
                    <a:pt x="20" y="215"/>
                    <a:pt x="15" y="219"/>
                    <a:pt x="10" y="2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59"/>
            <p:cNvSpPr>
              <a:spLocks/>
            </p:cNvSpPr>
            <p:nvPr/>
          </p:nvSpPr>
          <p:spPr bwMode="auto">
            <a:xfrm>
              <a:off x="4651664" y="2218729"/>
              <a:ext cx="19966" cy="210552"/>
            </a:xfrm>
            <a:custGeom>
              <a:avLst/>
              <a:gdLst>
                <a:gd name="T0" fmla="*/ 10 w 21"/>
                <a:gd name="T1" fmla="*/ 219 h 219"/>
                <a:gd name="T2" fmla="*/ 1 w 21"/>
                <a:gd name="T3" fmla="*/ 211 h 219"/>
                <a:gd name="T4" fmla="*/ 0 w 21"/>
                <a:gd name="T5" fmla="*/ 207 h 219"/>
                <a:gd name="T6" fmla="*/ 0 w 21"/>
                <a:gd name="T7" fmla="*/ 10 h 219"/>
                <a:gd name="T8" fmla="*/ 10 w 21"/>
                <a:gd name="T9" fmla="*/ 0 h 219"/>
                <a:gd name="T10" fmla="*/ 20 w 21"/>
                <a:gd name="T11" fmla="*/ 10 h 219"/>
                <a:gd name="T12" fmla="*/ 20 w 21"/>
                <a:gd name="T13" fmla="*/ 207 h 219"/>
                <a:gd name="T14" fmla="*/ 12 w 21"/>
                <a:gd name="T15" fmla="*/ 218 h 219"/>
                <a:gd name="T16" fmla="*/ 10 w 21"/>
                <a:gd name="T17"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9">
                  <a:moveTo>
                    <a:pt x="10" y="219"/>
                  </a:moveTo>
                  <a:cubicBezTo>
                    <a:pt x="6" y="219"/>
                    <a:pt x="1" y="215"/>
                    <a:pt x="1" y="211"/>
                  </a:cubicBezTo>
                  <a:cubicBezTo>
                    <a:pt x="0" y="209"/>
                    <a:pt x="0" y="208"/>
                    <a:pt x="0" y="207"/>
                  </a:cubicBezTo>
                  <a:cubicBezTo>
                    <a:pt x="0" y="10"/>
                    <a:pt x="0" y="10"/>
                    <a:pt x="0" y="10"/>
                  </a:cubicBezTo>
                  <a:cubicBezTo>
                    <a:pt x="0" y="4"/>
                    <a:pt x="5" y="0"/>
                    <a:pt x="10" y="0"/>
                  </a:cubicBezTo>
                  <a:cubicBezTo>
                    <a:pt x="16" y="0"/>
                    <a:pt x="20" y="4"/>
                    <a:pt x="20" y="10"/>
                  </a:cubicBezTo>
                  <a:cubicBezTo>
                    <a:pt x="20" y="207"/>
                    <a:pt x="20" y="207"/>
                    <a:pt x="20" y="207"/>
                  </a:cubicBezTo>
                  <a:cubicBezTo>
                    <a:pt x="21" y="212"/>
                    <a:pt x="18" y="217"/>
                    <a:pt x="12" y="218"/>
                  </a:cubicBezTo>
                  <a:cubicBezTo>
                    <a:pt x="12" y="218"/>
                    <a:pt x="11" y="219"/>
                    <a:pt x="10" y="2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60"/>
            <p:cNvSpPr>
              <a:spLocks/>
            </p:cNvSpPr>
            <p:nvPr/>
          </p:nvSpPr>
          <p:spPr bwMode="auto">
            <a:xfrm>
              <a:off x="4712470" y="2200578"/>
              <a:ext cx="19059" cy="24504"/>
            </a:xfrm>
            <a:custGeom>
              <a:avLst/>
              <a:gdLst>
                <a:gd name="T0" fmla="*/ 10 w 20"/>
                <a:gd name="T1" fmla="*/ 25 h 25"/>
                <a:gd name="T2" fmla="*/ 0 w 20"/>
                <a:gd name="T3" fmla="*/ 15 h 25"/>
                <a:gd name="T4" fmla="*/ 0 w 20"/>
                <a:gd name="T5" fmla="*/ 10 h 25"/>
                <a:gd name="T6" fmla="*/ 10 w 20"/>
                <a:gd name="T7" fmla="*/ 0 h 25"/>
                <a:gd name="T8" fmla="*/ 20 w 20"/>
                <a:gd name="T9" fmla="*/ 10 h 25"/>
                <a:gd name="T10" fmla="*/ 20 w 20"/>
                <a:gd name="T11" fmla="*/ 15 h 25"/>
                <a:gd name="T12" fmla="*/ 10 w 20"/>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10" y="25"/>
                  </a:moveTo>
                  <a:cubicBezTo>
                    <a:pt x="5" y="25"/>
                    <a:pt x="0" y="20"/>
                    <a:pt x="0" y="15"/>
                  </a:cubicBezTo>
                  <a:cubicBezTo>
                    <a:pt x="0" y="10"/>
                    <a:pt x="0" y="10"/>
                    <a:pt x="0" y="10"/>
                  </a:cubicBezTo>
                  <a:cubicBezTo>
                    <a:pt x="0" y="4"/>
                    <a:pt x="5" y="0"/>
                    <a:pt x="10" y="0"/>
                  </a:cubicBezTo>
                  <a:cubicBezTo>
                    <a:pt x="16" y="0"/>
                    <a:pt x="20" y="4"/>
                    <a:pt x="20" y="10"/>
                  </a:cubicBezTo>
                  <a:cubicBezTo>
                    <a:pt x="20" y="15"/>
                    <a:pt x="20" y="15"/>
                    <a:pt x="20" y="15"/>
                  </a:cubicBezTo>
                  <a:cubicBezTo>
                    <a:pt x="20" y="20"/>
                    <a:pt x="16" y="25"/>
                    <a:pt x="10"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61"/>
            <p:cNvSpPr>
              <a:spLocks noEditPoints="1"/>
            </p:cNvSpPr>
            <p:nvPr/>
          </p:nvSpPr>
          <p:spPr bwMode="auto">
            <a:xfrm>
              <a:off x="4138898" y="1794903"/>
              <a:ext cx="639823" cy="659789"/>
            </a:xfrm>
            <a:custGeom>
              <a:avLst/>
              <a:gdLst>
                <a:gd name="T0" fmla="*/ 581 w 668"/>
                <a:gd name="T1" fmla="*/ 689 h 689"/>
                <a:gd name="T2" fmla="*/ 575 w 668"/>
                <a:gd name="T3" fmla="*/ 689 h 689"/>
                <a:gd name="T4" fmla="*/ 546 w 668"/>
                <a:gd name="T5" fmla="*/ 676 h 689"/>
                <a:gd name="T6" fmla="*/ 518 w 668"/>
                <a:gd name="T7" fmla="*/ 689 h 689"/>
                <a:gd name="T8" fmla="*/ 512 w 668"/>
                <a:gd name="T9" fmla="*/ 689 h 689"/>
                <a:gd name="T10" fmla="*/ 473 w 668"/>
                <a:gd name="T11" fmla="*/ 650 h 689"/>
                <a:gd name="T12" fmla="*/ 473 w 668"/>
                <a:gd name="T13" fmla="*/ 382 h 689"/>
                <a:gd name="T14" fmla="*/ 22 w 668"/>
                <a:gd name="T15" fmla="*/ 382 h 689"/>
                <a:gd name="T16" fmla="*/ 0 w 668"/>
                <a:gd name="T17" fmla="*/ 360 h 689"/>
                <a:gd name="T18" fmla="*/ 0 w 668"/>
                <a:gd name="T19" fmla="*/ 22 h 689"/>
                <a:gd name="T20" fmla="*/ 22 w 668"/>
                <a:gd name="T21" fmla="*/ 0 h 689"/>
                <a:gd name="T22" fmla="*/ 495 w 668"/>
                <a:gd name="T23" fmla="*/ 0 h 689"/>
                <a:gd name="T24" fmla="*/ 517 w 668"/>
                <a:gd name="T25" fmla="*/ 22 h 689"/>
                <a:gd name="T26" fmla="*/ 517 w 668"/>
                <a:gd name="T27" fmla="*/ 118 h 689"/>
                <a:gd name="T28" fmla="*/ 514 w 668"/>
                <a:gd name="T29" fmla="*/ 124 h 689"/>
                <a:gd name="T30" fmla="*/ 503 w 668"/>
                <a:gd name="T31" fmla="*/ 157 h 689"/>
                <a:gd name="T32" fmla="*/ 515 w 668"/>
                <a:gd name="T33" fmla="*/ 194 h 689"/>
                <a:gd name="T34" fmla="*/ 517 w 668"/>
                <a:gd name="T35" fmla="*/ 200 h 689"/>
                <a:gd name="T36" fmla="*/ 517 w 668"/>
                <a:gd name="T37" fmla="*/ 235 h 689"/>
                <a:gd name="T38" fmla="*/ 634 w 668"/>
                <a:gd name="T39" fmla="*/ 235 h 689"/>
                <a:gd name="T40" fmla="*/ 668 w 668"/>
                <a:gd name="T41" fmla="*/ 269 h 689"/>
                <a:gd name="T42" fmla="*/ 668 w 668"/>
                <a:gd name="T43" fmla="*/ 439 h 689"/>
                <a:gd name="T44" fmla="*/ 634 w 668"/>
                <a:gd name="T45" fmla="*/ 473 h 689"/>
                <a:gd name="T46" fmla="*/ 634 w 668"/>
                <a:gd name="T47" fmla="*/ 473 h 689"/>
                <a:gd name="T48" fmla="*/ 619 w 668"/>
                <a:gd name="T49" fmla="*/ 470 h 689"/>
                <a:gd name="T50" fmla="*/ 619 w 668"/>
                <a:gd name="T51" fmla="*/ 650 h 689"/>
                <a:gd name="T52" fmla="*/ 581 w 668"/>
                <a:gd name="T53" fmla="*/ 689 h 689"/>
                <a:gd name="T54" fmla="*/ 546 w 668"/>
                <a:gd name="T55" fmla="*/ 642 h 689"/>
                <a:gd name="T56" fmla="*/ 546 w 668"/>
                <a:gd name="T57" fmla="*/ 642 h 689"/>
                <a:gd name="T58" fmla="*/ 556 w 668"/>
                <a:gd name="T59" fmla="*/ 651 h 689"/>
                <a:gd name="T60" fmla="*/ 575 w 668"/>
                <a:gd name="T61" fmla="*/ 669 h 689"/>
                <a:gd name="T62" fmla="*/ 581 w 668"/>
                <a:gd name="T63" fmla="*/ 669 h 689"/>
                <a:gd name="T64" fmla="*/ 599 w 668"/>
                <a:gd name="T65" fmla="*/ 650 h 689"/>
                <a:gd name="T66" fmla="*/ 599 w 668"/>
                <a:gd name="T67" fmla="*/ 439 h 689"/>
                <a:gd name="T68" fmla="*/ 609 w 668"/>
                <a:gd name="T69" fmla="*/ 429 h 689"/>
                <a:gd name="T70" fmla="*/ 619 w 668"/>
                <a:gd name="T71" fmla="*/ 439 h 689"/>
                <a:gd name="T72" fmla="*/ 634 w 668"/>
                <a:gd name="T73" fmla="*/ 453 h 689"/>
                <a:gd name="T74" fmla="*/ 634 w 668"/>
                <a:gd name="T75" fmla="*/ 453 h 689"/>
                <a:gd name="T76" fmla="*/ 648 w 668"/>
                <a:gd name="T77" fmla="*/ 439 h 689"/>
                <a:gd name="T78" fmla="*/ 648 w 668"/>
                <a:gd name="T79" fmla="*/ 269 h 689"/>
                <a:gd name="T80" fmla="*/ 634 w 668"/>
                <a:gd name="T81" fmla="*/ 255 h 689"/>
                <a:gd name="T82" fmla="*/ 507 w 668"/>
                <a:gd name="T83" fmla="*/ 255 h 689"/>
                <a:gd name="T84" fmla="*/ 497 w 668"/>
                <a:gd name="T85" fmla="*/ 245 h 689"/>
                <a:gd name="T86" fmla="*/ 497 w 668"/>
                <a:gd name="T87" fmla="*/ 203 h 689"/>
                <a:gd name="T88" fmla="*/ 483 w 668"/>
                <a:gd name="T89" fmla="*/ 157 h 689"/>
                <a:gd name="T90" fmla="*/ 497 w 668"/>
                <a:gd name="T91" fmla="*/ 114 h 689"/>
                <a:gd name="T92" fmla="*/ 497 w 668"/>
                <a:gd name="T93" fmla="*/ 22 h 689"/>
                <a:gd name="T94" fmla="*/ 495 w 668"/>
                <a:gd name="T95" fmla="*/ 20 h 689"/>
                <a:gd name="T96" fmla="*/ 22 w 668"/>
                <a:gd name="T97" fmla="*/ 20 h 689"/>
                <a:gd name="T98" fmla="*/ 20 w 668"/>
                <a:gd name="T99" fmla="*/ 22 h 689"/>
                <a:gd name="T100" fmla="*/ 20 w 668"/>
                <a:gd name="T101" fmla="*/ 360 h 689"/>
                <a:gd name="T102" fmla="*/ 22 w 668"/>
                <a:gd name="T103" fmla="*/ 362 h 689"/>
                <a:gd name="T104" fmla="*/ 483 w 668"/>
                <a:gd name="T105" fmla="*/ 362 h 689"/>
                <a:gd name="T106" fmla="*/ 493 w 668"/>
                <a:gd name="T107" fmla="*/ 372 h 689"/>
                <a:gd name="T108" fmla="*/ 493 w 668"/>
                <a:gd name="T109" fmla="*/ 650 h 689"/>
                <a:gd name="T110" fmla="*/ 512 w 668"/>
                <a:gd name="T111" fmla="*/ 669 h 689"/>
                <a:gd name="T112" fmla="*/ 518 w 668"/>
                <a:gd name="T113" fmla="*/ 669 h 689"/>
                <a:gd name="T114" fmla="*/ 536 w 668"/>
                <a:gd name="T115" fmla="*/ 651 h 689"/>
                <a:gd name="T116" fmla="*/ 546 w 668"/>
                <a:gd name="T117" fmla="*/ 64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8" h="689">
                  <a:moveTo>
                    <a:pt x="581" y="689"/>
                  </a:moveTo>
                  <a:cubicBezTo>
                    <a:pt x="575" y="689"/>
                    <a:pt x="575" y="689"/>
                    <a:pt x="575" y="689"/>
                  </a:cubicBezTo>
                  <a:cubicBezTo>
                    <a:pt x="564" y="689"/>
                    <a:pt x="553" y="684"/>
                    <a:pt x="546" y="676"/>
                  </a:cubicBezTo>
                  <a:cubicBezTo>
                    <a:pt x="539" y="684"/>
                    <a:pt x="529" y="689"/>
                    <a:pt x="518" y="689"/>
                  </a:cubicBezTo>
                  <a:cubicBezTo>
                    <a:pt x="512" y="689"/>
                    <a:pt x="512" y="689"/>
                    <a:pt x="512" y="689"/>
                  </a:cubicBezTo>
                  <a:cubicBezTo>
                    <a:pt x="491" y="689"/>
                    <a:pt x="473" y="671"/>
                    <a:pt x="473" y="650"/>
                  </a:cubicBezTo>
                  <a:cubicBezTo>
                    <a:pt x="473" y="382"/>
                    <a:pt x="473" y="382"/>
                    <a:pt x="473" y="382"/>
                  </a:cubicBezTo>
                  <a:cubicBezTo>
                    <a:pt x="22" y="382"/>
                    <a:pt x="22" y="382"/>
                    <a:pt x="22" y="382"/>
                  </a:cubicBezTo>
                  <a:cubicBezTo>
                    <a:pt x="10" y="382"/>
                    <a:pt x="0" y="372"/>
                    <a:pt x="0" y="360"/>
                  </a:cubicBezTo>
                  <a:cubicBezTo>
                    <a:pt x="0" y="22"/>
                    <a:pt x="0" y="22"/>
                    <a:pt x="0" y="22"/>
                  </a:cubicBezTo>
                  <a:cubicBezTo>
                    <a:pt x="0" y="9"/>
                    <a:pt x="10" y="0"/>
                    <a:pt x="22" y="0"/>
                  </a:cubicBezTo>
                  <a:cubicBezTo>
                    <a:pt x="495" y="0"/>
                    <a:pt x="495" y="0"/>
                    <a:pt x="495" y="0"/>
                  </a:cubicBezTo>
                  <a:cubicBezTo>
                    <a:pt x="507" y="0"/>
                    <a:pt x="517" y="9"/>
                    <a:pt x="517" y="22"/>
                  </a:cubicBezTo>
                  <a:cubicBezTo>
                    <a:pt x="517" y="118"/>
                    <a:pt x="517" y="118"/>
                    <a:pt x="517" y="118"/>
                  </a:cubicBezTo>
                  <a:cubicBezTo>
                    <a:pt x="517" y="120"/>
                    <a:pt x="516" y="122"/>
                    <a:pt x="514" y="124"/>
                  </a:cubicBezTo>
                  <a:cubicBezTo>
                    <a:pt x="507" y="133"/>
                    <a:pt x="503" y="144"/>
                    <a:pt x="503" y="157"/>
                  </a:cubicBezTo>
                  <a:cubicBezTo>
                    <a:pt x="503" y="170"/>
                    <a:pt x="507" y="184"/>
                    <a:pt x="515" y="194"/>
                  </a:cubicBezTo>
                  <a:cubicBezTo>
                    <a:pt x="516" y="196"/>
                    <a:pt x="517" y="198"/>
                    <a:pt x="517" y="200"/>
                  </a:cubicBezTo>
                  <a:cubicBezTo>
                    <a:pt x="517" y="235"/>
                    <a:pt x="517" y="235"/>
                    <a:pt x="517" y="235"/>
                  </a:cubicBezTo>
                  <a:cubicBezTo>
                    <a:pt x="634" y="235"/>
                    <a:pt x="634" y="235"/>
                    <a:pt x="634" y="235"/>
                  </a:cubicBezTo>
                  <a:cubicBezTo>
                    <a:pt x="653" y="235"/>
                    <a:pt x="668" y="251"/>
                    <a:pt x="668" y="269"/>
                  </a:cubicBezTo>
                  <a:cubicBezTo>
                    <a:pt x="668" y="439"/>
                    <a:pt x="668" y="439"/>
                    <a:pt x="668" y="439"/>
                  </a:cubicBezTo>
                  <a:cubicBezTo>
                    <a:pt x="668" y="457"/>
                    <a:pt x="653" y="473"/>
                    <a:pt x="634" y="473"/>
                  </a:cubicBezTo>
                  <a:cubicBezTo>
                    <a:pt x="634" y="473"/>
                    <a:pt x="634" y="473"/>
                    <a:pt x="634" y="473"/>
                  </a:cubicBezTo>
                  <a:cubicBezTo>
                    <a:pt x="629" y="473"/>
                    <a:pt x="624" y="472"/>
                    <a:pt x="619" y="470"/>
                  </a:cubicBezTo>
                  <a:cubicBezTo>
                    <a:pt x="619" y="650"/>
                    <a:pt x="619" y="650"/>
                    <a:pt x="619" y="650"/>
                  </a:cubicBezTo>
                  <a:cubicBezTo>
                    <a:pt x="619" y="671"/>
                    <a:pt x="602" y="689"/>
                    <a:pt x="581" y="689"/>
                  </a:cubicBezTo>
                  <a:close/>
                  <a:moveTo>
                    <a:pt x="546" y="642"/>
                  </a:moveTo>
                  <a:cubicBezTo>
                    <a:pt x="546" y="642"/>
                    <a:pt x="546" y="642"/>
                    <a:pt x="546" y="642"/>
                  </a:cubicBezTo>
                  <a:cubicBezTo>
                    <a:pt x="552" y="642"/>
                    <a:pt x="556" y="646"/>
                    <a:pt x="556" y="651"/>
                  </a:cubicBezTo>
                  <a:cubicBezTo>
                    <a:pt x="557" y="661"/>
                    <a:pt x="565" y="669"/>
                    <a:pt x="575" y="669"/>
                  </a:cubicBezTo>
                  <a:cubicBezTo>
                    <a:pt x="581" y="669"/>
                    <a:pt x="581" y="669"/>
                    <a:pt x="581" y="669"/>
                  </a:cubicBezTo>
                  <a:cubicBezTo>
                    <a:pt x="591" y="669"/>
                    <a:pt x="599" y="660"/>
                    <a:pt x="599" y="650"/>
                  </a:cubicBezTo>
                  <a:cubicBezTo>
                    <a:pt x="599" y="439"/>
                    <a:pt x="599" y="439"/>
                    <a:pt x="599" y="439"/>
                  </a:cubicBezTo>
                  <a:cubicBezTo>
                    <a:pt x="599" y="433"/>
                    <a:pt x="604" y="429"/>
                    <a:pt x="609" y="429"/>
                  </a:cubicBezTo>
                  <a:cubicBezTo>
                    <a:pt x="615" y="429"/>
                    <a:pt x="619" y="433"/>
                    <a:pt x="619" y="439"/>
                  </a:cubicBezTo>
                  <a:cubicBezTo>
                    <a:pt x="619" y="446"/>
                    <a:pt x="626" y="453"/>
                    <a:pt x="634" y="453"/>
                  </a:cubicBezTo>
                  <a:cubicBezTo>
                    <a:pt x="634" y="453"/>
                    <a:pt x="634" y="453"/>
                    <a:pt x="634" y="453"/>
                  </a:cubicBezTo>
                  <a:cubicBezTo>
                    <a:pt x="642" y="453"/>
                    <a:pt x="648" y="446"/>
                    <a:pt x="648" y="439"/>
                  </a:cubicBezTo>
                  <a:cubicBezTo>
                    <a:pt x="648" y="269"/>
                    <a:pt x="648" y="269"/>
                    <a:pt x="648" y="269"/>
                  </a:cubicBezTo>
                  <a:cubicBezTo>
                    <a:pt x="648" y="262"/>
                    <a:pt x="642" y="255"/>
                    <a:pt x="634" y="255"/>
                  </a:cubicBezTo>
                  <a:cubicBezTo>
                    <a:pt x="507" y="255"/>
                    <a:pt x="507" y="255"/>
                    <a:pt x="507" y="255"/>
                  </a:cubicBezTo>
                  <a:cubicBezTo>
                    <a:pt x="501" y="255"/>
                    <a:pt x="497" y="251"/>
                    <a:pt x="497" y="245"/>
                  </a:cubicBezTo>
                  <a:cubicBezTo>
                    <a:pt x="497" y="203"/>
                    <a:pt x="497" y="203"/>
                    <a:pt x="497" y="203"/>
                  </a:cubicBezTo>
                  <a:cubicBezTo>
                    <a:pt x="488" y="190"/>
                    <a:pt x="483" y="173"/>
                    <a:pt x="483" y="157"/>
                  </a:cubicBezTo>
                  <a:cubicBezTo>
                    <a:pt x="483" y="141"/>
                    <a:pt x="488" y="126"/>
                    <a:pt x="497" y="114"/>
                  </a:cubicBezTo>
                  <a:cubicBezTo>
                    <a:pt x="497" y="22"/>
                    <a:pt x="497" y="22"/>
                    <a:pt x="497" y="22"/>
                  </a:cubicBezTo>
                  <a:cubicBezTo>
                    <a:pt x="497" y="21"/>
                    <a:pt x="496" y="20"/>
                    <a:pt x="495" y="20"/>
                  </a:cubicBezTo>
                  <a:cubicBezTo>
                    <a:pt x="22" y="20"/>
                    <a:pt x="22" y="20"/>
                    <a:pt x="22" y="20"/>
                  </a:cubicBezTo>
                  <a:cubicBezTo>
                    <a:pt x="21" y="20"/>
                    <a:pt x="20" y="21"/>
                    <a:pt x="20" y="22"/>
                  </a:cubicBezTo>
                  <a:cubicBezTo>
                    <a:pt x="20" y="360"/>
                    <a:pt x="20" y="360"/>
                    <a:pt x="20" y="360"/>
                  </a:cubicBezTo>
                  <a:cubicBezTo>
                    <a:pt x="20" y="361"/>
                    <a:pt x="21" y="362"/>
                    <a:pt x="22" y="362"/>
                  </a:cubicBezTo>
                  <a:cubicBezTo>
                    <a:pt x="483" y="362"/>
                    <a:pt x="483" y="362"/>
                    <a:pt x="483" y="362"/>
                  </a:cubicBezTo>
                  <a:cubicBezTo>
                    <a:pt x="489" y="362"/>
                    <a:pt x="493" y="366"/>
                    <a:pt x="493" y="372"/>
                  </a:cubicBezTo>
                  <a:cubicBezTo>
                    <a:pt x="493" y="650"/>
                    <a:pt x="493" y="650"/>
                    <a:pt x="493" y="650"/>
                  </a:cubicBezTo>
                  <a:cubicBezTo>
                    <a:pt x="493" y="660"/>
                    <a:pt x="502" y="669"/>
                    <a:pt x="512" y="669"/>
                  </a:cubicBezTo>
                  <a:cubicBezTo>
                    <a:pt x="518" y="669"/>
                    <a:pt x="518" y="669"/>
                    <a:pt x="518" y="669"/>
                  </a:cubicBezTo>
                  <a:cubicBezTo>
                    <a:pt x="527" y="669"/>
                    <a:pt x="536" y="661"/>
                    <a:pt x="536" y="651"/>
                  </a:cubicBezTo>
                  <a:cubicBezTo>
                    <a:pt x="537" y="646"/>
                    <a:pt x="541" y="642"/>
                    <a:pt x="546" y="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62"/>
            <p:cNvSpPr>
              <a:spLocks/>
            </p:cNvSpPr>
            <p:nvPr/>
          </p:nvSpPr>
          <p:spPr bwMode="auto">
            <a:xfrm>
              <a:off x="4712470" y="2105286"/>
              <a:ext cx="19059" cy="119797"/>
            </a:xfrm>
            <a:custGeom>
              <a:avLst/>
              <a:gdLst>
                <a:gd name="T0" fmla="*/ 10 w 20"/>
                <a:gd name="T1" fmla="*/ 125 h 125"/>
                <a:gd name="T2" fmla="*/ 0 w 20"/>
                <a:gd name="T3" fmla="*/ 115 h 125"/>
                <a:gd name="T4" fmla="*/ 0 w 20"/>
                <a:gd name="T5" fmla="*/ 10 h 125"/>
                <a:gd name="T6" fmla="*/ 10 w 20"/>
                <a:gd name="T7" fmla="*/ 0 h 125"/>
                <a:gd name="T8" fmla="*/ 20 w 20"/>
                <a:gd name="T9" fmla="*/ 10 h 125"/>
                <a:gd name="T10" fmla="*/ 20 w 20"/>
                <a:gd name="T11" fmla="*/ 115 h 125"/>
                <a:gd name="T12" fmla="*/ 10 w 20"/>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20" h="125">
                  <a:moveTo>
                    <a:pt x="10" y="125"/>
                  </a:moveTo>
                  <a:cubicBezTo>
                    <a:pt x="5" y="125"/>
                    <a:pt x="0" y="120"/>
                    <a:pt x="0" y="115"/>
                  </a:cubicBezTo>
                  <a:cubicBezTo>
                    <a:pt x="0" y="10"/>
                    <a:pt x="0" y="10"/>
                    <a:pt x="0" y="10"/>
                  </a:cubicBezTo>
                  <a:cubicBezTo>
                    <a:pt x="0" y="5"/>
                    <a:pt x="5" y="0"/>
                    <a:pt x="10" y="0"/>
                  </a:cubicBezTo>
                  <a:cubicBezTo>
                    <a:pt x="16" y="0"/>
                    <a:pt x="20" y="5"/>
                    <a:pt x="20" y="10"/>
                  </a:cubicBezTo>
                  <a:cubicBezTo>
                    <a:pt x="20" y="115"/>
                    <a:pt x="20" y="115"/>
                    <a:pt x="20" y="115"/>
                  </a:cubicBezTo>
                  <a:cubicBezTo>
                    <a:pt x="20" y="120"/>
                    <a:pt x="16" y="125"/>
                    <a:pt x="10" y="1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63"/>
            <p:cNvSpPr>
              <a:spLocks/>
            </p:cNvSpPr>
            <p:nvPr/>
          </p:nvSpPr>
          <p:spPr bwMode="auto">
            <a:xfrm>
              <a:off x="4452003" y="1923776"/>
              <a:ext cx="159729" cy="190586"/>
            </a:xfrm>
            <a:custGeom>
              <a:avLst/>
              <a:gdLst>
                <a:gd name="T0" fmla="*/ 156 w 167"/>
                <a:gd name="T1" fmla="*/ 199 h 199"/>
                <a:gd name="T2" fmla="*/ 149 w 167"/>
                <a:gd name="T3" fmla="*/ 196 h 199"/>
                <a:gd name="T4" fmla="*/ 14 w 167"/>
                <a:gd name="T5" fmla="*/ 62 h 199"/>
                <a:gd name="T6" fmla="*/ 14 w 167"/>
                <a:gd name="T7" fmla="*/ 13 h 199"/>
                <a:gd name="T8" fmla="*/ 14 w 167"/>
                <a:gd name="T9" fmla="*/ 13 h 199"/>
                <a:gd name="T10" fmla="*/ 62 w 167"/>
                <a:gd name="T11" fmla="*/ 13 h 199"/>
                <a:gd name="T12" fmla="*/ 152 w 167"/>
                <a:gd name="T13" fmla="*/ 103 h 199"/>
                <a:gd name="T14" fmla="*/ 152 w 167"/>
                <a:gd name="T15" fmla="*/ 117 h 199"/>
                <a:gd name="T16" fmla="*/ 138 w 167"/>
                <a:gd name="T17" fmla="*/ 117 h 199"/>
                <a:gd name="T18" fmla="*/ 48 w 167"/>
                <a:gd name="T19" fmla="*/ 27 h 199"/>
                <a:gd name="T20" fmla="*/ 28 w 167"/>
                <a:gd name="T21" fmla="*/ 27 h 199"/>
                <a:gd name="T22" fmla="*/ 28 w 167"/>
                <a:gd name="T23" fmla="*/ 28 h 199"/>
                <a:gd name="T24" fmla="*/ 28 w 167"/>
                <a:gd name="T25" fmla="*/ 48 h 199"/>
                <a:gd name="T26" fmla="*/ 163 w 167"/>
                <a:gd name="T27" fmla="*/ 182 h 199"/>
                <a:gd name="T28" fmla="*/ 163 w 167"/>
                <a:gd name="T29" fmla="*/ 196 h 199"/>
                <a:gd name="T30" fmla="*/ 156 w 167"/>
                <a:gd name="T31"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99">
                  <a:moveTo>
                    <a:pt x="156" y="199"/>
                  </a:moveTo>
                  <a:cubicBezTo>
                    <a:pt x="153" y="199"/>
                    <a:pt x="150" y="198"/>
                    <a:pt x="149" y="196"/>
                  </a:cubicBezTo>
                  <a:cubicBezTo>
                    <a:pt x="14" y="62"/>
                    <a:pt x="14" y="62"/>
                    <a:pt x="14" y="62"/>
                  </a:cubicBezTo>
                  <a:cubicBezTo>
                    <a:pt x="0" y="48"/>
                    <a:pt x="0" y="27"/>
                    <a:pt x="14" y="13"/>
                  </a:cubicBezTo>
                  <a:cubicBezTo>
                    <a:pt x="14" y="13"/>
                    <a:pt x="14" y="13"/>
                    <a:pt x="14" y="13"/>
                  </a:cubicBezTo>
                  <a:cubicBezTo>
                    <a:pt x="27" y="0"/>
                    <a:pt x="49" y="0"/>
                    <a:pt x="62" y="13"/>
                  </a:cubicBezTo>
                  <a:cubicBezTo>
                    <a:pt x="152" y="103"/>
                    <a:pt x="152" y="103"/>
                    <a:pt x="152" y="103"/>
                  </a:cubicBezTo>
                  <a:cubicBezTo>
                    <a:pt x="156" y="107"/>
                    <a:pt x="156" y="113"/>
                    <a:pt x="152" y="117"/>
                  </a:cubicBezTo>
                  <a:cubicBezTo>
                    <a:pt x="148" y="121"/>
                    <a:pt x="142" y="121"/>
                    <a:pt x="138" y="117"/>
                  </a:cubicBezTo>
                  <a:cubicBezTo>
                    <a:pt x="48" y="27"/>
                    <a:pt x="48" y="27"/>
                    <a:pt x="48" y="27"/>
                  </a:cubicBezTo>
                  <a:cubicBezTo>
                    <a:pt x="43" y="22"/>
                    <a:pt x="34" y="22"/>
                    <a:pt x="28" y="27"/>
                  </a:cubicBezTo>
                  <a:cubicBezTo>
                    <a:pt x="28" y="28"/>
                    <a:pt x="28" y="28"/>
                    <a:pt x="28" y="28"/>
                  </a:cubicBezTo>
                  <a:cubicBezTo>
                    <a:pt x="22" y="33"/>
                    <a:pt x="22" y="42"/>
                    <a:pt x="28" y="48"/>
                  </a:cubicBezTo>
                  <a:cubicBezTo>
                    <a:pt x="163" y="182"/>
                    <a:pt x="163" y="182"/>
                    <a:pt x="163" y="182"/>
                  </a:cubicBezTo>
                  <a:cubicBezTo>
                    <a:pt x="167" y="186"/>
                    <a:pt x="167" y="193"/>
                    <a:pt x="163" y="196"/>
                  </a:cubicBezTo>
                  <a:cubicBezTo>
                    <a:pt x="161" y="198"/>
                    <a:pt x="158" y="199"/>
                    <a:pt x="156" y="19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64"/>
            <p:cNvSpPr>
              <a:spLocks noEditPoints="1"/>
            </p:cNvSpPr>
            <p:nvPr/>
          </p:nvSpPr>
          <p:spPr bwMode="auto">
            <a:xfrm>
              <a:off x="4196074" y="2211469"/>
              <a:ext cx="98015" cy="120704"/>
            </a:xfrm>
            <a:custGeom>
              <a:avLst/>
              <a:gdLst>
                <a:gd name="T0" fmla="*/ 51 w 102"/>
                <a:gd name="T1" fmla="*/ 126 h 126"/>
                <a:gd name="T2" fmla="*/ 29 w 102"/>
                <a:gd name="T3" fmla="*/ 120 h 126"/>
                <a:gd name="T4" fmla="*/ 0 w 102"/>
                <a:gd name="T5" fmla="*/ 57 h 126"/>
                <a:gd name="T6" fmla="*/ 51 w 102"/>
                <a:gd name="T7" fmla="*/ 0 h 126"/>
                <a:gd name="T8" fmla="*/ 102 w 102"/>
                <a:gd name="T9" fmla="*/ 57 h 126"/>
                <a:gd name="T10" fmla="*/ 73 w 102"/>
                <a:gd name="T11" fmla="*/ 120 h 126"/>
                <a:gd name="T12" fmla="*/ 51 w 102"/>
                <a:gd name="T13" fmla="*/ 126 h 126"/>
                <a:gd name="T14" fmla="*/ 51 w 102"/>
                <a:gd name="T15" fmla="*/ 20 h 126"/>
                <a:gd name="T16" fmla="*/ 20 w 102"/>
                <a:gd name="T17" fmla="*/ 57 h 126"/>
                <a:gd name="T18" fmla="*/ 40 w 102"/>
                <a:gd name="T19" fmla="*/ 103 h 126"/>
                <a:gd name="T20" fmla="*/ 62 w 102"/>
                <a:gd name="T21" fmla="*/ 103 h 126"/>
                <a:gd name="T22" fmla="*/ 82 w 102"/>
                <a:gd name="T23" fmla="*/ 57 h 126"/>
                <a:gd name="T24" fmla="*/ 51 w 102"/>
                <a:gd name="T2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26">
                  <a:moveTo>
                    <a:pt x="51" y="126"/>
                  </a:moveTo>
                  <a:cubicBezTo>
                    <a:pt x="43" y="126"/>
                    <a:pt x="36" y="124"/>
                    <a:pt x="29" y="120"/>
                  </a:cubicBezTo>
                  <a:cubicBezTo>
                    <a:pt x="11" y="108"/>
                    <a:pt x="0" y="84"/>
                    <a:pt x="0" y="57"/>
                  </a:cubicBezTo>
                  <a:cubicBezTo>
                    <a:pt x="0" y="15"/>
                    <a:pt x="26" y="0"/>
                    <a:pt x="51" y="0"/>
                  </a:cubicBezTo>
                  <a:cubicBezTo>
                    <a:pt x="75" y="0"/>
                    <a:pt x="102" y="15"/>
                    <a:pt x="102" y="57"/>
                  </a:cubicBezTo>
                  <a:cubicBezTo>
                    <a:pt x="102" y="84"/>
                    <a:pt x="91" y="108"/>
                    <a:pt x="73" y="120"/>
                  </a:cubicBezTo>
                  <a:cubicBezTo>
                    <a:pt x="66" y="124"/>
                    <a:pt x="59" y="126"/>
                    <a:pt x="51" y="126"/>
                  </a:cubicBezTo>
                  <a:close/>
                  <a:moveTo>
                    <a:pt x="51" y="20"/>
                  </a:moveTo>
                  <a:cubicBezTo>
                    <a:pt x="31" y="20"/>
                    <a:pt x="20" y="33"/>
                    <a:pt x="20" y="57"/>
                  </a:cubicBezTo>
                  <a:cubicBezTo>
                    <a:pt x="20" y="77"/>
                    <a:pt x="28" y="95"/>
                    <a:pt x="40" y="103"/>
                  </a:cubicBezTo>
                  <a:cubicBezTo>
                    <a:pt x="47" y="108"/>
                    <a:pt x="55" y="108"/>
                    <a:pt x="62" y="103"/>
                  </a:cubicBezTo>
                  <a:cubicBezTo>
                    <a:pt x="74" y="95"/>
                    <a:pt x="82" y="77"/>
                    <a:pt x="82" y="57"/>
                  </a:cubicBezTo>
                  <a:cubicBezTo>
                    <a:pt x="82" y="33"/>
                    <a:pt x="71"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Freeform 65"/>
            <p:cNvSpPr>
              <a:spLocks noEditPoints="1"/>
            </p:cNvSpPr>
            <p:nvPr/>
          </p:nvSpPr>
          <p:spPr bwMode="auto">
            <a:xfrm>
              <a:off x="4166125" y="2308577"/>
              <a:ext cx="157006" cy="88940"/>
            </a:xfrm>
            <a:custGeom>
              <a:avLst/>
              <a:gdLst>
                <a:gd name="T0" fmla="*/ 154 w 164"/>
                <a:gd name="T1" fmla="*/ 93 h 93"/>
                <a:gd name="T2" fmla="*/ 10 w 164"/>
                <a:gd name="T3" fmla="*/ 93 h 93"/>
                <a:gd name="T4" fmla="*/ 0 w 164"/>
                <a:gd name="T5" fmla="*/ 83 h 93"/>
                <a:gd name="T6" fmla="*/ 0 w 164"/>
                <a:gd name="T7" fmla="*/ 56 h 93"/>
                <a:gd name="T8" fmla="*/ 0 w 164"/>
                <a:gd name="T9" fmla="*/ 55 h 93"/>
                <a:gd name="T10" fmla="*/ 34 w 164"/>
                <a:gd name="T11" fmla="*/ 26 h 93"/>
                <a:gd name="T12" fmla="*/ 52 w 164"/>
                <a:gd name="T13" fmla="*/ 26 h 93"/>
                <a:gd name="T14" fmla="*/ 53 w 164"/>
                <a:gd name="T15" fmla="*/ 24 h 93"/>
                <a:gd name="T16" fmla="*/ 55 w 164"/>
                <a:gd name="T17" fmla="*/ 10 h 93"/>
                <a:gd name="T18" fmla="*/ 60 w 164"/>
                <a:gd name="T19" fmla="*/ 1 h 93"/>
                <a:gd name="T20" fmla="*/ 71 w 164"/>
                <a:gd name="T21" fmla="*/ 2 h 93"/>
                <a:gd name="T22" fmla="*/ 93 w 164"/>
                <a:gd name="T23" fmla="*/ 2 h 93"/>
                <a:gd name="T24" fmla="*/ 103 w 164"/>
                <a:gd name="T25" fmla="*/ 1 h 93"/>
                <a:gd name="T26" fmla="*/ 109 w 164"/>
                <a:gd name="T27" fmla="*/ 10 h 93"/>
                <a:gd name="T28" fmla="*/ 111 w 164"/>
                <a:gd name="T29" fmla="*/ 24 h 93"/>
                <a:gd name="T30" fmla="*/ 111 w 164"/>
                <a:gd name="T31" fmla="*/ 26 h 93"/>
                <a:gd name="T32" fmla="*/ 130 w 164"/>
                <a:gd name="T33" fmla="*/ 26 h 93"/>
                <a:gd name="T34" fmla="*/ 163 w 164"/>
                <a:gd name="T35" fmla="*/ 55 h 93"/>
                <a:gd name="T36" fmla="*/ 164 w 164"/>
                <a:gd name="T37" fmla="*/ 56 h 93"/>
                <a:gd name="T38" fmla="*/ 164 w 164"/>
                <a:gd name="T39" fmla="*/ 83 h 93"/>
                <a:gd name="T40" fmla="*/ 154 w 164"/>
                <a:gd name="T41" fmla="*/ 93 h 93"/>
                <a:gd name="T42" fmla="*/ 20 w 164"/>
                <a:gd name="T43" fmla="*/ 73 h 93"/>
                <a:gd name="T44" fmla="*/ 144 w 164"/>
                <a:gd name="T45" fmla="*/ 73 h 93"/>
                <a:gd name="T46" fmla="*/ 144 w 164"/>
                <a:gd name="T47" fmla="*/ 57 h 93"/>
                <a:gd name="T48" fmla="*/ 130 w 164"/>
                <a:gd name="T49" fmla="*/ 46 h 93"/>
                <a:gd name="T50" fmla="*/ 108 w 164"/>
                <a:gd name="T51" fmla="*/ 46 h 93"/>
                <a:gd name="T52" fmla="*/ 105 w 164"/>
                <a:gd name="T53" fmla="*/ 45 h 93"/>
                <a:gd name="T54" fmla="*/ 100 w 164"/>
                <a:gd name="T55" fmla="*/ 43 h 93"/>
                <a:gd name="T56" fmla="*/ 92 w 164"/>
                <a:gd name="T57" fmla="*/ 31 h 93"/>
                <a:gd name="T58" fmla="*/ 90 w 164"/>
                <a:gd name="T59" fmla="*/ 25 h 93"/>
                <a:gd name="T60" fmla="*/ 74 w 164"/>
                <a:gd name="T61" fmla="*/ 25 h 93"/>
                <a:gd name="T62" fmla="*/ 72 w 164"/>
                <a:gd name="T63" fmla="*/ 31 h 93"/>
                <a:gd name="T64" fmla="*/ 64 w 164"/>
                <a:gd name="T65" fmla="*/ 42 h 93"/>
                <a:gd name="T66" fmla="*/ 59 w 164"/>
                <a:gd name="T67" fmla="*/ 45 h 93"/>
                <a:gd name="T68" fmla="*/ 56 w 164"/>
                <a:gd name="T69" fmla="*/ 46 h 93"/>
                <a:gd name="T70" fmla="*/ 34 w 164"/>
                <a:gd name="T71" fmla="*/ 46 h 93"/>
                <a:gd name="T72" fmla="*/ 20 w 164"/>
                <a:gd name="T73" fmla="*/ 57 h 93"/>
                <a:gd name="T74" fmla="*/ 20 w 164"/>
                <a:gd name="T75"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 h="93">
                  <a:moveTo>
                    <a:pt x="154" y="93"/>
                  </a:moveTo>
                  <a:cubicBezTo>
                    <a:pt x="10" y="93"/>
                    <a:pt x="10" y="93"/>
                    <a:pt x="10" y="93"/>
                  </a:cubicBezTo>
                  <a:cubicBezTo>
                    <a:pt x="5" y="93"/>
                    <a:pt x="0" y="88"/>
                    <a:pt x="0" y="83"/>
                  </a:cubicBezTo>
                  <a:cubicBezTo>
                    <a:pt x="0" y="56"/>
                    <a:pt x="0" y="56"/>
                    <a:pt x="0" y="56"/>
                  </a:cubicBezTo>
                  <a:cubicBezTo>
                    <a:pt x="0" y="56"/>
                    <a:pt x="0" y="55"/>
                    <a:pt x="0" y="55"/>
                  </a:cubicBezTo>
                  <a:cubicBezTo>
                    <a:pt x="3" y="38"/>
                    <a:pt x="17" y="26"/>
                    <a:pt x="34" y="26"/>
                  </a:cubicBezTo>
                  <a:cubicBezTo>
                    <a:pt x="52" y="26"/>
                    <a:pt x="52" y="26"/>
                    <a:pt x="52" y="26"/>
                  </a:cubicBezTo>
                  <a:cubicBezTo>
                    <a:pt x="53" y="25"/>
                    <a:pt x="53" y="25"/>
                    <a:pt x="53" y="24"/>
                  </a:cubicBezTo>
                  <a:cubicBezTo>
                    <a:pt x="54" y="21"/>
                    <a:pt x="55" y="16"/>
                    <a:pt x="55" y="10"/>
                  </a:cubicBezTo>
                  <a:cubicBezTo>
                    <a:pt x="55" y="6"/>
                    <a:pt x="57" y="3"/>
                    <a:pt x="60" y="1"/>
                  </a:cubicBezTo>
                  <a:cubicBezTo>
                    <a:pt x="64" y="0"/>
                    <a:pt x="68" y="0"/>
                    <a:pt x="71" y="2"/>
                  </a:cubicBezTo>
                  <a:cubicBezTo>
                    <a:pt x="78" y="7"/>
                    <a:pt x="86" y="7"/>
                    <a:pt x="93" y="2"/>
                  </a:cubicBezTo>
                  <a:cubicBezTo>
                    <a:pt x="96" y="0"/>
                    <a:pt x="100" y="0"/>
                    <a:pt x="103" y="1"/>
                  </a:cubicBezTo>
                  <a:cubicBezTo>
                    <a:pt x="107" y="3"/>
                    <a:pt x="109" y="6"/>
                    <a:pt x="109" y="10"/>
                  </a:cubicBezTo>
                  <a:cubicBezTo>
                    <a:pt x="109" y="18"/>
                    <a:pt x="110" y="22"/>
                    <a:pt x="111" y="24"/>
                  </a:cubicBezTo>
                  <a:cubicBezTo>
                    <a:pt x="111" y="25"/>
                    <a:pt x="111" y="25"/>
                    <a:pt x="111" y="26"/>
                  </a:cubicBezTo>
                  <a:cubicBezTo>
                    <a:pt x="130" y="26"/>
                    <a:pt x="130" y="26"/>
                    <a:pt x="130" y="26"/>
                  </a:cubicBezTo>
                  <a:cubicBezTo>
                    <a:pt x="147" y="26"/>
                    <a:pt x="161" y="38"/>
                    <a:pt x="163" y="55"/>
                  </a:cubicBezTo>
                  <a:cubicBezTo>
                    <a:pt x="164" y="55"/>
                    <a:pt x="164" y="56"/>
                    <a:pt x="164" y="56"/>
                  </a:cubicBezTo>
                  <a:cubicBezTo>
                    <a:pt x="164" y="83"/>
                    <a:pt x="164" y="83"/>
                    <a:pt x="164" y="83"/>
                  </a:cubicBezTo>
                  <a:cubicBezTo>
                    <a:pt x="164" y="88"/>
                    <a:pt x="159" y="93"/>
                    <a:pt x="154" y="93"/>
                  </a:cubicBezTo>
                  <a:close/>
                  <a:moveTo>
                    <a:pt x="20" y="73"/>
                  </a:moveTo>
                  <a:cubicBezTo>
                    <a:pt x="144" y="73"/>
                    <a:pt x="144" y="73"/>
                    <a:pt x="144" y="73"/>
                  </a:cubicBezTo>
                  <a:cubicBezTo>
                    <a:pt x="144" y="57"/>
                    <a:pt x="144" y="57"/>
                    <a:pt x="144" y="57"/>
                  </a:cubicBezTo>
                  <a:cubicBezTo>
                    <a:pt x="142" y="51"/>
                    <a:pt x="136" y="46"/>
                    <a:pt x="130" y="46"/>
                  </a:cubicBezTo>
                  <a:cubicBezTo>
                    <a:pt x="108" y="46"/>
                    <a:pt x="108" y="46"/>
                    <a:pt x="108" y="46"/>
                  </a:cubicBezTo>
                  <a:cubicBezTo>
                    <a:pt x="107" y="46"/>
                    <a:pt x="106" y="45"/>
                    <a:pt x="105" y="45"/>
                  </a:cubicBezTo>
                  <a:cubicBezTo>
                    <a:pt x="103" y="44"/>
                    <a:pt x="102" y="44"/>
                    <a:pt x="100" y="43"/>
                  </a:cubicBezTo>
                  <a:cubicBezTo>
                    <a:pt x="96" y="40"/>
                    <a:pt x="94" y="36"/>
                    <a:pt x="92" y="31"/>
                  </a:cubicBezTo>
                  <a:cubicBezTo>
                    <a:pt x="91" y="29"/>
                    <a:pt x="91" y="27"/>
                    <a:pt x="90" y="25"/>
                  </a:cubicBezTo>
                  <a:cubicBezTo>
                    <a:pt x="85" y="26"/>
                    <a:pt x="79" y="26"/>
                    <a:pt x="74" y="25"/>
                  </a:cubicBezTo>
                  <a:cubicBezTo>
                    <a:pt x="73" y="27"/>
                    <a:pt x="73" y="29"/>
                    <a:pt x="72" y="31"/>
                  </a:cubicBezTo>
                  <a:cubicBezTo>
                    <a:pt x="70" y="36"/>
                    <a:pt x="67" y="40"/>
                    <a:pt x="64" y="42"/>
                  </a:cubicBezTo>
                  <a:cubicBezTo>
                    <a:pt x="62" y="44"/>
                    <a:pt x="61" y="44"/>
                    <a:pt x="59" y="45"/>
                  </a:cubicBezTo>
                  <a:cubicBezTo>
                    <a:pt x="58" y="45"/>
                    <a:pt x="57" y="46"/>
                    <a:pt x="56" y="46"/>
                  </a:cubicBezTo>
                  <a:cubicBezTo>
                    <a:pt x="34" y="46"/>
                    <a:pt x="34" y="46"/>
                    <a:pt x="34" y="46"/>
                  </a:cubicBezTo>
                  <a:cubicBezTo>
                    <a:pt x="27" y="46"/>
                    <a:pt x="22" y="51"/>
                    <a:pt x="20" y="57"/>
                  </a:cubicBezTo>
                  <a:lnTo>
                    <a:pt x="20"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Freeform 66"/>
            <p:cNvSpPr>
              <a:spLocks noEditPoints="1"/>
            </p:cNvSpPr>
            <p:nvPr/>
          </p:nvSpPr>
          <p:spPr bwMode="auto">
            <a:xfrm>
              <a:off x="4393012" y="2211469"/>
              <a:ext cx="97108" cy="120704"/>
            </a:xfrm>
            <a:custGeom>
              <a:avLst/>
              <a:gdLst>
                <a:gd name="T0" fmla="*/ 51 w 101"/>
                <a:gd name="T1" fmla="*/ 126 h 126"/>
                <a:gd name="T2" fmla="*/ 28 w 101"/>
                <a:gd name="T3" fmla="*/ 120 h 126"/>
                <a:gd name="T4" fmla="*/ 0 w 101"/>
                <a:gd name="T5" fmla="*/ 57 h 126"/>
                <a:gd name="T6" fmla="*/ 51 w 101"/>
                <a:gd name="T7" fmla="*/ 0 h 126"/>
                <a:gd name="T8" fmla="*/ 101 w 101"/>
                <a:gd name="T9" fmla="*/ 57 h 126"/>
                <a:gd name="T10" fmla="*/ 73 w 101"/>
                <a:gd name="T11" fmla="*/ 120 h 126"/>
                <a:gd name="T12" fmla="*/ 51 w 101"/>
                <a:gd name="T13" fmla="*/ 126 h 126"/>
                <a:gd name="T14" fmla="*/ 51 w 101"/>
                <a:gd name="T15" fmla="*/ 20 h 126"/>
                <a:gd name="T16" fmla="*/ 20 w 101"/>
                <a:gd name="T17" fmla="*/ 57 h 126"/>
                <a:gd name="T18" fmla="*/ 39 w 101"/>
                <a:gd name="T19" fmla="*/ 103 h 126"/>
                <a:gd name="T20" fmla="*/ 62 w 101"/>
                <a:gd name="T21" fmla="*/ 103 h 126"/>
                <a:gd name="T22" fmla="*/ 81 w 101"/>
                <a:gd name="T23" fmla="*/ 57 h 126"/>
                <a:gd name="T24" fmla="*/ 51 w 101"/>
                <a:gd name="T2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26">
                  <a:moveTo>
                    <a:pt x="51" y="126"/>
                  </a:moveTo>
                  <a:cubicBezTo>
                    <a:pt x="43" y="126"/>
                    <a:pt x="35" y="124"/>
                    <a:pt x="28" y="120"/>
                  </a:cubicBezTo>
                  <a:cubicBezTo>
                    <a:pt x="11" y="108"/>
                    <a:pt x="0" y="84"/>
                    <a:pt x="0" y="57"/>
                  </a:cubicBezTo>
                  <a:cubicBezTo>
                    <a:pt x="0" y="15"/>
                    <a:pt x="26" y="0"/>
                    <a:pt x="51" y="0"/>
                  </a:cubicBezTo>
                  <a:cubicBezTo>
                    <a:pt x="75" y="0"/>
                    <a:pt x="101" y="15"/>
                    <a:pt x="101" y="57"/>
                  </a:cubicBezTo>
                  <a:cubicBezTo>
                    <a:pt x="101" y="84"/>
                    <a:pt x="91" y="108"/>
                    <a:pt x="73" y="120"/>
                  </a:cubicBezTo>
                  <a:cubicBezTo>
                    <a:pt x="66" y="124"/>
                    <a:pt x="59" y="126"/>
                    <a:pt x="51" y="126"/>
                  </a:cubicBezTo>
                  <a:close/>
                  <a:moveTo>
                    <a:pt x="51" y="20"/>
                  </a:moveTo>
                  <a:cubicBezTo>
                    <a:pt x="31" y="20"/>
                    <a:pt x="20" y="33"/>
                    <a:pt x="20" y="57"/>
                  </a:cubicBezTo>
                  <a:cubicBezTo>
                    <a:pt x="20" y="77"/>
                    <a:pt x="28" y="95"/>
                    <a:pt x="39" y="103"/>
                  </a:cubicBezTo>
                  <a:cubicBezTo>
                    <a:pt x="47" y="108"/>
                    <a:pt x="55" y="108"/>
                    <a:pt x="62" y="103"/>
                  </a:cubicBezTo>
                  <a:cubicBezTo>
                    <a:pt x="74" y="95"/>
                    <a:pt x="81" y="77"/>
                    <a:pt x="81" y="57"/>
                  </a:cubicBezTo>
                  <a:cubicBezTo>
                    <a:pt x="81" y="33"/>
                    <a:pt x="71"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Freeform 67"/>
            <p:cNvSpPr>
              <a:spLocks noEditPoints="1"/>
            </p:cNvSpPr>
            <p:nvPr/>
          </p:nvSpPr>
          <p:spPr bwMode="auto">
            <a:xfrm>
              <a:off x="4363971" y="2308577"/>
              <a:ext cx="156099" cy="88940"/>
            </a:xfrm>
            <a:custGeom>
              <a:avLst/>
              <a:gdLst>
                <a:gd name="T0" fmla="*/ 153 w 163"/>
                <a:gd name="T1" fmla="*/ 93 h 93"/>
                <a:gd name="T2" fmla="*/ 10 w 163"/>
                <a:gd name="T3" fmla="*/ 93 h 93"/>
                <a:gd name="T4" fmla="*/ 0 w 163"/>
                <a:gd name="T5" fmla="*/ 83 h 93"/>
                <a:gd name="T6" fmla="*/ 0 w 163"/>
                <a:gd name="T7" fmla="*/ 56 h 93"/>
                <a:gd name="T8" fmla="*/ 0 w 163"/>
                <a:gd name="T9" fmla="*/ 55 h 93"/>
                <a:gd name="T10" fmla="*/ 34 w 163"/>
                <a:gd name="T11" fmla="*/ 26 h 93"/>
                <a:gd name="T12" fmla="*/ 52 w 163"/>
                <a:gd name="T13" fmla="*/ 26 h 93"/>
                <a:gd name="T14" fmla="*/ 53 w 163"/>
                <a:gd name="T15" fmla="*/ 24 h 93"/>
                <a:gd name="T16" fmla="*/ 55 w 163"/>
                <a:gd name="T17" fmla="*/ 10 h 93"/>
                <a:gd name="T18" fmla="*/ 60 w 163"/>
                <a:gd name="T19" fmla="*/ 1 h 93"/>
                <a:gd name="T20" fmla="*/ 70 w 163"/>
                <a:gd name="T21" fmla="*/ 2 h 93"/>
                <a:gd name="T22" fmla="*/ 93 w 163"/>
                <a:gd name="T23" fmla="*/ 2 h 93"/>
                <a:gd name="T24" fmla="*/ 103 w 163"/>
                <a:gd name="T25" fmla="*/ 1 h 93"/>
                <a:gd name="T26" fmla="*/ 109 w 163"/>
                <a:gd name="T27" fmla="*/ 10 h 93"/>
                <a:gd name="T28" fmla="*/ 110 w 163"/>
                <a:gd name="T29" fmla="*/ 24 h 93"/>
                <a:gd name="T30" fmla="*/ 111 w 163"/>
                <a:gd name="T31" fmla="*/ 26 h 93"/>
                <a:gd name="T32" fmla="*/ 130 w 163"/>
                <a:gd name="T33" fmla="*/ 26 h 93"/>
                <a:gd name="T34" fmla="*/ 163 w 163"/>
                <a:gd name="T35" fmla="*/ 55 h 93"/>
                <a:gd name="T36" fmla="*/ 163 w 163"/>
                <a:gd name="T37" fmla="*/ 56 h 93"/>
                <a:gd name="T38" fmla="*/ 163 w 163"/>
                <a:gd name="T39" fmla="*/ 83 h 93"/>
                <a:gd name="T40" fmla="*/ 153 w 163"/>
                <a:gd name="T41" fmla="*/ 93 h 93"/>
                <a:gd name="T42" fmla="*/ 20 w 163"/>
                <a:gd name="T43" fmla="*/ 73 h 93"/>
                <a:gd name="T44" fmla="*/ 143 w 163"/>
                <a:gd name="T45" fmla="*/ 73 h 93"/>
                <a:gd name="T46" fmla="*/ 143 w 163"/>
                <a:gd name="T47" fmla="*/ 57 h 93"/>
                <a:gd name="T48" fmla="*/ 130 w 163"/>
                <a:gd name="T49" fmla="*/ 46 h 93"/>
                <a:gd name="T50" fmla="*/ 108 w 163"/>
                <a:gd name="T51" fmla="*/ 46 h 93"/>
                <a:gd name="T52" fmla="*/ 105 w 163"/>
                <a:gd name="T53" fmla="*/ 45 h 93"/>
                <a:gd name="T54" fmla="*/ 100 w 163"/>
                <a:gd name="T55" fmla="*/ 43 h 93"/>
                <a:gd name="T56" fmla="*/ 92 w 163"/>
                <a:gd name="T57" fmla="*/ 31 h 93"/>
                <a:gd name="T58" fmla="*/ 90 w 163"/>
                <a:gd name="T59" fmla="*/ 25 h 93"/>
                <a:gd name="T60" fmla="*/ 74 w 163"/>
                <a:gd name="T61" fmla="*/ 25 h 93"/>
                <a:gd name="T62" fmla="*/ 72 w 163"/>
                <a:gd name="T63" fmla="*/ 31 h 93"/>
                <a:gd name="T64" fmla="*/ 64 w 163"/>
                <a:gd name="T65" fmla="*/ 42 h 93"/>
                <a:gd name="T66" fmla="*/ 59 w 163"/>
                <a:gd name="T67" fmla="*/ 45 h 93"/>
                <a:gd name="T68" fmla="*/ 55 w 163"/>
                <a:gd name="T69" fmla="*/ 46 h 93"/>
                <a:gd name="T70" fmla="*/ 34 w 163"/>
                <a:gd name="T71" fmla="*/ 46 h 93"/>
                <a:gd name="T72" fmla="*/ 20 w 163"/>
                <a:gd name="T73" fmla="*/ 57 h 93"/>
                <a:gd name="T74" fmla="*/ 20 w 163"/>
                <a:gd name="T75"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93">
                  <a:moveTo>
                    <a:pt x="153" y="93"/>
                  </a:moveTo>
                  <a:cubicBezTo>
                    <a:pt x="10" y="93"/>
                    <a:pt x="10" y="93"/>
                    <a:pt x="10" y="93"/>
                  </a:cubicBezTo>
                  <a:cubicBezTo>
                    <a:pt x="5" y="93"/>
                    <a:pt x="0" y="88"/>
                    <a:pt x="0" y="83"/>
                  </a:cubicBezTo>
                  <a:cubicBezTo>
                    <a:pt x="0" y="56"/>
                    <a:pt x="0" y="56"/>
                    <a:pt x="0" y="56"/>
                  </a:cubicBezTo>
                  <a:cubicBezTo>
                    <a:pt x="0" y="56"/>
                    <a:pt x="0" y="55"/>
                    <a:pt x="0" y="55"/>
                  </a:cubicBezTo>
                  <a:cubicBezTo>
                    <a:pt x="3" y="38"/>
                    <a:pt x="17" y="26"/>
                    <a:pt x="34" y="26"/>
                  </a:cubicBezTo>
                  <a:cubicBezTo>
                    <a:pt x="52" y="26"/>
                    <a:pt x="52" y="26"/>
                    <a:pt x="52" y="26"/>
                  </a:cubicBezTo>
                  <a:cubicBezTo>
                    <a:pt x="52" y="25"/>
                    <a:pt x="53" y="25"/>
                    <a:pt x="53" y="24"/>
                  </a:cubicBezTo>
                  <a:cubicBezTo>
                    <a:pt x="54" y="21"/>
                    <a:pt x="55" y="16"/>
                    <a:pt x="55" y="10"/>
                  </a:cubicBezTo>
                  <a:cubicBezTo>
                    <a:pt x="55" y="6"/>
                    <a:pt x="57" y="3"/>
                    <a:pt x="60" y="1"/>
                  </a:cubicBezTo>
                  <a:cubicBezTo>
                    <a:pt x="64" y="0"/>
                    <a:pt x="67" y="0"/>
                    <a:pt x="70" y="2"/>
                  </a:cubicBezTo>
                  <a:cubicBezTo>
                    <a:pt x="78" y="7"/>
                    <a:pt x="86" y="7"/>
                    <a:pt x="93" y="2"/>
                  </a:cubicBezTo>
                  <a:cubicBezTo>
                    <a:pt x="96" y="0"/>
                    <a:pt x="100" y="0"/>
                    <a:pt x="103" y="1"/>
                  </a:cubicBezTo>
                  <a:cubicBezTo>
                    <a:pt x="106" y="3"/>
                    <a:pt x="108" y="6"/>
                    <a:pt x="109" y="10"/>
                  </a:cubicBezTo>
                  <a:cubicBezTo>
                    <a:pt x="109" y="18"/>
                    <a:pt x="110" y="22"/>
                    <a:pt x="110" y="24"/>
                  </a:cubicBezTo>
                  <a:cubicBezTo>
                    <a:pt x="111" y="25"/>
                    <a:pt x="111" y="25"/>
                    <a:pt x="111" y="26"/>
                  </a:cubicBezTo>
                  <a:cubicBezTo>
                    <a:pt x="130" y="26"/>
                    <a:pt x="130" y="26"/>
                    <a:pt x="130" y="26"/>
                  </a:cubicBezTo>
                  <a:cubicBezTo>
                    <a:pt x="146" y="26"/>
                    <a:pt x="161" y="38"/>
                    <a:pt x="163" y="55"/>
                  </a:cubicBezTo>
                  <a:cubicBezTo>
                    <a:pt x="163" y="55"/>
                    <a:pt x="163" y="56"/>
                    <a:pt x="163" y="56"/>
                  </a:cubicBezTo>
                  <a:cubicBezTo>
                    <a:pt x="163" y="83"/>
                    <a:pt x="163" y="83"/>
                    <a:pt x="163" y="83"/>
                  </a:cubicBezTo>
                  <a:cubicBezTo>
                    <a:pt x="163" y="88"/>
                    <a:pt x="159" y="93"/>
                    <a:pt x="153" y="93"/>
                  </a:cubicBezTo>
                  <a:close/>
                  <a:moveTo>
                    <a:pt x="20" y="73"/>
                  </a:moveTo>
                  <a:cubicBezTo>
                    <a:pt x="143" y="73"/>
                    <a:pt x="143" y="73"/>
                    <a:pt x="143" y="73"/>
                  </a:cubicBezTo>
                  <a:cubicBezTo>
                    <a:pt x="143" y="57"/>
                    <a:pt x="143" y="57"/>
                    <a:pt x="143" y="57"/>
                  </a:cubicBezTo>
                  <a:cubicBezTo>
                    <a:pt x="142" y="51"/>
                    <a:pt x="136" y="46"/>
                    <a:pt x="130" y="46"/>
                  </a:cubicBezTo>
                  <a:cubicBezTo>
                    <a:pt x="108" y="46"/>
                    <a:pt x="108" y="46"/>
                    <a:pt x="108" y="46"/>
                  </a:cubicBezTo>
                  <a:cubicBezTo>
                    <a:pt x="107" y="46"/>
                    <a:pt x="106" y="45"/>
                    <a:pt x="105" y="45"/>
                  </a:cubicBezTo>
                  <a:cubicBezTo>
                    <a:pt x="103" y="44"/>
                    <a:pt x="101" y="44"/>
                    <a:pt x="100" y="43"/>
                  </a:cubicBezTo>
                  <a:cubicBezTo>
                    <a:pt x="96" y="40"/>
                    <a:pt x="93" y="36"/>
                    <a:pt x="92" y="31"/>
                  </a:cubicBezTo>
                  <a:cubicBezTo>
                    <a:pt x="91" y="29"/>
                    <a:pt x="90" y="27"/>
                    <a:pt x="90" y="25"/>
                  </a:cubicBezTo>
                  <a:cubicBezTo>
                    <a:pt x="85" y="26"/>
                    <a:pt x="79" y="26"/>
                    <a:pt x="74" y="25"/>
                  </a:cubicBezTo>
                  <a:cubicBezTo>
                    <a:pt x="73" y="27"/>
                    <a:pt x="73" y="29"/>
                    <a:pt x="72" y="31"/>
                  </a:cubicBezTo>
                  <a:cubicBezTo>
                    <a:pt x="70" y="36"/>
                    <a:pt x="67" y="40"/>
                    <a:pt x="64" y="42"/>
                  </a:cubicBezTo>
                  <a:cubicBezTo>
                    <a:pt x="62" y="44"/>
                    <a:pt x="61" y="44"/>
                    <a:pt x="59" y="45"/>
                  </a:cubicBezTo>
                  <a:cubicBezTo>
                    <a:pt x="58" y="45"/>
                    <a:pt x="57" y="46"/>
                    <a:pt x="55" y="46"/>
                  </a:cubicBezTo>
                  <a:cubicBezTo>
                    <a:pt x="34" y="46"/>
                    <a:pt x="34" y="46"/>
                    <a:pt x="34" y="46"/>
                  </a:cubicBezTo>
                  <a:cubicBezTo>
                    <a:pt x="27" y="46"/>
                    <a:pt x="21" y="51"/>
                    <a:pt x="20" y="57"/>
                  </a:cubicBezTo>
                  <a:lnTo>
                    <a:pt x="20"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68"/>
            <p:cNvSpPr>
              <a:spLocks/>
            </p:cNvSpPr>
            <p:nvPr/>
          </p:nvSpPr>
          <p:spPr bwMode="auto">
            <a:xfrm>
              <a:off x="4138898" y="2378458"/>
              <a:ext cx="409305" cy="19059"/>
            </a:xfrm>
            <a:custGeom>
              <a:avLst/>
              <a:gdLst>
                <a:gd name="T0" fmla="*/ 418 w 428"/>
                <a:gd name="T1" fmla="*/ 20 h 20"/>
                <a:gd name="T2" fmla="*/ 10 w 428"/>
                <a:gd name="T3" fmla="*/ 20 h 20"/>
                <a:gd name="T4" fmla="*/ 0 w 428"/>
                <a:gd name="T5" fmla="*/ 10 h 20"/>
                <a:gd name="T6" fmla="*/ 10 w 428"/>
                <a:gd name="T7" fmla="*/ 0 h 20"/>
                <a:gd name="T8" fmla="*/ 418 w 428"/>
                <a:gd name="T9" fmla="*/ 0 h 20"/>
                <a:gd name="T10" fmla="*/ 428 w 428"/>
                <a:gd name="T11" fmla="*/ 10 h 20"/>
                <a:gd name="T12" fmla="*/ 418 w 42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28" h="20">
                  <a:moveTo>
                    <a:pt x="418" y="20"/>
                  </a:moveTo>
                  <a:cubicBezTo>
                    <a:pt x="10" y="20"/>
                    <a:pt x="10" y="20"/>
                    <a:pt x="10" y="20"/>
                  </a:cubicBezTo>
                  <a:cubicBezTo>
                    <a:pt x="4" y="20"/>
                    <a:pt x="0" y="15"/>
                    <a:pt x="0" y="10"/>
                  </a:cubicBezTo>
                  <a:cubicBezTo>
                    <a:pt x="0" y="4"/>
                    <a:pt x="4" y="0"/>
                    <a:pt x="10" y="0"/>
                  </a:cubicBezTo>
                  <a:cubicBezTo>
                    <a:pt x="418" y="0"/>
                    <a:pt x="418" y="0"/>
                    <a:pt x="418" y="0"/>
                  </a:cubicBezTo>
                  <a:cubicBezTo>
                    <a:pt x="423" y="0"/>
                    <a:pt x="428" y="4"/>
                    <a:pt x="428" y="10"/>
                  </a:cubicBezTo>
                  <a:cubicBezTo>
                    <a:pt x="428" y="15"/>
                    <a:pt x="423" y="20"/>
                    <a:pt x="41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69"/>
            <p:cNvSpPr>
              <a:spLocks/>
            </p:cNvSpPr>
            <p:nvPr/>
          </p:nvSpPr>
          <p:spPr bwMode="auto">
            <a:xfrm>
              <a:off x="4198796" y="1898364"/>
              <a:ext cx="186048" cy="19059"/>
            </a:xfrm>
            <a:custGeom>
              <a:avLst/>
              <a:gdLst>
                <a:gd name="T0" fmla="*/ 184 w 194"/>
                <a:gd name="T1" fmla="*/ 20 h 20"/>
                <a:gd name="T2" fmla="*/ 10 w 194"/>
                <a:gd name="T3" fmla="*/ 20 h 20"/>
                <a:gd name="T4" fmla="*/ 0 w 194"/>
                <a:gd name="T5" fmla="*/ 10 h 20"/>
                <a:gd name="T6" fmla="*/ 10 w 194"/>
                <a:gd name="T7" fmla="*/ 0 h 20"/>
                <a:gd name="T8" fmla="*/ 184 w 194"/>
                <a:gd name="T9" fmla="*/ 0 h 20"/>
                <a:gd name="T10" fmla="*/ 194 w 194"/>
                <a:gd name="T11" fmla="*/ 10 h 20"/>
                <a:gd name="T12" fmla="*/ 184 w 19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94" h="20">
                  <a:moveTo>
                    <a:pt x="184" y="20"/>
                  </a:moveTo>
                  <a:cubicBezTo>
                    <a:pt x="10" y="20"/>
                    <a:pt x="10" y="20"/>
                    <a:pt x="10" y="20"/>
                  </a:cubicBezTo>
                  <a:cubicBezTo>
                    <a:pt x="4" y="20"/>
                    <a:pt x="0" y="16"/>
                    <a:pt x="0" y="10"/>
                  </a:cubicBezTo>
                  <a:cubicBezTo>
                    <a:pt x="0" y="5"/>
                    <a:pt x="4" y="0"/>
                    <a:pt x="10" y="0"/>
                  </a:cubicBezTo>
                  <a:cubicBezTo>
                    <a:pt x="184" y="0"/>
                    <a:pt x="184" y="0"/>
                    <a:pt x="184" y="0"/>
                  </a:cubicBezTo>
                  <a:cubicBezTo>
                    <a:pt x="190" y="0"/>
                    <a:pt x="194" y="5"/>
                    <a:pt x="194" y="10"/>
                  </a:cubicBezTo>
                  <a:cubicBezTo>
                    <a:pt x="194" y="16"/>
                    <a:pt x="190" y="20"/>
                    <a:pt x="184"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70"/>
            <p:cNvSpPr>
              <a:spLocks/>
            </p:cNvSpPr>
            <p:nvPr/>
          </p:nvSpPr>
          <p:spPr bwMode="auto">
            <a:xfrm>
              <a:off x="4198796" y="1951002"/>
              <a:ext cx="127965" cy="19059"/>
            </a:xfrm>
            <a:custGeom>
              <a:avLst/>
              <a:gdLst>
                <a:gd name="T0" fmla="*/ 123 w 133"/>
                <a:gd name="T1" fmla="*/ 20 h 20"/>
                <a:gd name="T2" fmla="*/ 10 w 133"/>
                <a:gd name="T3" fmla="*/ 20 h 20"/>
                <a:gd name="T4" fmla="*/ 0 w 133"/>
                <a:gd name="T5" fmla="*/ 10 h 20"/>
                <a:gd name="T6" fmla="*/ 10 w 133"/>
                <a:gd name="T7" fmla="*/ 0 h 20"/>
                <a:gd name="T8" fmla="*/ 123 w 133"/>
                <a:gd name="T9" fmla="*/ 0 h 20"/>
                <a:gd name="T10" fmla="*/ 133 w 133"/>
                <a:gd name="T11" fmla="*/ 10 h 20"/>
                <a:gd name="T12" fmla="*/ 123 w 13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33" h="20">
                  <a:moveTo>
                    <a:pt x="123" y="20"/>
                  </a:moveTo>
                  <a:cubicBezTo>
                    <a:pt x="10" y="20"/>
                    <a:pt x="10" y="20"/>
                    <a:pt x="10" y="20"/>
                  </a:cubicBezTo>
                  <a:cubicBezTo>
                    <a:pt x="4" y="20"/>
                    <a:pt x="0" y="16"/>
                    <a:pt x="0" y="10"/>
                  </a:cubicBezTo>
                  <a:cubicBezTo>
                    <a:pt x="0" y="5"/>
                    <a:pt x="4" y="0"/>
                    <a:pt x="10" y="0"/>
                  </a:cubicBezTo>
                  <a:cubicBezTo>
                    <a:pt x="123" y="0"/>
                    <a:pt x="123" y="0"/>
                    <a:pt x="123" y="0"/>
                  </a:cubicBezTo>
                  <a:cubicBezTo>
                    <a:pt x="129" y="0"/>
                    <a:pt x="133" y="5"/>
                    <a:pt x="133" y="10"/>
                  </a:cubicBezTo>
                  <a:cubicBezTo>
                    <a:pt x="133" y="16"/>
                    <a:pt x="129" y="20"/>
                    <a:pt x="12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1"/>
            <p:cNvSpPr>
              <a:spLocks/>
            </p:cNvSpPr>
            <p:nvPr/>
          </p:nvSpPr>
          <p:spPr bwMode="auto">
            <a:xfrm>
              <a:off x="4198796" y="2004548"/>
              <a:ext cx="201476" cy="19059"/>
            </a:xfrm>
            <a:custGeom>
              <a:avLst/>
              <a:gdLst>
                <a:gd name="T0" fmla="*/ 200 w 210"/>
                <a:gd name="T1" fmla="*/ 20 h 20"/>
                <a:gd name="T2" fmla="*/ 10 w 210"/>
                <a:gd name="T3" fmla="*/ 20 h 20"/>
                <a:gd name="T4" fmla="*/ 0 w 210"/>
                <a:gd name="T5" fmla="*/ 10 h 20"/>
                <a:gd name="T6" fmla="*/ 10 w 210"/>
                <a:gd name="T7" fmla="*/ 0 h 20"/>
                <a:gd name="T8" fmla="*/ 200 w 210"/>
                <a:gd name="T9" fmla="*/ 0 h 20"/>
                <a:gd name="T10" fmla="*/ 210 w 210"/>
                <a:gd name="T11" fmla="*/ 10 h 20"/>
                <a:gd name="T12" fmla="*/ 200 w 21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10" h="20">
                  <a:moveTo>
                    <a:pt x="200" y="20"/>
                  </a:moveTo>
                  <a:cubicBezTo>
                    <a:pt x="10" y="20"/>
                    <a:pt x="10" y="20"/>
                    <a:pt x="10" y="20"/>
                  </a:cubicBezTo>
                  <a:cubicBezTo>
                    <a:pt x="4" y="20"/>
                    <a:pt x="0" y="15"/>
                    <a:pt x="0" y="10"/>
                  </a:cubicBezTo>
                  <a:cubicBezTo>
                    <a:pt x="0" y="4"/>
                    <a:pt x="4" y="0"/>
                    <a:pt x="10" y="0"/>
                  </a:cubicBezTo>
                  <a:cubicBezTo>
                    <a:pt x="200" y="0"/>
                    <a:pt x="200" y="0"/>
                    <a:pt x="200" y="0"/>
                  </a:cubicBezTo>
                  <a:cubicBezTo>
                    <a:pt x="205" y="0"/>
                    <a:pt x="210" y="4"/>
                    <a:pt x="210" y="10"/>
                  </a:cubicBezTo>
                  <a:cubicBezTo>
                    <a:pt x="210" y="15"/>
                    <a:pt x="205" y="20"/>
                    <a:pt x="20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Freeform 72"/>
            <p:cNvSpPr>
              <a:spLocks/>
            </p:cNvSpPr>
            <p:nvPr/>
          </p:nvSpPr>
          <p:spPr bwMode="auto">
            <a:xfrm>
              <a:off x="4198796" y="2057185"/>
              <a:ext cx="172435" cy="19059"/>
            </a:xfrm>
            <a:custGeom>
              <a:avLst/>
              <a:gdLst>
                <a:gd name="T0" fmla="*/ 170 w 180"/>
                <a:gd name="T1" fmla="*/ 20 h 20"/>
                <a:gd name="T2" fmla="*/ 10 w 180"/>
                <a:gd name="T3" fmla="*/ 20 h 20"/>
                <a:gd name="T4" fmla="*/ 0 w 180"/>
                <a:gd name="T5" fmla="*/ 10 h 20"/>
                <a:gd name="T6" fmla="*/ 10 w 180"/>
                <a:gd name="T7" fmla="*/ 0 h 20"/>
                <a:gd name="T8" fmla="*/ 170 w 180"/>
                <a:gd name="T9" fmla="*/ 0 h 20"/>
                <a:gd name="T10" fmla="*/ 180 w 180"/>
                <a:gd name="T11" fmla="*/ 10 h 20"/>
                <a:gd name="T12" fmla="*/ 170 w 18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80" h="20">
                  <a:moveTo>
                    <a:pt x="170" y="20"/>
                  </a:moveTo>
                  <a:cubicBezTo>
                    <a:pt x="10" y="20"/>
                    <a:pt x="10" y="20"/>
                    <a:pt x="10" y="20"/>
                  </a:cubicBezTo>
                  <a:cubicBezTo>
                    <a:pt x="4" y="20"/>
                    <a:pt x="0" y="16"/>
                    <a:pt x="0" y="10"/>
                  </a:cubicBezTo>
                  <a:cubicBezTo>
                    <a:pt x="0" y="5"/>
                    <a:pt x="4" y="0"/>
                    <a:pt x="10" y="0"/>
                  </a:cubicBezTo>
                  <a:cubicBezTo>
                    <a:pt x="170" y="0"/>
                    <a:pt x="170" y="0"/>
                    <a:pt x="170" y="0"/>
                  </a:cubicBezTo>
                  <a:cubicBezTo>
                    <a:pt x="176" y="0"/>
                    <a:pt x="180" y="5"/>
                    <a:pt x="180" y="10"/>
                  </a:cubicBezTo>
                  <a:cubicBezTo>
                    <a:pt x="180" y="16"/>
                    <a:pt x="176" y="20"/>
                    <a:pt x="17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23" name="Group 122">
            <a:extLst>
              <a:ext uri="{C183D7F6-B498-43B3-948B-1728B52AA6E4}">
                <adec:decorative xmlns:adec="http://schemas.microsoft.com/office/drawing/2017/decorative" val="1"/>
              </a:ext>
            </a:extLst>
          </p:cNvPr>
          <p:cNvGrpSpPr/>
          <p:nvPr/>
        </p:nvGrpSpPr>
        <p:grpSpPr>
          <a:xfrm>
            <a:off x="3028128" y="3418781"/>
            <a:ext cx="651621" cy="537270"/>
            <a:chOff x="5270410" y="3065474"/>
            <a:chExt cx="651621" cy="537270"/>
          </a:xfrm>
          <a:solidFill>
            <a:schemeClr val="accent1">
              <a:lumMod val="60000"/>
              <a:lumOff val="40000"/>
            </a:schemeClr>
          </a:solidFill>
        </p:grpSpPr>
        <p:sp>
          <p:nvSpPr>
            <p:cNvPr id="124" name="Freeform 108"/>
            <p:cNvSpPr>
              <a:spLocks noEditPoints="1"/>
            </p:cNvSpPr>
            <p:nvPr/>
          </p:nvSpPr>
          <p:spPr bwMode="auto">
            <a:xfrm>
              <a:off x="5393836" y="3139894"/>
              <a:ext cx="386616" cy="155191"/>
            </a:xfrm>
            <a:custGeom>
              <a:avLst/>
              <a:gdLst>
                <a:gd name="T0" fmla="*/ 202 w 404"/>
                <a:gd name="T1" fmla="*/ 162 h 162"/>
                <a:gd name="T2" fmla="*/ 198 w 404"/>
                <a:gd name="T3" fmla="*/ 162 h 162"/>
                <a:gd name="T4" fmla="*/ 7 w 404"/>
                <a:gd name="T5" fmla="*/ 91 h 162"/>
                <a:gd name="T6" fmla="*/ 0 w 404"/>
                <a:gd name="T7" fmla="*/ 81 h 162"/>
                <a:gd name="T8" fmla="*/ 7 w 404"/>
                <a:gd name="T9" fmla="*/ 72 h 162"/>
                <a:gd name="T10" fmla="*/ 198 w 404"/>
                <a:gd name="T11" fmla="*/ 1 h 162"/>
                <a:gd name="T12" fmla="*/ 205 w 404"/>
                <a:gd name="T13" fmla="*/ 1 h 162"/>
                <a:gd name="T14" fmla="*/ 397 w 404"/>
                <a:gd name="T15" fmla="*/ 72 h 162"/>
                <a:gd name="T16" fmla="*/ 404 w 404"/>
                <a:gd name="T17" fmla="*/ 81 h 162"/>
                <a:gd name="T18" fmla="*/ 397 w 404"/>
                <a:gd name="T19" fmla="*/ 91 h 162"/>
                <a:gd name="T20" fmla="*/ 205 w 404"/>
                <a:gd name="T21" fmla="*/ 162 h 162"/>
                <a:gd name="T22" fmla="*/ 202 w 404"/>
                <a:gd name="T23" fmla="*/ 162 h 162"/>
                <a:gd name="T24" fmla="*/ 39 w 404"/>
                <a:gd name="T25" fmla="*/ 81 h 162"/>
                <a:gd name="T26" fmla="*/ 202 w 404"/>
                <a:gd name="T27" fmla="*/ 142 h 162"/>
                <a:gd name="T28" fmla="*/ 365 w 404"/>
                <a:gd name="T29" fmla="*/ 81 h 162"/>
                <a:gd name="T30" fmla="*/ 202 w 404"/>
                <a:gd name="T31" fmla="*/ 21 h 162"/>
                <a:gd name="T32" fmla="*/ 39 w 404"/>
                <a:gd name="T33"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4" h="162">
                  <a:moveTo>
                    <a:pt x="202" y="162"/>
                  </a:moveTo>
                  <a:cubicBezTo>
                    <a:pt x="201" y="162"/>
                    <a:pt x="200" y="162"/>
                    <a:pt x="198" y="162"/>
                  </a:cubicBezTo>
                  <a:cubicBezTo>
                    <a:pt x="7" y="91"/>
                    <a:pt x="7" y="91"/>
                    <a:pt x="7" y="91"/>
                  </a:cubicBezTo>
                  <a:cubicBezTo>
                    <a:pt x="3" y="89"/>
                    <a:pt x="0" y="85"/>
                    <a:pt x="0" y="81"/>
                  </a:cubicBezTo>
                  <a:cubicBezTo>
                    <a:pt x="0" y="77"/>
                    <a:pt x="3" y="73"/>
                    <a:pt x="7" y="72"/>
                  </a:cubicBezTo>
                  <a:cubicBezTo>
                    <a:pt x="198" y="1"/>
                    <a:pt x="198" y="1"/>
                    <a:pt x="198" y="1"/>
                  </a:cubicBezTo>
                  <a:cubicBezTo>
                    <a:pt x="201" y="0"/>
                    <a:pt x="203" y="0"/>
                    <a:pt x="205" y="1"/>
                  </a:cubicBezTo>
                  <a:cubicBezTo>
                    <a:pt x="397" y="72"/>
                    <a:pt x="397" y="72"/>
                    <a:pt x="397" y="72"/>
                  </a:cubicBezTo>
                  <a:cubicBezTo>
                    <a:pt x="401" y="73"/>
                    <a:pt x="404" y="77"/>
                    <a:pt x="404" y="81"/>
                  </a:cubicBezTo>
                  <a:cubicBezTo>
                    <a:pt x="404" y="85"/>
                    <a:pt x="401" y="89"/>
                    <a:pt x="397" y="91"/>
                  </a:cubicBezTo>
                  <a:cubicBezTo>
                    <a:pt x="205" y="162"/>
                    <a:pt x="205" y="162"/>
                    <a:pt x="205" y="162"/>
                  </a:cubicBezTo>
                  <a:cubicBezTo>
                    <a:pt x="204" y="162"/>
                    <a:pt x="203" y="162"/>
                    <a:pt x="202" y="162"/>
                  </a:cubicBezTo>
                  <a:close/>
                  <a:moveTo>
                    <a:pt x="39" y="81"/>
                  </a:moveTo>
                  <a:cubicBezTo>
                    <a:pt x="202" y="142"/>
                    <a:pt x="202" y="142"/>
                    <a:pt x="202" y="142"/>
                  </a:cubicBezTo>
                  <a:cubicBezTo>
                    <a:pt x="365" y="81"/>
                    <a:pt x="365" y="81"/>
                    <a:pt x="365" y="81"/>
                  </a:cubicBezTo>
                  <a:cubicBezTo>
                    <a:pt x="202" y="21"/>
                    <a:pt x="202" y="21"/>
                    <a:pt x="202" y="21"/>
                  </a:cubicBezTo>
                  <a:lnTo>
                    <a:pt x="39"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 name="Freeform 109"/>
            <p:cNvSpPr>
              <a:spLocks noEditPoints="1"/>
            </p:cNvSpPr>
            <p:nvPr/>
          </p:nvSpPr>
          <p:spPr bwMode="auto">
            <a:xfrm>
              <a:off x="5478239" y="3237909"/>
              <a:ext cx="218720" cy="135225"/>
            </a:xfrm>
            <a:custGeom>
              <a:avLst/>
              <a:gdLst>
                <a:gd name="T0" fmla="*/ 114 w 228"/>
                <a:gd name="T1" fmla="*/ 141 h 141"/>
                <a:gd name="T2" fmla="*/ 62 w 228"/>
                <a:gd name="T3" fmla="*/ 137 h 141"/>
                <a:gd name="T4" fmla="*/ 16 w 228"/>
                <a:gd name="T5" fmla="*/ 124 h 141"/>
                <a:gd name="T6" fmla="*/ 5 w 228"/>
                <a:gd name="T7" fmla="*/ 117 h 141"/>
                <a:gd name="T8" fmla="*/ 0 w 228"/>
                <a:gd name="T9" fmla="*/ 108 h 141"/>
                <a:gd name="T10" fmla="*/ 0 w 228"/>
                <a:gd name="T11" fmla="*/ 106 h 141"/>
                <a:gd name="T12" fmla="*/ 0 w 228"/>
                <a:gd name="T13" fmla="*/ 11 h 141"/>
                <a:gd name="T14" fmla="*/ 4 w 228"/>
                <a:gd name="T15" fmla="*/ 3 h 141"/>
                <a:gd name="T16" fmla="*/ 13 w 228"/>
                <a:gd name="T17" fmla="*/ 1 h 141"/>
                <a:gd name="T18" fmla="*/ 114 w 228"/>
                <a:gd name="T19" fmla="*/ 39 h 141"/>
                <a:gd name="T20" fmla="*/ 215 w 228"/>
                <a:gd name="T21" fmla="*/ 1 h 141"/>
                <a:gd name="T22" fmla="*/ 224 w 228"/>
                <a:gd name="T23" fmla="*/ 3 h 141"/>
                <a:gd name="T24" fmla="*/ 228 w 228"/>
                <a:gd name="T25" fmla="*/ 11 h 141"/>
                <a:gd name="T26" fmla="*/ 228 w 228"/>
                <a:gd name="T27" fmla="*/ 106 h 141"/>
                <a:gd name="T28" fmla="*/ 228 w 228"/>
                <a:gd name="T29" fmla="*/ 108 h 141"/>
                <a:gd name="T30" fmla="*/ 222 w 228"/>
                <a:gd name="T31" fmla="*/ 117 h 141"/>
                <a:gd name="T32" fmla="*/ 212 w 228"/>
                <a:gd name="T33" fmla="*/ 124 h 141"/>
                <a:gd name="T34" fmla="*/ 166 w 228"/>
                <a:gd name="T35" fmla="*/ 137 h 141"/>
                <a:gd name="T36" fmla="*/ 166 w 228"/>
                <a:gd name="T37" fmla="*/ 137 h 141"/>
                <a:gd name="T38" fmla="*/ 114 w 228"/>
                <a:gd name="T39" fmla="*/ 141 h 141"/>
                <a:gd name="T40" fmla="*/ 20 w 228"/>
                <a:gd name="T41" fmla="*/ 103 h 141"/>
                <a:gd name="T42" fmla="*/ 25 w 228"/>
                <a:gd name="T43" fmla="*/ 106 h 141"/>
                <a:gd name="T44" fmla="*/ 65 w 228"/>
                <a:gd name="T45" fmla="*/ 117 h 141"/>
                <a:gd name="T46" fmla="*/ 163 w 228"/>
                <a:gd name="T47" fmla="*/ 117 h 141"/>
                <a:gd name="T48" fmla="*/ 163 w 228"/>
                <a:gd name="T49" fmla="*/ 117 h 141"/>
                <a:gd name="T50" fmla="*/ 203 w 228"/>
                <a:gd name="T51" fmla="*/ 106 h 141"/>
                <a:gd name="T52" fmla="*/ 208 w 228"/>
                <a:gd name="T53" fmla="*/ 103 h 141"/>
                <a:gd name="T54" fmla="*/ 208 w 228"/>
                <a:gd name="T55" fmla="*/ 25 h 141"/>
                <a:gd name="T56" fmla="*/ 117 w 228"/>
                <a:gd name="T57" fmla="*/ 59 h 141"/>
                <a:gd name="T58" fmla="*/ 110 w 228"/>
                <a:gd name="T59" fmla="*/ 59 h 141"/>
                <a:gd name="T60" fmla="*/ 20 w 228"/>
                <a:gd name="T61" fmla="*/ 25 h 141"/>
                <a:gd name="T62" fmla="*/ 20 w 228"/>
                <a:gd name="T63" fmla="*/ 10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41">
                  <a:moveTo>
                    <a:pt x="114" y="141"/>
                  </a:moveTo>
                  <a:cubicBezTo>
                    <a:pt x="96" y="141"/>
                    <a:pt x="78" y="139"/>
                    <a:pt x="62" y="137"/>
                  </a:cubicBezTo>
                  <a:cubicBezTo>
                    <a:pt x="43" y="134"/>
                    <a:pt x="27" y="129"/>
                    <a:pt x="16" y="124"/>
                  </a:cubicBezTo>
                  <a:cubicBezTo>
                    <a:pt x="11" y="122"/>
                    <a:pt x="8" y="120"/>
                    <a:pt x="5" y="117"/>
                  </a:cubicBezTo>
                  <a:cubicBezTo>
                    <a:pt x="3" y="114"/>
                    <a:pt x="1" y="112"/>
                    <a:pt x="0" y="108"/>
                  </a:cubicBezTo>
                  <a:cubicBezTo>
                    <a:pt x="0" y="107"/>
                    <a:pt x="0" y="107"/>
                    <a:pt x="0" y="106"/>
                  </a:cubicBezTo>
                  <a:cubicBezTo>
                    <a:pt x="0" y="11"/>
                    <a:pt x="0" y="11"/>
                    <a:pt x="0" y="11"/>
                  </a:cubicBezTo>
                  <a:cubicBezTo>
                    <a:pt x="0" y="7"/>
                    <a:pt x="1" y="4"/>
                    <a:pt x="4" y="3"/>
                  </a:cubicBezTo>
                  <a:cubicBezTo>
                    <a:pt x="7" y="1"/>
                    <a:pt x="10" y="0"/>
                    <a:pt x="13" y="1"/>
                  </a:cubicBezTo>
                  <a:cubicBezTo>
                    <a:pt x="114" y="39"/>
                    <a:pt x="114" y="39"/>
                    <a:pt x="114" y="39"/>
                  </a:cubicBezTo>
                  <a:cubicBezTo>
                    <a:pt x="215" y="1"/>
                    <a:pt x="215" y="1"/>
                    <a:pt x="215" y="1"/>
                  </a:cubicBezTo>
                  <a:cubicBezTo>
                    <a:pt x="218" y="0"/>
                    <a:pt x="221" y="1"/>
                    <a:pt x="224" y="3"/>
                  </a:cubicBezTo>
                  <a:cubicBezTo>
                    <a:pt x="226" y="4"/>
                    <a:pt x="228" y="7"/>
                    <a:pt x="228" y="11"/>
                  </a:cubicBezTo>
                  <a:cubicBezTo>
                    <a:pt x="228" y="106"/>
                    <a:pt x="228" y="106"/>
                    <a:pt x="228" y="106"/>
                  </a:cubicBezTo>
                  <a:cubicBezTo>
                    <a:pt x="228" y="106"/>
                    <a:pt x="228" y="107"/>
                    <a:pt x="228" y="108"/>
                  </a:cubicBezTo>
                  <a:cubicBezTo>
                    <a:pt x="227" y="111"/>
                    <a:pt x="225" y="114"/>
                    <a:pt x="222" y="117"/>
                  </a:cubicBezTo>
                  <a:cubicBezTo>
                    <a:pt x="220" y="120"/>
                    <a:pt x="216" y="122"/>
                    <a:pt x="212" y="124"/>
                  </a:cubicBezTo>
                  <a:cubicBezTo>
                    <a:pt x="201" y="129"/>
                    <a:pt x="185" y="134"/>
                    <a:pt x="166" y="137"/>
                  </a:cubicBezTo>
                  <a:cubicBezTo>
                    <a:pt x="166" y="137"/>
                    <a:pt x="166" y="137"/>
                    <a:pt x="166" y="137"/>
                  </a:cubicBezTo>
                  <a:cubicBezTo>
                    <a:pt x="149" y="139"/>
                    <a:pt x="131" y="141"/>
                    <a:pt x="114" y="141"/>
                  </a:cubicBezTo>
                  <a:close/>
                  <a:moveTo>
                    <a:pt x="20" y="103"/>
                  </a:moveTo>
                  <a:cubicBezTo>
                    <a:pt x="21" y="104"/>
                    <a:pt x="22" y="105"/>
                    <a:pt x="25" y="106"/>
                  </a:cubicBezTo>
                  <a:cubicBezTo>
                    <a:pt x="34" y="110"/>
                    <a:pt x="48" y="114"/>
                    <a:pt x="65" y="117"/>
                  </a:cubicBezTo>
                  <a:cubicBezTo>
                    <a:pt x="96" y="122"/>
                    <a:pt x="132" y="122"/>
                    <a:pt x="163" y="117"/>
                  </a:cubicBezTo>
                  <a:cubicBezTo>
                    <a:pt x="163" y="117"/>
                    <a:pt x="163" y="117"/>
                    <a:pt x="163" y="117"/>
                  </a:cubicBezTo>
                  <a:cubicBezTo>
                    <a:pt x="180" y="114"/>
                    <a:pt x="194" y="110"/>
                    <a:pt x="203" y="106"/>
                  </a:cubicBezTo>
                  <a:cubicBezTo>
                    <a:pt x="206" y="105"/>
                    <a:pt x="207" y="104"/>
                    <a:pt x="208" y="103"/>
                  </a:cubicBezTo>
                  <a:cubicBezTo>
                    <a:pt x="208" y="25"/>
                    <a:pt x="208" y="25"/>
                    <a:pt x="208" y="25"/>
                  </a:cubicBezTo>
                  <a:cubicBezTo>
                    <a:pt x="117" y="59"/>
                    <a:pt x="117" y="59"/>
                    <a:pt x="117" y="59"/>
                  </a:cubicBezTo>
                  <a:cubicBezTo>
                    <a:pt x="115" y="60"/>
                    <a:pt x="113" y="60"/>
                    <a:pt x="110" y="59"/>
                  </a:cubicBezTo>
                  <a:cubicBezTo>
                    <a:pt x="20" y="25"/>
                    <a:pt x="20" y="25"/>
                    <a:pt x="20" y="25"/>
                  </a:cubicBezTo>
                  <a:lnTo>
                    <a:pt x="20"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 name="Freeform 110"/>
            <p:cNvSpPr>
              <a:spLocks/>
            </p:cNvSpPr>
            <p:nvPr/>
          </p:nvSpPr>
          <p:spPr bwMode="auto">
            <a:xfrm>
              <a:off x="5761394" y="3207960"/>
              <a:ext cx="19059" cy="96200"/>
            </a:xfrm>
            <a:custGeom>
              <a:avLst/>
              <a:gdLst>
                <a:gd name="T0" fmla="*/ 10 w 20"/>
                <a:gd name="T1" fmla="*/ 101 h 101"/>
                <a:gd name="T2" fmla="*/ 0 w 20"/>
                <a:gd name="T3" fmla="*/ 91 h 101"/>
                <a:gd name="T4" fmla="*/ 0 w 20"/>
                <a:gd name="T5" fmla="*/ 10 h 101"/>
                <a:gd name="T6" fmla="*/ 10 w 20"/>
                <a:gd name="T7" fmla="*/ 0 h 101"/>
                <a:gd name="T8" fmla="*/ 20 w 20"/>
                <a:gd name="T9" fmla="*/ 10 h 101"/>
                <a:gd name="T10" fmla="*/ 20 w 20"/>
                <a:gd name="T11" fmla="*/ 91 h 101"/>
                <a:gd name="T12" fmla="*/ 10 w 2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20" h="101">
                  <a:moveTo>
                    <a:pt x="10" y="101"/>
                  </a:moveTo>
                  <a:cubicBezTo>
                    <a:pt x="4" y="101"/>
                    <a:pt x="0" y="97"/>
                    <a:pt x="0" y="91"/>
                  </a:cubicBezTo>
                  <a:cubicBezTo>
                    <a:pt x="0" y="10"/>
                    <a:pt x="0" y="10"/>
                    <a:pt x="0" y="10"/>
                  </a:cubicBezTo>
                  <a:cubicBezTo>
                    <a:pt x="0" y="5"/>
                    <a:pt x="4" y="0"/>
                    <a:pt x="10" y="0"/>
                  </a:cubicBezTo>
                  <a:cubicBezTo>
                    <a:pt x="15" y="0"/>
                    <a:pt x="20" y="5"/>
                    <a:pt x="20" y="10"/>
                  </a:cubicBezTo>
                  <a:cubicBezTo>
                    <a:pt x="20" y="91"/>
                    <a:pt x="20" y="91"/>
                    <a:pt x="20" y="91"/>
                  </a:cubicBezTo>
                  <a:cubicBezTo>
                    <a:pt x="20" y="97"/>
                    <a:pt x="15" y="101"/>
                    <a:pt x="10" y="1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 name="Freeform 111"/>
            <p:cNvSpPr>
              <a:spLocks noEditPoints="1"/>
            </p:cNvSpPr>
            <p:nvPr/>
          </p:nvSpPr>
          <p:spPr bwMode="auto">
            <a:xfrm>
              <a:off x="5749596" y="3286009"/>
              <a:ext cx="42655" cy="44470"/>
            </a:xfrm>
            <a:custGeom>
              <a:avLst/>
              <a:gdLst>
                <a:gd name="T0" fmla="*/ 23 w 45"/>
                <a:gd name="T1" fmla="*/ 46 h 46"/>
                <a:gd name="T2" fmla="*/ 0 w 45"/>
                <a:gd name="T3" fmla="*/ 23 h 46"/>
                <a:gd name="T4" fmla="*/ 23 w 45"/>
                <a:gd name="T5" fmla="*/ 0 h 46"/>
                <a:gd name="T6" fmla="*/ 45 w 45"/>
                <a:gd name="T7" fmla="*/ 23 h 46"/>
                <a:gd name="T8" fmla="*/ 23 w 45"/>
                <a:gd name="T9" fmla="*/ 46 h 46"/>
                <a:gd name="T10" fmla="*/ 23 w 45"/>
                <a:gd name="T11" fmla="*/ 20 h 46"/>
                <a:gd name="T12" fmla="*/ 20 w 45"/>
                <a:gd name="T13" fmla="*/ 23 h 46"/>
                <a:gd name="T14" fmla="*/ 23 w 45"/>
                <a:gd name="T15" fmla="*/ 26 h 46"/>
                <a:gd name="T16" fmla="*/ 25 w 45"/>
                <a:gd name="T17" fmla="*/ 23 h 46"/>
                <a:gd name="T18" fmla="*/ 23 w 45"/>
                <a:gd name="T19"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6">
                  <a:moveTo>
                    <a:pt x="23" y="46"/>
                  </a:moveTo>
                  <a:cubicBezTo>
                    <a:pt x="10" y="46"/>
                    <a:pt x="0" y="35"/>
                    <a:pt x="0" y="23"/>
                  </a:cubicBezTo>
                  <a:cubicBezTo>
                    <a:pt x="0" y="10"/>
                    <a:pt x="10" y="0"/>
                    <a:pt x="23" y="0"/>
                  </a:cubicBezTo>
                  <a:cubicBezTo>
                    <a:pt x="35" y="0"/>
                    <a:pt x="45" y="10"/>
                    <a:pt x="45" y="23"/>
                  </a:cubicBezTo>
                  <a:cubicBezTo>
                    <a:pt x="45" y="35"/>
                    <a:pt x="35" y="46"/>
                    <a:pt x="23" y="46"/>
                  </a:cubicBezTo>
                  <a:close/>
                  <a:moveTo>
                    <a:pt x="23" y="20"/>
                  </a:moveTo>
                  <a:cubicBezTo>
                    <a:pt x="21" y="20"/>
                    <a:pt x="20" y="21"/>
                    <a:pt x="20" y="23"/>
                  </a:cubicBezTo>
                  <a:cubicBezTo>
                    <a:pt x="20" y="24"/>
                    <a:pt x="21" y="26"/>
                    <a:pt x="23" y="26"/>
                  </a:cubicBezTo>
                  <a:cubicBezTo>
                    <a:pt x="24" y="26"/>
                    <a:pt x="25" y="24"/>
                    <a:pt x="25" y="23"/>
                  </a:cubicBezTo>
                  <a:cubicBezTo>
                    <a:pt x="25" y="21"/>
                    <a:pt x="24" y="20"/>
                    <a:pt x="2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 name="Freeform 112"/>
            <p:cNvSpPr>
              <a:spLocks noEditPoints="1"/>
            </p:cNvSpPr>
            <p:nvPr/>
          </p:nvSpPr>
          <p:spPr bwMode="auto">
            <a:xfrm>
              <a:off x="5743243" y="3311421"/>
              <a:ext cx="54453" cy="74419"/>
            </a:xfrm>
            <a:custGeom>
              <a:avLst/>
              <a:gdLst>
                <a:gd name="T0" fmla="*/ 47 w 57"/>
                <a:gd name="T1" fmla="*/ 78 h 78"/>
                <a:gd name="T2" fmla="*/ 47 w 57"/>
                <a:gd name="T3" fmla="*/ 78 h 78"/>
                <a:gd name="T4" fmla="*/ 11 w 57"/>
                <a:gd name="T5" fmla="*/ 78 h 78"/>
                <a:gd name="T6" fmla="*/ 3 w 57"/>
                <a:gd name="T7" fmla="*/ 74 h 78"/>
                <a:gd name="T8" fmla="*/ 1 w 57"/>
                <a:gd name="T9" fmla="*/ 65 h 78"/>
                <a:gd name="T10" fmla="*/ 19 w 57"/>
                <a:gd name="T11" fmla="*/ 7 h 78"/>
                <a:gd name="T12" fmla="*/ 29 w 57"/>
                <a:gd name="T13" fmla="*/ 0 h 78"/>
                <a:gd name="T14" fmla="*/ 29 w 57"/>
                <a:gd name="T15" fmla="*/ 0 h 78"/>
                <a:gd name="T16" fmla="*/ 38 w 57"/>
                <a:gd name="T17" fmla="*/ 7 h 78"/>
                <a:gd name="T18" fmla="*/ 56 w 57"/>
                <a:gd name="T19" fmla="*/ 64 h 78"/>
                <a:gd name="T20" fmla="*/ 57 w 57"/>
                <a:gd name="T21" fmla="*/ 68 h 78"/>
                <a:gd name="T22" fmla="*/ 47 w 57"/>
                <a:gd name="T23" fmla="*/ 78 h 78"/>
                <a:gd name="T24" fmla="*/ 24 w 57"/>
                <a:gd name="T25" fmla="*/ 58 h 78"/>
                <a:gd name="T26" fmla="*/ 33 w 57"/>
                <a:gd name="T27" fmla="*/ 58 h 78"/>
                <a:gd name="T28" fmla="*/ 29 w 57"/>
                <a:gd name="T29" fmla="*/ 44 h 78"/>
                <a:gd name="T30" fmla="*/ 24 w 57"/>
                <a:gd name="T31"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8">
                  <a:moveTo>
                    <a:pt x="47" y="78"/>
                  </a:moveTo>
                  <a:cubicBezTo>
                    <a:pt x="47" y="78"/>
                    <a:pt x="47" y="78"/>
                    <a:pt x="47" y="78"/>
                  </a:cubicBezTo>
                  <a:cubicBezTo>
                    <a:pt x="11" y="78"/>
                    <a:pt x="11" y="78"/>
                    <a:pt x="11" y="78"/>
                  </a:cubicBezTo>
                  <a:cubicBezTo>
                    <a:pt x="7" y="78"/>
                    <a:pt x="4" y="76"/>
                    <a:pt x="3" y="74"/>
                  </a:cubicBezTo>
                  <a:cubicBezTo>
                    <a:pt x="1" y="71"/>
                    <a:pt x="0" y="68"/>
                    <a:pt x="1" y="65"/>
                  </a:cubicBezTo>
                  <a:cubicBezTo>
                    <a:pt x="19" y="7"/>
                    <a:pt x="19" y="7"/>
                    <a:pt x="19" y="7"/>
                  </a:cubicBezTo>
                  <a:cubicBezTo>
                    <a:pt x="21" y="3"/>
                    <a:pt x="24" y="0"/>
                    <a:pt x="29" y="0"/>
                  </a:cubicBezTo>
                  <a:cubicBezTo>
                    <a:pt x="29" y="0"/>
                    <a:pt x="29" y="0"/>
                    <a:pt x="29" y="0"/>
                  </a:cubicBezTo>
                  <a:cubicBezTo>
                    <a:pt x="33" y="0"/>
                    <a:pt x="37" y="3"/>
                    <a:pt x="38" y="7"/>
                  </a:cubicBezTo>
                  <a:cubicBezTo>
                    <a:pt x="56" y="64"/>
                    <a:pt x="56" y="64"/>
                    <a:pt x="56" y="64"/>
                  </a:cubicBezTo>
                  <a:cubicBezTo>
                    <a:pt x="57" y="65"/>
                    <a:pt x="57" y="66"/>
                    <a:pt x="57" y="68"/>
                  </a:cubicBezTo>
                  <a:cubicBezTo>
                    <a:pt x="57" y="73"/>
                    <a:pt x="53" y="78"/>
                    <a:pt x="47" y="78"/>
                  </a:cubicBezTo>
                  <a:close/>
                  <a:moveTo>
                    <a:pt x="24" y="58"/>
                  </a:moveTo>
                  <a:cubicBezTo>
                    <a:pt x="33" y="58"/>
                    <a:pt x="33" y="58"/>
                    <a:pt x="33" y="58"/>
                  </a:cubicBezTo>
                  <a:cubicBezTo>
                    <a:pt x="29" y="44"/>
                    <a:pt x="29" y="44"/>
                    <a:pt x="29" y="44"/>
                  </a:cubicBezTo>
                  <a:lnTo>
                    <a:pt x="24"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113"/>
            <p:cNvSpPr>
              <a:spLocks noEditPoints="1"/>
            </p:cNvSpPr>
            <p:nvPr/>
          </p:nvSpPr>
          <p:spPr bwMode="auto">
            <a:xfrm>
              <a:off x="5564456" y="3197977"/>
              <a:ext cx="46285" cy="39025"/>
            </a:xfrm>
            <a:custGeom>
              <a:avLst/>
              <a:gdLst>
                <a:gd name="T0" fmla="*/ 24 w 48"/>
                <a:gd name="T1" fmla="*/ 41 h 41"/>
                <a:gd name="T2" fmla="*/ 0 w 48"/>
                <a:gd name="T3" fmla="*/ 20 h 41"/>
                <a:gd name="T4" fmla="*/ 24 w 48"/>
                <a:gd name="T5" fmla="*/ 0 h 41"/>
                <a:gd name="T6" fmla="*/ 48 w 48"/>
                <a:gd name="T7" fmla="*/ 20 h 41"/>
                <a:gd name="T8" fmla="*/ 24 w 48"/>
                <a:gd name="T9" fmla="*/ 41 h 41"/>
                <a:gd name="T10" fmla="*/ 21 w 48"/>
                <a:gd name="T11" fmla="*/ 20 h 41"/>
                <a:gd name="T12" fmla="*/ 27 w 48"/>
                <a:gd name="T13" fmla="*/ 20 h 41"/>
                <a:gd name="T14" fmla="*/ 21 w 48"/>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1">
                  <a:moveTo>
                    <a:pt x="24" y="41"/>
                  </a:moveTo>
                  <a:cubicBezTo>
                    <a:pt x="10" y="41"/>
                    <a:pt x="0" y="32"/>
                    <a:pt x="0" y="20"/>
                  </a:cubicBezTo>
                  <a:cubicBezTo>
                    <a:pt x="0" y="9"/>
                    <a:pt x="10" y="0"/>
                    <a:pt x="24" y="0"/>
                  </a:cubicBezTo>
                  <a:cubicBezTo>
                    <a:pt x="37" y="0"/>
                    <a:pt x="48" y="9"/>
                    <a:pt x="48" y="20"/>
                  </a:cubicBezTo>
                  <a:cubicBezTo>
                    <a:pt x="48" y="32"/>
                    <a:pt x="37" y="41"/>
                    <a:pt x="24" y="41"/>
                  </a:cubicBezTo>
                  <a:close/>
                  <a:moveTo>
                    <a:pt x="21" y="20"/>
                  </a:moveTo>
                  <a:cubicBezTo>
                    <a:pt x="23" y="21"/>
                    <a:pt x="25" y="21"/>
                    <a:pt x="27" y="20"/>
                  </a:cubicBezTo>
                  <a:cubicBezTo>
                    <a:pt x="25" y="20"/>
                    <a:pt x="23" y="20"/>
                    <a:pt x="2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114"/>
            <p:cNvSpPr>
              <a:spLocks/>
            </p:cNvSpPr>
            <p:nvPr/>
          </p:nvSpPr>
          <p:spPr bwMode="auto">
            <a:xfrm>
              <a:off x="5592590" y="3207960"/>
              <a:ext cx="186048" cy="19059"/>
            </a:xfrm>
            <a:custGeom>
              <a:avLst/>
              <a:gdLst>
                <a:gd name="T0" fmla="*/ 185 w 195"/>
                <a:gd name="T1" fmla="*/ 20 h 20"/>
                <a:gd name="T2" fmla="*/ 10 w 195"/>
                <a:gd name="T3" fmla="*/ 20 h 20"/>
                <a:gd name="T4" fmla="*/ 0 w 195"/>
                <a:gd name="T5" fmla="*/ 10 h 20"/>
                <a:gd name="T6" fmla="*/ 10 w 195"/>
                <a:gd name="T7" fmla="*/ 0 h 20"/>
                <a:gd name="T8" fmla="*/ 185 w 195"/>
                <a:gd name="T9" fmla="*/ 0 h 20"/>
                <a:gd name="T10" fmla="*/ 195 w 195"/>
                <a:gd name="T11" fmla="*/ 10 h 20"/>
                <a:gd name="T12" fmla="*/ 185 w 19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95" h="20">
                  <a:moveTo>
                    <a:pt x="185" y="20"/>
                  </a:moveTo>
                  <a:cubicBezTo>
                    <a:pt x="10" y="20"/>
                    <a:pt x="10" y="20"/>
                    <a:pt x="10" y="20"/>
                  </a:cubicBezTo>
                  <a:cubicBezTo>
                    <a:pt x="5" y="20"/>
                    <a:pt x="0" y="16"/>
                    <a:pt x="0" y="10"/>
                  </a:cubicBezTo>
                  <a:cubicBezTo>
                    <a:pt x="0" y="5"/>
                    <a:pt x="5" y="0"/>
                    <a:pt x="10" y="0"/>
                  </a:cubicBezTo>
                  <a:cubicBezTo>
                    <a:pt x="185" y="0"/>
                    <a:pt x="185" y="0"/>
                    <a:pt x="185" y="0"/>
                  </a:cubicBezTo>
                  <a:cubicBezTo>
                    <a:pt x="191" y="0"/>
                    <a:pt x="195" y="5"/>
                    <a:pt x="195" y="10"/>
                  </a:cubicBezTo>
                  <a:cubicBezTo>
                    <a:pt x="195" y="16"/>
                    <a:pt x="191" y="20"/>
                    <a:pt x="185"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 name="Freeform 115"/>
            <p:cNvSpPr>
              <a:spLocks noEditPoints="1"/>
            </p:cNvSpPr>
            <p:nvPr/>
          </p:nvSpPr>
          <p:spPr bwMode="auto">
            <a:xfrm>
              <a:off x="5270410" y="3065474"/>
              <a:ext cx="651621" cy="420196"/>
            </a:xfrm>
            <a:custGeom>
              <a:avLst/>
              <a:gdLst>
                <a:gd name="T0" fmla="*/ 657 w 680"/>
                <a:gd name="T1" fmla="*/ 438 h 438"/>
                <a:gd name="T2" fmla="*/ 23 w 680"/>
                <a:gd name="T3" fmla="*/ 438 h 438"/>
                <a:gd name="T4" fmla="*/ 0 w 680"/>
                <a:gd name="T5" fmla="*/ 415 h 438"/>
                <a:gd name="T6" fmla="*/ 0 w 680"/>
                <a:gd name="T7" fmla="*/ 23 h 438"/>
                <a:gd name="T8" fmla="*/ 23 w 680"/>
                <a:gd name="T9" fmla="*/ 0 h 438"/>
                <a:gd name="T10" fmla="*/ 657 w 680"/>
                <a:gd name="T11" fmla="*/ 0 h 438"/>
                <a:gd name="T12" fmla="*/ 680 w 680"/>
                <a:gd name="T13" fmla="*/ 23 h 438"/>
                <a:gd name="T14" fmla="*/ 680 w 680"/>
                <a:gd name="T15" fmla="*/ 415 h 438"/>
                <a:gd name="T16" fmla="*/ 657 w 680"/>
                <a:gd name="T17" fmla="*/ 438 h 438"/>
                <a:gd name="T18" fmla="*/ 23 w 680"/>
                <a:gd name="T19" fmla="*/ 20 h 438"/>
                <a:gd name="T20" fmla="*/ 20 w 680"/>
                <a:gd name="T21" fmla="*/ 23 h 438"/>
                <a:gd name="T22" fmla="*/ 20 w 680"/>
                <a:gd name="T23" fmla="*/ 415 h 438"/>
                <a:gd name="T24" fmla="*/ 23 w 680"/>
                <a:gd name="T25" fmla="*/ 418 h 438"/>
                <a:gd name="T26" fmla="*/ 657 w 680"/>
                <a:gd name="T27" fmla="*/ 418 h 438"/>
                <a:gd name="T28" fmla="*/ 660 w 680"/>
                <a:gd name="T29" fmla="*/ 415 h 438"/>
                <a:gd name="T30" fmla="*/ 660 w 680"/>
                <a:gd name="T31" fmla="*/ 23 h 438"/>
                <a:gd name="T32" fmla="*/ 657 w 680"/>
                <a:gd name="T33" fmla="*/ 20 h 438"/>
                <a:gd name="T34" fmla="*/ 23 w 680"/>
                <a:gd name="T35" fmla="*/ 2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0" h="438">
                  <a:moveTo>
                    <a:pt x="657" y="438"/>
                  </a:moveTo>
                  <a:cubicBezTo>
                    <a:pt x="23" y="438"/>
                    <a:pt x="23" y="438"/>
                    <a:pt x="23" y="438"/>
                  </a:cubicBezTo>
                  <a:cubicBezTo>
                    <a:pt x="10" y="438"/>
                    <a:pt x="0" y="428"/>
                    <a:pt x="0" y="415"/>
                  </a:cubicBezTo>
                  <a:cubicBezTo>
                    <a:pt x="0" y="23"/>
                    <a:pt x="0" y="23"/>
                    <a:pt x="0" y="23"/>
                  </a:cubicBezTo>
                  <a:cubicBezTo>
                    <a:pt x="0" y="11"/>
                    <a:pt x="10" y="0"/>
                    <a:pt x="23" y="0"/>
                  </a:cubicBezTo>
                  <a:cubicBezTo>
                    <a:pt x="657" y="0"/>
                    <a:pt x="657" y="0"/>
                    <a:pt x="657" y="0"/>
                  </a:cubicBezTo>
                  <a:cubicBezTo>
                    <a:pt x="670" y="0"/>
                    <a:pt x="680" y="11"/>
                    <a:pt x="680" y="23"/>
                  </a:cubicBezTo>
                  <a:cubicBezTo>
                    <a:pt x="680" y="415"/>
                    <a:pt x="680" y="415"/>
                    <a:pt x="680" y="415"/>
                  </a:cubicBezTo>
                  <a:cubicBezTo>
                    <a:pt x="680" y="428"/>
                    <a:pt x="670" y="438"/>
                    <a:pt x="657" y="438"/>
                  </a:cubicBezTo>
                  <a:close/>
                  <a:moveTo>
                    <a:pt x="23" y="20"/>
                  </a:moveTo>
                  <a:cubicBezTo>
                    <a:pt x="21" y="20"/>
                    <a:pt x="20" y="22"/>
                    <a:pt x="20" y="23"/>
                  </a:cubicBezTo>
                  <a:cubicBezTo>
                    <a:pt x="20" y="415"/>
                    <a:pt x="20" y="415"/>
                    <a:pt x="20" y="415"/>
                  </a:cubicBezTo>
                  <a:cubicBezTo>
                    <a:pt x="20" y="417"/>
                    <a:pt x="21" y="418"/>
                    <a:pt x="23" y="418"/>
                  </a:cubicBezTo>
                  <a:cubicBezTo>
                    <a:pt x="657" y="418"/>
                    <a:pt x="657" y="418"/>
                    <a:pt x="657" y="418"/>
                  </a:cubicBezTo>
                  <a:cubicBezTo>
                    <a:pt x="659" y="418"/>
                    <a:pt x="660" y="417"/>
                    <a:pt x="660" y="415"/>
                  </a:cubicBezTo>
                  <a:cubicBezTo>
                    <a:pt x="660" y="23"/>
                    <a:pt x="660" y="23"/>
                    <a:pt x="660" y="23"/>
                  </a:cubicBezTo>
                  <a:cubicBezTo>
                    <a:pt x="660" y="22"/>
                    <a:pt x="659" y="20"/>
                    <a:pt x="657" y="20"/>
                  </a:cubicBezTo>
                  <a:lnTo>
                    <a:pt x="23"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 name="Freeform 116"/>
            <p:cNvSpPr>
              <a:spLocks noEditPoints="1"/>
            </p:cNvSpPr>
            <p:nvPr/>
          </p:nvSpPr>
          <p:spPr bwMode="auto">
            <a:xfrm>
              <a:off x="5297636" y="3091793"/>
              <a:ext cx="597168" cy="342147"/>
            </a:xfrm>
            <a:custGeom>
              <a:avLst/>
              <a:gdLst>
                <a:gd name="T0" fmla="*/ 614 w 624"/>
                <a:gd name="T1" fmla="*/ 357 h 357"/>
                <a:gd name="T2" fmla="*/ 10 w 624"/>
                <a:gd name="T3" fmla="*/ 357 h 357"/>
                <a:gd name="T4" fmla="*/ 0 w 624"/>
                <a:gd name="T5" fmla="*/ 347 h 357"/>
                <a:gd name="T6" fmla="*/ 0 w 624"/>
                <a:gd name="T7" fmla="*/ 10 h 357"/>
                <a:gd name="T8" fmla="*/ 10 w 624"/>
                <a:gd name="T9" fmla="*/ 0 h 357"/>
                <a:gd name="T10" fmla="*/ 614 w 624"/>
                <a:gd name="T11" fmla="*/ 0 h 357"/>
                <a:gd name="T12" fmla="*/ 624 w 624"/>
                <a:gd name="T13" fmla="*/ 10 h 357"/>
                <a:gd name="T14" fmla="*/ 624 w 624"/>
                <a:gd name="T15" fmla="*/ 347 h 357"/>
                <a:gd name="T16" fmla="*/ 614 w 624"/>
                <a:gd name="T17" fmla="*/ 357 h 357"/>
                <a:gd name="T18" fmla="*/ 20 w 624"/>
                <a:gd name="T19" fmla="*/ 337 h 357"/>
                <a:gd name="T20" fmla="*/ 604 w 624"/>
                <a:gd name="T21" fmla="*/ 337 h 357"/>
                <a:gd name="T22" fmla="*/ 604 w 624"/>
                <a:gd name="T23" fmla="*/ 20 h 357"/>
                <a:gd name="T24" fmla="*/ 20 w 624"/>
                <a:gd name="T25" fmla="*/ 20 h 357"/>
                <a:gd name="T26" fmla="*/ 20 w 624"/>
                <a:gd name="T27" fmla="*/ 33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4" h="357">
                  <a:moveTo>
                    <a:pt x="614" y="357"/>
                  </a:moveTo>
                  <a:cubicBezTo>
                    <a:pt x="10" y="357"/>
                    <a:pt x="10" y="357"/>
                    <a:pt x="10" y="357"/>
                  </a:cubicBezTo>
                  <a:cubicBezTo>
                    <a:pt x="4" y="357"/>
                    <a:pt x="0" y="352"/>
                    <a:pt x="0" y="347"/>
                  </a:cubicBezTo>
                  <a:cubicBezTo>
                    <a:pt x="0" y="10"/>
                    <a:pt x="0" y="10"/>
                    <a:pt x="0" y="10"/>
                  </a:cubicBezTo>
                  <a:cubicBezTo>
                    <a:pt x="0" y="5"/>
                    <a:pt x="4" y="0"/>
                    <a:pt x="10" y="0"/>
                  </a:cubicBezTo>
                  <a:cubicBezTo>
                    <a:pt x="614" y="0"/>
                    <a:pt x="614" y="0"/>
                    <a:pt x="614" y="0"/>
                  </a:cubicBezTo>
                  <a:cubicBezTo>
                    <a:pt x="620" y="0"/>
                    <a:pt x="624" y="5"/>
                    <a:pt x="624" y="10"/>
                  </a:cubicBezTo>
                  <a:cubicBezTo>
                    <a:pt x="624" y="347"/>
                    <a:pt x="624" y="347"/>
                    <a:pt x="624" y="347"/>
                  </a:cubicBezTo>
                  <a:cubicBezTo>
                    <a:pt x="624" y="352"/>
                    <a:pt x="620" y="357"/>
                    <a:pt x="614" y="357"/>
                  </a:cubicBezTo>
                  <a:close/>
                  <a:moveTo>
                    <a:pt x="20" y="337"/>
                  </a:moveTo>
                  <a:cubicBezTo>
                    <a:pt x="604" y="337"/>
                    <a:pt x="604" y="337"/>
                    <a:pt x="604" y="337"/>
                  </a:cubicBezTo>
                  <a:cubicBezTo>
                    <a:pt x="604" y="20"/>
                    <a:pt x="604" y="20"/>
                    <a:pt x="604" y="20"/>
                  </a:cubicBezTo>
                  <a:cubicBezTo>
                    <a:pt x="20" y="20"/>
                    <a:pt x="20" y="20"/>
                    <a:pt x="20" y="20"/>
                  </a:cubicBezTo>
                  <a:lnTo>
                    <a:pt x="20" y="3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 name="Freeform 117"/>
            <p:cNvSpPr>
              <a:spLocks noEditPoints="1"/>
            </p:cNvSpPr>
            <p:nvPr/>
          </p:nvSpPr>
          <p:spPr bwMode="auto">
            <a:xfrm>
              <a:off x="5495482" y="3466612"/>
              <a:ext cx="201476" cy="110721"/>
            </a:xfrm>
            <a:custGeom>
              <a:avLst/>
              <a:gdLst>
                <a:gd name="T0" fmla="*/ 199 w 210"/>
                <a:gd name="T1" fmla="*/ 116 h 116"/>
                <a:gd name="T2" fmla="*/ 11 w 210"/>
                <a:gd name="T3" fmla="*/ 116 h 116"/>
                <a:gd name="T4" fmla="*/ 3 w 210"/>
                <a:gd name="T5" fmla="*/ 112 h 116"/>
                <a:gd name="T6" fmla="*/ 1 w 210"/>
                <a:gd name="T7" fmla="*/ 103 h 116"/>
                <a:gd name="T8" fmla="*/ 27 w 210"/>
                <a:gd name="T9" fmla="*/ 8 h 116"/>
                <a:gd name="T10" fmla="*/ 37 w 210"/>
                <a:gd name="T11" fmla="*/ 0 h 116"/>
                <a:gd name="T12" fmla="*/ 173 w 210"/>
                <a:gd name="T13" fmla="*/ 0 h 116"/>
                <a:gd name="T14" fmla="*/ 183 w 210"/>
                <a:gd name="T15" fmla="*/ 8 h 116"/>
                <a:gd name="T16" fmla="*/ 209 w 210"/>
                <a:gd name="T17" fmla="*/ 103 h 116"/>
                <a:gd name="T18" fmla="*/ 207 w 210"/>
                <a:gd name="T19" fmla="*/ 112 h 116"/>
                <a:gd name="T20" fmla="*/ 199 w 210"/>
                <a:gd name="T21" fmla="*/ 116 h 116"/>
                <a:gd name="T22" fmla="*/ 24 w 210"/>
                <a:gd name="T23" fmla="*/ 96 h 116"/>
                <a:gd name="T24" fmla="*/ 186 w 210"/>
                <a:gd name="T25" fmla="*/ 96 h 116"/>
                <a:gd name="T26" fmla="*/ 166 w 210"/>
                <a:gd name="T27" fmla="*/ 20 h 116"/>
                <a:gd name="T28" fmla="*/ 44 w 210"/>
                <a:gd name="T29" fmla="*/ 20 h 116"/>
                <a:gd name="T30" fmla="*/ 24 w 210"/>
                <a:gd name="T31" fmla="*/ 9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16">
                  <a:moveTo>
                    <a:pt x="199" y="116"/>
                  </a:moveTo>
                  <a:cubicBezTo>
                    <a:pt x="11" y="116"/>
                    <a:pt x="11" y="116"/>
                    <a:pt x="11" y="116"/>
                  </a:cubicBezTo>
                  <a:cubicBezTo>
                    <a:pt x="8" y="116"/>
                    <a:pt x="5" y="114"/>
                    <a:pt x="3" y="112"/>
                  </a:cubicBezTo>
                  <a:cubicBezTo>
                    <a:pt x="1" y="109"/>
                    <a:pt x="0" y="106"/>
                    <a:pt x="1" y="103"/>
                  </a:cubicBezTo>
                  <a:cubicBezTo>
                    <a:pt x="27" y="8"/>
                    <a:pt x="27" y="8"/>
                    <a:pt x="27" y="8"/>
                  </a:cubicBezTo>
                  <a:cubicBezTo>
                    <a:pt x="28" y="3"/>
                    <a:pt x="32" y="0"/>
                    <a:pt x="37" y="0"/>
                  </a:cubicBezTo>
                  <a:cubicBezTo>
                    <a:pt x="173" y="0"/>
                    <a:pt x="173" y="0"/>
                    <a:pt x="173" y="0"/>
                  </a:cubicBezTo>
                  <a:cubicBezTo>
                    <a:pt x="178" y="0"/>
                    <a:pt x="182" y="3"/>
                    <a:pt x="183" y="8"/>
                  </a:cubicBezTo>
                  <a:cubicBezTo>
                    <a:pt x="209" y="103"/>
                    <a:pt x="209" y="103"/>
                    <a:pt x="209" y="103"/>
                  </a:cubicBezTo>
                  <a:cubicBezTo>
                    <a:pt x="210" y="106"/>
                    <a:pt x="209" y="109"/>
                    <a:pt x="207" y="112"/>
                  </a:cubicBezTo>
                  <a:cubicBezTo>
                    <a:pt x="205" y="114"/>
                    <a:pt x="202" y="116"/>
                    <a:pt x="199" y="116"/>
                  </a:cubicBezTo>
                  <a:close/>
                  <a:moveTo>
                    <a:pt x="24" y="96"/>
                  </a:moveTo>
                  <a:cubicBezTo>
                    <a:pt x="186" y="96"/>
                    <a:pt x="186" y="96"/>
                    <a:pt x="186" y="96"/>
                  </a:cubicBezTo>
                  <a:cubicBezTo>
                    <a:pt x="166" y="20"/>
                    <a:pt x="166" y="20"/>
                    <a:pt x="166" y="20"/>
                  </a:cubicBezTo>
                  <a:cubicBezTo>
                    <a:pt x="44" y="20"/>
                    <a:pt x="44" y="20"/>
                    <a:pt x="44" y="20"/>
                  </a:cubicBezTo>
                  <a:lnTo>
                    <a:pt x="24"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118"/>
            <p:cNvSpPr>
              <a:spLocks noEditPoints="1"/>
            </p:cNvSpPr>
            <p:nvPr/>
          </p:nvSpPr>
          <p:spPr bwMode="auto">
            <a:xfrm>
              <a:off x="5468256" y="3558274"/>
              <a:ext cx="254114" cy="44470"/>
            </a:xfrm>
            <a:custGeom>
              <a:avLst/>
              <a:gdLst>
                <a:gd name="T0" fmla="*/ 250 w 265"/>
                <a:gd name="T1" fmla="*/ 46 h 46"/>
                <a:gd name="T2" fmla="*/ 16 w 265"/>
                <a:gd name="T3" fmla="*/ 46 h 46"/>
                <a:gd name="T4" fmla="*/ 0 w 265"/>
                <a:gd name="T5" fmla="*/ 30 h 46"/>
                <a:gd name="T6" fmla="*/ 0 w 265"/>
                <a:gd name="T7" fmla="*/ 15 h 46"/>
                <a:gd name="T8" fmla="*/ 16 w 265"/>
                <a:gd name="T9" fmla="*/ 0 h 46"/>
                <a:gd name="T10" fmla="*/ 250 w 265"/>
                <a:gd name="T11" fmla="*/ 0 h 46"/>
                <a:gd name="T12" fmla="*/ 265 w 265"/>
                <a:gd name="T13" fmla="*/ 15 h 46"/>
                <a:gd name="T14" fmla="*/ 265 w 265"/>
                <a:gd name="T15" fmla="*/ 30 h 46"/>
                <a:gd name="T16" fmla="*/ 250 w 265"/>
                <a:gd name="T17" fmla="*/ 46 h 46"/>
                <a:gd name="T18" fmla="*/ 20 w 265"/>
                <a:gd name="T19" fmla="*/ 26 h 46"/>
                <a:gd name="T20" fmla="*/ 245 w 265"/>
                <a:gd name="T21" fmla="*/ 26 h 46"/>
                <a:gd name="T22" fmla="*/ 245 w 265"/>
                <a:gd name="T23" fmla="*/ 20 h 46"/>
                <a:gd name="T24" fmla="*/ 20 w 265"/>
                <a:gd name="T25" fmla="*/ 20 h 46"/>
                <a:gd name="T26" fmla="*/ 20 w 265"/>
                <a:gd name="T27"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5" h="46">
                  <a:moveTo>
                    <a:pt x="250" y="46"/>
                  </a:moveTo>
                  <a:cubicBezTo>
                    <a:pt x="16" y="46"/>
                    <a:pt x="16" y="46"/>
                    <a:pt x="16" y="46"/>
                  </a:cubicBezTo>
                  <a:cubicBezTo>
                    <a:pt x="7" y="46"/>
                    <a:pt x="0" y="39"/>
                    <a:pt x="0" y="30"/>
                  </a:cubicBezTo>
                  <a:cubicBezTo>
                    <a:pt x="0" y="15"/>
                    <a:pt x="0" y="15"/>
                    <a:pt x="0" y="15"/>
                  </a:cubicBezTo>
                  <a:cubicBezTo>
                    <a:pt x="0" y="7"/>
                    <a:pt x="7" y="0"/>
                    <a:pt x="16" y="0"/>
                  </a:cubicBezTo>
                  <a:cubicBezTo>
                    <a:pt x="250" y="0"/>
                    <a:pt x="250" y="0"/>
                    <a:pt x="250" y="0"/>
                  </a:cubicBezTo>
                  <a:cubicBezTo>
                    <a:pt x="259" y="0"/>
                    <a:pt x="265" y="7"/>
                    <a:pt x="265" y="15"/>
                  </a:cubicBezTo>
                  <a:cubicBezTo>
                    <a:pt x="265" y="30"/>
                    <a:pt x="265" y="30"/>
                    <a:pt x="265" y="30"/>
                  </a:cubicBezTo>
                  <a:cubicBezTo>
                    <a:pt x="265" y="39"/>
                    <a:pt x="259" y="46"/>
                    <a:pt x="250" y="46"/>
                  </a:cubicBezTo>
                  <a:close/>
                  <a:moveTo>
                    <a:pt x="20" y="26"/>
                  </a:moveTo>
                  <a:cubicBezTo>
                    <a:pt x="245" y="26"/>
                    <a:pt x="245" y="26"/>
                    <a:pt x="245" y="26"/>
                  </a:cubicBezTo>
                  <a:cubicBezTo>
                    <a:pt x="245" y="20"/>
                    <a:pt x="245" y="20"/>
                    <a:pt x="245" y="20"/>
                  </a:cubicBezTo>
                  <a:cubicBezTo>
                    <a:pt x="20" y="20"/>
                    <a:pt x="20" y="20"/>
                    <a:pt x="20" y="20"/>
                  </a:cubicBezTo>
                  <a:lnTo>
                    <a:pt x="20"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35" name="Group 134">
            <a:extLst>
              <a:ext uri="{C183D7F6-B498-43B3-948B-1728B52AA6E4}">
                <adec:decorative xmlns:adec="http://schemas.microsoft.com/office/drawing/2017/decorative" val="1"/>
              </a:ext>
            </a:extLst>
          </p:cNvPr>
          <p:cNvGrpSpPr/>
          <p:nvPr/>
        </p:nvGrpSpPr>
        <p:grpSpPr>
          <a:xfrm>
            <a:off x="7425747" y="3369028"/>
            <a:ext cx="522749" cy="689739"/>
            <a:chOff x="8640144" y="1715947"/>
            <a:chExt cx="522749" cy="689739"/>
          </a:xfrm>
          <a:solidFill>
            <a:schemeClr val="accent1"/>
          </a:solidFill>
        </p:grpSpPr>
        <p:sp>
          <p:nvSpPr>
            <p:cNvPr id="136" name="Freeform 137"/>
            <p:cNvSpPr>
              <a:spLocks/>
            </p:cNvSpPr>
            <p:nvPr/>
          </p:nvSpPr>
          <p:spPr bwMode="auto">
            <a:xfrm>
              <a:off x="8845251" y="2033590"/>
              <a:ext cx="112536" cy="48100"/>
            </a:xfrm>
            <a:custGeom>
              <a:avLst/>
              <a:gdLst>
                <a:gd name="T0" fmla="*/ 10 w 118"/>
                <a:gd name="T1" fmla="*/ 49 h 50"/>
                <a:gd name="T2" fmla="*/ 9 w 118"/>
                <a:gd name="T3" fmla="*/ 49 h 50"/>
                <a:gd name="T4" fmla="*/ 1 w 118"/>
                <a:gd name="T5" fmla="*/ 38 h 50"/>
                <a:gd name="T6" fmla="*/ 3 w 118"/>
                <a:gd name="T7" fmla="*/ 10 h 50"/>
                <a:gd name="T8" fmla="*/ 8 w 118"/>
                <a:gd name="T9" fmla="*/ 1 h 50"/>
                <a:gd name="T10" fmla="*/ 18 w 118"/>
                <a:gd name="T11" fmla="*/ 2 h 50"/>
                <a:gd name="T12" fmla="*/ 21 w 118"/>
                <a:gd name="T13" fmla="*/ 3 h 50"/>
                <a:gd name="T14" fmla="*/ 23 w 118"/>
                <a:gd name="T15" fmla="*/ 5 h 50"/>
                <a:gd name="T16" fmla="*/ 25 w 118"/>
                <a:gd name="T17" fmla="*/ 6 h 50"/>
                <a:gd name="T18" fmla="*/ 38 w 118"/>
                <a:gd name="T19" fmla="*/ 11 h 50"/>
                <a:gd name="T20" fmla="*/ 41 w 118"/>
                <a:gd name="T21" fmla="*/ 12 h 50"/>
                <a:gd name="T22" fmla="*/ 41 w 118"/>
                <a:gd name="T23" fmla="*/ 12 h 50"/>
                <a:gd name="T24" fmla="*/ 42 w 118"/>
                <a:gd name="T25" fmla="*/ 12 h 50"/>
                <a:gd name="T26" fmla="*/ 43 w 118"/>
                <a:gd name="T27" fmla="*/ 13 h 50"/>
                <a:gd name="T28" fmla="*/ 44 w 118"/>
                <a:gd name="T29" fmla="*/ 13 h 50"/>
                <a:gd name="T30" fmla="*/ 45 w 118"/>
                <a:gd name="T31" fmla="*/ 13 h 50"/>
                <a:gd name="T32" fmla="*/ 46 w 118"/>
                <a:gd name="T33" fmla="*/ 13 h 50"/>
                <a:gd name="T34" fmla="*/ 47 w 118"/>
                <a:gd name="T35" fmla="*/ 14 h 50"/>
                <a:gd name="T36" fmla="*/ 48 w 118"/>
                <a:gd name="T37" fmla="*/ 14 h 50"/>
                <a:gd name="T38" fmla="*/ 49 w 118"/>
                <a:gd name="T39" fmla="*/ 14 h 50"/>
                <a:gd name="T40" fmla="*/ 52 w 118"/>
                <a:gd name="T41" fmla="*/ 14 h 50"/>
                <a:gd name="T42" fmla="*/ 56 w 118"/>
                <a:gd name="T43" fmla="*/ 15 h 50"/>
                <a:gd name="T44" fmla="*/ 59 w 118"/>
                <a:gd name="T45" fmla="*/ 15 h 50"/>
                <a:gd name="T46" fmla="*/ 100 w 118"/>
                <a:gd name="T47" fmla="*/ 2 h 50"/>
                <a:gd name="T48" fmla="*/ 105 w 118"/>
                <a:gd name="T49" fmla="*/ 0 h 50"/>
                <a:gd name="T50" fmla="*/ 115 w 118"/>
                <a:gd name="T51" fmla="*/ 10 h 50"/>
                <a:gd name="T52" fmla="*/ 118 w 118"/>
                <a:gd name="T53" fmla="*/ 37 h 50"/>
                <a:gd name="T54" fmla="*/ 109 w 118"/>
                <a:gd name="T55" fmla="*/ 49 h 50"/>
                <a:gd name="T56" fmla="*/ 98 w 118"/>
                <a:gd name="T57" fmla="*/ 41 h 50"/>
                <a:gd name="T58" fmla="*/ 96 w 118"/>
                <a:gd name="T59" fmla="*/ 27 h 50"/>
                <a:gd name="T60" fmla="*/ 56 w 118"/>
                <a:gd name="T61" fmla="*/ 35 h 50"/>
                <a:gd name="T62" fmla="*/ 56 w 118"/>
                <a:gd name="T63" fmla="*/ 35 h 50"/>
                <a:gd name="T64" fmla="*/ 49 w 118"/>
                <a:gd name="T65" fmla="*/ 34 h 50"/>
                <a:gd name="T66" fmla="*/ 46 w 118"/>
                <a:gd name="T67" fmla="*/ 34 h 50"/>
                <a:gd name="T68" fmla="*/ 44 w 118"/>
                <a:gd name="T69" fmla="*/ 33 h 50"/>
                <a:gd name="T70" fmla="*/ 42 w 118"/>
                <a:gd name="T71" fmla="*/ 33 h 50"/>
                <a:gd name="T72" fmla="*/ 39 w 118"/>
                <a:gd name="T73" fmla="*/ 32 h 50"/>
                <a:gd name="T74" fmla="*/ 37 w 118"/>
                <a:gd name="T75" fmla="*/ 32 h 50"/>
                <a:gd name="T76" fmla="*/ 35 w 118"/>
                <a:gd name="T77" fmla="*/ 31 h 50"/>
                <a:gd name="T78" fmla="*/ 32 w 118"/>
                <a:gd name="T79" fmla="*/ 31 h 50"/>
                <a:gd name="T80" fmla="*/ 22 w 118"/>
                <a:gd name="T81" fmla="*/ 27 h 50"/>
                <a:gd name="T82" fmla="*/ 20 w 118"/>
                <a:gd name="T83" fmla="*/ 41 h 50"/>
                <a:gd name="T84" fmla="*/ 10 w 118"/>
                <a:gd name="T85"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50">
                  <a:moveTo>
                    <a:pt x="10" y="49"/>
                  </a:moveTo>
                  <a:cubicBezTo>
                    <a:pt x="10" y="49"/>
                    <a:pt x="9" y="49"/>
                    <a:pt x="9" y="49"/>
                  </a:cubicBezTo>
                  <a:cubicBezTo>
                    <a:pt x="3" y="48"/>
                    <a:pt x="0" y="43"/>
                    <a:pt x="1" y="38"/>
                  </a:cubicBezTo>
                  <a:cubicBezTo>
                    <a:pt x="2" y="30"/>
                    <a:pt x="3" y="20"/>
                    <a:pt x="3" y="10"/>
                  </a:cubicBezTo>
                  <a:cubicBezTo>
                    <a:pt x="3" y="6"/>
                    <a:pt x="5" y="3"/>
                    <a:pt x="8" y="1"/>
                  </a:cubicBezTo>
                  <a:cubicBezTo>
                    <a:pt x="11" y="0"/>
                    <a:pt x="15" y="0"/>
                    <a:pt x="18" y="2"/>
                  </a:cubicBezTo>
                  <a:cubicBezTo>
                    <a:pt x="19" y="2"/>
                    <a:pt x="20" y="3"/>
                    <a:pt x="21" y="3"/>
                  </a:cubicBezTo>
                  <a:cubicBezTo>
                    <a:pt x="22" y="4"/>
                    <a:pt x="22" y="4"/>
                    <a:pt x="23" y="5"/>
                  </a:cubicBezTo>
                  <a:cubicBezTo>
                    <a:pt x="24" y="5"/>
                    <a:pt x="25" y="6"/>
                    <a:pt x="25" y="6"/>
                  </a:cubicBezTo>
                  <a:cubicBezTo>
                    <a:pt x="30" y="8"/>
                    <a:pt x="34" y="10"/>
                    <a:pt x="38" y="11"/>
                  </a:cubicBezTo>
                  <a:cubicBezTo>
                    <a:pt x="39" y="12"/>
                    <a:pt x="40" y="12"/>
                    <a:pt x="41" y="12"/>
                  </a:cubicBezTo>
                  <a:cubicBezTo>
                    <a:pt x="41" y="12"/>
                    <a:pt x="41" y="12"/>
                    <a:pt x="41" y="12"/>
                  </a:cubicBezTo>
                  <a:cubicBezTo>
                    <a:pt x="41" y="12"/>
                    <a:pt x="42" y="12"/>
                    <a:pt x="42" y="12"/>
                  </a:cubicBezTo>
                  <a:cubicBezTo>
                    <a:pt x="42" y="13"/>
                    <a:pt x="42" y="13"/>
                    <a:pt x="43" y="13"/>
                  </a:cubicBezTo>
                  <a:cubicBezTo>
                    <a:pt x="43" y="13"/>
                    <a:pt x="43" y="13"/>
                    <a:pt x="44" y="13"/>
                  </a:cubicBezTo>
                  <a:cubicBezTo>
                    <a:pt x="44" y="13"/>
                    <a:pt x="45" y="13"/>
                    <a:pt x="45" y="13"/>
                  </a:cubicBezTo>
                  <a:cubicBezTo>
                    <a:pt x="45" y="13"/>
                    <a:pt x="46" y="13"/>
                    <a:pt x="46" y="13"/>
                  </a:cubicBezTo>
                  <a:cubicBezTo>
                    <a:pt x="46" y="13"/>
                    <a:pt x="46" y="14"/>
                    <a:pt x="47" y="14"/>
                  </a:cubicBezTo>
                  <a:cubicBezTo>
                    <a:pt x="47" y="14"/>
                    <a:pt x="47" y="14"/>
                    <a:pt x="48" y="14"/>
                  </a:cubicBezTo>
                  <a:cubicBezTo>
                    <a:pt x="48" y="14"/>
                    <a:pt x="49" y="14"/>
                    <a:pt x="49" y="14"/>
                  </a:cubicBezTo>
                  <a:cubicBezTo>
                    <a:pt x="50" y="14"/>
                    <a:pt x="51" y="14"/>
                    <a:pt x="52" y="14"/>
                  </a:cubicBezTo>
                  <a:cubicBezTo>
                    <a:pt x="53" y="14"/>
                    <a:pt x="55" y="15"/>
                    <a:pt x="56" y="15"/>
                  </a:cubicBezTo>
                  <a:cubicBezTo>
                    <a:pt x="57" y="15"/>
                    <a:pt x="58" y="15"/>
                    <a:pt x="59" y="15"/>
                  </a:cubicBezTo>
                  <a:cubicBezTo>
                    <a:pt x="73" y="15"/>
                    <a:pt x="87" y="10"/>
                    <a:pt x="100" y="2"/>
                  </a:cubicBezTo>
                  <a:cubicBezTo>
                    <a:pt x="101" y="1"/>
                    <a:pt x="103" y="0"/>
                    <a:pt x="105" y="0"/>
                  </a:cubicBezTo>
                  <a:cubicBezTo>
                    <a:pt x="111" y="0"/>
                    <a:pt x="115" y="5"/>
                    <a:pt x="115" y="10"/>
                  </a:cubicBezTo>
                  <a:cubicBezTo>
                    <a:pt x="115" y="20"/>
                    <a:pt x="116" y="29"/>
                    <a:pt x="118" y="37"/>
                  </a:cubicBezTo>
                  <a:cubicBezTo>
                    <a:pt x="118" y="43"/>
                    <a:pt x="115" y="48"/>
                    <a:pt x="109" y="49"/>
                  </a:cubicBezTo>
                  <a:cubicBezTo>
                    <a:pt x="104" y="50"/>
                    <a:pt x="99" y="46"/>
                    <a:pt x="98" y="41"/>
                  </a:cubicBezTo>
                  <a:cubicBezTo>
                    <a:pt x="97" y="36"/>
                    <a:pt x="96" y="32"/>
                    <a:pt x="96" y="27"/>
                  </a:cubicBezTo>
                  <a:cubicBezTo>
                    <a:pt x="83" y="32"/>
                    <a:pt x="70" y="35"/>
                    <a:pt x="56" y="35"/>
                  </a:cubicBezTo>
                  <a:cubicBezTo>
                    <a:pt x="56" y="35"/>
                    <a:pt x="56" y="35"/>
                    <a:pt x="56" y="35"/>
                  </a:cubicBezTo>
                  <a:cubicBezTo>
                    <a:pt x="54" y="35"/>
                    <a:pt x="51" y="34"/>
                    <a:pt x="49" y="34"/>
                  </a:cubicBezTo>
                  <a:cubicBezTo>
                    <a:pt x="48" y="34"/>
                    <a:pt x="47" y="34"/>
                    <a:pt x="46" y="34"/>
                  </a:cubicBezTo>
                  <a:cubicBezTo>
                    <a:pt x="45" y="34"/>
                    <a:pt x="45" y="33"/>
                    <a:pt x="44" y="33"/>
                  </a:cubicBezTo>
                  <a:cubicBezTo>
                    <a:pt x="43" y="33"/>
                    <a:pt x="43" y="33"/>
                    <a:pt x="42" y="33"/>
                  </a:cubicBezTo>
                  <a:cubicBezTo>
                    <a:pt x="41" y="33"/>
                    <a:pt x="40" y="33"/>
                    <a:pt x="39" y="32"/>
                  </a:cubicBezTo>
                  <a:cubicBezTo>
                    <a:pt x="39" y="32"/>
                    <a:pt x="38" y="32"/>
                    <a:pt x="37" y="32"/>
                  </a:cubicBezTo>
                  <a:cubicBezTo>
                    <a:pt x="36" y="32"/>
                    <a:pt x="36" y="32"/>
                    <a:pt x="35" y="31"/>
                  </a:cubicBezTo>
                  <a:cubicBezTo>
                    <a:pt x="34" y="31"/>
                    <a:pt x="33" y="31"/>
                    <a:pt x="32" y="31"/>
                  </a:cubicBezTo>
                  <a:cubicBezTo>
                    <a:pt x="29" y="29"/>
                    <a:pt x="25" y="28"/>
                    <a:pt x="22" y="27"/>
                  </a:cubicBezTo>
                  <a:cubicBezTo>
                    <a:pt x="22" y="32"/>
                    <a:pt x="21" y="36"/>
                    <a:pt x="20" y="41"/>
                  </a:cubicBezTo>
                  <a:cubicBezTo>
                    <a:pt x="19" y="46"/>
                    <a:pt x="15" y="49"/>
                    <a:pt x="10"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Freeform 138"/>
            <p:cNvSpPr>
              <a:spLocks/>
            </p:cNvSpPr>
            <p:nvPr/>
          </p:nvSpPr>
          <p:spPr bwMode="auto">
            <a:xfrm>
              <a:off x="8761756" y="1877491"/>
              <a:ext cx="279526" cy="189678"/>
            </a:xfrm>
            <a:custGeom>
              <a:avLst/>
              <a:gdLst>
                <a:gd name="T0" fmla="*/ 146 w 292"/>
                <a:gd name="T1" fmla="*/ 198 h 198"/>
                <a:gd name="T2" fmla="*/ 94 w 292"/>
                <a:gd name="T3" fmla="*/ 182 h 198"/>
                <a:gd name="T4" fmla="*/ 39 w 292"/>
                <a:gd name="T5" fmla="*/ 107 h 198"/>
                <a:gd name="T6" fmla="*/ 15 w 292"/>
                <a:gd name="T7" fmla="*/ 84 h 198"/>
                <a:gd name="T8" fmla="*/ 8 w 292"/>
                <a:gd name="T9" fmla="*/ 71 h 198"/>
                <a:gd name="T10" fmla="*/ 2 w 292"/>
                <a:gd name="T11" fmla="*/ 42 h 198"/>
                <a:gd name="T12" fmla="*/ 16 w 292"/>
                <a:gd name="T13" fmla="*/ 29 h 198"/>
                <a:gd name="T14" fmla="*/ 26 w 292"/>
                <a:gd name="T15" fmla="*/ 28 h 198"/>
                <a:gd name="T16" fmla="*/ 26 w 292"/>
                <a:gd name="T17" fmla="*/ 10 h 198"/>
                <a:gd name="T18" fmla="*/ 36 w 292"/>
                <a:gd name="T19" fmla="*/ 0 h 198"/>
                <a:gd name="T20" fmla="*/ 46 w 292"/>
                <a:gd name="T21" fmla="*/ 10 h 198"/>
                <a:gd name="T22" fmla="*/ 46 w 292"/>
                <a:gd name="T23" fmla="*/ 53 h 198"/>
                <a:gd name="T24" fmla="*/ 38 w 292"/>
                <a:gd name="T25" fmla="*/ 63 h 198"/>
                <a:gd name="T26" fmla="*/ 27 w 292"/>
                <a:gd name="T27" fmla="*/ 56 h 198"/>
                <a:gd name="T28" fmla="*/ 24 w 292"/>
                <a:gd name="T29" fmla="*/ 48 h 198"/>
                <a:gd name="T30" fmla="*/ 23 w 292"/>
                <a:gd name="T31" fmla="*/ 48 h 198"/>
                <a:gd name="T32" fmla="*/ 21 w 292"/>
                <a:gd name="T33" fmla="*/ 49 h 198"/>
                <a:gd name="T34" fmla="*/ 21 w 292"/>
                <a:gd name="T35" fmla="*/ 49 h 198"/>
                <a:gd name="T36" fmla="*/ 25 w 292"/>
                <a:gd name="T37" fmla="*/ 60 h 198"/>
                <a:gd name="T38" fmla="*/ 33 w 292"/>
                <a:gd name="T39" fmla="*/ 76 h 198"/>
                <a:gd name="T40" fmla="*/ 38 w 292"/>
                <a:gd name="T41" fmla="*/ 86 h 198"/>
                <a:gd name="T42" fmla="*/ 47 w 292"/>
                <a:gd name="T43" fmla="*/ 84 h 198"/>
                <a:gd name="T44" fmla="*/ 54 w 292"/>
                <a:gd name="T45" fmla="*/ 90 h 198"/>
                <a:gd name="T46" fmla="*/ 105 w 292"/>
                <a:gd name="T47" fmla="*/ 165 h 198"/>
                <a:gd name="T48" fmla="*/ 146 w 292"/>
                <a:gd name="T49" fmla="*/ 178 h 198"/>
                <a:gd name="T50" fmla="*/ 187 w 292"/>
                <a:gd name="T51" fmla="*/ 165 h 198"/>
                <a:gd name="T52" fmla="*/ 238 w 292"/>
                <a:gd name="T53" fmla="*/ 90 h 198"/>
                <a:gd name="T54" fmla="*/ 245 w 292"/>
                <a:gd name="T55" fmla="*/ 84 h 198"/>
                <a:gd name="T56" fmla="*/ 254 w 292"/>
                <a:gd name="T57" fmla="*/ 86 h 198"/>
                <a:gd name="T58" fmla="*/ 259 w 292"/>
                <a:gd name="T59" fmla="*/ 76 h 198"/>
                <a:gd name="T60" fmla="*/ 267 w 292"/>
                <a:gd name="T61" fmla="*/ 60 h 198"/>
                <a:gd name="T62" fmla="*/ 271 w 292"/>
                <a:gd name="T63" fmla="*/ 49 h 198"/>
                <a:gd name="T64" fmla="*/ 271 w 292"/>
                <a:gd name="T65" fmla="*/ 49 h 198"/>
                <a:gd name="T66" fmla="*/ 269 w 292"/>
                <a:gd name="T67" fmla="*/ 48 h 198"/>
                <a:gd name="T68" fmla="*/ 266 w 292"/>
                <a:gd name="T69" fmla="*/ 49 h 198"/>
                <a:gd name="T70" fmla="*/ 265 w 292"/>
                <a:gd name="T71" fmla="*/ 55 h 198"/>
                <a:gd name="T72" fmla="*/ 254 w 292"/>
                <a:gd name="T73" fmla="*/ 63 h 198"/>
                <a:gd name="T74" fmla="*/ 245 w 292"/>
                <a:gd name="T75" fmla="*/ 53 h 198"/>
                <a:gd name="T76" fmla="*/ 245 w 292"/>
                <a:gd name="T77" fmla="*/ 10 h 198"/>
                <a:gd name="T78" fmla="*/ 255 w 292"/>
                <a:gd name="T79" fmla="*/ 0 h 198"/>
                <a:gd name="T80" fmla="*/ 265 w 292"/>
                <a:gd name="T81" fmla="*/ 10 h 198"/>
                <a:gd name="T82" fmla="*/ 265 w 292"/>
                <a:gd name="T83" fmla="*/ 28 h 198"/>
                <a:gd name="T84" fmla="*/ 276 w 292"/>
                <a:gd name="T85" fmla="*/ 29 h 198"/>
                <a:gd name="T86" fmla="*/ 290 w 292"/>
                <a:gd name="T87" fmla="*/ 42 h 198"/>
                <a:gd name="T88" fmla="*/ 284 w 292"/>
                <a:gd name="T89" fmla="*/ 71 h 198"/>
                <a:gd name="T90" fmla="*/ 277 w 292"/>
                <a:gd name="T91" fmla="*/ 84 h 198"/>
                <a:gd name="T92" fmla="*/ 253 w 292"/>
                <a:gd name="T93" fmla="*/ 107 h 198"/>
                <a:gd name="T94" fmla="*/ 198 w 292"/>
                <a:gd name="T95" fmla="*/ 182 h 198"/>
                <a:gd name="T96" fmla="*/ 146 w 292"/>
                <a:gd name="T9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198">
                  <a:moveTo>
                    <a:pt x="146" y="198"/>
                  </a:moveTo>
                  <a:cubicBezTo>
                    <a:pt x="128" y="198"/>
                    <a:pt x="110" y="192"/>
                    <a:pt x="94" y="182"/>
                  </a:cubicBezTo>
                  <a:cubicBezTo>
                    <a:pt x="71" y="166"/>
                    <a:pt x="51" y="140"/>
                    <a:pt x="39" y="107"/>
                  </a:cubicBezTo>
                  <a:cubicBezTo>
                    <a:pt x="26" y="109"/>
                    <a:pt x="19" y="94"/>
                    <a:pt x="15" y="84"/>
                  </a:cubicBezTo>
                  <a:cubicBezTo>
                    <a:pt x="13" y="80"/>
                    <a:pt x="11" y="75"/>
                    <a:pt x="8" y="71"/>
                  </a:cubicBezTo>
                  <a:cubicBezTo>
                    <a:pt x="2" y="60"/>
                    <a:pt x="0" y="50"/>
                    <a:pt x="2" y="42"/>
                  </a:cubicBezTo>
                  <a:cubicBezTo>
                    <a:pt x="4" y="38"/>
                    <a:pt x="8" y="32"/>
                    <a:pt x="16" y="29"/>
                  </a:cubicBezTo>
                  <a:cubicBezTo>
                    <a:pt x="20" y="28"/>
                    <a:pt x="23" y="28"/>
                    <a:pt x="26" y="28"/>
                  </a:cubicBezTo>
                  <a:cubicBezTo>
                    <a:pt x="26" y="10"/>
                    <a:pt x="26" y="10"/>
                    <a:pt x="26" y="10"/>
                  </a:cubicBezTo>
                  <a:cubicBezTo>
                    <a:pt x="26" y="5"/>
                    <a:pt x="31" y="0"/>
                    <a:pt x="36" y="0"/>
                  </a:cubicBezTo>
                  <a:cubicBezTo>
                    <a:pt x="42" y="0"/>
                    <a:pt x="46" y="5"/>
                    <a:pt x="46" y="10"/>
                  </a:cubicBezTo>
                  <a:cubicBezTo>
                    <a:pt x="46" y="53"/>
                    <a:pt x="46" y="53"/>
                    <a:pt x="46" y="53"/>
                  </a:cubicBezTo>
                  <a:cubicBezTo>
                    <a:pt x="46" y="58"/>
                    <a:pt x="43" y="62"/>
                    <a:pt x="38" y="63"/>
                  </a:cubicBezTo>
                  <a:cubicBezTo>
                    <a:pt x="33" y="64"/>
                    <a:pt x="29" y="61"/>
                    <a:pt x="27" y="56"/>
                  </a:cubicBezTo>
                  <a:cubicBezTo>
                    <a:pt x="24" y="48"/>
                    <a:pt x="24" y="48"/>
                    <a:pt x="24" y="48"/>
                  </a:cubicBezTo>
                  <a:cubicBezTo>
                    <a:pt x="24" y="48"/>
                    <a:pt x="23" y="48"/>
                    <a:pt x="23" y="48"/>
                  </a:cubicBezTo>
                  <a:cubicBezTo>
                    <a:pt x="22" y="49"/>
                    <a:pt x="21" y="49"/>
                    <a:pt x="21" y="49"/>
                  </a:cubicBezTo>
                  <a:cubicBezTo>
                    <a:pt x="21" y="49"/>
                    <a:pt x="21" y="49"/>
                    <a:pt x="21" y="49"/>
                  </a:cubicBezTo>
                  <a:cubicBezTo>
                    <a:pt x="21" y="49"/>
                    <a:pt x="21" y="52"/>
                    <a:pt x="25" y="60"/>
                  </a:cubicBezTo>
                  <a:cubicBezTo>
                    <a:pt x="29" y="65"/>
                    <a:pt x="31" y="71"/>
                    <a:pt x="33" y="76"/>
                  </a:cubicBezTo>
                  <a:cubicBezTo>
                    <a:pt x="35" y="79"/>
                    <a:pt x="36" y="83"/>
                    <a:pt x="38" y="86"/>
                  </a:cubicBezTo>
                  <a:cubicBezTo>
                    <a:pt x="40" y="84"/>
                    <a:pt x="44" y="83"/>
                    <a:pt x="47" y="84"/>
                  </a:cubicBezTo>
                  <a:cubicBezTo>
                    <a:pt x="50" y="84"/>
                    <a:pt x="53" y="87"/>
                    <a:pt x="54" y="90"/>
                  </a:cubicBezTo>
                  <a:cubicBezTo>
                    <a:pt x="65" y="124"/>
                    <a:pt x="83" y="150"/>
                    <a:pt x="105" y="165"/>
                  </a:cubicBezTo>
                  <a:cubicBezTo>
                    <a:pt x="118" y="173"/>
                    <a:pt x="132" y="178"/>
                    <a:pt x="146" y="178"/>
                  </a:cubicBezTo>
                  <a:cubicBezTo>
                    <a:pt x="160" y="178"/>
                    <a:pt x="174" y="173"/>
                    <a:pt x="187" y="165"/>
                  </a:cubicBezTo>
                  <a:cubicBezTo>
                    <a:pt x="209" y="150"/>
                    <a:pt x="227" y="124"/>
                    <a:pt x="238" y="90"/>
                  </a:cubicBezTo>
                  <a:cubicBezTo>
                    <a:pt x="239" y="87"/>
                    <a:pt x="242" y="84"/>
                    <a:pt x="245" y="84"/>
                  </a:cubicBezTo>
                  <a:cubicBezTo>
                    <a:pt x="249" y="83"/>
                    <a:pt x="252" y="84"/>
                    <a:pt x="254" y="86"/>
                  </a:cubicBezTo>
                  <a:cubicBezTo>
                    <a:pt x="256" y="83"/>
                    <a:pt x="257" y="79"/>
                    <a:pt x="259" y="76"/>
                  </a:cubicBezTo>
                  <a:cubicBezTo>
                    <a:pt x="261" y="71"/>
                    <a:pt x="263" y="65"/>
                    <a:pt x="267" y="60"/>
                  </a:cubicBezTo>
                  <a:cubicBezTo>
                    <a:pt x="271" y="52"/>
                    <a:pt x="271" y="49"/>
                    <a:pt x="271" y="49"/>
                  </a:cubicBezTo>
                  <a:cubicBezTo>
                    <a:pt x="271" y="49"/>
                    <a:pt x="271" y="49"/>
                    <a:pt x="271" y="49"/>
                  </a:cubicBezTo>
                  <a:cubicBezTo>
                    <a:pt x="271" y="49"/>
                    <a:pt x="270" y="49"/>
                    <a:pt x="269" y="48"/>
                  </a:cubicBezTo>
                  <a:cubicBezTo>
                    <a:pt x="268" y="48"/>
                    <a:pt x="267" y="48"/>
                    <a:pt x="266" y="49"/>
                  </a:cubicBezTo>
                  <a:cubicBezTo>
                    <a:pt x="265" y="55"/>
                    <a:pt x="265" y="55"/>
                    <a:pt x="265" y="55"/>
                  </a:cubicBezTo>
                  <a:cubicBezTo>
                    <a:pt x="264" y="60"/>
                    <a:pt x="259" y="63"/>
                    <a:pt x="254" y="63"/>
                  </a:cubicBezTo>
                  <a:cubicBezTo>
                    <a:pt x="249" y="62"/>
                    <a:pt x="245" y="58"/>
                    <a:pt x="245" y="53"/>
                  </a:cubicBezTo>
                  <a:cubicBezTo>
                    <a:pt x="245" y="10"/>
                    <a:pt x="245" y="10"/>
                    <a:pt x="245" y="10"/>
                  </a:cubicBezTo>
                  <a:cubicBezTo>
                    <a:pt x="245" y="4"/>
                    <a:pt x="249" y="0"/>
                    <a:pt x="255" y="0"/>
                  </a:cubicBezTo>
                  <a:cubicBezTo>
                    <a:pt x="261" y="0"/>
                    <a:pt x="265" y="4"/>
                    <a:pt x="265" y="10"/>
                  </a:cubicBezTo>
                  <a:cubicBezTo>
                    <a:pt x="265" y="28"/>
                    <a:pt x="265" y="28"/>
                    <a:pt x="265" y="28"/>
                  </a:cubicBezTo>
                  <a:cubicBezTo>
                    <a:pt x="269" y="28"/>
                    <a:pt x="272" y="28"/>
                    <a:pt x="276" y="29"/>
                  </a:cubicBezTo>
                  <a:cubicBezTo>
                    <a:pt x="284" y="32"/>
                    <a:pt x="288" y="38"/>
                    <a:pt x="290" y="42"/>
                  </a:cubicBezTo>
                  <a:cubicBezTo>
                    <a:pt x="292" y="50"/>
                    <a:pt x="290" y="60"/>
                    <a:pt x="284" y="71"/>
                  </a:cubicBezTo>
                  <a:cubicBezTo>
                    <a:pt x="281" y="75"/>
                    <a:pt x="279" y="80"/>
                    <a:pt x="277" y="84"/>
                  </a:cubicBezTo>
                  <a:cubicBezTo>
                    <a:pt x="273" y="94"/>
                    <a:pt x="266" y="109"/>
                    <a:pt x="253" y="107"/>
                  </a:cubicBezTo>
                  <a:cubicBezTo>
                    <a:pt x="241" y="140"/>
                    <a:pt x="221" y="166"/>
                    <a:pt x="198" y="182"/>
                  </a:cubicBezTo>
                  <a:cubicBezTo>
                    <a:pt x="182" y="192"/>
                    <a:pt x="164" y="198"/>
                    <a:pt x="146" y="1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 name="Freeform 139"/>
            <p:cNvSpPr>
              <a:spLocks/>
            </p:cNvSpPr>
            <p:nvPr/>
          </p:nvSpPr>
          <p:spPr bwMode="auto">
            <a:xfrm>
              <a:off x="8944174" y="1834836"/>
              <a:ext cx="70789" cy="59898"/>
            </a:xfrm>
            <a:custGeom>
              <a:avLst/>
              <a:gdLst>
                <a:gd name="T0" fmla="*/ 64 w 74"/>
                <a:gd name="T1" fmla="*/ 63 h 63"/>
                <a:gd name="T2" fmla="*/ 0 w 74"/>
                <a:gd name="T3" fmla="*/ 10 h 63"/>
                <a:gd name="T4" fmla="*/ 10 w 74"/>
                <a:gd name="T5" fmla="*/ 0 h 63"/>
                <a:gd name="T6" fmla="*/ 20 w 74"/>
                <a:gd name="T7" fmla="*/ 10 h 63"/>
                <a:gd name="T8" fmla="*/ 64 w 74"/>
                <a:gd name="T9" fmla="*/ 43 h 63"/>
                <a:gd name="T10" fmla="*/ 74 w 74"/>
                <a:gd name="T11" fmla="*/ 53 h 63"/>
                <a:gd name="T12" fmla="*/ 64 w 7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74" h="63">
                  <a:moveTo>
                    <a:pt x="64" y="63"/>
                  </a:moveTo>
                  <a:cubicBezTo>
                    <a:pt x="30" y="63"/>
                    <a:pt x="0" y="38"/>
                    <a:pt x="0" y="10"/>
                  </a:cubicBezTo>
                  <a:cubicBezTo>
                    <a:pt x="0" y="4"/>
                    <a:pt x="4" y="0"/>
                    <a:pt x="10" y="0"/>
                  </a:cubicBezTo>
                  <a:cubicBezTo>
                    <a:pt x="15" y="0"/>
                    <a:pt x="20" y="4"/>
                    <a:pt x="20" y="10"/>
                  </a:cubicBezTo>
                  <a:cubicBezTo>
                    <a:pt x="20" y="27"/>
                    <a:pt x="41" y="43"/>
                    <a:pt x="64" y="43"/>
                  </a:cubicBezTo>
                  <a:cubicBezTo>
                    <a:pt x="70" y="43"/>
                    <a:pt x="74" y="48"/>
                    <a:pt x="74" y="53"/>
                  </a:cubicBezTo>
                  <a:cubicBezTo>
                    <a:pt x="74" y="59"/>
                    <a:pt x="70" y="63"/>
                    <a:pt x="64"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 name="Freeform 140"/>
            <p:cNvSpPr>
              <a:spLocks/>
            </p:cNvSpPr>
            <p:nvPr/>
          </p:nvSpPr>
          <p:spPr bwMode="auto">
            <a:xfrm>
              <a:off x="8789890" y="1833021"/>
              <a:ext cx="174250" cy="62621"/>
            </a:xfrm>
            <a:custGeom>
              <a:avLst/>
              <a:gdLst>
                <a:gd name="T0" fmla="*/ 10 w 182"/>
                <a:gd name="T1" fmla="*/ 66 h 66"/>
                <a:gd name="T2" fmla="*/ 0 w 182"/>
                <a:gd name="T3" fmla="*/ 56 h 66"/>
                <a:gd name="T4" fmla="*/ 10 w 182"/>
                <a:gd name="T5" fmla="*/ 46 h 66"/>
                <a:gd name="T6" fmla="*/ 164 w 182"/>
                <a:gd name="T7" fmla="*/ 4 h 66"/>
                <a:gd name="T8" fmla="*/ 178 w 182"/>
                <a:gd name="T9" fmla="*/ 5 h 66"/>
                <a:gd name="T10" fmla="*/ 177 w 182"/>
                <a:gd name="T11" fmla="*/ 19 h 66"/>
                <a:gd name="T12" fmla="*/ 10 w 18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82" h="66">
                  <a:moveTo>
                    <a:pt x="10" y="66"/>
                  </a:moveTo>
                  <a:cubicBezTo>
                    <a:pt x="5" y="66"/>
                    <a:pt x="0" y="61"/>
                    <a:pt x="0" y="56"/>
                  </a:cubicBezTo>
                  <a:cubicBezTo>
                    <a:pt x="0" y="50"/>
                    <a:pt x="5" y="46"/>
                    <a:pt x="10" y="46"/>
                  </a:cubicBezTo>
                  <a:cubicBezTo>
                    <a:pt x="80" y="46"/>
                    <a:pt x="128" y="33"/>
                    <a:pt x="164" y="4"/>
                  </a:cubicBezTo>
                  <a:cubicBezTo>
                    <a:pt x="169" y="0"/>
                    <a:pt x="175" y="1"/>
                    <a:pt x="178" y="5"/>
                  </a:cubicBezTo>
                  <a:cubicBezTo>
                    <a:pt x="182" y="10"/>
                    <a:pt x="181" y="16"/>
                    <a:pt x="177" y="19"/>
                  </a:cubicBezTo>
                  <a:cubicBezTo>
                    <a:pt x="137" y="51"/>
                    <a:pt x="85" y="66"/>
                    <a:pt x="10" y="6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Freeform 141"/>
            <p:cNvSpPr>
              <a:spLocks/>
            </p:cNvSpPr>
            <p:nvPr/>
          </p:nvSpPr>
          <p:spPr bwMode="auto">
            <a:xfrm>
              <a:off x="8743605" y="1715947"/>
              <a:ext cx="315828" cy="345777"/>
            </a:xfrm>
            <a:custGeom>
              <a:avLst/>
              <a:gdLst>
                <a:gd name="T0" fmla="*/ 320 w 330"/>
                <a:gd name="T1" fmla="*/ 361 h 361"/>
                <a:gd name="T2" fmla="*/ 310 w 330"/>
                <a:gd name="T3" fmla="*/ 351 h 361"/>
                <a:gd name="T4" fmla="*/ 310 w 330"/>
                <a:gd name="T5" fmla="*/ 136 h 361"/>
                <a:gd name="T6" fmla="*/ 309 w 330"/>
                <a:gd name="T7" fmla="*/ 133 h 361"/>
                <a:gd name="T8" fmla="*/ 165 w 330"/>
                <a:gd name="T9" fmla="*/ 20 h 361"/>
                <a:gd name="T10" fmla="*/ 21 w 330"/>
                <a:gd name="T11" fmla="*/ 133 h 361"/>
                <a:gd name="T12" fmla="*/ 20 w 330"/>
                <a:gd name="T13" fmla="*/ 136 h 361"/>
                <a:gd name="T14" fmla="*/ 20 w 330"/>
                <a:gd name="T15" fmla="*/ 349 h 361"/>
                <a:gd name="T16" fmla="*/ 10 w 330"/>
                <a:gd name="T17" fmla="*/ 359 h 361"/>
                <a:gd name="T18" fmla="*/ 0 w 330"/>
                <a:gd name="T19" fmla="*/ 349 h 361"/>
                <a:gd name="T20" fmla="*/ 0 w 330"/>
                <a:gd name="T21" fmla="*/ 133 h 361"/>
                <a:gd name="T22" fmla="*/ 1 w 330"/>
                <a:gd name="T23" fmla="*/ 129 h 361"/>
                <a:gd name="T24" fmla="*/ 165 w 330"/>
                <a:gd name="T25" fmla="*/ 0 h 361"/>
                <a:gd name="T26" fmla="*/ 329 w 330"/>
                <a:gd name="T27" fmla="*/ 129 h 361"/>
                <a:gd name="T28" fmla="*/ 330 w 330"/>
                <a:gd name="T29" fmla="*/ 133 h 361"/>
                <a:gd name="T30" fmla="*/ 330 w 330"/>
                <a:gd name="T31" fmla="*/ 351 h 361"/>
                <a:gd name="T32" fmla="*/ 320 w 330"/>
                <a:gd name="T33"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0" h="361">
                  <a:moveTo>
                    <a:pt x="320" y="361"/>
                  </a:moveTo>
                  <a:cubicBezTo>
                    <a:pt x="314" y="361"/>
                    <a:pt x="310" y="357"/>
                    <a:pt x="310" y="351"/>
                  </a:cubicBezTo>
                  <a:cubicBezTo>
                    <a:pt x="310" y="136"/>
                    <a:pt x="310" y="136"/>
                    <a:pt x="310" y="136"/>
                  </a:cubicBezTo>
                  <a:cubicBezTo>
                    <a:pt x="309" y="135"/>
                    <a:pt x="309" y="134"/>
                    <a:pt x="309" y="133"/>
                  </a:cubicBezTo>
                  <a:cubicBezTo>
                    <a:pt x="308" y="71"/>
                    <a:pt x="243" y="20"/>
                    <a:pt x="165" y="20"/>
                  </a:cubicBezTo>
                  <a:cubicBezTo>
                    <a:pt x="87" y="20"/>
                    <a:pt x="22" y="71"/>
                    <a:pt x="21" y="133"/>
                  </a:cubicBezTo>
                  <a:cubicBezTo>
                    <a:pt x="21" y="134"/>
                    <a:pt x="21" y="135"/>
                    <a:pt x="20" y="136"/>
                  </a:cubicBezTo>
                  <a:cubicBezTo>
                    <a:pt x="20" y="349"/>
                    <a:pt x="20" y="349"/>
                    <a:pt x="20" y="349"/>
                  </a:cubicBezTo>
                  <a:cubicBezTo>
                    <a:pt x="20" y="355"/>
                    <a:pt x="16" y="359"/>
                    <a:pt x="10" y="359"/>
                  </a:cubicBezTo>
                  <a:cubicBezTo>
                    <a:pt x="5" y="359"/>
                    <a:pt x="0" y="355"/>
                    <a:pt x="0" y="349"/>
                  </a:cubicBezTo>
                  <a:cubicBezTo>
                    <a:pt x="0" y="133"/>
                    <a:pt x="0" y="133"/>
                    <a:pt x="0" y="133"/>
                  </a:cubicBezTo>
                  <a:cubicBezTo>
                    <a:pt x="0" y="132"/>
                    <a:pt x="1" y="130"/>
                    <a:pt x="1" y="129"/>
                  </a:cubicBezTo>
                  <a:cubicBezTo>
                    <a:pt x="5" y="57"/>
                    <a:pt x="76" y="0"/>
                    <a:pt x="165" y="0"/>
                  </a:cubicBezTo>
                  <a:cubicBezTo>
                    <a:pt x="254" y="0"/>
                    <a:pt x="325" y="57"/>
                    <a:pt x="329" y="129"/>
                  </a:cubicBezTo>
                  <a:cubicBezTo>
                    <a:pt x="329" y="131"/>
                    <a:pt x="330" y="132"/>
                    <a:pt x="330" y="133"/>
                  </a:cubicBezTo>
                  <a:cubicBezTo>
                    <a:pt x="330" y="351"/>
                    <a:pt x="330" y="351"/>
                    <a:pt x="330" y="351"/>
                  </a:cubicBezTo>
                  <a:cubicBezTo>
                    <a:pt x="330" y="357"/>
                    <a:pt x="325" y="361"/>
                    <a:pt x="320" y="3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 name="Freeform 142"/>
            <p:cNvSpPr>
              <a:spLocks noEditPoints="1"/>
            </p:cNvSpPr>
            <p:nvPr/>
          </p:nvSpPr>
          <p:spPr bwMode="auto">
            <a:xfrm>
              <a:off x="8688244" y="2042665"/>
              <a:ext cx="220535" cy="74419"/>
            </a:xfrm>
            <a:custGeom>
              <a:avLst/>
              <a:gdLst>
                <a:gd name="T0" fmla="*/ 220 w 230"/>
                <a:gd name="T1" fmla="*/ 78 h 78"/>
                <a:gd name="T2" fmla="*/ 220 w 230"/>
                <a:gd name="T3" fmla="*/ 78 h 78"/>
                <a:gd name="T4" fmla="*/ 202 w 230"/>
                <a:gd name="T5" fmla="*/ 78 h 78"/>
                <a:gd name="T6" fmla="*/ 201 w 230"/>
                <a:gd name="T7" fmla="*/ 78 h 78"/>
                <a:gd name="T8" fmla="*/ 192 w 230"/>
                <a:gd name="T9" fmla="*/ 77 h 78"/>
                <a:gd name="T10" fmla="*/ 9 w 230"/>
                <a:gd name="T11" fmla="*/ 43 h 78"/>
                <a:gd name="T12" fmla="*/ 1 w 230"/>
                <a:gd name="T13" fmla="*/ 36 h 78"/>
                <a:gd name="T14" fmla="*/ 3 w 230"/>
                <a:gd name="T15" fmla="*/ 27 h 78"/>
                <a:gd name="T16" fmla="*/ 82 w 230"/>
                <a:gd name="T17" fmla="*/ 0 h 78"/>
                <a:gd name="T18" fmla="*/ 125 w 230"/>
                <a:gd name="T19" fmla="*/ 5 h 78"/>
                <a:gd name="T20" fmla="*/ 179 w 230"/>
                <a:gd name="T21" fmla="*/ 21 h 78"/>
                <a:gd name="T22" fmla="*/ 179 w 230"/>
                <a:gd name="T23" fmla="*/ 21 h 78"/>
                <a:gd name="T24" fmla="*/ 229 w 230"/>
                <a:gd name="T25" fmla="*/ 63 h 78"/>
                <a:gd name="T26" fmla="*/ 230 w 230"/>
                <a:gd name="T27" fmla="*/ 68 h 78"/>
                <a:gd name="T28" fmla="*/ 220 w 230"/>
                <a:gd name="T29" fmla="*/ 78 h 78"/>
                <a:gd name="T30" fmla="*/ 36 w 230"/>
                <a:gd name="T31" fmla="*/ 28 h 78"/>
                <a:gd name="T32" fmla="*/ 199 w 230"/>
                <a:gd name="T33" fmla="*/ 58 h 78"/>
                <a:gd name="T34" fmla="*/ 171 w 230"/>
                <a:gd name="T35" fmla="*/ 40 h 78"/>
                <a:gd name="T36" fmla="*/ 170 w 230"/>
                <a:gd name="T37" fmla="*/ 40 h 78"/>
                <a:gd name="T38" fmla="*/ 121 w 230"/>
                <a:gd name="T39" fmla="*/ 24 h 78"/>
                <a:gd name="T40" fmla="*/ 82 w 230"/>
                <a:gd name="T41" fmla="*/ 20 h 78"/>
                <a:gd name="T42" fmla="*/ 36 w 230"/>
                <a:gd name="T43"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 h="78">
                  <a:moveTo>
                    <a:pt x="220" y="78"/>
                  </a:moveTo>
                  <a:cubicBezTo>
                    <a:pt x="220" y="78"/>
                    <a:pt x="220" y="78"/>
                    <a:pt x="220" y="78"/>
                  </a:cubicBezTo>
                  <a:cubicBezTo>
                    <a:pt x="202" y="78"/>
                    <a:pt x="202" y="78"/>
                    <a:pt x="202" y="78"/>
                  </a:cubicBezTo>
                  <a:cubicBezTo>
                    <a:pt x="202" y="78"/>
                    <a:pt x="201" y="78"/>
                    <a:pt x="201" y="78"/>
                  </a:cubicBezTo>
                  <a:cubicBezTo>
                    <a:pt x="192" y="77"/>
                    <a:pt x="192" y="77"/>
                    <a:pt x="192" y="77"/>
                  </a:cubicBezTo>
                  <a:cubicBezTo>
                    <a:pt x="9" y="43"/>
                    <a:pt x="9" y="43"/>
                    <a:pt x="9" y="43"/>
                  </a:cubicBezTo>
                  <a:cubicBezTo>
                    <a:pt x="5" y="42"/>
                    <a:pt x="3" y="40"/>
                    <a:pt x="1" y="36"/>
                  </a:cubicBezTo>
                  <a:cubicBezTo>
                    <a:pt x="0" y="33"/>
                    <a:pt x="1" y="30"/>
                    <a:pt x="3" y="27"/>
                  </a:cubicBezTo>
                  <a:cubicBezTo>
                    <a:pt x="16" y="10"/>
                    <a:pt x="45" y="0"/>
                    <a:pt x="82" y="0"/>
                  </a:cubicBezTo>
                  <a:cubicBezTo>
                    <a:pt x="96" y="0"/>
                    <a:pt x="110" y="2"/>
                    <a:pt x="125" y="5"/>
                  </a:cubicBezTo>
                  <a:cubicBezTo>
                    <a:pt x="144" y="8"/>
                    <a:pt x="163" y="14"/>
                    <a:pt x="179" y="21"/>
                  </a:cubicBezTo>
                  <a:cubicBezTo>
                    <a:pt x="179" y="21"/>
                    <a:pt x="179" y="21"/>
                    <a:pt x="179" y="21"/>
                  </a:cubicBezTo>
                  <a:cubicBezTo>
                    <a:pt x="204" y="33"/>
                    <a:pt x="221" y="48"/>
                    <a:pt x="229" y="63"/>
                  </a:cubicBezTo>
                  <a:cubicBezTo>
                    <a:pt x="230" y="65"/>
                    <a:pt x="230" y="66"/>
                    <a:pt x="230" y="68"/>
                  </a:cubicBezTo>
                  <a:cubicBezTo>
                    <a:pt x="230" y="74"/>
                    <a:pt x="226" y="78"/>
                    <a:pt x="220" y="78"/>
                  </a:cubicBezTo>
                  <a:close/>
                  <a:moveTo>
                    <a:pt x="36" y="28"/>
                  </a:moveTo>
                  <a:cubicBezTo>
                    <a:pt x="199" y="58"/>
                    <a:pt x="199" y="58"/>
                    <a:pt x="199" y="58"/>
                  </a:cubicBezTo>
                  <a:cubicBezTo>
                    <a:pt x="192" y="51"/>
                    <a:pt x="182" y="45"/>
                    <a:pt x="171" y="40"/>
                  </a:cubicBezTo>
                  <a:cubicBezTo>
                    <a:pt x="170" y="40"/>
                    <a:pt x="170" y="40"/>
                    <a:pt x="170" y="40"/>
                  </a:cubicBezTo>
                  <a:cubicBezTo>
                    <a:pt x="156" y="33"/>
                    <a:pt x="139" y="27"/>
                    <a:pt x="121" y="24"/>
                  </a:cubicBezTo>
                  <a:cubicBezTo>
                    <a:pt x="108" y="22"/>
                    <a:pt x="95" y="20"/>
                    <a:pt x="82" y="20"/>
                  </a:cubicBezTo>
                  <a:cubicBezTo>
                    <a:pt x="64" y="20"/>
                    <a:pt x="48" y="23"/>
                    <a:pt x="36"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 name="Freeform 143"/>
            <p:cNvSpPr>
              <a:spLocks noEditPoints="1"/>
            </p:cNvSpPr>
            <p:nvPr/>
          </p:nvSpPr>
          <p:spPr bwMode="auto">
            <a:xfrm>
              <a:off x="8894258" y="2042665"/>
              <a:ext cx="219627" cy="74419"/>
            </a:xfrm>
            <a:custGeom>
              <a:avLst/>
              <a:gdLst>
                <a:gd name="T0" fmla="*/ 29 w 230"/>
                <a:gd name="T1" fmla="*/ 78 h 78"/>
                <a:gd name="T2" fmla="*/ 10 w 230"/>
                <a:gd name="T3" fmla="*/ 78 h 78"/>
                <a:gd name="T4" fmla="*/ 2 w 230"/>
                <a:gd name="T5" fmla="*/ 74 h 78"/>
                <a:gd name="T6" fmla="*/ 1 w 230"/>
                <a:gd name="T7" fmla="*/ 64 h 78"/>
                <a:gd name="T8" fmla="*/ 52 w 230"/>
                <a:gd name="T9" fmla="*/ 21 h 78"/>
                <a:gd name="T10" fmla="*/ 53 w 230"/>
                <a:gd name="T11" fmla="*/ 21 h 78"/>
                <a:gd name="T12" fmla="*/ 106 w 230"/>
                <a:gd name="T13" fmla="*/ 5 h 78"/>
                <a:gd name="T14" fmla="*/ 148 w 230"/>
                <a:gd name="T15" fmla="*/ 0 h 78"/>
                <a:gd name="T16" fmla="*/ 228 w 230"/>
                <a:gd name="T17" fmla="*/ 27 h 78"/>
                <a:gd name="T18" fmla="*/ 229 w 230"/>
                <a:gd name="T19" fmla="*/ 37 h 78"/>
                <a:gd name="T20" fmla="*/ 222 w 230"/>
                <a:gd name="T21" fmla="*/ 43 h 78"/>
                <a:gd name="T22" fmla="*/ 30 w 230"/>
                <a:gd name="T23" fmla="*/ 78 h 78"/>
                <a:gd name="T24" fmla="*/ 29 w 230"/>
                <a:gd name="T25" fmla="*/ 78 h 78"/>
                <a:gd name="T26" fmla="*/ 61 w 230"/>
                <a:gd name="T27" fmla="*/ 39 h 78"/>
                <a:gd name="T28" fmla="*/ 60 w 230"/>
                <a:gd name="T29" fmla="*/ 40 h 78"/>
                <a:gd name="T30" fmla="*/ 31 w 230"/>
                <a:gd name="T31" fmla="*/ 58 h 78"/>
                <a:gd name="T32" fmla="*/ 194 w 230"/>
                <a:gd name="T33" fmla="*/ 28 h 78"/>
                <a:gd name="T34" fmla="*/ 148 w 230"/>
                <a:gd name="T35" fmla="*/ 20 h 78"/>
                <a:gd name="T36" fmla="*/ 109 w 230"/>
                <a:gd name="T37" fmla="*/ 24 h 78"/>
                <a:gd name="T38" fmla="*/ 61 w 230"/>
                <a:gd name="T39" fmla="*/ 39 h 78"/>
                <a:gd name="T40" fmla="*/ 61 w 230"/>
                <a:gd name="T41"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78">
                  <a:moveTo>
                    <a:pt x="29" y="78"/>
                  </a:moveTo>
                  <a:cubicBezTo>
                    <a:pt x="10" y="78"/>
                    <a:pt x="10" y="78"/>
                    <a:pt x="10" y="78"/>
                  </a:cubicBezTo>
                  <a:cubicBezTo>
                    <a:pt x="7" y="78"/>
                    <a:pt x="4" y="77"/>
                    <a:pt x="2" y="74"/>
                  </a:cubicBezTo>
                  <a:cubicBezTo>
                    <a:pt x="0" y="71"/>
                    <a:pt x="0" y="67"/>
                    <a:pt x="1" y="64"/>
                  </a:cubicBezTo>
                  <a:cubicBezTo>
                    <a:pt x="8" y="48"/>
                    <a:pt x="26" y="33"/>
                    <a:pt x="52" y="21"/>
                  </a:cubicBezTo>
                  <a:cubicBezTo>
                    <a:pt x="52" y="21"/>
                    <a:pt x="52" y="21"/>
                    <a:pt x="53" y="21"/>
                  </a:cubicBezTo>
                  <a:cubicBezTo>
                    <a:pt x="68" y="14"/>
                    <a:pt x="87" y="8"/>
                    <a:pt x="106" y="5"/>
                  </a:cubicBezTo>
                  <a:cubicBezTo>
                    <a:pt x="120" y="2"/>
                    <a:pt x="135" y="0"/>
                    <a:pt x="148" y="0"/>
                  </a:cubicBezTo>
                  <a:cubicBezTo>
                    <a:pt x="186" y="0"/>
                    <a:pt x="215" y="10"/>
                    <a:pt x="228" y="27"/>
                  </a:cubicBezTo>
                  <a:cubicBezTo>
                    <a:pt x="230" y="30"/>
                    <a:pt x="230" y="33"/>
                    <a:pt x="229" y="37"/>
                  </a:cubicBezTo>
                  <a:cubicBezTo>
                    <a:pt x="228" y="40"/>
                    <a:pt x="225" y="42"/>
                    <a:pt x="222" y="43"/>
                  </a:cubicBezTo>
                  <a:cubicBezTo>
                    <a:pt x="30" y="78"/>
                    <a:pt x="30" y="78"/>
                    <a:pt x="30" y="78"/>
                  </a:cubicBezTo>
                  <a:cubicBezTo>
                    <a:pt x="30" y="78"/>
                    <a:pt x="29" y="78"/>
                    <a:pt x="29" y="78"/>
                  </a:cubicBezTo>
                  <a:close/>
                  <a:moveTo>
                    <a:pt x="61" y="39"/>
                  </a:moveTo>
                  <a:cubicBezTo>
                    <a:pt x="60" y="39"/>
                    <a:pt x="60" y="40"/>
                    <a:pt x="60" y="40"/>
                  </a:cubicBezTo>
                  <a:cubicBezTo>
                    <a:pt x="48" y="45"/>
                    <a:pt x="38" y="51"/>
                    <a:pt x="31" y="58"/>
                  </a:cubicBezTo>
                  <a:cubicBezTo>
                    <a:pt x="194" y="28"/>
                    <a:pt x="194" y="28"/>
                    <a:pt x="194" y="28"/>
                  </a:cubicBezTo>
                  <a:cubicBezTo>
                    <a:pt x="183" y="23"/>
                    <a:pt x="167" y="20"/>
                    <a:pt x="148" y="20"/>
                  </a:cubicBezTo>
                  <a:cubicBezTo>
                    <a:pt x="136" y="20"/>
                    <a:pt x="123" y="22"/>
                    <a:pt x="109" y="24"/>
                  </a:cubicBezTo>
                  <a:cubicBezTo>
                    <a:pt x="92" y="27"/>
                    <a:pt x="75" y="33"/>
                    <a:pt x="61" y="39"/>
                  </a:cubicBezTo>
                  <a:cubicBezTo>
                    <a:pt x="61" y="39"/>
                    <a:pt x="61" y="39"/>
                    <a:pt x="6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 name="Freeform 144"/>
            <p:cNvSpPr>
              <a:spLocks/>
            </p:cNvSpPr>
            <p:nvPr/>
          </p:nvSpPr>
          <p:spPr bwMode="auto">
            <a:xfrm>
              <a:off x="8867032" y="2385719"/>
              <a:ext cx="24504" cy="19966"/>
            </a:xfrm>
            <a:custGeom>
              <a:avLst/>
              <a:gdLst>
                <a:gd name="T0" fmla="*/ 15 w 25"/>
                <a:gd name="T1" fmla="*/ 21 h 21"/>
                <a:gd name="T2" fmla="*/ 15 w 25"/>
                <a:gd name="T3" fmla="*/ 21 h 21"/>
                <a:gd name="T4" fmla="*/ 10 w 25"/>
                <a:gd name="T5" fmla="*/ 21 h 21"/>
                <a:gd name="T6" fmla="*/ 0 w 25"/>
                <a:gd name="T7" fmla="*/ 11 h 21"/>
                <a:gd name="T8" fmla="*/ 0 w 25"/>
                <a:gd name="T9" fmla="*/ 10 h 21"/>
                <a:gd name="T10" fmla="*/ 4 w 25"/>
                <a:gd name="T11" fmla="*/ 3 h 21"/>
                <a:gd name="T12" fmla="*/ 12 w 25"/>
                <a:gd name="T13" fmla="*/ 1 h 21"/>
                <a:gd name="T14" fmla="*/ 17 w 25"/>
                <a:gd name="T15" fmla="*/ 1 h 21"/>
                <a:gd name="T16" fmla="*/ 25 w 25"/>
                <a:gd name="T17" fmla="*/ 11 h 21"/>
                <a:gd name="T18" fmla="*/ 15 w 25"/>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15" y="21"/>
                  </a:moveTo>
                  <a:cubicBezTo>
                    <a:pt x="15" y="21"/>
                    <a:pt x="15" y="21"/>
                    <a:pt x="15" y="21"/>
                  </a:cubicBezTo>
                  <a:cubicBezTo>
                    <a:pt x="10" y="21"/>
                    <a:pt x="10" y="21"/>
                    <a:pt x="10" y="21"/>
                  </a:cubicBezTo>
                  <a:cubicBezTo>
                    <a:pt x="5" y="21"/>
                    <a:pt x="0" y="17"/>
                    <a:pt x="0" y="11"/>
                  </a:cubicBezTo>
                  <a:cubicBezTo>
                    <a:pt x="0" y="10"/>
                    <a:pt x="0" y="10"/>
                    <a:pt x="0" y="10"/>
                  </a:cubicBezTo>
                  <a:cubicBezTo>
                    <a:pt x="0" y="7"/>
                    <a:pt x="1" y="5"/>
                    <a:pt x="4" y="3"/>
                  </a:cubicBezTo>
                  <a:cubicBezTo>
                    <a:pt x="6" y="1"/>
                    <a:pt x="9" y="0"/>
                    <a:pt x="12" y="1"/>
                  </a:cubicBezTo>
                  <a:cubicBezTo>
                    <a:pt x="17" y="1"/>
                    <a:pt x="17" y="1"/>
                    <a:pt x="17" y="1"/>
                  </a:cubicBezTo>
                  <a:cubicBezTo>
                    <a:pt x="22" y="2"/>
                    <a:pt x="25" y="6"/>
                    <a:pt x="25" y="11"/>
                  </a:cubicBezTo>
                  <a:cubicBezTo>
                    <a:pt x="25" y="17"/>
                    <a:pt x="21" y="21"/>
                    <a:pt x="15"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 name="Freeform 145"/>
            <p:cNvSpPr>
              <a:spLocks/>
            </p:cNvSpPr>
            <p:nvPr/>
          </p:nvSpPr>
          <p:spPr bwMode="auto">
            <a:xfrm>
              <a:off x="8911502" y="2385719"/>
              <a:ext cx="24504" cy="19966"/>
            </a:xfrm>
            <a:custGeom>
              <a:avLst/>
              <a:gdLst>
                <a:gd name="T0" fmla="*/ 16 w 26"/>
                <a:gd name="T1" fmla="*/ 21 h 21"/>
                <a:gd name="T2" fmla="*/ 11 w 26"/>
                <a:gd name="T3" fmla="*/ 21 h 21"/>
                <a:gd name="T4" fmla="*/ 1 w 26"/>
                <a:gd name="T5" fmla="*/ 12 h 21"/>
                <a:gd name="T6" fmla="*/ 9 w 26"/>
                <a:gd name="T7" fmla="*/ 1 h 21"/>
                <a:gd name="T8" fmla="*/ 14 w 26"/>
                <a:gd name="T9" fmla="*/ 0 h 21"/>
                <a:gd name="T10" fmla="*/ 22 w 26"/>
                <a:gd name="T11" fmla="*/ 3 h 21"/>
                <a:gd name="T12" fmla="*/ 26 w 26"/>
                <a:gd name="T13" fmla="*/ 10 h 21"/>
                <a:gd name="T14" fmla="*/ 26 w 26"/>
                <a:gd name="T15" fmla="*/ 11 h 21"/>
                <a:gd name="T16" fmla="*/ 16 w 26"/>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1">
                  <a:moveTo>
                    <a:pt x="16" y="21"/>
                  </a:moveTo>
                  <a:cubicBezTo>
                    <a:pt x="11" y="21"/>
                    <a:pt x="11" y="21"/>
                    <a:pt x="11" y="21"/>
                  </a:cubicBezTo>
                  <a:cubicBezTo>
                    <a:pt x="6" y="21"/>
                    <a:pt x="1" y="17"/>
                    <a:pt x="1" y="12"/>
                  </a:cubicBezTo>
                  <a:cubicBezTo>
                    <a:pt x="0" y="7"/>
                    <a:pt x="4" y="2"/>
                    <a:pt x="9" y="1"/>
                  </a:cubicBezTo>
                  <a:cubicBezTo>
                    <a:pt x="14" y="0"/>
                    <a:pt x="14" y="0"/>
                    <a:pt x="14" y="0"/>
                  </a:cubicBezTo>
                  <a:cubicBezTo>
                    <a:pt x="17" y="0"/>
                    <a:pt x="20" y="1"/>
                    <a:pt x="22" y="3"/>
                  </a:cubicBezTo>
                  <a:cubicBezTo>
                    <a:pt x="25" y="5"/>
                    <a:pt x="26" y="7"/>
                    <a:pt x="26" y="10"/>
                  </a:cubicBezTo>
                  <a:cubicBezTo>
                    <a:pt x="26" y="11"/>
                    <a:pt x="26" y="11"/>
                    <a:pt x="26" y="11"/>
                  </a:cubicBezTo>
                  <a:cubicBezTo>
                    <a:pt x="26" y="17"/>
                    <a:pt x="21" y="21"/>
                    <a:pt x="16"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 name="Freeform 146"/>
            <p:cNvSpPr>
              <a:spLocks noEditPoints="1"/>
            </p:cNvSpPr>
            <p:nvPr/>
          </p:nvSpPr>
          <p:spPr bwMode="auto">
            <a:xfrm>
              <a:off x="8871570" y="2098026"/>
              <a:ext cx="59898" cy="307660"/>
            </a:xfrm>
            <a:custGeom>
              <a:avLst/>
              <a:gdLst>
                <a:gd name="T0" fmla="*/ 52 w 62"/>
                <a:gd name="T1" fmla="*/ 321 h 321"/>
                <a:gd name="T2" fmla="*/ 10 w 62"/>
                <a:gd name="T3" fmla="*/ 321 h 321"/>
                <a:gd name="T4" fmla="*/ 0 w 62"/>
                <a:gd name="T5" fmla="*/ 311 h 321"/>
                <a:gd name="T6" fmla="*/ 0 w 62"/>
                <a:gd name="T7" fmla="*/ 10 h 321"/>
                <a:gd name="T8" fmla="*/ 10 w 62"/>
                <a:gd name="T9" fmla="*/ 0 h 321"/>
                <a:gd name="T10" fmla="*/ 52 w 62"/>
                <a:gd name="T11" fmla="*/ 0 h 321"/>
                <a:gd name="T12" fmla="*/ 62 w 62"/>
                <a:gd name="T13" fmla="*/ 10 h 321"/>
                <a:gd name="T14" fmla="*/ 62 w 62"/>
                <a:gd name="T15" fmla="*/ 311 h 321"/>
                <a:gd name="T16" fmla="*/ 52 w 62"/>
                <a:gd name="T17" fmla="*/ 321 h 321"/>
                <a:gd name="T18" fmla="*/ 20 w 62"/>
                <a:gd name="T19" fmla="*/ 301 h 321"/>
                <a:gd name="T20" fmla="*/ 42 w 62"/>
                <a:gd name="T21" fmla="*/ 301 h 321"/>
                <a:gd name="T22" fmla="*/ 42 w 62"/>
                <a:gd name="T23" fmla="*/ 20 h 321"/>
                <a:gd name="T24" fmla="*/ 20 w 62"/>
                <a:gd name="T25" fmla="*/ 20 h 321"/>
                <a:gd name="T26" fmla="*/ 20 w 62"/>
                <a:gd name="T27" fmla="*/ 30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321">
                  <a:moveTo>
                    <a:pt x="52" y="321"/>
                  </a:moveTo>
                  <a:cubicBezTo>
                    <a:pt x="10" y="321"/>
                    <a:pt x="10" y="321"/>
                    <a:pt x="10" y="321"/>
                  </a:cubicBezTo>
                  <a:cubicBezTo>
                    <a:pt x="5" y="321"/>
                    <a:pt x="0" y="317"/>
                    <a:pt x="0" y="311"/>
                  </a:cubicBezTo>
                  <a:cubicBezTo>
                    <a:pt x="0" y="10"/>
                    <a:pt x="0" y="10"/>
                    <a:pt x="0" y="10"/>
                  </a:cubicBezTo>
                  <a:cubicBezTo>
                    <a:pt x="0" y="5"/>
                    <a:pt x="5" y="0"/>
                    <a:pt x="10" y="0"/>
                  </a:cubicBezTo>
                  <a:cubicBezTo>
                    <a:pt x="52" y="0"/>
                    <a:pt x="52" y="0"/>
                    <a:pt x="52" y="0"/>
                  </a:cubicBezTo>
                  <a:cubicBezTo>
                    <a:pt x="57" y="0"/>
                    <a:pt x="62" y="5"/>
                    <a:pt x="62" y="10"/>
                  </a:cubicBezTo>
                  <a:cubicBezTo>
                    <a:pt x="62" y="311"/>
                    <a:pt x="62" y="311"/>
                    <a:pt x="62" y="311"/>
                  </a:cubicBezTo>
                  <a:cubicBezTo>
                    <a:pt x="62" y="317"/>
                    <a:pt x="57" y="321"/>
                    <a:pt x="52" y="321"/>
                  </a:cubicBezTo>
                  <a:close/>
                  <a:moveTo>
                    <a:pt x="20" y="301"/>
                  </a:moveTo>
                  <a:cubicBezTo>
                    <a:pt x="42" y="301"/>
                    <a:pt x="42" y="301"/>
                    <a:pt x="42" y="301"/>
                  </a:cubicBezTo>
                  <a:cubicBezTo>
                    <a:pt x="42" y="20"/>
                    <a:pt x="42" y="20"/>
                    <a:pt x="42" y="20"/>
                  </a:cubicBezTo>
                  <a:cubicBezTo>
                    <a:pt x="20" y="20"/>
                    <a:pt x="20" y="20"/>
                    <a:pt x="20" y="20"/>
                  </a:cubicBezTo>
                  <a:lnTo>
                    <a:pt x="20" y="3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 name="Freeform 147"/>
            <p:cNvSpPr>
              <a:spLocks noEditPoints="1"/>
            </p:cNvSpPr>
            <p:nvPr/>
          </p:nvSpPr>
          <p:spPr bwMode="auto">
            <a:xfrm>
              <a:off x="8674631" y="2061724"/>
              <a:ext cx="216905" cy="343962"/>
            </a:xfrm>
            <a:custGeom>
              <a:avLst/>
              <a:gdLst>
                <a:gd name="T0" fmla="*/ 215 w 226"/>
                <a:gd name="T1" fmla="*/ 359 h 359"/>
                <a:gd name="T2" fmla="*/ 209 w 226"/>
                <a:gd name="T3" fmla="*/ 358 h 359"/>
                <a:gd name="T4" fmla="*/ 0 w 226"/>
                <a:gd name="T5" fmla="*/ 311 h 359"/>
                <a:gd name="T6" fmla="*/ 7 w 226"/>
                <a:gd name="T7" fmla="*/ 248 h 359"/>
                <a:gd name="T8" fmla="*/ 39 w 226"/>
                <a:gd name="T9" fmla="*/ 235 h 359"/>
                <a:gd name="T10" fmla="*/ 38 w 226"/>
                <a:gd name="T11" fmla="*/ 232 h 359"/>
                <a:gd name="T12" fmla="*/ 38 w 226"/>
                <a:gd name="T13" fmla="*/ 232 h 359"/>
                <a:gd name="T14" fmla="*/ 37 w 226"/>
                <a:gd name="T15" fmla="*/ 231 h 359"/>
                <a:gd name="T16" fmla="*/ 35 w 226"/>
                <a:gd name="T17" fmla="*/ 231 h 359"/>
                <a:gd name="T18" fmla="*/ 5 w 226"/>
                <a:gd name="T19" fmla="*/ 238 h 359"/>
                <a:gd name="T20" fmla="*/ 0 w 226"/>
                <a:gd name="T21" fmla="*/ 227 h 359"/>
                <a:gd name="T22" fmla="*/ 45 w 226"/>
                <a:gd name="T23" fmla="*/ 202 h 359"/>
                <a:gd name="T24" fmla="*/ 46 w 226"/>
                <a:gd name="T25" fmla="*/ 201 h 359"/>
                <a:gd name="T26" fmla="*/ 46 w 226"/>
                <a:gd name="T27" fmla="*/ 201 h 359"/>
                <a:gd name="T28" fmla="*/ 47 w 226"/>
                <a:gd name="T29" fmla="*/ 198 h 359"/>
                <a:gd name="T30" fmla="*/ 46 w 226"/>
                <a:gd name="T31" fmla="*/ 197 h 359"/>
                <a:gd name="T32" fmla="*/ 46 w 226"/>
                <a:gd name="T33" fmla="*/ 197 h 359"/>
                <a:gd name="T34" fmla="*/ 45 w 226"/>
                <a:gd name="T35" fmla="*/ 196 h 359"/>
                <a:gd name="T36" fmla="*/ 45 w 226"/>
                <a:gd name="T37" fmla="*/ 196 h 359"/>
                <a:gd name="T38" fmla="*/ 35 w 226"/>
                <a:gd name="T39" fmla="*/ 188 h 359"/>
                <a:gd name="T40" fmla="*/ 49 w 226"/>
                <a:gd name="T41" fmla="*/ 174 h 359"/>
                <a:gd name="T42" fmla="*/ 49 w 226"/>
                <a:gd name="T43" fmla="*/ 173 h 359"/>
                <a:gd name="T44" fmla="*/ 49 w 226"/>
                <a:gd name="T45" fmla="*/ 173 h 359"/>
                <a:gd name="T46" fmla="*/ 50 w 226"/>
                <a:gd name="T47" fmla="*/ 172 h 359"/>
                <a:gd name="T48" fmla="*/ 51 w 226"/>
                <a:gd name="T49" fmla="*/ 171 h 359"/>
                <a:gd name="T50" fmla="*/ 47 w 226"/>
                <a:gd name="T51" fmla="*/ 168 h 359"/>
                <a:gd name="T52" fmla="*/ 36 w 226"/>
                <a:gd name="T53" fmla="*/ 154 h 359"/>
                <a:gd name="T54" fmla="*/ 33 w 226"/>
                <a:gd name="T55" fmla="*/ 150 h 359"/>
                <a:gd name="T56" fmla="*/ 5 w 226"/>
                <a:gd name="T57" fmla="*/ 156 h 359"/>
                <a:gd name="T58" fmla="*/ 0 w 226"/>
                <a:gd name="T59" fmla="*/ 10 h 359"/>
                <a:gd name="T60" fmla="*/ 12 w 226"/>
                <a:gd name="T61" fmla="*/ 0 h 359"/>
                <a:gd name="T62" fmla="*/ 226 w 226"/>
                <a:gd name="T63" fmla="*/ 48 h 359"/>
                <a:gd name="T64" fmla="*/ 223 w 226"/>
                <a:gd name="T65" fmla="*/ 357 h 359"/>
                <a:gd name="T66" fmla="*/ 20 w 226"/>
                <a:gd name="T67" fmla="*/ 303 h 359"/>
                <a:gd name="T68" fmla="*/ 206 w 226"/>
                <a:gd name="T69" fmla="*/ 57 h 359"/>
                <a:gd name="T70" fmla="*/ 20 w 226"/>
                <a:gd name="T71" fmla="*/ 133 h 359"/>
                <a:gd name="T72" fmla="*/ 34 w 226"/>
                <a:gd name="T73" fmla="*/ 129 h 359"/>
                <a:gd name="T74" fmla="*/ 56 w 226"/>
                <a:gd name="T75" fmla="*/ 150 h 359"/>
                <a:gd name="T76" fmla="*/ 71 w 226"/>
                <a:gd name="T77" fmla="*/ 171 h 359"/>
                <a:gd name="T78" fmla="*/ 70 w 226"/>
                <a:gd name="T79" fmla="*/ 174 h 359"/>
                <a:gd name="T80" fmla="*/ 69 w 226"/>
                <a:gd name="T81" fmla="*/ 179 h 359"/>
                <a:gd name="T82" fmla="*/ 64 w 226"/>
                <a:gd name="T83" fmla="*/ 187 h 359"/>
                <a:gd name="T84" fmla="*/ 64 w 226"/>
                <a:gd name="T85" fmla="*/ 188 h 359"/>
                <a:gd name="T86" fmla="*/ 65 w 226"/>
                <a:gd name="T87" fmla="*/ 190 h 359"/>
                <a:gd name="T88" fmla="*/ 61 w 226"/>
                <a:gd name="T89" fmla="*/ 214 h 359"/>
                <a:gd name="T90" fmla="*/ 58 w 226"/>
                <a:gd name="T91" fmla="*/ 217 h 359"/>
                <a:gd name="T92" fmla="*/ 55 w 226"/>
                <a:gd name="T93" fmla="*/ 219 h 359"/>
                <a:gd name="T94" fmla="*/ 54 w 226"/>
                <a:gd name="T95" fmla="*/ 220 h 359"/>
                <a:gd name="T96" fmla="*/ 58 w 226"/>
                <a:gd name="T97" fmla="*/ 227 h 359"/>
                <a:gd name="T98" fmla="*/ 44 w 226"/>
                <a:gd name="T99" fmla="*/ 256 h 359"/>
                <a:gd name="T100" fmla="*/ 20 w 226"/>
                <a:gd name="T101" fmla="*/ 303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359">
                  <a:moveTo>
                    <a:pt x="216" y="359"/>
                  </a:moveTo>
                  <a:cubicBezTo>
                    <a:pt x="216" y="359"/>
                    <a:pt x="215" y="359"/>
                    <a:pt x="215" y="359"/>
                  </a:cubicBezTo>
                  <a:cubicBezTo>
                    <a:pt x="210" y="358"/>
                    <a:pt x="210" y="358"/>
                    <a:pt x="210" y="358"/>
                  </a:cubicBezTo>
                  <a:cubicBezTo>
                    <a:pt x="210" y="358"/>
                    <a:pt x="209" y="358"/>
                    <a:pt x="209" y="358"/>
                  </a:cubicBezTo>
                  <a:cubicBezTo>
                    <a:pt x="8" y="321"/>
                    <a:pt x="8" y="321"/>
                    <a:pt x="8" y="321"/>
                  </a:cubicBezTo>
                  <a:cubicBezTo>
                    <a:pt x="4" y="320"/>
                    <a:pt x="0" y="316"/>
                    <a:pt x="0" y="311"/>
                  </a:cubicBezTo>
                  <a:cubicBezTo>
                    <a:pt x="0" y="257"/>
                    <a:pt x="0" y="257"/>
                    <a:pt x="0" y="257"/>
                  </a:cubicBezTo>
                  <a:cubicBezTo>
                    <a:pt x="0" y="253"/>
                    <a:pt x="3" y="249"/>
                    <a:pt x="7" y="248"/>
                  </a:cubicBezTo>
                  <a:cubicBezTo>
                    <a:pt x="37" y="237"/>
                    <a:pt x="37" y="237"/>
                    <a:pt x="37" y="237"/>
                  </a:cubicBezTo>
                  <a:cubicBezTo>
                    <a:pt x="38" y="237"/>
                    <a:pt x="38" y="236"/>
                    <a:pt x="39" y="235"/>
                  </a:cubicBezTo>
                  <a:cubicBezTo>
                    <a:pt x="39" y="235"/>
                    <a:pt x="39" y="234"/>
                    <a:pt x="39" y="233"/>
                  </a:cubicBezTo>
                  <a:cubicBezTo>
                    <a:pt x="39" y="233"/>
                    <a:pt x="39" y="233"/>
                    <a:pt x="38" y="232"/>
                  </a:cubicBezTo>
                  <a:cubicBezTo>
                    <a:pt x="38" y="232"/>
                    <a:pt x="38" y="232"/>
                    <a:pt x="38" y="232"/>
                  </a:cubicBezTo>
                  <a:cubicBezTo>
                    <a:pt x="38" y="232"/>
                    <a:pt x="38" y="232"/>
                    <a:pt x="38" y="232"/>
                  </a:cubicBezTo>
                  <a:cubicBezTo>
                    <a:pt x="38" y="232"/>
                    <a:pt x="38" y="232"/>
                    <a:pt x="38" y="232"/>
                  </a:cubicBezTo>
                  <a:cubicBezTo>
                    <a:pt x="37" y="231"/>
                    <a:pt x="37" y="231"/>
                    <a:pt x="37" y="231"/>
                  </a:cubicBezTo>
                  <a:cubicBezTo>
                    <a:pt x="36" y="231"/>
                    <a:pt x="36" y="231"/>
                    <a:pt x="36" y="231"/>
                  </a:cubicBezTo>
                  <a:cubicBezTo>
                    <a:pt x="36" y="231"/>
                    <a:pt x="36" y="231"/>
                    <a:pt x="35" y="231"/>
                  </a:cubicBezTo>
                  <a:cubicBezTo>
                    <a:pt x="14" y="239"/>
                    <a:pt x="14" y="239"/>
                    <a:pt x="14" y="239"/>
                  </a:cubicBezTo>
                  <a:cubicBezTo>
                    <a:pt x="11" y="240"/>
                    <a:pt x="7" y="240"/>
                    <a:pt x="5" y="238"/>
                  </a:cubicBezTo>
                  <a:cubicBezTo>
                    <a:pt x="2" y="236"/>
                    <a:pt x="0" y="233"/>
                    <a:pt x="0" y="230"/>
                  </a:cubicBezTo>
                  <a:cubicBezTo>
                    <a:pt x="0" y="227"/>
                    <a:pt x="0" y="227"/>
                    <a:pt x="0" y="227"/>
                  </a:cubicBezTo>
                  <a:cubicBezTo>
                    <a:pt x="0" y="223"/>
                    <a:pt x="3" y="219"/>
                    <a:pt x="6" y="218"/>
                  </a:cubicBezTo>
                  <a:cubicBezTo>
                    <a:pt x="45" y="202"/>
                    <a:pt x="45" y="202"/>
                    <a:pt x="45" y="202"/>
                  </a:cubicBezTo>
                  <a:cubicBezTo>
                    <a:pt x="45" y="202"/>
                    <a:pt x="45" y="201"/>
                    <a:pt x="45" y="201"/>
                  </a:cubicBezTo>
                  <a:cubicBezTo>
                    <a:pt x="45" y="201"/>
                    <a:pt x="45" y="201"/>
                    <a:pt x="46" y="201"/>
                  </a:cubicBezTo>
                  <a:cubicBezTo>
                    <a:pt x="46" y="201"/>
                    <a:pt x="46" y="201"/>
                    <a:pt x="46" y="201"/>
                  </a:cubicBezTo>
                  <a:cubicBezTo>
                    <a:pt x="46" y="201"/>
                    <a:pt x="46" y="201"/>
                    <a:pt x="46" y="201"/>
                  </a:cubicBezTo>
                  <a:cubicBezTo>
                    <a:pt x="46" y="200"/>
                    <a:pt x="46" y="200"/>
                    <a:pt x="46" y="200"/>
                  </a:cubicBezTo>
                  <a:cubicBezTo>
                    <a:pt x="46" y="200"/>
                    <a:pt x="47" y="199"/>
                    <a:pt x="47" y="198"/>
                  </a:cubicBezTo>
                  <a:cubicBezTo>
                    <a:pt x="47" y="198"/>
                    <a:pt x="47" y="198"/>
                    <a:pt x="46" y="197"/>
                  </a:cubicBezTo>
                  <a:cubicBezTo>
                    <a:pt x="46" y="197"/>
                    <a:pt x="46" y="197"/>
                    <a:pt x="46" y="197"/>
                  </a:cubicBezTo>
                  <a:cubicBezTo>
                    <a:pt x="46" y="197"/>
                    <a:pt x="46" y="197"/>
                    <a:pt x="46" y="197"/>
                  </a:cubicBezTo>
                  <a:cubicBezTo>
                    <a:pt x="46" y="197"/>
                    <a:pt x="46" y="197"/>
                    <a:pt x="46" y="197"/>
                  </a:cubicBezTo>
                  <a:cubicBezTo>
                    <a:pt x="46" y="197"/>
                    <a:pt x="46" y="197"/>
                    <a:pt x="46" y="197"/>
                  </a:cubicBezTo>
                  <a:cubicBezTo>
                    <a:pt x="46" y="197"/>
                    <a:pt x="46" y="196"/>
                    <a:pt x="45" y="196"/>
                  </a:cubicBezTo>
                  <a:cubicBezTo>
                    <a:pt x="45" y="196"/>
                    <a:pt x="45" y="196"/>
                    <a:pt x="45" y="196"/>
                  </a:cubicBezTo>
                  <a:cubicBezTo>
                    <a:pt x="45" y="196"/>
                    <a:pt x="45" y="196"/>
                    <a:pt x="45" y="196"/>
                  </a:cubicBezTo>
                  <a:cubicBezTo>
                    <a:pt x="44" y="196"/>
                    <a:pt x="44" y="196"/>
                    <a:pt x="44" y="196"/>
                  </a:cubicBezTo>
                  <a:cubicBezTo>
                    <a:pt x="40" y="196"/>
                    <a:pt x="36" y="192"/>
                    <a:pt x="35" y="188"/>
                  </a:cubicBezTo>
                  <a:cubicBezTo>
                    <a:pt x="34" y="183"/>
                    <a:pt x="37" y="179"/>
                    <a:pt x="41" y="177"/>
                  </a:cubicBezTo>
                  <a:cubicBezTo>
                    <a:pt x="49" y="174"/>
                    <a:pt x="49" y="174"/>
                    <a:pt x="49" y="174"/>
                  </a:cubicBezTo>
                  <a:cubicBezTo>
                    <a:pt x="49" y="173"/>
                    <a:pt x="49" y="173"/>
                    <a:pt x="49" y="173"/>
                  </a:cubicBezTo>
                  <a:cubicBezTo>
                    <a:pt x="49" y="173"/>
                    <a:pt x="49" y="173"/>
                    <a:pt x="49" y="173"/>
                  </a:cubicBezTo>
                  <a:cubicBezTo>
                    <a:pt x="49" y="173"/>
                    <a:pt x="49" y="173"/>
                    <a:pt x="49" y="173"/>
                  </a:cubicBezTo>
                  <a:cubicBezTo>
                    <a:pt x="49" y="173"/>
                    <a:pt x="49" y="173"/>
                    <a:pt x="49" y="173"/>
                  </a:cubicBezTo>
                  <a:cubicBezTo>
                    <a:pt x="50" y="173"/>
                    <a:pt x="50" y="173"/>
                    <a:pt x="50" y="173"/>
                  </a:cubicBezTo>
                  <a:cubicBezTo>
                    <a:pt x="50" y="173"/>
                    <a:pt x="50" y="172"/>
                    <a:pt x="50" y="172"/>
                  </a:cubicBezTo>
                  <a:cubicBezTo>
                    <a:pt x="50" y="172"/>
                    <a:pt x="51" y="172"/>
                    <a:pt x="51" y="171"/>
                  </a:cubicBezTo>
                  <a:cubicBezTo>
                    <a:pt x="51" y="171"/>
                    <a:pt x="51" y="171"/>
                    <a:pt x="51" y="171"/>
                  </a:cubicBezTo>
                  <a:cubicBezTo>
                    <a:pt x="51" y="170"/>
                    <a:pt x="51" y="170"/>
                    <a:pt x="50" y="170"/>
                  </a:cubicBezTo>
                  <a:cubicBezTo>
                    <a:pt x="50" y="168"/>
                    <a:pt x="48" y="168"/>
                    <a:pt x="47" y="168"/>
                  </a:cubicBezTo>
                  <a:cubicBezTo>
                    <a:pt x="43" y="169"/>
                    <a:pt x="40" y="167"/>
                    <a:pt x="37" y="164"/>
                  </a:cubicBezTo>
                  <a:cubicBezTo>
                    <a:pt x="35" y="161"/>
                    <a:pt x="34" y="157"/>
                    <a:pt x="36" y="154"/>
                  </a:cubicBezTo>
                  <a:cubicBezTo>
                    <a:pt x="36" y="153"/>
                    <a:pt x="37" y="152"/>
                    <a:pt x="36" y="151"/>
                  </a:cubicBezTo>
                  <a:cubicBezTo>
                    <a:pt x="36" y="149"/>
                    <a:pt x="34" y="149"/>
                    <a:pt x="33" y="150"/>
                  </a:cubicBezTo>
                  <a:cubicBezTo>
                    <a:pt x="14" y="157"/>
                    <a:pt x="14" y="157"/>
                    <a:pt x="14" y="157"/>
                  </a:cubicBezTo>
                  <a:cubicBezTo>
                    <a:pt x="11" y="159"/>
                    <a:pt x="8" y="158"/>
                    <a:pt x="5" y="156"/>
                  </a:cubicBezTo>
                  <a:cubicBezTo>
                    <a:pt x="2" y="155"/>
                    <a:pt x="0" y="151"/>
                    <a:pt x="0" y="148"/>
                  </a:cubicBezTo>
                  <a:cubicBezTo>
                    <a:pt x="0" y="10"/>
                    <a:pt x="0" y="10"/>
                    <a:pt x="0" y="10"/>
                  </a:cubicBezTo>
                  <a:cubicBezTo>
                    <a:pt x="0" y="7"/>
                    <a:pt x="2" y="5"/>
                    <a:pt x="4" y="3"/>
                  </a:cubicBezTo>
                  <a:cubicBezTo>
                    <a:pt x="6" y="1"/>
                    <a:pt x="9" y="0"/>
                    <a:pt x="12" y="0"/>
                  </a:cubicBezTo>
                  <a:cubicBezTo>
                    <a:pt x="218" y="39"/>
                    <a:pt x="218" y="39"/>
                    <a:pt x="218" y="39"/>
                  </a:cubicBezTo>
                  <a:cubicBezTo>
                    <a:pt x="223" y="39"/>
                    <a:pt x="226" y="44"/>
                    <a:pt x="226" y="48"/>
                  </a:cubicBezTo>
                  <a:cubicBezTo>
                    <a:pt x="226" y="349"/>
                    <a:pt x="226" y="349"/>
                    <a:pt x="226" y="349"/>
                  </a:cubicBezTo>
                  <a:cubicBezTo>
                    <a:pt x="226" y="352"/>
                    <a:pt x="225" y="355"/>
                    <a:pt x="223" y="357"/>
                  </a:cubicBezTo>
                  <a:cubicBezTo>
                    <a:pt x="221" y="358"/>
                    <a:pt x="219" y="359"/>
                    <a:pt x="216" y="359"/>
                  </a:cubicBezTo>
                  <a:close/>
                  <a:moveTo>
                    <a:pt x="20" y="303"/>
                  </a:moveTo>
                  <a:cubicBezTo>
                    <a:pt x="206" y="337"/>
                    <a:pt x="206" y="337"/>
                    <a:pt x="206" y="337"/>
                  </a:cubicBezTo>
                  <a:cubicBezTo>
                    <a:pt x="206" y="57"/>
                    <a:pt x="206" y="57"/>
                    <a:pt x="206" y="57"/>
                  </a:cubicBezTo>
                  <a:cubicBezTo>
                    <a:pt x="20" y="22"/>
                    <a:pt x="20" y="22"/>
                    <a:pt x="20" y="22"/>
                  </a:cubicBezTo>
                  <a:cubicBezTo>
                    <a:pt x="20" y="133"/>
                    <a:pt x="20" y="133"/>
                    <a:pt x="20" y="133"/>
                  </a:cubicBezTo>
                  <a:cubicBezTo>
                    <a:pt x="25" y="131"/>
                    <a:pt x="25" y="131"/>
                    <a:pt x="25" y="131"/>
                  </a:cubicBezTo>
                  <a:cubicBezTo>
                    <a:pt x="28" y="130"/>
                    <a:pt x="31" y="129"/>
                    <a:pt x="34" y="129"/>
                  </a:cubicBezTo>
                  <a:cubicBezTo>
                    <a:pt x="43" y="129"/>
                    <a:pt x="51" y="135"/>
                    <a:pt x="55" y="143"/>
                  </a:cubicBezTo>
                  <a:cubicBezTo>
                    <a:pt x="56" y="145"/>
                    <a:pt x="56" y="148"/>
                    <a:pt x="56" y="150"/>
                  </a:cubicBezTo>
                  <a:cubicBezTo>
                    <a:pt x="62" y="152"/>
                    <a:pt x="66" y="156"/>
                    <a:pt x="69" y="162"/>
                  </a:cubicBezTo>
                  <a:cubicBezTo>
                    <a:pt x="70" y="165"/>
                    <a:pt x="71" y="168"/>
                    <a:pt x="71" y="171"/>
                  </a:cubicBezTo>
                  <a:cubicBezTo>
                    <a:pt x="71" y="172"/>
                    <a:pt x="71" y="173"/>
                    <a:pt x="71" y="173"/>
                  </a:cubicBezTo>
                  <a:cubicBezTo>
                    <a:pt x="71" y="174"/>
                    <a:pt x="70" y="174"/>
                    <a:pt x="70" y="174"/>
                  </a:cubicBezTo>
                  <a:cubicBezTo>
                    <a:pt x="70" y="174"/>
                    <a:pt x="70" y="174"/>
                    <a:pt x="70" y="174"/>
                  </a:cubicBezTo>
                  <a:cubicBezTo>
                    <a:pt x="70" y="176"/>
                    <a:pt x="70" y="178"/>
                    <a:pt x="69" y="179"/>
                  </a:cubicBezTo>
                  <a:cubicBezTo>
                    <a:pt x="69" y="180"/>
                    <a:pt x="68" y="181"/>
                    <a:pt x="68" y="182"/>
                  </a:cubicBezTo>
                  <a:cubicBezTo>
                    <a:pt x="67" y="184"/>
                    <a:pt x="66" y="185"/>
                    <a:pt x="64" y="187"/>
                  </a:cubicBezTo>
                  <a:cubicBezTo>
                    <a:pt x="64" y="187"/>
                    <a:pt x="64" y="187"/>
                    <a:pt x="64" y="187"/>
                  </a:cubicBezTo>
                  <a:cubicBezTo>
                    <a:pt x="64" y="187"/>
                    <a:pt x="64" y="188"/>
                    <a:pt x="64" y="188"/>
                  </a:cubicBezTo>
                  <a:cubicBezTo>
                    <a:pt x="64" y="188"/>
                    <a:pt x="64" y="188"/>
                    <a:pt x="64" y="188"/>
                  </a:cubicBezTo>
                  <a:cubicBezTo>
                    <a:pt x="65" y="189"/>
                    <a:pt x="65" y="190"/>
                    <a:pt x="65" y="190"/>
                  </a:cubicBezTo>
                  <a:cubicBezTo>
                    <a:pt x="68" y="198"/>
                    <a:pt x="67" y="207"/>
                    <a:pt x="62" y="214"/>
                  </a:cubicBezTo>
                  <a:cubicBezTo>
                    <a:pt x="61" y="214"/>
                    <a:pt x="61" y="214"/>
                    <a:pt x="61" y="214"/>
                  </a:cubicBezTo>
                  <a:cubicBezTo>
                    <a:pt x="61" y="214"/>
                    <a:pt x="60" y="215"/>
                    <a:pt x="60" y="215"/>
                  </a:cubicBezTo>
                  <a:cubicBezTo>
                    <a:pt x="60" y="216"/>
                    <a:pt x="59" y="216"/>
                    <a:pt x="58" y="217"/>
                  </a:cubicBezTo>
                  <a:cubicBezTo>
                    <a:pt x="58" y="217"/>
                    <a:pt x="57" y="218"/>
                    <a:pt x="57" y="218"/>
                  </a:cubicBezTo>
                  <a:cubicBezTo>
                    <a:pt x="56" y="218"/>
                    <a:pt x="56" y="218"/>
                    <a:pt x="55" y="219"/>
                  </a:cubicBezTo>
                  <a:cubicBezTo>
                    <a:pt x="55" y="219"/>
                    <a:pt x="55" y="219"/>
                    <a:pt x="55" y="219"/>
                  </a:cubicBezTo>
                  <a:cubicBezTo>
                    <a:pt x="54" y="219"/>
                    <a:pt x="54" y="219"/>
                    <a:pt x="54" y="220"/>
                  </a:cubicBezTo>
                  <a:cubicBezTo>
                    <a:pt x="54" y="220"/>
                    <a:pt x="54" y="220"/>
                    <a:pt x="54" y="220"/>
                  </a:cubicBezTo>
                  <a:cubicBezTo>
                    <a:pt x="56" y="222"/>
                    <a:pt x="57" y="224"/>
                    <a:pt x="58" y="227"/>
                  </a:cubicBezTo>
                  <a:cubicBezTo>
                    <a:pt x="60" y="232"/>
                    <a:pt x="59" y="238"/>
                    <a:pt x="57" y="244"/>
                  </a:cubicBezTo>
                  <a:cubicBezTo>
                    <a:pt x="54" y="249"/>
                    <a:pt x="50" y="254"/>
                    <a:pt x="44" y="256"/>
                  </a:cubicBezTo>
                  <a:cubicBezTo>
                    <a:pt x="20" y="264"/>
                    <a:pt x="20" y="264"/>
                    <a:pt x="20" y="264"/>
                  </a:cubicBezTo>
                  <a:lnTo>
                    <a:pt x="20" y="3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148"/>
            <p:cNvSpPr>
              <a:spLocks noEditPoints="1"/>
            </p:cNvSpPr>
            <p:nvPr/>
          </p:nvSpPr>
          <p:spPr bwMode="auto">
            <a:xfrm>
              <a:off x="8912409" y="2061724"/>
              <a:ext cx="215997" cy="343962"/>
            </a:xfrm>
            <a:custGeom>
              <a:avLst/>
              <a:gdLst>
                <a:gd name="T0" fmla="*/ 10 w 226"/>
                <a:gd name="T1" fmla="*/ 359 h 359"/>
                <a:gd name="T2" fmla="*/ 0 w 226"/>
                <a:gd name="T3" fmla="*/ 48 h 359"/>
                <a:gd name="T4" fmla="*/ 16 w 226"/>
                <a:gd name="T5" fmla="*/ 37 h 359"/>
                <a:gd name="T6" fmla="*/ 222 w 226"/>
                <a:gd name="T7" fmla="*/ 3 h 359"/>
                <a:gd name="T8" fmla="*/ 226 w 226"/>
                <a:gd name="T9" fmla="*/ 148 h 359"/>
                <a:gd name="T10" fmla="*/ 212 w 226"/>
                <a:gd name="T11" fmla="*/ 157 h 359"/>
                <a:gd name="T12" fmla="*/ 190 w 226"/>
                <a:gd name="T13" fmla="*/ 151 h 359"/>
                <a:gd name="T14" fmla="*/ 190 w 226"/>
                <a:gd name="T15" fmla="*/ 153 h 359"/>
                <a:gd name="T16" fmla="*/ 190 w 226"/>
                <a:gd name="T17" fmla="*/ 154 h 359"/>
                <a:gd name="T18" fmla="*/ 179 w 226"/>
                <a:gd name="T19" fmla="*/ 168 h 359"/>
                <a:gd name="T20" fmla="*/ 176 w 226"/>
                <a:gd name="T21" fmla="*/ 169 h 359"/>
                <a:gd name="T22" fmla="*/ 175 w 226"/>
                <a:gd name="T23" fmla="*/ 171 h 359"/>
                <a:gd name="T24" fmla="*/ 176 w 226"/>
                <a:gd name="T25" fmla="*/ 172 h 359"/>
                <a:gd name="T26" fmla="*/ 177 w 226"/>
                <a:gd name="T27" fmla="*/ 173 h 359"/>
                <a:gd name="T28" fmla="*/ 177 w 226"/>
                <a:gd name="T29" fmla="*/ 174 h 359"/>
                <a:gd name="T30" fmla="*/ 191 w 226"/>
                <a:gd name="T31" fmla="*/ 187 h 359"/>
                <a:gd name="T32" fmla="*/ 181 w 226"/>
                <a:gd name="T33" fmla="*/ 196 h 359"/>
                <a:gd name="T34" fmla="*/ 181 w 226"/>
                <a:gd name="T35" fmla="*/ 196 h 359"/>
                <a:gd name="T36" fmla="*/ 180 w 226"/>
                <a:gd name="T37" fmla="*/ 197 h 359"/>
                <a:gd name="T38" fmla="*/ 179 w 226"/>
                <a:gd name="T39" fmla="*/ 198 h 359"/>
                <a:gd name="T40" fmla="*/ 179 w 226"/>
                <a:gd name="T41" fmla="*/ 198 h 359"/>
                <a:gd name="T42" fmla="*/ 180 w 226"/>
                <a:gd name="T43" fmla="*/ 201 h 359"/>
                <a:gd name="T44" fmla="*/ 181 w 226"/>
                <a:gd name="T45" fmla="*/ 201 h 359"/>
                <a:gd name="T46" fmla="*/ 220 w 226"/>
                <a:gd name="T47" fmla="*/ 218 h 359"/>
                <a:gd name="T48" fmla="*/ 226 w 226"/>
                <a:gd name="T49" fmla="*/ 230 h 359"/>
                <a:gd name="T50" fmla="*/ 212 w 226"/>
                <a:gd name="T51" fmla="*/ 239 h 359"/>
                <a:gd name="T52" fmla="*/ 190 w 226"/>
                <a:gd name="T53" fmla="*/ 231 h 359"/>
                <a:gd name="T54" fmla="*/ 189 w 226"/>
                <a:gd name="T55" fmla="*/ 231 h 359"/>
                <a:gd name="T56" fmla="*/ 188 w 226"/>
                <a:gd name="T57" fmla="*/ 232 h 359"/>
                <a:gd name="T58" fmla="*/ 187 w 226"/>
                <a:gd name="T59" fmla="*/ 233 h 359"/>
                <a:gd name="T60" fmla="*/ 189 w 226"/>
                <a:gd name="T61" fmla="*/ 237 h 359"/>
                <a:gd name="T62" fmla="*/ 226 w 226"/>
                <a:gd name="T63" fmla="*/ 257 h 359"/>
                <a:gd name="T64" fmla="*/ 218 w 226"/>
                <a:gd name="T65" fmla="*/ 321 h 359"/>
                <a:gd name="T66" fmla="*/ 16 w 226"/>
                <a:gd name="T67" fmla="*/ 358 h 359"/>
                <a:gd name="T68" fmla="*/ 10 w 226"/>
                <a:gd name="T69" fmla="*/ 359 h 359"/>
                <a:gd name="T70" fmla="*/ 20 w 226"/>
                <a:gd name="T71" fmla="*/ 337 h 359"/>
                <a:gd name="T72" fmla="*/ 206 w 226"/>
                <a:gd name="T73" fmla="*/ 264 h 359"/>
                <a:gd name="T74" fmla="*/ 168 w 226"/>
                <a:gd name="T75" fmla="*/ 226 h 359"/>
                <a:gd name="T76" fmla="*/ 172 w 226"/>
                <a:gd name="T77" fmla="*/ 220 h 359"/>
                <a:gd name="T78" fmla="*/ 172 w 226"/>
                <a:gd name="T79" fmla="*/ 219 h 359"/>
                <a:gd name="T80" fmla="*/ 168 w 226"/>
                <a:gd name="T81" fmla="*/ 217 h 359"/>
                <a:gd name="T82" fmla="*/ 166 w 226"/>
                <a:gd name="T83" fmla="*/ 215 h 359"/>
                <a:gd name="T84" fmla="*/ 160 w 226"/>
                <a:gd name="T85" fmla="*/ 193 h 359"/>
                <a:gd name="T86" fmla="*/ 161 w 226"/>
                <a:gd name="T87" fmla="*/ 190 h 359"/>
                <a:gd name="T88" fmla="*/ 162 w 226"/>
                <a:gd name="T89" fmla="*/ 187 h 359"/>
                <a:gd name="T90" fmla="*/ 158 w 226"/>
                <a:gd name="T91" fmla="*/ 182 h 359"/>
                <a:gd name="T92" fmla="*/ 155 w 226"/>
                <a:gd name="T93" fmla="*/ 173 h 359"/>
                <a:gd name="T94" fmla="*/ 157 w 226"/>
                <a:gd name="T95" fmla="*/ 162 h 359"/>
                <a:gd name="T96" fmla="*/ 162 w 226"/>
                <a:gd name="T97" fmla="*/ 155 h 359"/>
                <a:gd name="T98" fmla="*/ 171 w 226"/>
                <a:gd name="T99" fmla="*/ 143 h 359"/>
                <a:gd name="T100" fmla="*/ 201 w 226"/>
                <a:gd name="T101" fmla="*/ 131 h 359"/>
                <a:gd name="T102" fmla="*/ 206 w 226"/>
                <a:gd name="T103" fmla="*/ 22 h 359"/>
                <a:gd name="T104" fmla="*/ 178 w 226"/>
                <a:gd name="T105" fmla="*/ 193 h 359"/>
                <a:gd name="T106" fmla="*/ 179 w 226"/>
                <a:gd name="T107" fmla="*/ 19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 h="359">
                  <a:moveTo>
                    <a:pt x="10" y="359"/>
                  </a:moveTo>
                  <a:cubicBezTo>
                    <a:pt x="10" y="359"/>
                    <a:pt x="10" y="359"/>
                    <a:pt x="10" y="359"/>
                  </a:cubicBezTo>
                  <a:cubicBezTo>
                    <a:pt x="4" y="359"/>
                    <a:pt x="0" y="355"/>
                    <a:pt x="0" y="349"/>
                  </a:cubicBezTo>
                  <a:cubicBezTo>
                    <a:pt x="0" y="48"/>
                    <a:pt x="0" y="48"/>
                    <a:pt x="0" y="48"/>
                  </a:cubicBezTo>
                  <a:cubicBezTo>
                    <a:pt x="0" y="44"/>
                    <a:pt x="3" y="39"/>
                    <a:pt x="8" y="39"/>
                  </a:cubicBezTo>
                  <a:cubicBezTo>
                    <a:pt x="16" y="37"/>
                    <a:pt x="16" y="37"/>
                    <a:pt x="16" y="37"/>
                  </a:cubicBezTo>
                  <a:cubicBezTo>
                    <a:pt x="214" y="0"/>
                    <a:pt x="214" y="0"/>
                    <a:pt x="214" y="0"/>
                  </a:cubicBezTo>
                  <a:cubicBezTo>
                    <a:pt x="217" y="0"/>
                    <a:pt x="220" y="1"/>
                    <a:pt x="222" y="3"/>
                  </a:cubicBezTo>
                  <a:cubicBezTo>
                    <a:pt x="224" y="5"/>
                    <a:pt x="226" y="7"/>
                    <a:pt x="226" y="10"/>
                  </a:cubicBezTo>
                  <a:cubicBezTo>
                    <a:pt x="226" y="148"/>
                    <a:pt x="226" y="148"/>
                    <a:pt x="226" y="148"/>
                  </a:cubicBezTo>
                  <a:cubicBezTo>
                    <a:pt x="226" y="151"/>
                    <a:pt x="224" y="155"/>
                    <a:pt x="221" y="156"/>
                  </a:cubicBezTo>
                  <a:cubicBezTo>
                    <a:pt x="219" y="158"/>
                    <a:pt x="215" y="159"/>
                    <a:pt x="212" y="157"/>
                  </a:cubicBezTo>
                  <a:cubicBezTo>
                    <a:pt x="193" y="150"/>
                    <a:pt x="193" y="150"/>
                    <a:pt x="193" y="150"/>
                  </a:cubicBezTo>
                  <a:cubicBezTo>
                    <a:pt x="192" y="149"/>
                    <a:pt x="190" y="149"/>
                    <a:pt x="190" y="151"/>
                  </a:cubicBezTo>
                  <a:cubicBezTo>
                    <a:pt x="189" y="152"/>
                    <a:pt x="189" y="152"/>
                    <a:pt x="190" y="153"/>
                  </a:cubicBezTo>
                  <a:cubicBezTo>
                    <a:pt x="190" y="153"/>
                    <a:pt x="190" y="153"/>
                    <a:pt x="190" y="153"/>
                  </a:cubicBezTo>
                  <a:cubicBezTo>
                    <a:pt x="190" y="153"/>
                    <a:pt x="190" y="153"/>
                    <a:pt x="190" y="153"/>
                  </a:cubicBezTo>
                  <a:cubicBezTo>
                    <a:pt x="190" y="154"/>
                    <a:pt x="190" y="154"/>
                    <a:pt x="190" y="154"/>
                  </a:cubicBezTo>
                  <a:cubicBezTo>
                    <a:pt x="192" y="157"/>
                    <a:pt x="191" y="161"/>
                    <a:pt x="189" y="164"/>
                  </a:cubicBezTo>
                  <a:cubicBezTo>
                    <a:pt x="187" y="168"/>
                    <a:pt x="183" y="169"/>
                    <a:pt x="179" y="168"/>
                  </a:cubicBezTo>
                  <a:cubicBezTo>
                    <a:pt x="178" y="168"/>
                    <a:pt x="177" y="168"/>
                    <a:pt x="176" y="169"/>
                  </a:cubicBezTo>
                  <a:cubicBezTo>
                    <a:pt x="176" y="169"/>
                    <a:pt x="176" y="169"/>
                    <a:pt x="176" y="169"/>
                  </a:cubicBezTo>
                  <a:cubicBezTo>
                    <a:pt x="176" y="169"/>
                    <a:pt x="176" y="169"/>
                    <a:pt x="176" y="170"/>
                  </a:cubicBezTo>
                  <a:cubicBezTo>
                    <a:pt x="175" y="170"/>
                    <a:pt x="175" y="170"/>
                    <a:pt x="175" y="171"/>
                  </a:cubicBezTo>
                  <a:cubicBezTo>
                    <a:pt x="175" y="171"/>
                    <a:pt x="175" y="171"/>
                    <a:pt x="175" y="171"/>
                  </a:cubicBezTo>
                  <a:cubicBezTo>
                    <a:pt x="175" y="171"/>
                    <a:pt x="175" y="172"/>
                    <a:pt x="176" y="172"/>
                  </a:cubicBezTo>
                  <a:cubicBezTo>
                    <a:pt x="176" y="172"/>
                    <a:pt x="176" y="173"/>
                    <a:pt x="176" y="173"/>
                  </a:cubicBezTo>
                  <a:cubicBezTo>
                    <a:pt x="176" y="173"/>
                    <a:pt x="176" y="173"/>
                    <a:pt x="177" y="173"/>
                  </a:cubicBezTo>
                  <a:cubicBezTo>
                    <a:pt x="177" y="173"/>
                    <a:pt x="177" y="173"/>
                    <a:pt x="177" y="173"/>
                  </a:cubicBezTo>
                  <a:cubicBezTo>
                    <a:pt x="177" y="173"/>
                    <a:pt x="177" y="174"/>
                    <a:pt x="177" y="174"/>
                  </a:cubicBezTo>
                  <a:cubicBezTo>
                    <a:pt x="185" y="177"/>
                    <a:pt x="185" y="177"/>
                    <a:pt x="185" y="177"/>
                  </a:cubicBezTo>
                  <a:cubicBezTo>
                    <a:pt x="189" y="179"/>
                    <a:pt x="191" y="183"/>
                    <a:pt x="191" y="187"/>
                  </a:cubicBezTo>
                  <a:cubicBezTo>
                    <a:pt x="190" y="192"/>
                    <a:pt x="186" y="195"/>
                    <a:pt x="182" y="196"/>
                  </a:cubicBezTo>
                  <a:cubicBezTo>
                    <a:pt x="181" y="196"/>
                    <a:pt x="181" y="196"/>
                    <a:pt x="181" y="196"/>
                  </a:cubicBezTo>
                  <a:cubicBezTo>
                    <a:pt x="181" y="196"/>
                    <a:pt x="181" y="196"/>
                    <a:pt x="181" y="196"/>
                  </a:cubicBezTo>
                  <a:cubicBezTo>
                    <a:pt x="181" y="196"/>
                    <a:pt x="181" y="196"/>
                    <a:pt x="181" y="196"/>
                  </a:cubicBezTo>
                  <a:cubicBezTo>
                    <a:pt x="181" y="196"/>
                    <a:pt x="181" y="196"/>
                    <a:pt x="180" y="196"/>
                  </a:cubicBezTo>
                  <a:cubicBezTo>
                    <a:pt x="180" y="197"/>
                    <a:pt x="180" y="197"/>
                    <a:pt x="180" y="197"/>
                  </a:cubicBezTo>
                  <a:cubicBezTo>
                    <a:pt x="180" y="197"/>
                    <a:pt x="180" y="197"/>
                    <a:pt x="180" y="197"/>
                  </a:cubicBezTo>
                  <a:cubicBezTo>
                    <a:pt x="180" y="197"/>
                    <a:pt x="180" y="197"/>
                    <a:pt x="179" y="198"/>
                  </a:cubicBezTo>
                  <a:cubicBezTo>
                    <a:pt x="179" y="198"/>
                    <a:pt x="179" y="198"/>
                    <a:pt x="179" y="198"/>
                  </a:cubicBezTo>
                  <a:cubicBezTo>
                    <a:pt x="179" y="198"/>
                    <a:pt x="179" y="198"/>
                    <a:pt x="179" y="198"/>
                  </a:cubicBezTo>
                  <a:cubicBezTo>
                    <a:pt x="179" y="198"/>
                    <a:pt x="179" y="199"/>
                    <a:pt x="179" y="199"/>
                  </a:cubicBezTo>
                  <a:cubicBezTo>
                    <a:pt x="179" y="199"/>
                    <a:pt x="179" y="200"/>
                    <a:pt x="180" y="201"/>
                  </a:cubicBezTo>
                  <a:cubicBezTo>
                    <a:pt x="180" y="201"/>
                    <a:pt x="180" y="201"/>
                    <a:pt x="180" y="201"/>
                  </a:cubicBezTo>
                  <a:cubicBezTo>
                    <a:pt x="181" y="201"/>
                    <a:pt x="181" y="201"/>
                    <a:pt x="181" y="201"/>
                  </a:cubicBezTo>
                  <a:cubicBezTo>
                    <a:pt x="181" y="201"/>
                    <a:pt x="181" y="202"/>
                    <a:pt x="181" y="202"/>
                  </a:cubicBezTo>
                  <a:cubicBezTo>
                    <a:pt x="220" y="218"/>
                    <a:pt x="220" y="218"/>
                    <a:pt x="220" y="218"/>
                  </a:cubicBezTo>
                  <a:cubicBezTo>
                    <a:pt x="223" y="219"/>
                    <a:pt x="226" y="223"/>
                    <a:pt x="226" y="227"/>
                  </a:cubicBezTo>
                  <a:cubicBezTo>
                    <a:pt x="226" y="230"/>
                    <a:pt x="226" y="230"/>
                    <a:pt x="226" y="230"/>
                  </a:cubicBezTo>
                  <a:cubicBezTo>
                    <a:pt x="226" y="233"/>
                    <a:pt x="224" y="236"/>
                    <a:pt x="221" y="238"/>
                  </a:cubicBezTo>
                  <a:cubicBezTo>
                    <a:pt x="219" y="240"/>
                    <a:pt x="215" y="240"/>
                    <a:pt x="212" y="239"/>
                  </a:cubicBezTo>
                  <a:cubicBezTo>
                    <a:pt x="191" y="231"/>
                    <a:pt x="191" y="231"/>
                    <a:pt x="191" y="231"/>
                  </a:cubicBezTo>
                  <a:cubicBezTo>
                    <a:pt x="191" y="231"/>
                    <a:pt x="190" y="231"/>
                    <a:pt x="190" y="231"/>
                  </a:cubicBezTo>
                  <a:cubicBezTo>
                    <a:pt x="190" y="231"/>
                    <a:pt x="189" y="231"/>
                    <a:pt x="189" y="231"/>
                  </a:cubicBezTo>
                  <a:cubicBezTo>
                    <a:pt x="189" y="231"/>
                    <a:pt x="189" y="231"/>
                    <a:pt x="189" y="231"/>
                  </a:cubicBezTo>
                  <a:cubicBezTo>
                    <a:pt x="189" y="231"/>
                    <a:pt x="189" y="231"/>
                    <a:pt x="189" y="232"/>
                  </a:cubicBezTo>
                  <a:cubicBezTo>
                    <a:pt x="189" y="232"/>
                    <a:pt x="188" y="232"/>
                    <a:pt x="188" y="232"/>
                  </a:cubicBezTo>
                  <a:cubicBezTo>
                    <a:pt x="188" y="232"/>
                    <a:pt x="188" y="232"/>
                    <a:pt x="188" y="232"/>
                  </a:cubicBezTo>
                  <a:cubicBezTo>
                    <a:pt x="188" y="232"/>
                    <a:pt x="187" y="233"/>
                    <a:pt x="187" y="233"/>
                  </a:cubicBezTo>
                  <a:cubicBezTo>
                    <a:pt x="187" y="233"/>
                    <a:pt x="187" y="233"/>
                    <a:pt x="187" y="233"/>
                  </a:cubicBezTo>
                  <a:cubicBezTo>
                    <a:pt x="187" y="235"/>
                    <a:pt x="187" y="236"/>
                    <a:pt x="189" y="237"/>
                  </a:cubicBezTo>
                  <a:cubicBezTo>
                    <a:pt x="219" y="248"/>
                    <a:pt x="219" y="248"/>
                    <a:pt x="219" y="248"/>
                  </a:cubicBezTo>
                  <a:cubicBezTo>
                    <a:pt x="223" y="249"/>
                    <a:pt x="226" y="253"/>
                    <a:pt x="226" y="257"/>
                  </a:cubicBezTo>
                  <a:cubicBezTo>
                    <a:pt x="226" y="311"/>
                    <a:pt x="226" y="311"/>
                    <a:pt x="226" y="311"/>
                  </a:cubicBezTo>
                  <a:cubicBezTo>
                    <a:pt x="226" y="316"/>
                    <a:pt x="222" y="320"/>
                    <a:pt x="218" y="321"/>
                  </a:cubicBezTo>
                  <a:cubicBezTo>
                    <a:pt x="17" y="358"/>
                    <a:pt x="17" y="358"/>
                    <a:pt x="17" y="358"/>
                  </a:cubicBezTo>
                  <a:cubicBezTo>
                    <a:pt x="17" y="358"/>
                    <a:pt x="16" y="358"/>
                    <a:pt x="16" y="358"/>
                  </a:cubicBezTo>
                  <a:cubicBezTo>
                    <a:pt x="11" y="359"/>
                    <a:pt x="11" y="359"/>
                    <a:pt x="11" y="359"/>
                  </a:cubicBezTo>
                  <a:cubicBezTo>
                    <a:pt x="11" y="359"/>
                    <a:pt x="10" y="359"/>
                    <a:pt x="10" y="359"/>
                  </a:cubicBezTo>
                  <a:close/>
                  <a:moveTo>
                    <a:pt x="20" y="57"/>
                  </a:moveTo>
                  <a:cubicBezTo>
                    <a:pt x="20" y="337"/>
                    <a:pt x="20" y="337"/>
                    <a:pt x="20" y="337"/>
                  </a:cubicBezTo>
                  <a:cubicBezTo>
                    <a:pt x="206" y="303"/>
                    <a:pt x="206" y="303"/>
                    <a:pt x="206" y="303"/>
                  </a:cubicBezTo>
                  <a:cubicBezTo>
                    <a:pt x="206" y="264"/>
                    <a:pt x="206" y="264"/>
                    <a:pt x="206" y="264"/>
                  </a:cubicBezTo>
                  <a:cubicBezTo>
                    <a:pt x="182" y="256"/>
                    <a:pt x="182" y="256"/>
                    <a:pt x="182" y="256"/>
                  </a:cubicBezTo>
                  <a:cubicBezTo>
                    <a:pt x="170" y="251"/>
                    <a:pt x="164" y="238"/>
                    <a:pt x="168" y="226"/>
                  </a:cubicBezTo>
                  <a:cubicBezTo>
                    <a:pt x="169" y="225"/>
                    <a:pt x="169" y="224"/>
                    <a:pt x="170" y="223"/>
                  </a:cubicBezTo>
                  <a:cubicBezTo>
                    <a:pt x="171" y="222"/>
                    <a:pt x="171" y="221"/>
                    <a:pt x="172" y="220"/>
                  </a:cubicBezTo>
                  <a:cubicBezTo>
                    <a:pt x="172" y="220"/>
                    <a:pt x="172" y="220"/>
                    <a:pt x="172" y="220"/>
                  </a:cubicBezTo>
                  <a:cubicBezTo>
                    <a:pt x="172" y="219"/>
                    <a:pt x="172" y="219"/>
                    <a:pt x="172" y="219"/>
                  </a:cubicBezTo>
                  <a:cubicBezTo>
                    <a:pt x="171" y="219"/>
                    <a:pt x="170" y="218"/>
                    <a:pt x="169" y="217"/>
                  </a:cubicBezTo>
                  <a:cubicBezTo>
                    <a:pt x="168" y="217"/>
                    <a:pt x="168" y="217"/>
                    <a:pt x="168" y="217"/>
                  </a:cubicBezTo>
                  <a:cubicBezTo>
                    <a:pt x="168" y="217"/>
                    <a:pt x="167" y="216"/>
                    <a:pt x="167" y="216"/>
                  </a:cubicBezTo>
                  <a:cubicBezTo>
                    <a:pt x="167" y="216"/>
                    <a:pt x="166" y="216"/>
                    <a:pt x="166" y="215"/>
                  </a:cubicBezTo>
                  <a:cubicBezTo>
                    <a:pt x="161" y="210"/>
                    <a:pt x="159" y="203"/>
                    <a:pt x="159" y="197"/>
                  </a:cubicBezTo>
                  <a:cubicBezTo>
                    <a:pt x="159" y="195"/>
                    <a:pt x="160" y="194"/>
                    <a:pt x="160" y="193"/>
                  </a:cubicBezTo>
                  <a:cubicBezTo>
                    <a:pt x="160" y="192"/>
                    <a:pt x="160" y="192"/>
                    <a:pt x="160" y="192"/>
                  </a:cubicBezTo>
                  <a:cubicBezTo>
                    <a:pt x="160" y="191"/>
                    <a:pt x="161" y="191"/>
                    <a:pt x="161" y="190"/>
                  </a:cubicBezTo>
                  <a:cubicBezTo>
                    <a:pt x="161" y="189"/>
                    <a:pt x="162" y="188"/>
                    <a:pt x="162" y="187"/>
                  </a:cubicBezTo>
                  <a:cubicBezTo>
                    <a:pt x="162" y="187"/>
                    <a:pt x="162" y="187"/>
                    <a:pt x="162" y="187"/>
                  </a:cubicBezTo>
                  <a:cubicBezTo>
                    <a:pt x="162" y="187"/>
                    <a:pt x="161" y="186"/>
                    <a:pt x="160" y="185"/>
                  </a:cubicBezTo>
                  <a:cubicBezTo>
                    <a:pt x="159" y="184"/>
                    <a:pt x="159" y="183"/>
                    <a:pt x="158" y="182"/>
                  </a:cubicBezTo>
                  <a:cubicBezTo>
                    <a:pt x="158" y="181"/>
                    <a:pt x="157" y="180"/>
                    <a:pt x="157" y="179"/>
                  </a:cubicBezTo>
                  <a:cubicBezTo>
                    <a:pt x="156" y="177"/>
                    <a:pt x="156" y="175"/>
                    <a:pt x="155" y="173"/>
                  </a:cubicBezTo>
                  <a:cubicBezTo>
                    <a:pt x="155" y="173"/>
                    <a:pt x="155" y="172"/>
                    <a:pt x="155" y="171"/>
                  </a:cubicBezTo>
                  <a:cubicBezTo>
                    <a:pt x="155" y="168"/>
                    <a:pt x="156" y="165"/>
                    <a:pt x="157" y="162"/>
                  </a:cubicBezTo>
                  <a:cubicBezTo>
                    <a:pt x="158" y="160"/>
                    <a:pt x="159" y="158"/>
                    <a:pt x="161" y="156"/>
                  </a:cubicBezTo>
                  <a:cubicBezTo>
                    <a:pt x="161" y="156"/>
                    <a:pt x="162" y="155"/>
                    <a:pt x="162" y="155"/>
                  </a:cubicBezTo>
                  <a:cubicBezTo>
                    <a:pt x="164" y="152"/>
                    <a:pt x="167" y="151"/>
                    <a:pt x="170" y="150"/>
                  </a:cubicBezTo>
                  <a:cubicBezTo>
                    <a:pt x="170" y="148"/>
                    <a:pt x="170" y="145"/>
                    <a:pt x="171" y="143"/>
                  </a:cubicBezTo>
                  <a:cubicBezTo>
                    <a:pt x="175" y="135"/>
                    <a:pt x="183" y="129"/>
                    <a:pt x="192" y="129"/>
                  </a:cubicBezTo>
                  <a:cubicBezTo>
                    <a:pt x="195" y="129"/>
                    <a:pt x="198" y="130"/>
                    <a:pt x="201" y="131"/>
                  </a:cubicBezTo>
                  <a:cubicBezTo>
                    <a:pt x="206" y="133"/>
                    <a:pt x="206" y="133"/>
                    <a:pt x="206" y="133"/>
                  </a:cubicBezTo>
                  <a:cubicBezTo>
                    <a:pt x="206" y="22"/>
                    <a:pt x="206" y="22"/>
                    <a:pt x="206" y="22"/>
                  </a:cubicBezTo>
                  <a:lnTo>
                    <a:pt x="20" y="57"/>
                  </a:lnTo>
                  <a:close/>
                  <a:moveTo>
                    <a:pt x="178" y="193"/>
                  </a:moveTo>
                  <a:cubicBezTo>
                    <a:pt x="179" y="195"/>
                    <a:pt x="179" y="195"/>
                    <a:pt x="179" y="195"/>
                  </a:cubicBezTo>
                  <a:cubicBezTo>
                    <a:pt x="179" y="194"/>
                    <a:pt x="179" y="194"/>
                    <a:pt x="179" y="194"/>
                  </a:cubicBezTo>
                  <a:cubicBezTo>
                    <a:pt x="178" y="193"/>
                    <a:pt x="178" y="193"/>
                    <a:pt x="178" y="19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 name="Freeform 149"/>
            <p:cNvSpPr>
              <a:spLocks noEditPoints="1"/>
            </p:cNvSpPr>
            <p:nvPr/>
          </p:nvSpPr>
          <p:spPr bwMode="auto">
            <a:xfrm>
              <a:off x="8650127" y="2264107"/>
              <a:ext cx="83495" cy="56268"/>
            </a:xfrm>
            <a:custGeom>
              <a:avLst/>
              <a:gdLst>
                <a:gd name="T0" fmla="*/ 26 w 88"/>
                <a:gd name="T1" fmla="*/ 59 h 59"/>
                <a:gd name="T2" fmla="*/ 4 w 88"/>
                <a:gd name="T3" fmla="*/ 44 h 59"/>
                <a:gd name="T4" fmla="*/ 18 w 88"/>
                <a:gd name="T5" fmla="*/ 15 h 59"/>
                <a:gd name="T6" fmla="*/ 54 w 88"/>
                <a:gd name="T7" fmla="*/ 2 h 59"/>
                <a:gd name="T8" fmla="*/ 62 w 88"/>
                <a:gd name="T9" fmla="*/ 0 h 59"/>
                <a:gd name="T10" fmla="*/ 84 w 88"/>
                <a:gd name="T11" fmla="*/ 15 h 59"/>
                <a:gd name="T12" fmla="*/ 70 w 88"/>
                <a:gd name="T13" fmla="*/ 45 h 59"/>
                <a:gd name="T14" fmla="*/ 34 w 88"/>
                <a:gd name="T15" fmla="*/ 58 h 59"/>
                <a:gd name="T16" fmla="*/ 26 w 88"/>
                <a:gd name="T17" fmla="*/ 59 h 59"/>
                <a:gd name="T18" fmla="*/ 62 w 88"/>
                <a:gd name="T19" fmla="*/ 20 h 59"/>
                <a:gd name="T20" fmla="*/ 61 w 88"/>
                <a:gd name="T21" fmla="*/ 20 h 59"/>
                <a:gd name="T22" fmla="*/ 25 w 88"/>
                <a:gd name="T23" fmla="*/ 34 h 59"/>
                <a:gd name="T24" fmla="*/ 23 w 88"/>
                <a:gd name="T25" fmla="*/ 38 h 59"/>
                <a:gd name="T26" fmla="*/ 27 w 88"/>
                <a:gd name="T27" fmla="*/ 39 h 59"/>
                <a:gd name="T28" fmla="*/ 63 w 88"/>
                <a:gd name="T29" fmla="*/ 26 h 59"/>
                <a:gd name="T30" fmla="*/ 65 w 88"/>
                <a:gd name="T31" fmla="*/ 22 h 59"/>
                <a:gd name="T32" fmla="*/ 62 w 88"/>
                <a:gd name="T3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59">
                  <a:moveTo>
                    <a:pt x="26" y="59"/>
                  </a:moveTo>
                  <a:cubicBezTo>
                    <a:pt x="16" y="59"/>
                    <a:pt x="8" y="53"/>
                    <a:pt x="4" y="44"/>
                  </a:cubicBezTo>
                  <a:cubicBezTo>
                    <a:pt x="0" y="32"/>
                    <a:pt x="6" y="19"/>
                    <a:pt x="18" y="15"/>
                  </a:cubicBezTo>
                  <a:cubicBezTo>
                    <a:pt x="54" y="2"/>
                    <a:pt x="54" y="2"/>
                    <a:pt x="54" y="2"/>
                  </a:cubicBezTo>
                  <a:cubicBezTo>
                    <a:pt x="57" y="1"/>
                    <a:pt x="59" y="0"/>
                    <a:pt x="62" y="0"/>
                  </a:cubicBezTo>
                  <a:cubicBezTo>
                    <a:pt x="72" y="0"/>
                    <a:pt x="80" y="6"/>
                    <a:pt x="84" y="15"/>
                  </a:cubicBezTo>
                  <a:cubicBezTo>
                    <a:pt x="88" y="27"/>
                    <a:pt x="82" y="40"/>
                    <a:pt x="70" y="45"/>
                  </a:cubicBezTo>
                  <a:cubicBezTo>
                    <a:pt x="34" y="58"/>
                    <a:pt x="34" y="58"/>
                    <a:pt x="34" y="58"/>
                  </a:cubicBezTo>
                  <a:cubicBezTo>
                    <a:pt x="31" y="59"/>
                    <a:pt x="28" y="59"/>
                    <a:pt x="26" y="59"/>
                  </a:cubicBezTo>
                  <a:close/>
                  <a:moveTo>
                    <a:pt x="62" y="20"/>
                  </a:moveTo>
                  <a:cubicBezTo>
                    <a:pt x="62" y="20"/>
                    <a:pt x="62" y="20"/>
                    <a:pt x="61" y="20"/>
                  </a:cubicBezTo>
                  <a:cubicBezTo>
                    <a:pt x="25" y="34"/>
                    <a:pt x="25" y="34"/>
                    <a:pt x="25" y="34"/>
                  </a:cubicBezTo>
                  <a:cubicBezTo>
                    <a:pt x="23" y="34"/>
                    <a:pt x="23" y="36"/>
                    <a:pt x="23" y="38"/>
                  </a:cubicBezTo>
                  <a:cubicBezTo>
                    <a:pt x="24" y="39"/>
                    <a:pt x="25" y="40"/>
                    <a:pt x="27" y="39"/>
                  </a:cubicBezTo>
                  <a:cubicBezTo>
                    <a:pt x="63" y="26"/>
                    <a:pt x="63" y="26"/>
                    <a:pt x="63" y="26"/>
                  </a:cubicBezTo>
                  <a:cubicBezTo>
                    <a:pt x="65" y="25"/>
                    <a:pt x="65" y="24"/>
                    <a:pt x="65" y="22"/>
                  </a:cubicBezTo>
                  <a:cubicBezTo>
                    <a:pt x="64" y="21"/>
                    <a:pt x="63" y="20"/>
                    <a:pt x="62"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 name="Freeform 150"/>
            <p:cNvSpPr>
              <a:spLocks noEditPoints="1"/>
            </p:cNvSpPr>
            <p:nvPr/>
          </p:nvSpPr>
          <p:spPr bwMode="auto">
            <a:xfrm>
              <a:off x="8651035" y="2230528"/>
              <a:ext cx="90755" cy="60806"/>
            </a:xfrm>
            <a:custGeom>
              <a:avLst/>
              <a:gdLst>
                <a:gd name="T0" fmla="*/ 25 w 95"/>
                <a:gd name="T1" fmla="*/ 64 h 64"/>
                <a:gd name="T2" fmla="*/ 4 w 95"/>
                <a:gd name="T3" fmla="*/ 50 h 64"/>
                <a:gd name="T4" fmla="*/ 11 w 95"/>
                <a:gd name="T5" fmla="*/ 24 h 64"/>
                <a:gd name="T6" fmla="*/ 18 w 95"/>
                <a:gd name="T7" fmla="*/ 21 h 64"/>
                <a:gd name="T8" fmla="*/ 18 w 95"/>
                <a:gd name="T9" fmla="*/ 21 h 64"/>
                <a:gd name="T10" fmla="*/ 19 w 95"/>
                <a:gd name="T11" fmla="*/ 21 h 64"/>
                <a:gd name="T12" fmla="*/ 66 w 95"/>
                <a:gd name="T13" fmla="*/ 1 h 64"/>
                <a:gd name="T14" fmla="*/ 71 w 95"/>
                <a:gd name="T15" fmla="*/ 0 h 64"/>
                <a:gd name="T16" fmla="*/ 90 w 95"/>
                <a:gd name="T17" fmla="*/ 14 h 64"/>
                <a:gd name="T18" fmla="*/ 78 w 95"/>
                <a:gd name="T19" fmla="*/ 44 h 64"/>
                <a:gd name="T20" fmla="*/ 34 w 95"/>
                <a:gd name="T21" fmla="*/ 63 h 64"/>
                <a:gd name="T22" fmla="*/ 25 w 95"/>
                <a:gd name="T23" fmla="*/ 64 h 64"/>
                <a:gd name="T24" fmla="*/ 22 w 95"/>
                <a:gd name="T25" fmla="*/ 41 h 64"/>
                <a:gd name="T26" fmla="*/ 22 w 95"/>
                <a:gd name="T27" fmla="*/ 43 h 64"/>
                <a:gd name="T28" fmla="*/ 26 w 95"/>
                <a:gd name="T29" fmla="*/ 44 h 64"/>
                <a:gd name="T30" fmla="*/ 70 w 95"/>
                <a:gd name="T31" fmla="*/ 26 h 64"/>
                <a:gd name="T32" fmla="*/ 72 w 95"/>
                <a:gd name="T33" fmla="*/ 22 h 64"/>
                <a:gd name="T34" fmla="*/ 71 w 95"/>
                <a:gd name="T35" fmla="*/ 21 h 64"/>
                <a:gd name="T36" fmla="*/ 27 w 95"/>
                <a:gd name="T37" fmla="*/ 40 h 64"/>
                <a:gd name="T38" fmla="*/ 22 w 95"/>
                <a:gd name="T39"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64">
                  <a:moveTo>
                    <a:pt x="25" y="64"/>
                  </a:moveTo>
                  <a:cubicBezTo>
                    <a:pt x="16" y="64"/>
                    <a:pt x="7" y="59"/>
                    <a:pt x="4" y="50"/>
                  </a:cubicBezTo>
                  <a:cubicBezTo>
                    <a:pt x="0" y="41"/>
                    <a:pt x="3" y="30"/>
                    <a:pt x="11" y="24"/>
                  </a:cubicBezTo>
                  <a:cubicBezTo>
                    <a:pt x="13" y="22"/>
                    <a:pt x="15" y="21"/>
                    <a:pt x="18" y="21"/>
                  </a:cubicBezTo>
                  <a:cubicBezTo>
                    <a:pt x="18" y="21"/>
                    <a:pt x="18" y="21"/>
                    <a:pt x="18" y="21"/>
                  </a:cubicBezTo>
                  <a:cubicBezTo>
                    <a:pt x="18" y="21"/>
                    <a:pt x="19" y="21"/>
                    <a:pt x="19" y="21"/>
                  </a:cubicBezTo>
                  <a:cubicBezTo>
                    <a:pt x="66" y="1"/>
                    <a:pt x="66" y="1"/>
                    <a:pt x="66" y="1"/>
                  </a:cubicBezTo>
                  <a:cubicBezTo>
                    <a:pt x="68" y="0"/>
                    <a:pt x="70" y="0"/>
                    <a:pt x="71" y="0"/>
                  </a:cubicBezTo>
                  <a:cubicBezTo>
                    <a:pt x="80" y="1"/>
                    <a:pt x="87" y="6"/>
                    <a:pt x="90" y="14"/>
                  </a:cubicBezTo>
                  <a:cubicBezTo>
                    <a:pt x="95" y="26"/>
                    <a:pt x="89" y="39"/>
                    <a:pt x="78" y="44"/>
                  </a:cubicBezTo>
                  <a:cubicBezTo>
                    <a:pt x="34" y="63"/>
                    <a:pt x="34" y="63"/>
                    <a:pt x="34" y="63"/>
                  </a:cubicBezTo>
                  <a:cubicBezTo>
                    <a:pt x="31" y="64"/>
                    <a:pt x="28" y="64"/>
                    <a:pt x="25" y="64"/>
                  </a:cubicBezTo>
                  <a:close/>
                  <a:moveTo>
                    <a:pt x="22" y="41"/>
                  </a:moveTo>
                  <a:cubicBezTo>
                    <a:pt x="22" y="42"/>
                    <a:pt x="22" y="42"/>
                    <a:pt x="22" y="43"/>
                  </a:cubicBezTo>
                  <a:cubicBezTo>
                    <a:pt x="23" y="44"/>
                    <a:pt x="25" y="45"/>
                    <a:pt x="26" y="44"/>
                  </a:cubicBezTo>
                  <a:cubicBezTo>
                    <a:pt x="70" y="26"/>
                    <a:pt x="70" y="26"/>
                    <a:pt x="70" y="26"/>
                  </a:cubicBezTo>
                  <a:cubicBezTo>
                    <a:pt x="72" y="25"/>
                    <a:pt x="72" y="23"/>
                    <a:pt x="72" y="22"/>
                  </a:cubicBezTo>
                  <a:cubicBezTo>
                    <a:pt x="71" y="21"/>
                    <a:pt x="71" y="21"/>
                    <a:pt x="71" y="21"/>
                  </a:cubicBezTo>
                  <a:cubicBezTo>
                    <a:pt x="27" y="40"/>
                    <a:pt x="27" y="40"/>
                    <a:pt x="27" y="40"/>
                  </a:cubicBezTo>
                  <a:cubicBezTo>
                    <a:pt x="25" y="40"/>
                    <a:pt x="24" y="41"/>
                    <a:pt x="2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151"/>
            <p:cNvSpPr>
              <a:spLocks noEditPoints="1"/>
            </p:cNvSpPr>
            <p:nvPr/>
          </p:nvSpPr>
          <p:spPr bwMode="auto">
            <a:xfrm>
              <a:off x="8640144" y="2185151"/>
              <a:ext cx="88940" cy="61713"/>
            </a:xfrm>
            <a:custGeom>
              <a:avLst/>
              <a:gdLst>
                <a:gd name="T0" fmla="*/ 23 w 93"/>
                <a:gd name="T1" fmla="*/ 64 h 64"/>
                <a:gd name="T2" fmla="*/ 20 w 93"/>
                <a:gd name="T3" fmla="*/ 64 h 64"/>
                <a:gd name="T4" fmla="*/ 4 w 93"/>
                <a:gd name="T5" fmla="*/ 51 h 64"/>
                <a:gd name="T6" fmla="*/ 17 w 93"/>
                <a:gd name="T7" fmla="*/ 21 h 64"/>
                <a:gd name="T8" fmla="*/ 61 w 93"/>
                <a:gd name="T9" fmla="*/ 2 h 64"/>
                <a:gd name="T10" fmla="*/ 70 w 93"/>
                <a:gd name="T11" fmla="*/ 0 h 64"/>
                <a:gd name="T12" fmla="*/ 91 w 93"/>
                <a:gd name="T13" fmla="*/ 14 h 64"/>
                <a:gd name="T14" fmla="*/ 90 w 93"/>
                <a:gd name="T15" fmla="*/ 34 h 64"/>
                <a:gd name="T16" fmla="*/ 83 w 93"/>
                <a:gd name="T17" fmla="*/ 39 h 64"/>
                <a:gd name="T18" fmla="*/ 83 w 93"/>
                <a:gd name="T19" fmla="*/ 39 h 64"/>
                <a:gd name="T20" fmla="*/ 28 w 93"/>
                <a:gd name="T21" fmla="*/ 63 h 64"/>
                <a:gd name="T22" fmla="*/ 28 w 93"/>
                <a:gd name="T23" fmla="*/ 63 h 64"/>
                <a:gd name="T24" fmla="*/ 23 w 93"/>
                <a:gd name="T25" fmla="*/ 64 h 64"/>
                <a:gd name="T26" fmla="*/ 18 w 93"/>
                <a:gd name="T27" fmla="*/ 46 h 64"/>
                <a:gd name="T28" fmla="*/ 23 w 93"/>
                <a:gd name="T29" fmla="*/ 54 h 64"/>
                <a:gd name="T30" fmla="*/ 18 w 93"/>
                <a:gd name="T31" fmla="*/ 46 h 64"/>
                <a:gd name="T32" fmla="*/ 70 w 93"/>
                <a:gd name="T33" fmla="*/ 20 h 64"/>
                <a:gd name="T34" fmla="*/ 69 w 93"/>
                <a:gd name="T35" fmla="*/ 21 h 64"/>
                <a:gd name="T36" fmla="*/ 24 w 93"/>
                <a:gd name="T37" fmla="*/ 39 h 64"/>
                <a:gd name="T38" fmla="*/ 23 w 93"/>
                <a:gd name="T39" fmla="*/ 43 h 64"/>
                <a:gd name="T40" fmla="*/ 23 w 93"/>
                <a:gd name="T41" fmla="*/ 43 h 64"/>
                <a:gd name="T42" fmla="*/ 72 w 93"/>
                <a:gd name="T43" fmla="*/ 22 h 64"/>
                <a:gd name="T44" fmla="*/ 70 w 93"/>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64">
                  <a:moveTo>
                    <a:pt x="23" y="64"/>
                  </a:moveTo>
                  <a:cubicBezTo>
                    <a:pt x="22" y="64"/>
                    <a:pt x="21" y="64"/>
                    <a:pt x="20" y="64"/>
                  </a:cubicBezTo>
                  <a:cubicBezTo>
                    <a:pt x="13" y="62"/>
                    <a:pt x="7" y="57"/>
                    <a:pt x="4" y="51"/>
                  </a:cubicBezTo>
                  <a:cubicBezTo>
                    <a:pt x="0" y="39"/>
                    <a:pt x="5" y="26"/>
                    <a:pt x="17" y="21"/>
                  </a:cubicBezTo>
                  <a:cubicBezTo>
                    <a:pt x="61" y="2"/>
                    <a:pt x="61" y="2"/>
                    <a:pt x="61" y="2"/>
                  </a:cubicBezTo>
                  <a:cubicBezTo>
                    <a:pt x="64" y="1"/>
                    <a:pt x="67" y="0"/>
                    <a:pt x="70" y="0"/>
                  </a:cubicBezTo>
                  <a:cubicBezTo>
                    <a:pt x="79" y="0"/>
                    <a:pt x="87" y="6"/>
                    <a:pt x="91" y="14"/>
                  </a:cubicBezTo>
                  <a:cubicBezTo>
                    <a:pt x="93" y="21"/>
                    <a:pt x="93" y="28"/>
                    <a:pt x="90" y="34"/>
                  </a:cubicBezTo>
                  <a:cubicBezTo>
                    <a:pt x="89" y="36"/>
                    <a:pt x="86" y="38"/>
                    <a:pt x="83" y="39"/>
                  </a:cubicBezTo>
                  <a:cubicBezTo>
                    <a:pt x="83" y="39"/>
                    <a:pt x="83" y="39"/>
                    <a:pt x="83" y="39"/>
                  </a:cubicBezTo>
                  <a:cubicBezTo>
                    <a:pt x="28" y="63"/>
                    <a:pt x="28" y="63"/>
                    <a:pt x="28" y="63"/>
                  </a:cubicBezTo>
                  <a:cubicBezTo>
                    <a:pt x="28" y="63"/>
                    <a:pt x="28" y="63"/>
                    <a:pt x="28" y="63"/>
                  </a:cubicBezTo>
                  <a:cubicBezTo>
                    <a:pt x="26" y="64"/>
                    <a:pt x="24" y="64"/>
                    <a:pt x="23" y="64"/>
                  </a:cubicBezTo>
                  <a:close/>
                  <a:moveTo>
                    <a:pt x="18" y="46"/>
                  </a:moveTo>
                  <a:cubicBezTo>
                    <a:pt x="23" y="54"/>
                    <a:pt x="23" y="54"/>
                    <a:pt x="23" y="54"/>
                  </a:cubicBezTo>
                  <a:lnTo>
                    <a:pt x="18" y="46"/>
                  </a:lnTo>
                  <a:close/>
                  <a:moveTo>
                    <a:pt x="70" y="20"/>
                  </a:moveTo>
                  <a:cubicBezTo>
                    <a:pt x="69" y="20"/>
                    <a:pt x="69" y="20"/>
                    <a:pt x="69" y="21"/>
                  </a:cubicBezTo>
                  <a:cubicBezTo>
                    <a:pt x="24" y="39"/>
                    <a:pt x="24" y="39"/>
                    <a:pt x="24" y="39"/>
                  </a:cubicBezTo>
                  <a:cubicBezTo>
                    <a:pt x="23" y="40"/>
                    <a:pt x="22" y="41"/>
                    <a:pt x="23" y="43"/>
                  </a:cubicBezTo>
                  <a:cubicBezTo>
                    <a:pt x="23" y="43"/>
                    <a:pt x="23" y="43"/>
                    <a:pt x="23" y="43"/>
                  </a:cubicBezTo>
                  <a:cubicBezTo>
                    <a:pt x="72" y="22"/>
                    <a:pt x="72" y="22"/>
                    <a:pt x="72" y="22"/>
                  </a:cubicBezTo>
                  <a:cubicBezTo>
                    <a:pt x="72" y="21"/>
                    <a:pt x="71" y="20"/>
                    <a:pt x="7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 name="Freeform 152"/>
            <p:cNvSpPr>
              <a:spLocks noEditPoints="1"/>
            </p:cNvSpPr>
            <p:nvPr/>
          </p:nvSpPr>
          <p:spPr bwMode="auto">
            <a:xfrm>
              <a:off x="8643775" y="2203302"/>
              <a:ext cx="101646" cy="66251"/>
            </a:xfrm>
            <a:custGeom>
              <a:avLst/>
              <a:gdLst>
                <a:gd name="T0" fmla="*/ 25 w 106"/>
                <a:gd name="T1" fmla="*/ 69 h 69"/>
                <a:gd name="T2" fmla="*/ 23 w 106"/>
                <a:gd name="T3" fmla="*/ 69 h 69"/>
                <a:gd name="T4" fmla="*/ 4 w 106"/>
                <a:gd name="T5" fmla="*/ 56 h 69"/>
                <a:gd name="T6" fmla="*/ 14 w 106"/>
                <a:gd name="T7" fmla="*/ 27 h 69"/>
                <a:gd name="T8" fmla="*/ 16 w 106"/>
                <a:gd name="T9" fmla="*/ 25 h 69"/>
                <a:gd name="T10" fmla="*/ 71 w 106"/>
                <a:gd name="T11" fmla="*/ 2 h 69"/>
                <a:gd name="T12" fmla="*/ 75 w 106"/>
                <a:gd name="T13" fmla="*/ 1 h 69"/>
                <a:gd name="T14" fmla="*/ 80 w 106"/>
                <a:gd name="T15" fmla="*/ 0 h 69"/>
                <a:gd name="T16" fmla="*/ 101 w 106"/>
                <a:gd name="T17" fmla="*/ 14 h 69"/>
                <a:gd name="T18" fmla="*/ 89 w 106"/>
                <a:gd name="T19" fmla="*/ 44 h 69"/>
                <a:gd name="T20" fmla="*/ 34 w 106"/>
                <a:gd name="T21" fmla="*/ 68 h 69"/>
                <a:gd name="T22" fmla="*/ 25 w 106"/>
                <a:gd name="T23" fmla="*/ 69 h 69"/>
                <a:gd name="T24" fmla="*/ 24 w 106"/>
                <a:gd name="T25" fmla="*/ 44 h 69"/>
                <a:gd name="T26" fmla="*/ 24 w 106"/>
                <a:gd name="T27" fmla="*/ 44 h 69"/>
                <a:gd name="T28" fmla="*/ 22 w 106"/>
                <a:gd name="T29" fmla="*/ 48 h 69"/>
                <a:gd name="T30" fmla="*/ 25 w 106"/>
                <a:gd name="T31" fmla="*/ 49 h 69"/>
                <a:gd name="T32" fmla="*/ 25 w 106"/>
                <a:gd name="T33" fmla="*/ 49 h 69"/>
                <a:gd name="T34" fmla="*/ 26 w 106"/>
                <a:gd name="T35" fmla="*/ 49 h 69"/>
                <a:gd name="T36" fmla="*/ 81 w 106"/>
                <a:gd name="T37" fmla="*/ 26 h 69"/>
                <a:gd name="T38" fmla="*/ 82 w 106"/>
                <a:gd name="T39" fmla="*/ 22 h 69"/>
                <a:gd name="T40" fmla="*/ 79 w 106"/>
                <a:gd name="T41" fmla="*/ 20 h 69"/>
                <a:gd name="T42" fmla="*/ 79 w 106"/>
                <a:gd name="T43" fmla="*/ 20 h 69"/>
                <a:gd name="T44" fmla="*/ 24 w 106"/>
                <a:gd name="T45"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69">
                  <a:moveTo>
                    <a:pt x="25" y="69"/>
                  </a:moveTo>
                  <a:cubicBezTo>
                    <a:pt x="24" y="69"/>
                    <a:pt x="24" y="69"/>
                    <a:pt x="23" y="69"/>
                  </a:cubicBezTo>
                  <a:cubicBezTo>
                    <a:pt x="15" y="68"/>
                    <a:pt x="7" y="63"/>
                    <a:pt x="4" y="56"/>
                  </a:cubicBezTo>
                  <a:cubicBezTo>
                    <a:pt x="0" y="45"/>
                    <a:pt x="4" y="33"/>
                    <a:pt x="14" y="27"/>
                  </a:cubicBezTo>
                  <a:cubicBezTo>
                    <a:pt x="15" y="26"/>
                    <a:pt x="15" y="26"/>
                    <a:pt x="16" y="25"/>
                  </a:cubicBezTo>
                  <a:cubicBezTo>
                    <a:pt x="71" y="2"/>
                    <a:pt x="71" y="2"/>
                    <a:pt x="71" y="2"/>
                  </a:cubicBezTo>
                  <a:cubicBezTo>
                    <a:pt x="72" y="1"/>
                    <a:pt x="73" y="1"/>
                    <a:pt x="75" y="1"/>
                  </a:cubicBezTo>
                  <a:cubicBezTo>
                    <a:pt x="76" y="0"/>
                    <a:pt x="78" y="0"/>
                    <a:pt x="80" y="0"/>
                  </a:cubicBezTo>
                  <a:cubicBezTo>
                    <a:pt x="89" y="0"/>
                    <a:pt x="97" y="5"/>
                    <a:pt x="101" y="14"/>
                  </a:cubicBezTo>
                  <a:cubicBezTo>
                    <a:pt x="106" y="25"/>
                    <a:pt x="100" y="39"/>
                    <a:pt x="89" y="44"/>
                  </a:cubicBezTo>
                  <a:cubicBezTo>
                    <a:pt x="34" y="68"/>
                    <a:pt x="34" y="68"/>
                    <a:pt x="34" y="68"/>
                  </a:cubicBezTo>
                  <a:cubicBezTo>
                    <a:pt x="31" y="69"/>
                    <a:pt x="28" y="69"/>
                    <a:pt x="25" y="69"/>
                  </a:cubicBezTo>
                  <a:close/>
                  <a:moveTo>
                    <a:pt x="24" y="44"/>
                  </a:moveTo>
                  <a:cubicBezTo>
                    <a:pt x="24" y="44"/>
                    <a:pt x="24" y="44"/>
                    <a:pt x="24" y="44"/>
                  </a:cubicBezTo>
                  <a:cubicBezTo>
                    <a:pt x="22" y="45"/>
                    <a:pt x="22" y="46"/>
                    <a:pt x="22" y="48"/>
                  </a:cubicBezTo>
                  <a:cubicBezTo>
                    <a:pt x="23" y="49"/>
                    <a:pt x="24" y="49"/>
                    <a:pt x="25" y="49"/>
                  </a:cubicBezTo>
                  <a:cubicBezTo>
                    <a:pt x="25" y="49"/>
                    <a:pt x="25" y="49"/>
                    <a:pt x="25" y="49"/>
                  </a:cubicBezTo>
                  <a:cubicBezTo>
                    <a:pt x="26" y="49"/>
                    <a:pt x="26" y="49"/>
                    <a:pt x="26" y="49"/>
                  </a:cubicBezTo>
                  <a:cubicBezTo>
                    <a:pt x="81" y="26"/>
                    <a:pt x="81" y="26"/>
                    <a:pt x="81" y="26"/>
                  </a:cubicBezTo>
                  <a:cubicBezTo>
                    <a:pt x="82" y="25"/>
                    <a:pt x="83" y="23"/>
                    <a:pt x="82" y="22"/>
                  </a:cubicBezTo>
                  <a:cubicBezTo>
                    <a:pt x="82" y="20"/>
                    <a:pt x="80" y="20"/>
                    <a:pt x="79" y="20"/>
                  </a:cubicBezTo>
                  <a:cubicBezTo>
                    <a:pt x="79" y="20"/>
                    <a:pt x="79" y="20"/>
                    <a:pt x="79" y="20"/>
                  </a:cubicBezTo>
                  <a:lnTo>
                    <a:pt x="24"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 name="Freeform 153"/>
            <p:cNvSpPr>
              <a:spLocks noEditPoints="1"/>
            </p:cNvSpPr>
            <p:nvPr/>
          </p:nvSpPr>
          <p:spPr bwMode="auto">
            <a:xfrm>
              <a:off x="9069416" y="2264107"/>
              <a:ext cx="84402" cy="56268"/>
            </a:xfrm>
            <a:custGeom>
              <a:avLst/>
              <a:gdLst>
                <a:gd name="T0" fmla="*/ 62 w 88"/>
                <a:gd name="T1" fmla="*/ 59 h 59"/>
                <a:gd name="T2" fmla="*/ 54 w 88"/>
                <a:gd name="T3" fmla="*/ 58 h 59"/>
                <a:gd name="T4" fmla="*/ 18 w 88"/>
                <a:gd name="T5" fmla="*/ 45 h 59"/>
                <a:gd name="T6" fmla="*/ 4 w 88"/>
                <a:gd name="T7" fmla="*/ 15 h 59"/>
                <a:gd name="T8" fmla="*/ 26 w 88"/>
                <a:gd name="T9" fmla="*/ 0 h 59"/>
                <a:gd name="T10" fmla="*/ 34 w 88"/>
                <a:gd name="T11" fmla="*/ 2 h 59"/>
                <a:gd name="T12" fmla="*/ 70 w 88"/>
                <a:gd name="T13" fmla="*/ 15 h 59"/>
                <a:gd name="T14" fmla="*/ 84 w 88"/>
                <a:gd name="T15" fmla="*/ 44 h 59"/>
                <a:gd name="T16" fmla="*/ 62 w 88"/>
                <a:gd name="T17" fmla="*/ 59 h 59"/>
                <a:gd name="T18" fmla="*/ 26 w 88"/>
                <a:gd name="T19" fmla="*/ 20 h 59"/>
                <a:gd name="T20" fmla="*/ 23 w 88"/>
                <a:gd name="T21" fmla="*/ 22 h 59"/>
                <a:gd name="T22" fmla="*/ 25 w 88"/>
                <a:gd name="T23" fmla="*/ 26 h 59"/>
                <a:gd name="T24" fmla="*/ 61 w 88"/>
                <a:gd name="T25" fmla="*/ 39 h 59"/>
                <a:gd name="T26" fmla="*/ 65 w 88"/>
                <a:gd name="T27" fmla="*/ 38 h 59"/>
                <a:gd name="T28" fmla="*/ 63 w 88"/>
                <a:gd name="T29" fmla="*/ 34 h 59"/>
                <a:gd name="T30" fmla="*/ 27 w 88"/>
                <a:gd name="T31" fmla="*/ 20 h 59"/>
                <a:gd name="T32" fmla="*/ 26 w 88"/>
                <a:gd name="T3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59">
                  <a:moveTo>
                    <a:pt x="62" y="59"/>
                  </a:moveTo>
                  <a:cubicBezTo>
                    <a:pt x="60" y="59"/>
                    <a:pt x="57" y="59"/>
                    <a:pt x="54" y="58"/>
                  </a:cubicBezTo>
                  <a:cubicBezTo>
                    <a:pt x="18" y="45"/>
                    <a:pt x="18" y="45"/>
                    <a:pt x="18" y="45"/>
                  </a:cubicBezTo>
                  <a:cubicBezTo>
                    <a:pt x="6" y="40"/>
                    <a:pt x="0" y="27"/>
                    <a:pt x="4" y="15"/>
                  </a:cubicBezTo>
                  <a:cubicBezTo>
                    <a:pt x="8" y="6"/>
                    <a:pt x="16" y="0"/>
                    <a:pt x="26" y="0"/>
                  </a:cubicBezTo>
                  <a:cubicBezTo>
                    <a:pt x="29" y="0"/>
                    <a:pt x="31" y="1"/>
                    <a:pt x="34" y="2"/>
                  </a:cubicBezTo>
                  <a:cubicBezTo>
                    <a:pt x="70" y="15"/>
                    <a:pt x="70" y="15"/>
                    <a:pt x="70" y="15"/>
                  </a:cubicBezTo>
                  <a:cubicBezTo>
                    <a:pt x="82" y="19"/>
                    <a:pt x="88" y="32"/>
                    <a:pt x="84" y="44"/>
                  </a:cubicBezTo>
                  <a:cubicBezTo>
                    <a:pt x="80" y="53"/>
                    <a:pt x="72" y="59"/>
                    <a:pt x="62" y="59"/>
                  </a:cubicBezTo>
                  <a:close/>
                  <a:moveTo>
                    <a:pt x="26" y="20"/>
                  </a:moveTo>
                  <a:cubicBezTo>
                    <a:pt x="25" y="20"/>
                    <a:pt x="24" y="21"/>
                    <a:pt x="23" y="22"/>
                  </a:cubicBezTo>
                  <a:cubicBezTo>
                    <a:pt x="23" y="24"/>
                    <a:pt x="23" y="25"/>
                    <a:pt x="25" y="26"/>
                  </a:cubicBezTo>
                  <a:cubicBezTo>
                    <a:pt x="61" y="39"/>
                    <a:pt x="61" y="39"/>
                    <a:pt x="61" y="39"/>
                  </a:cubicBezTo>
                  <a:cubicBezTo>
                    <a:pt x="63" y="40"/>
                    <a:pt x="64" y="39"/>
                    <a:pt x="65" y="38"/>
                  </a:cubicBezTo>
                  <a:cubicBezTo>
                    <a:pt x="65" y="36"/>
                    <a:pt x="65" y="34"/>
                    <a:pt x="63" y="34"/>
                  </a:cubicBezTo>
                  <a:cubicBezTo>
                    <a:pt x="27" y="20"/>
                    <a:pt x="27" y="20"/>
                    <a:pt x="27" y="20"/>
                  </a:cubicBezTo>
                  <a:cubicBezTo>
                    <a:pt x="27" y="20"/>
                    <a:pt x="26" y="20"/>
                    <a:pt x="2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54"/>
            <p:cNvSpPr>
              <a:spLocks noEditPoints="1"/>
            </p:cNvSpPr>
            <p:nvPr/>
          </p:nvSpPr>
          <p:spPr bwMode="auto">
            <a:xfrm>
              <a:off x="9061248" y="2230528"/>
              <a:ext cx="91663" cy="60806"/>
            </a:xfrm>
            <a:custGeom>
              <a:avLst/>
              <a:gdLst>
                <a:gd name="T0" fmla="*/ 70 w 95"/>
                <a:gd name="T1" fmla="*/ 64 h 64"/>
                <a:gd name="T2" fmla="*/ 61 w 95"/>
                <a:gd name="T3" fmla="*/ 63 h 64"/>
                <a:gd name="T4" fmla="*/ 17 w 95"/>
                <a:gd name="T5" fmla="*/ 44 h 64"/>
                <a:gd name="T6" fmla="*/ 5 w 95"/>
                <a:gd name="T7" fmla="*/ 14 h 64"/>
                <a:gd name="T8" fmla="*/ 24 w 95"/>
                <a:gd name="T9" fmla="*/ 0 h 64"/>
                <a:gd name="T10" fmla="*/ 29 w 95"/>
                <a:gd name="T11" fmla="*/ 1 h 64"/>
                <a:gd name="T12" fmla="*/ 76 w 95"/>
                <a:gd name="T13" fmla="*/ 21 h 64"/>
                <a:gd name="T14" fmla="*/ 77 w 95"/>
                <a:gd name="T15" fmla="*/ 21 h 64"/>
                <a:gd name="T16" fmla="*/ 84 w 95"/>
                <a:gd name="T17" fmla="*/ 24 h 64"/>
                <a:gd name="T18" fmla="*/ 91 w 95"/>
                <a:gd name="T19" fmla="*/ 50 h 64"/>
                <a:gd name="T20" fmla="*/ 70 w 95"/>
                <a:gd name="T21" fmla="*/ 64 h 64"/>
                <a:gd name="T22" fmla="*/ 24 w 95"/>
                <a:gd name="T23" fmla="*/ 21 h 64"/>
                <a:gd name="T24" fmla="*/ 23 w 95"/>
                <a:gd name="T25" fmla="*/ 22 h 64"/>
                <a:gd name="T26" fmla="*/ 25 w 95"/>
                <a:gd name="T27" fmla="*/ 26 h 64"/>
                <a:gd name="T28" fmla="*/ 69 w 95"/>
                <a:gd name="T29" fmla="*/ 44 h 64"/>
                <a:gd name="T30" fmla="*/ 73 w 95"/>
                <a:gd name="T31" fmla="*/ 43 h 64"/>
                <a:gd name="T32" fmla="*/ 73 w 95"/>
                <a:gd name="T33" fmla="*/ 41 h 64"/>
                <a:gd name="T34" fmla="*/ 68 w 95"/>
                <a:gd name="T35" fmla="*/ 40 h 64"/>
                <a:gd name="T36" fmla="*/ 24 w 95"/>
                <a:gd name="T37"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4">
                  <a:moveTo>
                    <a:pt x="70" y="64"/>
                  </a:moveTo>
                  <a:cubicBezTo>
                    <a:pt x="67" y="64"/>
                    <a:pt x="64" y="64"/>
                    <a:pt x="61" y="63"/>
                  </a:cubicBezTo>
                  <a:cubicBezTo>
                    <a:pt x="17" y="44"/>
                    <a:pt x="17" y="44"/>
                    <a:pt x="17" y="44"/>
                  </a:cubicBezTo>
                  <a:cubicBezTo>
                    <a:pt x="6" y="39"/>
                    <a:pt x="0" y="26"/>
                    <a:pt x="5" y="14"/>
                  </a:cubicBezTo>
                  <a:cubicBezTo>
                    <a:pt x="8" y="6"/>
                    <a:pt x="15" y="1"/>
                    <a:pt x="24" y="0"/>
                  </a:cubicBezTo>
                  <a:cubicBezTo>
                    <a:pt x="26" y="0"/>
                    <a:pt x="27" y="0"/>
                    <a:pt x="29" y="1"/>
                  </a:cubicBezTo>
                  <a:cubicBezTo>
                    <a:pt x="76" y="21"/>
                    <a:pt x="76" y="21"/>
                    <a:pt x="76" y="21"/>
                  </a:cubicBezTo>
                  <a:cubicBezTo>
                    <a:pt x="76" y="21"/>
                    <a:pt x="77" y="21"/>
                    <a:pt x="77" y="21"/>
                  </a:cubicBezTo>
                  <a:cubicBezTo>
                    <a:pt x="80" y="21"/>
                    <a:pt x="82" y="22"/>
                    <a:pt x="84" y="24"/>
                  </a:cubicBezTo>
                  <a:cubicBezTo>
                    <a:pt x="92" y="30"/>
                    <a:pt x="95" y="41"/>
                    <a:pt x="91" y="50"/>
                  </a:cubicBezTo>
                  <a:cubicBezTo>
                    <a:pt x="88" y="59"/>
                    <a:pt x="79" y="64"/>
                    <a:pt x="70" y="64"/>
                  </a:cubicBezTo>
                  <a:close/>
                  <a:moveTo>
                    <a:pt x="24" y="21"/>
                  </a:moveTo>
                  <a:cubicBezTo>
                    <a:pt x="24" y="21"/>
                    <a:pt x="24" y="21"/>
                    <a:pt x="23" y="22"/>
                  </a:cubicBezTo>
                  <a:cubicBezTo>
                    <a:pt x="23" y="23"/>
                    <a:pt x="24" y="25"/>
                    <a:pt x="25" y="26"/>
                  </a:cubicBezTo>
                  <a:cubicBezTo>
                    <a:pt x="69" y="44"/>
                    <a:pt x="69" y="44"/>
                    <a:pt x="69" y="44"/>
                  </a:cubicBezTo>
                  <a:cubicBezTo>
                    <a:pt x="70" y="45"/>
                    <a:pt x="72" y="44"/>
                    <a:pt x="73" y="43"/>
                  </a:cubicBezTo>
                  <a:cubicBezTo>
                    <a:pt x="73" y="42"/>
                    <a:pt x="73" y="42"/>
                    <a:pt x="73" y="41"/>
                  </a:cubicBezTo>
                  <a:cubicBezTo>
                    <a:pt x="71" y="41"/>
                    <a:pt x="70" y="40"/>
                    <a:pt x="68" y="40"/>
                  </a:cubicBezTo>
                  <a:lnTo>
                    <a:pt x="24"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 name="Freeform 155"/>
            <p:cNvSpPr>
              <a:spLocks noEditPoints="1"/>
            </p:cNvSpPr>
            <p:nvPr/>
          </p:nvSpPr>
          <p:spPr bwMode="auto">
            <a:xfrm>
              <a:off x="9073953" y="2185151"/>
              <a:ext cx="88940" cy="61713"/>
            </a:xfrm>
            <a:custGeom>
              <a:avLst/>
              <a:gdLst>
                <a:gd name="T0" fmla="*/ 70 w 93"/>
                <a:gd name="T1" fmla="*/ 64 h 64"/>
                <a:gd name="T2" fmla="*/ 65 w 93"/>
                <a:gd name="T3" fmla="*/ 63 h 64"/>
                <a:gd name="T4" fmla="*/ 65 w 93"/>
                <a:gd name="T5" fmla="*/ 63 h 64"/>
                <a:gd name="T6" fmla="*/ 65 w 93"/>
                <a:gd name="T7" fmla="*/ 63 h 64"/>
                <a:gd name="T8" fmla="*/ 65 w 93"/>
                <a:gd name="T9" fmla="*/ 63 h 64"/>
                <a:gd name="T10" fmla="*/ 10 w 93"/>
                <a:gd name="T11" fmla="*/ 39 h 64"/>
                <a:gd name="T12" fmla="*/ 10 w 93"/>
                <a:gd name="T13" fmla="*/ 39 h 64"/>
                <a:gd name="T14" fmla="*/ 3 w 93"/>
                <a:gd name="T15" fmla="*/ 34 h 64"/>
                <a:gd name="T16" fmla="*/ 2 w 93"/>
                <a:gd name="T17" fmla="*/ 14 h 64"/>
                <a:gd name="T18" fmla="*/ 23 w 93"/>
                <a:gd name="T19" fmla="*/ 0 h 64"/>
                <a:gd name="T20" fmla="*/ 32 w 93"/>
                <a:gd name="T21" fmla="*/ 2 h 64"/>
                <a:gd name="T22" fmla="*/ 76 w 93"/>
                <a:gd name="T23" fmla="*/ 21 h 64"/>
                <a:gd name="T24" fmla="*/ 89 w 93"/>
                <a:gd name="T25" fmla="*/ 51 h 64"/>
                <a:gd name="T26" fmla="*/ 73 w 93"/>
                <a:gd name="T27" fmla="*/ 64 h 64"/>
                <a:gd name="T28" fmla="*/ 70 w 93"/>
                <a:gd name="T29" fmla="*/ 64 h 64"/>
                <a:gd name="T30" fmla="*/ 21 w 93"/>
                <a:gd name="T31" fmla="*/ 22 h 64"/>
                <a:gd name="T32" fmla="*/ 70 w 93"/>
                <a:gd name="T33" fmla="*/ 43 h 64"/>
                <a:gd name="T34" fmla="*/ 70 w 93"/>
                <a:gd name="T35" fmla="*/ 43 h 64"/>
                <a:gd name="T36" fmla="*/ 69 w 93"/>
                <a:gd name="T37" fmla="*/ 39 h 64"/>
                <a:gd name="T38" fmla="*/ 24 w 93"/>
                <a:gd name="T39" fmla="*/ 21 h 64"/>
                <a:gd name="T40" fmla="*/ 21 w 93"/>
                <a:gd name="T41" fmla="*/ 2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64">
                  <a:moveTo>
                    <a:pt x="70" y="64"/>
                  </a:moveTo>
                  <a:cubicBezTo>
                    <a:pt x="69" y="64"/>
                    <a:pt x="67" y="64"/>
                    <a:pt x="65" y="63"/>
                  </a:cubicBezTo>
                  <a:cubicBezTo>
                    <a:pt x="65" y="63"/>
                    <a:pt x="65" y="63"/>
                    <a:pt x="65" y="63"/>
                  </a:cubicBezTo>
                  <a:cubicBezTo>
                    <a:pt x="65" y="63"/>
                    <a:pt x="65" y="63"/>
                    <a:pt x="65" y="63"/>
                  </a:cubicBezTo>
                  <a:cubicBezTo>
                    <a:pt x="65" y="63"/>
                    <a:pt x="65" y="63"/>
                    <a:pt x="65" y="63"/>
                  </a:cubicBezTo>
                  <a:cubicBezTo>
                    <a:pt x="10" y="39"/>
                    <a:pt x="10" y="39"/>
                    <a:pt x="10" y="39"/>
                  </a:cubicBezTo>
                  <a:cubicBezTo>
                    <a:pt x="10" y="39"/>
                    <a:pt x="10" y="39"/>
                    <a:pt x="10" y="39"/>
                  </a:cubicBezTo>
                  <a:cubicBezTo>
                    <a:pt x="7" y="38"/>
                    <a:pt x="5" y="36"/>
                    <a:pt x="3" y="34"/>
                  </a:cubicBezTo>
                  <a:cubicBezTo>
                    <a:pt x="0" y="28"/>
                    <a:pt x="0" y="21"/>
                    <a:pt x="2" y="14"/>
                  </a:cubicBezTo>
                  <a:cubicBezTo>
                    <a:pt x="6" y="6"/>
                    <a:pt x="14" y="0"/>
                    <a:pt x="23" y="0"/>
                  </a:cubicBezTo>
                  <a:cubicBezTo>
                    <a:pt x="26" y="0"/>
                    <a:pt x="29" y="1"/>
                    <a:pt x="32" y="2"/>
                  </a:cubicBezTo>
                  <a:cubicBezTo>
                    <a:pt x="76" y="21"/>
                    <a:pt x="76" y="21"/>
                    <a:pt x="76" y="21"/>
                  </a:cubicBezTo>
                  <a:cubicBezTo>
                    <a:pt x="88" y="26"/>
                    <a:pt x="93" y="39"/>
                    <a:pt x="89" y="51"/>
                  </a:cubicBezTo>
                  <a:cubicBezTo>
                    <a:pt x="86" y="57"/>
                    <a:pt x="80" y="62"/>
                    <a:pt x="73" y="64"/>
                  </a:cubicBezTo>
                  <a:cubicBezTo>
                    <a:pt x="72" y="64"/>
                    <a:pt x="71" y="64"/>
                    <a:pt x="70" y="64"/>
                  </a:cubicBezTo>
                  <a:close/>
                  <a:moveTo>
                    <a:pt x="21" y="22"/>
                  </a:moveTo>
                  <a:cubicBezTo>
                    <a:pt x="70" y="43"/>
                    <a:pt x="70" y="43"/>
                    <a:pt x="70" y="43"/>
                  </a:cubicBezTo>
                  <a:cubicBezTo>
                    <a:pt x="70" y="43"/>
                    <a:pt x="70" y="43"/>
                    <a:pt x="70" y="43"/>
                  </a:cubicBezTo>
                  <a:cubicBezTo>
                    <a:pt x="71" y="41"/>
                    <a:pt x="70" y="40"/>
                    <a:pt x="69" y="39"/>
                  </a:cubicBezTo>
                  <a:cubicBezTo>
                    <a:pt x="24" y="21"/>
                    <a:pt x="24" y="21"/>
                    <a:pt x="24" y="21"/>
                  </a:cubicBezTo>
                  <a:cubicBezTo>
                    <a:pt x="23" y="20"/>
                    <a:pt x="22" y="20"/>
                    <a:pt x="21"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 name="Freeform 156"/>
            <p:cNvSpPr>
              <a:spLocks noEditPoints="1"/>
            </p:cNvSpPr>
            <p:nvPr/>
          </p:nvSpPr>
          <p:spPr bwMode="auto">
            <a:xfrm>
              <a:off x="9057618" y="2203302"/>
              <a:ext cx="101646" cy="66251"/>
            </a:xfrm>
            <a:custGeom>
              <a:avLst/>
              <a:gdLst>
                <a:gd name="T0" fmla="*/ 81 w 106"/>
                <a:gd name="T1" fmla="*/ 69 h 69"/>
                <a:gd name="T2" fmla="*/ 72 w 106"/>
                <a:gd name="T3" fmla="*/ 68 h 69"/>
                <a:gd name="T4" fmla="*/ 17 w 106"/>
                <a:gd name="T5" fmla="*/ 44 h 69"/>
                <a:gd name="T6" fmla="*/ 5 w 106"/>
                <a:gd name="T7" fmla="*/ 14 h 69"/>
                <a:gd name="T8" fmla="*/ 26 w 106"/>
                <a:gd name="T9" fmla="*/ 0 h 69"/>
                <a:gd name="T10" fmla="*/ 31 w 106"/>
                <a:gd name="T11" fmla="*/ 1 h 69"/>
                <a:gd name="T12" fmla="*/ 35 w 106"/>
                <a:gd name="T13" fmla="*/ 2 h 69"/>
                <a:gd name="T14" fmla="*/ 90 w 106"/>
                <a:gd name="T15" fmla="*/ 25 h 69"/>
                <a:gd name="T16" fmla="*/ 92 w 106"/>
                <a:gd name="T17" fmla="*/ 27 h 69"/>
                <a:gd name="T18" fmla="*/ 102 w 106"/>
                <a:gd name="T19" fmla="*/ 56 h 69"/>
                <a:gd name="T20" fmla="*/ 83 w 106"/>
                <a:gd name="T21" fmla="*/ 69 h 69"/>
                <a:gd name="T22" fmla="*/ 81 w 106"/>
                <a:gd name="T23" fmla="*/ 69 h 69"/>
                <a:gd name="T24" fmla="*/ 26 w 106"/>
                <a:gd name="T25" fmla="*/ 20 h 69"/>
                <a:gd name="T26" fmla="*/ 24 w 106"/>
                <a:gd name="T27" fmla="*/ 22 h 69"/>
                <a:gd name="T28" fmla="*/ 25 w 106"/>
                <a:gd name="T29" fmla="*/ 26 h 69"/>
                <a:gd name="T30" fmla="*/ 80 w 106"/>
                <a:gd name="T31" fmla="*/ 49 h 69"/>
                <a:gd name="T32" fmla="*/ 81 w 106"/>
                <a:gd name="T33" fmla="*/ 49 h 69"/>
                <a:gd name="T34" fmla="*/ 81 w 106"/>
                <a:gd name="T35" fmla="*/ 49 h 69"/>
                <a:gd name="T36" fmla="*/ 84 w 106"/>
                <a:gd name="T37" fmla="*/ 48 h 69"/>
                <a:gd name="T38" fmla="*/ 82 w 106"/>
                <a:gd name="T39" fmla="*/ 44 h 69"/>
                <a:gd name="T40" fmla="*/ 82 w 106"/>
                <a:gd name="T41" fmla="*/ 44 h 69"/>
                <a:gd name="T42" fmla="*/ 82 w 106"/>
                <a:gd name="T43" fmla="*/ 44 h 69"/>
                <a:gd name="T44" fmla="*/ 82 w 106"/>
                <a:gd name="T45" fmla="*/ 44 h 69"/>
                <a:gd name="T46" fmla="*/ 27 w 106"/>
                <a:gd name="T47" fmla="*/ 20 h 69"/>
                <a:gd name="T48" fmla="*/ 27 w 106"/>
                <a:gd name="T49" fmla="*/ 20 h 69"/>
                <a:gd name="T50" fmla="*/ 26 w 106"/>
                <a:gd name="T5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69">
                  <a:moveTo>
                    <a:pt x="81" y="69"/>
                  </a:moveTo>
                  <a:cubicBezTo>
                    <a:pt x="78" y="69"/>
                    <a:pt x="75" y="69"/>
                    <a:pt x="72" y="68"/>
                  </a:cubicBezTo>
                  <a:cubicBezTo>
                    <a:pt x="17" y="44"/>
                    <a:pt x="17" y="44"/>
                    <a:pt x="17" y="44"/>
                  </a:cubicBezTo>
                  <a:cubicBezTo>
                    <a:pt x="6" y="39"/>
                    <a:pt x="0" y="25"/>
                    <a:pt x="5" y="14"/>
                  </a:cubicBezTo>
                  <a:cubicBezTo>
                    <a:pt x="9" y="5"/>
                    <a:pt x="17" y="0"/>
                    <a:pt x="26" y="0"/>
                  </a:cubicBezTo>
                  <a:cubicBezTo>
                    <a:pt x="28" y="0"/>
                    <a:pt x="30" y="0"/>
                    <a:pt x="31" y="1"/>
                  </a:cubicBezTo>
                  <a:cubicBezTo>
                    <a:pt x="33" y="1"/>
                    <a:pt x="34" y="1"/>
                    <a:pt x="35" y="2"/>
                  </a:cubicBezTo>
                  <a:cubicBezTo>
                    <a:pt x="90" y="25"/>
                    <a:pt x="90" y="25"/>
                    <a:pt x="90" y="25"/>
                  </a:cubicBezTo>
                  <a:cubicBezTo>
                    <a:pt x="91" y="26"/>
                    <a:pt x="91" y="26"/>
                    <a:pt x="92" y="27"/>
                  </a:cubicBezTo>
                  <a:cubicBezTo>
                    <a:pt x="102" y="33"/>
                    <a:pt x="106" y="45"/>
                    <a:pt x="102" y="56"/>
                  </a:cubicBezTo>
                  <a:cubicBezTo>
                    <a:pt x="99" y="63"/>
                    <a:pt x="91" y="68"/>
                    <a:pt x="83" y="69"/>
                  </a:cubicBezTo>
                  <a:cubicBezTo>
                    <a:pt x="82" y="69"/>
                    <a:pt x="82" y="69"/>
                    <a:pt x="81" y="69"/>
                  </a:cubicBezTo>
                  <a:close/>
                  <a:moveTo>
                    <a:pt x="26" y="20"/>
                  </a:moveTo>
                  <a:cubicBezTo>
                    <a:pt x="25" y="20"/>
                    <a:pt x="24" y="20"/>
                    <a:pt x="24" y="22"/>
                  </a:cubicBezTo>
                  <a:cubicBezTo>
                    <a:pt x="23" y="23"/>
                    <a:pt x="24" y="25"/>
                    <a:pt x="25" y="26"/>
                  </a:cubicBezTo>
                  <a:cubicBezTo>
                    <a:pt x="80" y="49"/>
                    <a:pt x="80" y="49"/>
                    <a:pt x="80" y="49"/>
                  </a:cubicBezTo>
                  <a:cubicBezTo>
                    <a:pt x="80" y="49"/>
                    <a:pt x="81" y="49"/>
                    <a:pt x="81" y="49"/>
                  </a:cubicBezTo>
                  <a:cubicBezTo>
                    <a:pt x="81" y="49"/>
                    <a:pt x="81" y="49"/>
                    <a:pt x="81" y="49"/>
                  </a:cubicBezTo>
                  <a:cubicBezTo>
                    <a:pt x="82" y="49"/>
                    <a:pt x="83" y="49"/>
                    <a:pt x="84" y="48"/>
                  </a:cubicBezTo>
                  <a:cubicBezTo>
                    <a:pt x="84" y="46"/>
                    <a:pt x="84" y="45"/>
                    <a:pt x="82" y="44"/>
                  </a:cubicBezTo>
                  <a:cubicBezTo>
                    <a:pt x="82" y="44"/>
                    <a:pt x="82" y="44"/>
                    <a:pt x="82" y="44"/>
                  </a:cubicBezTo>
                  <a:cubicBezTo>
                    <a:pt x="82" y="44"/>
                    <a:pt x="82" y="44"/>
                    <a:pt x="82" y="44"/>
                  </a:cubicBezTo>
                  <a:cubicBezTo>
                    <a:pt x="82" y="44"/>
                    <a:pt x="82" y="44"/>
                    <a:pt x="82" y="44"/>
                  </a:cubicBezTo>
                  <a:cubicBezTo>
                    <a:pt x="27" y="20"/>
                    <a:pt x="27" y="20"/>
                    <a:pt x="27" y="20"/>
                  </a:cubicBezTo>
                  <a:cubicBezTo>
                    <a:pt x="27" y="20"/>
                    <a:pt x="27" y="20"/>
                    <a:pt x="27" y="20"/>
                  </a:cubicBezTo>
                  <a:cubicBezTo>
                    <a:pt x="27" y="20"/>
                    <a:pt x="26" y="20"/>
                    <a:pt x="2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85" name="Group 184">
            <a:extLst>
              <a:ext uri="{C183D7F6-B498-43B3-948B-1728B52AA6E4}">
                <adec:decorative xmlns:adec="http://schemas.microsoft.com/office/drawing/2017/decorative" val="1"/>
              </a:ext>
            </a:extLst>
          </p:cNvPr>
          <p:cNvGrpSpPr/>
          <p:nvPr/>
        </p:nvGrpSpPr>
        <p:grpSpPr>
          <a:xfrm>
            <a:off x="11316759" y="3386093"/>
            <a:ext cx="686676" cy="664620"/>
            <a:chOff x="2800172" y="3190406"/>
            <a:chExt cx="708496" cy="702082"/>
          </a:xfrm>
          <a:solidFill>
            <a:schemeClr val="accent1">
              <a:lumMod val="60000"/>
              <a:lumOff val="40000"/>
            </a:schemeClr>
          </a:solidFill>
        </p:grpSpPr>
        <p:sp>
          <p:nvSpPr>
            <p:cNvPr id="186" name="Freeform 381"/>
            <p:cNvSpPr>
              <a:spLocks noEditPoints="1"/>
            </p:cNvSpPr>
            <p:nvPr/>
          </p:nvSpPr>
          <p:spPr bwMode="auto">
            <a:xfrm>
              <a:off x="2925202" y="3289787"/>
              <a:ext cx="317379" cy="333409"/>
            </a:xfrm>
            <a:custGeom>
              <a:avLst/>
              <a:gdLst>
                <a:gd name="T0" fmla="*/ 350 w 394"/>
                <a:gd name="T1" fmla="*/ 282 h 419"/>
                <a:gd name="T2" fmla="*/ 261 w 394"/>
                <a:gd name="T3" fmla="*/ 249 h 419"/>
                <a:gd name="T4" fmla="*/ 292 w 394"/>
                <a:gd name="T5" fmla="*/ 182 h 419"/>
                <a:gd name="T6" fmla="*/ 297 w 394"/>
                <a:gd name="T7" fmla="*/ 106 h 419"/>
                <a:gd name="T8" fmla="*/ 197 w 394"/>
                <a:gd name="T9" fmla="*/ 0 h 419"/>
                <a:gd name="T10" fmla="*/ 97 w 394"/>
                <a:gd name="T11" fmla="*/ 106 h 419"/>
                <a:gd name="T12" fmla="*/ 102 w 394"/>
                <a:gd name="T13" fmla="*/ 182 h 419"/>
                <a:gd name="T14" fmla="*/ 133 w 394"/>
                <a:gd name="T15" fmla="*/ 249 h 419"/>
                <a:gd name="T16" fmla="*/ 43 w 394"/>
                <a:gd name="T17" fmla="*/ 282 h 419"/>
                <a:gd name="T18" fmla="*/ 0 w 394"/>
                <a:gd name="T19" fmla="*/ 402 h 419"/>
                <a:gd name="T20" fmla="*/ 11 w 394"/>
                <a:gd name="T21" fmla="*/ 418 h 419"/>
                <a:gd name="T22" fmla="*/ 28 w 394"/>
                <a:gd name="T23" fmla="*/ 407 h 419"/>
                <a:gd name="T24" fmla="*/ 61 w 394"/>
                <a:gd name="T25" fmla="*/ 304 h 419"/>
                <a:gd name="T26" fmla="*/ 80 w 394"/>
                <a:gd name="T27" fmla="*/ 294 h 419"/>
                <a:gd name="T28" fmla="*/ 137 w 394"/>
                <a:gd name="T29" fmla="*/ 277 h 419"/>
                <a:gd name="T30" fmla="*/ 183 w 394"/>
                <a:gd name="T31" fmla="*/ 357 h 419"/>
                <a:gd name="T32" fmla="*/ 211 w 394"/>
                <a:gd name="T33" fmla="*/ 357 h 419"/>
                <a:gd name="T34" fmla="*/ 257 w 394"/>
                <a:gd name="T35" fmla="*/ 277 h 419"/>
                <a:gd name="T36" fmla="*/ 315 w 394"/>
                <a:gd name="T37" fmla="*/ 294 h 419"/>
                <a:gd name="T38" fmla="*/ 333 w 394"/>
                <a:gd name="T39" fmla="*/ 304 h 419"/>
                <a:gd name="T40" fmla="*/ 366 w 394"/>
                <a:gd name="T41" fmla="*/ 407 h 419"/>
                <a:gd name="T42" fmla="*/ 383 w 394"/>
                <a:gd name="T43" fmla="*/ 418 h 419"/>
                <a:gd name="T44" fmla="*/ 394 w 394"/>
                <a:gd name="T45" fmla="*/ 402 h 419"/>
                <a:gd name="T46" fmla="*/ 233 w 394"/>
                <a:gd name="T47" fmla="*/ 218 h 419"/>
                <a:gd name="T48" fmla="*/ 230 w 394"/>
                <a:gd name="T49" fmla="*/ 226 h 419"/>
                <a:gd name="T50" fmla="*/ 235 w 394"/>
                <a:gd name="T51" fmla="*/ 259 h 419"/>
                <a:gd name="T52" fmla="*/ 159 w 394"/>
                <a:gd name="T53" fmla="*/ 259 h 419"/>
                <a:gd name="T54" fmla="*/ 164 w 394"/>
                <a:gd name="T55" fmla="*/ 226 h 419"/>
                <a:gd name="T56" fmla="*/ 161 w 394"/>
                <a:gd name="T57" fmla="*/ 218 h 419"/>
                <a:gd name="T58" fmla="*/ 127 w 394"/>
                <a:gd name="T59" fmla="*/ 167 h 419"/>
                <a:gd name="T60" fmla="*/ 125 w 394"/>
                <a:gd name="T61" fmla="*/ 158 h 419"/>
                <a:gd name="T62" fmla="*/ 115 w 394"/>
                <a:gd name="T63" fmla="*/ 157 h 419"/>
                <a:gd name="T64" fmla="*/ 114 w 394"/>
                <a:gd name="T65" fmla="*/ 128 h 419"/>
                <a:gd name="T66" fmla="*/ 117 w 394"/>
                <a:gd name="T67" fmla="*/ 127 h 419"/>
                <a:gd name="T68" fmla="*/ 119 w 394"/>
                <a:gd name="T69" fmla="*/ 126 h 419"/>
                <a:gd name="T70" fmla="*/ 121 w 394"/>
                <a:gd name="T71" fmla="*/ 124 h 419"/>
                <a:gd name="T72" fmla="*/ 123 w 394"/>
                <a:gd name="T73" fmla="*/ 122 h 419"/>
                <a:gd name="T74" fmla="*/ 124 w 394"/>
                <a:gd name="T75" fmla="*/ 119 h 419"/>
                <a:gd name="T76" fmla="*/ 124 w 394"/>
                <a:gd name="T77" fmla="*/ 117 h 419"/>
                <a:gd name="T78" fmla="*/ 125 w 394"/>
                <a:gd name="T79" fmla="*/ 114 h 419"/>
                <a:gd name="T80" fmla="*/ 140 w 394"/>
                <a:gd name="T81" fmla="*/ 69 h 419"/>
                <a:gd name="T82" fmla="*/ 167 w 394"/>
                <a:gd name="T83" fmla="*/ 73 h 419"/>
                <a:gd name="T84" fmla="*/ 178 w 394"/>
                <a:gd name="T85" fmla="*/ 78 h 419"/>
                <a:gd name="T86" fmla="*/ 237 w 394"/>
                <a:gd name="T87" fmla="*/ 94 h 419"/>
                <a:gd name="T88" fmla="*/ 269 w 394"/>
                <a:gd name="T89" fmla="*/ 114 h 419"/>
                <a:gd name="T90" fmla="*/ 269 w 394"/>
                <a:gd name="T91" fmla="*/ 115 h 419"/>
                <a:gd name="T92" fmla="*/ 270 w 394"/>
                <a:gd name="T93" fmla="*/ 121 h 419"/>
                <a:gd name="T94" fmla="*/ 271 w 394"/>
                <a:gd name="T95" fmla="*/ 123 h 419"/>
                <a:gd name="T96" fmla="*/ 273 w 394"/>
                <a:gd name="T97" fmla="*/ 124 h 419"/>
                <a:gd name="T98" fmla="*/ 279 w 394"/>
                <a:gd name="T99" fmla="*/ 128 h 419"/>
                <a:gd name="T100" fmla="*/ 279 w 394"/>
                <a:gd name="T101" fmla="*/ 157 h 419"/>
                <a:gd name="T102" fmla="*/ 269 w 394"/>
                <a:gd name="T103" fmla="*/ 158 h 419"/>
                <a:gd name="T104" fmla="*/ 267 w 394"/>
                <a:gd name="T105" fmla="*/ 167 h 419"/>
                <a:gd name="T106" fmla="*/ 233 w 394"/>
                <a:gd name="T107" fmla="*/ 218 h 419"/>
                <a:gd name="T108" fmla="*/ 226 w 394"/>
                <a:gd name="T109" fmla="*/ 66 h 419"/>
                <a:gd name="T110" fmla="*/ 179 w 394"/>
                <a:gd name="T111" fmla="*/ 48 h 419"/>
                <a:gd name="T112" fmla="*/ 197 w 394"/>
                <a:gd name="T113" fmla="*/ 28 h 419"/>
                <a:gd name="T114" fmla="*/ 258 w 394"/>
                <a:gd name="T115" fmla="*/ 6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 h="419">
                  <a:moveTo>
                    <a:pt x="379" y="330"/>
                  </a:moveTo>
                  <a:cubicBezTo>
                    <a:pt x="376" y="311"/>
                    <a:pt x="365" y="294"/>
                    <a:pt x="350" y="282"/>
                  </a:cubicBezTo>
                  <a:cubicBezTo>
                    <a:pt x="341" y="274"/>
                    <a:pt x="331" y="269"/>
                    <a:pt x="321" y="267"/>
                  </a:cubicBezTo>
                  <a:cubicBezTo>
                    <a:pt x="261" y="249"/>
                    <a:pt x="261" y="249"/>
                    <a:pt x="261" y="249"/>
                  </a:cubicBezTo>
                  <a:cubicBezTo>
                    <a:pt x="259" y="233"/>
                    <a:pt x="259" y="233"/>
                    <a:pt x="259" y="233"/>
                  </a:cubicBezTo>
                  <a:cubicBezTo>
                    <a:pt x="274" y="220"/>
                    <a:pt x="285" y="202"/>
                    <a:pt x="292" y="182"/>
                  </a:cubicBezTo>
                  <a:cubicBezTo>
                    <a:pt x="305" y="176"/>
                    <a:pt x="314" y="161"/>
                    <a:pt x="314" y="143"/>
                  </a:cubicBezTo>
                  <a:cubicBezTo>
                    <a:pt x="314" y="127"/>
                    <a:pt x="307" y="113"/>
                    <a:pt x="297" y="106"/>
                  </a:cubicBezTo>
                  <a:cubicBezTo>
                    <a:pt x="296" y="88"/>
                    <a:pt x="291" y="53"/>
                    <a:pt x="267" y="27"/>
                  </a:cubicBezTo>
                  <a:cubicBezTo>
                    <a:pt x="250" y="9"/>
                    <a:pt x="226" y="0"/>
                    <a:pt x="197" y="0"/>
                  </a:cubicBezTo>
                  <a:cubicBezTo>
                    <a:pt x="168" y="0"/>
                    <a:pt x="144" y="9"/>
                    <a:pt x="127" y="27"/>
                  </a:cubicBezTo>
                  <a:cubicBezTo>
                    <a:pt x="102" y="53"/>
                    <a:pt x="97" y="88"/>
                    <a:pt x="97" y="106"/>
                  </a:cubicBezTo>
                  <a:cubicBezTo>
                    <a:pt x="87" y="114"/>
                    <a:pt x="80" y="128"/>
                    <a:pt x="80" y="143"/>
                  </a:cubicBezTo>
                  <a:cubicBezTo>
                    <a:pt x="80" y="160"/>
                    <a:pt x="89" y="176"/>
                    <a:pt x="102" y="182"/>
                  </a:cubicBezTo>
                  <a:cubicBezTo>
                    <a:pt x="109" y="202"/>
                    <a:pt x="120" y="220"/>
                    <a:pt x="135" y="233"/>
                  </a:cubicBezTo>
                  <a:cubicBezTo>
                    <a:pt x="133" y="249"/>
                    <a:pt x="133" y="249"/>
                    <a:pt x="133" y="249"/>
                  </a:cubicBezTo>
                  <a:cubicBezTo>
                    <a:pt x="73" y="267"/>
                    <a:pt x="73" y="267"/>
                    <a:pt x="73" y="267"/>
                  </a:cubicBezTo>
                  <a:cubicBezTo>
                    <a:pt x="63" y="269"/>
                    <a:pt x="53" y="274"/>
                    <a:pt x="43" y="282"/>
                  </a:cubicBezTo>
                  <a:cubicBezTo>
                    <a:pt x="29" y="294"/>
                    <a:pt x="18" y="311"/>
                    <a:pt x="15" y="330"/>
                  </a:cubicBezTo>
                  <a:cubicBezTo>
                    <a:pt x="0" y="402"/>
                    <a:pt x="0" y="402"/>
                    <a:pt x="0" y="402"/>
                  </a:cubicBezTo>
                  <a:cubicBezTo>
                    <a:pt x="0" y="405"/>
                    <a:pt x="0" y="409"/>
                    <a:pt x="2" y="412"/>
                  </a:cubicBezTo>
                  <a:cubicBezTo>
                    <a:pt x="4" y="415"/>
                    <a:pt x="8" y="418"/>
                    <a:pt x="11" y="418"/>
                  </a:cubicBezTo>
                  <a:cubicBezTo>
                    <a:pt x="12" y="418"/>
                    <a:pt x="13" y="419"/>
                    <a:pt x="14" y="419"/>
                  </a:cubicBezTo>
                  <a:cubicBezTo>
                    <a:pt x="21" y="419"/>
                    <a:pt x="26" y="414"/>
                    <a:pt x="28" y="407"/>
                  </a:cubicBezTo>
                  <a:cubicBezTo>
                    <a:pt x="42" y="336"/>
                    <a:pt x="42" y="336"/>
                    <a:pt x="42" y="336"/>
                  </a:cubicBezTo>
                  <a:cubicBezTo>
                    <a:pt x="44" y="323"/>
                    <a:pt x="51" y="312"/>
                    <a:pt x="61" y="304"/>
                  </a:cubicBezTo>
                  <a:cubicBezTo>
                    <a:pt x="68" y="298"/>
                    <a:pt x="74" y="295"/>
                    <a:pt x="80" y="294"/>
                  </a:cubicBezTo>
                  <a:cubicBezTo>
                    <a:pt x="80" y="294"/>
                    <a:pt x="80" y="294"/>
                    <a:pt x="80" y="294"/>
                  </a:cubicBezTo>
                  <a:cubicBezTo>
                    <a:pt x="80" y="294"/>
                    <a:pt x="80" y="294"/>
                    <a:pt x="80" y="294"/>
                  </a:cubicBezTo>
                  <a:cubicBezTo>
                    <a:pt x="137" y="277"/>
                    <a:pt x="137" y="277"/>
                    <a:pt x="137" y="277"/>
                  </a:cubicBezTo>
                  <a:cubicBezTo>
                    <a:pt x="183" y="325"/>
                    <a:pt x="183" y="325"/>
                    <a:pt x="183" y="325"/>
                  </a:cubicBezTo>
                  <a:cubicBezTo>
                    <a:pt x="183" y="357"/>
                    <a:pt x="183" y="357"/>
                    <a:pt x="183" y="357"/>
                  </a:cubicBezTo>
                  <a:cubicBezTo>
                    <a:pt x="183" y="365"/>
                    <a:pt x="189" y="371"/>
                    <a:pt x="197" y="371"/>
                  </a:cubicBezTo>
                  <a:cubicBezTo>
                    <a:pt x="205" y="371"/>
                    <a:pt x="211" y="365"/>
                    <a:pt x="211" y="357"/>
                  </a:cubicBezTo>
                  <a:cubicBezTo>
                    <a:pt x="211" y="325"/>
                    <a:pt x="211" y="325"/>
                    <a:pt x="211" y="325"/>
                  </a:cubicBezTo>
                  <a:cubicBezTo>
                    <a:pt x="257" y="277"/>
                    <a:pt x="257" y="277"/>
                    <a:pt x="257" y="277"/>
                  </a:cubicBezTo>
                  <a:cubicBezTo>
                    <a:pt x="314" y="294"/>
                    <a:pt x="314" y="294"/>
                    <a:pt x="314" y="294"/>
                  </a:cubicBezTo>
                  <a:cubicBezTo>
                    <a:pt x="315" y="294"/>
                    <a:pt x="315" y="294"/>
                    <a:pt x="315" y="294"/>
                  </a:cubicBezTo>
                  <a:cubicBezTo>
                    <a:pt x="315" y="294"/>
                    <a:pt x="315" y="294"/>
                    <a:pt x="315" y="294"/>
                  </a:cubicBezTo>
                  <a:cubicBezTo>
                    <a:pt x="320" y="295"/>
                    <a:pt x="326" y="298"/>
                    <a:pt x="333" y="304"/>
                  </a:cubicBezTo>
                  <a:cubicBezTo>
                    <a:pt x="342" y="312"/>
                    <a:pt x="349" y="323"/>
                    <a:pt x="352" y="336"/>
                  </a:cubicBezTo>
                  <a:cubicBezTo>
                    <a:pt x="366" y="407"/>
                    <a:pt x="366" y="407"/>
                    <a:pt x="366" y="407"/>
                  </a:cubicBezTo>
                  <a:cubicBezTo>
                    <a:pt x="367" y="414"/>
                    <a:pt x="373" y="419"/>
                    <a:pt x="380" y="419"/>
                  </a:cubicBezTo>
                  <a:cubicBezTo>
                    <a:pt x="381" y="419"/>
                    <a:pt x="382" y="418"/>
                    <a:pt x="383" y="418"/>
                  </a:cubicBezTo>
                  <a:cubicBezTo>
                    <a:pt x="386" y="418"/>
                    <a:pt x="389" y="415"/>
                    <a:pt x="392" y="412"/>
                  </a:cubicBezTo>
                  <a:cubicBezTo>
                    <a:pt x="394" y="409"/>
                    <a:pt x="394" y="405"/>
                    <a:pt x="394" y="402"/>
                  </a:cubicBezTo>
                  <a:lnTo>
                    <a:pt x="379" y="330"/>
                  </a:lnTo>
                  <a:close/>
                  <a:moveTo>
                    <a:pt x="233" y="218"/>
                  </a:moveTo>
                  <a:cubicBezTo>
                    <a:pt x="230" y="221"/>
                    <a:pt x="230" y="221"/>
                    <a:pt x="230" y="221"/>
                  </a:cubicBezTo>
                  <a:cubicBezTo>
                    <a:pt x="230" y="226"/>
                    <a:pt x="230" y="226"/>
                    <a:pt x="230" y="226"/>
                  </a:cubicBezTo>
                  <a:cubicBezTo>
                    <a:pt x="233" y="253"/>
                    <a:pt x="233" y="253"/>
                    <a:pt x="233" y="253"/>
                  </a:cubicBezTo>
                  <a:cubicBezTo>
                    <a:pt x="234" y="255"/>
                    <a:pt x="234" y="257"/>
                    <a:pt x="235" y="259"/>
                  </a:cubicBezTo>
                  <a:cubicBezTo>
                    <a:pt x="197" y="299"/>
                    <a:pt x="197" y="299"/>
                    <a:pt x="197" y="299"/>
                  </a:cubicBezTo>
                  <a:cubicBezTo>
                    <a:pt x="159" y="259"/>
                    <a:pt x="159" y="259"/>
                    <a:pt x="159" y="259"/>
                  </a:cubicBezTo>
                  <a:cubicBezTo>
                    <a:pt x="160" y="257"/>
                    <a:pt x="160" y="255"/>
                    <a:pt x="160" y="253"/>
                  </a:cubicBezTo>
                  <a:cubicBezTo>
                    <a:pt x="164" y="226"/>
                    <a:pt x="164" y="226"/>
                    <a:pt x="164" y="226"/>
                  </a:cubicBezTo>
                  <a:cubicBezTo>
                    <a:pt x="164" y="221"/>
                    <a:pt x="164" y="221"/>
                    <a:pt x="164" y="221"/>
                  </a:cubicBezTo>
                  <a:cubicBezTo>
                    <a:pt x="161" y="218"/>
                    <a:pt x="161" y="218"/>
                    <a:pt x="161" y="218"/>
                  </a:cubicBezTo>
                  <a:cubicBezTo>
                    <a:pt x="158" y="216"/>
                    <a:pt x="158" y="216"/>
                    <a:pt x="158" y="216"/>
                  </a:cubicBezTo>
                  <a:cubicBezTo>
                    <a:pt x="143" y="205"/>
                    <a:pt x="132" y="188"/>
                    <a:pt x="127" y="167"/>
                  </a:cubicBezTo>
                  <a:cubicBezTo>
                    <a:pt x="126" y="163"/>
                    <a:pt x="126" y="163"/>
                    <a:pt x="126" y="163"/>
                  </a:cubicBezTo>
                  <a:cubicBezTo>
                    <a:pt x="125" y="158"/>
                    <a:pt x="125" y="158"/>
                    <a:pt x="125" y="158"/>
                  </a:cubicBezTo>
                  <a:cubicBezTo>
                    <a:pt x="119" y="157"/>
                    <a:pt x="119" y="157"/>
                    <a:pt x="119" y="157"/>
                  </a:cubicBezTo>
                  <a:cubicBezTo>
                    <a:pt x="115" y="157"/>
                    <a:pt x="115" y="157"/>
                    <a:pt x="115" y="157"/>
                  </a:cubicBezTo>
                  <a:cubicBezTo>
                    <a:pt x="113" y="157"/>
                    <a:pt x="108" y="152"/>
                    <a:pt x="108" y="143"/>
                  </a:cubicBezTo>
                  <a:cubicBezTo>
                    <a:pt x="108" y="135"/>
                    <a:pt x="112" y="129"/>
                    <a:pt x="114" y="128"/>
                  </a:cubicBezTo>
                  <a:cubicBezTo>
                    <a:pt x="115" y="128"/>
                    <a:pt x="115" y="128"/>
                    <a:pt x="116" y="128"/>
                  </a:cubicBezTo>
                  <a:cubicBezTo>
                    <a:pt x="116" y="128"/>
                    <a:pt x="116" y="128"/>
                    <a:pt x="117" y="127"/>
                  </a:cubicBezTo>
                  <a:cubicBezTo>
                    <a:pt x="117" y="127"/>
                    <a:pt x="118" y="127"/>
                    <a:pt x="118" y="127"/>
                  </a:cubicBezTo>
                  <a:cubicBezTo>
                    <a:pt x="118" y="126"/>
                    <a:pt x="119" y="126"/>
                    <a:pt x="119" y="126"/>
                  </a:cubicBezTo>
                  <a:cubicBezTo>
                    <a:pt x="120" y="126"/>
                    <a:pt x="120" y="125"/>
                    <a:pt x="120" y="125"/>
                  </a:cubicBezTo>
                  <a:cubicBezTo>
                    <a:pt x="121" y="125"/>
                    <a:pt x="121" y="124"/>
                    <a:pt x="121" y="124"/>
                  </a:cubicBezTo>
                  <a:cubicBezTo>
                    <a:pt x="121" y="124"/>
                    <a:pt x="122" y="123"/>
                    <a:pt x="122" y="123"/>
                  </a:cubicBezTo>
                  <a:cubicBezTo>
                    <a:pt x="122" y="123"/>
                    <a:pt x="122" y="122"/>
                    <a:pt x="123" y="122"/>
                  </a:cubicBezTo>
                  <a:cubicBezTo>
                    <a:pt x="123" y="122"/>
                    <a:pt x="123" y="121"/>
                    <a:pt x="123" y="121"/>
                  </a:cubicBezTo>
                  <a:cubicBezTo>
                    <a:pt x="123" y="120"/>
                    <a:pt x="124" y="120"/>
                    <a:pt x="124" y="119"/>
                  </a:cubicBezTo>
                  <a:cubicBezTo>
                    <a:pt x="124" y="119"/>
                    <a:pt x="124" y="119"/>
                    <a:pt x="124" y="118"/>
                  </a:cubicBezTo>
                  <a:cubicBezTo>
                    <a:pt x="124" y="118"/>
                    <a:pt x="124" y="117"/>
                    <a:pt x="124" y="117"/>
                  </a:cubicBezTo>
                  <a:cubicBezTo>
                    <a:pt x="125" y="116"/>
                    <a:pt x="125" y="116"/>
                    <a:pt x="125" y="115"/>
                  </a:cubicBezTo>
                  <a:cubicBezTo>
                    <a:pt x="125" y="115"/>
                    <a:pt x="125" y="115"/>
                    <a:pt x="125" y="114"/>
                  </a:cubicBezTo>
                  <a:cubicBezTo>
                    <a:pt x="125" y="114"/>
                    <a:pt x="124" y="96"/>
                    <a:pt x="130" y="77"/>
                  </a:cubicBezTo>
                  <a:cubicBezTo>
                    <a:pt x="132" y="73"/>
                    <a:pt x="136" y="70"/>
                    <a:pt x="140" y="69"/>
                  </a:cubicBezTo>
                  <a:cubicBezTo>
                    <a:pt x="142" y="68"/>
                    <a:pt x="144" y="68"/>
                    <a:pt x="147" y="68"/>
                  </a:cubicBezTo>
                  <a:cubicBezTo>
                    <a:pt x="153" y="68"/>
                    <a:pt x="160" y="70"/>
                    <a:pt x="167" y="73"/>
                  </a:cubicBezTo>
                  <a:cubicBezTo>
                    <a:pt x="171" y="75"/>
                    <a:pt x="174" y="76"/>
                    <a:pt x="177" y="78"/>
                  </a:cubicBezTo>
                  <a:cubicBezTo>
                    <a:pt x="178" y="78"/>
                    <a:pt x="178" y="78"/>
                    <a:pt x="178" y="78"/>
                  </a:cubicBezTo>
                  <a:cubicBezTo>
                    <a:pt x="191" y="85"/>
                    <a:pt x="205" y="92"/>
                    <a:pt x="223" y="94"/>
                  </a:cubicBezTo>
                  <a:cubicBezTo>
                    <a:pt x="228" y="94"/>
                    <a:pt x="233" y="94"/>
                    <a:pt x="237" y="94"/>
                  </a:cubicBezTo>
                  <a:cubicBezTo>
                    <a:pt x="248" y="94"/>
                    <a:pt x="257" y="93"/>
                    <a:pt x="267" y="90"/>
                  </a:cubicBezTo>
                  <a:cubicBezTo>
                    <a:pt x="269" y="103"/>
                    <a:pt x="269" y="112"/>
                    <a:pt x="269" y="114"/>
                  </a:cubicBezTo>
                  <a:cubicBezTo>
                    <a:pt x="269" y="115"/>
                    <a:pt x="269" y="115"/>
                    <a:pt x="269" y="115"/>
                  </a:cubicBezTo>
                  <a:cubicBezTo>
                    <a:pt x="269" y="115"/>
                    <a:pt x="269" y="115"/>
                    <a:pt x="269" y="115"/>
                  </a:cubicBezTo>
                  <a:cubicBezTo>
                    <a:pt x="269" y="116"/>
                    <a:pt x="269" y="118"/>
                    <a:pt x="270" y="119"/>
                  </a:cubicBezTo>
                  <a:cubicBezTo>
                    <a:pt x="270" y="120"/>
                    <a:pt x="270" y="120"/>
                    <a:pt x="270" y="121"/>
                  </a:cubicBezTo>
                  <a:cubicBezTo>
                    <a:pt x="270" y="121"/>
                    <a:pt x="270" y="121"/>
                    <a:pt x="271" y="122"/>
                  </a:cubicBezTo>
                  <a:cubicBezTo>
                    <a:pt x="271" y="122"/>
                    <a:pt x="271" y="123"/>
                    <a:pt x="271" y="123"/>
                  </a:cubicBezTo>
                  <a:cubicBezTo>
                    <a:pt x="272" y="123"/>
                    <a:pt x="272" y="124"/>
                    <a:pt x="272" y="124"/>
                  </a:cubicBezTo>
                  <a:cubicBezTo>
                    <a:pt x="273" y="124"/>
                    <a:pt x="273" y="124"/>
                    <a:pt x="273" y="124"/>
                  </a:cubicBezTo>
                  <a:cubicBezTo>
                    <a:pt x="273" y="125"/>
                    <a:pt x="273" y="125"/>
                    <a:pt x="273" y="125"/>
                  </a:cubicBezTo>
                  <a:cubicBezTo>
                    <a:pt x="275" y="126"/>
                    <a:pt x="277" y="128"/>
                    <a:pt x="279" y="128"/>
                  </a:cubicBezTo>
                  <a:cubicBezTo>
                    <a:pt x="282" y="129"/>
                    <a:pt x="286" y="134"/>
                    <a:pt x="286" y="143"/>
                  </a:cubicBezTo>
                  <a:cubicBezTo>
                    <a:pt x="286" y="151"/>
                    <a:pt x="282" y="157"/>
                    <a:pt x="279" y="157"/>
                  </a:cubicBezTo>
                  <a:cubicBezTo>
                    <a:pt x="275" y="157"/>
                    <a:pt x="275" y="157"/>
                    <a:pt x="275" y="157"/>
                  </a:cubicBezTo>
                  <a:cubicBezTo>
                    <a:pt x="269" y="158"/>
                    <a:pt x="269" y="158"/>
                    <a:pt x="269" y="158"/>
                  </a:cubicBezTo>
                  <a:cubicBezTo>
                    <a:pt x="268" y="163"/>
                    <a:pt x="268" y="163"/>
                    <a:pt x="268" y="163"/>
                  </a:cubicBezTo>
                  <a:cubicBezTo>
                    <a:pt x="267" y="167"/>
                    <a:pt x="267" y="167"/>
                    <a:pt x="267" y="167"/>
                  </a:cubicBezTo>
                  <a:cubicBezTo>
                    <a:pt x="261" y="188"/>
                    <a:pt x="251" y="205"/>
                    <a:pt x="236" y="216"/>
                  </a:cubicBezTo>
                  <a:lnTo>
                    <a:pt x="233" y="218"/>
                  </a:lnTo>
                  <a:close/>
                  <a:moveTo>
                    <a:pt x="237" y="66"/>
                  </a:moveTo>
                  <a:cubicBezTo>
                    <a:pt x="234" y="66"/>
                    <a:pt x="230" y="66"/>
                    <a:pt x="226" y="66"/>
                  </a:cubicBezTo>
                  <a:cubicBezTo>
                    <a:pt x="213" y="64"/>
                    <a:pt x="202" y="59"/>
                    <a:pt x="190" y="53"/>
                  </a:cubicBezTo>
                  <a:cubicBezTo>
                    <a:pt x="187" y="51"/>
                    <a:pt x="183" y="49"/>
                    <a:pt x="179" y="48"/>
                  </a:cubicBezTo>
                  <a:cubicBezTo>
                    <a:pt x="170" y="44"/>
                    <a:pt x="162" y="41"/>
                    <a:pt x="154" y="40"/>
                  </a:cubicBezTo>
                  <a:cubicBezTo>
                    <a:pt x="165" y="32"/>
                    <a:pt x="180" y="28"/>
                    <a:pt x="197" y="28"/>
                  </a:cubicBezTo>
                  <a:cubicBezTo>
                    <a:pt x="218" y="28"/>
                    <a:pt x="235" y="34"/>
                    <a:pt x="247" y="46"/>
                  </a:cubicBezTo>
                  <a:cubicBezTo>
                    <a:pt x="251" y="51"/>
                    <a:pt x="255" y="57"/>
                    <a:pt x="258" y="63"/>
                  </a:cubicBezTo>
                  <a:cubicBezTo>
                    <a:pt x="252" y="65"/>
                    <a:pt x="245" y="66"/>
                    <a:pt x="237" y="66"/>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sp>
          <p:nvSpPr>
            <p:cNvPr id="187" name="Freeform 382"/>
            <p:cNvSpPr>
              <a:spLocks noEditPoints="1"/>
            </p:cNvSpPr>
            <p:nvPr/>
          </p:nvSpPr>
          <p:spPr bwMode="auto">
            <a:xfrm>
              <a:off x="2800172" y="3190406"/>
              <a:ext cx="567436" cy="567436"/>
            </a:xfrm>
            <a:custGeom>
              <a:avLst/>
              <a:gdLst>
                <a:gd name="T0" fmla="*/ 0 w 710"/>
                <a:gd name="T1" fmla="*/ 355 h 711"/>
                <a:gd name="T2" fmla="*/ 355 w 710"/>
                <a:gd name="T3" fmla="*/ 711 h 711"/>
                <a:gd name="T4" fmla="*/ 710 w 710"/>
                <a:gd name="T5" fmla="*/ 355 h 711"/>
                <a:gd name="T6" fmla="*/ 355 w 710"/>
                <a:gd name="T7" fmla="*/ 0 h 711"/>
                <a:gd name="T8" fmla="*/ 0 w 710"/>
                <a:gd name="T9" fmla="*/ 355 h 711"/>
                <a:gd name="T10" fmla="*/ 355 w 710"/>
                <a:gd name="T11" fmla="*/ 683 h 711"/>
                <a:gd name="T12" fmla="*/ 28 w 710"/>
                <a:gd name="T13" fmla="*/ 355 h 711"/>
                <a:gd name="T14" fmla="*/ 355 w 710"/>
                <a:gd name="T15" fmla="*/ 28 h 711"/>
                <a:gd name="T16" fmla="*/ 682 w 710"/>
                <a:gd name="T17" fmla="*/ 355 h 711"/>
                <a:gd name="T18" fmla="*/ 355 w 710"/>
                <a:gd name="T19" fmla="*/ 683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711">
                  <a:moveTo>
                    <a:pt x="0" y="355"/>
                  </a:moveTo>
                  <a:cubicBezTo>
                    <a:pt x="0" y="551"/>
                    <a:pt x="159" y="711"/>
                    <a:pt x="355" y="711"/>
                  </a:cubicBezTo>
                  <a:cubicBezTo>
                    <a:pt x="551" y="711"/>
                    <a:pt x="710" y="551"/>
                    <a:pt x="710" y="355"/>
                  </a:cubicBezTo>
                  <a:cubicBezTo>
                    <a:pt x="710" y="159"/>
                    <a:pt x="551" y="0"/>
                    <a:pt x="355" y="0"/>
                  </a:cubicBezTo>
                  <a:cubicBezTo>
                    <a:pt x="159" y="0"/>
                    <a:pt x="0" y="159"/>
                    <a:pt x="0" y="355"/>
                  </a:cubicBezTo>
                  <a:close/>
                  <a:moveTo>
                    <a:pt x="355" y="683"/>
                  </a:moveTo>
                  <a:cubicBezTo>
                    <a:pt x="174" y="683"/>
                    <a:pt x="28" y="536"/>
                    <a:pt x="28" y="355"/>
                  </a:cubicBezTo>
                  <a:cubicBezTo>
                    <a:pt x="28" y="175"/>
                    <a:pt x="174" y="28"/>
                    <a:pt x="355" y="28"/>
                  </a:cubicBezTo>
                  <a:cubicBezTo>
                    <a:pt x="535" y="28"/>
                    <a:pt x="682" y="175"/>
                    <a:pt x="682" y="355"/>
                  </a:cubicBezTo>
                  <a:cubicBezTo>
                    <a:pt x="682" y="536"/>
                    <a:pt x="535" y="683"/>
                    <a:pt x="355" y="683"/>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sp>
          <p:nvSpPr>
            <p:cNvPr id="188" name="Freeform 383"/>
            <p:cNvSpPr>
              <a:spLocks noEditPoints="1"/>
            </p:cNvSpPr>
            <p:nvPr/>
          </p:nvSpPr>
          <p:spPr bwMode="auto">
            <a:xfrm>
              <a:off x="3079083" y="3469315"/>
              <a:ext cx="429585" cy="423173"/>
            </a:xfrm>
            <a:custGeom>
              <a:avLst/>
              <a:gdLst>
                <a:gd name="T0" fmla="*/ 339 w 536"/>
                <a:gd name="T1" fmla="*/ 256 h 530"/>
                <a:gd name="T2" fmla="*/ 419 w 536"/>
                <a:gd name="T3" fmla="*/ 14 h 530"/>
                <a:gd name="T4" fmla="*/ 405 w 536"/>
                <a:gd name="T5" fmla="*/ 0 h 530"/>
                <a:gd name="T6" fmla="*/ 391 w 536"/>
                <a:gd name="T7" fmla="*/ 14 h 530"/>
                <a:gd name="T8" fmla="*/ 14 w 536"/>
                <a:gd name="T9" fmla="*/ 391 h 530"/>
                <a:gd name="T10" fmla="*/ 0 w 536"/>
                <a:gd name="T11" fmla="*/ 405 h 530"/>
                <a:gd name="T12" fmla="*/ 14 w 536"/>
                <a:gd name="T13" fmla="*/ 419 h 530"/>
                <a:gd name="T14" fmla="*/ 255 w 536"/>
                <a:gd name="T15" fmla="*/ 339 h 530"/>
                <a:gd name="T16" fmla="*/ 429 w 536"/>
                <a:gd name="T17" fmla="*/ 513 h 530"/>
                <a:gd name="T18" fmla="*/ 471 w 536"/>
                <a:gd name="T19" fmla="*/ 530 h 530"/>
                <a:gd name="T20" fmla="*/ 512 w 536"/>
                <a:gd name="T21" fmla="*/ 513 h 530"/>
                <a:gd name="T22" fmla="*/ 512 w 536"/>
                <a:gd name="T23" fmla="*/ 429 h 530"/>
                <a:gd name="T24" fmla="*/ 339 w 536"/>
                <a:gd name="T25" fmla="*/ 256 h 530"/>
                <a:gd name="T26" fmla="*/ 493 w 536"/>
                <a:gd name="T27" fmla="*/ 493 h 530"/>
                <a:gd name="T28" fmla="*/ 471 w 536"/>
                <a:gd name="T29" fmla="*/ 502 h 530"/>
                <a:gd name="T30" fmla="*/ 449 w 536"/>
                <a:gd name="T31" fmla="*/ 493 h 530"/>
                <a:gd name="T32" fmla="*/ 277 w 536"/>
                <a:gd name="T33" fmla="*/ 322 h 530"/>
                <a:gd name="T34" fmla="*/ 321 w 536"/>
                <a:gd name="T35" fmla="*/ 278 h 530"/>
                <a:gd name="T36" fmla="*/ 493 w 536"/>
                <a:gd name="T37" fmla="*/ 449 h 530"/>
                <a:gd name="T38" fmla="*/ 493 w 536"/>
                <a:gd name="T39" fmla="*/ 49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6" h="530">
                  <a:moveTo>
                    <a:pt x="339" y="256"/>
                  </a:moveTo>
                  <a:cubicBezTo>
                    <a:pt x="391" y="185"/>
                    <a:pt x="419" y="102"/>
                    <a:pt x="419" y="14"/>
                  </a:cubicBezTo>
                  <a:cubicBezTo>
                    <a:pt x="419" y="7"/>
                    <a:pt x="412" y="0"/>
                    <a:pt x="405" y="0"/>
                  </a:cubicBezTo>
                  <a:cubicBezTo>
                    <a:pt x="397" y="0"/>
                    <a:pt x="391" y="7"/>
                    <a:pt x="391" y="14"/>
                  </a:cubicBezTo>
                  <a:cubicBezTo>
                    <a:pt x="391" y="222"/>
                    <a:pt x="222" y="391"/>
                    <a:pt x="14" y="391"/>
                  </a:cubicBezTo>
                  <a:cubicBezTo>
                    <a:pt x="6" y="391"/>
                    <a:pt x="0" y="397"/>
                    <a:pt x="0" y="405"/>
                  </a:cubicBezTo>
                  <a:cubicBezTo>
                    <a:pt x="0" y="413"/>
                    <a:pt x="6" y="419"/>
                    <a:pt x="14" y="419"/>
                  </a:cubicBezTo>
                  <a:cubicBezTo>
                    <a:pt x="102" y="419"/>
                    <a:pt x="185" y="391"/>
                    <a:pt x="255" y="339"/>
                  </a:cubicBezTo>
                  <a:cubicBezTo>
                    <a:pt x="429" y="513"/>
                    <a:pt x="429" y="513"/>
                    <a:pt x="429" y="513"/>
                  </a:cubicBezTo>
                  <a:cubicBezTo>
                    <a:pt x="440" y="524"/>
                    <a:pt x="455" y="530"/>
                    <a:pt x="471" y="530"/>
                  </a:cubicBezTo>
                  <a:cubicBezTo>
                    <a:pt x="486" y="530"/>
                    <a:pt x="501" y="524"/>
                    <a:pt x="512" y="513"/>
                  </a:cubicBezTo>
                  <a:cubicBezTo>
                    <a:pt x="536" y="490"/>
                    <a:pt x="536" y="452"/>
                    <a:pt x="512" y="429"/>
                  </a:cubicBezTo>
                  <a:lnTo>
                    <a:pt x="339" y="256"/>
                  </a:lnTo>
                  <a:close/>
                  <a:moveTo>
                    <a:pt x="493" y="493"/>
                  </a:moveTo>
                  <a:cubicBezTo>
                    <a:pt x="487" y="499"/>
                    <a:pt x="479" y="502"/>
                    <a:pt x="471" y="502"/>
                  </a:cubicBezTo>
                  <a:cubicBezTo>
                    <a:pt x="462" y="502"/>
                    <a:pt x="455" y="499"/>
                    <a:pt x="449" y="493"/>
                  </a:cubicBezTo>
                  <a:cubicBezTo>
                    <a:pt x="277" y="322"/>
                    <a:pt x="277" y="322"/>
                    <a:pt x="277" y="322"/>
                  </a:cubicBezTo>
                  <a:cubicBezTo>
                    <a:pt x="293" y="308"/>
                    <a:pt x="308" y="293"/>
                    <a:pt x="321" y="278"/>
                  </a:cubicBezTo>
                  <a:cubicBezTo>
                    <a:pt x="493" y="449"/>
                    <a:pt x="493" y="449"/>
                    <a:pt x="493" y="449"/>
                  </a:cubicBezTo>
                  <a:cubicBezTo>
                    <a:pt x="505" y="461"/>
                    <a:pt x="505" y="481"/>
                    <a:pt x="493" y="493"/>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grpSp>
      <p:grpSp>
        <p:nvGrpSpPr>
          <p:cNvPr id="189" name="Group 188">
            <a:extLst>
              <a:ext uri="{C183D7F6-B498-43B3-948B-1728B52AA6E4}">
                <adec:decorative xmlns:adec="http://schemas.microsoft.com/office/drawing/2017/decorative" val="1"/>
              </a:ext>
            </a:extLst>
          </p:cNvPr>
          <p:cNvGrpSpPr/>
          <p:nvPr/>
        </p:nvGrpSpPr>
        <p:grpSpPr>
          <a:xfrm>
            <a:off x="8739134" y="3379570"/>
            <a:ext cx="539750" cy="596900"/>
            <a:chOff x="11607801" y="4889500"/>
            <a:chExt cx="539750" cy="596900"/>
          </a:xfrm>
          <a:solidFill>
            <a:schemeClr val="accent1">
              <a:lumMod val="60000"/>
              <a:lumOff val="40000"/>
            </a:schemeClr>
          </a:solidFill>
        </p:grpSpPr>
        <p:sp>
          <p:nvSpPr>
            <p:cNvPr id="190" name="Freeform 152"/>
            <p:cNvSpPr>
              <a:spLocks noEditPoints="1"/>
            </p:cNvSpPr>
            <p:nvPr/>
          </p:nvSpPr>
          <p:spPr bwMode="auto">
            <a:xfrm>
              <a:off x="11607801" y="5038725"/>
              <a:ext cx="269875" cy="447675"/>
            </a:xfrm>
            <a:custGeom>
              <a:avLst/>
              <a:gdLst>
                <a:gd name="T0" fmla="*/ 52 w 80"/>
                <a:gd name="T1" fmla="*/ 132 h 132"/>
                <a:gd name="T2" fmla="*/ 50 w 80"/>
                <a:gd name="T3" fmla="*/ 131 h 132"/>
                <a:gd name="T4" fmla="*/ 48 w 80"/>
                <a:gd name="T5" fmla="*/ 128 h 132"/>
                <a:gd name="T6" fmla="*/ 48 w 80"/>
                <a:gd name="T7" fmla="*/ 80 h 132"/>
                <a:gd name="T8" fmla="*/ 40 w 80"/>
                <a:gd name="T9" fmla="*/ 80 h 132"/>
                <a:gd name="T10" fmla="*/ 0 w 80"/>
                <a:gd name="T11" fmla="*/ 40 h 132"/>
                <a:gd name="T12" fmla="*/ 40 w 80"/>
                <a:gd name="T13" fmla="*/ 0 h 132"/>
                <a:gd name="T14" fmla="*/ 80 w 80"/>
                <a:gd name="T15" fmla="*/ 40 h 132"/>
                <a:gd name="T16" fmla="*/ 80 w 80"/>
                <a:gd name="T17" fmla="*/ 116 h 132"/>
                <a:gd name="T18" fmla="*/ 78 w 80"/>
                <a:gd name="T19" fmla="*/ 120 h 132"/>
                <a:gd name="T20" fmla="*/ 54 w 80"/>
                <a:gd name="T21" fmla="*/ 132 h 132"/>
                <a:gd name="T22" fmla="*/ 52 w 80"/>
                <a:gd name="T23" fmla="*/ 132 h 132"/>
                <a:gd name="T24" fmla="*/ 56 w 80"/>
                <a:gd name="T25" fmla="*/ 76 h 132"/>
                <a:gd name="T26" fmla="*/ 56 w 80"/>
                <a:gd name="T27" fmla="*/ 122 h 132"/>
                <a:gd name="T28" fmla="*/ 72 w 80"/>
                <a:gd name="T29" fmla="*/ 114 h 132"/>
                <a:gd name="T30" fmla="*/ 72 w 80"/>
                <a:gd name="T31" fmla="*/ 40 h 132"/>
                <a:gd name="T32" fmla="*/ 40 w 80"/>
                <a:gd name="T33" fmla="*/ 8 h 132"/>
                <a:gd name="T34" fmla="*/ 8 w 80"/>
                <a:gd name="T35" fmla="*/ 40 h 132"/>
                <a:gd name="T36" fmla="*/ 40 w 80"/>
                <a:gd name="T37" fmla="*/ 72 h 132"/>
                <a:gd name="T38" fmla="*/ 48 w 80"/>
                <a:gd name="T39" fmla="*/ 72 h 132"/>
                <a:gd name="T40" fmla="*/ 48 w 80"/>
                <a:gd name="T41" fmla="*/ 56 h 132"/>
                <a:gd name="T42" fmla="*/ 40 w 80"/>
                <a:gd name="T43" fmla="*/ 56 h 132"/>
                <a:gd name="T44" fmla="*/ 24 w 80"/>
                <a:gd name="T45" fmla="*/ 40 h 132"/>
                <a:gd name="T46" fmla="*/ 40 w 80"/>
                <a:gd name="T47" fmla="*/ 24 h 132"/>
                <a:gd name="T48" fmla="*/ 56 w 80"/>
                <a:gd name="T49" fmla="*/ 40 h 132"/>
                <a:gd name="T50" fmla="*/ 56 w 80"/>
                <a:gd name="T51" fmla="*/ 76 h 132"/>
                <a:gd name="T52" fmla="*/ 40 w 80"/>
                <a:gd name="T53" fmla="*/ 32 h 132"/>
                <a:gd name="T54" fmla="*/ 32 w 80"/>
                <a:gd name="T55" fmla="*/ 40 h 132"/>
                <a:gd name="T56" fmla="*/ 40 w 80"/>
                <a:gd name="T57" fmla="*/ 48 h 132"/>
                <a:gd name="T58" fmla="*/ 48 w 80"/>
                <a:gd name="T59" fmla="*/ 48 h 132"/>
                <a:gd name="T60" fmla="*/ 48 w 80"/>
                <a:gd name="T61" fmla="*/ 40 h 132"/>
                <a:gd name="T62" fmla="*/ 40 w 80"/>
                <a:gd name="T63" fmla="*/ 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132">
                  <a:moveTo>
                    <a:pt x="52" y="132"/>
                  </a:moveTo>
                  <a:cubicBezTo>
                    <a:pt x="51" y="132"/>
                    <a:pt x="51" y="132"/>
                    <a:pt x="50" y="131"/>
                  </a:cubicBezTo>
                  <a:cubicBezTo>
                    <a:pt x="49" y="131"/>
                    <a:pt x="48" y="129"/>
                    <a:pt x="48" y="128"/>
                  </a:cubicBezTo>
                  <a:cubicBezTo>
                    <a:pt x="48" y="80"/>
                    <a:pt x="48" y="80"/>
                    <a:pt x="48" y="80"/>
                  </a:cubicBezTo>
                  <a:cubicBezTo>
                    <a:pt x="40" y="80"/>
                    <a:pt x="40" y="80"/>
                    <a:pt x="40" y="80"/>
                  </a:cubicBezTo>
                  <a:cubicBezTo>
                    <a:pt x="18" y="80"/>
                    <a:pt x="0" y="62"/>
                    <a:pt x="0" y="40"/>
                  </a:cubicBezTo>
                  <a:cubicBezTo>
                    <a:pt x="0" y="18"/>
                    <a:pt x="18" y="0"/>
                    <a:pt x="40" y="0"/>
                  </a:cubicBezTo>
                  <a:cubicBezTo>
                    <a:pt x="62" y="0"/>
                    <a:pt x="80" y="18"/>
                    <a:pt x="80" y="40"/>
                  </a:cubicBezTo>
                  <a:cubicBezTo>
                    <a:pt x="80" y="116"/>
                    <a:pt x="80" y="116"/>
                    <a:pt x="80" y="116"/>
                  </a:cubicBezTo>
                  <a:cubicBezTo>
                    <a:pt x="80" y="118"/>
                    <a:pt x="79" y="119"/>
                    <a:pt x="78" y="120"/>
                  </a:cubicBezTo>
                  <a:cubicBezTo>
                    <a:pt x="54" y="132"/>
                    <a:pt x="54" y="132"/>
                    <a:pt x="54" y="132"/>
                  </a:cubicBezTo>
                  <a:cubicBezTo>
                    <a:pt x="53" y="132"/>
                    <a:pt x="53" y="132"/>
                    <a:pt x="52" y="132"/>
                  </a:cubicBezTo>
                  <a:close/>
                  <a:moveTo>
                    <a:pt x="56" y="76"/>
                  </a:moveTo>
                  <a:cubicBezTo>
                    <a:pt x="56" y="122"/>
                    <a:pt x="56" y="122"/>
                    <a:pt x="56" y="122"/>
                  </a:cubicBezTo>
                  <a:cubicBezTo>
                    <a:pt x="72" y="114"/>
                    <a:pt x="72" y="114"/>
                    <a:pt x="72" y="114"/>
                  </a:cubicBezTo>
                  <a:cubicBezTo>
                    <a:pt x="72" y="40"/>
                    <a:pt x="72" y="40"/>
                    <a:pt x="72" y="40"/>
                  </a:cubicBezTo>
                  <a:cubicBezTo>
                    <a:pt x="72" y="22"/>
                    <a:pt x="58" y="8"/>
                    <a:pt x="40" y="8"/>
                  </a:cubicBezTo>
                  <a:cubicBezTo>
                    <a:pt x="22" y="8"/>
                    <a:pt x="8" y="22"/>
                    <a:pt x="8" y="40"/>
                  </a:cubicBezTo>
                  <a:cubicBezTo>
                    <a:pt x="8" y="58"/>
                    <a:pt x="22" y="72"/>
                    <a:pt x="40" y="72"/>
                  </a:cubicBezTo>
                  <a:cubicBezTo>
                    <a:pt x="48" y="72"/>
                    <a:pt x="48" y="72"/>
                    <a:pt x="48" y="72"/>
                  </a:cubicBezTo>
                  <a:cubicBezTo>
                    <a:pt x="48" y="56"/>
                    <a:pt x="48" y="56"/>
                    <a:pt x="48" y="56"/>
                  </a:cubicBezTo>
                  <a:cubicBezTo>
                    <a:pt x="40" y="56"/>
                    <a:pt x="40" y="56"/>
                    <a:pt x="40" y="56"/>
                  </a:cubicBezTo>
                  <a:cubicBezTo>
                    <a:pt x="31" y="56"/>
                    <a:pt x="24" y="49"/>
                    <a:pt x="24" y="40"/>
                  </a:cubicBezTo>
                  <a:cubicBezTo>
                    <a:pt x="24" y="31"/>
                    <a:pt x="31" y="24"/>
                    <a:pt x="40" y="24"/>
                  </a:cubicBezTo>
                  <a:cubicBezTo>
                    <a:pt x="49" y="24"/>
                    <a:pt x="56" y="31"/>
                    <a:pt x="56" y="40"/>
                  </a:cubicBezTo>
                  <a:lnTo>
                    <a:pt x="56" y="76"/>
                  </a:lnTo>
                  <a:close/>
                  <a:moveTo>
                    <a:pt x="40" y="32"/>
                  </a:moveTo>
                  <a:cubicBezTo>
                    <a:pt x="36" y="32"/>
                    <a:pt x="32" y="36"/>
                    <a:pt x="32" y="40"/>
                  </a:cubicBezTo>
                  <a:cubicBezTo>
                    <a:pt x="32" y="44"/>
                    <a:pt x="36" y="48"/>
                    <a:pt x="40" y="48"/>
                  </a:cubicBezTo>
                  <a:cubicBezTo>
                    <a:pt x="48" y="48"/>
                    <a:pt x="48" y="48"/>
                    <a:pt x="48" y="48"/>
                  </a:cubicBezTo>
                  <a:cubicBezTo>
                    <a:pt x="48" y="40"/>
                    <a:pt x="48" y="40"/>
                    <a:pt x="48" y="40"/>
                  </a:cubicBezTo>
                  <a:cubicBezTo>
                    <a:pt x="48" y="36"/>
                    <a:pt x="44" y="32"/>
                    <a:pt x="4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1" name="Freeform 153"/>
            <p:cNvSpPr>
              <a:spLocks/>
            </p:cNvSpPr>
            <p:nvPr/>
          </p:nvSpPr>
          <p:spPr bwMode="auto">
            <a:xfrm>
              <a:off x="11850688" y="5295900"/>
              <a:ext cx="107950" cy="190500"/>
            </a:xfrm>
            <a:custGeom>
              <a:avLst/>
              <a:gdLst>
                <a:gd name="T0" fmla="*/ 24 w 32"/>
                <a:gd name="T1" fmla="*/ 0 h 56"/>
                <a:gd name="T2" fmla="*/ 24 w 32"/>
                <a:gd name="T3" fmla="*/ 46 h 56"/>
                <a:gd name="T4" fmla="*/ 8 w 32"/>
                <a:gd name="T5" fmla="*/ 38 h 56"/>
                <a:gd name="T6" fmla="*/ 8 w 32"/>
                <a:gd name="T7" fmla="*/ 20 h 56"/>
                <a:gd name="T8" fmla="*/ 0 w 32"/>
                <a:gd name="T9" fmla="*/ 20 h 56"/>
                <a:gd name="T10" fmla="*/ 0 w 32"/>
                <a:gd name="T11" fmla="*/ 40 h 56"/>
                <a:gd name="T12" fmla="*/ 2 w 32"/>
                <a:gd name="T13" fmla="*/ 44 h 56"/>
                <a:gd name="T14" fmla="*/ 26 w 32"/>
                <a:gd name="T15" fmla="*/ 56 h 56"/>
                <a:gd name="T16" fmla="*/ 28 w 32"/>
                <a:gd name="T17" fmla="*/ 56 h 56"/>
                <a:gd name="T18" fmla="*/ 30 w 32"/>
                <a:gd name="T19" fmla="*/ 55 h 56"/>
                <a:gd name="T20" fmla="*/ 32 w 32"/>
                <a:gd name="T21" fmla="*/ 52 h 56"/>
                <a:gd name="T22" fmla="*/ 32 w 32"/>
                <a:gd name="T23" fmla="*/ 0 h 56"/>
                <a:gd name="T24" fmla="*/ 24 w 32"/>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6">
                  <a:moveTo>
                    <a:pt x="24" y="0"/>
                  </a:moveTo>
                  <a:cubicBezTo>
                    <a:pt x="24" y="46"/>
                    <a:pt x="24" y="46"/>
                    <a:pt x="24" y="46"/>
                  </a:cubicBezTo>
                  <a:cubicBezTo>
                    <a:pt x="8" y="38"/>
                    <a:pt x="8" y="38"/>
                    <a:pt x="8" y="38"/>
                  </a:cubicBezTo>
                  <a:cubicBezTo>
                    <a:pt x="8" y="20"/>
                    <a:pt x="8" y="20"/>
                    <a:pt x="8" y="20"/>
                  </a:cubicBezTo>
                  <a:cubicBezTo>
                    <a:pt x="0" y="20"/>
                    <a:pt x="0" y="20"/>
                    <a:pt x="0" y="20"/>
                  </a:cubicBezTo>
                  <a:cubicBezTo>
                    <a:pt x="0" y="40"/>
                    <a:pt x="0" y="40"/>
                    <a:pt x="0" y="40"/>
                  </a:cubicBezTo>
                  <a:cubicBezTo>
                    <a:pt x="0" y="42"/>
                    <a:pt x="1" y="43"/>
                    <a:pt x="2" y="44"/>
                  </a:cubicBezTo>
                  <a:cubicBezTo>
                    <a:pt x="26" y="56"/>
                    <a:pt x="26" y="56"/>
                    <a:pt x="26" y="56"/>
                  </a:cubicBezTo>
                  <a:cubicBezTo>
                    <a:pt x="27" y="56"/>
                    <a:pt x="27" y="56"/>
                    <a:pt x="28" y="56"/>
                  </a:cubicBezTo>
                  <a:cubicBezTo>
                    <a:pt x="29" y="56"/>
                    <a:pt x="29" y="56"/>
                    <a:pt x="30" y="55"/>
                  </a:cubicBezTo>
                  <a:cubicBezTo>
                    <a:pt x="31" y="55"/>
                    <a:pt x="32" y="53"/>
                    <a:pt x="32" y="52"/>
                  </a:cubicBezTo>
                  <a:cubicBezTo>
                    <a:pt x="32" y="0"/>
                    <a:pt x="32" y="0"/>
                    <a:pt x="32" y="0"/>
                  </a:cubicBezTo>
                  <a:lnTo>
                    <a:pt x="24"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2" name="Freeform 154"/>
            <p:cNvSpPr>
              <a:spLocks/>
            </p:cNvSpPr>
            <p:nvPr/>
          </p:nvSpPr>
          <p:spPr bwMode="auto">
            <a:xfrm>
              <a:off x="11796713" y="4889500"/>
              <a:ext cx="215900" cy="325437"/>
            </a:xfrm>
            <a:custGeom>
              <a:avLst/>
              <a:gdLst>
                <a:gd name="T0" fmla="*/ 63 w 64"/>
                <a:gd name="T1" fmla="*/ 38 h 96"/>
                <a:gd name="T2" fmla="*/ 35 w 64"/>
                <a:gd name="T3" fmla="*/ 2 h 96"/>
                <a:gd name="T4" fmla="*/ 29 w 64"/>
                <a:gd name="T5" fmla="*/ 2 h 96"/>
                <a:gd name="T6" fmla="*/ 1 w 64"/>
                <a:gd name="T7" fmla="*/ 38 h 96"/>
                <a:gd name="T8" fmla="*/ 0 w 64"/>
                <a:gd name="T9" fmla="*/ 42 h 96"/>
                <a:gd name="T10" fmla="*/ 4 w 64"/>
                <a:gd name="T11" fmla="*/ 44 h 96"/>
                <a:gd name="T12" fmla="*/ 16 w 64"/>
                <a:gd name="T13" fmla="*/ 44 h 96"/>
                <a:gd name="T14" fmla="*/ 16 w 64"/>
                <a:gd name="T15" fmla="*/ 92 h 96"/>
                <a:gd name="T16" fmla="*/ 24 w 64"/>
                <a:gd name="T17" fmla="*/ 92 h 96"/>
                <a:gd name="T18" fmla="*/ 24 w 64"/>
                <a:gd name="T19" fmla="*/ 40 h 96"/>
                <a:gd name="T20" fmla="*/ 20 w 64"/>
                <a:gd name="T21" fmla="*/ 36 h 96"/>
                <a:gd name="T22" fmla="*/ 12 w 64"/>
                <a:gd name="T23" fmla="*/ 36 h 96"/>
                <a:gd name="T24" fmla="*/ 32 w 64"/>
                <a:gd name="T25" fmla="*/ 11 h 96"/>
                <a:gd name="T26" fmla="*/ 52 w 64"/>
                <a:gd name="T27" fmla="*/ 36 h 96"/>
                <a:gd name="T28" fmla="*/ 44 w 64"/>
                <a:gd name="T29" fmla="*/ 36 h 96"/>
                <a:gd name="T30" fmla="*/ 40 w 64"/>
                <a:gd name="T31" fmla="*/ 40 h 96"/>
                <a:gd name="T32" fmla="*/ 40 w 64"/>
                <a:gd name="T33" fmla="*/ 96 h 96"/>
                <a:gd name="T34" fmla="*/ 48 w 64"/>
                <a:gd name="T35" fmla="*/ 96 h 96"/>
                <a:gd name="T36" fmla="*/ 48 w 64"/>
                <a:gd name="T37" fmla="*/ 44 h 96"/>
                <a:gd name="T38" fmla="*/ 60 w 64"/>
                <a:gd name="T39" fmla="*/ 44 h 96"/>
                <a:gd name="T40" fmla="*/ 64 w 64"/>
                <a:gd name="T41" fmla="*/ 42 h 96"/>
                <a:gd name="T42" fmla="*/ 63 w 64"/>
                <a:gd name="T43" fmla="*/ 3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96">
                  <a:moveTo>
                    <a:pt x="63" y="38"/>
                  </a:moveTo>
                  <a:cubicBezTo>
                    <a:pt x="35" y="2"/>
                    <a:pt x="35" y="2"/>
                    <a:pt x="35" y="2"/>
                  </a:cubicBezTo>
                  <a:cubicBezTo>
                    <a:pt x="34" y="0"/>
                    <a:pt x="30" y="0"/>
                    <a:pt x="29" y="2"/>
                  </a:cubicBezTo>
                  <a:cubicBezTo>
                    <a:pt x="1" y="38"/>
                    <a:pt x="1" y="38"/>
                    <a:pt x="1" y="38"/>
                  </a:cubicBezTo>
                  <a:cubicBezTo>
                    <a:pt x="0" y="39"/>
                    <a:pt x="0" y="40"/>
                    <a:pt x="0" y="42"/>
                  </a:cubicBezTo>
                  <a:cubicBezTo>
                    <a:pt x="1" y="43"/>
                    <a:pt x="2" y="44"/>
                    <a:pt x="4" y="44"/>
                  </a:cubicBezTo>
                  <a:cubicBezTo>
                    <a:pt x="16" y="44"/>
                    <a:pt x="16" y="44"/>
                    <a:pt x="16" y="44"/>
                  </a:cubicBezTo>
                  <a:cubicBezTo>
                    <a:pt x="16" y="92"/>
                    <a:pt x="16" y="92"/>
                    <a:pt x="16" y="92"/>
                  </a:cubicBezTo>
                  <a:cubicBezTo>
                    <a:pt x="24" y="92"/>
                    <a:pt x="24" y="92"/>
                    <a:pt x="24" y="92"/>
                  </a:cubicBezTo>
                  <a:cubicBezTo>
                    <a:pt x="24" y="40"/>
                    <a:pt x="24" y="40"/>
                    <a:pt x="24" y="40"/>
                  </a:cubicBezTo>
                  <a:cubicBezTo>
                    <a:pt x="24" y="38"/>
                    <a:pt x="22" y="36"/>
                    <a:pt x="20" y="36"/>
                  </a:cubicBezTo>
                  <a:cubicBezTo>
                    <a:pt x="12" y="36"/>
                    <a:pt x="12" y="36"/>
                    <a:pt x="12" y="36"/>
                  </a:cubicBezTo>
                  <a:cubicBezTo>
                    <a:pt x="32" y="11"/>
                    <a:pt x="32" y="11"/>
                    <a:pt x="32" y="11"/>
                  </a:cubicBezTo>
                  <a:cubicBezTo>
                    <a:pt x="52" y="36"/>
                    <a:pt x="52" y="36"/>
                    <a:pt x="52" y="36"/>
                  </a:cubicBezTo>
                  <a:cubicBezTo>
                    <a:pt x="44" y="36"/>
                    <a:pt x="44" y="36"/>
                    <a:pt x="44" y="36"/>
                  </a:cubicBezTo>
                  <a:cubicBezTo>
                    <a:pt x="42" y="36"/>
                    <a:pt x="40" y="38"/>
                    <a:pt x="40" y="40"/>
                  </a:cubicBezTo>
                  <a:cubicBezTo>
                    <a:pt x="40" y="96"/>
                    <a:pt x="40" y="96"/>
                    <a:pt x="40" y="96"/>
                  </a:cubicBezTo>
                  <a:cubicBezTo>
                    <a:pt x="48" y="96"/>
                    <a:pt x="48" y="96"/>
                    <a:pt x="48" y="96"/>
                  </a:cubicBezTo>
                  <a:cubicBezTo>
                    <a:pt x="48" y="44"/>
                    <a:pt x="48" y="44"/>
                    <a:pt x="48" y="44"/>
                  </a:cubicBezTo>
                  <a:cubicBezTo>
                    <a:pt x="60" y="44"/>
                    <a:pt x="60" y="44"/>
                    <a:pt x="60" y="44"/>
                  </a:cubicBezTo>
                  <a:cubicBezTo>
                    <a:pt x="62" y="44"/>
                    <a:pt x="63" y="43"/>
                    <a:pt x="64" y="42"/>
                  </a:cubicBezTo>
                  <a:cubicBezTo>
                    <a:pt x="64" y="40"/>
                    <a:pt x="64" y="39"/>
                    <a:pt x="63"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3" name="Freeform 155"/>
            <p:cNvSpPr>
              <a:spLocks/>
            </p:cNvSpPr>
            <p:nvPr/>
          </p:nvSpPr>
          <p:spPr bwMode="auto">
            <a:xfrm>
              <a:off x="11850688" y="5146675"/>
              <a:ext cx="296863" cy="217487"/>
            </a:xfrm>
            <a:custGeom>
              <a:avLst/>
              <a:gdLst>
                <a:gd name="T0" fmla="*/ 48 w 88"/>
                <a:gd name="T1" fmla="*/ 64 h 64"/>
                <a:gd name="T2" fmla="*/ 46 w 88"/>
                <a:gd name="T3" fmla="*/ 64 h 64"/>
                <a:gd name="T4" fmla="*/ 44 w 88"/>
                <a:gd name="T5" fmla="*/ 60 h 64"/>
                <a:gd name="T6" fmla="*/ 44 w 88"/>
                <a:gd name="T7" fmla="*/ 48 h 64"/>
                <a:gd name="T8" fmla="*/ 4 w 88"/>
                <a:gd name="T9" fmla="*/ 48 h 64"/>
                <a:gd name="T10" fmla="*/ 0 w 88"/>
                <a:gd name="T11" fmla="*/ 44 h 64"/>
                <a:gd name="T12" fmla="*/ 4 w 88"/>
                <a:gd name="T13" fmla="*/ 40 h 64"/>
                <a:gd name="T14" fmla="*/ 48 w 88"/>
                <a:gd name="T15" fmla="*/ 40 h 64"/>
                <a:gd name="T16" fmla="*/ 52 w 88"/>
                <a:gd name="T17" fmla="*/ 44 h 64"/>
                <a:gd name="T18" fmla="*/ 52 w 88"/>
                <a:gd name="T19" fmla="*/ 52 h 64"/>
                <a:gd name="T20" fmla="*/ 77 w 88"/>
                <a:gd name="T21" fmla="*/ 32 h 64"/>
                <a:gd name="T22" fmla="*/ 52 w 88"/>
                <a:gd name="T23" fmla="*/ 12 h 64"/>
                <a:gd name="T24" fmla="*/ 52 w 88"/>
                <a:gd name="T25" fmla="*/ 20 h 64"/>
                <a:gd name="T26" fmla="*/ 48 w 88"/>
                <a:gd name="T27" fmla="*/ 24 h 64"/>
                <a:gd name="T28" fmla="*/ 4 w 88"/>
                <a:gd name="T29" fmla="*/ 24 h 64"/>
                <a:gd name="T30" fmla="*/ 0 w 88"/>
                <a:gd name="T31" fmla="*/ 20 h 64"/>
                <a:gd name="T32" fmla="*/ 4 w 88"/>
                <a:gd name="T33" fmla="*/ 16 h 64"/>
                <a:gd name="T34" fmla="*/ 44 w 88"/>
                <a:gd name="T35" fmla="*/ 16 h 64"/>
                <a:gd name="T36" fmla="*/ 44 w 88"/>
                <a:gd name="T37" fmla="*/ 4 h 64"/>
                <a:gd name="T38" fmla="*/ 46 w 88"/>
                <a:gd name="T39" fmla="*/ 0 h 64"/>
                <a:gd name="T40" fmla="*/ 50 w 88"/>
                <a:gd name="T41" fmla="*/ 1 h 64"/>
                <a:gd name="T42" fmla="*/ 86 w 88"/>
                <a:gd name="T43" fmla="*/ 29 h 64"/>
                <a:gd name="T44" fmla="*/ 88 w 88"/>
                <a:gd name="T45" fmla="*/ 32 h 64"/>
                <a:gd name="T46" fmla="*/ 86 w 88"/>
                <a:gd name="T47" fmla="*/ 35 h 64"/>
                <a:gd name="T48" fmla="*/ 50 w 88"/>
                <a:gd name="T49" fmla="*/ 63 h 64"/>
                <a:gd name="T50" fmla="*/ 48 w 88"/>
                <a:gd name="T5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64">
                  <a:moveTo>
                    <a:pt x="48" y="64"/>
                  </a:moveTo>
                  <a:cubicBezTo>
                    <a:pt x="47" y="64"/>
                    <a:pt x="47" y="64"/>
                    <a:pt x="46" y="64"/>
                  </a:cubicBezTo>
                  <a:cubicBezTo>
                    <a:pt x="45" y="63"/>
                    <a:pt x="44" y="62"/>
                    <a:pt x="44" y="60"/>
                  </a:cubicBezTo>
                  <a:cubicBezTo>
                    <a:pt x="44" y="48"/>
                    <a:pt x="44" y="48"/>
                    <a:pt x="44" y="48"/>
                  </a:cubicBezTo>
                  <a:cubicBezTo>
                    <a:pt x="4" y="48"/>
                    <a:pt x="4" y="48"/>
                    <a:pt x="4" y="48"/>
                  </a:cubicBezTo>
                  <a:cubicBezTo>
                    <a:pt x="2" y="48"/>
                    <a:pt x="0" y="46"/>
                    <a:pt x="0" y="44"/>
                  </a:cubicBezTo>
                  <a:cubicBezTo>
                    <a:pt x="0" y="42"/>
                    <a:pt x="2" y="40"/>
                    <a:pt x="4" y="40"/>
                  </a:cubicBezTo>
                  <a:cubicBezTo>
                    <a:pt x="48" y="40"/>
                    <a:pt x="48" y="40"/>
                    <a:pt x="48" y="40"/>
                  </a:cubicBezTo>
                  <a:cubicBezTo>
                    <a:pt x="50" y="40"/>
                    <a:pt x="52" y="42"/>
                    <a:pt x="52" y="44"/>
                  </a:cubicBezTo>
                  <a:cubicBezTo>
                    <a:pt x="52" y="52"/>
                    <a:pt x="52" y="52"/>
                    <a:pt x="52" y="52"/>
                  </a:cubicBezTo>
                  <a:cubicBezTo>
                    <a:pt x="77" y="32"/>
                    <a:pt x="77" y="32"/>
                    <a:pt x="77" y="32"/>
                  </a:cubicBezTo>
                  <a:cubicBezTo>
                    <a:pt x="52" y="12"/>
                    <a:pt x="52" y="12"/>
                    <a:pt x="52" y="12"/>
                  </a:cubicBezTo>
                  <a:cubicBezTo>
                    <a:pt x="52" y="20"/>
                    <a:pt x="52" y="20"/>
                    <a:pt x="52" y="20"/>
                  </a:cubicBezTo>
                  <a:cubicBezTo>
                    <a:pt x="52" y="22"/>
                    <a:pt x="50" y="24"/>
                    <a:pt x="48" y="24"/>
                  </a:cubicBezTo>
                  <a:cubicBezTo>
                    <a:pt x="4" y="24"/>
                    <a:pt x="4" y="24"/>
                    <a:pt x="4" y="24"/>
                  </a:cubicBezTo>
                  <a:cubicBezTo>
                    <a:pt x="2" y="24"/>
                    <a:pt x="0" y="22"/>
                    <a:pt x="0" y="20"/>
                  </a:cubicBezTo>
                  <a:cubicBezTo>
                    <a:pt x="0" y="18"/>
                    <a:pt x="2" y="16"/>
                    <a:pt x="4" y="16"/>
                  </a:cubicBezTo>
                  <a:cubicBezTo>
                    <a:pt x="44" y="16"/>
                    <a:pt x="44" y="16"/>
                    <a:pt x="44" y="16"/>
                  </a:cubicBezTo>
                  <a:cubicBezTo>
                    <a:pt x="44" y="4"/>
                    <a:pt x="44" y="4"/>
                    <a:pt x="44" y="4"/>
                  </a:cubicBezTo>
                  <a:cubicBezTo>
                    <a:pt x="44" y="2"/>
                    <a:pt x="45" y="1"/>
                    <a:pt x="46" y="0"/>
                  </a:cubicBezTo>
                  <a:cubicBezTo>
                    <a:pt x="48" y="0"/>
                    <a:pt x="49" y="0"/>
                    <a:pt x="50" y="1"/>
                  </a:cubicBezTo>
                  <a:cubicBezTo>
                    <a:pt x="86" y="29"/>
                    <a:pt x="86" y="29"/>
                    <a:pt x="86" y="29"/>
                  </a:cubicBezTo>
                  <a:cubicBezTo>
                    <a:pt x="87" y="30"/>
                    <a:pt x="88" y="31"/>
                    <a:pt x="88" y="32"/>
                  </a:cubicBezTo>
                  <a:cubicBezTo>
                    <a:pt x="88" y="33"/>
                    <a:pt x="87" y="34"/>
                    <a:pt x="86" y="35"/>
                  </a:cubicBezTo>
                  <a:cubicBezTo>
                    <a:pt x="50" y="63"/>
                    <a:pt x="50" y="63"/>
                    <a:pt x="50" y="63"/>
                  </a:cubicBezTo>
                  <a:cubicBezTo>
                    <a:pt x="50" y="64"/>
                    <a:pt x="49" y="64"/>
                    <a:pt x="48"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194" name="Freeform 5">
            <a:extLst>
              <a:ext uri="{C183D7F6-B498-43B3-948B-1728B52AA6E4}">
                <adec:decorative xmlns:adec="http://schemas.microsoft.com/office/drawing/2017/decorative" val="1"/>
              </a:ext>
            </a:extLst>
          </p:cNvPr>
          <p:cNvSpPr>
            <a:spLocks noEditPoints="1"/>
          </p:cNvSpPr>
          <p:nvPr/>
        </p:nvSpPr>
        <p:spPr bwMode="auto">
          <a:xfrm>
            <a:off x="5979718" y="3369784"/>
            <a:ext cx="545127" cy="613189"/>
          </a:xfrm>
          <a:custGeom>
            <a:avLst/>
            <a:gdLst>
              <a:gd name="T0" fmla="*/ 279 w 630"/>
              <a:gd name="T1" fmla="*/ 0 h 706"/>
              <a:gd name="T2" fmla="*/ 302 w 630"/>
              <a:gd name="T3" fmla="*/ 0 h 706"/>
              <a:gd name="T4" fmla="*/ 302 w 630"/>
              <a:gd name="T5" fmla="*/ 57 h 706"/>
              <a:gd name="T6" fmla="*/ 327 w 630"/>
              <a:gd name="T7" fmla="*/ 57 h 706"/>
              <a:gd name="T8" fmla="*/ 487 w 630"/>
              <a:gd name="T9" fmla="*/ 57 h 706"/>
              <a:gd name="T10" fmla="*/ 509 w 630"/>
              <a:gd name="T11" fmla="*/ 79 h 706"/>
              <a:gd name="T12" fmla="*/ 509 w 630"/>
              <a:gd name="T13" fmla="*/ 142 h 706"/>
              <a:gd name="T14" fmla="*/ 607 w 630"/>
              <a:gd name="T15" fmla="*/ 142 h 706"/>
              <a:gd name="T16" fmla="*/ 627 w 630"/>
              <a:gd name="T17" fmla="*/ 150 h 706"/>
              <a:gd name="T18" fmla="*/ 621 w 630"/>
              <a:gd name="T19" fmla="*/ 169 h 706"/>
              <a:gd name="T20" fmla="*/ 572 w 630"/>
              <a:gd name="T21" fmla="*/ 245 h 706"/>
              <a:gd name="T22" fmla="*/ 622 w 630"/>
              <a:gd name="T23" fmla="*/ 322 h 706"/>
              <a:gd name="T24" fmla="*/ 627 w 630"/>
              <a:gd name="T25" fmla="*/ 342 h 706"/>
              <a:gd name="T26" fmla="*/ 608 w 630"/>
              <a:gd name="T27" fmla="*/ 349 h 706"/>
              <a:gd name="T28" fmla="*/ 420 w 630"/>
              <a:gd name="T29" fmla="*/ 349 h 706"/>
              <a:gd name="T30" fmla="*/ 399 w 630"/>
              <a:gd name="T31" fmla="*/ 328 h 706"/>
              <a:gd name="T32" fmla="*/ 399 w 630"/>
              <a:gd name="T33" fmla="*/ 264 h 706"/>
              <a:gd name="T34" fmla="*/ 303 w 630"/>
              <a:gd name="T35" fmla="*/ 264 h 706"/>
              <a:gd name="T36" fmla="*/ 302 w 630"/>
              <a:gd name="T37" fmla="*/ 357 h 706"/>
              <a:gd name="T38" fmla="*/ 334 w 630"/>
              <a:gd name="T39" fmla="*/ 437 h 706"/>
              <a:gd name="T40" fmla="*/ 567 w 630"/>
              <a:gd name="T41" fmla="*/ 671 h 706"/>
              <a:gd name="T42" fmla="*/ 578 w 630"/>
              <a:gd name="T43" fmla="*/ 683 h 706"/>
              <a:gd name="T44" fmla="*/ 568 w 630"/>
              <a:gd name="T45" fmla="*/ 705 h 706"/>
              <a:gd name="T46" fmla="*/ 554 w 630"/>
              <a:gd name="T47" fmla="*/ 705 h 706"/>
              <a:gd name="T48" fmla="*/ 28 w 630"/>
              <a:gd name="T49" fmla="*/ 705 h 706"/>
              <a:gd name="T50" fmla="*/ 16 w 630"/>
              <a:gd name="T51" fmla="*/ 705 h 706"/>
              <a:gd name="T52" fmla="*/ 1 w 630"/>
              <a:gd name="T53" fmla="*/ 698 h 706"/>
              <a:gd name="T54" fmla="*/ 7 w 630"/>
              <a:gd name="T55" fmla="*/ 681 h 706"/>
              <a:gd name="T56" fmla="*/ 88 w 630"/>
              <a:gd name="T57" fmla="*/ 597 h 706"/>
              <a:gd name="T58" fmla="*/ 264 w 630"/>
              <a:gd name="T59" fmla="*/ 418 h 706"/>
              <a:gd name="T60" fmla="*/ 280 w 630"/>
              <a:gd name="T61" fmla="*/ 381 h 706"/>
              <a:gd name="T62" fmla="*/ 279 w 630"/>
              <a:gd name="T63" fmla="*/ 21 h 706"/>
              <a:gd name="T64" fmla="*/ 279 w 630"/>
              <a:gd name="T65" fmla="*/ 0 h 706"/>
              <a:gd name="T66" fmla="*/ 444 w 630"/>
              <a:gd name="T67" fmla="*/ 579 h 706"/>
              <a:gd name="T68" fmla="*/ 293 w 630"/>
              <a:gd name="T69" fmla="*/ 434 h 706"/>
              <a:gd name="T70" fmla="*/ 141 w 630"/>
              <a:gd name="T71" fmla="*/ 579 h 706"/>
              <a:gd name="T72" fmla="*/ 207 w 630"/>
              <a:gd name="T73" fmla="*/ 626 h 706"/>
              <a:gd name="T74" fmla="*/ 276 w 630"/>
              <a:gd name="T75" fmla="*/ 577 h 706"/>
              <a:gd name="T76" fmla="*/ 308 w 630"/>
              <a:gd name="T77" fmla="*/ 577 h 706"/>
              <a:gd name="T78" fmla="*/ 378 w 630"/>
              <a:gd name="T79" fmla="*/ 626 h 706"/>
              <a:gd name="T80" fmla="*/ 444 w 630"/>
              <a:gd name="T81" fmla="*/ 579 h 706"/>
              <a:gd name="T82" fmla="*/ 304 w 630"/>
              <a:gd name="T83" fmla="*/ 238 h 706"/>
              <a:gd name="T84" fmla="*/ 485 w 630"/>
              <a:gd name="T85" fmla="*/ 238 h 706"/>
              <a:gd name="T86" fmla="*/ 485 w 630"/>
              <a:gd name="T87" fmla="*/ 81 h 706"/>
              <a:gd name="T88" fmla="*/ 304 w 630"/>
              <a:gd name="T89" fmla="*/ 81 h 706"/>
              <a:gd name="T90" fmla="*/ 304 w 630"/>
              <a:gd name="T91" fmla="*/ 238 h 706"/>
              <a:gd name="T92" fmla="*/ 595 w 630"/>
              <a:gd name="T93" fmla="*/ 325 h 706"/>
              <a:gd name="T94" fmla="*/ 559 w 630"/>
              <a:gd name="T95" fmla="*/ 270 h 706"/>
              <a:gd name="T96" fmla="*/ 559 w 630"/>
              <a:gd name="T97" fmla="*/ 221 h 706"/>
              <a:gd name="T98" fmla="*/ 594 w 630"/>
              <a:gd name="T99" fmla="*/ 167 h 706"/>
              <a:gd name="T100" fmla="*/ 509 w 630"/>
              <a:gd name="T101" fmla="*/ 167 h 706"/>
              <a:gd name="T102" fmla="*/ 509 w 630"/>
              <a:gd name="T103" fmla="*/ 236 h 706"/>
              <a:gd name="T104" fmla="*/ 495 w 630"/>
              <a:gd name="T105" fmla="*/ 271 h 706"/>
              <a:gd name="T106" fmla="*/ 439 w 630"/>
              <a:gd name="T107" fmla="*/ 325 h 706"/>
              <a:gd name="T108" fmla="*/ 595 w 630"/>
              <a:gd name="T109" fmla="*/ 325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0" h="706">
                <a:moveTo>
                  <a:pt x="279" y="0"/>
                </a:moveTo>
                <a:cubicBezTo>
                  <a:pt x="288" y="0"/>
                  <a:pt x="294" y="0"/>
                  <a:pt x="302" y="0"/>
                </a:cubicBezTo>
                <a:cubicBezTo>
                  <a:pt x="302" y="18"/>
                  <a:pt x="302" y="36"/>
                  <a:pt x="302" y="57"/>
                </a:cubicBezTo>
                <a:cubicBezTo>
                  <a:pt x="312" y="57"/>
                  <a:pt x="320" y="57"/>
                  <a:pt x="327" y="57"/>
                </a:cubicBezTo>
                <a:cubicBezTo>
                  <a:pt x="381" y="57"/>
                  <a:pt x="434" y="57"/>
                  <a:pt x="487" y="57"/>
                </a:cubicBezTo>
                <a:cubicBezTo>
                  <a:pt x="504" y="56"/>
                  <a:pt x="510" y="62"/>
                  <a:pt x="509" y="79"/>
                </a:cubicBezTo>
                <a:cubicBezTo>
                  <a:pt x="508" y="99"/>
                  <a:pt x="509" y="120"/>
                  <a:pt x="509" y="142"/>
                </a:cubicBezTo>
                <a:cubicBezTo>
                  <a:pt x="543" y="142"/>
                  <a:pt x="575" y="142"/>
                  <a:pt x="607" y="142"/>
                </a:cubicBezTo>
                <a:cubicBezTo>
                  <a:pt x="614" y="143"/>
                  <a:pt x="623" y="145"/>
                  <a:pt x="627" y="150"/>
                </a:cubicBezTo>
                <a:cubicBezTo>
                  <a:pt x="630" y="152"/>
                  <a:pt x="625" y="163"/>
                  <a:pt x="621" y="169"/>
                </a:cubicBezTo>
                <a:cubicBezTo>
                  <a:pt x="606" y="194"/>
                  <a:pt x="589" y="219"/>
                  <a:pt x="572" y="245"/>
                </a:cubicBezTo>
                <a:cubicBezTo>
                  <a:pt x="589" y="271"/>
                  <a:pt x="606" y="296"/>
                  <a:pt x="622" y="322"/>
                </a:cubicBezTo>
                <a:cubicBezTo>
                  <a:pt x="625" y="328"/>
                  <a:pt x="629" y="337"/>
                  <a:pt x="627" y="342"/>
                </a:cubicBezTo>
                <a:cubicBezTo>
                  <a:pt x="624" y="346"/>
                  <a:pt x="615" y="349"/>
                  <a:pt x="608" y="349"/>
                </a:cubicBezTo>
                <a:cubicBezTo>
                  <a:pt x="545" y="349"/>
                  <a:pt x="483" y="349"/>
                  <a:pt x="420" y="349"/>
                </a:cubicBezTo>
                <a:cubicBezTo>
                  <a:pt x="405" y="349"/>
                  <a:pt x="398" y="344"/>
                  <a:pt x="399" y="328"/>
                </a:cubicBezTo>
                <a:cubicBezTo>
                  <a:pt x="400" y="307"/>
                  <a:pt x="399" y="287"/>
                  <a:pt x="399" y="264"/>
                </a:cubicBezTo>
                <a:cubicBezTo>
                  <a:pt x="367" y="264"/>
                  <a:pt x="337" y="264"/>
                  <a:pt x="303" y="264"/>
                </a:cubicBezTo>
                <a:cubicBezTo>
                  <a:pt x="303" y="295"/>
                  <a:pt x="305" y="327"/>
                  <a:pt x="302" y="357"/>
                </a:cubicBezTo>
                <a:cubicBezTo>
                  <a:pt x="299" y="391"/>
                  <a:pt x="311" y="414"/>
                  <a:pt x="334" y="437"/>
                </a:cubicBezTo>
                <a:cubicBezTo>
                  <a:pt x="413" y="514"/>
                  <a:pt x="490" y="593"/>
                  <a:pt x="567" y="671"/>
                </a:cubicBezTo>
                <a:cubicBezTo>
                  <a:pt x="571" y="675"/>
                  <a:pt x="575" y="679"/>
                  <a:pt x="578" y="683"/>
                </a:cubicBezTo>
                <a:cubicBezTo>
                  <a:pt x="587" y="695"/>
                  <a:pt x="583" y="703"/>
                  <a:pt x="568" y="705"/>
                </a:cubicBezTo>
                <a:cubicBezTo>
                  <a:pt x="563" y="705"/>
                  <a:pt x="559" y="705"/>
                  <a:pt x="554" y="705"/>
                </a:cubicBezTo>
                <a:cubicBezTo>
                  <a:pt x="379" y="705"/>
                  <a:pt x="203" y="705"/>
                  <a:pt x="28" y="705"/>
                </a:cubicBezTo>
                <a:cubicBezTo>
                  <a:pt x="24" y="705"/>
                  <a:pt x="20" y="706"/>
                  <a:pt x="16" y="705"/>
                </a:cubicBezTo>
                <a:cubicBezTo>
                  <a:pt x="11" y="703"/>
                  <a:pt x="2" y="701"/>
                  <a:pt x="1" y="698"/>
                </a:cubicBezTo>
                <a:cubicBezTo>
                  <a:pt x="0" y="693"/>
                  <a:pt x="3" y="685"/>
                  <a:pt x="7" y="681"/>
                </a:cubicBezTo>
                <a:cubicBezTo>
                  <a:pt x="33" y="652"/>
                  <a:pt x="61" y="625"/>
                  <a:pt x="88" y="597"/>
                </a:cubicBezTo>
                <a:cubicBezTo>
                  <a:pt x="146" y="538"/>
                  <a:pt x="205" y="477"/>
                  <a:pt x="264" y="418"/>
                </a:cubicBezTo>
                <a:cubicBezTo>
                  <a:pt x="275" y="407"/>
                  <a:pt x="280" y="397"/>
                  <a:pt x="280" y="381"/>
                </a:cubicBezTo>
                <a:cubicBezTo>
                  <a:pt x="279" y="261"/>
                  <a:pt x="279" y="141"/>
                  <a:pt x="279" y="21"/>
                </a:cubicBezTo>
                <a:cubicBezTo>
                  <a:pt x="279" y="15"/>
                  <a:pt x="279" y="8"/>
                  <a:pt x="279" y="0"/>
                </a:cubicBezTo>
                <a:close/>
                <a:moveTo>
                  <a:pt x="444" y="579"/>
                </a:moveTo>
                <a:cubicBezTo>
                  <a:pt x="391" y="528"/>
                  <a:pt x="340" y="479"/>
                  <a:pt x="293" y="434"/>
                </a:cubicBezTo>
                <a:cubicBezTo>
                  <a:pt x="244" y="480"/>
                  <a:pt x="193" y="529"/>
                  <a:pt x="141" y="579"/>
                </a:cubicBezTo>
                <a:cubicBezTo>
                  <a:pt x="164" y="595"/>
                  <a:pt x="185" y="610"/>
                  <a:pt x="207" y="626"/>
                </a:cubicBezTo>
                <a:cubicBezTo>
                  <a:pt x="231" y="609"/>
                  <a:pt x="254" y="594"/>
                  <a:pt x="276" y="577"/>
                </a:cubicBezTo>
                <a:cubicBezTo>
                  <a:pt x="288" y="568"/>
                  <a:pt x="297" y="568"/>
                  <a:pt x="308" y="577"/>
                </a:cubicBezTo>
                <a:cubicBezTo>
                  <a:pt x="331" y="593"/>
                  <a:pt x="355" y="609"/>
                  <a:pt x="378" y="626"/>
                </a:cubicBezTo>
                <a:cubicBezTo>
                  <a:pt x="400" y="611"/>
                  <a:pt x="421" y="596"/>
                  <a:pt x="444" y="579"/>
                </a:cubicBezTo>
                <a:close/>
                <a:moveTo>
                  <a:pt x="304" y="238"/>
                </a:moveTo>
                <a:cubicBezTo>
                  <a:pt x="365" y="238"/>
                  <a:pt x="424" y="238"/>
                  <a:pt x="485" y="238"/>
                </a:cubicBezTo>
                <a:cubicBezTo>
                  <a:pt x="485" y="185"/>
                  <a:pt x="485" y="134"/>
                  <a:pt x="485" y="81"/>
                </a:cubicBezTo>
                <a:cubicBezTo>
                  <a:pt x="424" y="81"/>
                  <a:pt x="364" y="81"/>
                  <a:pt x="304" y="81"/>
                </a:cubicBezTo>
                <a:cubicBezTo>
                  <a:pt x="304" y="134"/>
                  <a:pt x="304" y="185"/>
                  <a:pt x="304" y="238"/>
                </a:cubicBezTo>
                <a:close/>
                <a:moveTo>
                  <a:pt x="595" y="325"/>
                </a:moveTo>
                <a:cubicBezTo>
                  <a:pt x="582" y="304"/>
                  <a:pt x="572" y="286"/>
                  <a:pt x="559" y="270"/>
                </a:cubicBezTo>
                <a:cubicBezTo>
                  <a:pt x="546" y="253"/>
                  <a:pt x="544" y="239"/>
                  <a:pt x="559" y="221"/>
                </a:cubicBezTo>
                <a:cubicBezTo>
                  <a:pt x="572" y="205"/>
                  <a:pt x="582" y="186"/>
                  <a:pt x="594" y="167"/>
                </a:cubicBezTo>
                <a:cubicBezTo>
                  <a:pt x="565" y="167"/>
                  <a:pt x="538" y="167"/>
                  <a:pt x="509" y="167"/>
                </a:cubicBezTo>
                <a:cubicBezTo>
                  <a:pt x="509" y="191"/>
                  <a:pt x="508" y="214"/>
                  <a:pt x="509" y="236"/>
                </a:cubicBezTo>
                <a:cubicBezTo>
                  <a:pt x="510" y="251"/>
                  <a:pt x="506" y="261"/>
                  <a:pt x="495" y="271"/>
                </a:cubicBezTo>
                <a:cubicBezTo>
                  <a:pt x="477" y="287"/>
                  <a:pt x="460" y="304"/>
                  <a:pt x="439" y="325"/>
                </a:cubicBezTo>
                <a:cubicBezTo>
                  <a:pt x="494" y="325"/>
                  <a:pt x="543" y="325"/>
                  <a:pt x="595" y="325"/>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91183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F928FE1-02D3-F54D-B434-F42E1E024AAA}"/>
              </a:ext>
            </a:extLst>
          </p:cNvPr>
          <p:cNvSpPr>
            <a:spLocks noGrp="1"/>
          </p:cNvSpPr>
          <p:nvPr>
            <p:ph type="title"/>
          </p:nvPr>
        </p:nvSpPr>
        <p:spPr>
          <a:xfrm>
            <a:off x="448403" y="162052"/>
            <a:ext cx="11292793" cy="707886"/>
          </a:xfrm>
        </p:spPr>
        <p:txBody>
          <a:bodyPr/>
          <a:lstStyle/>
          <a:p>
            <a:r>
              <a:rPr lang="en-US" sz="2000" dirty="0"/>
              <a:t>The majority of teachers report pupils are less engaged with remote learning compared with classroom learning, with significant differences between independent and state schools</a:t>
            </a:r>
          </a:p>
        </p:txBody>
      </p:sp>
      <p:sp>
        <p:nvSpPr>
          <p:cNvPr id="25" name="Text Placeholder 24">
            <a:extLst>
              <a:ext uri="{FF2B5EF4-FFF2-40B4-BE49-F238E27FC236}">
                <a16:creationId xmlns:a16="http://schemas.microsoft.com/office/drawing/2014/main" id="{0772C8B7-EFE8-3349-91D4-7CBED7F7E095}"/>
              </a:ext>
            </a:extLst>
          </p:cNvPr>
          <p:cNvSpPr>
            <a:spLocks noGrp="1"/>
          </p:cNvSpPr>
          <p:nvPr>
            <p:ph type="body" sz="quarter" idx="11"/>
          </p:nvPr>
        </p:nvSpPr>
        <p:spPr>
          <a:xfrm>
            <a:off x="777600" y="1516023"/>
            <a:ext cx="10634400" cy="338554"/>
          </a:xfrm>
          <a:solidFill>
            <a:srgbClr val="F7F6FB"/>
          </a:solidFill>
        </p:spPr>
        <p:txBody>
          <a:bodyPr/>
          <a:lstStyle/>
          <a:p>
            <a:r>
              <a:rPr lang="en-US" dirty="0"/>
              <a:t>Engagement of pupils when learning remotely compared to in the classroom</a:t>
            </a:r>
            <a:endParaRPr lang="en-GB" dirty="0"/>
          </a:p>
        </p:txBody>
      </p:sp>
      <p:sp>
        <p:nvSpPr>
          <p:cNvPr id="15" name="Rectangle 14">
            <a:extLst>
              <a:ext uri="{FF2B5EF4-FFF2-40B4-BE49-F238E27FC236}">
                <a16:creationId xmlns:a16="http://schemas.microsoft.com/office/drawing/2014/main" id="{6994A2B8-B01B-4BBE-BCE6-D99A1D7154F2}"/>
              </a:ext>
            </a:extLst>
          </p:cNvPr>
          <p:cNvSpPr/>
          <p:nvPr/>
        </p:nvSpPr>
        <p:spPr>
          <a:xfrm>
            <a:off x="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graphicFrame>
        <p:nvGraphicFramePr>
          <p:cNvPr id="9" name="Chart Placeholder 8" descr="81% of all teachers reported that pupils were somewhat less engaged or much less engaged with remote learning compared to classroom learning.  This dropped to 58% of teachers in independent schools. ">
            <a:extLst>
              <a:ext uri="{FF2B5EF4-FFF2-40B4-BE49-F238E27FC236}">
                <a16:creationId xmlns:a16="http://schemas.microsoft.com/office/drawing/2014/main" id="{525261B0-9CCF-4DDD-9295-085F1190ECB5}"/>
              </a:ext>
            </a:extLst>
          </p:cNvPr>
          <p:cNvGraphicFramePr>
            <a:graphicFrameLocks/>
          </p:cNvGraphicFramePr>
          <p:nvPr>
            <p:extLst>
              <p:ext uri="{D42A27DB-BD31-4B8C-83A1-F6EECF244321}">
                <p14:modId xmlns:p14="http://schemas.microsoft.com/office/powerpoint/2010/main" val="1361271458"/>
              </p:ext>
            </p:extLst>
          </p:nvPr>
        </p:nvGraphicFramePr>
        <p:xfrm>
          <a:off x="176212" y="1685300"/>
          <a:ext cx="9862614" cy="4407763"/>
        </p:xfrm>
        <a:graphic>
          <a:graphicData uri="http://schemas.openxmlformats.org/drawingml/2006/chart">
            <c:chart xmlns:c="http://schemas.openxmlformats.org/drawingml/2006/chart" xmlns:r="http://schemas.openxmlformats.org/officeDocument/2006/relationships" r:id="rId3"/>
          </a:graphicData>
        </a:graphic>
      </p:graphicFrame>
      <p:sp>
        <p:nvSpPr>
          <p:cNvPr id="10" name="Oval 9">
            <a:extLst>
              <a:ext uri="{FF2B5EF4-FFF2-40B4-BE49-F238E27FC236}">
                <a16:creationId xmlns:a16="http://schemas.microsoft.com/office/drawing/2014/main" id="{D3457953-53FC-4F8A-BBD8-3A4ECD6A56BE}"/>
              </a:ext>
              <a:ext uri="{C183D7F6-B498-43B3-948B-1728B52AA6E4}">
                <adec:decorative xmlns:adec="http://schemas.microsoft.com/office/drawing/2017/decorative" val="1"/>
              </a:ext>
            </a:extLst>
          </p:cNvPr>
          <p:cNvSpPr/>
          <p:nvPr/>
        </p:nvSpPr>
        <p:spPr>
          <a:xfrm rot="19393975">
            <a:off x="2095974" y="2046764"/>
            <a:ext cx="767968" cy="317385"/>
          </a:xfrm>
          <a:prstGeom prst="ellips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4%</a:t>
            </a:r>
          </a:p>
        </p:txBody>
      </p:sp>
      <p:sp>
        <p:nvSpPr>
          <p:cNvPr id="11" name="Oval 10">
            <a:extLst>
              <a:ext uri="{FF2B5EF4-FFF2-40B4-BE49-F238E27FC236}">
                <a16:creationId xmlns:a16="http://schemas.microsoft.com/office/drawing/2014/main" id="{BF717C8A-2D3C-40F8-A28B-7885F3D0C653}"/>
              </a:ext>
              <a:ext uri="{C183D7F6-B498-43B3-948B-1728B52AA6E4}">
                <adec:decorative xmlns:adec="http://schemas.microsoft.com/office/drawing/2017/decorative" val="1"/>
              </a:ext>
            </a:extLst>
          </p:cNvPr>
          <p:cNvSpPr/>
          <p:nvPr/>
        </p:nvSpPr>
        <p:spPr>
          <a:xfrm rot="19393975">
            <a:off x="6076702" y="2088011"/>
            <a:ext cx="767968" cy="317385"/>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81%</a:t>
            </a:r>
          </a:p>
        </p:txBody>
      </p:sp>
      <p:sp>
        <p:nvSpPr>
          <p:cNvPr id="14" name="Rectangle: Rounded Corners 13">
            <a:extLst>
              <a:ext uri="{FF2B5EF4-FFF2-40B4-BE49-F238E27FC236}">
                <a16:creationId xmlns:a16="http://schemas.microsoft.com/office/drawing/2014/main" id="{A00AB37E-76B6-4B3B-9ED1-4A7FF7B5ECBD}"/>
              </a:ext>
            </a:extLst>
          </p:cNvPr>
          <p:cNvSpPr/>
          <p:nvPr/>
        </p:nvSpPr>
        <p:spPr>
          <a:xfrm>
            <a:off x="10334625" y="2197881"/>
            <a:ext cx="1502549" cy="2962275"/>
          </a:xfrm>
          <a:prstGeom prst="round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Teachers working in independent schools are the most likely to report pupils are more engaged (10%), significantly higher than those in maintained schools or academies (4%).</a:t>
            </a:r>
          </a:p>
        </p:txBody>
      </p:sp>
      <p:sp>
        <p:nvSpPr>
          <p:cNvPr id="17" name="Oval 16">
            <a:extLst>
              <a:ext uri="{FF2B5EF4-FFF2-40B4-BE49-F238E27FC236}">
                <a16:creationId xmlns:a16="http://schemas.microsoft.com/office/drawing/2014/main" id="{03889824-4883-4412-936C-E8EFD1A1DF32}"/>
              </a:ext>
              <a:ext uri="{C183D7F6-B498-43B3-948B-1728B52AA6E4}">
                <adec:decorative xmlns:adec="http://schemas.microsoft.com/office/drawing/2017/decorative" val="1"/>
              </a:ext>
            </a:extLst>
          </p:cNvPr>
          <p:cNvSpPr/>
          <p:nvPr/>
        </p:nvSpPr>
        <p:spPr>
          <a:xfrm rot="19393975">
            <a:off x="2048534" y="2817711"/>
            <a:ext cx="767968" cy="317385"/>
          </a:xfrm>
          <a:prstGeom prst="ellips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4%</a:t>
            </a:r>
          </a:p>
        </p:txBody>
      </p:sp>
      <p:sp>
        <p:nvSpPr>
          <p:cNvPr id="19" name="Oval 18">
            <a:extLst>
              <a:ext uri="{FF2B5EF4-FFF2-40B4-BE49-F238E27FC236}">
                <a16:creationId xmlns:a16="http://schemas.microsoft.com/office/drawing/2014/main" id="{1BBDF8D5-F4FF-49F7-A493-730D6400A02A}"/>
              </a:ext>
              <a:ext uri="{C183D7F6-B498-43B3-948B-1728B52AA6E4}">
                <adec:decorative xmlns:adec="http://schemas.microsoft.com/office/drawing/2017/decorative" val="1"/>
              </a:ext>
            </a:extLst>
          </p:cNvPr>
          <p:cNvSpPr/>
          <p:nvPr/>
        </p:nvSpPr>
        <p:spPr>
          <a:xfrm rot="19393975">
            <a:off x="5576941" y="2914517"/>
            <a:ext cx="767968" cy="317385"/>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89%</a:t>
            </a:r>
          </a:p>
        </p:txBody>
      </p:sp>
      <p:sp>
        <p:nvSpPr>
          <p:cNvPr id="20" name="Oval 19">
            <a:extLst>
              <a:ext uri="{FF2B5EF4-FFF2-40B4-BE49-F238E27FC236}">
                <a16:creationId xmlns:a16="http://schemas.microsoft.com/office/drawing/2014/main" id="{A14EE754-C9C5-475B-A37A-A43EF835CAC6}"/>
              </a:ext>
              <a:ext uri="{C183D7F6-B498-43B3-948B-1728B52AA6E4}">
                <adec:decorative xmlns:adec="http://schemas.microsoft.com/office/drawing/2017/decorative" val="1"/>
              </a:ext>
            </a:extLst>
          </p:cNvPr>
          <p:cNvSpPr/>
          <p:nvPr/>
        </p:nvSpPr>
        <p:spPr>
          <a:xfrm rot="19393975">
            <a:off x="2073919" y="3634996"/>
            <a:ext cx="767968" cy="317385"/>
          </a:xfrm>
          <a:prstGeom prst="ellips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4%</a:t>
            </a:r>
          </a:p>
        </p:txBody>
      </p:sp>
      <p:sp>
        <p:nvSpPr>
          <p:cNvPr id="21" name="Oval 20">
            <a:extLst>
              <a:ext uri="{FF2B5EF4-FFF2-40B4-BE49-F238E27FC236}">
                <a16:creationId xmlns:a16="http://schemas.microsoft.com/office/drawing/2014/main" id="{1A91689A-6B2B-4A30-94B6-063D9FCA4A6E}"/>
              </a:ext>
              <a:ext uri="{C183D7F6-B498-43B3-948B-1728B52AA6E4}">
                <adec:decorative xmlns:adec="http://schemas.microsoft.com/office/drawing/2017/decorative" val="1"/>
              </a:ext>
            </a:extLst>
          </p:cNvPr>
          <p:cNvSpPr/>
          <p:nvPr/>
        </p:nvSpPr>
        <p:spPr>
          <a:xfrm rot="19393975">
            <a:off x="5959065" y="3693621"/>
            <a:ext cx="767968" cy="317385"/>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83%</a:t>
            </a:r>
          </a:p>
        </p:txBody>
      </p:sp>
      <p:sp>
        <p:nvSpPr>
          <p:cNvPr id="22" name="Oval 21">
            <a:extLst>
              <a:ext uri="{FF2B5EF4-FFF2-40B4-BE49-F238E27FC236}">
                <a16:creationId xmlns:a16="http://schemas.microsoft.com/office/drawing/2014/main" id="{96CC8D61-C0B0-4FAE-BF7F-B553C95709ED}"/>
              </a:ext>
              <a:ext uri="{C183D7F6-B498-43B3-948B-1728B52AA6E4}">
                <adec:decorative xmlns:adec="http://schemas.microsoft.com/office/drawing/2017/decorative" val="1"/>
              </a:ext>
            </a:extLst>
          </p:cNvPr>
          <p:cNvSpPr/>
          <p:nvPr/>
        </p:nvSpPr>
        <p:spPr>
          <a:xfrm rot="19393975">
            <a:off x="2095975" y="4466175"/>
            <a:ext cx="767968" cy="317385"/>
          </a:xfrm>
          <a:prstGeom prst="ellips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10%</a:t>
            </a:r>
          </a:p>
        </p:txBody>
      </p:sp>
      <p:sp>
        <p:nvSpPr>
          <p:cNvPr id="23" name="Oval 22">
            <a:extLst>
              <a:ext uri="{FF2B5EF4-FFF2-40B4-BE49-F238E27FC236}">
                <a16:creationId xmlns:a16="http://schemas.microsoft.com/office/drawing/2014/main" id="{95A09146-ABE5-419E-AC6B-3A4316FF548D}"/>
              </a:ext>
              <a:ext uri="{C183D7F6-B498-43B3-948B-1728B52AA6E4}">
                <adec:decorative xmlns:adec="http://schemas.microsoft.com/office/drawing/2017/decorative" val="1"/>
              </a:ext>
            </a:extLst>
          </p:cNvPr>
          <p:cNvSpPr/>
          <p:nvPr/>
        </p:nvSpPr>
        <p:spPr>
          <a:xfrm rot="19393975">
            <a:off x="8102873" y="4522932"/>
            <a:ext cx="767968" cy="317385"/>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58%</a:t>
            </a:r>
          </a:p>
        </p:txBody>
      </p:sp>
      <p:sp>
        <p:nvSpPr>
          <p:cNvPr id="6" name="Footer Placeholder 11"/>
          <p:cNvSpPr>
            <a:spLocks noGrp="1"/>
          </p:cNvSpPr>
          <p:nvPr>
            <p:ph type="ftr" sz="quarter" idx="3"/>
          </p:nvPr>
        </p:nvSpPr>
        <p:spPr>
          <a:xfrm>
            <a:off x="2100134" y="6201180"/>
            <a:ext cx="9360504" cy="486351"/>
          </a:xfrm>
          <a:prstGeom prst="rect">
            <a:avLst/>
          </a:prstGeom>
          <a:solidFill>
            <a:schemeClr val="bg1"/>
          </a:solidFill>
        </p:spPr>
        <p:txBody>
          <a:bodyPr vert="horz" lIns="91440" tIns="0" rIns="91440" bIns="0" rtlCol="0" anchor="b" anchorCtr="0">
            <a:noAutofit/>
          </a:bodyPr>
          <a:lstStyle>
            <a:lvl1pPr algn="l">
              <a:defRPr sz="800">
                <a:solidFill>
                  <a:schemeClr val="tx1">
                    <a:tint val="75000"/>
                  </a:schemeClr>
                </a:solidFill>
              </a:defRPr>
            </a:lvl1pPr>
          </a:lstStyle>
          <a:p>
            <a:r>
              <a:rPr lang="en-GB" sz="900" dirty="0">
                <a:solidFill>
                  <a:schemeClr val="tx1"/>
                </a:solidFill>
              </a:rPr>
              <a:t>Q21. </a:t>
            </a:r>
            <a:r>
              <a:rPr lang="en-US" sz="900" dirty="0">
                <a:solidFill>
                  <a:schemeClr val="tx1"/>
                </a:solidFill>
              </a:rPr>
              <a:t>Do you think pupils are more or less engaged when learning remotely, compared to learning in the classroom?</a:t>
            </a:r>
          </a:p>
          <a:p>
            <a:r>
              <a:rPr lang="en-US" sz="900" dirty="0">
                <a:solidFill>
                  <a:schemeClr val="tx1"/>
                </a:solidFill>
              </a:rPr>
              <a:t>Base: All teachers who use remote learning (all n=941; maintained school n=281; academy n=498; independent school n=128)</a:t>
            </a:r>
          </a:p>
        </p:txBody>
      </p:sp>
    </p:spTree>
    <p:extLst>
      <p:ext uri="{BB962C8B-B14F-4D97-AF65-F5344CB8AC3E}">
        <p14:creationId xmlns:p14="http://schemas.microsoft.com/office/powerpoint/2010/main" val="756724133"/>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F928FE1-02D3-F54D-B434-F42E1E024AAA}"/>
              </a:ext>
            </a:extLst>
          </p:cNvPr>
          <p:cNvSpPr>
            <a:spLocks noGrp="1"/>
          </p:cNvSpPr>
          <p:nvPr>
            <p:ph type="title"/>
          </p:nvPr>
        </p:nvSpPr>
        <p:spPr>
          <a:xfrm>
            <a:off x="544381" y="332555"/>
            <a:ext cx="10634400" cy="1200329"/>
          </a:xfrm>
        </p:spPr>
        <p:txBody>
          <a:bodyPr/>
          <a:lstStyle/>
          <a:p>
            <a:r>
              <a:rPr lang="en-US" dirty="0"/>
              <a:t>Parents and teachers are working together and two thirds of teachers report parents have been supportive in engaging their children in learning</a:t>
            </a:r>
          </a:p>
        </p:txBody>
      </p:sp>
      <p:sp>
        <p:nvSpPr>
          <p:cNvPr id="25" name="Text Placeholder 24">
            <a:extLst>
              <a:ext uri="{FF2B5EF4-FFF2-40B4-BE49-F238E27FC236}">
                <a16:creationId xmlns:a16="http://schemas.microsoft.com/office/drawing/2014/main" id="{0772C8B7-EFE8-3349-91D4-7CBED7F7E095}"/>
              </a:ext>
            </a:extLst>
          </p:cNvPr>
          <p:cNvSpPr>
            <a:spLocks noGrp="1"/>
          </p:cNvSpPr>
          <p:nvPr>
            <p:ph type="body" sz="quarter" idx="11"/>
          </p:nvPr>
        </p:nvSpPr>
        <p:spPr>
          <a:xfrm>
            <a:off x="777600" y="1516023"/>
            <a:ext cx="10634400" cy="338554"/>
          </a:xfrm>
          <a:solidFill>
            <a:srgbClr val="F7F6FB"/>
          </a:solidFill>
        </p:spPr>
        <p:txBody>
          <a:bodyPr/>
          <a:lstStyle/>
          <a:p>
            <a:r>
              <a:rPr lang="en-US" dirty="0"/>
              <a:t>Support of parents to engage / support children with remote learning</a:t>
            </a:r>
          </a:p>
        </p:txBody>
      </p:sp>
      <p:sp>
        <p:nvSpPr>
          <p:cNvPr id="15" name="Rectangle 14">
            <a:extLst>
              <a:ext uri="{FF2B5EF4-FFF2-40B4-BE49-F238E27FC236}">
                <a16:creationId xmlns:a16="http://schemas.microsoft.com/office/drawing/2014/main" id="{6994A2B8-B01B-4BBE-BCE6-D99A1D7154F2}"/>
              </a:ext>
            </a:extLst>
          </p:cNvPr>
          <p:cNvSpPr/>
          <p:nvPr/>
        </p:nvSpPr>
        <p:spPr>
          <a:xfrm>
            <a:off x="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graphicFrame>
        <p:nvGraphicFramePr>
          <p:cNvPr id="17" name="Chart Placeholder 8" descr="68% of all teachers said that parents had been either very or somewhat supportive in engaging their children in learning. This rose to 90% of parents with children at independent schools. ">
            <a:extLst>
              <a:ext uri="{FF2B5EF4-FFF2-40B4-BE49-F238E27FC236}">
                <a16:creationId xmlns:a16="http://schemas.microsoft.com/office/drawing/2014/main" id="{8668833B-2198-4868-B557-3B66FD5FCBE2}"/>
              </a:ext>
            </a:extLst>
          </p:cNvPr>
          <p:cNvGraphicFramePr>
            <a:graphicFrameLocks/>
          </p:cNvGraphicFramePr>
          <p:nvPr>
            <p:extLst>
              <p:ext uri="{D42A27DB-BD31-4B8C-83A1-F6EECF244321}">
                <p14:modId xmlns:p14="http://schemas.microsoft.com/office/powerpoint/2010/main" val="2703315611"/>
              </p:ext>
            </p:extLst>
          </p:nvPr>
        </p:nvGraphicFramePr>
        <p:xfrm>
          <a:off x="176212" y="1685300"/>
          <a:ext cx="9862614" cy="44077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Rounded Corners 15">
            <a:extLst>
              <a:ext uri="{FF2B5EF4-FFF2-40B4-BE49-F238E27FC236}">
                <a16:creationId xmlns:a16="http://schemas.microsoft.com/office/drawing/2014/main" id="{18022772-A7BD-4EA3-A212-4422D9450772}"/>
              </a:ext>
            </a:extLst>
          </p:cNvPr>
          <p:cNvSpPr/>
          <p:nvPr/>
        </p:nvSpPr>
        <p:spPr>
          <a:xfrm>
            <a:off x="10230384" y="2550117"/>
            <a:ext cx="1571626" cy="2453307"/>
          </a:xfrm>
          <a:prstGeom prst="round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Teachers in independent schools also report higher levels of support from parents, with 90% reporting they have been supportive.</a:t>
            </a:r>
          </a:p>
        </p:txBody>
      </p:sp>
      <p:sp>
        <p:nvSpPr>
          <p:cNvPr id="12" name="Oval 11">
            <a:extLst>
              <a:ext uri="{FF2B5EF4-FFF2-40B4-BE49-F238E27FC236}">
                <a16:creationId xmlns:a16="http://schemas.microsoft.com/office/drawing/2014/main" id="{F06B01D8-EA10-4300-A4BC-EB5D97799224}"/>
              </a:ext>
              <a:ext uri="{C183D7F6-B498-43B3-948B-1728B52AA6E4}">
                <adec:decorative xmlns:adec="http://schemas.microsoft.com/office/drawing/2017/decorative" val="1"/>
              </a:ext>
            </a:extLst>
          </p:cNvPr>
          <p:cNvSpPr/>
          <p:nvPr/>
        </p:nvSpPr>
        <p:spPr>
          <a:xfrm rot="19393975">
            <a:off x="2768105" y="2121140"/>
            <a:ext cx="761694" cy="317048"/>
          </a:xfrm>
          <a:prstGeom prst="ellips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68%</a:t>
            </a:r>
          </a:p>
        </p:txBody>
      </p:sp>
      <p:sp>
        <p:nvSpPr>
          <p:cNvPr id="13" name="Oval 12">
            <a:extLst>
              <a:ext uri="{FF2B5EF4-FFF2-40B4-BE49-F238E27FC236}">
                <a16:creationId xmlns:a16="http://schemas.microsoft.com/office/drawing/2014/main" id="{864411E9-FCFD-4F45-80C4-DEC37A41C78D}"/>
              </a:ext>
              <a:ext uri="{C183D7F6-B498-43B3-948B-1728B52AA6E4}">
                <adec:decorative xmlns:adec="http://schemas.microsoft.com/office/drawing/2017/decorative" val="1"/>
              </a:ext>
            </a:extLst>
          </p:cNvPr>
          <p:cNvSpPr/>
          <p:nvPr/>
        </p:nvSpPr>
        <p:spPr>
          <a:xfrm rot="19393975">
            <a:off x="8681940" y="2078891"/>
            <a:ext cx="761694" cy="317048"/>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25%</a:t>
            </a:r>
          </a:p>
        </p:txBody>
      </p:sp>
      <p:sp>
        <p:nvSpPr>
          <p:cNvPr id="20" name="Oval 19">
            <a:extLst>
              <a:ext uri="{FF2B5EF4-FFF2-40B4-BE49-F238E27FC236}">
                <a16:creationId xmlns:a16="http://schemas.microsoft.com/office/drawing/2014/main" id="{191AFD66-F23C-4624-8BC6-85622BD5DB02}"/>
              </a:ext>
              <a:ext uri="{C183D7F6-B498-43B3-948B-1728B52AA6E4}">
                <adec:decorative xmlns:adec="http://schemas.microsoft.com/office/drawing/2017/decorative" val="1"/>
              </a:ext>
            </a:extLst>
          </p:cNvPr>
          <p:cNvSpPr/>
          <p:nvPr/>
        </p:nvSpPr>
        <p:spPr>
          <a:xfrm rot="19393975">
            <a:off x="2558554" y="2901177"/>
            <a:ext cx="761694" cy="317048"/>
          </a:xfrm>
          <a:prstGeom prst="ellips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71%</a:t>
            </a:r>
          </a:p>
        </p:txBody>
      </p:sp>
      <p:sp>
        <p:nvSpPr>
          <p:cNvPr id="21" name="Oval 20">
            <a:extLst>
              <a:ext uri="{FF2B5EF4-FFF2-40B4-BE49-F238E27FC236}">
                <a16:creationId xmlns:a16="http://schemas.microsoft.com/office/drawing/2014/main" id="{835EE5EF-64FF-4ED5-9821-AE4BCA6EC131}"/>
              </a:ext>
              <a:ext uri="{C183D7F6-B498-43B3-948B-1728B52AA6E4}">
                <adec:decorative xmlns:adec="http://schemas.microsoft.com/office/drawing/2017/decorative" val="1"/>
              </a:ext>
            </a:extLst>
          </p:cNvPr>
          <p:cNvSpPr/>
          <p:nvPr/>
        </p:nvSpPr>
        <p:spPr>
          <a:xfrm rot="19393975">
            <a:off x="8688289" y="2887625"/>
            <a:ext cx="761694" cy="317048"/>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26%</a:t>
            </a:r>
          </a:p>
        </p:txBody>
      </p:sp>
      <p:sp>
        <p:nvSpPr>
          <p:cNvPr id="22" name="Oval 21">
            <a:extLst>
              <a:ext uri="{FF2B5EF4-FFF2-40B4-BE49-F238E27FC236}">
                <a16:creationId xmlns:a16="http://schemas.microsoft.com/office/drawing/2014/main" id="{F70B6546-1D91-42D6-A58F-630CBCE7FB9A}"/>
              </a:ext>
              <a:ext uri="{C183D7F6-B498-43B3-948B-1728B52AA6E4}">
                <adec:decorative xmlns:adec="http://schemas.microsoft.com/office/drawing/2017/decorative" val="1"/>
              </a:ext>
            </a:extLst>
          </p:cNvPr>
          <p:cNvSpPr/>
          <p:nvPr/>
        </p:nvSpPr>
        <p:spPr>
          <a:xfrm rot="19393975">
            <a:off x="2406155" y="3709911"/>
            <a:ext cx="761694" cy="317048"/>
          </a:xfrm>
          <a:prstGeom prst="ellips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68%</a:t>
            </a:r>
          </a:p>
        </p:txBody>
      </p:sp>
      <p:sp>
        <p:nvSpPr>
          <p:cNvPr id="23" name="Oval 22">
            <a:extLst>
              <a:ext uri="{FF2B5EF4-FFF2-40B4-BE49-F238E27FC236}">
                <a16:creationId xmlns:a16="http://schemas.microsoft.com/office/drawing/2014/main" id="{9B8B6F79-F3EC-4494-82D2-3C6DDC332B99}"/>
              </a:ext>
              <a:ext uri="{C183D7F6-B498-43B3-948B-1728B52AA6E4}">
                <adec:decorative xmlns:adec="http://schemas.microsoft.com/office/drawing/2017/decorative" val="1"/>
              </a:ext>
            </a:extLst>
          </p:cNvPr>
          <p:cNvSpPr/>
          <p:nvPr/>
        </p:nvSpPr>
        <p:spPr>
          <a:xfrm rot="19393975">
            <a:off x="8520014" y="3732930"/>
            <a:ext cx="761694" cy="317048"/>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27%</a:t>
            </a:r>
          </a:p>
        </p:txBody>
      </p:sp>
      <p:sp>
        <p:nvSpPr>
          <p:cNvPr id="24" name="Oval 23">
            <a:extLst>
              <a:ext uri="{FF2B5EF4-FFF2-40B4-BE49-F238E27FC236}">
                <a16:creationId xmlns:a16="http://schemas.microsoft.com/office/drawing/2014/main" id="{8EE6403E-424A-4D84-9357-F13E2890F681}"/>
              </a:ext>
              <a:ext uri="{C183D7F6-B498-43B3-948B-1728B52AA6E4}">
                <adec:decorative xmlns:adec="http://schemas.microsoft.com/office/drawing/2017/decorative" val="1"/>
              </a:ext>
            </a:extLst>
          </p:cNvPr>
          <p:cNvSpPr/>
          <p:nvPr/>
        </p:nvSpPr>
        <p:spPr>
          <a:xfrm rot="19393975">
            <a:off x="5325694" y="4528582"/>
            <a:ext cx="761694" cy="317048"/>
          </a:xfrm>
          <a:prstGeom prst="ellipse">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90%</a:t>
            </a:r>
          </a:p>
        </p:txBody>
      </p:sp>
      <p:sp>
        <p:nvSpPr>
          <p:cNvPr id="26" name="Oval 25">
            <a:extLst>
              <a:ext uri="{FF2B5EF4-FFF2-40B4-BE49-F238E27FC236}">
                <a16:creationId xmlns:a16="http://schemas.microsoft.com/office/drawing/2014/main" id="{1CB973B0-09E9-45D6-B107-56F6F2BB1D7C}"/>
              </a:ext>
              <a:ext uri="{C183D7F6-B498-43B3-948B-1728B52AA6E4}">
                <adec:decorative xmlns:adec="http://schemas.microsoft.com/office/drawing/2017/decorative" val="1"/>
              </a:ext>
            </a:extLst>
          </p:cNvPr>
          <p:cNvSpPr/>
          <p:nvPr/>
        </p:nvSpPr>
        <p:spPr>
          <a:xfrm rot="19393975">
            <a:off x="9181602" y="4511251"/>
            <a:ext cx="761694" cy="317048"/>
          </a:xfrm>
          <a:prstGeom prst="ellipse">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7%</a:t>
            </a:r>
          </a:p>
        </p:txBody>
      </p:sp>
      <p:sp>
        <p:nvSpPr>
          <p:cNvPr id="6" name="Footer Placeholder 11"/>
          <p:cNvSpPr>
            <a:spLocks noGrp="1"/>
          </p:cNvSpPr>
          <p:nvPr>
            <p:ph type="ftr" sz="quarter" idx="3"/>
          </p:nvPr>
        </p:nvSpPr>
        <p:spPr>
          <a:xfrm>
            <a:off x="2100134" y="6201180"/>
            <a:ext cx="9360504" cy="486351"/>
          </a:xfrm>
          <a:prstGeom prst="rect">
            <a:avLst/>
          </a:prstGeom>
          <a:solidFill>
            <a:schemeClr val="bg1"/>
          </a:solidFill>
        </p:spPr>
        <p:txBody>
          <a:bodyPr vert="horz" lIns="91440" tIns="0" rIns="91440" bIns="0" rtlCol="0" anchor="b" anchorCtr="0">
            <a:noAutofit/>
          </a:bodyPr>
          <a:lstStyle>
            <a:lvl1pPr algn="l">
              <a:defRPr sz="800">
                <a:solidFill>
                  <a:schemeClr val="tx1">
                    <a:tint val="75000"/>
                  </a:schemeClr>
                </a:solidFill>
              </a:defRPr>
            </a:lvl1pPr>
          </a:lstStyle>
          <a:p>
            <a:r>
              <a:rPr lang="en-US" sz="900" dirty="0">
                <a:solidFill>
                  <a:schemeClr val="tx1"/>
                </a:solidFill>
              </a:rPr>
              <a:t>Q22. How supportive, if at all, have parents been to engage / support their children with remote learning?</a:t>
            </a:r>
          </a:p>
          <a:p>
            <a:r>
              <a:rPr lang="en-US" sz="900" dirty="0">
                <a:solidFill>
                  <a:schemeClr val="tx1"/>
                </a:solidFill>
              </a:rPr>
              <a:t>Base: All teachers who use remote learning (all n=941; maintained school n=281; academy n=498; independent school n=128))</a:t>
            </a:r>
          </a:p>
        </p:txBody>
      </p:sp>
    </p:spTree>
    <p:extLst>
      <p:ext uri="{BB962C8B-B14F-4D97-AF65-F5344CB8AC3E}">
        <p14:creationId xmlns:p14="http://schemas.microsoft.com/office/powerpoint/2010/main" val="1216073071"/>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F928FE1-02D3-F54D-B434-F42E1E024AAA}"/>
              </a:ext>
            </a:extLst>
          </p:cNvPr>
          <p:cNvSpPr>
            <a:spLocks noGrp="1"/>
          </p:cNvSpPr>
          <p:nvPr>
            <p:ph type="title"/>
          </p:nvPr>
        </p:nvSpPr>
        <p:spPr>
          <a:xfrm>
            <a:off x="777876" y="214732"/>
            <a:ext cx="10634400" cy="1200329"/>
          </a:xfrm>
        </p:spPr>
        <p:txBody>
          <a:bodyPr/>
          <a:lstStyle/>
          <a:p>
            <a:r>
              <a:rPr lang="en-US" dirty="0"/>
              <a:t>Engagement is largely monitored through keeping logs of tasks handed in, with secondary schools significantly more likely to use assessments and Q&amp;A sessions</a:t>
            </a:r>
          </a:p>
        </p:txBody>
      </p:sp>
      <p:sp>
        <p:nvSpPr>
          <p:cNvPr id="25" name="Text Placeholder 24">
            <a:extLst>
              <a:ext uri="{FF2B5EF4-FFF2-40B4-BE49-F238E27FC236}">
                <a16:creationId xmlns:a16="http://schemas.microsoft.com/office/drawing/2014/main" id="{0772C8B7-EFE8-3349-91D4-7CBED7F7E095}"/>
              </a:ext>
            </a:extLst>
          </p:cNvPr>
          <p:cNvSpPr>
            <a:spLocks noGrp="1"/>
          </p:cNvSpPr>
          <p:nvPr>
            <p:ph type="body" sz="quarter" idx="11"/>
          </p:nvPr>
        </p:nvSpPr>
        <p:spPr>
          <a:xfrm>
            <a:off x="777600" y="1516023"/>
            <a:ext cx="10634400" cy="338554"/>
          </a:xfrm>
        </p:spPr>
        <p:txBody>
          <a:bodyPr/>
          <a:lstStyle/>
          <a:p>
            <a:r>
              <a:rPr lang="en-GB" dirty="0"/>
              <a:t>Methods of checking engagement with remote learning</a:t>
            </a:r>
            <a:endParaRPr lang="en-US" dirty="0"/>
          </a:p>
        </p:txBody>
      </p:sp>
      <p:sp>
        <p:nvSpPr>
          <p:cNvPr id="11" name="Rectangle 10">
            <a:extLst>
              <a:ext uri="{FF2B5EF4-FFF2-40B4-BE49-F238E27FC236}">
                <a16:creationId xmlns:a16="http://schemas.microsoft.com/office/drawing/2014/main" id="{37B3B7D9-D01D-4444-9BA5-AF0C63BAAC6D}"/>
              </a:ext>
            </a:extLst>
          </p:cNvPr>
          <p:cNvSpPr/>
          <p:nvPr/>
        </p:nvSpPr>
        <p:spPr>
          <a:xfrm>
            <a:off x="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graphicFrame>
        <p:nvGraphicFramePr>
          <p:cNvPr id="8" name="Chart Placeholder 8" descr="On how teachers measured engagement: 63% had a log of homeworking tasks; 55% used marking of work; 38% assessments and 32% Q&amp;A sessions. Other options were interactive platforms (31%); compulsory registration sessions (31%) and interactive elements during virtual lessons (30%)."/>
          <p:cNvGraphicFramePr>
            <a:graphicFrameLocks noGrp="1"/>
          </p:cNvGraphicFramePr>
          <p:nvPr>
            <p:ph type="chart" sz="quarter" idx="12"/>
            <p:extLst>
              <p:ext uri="{D42A27DB-BD31-4B8C-83A1-F6EECF244321}">
                <p14:modId xmlns:p14="http://schemas.microsoft.com/office/powerpoint/2010/main" val="1411730528"/>
              </p:ext>
            </p:extLst>
          </p:nvPr>
        </p:nvGraphicFramePr>
        <p:xfrm>
          <a:off x="777876" y="1873249"/>
          <a:ext cx="10547350" cy="427059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Rounded Corners 8">
            <a:extLst>
              <a:ext uri="{FF2B5EF4-FFF2-40B4-BE49-F238E27FC236}">
                <a16:creationId xmlns:a16="http://schemas.microsoft.com/office/drawing/2014/main" id="{30DE327A-8E9A-4FC2-B839-9073E956BA2D}"/>
              </a:ext>
            </a:extLst>
          </p:cNvPr>
          <p:cNvSpPr/>
          <p:nvPr/>
        </p:nvSpPr>
        <p:spPr>
          <a:xfrm>
            <a:off x="8441214" y="4876505"/>
            <a:ext cx="3200400" cy="930944"/>
          </a:xfrm>
          <a:prstGeom prst="round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Teachers working in ‘Outstanding’ schools are more likely than any others to use assessments to track pupil engagement (51%) and progress (69%).</a:t>
            </a:r>
          </a:p>
        </p:txBody>
      </p:sp>
      <p:sp>
        <p:nvSpPr>
          <p:cNvPr id="6" name="Footer Placeholder 11"/>
          <p:cNvSpPr>
            <a:spLocks noGrp="1"/>
          </p:cNvSpPr>
          <p:nvPr>
            <p:ph type="ftr" sz="quarter" idx="3"/>
          </p:nvPr>
        </p:nvSpPr>
        <p:spPr>
          <a:xfrm>
            <a:off x="2105024" y="6143840"/>
            <a:ext cx="9355613" cy="390310"/>
          </a:xfrm>
          <a:prstGeom prst="rect">
            <a:avLst/>
          </a:prstGeom>
        </p:spPr>
        <p:txBody>
          <a:bodyPr vert="horz" lIns="91440" tIns="0" rIns="91440" bIns="0" rtlCol="0" anchor="b" anchorCtr="0">
            <a:noAutofit/>
          </a:bodyPr>
          <a:lstStyle>
            <a:lvl1pPr algn="l">
              <a:defRPr sz="800">
                <a:solidFill>
                  <a:schemeClr val="tx1">
                    <a:tint val="75000"/>
                  </a:schemeClr>
                </a:solidFill>
              </a:defRPr>
            </a:lvl1pPr>
          </a:lstStyle>
          <a:p>
            <a:r>
              <a:rPr lang="en-GB" sz="1000" dirty="0">
                <a:solidFill>
                  <a:schemeClr val="tx1"/>
                </a:solidFill>
              </a:rPr>
              <a:t>Q23m. Which, if any, of the following ways are you using to check pupils’ engagement with remote learning</a:t>
            </a:r>
          </a:p>
          <a:p>
            <a:r>
              <a:rPr lang="en-US" sz="1000" dirty="0">
                <a:solidFill>
                  <a:schemeClr val="tx1"/>
                </a:solidFill>
              </a:rPr>
              <a:t>Base: All teachers who use remote learning (all n=941; primary n=332; secondary n=609)</a:t>
            </a:r>
          </a:p>
        </p:txBody>
      </p:sp>
      <p:sp>
        <p:nvSpPr>
          <p:cNvPr id="10" name="Rectangle: Rounded Corners 9">
            <a:extLst>
              <a:ext uri="{FF2B5EF4-FFF2-40B4-BE49-F238E27FC236}">
                <a16:creationId xmlns:a16="http://schemas.microsoft.com/office/drawing/2014/main" id="{BE56148F-59CF-40ED-A75E-1AF77FE61962}"/>
              </a:ext>
            </a:extLst>
          </p:cNvPr>
          <p:cNvSpPr/>
          <p:nvPr/>
        </p:nvSpPr>
        <p:spPr>
          <a:xfrm>
            <a:off x="8441214" y="3694880"/>
            <a:ext cx="3200400" cy="930944"/>
          </a:xfrm>
          <a:prstGeom prst="round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With the exception of compulsory registration lessons, teachers who feel confident teaching remotely are more likely than those who feel unconfident to report doing any of the activities listed</a:t>
            </a:r>
          </a:p>
        </p:txBody>
      </p:sp>
    </p:spTree>
    <p:extLst>
      <p:ext uri="{BB962C8B-B14F-4D97-AF65-F5344CB8AC3E}">
        <p14:creationId xmlns:p14="http://schemas.microsoft.com/office/powerpoint/2010/main" val="3566771970"/>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F928FE1-02D3-F54D-B434-F42E1E024AAA}"/>
              </a:ext>
            </a:extLst>
          </p:cNvPr>
          <p:cNvSpPr>
            <a:spLocks noGrp="1"/>
          </p:cNvSpPr>
          <p:nvPr>
            <p:ph type="title"/>
          </p:nvPr>
        </p:nvSpPr>
        <p:spPr>
          <a:xfrm>
            <a:off x="777876" y="147498"/>
            <a:ext cx="10634400" cy="1200329"/>
          </a:xfrm>
        </p:spPr>
        <p:txBody>
          <a:bodyPr/>
          <a:lstStyle/>
          <a:p>
            <a:r>
              <a:rPr lang="en-US" dirty="0"/>
              <a:t>While assessment for learning is cited by the majority of teachers, secondary school teachers are significantly more likely to use any of the methods to track progress</a:t>
            </a:r>
          </a:p>
        </p:txBody>
      </p:sp>
      <p:sp>
        <p:nvSpPr>
          <p:cNvPr id="25" name="Text Placeholder 24">
            <a:extLst>
              <a:ext uri="{FF2B5EF4-FFF2-40B4-BE49-F238E27FC236}">
                <a16:creationId xmlns:a16="http://schemas.microsoft.com/office/drawing/2014/main" id="{0772C8B7-EFE8-3349-91D4-7CBED7F7E095}"/>
              </a:ext>
            </a:extLst>
          </p:cNvPr>
          <p:cNvSpPr>
            <a:spLocks noGrp="1"/>
          </p:cNvSpPr>
          <p:nvPr>
            <p:ph type="body" sz="quarter" idx="11"/>
          </p:nvPr>
        </p:nvSpPr>
        <p:spPr>
          <a:xfrm>
            <a:off x="777600" y="1516023"/>
            <a:ext cx="10634400" cy="338554"/>
          </a:xfrm>
        </p:spPr>
        <p:txBody>
          <a:bodyPr/>
          <a:lstStyle/>
          <a:p>
            <a:r>
              <a:rPr lang="en-GB" dirty="0"/>
              <a:t>Methods of checking progress through the curriculum</a:t>
            </a:r>
            <a:endParaRPr lang="en-US" dirty="0"/>
          </a:p>
        </p:txBody>
      </p:sp>
      <p:sp>
        <p:nvSpPr>
          <p:cNvPr id="11" name="Rectangle 10">
            <a:extLst>
              <a:ext uri="{FF2B5EF4-FFF2-40B4-BE49-F238E27FC236}">
                <a16:creationId xmlns:a16="http://schemas.microsoft.com/office/drawing/2014/main" id="{37B3B7D9-D01D-4444-9BA5-AF0C63BAAC6D}"/>
              </a:ext>
            </a:extLst>
          </p:cNvPr>
          <p:cNvSpPr/>
          <p:nvPr/>
        </p:nvSpPr>
        <p:spPr>
          <a:xfrm>
            <a:off x="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graphicFrame>
        <p:nvGraphicFramePr>
          <p:cNvPr id="12" name="Chart Placeholder 8" descr="68% of secondary teachers use assessments and marking of work to track progress through the curriculum. 57% use a log of homeworking tasks; 42% Q&amp;A sessions and 33% interactive platforms. ">
            <a:extLst>
              <a:ext uri="{FF2B5EF4-FFF2-40B4-BE49-F238E27FC236}">
                <a16:creationId xmlns:a16="http://schemas.microsoft.com/office/drawing/2014/main" id="{01D374AB-CA6F-46C4-BBCB-4CF09D0CBD2F}"/>
              </a:ext>
            </a:extLst>
          </p:cNvPr>
          <p:cNvGraphicFramePr>
            <a:graphicFrameLocks noGrp="1"/>
          </p:cNvGraphicFramePr>
          <p:nvPr>
            <p:ph type="chart" sz="quarter" idx="12"/>
            <p:extLst>
              <p:ext uri="{D42A27DB-BD31-4B8C-83A1-F6EECF244321}">
                <p14:modId xmlns:p14="http://schemas.microsoft.com/office/powerpoint/2010/main" val="4081481158"/>
              </p:ext>
            </p:extLst>
          </p:nvPr>
        </p:nvGraphicFramePr>
        <p:xfrm>
          <a:off x="777876" y="1873249"/>
          <a:ext cx="10547350" cy="4270591"/>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Rounded Corners 8">
            <a:extLst>
              <a:ext uri="{FF2B5EF4-FFF2-40B4-BE49-F238E27FC236}">
                <a16:creationId xmlns:a16="http://schemas.microsoft.com/office/drawing/2014/main" id="{30DE327A-8E9A-4FC2-B839-9073E956BA2D}"/>
              </a:ext>
            </a:extLst>
          </p:cNvPr>
          <p:cNvSpPr/>
          <p:nvPr/>
        </p:nvSpPr>
        <p:spPr>
          <a:xfrm>
            <a:off x="7787006" y="4876505"/>
            <a:ext cx="3200400" cy="930944"/>
          </a:xfrm>
          <a:prstGeom prst="round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Those in outstanding schools are significantly more likely to use marking (74%) and assessments (69%) compared to all other school grades</a:t>
            </a:r>
          </a:p>
        </p:txBody>
      </p:sp>
      <p:sp>
        <p:nvSpPr>
          <p:cNvPr id="6" name="Footer Placeholder 11"/>
          <p:cNvSpPr>
            <a:spLocks noGrp="1"/>
          </p:cNvSpPr>
          <p:nvPr>
            <p:ph type="ftr" sz="quarter" idx="3"/>
          </p:nvPr>
        </p:nvSpPr>
        <p:spPr>
          <a:xfrm>
            <a:off x="2105024" y="6143840"/>
            <a:ext cx="9355613" cy="390310"/>
          </a:xfrm>
          <a:prstGeom prst="rect">
            <a:avLst/>
          </a:prstGeom>
        </p:spPr>
        <p:txBody>
          <a:bodyPr vert="horz" lIns="91440" tIns="0" rIns="91440" bIns="0" rtlCol="0" anchor="b" anchorCtr="0">
            <a:noAutofit/>
          </a:bodyPr>
          <a:lstStyle>
            <a:lvl1pPr algn="l">
              <a:defRPr sz="800">
                <a:solidFill>
                  <a:schemeClr val="tx1">
                    <a:tint val="75000"/>
                  </a:schemeClr>
                </a:solidFill>
              </a:defRPr>
            </a:lvl1pPr>
          </a:lstStyle>
          <a:p>
            <a:r>
              <a:rPr lang="en-GB" sz="1000" dirty="0">
                <a:solidFill>
                  <a:schemeClr val="tx1"/>
                </a:solidFill>
              </a:rPr>
              <a:t>Q23m. Which, if any, of the following ways are you using to check pupils’ progress through the curriculum?</a:t>
            </a:r>
          </a:p>
          <a:p>
            <a:r>
              <a:rPr lang="en-US" sz="1000" dirty="0">
                <a:solidFill>
                  <a:schemeClr val="tx1"/>
                </a:solidFill>
              </a:rPr>
              <a:t>Base: All teachers who use remote learning (all n=941; primary n=332; secondary n=609)</a:t>
            </a:r>
          </a:p>
        </p:txBody>
      </p:sp>
    </p:spTree>
    <p:extLst>
      <p:ext uri="{BB962C8B-B14F-4D97-AF65-F5344CB8AC3E}">
        <p14:creationId xmlns:p14="http://schemas.microsoft.com/office/powerpoint/2010/main" val="1624417828"/>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3"/>
          <p:cNvSpPr txBox="1">
            <a:spLocks noGrp="1"/>
          </p:cNvSpPr>
          <p:nvPr>
            <p:ph type="title" idx="4294967295"/>
          </p:nvPr>
        </p:nvSpPr>
        <p:spPr>
          <a:xfrm>
            <a:off x="777600" y="301894"/>
            <a:ext cx="10634400" cy="8430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100000"/>
              </a:lnSpc>
              <a:spcBef>
                <a:spcPct val="0"/>
              </a:spcBef>
              <a:buNone/>
              <a:defRPr sz="2400" b="1" kern="1200">
                <a:solidFill>
                  <a:schemeClr val="tx2"/>
                </a:solidFill>
                <a:latin typeface="+mj-lt"/>
                <a:ea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chemeClr val="tx2"/>
                </a:solidFill>
                <a:effectLst/>
                <a:uLnTx/>
                <a:uFillTx/>
                <a:latin typeface="+mj-lt"/>
                <a:ea typeface="Arial" panose="020B0604020202020204" pitchFamily="34" charset="0"/>
                <a:cs typeface="Arial" panose="020B0604020202020204" pitchFamily="34" charset="0"/>
              </a:rPr>
              <a:t>Checking progress remotely is felt to be inaccurate, leading teachers to be concerned about long term learning loss</a:t>
            </a:r>
          </a:p>
        </p:txBody>
      </p:sp>
      <p:sp>
        <p:nvSpPr>
          <p:cNvPr id="2" name="Right Arrow 1">
            <a:extLst>
              <a:ext uri="{C183D7F6-B498-43B3-948B-1728B52AA6E4}">
                <adec:decorative xmlns:adec="http://schemas.microsoft.com/office/drawing/2017/decorative" val="1"/>
              </a:ext>
            </a:extLst>
          </p:cNvPr>
          <p:cNvSpPr/>
          <p:nvPr/>
        </p:nvSpPr>
        <p:spPr>
          <a:xfrm>
            <a:off x="1059" y="2444750"/>
            <a:ext cx="12192000" cy="10668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713223" y="1384301"/>
            <a:ext cx="2441168" cy="3270250"/>
          </a:xfrm>
          <a:prstGeom prst="roundRect">
            <a:avLst/>
          </a:prstGeom>
          <a:solidFill>
            <a:srgbClr val="FFFFFF"/>
          </a:solidFill>
          <a:ln w="9525" cap="flat" cmpd="sng" algn="ctr">
            <a:solidFill>
              <a:srgbClr val="000000"/>
            </a:solidFill>
            <a:prstDash val="solid"/>
          </a:ln>
          <a:effectLst/>
        </p:spPr>
        <p:txBody>
          <a:bodyPr rtlCol="0" anchor="t"/>
          <a:lstStyle/>
          <a:p>
            <a:pPr algn="ctr"/>
            <a:r>
              <a:rPr lang="en-GB" sz="1400" b="1" dirty="0">
                <a:solidFill>
                  <a:srgbClr val="000000"/>
                </a:solidFill>
              </a:rPr>
              <a:t>Importance</a:t>
            </a:r>
            <a:endParaRPr lang="en-GB" sz="1400" dirty="0">
              <a:solidFill>
                <a:srgbClr val="000000"/>
              </a:solidFill>
            </a:endParaRPr>
          </a:p>
          <a:p>
            <a:r>
              <a:rPr lang="en-GB" sz="1400" dirty="0"/>
              <a:t>Receiving regular feedback is </a:t>
            </a:r>
            <a:r>
              <a:rPr lang="en-GB" sz="1400" b="1" dirty="0"/>
              <a:t>critical</a:t>
            </a:r>
            <a:r>
              <a:rPr lang="en-GB" sz="1400" dirty="0"/>
              <a:t> for pupils. </a:t>
            </a:r>
          </a:p>
          <a:p>
            <a:endParaRPr lang="en-GB" sz="1400" dirty="0"/>
          </a:p>
          <a:p>
            <a:r>
              <a:rPr lang="en-GB" sz="1400" dirty="0"/>
              <a:t>Regular assessments ensure that </a:t>
            </a:r>
            <a:r>
              <a:rPr lang="en-GB" sz="1400" b="1" dirty="0"/>
              <a:t>gaps</a:t>
            </a:r>
            <a:r>
              <a:rPr lang="en-GB" sz="1400" dirty="0"/>
              <a:t> in learning can be plugged and ensures that pupils are not left behind. </a:t>
            </a:r>
          </a:p>
          <a:p>
            <a:endParaRPr lang="en-US" sz="1400" dirty="0"/>
          </a:p>
        </p:txBody>
      </p:sp>
      <p:sp>
        <p:nvSpPr>
          <p:cNvPr id="17" name="Rounded Rectangle 16"/>
          <p:cNvSpPr/>
          <p:nvPr/>
        </p:nvSpPr>
        <p:spPr>
          <a:xfrm>
            <a:off x="3492561" y="1384302"/>
            <a:ext cx="2441168" cy="3270248"/>
          </a:xfrm>
          <a:prstGeom prst="roundRect">
            <a:avLst/>
          </a:prstGeom>
          <a:solidFill>
            <a:srgbClr val="FFFFFF"/>
          </a:solidFill>
          <a:ln w="9525" cap="flat" cmpd="sng" algn="ctr">
            <a:solidFill>
              <a:srgbClr val="000000"/>
            </a:solidFill>
            <a:prstDash val="solid"/>
          </a:ln>
          <a:effectLst/>
        </p:spPr>
        <p:txBody>
          <a:bodyPr rtlCol="0" anchor="t"/>
          <a:lstStyle/>
          <a:p>
            <a:pPr algn="ctr"/>
            <a:r>
              <a:rPr lang="en-US" sz="1400" b="1" dirty="0"/>
              <a:t>Engagement</a:t>
            </a:r>
            <a:endParaRPr lang="en-US" sz="1400" dirty="0"/>
          </a:p>
          <a:p>
            <a:r>
              <a:rPr lang="en-US" sz="1400" dirty="0"/>
              <a:t>Teachers commented that the lack of visual and audible engagement means it is difficult to get an understanding of how students are progressing; though </a:t>
            </a:r>
            <a:r>
              <a:rPr lang="en-US" sz="1400" b="1" dirty="0"/>
              <a:t>live polls </a:t>
            </a:r>
            <a:r>
              <a:rPr lang="en-US" sz="1400" dirty="0"/>
              <a:t>/ quizzes tend to work well as they are </a:t>
            </a:r>
            <a:r>
              <a:rPr lang="en-US" sz="1400" b="1" dirty="0"/>
              <a:t>fast,</a:t>
            </a:r>
            <a:r>
              <a:rPr lang="en-US" sz="1400" dirty="0"/>
              <a:t> </a:t>
            </a:r>
            <a:r>
              <a:rPr lang="en-US" sz="1400" b="1" dirty="0"/>
              <a:t>accurate</a:t>
            </a:r>
            <a:r>
              <a:rPr lang="en-US" sz="1400" dirty="0"/>
              <a:t> and </a:t>
            </a:r>
            <a:r>
              <a:rPr lang="en-US" sz="1400" b="1" dirty="0"/>
              <a:t>engaging</a:t>
            </a:r>
            <a:r>
              <a:rPr lang="en-US" sz="1400" dirty="0"/>
              <a:t>.  Short video clips and voice overs can help engage students. </a:t>
            </a:r>
            <a:endParaRPr lang="en-GB" sz="1400" dirty="0">
              <a:solidFill>
                <a:srgbClr val="000000"/>
              </a:solidFill>
            </a:endParaRPr>
          </a:p>
        </p:txBody>
      </p:sp>
      <p:sp>
        <p:nvSpPr>
          <p:cNvPr id="12" name="Rounded Rectangle 11"/>
          <p:cNvSpPr/>
          <p:nvPr/>
        </p:nvSpPr>
        <p:spPr>
          <a:xfrm>
            <a:off x="6102814" y="1384301"/>
            <a:ext cx="2441168" cy="3270250"/>
          </a:xfrm>
          <a:prstGeom prst="roundRect">
            <a:avLst/>
          </a:prstGeom>
          <a:solidFill>
            <a:srgbClr val="FFFFFF"/>
          </a:solidFill>
          <a:ln w="9525" cap="flat" cmpd="sng" algn="ctr">
            <a:solidFill>
              <a:srgbClr val="000000"/>
            </a:solidFill>
            <a:prstDash val="solid"/>
          </a:ln>
          <a:effectLst/>
        </p:spPr>
        <p:txBody>
          <a:bodyPr rtlCol="0" anchor="t"/>
          <a:lstStyle/>
          <a:p>
            <a:pPr algn="ctr"/>
            <a:r>
              <a:rPr lang="en-GB" sz="1400" b="1" dirty="0">
                <a:solidFill>
                  <a:srgbClr val="000000"/>
                </a:solidFill>
              </a:rPr>
              <a:t>Accuracy</a:t>
            </a:r>
          </a:p>
          <a:p>
            <a:r>
              <a:rPr lang="en-US" sz="1400" dirty="0"/>
              <a:t>However, many teachers questioned whether students are receiving </a:t>
            </a:r>
            <a:r>
              <a:rPr lang="en-US" sz="1400" b="1" dirty="0"/>
              <a:t>extra support </a:t>
            </a:r>
            <a:r>
              <a:rPr lang="en-US" sz="1400" dirty="0"/>
              <a:t>from </a:t>
            </a:r>
            <a:r>
              <a:rPr lang="en-US" sz="1400" b="1" dirty="0"/>
              <a:t>parents</a:t>
            </a:r>
            <a:r>
              <a:rPr lang="en-US" sz="1400" dirty="0"/>
              <a:t> or working with a calculator / spell check or access to the internet. This leads many teachers to question the accuracy of checking progress remotely.</a:t>
            </a:r>
          </a:p>
        </p:txBody>
      </p:sp>
      <p:sp>
        <p:nvSpPr>
          <p:cNvPr id="19" name="Rounded Rectangle 18"/>
          <p:cNvSpPr/>
          <p:nvPr/>
        </p:nvSpPr>
        <p:spPr>
          <a:xfrm>
            <a:off x="8713068" y="1384301"/>
            <a:ext cx="2441168" cy="3270250"/>
          </a:xfrm>
          <a:prstGeom prst="roundRect">
            <a:avLst/>
          </a:prstGeom>
          <a:solidFill>
            <a:srgbClr val="FFFFFF"/>
          </a:solidFill>
          <a:ln w="9525" cap="flat" cmpd="sng" algn="ctr">
            <a:solidFill>
              <a:srgbClr val="000000"/>
            </a:solidFill>
            <a:prstDash val="solid"/>
          </a:ln>
          <a:effectLst/>
        </p:spPr>
        <p:txBody>
          <a:bodyPr rtlCol="0" anchor="t"/>
          <a:lstStyle/>
          <a:p>
            <a:pPr algn="ctr"/>
            <a:r>
              <a:rPr lang="en-GB" sz="1400" b="1" dirty="0">
                <a:solidFill>
                  <a:srgbClr val="000000"/>
                </a:solidFill>
              </a:rPr>
              <a:t>Impact</a:t>
            </a:r>
          </a:p>
          <a:p>
            <a:r>
              <a:rPr lang="en-US" sz="1400" dirty="0"/>
              <a:t>Many expect or have already seen significant </a:t>
            </a:r>
            <a:r>
              <a:rPr lang="en-US" sz="1400" b="1" dirty="0"/>
              <a:t>learning loss, </a:t>
            </a:r>
            <a:r>
              <a:rPr lang="en-US" sz="1400" dirty="0"/>
              <a:t>as well as a negative </a:t>
            </a:r>
            <a:r>
              <a:rPr lang="en-US" sz="1400" b="1" dirty="0"/>
              <a:t>impact on confidence, motivation and language / social skills. </a:t>
            </a:r>
          </a:p>
          <a:p>
            <a:r>
              <a:rPr lang="en-US" sz="1400" dirty="0"/>
              <a:t>The extent of the loss will not be made clear until students return to the classroom, where teachers can accurately check their progress. </a:t>
            </a:r>
          </a:p>
          <a:p>
            <a:endParaRPr lang="en-US" sz="1400" dirty="0"/>
          </a:p>
          <a:p>
            <a:endParaRPr lang="en-GB" sz="1400" dirty="0"/>
          </a:p>
          <a:p>
            <a:pPr algn="ctr"/>
            <a:endParaRPr lang="en-GB" sz="1400" dirty="0">
              <a:solidFill>
                <a:srgbClr val="000000"/>
              </a:solidFill>
            </a:endParaRPr>
          </a:p>
        </p:txBody>
      </p:sp>
      <p:sp>
        <p:nvSpPr>
          <p:cNvPr id="20" name="Rectangle 19"/>
          <p:cNvSpPr/>
          <p:nvPr/>
        </p:nvSpPr>
        <p:spPr>
          <a:xfrm>
            <a:off x="581468" y="4994006"/>
            <a:ext cx="3240000" cy="830997"/>
          </a:xfrm>
          <a:prstGeom prst="rect">
            <a:avLst/>
          </a:prstGeom>
        </p:spPr>
        <p:txBody>
          <a:bodyPr wrap="square">
            <a:spAutoFit/>
          </a:bodyPr>
          <a:lstStyle/>
          <a:p>
            <a:pPr algn="ctr"/>
            <a:r>
              <a:rPr lang="en-US" sz="1200" i="1" dirty="0">
                <a:solidFill>
                  <a:schemeClr val="accent1"/>
                </a:solidFill>
              </a:rPr>
              <a:t>“It’s harder to get a grip on misunderstandings - they don't respond the same way” (secondary school)</a:t>
            </a:r>
            <a:endParaRPr lang="en-GB" sz="1200" i="1" dirty="0">
              <a:solidFill>
                <a:schemeClr val="accent1"/>
              </a:solidFill>
            </a:endParaRPr>
          </a:p>
        </p:txBody>
      </p:sp>
      <p:sp>
        <p:nvSpPr>
          <p:cNvPr id="21" name="Rectangle 20"/>
          <p:cNvSpPr/>
          <p:nvPr/>
        </p:nvSpPr>
        <p:spPr>
          <a:xfrm>
            <a:off x="4146915" y="5047279"/>
            <a:ext cx="3240000" cy="830997"/>
          </a:xfrm>
          <a:prstGeom prst="rect">
            <a:avLst/>
          </a:prstGeom>
        </p:spPr>
        <p:txBody>
          <a:bodyPr wrap="square">
            <a:spAutoFit/>
          </a:bodyPr>
          <a:lstStyle/>
          <a:p>
            <a:pPr algn="ctr"/>
            <a:r>
              <a:rPr lang="en-US" sz="1200" i="1" dirty="0">
                <a:solidFill>
                  <a:schemeClr val="accent1"/>
                </a:solidFill>
              </a:rPr>
              <a:t>“It's hard to know how engaged they are, especially if they don't ask questions and if there isn't anything they have to hand in at the end of a lesson” (secondary school)</a:t>
            </a:r>
            <a:endParaRPr lang="en-GB" sz="1200" i="1" dirty="0">
              <a:solidFill>
                <a:schemeClr val="accent1"/>
              </a:solidFill>
            </a:endParaRPr>
          </a:p>
        </p:txBody>
      </p:sp>
      <p:sp>
        <p:nvSpPr>
          <p:cNvPr id="26" name="Rectangle 25"/>
          <p:cNvSpPr/>
          <p:nvPr/>
        </p:nvSpPr>
        <p:spPr>
          <a:xfrm>
            <a:off x="7712363" y="5047279"/>
            <a:ext cx="3240000" cy="646331"/>
          </a:xfrm>
          <a:prstGeom prst="rect">
            <a:avLst/>
          </a:prstGeom>
        </p:spPr>
        <p:txBody>
          <a:bodyPr wrap="square">
            <a:spAutoFit/>
          </a:bodyPr>
          <a:lstStyle/>
          <a:p>
            <a:pPr algn="ctr"/>
            <a:r>
              <a:rPr lang="en-US" sz="1200" i="1" dirty="0">
                <a:solidFill>
                  <a:schemeClr val="accent1"/>
                </a:solidFill>
              </a:rPr>
              <a:t> “Checking the progress was not really done in a reliable way remotely, I don't think it can be if you are not actually with the children” (primary school)</a:t>
            </a:r>
            <a:endParaRPr lang="en-GB" sz="1200" i="1" dirty="0">
              <a:solidFill>
                <a:schemeClr val="accent1"/>
              </a:solidFill>
            </a:endParaRPr>
          </a:p>
        </p:txBody>
      </p:sp>
    </p:spTree>
    <p:extLst>
      <p:ext uri="{BB962C8B-B14F-4D97-AF65-F5344CB8AC3E}">
        <p14:creationId xmlns:p14="http://schemas.microsoft.com/office/powerpoint/2010/main" val="2514574283"/>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F928FE1-02D3-F54D-B434-F42E1E024AAA}"/>
              </a:ext>
            </a:extLst>
          </p:cNvPr>
          <p:cNvSpPr>
            <a:spLocks noGrp="1"/>
          </p:cNvSpPr>
          <p:nvPr>
            <p:ph type="title"/>
          </p:nvPr>
        </p:nvSpPr>
        <p:spPr>
          <a:xfrm>
            <a:off x="401063" y="299188"/>
            <a:ext cx="11059575" cy="830997"/>
          </a:xfrm>
        </p:spPr>
        <p:txBody>
          <a:bodyPr/>
          <a:lstStyle/>
          <a:p>
            <a:r>
              <a:rPr lang="en-US" dirty="0"/>
              <a:t>Just under four fifths of teachers report providing feedback on work, and contacting pupils who are learning remotely at least weekly</a:t>
            </a:r>
          </a:p>
        </p:txBody>
      </p:sp>
      <p:sp>
        <p:nvSpPr>
          <p:cNvPr id="25" name="Text Placeholder 24">
            <a:extLst>
              <a:ext uri="{FF2B5EF4-FFF2-40B4-BE49-F238E27FC236}">
                <a16:creationId xmlns:a16="http://schemas.microsoft.com/office/drawing/2014/main" id="{0772C8B7-EFE8-3349-91D4-7CBED7F7E095}"/>
              </a:ext>
            </a:extLst>
          </p:cNvPr>
          <p:cNvSpPr>
            <a:spLocks noGrp="1"/>
          </p:cNvSpPr>
          <p:nvPr>
            <p:ph type="body" sz="quarter" idx="11"/>
          </p:nvPr>
        </p:nvSpPr>
        <p:spPr>
          <a:xfrm>
            <a:off x="777600" y="1516023"/>
            <a:ext cx="10634400" cy="338554"/>
          </a:xfrm>
          <a:solidFill>
            <a:srgbClr val="F7F6FB"/>
          </a:solidFill>
        </p:spPr>
        <p:txBody>
          <a:bodyPr/>
          <a:lstStyle/>
          <a:p>
            <a:r>
              <a:rPr lang="en-GB" dirty="0"/>
              <a:t>Methods of checking engagement and progress</a:t>
            </a:r>
            <a:endParaRPr lang="en-US" dirty="0"/>
          </a:p>
        </p:txBody>
      </p:sp>
      <p:sp>
        <p:nvSpPr>
          <p:cNvPr id="2" name="Rectangle 1">
            <a:extLst>
              <a:ext uri="{FF2B5EF4-FFF2-40B4-BE49-F238E27FC236}">
                <a16:creationId xmlns:a16="http://schemas.microsoft.com/office/drawing/2014/main" id="{84551A77-C9E4-4390-BA63-283307129984}"/>
              </a:ext>
            </a:extLst>
          </p:cNvPr>
          <p:cNvSpPr/>
          <p:nvPr/>
        </p:nvSpPr>
        <p:spPr>
          <a:xfrm>
            <a:off x="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graphicFrame>
        <p:nvGraphicFramePr>
          <p:cNvPr id="7" name="Chart Placeholder 3" descr="77% of teachers provide feedback on pupils' remote learning work and 79% contact pupils who are learning remotely at least once a week. ">
            <a:extLst>
              <a:ext uri="{FF2B5EF4-FFF2-40B4-BE49-F238E27FC236}">
                <a16:creationId xmlns:a16="http://schemas.microsoft.com/office/drawing/2014/main" id="{86F3C6BD-0885-41F4-9E95-BB6F36BF53AD}"/>
              </a:ext>
            </a:extLst>
          </p:cNvPr>
          <p:cNvGraphicFramePr>
            <a:graphicFrameLocks/>
          </p:cNvGraphicFramePr>
          <p:nvPr>
            <p:extLst>
              <p:ext uri="{D42A27DB-BD31-4B8C-83A1-F6EECF244321}">
                <p14:modId xmlns:p14="http://schemas.microsoft.com/office/powerpoint/2010/main" val="3964113344"/>
              </p:ext>
            </p:extLst>
          </p:nvPr>
        </p:nvGraphicFramePr>
        <p:xfrm>
          <a:off x="441960" y="1828800"/>
          <a:ext cx="1097004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10" name="Left Brace 9">
            <a:extLst>
              <a:ext uri="{FF2B5EF4-FFF2-40B4-BE49-F238E27FC236}">
                <a16:creationId xmlns:a16="http://schemas.microsoft.com/office/drawing/2014/main" id="{434B281B-19AA-4F4F-ADDC-2D2685E4C1FC}"/>
              </a:ext>
              <a:ext uri="{C183D7F6-B498-43B3-948B-1728B52AA6E4}">
                <adec:decorative xmlns:adec="http://schemas.microsoft.com/office/drawing/2017/decorative" val="1"/>
              </a:ext>
            </a:extLst>
          </p:cNvPr>
          <p:cNvSpPr/>
          <p:nvPr/>
        </p:nvSpPr>
        <p:spPr>
          <a:xfrm rot="5400000">
            <a:off x="4773852" y="1312749"/>
            <a:ext cx="277000" cy="5537216"/>
          </a:xfrm>
          <a:prstGeom prst="leftBrace">
            <a:avLst>
              <a:gd name="adj1" fmla="val 116036"/>
              <a:gd name="adj2" fmla="val 50000"/>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287ABF6E-E46C-4FF6-B5F7-2F324613D588}"/>
              </a:ext>
              <a:ext uri="{C183D7F6-B498-43B3-948B-1728B52AA6E4}">
                <adec:decorative xmlns:adec="http://schemas.microsoft.com/office/drawing/2017/decorative" val="1"/>
              </a:ext>
            </a:extLst>
          </p:cNvPr>
          <p:cNvSpPr txBox="1"/>
          <p:nvPr/>
        </p:nvSpPr>
        <p:spPr>
          <a:xfrm>
            <a:off x="5383208" y="3632499"/>
            <a:ext cx="1425583" cy="276999"/>
          </a:xfrm>
          <a:prstGeom prst="rect">
            <a:avLst/>
          </a:prstGeom>
          <a:noFill/>
        </p:spPr>
        <p:txBody>
          <a:bodyPr wrap="square" rtlCol="0">
            <a:spAutoFit/>
          </a:bodyPr>
          <a:lstStyle/>
          <a:p>
            <a:r>
              <a:rPr lang="en-GB" sz="1200" dirty="0">
                <a:solidFill>
                  <a:srgbClr val="332C41"/>
                </a:solidFill>
              </a:rPr>
              <a:t>Weekly: 79% </a:t>
            </a:r>
          </a:p>
        </p:txBody>
      </p:sp>
      <p:sp>
        <p:nvSpPr>
          <p:cNvPr id="12" name="Left Brace 11">
            <a:extLst>
              <a:ext uri="{FF2B5EF4-FFF2-40B4-BE49-F238E27FC236}">
                <a16:creationId xmlns:a16="http://schemas.microsoft.com/office/drawing/2014/main" id="{51CC839B-52BF-458A-B79C-919B9FE64034}"/>
              </a:ext>
              <a:ext uri="{C183D7F6-B498-43B3-948B-1728B52AA6E4}">
                <adec:decorative xmlns:adec="http://schemas.microsoft.com/office/drawing/2017/decorative" val="1"/>
              </a:ext>
            </a:extLst>
          </p:cNvPr>
          <p:cNvSpPr/>
          <p:nvPr/>
        </p:nvSpPr>
        <p:spPr>
          <a:xfrm rot="5400000">
            <a:off x="4701280" y="-302355"/>
            <a:ext cx="218944" cy="5334015"/>
          </a:xfrm>
          <a:prstGeom prst="leftBrace">
            <a:avLst>
              <a:gd name="adj1" fmla="val 116036"/>
              <a:gd name="adj2" fmla="val 50000"/>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938321CA-5ABC-40E3-B5C0-2188FE60D64F}"/>
              </a:ext>
              <a:ext uri="{C183D7F6-B498-43B3-948B-1728B52AA6E4}">
                <adec:decorative xmlns:adec="http://schemas.microsoft.com/office/drawing/2017/decorative" val="1"/>
              </a:ext>
            </a:extLst>
          </p:cNvPr>
          <p:cNvSpPr txBox="1"/>
          <p:nvPr/>
        </p:nvSpPr>
        <p:spPr>
          <a:xfrm>
            <a:off x="4267507" y="1978181"/>
            <a:ext cx="1425583" cy="276999"/>
          </a:xfrm>
          <a:prstGeom prst="rect">
            <a:avLst/>
          </a:prstGeom>
          <a:noFill/>
        </p:spPr>
        <p:txBody>
          <a:bodyPr wrap="square" rtlCol="0">
            <a:spAutoFit/>
          </a:bodyPr>
          <a:lstStyle/>
          <a:p>
            <a:r>
              <a:rPr lang="en-GB" sz="1200" dirty="0">
                <a:solidFill>
                  <a:srgbClr val="332C41"/>
                </a:solidFill>
              </a:rPr>
              <a:t>Weekly: 77% </a:t>
            </a:r>
          </a:p>
        </p:txBody>
      </p:sp>
      <p:sp>
        <p:nvSpPr>
          <p:cNvPr id="14" name="Rectangle: Rounded Corners 13">
            <a:extLst>
              <a:ext uri="{FF2B5EF4-FFF2-40B4-BE49-F238E27FC236}">
                <a16:creationId xmlns:a16="http://schemas.microsoft.com/office/drawing/2014/main" id="{C5D1BC7D-77D7-4797-95A9-33F6ACFE4768}"/>
              </a:ext>
            </a:extLst>
          </p:cNvPr>
          <p:cNvSpPr/>
          <p:nvPr/>
        </p:nvSpPr>
        <p:spPr>
          <a:xfrm>
            <a:off x="9524366" y="2280049"/>
            <a:ext cx="2367914" cy="1164640"/>
          </a:xfrm>
          <a:prstGeom prst="round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Primary school teachers are significantly more likely to provide feedback at least daily (55%) compared to secondary school teachers (19%).</a:t>
            </a:r>
          </a:p>
        </p:txBody>
      </p:sp>
      <p:sp>
        <p:nvSpPr>
          <p:cNvPr id="15" name="Rectangle: Rounded Corners 14">
            <a:extLst>
              <a:ext uri="{FF2B5EF4-FFF2-40B4-BE49-F238E27FC236}">
                <a16:creationId xmlns:a16="http://schemas.microsoft.com/office/drawing/2014/main" id="{5693130A-4DFC-41E4-BEFD-7DF5EB089844}"/>
              </a:ext>
            </a:extLst>
          </p:cNvPr>
          <p:cNvSpPr/>
          <p:nvPr/>
        </p:nvSpPr>
        <p:spPr>
          <a:xfrm>
            <a:off x="9524366" y="3942858"/>
            <a:ext cx="2367914" cy="1247564"/>
          </a:xfrm>
          <a:prstGeom prst="roundRect">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Independent school are most likely to contact pupils more than once a day (23%), significantly higher than those in maintained schools (11%) and academies (10%).</a:t>
            </a:r>
          </a:p>
        </p:txBody>
      </p:sp>
      <p:sp>
        <p:nvSpPr>
          <p:cNvPr id="6" name="Footer Placeholder 11"/>
          <p:cNvSpPr>
            <a:spLocks noGrp="1"/>
          </p:cNvSpPr>
          <p:nvPr>
            <p:ph type="ftr" sz="quarter" idx="3"/>
          </p:nvPr>
        </p:nvSpPr>
        <p:spPr>
          <a:xfrm>
            <a:off x="2114550" y="6126480"/>
            <a:ext cx="9346088" cy="349803"/>
          </a:xfrm>
          <a:prstGeom prst="rect">
            <a:avLst/>
          </a:prstGeom>
        </p:spPr>
        <p:txBody>
          <a:bodyPr vert="horz" lIns="91440" tIns="0" rIns="91440" bIns="0" rtlCol="0" anchor="b" anchorCtr="0">
            <a:noAutofit/>
          </a:bodyPr>
          <a:lstStyle>
            <a:lvl1pPr algn="l">
              <a:defRPr sz="800">
                <a:solidFill>
                  <a:schemeClr val="tx1">
                    <a:tint val="75000"/>
                  </a:schemeClr>
                </a:solidFill>
              </a:defRPr>
            </a:lvl1pPr>
          </a:lstStyle>
          <a:p>
            <a:r>
              <a:rPr lang="en-GB" sz="1000" dirty="0">
                <a:solidFill>
                  <a:schemeClr val="tx1"/>
                </a:solidFill>
              </a:rPr>
              <a:t>Q26. </a:t>
            </a:r>
            <a:r>
              <a:rPr lang="en-US" sz="1000" dirty="0">
                <a:solidFill>
                  <a:schemeClr val="tx1"/>
                </a:solidFill>
              </a:rPr>
              <a:t>How often would you say you do the following?</a:t>
            </a:r>
            <a:endParaRPr lang="en-GB" sz="1000" dirty="0">
              <a:solidFill>
                <a:schemeClr val="tx1"/>
              </a:solidFill>
            </a:endParaRPr>
          </a:p>
          <a:p>
            <a:r>
              <a:rPr lang="en-US" sz="1000" dirty="0">
                <a:solidFill>
                  <a:schemeClr val="tx1"/>
                </a:solidFill>
              </a:rPr>
              <a:t>Base: All teachers who use remote learning (n=941)</a:t>
            </a:r>
          </a:p>
        </p:txBody>
      </p:sp>
    </p:spTree>
    <p:extLst>
      <p:ext uri="{BB962C8B-B14F-4D97-AF65-F5344CB8AC3E}">
        <p14:creationId xmlns:p14="http://schemas.microsoft.com/office/powerpoint/2010/main" val="82984463"/>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F928FE1-02D3-F54D-B434-F42E1E024AAA}"/>
              </a:ext>
            </a:extLst>
          </p:cNvPr>
          <p:cNvSpPr>
            <a:spLocks noGrp="1"/>
          </p:cNvSpPr>
          <p:nvPr>
            <p:ph type="title"/>
          </p:nvPr>
        </p:nvSpPr>
        <p:spPr>
          <a:xfrm>
            <a:off x="538425" y="302250"/>
            <a:ext cx="10873576" cy="1015663"/>
          </a:xfrm>
        </p:spPr>
        <p:txBody>
          <a:bodyPr/>
          <a:lstStyle/>
          <a:p>
            <a:r>
              <a:rPr lang="en-US" sz="2000" dirty="0"/>
              <a:t>Just over a half of parents report that teachers have been in contact about their children’s schoolwork weekly, while a little more than a third say they have contacted them about their wellbeing in this time</a:t>
            </a:r>
          </a:p>
        </p:txBody>
      </p:sp>
      <p:sp>
        <p:nvSpPr>
          <p:cNvPr id="25" name="Text Placeholder 24">
            <a:extLst>
              <a:ext uri="{FF2B5EF4-FFF2-40B4-BE49-F238E27FC236}">
                <a16:creationId xmlns:a16="http://schemas.microsoft.com/office/drawing/2014/main" id="{0772C8B7-EFE8-3349-91D4-7CBED7F7E095}"/>
              </a:ext>
            </a:extLst>
          </p:cNvPr>
          <p:cNvSpPr>
            <a:spLocks noGrp="1"/>
          </p:cNvSpPr>
          <p:nvPr>
            <p:ph type="body" sz="quarter" idx="11"/>
          </p:nvPr>
        </p:nvSpPr>
        <p:spPr>
          <a:xfrm>
            <a:off x="777600" y="1516023"/>
            <a:ext cx="10634400" cy="338554"/>
          </a:xfrm>
          <a:solidFill>
            <a:srgbClr val="F7F6FB"/>
          </a:solidFill>
        </p:spPr>
        <p:txBody>
          <a:bodyPr/>
          <a:lstStyle/>
          <a:p>
            <a:r>
              <a:rPr lang="en-GB" dirty="0"/>
              <a:t>Schools’ frequency in keeping in touch</a:t>
            </a:r>
            <a:endParaRPr lang="en-US" dirty="0"/>
          </a:p>
        </p:txBody>
      </p:sp>
      <p:graphicFrame>
        <p:nvGraphicFramePr>
          <p:cNvPr id="7" name="Chart Placeholder 3" descr="38% of parents reported that schools had been in touch weekly or more often about children's wellbeing.  54% said that schools had been in touch about their children's schoolwork weekly or more.">
            <a:extLst>
              <a:ext uri="{FF2B5EF4-FFF2-40B4-BE49-F238E27FC236}">
                <a16:creationId xmlns:a16="http://schemas.microsoft.com/office/drawing/2014/main" id="{86F3C6BD-0885-41F4-9E95-BB6F36BF53AD}"/>
              </a:ext>
            </a:extLst>
          </p:cNvPr>
          <p:cNvGraphicFramePr>
            <a:graphicFrameLocks/>
          </p:cNvGraphicFramePr>
          <p:nvPr>
            <p:extLst>
              <p:ext uri="{D42A27DB-BD31-4B8C-83A1-F6EECF244321}">
                <p14:modId xmlns:p14="http://schemas.microsoft.com/office/powerpoint/2010/main" val="1370491405"/>
              </p:ext>
            </p:extLst>
          </p:nvPr>
        </p:nvGraphicFramePr>
        <p:xfrm>
          <a:off x="365759" y="1828800"/>
          <a:ext cx="8654951"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Rounded Corners 1">
            <a:extLst>
              <a:ext uri="{FF2B5EF4-FFF2-40B4-BE49-F238E27FC236}">
                <a16:creationId xmlns:a16="http://schemas.microsoft.com/office/drawing/2014/main" id="{D43F7CB8-901C-432F-9CA0-DBF0127CC9A1}"/>
              </a:ext>
            </a:extLst>
          </p:cNvPr>
          <p:cNvSpPr/>
          <p:nvPr/>
        </p:nvSpPr>
        <p:spPr>
          <a:xfrm>
            <a:off x="8537825" y="3838521"/>
            <a:ext cx="3097474" cy="1315092"/>
          </a:xfrm>
          <a:prstGeom prst="round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Parents of secondary school children are significantly more likely than parents of primary school children to report that the school contacts them less often than twice a month about their school work </a:t>
            </a:r>
          </a:p>
        </p:txBody>
      </p:sp>
      <p:sp>
        <p:nvSpPr>
          <p:cNvPr id="10" name="Rectangle: Rounded Corners 9">
            <a:extLst>
              <a:ext uri="{FF2B5EF4-FFF2-40B4-BE49-F238E27FC236}">
                <a16:creationId xmlns:a16="http://schemas.microsoft.com/office/drawing/2014/main" id="{D76B35B9-7F28-4090-A026-5449705F0D17}"/>
              </a:ext>
            </a:extLst>
          </p:cNvPr>
          <p:cNvSpPr/>
          <p:nvPr/>
        </p:nvSpPr>
        <p:spPr>
          <a:xfrm>
            <a:off x="8524962" y="2208108"/>
            <a:ext cx="3097474" cy="1315092"/>
          </a:xfrm>
          <a:prstGeom prst="round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Parents who rated school leaders’ communication as effective are significantly more likely to report the school has kept in touch about work and wellbeing at least once a week. Compared with those who say it is ineffective.</a:t>
            </a:r>
          </a:p>
        </p:txBody>
      </p:sp>
      <p:sp>
        <p:nvSpPr>
          <p:cNvPr id="3" name="Left Brace 2">
            <a:extLst>
              <a:ext uri="{FF2B5EF4-FFF2-40B4-BE49-F238E27FC236}">
                <a16:creationId xmlns:a16="http://schemas.microsoft.com/office/drawing/2014/main" id="{F30E9477-C003-4F47-8168-CFF8DC744731}"/>
              </a:ext>
              <a:ext uri="{C183D7F6-B498-43B3-948B-1728B52AA6E4}">
                <adec:decorative xmlns:adec="http://schemas.microsoft.com/office/drawing/2017/decorative" val="1"/>
              </a:ext>
            </a:extLst>
          </p:cNvPr>
          <p:cNvSpPr/>
          <p:nvPr/>
        </p:nvSpPr>
        <p:spPr>
          <a:xfrm rot="5400000">
            <a:off x="2896945" y="1251075"/>
            <a:ext cx="308445" cy="2222513"/>
          </a:xfrm>
          <a:prstGeom prst="leftBrace">
            <a:avLst>
              <a:gd name="adj1" fmla="val 116036"/>
              <a:gd name="adj2"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Left Brace 10">
            <a:extLst>
              <a:ext uri="{FF2B5EF4-FFF2-40B4-BE49-F238E27FC236}">
                <a16:creationId xmlns:a16="http://schemas.microsoft.com/office/drawing/2014/main" id="{E964028D-EB9D-4CF0-90A7-5E08939D6DD0}"/>
              </a:ext>
              <a:ext uri="{C183D7F6-B498-43B3-948B-1728B52AA6E4}">
                <adec:decorative xmlns:adec="http://schemas.microsoft.com/office/drawing/2017/decorative" val="1"/>
              </a:ext>
            </a:extLst>
          </p:cNvPr>
          <p:cNvSpPr/>
          <p:nvPr/>
        </p:nvSpPr>
        <p:spPr>
          <a:xfrm rot="5400000">
            <a:off x="3401769" y="2422650"/>
            <a:ext cx="308445" cy="3308364"/>
          </a:xfrm>
          <a:prstGeom prst="leftBrace">
            <a:avLst>
              <a:gd name="adj1" fmla="val 116036"/>
              <a:gd name="adj2"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 name="TextBox 3">
            <a:extLst>
              <a:ext uri="{FF2B5EF4-FFF2-40B4-BE49-F238E27FC236}">
                <a16:creationId xmlns:a16="http://schemas.microsoft.com/office/drawing/2014/main" id="{24E0D607-6D06-49F9-A028-0F74CF46F5C0}"/>
              </a:ext>
            </a:extLst>
          </p:cNvPr>
          <p:cNvSpPr txBox="1"/>
          <p:nvPr/>
        </p:nvSpPr>
        <p:spPr>
          <a:xfrm>
            <a:off x="2471725" y="1905666"/>
            <a:ext cx="1425583" cy="276999"/>
          </a:xfrm>
          <a:prstGeom prst="rect">
            <a:avLst/>
          </a:prstGeom>
          <a:noFill/>
        </p:spPr>
        <p:txBody>
          <a:bodyPr wrap="square" rtlCol="0">
            <a:spAutoFit/>
          </a:bodyPr>
          <a:lstStyle/>
          <a:p>
            <a:r>
              <a:rPr lang="en-GB" sz="1200" dirty="0">
                <a:solidFill>
                  <a:srgbClr val="332C41"/>
                </a:solidFill>
              </a:rPr>
              <a:t>Weekly: 38% </a:t>
            </a:r>
          </a:p>
        </p:txBody>
      </p:sp>
      <p:sp>
        <p:nvSpPr>
          <p:cNvPr id="12" name="TextBox 11">
            <a:extLst>
              <a:ext uri="{FF2B5EF4-FFF2-40B4-BE49-F238E27FC236}">
                <a16:creationId xmlns:a16="http://schemas.microsoft.com/office/drawing/2014/main" id="{45B8C5A9-2C64-4EC6-915D-E116CD98528F}"/>
              </a:ext>
            </a:extLst>
          </p:cNvPr>
          <p:cNvSpPr txBox="1"/>
          <p:nvPr/>
        </p:nvSpPr>
        <p:spPr>
          <a:xfrm>
            <a:off x="2941384" y="3611713"/>
            <a:ext cx="1425583" cy="276999"/>
          </a:xfrm>
          <a:prstGeom prst="rect">
            <a:avLst/>
          </a:prstGeom>
          <a:noFill/>
        </p:spPr>
        <p:txBody>
          <a:bodyPr wrap="square" rtlCol="0">
            <a:spAutoFit/>
          </a:bodyPr>
          <a:lstStyle/>
          <a:p>
            <a:r>
              <a:rPr lang="en-GB" sz="1200" dirty="0">
                <a:solidFill>
                  <a:srgbClr val="332C41"/>
                </a:solidFill>
              </a:rPr>
              <a:t>Weekly: 54% </a:t>
            </a:r>
          </a:p>
        </p:txBody>
      </p:sp>
      <p:sp>
        <p:nvSpPr>
          <p:cNvPr id="13" name="Rectangle 12">
            <a:extLst>
              <a:ext uri="{FF2B5EF4-FFF2-40B4-BE49-F238E27FC236}">
                <a16:creationId xmlns:a16="http://schemas.microsoft.com/office/drawing/2014/main" id="{E36A9BE9-9D1C-4494-9178-50862153C6D8}"/>
              </a:ext>
            </a:extLst>
          </p:cNvPr>
          <p:cNvSpPr/>
          <p:nvPr/>
        </p:nvSpPr>
        <p:spPr>
          <a:xfrm>
            <a:off x="0" y="2320180"/>
            <a:ext cx="352425" cy="2217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Parents</a:t>
            </a:r>
          </a:p>
        </p:txBody>
      </p:sp>
      <p:sp>
        <p:nvSpPr>
          <p:cNvPr id="6" name="Footer Placeholder 11"/>
          <p:cNvSpPr>
            <a:spLocks noGrp="1"/>
          </p:cNvSpPr>
          <p:nvPr>
            <p:ph type="ftr" sz="quarter" idx="3"/>
          </p:nvPr>
        </p:nvSpPr>
        <p:spPr>
          <a:xfrm>
            <a:off x="2076450" y="6177569"/>
            <a:ext cx="9384188" cy="378181"/>
          </a:xfrm>
          <a:prstGeom prst="rect">
            <a:avLst/>
          </a:prstGeom>
        </p:spPr>
        <p:txBody>
          <a:bodyPr vert="horz" lIns="91440" tIns="0" rIns="91440" bIns="0" rtlCol="0" anchor="b" anchorCtr="0">
            <a:noAutofit/>
          </a:bodyPr>
          <a:lstStyle>
            <a:lvl1pPr algn="l">
              <a:defRPr sz="800">
                <a:solidFill>
                  <a:schemeClr val="tx1">
                    <a:tint val="75000"/>
                  </a:schemeClr>
                </a:solidFill>
              </a:defRPr>
            </a:lvl1pPr>
          </a:lstStyle>
          <a:p>
            <a:r>
              <a:rPr lang="en-US" sz="1000" dirty="0">
                <a:solidFill>
                  <a:schemeClr val="tx1"/>
                </a:solidFill>
              </a:rPr>
              <a:t>B3. How often, is the school keeping in touch with your child about ?</a:t>
            </a:r>
          </a:p>
          <a:p>
            <a:r>
              <a:rPr lang="en-US" sz="1000" dirty="0">
                <a:solidFill>
                  <a:schemeClr val="tx1"/>
                </a:solidFill>
              </a:rPr>
              <a:t>Base: All parents with a child with experience of remote learning (n=987)</a:t>
            </a:r>
          </a:p>
        </p:txBody>
      </p:sp>
    </p:spTree>
    <p:extLst>
      <p:ext uri="{BB962C8B-B14F-4D97-AF65-F5344CB8AC3E}">
        <p14:creationId xmlns:p14="http://schemas.microsoft.com/office/powerpoint/2010/main" val="3361999326"/>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0772C8B7-EFE8-3349-91D4-7CBED7F7E095}"/>
              </a:ext>
            </a:extLst>
          </p:cNvPr>
          <p:cNvSpPr>
            <a:spLocks noGrp="1"/>
          </p:cNvSpPr>
          <p:nvPr>
            <p:ph type="body" sz="quarter" idx="11"/>
          </p:nvPr>
        </p:nvSpPr>
        <p:spPr>
          <a:xfrm>
            <a:off x="777600" y="1516023"/>
            <a:ext cx="10634400" cy="338554"/>
          </a:xfrm>
        </p:spPr>
        <p:txBody>
          <a:bodyPr/>
          <a:lstStyle/>
          <a:p>
            <a:r>
              <a:rPr lang="en-GB" dirty="0"/>
              <a:t>Schools’ consultation with parents about remote learning</a:t>
            </a:r>
            <a:endParaRPr lang="en-US" dirty="0"/>
          </a:p>
        </p:txBody>
      </p:sp>
      <p:sp>
        <p:nvSpPr>
          <p:cNvPr id="18" name="Title 17">
            <a:extLst>
              <a:ext uri="{FF2B5EF4-FFF2-40B4-BE49-F238E27FC236}">
                <a16:creationId xmlns:a16="http://schemas.microsoft.com/office/drawing/2014/main" id="{BF928FE1-02D3-F54D-B434-F42E1E024AAA}"/>
              </a:ext>
            </a:extLst>
          </p:cNvPr>
          <p:cNvSpPr>
            <a:spLocks noGrp="1"/>
          </p:cNvSpPr>
          <p:nvPr>
            <p:ph type="title"/>
          </p:nvPr>
        </p:nvSpPr>
        <p:spPr>
          <a:xfrm>
            <a:off x="777600" y="165261"/>
            <a:ext cx="10634400" cy="1200329"/>
          </a:xfrm>
        </p:spPr>
        <p:txBody>
          <a:bodyPr/>
          <a:lstStyle/>
          <a:p>
            <a:r>
              <a:rPr lang="en-US" dirty="0"/>
              <a:t>When schools have consulted with parents about remote education, this is most commonly to check if they have the right equipment or technology</a:t>
            </a:r>
          </a:p>
        </p:txBody>
      </p:sp>
      <p:sp>
        <p:nvSpPr>
          <p:cNvPr id="6" name="Footer Placeholder 11"/>
          <p:cNvSpPr>
            <a:spLocks noGrp="1"/>
          </p:cNvSpPr>
          <p:nvPr>
            <p:ph type="ftr" sz="quarter" idx="3"/>
          </p:nvPr>
        </p:nvSpPr>
        <p:spPr>
          <a:xfrm>
            <a:off x="2066924" y="6111246"/>
            <a:ext cx="9124951" cy="431060"/>
          </a:xfrm>
          <a:prstGeom prst="rect">
            <a:avLst/>
          </a:prstGeom>
        </p:spPr>
        <p:txBody>
          <a:bodyPr vert="horz" lIns="91440" tIns="0" rIns="91440" bIns="0" rtlCol="0" anchor="b" anchorCtr="0">
            <a:noAutofit/>
          </a:bodyPr>
          <a:lstStyle>
            <a:lvl1pPr algn="l">
              <a:defRPr sz="800">
                <a:solidFill>
                  <a:schemeClr val="tx1">
                    <a:tint val="75000"/>
                  </a:schemeClr>
                </a:solidFill>
              </a:defRPr>
            </a:lvl1pPr>
          </a:lstStyle>
          <a:p>
            <a:r>
              <a:rPr lang="en-GB" sz="900" dirty="0">
                <a:solidFill>
                  <a:schemeClr val="tx1"/>
                </a:solidFill>
              </a:rPr>
              <a:t>Q5. </a:t>
            </a:r>
            <a:r>
              <a:rPr lang="en-US" sz="900" dirty="0">
                <a:solidFill>
                  <a:schemeClr val="tx1"/>
                </a:solidFill>
              </a:rPr>
              <a:t>As a reminder by remote learning we mean any learning, content or classes they are doing outside of the classroom, either digitally or through work packs provided by the school. In which, if any, of the following ways has your child's school consulted with you about their remote learning? (Please select all that apply)</a:t>
            </a:r>
            <a:endParaRPr lang="en-GB" sz="900" dirty="0">
              <a:solidFill>
                <a:schemeClr val="tx1"/>
              </a:solidFill>
            </a:endParaRPr>
          </a:p>
          <a:p>
            <a:r>
              <a:rPr lang="en-US" sz="900" dirty="0">
                <a:solidFill>
                  <a:schemeClr val="tx1"/>
                </a:solidFill>
              </a:rPr>
              <a:t>Base: All parents with a child with experience of remote learning (all n=987 Primary n=523; Secondary n=440)</a:t>
            </a:r>
          </a:p>
        </p:txBody>
      </p:sp>
      <p:graphicFrame>
        <p:nvGraphicFramePr>
          <p:cNvPr id="5" name="Chart Placeholder 4" descr="Regarding schools contacting parents about remote education: 37% of parents of secondary pupils said the school had checked that they had the right technology/equipment, compared to 29% of parents of primary pupils.">
            <a:extLst>
              <a:ext uri="{FF2B5EF4-FFF2-40B4-BE49-F238E27FC236}">
                <a16:creationId xmlns:a16="http://schemas.microsoft.com/office/drawing/2014/main" id="{98261E7B-F076-4106-A55A-2628852A05B9}"/>
              </a:ext>
            </a:extLst>
          </p:cNvPr>
          <p:cNvGraphicFramePr>
            <a:graphicFrameLocks noGrp="1"/>
          </p:cNvGraphicFramePr>
          <p:nvPr>
            <p:ph type="chart" sz="quarter" idx="12"/>
            <p:extLst>
              <p:ext uri="{D42A27DB-BD31-4B8C-83A1-F6EECF244321}">
                <p14:modId xmlns:p14="http://schemas.microsoft.com/office/powerpoint/2010/main" val="4187129852"/>
              </p:ext>
            </p:extLst>
          </p:nvPr>
        </p:nvGraphicFramePr>
        <p:xfrm>
          <a:off x="777875" y="1873249"/>
          <a:ext cx="10634663" cy="421932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a16="http://schemas.microsoft.com/office/drawing/2014/main" id="{63A00AAC-BDA4-43E8-8DF4-CF9B9CE07DA9}"/>
              </a:ext>
            </a:extLst>
          </p:cNvPr>
          <p:cNvSpPr/>
          <p:nvPr/>
        </p:nvSpPr>
        <p:spPr>
          <a:xfrm>
            <a:off x="2428962" y="2593047"/>
            <a:ext cx="3097474" cy="815668"/>
          </a:xfrm>
          <a:prstGeom prst="round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Secondary school teachers are significantly more likely than primary school teachers to contact parents about equipment and technology</a:t>
            </a:r>
          </a:p>
        </p:txBody>
      </p:sp>
      <p:sp>
        <p:nvSpPr>
          <p:cNvPr id="9" name="Rectangle: Rounded Corners 8">
            <a:extLst>
              <a:ext uri="{FF2B5EF4-FFF2-40B4-BE49-F238E27FC236}">
                <a16:creationId xmlns:a16="http://schemas.microsoft.com/office/drawing/2014/main" id="{DBFB6ABC-2CAF-45DF-BB4B-22A59449E22A}"/>
              </a:ext>
            </a:extLst>
          </p:cNvPr>
          <p:cNvSpPr/>
          <p:nvPr/>
        </p:nvSpPr>
        <p:spPr>
          <a:xfrm>
            <a:off x="6267537" y="3054906"/>
            <a:ext cx="3097474" cy="815668"/>
          </a:xfrm>
          <a:prstGeom prst="round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Parents of primary school children are significantly more likely to be contacted about their own working arrangements, compared with those in secondary school</a:t>
            </a:r>
          </a:p>
        </p:txBody>
      </p:sp>
      <p:sp>
        <p:nvSpPr>
          <p:cNvPr id="10" name="Rectangle 9">
            <a:extLst>
              <a:ext uri="{FF2B5EF4-FFF2-40B4-BE49-F238E27FC236}">
                <a16:creationId xmlns:a16="http://schemas.microsoft.com/office/drawing/2014/main" id="{649B4DB9-B00A-4133-96EF-FC9623DE8359}"/>
              </a:ext>
            </a:extLst>
          </p:cNvPr>
          <p:cNvSpPr/>
          <p:nvPr/>
        </p:nvSpPr>
        <p:spPr>
          <a:xfrm>
            <a:off x="0" y="2320180"/>
            <a:ext cx="352425" cy="2217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Parents</a:t>
            </a:r>
          </a:p>
        </p:txBody>
      </p:sp>
    </p:spTree>
    <p:extLst>
      <p:ext uri="{BB962C8B-B14F-4D97-AF65-F5344CB8AC3E}">
        <p14:creationId xmlns:p14="http://schemas.microsoft.com/office/powerpoint/2010/main" val="80743338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895937-E897-41FF-866B-915436D748FC}"/>
              </a:ext>
            </a:extLst>
          </p:cNvPr>
          <p:cNvSpPr>
            <a:spLocks noGrp="1"/>
          </p:cNvSpPr>
          <p:nvPr>
            <p:ph type="title"/>
          </p:nvPr>
        </p:nvSpPr>
        <p:spPr/>
        <p:txBody>
          <a:bodyPr/>
          <a:lstStyle/>
          <a:p>
            <a:r>
              <a:rPr lang="en-GB" dirty="0"/>
              <a:t>Understanding the research in the COVID-19 pandemic timeline</a:t>
            </a:r>
          </a:p>
        </p:txBody>
      </p:sp>
      <p:sp>
        <p:nvSpPr>
          <p:cNvPr id="19" name="Rounded Rectangle 18">
            <a:extLst>
              <a:ext uri="{FF2B5EF4-FFF2-40B4-BE49-F238E27FC236}">
                <a16:creationId xmlns:a16="http://schemas.microsoft.com/office/drawing/2014/main" id="{54AB1324-7BBA-4D59-A37F-0D13E5971CD3}"/>
              </a:ext>
            </a:extLst>
          </p:cNvPr>
          <p:cNvSpPr/>
          <p:nvPr/>
        </p:nvSpPr>
        <p:spPr>
          <a:xfrm>
            <a:off x="526686" y="4174042"/>
            <a:ext cx="3363133" cy="131408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Full lockdown measures imposed in the UK 26</a:t>
            </a:r>
            <a:r>
              <a:rPr lang="en-GB" baseline="30000" dirty="0"/>
              <a:t>th</a:t>
            </a:r>
            <a:r>
              <a:rPr lang="en-GB" dirty="0"/>
              <a:t> March 2020 and schools closed to most pupils</a:t>
            </a:r>
          </a:p>
        </p:txBody>
      </p:sp>
      <p:sp>
        <p:nvSpPr>
          <p:cNvPr id="9" name="Rounded Rectangle 18">
            <a:extLst>
              <a:ext uri="{FF2B5EF4-FFF2-40B4-BE49-F238E27FC236}">
                <a16:creationId xmlns:a16="http://schemas.microsoft.com/office/drawing/2014/main" id="{5794F474-61DC-4E47-B783-2FA8B6376458}"/>
              </a:ext>
            </a:extLst>
          </p:cNvPr>
          <p:cNvSpPr/>
          <p:nvPr/>
        </p:nvSpPr>
        <p:spPr>
          <a:xfrm>
            <a:off x="1349257" y="1840892"/>
            <a:ext cx="3363133" cy="1203166"/>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Pupils return to school in September 2020 </a:t>
            </a:r>
          </a:p>
        </p:txBody>
      </p:sp>
      <p:sp>
        <p:nvSpPr>
          <p:cNvPr id="20" name="Rounded Rectangle 18">
            <a:extLst>
              <a:ext uri="{FF2B5EF4-FFF2-40B4-BE49-F238E27FC236}">
                <a16:creationId xmlns:a16="http://schemas.microsoft.com/office/drawing/2014/main" id="{03687CCF-8E10-420E-B0B3-CFC26FDC7E47}"/>
              </a:ext>
            </a:extLst>
          </p:cNvPr>
          <p:cNvSpPr/>
          <p:nvPr/>
        </p:nvSpPr>
        <p:spPr>
          <a:xfrm>
            <a:off x="4285264" y="4174042"/>
            <a:ext cx="2320365" cy="129469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Tier system introduced October 2020 </a:t>
            </a:r>
          </a:p>
        </p:txBody>
      </p:sp>
      <p:sp>
        <p:nvSpPr>
          <p:cNvPr id="14" name="Rounded Rectangle 18">
            <a:extLst>
              <a:ext uri="{FF2B5EF4-FFF2-40B4-BE49-F238E27FC236}">
                <a16:creationId xmlns:a16="http://schemas.microsoft.com/office/drawing/2014/main" id="{4A0DAD6E-6A45-441D-BDDE-F7F4D351CEDE}"/>
              </a:ext>
            </a:extLst>
          </p:cNvPr>
          <p:cNvSpPr/>
          <p:nvPr/>
        </p:nvSpPr>
        <p:spPr>
          <a:xfrm>
            <a:off x="5139035" y="1838818"/>
            <a:ext cx="3363133" cy="120316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Quantitative online survey fieldwork conducted from the </a:t>
            </a:r>
            <a:r>
              <a:rPr lang="en-US" dirty="0"/>
              <a:t>25th November - 7th December 2020</a:t>
            </a:r>
            <a:endParaRPr lang="en-GB" dirty="0"/>
          </a:p>
        </p:txBody>
      </p:sp>
      <p:sp>
        <p:nvSpPr>
          <p:cNvPr id="21" name="Rounded Rectangle 18">
            <a:extLst>
              <a:ext uri="{FF2B5EF4-FFF2-40B4-BE49-F238E27FC236}">
                <a16:creationId xmlns:a16="http://schemas.microsoft.com/office/drawing/2014/main" id="{A8354B6F-0DCB-4B5D-9039-4B0728062E52}"/>
              </a:ext>
            </a:extLst>
          </p:cNvPr>
          <p:cNvSpPr/>
          <p:nvPr/>
        </p:nvSpPr>
        <p:spPr>
          <a:xfrm>
            <a:off x="7242126" y="4172645"/>
            <a:ext cx="3363133" cy="1294694"/>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Qualitative telephone interviews conducted between 9</a:t>
            </a:r>
            <a:r>
              <a:rPr lang="en-GB" baseline="30000" dirty="0"/>
              <a:t>th</a:t>
            </a:r>
            <a:r>
              <a:rPr lang="en-GB" dirty="0"/>
              <a:t> and 30</a:t>
            </a:r>
            <a:r>
              <a:rPr lang="en-GB" baseline="30000" dirty="0"/>
              <a:t>th</a:t>
            </a:r>
            <a:r>
              <a:rPr lang="en-GB" dirty="0"/>
              <a:t> December 2020</a:t>
            </a:r>
          </a:p>
        </p:txBody>
      </p:sp>
      <p:sp>
        <p:nvSpPr>
          <p:cNvPr id="22" name="Rounded Rectangle 18">
            <a:extLst>
              <a:ext uri="{FF2B5EF4-FFF2-40B4-BE49-F238E27FC236}">
                <a16:creationId xmlns:a16="http://schemas.microsoft.com/office/drawing/2014/main" id="{4BAA9966-3073-4796-9277-5B63B1EDE752}"/>
              </a:ext>
            </a:extLst>
          </p:cNvPr>
          <p:cNvSpPr/>
          <p:nvPr/>
        </p:nvSpPr>
        <p:spPr>
          <a:xfrm>
            <a:off x="8890690" y="1817044"/>
            <a:ext cx="2905126" cy="1203166"/>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Third UK wide lockdown introduced 5</a:t>
            </a:r>
            <a:r>
              <a:rPr lang="en-GB" baseline="30000" dirty="0"/>
              <a:t>th</a:t>
            </a:r>
            <a:r>
              <a:rPr lang="en-GB" dirty="0"/>
              <a:t> January 2021 and schools closed to most pupils</a:t>
            </a:r>
          </a:p>
        </p:txBody>
      </p:sp>
      <p:sp>
        <p:nvSpPr>
          <p:cNvPr id="10" name="Oval 9">
            <a:extLst>
              <a:ext uri="{FF2B5EF4-FFF2-40B4-BE49-F238E27FC236}">
                <a16:creationId xmlns:a16="http://schemas.microsoft.com/office/drawing/2014/main" id="{EFCA02FB-786A-4DE4-A8F3-ED125957AF46}"/>
              </a:ext>
              <a:ext uri="{C183D7F6-B498-43B3-948B-1728B52AA6E4}">
                <adec:decorative xmlns:adec="http://schemas.microsoft.com/office/drawing/2017/decorative" val="1"/>
              </a:ext>
            </a:extLst>
          </p:cNvPr>
          <p:cNvSpPr/>
          <p:nvPr/>
        </p:nvSpPr>
        <p:spPr>
          <a:xfrm>
            <a:off x="1864784" y="3243374"/>
            <a:ext cx="402771" cy="4245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E0840ED2-F489-4A6A-AFFB-A2BEF0A5F221}"/>
              </a:ext>
              <a:ext uri="{C183D7F6-B498-43B3-948B-1728B52AA6E4}">
                <adec:decorative xmlns:adec="http://schemas.microsoft.com/office/drawing/2017/decorative" val="1"/>
              </a:ext>
            </a:extLst>
          </p:cNvPr>
          <p:cNvCxnSpPr>
            <a:cxnSpLocks/>
          </p:cNvCxnSpPr>
          <p:nvPr/>
        </p:nvCxnSpPr>
        <p:spPr>
          <a:xfrm flipV="1">
            <a:off x="2066169" y="3020210"/>
            <a:ext cx="375558" cy="43542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9909618-122B-4162-8ECE-8DC6DD718EA8}"/>
              </a:ext>
              <a:ext uri="{C183D7F6-B498-43B3-948B-1728B52AA6E4}">
                <adec:decorative xmlns:adec="http://schemas.microsoft.com/office/drawing/2017/decorative" val="1"/>
              </a:ext>
            </a:extLst>
          </p:cNvPr>
          <p:cNvSpPr/>
          <p:nvPr/>
        </p:nvSpPr>
        <p:spPr>
          <a:xfrm>
            <a:off x="4262511" y="3262759"/>
            <a:ext cx="402771" cy="424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F1F9088F-6896-4030-AD9F-559179EE056F}"/>
              </a:ext>
              <a:ext uri="{C183D7F6-B498-43B3-948B-1728B52AA6E4}">
                <adec:decorative xmlns:adec="http://schemas.microsoft.com/office/drawing/2017/decorative" val="1"/>
              </a:ext>
            </a:extLst>
          </p:cNvPr>
          <p:cNvCxnSpPr>
            <a:cxnSpLocks/>
          </p:cNvCxnSpPr>
          <p:nvPr/>
        </p:nvCxnSpPr>
        <p:spPr>
          <a:xfrm>
            <a:off x="4463896" y="3475023"/>
            <a:ext cx="375558" cy="8708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BABD6E3-E3C8-44F7-AB88-1D3245868C1F}"/>
              </a:ext>
              <a:ext uri="{C183D7F6-B498-43B3-948B-1728B52AA6E4}">
                <adec:decorative xmlns:adec="http://schemas.microsoft.com/office/drawing/2017/decorative" val="1"/>
              </a:ext>
            </a:extLst>
          </p:cNvPr>
          <p:cNvCxnSpPr>
            <a:cxnSpLocks/>
          </p:cNvCxnSpPr>
          <p:nvPr/>
        </p:nvCxnSpPr>
        <p:spPr>
          <a:xfrm flipV="1">
            <a:off x="5817014" y="2969479"/>
            <a:ext cx="375558" cy="43542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BA1C75-CB78-454D-976B-62B6E7F90F2F}"/>
              </a:ext>
              <a:ext uri="{C183D7F6-B498-43B3-948B-1728B52AA6E4}">
                <adec:decorative xmlns:adec="http://schemas.microsoft.com/office/drawing/2017/decorative" val="1"/>
              </a:ext>
            </a:extLst>
          </p:cNvPr>
          <p:cNvCxnSpPr>
            <a:cxnSpLocks/>
          </p:cNvCxnSpPr>
          <p:nvPr/>
        </p:nvCxnSpPr>
        <p:spPr>
          <a:xfrm flipV="1">
            <a:off x="9488237" y="2969479"/>
            <a:ext cx="375558" cy="43542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C638E097-20DA-4D3B-9799-3E55DB24792F}"/>
              </a:ext>
              <a:ext uri="{C183D7F6-B498-43B3-948B-1728B52AA6E4}">
                <adec:decorative xmlns:adec="http://schemas.microsoft.com/office/drawing/2017/decorative" val="1"/>
              </a:ext>
            </a:extLst>
          </p:cNvPr>
          <p:cNvSpPr/>
          <p:nvPr/>
        </p:nvSpPr>
        <p:spPr>
          <a:xfrm>
            <a:off x="9286852" y="3192643"/>
            <a:ext cx="402771" cy="42452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D5C4F052-A103-4F96-B1CB-1A87149382BE}"/>
              </a:ext>
              <a:ext uri="{C183D7F6-B498-43B3-948B-1728B52AA6E4}">
                <adec:decorative xmlns:adec="http://schemas.microsoft.com/office/drawing/2017/decorative" val="1"/>
              </a:ext>
            </a:extLst>
          </p:cNvPr>
          <p:cNvCxnSpPr>
            <a:cxnSpLocks/>
          </p:cNvCxnSpPr>
          <p:nvPr/>
        </p:nvCxnSpPr>
        <p:spPr>
          <a:xfrm>
            <a:off x="7881324" y="3473625"/>
            <a:ext cx="375558" cy="87085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71964F21-A1C7-4CAA-BFE7-689BDBCE4871}"/>
              </a:ext>
              <a:ext uri="{C183D7F6-B498-43B3-948B-1728B52AA6E4}">
                <adec:decorative xmlns:adec="http://schemas.microsoft.com/office/drawing/2017/decorative" val="1"/>
              </a:ext>
            </a:extLst>
          </p:cNvPr>
          <p:cNvSpPr/>
          <p:nvPr/>
        </p:nvSpPr>
        <p:spPr>
          <a:xfrm>
            <a:off x="7679939" y="3261361"/>
            <a:ext cx="402771" cy="424529"/>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85AFE3DA-49ED-4239-A6B5-AAEEDD34674E}"/>
              </a:ext>
              <a:ext uri="{C183D7F6-B498-43B3-948B-1728B52AA6E4}">
                <adec:decorative xmlns:adec="http://schemas.microsoft.com/office/drawing/2017/decorative" val="1"/>
              </a:ext>
            </a:extLst>
          </p:cNvPr>
          <p:cNvSpPr/>
          <p:nvPr/>
        </p:nvSpPr>
        <p:spPr>
          <a:xfrm>
            <a:off x="5615629" y="3192643"/>
            <a:ext cx="402771" cy="4245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5FFF05FA-4A6E-433D-AEC7-784862F09084}"/>
              </a:ext>
              <a:ext uri="{C183D7F6-B498-43B3-948B-1728B52AA6E4}">
                <adec:decorative xmlns:adec="http://schemas.microsoft.com/office/drawing/2017/decorative" val="1"/>
              </a:ext>
            </a:extLst>
          </p:cNvPr>
          <p:cNvCxnSpPr>
            <a:cxnSpLocks/>
          </p:cNvCxnSpPr>
          <p:nvPr/>
        </p:nvCxnSpPr>
        <p:spPr>
          <a:xfrm>
            <a:off x="913684" y="3455638"/>
            <a:ext cx="375558" cy="87085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3C98B06C-CFDC-4A0F-9409-B7AF0234A3A4}"/>
              </a:ext>
              <a:ext uri="{C183D7F6-B498-43B3-948B-1728B52AA6E4}">
                <adec:decorative xmlns:adec="http://schemas.microsoft.com/office/drawing/2017/decorative" val="1"/>
              </a:ext>
            </a:extLst>
          </p:cNvPr>
          <p:cNvSpPr/>
          <p:nvPr/>
        </p:nvSpPr>
        <p:spPr>
          <a:xfrm>
            <a:off x="712299" y="3243374"/>
            <a:ext cx="402771" cy="424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4114CFC6-7713-4367-B378-1DA8DB775121}"/>
              </a:ext>
              <a:ext uri="{C183D7F6-B498-43B3-948B-1728B52AA6E4}">
                <adec:decorative xmlns:adec="http://schemas.microsoft.com/office/drawing/2017/decorative" val="1"/>
              </a:ext>
            </a:extLst>
          </p:cNvPr>
          <p:cNvCxnSpPr>
            <a:cxnSpLocks/>
          </p:cNvCxnSpPr>
          <p:nvPr/>
        </p:nvCxnSpPr>
        <p:spPr>
          <a:xfrm flipV="1">
            <a:off x="400050" y="3455639"/>
            <a:ext cx="11395766" cy="17986"/>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1045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ECA3CB-A3E6-495E-B112-6CCEE3EAB7F7}"/>
              </a:ext>
            </a:extLst>
          </p:cNvPr>
          <p:cNvSpPr>
            <a:spLocks noGrp="1"/>
          </p:cNvSpPr>
          <p:nvPr>
            <p:ph type="title"/>
          </p:nvPr>
        </p:nvSpPr>
        <p:spPr>
          <a:xfrm>
            <a:off x="335622" y="369888"/>
            <a:ext cx="3555914" cy="2793039"/>
          </a:xfrm>
        </p:spPr>
        <p:txBody>
          <a:bodyPr>
            <a:normAutofit fontScale="90000"/>
          </a:bodyPr>
          <a:lstStyle/>
          <a:p>
            <a:r>
              <a:rPr lang="en-GB" dirty="0"/>
              <a:t>Most commonly, parents report schools have kept in touch through email</a:t>
            </a:r>
          </a:p>
        </p:txBody>
      </p:sp>
      <p:sp>
        <p:nvSpPr>
          <p:cNvPr id="4" name="Text Placeholder 3">
            <a:extLst>
              <a:ext uri="{FF2B5EF4-FFF2-40B4-BE49-F238E27FC236}">
                <a16:creationId xmlns:a16="http://schemas.microsoft.com/office/drawing/2014/main" id="{73761557-E81B-4BD9-A1EC-473ECBD90700}"/>
              </a:ext>
            </a:extLst>
          </p:cNvPr>
          <p:cNvSpPr>
            <a:spLocks noGrp="1"/>
          </p:cNvSpPr>
          <p:nvPr>
            <p:ph type="body" idx="1"/>
          </p:nvPr>
        </p:nvSpPr>
        <p:spPr>
          <a:xfrm>
            <a:off x="266700" y="3642374"/>
            <a:ext cx="3624836" cy="2368281"/>
          </a:xfrm>
        </p:spPr>
        <p:txBody>
          <a:bodyPr>
            <a:normAutofit fontScale="85000" lnSpcReduction="10000"/>
          </a:bodyPr>
          <a:lstStyle/>
          <a:p>
            <a:r>
              <a:rPr lang="en-GB" dirty="0"/>
              <a:t>Parents of pupils in secondary schools are most likely to report being contacted through email (52%), while those who have children in primary school are more likely than any other group to report ‘in another way’ 20%.</a:t>
            </a:r>
          </a:p>
        </p:txBody>
      </p:sp>
      <p:sp>
        <p:nvSpPr>
          <p:cNvPr id="6" name="Text Placeholder 24">
            <a:extLst>
              <a:ext uri="{FF2B5EF4-FFF2-40B4-BE49-F238E27FC236}">
                <a16:creationId xmlns:a16="http://schemas.microsoft.com/office/drawing/2014/main" id="{C339F63B-2E72-4140-86A4-1C14EC690D64}"/>
              </a:ext>
            </a:extLst>
          </p:cNvPr>
          <p:cNvSpPr txBox="1">
            <a:spLocks/>
          </p:cNvSpPr>
          <p:nvPr/>
        </p:nvSpPr>
        <p:spPr>
          <a:xfrm>
            <a:off x="5176445" y="325931"/>
            <a:ext cx="5633092" cy="338553"/>
          </a:xfrm>
          <a:prstGeom prst="rect">
            <a:avLst/>
          </a:prstGeom>
          <a:solidFill>
            <a:srgbClr val="F7F6FB"/>
          </a:solidFill>
        </p:spPr>
        <p:txBody>
          <a:bodyPr vert="horz" lIns="91440" tIns="45720" rIns="91440" bIns="45720" rtlCol="0" anchor="t">
            <a:normAutofit/>
          </a:bodyPr>
          <a:lstStyle>
            <a:lvl1pPr marL="0" indent="0" algn="l" defTabSz="6858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baseline="0">
                <a:solidFill>
                  <a:srgbClr val="9A93A8"/>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GB" sz="1600" b="1" dirty="0"/>
              <a:t>Schools’ methods to keep in touch</a:t>
            </a:r>
            <a:endParaRPr lang="en-US" sz="1600" b="1" dirty="0"/>
          </a:p>
        </p:txBody>
      </p:sp>
      <p:sp>
        <p:nvSpPr>
          <p:cNvPr id="8" name="Rectangle 7">
            <a:extLst>
              <a:ext uri="{FF2B5EF4-FFF2-40B4-BE49-F238E27FC236}">
                <a16:creationId xmlns:a16="http://schemas.microsoft.com/office/drawing/2014/main" id="{C13AE14A-9E54-4202-8B87-BA723C8DB8D8}"/>
              </a:ext>
            </a:extLst>
          </p:cNvPr>
          <p:cNvSpPr/>
          <p:nvPr/>
        </p:nvSpPr>
        <p:spPr>
          <a:xfrm>
            <a:off x="4343400" y="2320180"/>
            <a:ext cx="352425" cy="2217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Parents</a:t>
            </a:r>
          </a:p>
        </p:txBody>
      </p:sp>
      <p:graphicFrame>
        <p:nvGraphicFramePr>
          <p:cNvPr id="13" name="Chart Placeholder 8" descr="43% of all parents reported their child's school kept in touch by email, 29% via phone call; 27% video call; 17% text or IM and 4% by post.  ">
            <a:extLst>
              <a:ext uri="{FF2B5EF4-FFF2-40B4-BE49-F238E27FC236}">
                <a16:creationId xmlns:a16="http://schemas.microsoft.com/office/drawing/2014/main" id="{54670A79-E0D1-4334-936F-36EB325A2F18}"/>
              </a:ext>
            </a:extLst>
          </p:cNvPr>
          <p:cNvGraphicFramePr>
            <a:graphicFrameLocks/>
          </p:cNvGraphicFramePr>
          <p:nvPr>
            <p:extLst>
              <p:ext uri="{D42A27DB-BD31-4B8C-83A1-F6EECF244321}">
                <p14:modId xmlns:p14="http://schemas.microsoft.com/office/powerpoint/2010/main" val="2776739169"/>
              </p:ext>
            </p:extLst>
          </p:nvPr>
        </p:nvGraphicFramePr>
        <p:xfrm>
          <a:off x="4405080" y="927313"/>
          <a:ext cx="7451298" cy="5291191"/>
        </p:xfrm>
        <a:graphic>
          <a:graphicData uri="http://schemas.openxmlformats.org/drawingml/2006/chart">
            <c:chart xmlns:c="http://schemas.openxmlformats.org/drawingml/2006/chart" xmlns:r="http://schemas.openxmlformats.org/officeDocument/2006/relationships" r:id="rId2"/>
          </a:graphicData>
        </a:graphic>
      </p:graphicFrame>
      <p:sp>
        <p:nvSpPr>
          <p:cNvPr id="7" name="Footer Placeholder 11">
            <a:extLst>
              <a:ext uri="{FF2B5EF4-FFF2-40B4-BE49-F238E27FC236}">
                <a16:creationId xmlns:a16="http://schemas.microsoft.com/office/drawing/2014/main" id="{3FC75F3F-0161-47F8-85F3-250503807E0C}"/>
              </a:ext>
            </a:extLst>
          </p:cNvPr>
          <p:cNvSpPr txBox="1">
            <a:spLocks/>
          </p:cNvSpPr>
          <p:nvPr/>
        </p:nvSpPr>
        <p:spPr>
          <a:xfrm>
            <a:off x="4525346" y="6437376"/>
            <a:ext cx="6935291" cy="283464"/>
          </a:xfrm>
          <a:prstGeom prst="rect">
            <a:avLst/>
          </a:prstGeom>
        </p:spPr>
        <p:txBody>
          <a:bodyPr vert="horz" lIns="91440" tIns="0" rIns="91440" bIns="0" rtlCol="0" anchor="b" anchorCtr="0">
            <a:noAutofit/>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chemeClr val="tx1"/>
                </a:solidFill>
              </a:rPr>
              <a:t>B4. </a:t>
            </a:r>
            <a:r>
              <a:rPr lang="en-US" sz="1000" dirty="0">
                <a:solidFill>
                  <a:schemeClr val="tx1"/>
                </a:solidFill>
              </a:rPr>
              <a:t>And how does the school keep in touch with your child? (Please select all that apply)</a:t>
            </a:r>
            <a:endParaRPr lang="en-GB" sz="1000" dirty="0">
              <a:solidFill>
                <a:schemeClr val="tx1"/>
              </a:solidFill>
            </a:endParaRPr>
          </a:p>
          <a:p>
            <a:r>
              <a:rPr lang="en-US" sz="1000" dirty="0">
                <a:solidFill>
                  <a:schemeClr val="tx1"/>
                </a:solidFill>
              </a:rPr>
              <a:t>Base: Base: Parents where their child's school is keeping in touch about their schoolwork or wellbeing (all n=828; primary n=441; secondary n=367)</a:t>
            </a:r>
          </a:p>
        </p:txBody>
      </p:sp>
    </p:spTree>
    <p:extLst>
      <p:ext uri="{BB962C8B-B14F-4D97-AF65-F5344CB8AC3E}">
        <p14:creationId xmlns:p14="http://schemas.microsoft.com/office/powerpoint/2010/main" val="16913712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13022" y="3269827"/>
            <a:ext cx="12192001" cy="86933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lendar">
            <a:extLst>
              <a:ext uri="{C183D7F6-B498-43B3-948B-1728B52AA6E4}">
                <adec:decorative xmlns:adec="http://schemas.microsoft.com/office/drawing/2017/decorative" val="1"/>
              </a:ext>
            </a:extLst>
          </p:cNvPr>
          <p:cNvSpPr>
            <a:spLocks noChangeAspect="1" noEditPoints="1"/>
          </p:cNvSpPr>
          <p:nvPr/>
        </p:nvSpPr>
        <p:spPr bwMode="auto">
          <a:xfrm>
            <a:off x="434046" y="3486823"/>
            <a:ext cx="439156" cy="439157"/>
          </a:xfrm>
          <a:custGeom>
            <a:avLst/>
            <a:gdLst>
              <a:gd name="T0" fmla="*/ 120 w 667"/>
              <a:gd name="T1" fmla="*/ 27 h 667"/>
              <a:gd name="T2" fmla="*/ 8 w 667"/>
              <a:gd name="T3" fmla="*/ 61 h 667"/>
              <a:gd name="T4" fmla="*/ 8 w 667"/>
              <a:gd name="T5" fmla="*/ 659 h 667"/>
              <a:gd name="T6" fmla="*/ 659 w 667"/>
              <a:gd name="T7" fmla="*/ 659 h 667"/>
              <a:gd name="T8" fmla="*/ 659 w 667"/>
              <a:gd name="T9" fmla="*/ 61 h 667"/>
              <a:gd name="T10" fmla="*/ 547 w 667"/>
              <a:gd name="T11" fmla="*/ 27 h 667"/>
              <a:gd name="T12" fmla="*/ 493 w 667"/>
              <a:gd name="T13" fmla="*/ 0 h 667"/>
              <a:gd name="T14" fmla="*/ 467 w 667"/>
              <a:gd name="T15" fmla="*/ 54 h 667"/>
              <a:gd name="T16" fmla="*/ 192 w 667"/>
              <a:gd name="T17" fmla="*/ 8 h 667"/>
              <a:gd name="T18" fmla="*/ 147 w 667"/>
              <a:gd name="T19" fmla="*/ 27 h 667"/>
              <a:gd name="T20" fmla="*/ 147 w 667"/>
              <a:gd name="T21" fmla="*/ 107 h 667"/>
              <a:gd name="T22" fmla="*/ 520 w 667"/>
              <a:gd name="T23" fmla="*/ 27 h 667"/>
              <a:gd name="T24" fmla="*/ 493 w 667"/>
              <a:gd name="T25" fmla="*/ 27 h 667"/>
              <a:gd name="T26" fmla="*/ 120 w 667"/>
              <a:gd name="T27" fmla="*/ 107 h 667"/>
              <a:gd name="T28" fmla="*/ 173 w 667"/>
              <a:gd name="T29" fmla="*/ 134 h 667"/>
              <a:gd name="T30" fmla="*/ 200 w 667"/>
              <a:gd name="T31" fmla="*/ 80 h 667"/>
              <a:gd name="T32" fmla="*/ 474 w 667"/>
              <a:gd name="T33" fmla="*/ 126 h 667"/>
              <a:gd name="T34" fmla="*/ 539 w 667"/>
              <a:gd name="T35" fmla="*/ 126 h 667"/>
              <a:gd name="T36" fmla="*/ 640 w 667"/>
              <a:gd name="T37" fmla="*/ 80 h 667"/>
              <a:gd name="T38" fmla="*/ 27 w 667"/>
              <a:gd name="T39" fmla="*/ 80 h 667"/>
              <a:gd name="T40" fmla="*/ 640 w 667"/>
              <a:gd name="T41" fmla="*/ 640 h 667"/>
              <a:gd name="T42" fmla="*/ 93 w 667"/>
              <a:gd name="T43" fmla="*/ 280 h 667"/>
              <a:gd name="T44" fmla="*/ 93 w 667"/>
              <a:gd name="T45" fmla="*/ 587 h 667"/>
              <a:gd name="T46" fmla="*/ 587 w 667"/>
              <a:gd name="T47" fmla="*/ 574 h 667"/>
              <a:gd name="T48" fmla="*/ 93 w 667"/>
              <a:gd name="T49" fmla="*/ 280 h 667"/>
              <a:gd name="T50" fmla="*/ 200 w 667"/>
              <a:gd name="T51" fmla="*/ 374 h 667"/>
              <a:gd name="T52" fmla="*/ 227 w 667"/>
              <a:gd name="T53" fmla="*/ 307 h 667"/>
              <a:gd name="T54" fmla="*/ 227 w 667"/>
              <a:gd name="T55" fmla="*/ 374 h 667"/>
              <a:gd name="T56" fmla="*/ 440 w 667"/>
              <a:gd name="T57" fmla="*/ 307 h 667"/>
              <a:gd name="T58" fmla="*/ 347 w 667"/>
              <a:gd name="T59" fmla="*/ 307 h 667"/>
              <a:gd name="T60" fmla="*/ 560 w 667"/>
              <a:gd name="T61" fmla="*/ 374 h 667"/>
              <a:gd name="T62" fmla="*/ 107 w 667"/>
              <a:gd name="T63" fmla="*/ 400 h 667"/>
              <a:gd name="T64" fmla="*/ 107 w 667"/>
              <a:gd name="T65" fmla="*/ 467 h 667"/>
              <a:gd name="T66" fmla="*/ 320 w 667"/>
              <a:gd name="T67" fmla="*/ 400 h 667"/>
              <a:gd name="T68" fmla="*/ 227 w 667"/>
              <a:gd name="T69" fmla="*/ 400 h 667"/>
              <a:gd name="T70" fmla="*/ 440 w 667"/>
              <a:gd name="T71" fmla="*/ 467 h 667"/>
              <a:gd name="T72" fmla="*/ 467 w 667"/>
              <a:gd name="T73" fmla="*/ 400 h 667"/>
              <a:gd name="T74" fmla="*/ 467 w 667"/>
              <a:gd name="T75" fmla="*/ 467 h 667"/>
              <a:gd name="T76" fmla="*/ 200 w 667"/>
              <a:gd name="T77" fmla="*/ 494 h 667"/>
              <a:gd name="T78" fmla="*/ 107 w 667"/>
              <a:gd name="T79" fmla="*/ 494 h 667"/>
              <a:gd name="T80" fmla="*/ 320 w 667"/>
              <a:gd name="T81" fmla="*/ 560 h 667"/>
              <a:gd name="T82" fmla="*/ 347 w 667"/>
              <a:gd name="T83" fmla="*/ 494 h 667"/>
              <a:gd name="T84" fmla="*/ 400 w 667"/>
              <a:gd name="T85" fmla="*/ 560 h 667"/>
              <a:gd name="T86" fmla="*/ 467 w 667"/>
              <a:gd name="T87" fmla="*/ 494 h 667"/>
              <a:gd name="T88" fmla="*/ 467 w 667"/>
              <a:gd name="T89" fmla="*/ 56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7" h="667">
                <a:moveTo>
                  <a:pt x="147" y="0"/>
                </a:moveTo>
                <a:cubicBezTo>
                  <a:pt x="140" y="0"/>
                  <a:pt x="133" y="3"/>
                  <a:pt x="128" y="8"/>
                </a:cubicBezTo>
                <a:cubicBezTo>
                  <a:pt x="123" y="13"/>
                  <a:pt x="120" y="20"/>
                  <a:pt x="120" y="27"/>
                </a:cubicBezTo>
                <a:lnTo>
                  <a:pt x="120" y="54"/>
                </a:lnTo>
                <a:lnTo>
                  <a:pt x="27" y="54"/>
                </a:lnTo>
                <a:cubicBezTo>
                  <a:pt x="20" y="54"/>
                  <a:pt x="13" y="56"/>
                  <a:pt x="8" y="61"/>
                </a:cubicBezTo>
                <a:cubicBezTo>
                  <a:pt x="3" y="66"/>
                  <a:pt x="0" y="73"/>
                  <a:pt x="0" y="80"/>
                </a:cubicBezTo>
                <a:lnTo>
                  <a:pt x="0" y="640"/>
                </a:lnTo>
                <a:cubicBezTo>
                  <a:pt x="0" y="647"/>
                  <a:pt x="3" y="654"/>
                  <a:pt x="8" y="659"/>
                </a:cubicBezTo>
                <a:cubicBezTo>
                  <a:pt x="13" y="664"/>
                  <a:pt x="20" y="667"/>
                  <a:pt x="27" y="667"/>
                </a:cubicBezTo>
                <a:lnTo>
                  <a:pt x="640" y="667"/>
                </a:lnTo>
                <a:cubicBezTo>
                  <a:pt x="647" y="667"/>
                  <a:pt x="654" y="664"/>
                  <a:pt x="659" y="659"/>
                </a:cubicBezTo>
                <a:cubicBezTo>
                  <a:pt x="664" y="654"/>
                  <a:pt x="667" y="647"/>
                  <a:pt x="667" y="640"/>
                </a:cubicBezTo>
                <a:lnTo>
                  <a:pt x="667" y="80"/>
                </a:lnTo>
                <a:cubicBezTo>
                  <a:pt x="667" y="73"/>
                  <a:pt x="664" y="66"/>
                  <a:pt x="659" y="61"/>
                </a:cubicBezTo>
                <a:cubicBezTo>
                  <a:pt x="654" y="56"/>
                  <a:pt x="647" y="54"/>
                  <a:pt x="640" y="54"/>
                </a:cubicBezTo>
                <a:lnTo>
                  <a:pt x="547" y="54"/>
                </a:lnTo>
                <a:lnTo>
                  <a:pt x="547" y="27"/>
                </a:lnTo>
                <a:cubicBezTo>
                  <a:pt x="547" y="20"/>
                  <a:pt x="544" y="13"/>
                  <a:pt x="539" y="8"/>
                </a:cubicBezTo>
                <a:cubicBezTo>
                  <a:pt x="534" y="3"/>
                  <a:pt x="527" y="0"/>
                  <a:pt x="520" y="0"/>
                </a:cubicBezTo>
                <a:lnTo>
                  <a:pt x="493" y="0"/>
                </a:lnTo>
                <a:cubicBezTo>
                  <a:pt x="486" y="0"/>
                  <a:pt x="479" y="3"/>
                  <a:pt x="474" y="8"/>
                </a:cubicBezTo>
                <a:cubicBezTo>
                  <a:pt x="469" y="13"/>
                  <a:pt x="467" y="20"/>
                  <a:pt x="467" y="27"/>
                </a:cubicBezTo>
                <a:lnTo>
                  <a:pt x="467" y="54"/>
                </a:lnTo>
                <a:lnTo>
                  <a:pt x="200" y="54"/>
                </a:lnTo>
                <a:lnTo>
                  <a:pt x="200" y="27"/>
                </a:lnTo>
                <a:cubicBezTo>
                  <a:pt x="200" y="20"/>
                  <a:pt x="197" y="13"/>
                  <a:pt x="192" y="8"/>
                </a:cubicBezTo>
                <a:cubicBezTo>
                  <a:pt x="187" y="3"/>
                  <a:pt x="180" y="0"/>
                  <a:pt x="173" y="0"/>
                </a:cubicBezTo>
                <a:lnTo>
                  <a:pt x="147" y="0"/>
                </a:lnTo>
                <a:close/>
                <a:moveTo>
                  <a:pt x="147" y="27"/>
                </a:moveTo>
                <a:lnTo>
                  <a:pt x="173" y="27"/>
                </a:lnTo>
                <a:lnTo>
                  <a:pt x="173" y="107"/>
                </a:lnTo>
                <a:lnTo>
                  <a:pt x="147" y="107"/>
                </a:lnTo>
                <a:lnTo>
                  <a:pt x="147" y="27"/>
                </a:lnTo>
                <a:close/>
                <a:moveTo>
                  <a:pt x="493" y="27"/>
                </a:moveTo>
                <a:lnTo>
                  <a:pt x="520" y="27"/>
                </a:lnTo>
                <a:lnTo>
                  <a:pt x="520" y="107"/>
                </a:lnTo>
                <a:lnTo>
                  <a:pt x="493" y="107"/>
                </a:lnTo>
                <a:lnTo>
                  <a:pt x="493" y="27"/>
                </a:lnTo>
                <a:close/>
                <a:moveTo>
                  <a:pt x="27" y="80"/>
                </a:moveTo>
                <a:lnTo>
                  <a:pt x="120" y="80"/>
                </a:lnTo>
                <a:lnTo>
                  <a:pt x="120" y="107"/>
                </a:lnTo>
                <a:cubicBezTo>
                  <a:pt x="120" y="114"/>
                  <a:pt x="123" y="121"/>
                  <a:pt x="128" y="126"/>
                </a:cubicBezTo>
                <a:cubicBezTo>
                  <a:pt x="133" y="131"/>
                  <a:pt x="140" y="134"/>
                  <a:pt x="147" y="134"/>
                </a:cubicBezTo>
                <a:lnTo>
                  <a:pt x="173" y="134"/>
                </a:lnTo>
                <a:cubicBezTo>
                  <a:pt x="180" y="134"/>
                  <a:pt x="187" y="131"/>
                  <a:pt x="192" y="126"/>
                </a:cubicBezTo>
                <a:cubicBezTo>
                  <a:pt x="197" y="121"/>
                  <a:pt x="200" y="114"/>
                  <a:pt x="200" y="107"/>
                </a:cubicBezTo>
                <a:lnTo>
                  <a:pt x="200" y="80"/>
                </a:lnTo>
                <a:lnTo>
                  <a:pt x="467" y="80"/>
                </a:lnTo>
                <a:lnTo>
                  <a:pt x="467" y="107"/>
                </a:lnTo>
                <a:cubicBezTo>
                  <a:pt x="467" y="114"/>
                  <a:pt x="469" y="121"/>
                  <a:pt x="474" y="126"/>
                </a:cubicBezTo>
                <a:cubicBezTo>
                  <a:pt x="479" y="131"/>
                  <a:pt x="486" y="134"/>
                  <a:pt x="493" y="134"/>
                </a:cubicBezTo>
                <a:lnTo>
                  <a:pt x="520" y="134"/>
                </a:lnTo>
                <a:cubicBezTo>
                  <a:pt x="527" y="134"/>
                  <a:pt x="534" y="131"/>
                  <a:pt x="539" y="126"/>
                </a:cubicBezTo>
                <a:cubicBezTo>
                  <a:pt x="544" y="121"/>
                  <a:pt x="547" y="114"/>
                  <a:pt x="547" y="107"/>
                </a:cubicBezTo>
                <a:lnTo>
                  <a:pt x="547" y="80"/>
                </a:lnTo>
                <a:lnTo>
                  <a:pt x="640" y="80"/>
                </a:lnTo>
                <a:lnTo>
                  <a:pt x="640" y="187"/>
                </a:lnTo>
                <a:lnTo>
                  <a:pt x="27" y="187"/>
                </a:lnTo>
                <a:lnTo>
                  <a:pt x="27" y="80"/>
                </a:lnTo>
                <a:close/>
                <a:moveTo>
                  <a:pt x="27" y="214"/>
                </a:moveTo>
                <a:lnTo>
                  <a:pt x="640" y="214"/>
                </a:lnTo>
                <a:lnTo>
                  <a:pt x="640" y="640"/>
                </a:lnTo>
                <a:lnTo>
                  <a:pt x="27" y="640"/>
                </a:lnTo>
                <a:lnTo>
                  <a:pt x="27" y="214"/>
                </a:lnTo>
                <a:close/>
                <a:moveTo>
                  <a:pt x="93" y="280"/>
                </a:moveTo>
                <a:cubicBezTo>
                  <a:pt x="86" y="280"/>
                  <a:pt x="80" y="286"/>
                  <a:pt x="80" y="294"/>
                </a:cubicBezTo>
                <a:lnTo>
                  <a:pt x="80" y="574"/>
                </a:lnTo>
                <a:cubicBezTo>
                  <a:pt x="80" y="581"/>
                  <a:pt x="86" y="587"/>
                  <a:pt x="93" y="587"/>
                </a:cubicBezTo>
                <a:lnTo>
                  <a:pt x="400" y="587"/>
                </a:lnTo>
                <a:lnTo>
                  <a:pt x="573" y="587"/>
                </a:lnTo>
                <a:cubicBezTo>
                  <a:pt x="581" y="587"/>
                  <a:pt x="587" y="581"/>
                  <a:pt x="587" y="574"/>
                </a:cubicBezTo>
                <a:lnTo>
                  <a:pt x="587" y="294"/>
                </a:lnTo>
                <a:cubicBezTo>
                  <a:pt x="587" y="286"/>
                  <a:pt x="581" y="280"/>
                  <a:pt x="573" y="280"/>
                </a:cubicBezTo>
                <a:lnTo>
                  <a:pt x="93" y="280"/>
                </a:lnTo>
                <a:close/>
                <a:moveTo>
                  <a:pt x="107" y="307"/>
                </a:moveTo>
                <a:lnTo>
                  <a:pt x="200" y="307"/>
                </a:lnTo>
                <a:lnTo>
                  <a:pt x="200" y="374"/>
                </a:lnTo>
                <a:lnTo>
                  <a:pt x="107" y="374"/>
                </a:lnTo>
                <a:lnTo>
                  <a:pt x="107" y="307"/>
                </a:lnTo>
                <a:close/>
                <a:moveTo>
                  <a:pt x="227" y="307"/>
                </a:moveTo>
                <a:lnTo>
                  <a:pt x="320" y="307"/>
                </a:lnTo>
                <a:lnTo>
                  <a:pt x="320" y="374"/>
                </a:lnTo>
                <a:lnTo>
                  <a:pt x="227" y="374"/>
                </a:lnTo>
                <a:lnTo>
                  <a:pt x="227" y="307"/>
                </a:lnTo>
                <a:close/>
                <a:moveTo>
                  <a:pt x="347" y="307"/>
                </a:moveTo>
                <a:lnTo>
                  <a:pt x="440" y="307"/>
                </a:lnTo>
                <a:lnTo>
                  <a:pt x="440" y="374"/>
                </a:lnTo>
                <a:lnTo>
                  <a:pt x="347" y="374"/>
                </a:lnTo>
                <a:lnTo>
                  <a:pt x="347" y="307"/>
                </a:lnTo>
                <a:close/>
                <a:moveTo>
                  <a:pt x="467" y="307"/>
                </a:moveTo>
                <a:lnTo>
                  <a:pt x="560" y="307"/>
                </a:lnTo>
                <a:lnTo>
                  <a:pt x="560" y="374"/>
                </a:lnTo>
                <a:lnTo>
                  <a:pt x="467" y="374"/>
                </a:lnTo>
                <a:lnTo>
                  <a:pt x="467" y="307"/>
                </a:lnTo>
                <a:close/>
                <a:moveTo>
                  <a:pt x="107" y="400"/>
                </a:moveTo>
                <a:lnTo>
                  <a:pt x="200" y="400"/>
                </a:lnTo>
                <a:lnTo>
                  <a:pt x="200" y="467"/>
                </a:lnTo>
                <a:lnTo>
                  <a:pt x="107" y="467"/>
                </a:lnTo>
                <a:lnTo>
                  <a:pt x="107" y="400"/>
                </a:lnTo>
                <a:close/>
                <a:moveTo>
                  <a:pt x="227" y="400"/>
                </a:moveTo>
                <a:lnTo>
                  <a:pt x="320" y="400"/>
                </a:lnTo>
                <a:lnTo>
                  <a:pt x="320" y="467"/>
                </a:lnTo>
                <a:lnTo>
                  <a:pt x="227" y="467"/>
                </a:lnTo>
                <a:lnTo>
                  <a:pt x="227" y="400"/>
                </a:lnTo>
                <a:close/>
                <a:moveTo>
                  <a:pt x="347" y="400"/>
                </a:moveTo>
                <a:lnTo>
                  <a:pt x="440" y="400"/>
                </a:lnTo>
                <a:lnTo>
                  <a:pt x="440" y="467"/>
                </a:lnTo>
                <a:lnTo>
                  <a:pt x="347" y="467"/>
                </a:lnTo>
                <a:lnTo>
                  <a:pt x="347" y="400"/>
                </a:lnTo>
                <a:close/>
                <a:moveTo>
                  <a:pt x="467" y="400"/>
                </a:moveTo>
                <a:lnTo>
                  <a:pt x="560" y="400"/>
                </a:lnTo>
                <a:lnTo>
                  <a:pt x="560" y="467"/>
                </a:lnTo>
                <a:lnTo>
                  <a:pt x="467" y="467"/>
                </a:lnTo>
                <a:lnTo>
                  <a:pt x="467" y="400"/>
                </a:lnTo>
                <a:close/>
                <a:moveTo>
                  <a:pt x="107" y="494"/>
                </a:moveTo>
                <a:lnTo>
                  <a:pt x="200" y="494"/>
                </a:lnTo>
                <a:lnTo>
                  <a:pt x="200" y="560"/>
                </a:lnTo>
                <a:lnTo>
                  <a:pt x="107" y="560"/>
                </a:lnTo>
                <a:lnTo>
                  <a:pt x="107" y="494"/>
                </a:lnTo>
                <a:close/>
                <a:moveTo>
                  <a:pt x="227" y="494"/>
                </a:moveTo>
                <a:lnTo>
                  <a:pt x="320" y="494"/>
                </a:lnTo>
                <a:lnTo>
                  <a:pt x="320" y="560"/>
                </a:lnTo>
                <a:lnTo>
                  <a:pt x="227" y="560"/>
                </a:lnTo>
                <a:lnTo>
                  <a:pt x="227" y="494"/>
                </a:lnTo>
                <a:close/>
                <a:moveTo>
                  <a:pt x="347" y="494"/>
                </a:moveTo>
                <a:lnTo>
                  <a:pt x="440" y="494"/>
                </a:lnTo>
                <a:lnTo>
                  <a:pt x="440" y="560"/>
                </a:lnTo>
                <a:lnTo>
                  <a:pt x="400" y="560"/>
                </a:lnTo>
                <a:lnTo>
                  <a:pt x="347" y="560"/>
                </a:lnTo>
                <a:lnTo>
                  <a:pt x="347" y="494"/>
                </a:lnTo>
                <a:close/>
                <a:moveTo>
                  <a:pt x="467" y="494"/>
                </a:moveTo>
                <a:lnTo>
                  <a:pt x="560" y="494"/>
                </a:lnTo>
                <a:lnTo>
                  <a:pt x="560" y="560"/>
                </a:lnTo>
                <a:lnTo>
                  <a:pt x="467" y="560"/>
                </a:lnTo>
                <a:lnTo>
                  <a:pt x="467" y="49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schemeClr val="bg1"/>
              </a:solidFill>
              <a:latin typeface="Segoe UI" panose="020B0502040204020203" pitchFamily="34" charset="0"/>
              <a:cs typeface="Segoe UI" panose="020B0502040204020203" pitchFamily="34" charset="0"/>
            </a:endParaRPr>
          </a:p>
        </p:txBody>
      </p:sp>
      <p:grpSp>
        <p:nvGrpSpPr>
          <p:cNvPr id="21" name="Group 20">
            <a:extLst>
              <a:ext uri="{C183D7F6-B498-43B3-948B-1728B52AA6E4}">
                <adec:decorative xmlns:adec="http://schemas.microsoft.com/office/drawing/2017/decorative" val="1"/>
              </a:ext>
            </a:extLst>
          </p:cNvPr>
          <p:cNvGrpSpPr/>
          <p:nvPr/>
        </p:nvGrpSpPr>
        <p:grpSpPr>
          <a:xfrm>
            <a:off x="4630511" y="3376016"/>
            <a:ext cx="482792" cy="624683"/>
            <a:chOff x="9767888" y="4470401"/>
            <a:chExt cx="427038" cy="538163"/>
          </a:xfrm>
          <a:solidFill>
            <a:schemeClr val="accent1">
              <a:lumMod val="60000"/>
              <a:lumOff val="40000"/>
            </a:schemeClr>
          </a:solidFill>
        </p:grpSpPr>
        <p:sp>
          <p:nvSpPr>
            <p:cNvPr id="22" name="Freeform 16"/>
            <p:cNvSpPr>
              <a:spLocks noEditPoints="1"/>
            </p:cNvSpPr>
            <p:nvPr/>
          </p:nvSpPr>
          <p:spPr bwMode="auto">
            <a:xfrm>
              <a:off x="9767888" y="4470401"/>
              <a:ext cx="427038" cy="538163"/>
            </a:xfrm>
            <a:custGeom>
              <a:avLst/>
              <a:gdLst>
                <a:gd name="T0" fmla="*/ 140 w 152"/>
                <a:gd name="T1" fmla="*/ 0 h 192"/>
                <a:gd name="T2" fmla="*/ 12 w 152"/>
                <a:gd name="T3" fmla="*/ 0 h 192"/>
                <a:gd name="T4" fmla="*/ 0 w 152"/>
                <a:gd name="T5" fmla="*/ 12 h 192"/>
                <a:gd name="T6" fmla="*/ 0 w 152"/>
                <a:gd name="T7" fmla="*/ 180 h 192"/>
                <a:gd name="T8" fmla="*/ 12 w 152"/>
                <a:gd name="T9" fmla="*/ 192 h 192"/>
                <a:gd name="T10" fmla="*/ 140 w 152"/>
                <a:gd name="T11" fmla="*/ 192 h 192"/>
                <a:gd name="T12" fmla="*/ 152 w 152"/>
                <a:gd name="T13" fmla="*/ 180 h 192"/>
                <a:gd name="T14" fmla="*/ 152 w 152"/>
                <a:gd name="T15" fmla="*/ 12 h 192"/>
                <a:gd name="T16" fmla="*/ 140 w 152"/>
                <a:gd name="T17" fmla="*/ 0 h 192"/>
                <a:gd name="T18" fmla="*/ 72 w 152"/>
                <a:gd name="T19" fmla="*/ 172 h 192"/>
                <a:gd name="T20" fmla="*/ 68 w 152"/>
                <a:gd name="T21" fmla="*/ 176 h 192"/>
                <a:gd name="T22" fmla="*/ 20 w 152"/>
                <a:gd name="T23" fmla="*/ 176 h 192"/>
                <a:gd name="T24" fmla="*/ 16 w 152"/>
                <a:gd name="T25" fmla="*/ 172 h 192"/>
                <a:gd name="T26" fmla="*/ 16 w 152"/>
                <a:gd name="T27" fmla="*/ 140 h 192"/>
                <a:gd name="T28" fmla="*/ 20 w 152"/>
                <a:gd name="T29" fmla="*/ 136 h 192"/>
                <a:gd name="T30" fmla="*/ 68 w 152"/>
                <a:gd name="T31" fmla="*/ 136 h 192"/>
                <a:gd name="T32" fmla="*/ 72 w 152"/>
                <a:gd name="T33" fmla="*/ 140 h 192"/>
                <a:gd name="T34" fmla="*/ 72 w 152"/>
                <a:gd name="T35" fmla="*/ 172 h 192"/>
                <a:gd name="T36" fmla="*/ 72 w 152"/>
                <a:gd name="T37" fmla="*/ 124 h 192"/>
                <a:gd name="T38" fmla="*/ 68 w 152"/>
                <a:gd name="T39" fmla="*/ 128 h 192"/>
                <a:gd name="T40" fmla="*/ 20 w 152"/>
                <a:gd name="T41" fmla="*/ 128 h 192"/>
                <a:gd name="T42" fmla="*/ 16 w 152"/>
                <a:gd name="T43" fmla="*/ 124 h 192"/>
                <a:gd name="T44" fmla="*/ 16 w 152"/>
                <a:gd name="T45" fmla="*/ 92 h 192"/>
                <a:gd name="T46" fmla="*/ 20 w 152"/>
                <a:gd name="T47" fmla="*/ 88 h 192"/>
                <a:gd name="T48" fmla="*/ 68 w 152"/>
                <a:gd name="T49" fmla="*/ 88 h 192"/>
                <a:gd name="T50" fmla="*/ 72 w 152"/>
                <a:gd name="T51" fmla="*/ 92 h 192"/>
                <a:gd name="T52" fmla="*/ 72 w 152"/>
                <a:gd name="T53" fmla="*/ 124 h 192"/>
                <a:gd name="T54" fmla="*/ 136 w 152"/>
                <a:gd name="T55" fmla="*/ 172 h 192"/>
                <a:gd name="T56" fmla="*/ 132 w 152"/>
                <a:gd name="T57" fmla="*/ 176 h 192"/>
                <a:gd name="T58" fmla="*/ 84 w 152"/>
                <a:gd name="T59" fmla="*/ 176 h 192"/>
                <a:gd name="T60" fmla="*/ 80 w 152"/>
                <a:gd name="T61" fmla="*/ 172 h 192"/>
                <a:gd name="T62" fmla="*/ 80 w 152"/>
                <a:gd name="T63" fmla="*/ 140 h 192"/>
                <a:gd name="T64" fmla="*/ 84 w 152"/>
                <a:gd name="T65" fmla="*/ 136 h 192"/>
                <a:gd name="T66" fmla="*/ 132 w 152"/>
                <a:gd name="T67" fmla="*/ 136 h 192"/>
                <a:gd name="T68" fmla="*/ 136 w 152"/>
                <a:gd name="T69" fmla="*/ 140 h 192"/>
                <a:gd name="T70" fmla="*/ 136 w 152"/>
                <a:gd name="T71" fmla="*/ 172 h 192"/>
                <a:gd name="T72" fmla="*/ 136 w 152"/>
                <a:gd name="T73" fmla="*/ 124 h 192"/>
                <a:gd name="T74" fmla="*/ 132 w 152"/>
                <a:gd name="T75" fmla="*/ 128 h 192"/>
                <a:gd name="T76" fmla="*/ 84 w 152"/>
                <a:gd name="T77" fmla="*/ 128 h 192"/>
                <a:gd name="T78" fmla="*/ 80 w 152"/>
                <a:gd name="T79" fmla="*/ 124 h 192"/>
                <a:gd name="T80" fmla="*/ 80 w 152"/>
                <a:gd name="T81" fmla="*/ 92 h 192"/>
                <a:gd name="T82" fmla="*/ 84 w 152"/>
                <a:gd name="T83" fmla="*/ 88 h 192"/>
                <a:gd name="T84" fmla="*/ 132 w 152"/>
                <a:gd name="T85" fmla="*/ 88 h 192"/>
                <a:gd name="T86" fmla="*/ 136 w 152"/>
                <a:gd name="T87" fmla="*/ 92 h 192"/>
                <a:gd name="T88" fmla="*/ 136 w 152"/>
                <a:gd name="T89" fmla="*/ 124 h 192"/>
                <a:gd name="T90" fmla="*/ 136 w 152"/>
                <a:gd name="T91" fmla="*/ 60 h 192"/>
                <a:gd name="T92" fmla="*/ 132 w 152"/>
                <a:gd name="T93" fmla="*/ 64 h 192"/>
                <a:gd name="T94" fmla="*/ 20 w 152"/>
                <a:gd name="T95" fmla="*/ 64 h 192"/>
                <a:gd name="T96" fmla="*/ 16 w 152"/>
                <a:gd name="T97" fmla="*/ 60 h 192"/>
                <a:gd name="T98" fmla="*/ 16 w 152"/>
                <a:gd name="T99" fmla="*/ 20 h 192"/>
                <a:gd name="T100" fmla="*/ 20 w 152"/>
                <a:gd name="T101" fmla="*/ 16 h 192"/>
                <a:gd name="T102" fmla="*/ 132 w 152"/>
                <a:gd name="T103" fmla="*/ 16 h 192"/>
                <a:gd name="T104" fmla="*/ 136 w 152"/>
                <a:gd name="T105" fmla="*/ 20 h 192"/>
                <a:gd name="T106" fmla="*/ 136 w 152"/>
                <a:gd name="T107"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92">
                  <a:moveTo>
                    <a:pt x="140" y="0"/>
                  </a:moveTo>
                  <a:cubicBezTo>
                    <a:pt x="12" y="0"/>
                    <a:pt x="12" y="0"/>
                    <a:pt x="12" y="0"/>
                  </a:cubicBezTo>
                  <a:cubicBezTo>
                    <a:pt x="5" y="0"/>
                    <a:pt x="0" y="5"/>
                    <a:pt x="0" y="12"/>
                  </a:cubicBezTo>
                  <a:cubicBezTo>
                    <a:pt x="0" y="180"/>
                    <a:pt x="0" y="180"/>
                    <a:pt x="0" y="180"/>
                  </a:cubicBezTo>
                  <a:cubicBezTo>
                    <a:pt x="0" y="187"/>
                    <a:pt x="5" y="192"/>
                    <a:pt x="12" y="192"/>
                  </a:cubicBezTo>
                  <a:cubicBezTo>
                    <a:pt x="140" y="192"/>
                    <a:pt x="140" y="192"/>
                    <a:pt x="140" y="192"/>
                  </a:cubicBezTo>
                  <a:cubicBezTo>
                    <a:pt x="147" y="192"/>
                    <a:pt x="152" y="187"/>
                    <a:pt x="152" y="180"/>
                  </a:cubicBezTo>
                  <a:cubicBezTo>
                    <a:pt x="152" y="12"/>
                    <a:pt x="152" y="12"/>
                    <a:pt x="152" y="12"/>
                  </a:cubicBezTo>
                  <a:cubicBezTo>
                    <a:pt x="152" y="5"/>
                    <a:pt x="147" y="0"/>
                    <a:pt x="140" y="0"/>
                  </a:cubicBezTo>
                  <a:close/>
                  <a:moveTo>
                    <a:pt x="72" y="172"/>
                  </a:moveTo>
                  <a:cubicBezTo>
                    <a:pt x="72" y="174"/>
                    <a:pt x="70" y="176"/>
                    <a:pt x="68" y="176"/>
                  </a:cubicBezTo>
                  <a:cubicBezTo>
                    <a:pt x="20" y="176"/>
                    <a:pt x="20" y="176"/>
                    <a:pt x="20" y="176"/>
                  </a:cubicBezTo>
                  <a:cubicBezTo>
                    <a:pt x="18" y="176"/>
                    <a:pt x="16" y="174"/>
                    <a:pt x="16" y="172"/>
                  </a:cubicBezTo>
                  <a:cubicBezTo>
                    <a:pt x="16" y="140"/>
                    <a:pt x="16" y="140"/>
                    <a:pt x="16" y="140"/>
                  </a:cubicBezTo>
                  <a:cubicBezTo>
                    <a:pt x="16" y="138"/>
                    <a:pt x="18" y="136"/>
                    <a:pt x="20" y="136"/>
                  </a:cubicBezTo>
                  <a:cubicBezTo>
                    <a:pt x="68" y="136"/>
                    <a:pt x="68" y="136"/>
                    <a:pt x="68" y="136"/>
                  </a:cubicBezTo>
                  <a:cubicBezTo>
                    <a:pt x="70" y="136"/>
                    <a:pt x="72" y="138"/>
                    <a:pt x="72" y="140"/>
                  </a:cubicBezTo>
                  <a:lnTo>
                    <a:pt x="72" y="172"/>
                  </a:lnTo>
                  <a:close/>
                  <a:moveTo>
                    <a:pt x="72" y="124"/>
                  </a:moveTo>
                  <a:cubicBezTo>
                    <a:pt x="72" y="126"/>
                    <a:pt x="70" y="128"/>
                    <a:pt x="68" y="128"/>
                  </a:cubicBezTo>
                  <a:cubicBezTo>
                    <a:pt x="20" y="128"/>
                    <a:pt x="20" y="128"/>
                    <a:pt x="20" y="128"/>
                  </a:cubicBezTo>
                  <a:cubicBezTo>
                    <a:pt x="18" y="128"/>
                    <a:pt x="16" y="126"/>
                    <a:pt x="16" y="124"/>
                  </a:cubicBezTo>
                  <a:cubicBezTo>
                    <a:pt x="16" y="92"/>
                    <a:pt x="16" y="92"/>
                    <a:pt x="16" y="92"/>
                  </a:cubicBezTo>
                  <a:cubicBezTo>
                    <a:pt x="16" y="90"/>
                    <a:pt x="18" y="88"/>
                    <a:pt x="20" y="88"/>
                  </a:cubicBezTo>
                  <a:cubicBezTo>
                    <a:pt x="68" y="88"/>
                    <a:pt x="68" y="88"/>
                    <a:pt x="68" y="88"/>
                  </a:cubicBezTo>
                  <a:cubicBezTo>
                    <a:pt x="70" y="88"/>
                    <a:pt x="72" y="90"/>
                    <a:pt x="72" y="92"/>
                  </a:cubicBezTo>
                  <a:lnTo>
                    <a:pt x="72" y="124"/>
                  </a:lnTo>
                  <a:close/>
                  <a:moveTo>
                    <a:pt x="136" y="172"/>
                  </a:moveTo>
                  <a:cubicBezTo>
                    <a:pt x="136" y="174"/>
                    <a:pt x="134" y="176"/>
                    <a:pt x="132" y="176"/>
                  </a:cubicBezTo>
                  <a:cubicBezTo>
                    <a:pt x="84" y="176"/>
                    <a:pt x="84" y="176"/>
                    <a:pt x="84" y="176"/>
                  </a:cubicBezTo>
                  <a:cubicBezTo>
                    <a:pt x="82" y="176"/>
                    <a:pt x="80" y="174"/>
                    <a:pt x="80" y="172"/>
                  </a:cubicBezTo>
                  <a:cubicBezTo>
                    <a:pt x="80" y="140"/>
                    <a:pt x="80" y="140"/>
                    <a:pt x="80" y="140"/>
                  </a:cubicBezTo>
                  <a:cubicBezTo>
                    <a:pt x="80" y="138"/>
                    <a:pt x="82" y="136"/>
                    <a:pt x="84" y="136"/>
                  </a:cubicBezTo>
                  <a:cubicBezTo>
                    <a:pt x="132" y="136"/>
                    <a:pt x="132" y="136"/>
                    <a:pt x="132" y="136"/>
                  </a:cubicBezTo>
                  <a:cubicBezTo>
                    <a:pt x="134" y="136"/>
                    <a:pt x="136" y="138"/>
                    <a:pt x="136" y="140"/>
                  </a:cubicBezTo>
                  <a:lnTo>
                    <a:pt x="136" y="172"/>
                  </a:lnTo>
                  <a:close/>
                  <a:moveTo>
                    <a:pt x="136" y="124"/>
                  </a:moveTo>
                  <a:cubicBezTo>
                    <a:pt x="136" y="126"/>
                    <a:pt x="134" y="128"/>
                    <a:pt x="132" y="128"/>
                  </a:cubicBezTo>
                  <a:cubicBezTo>
                    <a:pt x="84" y="128"/>
                    <a:pt x="84" y="128"/>
                    <a:pt x="84" y="128"/>
                  </a:cubicBezTo>
                  <a:cubicBezTo>
                    <a:pt x="82" y="128"/>
                    <a:pt x="80" y="126"/>
                    <a:pt x="80" y="124"/>
                  </a:cubicBezTo>
                  <a:cubicBezTo>
                    <a:pt x="80" y="92"/>
                    <a:pt x="80" y="92"/>
                    <a:pt x="80" y="92"/>
                  </a:cubicBezTo>
                  <a:cubicBezTo>
                    <a:pt x="80" y="90"/>
                    <a:pt x="82" y="88"/>
                    <a:pt x="84" y="88"/>
                  </a:cubicBezTo>
                  <a:cubicBezTo>
                    <a:pt x="132" y="88"/>
                    <a:pt x="132" y="88"/>
                    <a:pt x="132" y="88"/>
                  </a:cubicBezTo>
                  <a:cubicBezTo>
                    <a:pt x="134" y="88"/>
                    <a:pt x="136" y="90"/>
                    <a:pt x="136" y="92"/>
                  </a:cubicBezTo>
                  <a:lnTo>
                    <a:pt x="136" y="124"/>
                  </a:lnTo>
                  <a:close/>
                  <a:moveTo>
                    <a:pt x="136" y="60"/>
                  </a:moveTo>
                  <a:cubicBezTo>
                    <a:pt x="136" y="62"/>
                    <a:pt x="134" y="64"/>
                    <a:pt x="132" y="64"/>
                  </a:cubicBezTo>
                  <a:cubicBezTo>
                    <a:pt x="20" y="64"/>
                    <a:pt x="20" y="64"/>
                    <a:pt x="20" y="64"/>
                  </a:cubicBezTo>
                  <a:cubicBezTo>
                    <a:pt x="18" y="64"/>
                    <a:pt x="16" y="62"/>
                    <a:pt x="16" y="60"/>
                  </a:cubicBezTo>
                  <a:cubicBezTo>
                    <a:pt x="16" y="20"/>
                    <a:pt x="16" y="20"/>
                    <a:pt x="16" y="20"/>
                  </a:cubicBezTo>
                  <a:cubicBezTo>
                    <a:pt x="16" y="18"/>
                    <a:pt x="18" y="16"/>
                    <a:pt x="20" y="16"/>
                  </a:cubicBezTo>
                  <a:cubicBezTo>
                    <a:pt x="132" y="16"/>
                    <a:pt x="132" y="16"/>
                    <a:pt x="132" y="16"/>
                  </a:cubicBezTo>
                  <a:cubicBezTo>
                    <a:pt x="134" y="16"/>
                    <a:pt x="136" y="18"/>
                    <a:pt x="136" y="20"/>
                  </a:cubicBezTo>
                  <a:lnTo>
                    <a:pt x="136"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Rectangle 17"/>
            <p:cNvSpPr>
              <a:spLocks noChangeArrowheads="1"/>
            </p:cNvSpPr>
            <p:nvPr/>
          </p:nvSpPr>
          <p:spPr bwMode="auto">
            <a:xfrm>
              <a:off x="10026651" y="4762501"/>
              <a:ext cx="88900"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18"/>
            <p:cNvSpPr>
              <a:spLocks noChangeArrowheads="1"/>
            </p:cNvSpPr>
            <p:nvPr/>
          </p:nvSpPr>
          <p:spPr bwMode="auto">
            <a:xfrm>
              <a:off x="10026651" y="4873626"/>
              <a:ext cx="88900" cy="238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Rectangle 19"/>
            <p:cNvSpPr>
              <a:spLocks noChangeArrowheads="1"/>
            </p:cNvSpPr>
            <p:nvPr/>
          </p:nvSpPr>
          <p:spPr bwMode="auto">
            <a:xfrm>
              <a:off x="10026651" y="4919663"/>
              <a:ext cx="88900"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0"/>
            <p:cNvSpPr>
              <a:spLocks/>
            </p:cNvSpPr>
            <p:nvPr/>
          </p:nvSpPr>
          <p:spPr bwMode="auto">
            <a:xfrm>
              <a:off x="9847263" y="4729163"/>
              <a:ext cx="88900" cy="88900"/>
            </a:xfrm>
            <a:custGeom>
              <a:avLst/>
              <a:gdLst>
                <a:gd name="T0" fmla="*/ 35 w 56"/>
                <a:gd name="T1" fmla="*/ 0 h 56"/>
                <a:gd name="T2" fmla="*/ 21 w 56"/>
                <a:gd name="T3" fmla="*/ 0 h 56"/>
                <a:gd name="T4" fmla="*/ 21 w 56"/>
                <a:gd name="T5" fmla="*/ 21 h 56"/>
                <a:gd name="T6" fmla="*/ 0 w 56"/>
                <a:gd name="T7" fmla="*/ 21 h 56"/>
                <a:gd name="T8" fmla="*/ 0 w 56"/>
                <a:gd name="T9" fmla="*/ 35 h 56"/>
                <a:gd name="T10" fmla="*/ 21 w 56"/>
                <a:gd name="T11" fmla="*/ 35 h 56"/>
                <a:gd name="T12" fmla="*/ 21 w 56"/>
                <a:gd name="T13" fmla="*/ 56 h 56"/>
                <a:gd name="T14" fmla="*/ 35 w 56"/>
                <a:gd name="T15" fmla="*/ 56 h 56"/>
                <a:gd name="T16" fmla="*/ 35 w 56"/>
                <a:gd name="T17" fmla="*/ 35 h 56"/>
                <a:gd name="T18" fmla="*/ 56 w 56"/>
                <a:gd name="T19" fmla="*/ 35 h 56"/>
                <a:gd name="T20" fmla="*/ 56 w 56"/>
                <a:gd name="T21" fmla="*/ 21 h 56"/>
                <a:gd name="T22" fmla="*/ 35 w 56"/>
                <a:gd name="T23" fmla="*/ 21 h 56"/>
                <a:gd name="T24" fmla="*/ 35 w 56"/>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6">
                  <a:moveTo>
                    <a:pt x="35" y="0"/>
                  </a:moveTo>
                  <a:lnTo>
                    <a:pt x="21" y="0"/>
                  </a:lnTo>
                  <a:lnTo>
                    <a:pt x="21" y="21"/>
                  </a:lnTo>
                  <a:lnTo>
                    <a:pt x="0" y="21"/>
                  </a:lnTo>
                  <a:lnTo>
                    <a:pt x="0" y="35"/>
                  </a:lnTo>
                  <a:lnTo>
                    <a:pt x="21" y="35"/>
                  </a:lnTo>
                  <a:lnTo>
                    <a:pt x="21" y="56"/>
                  </a:lnTo>
                  <a:lnTo>
                    <a:pt x="35" y="56"/>
                  </a:lnTo>
                  <a:lnTo>
                    <a:pt x="35" y="35"/>
                  </a:lnTo>
                  <a:lnTo>
                    <a:pt x="56" y="35"/>
                  </a:lnTo>
                  <a:lnTo>
                    <a:pt x="56" y="21"/>
                  </a:lnTo>
                  <a:lnTo>
                    <a:pt x="35" y="21"/>
                  </a:lnTo>
                  <a:lnTo>
                    <a:pt x="3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1"/>
            <p:cNvSpPr>
              <a:spLocks/>
            </p:cNvSpPr>
            <p:nvPr/>
          </p:nvSpPr>
          <p:spPr bwMode="auto">
            <a:xfrm>
              <a:off x="9847263" y="4862513"/>
              <a:ext cx="88900" cy="90488"/>
            </a:xfrm>
            <a:custGeom>
              <a:avLst/>
              <a:gdLst>
                <a:gd name="T0" fmla="*/ 46 w 56"/>
                <a:gd name="T1" fmla="*/ 0 h 57"/>
                <a:gd name="T2" fmla="*/ 28 w 56"/>
                <a:gd name="T3" fmla="*/ 18 h 57"/>
                <a:gd name="T4" fmla="*/ 10 w 56"/>
                <a:gd name="T5" fmla="*/ 0 h 57"/>
                <a:gd name="T6" fmla="*/ 0 w 56"/>
                <a:gd name="T7" fmla="*/ 11 h 57"/>
                <a:gd name="T8" fmla="*/ 18 w 56"/>
                <a:gd name="T9" fmla="*/ 29 h 57"/>
                <a:gd name="T10" fmla="*/ 0 w 56"/>
                <a:gd name="T11" fmla="*/ 46 h 57"/>
                <a:gd name="T12" fmla="*/ 10 w 56"/>
                <a:gd name="T13" fmla="*/ 57 h 57"/>
                <a:gd name="T14" fmla="*/ 28 w 56"/>
                <a:gd name="T15" fmla="*/ 39 h 57"/>
                <a:gd name="T16" fmla="*/ 46 w 56"/>
                <a:gd name="T17" fmla="*/ 57 h 57"/>
                <a:gd name="T18" fmla="*/ 56 w 56"/>
                <a:gd name="T19" fmla="*/ 46 h 57"/>
                <a:gd name="T20" fmla="*/ 39 w 56"/>
                <a:gd name="T21" fmla="*/ 29 h 57"/>
                <a:gd name="T22" fmla="*/ 56 w 56"/>
                <a:gd name="T23" fmla="*/ 11 h 57"/>
                <a:gd name="T24" fmla="*/ 46 w 56"/>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7">
                  <a:moveTo>
                    <a:pt x="46" y="0"/>
                  </a:moveTo>
                  <a:lnTo>
                    <a:pt x="28" y="18"/>
                  </a:lnTo>
                  <a:lnTo>
                    <a:pt x="10" y="0"/>
                  </a:lnTo>
                  <a:lnTo>
                    <a:pt x="0" y="11"/>
                  </a:lnTo>
                  <a:lnTo>
                    <a:pt x="18" y="29"/>
                  </a:lnTo>
                  <a:lnTo>
                    <a:pt x="0" y="46"/>
                  </a:lnTo>
                  <a:lnTo>
                    <a:pt x="10" y="57"/>
                  </a:lnTo>
                  <a:lnTo>
                    <a:pt x="28" y="39"/>
                  </a:lnTo>
                  <a:lnTo>
                    <a:pt x="46" y="57"/>
                  </a:lnTo>
                  <a:lnTo>
                    <a:pt x="56" y="46"/>
                  </a:lnTo>
                  <a:lnTo>
                    <a:pt x="39" y="29"/>
                  </a:lnTo>
                  <a:lnTo>
                    <a:pt x="56" y="11"/>
                  </a:lnTo>
                  <a:lnTo>
                    <a:pt x="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cxnSp>
        <p:nvCxnSpPr>
          <p:cNvPr id="41" name="Straight Connector 40">
            <a:extLst>
              <a:ext uri="{C183D7F6-B498-43B3-948B-1728B52AA6E4}">
                <adec:decorative xmlns:adec="http://schemas.microsoft.com/office/drawing/2017/decorative" val="1"/>
              </a:ext>
            </a:extLst>
          </p:cNvPr>
          <p:cNvCxnSpPr/>
          <p:nvPr/>
        </p:nvCxnSpPr>
        <p:spPr>
          <a:xfrm>
            <a:off x="627497" y="4211992"/>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C183D7F6-B498-43B3-948B-1728B52AA6E4}">
                <adec:decorative xmlns:adec="http://schemas.microsoft.com/office/drawing/2017/decorative" val="1"/>
              </a:ext>
            </a:extLst>
          </p:cNvPr>
          <p:cNvCxnSpPr/>
          <p:nvPr/>
        </p:nvCxnSpPr>
        <p:spPr>
          <a:xfrm>
            <a:off x="3347456" y="4211993"/>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C183D7F6-B498-43B3-948B-1728B52AA6E4}">
                <adec:decorative xmlns:adec="http://schemas.microsoft.com/office/drawing/2017/decorative" val="1"/>
              </a:ext>
            </a:extLst>
          </p:cNvPr>
          <p:cNvCxnSpPr/>
          <p:nvPr/>
        </p:nvCxnSpPr>
        <p:spPr>
          <a:xfrm>
            <a:off x="6304618" y="4211994"/>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C183D7F6-B498-43B3-948B-1728B52AA6E4}">
                <adec:decorative xmlns:adec="http://schemas.microsoft.com/office/drawing/2017/decorative" val="1"/>
              </a:ext>
            </a:extLst>
          </p:cNvPr>
          <p:cNvCxnSpPr/>
          <p:nvPr/>
        </p:nvCxnSpPr>
        <p:spPr>
          <a:xfrm rot="10800000">
            <a:off x="1896393" y="2884932"/>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C183D7F6-B498-43B3-948B-1728B52AA6E4}">
                <adec:decorative xmlns:adec="http://schemas.microsoft.com/office/drawing/2017/decorative" val="1"/>
              </a:ext>
            </a:extLst>
          </p:cNvPr>
          <p:cNvCxnSpPr/>
          <p:nvPr/>
        </p:nvCxnSpPr>
        <p:spPr>
          <a:xfrm rot="10800000">
            <a:off x="4878896" y="2847881"/>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C183D7F6-B498-43B3-948B-1728B52AA6E4}">
                <adec:decorative xmlns:adec="http://schemas.microsoft.com/office/drawing/2017/decorative" val="1"/>
              </a:ext>
            </a:extLst>
          </p:cNvPr>
          <p:cNvCxnSpPr/>
          <p:nvPr/>
        </p:nvCxnSpPr>
        <p:spPr>
          <a:xfrm rot="10800000">
            <a:off x="7668385" y="2857041"/>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C183D7F6-B498-43B3-948B-1728B52AA6E4}">
                <adec:decorative xmlns:adec="http://schemas.microsoft.com/office/drawing/2017/decorative" val="1"/>
              </a:ext>
            </a:extLst>
          </p:cNvPr>
          <p:cNvCxnSpPr/>
          <p:nvPr/>
        </p:nvCxnSpPr>
        <p:spPr>
          <a:xfrm rot="10800000">
            <a:off x="9015517" y="4211993"/>
            <a:ext cx="0" cy="318535"/>
          </a:xfrm>
          <a:prstGeom prst="line">
            <a:avLst/>
          </a:prstGeom>
          <a:ln w="15875" cap="sq">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C183D7F6-B498-43B3-948B-1728B52AA6E4}">
                <adec:decorative xmlns:adec="http://schemas.microsoft.com/office/drawing/2017/decorative" val="1"/>
              </a:ext>
            </a:extLst>
          </p:cNvPr>
          <p:cNvCxnSpPr/>
          <p:nvPr/>
        </p:nvCxnSpPr>
        <p:spPr>
          <a:xfrm rot="10800000">
            <a:off x="11605308" y="4182125"/>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C183D7F6-B498-43B3-948B-1728B52AA6E4}">
                <adec:decorative xmlns:adec="http://schemas.microsoft.com/office/drawing/2017/decorative" val="1"/>
              </a:ext>
            </a:extLst>
          </p:cNvPr>
          <p:cNvCxnSpPr/>
          <p:nvPr/>
        </p:nvCxnSpPr>
        <p:spPr>
          <a:xfrm rot="10800000">
            <a:off x="10332799" y="2793099"/>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7" name="Rectangle 66">
            <a:extLst>
              <a:ext uri="{C183D7F6-B498-43B3-948B-1728B52AA6E4}">
                <adec:decorative xmlns:adec="http://schemas.microsoft.com/office/drawing/2017/decorative" val="1"/>
              </a:ext>
            </a:extLst>
          </p:cNvPr>
          <p:cNvSpPr/>
          <p:nvPr/>
        </p:nvSpPr>
        <p:spPr>
          <a:xfrm>
            <a:off x="1005684" y="2125594"/>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Contextualising remote learning</a:t>
            </a:r>
          </a:p>
        </p:txBody>
      </p:sp>
      <p:sp>
        <p:nvSpPr>
          <p:cNvPr id="68" name="Rectangle 67">
            <a:extLst>
              <a:ext uri="{C183D7F6-B498-43B3-948B-1728B52AA6E4}">
                <adec:decorative xmlns:adec="http://schemas.microsoft.com/office/drawing/2017/decorative" val="1"/>
              </a:ext>
            </a:extLst>
          </p:cNvPr>
          <p:cNvSpPr/>
          <p:nvPr/>
        </p:nvSpPr>
        <p:spPr>
          <a:xfrm>
            <a:off x="2328361" y="4603359"/>
            <a:ext cx="2038189"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Delivering remote learning</a:t>
            </a:r>
          </a:p>
        </p:txBody>
      </p:sp>
      <p:sp>
        <p:nvSpPr>
          <p:cNvPr id="69" name="Rectangle 68">
            <a:extLst>
              <a:ext uri="{C183D7F6-B498-43B3-948B-1728B52AA6E4}">
                <adec:decorative xmlns:adec="http://schemas.microsoft.com/office/drawing/2017/decorative" val="1"/>
              </a:ext>
            </a:extLst>
          </p:cNvPr>
          <p:cNvSpPr/>
          <p:nvPr/>
        </p:nvSpPr>
        <p:spPr>
          <a:xfrm>
            <a:off x="5413909" y="4617476"/>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Challenges and barriers</a:t>
            </a:r>
          </a:p>
        </p:txBody>
      </p:sp>
      <p:sp>
        <p:nvSpPr>
          <p:cNvPr id="70" name="Rectangle 69">
            <a:extLst>
              <a:ext uri="{C183D7F6-B498-43B3-948B-1728B52AA6E4}">
                <adec:decorative xmlns:adec="http://schemas.microsoft.com/office/drawing/2017/decorative" val="1"/>
              </a:ext>
            </a:extLst>
          </p:cNvPr>
          <p:cNvSpPr/>
          <p:nvPr/>
        </p:nvSpPr>
        <p:spPr>
          <a:xfrm>
            <a:off x="3979243" y="2120484"/>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Curriculum alignment</a:t>
            </a:r>
          </a:p>
        </p:txBody>
      </p:sp>
      <p:sp>
        <p:nvSpPr>
          <p:cNvPr id="71" name="Rectangle 70">
            <a:extLst>
              <a:ext uri="{C183D7F6-B498-43B3-948B-1728B52AA6E4}">
                <adec:decorative xmlns:adec="http://schemas.microsoft.com/office/drawing/2017/decorative" val="1"/>
              </a:ext>
            </a:extLst>
          </p:cNvPr>
          <p:cNvSpPr/>
          <p:nvPr/>
        </p:nvSpPr>
        <p:spPr>
          <a:xfrm>
            <a:off x="6777676" y="2167842"/>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Pupil engagement</a:t>
            </a:r>
          </a:p>
        </p:txBody>
      </p:sp>
      <p:sp>
        <p:nvSpPr>
          <p:cNvPr id="72" name="Title 71"/>
          <p:cNvSpPr>
            <a:spLocks noGrp="1"/>
          </p:cNvSpPr>
          <p:nvPr>
            <p:ph type="title" idx="4294967295"/>
          </p:nvPr>
        </p:nvSpPr>
        <p:spPr>
          <a:xfrm>
            <a:off x="8124808" y="4703730"/>
            <a:ext cx="178141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mn-lt"/>
                <a:ea typeface="+mn-ea"/>
                <a:cs typeface="+mn-cs"/>
              </a:rPr>
              <a:t>Positives and improvement</a:t>
            </a:r>
          </a:p>
        </p:txBody>
      </p:sp>
      <p:sp>
        <p:nvSpPr>
          <p:cNvPr id="73" name="Rectangle 72">
            <a:extLst>
              <a:ext uri="{C183D7F6-B498-43B3-948B-1728B52AA6E4}">
                <adec:decorative xmlns:adec="http://schemas.microsoft.com/office/drawing/2017/decorative" val="1"/>
              </a:ext>
            </a:extLst>
          </p:cNvPr>
          <p:cNvSpPr/>
          <p:nvPr/>
        </p:nvSpPr>
        <p:spPr>
          <a:xfrm>
            <a:off x="9474518" y="2260323"/>
            <a:ext cx="1618356" cy="338554"/>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Final thoughts </a:t>
            </a:r>
          </a:p>
        </p:txBody>
      </p:sp>
      <p:sp>
        <p:nvSpPr>
          <p:cNvPr id="74" name="Rectangle 73">
            <a:extLst>
              <a:ext uri="{C183D7F6-B498-43B3-948B-1728B52AA6E4}">
                <adec:decorative xmlns:adec="http://schemas.microsoft.com/office/drawing/2017/decorative" val="1"/>
              </a:ext>
            </a:extLst>
          </p:cNvPr>
          <p:cNvSpPr/>
          <p:nvPr/>
        </p:nvSpPr>
        <p:spPr>
          <a:xfrm>
            <a:off x="10428029" y="4676109"/>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Annex: Teacher case studies </a:t>
            </a:r>
          </a:p>
        </p:txBody>
      </p:sp>
      <p:sp>
        <p:nvSpPr>
          <p:cNvPr id="75" name="TextBox 74">
            <a:extLst>
              <a:ext uri="{C183D7F6-B498-43B3-948B-1728B52AA6E4}">
                <adec:decorative xmlns:adec="http://schemas.microsoft.com/office/drawing/2017/decorative" val="1"/>
              </a:ext>
            </a:extLst>
          </p:cNvPr>
          <p:cNvSpPr txBox="1"/>
          <p:nvPr/>
        </p:nvSpPr>
        <p:spPr>
          <a:xfrm>
            <a:off x="29452" y="4622176"/>
            <a:ext cx="1855073" cy="584775"/>
          </a:xfrm>
          <a:prstGeom prst="rect">
            <a:avLst/>
          </a:prstGeom>
          <a:noFill/>
        </p:spPr>
        <p:txBody>
          <a:bodyPr wrap="square" rtlCol="0">
            <a:spAutoFit/>
          </a:bodyPr>
          <a:lstStyle/>
          <a:p>
            <a:pPr algn="ctr"/>
            <a:r>
              <a:rPr lang="en-GB" sz="1600" dirty="0">
                <a:solidFill>
                  <a:schemeClr val="accent1">
                    <a:lumMod val="60000"/>
                    <a:lumOff val="40000"/>
                  </a:schemeClr>
                </a:solidFill>
              </a:rPr>
              <a:t>Background and methodology</a:t>
            </a:r>
          </a:p>
        </p:txBody>
      </p:sp>
      <p:grpSp>
        <p:nvGrpSpPr>
          <p:cNvPr id="76" name="Group 75">
            <a:extLst>
              <a:ext uri="{C183D7F6-B498-43B3-948B-1728B52AA6E4}">
                <adec:decorative xmlns:adec="http://schemas.microsoft.com/office/drawing/2017/decorative" val="1"/>
              </a:ext>
            </a:extLst>
          </p:cNvPr>
          <p:cNvGrpSpPr/>
          <p:nvPr/>
        </p:nvGrpSpPr>
        <p:grpSpPr>
          <a:xfrm>
            <a:off x="10085858" y="3335335"/>
            <a:ext cx="567219" cy="689738"/>
            <a:chOff x="868994" y="1779475"/>
            <a:chExt cx="567219" cy="689738"/>
          </a:xfrm>
          <a:solidFill>
            <a:schemeClr val="accent1">
              <a:lumMod val="60000"/>
              <a:lumOff val="40000"/>
            </a:schemeClr>
          </a:solidFill>
        </p:grpSpPr>
        <p:sp>
          <p:nvSpPr>
            <p:cNvPr id="77" name="Freeform 5"/>
            <p:cNvSpPr>
              <a:spLocks noEditPoints="1"/>
            </p:cNvSpPr>
            <p:nvPr/>
          </p:nvSpPr>
          <p:spPr bwMode="auto">
            <a:xfrm>
              <a:off x="893498" y="2304039"/>
              <a:ext cx="493707" cy="165174"/>
            </a:xfrm>
            <a:custGeom>
              <a:avLst/>
              <a:gdLst>
                <a:gd name="T0" fmla="*/ 506 w 516"/>
                <a:gd name="T1" fmla="*/ 172 h 172"/>
                <a:gd name="T2" fmla="*/ 10 w 516"/>
                <a:gd name="T3" fmla="*/ 172 h 172"/>
                <a:gd name="T4" fmla="*/ 0 w 516"/>
                <a:gd name="T5" fmla="*/ 162 h 172"/>
                <a:gd name="T6" fmla="*/ 0 w 516"/>
                <a:gd name="T7" fmla="*/ 85 h 172"/>
                <a:gd name="T8" fmla="*/ 1 w 516"/>
                <a:gd name="T9" fmla="*/ 84 h 172"/>
                <a:gd name="T10" fmla="*/ 93 w 516"/>
                <a:gd name="T11" fmla="*/ 4 h 172"/>
                <a:gd name="T12" fmla="*/ 165 w 516"/>
                <a:gd name="T13" fmla="*/ 4 h 172"/>
                <a:gd name="T14" fmla="*/ 167 w 516"/>
                <a:gd name="T15" fmla="*/ 3 h 172"/>
                <a:gd name="T16" fmla="*/ 181 w 516"/>
                <a:gd name="T17" fmla="*/ 5 h 172"/>
                <a:gd name="T18" fmla="*/ 258 w 516"/>
                <a:gd name="T19" fmla="*/ 104 h 172"/>
                <a:gd name="T20" fmla="*/ 335 w 516"/>
                <a:gd name="T21" fmla="*/ 5 h 172"/>
                <a:gd name="T22" fmla="*/ 349 w 516"/>
                <a:gd name="T23" fmla="*/ 3 h 172"/>
                <a:gd name="T24" fmla="*/ 351 w 516"/>
                <a:gd name="T25" fmla="*/ 4 h 172"/>
                <a:gd name="T26" fmla="*/ 423 w 516"/>
                <a:gd name="T27" fmla="*/ 4 h 172"/>
                <a:gd name="T28" fmla="*/ 516 w 516"/>
                <a:gd name="T29" fmla="*/ 84 h 172"/>
                <a:gd name="T30" fmla="*/ 516 w 516"/>
                <a:gd name="T31" fmla="*/ 85 h 172"/>
                <a:gd name="T32" fmla="*/ 516 w 516"/>
                <a:gd name="T33" fmla="*/ 162 h 172"/>
                <a:gd name="T34" fmla="*/ 506 w 516"/>
                <a:gd name="T35" fmla="*/ 172 h 172"/>
                <a:gd name="T36" fmla="*/ 20 w 516"/>
                <a:gd name="T37" fmla="*/ 152 h 172"/>
                <a:gd name="T38" fmla="*/ 496 w 516"/>
                <a:gd name="T39" fmla="*/ 152 h 172"/>
                <a:gd name="T40" fmla="*/ 496 w 516"/>
                <a:gd name="T41" fmla="*/ 86 h 172"/>
                <a:gd name="T42" fmla="*/ 423 w 516"/>
                <a:gd name="T43" fmla="*/ 24 h 172"/>
                <a:gd name="T44" fmla="*/ 349 w 516"/>
                <a:gd name="T45" fmla="*/ 24 h 172"/>
                <a:gd name="T46" fmla="*/ 346 w 516"/>
                <a:gd name="T47" fmla="*/ 24 h 172"/>
                <a:gd name="T48" fmla="*/ 266 w 516"/>
                <a:gd name="T49" fmla="*/ 127 h 172"/>
                <a:gd name="T50" fmla="*/ 258 w 516"/>
                <a:gd name="T51" fmla="*/ 130 h 172"/>
                <a:gd name="T52" fmla="*/ 250 w 516"/>
                <a:gd name="T53" fmla="*/ 127 h 172"/>
                <a:gd name="T54" fmla="*/ 170 w 516"/>
                <a:gd name="T55" fmla="*/ 24 h 172"/>
                <a:gd name="T56" fmla="*/ 167 w 516"/>
                <a:gd name="T57" fmla="*/ 24 h 172"/>
                <a:gd name="T58" fmla="*/ 93 w 516"/>
                <a:gd name="T59" fmla="*/ 24 h 172"/>
                <a:gd name="T60" fmla="*/ 20 w 516"/>
                <a:gd name="T61" fmla="*/ 86 h 172"/>
                <a:gd name="T62" fmla="*/ 20 w 516"/>
                <a:gd name="T63" fmla="*/ 15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6" h="172">
                  <a:moveTo>
                    <a:pt x="506" y="172"/>
                  </a:moveTo>
                  <a:cubicBezTo>
                    <a:pt x="10" y="172"/>
                    <a:pt x="10" y="172"/>
                    <a:pt x="10" y="172"/>
                  </a:cubicBezTo>
                  <a:cubicBezTo>
                    <a:pt x="5" y="172"/>
                    <a:pt x="0" y="168"/>
                    <a:pt x="0" y="162"/>
                  </a:cubicBezTo>
                  <a:cubicBezTo>
                    <a:pt x="0" y="85"/>
                    <a:pt x="0" y="85"/>
                    <a:pt x="0" y="85"/>
                  </a:cubicBezTo>
                  <a:cubicBezTo>
                    <a:pt x="0" y="85"/>
                    <a:pt x="1" y="84"/>
                    <a:pt x="1" y="84"/>
                  </a:cubicBezTo>
                  <a:cubicBezTo>
                    <a:pt x="7" y="38"/>
                    <a:pt x="47" y="4"/>
                    <a:pt x="93" y="4"/>
                  </a:cubicBezTo>
                  <a:cubicBezTo>
                    <a:pt x="165" y="4"/>
                    <a:pt x="165" y="4"/>
                    <a:pt x="165" y="4"/>
                  </a:cubicBezTo>
                  <a:cubicBezTo>
                    <a:pt x="166" y="4"/>
                    <a:pt x="167" y="3"/>
                    <a:pt x="167" y="3"/>
                  </a:cubicBezTo>
                  <a:cubicBezTo>
                    <a:pt x="172" y="0"/>
                    <a:pt x="177" y="1"/>
                    <a:pt x="181" y="5"/>
                  </a:cubicBezTo>
                  <a:cubicBezTo>
                    <a:pt x="258" y="104"/>
                    <a:pt x="258" y="104"/>
                    <a:pt x="258" y="104"/>
                  </a:cubicBezTo>
                  <a:cubicBezTo>
                    <a:pt x="335" y="5"/>
                    <a:pt x="335" y="5"/>
                    <a:pt x="335" y="5"/>
                  </a:cubicBezTo>
                  <a:cubicBezTo>
                    <a:pt x="339" y="1"/>
                    <a:pt x="344" y="0"/>
                    <a:pt x="349" y="3"/>
                  </a:cubicBezTo>
                  <a:cubicBezTo>
                    <a:pt x="349" y="3"/>
                    <a:pt x="350" y="4"/>
                    <a:pt x="351" y="4"/>
                  </a:cubicBezTo>
                  <a:cubicBezTo>
                    <a:pt x="423" y="4"/>
                    <a:pt x="423" y="4"/>
                    <a:pt x="423" y="4"/>
                  </a:cubicBezTo>
                  <a:cubicBezTo>
                    <a:pt x="469" y="4"/>
                    <a:pt x="509" y="38"/>
                    <a:pt x="516" y="84"/>
                  </a:cubicBezTo>
                  <a:cubicBezTo>
                    <a:pt x="516" y="84"/>
                    <a:pt x="516" y="85"/>
                    <a:pt x="516" y="85"/>
                  </a:cubicBezTo>
                  <a:cubicBezTo>
                    <a:pt x="516" y="162"/>
                    <a:pt x="516" y="162"/>
                    <a:pt x="516" y="162"/>
                  </a:cubicBezTo>
                  <a:cubicBezTo>
                    <a:pt x="516" y="168"/>
                    <a:pt x="511" y="172"/>
                    <a:pt x="506" y="172"/>
                  </a:cubicBezTo>
                  <a:close/>
                  <a:moveTo>
                    <a:pt x="20" y="152"/>
                  </a:moveTo>
                  <a:cubicBezTo>
                    <a:pt x="496" y="152"/>
                    <a:pt x="496" y="152"/>
                    <a:pt x="496" y="152"/>
                  </a:cubicBezTo>
                  <a:cubicBezTo>
                    <a:pt x="496" y="86"/>
                    <a:pt x="496" y="86"/>
                    <a:pt x="496" y="86"/>
                  </a:cubicBezTo>
                  <a:cubicBezTo>
                    <a:pt x="490" y="51"/>
                    <a:pt x="459" y="24"/>
                    <a:pt x="423" y="24"/>
                  </a:cubicBezTo>
                  <a:cubicBezTo>
                    <a:pt x="349" y="24"/>
                    <a:pt x="349" y="24"/>
                    <a:pt x="349" y="24"/>
                  </a:cubicBezTo>
                  <a:cubicBezTo>
                    <a:pt x="348" y="24"/>
                    <a:pt x="347" y="24"/>
                    <a:pt x="346" y="24"/>
                  </a:cubicBezTo>
                  <a:cubicBezTo>
                    <a:pt x="266" y="127"/>
                    <a:pt x="266" y="127"/>
                    <a:pt x="266" y="127"/>
                  </a:cubicBezTo>
                  <a:cubicBezTo>
                    <a:pt x="264" y="129"/>
                    <a:pt x="261" y="130"/>
                    <a:pt x="258" y="130"/>
                  </a:cubicBezTo>
                  <a:cubicBezTo>
                    <a:pt x="255" y="130"/>
                    <a:pt x="252" y="129"/>
                    <a:pt x="250" y="127"/>
                  </a:cubicBezTo>
                  <a:cubicBezTo>
                    <a:pt x="170" y="24"/>
                    <a:pt x="170" y="24"/>
                    <a:pt x="170" y="24"/>
                  </a:cubicBezTo>
                  <a:cubicBezTo>
                    <a:pt x="169" y="24"/>
                    <a:pt x="168" y="24"/>
                    <a:pt x="167" y="24"/>
                  </a:cubicBezTo>
                  <a:cubicBezTo>
                    <a:pt x="93" y="24"/>
                    <a:pt x="93" y="24"/>
                    <a:pt x="93" y="24"/>
                  </a:cubicBezTo>
                  <a:cubicBezTo>
                    <a:pt x="57" y="24"/>
                    <a:pt x="26" y="51"/>
                    <a:pt x="20" y="86"/>
                  </a:cubicBezTo>
                  <a:lnTo>
                    <a:pt x="20"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6"/>
            <p:cNvSpPr>
              <a:spLocks noEditPoints="1"/>
            </p:cNvSpPr>
            <p:nvPr/>
          </p:nvSpPr>
          <p:spPr bwMode="auto">
            <a:xfrm>
              <a:off x="969732" y="1977321"/>
              <a:ext cx="112536" cy="108906"/>
            </a:xfrm>
            <a:custGeom>
              <a:avLst/>
              <a:gdLst>
                <a:gd name="T0" fmla="*/ 40 w 117"/>
                <a:gd name="T1" fmla="*/ 113 h 113"/>
                <a:gd name="T2" fmla="*/ 31 w 117"/>
                <a:gd name="T3" fmla="*/ 108 h 113"/>
                <a:gd name="T4" fmla="*/ 30 w 117"/>
                <a:gd name="T5" fmla="*/ 106 h 113"/>
                <a:gd name="T6" fmla="*/ 20 w 117"/>
                <a:gd name="T7" fmla="*/ 7 h 113"/>
                <a:gd name="T8" fmla="*/ 32 w 117"/>
                <a:gd name="T9" fmla="*/ 2 h 113"/>
                <a:gd name="T10" fmla="*/ 37 w 117"/>
                <a:gd name="T11" fmla="*/ 3 h 113"/>
                <a:gd name="T12" fmla="*/ 40 w 117"/>
                <a:gd name="T13" fmla="*/ 5 h 113"/>
                <a:gd name="T14" fmla="*/ 49 w 117"/>
                <a:gd name="T15" fmla="*/ 11 h 113"/>
                <a:gd name="T16" fmla="*/ 108 w 117"/>
                <a:gd name="T17" fmla="*/ 26 h 113"/>
                <a:gd name="T18" fmla="*/ 116 w 117"/>
                <a:gd name="T19" fmla="*/ 37 h 113"/>
                <a:gd name="T20" fmla="*/ 106 w 117"/>
                <a:gd name="T21" fmla="*/ 46 h 113"/>
                <a:gd name="T22" fmla="*/ 50 w 117"/>
                <a:gd name="T23" fmla="*/ 103 h 113"/>
                <a:gd name="T24" fmla="*/ 43 w 117"/>
                <a:gd name="T25" fmla="*/ 113 h 113"/>
                <a:gd name="T26" fmla="*/ 40 w 117"/>
                <a:gd name="T27" fmla="*/ 113 h 113"/>
                <a:gd name="T28" fmla="*/ 34 w 117"/>
                <a:gd name="T29" fmla="*/ 25 h 113"/>
                <a:gd name="T30" fmla="*/ 37 w 117"/>
                <a:gd name="T31" fmla="*/ 71 h 113"/>
                <a:gd name="T32" fmla="*/ 66 w 117"/>
                <a:gd name="T33" fmla="*/ 38 h 113"/>
                <a:gd name="T34" fmla="*/ 40 w 117"/>
                <a:gd name="T35" fmla="*/ 29 h 113"/>
                <a:gd name="T36" fmla="*/ 34 w 117"/>
                <a:gd name="T37" fmla="*/ 2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113">
                  <a:moveTo>
                    <a:pt x="40" y="113"/>
                  </a:moveTo>
                  <a:cubicBezTo>
                    <a:pt x="36" y="113"/>
                    <a:pt x="33" y="111"/>
                    <a:pt x="31" y="108"/>
                  </a:cubicBezTo>
                  <a:cubicBezTo>
                    <a:pt x="31" y="108"/>
                    <a:pt x="31" y="107"/>
                    <a:pt x="30" y="106"/>
                  </a:cubicBezTo>
                  <a:cubicBezTo>
                    <a:pt x="22" y="93"/>
                    <a:pt x="0" y="48"/>
                    <a:pt x="20" y="7"/>
                  </a:cubicBezTo>
                  <a:cubicBezTo>
                    <a:pt x="22" y="2"/>
                    <a:pt x="28" y="0"/>
                    <a:pt x="32" y="2"/>
                  </a:cubicBezTo>
                  <a:cubicBezTo>
                    <a:pt x="37" y="3"/>
                    <a:pt x="37" y="3"/>
                    <a:pt x="37" y="3"/>
                  </a:cubicBezTo>
                  <a:cubicBezTo>
                    <a:pt x="38" y="3"/>
                    <a:pt x="39" y="4"/>
                    <a:pt x="40" y="5"/>
                  </a:cubicBezTo>
                  <a:cubicBezTo>
                    <a:pt x="41" y="6"/>
                    <a:pt x="44" y="8"/>
                    <a:pt x="49" y="11"/>
                  </a:cubicBezTo>
                  <a:cubicBezTo>
                    <a:pt x="62" y="17"/>
                    <a:pt x="84" y="23"/>
                    <a:pt x="108" y="26"/>
                  </a:cubicBezTo>
                  <a:cubicBezTo>
                    <a:pt x="113" y="27"/>
                    <a:pt x="117" y="32"/>
                    <a:pt x="116" y="37"/>
                  </a:cubicBezTo>
                  <a:cubicBezTo>
                    <a:pt x="116" y="42"/>
                    <a:pt x="111" y="46"/>
                    <a:pt x="106" y="46"/>
                  </a:cubicBezTo>
                  <a:cubicBezTo>
                    <a:pt x="75" y="46"/>
                    <a:pt x="50" y="72"/>
                    <a:pt x="50" y="103"/>
                  </a:cubicBezTo>
                  <a:cubicBezTo>
                    <a:pt x="50" y="107"/>
                    <a:pt x="47" y="111"/>
                    <a:pt x="43" y="113"/>
                  </a:cubicBezTo>
                  <a:cubicBezTo>
                    <a:pt x="42" y="113"/>
                    <a:pt x="41" y="113"/>
                    <a:pt x="40" y="113"/>
                  </a:cubicBezTo>
                  <a:close/>
                  <a:moveTo>
                    <a:pt x="34" y="25"/>
                  </a:moveTo>
                  <a:cubicBezTo>
                    <a:pt x="30" y="42"/>
                    <a:pt x="33" y="58"/>
                    <a:pt x="37" y="71"/>
                  </a:cubicBezTo>
                  <a:cubicBezTo>
                    <a:pt x="43" y="58"/>
                    <a:pt x="53" y="46"/>
                    <a:pt x="66" y="38"/>
                  </a:cubicBezTo>
                  <a:cubicBezTo>
                    <a:pt x="56" y="35"/>
                    <a:pt x="47" y="32"/>
                    <a:pt x="40" y="29"/>
                  </a:cubicBezTo>
                  <a:cubicBezTo>
                    <a:pt x="38" y="28"/>
                    <a:pt x="36" y="27"/>
                    <a:pt x="34"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7"/>
            <p:cNvSpPr>
              <a:spLocks noEditPoints="1"/>
            </p:cNvSpPr>
            <p:nvPr/>
          </p:nvSpPr>
          <p:spPr bwMode="auto">
            <a:xfrm>
              <a:off x="1199342" y="1977321"/>
              <a:ext cx="111629" cy="108906"/>
            </a:xfrm>
            <a:custGeom>
              <a:avLst/>
              <a:gdLst>
                <a:gd name="T0" fmla="*/ 76 w 116"/>
                <a:gd name="T1" fmla="*/ 113 h 113"/>
                <a:gd name="T2" fmla="*/ 74 w 116"/>
                <a:gd name="T3" fmla="*/ 113 h 113"/>
                <a:gd name="T4" fmla="*/ 66 w 116"/>
                <a:gd name="T5" fmla="*/ 103 h 113"/>
                <a:gd name="T6" fmla="*/ 10 w 116"/>
                <a:gd name="T7" fmla="*/ 46 h 113"/>
                <a:gd name="T8" fmla="*/ 0 w 116"/>
                <a:gd name="T9" fmla="*/ 37 h 113"/>
                <a:gd name="T10" fmla="*/ 8 w 116"/>
                <a:gd name="T11" fmla="*/ 26 h 113"/>
                <a:gd name="T12" fmla="*/ 67 w 116"/>
                <a:gd name="T13" fmla="*/ 11 h 113"/>
                <a:gd name="T14" fmla="*/ 76 w 116"/>
                <a:gd name="T15" fmla="*/ 5 h 113"/>
                <a:gd name="T16" fmla="*/ 80 w 116"/>
                <a:gd name="T17" fmla="*/ 3 h 113"/>
                <a:gd name="T18" fmla="*/ 84 w 116"/>
                <a:gd name="T19" fmla="*/ 2 h 113"/>
                <a:gd name="T20" fmla="*/ 96 w 116"/>
                <a:gd name="T21" fmla="*/ 7 h 113"/>
                <a:gd name="T22" fmla="*/ 86 w 116"/>
                <a:gd name="T23" fmla="*/ 106 h 113"/>
                <a:gd name="T24" fmla="*/ 85 w 116"/>
                <a:gd name="T25" fmla="*/ 108 h 113"/>
                <a:gd name="T26" fmla="*/ 76 w 116"/>
                <a:gd name="T27" fmla="*/ 113 h 113"/>
                <a:gd name="T28" fmla="*/ 50 w 116"/>
                <a:gd name="T29" fmla="*/ 38 h 113"/>
                <a:gd name="T30" fmla="*/ 80 w 116"/>
                <a:gd name="T31" fmla="*/ 71 h 113"/>
                <a:gd name="T32" fmla="*/ 82 w 116"/>
                <a:gd name="T33" fmla="*/ 25 h 113"/>
                <a:gd name="T34" fmla="*/ 76 w 116"/>
                <a:gd name="T35" fmla="*/ 29 h 113"/>
                <a:gd name="T36" fmla="*/ 50 w 116"/>
                <a:gd name="T37" fmla="*/ 3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113">
                  <a:moveTo>
                    <a:pt x="76" y="113"/>
                  </a:moveTo>
                  <a:cubicBezTo>
                    <a:pt x="75" y="113"/>
                    <a:pt x="75" y="113"/>
                    <a:pt x="74" y="113"/>
                  </a:cubicBezTo>
                  <a:cubicBezTo>
                    <a:pt x="69" y="111"/>
                    <a:pt x="66" y="107"/>
                    <a:pt x="66" y="103"/>
                  </a:cubicBezTo>
                  <a:cubicBezTo>
                    <a:pt x="66" y="72"/>
                    <a:pt x="41" y="46"/>
                    <a:pt x="10" y="46"/>
                  </a:cubicBezTo>
                  <a:cubicBezTo>
                    <a:pt x="5" y="46"/>
                    <a:pt x="0" y="42"/>
                    <a:pt x="0" y="37"/>
                  </a:cubicBezTo>
                  <a:cubicBezTo>
                    <a:pt x="0" y="32"/>
                    <a:pt x="3" y="27"/>
                    <a:pt x="8" y="26"/>
                  </a:cubicBezTo>
                  <a:cubicBezTo>
                    <a:pt x="33" y="23"/>
                    <a:pt x="54" y="17"/>
                    <a:pt x="67" y="11"/>
                  </a:cubicBezTo>
                  <a:cubicBezTo>
                    <a:pt x="72" y="8"/>
                    <a:pt x="75" y="6"/>
                    <a:pt x="76" y="5"/>
                  </a:cubicBezTo>
                  <a:cubicBezTo>
                    <a:pt x="77" y="4"/>
                    <a:pt x="78" y="3"/>
                    <a:pt x="80" y="3"/>
                  </a:cubicBezTo>
                  <a:cubicBezTo>
                    <a:pt x="84" y="2"/>
                    <a:pt x="84" y="2"/>
                    <a:pt x="84" y="2"/>
                  </a:cubicBezTo>
                  <a:cubicBezTo>
                    <a:pt x="88" y="0"/>
                    <a:pt x="94" y="2"/>
                    <a:pt x="96" y="7"/>
                  </a:cubicBezTo>
                  <a:cubicBezTo>
                    <a:pt x="116" y="48"/>
                    <a:pt x="94" y="93"/>
                    <a:pt x="86" y="106"/>
                  </a:cubicBezTo>
                  <a:cubicBezTo>
                    <a:pt x="85" y="107"/>
                    <a:pt x="85" y="108"/>
                    <a:pt x="85" y="108"/>
                  </a:cubicBezTo>
                  <a:cubicBezTo>
                    <a:pt x="83" y="111"/>
                    <a:pt x="80" y="113"/>
                    <a:pt x="76" y="113"/>
                  </a:cubicBezTo>
                  <a:close/>
                  <a:moveTo>
                    <a:pt x="50" y="38"/>
                  </a:moveTo>
                  <a:cubicBezTo>
                    <a:pt x="63" y="46"/>
                    <a:pt x="73" y="58"/>
                    <a:pt x="80" y="71"/>
                  </a:cubicBezTo>
                  <a:cubicBezTo>
                    <a:pt x="84" y="58"/>
                    <a:pt x="86" y="42"/>
                    <a:pt x="82" y="25"/>
                  </a:cubicBezTo>
                  <a:cubicBezTo>
                    <a:pt x="80" y="27"/>
                    <a:pt x="78" y="28"/>
                    <a:pt x="76" y="29"/>
                  </a:cubicBezTo>
                  <a:cubicBezTo>
                    <a:pt x="69" y="32"/>
                    <a:pt x="60" y="35"/>
                    <a:pt x="50"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8"/>
            <p:cNvSpPr>
              <a:spLocks noEditPoints="1"/>
            </p:cNvSpPr>
            <p:nvPr/>
          </p:nvSpPr>
          <p:spPr bwMode="auto">
            <a:xfrm>
              <a:off x="868994" y="1779475"/>
              <a:ext cx="542715" cy="210552"/>
            </a:xfrm>
            <a:custGeom>
              <a:avLst/>
              <a:gdLst>
                <a:gd name="T0" fmla="*/ 283 w 566"/>
                <a:gd name="T1" fmla="*/ 220 h 220"/>
                <a:gd name="T2" fmla="*/ 280 w 566"/>
                <a:gd name="T3" fmla="*/ 220 h 220"/>
                <a:gd name="T4" fmla="*/ 7 w 566"/>
                <a:gd name="T5" fmla="*/ 120 h 220"/>
                <a:gd name="T6" fmla="*/ 0 w 566"/>
                <a:gd name="T7" fmla="*/ 110 h 220"/>
                <a:gd name="T8" fmla="*/ 7 w 566"/>
                <a:gd name="T9" fmla="*/ 101 h 220"/>
                <a:gd name="T10" fmla="*/ 280 w 566"/>
                <a:gd name="T11" fmla="*/ 1 h 220"/>
                <a:gd name="T12" fmla="*/ 286 w 566"/>
                <a:gd name="T13" fmla="*/ 1 h 220"/>
                <a:gd name="T14" fmla="*/ 560 w 566"/>
                <a:gd name="T15" fmla="*/ 101 h 220"/>
                <a:gd name="T16" fmla="*/ 566 w 566"/>
                <a:gd name="T17" fmla="*/ 110 h 220"/>
                <a:gd name="T18" fmla="*/ 560 w 566"/>
                <a:gd name="T19" fmla="*/ 120 h 220"/>
                <a:gd name="T20" fmla="*/ 286 w 566"/>
                <a:gd name="T21" fmla="*/ 220 h 220"/>
                <a:gd name="T22" fmla="*/ 283 w 566"/>
                <a:gd name="T23" fmla="*/ 220 h 220"/>
                <a:gd name="T24" fmla="*/ 39 w 566"/>
                <a:gd name="T25" fmla="*/ 110 h 220"/>
                <a:gd name="T26" fmla="*/ 283 w 566"/>
                <a:gd name="T27" fmla="*/ 199 h 220"/>
                <a:gd name="T28" fmla="*/ 527 w 566"/>
                <a:gd name="T29" fmla="*/ 110 h 220"/>
                <a:gd name="T30" fmla="*/ 283 w 566"/>
                <a:gd name="T31" fmla="*/ 21 h 220"/>
                <a:gd name="T32" fmla="*/ 39 w 566"/>
                <a:gd name="T33" fmla="*/ 1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6" h="220">
                  <a:moveTo>
                    <a:pt x="283" y="220"/>
                  </a:moveTo>
                  <a:cubicBezTo>
                    <a:pt x="282" y="220"/>
                    <a:pt x="281" y="220"/>
                    <a:pt x="280" y="220"/>
                  </a:cubicBezTo>
                  <a:cubicBezTo>
                    <a:pt x="7" y="120"/>
                    <a:pt x="7" y="120"/>
                    <a:pt x="7" y="120"/>
                  </a:cubicBezTo>
                  <a:cubicBezTo>
                    <a:pt x="3" y="118"/>
                    <a:pt x="0" y="114"/>
                    <a:pt x="0" y="110"/>
                  </a:cubicBezTo>
                  <a:cubicBezTo>
                    <a:pt x="0" y="106"/>
                    <a:pt x="3" y="102"/>
                    <a:pt x="7" y="101"/>
                  </a:cubicBezTo>
                  <a:cubicBezTo>
                    <a:pt x="280" y="1"/>
                    <a:pt x="280" y="1"/>
                    <a:pt x="280" y="1"/>
                  </a:cubicBezTo>
                  <a:cubicBezTo>
                    <a:pt x="282" y="0"/>
                    <a:pt x="284" y="0"/>
                    <a:pt x="286" y="1"/>
                  </a:cubicBezTo>
                  <a:cubicBezTo>
                    <a:pt x="560" y="101"/>
                    <a:pt x="560" y="101"/>
                    <a:pt x="560" y="101"/>
                  </a:cubicBezTo>
                  <a:cubicBezTo>
                    <a:pt x="564" y="102"/>
                    <a:pt x="566" y="106"/>
                    <a:pt x="566" y="110"/>
                  </a:cubicBezTo>
                  <a:cubicBezTo>
                    <a:pt x="566" y="114"/>
                    <a:pt x="564" y="118"/>
                    <a:pt x="560" y="120"/>
                  </a:cubicBezTo>
                  <a:cubicBezTo>
                    <a:pt x="286" y="220"/>
                    <a:pt x="286" y="220"/>
                    <a:pt x="286" y="220"/>
                  </a:cubicBezTo>
                  <a:cubicBezTo>
                    <a:pt x="285" y="220"/>
                    <a:pt x="284" y="220"/>
                    <a:pt x="283" y="220"/>
                  </a:cubicBezTo>
                  <a:close/>
                  <a:moveTo>
                    <a:pt x="39" y="110"/>
                  </a:moveTo>
                  <a:cubicBezTo>
                    <a:pt x="283" y="199"/>
                    <a:pt x="283" y="199"/>
                    <a:pt x="283" y="199"/>
                  </a:cubicBezTo>
                  <a:cubicBezTo>
                    <a:pt x="527" y="110"/>
                    <a:pt x="527" y="110"/>
                    <a:pt x="527" y="110"/>
                  </a:cubicBezTo>
                  <a:cubicBezTo>
                    <a:pt x="283" y="21"/>
                    <a:pt x="283" y="21"/>
                    <a:pt x="283" y="21"/>
                  </a:cubicBezTo>
                  <a:lnTo>
                    <a:pt x="39" y="1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9"/>
            <p:cNvSpPr>
              <a:spLocks noEditPoints="1"/>
            </p:cNvSpPr>
            <p:nvPr/>
          </p:nvSpPr>
          <p:spPr bwMode="auto">
            <a:xfrm>
              <a:off x="988791" y="1918330"/>
              <a:ext cx="303122" cy="108906"/>
            </a:xfrm>
            <a:custGeom>
              <a:avLst/>
              <a:gdLst>
                <a:gd name="T0" fmla="*/ 158 w 316"/>
                <a:gd name="T1" fmla="*/ 114 h 114"/>
                <a:gd name="T2" fmla="*/ 85 w 316"/>
                <a:gd name="T3" fmla="*/ 108 h 114"/>
                <a:gd name="T4" fmla="*/ 20 w 316"/>
                <a:gd name="T5" fmla="*/ 91 h 114"/>
                <a:gd name="T6" fmla="*/ 7 w 316"/>
                <a:gd name="T7" fmla="*/ 82 h 114"/>
                <a:gd name="T8" fmla="*/ 0 w 316"/>
                <a:gd name="T9" fmla="*/ 71 h 114"/>
                <a:gd name="T10" fmla="*/ 0 w 316"/>
                <a:gd name="T11" fmla="*/ 68 h 114"/>
                <a:gd name="T12" fmla="*/ 0 w 316"/>
                <a:gd name="T13" fmla="*/ 11 h 114"/>
                <a:gd name="T14" fmla="*/ 4 w 316"/>
                <a:gd name="T15" fmla="*/ 3 h 114"/>
                <a:gd name="T16" fmla="*/ 13 w 316"/>
                <a:gd name="T17" fmla="*/ 1 h 114"/>
                <a:gd name="T18" fmla="*/ 158 w 316"/>
                <a:gd name="T19" fmla="*/ 54 h 114"/>
                <a:gd name="T20" fmla="*/ 303 w 316"/>
                <a:gd name="T21" fmla="*/ 1 h 114"/>
                <a:gd name="T22" fmla="*/ 312 w 316"/>
                <a:gd name="T23" fmla="*/ 3 h 114"/>
                <a:gd name="T24" fmla="*/ 316 w 316"/>
                <a:gd name="T25" fmla="*/ 11 h 114"/>
                <a:gd name="T26" fmla="*/ 316 w 316"/>
                <a:gd name="T27" fmla="*/ 68 h 114"/>
                <a:gd name="T28" fmla="*/ 316 w 316"/>
                <a:gd name="T29" fmla="*/ 71 h 114"/>
                <a:gd name="T30" fmla="*/ 310 w 316"/>
                <a:gd name="T31" fmla="*/ 82 h 114"/>
                <a:gd name="T32" fmla="*/ 296 w 316"/>
                <a:gd name="T33" fmla="*/ 91 h 114"/>
                <a:gd name="T34" fmla="*/ 231 w 316"/>
                <a:gd name="T35" fmla="*/ 108 h 114"/>
                <a:gd name="T36" fmla="*/ 231 w 316"/>
                <a:gd name="T37" fmla="*/ 108 h 114"/>
                <a:gd name="T38" fmla="*/ 158 w 316"/>
                <a:gd name="T39" fmla="*/ 114 h 114"/>
                <a:gd name="T40" fmla="*/ 20 w 316"/>
                <a:gd name="T41" fmla="*/ 67 h 114"/>
                <a:gd name="T42" fmla="*/ 20 w 316"/>
                <a:gd name="T43" fmla="*/ 67 h 114"/>
                <a:gd name="T44" fmla="*/ 29 w 316"/>
                <a:gd name="T45" fmla="*/ 73 h 114"/>
                <a:gd name="T46" fmla="*/ 88 w 316"/>
                <a:gd name="T47" fmla="*/ 88 h 114"/>
                <a:gd name="T48" fmla="*/ 158 w 316"/>
                <a:gd name="T49" fmla="*/ 94 h 114"/>
                <a:gd name="T50" fmla="*/ 228 w 316"/>
                <a:gd name="T51" fmla="*/ 88 h 114"/>
                <a:gd name="T52" fmla="*/ 229 w 316"/>
                <a:gd name="T53" fmla="*/ 88 h 114"/>
                <a:gd name="T54" fmla="*/ 287 w 316"/>
                <a:gd name="T55" fmla="*/ 73 h 114"/>
                <a:gd name="T56" fmla="*/ 296 w 316"/>
                <a:gd name="T57" fmla="*/ 67 h 114"/>
                <a:gd name="T58" fmla="*/ 296 w 316"/>
                <a:gd name="T59" fmla="*/ 67 h 114"/>
                <a:gd name="T60" fmla="*/ 296 w 316"/>
                <a:gd name="T61" fmla="*/ 25 h 114"/>
                <a:gd name="T62" fmla="*/ 161 w 316"/>
                <a:gd name="T63" fmla="*/ 75 h 114"/>
                <a:gd name="T64" fmla="*/ 155 w 316"/>
                <a:gd name="T65" fmla="*/ 75 h 114"/>
                <a:gd name="T66" fmla="*/ 20 w 316"/>
                <a:gd name="T67" fmla="*/ 25 h 114"/>
                <a:gd name="T68" fmla="*/ 20 w 316"/>
                <a:gd name="T69" fmla="*/ 6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 h="114">
                  <a:moveTo>
                    <a:pt x="158" y="114"/>
                  </a:moveTo>
                  <a:cubicBezTo>
                    <a:pt x="133" y="114"/>
                    <a:pt x="108" y="112"/>
                    <a:pt x="85" y="108"/>
                  </a:cubicBezTo>
                  <a:cubicBezTo>
                    <a:pt x="58" y="104"/>
                    <a:pt x="35" y="98"/>
                    <a:pt x="20" y="91"/>
                  </a:cubicBezTo>
                  <a:cubicBezTo>
                    <a:pt x="14" y="88"/>
                    <a:pt x="10" y="85"/>
                    <a:pt x="7" y="82"/>
                  </a:cubicBezTo>
                  <a:cubicBezTo>
                    <a:pt x="3" y="78"/>
                    <a:pt x="1" y="75"/>
                    <a:pt x="0" y="71"/>
                  </a:cubicBezTo>
                  <a:cubicBezTo>
                    <a:pt x="0" y="70"/>
                    <a:pt x="0" y="69"/>
                    <a:pt x="0" y="68"/>
                  </a:cubicBezTo>
                  <a:cubicBezTo>
                    <a:pt x="0" y="11"/>
                    <a:pt x="0" y="11"/>
                    <a:pt x="0" y="11"/>
                  </a:cubicBezTo>
                  <a:cubicBezTo>
                    <a:pt x="0" y="8"/>
                    <a:pt x="1" y="5"/>
                    <a:pt x="4" y="3"/>
                  </a:cubicBezTo>
                  <a:cubicBezTo>
                    <a:pt x="7" y="1"/>
                    <a:pt x="10" y="0"/>
                    <a:pt x="13" y="1"/>
                  </a:cubicBezTo>
                  <a:cubicBezTo>
                    <a:pt x="158" y="54"/>
                    <a:pt x="158" y="54"/>
                    <a:pt x="158" y="54"/>
                  </a:cubicBezTo>
                  <a:cubicBezTo>
                    <a:pt x="303" y="1"/>
                    <a:pt x="303" y="1"/>
                    <a:pt x="303" y="1"/>
                  </a:cubicBezTo>
                  <a:cubicBezTo>
                    <a:pt x="306" y="0"/>
                    <a:pt x="309" y="1"/>
                    <a:pt x="312" y="3"/>
                  </a:cubicBezTo>
                  <a:cubicBezTo>
                    <a:pt x="315" y="5"/>
                    <a:pt x="316" y="8"/>
                    <a:pt x="316" y="11"/>
                  </a:cubicBezTo>
                  <a:cubicBezTo>
                    <a:pt x="316" y="68"/>
                    <a:pt x="316" y="68"/>
                    <a:pt x="316" y="68"/>
                  </a:cubicBezTo>
                  <a:cubicBezTo>
                    <a:pt x="316" y="69"/>
                    <a:pt x="316" y="70"/>
                    <a:pt x="316" y="71"/>
                  </a:cubicBezTo>
                  <a:cubicBezTo>
                    <a:pt x="315" y="75"/>
                    <a:pt x="313" y="78"/>
                    <a:pt x="310" y="82"/>
                  </a:cubicBezTo>
                  <a:cubicBezTo>
                    <a:pt x="306" y="85"/>
                    <a:pt x="301" y="88"/>
                    <a:pt x="296" y="91"/>
                  </a:cubicBezTo>
                  <a:cubicBezTo>
                    <a:pt x="281" y="98"/>
                    <a:pt x="258" y="104"/>
                    <a:pt x="231" y="108"/>
                  </a:cubicBezTo>
                  <a:cubicBezTo>
                    <a:pt x="231" y="108"/>
                    <a:pt x="231" y="108"/>
                    <a:pt x="231" y="108"/>
                  </a:cubicBezTo>
                  <a:cubicBezTo>
                    <a:pt x="208" y="112"/>
                    <a:pt x="183" y="114"/>
                    <a:pt x="158" y="114"/>
                  </a:cubicBezTo>
                  <a:close/>
                  <a:moveTo>
                    <a:pt x="20" y="67"/>
                  </a:moveTo>
                  <a:cubicBezTo>
                    <a:pt x="20" y="67"/>
                    <a:pt x="20" y="67"/>
                    <a:pt x="20" y="67"/>
                  </a:cubicBezTo>
                  <a:cubicBezTo>
                    <a:pt x="21" y="68"/>
                    <a:pt x="24" y="70"/>
                    <a:pt x="29" y="73"/>
                  </a:cubicBezTo>
                  <a:cubicBezTo>
                    <a:pt x="42" y="79"/>
                    <a:pt x="64" y="85"/>
                    <a:pt x="88" y="88"/>
                  </a:cubicBezTo>
                  <a:cubicBezTo>
                    <a:pt x="110" y="92"/>
                    <a:pt x="134" y="94"/>
                    <a:pt x="158" y="94"/>
                  </a:cubicBezTo>
                  <a:cubicBezTo>
                    <a:pt x="182" y="94"/>
                    <a:pt x="206" y="92"/>
                    <a:pt x="228" y="88"/>
                  </a:cubicBezTo>
                  <a:cubicBezTo>
                    <a:pt x="228" y="88"/>
                    <a:pt x="229" y="88"/>
                    <a:pt x="229" y="88"/>
                  </a:cubicBezTo>
                  <a:cubicBezTo>
                    <a:pt x="253" y="84"/>
                    <a:pt x="274" y="79"/>
                    <a:pt x="287" y="73"/>
                  </a:cubicBezTo>
                  <a:cubicBezTo>
                    <a:pt x="292" y="70"/>
                    <a:pt x="295" y="68"/>
                    <a:pt x="296" y="67"/>
                  </a:cubicBezTo>
                  <a:cubicBezTo>
                    <a:pt x="296" y="67"/>
                    <a:pt x="296" y="67"/>
                    <a:pt x="296" y="67"/>
                  </a:cubicBezTo>
                  <a:cubicBezTo>
                    <a:pt x="296" y="25"/>
                    <a:pt x="296" y="25"/>
                    <a:pt x="296" y="25"/>
                  </a:cubicBezTo>
                  <a:cubicBezTo>
                    <a:pt x="161" y="75"/>
                    <a:pt x="161" y="75"/>
                    <a:pt x="161" y="75"/>
                  </a:cubicBezTo>
                  <a:cubicBezTo>
                    <a:pt x="159" y="75"/>
                    <a:pt x="157" y="75"/>
                    <a:pt x="155" y="75"/>
                  </a:cubicBezTo>
                  <a:cubicBezTo>
                    <a:pt x="20" y="25"/>
                    <a:pt x="20" y="25"/>
                    <a:pt x="20" y="25"/>
                  </a:cubicBezTo>
                  <a:lnTo>
                    <a:pt x="20" y="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0"/>
            <p:cNvSpPr>
              <a:spLocks noEditPoints="1"/>
            </p:cNvSpPr>
            <p:nvPr/>
          </p:nvSpPr>
          <p:spPr bwMode="auto">
            <a:xfrm>
              <a:off x="967917" y="2002732"/>
              <a:ext cx="344869" cy="257744"/>
            </a:xfrm>
            <a:custGeom>
              <a:avLst/>
              <a:gdLst>
                <a:gd name="T0" fmla="*/ 180 w 360"/>
                <a:gd name="T1" fmla="*/ 269 h 269"/>
                <a:gd name="T2" fmla="*/ 117 w 360"/>
                <a:gd name="T3" fmla="*/ 250 h 269"/>
                <a:gd name="T4" fmla="*/ 47 w 360"/>
                <a:gd name="T5" fmla="*/ 156 h 269"/>
                <a:gd name="T6" fmla="*/ 44 w 360"/>
                <a:gd name="T7" fmla="*/ 157 h 269"/>
                <a:gd name="T8" fmla="*/ 19 w 360"/>
                <a:gd name="T9" fmla="*/ 130 h 269"/>
                <a:gd name="T10" fmla="*/ 10 w 360"/>
                <a:gd name="T11" fmla="*/ 112 h 269"/>
                <a:gd name="T12" fmla="*/ 3 w 360"/>
                <a:gd name="T13" fmla="*/ 79 h 269"/>
                <a:gd name="T14" fmla="*/ 19 w 360"/>
                <a:gd name="T15" fmla="*/ 65 h 269"/>
                <a:gd name="T16" fmla="*/ 33 w 360"/>
                <a:gd name="T17" fmla="*/ 64 h 269"/>
                <a:gd name="T18" fmla="*/ 108 w 360"/>
                <a:gd name="T19" fmla="*/ 0 h 269"/>
                <a:gd name="T20" fmla="*/ 110 w 360"/>
                <a:gd name="T21" fmla="*/ 0 h 269"/>
                <a:gd name="T22" fmla="*/ 180 w 360"/>
                <a:gd name="T23" fmla="*/ 6 h 269"/>
                <a:gd name="T24" fmla="*/ 250 w 360"/>
                <a:gd name="T25" fmla="*/ 0 h 269"/>
                <a:gd name="T26" fmla="*/ 252 w 360"/>
                <a:gd name="T27" fmla="*/ 0 h 269"/>
                <a:gd name="T28" fmla="*/ 327 w 360"/>
                <a:gd name="T29" fmla="*/ 64 h 269"/>
                <a:gd name="T30" fmla="*/ 341 w 360"/>
                <a:gd name="T31" fmla="*/ 65 h 269"/>
                <a:gd name="T32" fmla="*/ 357 w 360"/>
                <a:gd name="T33" fmla="*/ 79 h 269"/>
                <a:gd name="T34" fmla="*/ 350 w 360"/>
                <a:gd name="T35" fmla="*/ 112 h 269"/>
                <a:gd name="T36" fmla="*/ 341 w 360"/>
                <a:gd name="T37" fmla="*/ 130 h 269"/>
                <a:gd name="T38" fmla="*/ 316 w 360"/>
                <a:gd name="T39" fmla="*/ 157 h 269"/>
                <a:gd name="T40" fmla="*/ 313 w 360"/>
                <a:gd name="T41" fmla="*/ 156 h 269"/>
                <a:gd name="T42" fmla="*/ 244 w 360"/>
                <a:gd name="T43" fmla="*/ 250 h 269"/>
                <a:gd name="T44" fmla="*/ 180 w 360"/>
                <a:gd name="T45" fmla="*/ 269 h 269"/>
                <a:gd name="T46" fmla="*/ 53 w 360"/>
                <a:gd name="T47" fmla="*/ 132 h 269"/>
                <a:gd name="T48" fmla="*/ 55 w 360"/>
                <a:gd name="T49" fmla="*/ 133 h 269"/>
                <a:gd name="T50" fmla="*/ 62 w 360"/>
                <a:gd name="T51" fmla="*/ 139 h 269"/>
                <a:gd name="T52" fmla="*/ 128 w 360"/>
                <a:gd name="T53" fmla="*/ 233 h 269"/>
                <a:gd name="T54" fmla="*/ 180 w 360"/>
                <a:gd name="T55" fmla="*/ 249 h 269"/>
                <a:gd name="T56" fmla="*/ 233 w 360"/>
                <a:gd name="T57" fmla="*/ 233 h 269"/>
                <a:gd name="T58" fmla="*/ 298 w 360"/>
                <a:gd name="T59" fmla="*/ 139 h 269"/>
                <a:gd name="T60" fmla="*/ 305 w 360"/>
                <a:gd name="T61" fmla="*/ 133 h 269"/>
                <a:gd name="T62" fmla="*/ 314 w 360"/>
                <a:gd name="T63" fmla="*/ 135 h 269"/>
                <a:gd name="T64" fmla="*/ 315 w 360"/>
                <a:gd name="T65" fmla="*/ 136 h 269"/>
                <a:gd name="T66" fmla="*/ 323 w 360"/>
                <a:gd name="T67" fmla="*/ 122 h 269"/>
                <a:gd name="T68" fmla="*/ 333 w 360"/>
                <a:gd name="T69" fmla="*/ 102 h 269"/>
                <a:gd name="T70" fmla="*/ 338 w 360"/>
                <a:gd name="T71" fmla="*/ 86 h 269"/>
                <a:gd name="T72" fmla="*/ 334 w 360"/>
                <a:gd name="T73" fmla="*/ 83 h 269"/>
                <a:gd name="T74" fmla="*/ 325 w 360"/>
                <a:gd name="T75" fmla="*/ 86 h 269"/>
                <a:gd name="T76" fmla="*/ 315 w 360"/>
                <a:gd name="T77" fmla="*/ 87 h 269"/>
                <a:gd name="T78" fmla="*/ 312 w 360"/>
                <a:gd name="T79" fmla="*/ 85 h 269"/>
                <a:gd name="T80" fmla="*/ 308 w 360"/>
                <a:gd name="T81" fmla="*/ 77 h 269"/>
                <a:gd name="T82" fmla="*/ 253 w 360"/>
                <a:gd name="T83" fmla="*/ 20 h 269"/>
                <a:gd name="T84" fmla="*/ 180 w 360"/>
                <a:gd name="T85" fmla="*/ 26 h 269"/>
                <a:gd name="T86" fmla="*/ 107 w 360"/>
                <a:gd name="T87" fmla="*/ 20 h 269"/>
                <a:gd name="T88" fmla="*/ 52 w 360"/>
                <a:gd name="T89" fmla="*/ 77 h 269"/>
                <a:gd name="T90" fmla="*/ 48 w 360"/>
                <a:gd name="T91" fmla="*/ 85 h 269"/>
                <a:gd name="T92" fmla="*/ 45 w 360"/>
                <a:gd name="T93" fmla="*/ 87 h 269"/>
                <a:gd name="T94" fmla="*/ 35 w 360"/>
                <a:gd name="T95" fmla="*/ 86 h 269"/>
                <a:gd name="T96" fmla="*/ 26 w 360"/>
                <a:gd name="T97" fmla="*/ 83 h 269"/>
                <a:gd name="T98" fmla="*/ 22 w 360"/>
                <a:gd name="T99" fmla="*/ 86 h 269"/>
                <a:gd name="T100" fmla="*/ 27 w 360"/>
                <a:gd name="T101" fmla="*/ 102 h 269"/>
                <a:gd name="T102" fmla="*/ 37 w 360"/>
                <a:gd name="T103" fmla="*/ 122 h 269"/>
                <a:gd name="T104" fmla="*/ 45 w 360"/>
                <a:gd name="T105" fmla="*/ 136 h 269"/>
                <a:gd name="T106" fmla="*/ 46 w 360"/>
                <a:gd name="T107" fmla="*/ 135 h 269"/>
                <a:gd name="T108" fmla="*/ 53 w 360"/>
                <a:gd name="T109" fmla="*/ 13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269">
                  <a:moveTo>
                    <a:pt x="180" y="269"/>
                  </a:moveTo>
                  <a:cubicBezTo>
                    <a:pt x="158" y="269"/>
                    <a:pt x="136" y="263"/>
                    <a:pt x="117" y="250"/>
                  </a:cubicBezTo>
                  <a:cubicBezTo>
                    <a:pt x="87" y="230"/>
                    <a:pt x="63" y="197"/>
                    <a:pt x="47" y="156"/>
                  </a:cubicBezTo>
                  <a:cubicBezTo>
                    <a:pt x="46" y="157"/>
                    <a:pt x="45" y="157"/>
                    <a:pt x="44" y="157"/>
                  </a:cubicBezTo>
                  <a:cubicBezTo>
                    <a:pt x="31" y="157"/>
                    <a:pt x="25" y="143"/>
                    <a:pt x="19" y="130"/>
                  </a:cubicBezTo>
                  <a:cubicBezTo>
                    <a:pt x="16" y="124"/>
                    <a:pt x="14" y="118"/>
                    <a:pt x="10" y="112"/>
                  </a:cubicBezTo>
                  <a:cubicBezTo>
                    <a:pt x="2" y="99"/>
                    <a:pt x="0" y="88"/>
                    <a:pt x="3" y="79"/>
                  </a:cubicBezTo>
                  <a:cubicBezTo>
                    <a:pt x="5" y="74"/>
                    <a:pt x="9" y="68"/>
                    <a:pt x="19" y="65"/>
                  </a:cubicBezTo>
                  <a:cubicBezTo>
                    <a:pt x="23" y="63"/>
                    <a:pt x="28" y="63"/>
                    <a:pt x="33" y="64"/>
                  </a:cubicBezTo>
                  <a:cubicBezTo>
                    <a:pt x="39" y="28"/>
                    <a:pt x="71" y="0"/>
                    <a:pt x="108" y="0"/>
                  </a:cubicBezTo>
                  <a:cubicBezTo>
                    <a:pt x="109" y="0"/>
                    <a:pt x="109" y="0"/>
                    <a:pt x="110" y="0"/>
                  </a:cubicBezTo>
                  <a:cubicBezTo>
                    <a:pt x="132" y="4"/>
                    <a:pt x="156" y="6"/>
                    <a:pt x="180" y="6"/>
                  </a:cubicBezTo>
                  <a:cubicBezTo>
                    <a:pt x="204" y="6"/>
                    <a:pt x="228" y="4"/>
                    <a:pt x="250" y="0"/>
                  </a:cubicBezTo>
                  <a:cubicBezTo>
                    <a:pt x="251" y="0"/>
                    <a:pt x="251" y="0"/>
                    <a:pt x="252" y="0"/>
                  </a:cubicBezTo>
                  <a:cubicBezTo>
                    <a:pt x="290" y="0"/>
                    <a:pt x="321" y="28"/>
                    <a:pt x="327" y="64"/>
                  </a:cubicBezTo>
                  <a:cubicBezTo>
                    <a:pt x="332" y="63"/>
                    <a:pt x="337" y="63"/>
                    <a:pt x="341" y="65"/>
                  </a:cubicBezTo>
                  <a:cubicBezTo>
                    <a:pt x="351" y="68"/>
                    <a:pt x="355" y="74"/>
                    <a:pt x="357" y="79"/>
                  </a:cubicBezTo>
                  <a:cubicBezTo>
                    <a:pt x="360" y="88"/>
                    <a:pt x="358" y="99"/>
                    <a:pt x="350" y="112"/>
                  </a:cubicBezTo>
                  <a:cubicBezTo>
                    <a:pt x="346" y="118"/>
                    <a:pt x="344" y="124"/>
                    <a:pt x="341" y="130"/>
                  </a:cubicBezTo>
                  <a:cubicBezTo>
                    <a:pt x="335" y="143"/>
                    <a:pt x="329" y="157"/>
                    <a:pt x="316" y="157"/>
                  </a:cubicBezTo>
                  <a:cubicBezTo>
                    <a:pt x="315" y="157"/>
                    <a:pt x="314" y="157"/>
                    <a:pt x="313" y="156"/>
                  </a:cubicBezTo>
                  <a:cubicBezTo>
                    <a:pt x="298" y="197"/>
                    <a:pt x="273" y="230"/>
                    <a:pt x="244" y="250"/>
                  </a:cubicBezTo>
                  <a:cubicBezTo>
                    <a:pt x="224" y="263"/>
                    <a:pt x="202" y="269"/>
                    <a:pt x="180" y="269"/>
                  </a:cubicBezTo>
                  <a:close/>
                  <a:moveTo>
                    <a:pt x="53" y="132"/>
                  </a:moveTo>
                  <a:cubicBezTo>
                    <a:pt x="54" y="132"/>
                    <a:pt x="54" y="132"/>
                    <a:pt x="55" y="133"/>
                  </a:cubicBezTo>
                  <a:cubicBezTo>
                    <a:pt x="59" y="133"/>
                    <a:pt x="61" y="136"/>
                    <a:pt x="62" y="139"/>
                  </a:cubicBezTo>
                  <a:cubicBezTo>
                    <a:pt x="76" y="181"/>
                    <a:pt x="99" y="214"/>
                    <a:pt x="128" y="233"/>
                  </a:cubicBezTo>
                  <a:cubicBezTo>
                    <a:pt x="144" y="244"/>
                    <a:pt x="162" y="249"/>
                    <a:pt x="180" y="249"/>
                  </a:cubicBezTo>
                  <a:cubicBezTo>
                    <a:pt x="198" y="249"/>
                    <a:pt x="216" y="244"/>
                    <a:pt x="233" y="233"/>
                  </a:cubicBezTo>
                  <a:cubicBezTo>
                    <a:pt x="261" y="214"/>
                    <a:pt x="284" y="181"/>
                    <a:pt x="298" y="139"/>
                  </a:cubicBezTo>
                  <a:cubicBezTo>
                    <a:pt x="299" y="136"/>
                    <a:pt x="301" y="133"/>
                    <a:pt x="305" y="133"/>
                  </a:cubicBezTo>
                  <a:cubicBezTo>
                    <a:pt x="308" y="132"/>
                    <a:pt x="312" y="133"/>
                    <a:pt x="314" y="135"/>
                  </a:cubicBezTo>
                  <a:cubicBezTo>
                    <a:pt x="315" y="136"/>
                    <a:pt x="315" y="136"/>
                    <a:pt x="315" y="136"/>
                  </a:cubicBezTo>
                  <a:cubicBezTo>
                    <a:pt x="318" y="134"/>
                    <a:pt x="321" y="127"/>
                    <a:pt x="323" y="122"/>
                  </a:cubicBezTo>
                  <a:cubicBezTo>
                    <a:pt x="325" y="115"/>
                    <a:pt x="329" y="108"/>
                    <a:pt x="333" y="102"/>
                  </a:cubicBezTo>
                  <a:cubicBezTo>
                    <a:pt x="338" y="93"/>
                    <a:pt x="339" y="88"/>
                    <a:pt x="338" y="86"/>
                  </a:cubicBezTo>
                  <a:cubicBezTo>
                    <a:pt x="338" y="85"/>
                    <a:pt x="336" y="84"/>
                    <a:pt x="334" y="83"/>
                  </a:cubicBezTo>
                  <a:cubicBezTo>
                    <a:pt x="332" y="83"/>
                    <a:pt x="329" y="84"/>
                    <a:pt x="325" y="86"/>
                  </a:cubicBezTo>
                  <a:cubicBezTo>
                    <a:pt x="322" y="88"/>
                    <a:pt x="318" y="89"/>
                    <a:pt x="315" y="87"/>
                  </a:cubicBezTo>
                  <a:cubicBezTo>
                    <a:pt x="314" y="86"/>
                    <a:pt x="313" y="86"/>
                    <a:pt x="312" y="85"/>
                  </a:cubicBezTo>
                  <a:cubicBezTo>
                    <a:pt x="310" y="83"/>
                    <a:pt x="308" y="80"/>
                    <a:pt x="308" y="77"/>
                  </a:cubicBezTo>
                  <a:cubicBezTo>
                    <a:pt x="308" y="46"/>
                    <a:pt x="283" y="21"/>
                    <a:pt x="253" y="20"/>
                  </a:cubicBezTo>
                  <a:cubicBezTo>
                    <a:pt x="230" y="24"/>
                    <a:pt x="205" y="26"/>
                    <a:pt x="180" y="26"/>
                  </a:cubicBezTo>
                  <a:cubicBezTo>
                    <a:pt x="155" y="26"/>
                    <a:pt x="130" y="24"/>
                    <a:pt x="107" y="20"/>
                  </a:cubicBezTo>
                  <a:cubicBezTo>
                    <a:pt x="77" y="21"/>
                    <a:pt x="52" y="46"/>
                    <a:pt x="52" y="77"/>
                  </a:cubicBezTo>
                  <a:cubicBezTo>
                    <a:pt x="52" y="80"/>
                    <a:pt x="50" y="83"/>
                    <a:pt x="48" y="85"/>
                  </a:cubicBezTo>
                  <a:cubicBezTo>
                    <a:pt x="47" y="86"/>
                    <a:pt x="46" y="86"/>
                    <a:pt x="45" y="87"/>
                  </a:cubicBezTo>
                  <a:cubicBezTo>
                    <a:pt x="42" y="89"/>
                    <a:pt x="38" y="88"/>
                    <a:pt x="35" y="86"/>
                  </a:cubicBezTo>
                  <a:cubicBezTo>
                    <a:pt x="31" y="84"/>
                    <a:pt x="28" y="83"/>
                    <a:pt x="26" y="83"/>
                  </a:cubicBezTo>
                  <a:cubicBezTo>
                    <a:pt x="24" y="84"/>
                    <a:pt x="22" y="85"/>
                    <a:pt x="22" y="86"/>
                  </a:cubicBezTo>
                  <a:cubicBezTo>
                    <a:pt x="21" y="88"/>
                    <a:pt x="22" y="93"/>
                    <a:pt x="27" y="102"/>
                  </a:cubicBezTo>
                  <a:cubicBezTo>
                    <a:pt x="31" y="108"/>
                    <a:pt x="35" y="115"/>
                    <a:pt x="37" y="122"/>
                  </a:cubicBezTo>
                  <a:cubicBezTo>
                    <a:pt x="39" y="127"/>
                    <a:pt x="43" y="134"/>
                    <a:pt x="45" y="136"/>
                  </a:cubicBezTo>
                  <a:cubicBezTo>
                    <a:pt x="45" y="136"/>
                    <a:pt x="45" y="136"/>
                    <a:pt x="46" y="135"/>
                  </a:cubicBezTo>
                  <a:cubicBezTo>
                    <a:pt x="48" y="133"/>
                    <a:pt x="50" y="132"/>
                    <a:pt x="53"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1"/>
            <p:cNvSpPr>
              <a:spLocks/>
            </p:cNvSpPr>
            <p:nvPr/>
          </p:nvSpPr>
          <p:spPr bwMode="auto">
            <a:xfrm>
              <a:off x="1392650" y="1874768"/>
              <a:ext cx="19059" cy="128872"/>
            </a:xfrm>
            <a:custGeom>
              <a:avLst/>
              <a:gdLst>
                <a:gd name="T0" fmla="*/ 10 w 20"/>
                <a:gd name="T1" fmla="*/ 134 h 134"/>
                <a:gd name="T2" fmla="*/ 0 w 20"/>
                <a:gd name="T3" fmla="*/ 124 h 134"/>
                <a:gd name="T4" fmla="*/ 0 w 20"/>
                <a:gd name="T5" fmla="*/ 10 h 134"/>
                <a:gd name="T6" fmla="*/ 10 w 20"/>
                <a:gd name="T7" fmla="*/ 0 h 134"/>
                <a:gd name="T8" fmla="*/ 20 w 20"/>
                <a:gd name="T9" fmla="*/ 10 h 134"/>
                <a:gd name="T10" fmla="*/ 20 w 20"/>
                <a:gd name="T11" fmla="*/ 124 h 134"/>
                <a:gd name="T12" fmla="*/ 10 w 20"/>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20" h="134">
                  <a:moveTo>
                    <a:pt x="10" y="134"/>
                  </a:moveTo>
                  <a:cubicBezTo>
                    <a:pt x="5" y="134"/>
                    <a:pt x="0" y="130"/>
                    <a:pt x="0" y="124"/>
                  </a:cubicBezTo>
                  <a:cubicBezTo>
                    <a:pt x="0" y="10"/>
                    <a:pt x="0" y="10"/>
                    <a:pt x="0" y="10"/>
                  </a:cubicBezTo>
                  <a:cubicBezTo>
                    <a:pt x="0" y="5"/>
                    <a:pt x="5" y="0"/>
                    <a:pt x="10" y="0"/>
                  </a:cubicBezTo>
                  <a:cubicBezTo>
                    <a:pt x="16" y="0"/>
                    <a:pt x="20" y="5"/>
                    <a:pt x="20" y="10"/>
                  </a:cubicBezTo>
                  <a:cubicBezTo>
                    <a:pt x="20" y="124"/>
                    <a:pt x="20" y="124"/>
                    <a:pt x="20" y="124"/>
                  </a:cubicBezTo>
                  <a:cubicBezTo>
                    <a:pt x="20" y="130"/>
                    <a:pt x="16" y="134"/>
                    <a:pt x="10" y="1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2"/>
            <p:cNvSpPr>
              <a:spLocks noEditPoints="1"/>
            </p:cNvSpPr>
            <p:nvPr/>
          </p:nvSpPr>
          <p:spPr bwMode="auto">
            <a:xfrm>
              <a:off x="1375407" y="1985489"/>
              <a:ext cx="53545" cy="53545"/>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20 h 56"/>
                <a:gd name="T12" fmla="*/ 20 w 56"/>
                <a:gd name="T13" fmla="*/ 28 h 56"/>
                <a:gd name="T14" fmla="*/ 28 w 56"/>
                <a:gd name="T15" fmla="*/ 36 h 56"/>
                <a:gd name="T16" fmla="*/ 36 w 56"/>
                <a:gd name="T17" fmla="*/ 28 h 56"/>
                <a:gd name="T18" fmla="*/ 28 w 56"/>
                <a:gd name="T19"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4"/>
                    <a:pt x="0" y="28"/>
                  </a:cubicBezTo>
                  <a:cubicBezTo>
                    <a:pt x="0" y="13"/>
                    <a:pt x="13" y="0"/>
                    <a:pt x="28" y="0"/>
                  </a:cubicBezTo>
                  <a:cubicBezTo>
                    <a:pt x="44" y="0"/>
                    <a:pt x="56" y="13"/>
                    <a:pt x="56" y="28"/>
                  </a:cubicBezTo>
                  <a:cubicBezTo>
                    <a:pt x="56" y="44"/>
                    <a:pt x="44" y="56"/>
                    <a:pt x="28" y="56"/>
                  </a:cubicBezTo>
                  <a:close/>
                  <a:moveTo>
                    <a:pt x="28" y="20"/>
                  </a:moveTo>
                  <a:cubicBezTo>
                    <a:pt x="24" y="20"/>
                    <a:pt x="20" y="24"/>
                    <a:pt x="20" y="28"/>
                  </a:cubicBezTo>
                  <a:cubicBezTo>
                    <a:pt x="20" y="33"/>
                    <a:pt x="24" y="36"/>
                    <a:pt x="28" y="36"/>
                  </a:cubicBezTo>
                  <a:cubicBezTo>
                    <a:pt x="33" y="36"/>
                    <a:pt x="36" y="33"/>
                    <a:pt x="36" y="28"/>
                  </a:cubicBezTo>
                  <a:cubicBezTo>
                    <a:pt x="36" y="24"/>
                    <a:pt x="33" y="20"/>
                    <a:pt x="2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
            <p:cNvSpPr>
              <a:spLocks noEditPoints="1"/>
            </p:cNvSpPr>
            <p:nvPr/>
          </p:nvSpPr>
          <p:spPr bwMode="auto">
            <a:xfrm>
              <a:off x="1367239" y="2020883"/>
              <a:ext cx="68974" cy="97108"/>
            </a:xfrm>
            <a:custGeom>
              <a:avLst/>
              <a:gdLst>
                <a:gd name="T0" fmla="*/ 62 w 72"/>
                <a:gd name="T1" fmla="*/ 101 h 101"/>
                <a:gd name="T2" fmla="*/ 62 w 72"/>
                <a:gd name="T3" fmla="*/ 101 h 101"/>
                <a:gd name="T4" fmla="*/ 10 w 72"/>
                <a:gd name="T5" fmla="*/ 101 h 101"/>
                <a:gd name="T6" fmla="*/ 2 w 72"/>
                <a:gd name="T7" fmla="*/ 97 h 101"/>
                <a:gd name="T8" fmla="*/ 1 w 72"/>
                <a:gd name="T9" fmla="*/ 88 h 101"/>
                <a:gd name="T10" fmla="*/ 27 w 72"/>
                <a:gd name="T11" fmla="*/ 7 h 101"/>
                <a:gd name="T12" fmla="*/ 36 w 72"/>
                <a:gd name="T13" fmla="*/ 0 h 101"/>
                <a:gd name="T14" fmla="*/ 46 w 72"/>
                <a:gd name="T15" fmla="*/ 7 h 101"/>
                <a:gd name="T16" fmla="*/ 71 w 72"/>
                <a:gd name="T17" fmla="*/ 87 h 101"/>
                <a:gd name="T18" fmla="*/ 72 w 72"/>
                <a:gd name="T19" fmla="*/ 91 h 101"/>
                <a:gd name="T20" fmla="*/ 62 w 72"/>
                <a:gd name="T21" fmla="*/ 101 h 101"/>
                <a:gd name="T22" fmla="*/ 24 w 72"/>
                <a:gd name="T23" fmla="*/ 81 h 101"/>
                <a:gd name="T24" fmla="*/ 48 w 72"/>
                <a:gd name="T25" fmla="*/ 81 h 101"/>
                <a:gd name="T26" fmla="*/ 36 w 72"/>
                <a:gd name="T27" fmla="*/ 43 h 101"/>
                <a:gd name="T28" fmla="*/ 24 w 72"/>
                <a:gd name="T29" fmla="*/ 8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01">
                  <a:moveTo>
                    <a:pt x="62" y="101"/>
                  </a:moveTo>
                  <a:cubicBezTo>
                    <a:pt x="62" y="101"/>
                    <a:pt x="62" y="101"/>
                    <a:pt x="62" y="101"/>
                  </a:cubicBezTo>
                  <a:cubicBezTo>
                    <a:pt x="10" y="101"/>
                    <a:pt x="10" y="101"/>
                    <a:pt x="10" y="101"/>
                  </a:cubicBezTo>
                  <a:cubicBezTo>
                    <a:pt x="7" y="101"/>
                    <a:pt x="4" y="100"/>
                    <a:pt x="2" y="97"/>
                  </a:cubicBezTo>
                  <a:cubicBezTo>
                    <a:pt x="0" y="95"/>
                    <a:pt x="0" y="91"/>
                    <a:pt x="1" y="88"/>
                  </a:cubicBezTo>
                  <a:cubicBezTo>
                    <a:pt x="27" y="7"/>
                    <a:pt x="27" y="7"/>
                    <a:pt x="27" y="7"/>
                  </a:cubicBezTo>
                  <a:cubicBezTo>
                    <a:pt x="28" y="3"/>
                    <a:pt x="32" y="0"/>
                    <a:pt x="36" y="0"/>
                  </a:cubicBezTo>
                  <a:cubicBezTo>
                    <a:pt x="40" y="0"/>
                    <a:pt x="44" y="3"/>
                    <a:pt x="46" y="7"/>
                  </a:cubicBezTo>
                  <a:cubicBezTo>
                    <a:pt x="71" y="87"/>
                    <a:pt x="71" y="87"/>
                    <a:pt x="71" y="87"/>
                  </a:cubicBezTo>
                  <a:cubicBezTo>
                    <a:pt x="72" y="88"/>
                    <a:pt x="72" y="90"/>
                    <a:pt x="72" y="91"/>
                  </a:cubicBezTo>
                  <a:cubicBezTo>
                    <a:pt x="72" y="97"/>
                    <a:pt x="68" y="101"/>
                    <a:pt x="62" y="101"/>
                  </a:cubicBezTo>
                  <a:close/>
                  <a:moveTo>
                    <a:pt x="24" y="81"/>
                  </a:moveTo>
                  <a:cubicBezTo>
                    <a:pt x="48" y="81"/>
                    <a:pt x="48" y="81"/>
                    <a:pt x="48" y="81"/>
                  </a:cubicBezTo>
                  <a:cubicBezTo>
                    <a:pt x="36" y="43"/>
                    <a:pt x="36" y="43"/>
                    <a:pt x="36" y="43"/>
                  </a:cubicBezTo>
                  <a:lnTo>
                    <a:pt x="24"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
            <p:cNvSpPr>
              <a:spLocks noEditPoints="1"/>
            </p:cNvSpPr>
            <p:nvPr/>
          </p:nvSpPr>
          <p:spPr bwMode="auto">
            <a:xfrm>
              <a:off x="1048689" y="2224175"/>
              <a:ext cx="183325" cy="205106"/>
            </a:xfrm>
            <a:custGeom>
              <a:avLst/>
              <a:gdLst>
                <a:gd name="T0" fmla="*/ 96 w 192"/>
                <a:gd name="T1" fmla="*/ 214 h 214"/>
                <a:gd name="T2" fmla="*/ 88 w 192"/>
                <a:gd name="T3" fmla="*/ 211 h 214"/>
                <a:gd name="T4" fmla="*/ 3 w 192"/>
                <a:gd name="T5" fmla="*/ 101 h 214"/>
                <a:gd name="T6" fmla="*/ 1 w 192"/>
                <a:gd name="T7" fmla="*/ 93 h 214"/>
                <a:gd name="T8" fmla="*/ 5 w 192"/>
                <a:gd name="T9" fmla="*/ 87 h 214"/>
                <a:gd name="T10" fmla="*/ 23 w 192"/>
                <a:gd name="T11" fmla="*/ 54 h 214"/>
                <a:gd name="T12" fmla="*/ 28 w 192"/>
                <a:gd name="T13" fmla="*/ 10 h 214"/>
                <a:gd name="T14" fmla="*/ 33 w 192"/>
                <a:gd name="T15" fmla="*/ 1 h 214"/>
                <a:gd name="T16" fmla="*/ 44 w 192"/>
                <a:gd name="T17" fmla="*/ 2 h 214"/>
                <a:gd name="T18" fmla="*/ 96 w 192"/>
                <a:gd name="T19" fmla="*/ 18 h 214"/>
                <a:gd name="T20" fmla="*/ 149 w 192"/>
                <a:gd name="T21" fmla="*/ 2 h 214"/>
                <a:gd name="T22" fmla="*/ 159 w 192"/>
                <a:gd name="T23" fmla="*/ 1 h 214"/>
                <a:gd name="T24" fmla="*/ 164 w 192"/>
                <a:gd name="T25" fmla="*/ 10 h 214"/>
                <a:gd name="T26" fmla="*/ 169 w 192"/>
                <a:gd name="T27" fmla="*/ 54 h 214"/>
                <a:gd name="T28" fmla="*/ 187 w 192"/>
                <a:gd name="T29" fmla="*/ 87 h 214"/>
                <a:gd name="T30" fmla="*/ 191 w 192"/>
                <a:gd name="T31" fmla="*/ 93 h 214"/>
                <a:gd name="T32" fmla="*/ 189 w 192"/>
                <a:gd name="T33" fmla="*/ 101 h 214"/>
                <a:gd name="T34" fmla="*/ 104 w 192"/>
                <a:gd name="T35" fmla="*/ 211 h 214"/>
                <a:gd name="T36" fmla="*/ 96 w 192"/>
                <a:gd name="T37" fmla="*/ 214 h 214"/>
                <a:gd name="T38" fmla="*/ 25 w 192"/>
                <a:gd name="T39" fmla="*/ 97 h 214"/>
                <a:gd name="T40" fmla="*/ 96 w 192"/>
                <a:gd name="T41" fmla="*/ 188 h 214"/>
                <a:gd name="T42" fmla="*/ 167 w 192"/>
                <a:gd name="T43" fmla="*/ 97 h 214"/>
                <a:gd name="T44" fmla="*/ 149 w 192"/>
                <a:gd name="T45" fmla="*/ 58 h 214"/>
                <a:gd name="T46" fmla="*/ 145 w 192"/>
                <a:gd name="T47" fmla="*/ 27 h 214"/>
                <a:gd name="T48" fmla="*/ 96 w 192"/>
                <a:gd name="T49" fmla="*/ 38 h 214"/>
                <a:gd name="T50" fmla="*/ 47 w 192"/>
                <a:gd name="T51" fmla="*/ 27 h 214"/>
                <a:gd name="T52" fmla="*/ 43 w 192"/>
                <a:gd name="T53" fmla="*/ 58 h 214"/>
                <a:gd name="T54" fmla="*/ 25 w 192"/>
                <a:gd name="T55" fmla="*/ 9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214">
                  <a:moveTo>
                    <a:pt x="96" y="214"/>
                  </a:moveTo>
                  <a:cubicBezTo>
                    <a:pt x="93" y="214"/>
                    <a:pt x="90" y="213"/>
                    <a:pt x="88" y="211"/>
                  </a:cubicBezTo>
                  <a:cubicBezTo>
                    <a:pt x="3" y="101"/>
                    <a:pt x="3" y="101"/>
                    <a:pt x="3" y="101"/>
                  </a:cubicBezTo>
                  <a:cubicBezTo>
                    <a:pt x="1" y="99"/>
                    <a:pt x="0" y="96"/>
                    <a:pt x="1" y="93"/>
                  </a:cubicBezTo>
                  <a:cubicBezTo>
                    <a:pt x="1" y="91"/>
                    <a:pt x="3" y="88"/>
                    <a:pt x="5" y="87"/>
                  </a:cubicBezTo>
                  <a:cubicBezTo>
                    <a:pt x="13" y="82"/>
                    <a:pt x="20" y="70"/>
                    <a:pt x="23" y="54"/>
                  </a:cubicBezTo>
                  <a:cubicBezTo>
                    <a:pt x="26" y="42"/>
                    <a:pt x="28" y="27"/>
                    <a:pt x="28" y="10"/>
                  </a:cubicBezTo>
                  <a:cubicBezTo>
                    <a:pt x="28" y="6"/>
                    <a:pt x="30" y="3"/>
                    <a:pt x="33" y="1"/>
                  </a:cubicBezTo>
                  <a:cubicBezTo>
                    <a:pt x="37" y="0"/>
                    <a:pt x="40" y="0"/>
                    <a:pt x="44" y="2"/>
                  </a:cubicBezTo>
                  <a:cubicBezTo>
                    <a:pt x="60" y="13"/>
                    <a:pt x="78" y="18"/>
                    <a:pt x="96" y="18"/>
                  </a:cubicBezTo>
                  <a:cubicBezTo>
                    <a:pt x="114" y="18"/>
                    <a:pt x="132" y="13"/>
                    <a:pt x="149" y="2"/>
                  </a:cubicBezTo>
                  <a:cubicBezTo>
                    <a:pt x="152" y="0"/>
                    <a:pt x="156" y="0"/>
                    <a:pt x="159" y="1"/>
                  </a:cubicBezTo>
                  <a:cubicBezTo>
                    <a:pt x="162" y="3"/>
                    <a:pt x="164" y="6"/>
                    <a:pt x="164" y="10"/>
                  </a:cubicBezTo>
                  <a:cubicBezTo>
                    <a:pt x="164" y="27"/>
                    <a:pt x="166" y="42"/>
                    <a:pt x="169" y="54"/>
                  </a:cubicBezTo>
                  <a:cubicBezTo>
                    <a:pt x="172" y="70"/>
                    <a:pt x="179" y="82"/>
                    <a:pt x="187" y="87"/>
                  </a:cubicBezTo>
                  <a:cubicBezTo>
                    <a:pt x="189" y="88"/>
                    <a:pt x="191" y="91"/>
                    <a:pt x="191" y="93"/>
                  </a:cubicBezTo>
                  <a:cubicBezTo>
                    <a:pt x="192" y="96"/>
                    <a:pt x="191" y="99"/>
                    <a:pt x="189" y="101"/>
                  </a:cubicBezTo>
                  <a:cubicBezTo>
                    <a:pt x="104" y="211"/>
                    <a:pt x="104" y="211"/>
                    <a:pt x="104" y="211"/>
                  </a:cubicBezTo>
                  <a:cubicBezTo>
                    <a:pt x="102" y="213"/>
                    <a:pt x="99" y="214"/>
                    <a:pt x="96" y="214"/>
                  </a:cubicBezTo>
                  <a:close/>
                  <a:moveTo>
                    <a:pt x="25" y="97"/>
                  </a:moveTo>
                  <a:cubicBezTo>
                    <a:pt x="96" y="188"/>
                    <a:pt x="96" y="188"/>
                    <a:pt x="96" y="188"/>
                  </a:cubicBezTo>
                  <a:cubicBezTo>
                    <a:pt x="167" y="97"/>
                    <a:pt x="167" y="97"/>
                    <a:pt x="167" y="97"/>
                  </a:cubicBezTo>
                  <a:cubicBezTo>
                    <a:pt x="159" y="88"/>
                    <a:pt x="153" y="75"/>
                    <a:pt x="149" y="58"/>
                  </a:cubicBezTo>
                  <a:cubicBezTo>
                    <a:pt x="147" y="49"/>
                    <a:pt x="146" y="39"/>
                    <a:pt x="145" y="27"/>
                  </a:cubicBezTo>
                  <a:cubicBezTo>
                    <a:pt x="129" y="34"/>
                    <a:pt x="113" y="38"/>
                    <a:pt x="96" y="38"/>
                  </a:cubicBezTo>
                  <a:cubicBezTo>
                    <a:pt x="79" y="38"/>
                    <a:pt x="63" y="34"/>
                    <a:pt x="47" y="27"/>
                  </a:cubicBezTo>
                  <a:cubicBezTo>
                    <a:pt x="47" y="39"/>
                    <a:pt x="45" y="49"/>
                    <a:pt x="43" y="58"/>
                  </a:cubicBezTo>
                  <a:cubicBezTo>
                    <a:pt x="39" y="75"/>
                    <a:pt x="33" y="88"/>
                    <a:pt x="25" y="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5"/>
            <p:cNvSpPr>
              <a:spLocks noEditPoints="1"/>
            </p:cNvSpPr>
            <p:nvPr/>
          </p:nvSpPr>
          <p:spPr bwMode="auto">
            <a:xfrm>
              <a:off x="1111310" y="1861155"/>
              <a:ext cx="58083" cy="47193"/>
            </a:xfrm>
            <a:custGeom>
              <a:avLst/>
              <a:gdLst>
                <a:gd name="T0" fmla="*/ 30 w 60"/>
                <a:gd name="T1" fmla="*/ 50 h 50"/>
                <a:gd name="T2" fmla="*/ 0 w 60"/>
                <a:gd name="T3" fmla="*/ 25 h 50"/>
                <a:gd name="T4" fmla="*/ 30 w 60"/>
                <a:gd name="T5" fmla="*/ 0 h 50"/>
                <a:gd name="T6" fmla="*/ 60 w 60"/>
                <a:gd name="T7" fmla="*/ 25 h 50"/>
                <a:gd name="T8" fmla="*/ 30 w 60"/>
                <a:gd name="T9" fmla="*/ 50 h 50"/>
                <a:gd name="T10" fmla="*/ 30 w 60"/>
                <a:gd name="T11" fmla="*/ 20 h 50"/>
                <a:gd name="T12" fmla="*/ 20 w 60"/>
                <a:gd name="T13" fmla="*/ 25 h 50"/>
                <a:gd name="T14" fmla="*/ 30 w 60"/>
                <a:gd name="T15" fmla="*/ 30 h 50"/>
                <a:gd name="T16" fmla="*/ 40 w 60"/>
                <a:gd name="T17" fmla="*/ 25 h 50"/>
                <a:gd name="T18" fmla="*/ 30 w 60"/>
                <a:gd name="T1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0">
                  <a:moveTo>
                    <a:pt x="30" y="50"/>
                  </a:moveTo>
                  <a:cubicBezTo>
                    <a:pt x="13" y="50"/>
                    <a:pt x="0" y="39"/>
                    <a:pt x="0" y="25"/>
                  </a:cubicBezTo>
                  <a:cubicBezTo>
                    <a:pt x="0" y="11"/>
                    <a:pt x="13" y="0"/>
                    <a:pt x="30" y="0"/>
                  </a:cubicBezTo>
                  <a:cubicBezTo>
                    <a:pt x="47" y="0"/>
                    <a:pt x="60" y="11"/>
                    <a:pt x="60" y="25"/>
                  </a:cubicBezTo>
                  <a:cubicBezTo>
                    <a:pt x="60" y="39"/>
                    <a:pt x="47" y="50"/>
                    <a:pt x="30" y="50"/>
                  </a:cubicBezTo>
                  <a:close/>
                  <a:moveTo>
                    <a:pt x="30" y="20"/>
                  </a:moveTo>
                  <a:cubicBezTo>
                    <a:pt x="24" y="20"/>
                    <a:pt x="20" y="24"/>
                    <a:pt x="20" y="25"/>
                  </a:cubicBezTo>
                  <a:cubicBezTo>
                    <a:pt x="20" y="26"/>
                    <a:pt x="24" y="30"/>
                    <a:pt x="30" y="30"/>
                  </a:cubicBezTo>
                  <a:cubicBezTo>
                    <a:pt x="36" y="30"/>
                    <a:pt x="40" y="27"/>
                    <a:pt x="40" y="25"/>
                  </a:cubicBezTo>
                  <a:cubicBezTo>
                    <a:pt x="40" y="24"/>
                    <a:pt x="36" y="20"/>
                    <a:pt x="3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6"/>
            <p:cNvSpPr>
              <a:spLocks/>
            </p:cNvSpPr>
            <p:nvPr/>
          </p:nvSpPr>
          <p:spPr bwMode="auto">
            <a:xfrm>
              <a:off x="1151242" y="1874768"/>
              <a:ext cx="258652" cy="19966"/>
            </a:xfrm>
            <a:custGeom>
              <a:avLst/>
              <a:gdLst>
                <a:gd name="T0" fmla="*/ 260 w 270"/>
                <a:gd name="T1" fmla="*/ 20 h 20"/>
                <a:gd name="T2" fmla="*/ 10 w 270"/>
                <a:gd name="T3" fmla="*/ 20 h 20"/>
                <a:gd name="T4" fmla="*/ 0 w 270"/>
                <a:gd name="T5" fmla="*/ 10 h 20"/>
                <a:gd name="T6" fmla="*/ 10 w 270"/>
                <a:gd name="T7" fmla="*/ 0 h 20"/>
                <a:gd name="T8" fmla="*/ 260 w 270"/>
                <a:gd name="T9" fmla="*/ 0 h 20"/>
                <a:gd name="T10" fmla="*/ 270 w 270"/>
                <a:gd name="T11" fmla="*/ 10 h 20"/>
                <a:gd name="T12" fmla="*/ 260 w 27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70" h="20">
                  <a:moveTo>
                    <a:pt x="260" y="20"/>
                  </a:moveTo>
                  <a:cubicBezTo>
                    <a:pt x="10" y="20"/>
                    <a:pt x="10" y="20"/>
                    <a:pt x="10" y="20"/>
                  </a:cubicBezTo>
                  <a:cubicBezTo>
                    <a:pt x="5" y="20"/>
                    <a:pt x="0" y="16"/>
                    <a:pt x="0" y="10"/>
                  </a:cubicBezTo>
                  <a:cubicBezTo>
                    <a:pt x="0" y="5"/>
                    <a:pt x="5" y="0"/>
                    <a:pt x="10" y="0"/>
                  </a:cubicBezTo>
                  <a:cubicBezTo>
                    <a:pt x="260" y="0"/>
                    <a:pt x="260" y="0"/>
                    <a:pt x="260" y="0"/>
                  </a:cubicBezTo>
                  <a:cubicBezTo>
                    <a:pt x="265" y="0"/>
                    <a:pt x="270" y="5"/>
                    <a:pt x="270" y="10"/>
                  </a:cubicBezTo>
                  <a:cubicBezTo>
                    <a:pt x="270" y="16"/>
                    <a:pt x="265" y="20"/>
                    <a:pt x="26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7" name="Group 96">
            <a:extLst>
              <a:ext uri="{C183D7F6-B498-43B3-948B-1728B52AA6E4}">
                <adec:decorative xmlns:adec="http://schemas.microsoft.com/office/drawing/2017/decorative" val="1"/>
              </a:ext>
            </a:extLst>
          </p:cNvPr>
          <p:cNvGrpSpPr/>
          <p:nvPr/>
        </p:nvGrpSpPr>
        <p:grpSpPr>
          <a:xfrm>
            <a:off x="1571420" y="3395505"/>
            <a:ext cx="639823" cy="659789"/>
            <a:chOff x="4138898" y="1794903"/>
            <a:chExt cx="639823" cy="659789"/>
          </a:xfrm>
          <a:solidFill>
            <a:schemeClr val="accent1">
              <a:lumMod val="60000"/>
              <a:lumOff val="40000"/>
            </a:schemeClr>
          </a:solidFill>
        </p:grpSpPr>
        <p:sp>
          <p:nvSpPr>
            <p:cNvPr id="98" name="Freeform 54"/>
            <p:cNvSpPr>
              <a:spLocks noEditPoints="1"/>
            </p:cNvSpPr>
            <p:nvPr/>
          </p:nvSpPr>
          <p:spPr bwMode="auto">
            <a:xfrm>
              <a:off x="4600841" y="1881121"/>
              <a:ext cx="121612" cy="136133"/>
            </a:xfrm>
            <a:custGeom>
              <a:avLst/>
              <a:gdLst>
                <a:gd name="T0" fmla="*/ 63 w 127"/>
                <a:gd name="T1" fmla="*/ 142 h 142"/>
                <a:gd name="T2" fmla="*/ 16 w 127"/>
                <a:gd name="T3" fmla="*/ 116 h 142"/>
                <a:gd name="T4" fmla="*/ 0 w 127"/>
                <a:gd name="T5" fmla="*/ 67 h 142"/>
                <a:gd name="T6" fmla="*/ 16 w 127"/>
                <a:gd name="T7" fmla="*/ 21 h 142"/>
                <a:gd name="T8" fmla="*/ 63 w 127"/>
                <a:gd name="T9" fmla="*/ 0 h 142"/>
                <a:gd name="T10" fmla="*/ 127 w 127"/>
                <a:gd name="T11" fmla="*/ 67 h 142"/>
                <a:gd name="T12" fmla="*/ 63 w 127"/>
                <a:gd name="T13" fmla="*/ 142 h 142"/>
                <a:gd name="T14" fmla="*/ 63 w 127"/>
                <a:gd name="T15" fmla="*/ 20 h 142"/>
                <a:gd name="T16" fmla="*/ 31 w 127"/>
                <a:gd name="T17" fmla="*/ 34 h 142"/>
                <a:gd name="T18" fmla="*/ 20 w 127"/>
                <a:gd name="T19" fmla="*/ 67 h 142"/>
                <a:gd name="T20" fmla="*/ 32 w 127"/>
                <a:gd name="T21" fmla="*/ 104 h 142"/>
                <a:gd name="T22" fmla="*/ 63 w 127"/>
                <a:gd name="T23" fmla="*/ 122 h 142"/>
                <a:gd name="T24" fmla="*/ 107 w 127"/>
                <a:gd name="T25" fmla="*/ 67 h 142"/>
                <a:gd name="T26" fmla="*/ 63 w 127"/>
                <a:gd name="T27"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42">
                  <a:moveTo>
                    <a:pt x="63" y="142"/>
                  </a:moveTo>
                  <a:cubicBezTo>
                    <a:pt x="45" y="142"/>
                    <a:pt x="28" y="133"/>
                    <a:pt x="16" y="116"/>
                  </a:cubicBezTo>
                  <a:cubicBezTo>
                    <a:pt x="6" y="102"/>
                    <a:pt x="0" y="85"/>
                    <a:pt x="0" y="67"/>
                  </a:cubicBezTo>
                  <a:cubicBezTo>
                    <a:pt x="0" y="49"/>
                    <a:pt x="6" y="33"/>
                    <a:pt x="16" y="21"/>
                  </a:cubicBezTo>
                  <a:cubicBezTo>
                    <a:pt x="28" y="7"/>
                    <a:pt x="45" y="0"/>
                    <a:pt x="63" y="0"/>
                  </a:cubicBezTo>
                  <a:cubicBezTo>
                    <a:pt x="99" y="0"/>
                    <a:pt x="127" y="29"/>
                    <a:pt x="127" y="67"/>
                  </a:cubicBezTo>
                  <a:cubicBezTo>
                    <a:pt x="127" y="108"/>
                    <a:pt x="98" y="142"/>
                    <a:pt x="63" y="142"/>
                  </a:cubicBezTo>
                  <a:close/>
                  <a:moveTo>
                    <a:pt x="63" y="20"/>
                  </a:moveTo>
                  <a:cubicBezTo>
                    <a:pt x="51" y="20"/>
                    <a:pt x="39" y="25"/>
                    <a:pt x="31" y="34"/>
                  </a:cubicBezTo>
                  <a:cubicBezTo>
                    <a:pt x="24" y="43"/>
                    <a:pt x="20" y="54"/>
                    <a:pt x="20" y="67"/>
                  </a:cubicBezTo>
                  <a:cubicBezTo>
                    <a:pt x="20" y="80"/>
                    <a:pt x="24" y="94"/>
                    <a:pt x="32" y="104"/>
                  </a:cubicBezTo>
                  <a:cubicBezTo>
                    <a:pt x="40" y="116"/>
                    <a:pt x="52" y="122"/>
                    <a:pt x="63" y="122"/>
                  </a:cubicBezTo>
                  <a:cubicBezTo>
                    <a:pt x="86" y="122"/>
                    <a:pt x="107" y="96"/>
                    <a:pt x="107" y="67"/>
                  </a:cubicBezTo>
                  <a:cubicBezTo>
                    <a:pt x="107" y="40"/>
                    <a:pt x="88" y="20"/>
                    <a:pt x="6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55"/>
            <p:cNvSpPr>
              <a:spLocks/>
            </p:cNvSpPr>
            <p:nvPr/>
          </p:nvSpPr>
          <p:spPr bwMode="auto">
            <a:xfrm>
              <a:off x="4583598" y="2019976"/>
              <a:ext cx="49915" cy="19059"/>
            </a:xfrm>
            <a:custGeom>
              <a:avLst/>
              <a:gdLst>
                <a:gd name="T0" fmla="*/ 42 w 52"/>
                <a:gd name="T1" fmla="*/ 20 h 20"/>
                <a:gd name="T2" fmla="*/ 10 w 52"/>
                <a:gd name="T3" fmla="*/ 20 h 20"/>
                <a:gd name="T4" fmla="*/ 0 w 52"/>
                <a:gd name="T5" fmla="*/ 10 h 20"/>
                <a:gd name="T6" fmla="*/ 10 w 52"/>
                <a:gd name="T7" fmla="*/ 0 h 20"/>
                <a:gd name="T8" fmla="*/ 42 w 52"/>
                <a:gd name="T9" fmla="*/ 0 h 20"/>
                <a:gd name="T10" fmla="*/ 52 w 52"/>
                <a:gd name="T11" fmla="*/ 10 h 20"/>
                <a:gd name="T12" fmla="*/ 42 w 5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2" h="20">
                  <a:moveTo>
                    <a:pt x="42" y="20"/>
                  </a:moveTo>
                  <a:cubicBezTo>
                    <a:pt x="10" y="20"/>
                    <a:pt x="10" y="20"/>
                    <a:pt x="10" y="20"/>
                  </a:cubicBezTo>
                  <a:cubicBezTo>
                    <a:pt x="4" y="20"/>
                    <a:pt x="0" y="16"/>
                    <a:pt x="0" y="10"/>
                  </a:cubicBezTo>
                  <a:cubicBezTo>
                    <a:pt x="0" y="5"/>
                    <a:pt x="4" y="0"/>
                    <a:pt x="10" y="0"/>
                  </a:cubicBezTo>
                  <a:cubicBezTo>
                    <a:pt x="42" y="0"/>
                    <a:pt x="42" y="0"/>
                    <a:pt x="42" y="0"/>
                  </a:cubicBezTo>
                  <a:cubicBezTo>
                    <a:pt x="47" y="0"/>
                    <a:pt x="52" y="5"/>
                    <a:pt x="52" y="10"/>
                  </a:cubicBezTo>
                  <a:cubicBezTo>
                    <a:pt x="52" y="16"/>
                    <a:pt x="47" y="20"/>
                    <a:pt x="42"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56"/>
            <p:cNvSpPr>
              <a:spLocks/>
            </p:cNvSpPr>
            <p:nvPr/>
          </p:nvSpPr>
          <p:spPr bwMode="auto">
            <a:xfrm>
              <a:off x="4712470" y="2088042"/>
              <a:ext cx="19059" cy="137040"/>
            </a:xfrm>
            <a:custGeom>
              <a:avLst/>
              <a:gdLst>
                <a:gd name="T0" fmla="*/ 10 w 20"/>
                <a:gd name="T1" fmla="*/ 143 h 143"/>
                <a:gd name="T2" fmla="*/ 0 w 20"/>
                <a:gd name="T3" fmla="*/ 133 h 143"/>
                <a:gd name="T4" fmla="*/ 0 w 20"/>
                <a:gd name="T5" fmla="*/ 10 h 143"/>
                <a:gd name="T6" fmla="*/ 10 w 20"/>
                <a:gd name="T7" fmla="*/ 0 h 143"/>
                <a:gd name="T8" fmla="*/ 20 w 20"/>
                <a:gd name="T9" fmla="*/ 10 h 143"/>
                <a:gd name="T10" fmla="*/ 20 w 20"/>
                <a:gd name="T11" fmla="*/ 133 h 143"/>
                <a:gd name="T12" fmla="*/ 10 w 20"/>
                <a:gd name="T13" fmla="*/ 143 h 143"/>
              </a:gdLst>
              <a:ahLst/>
              <a:cxnLst>
                <a:cxn ang="0">
                  <a:pos x="T0" y="T1"/>
                </a:cxn>
                <a:cxn ang="0">
                  <a:pos x="T2" y="T3"/>
                </a:cxn>
                <a:cxn ang="0">
                  <a:pos x="T4" y="T5"/>
                </a:cxn>
                <a:cxn ang="0">
                  <a:pos x="T6" y="T7"/>
                </a:cxn>
                <a:cxn ang="0">
                  <a:pos x="T8" y="T9"/>
                </a:cxn>
                <a:cxn ang="0">
                  <a:pos x="T10" y="T11"/>
                </a:cxn>
                <a:cxn ang="0">
                  <a:pos x="T12" y="T13"/>
                </a:cxn>
              </a:cxnLst>
              <a:rect l="0" t="0" r="r" b="b"/>
              <a:pathLst>
                <a:path w="20" h="143">
                  <a:moveTo>
                    <a:pt x="10" y="143"/>
                  </a:moveTo>
                  <a:cubicBezTo>
                    <a:pt x="5" y="143"/>
                    <a:pt x="0" y="138"/>
                    <a:pt x="0" y="133"/>
                  </a:cubicBezTo>
                  <a:cubicBezTo>
                    <a:pt x="0" y="10"/>
                    <a:pt x="0" y="10"/>
                    <a:pt x="0" y="10"/>
                  </a:cubicBezTo>
                  <a:cubicBezTo>
                    <a:pt x="0" y="4"/>
                    <a:pt x="5" y="0"/>
                    <a:pt x="10" y="0"/>
                  </a:cubicBezTo>
                  <a:cubicBezTo>
                    <a:pt x="16" y="0"/>
                    <a:pt x="20" y="4"/>
                    <a:pt x="20" y="10"/>
                  </a:cubicBezTo>
                  <a:cubicBezTo>
                    <a:pt x="20" y="133"/>
                    <a:pt x="20" y="133"/>
                    <a:pt x="20" y="133"/>
                  </a:cubicBezTo>
                  <a:cubicBezTo>
                    <a:pt x="20" y="138"/>
                    <a:pt x="16" y="143"/>
                    <a:pt x="1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57"/>
            <p:cNvSpPr>
              <a:spLocks/>
            </p:cNvSpPr>
            <p:nvPr/>
          </p:nvSpPr>
          <p:spPr bwMode="auto">
            <a:xfrm>
              <a:off x="4591766" y="2096210"/>
              <a:ext cx="19059" cy="64436"/>
            </a:xfrm>
            <a:custGeom>
              <a:avLst/>
              <a:gdLst>
                <a:gd name="T0" fmla="*/ 10 w 20"/>
                <a:gd name="T1" fmla="*/ 67 h 67"/>
                <a:gd name="T2" fmla="*/ 0 w 20"/>
                <a:gd name="T3" fmla="*/ 57 h 67"/>
                <a:gd name="T4" fmla="*/ 0 w 20"/>
                <a:gd name="T5" fmla="*/ 10 h 67"/>
                <a:gd name="T6" fmla="*/ 10 w 20"/>
                <a:gd name="T7" fmla="*/ 0 h 67"/>
                <a:gd name="T8" fmla="*/ 20 w 20"/>
                <a:gd name="T9" fmla="*/ 10 h 67"/>
                <a:gd name="T10" fmla="*/ 20 w 20"/>
                <a:gd name="T11" fmla="*/ 57 h 67"/>
                <a:gd name="T12" fmla="*/ 10 w 20"/>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20" h="67">
                  <a:moveTo>
                    <a:pt x="10" y="67"/>
                  </a:moveTo>
                  <a:cubicBezTo>
                    <a:pt x="5" y="67"/>
                    <a:pt x="0" y="62"/>
                    <a:pt x="0" y="57"/>
                  </a:cubicBezTo>
                  <a:cubicBezTo>
                    <a:pt x="0" y="10"/>
                    <a:pt x="0" y="10"/>
                    <a:pt x="0" y="10"/>
                  </a:cubicBezTo>
                  <a:cubicBezTo>
                    <a:pt x="0" y="5"/>
                    <a:pt x="5" y="0"/>
                    <a:pt x="10" y="0"/>
                  </a:cubicBezTo>
                  <a:cubicBezTo>
                    <a:pt x="16" y="0"/>
                    <a:pt x="20" y="5"/>
                    <a:pt x="20" y="10"/>
                  </a:cubicBezTo>
                  <a:cubicBezTo>
                    <a:pt x="20" y="57"/>
                    <a:pt x="20" y="57"/>
                    <a:pt x="20" y="57"/>
                  </a:cubicBezTo>
                  <a:cubicBezTo>
                    <a:pt x="20" y="62"/>
                    <a:pt x="16" y="67"/>
                    <a:pt x="10"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58"/>
            <p:cNvSpPr>
              <a:spLocks/>
            </p:cNvSpPr>
            <p:nvPr/>
          </p:nvSpPr>
          <p:spPr bwMode="auto">
            <a:xfrm>
              <a:off x="4651664" y="2218729"/>
              <a:ext cx="19059" cy="210552"/>
            </a:xfrm>
            <a:custGeom>
              <a:avLst/>
              <a:gdLst>
                <a:gd name="T0" fmla="*/ 10 w 20"/>
                <a:gd name="T1" fmla="*/ 219 h 219"/>
                <a:gd name="T2" fmla="*/ 9 w 20"/>
                <a:gd name="T3" fmla="*/ 218 h 219"/>
                <a:gd name="T4" fmla="*/ 0 w 20"/>
                <a:gd name="T5" fmla="*/ 207 h 219"/>
                <a:gd name="T6" fmla="*/ 0 w 20"/>
                <a:gd name="T7" fmla="*/ 207 h 219"/>
                <a:gd name="T8" fmla="*/ 0 w 20"/>
                <a:gd name="T9" fmla="*/ 10 h 219"/>
                <a:gd name="T10" fmla="*/ 10 w 20"/>
                <a:gd name="T11" fmla="*/ 0 h 219"/>
                <a:gd name="T12" fmla="*/ 20 w 20"/>
                <a:gd name="T13" fmla="*/ 10 h 219"/>
                <a:gd name="T14" fmla="*/ 20 w 20"/>
                <a:gd name="T15" fmla="*/ 207 h 219"/>
                <a:gd name="T16" fmla="*/ 20 w 20"/>
                <a:gd name="T17" fmla="*/ 210 h 219"/>
                <a:gd name="T18" fmla="*/ 10 w 20"/>
                <a:gd name="T19"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9">
                  <a:moveTo>
                    <a:pt x="10" y="219"/>
                  </a:moveTo>
                  <a:cubicBezTo>
                    <a:pt x="10" y="219"/>
                    <a:pt x="9" y="219"/>
                    <a:pt x="9" y="218"/>
                  </a:cubicBezTo>
                  <a:cubicBezTo>
                    <a:pt x="4" y="218"/>
                    <a:pt x="0" y="213"/>
                    <a:pt x="0" y="207"/>
                  </a:cubicBezTo>
                  <a:cubicBezTo>
                    <a:pt x="0" y="207"/>
                    <a:pt x="0" y="207"/>
                    <a:pt x="0" y="207"/>
                  </a:cubicBezTo>
                  <a:cubicBezTo>
                    <a:pt x="0" y="10"/>
                    <a:pt x="0" y="10"/>
                    <a:pt x="0" y="10"/>
                  </a:cubicBezTo>
                  <a:cubicBezTo>
                    <a:pt x="0" y="4"/>
                    <a:pt x="5" y="0"/>
                    <a:pt x="10" y="0"/>
                  </a:cubicBezTo>
                  <a:cubicBezTo>
                    <a:pt x="16" y="0"/>
                    <a:pt x="20" y="4"/>
                    <a:pt x="20" y="10"/>
                  </a:cubicBezTo>
                  <a:cubicBezTo>
                    <a:pt x="20" y="207"/>
                    <a:pt x="20" y="207"/>
                    <a:pt x="20" y="207"/>
                  </a:cubicBezTo>
                  <a:cubicBezTo>
                    <a:pt x="20" y="208"/>
                    <a:pt x="20" y="209"/>
                    <a:pt x="20" y="210"/>
                  </a:cubicBezTo>
                  <a:cubicBezTo>
                    <a:pt x="20" y="215"/>
                    <a:pt x="15" y="219"/>
                    <a:pt x="10" y="2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59"/>
            <p:cNvSpPr>
              <a:spLocks/>
            </p:cNvSpPr>
            <p:nvPr/>
          </p:nvSpPr>
          <p:spPr bwMode="auto">
            <a:xfrm>
              <a:off x="4651664" y="2218729"/>
              <a:ext cx="19966" cy="210552"/>
            </a:xfrm>
            <a:custGeom>
              <a:avLst/>
              <a:gdLst>
                <a:gd name="T0" fmla="*/ 10 w 21"/>
                <a:gd name="T1" fmla="*/ 219 h 219"/>
                <a:gd name="T2" fmla="*/ 1 w 21"/>
                <a:gd name="T3" fmla="*/ 211 h 219"/>
                <a:gd name="T4" fmla="*/ 0 w 21"/>
                <a:gd name="T5" fmla="*/ 207 h 219"/>
                <a:gd name="T6" fmla="*/ 0 w 21"/>
                <a:gd name="T7" fmla="*/ 10 h 219"/>
                <a:gd name="T8" fmla="*/ 10 w 21"/>
                <a:gd name="T9" fmla="*/ 0 h 219"/>
                <a:gd name="T10" fmla="*/ 20 w 21"/>
                <a:gd name="T11" fmla="*/ 10 h 219"/>
                <a:gd name="T12" fmla="*/ 20 w 21"/>
                <a:gd name="T13" fmla="*/ 207 h 219"/>
                <a:gd name="T14" fmla="*/ 12 w 21"/>
                <a:gd name="T15" fmla="*/ 218 h 219"/>
                <a:gd name="T16" fmla="*/ 10 w 21"/>
                <a:gd name="T17"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9">
                  <a:moveTo>
                    <a:pt x="10" y="219"/>
                  </a:moveTo>
                  <a:cubicBezTo>
                    <a:pt x="6" y="219"/>
                    <a:pt x="1" y="215"/>
                    <a:pt x="1" y="211"/>
                  </a:cubicBezTo>
                  <a:cubicBezTo>
                    <a:pt x="0" y="209"/>
                    <a:pt x="0" y="208"/>
                    <a:pt x="0" y="207"/>
                  </a:cubicBezTo>
                  <a:cubicBezTo>
                    <a:pt x="0" y="10"/>
                    <a:pt x="0" y="10"/>
                    <a:pt x="0" y="10"/>
                  </a:cubicBezTo>
                  <a:cubicBezTo>
                    <a:pt x="0" y="4"/>
                    <a:pt x="5" y="0"/>
                    <a:pt x="10" y="0"/>
                  </a:cubicBezTo>
                  <a:cubicBezTo>
                    <a:pt x="16" y="0"/>
                    <a:pt x="20" y="4"/>
                    <a:pt x="20" y="10"/>
                  </a:cubicBezTo>
                  <a:cubicBezTo>
                    <a:pt x="20" y="207"/>
                    <a:pt x="20" y="207"/>
                    <a:pt x="20" y="207"/>
                  </a:cubicBezTo>
                  <a:cubicBezTo>
                    <a:pt x="21" y="212"/>
                    <a:pt x="18" y="217"/>
                    <a:pt x="12" y="218"/>
                  </a:cubicBezTo>
                  <a:cubicBezTo>
                    <a:pt x="12" y="218"/>
                    <a:pt x="11" y="219"/>
                    <a:pt x="10" y="2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60"/>
            <p:cNvSpPr>
              <a:spLocks/>
            </p:cNvSpPr>
            <p:nvPr/>
          </p:nvSpPr>
          <p:spPr bwMode="auto">
            <a:xfrm>
              <a:off x="4712470" y="2200578"/>
              <a:ext cx="19059" cy="24504"/>
            </a:xfrm>
            <a:custGeom>
              <a:avLst/>
              <a:gdLst>
                <a:gd name="T0" fmla="*/ 10 w 20"/>
                <a:gd name="T1" fmla="*/ 25 h 25"/>
                <a:gd name="T2" fmla="*/ 0 w 20"/>
                <a:gd name="T3" fmla="*/ 15 h 25"/>
                <a:gd name="T4" fmla="*/ 0 w 20"/>
                <a:gd name="T5" fmla="*/ 10 h 25"/>
                <a:gd name="T6" fmla="*/ 10 w 20"/>
                <a:gd name="T7" fmla="*/ 0 h 25"/>
                <a:gd name="T8" fmla="*/ 20 w 20"/>
                <a:gd name="T9" fmla="*/ 10 h 25"/>
                <a:gd name="T10" fmla="*/ 20 w 20"/>
                <a:gd name="T11" fmla="*/ 15 h 25"/>
                <a:gd name="T12" fmla="*/ 10 w 20"/>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10" y="25"/>
                  </a:moveTo>
                  <a:cubicBezTo>
                    <a:pt x="5" y="25"/>
                    <a:pt x="0" y="20"/>
                    <a:pt x="0" y="15"/>
                  </a:cubicBezTo>
                  <a:cubicBezTo>
                    <a:pt x="0" y="10"/>
                    <a:pt x="0" y="10"/>
                    <a:pt x="0" y="10"/>
                  </a:cubicBezTo>
                  <a:cubicBezTo>
                    <a:pt x="0" y="4"/>
                    <a:pt x="5" y="0"/>
                    <a:pt x="10" y="0"/>
                  </a:cubicBezTo>
                  <a:cubicBezTo>
                    <a:pt x="16" y="0"/>
                    <a:pt x="20" y="4"/>
                    <a:pt x="20" y="10"/>
                  </a:cubicBezTo>
                  <a:cubicBezTo>
                    <a:pt x="20" y="15"/>
                    <a:pt x="20" y="15"/>
                    <a:pt x="20" y="15"/>
                  </a:cubicBezTo>
                  <a:cubicBezTo>
                    <a:pt x="20" y="20"/>
                    <a:pt x="16" y="25"/>
                    <a:pt x="10"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61"/>
            <p:cNvSpPr>
              <a:spLocks noEditPoints="1"/>
            </p:cNvSpPr>
            <p:nvPr/>
          </p:nvSpPr>
          <p:spPr bwMode="auto">
            <a:xfrm>
              <a:off x="4138898" y="1794903"/>
              <a:ext cx="639823" cy="659789"/>
            </a:xfrm>
            <a:custGeom>
              <a:avLst/>
              <a:gdLst>
                <a:gd name="T0" fmla="*/ 581 w 668"/>
                <a:gd name="T1" fmla="*/ 689 h 689"/>
                <a:gd name="T2" fmla="*/ 575 w 668"/>
                <a:gd name="T3" fmla="*/ 689 h 689"/>
                <a:gd name="T4" fmla="*/ 546 w 668"/>
                <a:gd name="T5" fmla="*/ 676 h 689"/>
                <a:gd name="T6" fmla="*/ 518 w 668"/>
                <a:gd name="T7" fmla="*/ 689 h 689"/>
                <a:gd name="T8" fmla="*/ 512 w 668"/>
                <a:gd name="T9" fmla="*/ 689 h 689"/>
                <a:gd name="T10" fmla="*/ 473 w 668"/>
                <a:gd name="T11" fmla="*/ 650 h 689"/>
                <a:gd name="T12" fmla="*/ 473 w 668"/>
                <a:gd name="T13" fmla="*/ 382 h 689"/>
                <a:gd name="T14" fmla="*/ 22 w 668"/>
                <a:gd name="T15" fmla="*/ 382 h 689"/>
                <a:gd name="T16" fmla="*/ 0 w 668"/>
                <a:gd name="T17" fmla="*/ 360 h 689"/>
                <a:gd name="T18" fmla="*/ 0 w 668"/>
                <a:gd name="T19" fmla="*/ 22 h 689"/>
                <a:gd name="T20" fmla="*/ 22 w 668"/>
                <a:gd name="T21" fmla="*/ 0 h 689"/>
                <a:gd name="T22" fmla="*/ 495 w 668"/>
                <a:gd name="T23" fmla="*/ 0 h 689"/>
                <a:gd name="T24" fmla="*/ 517 w 668"/>
                <a:gd name="T25" fmla="*/ 22 h 689"/>
                <a:gd name="T26" fmla="*/ 517 w 668"/>
                <a:gd name="T27" fmla="*/ 118 h 689"/>
                <a:gd name="T28" fmla="*/ 514 w 668"/>
                <a:gd name="T29" fmla="*/ 124 h 689"/>
                <a:gd name="T30" fmla="*/ 503 w 668"/>
                <a:gd name="T31" fmla="*/ 157 h 689"/>
                <a:gd name="T32" fmla="*/ 515 w 668"/>
                <a:gd name="T33" fmla="*/ 194 h 689"/>
                <a:gd name="T34" fmla="*/ 517 w 668"/>
                <a:gd name="T35" fmla="*/ 200 h 689"/>
                <a:gd name="T36" fmla="*/ 517 w 668"/>
                <a:gd name="T37" fmla="*/ 235 h 689"/>
                <a:gd name="T38" fmla="*/ 634 w 668"/>
                <a:gd name="T39" fmla="*/ 235 h 689"/>
                <a:gd name="T40" fmla="*/ 668 w 668"/>
                <a:gd name="T41" fmla="*/ 269 h 689"/>
                <a:gd name="T42" fmla="*/ 668 w 668"/>
                <a:gd name="T43" fmla="*/ 439 h 689"/>
                <a:gd name="T44" fmla="*/ 634 w 668"/>
                <a:gd name="T45" fmla="*/ 473 h 689"/>
                <a:gd name="T46" fmla="*/ 634 w 668"/>
                <a:gd name="T47" fmla="*/ 473 h 689"/>
                <a:gd name="T48" fmla="*/ 619 w 668"/>
                <a:gd name="T49" fmla="*/ 470 h 689"/>
                <a:gd name="T50" fmla="*/ 619 w 668"/>
                <a:gd name="T51" fmla="*/ 650 h 689"/>
                <a:gd name="T52" fmla="*/ 581 w 668"/>
                <a:gd name="T53" fmla="*/ 689 h 689"/>
                <a:gd name="T54" fmla="*/ 546 w 668"/>
                <a:gd name="T55" fmla="*/ 642 h 689"/>
                <a:gd name="T56" fmla="*/ 546 w 668"/>
                <a:gd name="T57" fmla="*/ 642 h 689"/>
                <a:gd name="T58" fmla="*/ 556 w 668"/>
                <a:gd name="T59" fmla="*/ 651 h 689"/>
                <a:gd name="T60" fmla="*/ 575 w 668"/>
                <a:gd name="T61" fmla="*/ 669 h 689"/>
                <a:gd name="T62" fmla="*/ 581 w 668"/>
                <a:gd name="T63" fmla="*/ 669 h 689"/>
                <a:gd name="T64" fmla="*/ 599 w 668"/>
                <a:gd name="T65" fmla="*/ 650 h 689"/>
                <a:gd name="T66" fmla="*/ 599 w 668"/>
                <a:gd name="T67" fmla="*/ 439 h 689"/>
                <a:gd name="T68" fmla="*/ 609 w 668"/>
                <a:gd name="T69" fmla="*/ 429 h 689"/>
                <a:gd name="T70" fmla="*/ 619 w 668"/>
                <a:gd name="T71" fmla="*/ 439 h 689"/>
                <a:gd name="T72" fmla="*/ 634 w 668"/>
                <a:gd name="T73" fmla="*/ 453 h 689"/>
                <a:gd name="T74" fmla="*/ 634 w 668"/>
                <a:gd name="T75" fmla="*/ 453 h 689"/>
                <a:gd name="T76" fmla="*/ 648 w 668"/>
                <a:gd name="T77" fmla="*/ 439 h 689"/>
                <a:gd name="T78" fmla="*/ 648 w 668"/>
                <a:gd name="T79" fmla="*/ 269 h 689"/>
                <a:gd name="T80" fmla="*/ 634 w 668"/>
                <a:gd name="T81" fmla="*/ 255 h 689"/>
                <a:gd name="T82" fmla="*/ 507 w 668"/>
                <a:gd name="T83" fmla="*/ 255 h 689"/>
                <a:gd name="T84" fmla="*/ 497 w 668"/>
                <a:gd name="T85" fmla="*/ 245 h 689"/>
                <a:gd name="T86" fmla="*/ 497 w 668"/>
                <a:gd name="T87" fmla="*/ 203 h 689"/>
                <a:gd name="T88" fmla="*/ 483 w 668"/>
                <a:gd name="T89" fmla="*/ 157 h 689"/>
                <a:gd name="T90" fmla="*/ 497 w 668"/>
                <a:gd name="T91" fmla="*/ 114 h 689"/>
                <a:gd name="T92" fmla="*/ 497 w 668"/>
                <a:gd name="T93" fmla="*/ 22 h 689"/>
                <a:gd name="T94" fmla="*/ 495 w 668"/>
                <a:gd name="T95" fmla="*/ 20 h 689"/>
                <a:gd name="T96" fmla="*/ 22 w 668"/>
                <a:gd name="T97" fmla="*/ 20 h 689"/>
                <a:gd name="T98" fmla="*/ 20 w 668"/>
                <a:gd name="T99" fmla="*/ 22 h 689"/>
                <a:gd name="T100" fmla="*/ 20 w 668"/>
                <a:gd name="T101" fmla="*/ 360 h 689"/>
                <a:gd name="T102" fmla="*/ 22 w 668"/>
                <a:gd name="T103" fmla="*/ 362 h 689"/>
                <a:gd name="T104" fmla="*/ 483 w 668"/>
                <a:gd name="T105" fmla="*/ 362 h 689"/>
                <a:gd name="T106" fmla="*/ 493 w 668"/>
                <a:gd name="T107" fmla="*/ 372 h 689"/>
                <a:gd name="T108" fmla="*/ 493 w 668"/>
                <a:gd name="T109" fmla="*/ 650 h 689"/>
                <a:gd name="T110" fmla="*/ 512 w 668"/>
                <a:gd name="T111" fmla="*/ 669 h 689"/>
                <a:gd name="T112" fmla="*/ 518 w 668"/>
                <a:gd name="T113" fmla="*/ 669 h 689"/>
                <a:gd name="T114" fmla="*/ 536 w 668"/>
                <a:gd name="T115" fmla="*/ 651 h 689"/>
                <a:gd name="T116" fmla="*/ 546 w 668"/>
                <a:gd name="T117" fmla="*/ 64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8" h="689">
                  <a:moveTo>
                    <a:pt x="581" y="689"/>
                  </a:moveTo>
                  <a:cubicBezTo>
                    <a:pt x="575" y="689"/>
                    <a:pt x="575" y="689"/>
                    <a:pt x="575" y="689"/>
                  </a:cubicBezTo>
                  <a:cubicBezTo>
                    <a:pt x="564" y="689"/>
                    <a:pt x="553" y="684"/>
                    <a:pt x="546" y="676"/>
                  </a:cubicBezTo>
                  <a:cubicBezTo>
                    <a:pt x="539" y="684"/>
                    <a:pt x="529" y="689"/>
                    <a:pt x="518" y="689"/>
                  </a:cubicBezTo>
                  <a:cubicBezTo>
                    <a:pt x="512" y="689"/>
                    <a:pt x="512" y="689"/>
                    <a:pt x="512" y="689"/>
                  </a:cubicBezTo>
                  <a:cubicBezTo>
                    <a:pt x="491" y="689"/>
                    <a:pt x="473" y="671"/>
                    <a:pt x="473" y="650"/>
                  </a:cubicBezTo>
                  <a:cubicBezTo>
                    <a:pt x="473" y="382"/>
                    <a:pt x="473" y="382"/>
                    <a:pt x="473" y="382"/>
                  </a:cubicBezTo>
                  <a:cubicBezTo>
                    <a:pt x="22" y="382"/>
                    <a:pt x="22" y="382"/>
                    <a:pt x="22" y="382"/>
                  </a:cubicBezTo>
                  <a:cubicBezTo>
                    <a:pt x="10" y="382"/>
                    <a:pt x="0" y="372"/>
                    <a:pt x="0" y="360"/>
                  </a:cubicBezTo>
                  <a:cubicBezTo>
                    <a:pt x="0" y="22"/>
                    <a:pt x="0" y="22"/>
                    <a:pt x="0" y="22"/>
                  </a:cubicBezTo>
                  <a:cubicBezTo>
                    <a:pt x="0" y="9"/>
                    <a:pt x="10" y="0"/>
                    <a:pt x="22" y="0"/>
                  </a:cubicBezTo>
                  <a:cubicBezTo>
                    <a:pt x="495" y="0"/>
                    <a:pt x="495" y="0"/>
                    <a:pt x="495" y="0"/>
                  </a:cubicBezTo>
                  <a:cubicBezTo>
                    <a:pt x="507" y="0"/>
                    <a:pt x="517" y="9"/>
                    <a:pt x="517" y="22"/>
                  </a:cubicBezTo>
                  <a:cubicBezTo>
                    <a:pt x="517" y="118"/>
                    <a:pt x="517" y="118"/>
                    <a:pt x="517" y="118"/>
                  </a:cubicBezTo>
                  <a:cubicBezTo>
                    <a:pt x="517" y="120"/>
                    <a:pt x="516" y="122"/>
                    <a:pt x="514" y="124"/>
                  </a:cubicBezTo>
                  <a:cubicBezTo>
                    <a:pt x="507" y="133"/>
                    <a:pt x="503" y="144"/>
                    <a:pt x="503" y="157"/>
                  </a:cubicBezTo>
                  <a:cubicBezTo>
                    <a:pt x="503" y="170"/>
                    <a:pt x="507" y="184"/>
                    <a:pt x="515" y="194"/>
                  </a:cubicBezTo>
                  <a:cubicBezTo>
                    <a:pt x="516" y="196"/>
                    <a:pt x="517" y="198"/>
                    <a:pt x="517" y="200"/>
                  </a:cubicBezTo>
                  <a:cubicBezTo>
                    <a:pt x="517" y="235"/>
                    <a:pt x="517" y="235"/>
                    <a:pt x="517" y="235"/>
                  </a:cubicBezTo>
                  <a:cubicBezTo>
                    <a:pt x="634" y="235"/>
                    <a:pt x="634" y="235"/>
                    <a:pt x="634" y="235"/>
                  </a:cubicBezTo>
                  <a:cubicBezTo>
                    <a:pt x="653" y="235"/>
                    <a:pt x="668" y="251"/>
                    <a:pt x="668" y="269"/>
                  </a:cubicBezTo>
                  <a:cubicBezTo>
                    <a:pt x="668" y="439"/>
                    <a:pt x="668" y="439"/>
                    <a:pt x="668" y="439"/>
                  </a:cubicBezTo>
                  <a:cubicBezTo>
                    <a:pt x="668" y="457"/>
                    <a:pt x="653" y="473"/>
                    <a:pt x="634" y="473"/>
                  </a:cubicBezTo>
                  <a:cubicBezTo>
                    <a:pt x="634" y="473"/>
                    <a:pt x="634" y="473"/>
                    <a:pt x="634" y="473"/>
                  </a:cubicBezTo>
                  <a:cubicBezTo>
                    <a:pt x="629" y="473"/>
                    <a:pt x="624" y="472"/>
                    <a:pt x="619" y="470"/>
                  </a:cubicBezTo>
                  <a:cubicBezTo>
                    <a:pt x="619" y="650"/>
                    <a:pt x="619" y="650"/>
                    <a:pt x="619" y="650"/>
                  </a:cubicBezTo>
                  <a:cubicBezTo>
                    <a:pt x="619" y="671"/>
                    <a:pt x="602" y="689"/>
                    <a:pt x="581" y="689"/>
                  </a:cubicBezTo>
                  <a:close/>
                  <a:moveTo>
                    <a:pt x="546" y="642"/>
                  </a:moveTo>
                  <a:cubicBezTo>
                    <a:pt x="546" y="642"/>
                    <a:pt x="546" y="642"/>
                    <a:pt x="546" y="642"/>
                  </a:cubicBezTo>
                  <a:cubicBezTo>
                    <a:pt x="552" y="642"/>
                    <a:pt x="556" y="646"/>
                    <a:pt x="556" y="651"/>
                  </a:cubicBezTo>
                  <a:cubicBezTo>
                    <a:pt x="557" y="661"/>
                    <a:pt x="565" y="669"/>
                    <a:pt x="575" y="669"/>
                  </a:cubicBezTo>
                  <a:cubicBezTo>
                    <a:pt x="581" y="669"/>
                    <a:pt x="581" y="669"/>
                    <a:pt x="581" y="669"/>
                  </a:cubicBezTo>
                  <a:cubicBezTo>
                    <a:pt x="591" y="669"/>
                    <a:pt x="599" y="660"/>
                    <a:pt x="599" y="650"/>
                  </a:cubicBezTo>
                  <a:cubicBezTo>
                    <a:pt x="599" y="439"/>
                    <a:pt x="599" y="439"/>
                    <a:pt x="599" y="439"/>
                  </a:cubicBezTo>
                  <a:cubicBezTo>
                    <a:pt x="599" y="433"/>
                    <a:pt x="604" y="429"/>
                    <a:pt x="609" y="429"/>
                  </a:cubicBezTo>
                  <a:cubicBezTo>
                    <a:pt x="615" y="429"/>
                    <a:pt x="619" y="433"/>
                    <a:pt x="619" y="439"/>
                  </a:cubicBezTo>
                  <a:cubicBezTo>
                    <a:pt x="619" y="446"/>
                    <a:pt x="626" y="453"/>
                    <a:pt x="634" y="453"/>
                  </a:cubicBezTo>
                  <a:cubicBezTo>
                    <a:pt x="634" y="453"/>
                    <a:pt x="634" y="453"/>
                    <a:pt x="634" y="453"/>
                  </a:cubicBezTo>
                  <a:cubicBezTo>
                    <a:pt x="642" y="453"/>
                    <a:pt x="648" y="446"/>
                    <a:pt x="648" y="439"/>
                  </a:cubicBezTo>
                  <a:cubicBezTo>
                    <a:pt x="648" y="269"/>
                    <a:pt x="648" y="269"/>
                    <a:pt x="648" y="269"/>
                  </a:cubicBezTo>
                  <a:cubicBezTo>
                    <a:pt x="648" y="262"/>
                    <a:pt x="642" y="255"/>
                    <a:pt x="634" y="255"/>
                  </a:cubicBezTo>
                  <a:cubicBezTo>
                    <a:pt x="507" y="255"/>
                    <a:pt x="507" y="255"/>
                    <a:pt x="507" y="255"/>
                  </a:cubicBezTo>
                  <a:cubicBezTo>
                    <a:pt x="501" y="255"/>
                    <a:pt x="497" y="251"/>
                    <a:pt x="497" y="245"/>
                  </a:cubicBezTo>
                  <a:cubicBezTo>
                    <a:pt x="497" y="203"/>
                    <a:pt x="497" y="203"/>
                    <a:pt x="497" y="203"/>
                  </a:cubicBezTo>
                  <a:cubicBezTo>
                    <a:pt x="488" y="190"/>
                    <a:pt x="483" y="173"/>
                    <a:pt x="483" y="157"/>
                  </a:cubicBezTo>
                  <a:cubicBezTo>
                    <a:pt x="483" y="141"/>
                    <a:pt x="488" y="126"/>
                    <a:pt x="497" y="114"/>
                  </a:cubicBezTo>
                  <a:cubicBezTo>
                    <a:pt x="497" y="22"/>
                    <a:pt x="497" y="22"/>
                    <a:pt x="497" y="22"/>
                  </a:cubicBezTo>
                  <a:cubicBezTo>
                    <a:pt x="497" y="21"/>
                    <a:pt x="496" y="20"/>
                    <a:pt x="495" y="20"/>
                  </a:cubicBezTo>
                  <a:cubicBezTo>
                    <a:pt x="22" y="20"/>
                    <a:pt x="22" y="20"/>
                    <a:pt x="22" y="20"/>
                  </a:cubicBezTo>
                  <a:cubicBezTo>
                    <a:pt x="21" y="20"/>
                    <a:pt x="20" y="21"/>
                    <a:pt x="20" y="22"/>
                  </a:cubicBezTo>
                  <a:cubicBezTo>
                    <a:pt x="20" y="360"/>
                    <a:pt x="20" y="360"/>
                    <a:pt x="20" y="360"/>
                  </a:cubicBezTo>
                  <a:cubicBezTo>
                    <a:pt x="20" y="361"/>
                    <a:pt x="21" y="362"/>
                    <a:pt x="22" y="362"/>
                  </a:cubicBezTo>
                  <a:cubicBezTo>
                    <a:pt x="483" y="362"/>
                    <a:pt x="483" y="362"/>
                    <a:pt x="483" y="362"/>
                  </a:cubicBezTo>
                  <a:cubicBezTo>
                    <a:pt x="489" y="362"/>
                    <a:pt x="493" y="366"/>
                    <a:pt x="493" y="372"/>
                  </a:cubicBezTo>
                  <a:cubicBezTo>
                    <a:pt x="493" y="650"/>
                    <a:pt x="493" y="650"/>
                    <a:pt x="493" y="650"/>
                  </a:cubicBezTo>
                  <a:cubicBezTo>
                    <a:pt x="493" y="660"/>
                    <a:pt x="502" y="669"/>
                    <a:pt x="512" y="669"/>
                  </a:cubicBezTo>
                  <a:cubicBezTo>
                    <a:pt x="518" y="669"/>
                    <a:pt x="518" y="669"/>
                    <a:pt x="518" y="669"/>
                  </a:cubicBezTo>
                  <a:cubicBezTo>
                    <a:pt x="527" y="669"/>
                    <a:pt x="536" y="661"/>
                    <a:pt x="536" y="651"/>
                  </a:cubicBezTo>
                  <a:cubicBezTo>
                    <a:pt x="537" y="646"/>
                    <a:pt x="541" y="642"/>
                    <a:pt x="546" y="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62"/>
            <p:cNvSpPr>
              <a:spLocks/>
            </p:cNvSpPr>
            <p:nvPr/>
          </p:nvSpPr>
          <p:spPr bwMode="auto">
            <a:xfrm>
              <a:off x="4712470" y="2105286"/>
              <a:ext cx="19059" cy="119797"/>
            </a:xfrm>
            <a:custGeom>
              <a:avLst/>
              <a:gdLst>
                <a:gd name="T0" fmla="*/ 10 w 20"/>
                <a:gd name="T1" fmla="*/ 125 h 125"/>
                <a:gd name="T2" fmla="*/ 0 w 20"/>
                <a:gd name="T3" fmla="*/ 115 h 125"/>
                <a:gd name="T4" fmla="*/ 0 w 20"/>
                <a:gd name="T5" fmla="*/ 10 h 125"/>
                <a:gd name="T6" fmla="*/ 10 w 20"/>
                <a:gd name="T7" fmla="*/ 0 h 125"/>
                <a:gd name="T8" fmla="*/ 20 w 20"/>
                <a:gd name="T9" fmla="*/ 10 h 125"/>
                <a:gd name="T10" fmla="*/ 20 w 20"/>
                <a:gd name="T11" fmla="*/ 115 h 125"/>
                <a:gd name="T12" fmla="*/ 10 w 20"/>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20" h="125">
                  <a:moveTo>
                    <a:pt x="10" y="125"/>
                  </a:moveTo>
                  <a:cubicBezTo>
                    <a:pt x="5" y="125"/>
                    <a:pt x="0" y="120"/>
                    <a:pt x="0" y="115"/>
                  </a:cubicBezTo>
                  <a:cubicBezTo>
                    <a:pt x="0" y="10"/>
                    <a:pt x="0" y="10"/>
                    <a:pt x="0" y="10"/>
                  </a:cubicBezTo>
                  <a:cubicBezTo>
                    <a:pt x="0" y="5"/>
                    <a:pt x="5" y="0"/>
                    <a:pt x="10" y="0"/>
                  </a:cubicBezTo>
                  <a:cubicBezTo>
                    <a:pt x="16" y="0"/>
                    <a:pt x="20" y="5"/>
                    <a:pt x="20" y="10"/>
                  </a:cubicBezTo>
                  <a:cubicBezTo>
                    <a:pt x="20" y="115"/>
                    <a:pt x="20" y="115"/>
                    <a:pt x="20" y="115"/>
                  </a:cubicBezTo>
                  <a:cubicBezTo>
                    <a:pt x="20" y="120"/>
                    <a:pt x="16" y="125"/>
                    <a:pt x="10" y="1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63"/>
            <p:cNvSpPr>
              <a:spLocks/>
            </p:cNvSpPr>
            <p:nvPr/>
          </p:nvSpPr>
          <p:spPr bwMode="auto">
            <a:xfrm>
              <a:off x="4452003" y="1923776"/>
              <a:ext cx="159729" cy="190586"/>
            </a:xfrm>
            <a:custGeom>
              <a:avLst/>
              <a:gdLst>
                <a:gd name="T0" fmla="*/ 156 w 167"/>
                <a:gd name="T1" fmla="*/ 199 h 199"/>
                <a:gd name="T2" fmla="*/ 149 w 167"/>
                <a:gd name="T3" fmla="*/ 196 h 199"/>
                <a:gd name="T4" fmla="*/ 14 w 167"/>
                <a:gd name="T5" fmla="*/ 62 h 199"/>
                <a:gd name="T6" fmla="*/ 14 w 167"/>
                <a:gd name="T7" fmla="*/ 13 h 199"/>
                <a:gd name="T8" fmla="*/ 14 w 167"/>
                <a:gd name="T9" fmla="*/ 13 h 199"/>
                <a:gd name="T10" fmla="*/ 62 w 167"/>
                <a:gd name="T11" fmla="*/ 13 h 199"/>
                <a:gd name="T12" fmla="*/ 152 w 167"/>
                <a:gd name="T13" fmla="*/ 103 h 199"/>
                <a:gd name="T14" fmla="*/ 152 w 167"/>
                <a:gd name="T15" fmla="*/ 117 h 199"/>
                <a:gd name="T16" fmla="*/ 138 w 167"/>
                <a:gd name="T17" fmla="*/ 117 h 199"/>
                <a:gd name="T18" fmla="*/ 48 w 167"/>
                <a:gd name="T19" fmla="*/ 27 h 199"/>
                <a:gd name="T20" fmla="*/ 28 w 167"/>
                <a:gd name="T21" fmla="*/ 27 h 199"/>
                <a:gd name="T22" fmla="*/ 28 w 167"/>
                <a:gd name="T23" fmla="*/ 28 h 199"/>
                <a:gd name="T24" fmla="*/ 28 w 167"/>
                <a:gd name="T25" fmla="*/ 48 h 199"/>
                <a:gd name="T26" fmla="*/ 163 w 167"/>
                <a:gd name="T27" fmla="*/ 182 h 199"/>
                <a:gd name="T28" fmla="*/ 163 w 167"/>
                <a:gd name="T29" fmla="*/ 196 h 199"/>
                <a:gd name="T30" fmla="*/ 156 w 167"/>
                <a:gd name="T31"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99">
                  <a:moveTo>
                    <a:pt x="156" y="199"/>
                  </a:moveTo>
                  <a:cubicBezTo>
                    <a:pt x="153" y="199"/>
                    <a:pt x="150" y="198"/>
                    <a:pt x="149" y="196"/>
                  </a:cubicBezTo>
                  <a:cubicBezTo>
                    <a:pt x="14" y="62"/>
                    <a:pt x="14" y="62"/>
                    <a:pt x="14" y="62"/>
                  </a:cubicBezTo>
                  <a:cubicBezTo>
                    <a:pt x="0" y="48"/>
                    <a:pt x="0" y="27"/>
                    <a:pt x="14" y="13"/>
                  </a:cubicBezTo>
                  <a:cubicBezTo>
                    <a:pt x="14" y="13"/>
                    <a:pt x="14" y="13"/>
                    <a:pt x="14" y="13"/>
                  </a:cubicBezTo>
                  <a:cubicBezTo>
                    <a:pt x="27" y="0"/>
                    <a:pt x="49" y="0"/>
                    <a:pt x="62" y="13"/>
                  </a:cubicBezTo>
                  <a:cubicBezTo>
                    <a:pt x="152" y="103"/>
                    <a:pt x="152" y="103"/>
                    <a:pt x="152" y="103"/>
                  </a:cubicBezTo>
                  <a:cubicBezTo>
                    <a:pt x="156" y="107"/>
                    <a:pt x="156" y="113"/>
                    <a:pt x="152" y="117"/>
                  </a:cubicBezTo>
                  <a:cubicBezTo>
                    <a:pt x="148" y="121"/>
                    <a:pt x="142" y="121"/>
                    <a:pt x="138" y="117"/>
                  </a:cubicBezTo>
                  <a:cubicBezTo>
                    <a:pt x="48" y="27"/>
                    <a:pt x="48" y="27"/>
                    <a:pt x="48" y="27"/>
                  </a:cubicBezTo>
                  <a:cubicBezTo>
                    <a:pt x="43" y="22"/>
                    <a:pt x="34" y="22"/>
                    <a:pt x="28" y="27"/>
                  </a:cubicBezTo>
                  <a:cubicBezTo>
                    <a:pt x="28" y="28"/>
                    <a:pt x="28" y="28"/>
                    <a:pt x="28" y="28"/>
                  </a:cubicBezTo>
                  <a:cubicBezTo>
                    <a:pt x="22" y="33"/>
                    <a:pt x="22" y="42"/>
                    <a:pt x="28" y="48"/>
                  </a:cubicBezTo>
                  <a:cubicBezTo>
                    <a:pt x="163" y="182"/>
                    <a:pt x="163" y="182"/>
                    <a:pt x="163" y="182"/>
                  </a:cubicBezTo>
                  <a:cubicBezTo>
                    <a:pt x="167" y="186"/>
                    <a:pt x="167" y="193"/>
                    <a:pt x="163" y="196"/>
                  </a:cubicBezTo>
                  <a:cubicBezTo>
                    <a:pt x="161" y="198"/>
                    <a:pt x="158" y="199"/>
                    <a:pt x="156" y="19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64"/>
            <p:cNvSpPr>
              <a:spLocks noEditPoints="1"/>
            </p:cNvSpPr>
            <p:nvPr/>
          </p:nvSpPr>
          <p:spPr bwMode="auto">
            <a:xfrm>
              <a:off x="4196074" y="2211469"/>
              <a:ext cx="98015" cy="120704"/>
            </a:xfrm>
            <a:custGeom>
              <a:avLst/>
              <a:gdLst>
                <a:gd name="T0" fmla="*/ 51 w 102"/>
                <a:gd name="T1" fmla="*/ 126 h 126"/>
                <a:gd name="T2" fmla="*/ 29 w 102"/>
                <a:gd name="T3" fmla="*/ 120 h 126"/>
                <a:gd name="T4" fmla="*/ 0 w 102"/>
                <a:gd name="T5" fmla="*/ 57 h 126"/>
                <a:gd name="T6" fmla="*/ 51 w 102"/>
                <a:gd name="T7" fmla="*/ 0 h 126"/>
                <a:gd name="T8" fmla="*/ 102 w 102"/>
                <a:gd name="T9" fmla="*/ 57 h 126"/>
                <a:gd name="T10" fmla="*/ 73 w 102"/>
                <a:gd name="T11" fmla="*/ 120 h 126"/>
                <a:gd name="T12" fmla="*/ 51 w 102"/>
                <a:gd name="T13" fmla="*/ 126 h 126"/>
                <a:gd name="T14" fmla="*/ 51 w 102"/>
                <a:gd name="T15" fmla="*/ 20 h 126"/>
                <a:gd name="T16" fmla="*/ 20 w 102"/>
                <a:gd name="T17" fmla="*/ 57 h 126"/>
                <a:gd name="T18" fmla="*/ 40 w 102"/>
                <a:gd name="T19" fmla="*/ 103 h 126"/>
                <a:gd name="T20" fmla="*/ 62 w 102"/>
                <a:gd name="T21" fmla="*/ 103 h 126"/>
                <a:gd name="T22" fmla="*/ 82 w 102"/>
                <a:gd name="T23" fmla="*/ 57 h 126"/>
                <a:gd name="T24" fmla="*/ 51 w 102"/>
                <a:gd name="T2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26">
                  <a:moveTo>
                    <a:pt x="51" y="126"/>
                  </a:moveTo>
                  <a:cubicBezTo>
                    <a:pt x="43" y="126"/>
                    <a:pt x="36" y="124"/>
                    <a:pt x="29" y="120"/>
                  </a:cubicBezTo>
                  <a:cubicBezTo>
                    <a:pt x="11" y="108"/>
                    <a:pt x="0" y="84"/>
                    <a:pt x="0" y="57"/>
                  </a:cubicBezTo>
                  <a:cubicBezTo>
                    <a:pt x="0" y="15"/>
                    <a:pt x="26" y="0"/>
                    <a:pt x="51" y="0"/>
                  </a:cubicBezTo>
                  <a:cubicBezTo>
                    <a:pt x="75" y="0"/>
                    <a:pt x="102" y="15"/>
                    <a:pt x="102" y="57"/>
                  </a:cubicBezTo>
                  <a:cubicBezTo>
                    <a:pt x="102" y="84"/>
                    <a:pt x="91" y="108"/>
                    <a:pt x="73" y="120"/>
                  </a:cubicBezTo>
                  <a:cubicBezTo>
                    <a:pt x="66" y="124"/>
                    <a:pt x="59" y="126"/>
                    <a:pt x="51" y="126"/>
                  </a:cubicBezTo>
                  <a:close/>
                  <a:moveTo>
                    <a:pt x="51" y="20"/>
                  </a:moveTo>
                  <a:cubicBezTo>
                    <a:pt x="31" y="20"/>
                    <a:pt x="20" y="33"/>
                    <a:pt x="20" y="57"/>
                  </a:cubicBezTo>
                  <a:cubicBezTo>
                    <a:pt x="20" y="77"/>
                    <a:pt x="28" y="95"/>
                    <a:pt x="40" y="103"/>
                  </a:cubicBezTo>
                  <a:cubicBezTo>
                    <a:pt x="47" y="108"/>
                    <a:pt x="55" y="108"/>
                    <a:pt x="62" y="103"/>
                  </a:cubicBezTo>
                  <a:cubicBezTo>
                    <a:pt x="74" y="95"/>
                    <a:pt x="82" y="77"/>
                    <a:pt x="82" y="57"/>
                  </a:cubicBezTo>
                  <a:cubicBezTo>
                    <a:pt x="82" y="33"/>
                    <a:pt x="71"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Freeform 65"/>
            <p:cNvSpPr>
              <a:spLocks noEditPoints="1"/>
            </p:cNvSpPr>
            <p:nvPr/>
          </p:nvSpPr>
          <p:spPr bwMode="auto">
            <a:xfrm>
              <a:off x="4166125" y="2308577"/>
              <a:ext cx="157006" cy="88940"/>
            </a:xfrm>
            <a:custGeom>
              <a:avLst/>
              <a:gdLst>
                <a:gd name="T0" fmla="*/ 154 w 164"/>
                <a:gd name="T1" fmla="*/ 93 h 93"/>
                <a:gd name="T2" fmla="*/ 10 w 164"/>
                <a:gd name="T3" fmla="*/ 93 h 93"/>
                <a:gd name="T4" fmla="*/ 0 w 164"/>
                <a:gd name="T5" fmla="*/ 83 h 93"/>
                <a:gd name="T6" fmla="*/ 0 w 164"/>
                <a:gd name="T7" fmla="*/ 56 h 93"/>
                <a:gd name="T8" fmla="*/ 0 w 164"/>
                <a:gd name="T9" fmla="*/ 55 h 93"/>
                <a:gd name="T10" fmla="*/ 34 w 164"/>
                <a:gd name="T11" fmla="*/ 26 h 93"/>
                <a:gd name="T12" fmla="*/ 52 w 164"/>
                <a:gd name="T13" fmla="*/ 26 h 93"/>
                <a:gd name="T14" fmla="*/ 53 w 164"/>
                <a:gd name="T15" fmla="*/ 24 h 93"/>
                <a:gd name="T16" fmla="*/ 55 w 164"/>
                <a:gd name="T17" fmla="*/ 10 h 93"/>
                <a:gd name="T18" fmla="*/ 60 w 164"/>
                <a:gd name="T19" fmla="*/ 1 h 93"/>
                <a:gd name="T20" fmla="*/ 71 w 164"/>
                <a:gd name="T21" fmla="*/ 2 h 93"/>
                <a:gd name="T22" fmla="*/ 93 w 164"/>
                <a:gd name="T23" fmla="*/ 2 h 93"/>
                <a:gd name="T24" fmla="*/ 103 w 164"/>
                <a:gd name="T25" fmla="*/ 1 h 93"/>
                <a:gd name="T26" fmla="*/ 109 w 164"/>
                <a:gd name="T27" fmla="*/ 10 h 93"/>
                <a:gd name="T28" fmla="*/ 111 w 164"/>
                <a:gd name="T29" fmla="*/ 24 h 93"/>
                <a:gd name="T30" fmla="*/ 111 w 164"/>
                <a:gd name="T31" fmla="*/ 26 h 93"/>
                <a:gd name="T32" fmla="*/ 130 w 164"/>
                <a:gd name="T33" fmla="*/ 26 h 93"/>
                <a:gd name="T34" fmla="*/ 163 w 164"/>
                <a:gd name="T35" fmla="*/ 55 h 93"/>
                <a:gd name="T36" fmla="*/ 164 w 164"/>
                <a:gd name="T37" fmla="*/ 56 h 93"/>
                <a:gd name="T38" fmla="*/ 164 w 164"/>
                <a:gd name="T39" fmla="*/ 83 h 93"/>
                <a:gd name="T40" fmla="*/ 154 w 164"/>
                <a:gd name="T41" fmla="*/ 93 h 93"/>
                <a:gd name="T42" fmla="*/ 20 w 164"/>
                <a:gd name="T43" fmla="*/ 73 h 93"/>
                <a:gd name="T44" fmla="*/ 144 w 164"/>
                <a:gd name="T45" fmla="*/ 73 h 93"/>
                <a:gd name="T46" fmla="*/ 144 w 164"/>
                <a:gd name="T47" fmla="*/ 57 h 93"/>
                <a:gd name="T48" fmla="*/ 130 w 164"/>
                <a:gd name="T49" fmla="*/ 46 h 93"/>
                <a:gd name="T50" fmla="*/ 108 w 164"/>
                <a:gd name="T51" fmla="*/ 46 h 93"/>
                <a:gd name="T52" fmla="*/ 105 w 164"/>
                <a:gd name="T53" fmla="*/ 45 h 93"/>
                <a:gd name="T54" fmla="*/ 100 w 164"/>
                <a:gd name="T55" fmla="*/ 43 h 93"/>
                <a:gd name="T56" fmla="*/ 92 w 164"/>
                <a:gd name="T57" fmla="*/ 31 h 93"/>
                <a:gd name="T58" fmla="*/ 90 w 164"/>
                <a:gd name="T59" fmla="*/ 25 h 93"/>
                <a:gd name="T60" fmla="*/ 74 w 164"/>
                <a:gd name="T61" fmla="*/ 25 h 93"/>
                <a:gd name="T62" fmla="*/ 72 w 164"/>
                <a:gd name="T63" fmla="*/ 31 h 93"/>
                <a:gd name="T64" fmla="*/ 64 w 164"/>
                <a:gd name="T65" fmla="*/ 42 h 93"/>
                <a:gd name="T66" fmla="*/ 59 w 164"/>
                <a:gd name="T67" fmla="*/ 45 h 93"/>
                <a:gd name="T68" fmla="*/ 56 w 164"/>
                <a:gd name="T69" fmla="*/ 46 h 93"/>
                <a:gd name="T70" fmla="*/ 34 w 164"/>
                <a:gd name="T71" fmla="*/ 46 h 93"/>
                <a:gd name="T72" fmla="*/ 20 w 164"/>
                <a:gd name="T73" fmla="*/ 57 h 93"/>
                <a:gd name="T74" fmla="*/ 20 w 164"/>
                <a:gd name="T75"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 h="93">
                  <a:moveTo>
                    <a:pt x="154" y="93"/>
                  </a:moveTo>
                  <a:cubicBezTo>
                    <a:pt x="10" y="93"/>
                    <a:pt x="10" y="93"/>
                    <a:pt x="10" y="93"/>
                  </a:cubicBezTo>
                  <a:cubicBezTo>
                    <a:pt x="5" y="93"/>
                    <a:pt x="0" y="88"/>
                    <a:pt x="0" y="83"/>
                  </a:cubicBezTo>
                  <a:cubicBezTo>
                    <a:pt x="0" y="56"/>
                    <a:pt x="0" y="56"/>
                    <a:pt x="0" y="56"/>
                  </a:cubicBezTo>
                  <a:cubicBezTo>
                    <a:pt x="0" y="56"/>
                    <a:pt x="0" y="55"/>
                    <a:pt x="0" y="55"/>
                  </a:cubicBezTo>
                  <a:cubicBezTo>
                    <a:pt x="3" y="38"/>
                    <a:pt x="17" y="26"/>
                    <a:pt x="34" y="26"/>
                  </a:cubicBezTo>
                  <a:cubicBezTo>
                    <a:pt x="52" y="26"/>
                    <a:pt x="52" y="26"/>
                    <a:pt x="52" y="26"/>
                  </a:cubicBezTo>
                  <a:cubicBezTo>
                    <a:pt x="53" y="25"/>
                    <a:pt x="53" y="25"/>
                    <a:pt x="53" y="24"/>
                  </a:cubicBezTo>
                  <a:cubicBezTo>
                    <a:pt x="54" y="21"/>
                    <a:pt x="55" y="16"/>
                    <a:pt x="55" y="10"/>
                  </a:cubicBezTo>
                  <a:cubicBezTo>
                    <a:pt x="55" y="6"/>
                    <a:pt x="57" y="3"/>
                    <a:pt x="60" y="1"/>
                  </a:cubicBezTo>
                  <a:cubicBezTo>
                    <a:pt x="64" y="0"/>
                    <a:pt x="68" y="0"/>
                    <a:pt x="71" y="2"/>
                  </a:cubicBezTo>
                  <a:cubicBezTo>
                    <a:pt x="78" y="7"/>
                    <a:pt x="86" y="7"/>
                    <a:pt x="93" y="2"/>
                  </a:cubicBezTo>
                  <a:cubicBezTo>
                    <a:pt x="96" y="0"/>
                    <a:pt x="100" y="0"/>
                    <a:pt x="103" y="1"/>
                  </a:cubicBezTo>
                  <a:cubicBezTo>
                    <a:pt x="107" y="3"/>
                    <a:pt x="109" y="6"/>
                    <a:pt x="109" y="10"/>
                  </a:cubicBezTo>
                  <a:cubicBezTo>
                    <a:pt x="109" y="18"/>
                    <a:pt x="110" y="22"/>
                    <a:pt x="111" y="24"/>
                  </a:cubicBezTo>
                  <a:cubicBezTo>
                    <a:pt x="111" y="25"/>
                    <a:pt x="111" y="25"/>
                    <a:pt x="111" y="26"/>
                  </a:cubicBezTo>
                  <a:cubicBezTo>
                    <a:pt x="130" y="26"/>
                    <a:pt x="130" y="26"/>
                    <a:pt x="130" y="26"/>
                  </a:cubicBezTo>
                  <a:cubicBezTo>
                    <a:pt x="147" y="26"/>
                    <a:pt x="161" y="38"/>
                    <a:pt x="163" y="55"/>
                  </a:cubicBezTo>
                  <a:cubicBezTo>
                    <a:pt x="164" y="55"/>
                    <a:pt x="164" y="56"/>
                    <a:pt x="164" y="56"/>
                  </a:cubicBezTo>
                  <a:cubicBezTo>
                    <a:pt x="164" y="83"/>
                    <a:pt x="164" y="83"/>
                    <a:pt x="164" y="83"/>
                  </a:cubicBezTo>
                  <a:cubicBezTo>
                    <a:pt x="164" y="88"/>
                    <a:pt x="159" y="93"/>
                    <a:pt x="154" y="93"/>
                  </a:cubicBezTo>
                  <a:close/>
                  <a:moveTo>
                    <a:pt x="20" y="73"/>
                  </a:moveTo>
                  <a:cubicBezTo>
                    <a:pt x="144" y="73"/>
                    <a:pt x="144" y="73"/>
                    <a:pt x="144" y="73"/>
                  </a:cubicBezTo>
                  <a:cubicBezTo>
                    <a:pt x="144" y="57"/>
                    <a:pt x="144" y="57"/>
                    <a:pt x="144" y="57"/>
                  </a:cubicBezTo>
                  <a:cubicBezTo>
                    <a:pt x="142" y="51"/>
                    <a:pt x="136" y="46"/>
                    <a:pt x="130" y="46"/>
                  </a:cubicBezTo>
                  <a:cubicBezTo>
                    <a:pt x="108" y="46"/>
                    <a:pt x="108" y="46"/>
                    <a:pt x="108" y="46"/>
                  </a:cubicBezTo>
                  <a:cubicBezTo>
                    <a:pt x="107" y="46"/>
                    <a:pt x="106" y="45"/>
                    <a:pt x="105" y="45"/>
                  </a:cubicBezTo>
                  <a:cubicBezTo>
                    <a:pt x="103" y="44"/>
                    <a:pt x="102" y="44"/>
                    <a:pt x="100" y="43"/>
                  </a:cubicBezTo>
                  <a:cubicBezTo>
                    <a:pt x="96" y="40"/>
                    <a:pt x="94" y="36"/>
                    <a:pt x="92" y="31"/>
                  </a:cubicBezTo>
                  <a:cubicBezTo>
                    <a:pt x="91" y="29"/>
                    <a:pt x="91" y="27"/>
                    <a:pt x="90" y="25"/>
                  </a:cubicBezTo>
                  <a:cubicBezTo>
                    <a:pt x="85" y="26"/>
                    <a:pt x="79" y="26"/>
                    <a:pt x="74" y="25"/>
                  </a:cubicBezTo>
                  <a:cubicBezTo>
                    <a:pt x="73" y="27"/>
                    <a:pt x="73" y="29"/>
                    <a:pt x="72" y="31"/>
                  </a:cubicBezTo>
                  <a:cubicBezTo>
                    <a:pt x="70" y="36"/>
                    <a:pt x="67" y="40"/>
                    <a:pt x="64" y="42"/>
                  </a:cubicBezTo>
                  <a:cubicBezTo>
                    <a:pt x="62" y="44"/>
                    <a:pt x="61" y="44"/>
                    <a:pt x="59" y="45"/>
                  </a:cubicBezTo>
                  <a:cubicBezTo>
                    <a:pt x="58" y="45"/>
                    <a:pt x="57" y="46"/>
                    <a:pt x="56" y="46"/>
                  </a:cubicBezTo>
                  <a:cubicBezTo>
                    <a:pt x="34" y="46"/>
                    <a:pt x="34" y="46"/>
                    <a:pt x="34" y="46"/>
                  </a:cubicBezTo>
                  <a:cubicBezTo>
                    <a:pt x="27" y="46"/>
                    <a:pt x="22" y="51"/>
                    <a:pt x="20" y="57"/>
                  </a:cubicBezTo>
                  <a:lnTo>
                    <a:pt x="20"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Freeform 66"/>
            <p:cNvSpPr>
              <a:spLocks noEditPoints="1"/>
            </p:cNvSpPr>
            <p:nvPr/>
          </p:nvSpPr>
          <p:spPr bwMode="auto">
            <a:xfrm>
              <a:off x="4393012" y="2211469"/>
              <a:ext cx="97108" cy="120704"/>
            </a:xfrm>
            <a:custGeom>
              <a:avLst/>
              <a:gdLst>
                <a:gd name="T0" fmla="*/ 51 w 101"/>
                <a:gd name="T1" fmla="*/ 126 h 126"/>
                <a:gd name="T2" fmla="*/ 28 w 101"/>
                <a:gd name="T3" fmla="*/ 120 h 126"/>
                <a:gd name="T4" fmla="*/ 0 w 101"/>
                <a:gd name="T5" fmla="*/ 57 h 126"/>
                <a:gd name="T6" fmla="*/ 51 w 101"/>
                <a:gd name="T7" fmla="*/ 0 h 126"/>
                <a:gd name="T8" fmla="*/ 101 w 101"/>
                <a:gd name="T9" fmla="*/ 57 h 126"/>
                <a:gd name="T10" fmla="*/ 73 w 101"/>
                <a:gd name="T11" fmla="*/ 120 h 126"/>
                <a:gd name="T12" fmla="*/ 51 w 101"/>
                <a:gd name="T13" fmla="*/ 126 h 126"/>
                <a:gd name="T14" fmla="*/ 51 w 101"/>
                <a:gd name="T15" fmla="*/ 20 h 126"/>
                <a:gd name="T16" fmla="*/ 20 w 101"/>
                <a:gd name="T17" fmla="*/ 57 h 126"/>
                <a:gd name="T18" fmla="*/ 39 w 101"/>
                <a:gd name="T19" fmla="*/ 103 h 126"/>
                <a:gd name="T20" fmla="*/ 62 w 101"/>
                <a:gd name="T21" fmla="*/ 103 h 126"/>
                <a:gd name="T22" fmla="*/ 81 w 101"/>
                <a:gd name="T23" fmla="*/ 57 h 126"/>
                <a:gd name="T24" fmla="*/ 51 w 101"/>
                <a:gd name="T2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26">
                  <a:moveTo>
                    <a:pt x="51" y="126"/>
                  </a:moveTo>
                  <a:cubicBezTo>
                    <a:pt x="43" y="126"/>
                    <a:pt x="35" y="124"/>
                    <a:pt x="28" y="120"/>
                  </a:cubicBezTo>
                  <a:cubicBezTo>
                    <a:pt x="11" y="108"/>
                    <a:pt x="0" y="84"/>
                    <a:pt x="0" y="57"/>
                  </a:cubicBezTo>
                  <a:cubicBezTo>
                    <a:pt x="0" y="15"/>
                    <a:pt x="26" y="0"/>
                    <a:pt x="51" y="0"/>
                  </a:cubicBezTo>
                  <a:cubicBezTo>
                    <a:pt x="75" y="0"/>
                    <a:pt x="101" y="15"/>
                    <a:pt x="101" y="57"/>
                  </a:cubicBezTo>
                  <a:cubicBezTo>
                    <a:pt x="101" y="84"/>
                    <a:pt x="91" y="108"/>
                    <a:pt x="73" y="120"/>
                  </a:cubicBezTo>
                  <a:cubicBezTo>
                    <a:pt x="66" y="124"/>
                    <a:pt x="59" y="126"/>
                    <a:pt x="51" y="126"/>
                  </a:cubicBezTo>
                  <a:close/>
                  <a:moveTo>
                    <a:pt x="51" y="20"/>
                  </a:moveTo>
                  <a:cubicBezTo>
                    <a:pt x="31" y="20"/>
                    <a:pt x="20" y="33"/>
                    <a:pt x="20" y="57"/>
                  </a:cubicBezTo>
                  <a:cubicBezTo>
                    <a:pt x="20" y="77"/>
                    <a:pt x="28" y="95"/>
                    <a:pt x="39" y="103"/>
                  </a:cubicBezTo>
                  <a:cubicBezTo>
                    <a:pt x="47" y="108"/>
                    <a:pt x="55" y="108"/>
                    <a:pt x="62" y="103"/>
                  </a:cubicBezTo>
                  <a:cubicBezTo>
                    <a:pt x="74" y="95"/>
                    <a:pt x="81" y="77"/>
                    <a:pt x="81" y="57"/>
                  </a:cubicBezTo>
                  <a:cubicBezTo>
                    <a:pt x="81" y="33"/>
                    <a:pt x="71"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Freeform 67"/>
            <p:cNvSpPr>
              <a:spLocks noEditPoints="1"/>
            </p:cNvSpPr>
            <p:nvPr/>
          </p:nvSpPr>
          <p:spPr bwMode="auto">
            <a:xfrm>
              <a:off x="4363971" y="2308577"/>
              <a:ext cx="156099" cy="88940"/>
            </a:xfrm>
            <a:custGeom>
              <a:avLst/>
              <a:gdLst>
                <a:gd name="T0" fmla="*/ 153 w 163"/>
                <a:gd name="T1" fmla="*/ 93 h 93"/>
                <a:gd name="T2" fmla="*/ 10 w 163"/>
                <a:gd name="T3" fmla="*/ 93 h 93"/>
                <a:gd name="T4" fmla="*/ 0 w 163"/>
                <a:gd name="T5" fmla="*/ 83 h 93"/>
                <a:gd name="T6" fmla="*/ 0 w 163"/>
                <a:gd name="T7" fmla="*/ 56 h 93"/>
                <a:gd name="T8" fmla="*/ 0 w 163"/>
                <a:gd name="T9" fmla="*/ 55 h 93"/>
                <a:gd name="T10" fmla="*/ 34 w 163"/>
                <a:gd name="T11" fmla="*/ 26 h 93"/>
                <a:gd name="T12" fmla="*/ 52 w 163"/>
                <a:gd name="T13" fmla="*/ 26 h 93"/>
                <a:gd name="T14" fmla="*/ 53 w 163"/>
                <a:gd name="T15" fmla="*/ 24 h 93"/>
                <a:gd name="T16" fmla="*/ 55 w 163"/>
                <a:gd name="T17" fmla="*/ 10 h 93"/>
                <a:gd name="T18" fmla="*/ 60 w 163"/>
                <a:gd name="T19" fmla="*/ 1 h 93"/>
                <a:gd name="T20" fmla="*/ 70 w 163"/>
                <a:gd name="T21" fmla="*/ 2 h 93"/>
                <a:gd name="T22" fmla="*/ 93 w 163"/>
                <a:gd name="T23" fmla="*/ 2 h 93"/>
                <a:gd name="T24" fmla="*/ 103 w 163"/>
                <a:gd name="T25" fmla="*/ 1 h 93"/>
                <a:gd name="T26" fmla="*/ 109 w 163"/>
                <a:gd name="T27" fmla="*/ 10 h 93"/>
                <a:gd name="T28" fmla="*/ 110 w 163"/>
                <a:gd name="T29" fmla="*/ 24 h 93"/>
                <a:gd name="T30" fmla="*/ 111 w 163"/>
                <a:gd name="T31" fmla="*/ 26 h 93"/>
                <a:gd name="T32" fmla="*/ 130 w 163"/>
                <a:gd name="T33" fmla="*/ 26 h 93"/>
                <a:gd name="T34" fmla="*/ 163 w 163"/>
                <a:gd name="T35" fmla="*/ 55 h 93"/>
                <a:gd name="T36" fmla="*/ 163 w 163"/>
                <a:gd name="T37" fmla="*/ 56 h 93"/>
                <a:gd name="T38" fmla="*/ 163 w 163"/>
                <a:gd name="T39" fmla="*/ 83 h 93"/>
                <a:gd name="T40" fmla="*/ 153 w 163"/>
                <a:gd name="T41" fmla="*/ 93 h 93"/>
                <a:gd name="T42" fmla="*/ 20 w 163"/>
                <a:gd name="T43" fmla="*/ 73 h 93"/>
                <a:gd name="T44" fmla="*/ 143 w 163"/>
                <a:gd name="T45" fmla="*/ 73 h 93"/>
                <a:gd name="T46" fmla="*/ 143 w 163"/>
                <a:gd name="T47" fmla="*/ 57 h 93"/>
                <a:gd name="T48" fmla="*/ 130 w 163"/>
                <a:gd name="T49" fmla="*/ 46 h 93"/>
                <a:gd name="T50" fmla="*/ 108 w 163"/>
                <a:gd name="T51" fmla="*/ 46 h 93"/>
                <a:gd name="T52" fmla="*/ 105 w 163"/>
                <a:gd name="T53" fmla="*/ 45 h 93"/>
                <a:gd name="T54" fmla="*/ 100 w 163"/>
                <a:gd name="T55" fmla="*/ 43 h 93"/>
                <a:gd name="T56" fmla="*/ 92 w 163"/>
                <a:gd name="T57" fmla="*/ 31 h 93"/>
                <a:gd name="T58" fmla="*/ 90 w 163"/>
                <a:gd name="T59" fmla="*/ 25 h 93"/>
                <a:gd name="T60" fmla="*/ 74 w 163"/>
                <a:gd name="T61" fmla="*/ 25 h 93"/>
                <a:gd name="T62" fmla="*/ 72 w 163"/>
                <a:gd name="T63" fmla="*/ 31 h 93"/>
                <a:gd name="T64" fmla="*/ 64 w 163"/>
                <a:gd name="T65" fmla="*/ 42 h 93"/>
                <a:gd name="T66" fmla="*/ 59 w 163"/>
                <a:gd name="T67" fmla="*/ 45 h 93"/>
                <a:gd name="T68" fmla="*/ 55 w 163"/>
                <a:gd name="T69" fmla="*/ 46 h 93"/>
                <a:gd name="T70" fmla="*/ 34 w 163"/>
                <a:gd name="T71" fmla="*/ 46 h 93"/>
                <a:gd name="T72" fmla="*/ 20 w 163"/>
                <a:gd name="T73" fmla="*/ 57 h 93"/>
                <a:gd name="T74" fmla="*/ 20 w 163"/>
                <a:gd name="T75"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93">
                  <a:moveTo>
                    <a:pt x="153" y="93"/>
                  </a:moveTo>
                  <a:cubicBezTo>
                    <a:pt x="10" y="93"/>
                    <a:pt x="10" y="93"/>
                    <a:pt x="10" y="93"/>
                  </a:cubicBezTo>
                  <a:cubicBezTo>
                    <a:pt x="5" y="93"/>
                    <a:pt x="0" y="88"/>
                    <a:pt x="0" y="83"/>
                  </a:cubicBezTo>
                  <a:cubicBezTo>
                    <a:pt x="0" y="56"/>
                    <a:pt x="0" y="56"/>
                    <a:pt x="0" y="56"/>
                  </a:cubicBezTo>
                  <a:cubicBezTo>
                    <a:pt x="0" y="56"/>
                    <a:pt x="0" y="55"/>
                    <a:pt x="0" y="55"/>
                  </a:cubicBezTo>
                  <a:cubicBezTo>
                    <a:pt x="3" y="38"/>
                    <a:pt x="17" y="26"/>
                    <a:pt x="34" y="26"/>
                  </a:cubicBezTo>
                  <a:cubicBezTo>
                    <a:pt x="52" y="26"/>
                    <a:pt x="52" y="26"/>
                    <a:pt x="52" y="26"/>
                  </a:cubicBezTo>
                  <a:cubicBezTo>
                    <a:pt x="52" y="25"/>
                    <a:pt x="53" y="25"/>
                    <a:pt x="53" y="24"/>
                  </a:cubicBezTo>
                  <a:cubicBezTo>
                    <a:pt x="54" y="21"/>
                    <a:pt x="55" y="16"/>
                    <a:pt x="55" y="10"/>
                  </a:cubicBezTo>
                  <a:cubicBezTo>
                    <a:pt x="55" y="6"/>
                    <a:pt x="57" y="3"/>
                    <a:pt x="60" y="1"/>
                  </a:cubicBezTo>
                  <a:cubicBezTo>
                    <a:pt x="64" y="0"/>
                    <a:pt x="67" y="0"/>
                    <a:pt x="70" y="2"/>
                  </a:cubicBezTo>
                  <a:cubicBezTo>
                    <a:pt x="78" y="7"/>
                    <a:pt x="86" y="7"/>
                    <a:pt x="93" y="2"/>
                  </a:cubicBezTo>
                  <a:cubicBezTo>
                    <a:pt x="96" y="0"/>
                    <a:pt x="100" y="0"/>
                    <a:pt x="103" y="1"/>
                  </a:cubicBezTo>
                  <a:cubicBezTo>
                    <a:pt x="106" y="3"/>
                    <a:pt x="108" y="6"/>
                    <a:pt x="109" y="10"/>
                  </a:cubicBezTo>
                  <a:cubicBezTo>
                    <a:pt x="109" y="18"/>
                    <a:pt x="110" y="22"/>
                    <a:pt x="110" y="24"/>
                  </a:cubicBezTo>
                  <a:cubicBezTo>
                    <a:pt x="111" y="25"/>
                    <a:pt x="111" y="25"/>
                    <a:pt x="111" y="26"/>
                  </a:cubicBezTo>
                  <a:cubicBezTo>
                    <a:pt x="130" y="26"/>
                    <a:pt x="130" y="26"/>
                    <a:pt x="130" y="26"/>
                  </a:cubicBezTo>
                  <a:cubicBezTo>
                    <a:pt x="146" y="26"/>
                    <a:pt x="161" y="38"/>
                    <a:pt x="163" y="55"/>
                  </a:cubicBezTo>
                  <a:cubicBezTo>
                    <a:pt x="163" y="55"/>
                    <a:pt x="163" y="56"/>
                    <a:pt x="163" y="56"/>
                  </a:cubicBezTo>
                  <a:cubicBezTo>
                    <a:pt x="163" y="83"/>
                    <a:pt x="163" y="83"/>
                    <a:pt x="163" y="83"/>
                  </a:cubicBezTo>
                  <a:cubicBezTo>
                    <a:pt x="163" y="88"/>
                    <a:pt x="159" y="93"/>
                    <a:pt x="153" y="93"/>
                  </a:cubicBezTo>
                  <a:close/>
                  <a:moveTo>
                    <a:pt x="20" y="73"/>
                  </a:moveTo>
                  <a:cubicBezTo>
                    <a:pt x="143" y="73"/>
                    <a:pt x="143" y="73"/>
                    <a:pt x="143" y="73"/>
                  </a:cubicBezTo>
                  <a:cubicBezTo>
                    <a:pt x="143" y="57"/>
                    <a:pt x="143" y="57"/>
                    <a:pt x="143" y="57"/>
                  </a:cubicBezTo>
                  <a:cubicBezTo>
                    <a:pt x="142" y="51"/>
                    <a:pt x="136" y="46"/>
                    <a:pt x="130" y="46"/>
                  </a:cubicBezTo>
                  <a:cubicBezTo>
                    <a:pt x="108" y="46"/>
                    <a:pt x="108" y="46"/>
                    <a:pt x="108" y="46"/>
                  </a:cubicBezTo>
                  <a:cubicBezTo>
                    <a:pt x="107" y="46"/>
                    <a:pt x="106" y="45"/>
                    <a:pt x="105" y="45"/>
                  </a:cubicBezTo>
                  <a:cubicBezTo>
                    <a:pt x="103" y="44"/>
                    <a:pt x="101" y="44"/>
                    <a:pt x="100" y="43"/>
                  </a:cubicBezTo>
                  <a:cubicBezTo>
                    <a:pt x="96" y="40"/>
                    <a:pt x="93" y="36"/>
                    <a:pt x="92" y="31"/>
                  </a:cubicBezTo>
                  <a:cubicBezTo>
                    <a:pt x="91" y="29"/>
                    <a:pt x="90" y="27"/>
                    <a:pt x="90" y="25"/>
                  </a:cubicBezTo>
                  <a:cubicBezTo>
                    <a:pt x="85" y="26"/>
                    <a:pt x="79" y="26"/>
                    <a:pt x="74" y="25"/>
                  </a:cubicBezTo>
                  <a:cubicBezTo>
                    <a:pt x="73" y="27"/>
                    <a:pt x="73" y="29"/>
                    <a:pt x="72" y="31"/>
                  </a:cubicBezTo>
                  <a:cubicBezTo>
                    <a:pt x="70" y="36"/>
                    <a:pt x="67" y="40"/>
                    <a:pt x="64" y="42"/>
                  </a:cubicBezTo>
                  <a:cubicBezTo>
                    <a:pt x="62" y="44"/>
                    <a:pt x="61" y="44"/>
                    <a:pt x="59" y="45"/>
                  </a:cubicBezTo>
                  <a:cubicBezTo>
                    <a:pt x="58" y="45"/>
                    <a:pt x="57" y="46"/>
                    <a:pt x="55" y="46"/>
                  </a:cubicBezTo>
                  <a:cubicBezTo>
                    <a:pt x="34" y="46"/>
                    <a:pt x="34" y="46"/>
                    <a:pt x="34" y="46"/>
                  </a:cubicBezTo>
                  <a:cubicBezTo>
                    <a:pt x="27" y="46"/>
                    <a:pt x="21" y="51"/>
                    <a:pt x="20" y="57"/>
                  </a:cubicBezTo>
                  <a:lnTo>
                    <a:pt x="20"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68"/>
            <p:cNvSpPr>
              <a:spLocks/>
            </p:cNvSpPr>
            <p:nvPr/>
          </p:nvSpPr>
          <p:spPr bwMode="auto">
            <a:xfrm>
              <a:off x="4138898" y="2378458"/>
              <a:ext cx="409305" cy="19059"/>
            </a:xfrm>
            <a:custGeom>
              <a:avLst/>
              <a:gdLst>
                <a:gd name="T0" fmla="*/ 418 w 428"/>
                <a:gd name="T1" fmla="*/ 20 h 20"/>
                <a:gd name="T2" fmla="*/ 10 w 428"/>
                <a:gd name="T3" fmla="*/ 20 h 20"/>
                <a:gd name="T4" fmla="*/ 0 w 428"/>
                <a:gd name="T5" fmla="*/ 10 h 20"/>
                <a:gd name="T6" fmla="*/ 10 w 428"/>
                <a:gd name="T7" fmla="*/ 0 h 20"/>
                <a:gd name="T8" fmla="*/ 418 w 428"/>
                <a:gd name="T9" fmla="*/ 0 h 20"/>
                <a:gd name="T10" fmla="*/ 428 w 428"/>
                <a:gd name="T11" fmla="*/ 10 h 20"/>
                <a:gd name="T12" fmla="*/ 418 w 42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28" h="20">
                  <a:moveTo>
                    <a:pt x="418" y="20"/>
                  </a:moveTo>
                  <a:cubicBezTo>
                    <a:pt x="10" y="20"/>
                    <a:pt x="10" y="20"/>
                    <a:pt x="10" y="20"/>
                  </a:cubicBezTo>
                  <a:cubicBezTo>
                    <a:pt x="4" y="20"/>
                    <a:pt x="0" y="15"/>
                    <a:pt x="0" y="10"/>
                  </a:cubicBezTo>
                  <a:cubicBezTo>
                    <a:pt x="0" y="4"/>
                    <a:pt x="4" y="0"/>
                    <a:pt x="10" y="0"/>
                  </a:cubicBezTo>
                  <a:cubicBezTo>
                    <a:pt x="418" y="0"/>
                    <a:pt x="418" y="0"/>
                    <a:pt x="418" y="0"/>
                  </a:cubicBezTo>
                  <a:cubicBezTo>
                    <a:pt x="423" y="0"/>
                    <a:pt x="428" y="4"/>
                    <a:pt x="428" y="10"/>
                  </a:cubicBezTo>
                  <a:cubicBezTo>
                    <a:pt x="428" y="15"/>
                    <a:pt x="423" y="20"/>
                    <a:pt x="41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69"/>
            <p:cNvSpPr>
              <a:spLocks/>
            </p:cNvSpPr>
            <p:nvPr/>
          </p:nvSpPr>
          <p:spPr bwMode="auto">
            <a:xfrm>
              <a:off x="4198796" y="1898364"/>
              <a:ext cx="186048" cy="19059"/>
            </a:xfrm>
            <a:custGeom>
              <a:avLst/>
              <a:gdLst>
                <a:gd name="T0" fmla="*/ 184 w 194"/>
                <a:gd name="T1" fmla="*/ 20 h 20"/>
                <a:gd name="T2" fmla="*/ 10 w 194"/>
                <a:gd name="T3" fmla="*/ 20 h 20"/>
                <a:gd name="T4" fmla="*/ 0 w 194"/>
                <a:gd name="T5" fmla="*/ 10 h 20"/>
                <a:gd name="T6" fmla="*/ 10 w 194"/>
                <a:gd name="T7" fmla="*/ 0 h 20"/>
                <a:gd name="T8" fmla="*/ 184 w 194"/>
                <a:gd name="T9" fmla="*/ 0 h 20"/>
                <a:gd name="T10" fmla="*/ 194 w 194"/>
                <a:gd name="T11" fmla="*/ 10 h 20"/>
                <a:gd name="T12" fmla="*/ 184 w 19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94" h="20">
                  <a:moveTo>
                    <a:pt x="184" y="20"/>
                  </a:moveTo>
                  <a:cubicBezTo>
                    <a:pt x="10" y="20"/>
                    <a:pt x="10" y="20"/>
                    <a:pt x="10" y="20"/>
                  </a:cubicBezTo>
                  <a:cubicBezTo>
                    <a:pt x="4" y="20"/>
                    <a:pt x="0" y="16"/>
                    <a:pt x="0" y="10"/>
                  </a:cubicBezTo>
                  <a:cubicBezTo>
                    <a:pt x="0" y="5"/>
                    <a:pt x="4" y="0"/>
                    <a:pt x="10" y="0"/>
                  </a:cubicBezTo>
                  <a:cubicBezTo>
                    <a:pt x="184" y="0"/>
                    <a:pt x="184" y="0"/>
                    <a:pt x="184" y="0"/>
                  </a:cubicBezTo>
                  <a:cubicBezTo>
                    <a:pt x="190" y="0"/>
                    <a:pt x="194" y="5"/>
                    <a:pt x="194" y="10"/>
                  </a:cubicBezTo>
                  <a:cubicBezTo>
                    <a:pt x="194" y="16"/>
                    <a:pt x="190" y="20"/>
                    <a:pt x="184"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70"/>
            <p:cNvSpPr>
              <a:spLocks/>
            </p:cNvSpPr>
            <p:nvPr/>
          </p:nvSpPr>
          <p:spPr bwMode="auto">
            <a:xfrm>
              <a:off x="4198796" y="1951002"/>
              <a:ext cx="127965" cy="19059"/>
            </a:xfrm>
            <a:custGeom>
              <a:avLst/>
              <a:gdLst>
                <a:gd name="T0" fmla="*/ 123 w 133"/>
                <a:gd name="T1" fmla="*/ 20 h 20"/>
                <a:gd name="T2" fmla="*/ 10 w 133"/>
                <a:gd name="T3" fmla="*/ 20 h 20"/>
                <a:gd name="T4" fmla="*/ 0 w 133"/>
                <a:gd name="T5" fmla="*/ 10 h 20"/>
                <a:gd name="T6" fmla="*/ 10 w 133"/>
                <a:gd name="T7" fmla="*/ 0 h 20"/>
                <a:gd name="T8" fmla="*/ 123 w 133"/>
                <a:gd name="T9" fmla="*/ 0 h 20"/>
                <a:gd name="T10" fmla="*/ 133 w 133"/>
                <a:gd name="T11" fmla="*/ 10 h 20"/>
                <a:gd name="T12" fmla="*/ 123 w 13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33" h="20">
                  <a:moveTo>
                    <a:pt x="123" y="20"/>
                  </a:moveTo>
                  <a:cubicBezTo>
                    <a:pt x="10" y="20"/>
                    <a:pt x="10" y="20"/>
                    <a:pt x="10" y="20"/>
                  </a:cubicBezTo>
                  <a:cubicBezTo>
                    <a:pt x="4" y="20"/>
                    <a:pt x="0" y="16"/>
                    <a:pt x="0" y="10"/>
                  </a:cubicBezTo>
                  <a:cubicBezTo>
                    <a:pt x="0" y="5"/>
                    <a:pt x="4" y="0"/>
                    <a:pt x="10" y="0"/>
                  </a:cubicBezTo>
                  <a:cubicBezTo>
                    <a:pt x="123" y="0"/>
                    <a:pt x="123" y="0"/>
                    <a:pt x="123" y="0"/>
                  </a:cubicBezTo>
                  <a:cubicBezTo>
                    <a:pt x="129" y="0"/>
                    <a:pt x="133" y="5"/>
                    <a:pt x="133" y="10"/>
                  </a:cubicBezTo>
                  <a:cubicBezTo>
                    <a:pt x="133" y="16"/>
                    <a:pt x="129" y="20"/>
                    <a:pt x="12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1"/>
            <p:cNvSpPr>
              <a:spLocks/>
            </p:cNvSpPr>
            <p:nvPr/>
          </p:nvSpPr>
          <p:spPr bwMode="auto">
            <a:xfrm>
              <a:off x="4198796" y="2004548"/>
              <a:ext cx="201476" cy="19059"/>
            </a:xfrm>
            <a:custGeom>
              <a:avLst/>
              <a:gdLst>
                <a:gd name="T0" fmla="*/ 200 w 210"/>
                <a:gd name="T1" fmla="*/ 20 h 20"/>
                <a:gd name="T2" fmla="*/ 10 w 210"/>
                <a:gd name="T3" fmla="*/ 20 h 20"/>
                <a:gd name="T4" fmla="*/ 0 w 210"/>
                <a:gd name="T5" fmla="*/ 10 h 20"/>
                <a:gd name="T6" fmla="*/ 10 w 210"/>
                <a:gd name="T7" fmla="*/ 0 h 20"/>
                <a:gd name="T8" fmla="*/ 200 w 210"/>
                <a:gd name="T9" fmla="*/ 0 h 20"/>
                <a:gd name="T10" fmla="*/ 210 w 210"/>
                <a:gd name="T11" fmla="*/ 10 h 20"/>
                <a:gd name="T12" fmla="*/ 200 w 21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10" h="20">
                  <a:moveTo>
                    <a:pt x="200" y="20"/>
                  </a:moveTo>
                  <a:cubicBezTo>
                    <a:pt x="10" y="20"/>
                    <a:pt x="10" y="20"/>
                    <a:pt x="10" y="20"/>
                  </a:cubicBezTo>
                  <a:cubicBezTo>
                    <a:pt x="4" y="20"/>
                    <a:pt x="0" y="15"/>
                    <a:pt x="0" y="10"/>
                  </a:cubicBezTo>
                  <a:cubicBezTo>
                    <a:pt x="0" y="4"/>
                    <a:pt x="4" y="0"/>
                    <a:pt x="10" y="0"/>
                  </a:cubicBezTo>
                  <a:cubicBezTo>
                    <a:pt x="200" y="0"/>
                    <a:pt x="200" y="0"/>
                    <a:pt x="200" y="0"/>
                  </a:cubicBezTo>
                  <a:cubicBezTo>
                    <a:pt x="205" y="0"/>
                    <a:pt x="210" y="4"/>
                    <a:pt x="210" y="10"/>
                  </a:cubicBezTo>
                  <a:cubicBezTo>
                    <a:pt x="210" y="15"/>
                    <a:pt x="205" y="20"/>
                    <a:pt x="20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Freeform 72"/>
            <p:cNvSpPr>
              <a:spLocks/>
            </p:cNvSpPr>
            <p:nvPr/>
          </p:nvSpPr>
          <p:spPr bwMode="auto">
            <a:xfrm>
              <a:off x="4198796" y="2057185"/>
              <a:ext cx="172435" cy="19059"/>
            </a:xfrm>
            <a:custGeom>
              <a:avLst/>
              <a:gdLst>
                <a:gd name="T0" fmla="*/ 170 w 180"/>
                <a:gd name="T1" fmla="*/ 20 h 20"/>
                <a:gd name="T2" fmla="*/ 10 w 180"/>
                <a:gd name="T3" fmla="*/ 20 h 20"/>
                <a:gd name="T4" fmla="*/ 0 w 180"/>
                <a:gd name="T5" fmla="*/ 10 h 20"/>
                <a:gd name="T6" fmla="*/ 10 w 180"/>
                <a:gd name="T7" fmla="*/ 0 h 20"/>
                <a:gd name="T8" fmla="*/ 170 w 180"/>
                <a:gd name="T9" fmla="*/ 0 h 20"/>
                <a:gd name="T10" fmla="*/ 180 w 180"/>
                <a:gd name="T11" fmla="*/ 10 h 20"/>
                <a:gd name="T12" fmla="*/ 170 w 18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80" h="20">
                  <a:moveTo>
                    <a:pt x="170" y="20"/>
                  </a:moveTo>
                  <a:cubicBezTo>
                    <a:pt x="10" y="20"/>
                    <a:pt x="10" y="20"/>
                    <a:pt x="10" y="20"/>
                  </a:cubicBezTo>
                  <a:cubicBezTo>
                    <a:pt x="4" y="20"/>
                    <a:pt x="0" y="16"/>
                    <a:pt x="0" y="10"/>
                  </a:cubicBezTo>
                  <a:cubicBezTo>
                    <a:pt x="0" y="5"/>
                    <a:pt x="4" y="0"/>
                    <a:pt x="10" y="0"/>
                  </a:cubicBezTo>
                  <a:cubicBezTo>
                    <a:pt x="170" y="0"/>
                    <a:pt x="170" y="0"/>
                    <a:pt x="170" y="0"/>
                  </a:cubicBezTo>
                  <a:cubicBezTo>
                    <a:pt x="176" y="0"/>
                    <a:pt x="180" y="5"/>
                    <a:pt x="180" y="10"/>
                  </a:cubicBezTo>
                  <a:cubicBezTo>
                    <a:pt x="180" y="16"/>
                    <a:pt x="176" y="20"/>
                    <a:pt x="17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23" name="Group 122">
            <a:extLst>
              <a:ext uri="{C183D7F6-B498-43B3-948B-1728B52AA6E4}">
                <adec:decorative xmlns:adec="http://schemas.microsoft.com/office/drawing/2017/decorative" val="1"/>
              </a:ext>
            </a:extLst>
          </p:cNvPr>
          <p:cNvGrpSpPr/>
          <p:nvPr/>
        </p:nvGrpSpPr>
        <p:grpSpPr>
          <a:xfrm>
            <a:off x="3028128" y="3418781"/>
            <a:ext cx="651621" cy="537270"/>
            <a:chOff x="5270410" y="3065474"/>
            <a:chExt cx="651621" cy="537270"/>
          </a:xfrm>
          <a:solidFill>
            <a:schemeClr val="accent1">
              <a:lumMod val="60000"/>
              <a:lumOff val="40000"/>
            </a:schemeClr>
          </a:solidFill>
        </p:grpSpPr>
        <p:sp>
          <p:nvSpPr>
            <p:cNvPr id="124" name="Freeform 108"/>
            <p:cNvSpPr>
              <a:spLocks noEditPoints="1"/>
            </p:cNvSpPr>
            <p:nvPr/>
          </p:nvSpPr>
          <p:spPr bwMode="auto">
            <a:xfrm>
              <a:off x="5393836" y="3139894"/>
              <a:ext cx="386616" cy="155191"/>
            </a:xfrm>
            <a:custGeom>
              <a:avLst/>
              <a:gdLst>
                <a:gd name="T0" fmla="*/ 202 w 404"/>
                <a:gd name="T1" fmla="*/ 162 h 162"/>
                <a:gd name="T2" fmla="*/ 198 w 404"/>
                <a:gd name="T3" fmla="*/ 162 h 162"/>
                <a:gd name="T4" fmla="*/ 7 w 404"/>
                <a:gd name="T5" fmla="*/ 91 h 162"/>
                <a:gd name="T6" fmla="*/ 0 w 404"/>
                <a:gd name="T7" fmla="*/ 81 h 162"/>
                <a:gd name="T8" fmla="*/ 7 w 404"/>
                <a:gd name="T9" fmla="*/ 72 h 162"/>
                <a:gd name="T10" fmla="*/ 198 w 404"/>
                <a:gd name="T11" fmla="*/ 1 h 162"/>
                <a:gd name="T12" fmla="*/ 205 w 404"/>
                <a:gd name="T13" fmla="*/ 1 h 162"/>
                <a:gd name="T14" fmla="*/ 397 w 404"/>
                <a:gd name="T15" fmla="*/ 72 h 162"/>
                <a:gd name="T16" fmla="*/ 404 w 404"/>
                <a:gd name="T17" fmla="*/ 81 h 162"/>
                <a:gd name="T18" fmla="*/ 397 w 404"/>
                <a:gd name="T19" fmla="*/ 91 h 162"/>
                <a:gd name="T20" fmla="*/ 205 w 404"/>
                <a:gd name="T21" fmla="*/ 162 h 162"/>
                <a:gd name="T22" fmla="*/ 202 w 404"/>
                <a:gd name="T23" fmla="*/ 162 h 162"/>
                <a:gd name="T24" fmla="*/ 39 w 404"/>
                <a:gd name="T25" fmla="*/ 81 h 162"/>
                <a:gd name="T26" fmla="*/ 202 w 404"/>
                <a:gd name="T27" fmla="*/ 142 h 162"/>
                <a:gd name="T28" fmla="*/ 365 w 404"/>
                <a:gd name="T29" fmla="*/ 81 h 162"/>
                <a:gd name="T30" fmla="*/ 202 w 404"/>
                <a:gd name="T31" fmla="*/ 21 h 162"/>
                <a:gd name="T32" fmla="*/ 39 w 404"/>
                <a:gd name="T33"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4" h="162">
                  <a:moveTo>
                    <a:pt x="202" y="162"/>
                  </a:moveTo>
                  <a:cubicBezTo>
                    <a:pt x="201" y="162"/>
                    <a:pt x="200" y="162"/>
                    <a:pt x="198" y="162"/>
                  </a:cubicBezTo>
                  <a:cubicBezTo>
                    <a:pt x="7" y="91"/>
                    <a:pt x="7" y="91"/>
                    <a:pt x="7" y="91"/>
                  </a:cubicBezTo>
                  <a:cubicBezTo>
                    <a:pt x="3" y="89"/>
                    <a:pt x="0" y="85"/>
                    <a:pt x="0" y="81"/>
                  </a:cubicBezTo>
                  <a:cubicBezTo>
                    <a:pt x="0" y="77"/>
                    <a:pt x="3" y="73"/>
                    <a:pt x="7" y="72"/>
                  </a:cubicBezTo>
                  <a:cubicBezTo>
                    <a:pt x="198" y="1"/>
                    <a:pt x="198" y="1"/>
                    <a:pt x="198" y="1"/>
                  </a:cubicBezTo>
                  <a:cubicBezTo>
                    <a:pt x="201" y="0"/>
                    <a:pt x="203" y="0"/>
                    <a:pt x="205" y="1"/>
                  </a:cubicBezTo>
                  <a:cubicBezTo>
                    <a:pt x="397" y="72"/>
                    <a:pt x="397" y="72"/>
                    <a:pt x="397" y="72"/>
                  </a:cubicBezTo>
                  <a:cubicBezTo>
                    <a:pt x="401" y="73"/>
                    <a:pt x="404" y="77"/>
                    <a:pt x="404" y="81"/>
                  </a:cubicBezTo>
                  <a:cubicBezTo>
                    <a:pt x="404" y="85"/>
                    <a:pt x="401" y="89"/>
                    <a:pt x="397" y="91"/>
                  </a:cubicBezTo>
                  <a:cubicBezTo>
                    <a:pt x="205" y="162"/>
                    <a:pt x="205" y="162"/>
                    <a:pt x="205" y="162"/>
                  </a:cubicBezTo>
                  <a:cubicBezTo>
                    <a:pt x="204" y="162"/>
                    <a:pt x="203" y="162"/>
                    <a:pt x="202" y="162"/>
                  </a:cubicBezTo>
                  <a:close/>
                  <a:moveTo>
                    <a:pt x="39" y="81"/>
                  </a:moveTo>
                  <a:cubicBezTo>
                    <a:pt x="202" y="142"/>
                    <a:pt x="202" y="142"/>
                    <a:pt x="202" y="142"/>
                  </a:cubicBezTo>
                  <a:cubicBezTo>
                    <a:pt x="365" y="81"/>
                    <a:pt x="365" y="81"/>
                    <a:pt x="365" y="81"/>
                  </a:cubicBezTo>
                  <a:cubicBezTo>
                    <a:pt x="202" y="21"/>
                    <a:pt x="202" y="21"/>
                    <a:pt x="202" y="21"/>
                  </a:cubicBezTo>
                  <a:lnTo>
                    <a:pt x="39"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 name="Freeform 109"/>
            <p:cNvSpPr>
              <a:spLocks noEditPoints="1"/>
            </p:cNvSpPr>
            <p:nvPr/>
          </p:nvSpPr>
          <p:spPr bwMode="auto">
            <a:xfrm>
              <a:off x="5478239" y="3237909"/>
              <a:ext cx="218720" cy="135225"/>
            </a:xfrm>
            <a:custGeom>
              <a:avLst/>
              <a:gdLst>
                <a:gd name="T0" fmla="*/ 114 w 228"/>
                <a:gd name="T1" fmla="*/ 141 h 141"/>
                <a:gd name="T2" fmla="*/ 62 w 228"/>
                <a:gd name="T3" fmla="*/ 137 h 141"/>
                <a:gd name="T4" fmla="*/ 16 w 228"/>
                <a:gd name="T5" fmla="*/ 124 h 141"/>
                <a:gd name="T6" fmla="*/ 5 w 228"/>
                <a:gd name="T7" fmla="*/ 117 h 141"/>
                <a:gd name="T8" fmla="*/ 0 w 228"/>
                <a:gd name="T9" fmla="*/ 108 h 141"/>
                <a:gd name="T10" fmla="*/ 0 w 228"/>
                <a:gd name="T11" fmla="*/ 106 h 141"/>
                <a:gd name="T12" fmla="*/ 0 w 228"/>
                <a:gd name="T13" fmla="*/ 11 h 141"/>
                <a:gd name="T14" fmla="*/ 4 w 228"/>
                <a:gd name="T15" fmla="*/ 3 h 141"/>
                <a:gd name="T16" fmla="*/ 13 w 228"/>
                <a:gd name="T17" fmla="*/ 1 h 141"/>
                <a:gd name="T18" fmla="*/ 114 w 228"/>
                <a:gd name="T19" fmla="*/ 39 h 141"/>
                <a:gd name="T20" fmla="*/ 215 w 228"/>
                <a:gd name="T21" fmla="*/ 1 h 141"/>
                <a:gd name="T22" fmla="*/ 224 w 228"/>
                <a:gd name="T23" fmla="*/ 3 h 141"/>
                <a:gd name="T24" fmla="*/ 228 w 228"/>
                <a:gd name="T25" fmla="*/ 11 h 141"/>
                <a:gd name="T26" fmla="*/ 228 w 228"/>
                <a:gd name="T27" fmla="*/ 106 h 141"/>
                <a:gd name="T28" fmla="*/ 228 w 228"/>
                <a:gd name="T29" fmla="*/ 108 h 141"/>
                <a:gd name="T30" fmla="*/ 222 w 228"/>
                <a:gd name="T31" fmla="*/ 117 h 141"/>
                <a:gd name="T32" fmla="*/ 212 w 228"/>
                <a:gd name="T33" fmla="*/ 124 h 141"/>
                <a:gd name="T34" fmla="*/ 166 w 228"/>
                <a:gd name="T35" fmla="*/ 137 h 141"/>
                <a:gd name="T36" fmla="*/ 166 w 228"/>
                <a:gd name="T37" fmla="*/ 137 h 141"/>
                <a:gd name="T38" fmla="*/ 114 w 228"/>
                <a:gd name="T39" fmla="*/ 141 h 141"/>
                <a:gd name="T40" fmla="*/ 20 w 228"/>
                <a:gd name="T41" fmla="*/ 103 h 141"/>
                <a:gd name="T42" fmla="*/ 25 w 228"/>
                <a:gd name="T43" fmla="*/ 106 h 141"/>
                <a:gd name="T44" fmla="*/ 65 w 228"/>
                <a:gd name="T45" fmla="*/ 117 h 141"/>
                <a:gd name="T46" fmla="*/ 163 w 228"/>
                <a:gd name="T47" fmla="*/ 117 h 141"/>
                <a:gd name="T48" fmla="*/ 163 w 228"/>
                <a:gd name="T49" fmla="*/ 117 h 141"/>
                <a:gd name="T50" fmla="*/ 203 w 228"/>
                <a:gd name="T51" fmla="*/ 106 h 141"/>
                <a:gd name="T52" fmla="*/ 208 w 228"/>
                <a:gd name="T53" fmla="*/ 103 h 141"/>
                <a:gd name="T54" fmla="*/ 208 w 228"/>
                <a:gd name="T55" fmla="*/ 25 h 141"/>
                <a:gd name="T56" fmla="*/ 117 w 228"/>
                <a:gd name="T57" fmla="*/ 59 h 141"/>
                <a:gd name="T58" fmla="*/ 110 w 228"/>
                <a:gd name="T59" fmla="*/ 59 h 141"/>
                <a:gd name="T60" fmla="*/ 20 w 228"/>
                <a:gd name="T61" fmla="*/ 25 h 141"/>
                <a:gd name="T62" fmla="*/ 20 w 228"/>
                <a:gd name="T63" fmla="*/ 10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41">
                  <a:moveTo>
                    <a:pt x="114" y="141"/>
                  </a:moveTo>
                  <a:cubicBezTo>
                    <a:pt x="96" y="141"/>
                    <a:pt x="78" y="139"/>
                    <a:pt x="62" y="137"/>
                  </a:cubicBezTo>
                  <a:cubicBezTo>
                    <a:pt x="43" y="134"/>
                    <a:pt x="27" y="129"/>
                    <a:pt x="16" y="124"/>
                  </a:cubicBezTo>
                  <a:cubicBezTo>
                    <a:pt x="11" y="122"/>
                    <a:pt x="8" y="120"/>
                    <a:pt x="5" y="117"/>
                  </a:cubicBezTo>
                  <a:cubicBezTo>
                    <a:pt x="3" y="114"/>
                    <a:pt x="1" y="112"/>
                    <a:pt x="0" y="108"/>
                  </a:cubicBezTo>
                  <a:cubicBezTo>
                    <a:pt x="0" y="107"/>
                    <a:pt x="0" y="107"/>
                    <a:pt x="0" y="106"/>
                  </a:cubicBezTo>
                  <a:cubicBezTo>
                    <a:pt x="0" y="11"/>
                    <a:pt x="0" y="11"/>
                    <a:pt x="0" y="11"/>
                  </a:cubicBezTo>
                  <a:cubicBezTo>
                    <a:pt x="0" y="7"/>
                    <a:pt x="1" y="4"/>
                    <a:pt x="4" y="3"/>
                  </a:cubicBezTo>
                  <a:cubicBezTo>
                    <a:pt x="7" y="1"/>
                    <a:pt x="10" y="0"/>
                    <a:pt x="13" y="1"/>
                  </a:cubicBezTo>
                  <a:cubicBezTo>
                    <a:pt x="114" y="39"/>
                    <a:pt x="114" y="39"/>
                    <a:pt x="114" y="39"/>
                  </a:cubicBezTo>
                  <a:cubicBezTo>
                    <a:pt x="215" y="1"/>
                    <a:pt x="215" y="1"/>
                    <a:pt x="215" y="1"/>
                  </a:cubicBezTo>
                  <a:cubicBezTo>
                    <a:pt x="218" y="0"/>
                    <a:pt x="221" y="1"/>
                    <a:pt x="224" y="3"/>
                  </a:cubicBezTo>
                  <a:cubicBezTo>
                    <a:pt x="226" y="4"/>
                    <a:pt x="228" y="7"/>
                    <a:pt x="228" y="11"/>
                  </a:cubicBezTo>
                  <a:cubicBezTo>
                    <a:pt x="228" y="106"/>
                    <a:pt x="228" y="106"/>
                    <a:pt x="228" y="106"/>
                  </a:cubicBezTo>
                  <a:cubicBezTo>
                    <a:pt x="228" y="106"/>
                    <a:pt x="228" y="107"/>
                    <a:pt x="228" y="108"/>
                  </a:cubicBezTo>
                  <a:cubicBezTo>
                    <a:pt x="227" y="111"/>
                    <a:pt x="225" y="114"/>
                    <a:pt x="222" y="117"/>
                  </a:cubicBezTo>
                  <a:cubicBezTo>
                    <a:pt x="220" y="120"/>
                    <a:pt x="216" y="122"/>
                    <a:pt x="212" y="124"/>
                  </a:cubicBezTo>
                  <a:cubicBezTo>
                    <a:pt x="201" y="129"/>
                    <a:pt x="185" y="134"/>
                    <a:pt x="166" y="137"/>
                  </a:cubicBezTo>
                  <a:cubicBezTo>
                    <a:pt x="166" y="137"/>
                    <a:pt x="166" y="137"/>
                    <a:pt x="166" y="137"/>
                  </a:cubicBezTo>
                  <a:cubicBezTo>
                    <a:pt x="149" y="139"/>
                    <a:pt x="131" y="141"/>
                    <a:pt x="114" y="141"/>
                  </a:cubicBezTo>
                  <a:close/>
                  <a:moveTo>
                    <a:pt x="20" y="103"/>
                  </a:moveTo>
                  <a:cubicBezTo>
                    <a:pt x="21" y="104"/>
                    <a:pt x="22" y="105"/>
                    <a:pt x="25" y="106"/>
                  </a:cubicBezTo>
                  <a:cubicBezTo>
                    <a:pt x="34" y="110"/>
                    <a:pt x="48" y="114"/>
                    <a:pt x="65" y="117"/>
                  </a:cubicBezTo>
                  <a:cubicBezTo>
                    <a:pt x="96" y="122"/>
                    <a:pt x="132" y="122"/>
                    <a:pt x="163" y="117"/>
                  </a:cubicBezTo>
                  <a:cubicBezTo>
                    <a:pt x="163" y="117"/>
                    <a:pt x="163" y="117"/>
                    <a:pt x="163" y="117"/>
                  </a:cubicBezTo>
                  <a:cubicBezTo>
                    <a:pt x="180" y="114"/>
                    <a:pt x="194" y="110"/>
                    <a:pt x="203" y="106"/>
                  </a:cubicBezTo>
                  <a:cubicBezTo>
                    <a:pt x="206" y="105"/>
                    <a:pt x="207" y="104"/>
                    <a:pt x="208" y="103"/>
                  </a:cubicBezTo>
                  <a:cubicBezTo>
                    <a:pt x="208" y="25"/>
                    <a:pt x="208" y="25"/>
                    <a:pt x="208" y="25"/>
                  </a:cubicBezTo>
                  <a:cubicBezTo>
                    <a:pt x="117" y="59"/>
                    <a:pt x="117" y="59"/>
                    <a:pt x="117" y="59"/>
                  </a:cubicBezTo>
                  <a:cubicBezTo>
                    <a:pt x="115" y="60"/>
                    <a:pt x="113" y="60"/>
                    <a:pt x="110" y="59"/>
                  </a:cubicBezTo>
                  <a:cubicBezTo>
                    <a:pt x="20" y="25"/>
                    <a:pt x="20" y="25"/>
                    <a:pt x="20" y="25"/>
                  </a:cubicBezTo>
                  <a:lnTo>
                    <a:pt x="20"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 name="Freeform 110"/>
            <p:cNvSpPr>
              <a:spLocks/>
            </p:cNvSpPr>
            <p:nvPr/>
          </p:nvSpPr>
          <p:spPr bwMode="auto">
            <a:xfrm>
              <a:off x="5761394" y="3207960"/>
              <a:ext cx="19059" cy="96200"/>
            </a:xfrm>
            <a:custGeom>
              <a:avLst/>
              <a:gdLst>
                <a:gd name="T0" fmla="*/ 10 w 20"/>
                <a:gd name="T1" fmla="*/ 101 h 101"/>
                <a:gd name="T2" fmla="*/ 0 w 20"/>
                <a:gd name="T3" fmla="*/ 91 h 101"/>
                <a:gd name="T4" fmla="*/ 0 w 20"/>
                <a:gd name="T5" fmla="*/ 10 h 101"/>
                <a:gd name="T6" fmla="*/ 10 w 20"/>
                <a:gd name="T7" fmla="*/ 0 h 101"/>
                <a:gd name="T8" fmla="*/ 20 w 20"/>
                <a:gd name="T9" fmla="*/ 10 h 101"/>
                <a:gd name="T10" fmla="*/ 20 w 20"/>
                <a:gd name="T11" fmla="*/ 91 h 101"/>
                <a:gd name="T12" fmla="*/ 10 w 2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20" h="101">
                  <a:moveTo>
                    <a:pt x="10" y="101"/>
                  </a:moveTo>
                  <a:cubicBezTo>
                    <a:pt x="4" y="101"/>
                    <a:pt x="0" y="97"/>
                    <a:pt x="0" y="91"/>
                  </a:cubicBezTo>
                  <a:cubicBezTo>
                    <a:pt x="0" y="10"/>
                    <a:pt x="0" y="10"/>
                    <a:pt x="0" y="10"/>
                  </a:cubicBezTo>
                  <a:cubicBezTo>
                    <a:pt x="0" y="5"/>
                    <a:pt x="4" y="0"/>
                    <a:pt x="10" y="0"/>
                  </a:cubicBezTo>
                  <a:cubicBezTo>
                    <a:pt x="15" y="0"/>
                    <a:pt x="20" y="5"/>
                    <a:pt x="20" y="10"/>
                  </a:cubicBezTo>
                  <a:cubicBezTo>
                    <a:pt x="20" y="91"/>
                    <a:pt x="20" y="91"/>
                    <a:pt x="20" y="91"/>
                  </a:cubicBezTo>
                  <a:cubicBezTo>
                    <a:pt x="20" y="97"/>
                    <a:pt x="15" y="101"/>
                    <a:pt x="10" y="1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 name="Freeform 111"/>
            <p:cNvSpPr>
              <a:spLocks noEditPoints="1"/>
            </p:cNvSpPr>
            <p:nvPr/>
          </p:nvSpPr>
          <p:spPr bwMode="auto">
            <a:xfrm>
              <a:off x="5749596" y="3286009"/>
              <a:ext cx="42655" cy="44470"/>
            </a:xfrm>
            <a:custGeom>
              <a:avLst/>
              <a:gdLst>
                <a:gd name="T0" fmla="*/ 23 w 45"/>
                <a:gd name="T1" fmla="*/ 46 h 46"/>
                <a:gd name="T2" fmla="*/ 0 w 45"/>
                <a:gd name="T3" fmla="*/ 23 h 46"/>
                <a:gd name="T4" fmla="*/ 23 w 45"/>
                <a:gd name="T5" fmla="*/ 0 h 46"/>
                <a:gd name="T6" fmla="*/ 45 w 45"/>
                <a:gd name="T7" fmla="*/ 23 h 46"/>
                <a:gd name="T8" fmla="*/ 23 w 45"/>
                <a:gd name="T9" fmla="*/ 46 h 46"/>
                <a:gd name="T10" fmla="*/ 23 w 45"/>
                <a:gd name="T11" fmla="*/ 20 h 46"/>
                <a:gd name="T12" fmla="*/ 20 w 45"/>
                <a:gd name="T13" fmla="*/ 23 h 46"/>
                <a:gd name="T14" fmla="*/ 23 w 45"/>
                <a:gd name="T15" fmla="*/ 26 h 46"/>
                <a:gd name="T16" fmla="*/ 25 w 45"/>
                <a:gd name="T17" fmla="*/ 23 h 46"/>
                <a:gd name="T18" fmla="*/ 23 w 45"/>
                <a:gd name="T19"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6">
                  <a:moveTo>
                    <a:pt x="23" y="46"/>
                  </a:moveTo>
                  <a:cubicBezTo>
                    <a:pt x="10" y="46"/>
                    <a:pt x="0" y="35"/>
                    <a:pt x="0" y="23"/>
                  </a:cubicBezTo>
                  <a:cubicBezTo>
                    <a:pt x="0" y="10"/>
                    <a:pt x="10" y="0"/>
                    <a:pt x="23" y="0"/>
                  </a:cubicBezTo>
                  <a:cubicBezTo>
                    <a:pt x="35" y="0"/>
                    <a:pt x="45" y="10"/>
                    <a:pt x="45" y="23"/>
                  </a:cubicBezTo>
                  <a:cubicBezTo>
                    <a:pt x="45" y="35"/>
                    <a:pt x="35" y="46"/>
                    <a:pt x="23" y="46"/>
                  </a:cubicBezTo>
                  <a:close/>
                  <a:moveTo>
                    <a:pt x="23" y="20"/>
                  </a:moveTo>
                  <a:cubicBezTo>
                    <a:pt x="21" y="20"/>
                    <a:pt x="20" y="21"/>
                    <a:pt x="20" y="23"/>
                  </a:cubicBezTo>
                  <a:cubicBezTo>
                    <a:pt x="20" y="24"/>
                    <a:pt x="21" y="26"/>
                    <a:pt x="23" y="26"/>
                  </a:cubicBezTo>
                  <a:cubicBezTo>
                    <a:pt x="24" y="26"/>
                    <a:pt x="25" y="24"/>
                    <a:pt x="25" y="23"/>
                  </a:cubicBezTo>
                  <a:cubicBezTo>
                    <a:pt x="25" y="21"/>
                    <a:pt x="24" y="20"/>
                    <a:pt x="2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 name="Freeform 112"/>
            <p:cNvSpPr>
              <a:spLocks noEditPoints="1"/>
            </p:cNvSpPr>
            <p:nvPr/>
          </p:nvSpPr>
          <p:spPr bwMode="auto">
            <a:xfrm>
              <a:off x="5743243" y="3311421"/>
              <a:ext cx="54453" cy="74419"/>
            </a:xfrm>
            <a:custGeom>
              <a:avLst/>
              <a:gdLst>
                <a:gd name="T0" fmla="*/ 47 w 57"/>
                <a:gd name="T1" fmla="*/ 78 h 78"/>
                <a:gd name="T2" fmla="*/ 47 w 57"/>
                <a:gd name="T3" fmla="*/ 78 h 78"/>
                <a:gd name="T4" fmla="*/ 11 w 57"/>
                <a:gd name="T5" fmla="*/ 78 h 78"/>
                <a:gd name="T6" fmla="*/ 3 w 57"/>
                <a:gd name="T7" fmla="*/ 74 h 78"/>
                <a:gd name="T8" fmla="*/ 1 w 57"/>
                <a:gd name="T9" fmla="*/ 65 h 78"/>
                <a:gd name="T10" fmla="*/ 19 w 57"/>
                <a:gd name="T11" fmla="*/ 7 h 78"/>
                <a:gd name="T12" fmla="*/ 29 w 57"/>
                <a:gd name="T13" fmla="*/ 0 h 78"/>
                <a:gd name="T14" fmla="*/ 29 w 57"/>
                <a:gd name="T15" fmla="*/ 0 h 78"/>
                <a:gd name="T16" fmla="*/ 38 w 57"/>
                <a:gd name="T17" fmla="*/ 7 h 78"/>
                <a:gd name="T18" fmla="*/ 56 w 57"/>
                <a:gd name="T19" fmla="*/ 64 h 78"/>
                <a:gd name="T20" fmla="*/ 57 w 57"/>
                <a:gd name="T21" fmla="*/ 68 h 78"/>
                <a:gd name="T22" fmla="*/ 47 w 57"/>
                <a:gd name="T23" fmla="*/ 78 h 78"/>
                <a:gd name="T24" fmla="*/ 24 w 57"/>
                <a:gd name="T25" fmla="*/ 58 h 78"/>
                <a:gd name="T26" fmla="*/ 33 w 57"/>
                <a:gd name="T27" fmla="*/ 58 h 78"/>
                <a:gd name="T28" fmla="*/ 29 w 57"/>
                <a:gd name="T29" fmla="*/ 44 h 78"/>
                <a:gd name="T30" fmla="*/ 24 w 57"/>
                <a:gd name="T31"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8">
                  <a:moveTo>
                    <a:pt x="47" y="78"/>
                  </a:moveTo>
                  <a:cubicBezTo>
                    <a:pt x="47" y="78"/>
                    <a:pt x="47" y="78"/>
                    <a:pt x="47" y="78"/>
                  </a:cubicBezTo>
                  <a:cubicBezTo>
                    <a:pt x="11" y="78"/>
                    <a:pt x="11" y="78"/>
                    <a:pt x="11" y="78"/>
                  </a:cubicBezTo>
                  <a:cubicBezTo>
                    <a:pt x="7" y="78"/>
                    <a:pt x="4" y="76"/>
                    <a:pt x="3" y="74"/>
                  </a:cubicBezTo>
                  <a:cubicBezTo>
                    <a:pt x="1" y="71"/>
                    <a:pt x="0" y="68"/>
                    <a:pt x="1" y="65"/>
                  </a:cubicBezTo>
                  <a:cubicBezTo>
                    <a:pt x="19" y="7"/>
                    <a:pt x="19" y="7"/>
                    <a:pt x="19" y="7"/>
                  </a:cubicBezTo>
                  <a:cubicBezTo>
                    <a:pt x="21" y="3"/>
                    <a:pt x="24" y="0"/>
                    <a:pt x="29" y="0"/>
                  </a:cubicBezTo>
                  <a:cubicBezTo>
                    <a:pt x="29" y="0"/>
                    <a:pt x="29" y="0"/>
                    <a:pt x="29" y="0"/>
                  </a:cubicBezTo>
                  <a:cubicBezTo>
                    <a:pt x="33" y="0"/>
                    <a:pt x="37" y="3"/>
                    <a:pt x="38" y="7"/>
                  </a:cubicBezTo>
                  <a:cubicBezTo>
                    <a:pt x="56" y="64"/>
                    <a:pt x="56" y="64"/>
                    <a:pt x="56" y="64"/>
                  </a:cubicBezTo>
                  <a:cubicBezTo>
                    <a:pt x="57" y="65"/>
                    <a:pt x="57" y="66"/>
                    <a:pt x="57" y="68"/>
                  </a:cubicBezTo>
                  <a:cubicBezTo>
                    <a:pt x="57" y="73"/>
                    <a:pt x="53" y="78"/>
                    <a:pt x="47" y="78"/>
                  </a:cubicBezTo>
                  <a:close/>
                  <a:moveTo>
                    <a:pt x="24" y="58"/>
                  </a:moveTo>
                  <a:cubicBezTo>
                    <a:pt x="33" y="58"/>
                    <a:pt x="33" y="58"/>
                    <a:pt x="33" y="58"/>
                  </a:cubicBezTo>
                  <a:cubicBezTo>
                    <a:pt x="29" y="44"/>
                    <a:pt x="29" y="44"/>
                    <a:pt x="29" y="44"/>
                  </a:cubicBezTo>
                  <a:lnTo>
                    <a:pt x="24"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113"/>
            <p:cNvSpPr>
              <a:spLocks noEditPoints="1"/>
            </p:cNvSpPr>
            <p:nvPr/>
          </p:nvSpPr>
          <p:spPr bwMode="auto">
            <a:xfrm>
              <a:off x="5564456" y="3197977"/>
              <a:ext cx="46285" cy="39025"/>
            </a:xfrm>
            <a:custGeom>
              <a:avLst/>
              <a:gdLst>
                <a:gd name="T0" fmla="*/ 24 w 48"/>
                <a:gd name="T1" fmla="*/ 41 h 41"/>
                <a:gd name="T2" fmla="*/ 0 w 48"/>
                <a:gd name="T3" fmla="*/ 20 h 41"/>
                <a:gd name="T4" fmla="*/ 24 w 48"/>
                <a:gd name="T5" fmla="*/ 0 h 41"/>
                <a:gd name="T6" fmla="*/ 48 w 48"/>
                <a:gd name="T7" fmla="*/ 20 h 41"/>
                <a:gd name="T8" fmla="*/ 24 w 48"/>
                <a:gd name="T9" fmla="*/ 41 h 41"/>
                <a:gd name="T10" fmla="*/ 21 w 48"/>
                <a:gd name="T11" fmla="*/ 20 h 41"/>
                <a:gd name="T12" fmla="*/ 27 w 48"/>
                <a:gd name="T13" fmla="*/ 20 h 41"/>
                <a:gd name="T14" fmla="*/ 21 w 48"/>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1">
                  <a:moveTo>
                    <a:pt x="24" y="41"/>
                  </a:moveTo>
                  <a:cubicBezTo>
                    <a:pt x="10" y="41"/>
                    <a:pt x="0" y="32"/>
                    <a:pt x="0" y="20"/>
                  </a:cubicBezTo>
                  <a:cubicBezTo>
                    <a:pt x="0" y="9"/>
                    <a:pt x="10" y="0"/>
                    <a:pt x="24" y="0"/>
                  </a:cubicBezTo>
                  <a:cubicBezTo>
                    <a:pt x="37" y="0"/>
                    <a:pt x="48" y="9"/>
                    <a:pt x="48" y="20"/>
                  </a:cubicBezTo>
                  <a:cubicBezTo>
                    <a:pt x="48" y="32"/>
                    <a:pt x="37" y="41"/>
                    <a:pt x="24" y="41"/>
                  </a:cubicBezTo>
                  <a:close/>
                  <a:moveTo>
                    <a:pt x="21" y="20"/>
                  </a:moveTo>
                  <a:cubicBezTo>
                    <a:pt x="23" y="21"/>
                    <a:pt x="25" y="21"/>
                    <a:pt x="27" y="20"/>
                  </a:cubicBezTo>
                  <a:cubicBezTo>
                    <a:pt x="25" y="20"/>
                    <a:pt x="23" y="20"/>
                    <a:pt x="2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114"/>
            <p:cNvSpPr>
              <a:spLocks/>
            </p:cNvSpPr>
            <p:nvPr/>
          </p:nvSpPr>
          <p:spPr bwMode="auto">
            <a:xfrm>
              <a:off x="5592590" y="3207960"/>
              <a:ext cx="186048" cy="19059"/>
            </a:xfrm>
            <a:custGeom>
              <a:avLst/>
              <a:gdLst>
                <a:gd name="T0" fmla="*/ 185 w 195"/>
                <a:gd name="T1" fmla="*/ 20 h 20"/>
                <a:gd name="T2" fmla="*/ 10 w 195"/>
                <a:gd name="T3" fmla="*/ 20 h 20"/>
                <a:gd name="T4" fmla="*/ 0 w 195"/>
                <a:gd name="T5" fmla="*/ 10 h 20"/>
                <a:gd name="T6" fmla="*/ 10 w 195"/>
                <a:gd name="T7" fmla="*/ 0 h 20"/>
                <a:gd name="T8" fmla="*/ 185 w 195"/>
                <a:gd name="T9" fmla="*/ 0 h 20"/>
                <a:gd name="T10" fmla="*/ 195 w 195"/>
                <a:gd name="T11" fmla="*/ 10 h 20"/>
                <a:gd name="T12" fmla="*/ 185 w 19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95" h="20">
                  <a:moveTo>
                    <a:pt x="185" y="20"/>
                  </a:moveTo>
                  <a:cubicBezTo>
                    <a:pt x="10" y="20"/>
                    <a:pt x="10" y="20"/>
                    <a:pt x="10" y="20"/>
                  </a:cubicBezTo>
                  <a:cubicBezTo>
                    <a:pt x="5" y="20"/>
                    <a:pt x="0" y="16"/>
                    <a:pt x="0" y="10"/>
                  </a:cubicBezTo>
                  <a:cubicBezTo>
                    <a:pt x="0" y="5"/>
                    <a:pt x="5" y="0"/>
                    <a:pt x="10" y="0"/>
                  </a:cubicBezTo>
                  <a:cubicBezTo>
                    <a:pt x="185" y="0"/>
                    <a:pt x="185" y="0"/>
                    <a:pt x="185" y="0"/>
                  </a:cubicBezTo>
                  <a:cubicBezTo>
                    <a:pt x="191" y="0"/>
                    <a:pt x="195" y="5"/>
                    <a:pt x="195" y="10"/>
                  </a:cubicBezTo>
                  <a:cubicBezTo>
                    <a:pt x="195" y="16"/>
                    <a:pt x="191" y="20"/>
                    <a:pt x="185"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 name="Freeform 115"/>
            <p:cNvSpPr>
              <a:spLocks noEditPoints="1"/>
            </p:cNvSpPr>
            <p:nvPr/>
          </p:nvSpPr>
          <p:spPr bwMode="auto">
            <a:xfrm>
              <a:off x="5270410" y="3065474"/>
              <a:ext cx="651621" cy="420196"/>
            </a:xfrm>
            <a:custGeom>
              <a:avLst/>
              <a:gdLst>
                <a:gd name="T0" fmla="*/ 657 w 680"/>
                <a:gd name="T1" fmla="*/ 438 h 438"/>
                <a:gd name="T2" fmla="*/ 23 w 680"/>
                <a:gd name="T3" fmla="*/ 438 h 438"/>
                <a:gd name="T4" fmla="*/ 0 w 680"/>
                <a:gd name="T5" fmla="*/ 415 h 438"/>
                <a:gd name="T6" fmla="*/ 0 w 680"/>
                <a:gd name="T7" fmla="*/ 23 h 438"/>
                <a:gd name="T8" fmla="*/ 23 w 680"/>
                <a:gd name="T9" fmla="*/ 0 h 438"/>
                <a:gd name="T10" fmla="*/ 657 w 680"/>
                <a:gd name="T11" fmla="*/ 0 h 438"/>
                <a:gd name="T12" fmla="*/ 680 w 680"/>
                <a:gd name="T13" fmla="*/ 23 h 438"/>
                <a:gd name="T14" fmla="*/ 680 w 680"/>
                <a:gd name="T15" fmla="*/ 415 h 438"/>
                <a:gd name="T16" fmla="*/ 657 w 680"/>
                <a:gd name="T17" fmla="*/ 438 h 438"/>
                <a:gd name="T18" fmla="*/ 23 w 680"/>
                <a:gd name="T19" fmla="*/ 20 h 438"/>
                <a:gd name="T20" fmla="*/ 20 w 680"/>
                <a:gd name="T21" fmla="*/ 23 h 438"/>
                <a:gd name="T22" fmla="*/ 20 w 680"/>
                <a:gd name="T23" fmla="*/ 415 h 438"/>
                <a:gd name="T24" fmla="*/ 23 w 680"/>
                <a:gd name="T25" fmla="*/ 418 h 438"/>
                <a:gd name="T26" fmla="*/ 657 w 680"/>
                <a:gd name="T27" fmla="*/ 418 h 438"/>
                <a:gd name="T28" fmla="*/ 660 w 680"/>
                <a:gd name="T29" fmla="*/ 415 h 438"/>
                <a:gd name="T30" fmla="*/ 660 w 680"/>
                <a:gd name="T31" fmla="*/ 23 h 438"/>
                <a:gd name="T32" fmla="*/ 657 w 680"/>
                <a:gd name="T33" fmla="*/ 20 h 438"/>
                <a:gd name="T34" fmla="*/ 23 w 680"/>
                <a:gd name="T35" fmla="*/ 2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0" h="438">
                  <a:moveTo>
                    <a:pt x="657" y="438"/>
                  </a:moveTo>
                  <a:cubicBezTo>
                    <a:pt x="23" y="438"/>
                    <a:pt x="23" y="438"/>
                    <a:pt x="23" y="438"/>
                  </a:cubicBezTo>
                  <a:cubicBezTo>
                    <a:pt x="10" y="438"/>
                    <a:pt x="0" y="428"/>
                    <a:pt x="0" y="415"/>
                  </a:cubicBezTo>
                  <a:cubicBezTo>
                    <a:pt x="0" y="23"/>
                    <a:pt x="0" y="23"/>
                    <a:pt x="0" y="23"/>
                  </a:cubicBezTo>
                  <a:cubicBezTo>
                    <a:pt x="0" y="11"/>
                    <a:pt x="10" y="0"/>
                    <a:pt x="23" y="0"/>
                  </a:cubicBezTo>
                  <a:cubicBezTo>
                    <a:pt x="657" y="0"/>
                    <a:pt x="657" y="0"/>
                    <a:pt x="657" y="0"/>
                  </a:cubicBezTo>
                  <a:cubicBezTo>
                    <a:pt x="670" y="0"/>
                    <a:pt x="680" y="11"/>
                    <a:pt x="680" y="23"/>
                  </a:cubicBezTo>
                  <a:cubicBezTo>
                    <a:pt x="680" y="415"/>
                    <a:pt x="680" y="415"/>
                    <a:pt x="680" y="415"/>
                  </a:cubicBezTo>
                  <a:cubicBezTo>
                    <a:pt x="680" y="428"/>
                    <a:pt x="670" y="438"/>
                    <a:pt x="657" y="438"/>
                  </a:cubicBezTo>
                  <a:close/>
                  <a:moveTo>
                    <a:pt x="23" y="20"/>
                  </a:moveTo>
                  <a:cubicBezTo>
                    <a:pt x="21" y="20"/>
                    <a:pt x="20" y="22"/>
                    <a:pt x="20" y="23"/>
                  </a:cubicBezTo>
                  <a:cubicBezTo>
                    <a:pt x="20" y="415"/>
                    <a:pt x="20" y="415"/>
                    <a:pt x="20" y="415"/>
                  </a:cubicBezTo>
                  <a:cubicBezTo>
                    <a:pt x="20" y="417"/>
                    <a:pt x="21" y="418"/>
                    <a:pt x="23" y="418"/>
                  </a:cubicBezTo>
                  <a:cubicBezTo>
                    <a:pt x="657" y="418"/>
                    <a:pt x="657" y="418"/>
                    <a:pt x="657" y="418"/>
                  </a:cubicBezTo>
                  <a:cubicBezTo>
                    <a:pt x="659" y="418"/>
                    <a:pt x="660" y="417"/>
                    <a:pt x="660" y="415"/>
                  </a:cubicBezTo>
                  <a:cubicBezTo>
                    <a:pt x="660" y="23"/>
                    <a:pt x="660" y="23"/>
                    <a:pt x="660" y="23"/>
                  </a:cubicBezTo>
                  <a:cubicBezTo>
                    <a:pt x="660" y="22"/>
                    <a:pt x="659" y="20"/>
                    <a:pt x="657" y="20"/>
                  </a:cubicBezTo>
                  <a:lnTo>
                    <a:pt x="23"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 name="Freeform 116"/>
            <p:cNvSpPr>
              <a:spLocks noEditPoints="1"/>
            </p:cNvSpPr>
            <p:nvPr/>
          </p:nvSpPr>
          <p:spPr bwMode="auto">
            <a:xfrm>
              <a:off x="5297636" y="3091793"/>
              <a:ext cx="597168" cy="342147"/>
            </a:xfrm>
            <a:custGeom>
              <a:avLst/>
              <a:gdLst>
                <a:gd name="T0" fmla="*/ 614 w 624"/>
                <a:gd name="T1" fmla="*/ 357 h 357"/>
                <a:gd name="T2" fmla="*/ 10 w 624"/>
                <a:gd name="T3" fmla="*/ 357 h 357"/>
                <a:gd name="T4" fmla="*/ 0 w 624"/>
                <a:gd name="T5" fmla="*/ 347 h 357"/>
                <a:gd name="T6" fmla="*/ 0 w 624"/>
                <a:gd name="T7" fmla="*/ 10 h 357"/>
                <a:gd name="T8" fmla="*/ 10 w 624"/>
                <a:gd name="T9" fmla="*/ 0 h 357"/>
                <a:gd name="T10" fmla="*/ 614 w 624"/>
                <a:gd name="T11" fmla="*/ 0 h 357"/>
                <a:gd name="T12" fmla="*/ 624 w 624"/>
                <a:gd name="T13" fmla="*/ 10 h 357"/>
                <a:gd name="T14" fmla="*/ 624 w 624"/>
                <a:gd name="T15" fmla="*/ 347 h 357"/>
                <a:gd name="T16" fmla="*/ 614 w 624"/>
                <a:gd name="T17" fmla="*/ 357 h 357"/>
                <a:gd name="T18" fmla="*/ 20 w 624"/>
                <a:gd name="T19" fmla="*/ 337 h 357"/>
                <a:gd name="T20" fmla="*/ 604 w 624"/>
                <a:gd name="T21" fmla="*/ 337 h 357"/>
                <a:gd name="T22" fmla="*/ 604 w 624"/>
                <a:gd name="T23" fmla="*/ 20 h 357"/>
                <a:gd name="T24" fmla="*/ 20 w 624"/>
                <a:gd name="T25" fmla="*/ 20 h 357"/>
                <a:gd name="T26" fmla="*/ 20 w 624"/>
                <a:gd name="T27" fmla="*/ 33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4" h="357">
                  <a:moveTo>
                    <a:pt x="614" y="357"/>
                  </a:moveTo>
                  <a:cubicBezTo>
                    <a:pt x="10" y="357"/>
                    <a:pt x="10" y="357"/>
                    <a:pt x="10" y="357"/>
                  </a:cubicBezTo>
                  <a:cubicBezTo>
                    <a:pt x="4" y="357"/>
                    <a:pt x="0" y="352"/>
                    <a:pt x="0" y="347"/>
                  </a:cubicBezTo>
                  <a:cubicBezTo>
                    <a:pt x="0" y="10"/>
                    <a:pt x="0" y="10"/>
                    <a:pt x="0" y="10"/>
                  </a:cubicBezTo>
                  <a:cubicBezTo>
                    <a:pt x="0" y="5"/>
                    <a:pt x="4" y="0"/>
                    <a:pt x="10" y="0"/>
                  </a:cubicBezTo>
                  <a:cubicBezTo>
                    <a:pt x="614" y="0"/>
                    <a:pt x="614" y="0"/>
                    <a:pt x="614" y="0"/>
                  </a:cubicBezTo>
                  <a:cubicBezTo>
                    <a:pt x="620" y="0"/>
                    <a:pt x="624" y="5"/>
                    <a:pt x="624" y="10"/>
                  </a:cubicBezTo>
                  <a:cubicBezTo>
                    <a:pt x="624" y="347"/>
                    <a:pt x="624" y="347"/>
                    <a:pt x="624" y="347"/>
                  </a:cubicBezTo>
                  <a:cubicBezTo>
                    <a:pt x="624" y="352"/>
                    <a:pt x="620" y="357"/>
                    <a:pt x="614" y="357"/>
                  </a:cubicBezTo>
                  <a:close/>
                  <a:moveTo>
                    <a:pt x="20" y="337"/>
                  </a:moveTo>
                  <a:cubicBezTo>
                    <a:pt x="604" y="337"/>
                    <a:pt x="604" y="337"/>
                    <a:pt x="604" y="337"/>
                  </a:cubicBezTo>
                  <a:cubicBezTo>
                    <a:pt x="604" y="20"/>
                    <a:pt x="604" y="20"/>
                    <a:pt x="604" y="20"/>
                  </a:cubicBezTo>
                  <a:cubicBezTo>
                    <a:pt x="20" y="20"/>
                    <a:pt x="20" y="20"/>
                    <a:pt x="20" y="20"/>
                  </a:cubicBezTo>
                  <a:lnTo>
                    <a:pt x="20" y="3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 name="Freeform 117"/>
            <p:cNvSpPr>
              <a:spLocks noEditPoints="1"/>
            </p:cNvSpPr>
            <p:nvPr/>
          </p:nvSpPr>
          <p:spPr bwMode="auto">
            <a:xfrm>
              <a:off x="5495482" y="3466612"/>
              <a:ext cx="201476" cy="110721"/>
            </a:xfrm>
            <a:custGeom>
              <a:avLst/>
              <a:gdLst>
                <a:gd name="T0" fmla="*/ 199 w 210"/>
                <a:gd name="T1" fmla="*/ 116 h 116"/>
                <a:gd name="T2" fmla="*/ 11 w 210"/>
                <a:gd name="T3" fmla="*/ 116 h 116"/>
                <a:gd name="T4" fmla="*/ 3 w 210"/>
                <a:gd name="T5" fmla="*/ 112 h 116"/>
                <a:gd name="T6" fmla="*/ 1 w 210"/>
                <a:gd name="T7" fmla="*/ 103 h 116"/>
                <a:gd name="T8" fmla="*/ 27 w 210"/>
                <a:gd name="T9" fmla="*/ 8 h 116"/>
                <a:gd name="T10" fmla="*/ 37 w 210"/>
                <a:gd name="T11" fmla="*/ 0 h 116"/>
                <a:gd name="T12" fmla="*/ 173 w 210"/>
                <a:gd name="T13" fmla="*/ 0 h 116"/>
                <a:gd name="T14" fmla="*/ 183 w 210"/>
                <a:gd name="T15" fmla="*/ 8 h 116"/>
                <a:gd name="T16" fmla="*/ 209 w 210"/>
                <a:gd name="T17" fmla="*/ 103 h 116"/>
                <a:gd name="T18" fmla="*/ 207 w 210"/>
                <a:gd name="T19" fmla="*/ 112 h 116"/>
                <a:gd name="T20" fmla="*/ 199 w 210"/>
                <a:gd name="T21" fmla="*/ 116 h 116"/>
                <a:gd name="T22" fmla="*/ 24 w 210"/>
                <a:gd name="T23" fmla="*/ 96 h 116"/>
                <a:gd name="T24" fmla="*/ 186 w 210"/>
                <a:gd name="T25" fmla="*/ 96 h 116"/>
                <a:gd name="T26" fmla="*/ 166 w 210"/>
                <a:gd name="T27" fmla="*/ 20 h 116"/>
                <a:gd name="T28" fmla="*/ 44 w 210"/>
                <a:gd name="T29" fmla="*/ 20 h 116"/>
                <a:gd name="T30" fmla="*/ 24 w 210"/>
                <a:gd name="T31" fmla="*/ 9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16">
                  <a:moveTo>
                    <a:pt x="199" y="116"/>
                  </a:moveTo>
                  <a:cubicBezTo>
                    <a:pt x="11" y="116"/>
                    <a:pt x="11" y="116"/>
                    <a:pt x="11" y="116"/>
                  </a:cubicBezTo>
                  <a:cubicBezTo>
                    <a:pt x="8" y="116"/>
                    <a:pt x="5" y="114"/>
                    <a:pt x="3" y="112"/>
                  </a:cubicBezTo>
                  <a:cubicBezTo>
                    <a:pt x="1" y="109"/>
                    <a:pt x="0" y="106"/>
                    <a:pt x="1" y="103"/>
                  </a:cubicBezTo>
                  <a:cubicBezTo>
                    <a:pt x="27" y="8"/>
                    <a:pt x="27" y="8"/>
                    <a:pt x="27" y="8"/>
                  </a:cubicBezTo>
                  <a:cubicBezTo>
                    <a:pt x="28" y="3"/>
                    <a:pt x="32" y="0"/>
                    <a:pt x="37" y="0"/>
                  </a:cubicBezTo>
                  <a:cubicBezTo>
                    <a:pt x="173" y="0"/>
                    <a:pt x="173" y="0"/>
                    <a:pt x="173" y="0"/>
                  </a:cubicBezTo>
                  <a:cubicBezTo>
                    <a:pt x="178" y="0"/>
                    <a:pt x="182" y="3"/>
                    <a:pt x="183" y="8"/>
                  </a:cubicBezTo>
                  <a:cubicBezTo>
                    <a:pt x="209" y="103"/>
                    <a:pt x="209" y="103"/>
                    <a:pt x="209" y="103"/>
                  </a:cubicBezTo>
                  <a:cubicBezTo>
                    <a:pt x="210" y="106"/>
                    <a:pt x="209" y="109"/>
                    <a:pt x="207" y="112"/>
                  </a:cubicBezTo>
                  <a:cubicBezTo>
                    <a:pt x="205" y="114"/>
                    <a:pt x="202" y="116"/>
                    <a:pt x="199" y="116"/>
                  </a:cubicBezTo>
                  <a:close/>
                  <a:moveTo>
                    <a:pt x="24" y="96"/>
                  </a:moveTo>
                  <a:cubicBezTo>
                    <a:pt x="186" y="96"/>
                    <a:pt x="186" y="96"/>
                    <a:pt x="186" y="96"/>
                  </a:cubicBezTo>
                  <a:cubicBezTo>
                    <a:pt x="166" y="20"/>
                    <a:pt x="166" y="20"/>
                    <a:pt x="166" y="20"/>
                  </a:cubicBezTo>
                  <a:cubicBezTo>
                    <a:pt x="44" y="20"/>
                    <a:pt x="44" y="20"/>
                    <a:pt x="44" y="20"/>
                  </a:cubicBezTo>
                  <a:lnTo>
                    <a:pt x="24"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118"/>
            <p:cNvSpPr>
              <a:spLocks noEditPoints="1"/>
            </p:cNvSpPr>
            <p:nvPr/>
          </p:nvSpPr>
          <p:spPr bwMode="auto">
            <a:xfrm>
              <a:off x="5468256" y="3558274"/>
              <a:ext cx="254114" cy="44470"/>
            </a:xfrm>
            <a:custGeom>
              <a:avLst/>
              <a:gdLst>
                <a:gd name="T0" fmla="*/ 250 w 265"/>
                <a:gd name="T1" fmla="*/ 46 h 46"/>
                <a:gd name="T2" fmla="*/ 16 w 265"/>
                <a:gd name="T3" fmla="*/ 46 h 46"/>
                <a:gd name="T4" fmla="*/ 0 w 265"/>
                <a:gd name="T5" fmla="*/ 30 h 46"/>
                <a:gd name="T6" fmla="*/ 0 w 265"/>
                <a:gd name="T7" fmla="*/ 15 h 46"/>
                <a:gd name="T8" fmla="*/ 16 w 265"/>
                <a:gd name="T9" fmla="*/ 0 h 46"/>
                <a:gd name="T10" fmla="*/ 250 w 265"/>
                <a:gd name="T11" fmla="*/ 0 h 46"/>
                <a:gd name="T12" fmla="*/ 265 w 265"/>
                <a:gd name="T13" fmla="*/ 15 h 46"/>
                <a:gd name="T14" fmla="*/ 265 w 265"/>
                <a:gd name="T15" fmla="*/ 30 h 46"/>
                <a:gd name="T16" fmla="*/ 250 w 265"/>
                <a:gd name="T17" fmla="*/ 46 h 46"/>
                <a:gd name="T18" fmla="*/ 20 w 265"/>
                <a:gd name="T19" fmla="*/ 26 h 46"/>
                <a:gd name="T20" fmla="*/ 245 w 265"/>
                <a:gd name="T21" fmla="*/ 26 h 46"/>
                <a:gd name="T22" fmla="*/ 245 w 265"/>
                <a:gd name="T23" fmla="*/ 20 h 46"/>
                <a:gd name="T24" fmla="*/ 20 w 265"/>
                <a:gd name="T25" fmla="*/ 20 h 46"/>
                <a:gd name="T26" fmla="*/ 20 w 265"/>
                <a:gd name="T27"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5" h="46">
                  <a:moveTo>
                    <a:pt x="250" y="46"/>
                  </a:moveTo>
                  <a:cubicBezTo>
                    <a:pt x="16" y="46"/>
                    <a:pt x="16" y="46"/>
                    <a:pt x="16" y="46"/>
                  </a:cubicBezTo>
                  <a:cubicBezTo>
                    <a:pt x="7" y="46"/>
                    <a:pt x="0" y="39"/>
                    <a:pt x="0" y="30"/>
                  </a:cubicBezTo>
                  <a:cubicBezTo>
                    <a:pt x="0" y="15"/>
                    <a:pt x="0" y="15"/>
                    <a:pt x="0" y="15"/>
                  </a:cubicBezTo>
                  <a:cubicBezTo>
                    <a:pt x="0" y="7"/>
                    <a:pt x="7" y="0"/>
                    <a:pt x="16" y="0"/>
                  </a:cubicBezTo>
                  <a:cubicBezTo>
                    <a:pt x="250" y="0"/>
                    <a:pt x="250" y="0"/>
                    <a:pt x="250" y="0"/>
                  </a:cubicBezTo>
                  <a:cubicBezTo>
                    <a:pt x="259" y="0"/>
                    <a:pt x="265" y="7"/>
                    <a:pt x="265" y="15"/>
                  </a:cubicBezTo>
                  <a:cubicBezTo>
                    <a:pt x="265" y="30"/>
                    <a:pt x="265" y="30"/>
                    <a:pt x="265" y="30"/>
                  </a:cubicBezTo>
                  <a:cubicBezTo>
                    <a:pt x="265" y="39"/>
                    <a:pt x="259" y="46"/>
                    <a:pt x="250" y="46"/>
                  </a:cubicBezTo>
                  <a:close/>
                  <a:moveTo>
                    <a:pt x="20" y="26"/>
                  </a:moveTo>
                  <a:cubicBezTo>
                    <a:pt x="245" y="26"/>
                    <a:pt x="245" y="26"/>
                    <a:pt x="245" y="26"/>
                  </a:cubicBezTo>
                  <a:cubicBezTo>
                    <a:pt x="245" y="20"/>
                    <a:pt x="245" y="20"/>
                    <a:pt x="245" y="20"/>
                  </a:cubicBezTo>
                  <a:cubicBezTo>
                    <a:pt x="20" y="20"/>
                    <a:pt x="20" y="20"/>
                    <a:pt x="20" y="20"/>
                  </a:cubicBezTo>
                  <a:lnTo>
                    <a:pt x="20"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35" name="Group 134">
            <a:extLst>
              <a:ext uri="{C183D7F6-B498-43B3-948B-1728B52AA6E4}">
                <adec:decorative xmlns:adec="http://schemas.microsoft.com/office/drawing/2017/decorative" val="1"/>
              </a:ext>
            </a:extLst>
          </p:cNvPr>
          <p:cNvGrpSpPr/>
          <p:nvPr/>
        </p:nvGrpSpPr>
        <p:grpSpPr>
          <a:xfrm>
            <a:off x="7425747" y="3369028"/>
            <a:ext cx="522749" cy="689739"/>
            <a:chOff x="8640144" y="1715947"/>
            <a:chExt cx="522749" cy="689739"/>
          </a:xfrm>
          <a:solidFill>
            <a:schemeClr val="accent1">
              <a:lumMod val="60000"/>
              <a:lumOff val="40000"/>
            </a:schemeClr>
          </a:solidFill>
        </p:grpSpPr>
        <p:sp>
          <p:nvSpPr>
            <p:cNvPr id="136" name="Freeform 137"/>
            <p:cNvSpPr>
              <a:spLocks/>
            </p:cNvSpPr>
            <p:nvPr/>
          </p:nvSpPr>
          <p:spPr bwMode="auto">
            <a:xfrm>
              <a:off x="8845251" y="2033590"/>
              <a:ext cx="112536" cy="48100"/>
            </a:xfrm>
            <a:custGeom>
              <a:avLst/>
              <a:gdLst>
                <a:gd name="T0" fmla="*/ 10 w 118"/>
                <a:gd name="T1" fmla="*/ 49 h 50"/>
                <a:gd name="T2" fmla="*/ 9 w 118"/>
                <a:gd name="T3" fmla="*/ 49 h 50"/>
                <a:gd name="T4" fmla="*/ 1 w 118"/>
                <a:gd name="T5" fmla="*/ 38 h 50"/>
                <a:gd name="T6" fmla="*/ 3 w 118"/>
                <a:gd name="T7" fmla="*/ 10 h 50"/>
                <a:gd name="T8" fmla="*/ 8 w 118"/>
                <a:gd name="T9" fmla="*/ 1 h 50"/>
                <a:gd name="T10" fmla="*/ 18 w 118"/>
                <a:gd name="T11" fmla="*/ 2 h 50"/>
                <a:gd name="T12" fmla="*/ 21 w 118"/>
                <a:gd name="T13" fmla="*/ 3 h 50"/>
                <a:gd name="T14" fmla="*/ 23 w 118"/>
                <a:gd name="T15" fmla="*/ 5 h 50"/>
                <a:gd name="T16" fmla="*/ 25 w 118"/>
                <a:gd name="T17" fmla="*/ 6 h 50"/>
                <a:gd name="T18" fmla="*/ 38 w 118"/>
                <a:gd name="T19" fmla="*/ 11 h 50"/>
                <a:gd name="T20" fmla="*/ 41 w 118"/>
                <a:gd name="T21" fmla="*/ 12 h 50"/>
                <a:gd name="T22" fmla="*/ 41 w 118"/>
                <a:gd name="T23" fmla="*/ 12 h 50"/>
                <a:gd name="T24" fmla="*/ 42 w 118"/>
                <a:gd name="T25" fmla="*/ 12 h 50"/>
                <a:gd name="T26" fmla="*/ 43 w 118"/>
                <a:gd name="T27" fmla="*/ 13 h 50"/>
                <a:gd name="T28" fmla="*/ 44 w 118"/>
                <a:gd name="T29" fmla="*/ 13 h 50"/>
                <a:gd name="T30" fmla="*/ 45 w 118"/>
                <a:gd name="T31" fmla="*/ 13 h 50"/>
                <a:gd name="T32" fmla="*/ 46 w 118"/>
                <a:gd name="T33" fmla="*/ 13 h 50"/>
                <a:gd name="T34" fmla="*/ 47 w 118"/>
                <a:gd name="T35" fmla="*/ 14 h 50"/>
                <a:gd name="T36" fmla="*/ 48 w 118"/>
                <a:gd name="T37" fmla="*/ 14 h 50"/>
                <a:gd name="T38" fmla="*/ 49 w 118"/>
                <a:gd name="T39" fmla="*/ 14 h 50"/>
                <a:gd name="T40" fmla="*/ 52 w 118"/>
                <a:gd name="T41" fmla="*/ 14 h 50"/>
                <a:gd name="T42" fmla="*/ 56 w 118"/>
                <a:gd name="T43" fmla="*/ 15 h 50"/>
                <a:gd name="T44" fmla="*/ 59 w 118"/>
                <a:gd name="T45" fmla="*/ 15 h 50"/>
                <a:gd name="T46" fmla="*/ 100 w 118"/>
                <a:gd name="T47" fmla="*/ 2 h 50"/>
                <a:gd name="T48" fmla="*/ 105 w 118"/>
                <a:gd name="T49" fmla="*/ 0 h 50"/>
                <a:gd name="T50" fmla="*/ 115 w 118"/>
                <a:gd name="T51" fmla="*/ 10 h 50"/>
                <a:gd name="T52" fmla="*/ 118 w 118"/>
                <a:gd name="T53" fmla="*/ 37 h 50"/>
                <a:gd name="T54" fmla="*/ 109 w 118"/>
                <a:gd name="T55" fmla="*/ 49 h 50"/>
                <a:gd name="T56" fmla="*/ 98 w 118"/>
                <a:gd name="T57" fmla="*/ 41 h 50"/>
                <a:gd name="T58" fmla="*/ 96 w 118"/>
                <a:gd name="T59" fmla="*/ 27 h 50"/>
                <a:gd name="T60" fmla="*/ 56 w 118"/>
                <a:gd name="T61" fmla="*/ 35 h 50"/>
                <a:gd name="T62" fmla="*/ 56 w 118"/>
                <a:gd name="T63" fmla="*/ 35 h 50"/>
                <a:gd name="T64" fmla="*/ 49 w 118"/>
                <a:gd name="T65" fmla="*/ 34 h 50"/>
                <a:gd name="T66" fmla="*/ 46 w 118"/>
                <a:gd name="T67" fmla="*/ 34 h 50"/>
                <a:gd name="T68" fmla="*/ 44 w 118"/>
                <a:gd name="T69" fmla="*/ 33 h 50"/>
                <a:gd name="T70" fmla="*/ 42 w 118"/>
                <a:gd name="T71" fmla="*/ 33 h 50"/>
                <a:gd name="T72" fmla="*/ 39 w 118"/>
                <a:gd name="T73" fmla="*/ 32 h 50"/>
                <a:gd name="T74" fmla="*/ 37 w 118"/>
                <a:gd name="T75" fmla="*/ 32 h 50"/>
                <a:gd name="T76" fmla="*/ 35 w 118"/>
                <a:gd name="T77" fmla="*/ 31 h 50"/>
                <a:gd name="T78" fmla="*/ 32 w 118"/>
                <a:gd name="T79" fmla="*/ 31 h 50"/>
                <a:gd name="T80" fmla="*/ 22 w 118"/>
                <a:gd name="T81" fmla="*/ 27 h 50"/>
                <a:gd name="T82" fmla="*/ 20 w 118"/>
                <a:gd name="T83" fmla="*/ 41 h 50"/>
                <a:gd name="T84" fmla="*/ 10 w 118"/>
                <a:gd name="T85"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50">
                  <a:moveTo>
                    <a:pt x="10" y="49"/>
                  </a:moveTo>
                  <a:cubicBezTo>
                    <a:pt x="10" y="49"/>
                    <a:pt x="9" y="49"/>
                    <a:pt x="9" y="49"/>
                  </a:cubicBezTo>
                  <a:cubicBezTo>
                    <a:pt x="3" y="48"/>
                    <a:pt x="0" y="43"/>
                    <a:pt x="1" y="38"/>
                  </a:cubicBezTo>
                  <a:cubicBezTo>
                    <a:pt x="2" y="30"/>
                    <a:pt x="3" y="20"/>
                    <a:pt x="3" y="10"/>
                  </a:cubicBezTo>
                  <a:cubicBezTo>
                    <a:pt x="3" y="6"/>
                    <a:pt x="5" y="3"/>
                    <a:pt x="8" y="1"/>
                  </a:cubicBezTo>
                  <a:cubicBezTo>
                    <a:pt x="11" y="0"/>
                    <a:pt x="15" y="0"/>
                    <a:pt x="18" y="2"/>
                  </a:cubicBezTo>
                  <a:cubicBezTo>
                    <a:pt x="19" y="2"/>
                    <a:pt x="20" y="3"/>
                    <a:pt x="21" y="3"/>
                  </a:cubicBezTo>
                  <a:cubicBezTo>
                    <a:pt x="22" y="4"/>
                    <a:pt x="22" y="4"/>
                    <a:pt x="23" y="5"/>
                  </a:cubicBezTo>
                  <a:cubicBezTo>
                    <a:pt x="24" y="5"/>
                    <a:pt x="25" y="6"/>
                    <a:pt x="25" y="6"/>
                  </a:cubicBezTo>
                  <a:cubicBezTo>
                    <a:pt x="30" y="8"/>
                    <a:pt x="34" y="10"/>
                    <a:pt x="38" y="11"/>
                  </a:cubicBezTo>
                  <a:cubicBezTo>
                    <a:pt x="39" y="12"/>
                    <a:pt x="40" y="12"/>
                    <a:pt x="41" y="12"/>
                  </a:cubicBezTo>
                  <a:cubicBezTo>
                    <a:pt x="41" y="12"/>
                    <a:pt x="41" y="12"/>
                    <a:pt x="41" y="12"/>
                  </a:cubicBezTo>
                  <a:cubicBezTo>
                    <a:pt x="41" y="12"/>
                    <a:pt x="42" y="12"/>
                    <a:pt x="42" y="12"/>
                  </a:cubicBezTo>
                  <a:cubicBezTo>
                    <a:pt x="42" y="13"/>
                    <a:pt x="42" y="13"/>
                    <a:pt x="43" y="13"/>
                  </a:cubicBezTo>
                  <a:cubicBezTo>
                    <a:pt x="43" y="13"/>
                    <a:pt x="43" y="13"/>
                    <a:pt x="44" y="13"/>
                  </a:cubicBezTo>
                  <a:cubicBezTo>
                    <a:pt x="44" y="13"/>
                    <a:pt x="45" y="13"/>
                    <a:pt x="45" y="13"/>
                  </a:cubicBezTo>
                  <a:cubicBezTo>
                    <a:pt x="45" y="13"/>
                    <a:pt x="46" y="13"/>
                    <a:pt x="46" y="13"/>
                  </a:cubicBezTo>
                  <a:cubicBezTo>
                    <a:pt x="46" y="13"/>
                    <a:pt x="46" y="14"/>
                    <a:pt x="47" y="14"/>
                  </a:cubicBezTo>
                  <a:cubicBezTo>
                    <a:pt x="47" y="14"/>
                    <a:pt x="47" y="14"/>
                    <a:pt x="48" y="14"/>
                  </a:cubicBezTo>
                  <a:cubicBezTo>
                    <a:pt x="48" y="14"/>
                    <a:pt x="49" y="14"/>
                    <a:pt x="49" y="14"/>
                  </a:cubicBezTo>
                  <a:cubicBezTo>
                    <a:pt x="50" y="14"/>
                    <a:pt x="51" y="14"/>
                    <a:pt x="52" y="14"/>
                  </a:cubicBezTo>
                  <a:cubicBezTo>
                    <a:pt x="53" y="14"/>
                    <a:pt x="55" y="15"/>
                    <a:pt x="56" y="15"/>
                  </a:cubicBezTo>
                  <a:cubicBezTo>
                    <a:pt x="57" y="15"/>
                    <a:pt x="58" y="15"/>
                    <a:pt x="59" y="15"/>
                  </a:cubicBezTo>
                  <a:cubicBezTo>
                    <a:pt x="73" y="15"/>
                    <a:pt x="87" y="10"/>
                    <a:pt x="100" y="2"/>
                  </a:cubicBezTo>
                  <a:cubicBezTo>
                    <a:pt x="101" y="1"/>
                    <a:pt x="103" y="0"/>
                    <a:pt x="105" y="0"/>
                  </a:cubicBezTo>
                  <a:cubicBezTo>
                    <a:pt x="111" y="0"/>
                    <a:pt x="115" y="5"/>
                    <a:pt x="115" y="10"/>
                  </a:cubicBezTo>
                  <a:cubicBezTo>
                    <a:pt x="115" y="20"/>
                    <a:pt x="116" y="29"/>
                    <a:pt x="118" y="37"/>
                  </a:cubicBezTo>
                  <a:cubicBezTo>
                    <a:pt x="118" y="43"/>
                    <a:pt x="115" y="48"/>
                    <a:pt x="109" y="49"/>
                  </a:cubicBezTo>
                  <a:cubicBezTo>
                    <a:pt x="104" y="50"/>
                    <a:pt x="99" y="46"/>
                    <a:pt x="98" y="41"/>
                  </a:cubicBezTo>
                  <a:cubicBezTo>
                    <a:pt x="97" y="36"/>
                    <a:pt x="96" y="32"/>
                    <a:pt x="96" y="27"/>
                  </a:cubicBezTo>
                  <a:cubicBezTo>
                    <a:pt x="83" y="32"/>
                    <a:pt x="70" y="35"/>
                    <a:pt x="56" y="35"/>
                  </a:cubicBezTo>
                  <a:cubicBezTo>
                    <a:pt x="56" y="35"/>
                    <a:pt x="56" y="35"/>
                    <a:pt x="56" y="35"/>
                  </a:cubicBezTo>
                  <a:cubicBezTo>
                    <a:pt x="54" y="35"/>
                    <a:pt x="51" y="34"/>
                    <a:pt x="49" y="34"/>
                  </a:cubicBezTo>
                  <a:cubicBezTo>
                    <a:pt x="48" y="34"/>
                    <a:pt x="47" y="34"/>
                    <a:pt x="46" y="34"/>
                  </a:cubicBezTo>
                  <a:cubicBezTo>
                    <a:pt x="45" y="34"/>
                    <a:pt x="45" y="33"/>
                    <a:pt x="44" y="33"/>
                  </a:cubicBezTo>
                  <a:cubicBezTo>
                    <a:pt x="43" y="33"/>
                    <a:pt x="43" y="33"/>
                    <a:pt x="42" y="33"/>
                  </a:cubicBezTo>
                  <a:cubicBezTo>
                    <a:pt x="41" y="33"/>
                    <a:pt x="40" y="33"/>
                    <a:pt x="39" y="32"/>
                  </a:cubicBezTo>
                  <a:cubicBezTo>
                    <a:pt x="39" y="32"/>
                    <a:pt x="38" y="32"/>
                    <a:pt x="37" y="32"/>
                  </a:cubicBezTo>
                  <a:cubicBezTo>
                    <a:pt x="36" y="32"/>
                    <a:pt x="36" y="32"/>
                    <a:pt x="35" y="31"/>
                  </a:cubicBezTo>
                  <a:cubicBezTo>
                    <a:pt x="34" y="31"/>
                    <a:pt x="33" y="31"/>
                    <a:pt x="32" y="31"/>
                  </a:cubicBezTo>
                  <a:cubicBezTo>
                    <a:pt x="29" y="29"/>
                    <a:pt x="25" y="28"/>
                    <a:pt x="22" y="27"/>
                  </a:cubicBezTo>
                  <a:cubicBezTo>
                    <a:pt x="22" y="32"/>
                    <a:pt x="21" y="36"/>
                    <a:pt x="20" y="41"/>
                  </a:cubicBezTo>
                  <a:cubicBezTo>
                    <a:pt x="19" y="46"/>
                    <a:pt x="15" y="49"/>
                    <a:pt x="10"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Freeform 138"/>
            <p:cNvSpPr>
              <a:spLocks/>
            </p:cNvSpPr>
            <p:nvPr/>
          </p:nvSpPr>
          <p:spPr bwMode="auto">
            <a:xfrm>
              <a:off x="8761756" y="1877491"/>
              <a:ext cx="279526" cy="189678"/>
            </a:xfrm>
            <a:custGeom>
              <a:avLst/>
              <a:gdLst>
                <a:gd name="T0" fmla="*/ 146 w 292"/>
                <a:gd name="T1" fmla="*/ 198 h 198"/>
                <a:gd name="T2" fmla="*/ 94 w 292"/>
                <a:gd name="T3" fmla="*/ 182 h 198"/>
                <a:gd name="T4" fmla="*/ 39 w 292"/>
                <a:gd name="T5" fmla="*/ 107 h 198"/>
                <a:gd name="T6" fmla="*/ 15 w 292"/>
                <a:gd name="T7" fmla="*/ 84 h 198"/>
                <a:gd name="T8" fmla="*/ 8 w 292"/>
                <a:gd name="T9" fmla="*/ 71 h 198"/>
                <a:gd name="T10" fmla="*/ 2 w 292"/>
                <a:gd name="T11" fmla="*/ 42 h 198"/>
                <a:gd name="T12" fmla="*/ 16 w 292"/>
                <a:gd name="T13" fmla="*/ 29 h 198"/>
                <a:gd name="T14" fmla="*/ 26 w 292"/>
                <a:gd name="T15" fmla="*/ 28 h 198"/>
                <a:gd name="T16" fmla="*/ 26 w 292"/>
                <a:gd name="T17" fmla="*/ 10 h 198"/>
                <a:gd name="T18" fmla="*/ 36 w 292"/>
                <a:gd name="T19" fmla="*/ 0 h 198"/>
                <a:gd name="T20" fmla="*/ 46 w 292"/>
                <a:gd name="T21" fmla="*/ 10 h 198"/>
                <a:gd name="T22" fmla="*/ 46 w 292"/>
                <a:gd name="T23" fmla="*/ 53 h 198"/>
                <a:gd name="T24" fmla="*/ 38 w 292"/>
                <a:gd name="T25" fmla="*/ 63 h 198"/>
                <a:gd name="T26" fmla="*/ 27 w 292"/>
                <a:gd name="T27" fmla="*/ 56 h 198"/>
                <a:gd name="T28" fmla="*/ 24 w 292"/>
                <a:gd name="T29" fmla="*/ 48 h 198"/>
                <a:gd name="T30" fmla="*/ 23 w 292"/>
                <a:gd name="T31" fmla="*/ 48 h 198"/>
                <a:gd name="T32" fmla="*/ 21 w 292"/>
                <a:gd name="T33" fmla="*/ 49 h 198"/>
                <a:gd name="T34" fmla="*/ 21 w 292"/>
                <a:gd name="T35" fmla="*/ 49 h 198"/>
                <a:gd name="T36" fmla="*/ 25 w 292"/>
                <a:gd name="T37" fmla="*/ 60 h 198"/>
                <a:gd name="T38" fmla="*/ 33 w 292"/>
                <a:gd name="T39" fmla="*/ 76 h 198"/>
                <a:gd name="T40" fmla="*/ 38 w 292"/>
                <a:gd name="T41" fmla="*/ 86 h 198"/>
                <a:gd name="T42" fmla="*/ 47 w 292"/>
                <a:gd name="T43" fmla="*/ 84 h 198"/>
                <a:gd name="T44" fmla="*/ 54 w 292"/>
                <a:gd name="T45" fmla="*/ 90 h 198"/>
                <a:gd name="T46" fmla="*/ 105 w 292"/>
                <a:gd name="T47" fmla="*/ 165 h 198"/>
                <a:gd name="T48" fmla="*/ 146 w 292"/>
                <a:gd name="T49" fmla="*/ 178 h 198"/>
                <a:gd name="T50" fmla="*/ 187 w 292"/>
                <a:gd name="T51" fmla="*/ 165 h 198"/>
                <a:gd name="T52" fmla="*/ 238 w 292"/>
                <a:gd name="T53" fmla="*/ 90 h 198"/>
                <a:gd name="T54" fmla="*/ 245 w 292"/>
                <a:gd name="T55" fmla="*/ 84 h 198"/>
                <a:gd name="T56" fmla="*/ 254 w 292"/>
                <a:gd name="T57" fmla="*/ 86 h 198"/>
                <a:gd name="T58" fmla="*/ 259 w 292"/>
                <a:gd name="T59" fmla="*/ 76 h 198"/>
                <a:gd name="T60" fmla="*/ 267 w 292"/>
                <a:gd name="T61" fmla="*/ 60 h 198"/>
                <a:gd name="T62" fmla="*/ 271 w 292"/>
                <a:gd name="T63" fmla="*/ 49 h 198"/>
                <a:gd name="T64" fmla="*/ 271 w 292"/>
                <a:gd name="T65" fmla="*/ 49 h 198"/>
                <a:gd name="T66" fmla="*/ 269 w 292"/>
                <a:gd name="T67" fmla="*/ 48 h 198"/>
                <a:gd name="T68" fmla="*/ 266 w 292"/>
                <a:gd name="T69" fmla="*/ 49 h 198"/>
                <a:gd name="T70" fmla="*/ 265 w 292"/>
                <a:gd name="T71" fmla="*/ 55 h 198"/>
                <a:gd name="T72" fmla="*/ 254 w 292"/>
                <a:gd name="T73" fmla="*/ 63 h 198"/>
                <a:gd name="T74" fmla="*/ 245 w 292"/>
                <a:gd name="T75" fmla="*/ 53 h 198"/>
                <a:gd name="T76" fmla="*/ 245 w 292"/>
                <a:gd name="T77" fmla="*/ 10 h 198"/>
                <a:gd name="T78" fmla="*/ 255 w 292"/>
                <a:gd name="T79" fmla="*/ 0 h 198"/>
                <a:gd name="T80" fmla="*/ 265 w 292"/>
                <a:gd name="T81" fmla="*/ 10 h 198"/>
                <a:gd name="T82" fmla="*/ 265 w 292"/>
                <a:gd name="T83" fmla="*/ 28 h 198"/>
                <a:gd name="T84" fmla="*/ 276 w 292"/>
                <a:gd name="T85" fmla="*/ 29 h 198"/>
                <a:gd name="T86" fmla="*/ 290 w 292"/>
                <a:gd name="T87" fmla="*/ 42 h 198"/>
                <a:gd name="T88" fmla="*/ 284 w 292"/>
                <a:gd name="T89" fmla="*/ 71 h 198"/>
                <a:gd name="T90" fmla="*/ 277 w 292"/>
                <a:gd name="T91" fmla="*/ 84 h 198"/>
                <a:gd name="T92" fmla="*/ 253 w 292"/>
                <a:gd name="T93" fmla="*/ 107 h 198"/>
                <a:gd name="T94" fmla="*/ 198 w 292"/>
                <a:gd name="T95" fmla="*/ 182 h 198"/>
                <a:gd name="T96" fmla="*/ 146 w 292"/>
                <a:gd name="T9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198">
                  <a:moveTo>
                    <a:pt x="146" y="198"/>
                  </a:moveTo>
                  <a:cubicBezTo>
                    <a:pt x="128" y="198"/>
                    <a:pt x="110" y="192"/>
                    <a:pt x="94" y="182"/>
                  </a:cubicBezTo>
                  <a:cubicBezTo>
                    <a:pt x="71" y="166"/>
                    <a:pt x="51" y="140"/>
                    <a:pt x="39" y="107"/>
                  </a:cubicBezTo>
                  <a:cubicBezTo>
                    <a:pt x="26" y="109"/>
                    <a:pt x="19" y="94"/>
                    <a:pt x="15" y="84"/>
                  </a:cubicBezTo>
                  <a:cubicBezTo>
                    <a:pt x="13" y="80"/>
                    <a:pt x="11" y="75"/>
                    <a:pt x="8" y="71"/>
                  </a:cubicBezTo>
                  <a:cubicBezTo>
                    <a:pt x="2" y="60"/>
                    <a:pt x="0" y="50"/>
                    <a:pt x="2" y="42"/>
                  </a:cubicBezTo>
                  <a:cubicBezTo>
                    <a:pt x="4" y="38"/>
                    <a:pt x="8" y="32"/>
                    <a:pt x="16" y="29"/>
                  </a:cubicBezTo>
                  <a:cubicBezTo>
                    <a:pt x="20" y="28"/>
                    <a:pt x="23" y="28"/>
                    <a:pt x="26" y="28"/>
                  </a:cubicBezTo>
                  <a:cubicBezTo>
                    <a:pt x="26" y="10"/>
                    <a:pt x="26" y="10"/>
                    <a:pt x="26" y="10"/>
                  </a:cubicBezTo>
                  <a:cubicBezTo>
                    <a:pt x="26" y="5"/>
                    <a:pt x="31" y="0"/>
                    <a:pt x="36" y="0"/>
                  </a:cubicBezTo>
                  <a:cubicBezTo>
                    <a:pt x="42" y="0"/>
                    <a:pt x="46" y="5"/>
                    <a:pt x="46" y="10"/>
                  </a:cubicBezTo>
                  <a:cubicBezTo>
                    <a:pt x="46" y="53"/>
                    <a:pt x="46" y="53"/>
                    <a:pt x="46" y="53"/>
                  </a:cubicBezTo>
                  <a:cubicBezTo>
                    <a:pt x="46" y="58"/>
                    <a:pt x="43" y="62"/>
                    <a:pt x="38" y="63"/>
                  </a:cubicBezTo>
                  <a:cubicBezTo>
                    <a:pt x="33" y="64"/>
                    <a:pt x="29" y="61"/>
                    <a:pt x="27" y="56"/>
                  </a:cubicBezTo>
                  <a:cubicBezTo>
                    <a:pt x="24" y="48"/>
                    <a:pt x="24" y="48"/>
                    <a:pt x="24" y="48"/>
                  </a:cubicBezTo>
                  <a:cubicBezTo>
                    <a:pt x="24" y="48"/>
                    <a:pt x="23" y="48"/>
                    <a:pt x="23" y="48"/>
                  </a:cubicBezTo>
                  <a:cubicBezTo>
                    <a:pt x="22" y="49"/>
                    <a:pt x="21" y="49"/>
                    <a:pt x="21" y="49"/>
                  </a:cubicBezTo>
                  <a:cubicBezTo>
                    <a:pt x="21" y="49"/>
                    <a:pt x="21" y="49"/>
                    <a:pt x="21" y="49"/>
                  </a:cubicBezTo>
                  <a:cubicBezTo>
                    <a:pt x="21" y="49"/>
                    <a:pt x="21" y="52"/>
                    <a:pt x="25" y="60"/>
                  </a:cubicBezTo>
                  <a:cubicBezTo>
                    <a:pt x="29" y="65"/>
                    <a:pt x="31" y="71"/>
                    <a:pt x="33" y="76"/>
                  </a:cubicBezTo>
                  <a:cubicBezTo>
                    <a:pt x="35" y="79"/>
                    <a:pt x="36" y="83"/>
                    <a:pt x="38" y="86"/>
                  </a:cubicBezTo>
                  <a:cubicBezTo>
                    <a:pt x="40" y="84"/>
                    <a:pt x="44" y="83"/>
                    <a:pt x="47" y="84"/>
                  </a:cubicBezTo>
                  <a:cubicBezTo>
                    <a:pt x="50" y="84"/>
                    <a:pt x="53" y="87"/>
                    <a:pt x="54" y="90"/>
                  </a:cubicBezTo>
                  <a:cubicBezTo>
                    <a:pt x="65" y="124"/>
                    <a:pt x="83" y="150"/>
                    <a:pt x="105" y="165"/>
                  </a:cubicBezTo>
                  <a:cubicBezTo>
                    <a:pt x="118" y="173"/>
                    <a:pt x="132" y="178"/>
                    <a:pt x="146" y="178"/>
                  </a:cubicBezTo>
                  <a:cubicBezTo>
                    <a:pt x="160" y="178"/>
                    <a:pt x="174" y="173"/>
                    <a:pt x="187" y="165"/>
                  </a:cubicBezTo>
                  <a:cubicBezTo>
                    <a:pt x="209" y="150"/>
                    <a:pt x="227" y="124"/>
                    <a:pt x="238" y="90"/>
                  </a:cubicBezTo>
                  <a:cubicBezTo>
                    <a:pt x="239" y="87"/>
                    <a:pt x="242" y="84"/>
                    <a:pt x="245" y="84"/>
                  </a:cubicBezTo>
                  <a:cubicBezTo>
                    <a:pt x="249" y="83"/>
                    <a:pt x="252" y="84"/>
                    <a:pt x="254" y="86"/>
                  </a:cubicBezTo>
                  <a:cubicBezTo>
                    <a:pt x="256" y="83"/>
                    <a:pt x="257" y="79"/>
                    <a:pt x="259" y="76"/>
                  </a:cubicBezTo>
                  <a:cubicBezTo>
                    <a:pt x="261" y="71"/>
                    <a:pt x="263" y="65"/>
                    <a:pt x="267" y="60"/>
                  </a:cubicBezTo>
                  <a:cubicBezTo>
                    <a:pt x="271" y="52"/>
                    <a:pt x="271" y="49"/>
                    <a:pt x="271" y="49"/>
                  </a:cubicBezTo>
                  <a:cubicBezTo>
                    <a:pt x="271" y="49"/>
                    <a:pt x="271" y="49"/>
                    <a:pt x="271" y="49"/>
                  </a:cubicBezTo>
                  <a:cubicBezTo>
                    <a:pt x="271" y="49"/>
                    <a:pt x="270" y="49"/>
                    <a:pt x="269" y="48"/>
                  </a:cubicBezTo>
                  <a:cubicBezTo>
                    <a:pt x="268" y="48"/>
                    <a:pt x="267" y="48"/>
                    <a:pt x="266" y="49"/>
                  </a:cubicBezTo>
                  <a:cubicBezTo>
                    <a:pt x="265" y="55"/>
                    <a:pt x="265" y="55"/>
                    <a:pt x="265" y="55"/>
                  </a:cubicBezTo>
                  <a:cubicBezTo>
                    <a:pt x="264" y="60"/>
                    <a:pt x="259" y="63"/>
                    <a:pt x="254" y="63"/>
                  </a:cubicBezTo>
                  <a:cubicBezTo>
                    <a:pt x="249" y="62"/>
                    <a:pt x="245" y="58"/>
                    <a:pt x="245" y="53"/>
                  </a:cubicBezTo>
                  <a:cubicBezTo>
                    <a:pt x="245" y="10"/>
                    <a:pt x="245" y="10"/>
                    <a:pt x="245" y="10"/>
                  </a:cubicBezTo>
                  <a:cubicBezTo>
                    <a:pt x="245" y="4"/>
                    <a:pt x="249" y="0"/>
                    <a:pt x="255" y="0"/>
                  </a:cubicBezTo>
                  <a:cubicBezTo>
                    <a:pt x="261" y="0"/>
                    <a:pt x="265" y="4"/>
                    <a:pt x="265" y="10"/>
                  </a:cubicBezTo>
                  <a:cubicBezTo>
                    <a:pt x="265" y="28"/>
                    <a:pt x="265" y="28"/>
                    <a:pt x="265" y="28"/>
                  </a:cubicBezTo>
                  <a:cubicBezTo>
                    <a:pt x="269" y="28"/>
                    <a:pt x="272" y="28"/>
                    <a:pt x="276" y="29"/>
                  </a:cubicBezTo>
                  <a:cubicBezTo>
                    <a:pt x="284" y="32"/>
                    <a:pt x="288" y="38"/>
                    <a:pt x="290" y="42"/>
                  </a:cubicBezTo>
                  <a:cubicBezTo>
                    <a:pt x="292" y="50"/>
                    <a:pt x="290" y="60"/>
                    <a:pt x="284" y="71"/>
                  </a:cubicBezTo>
                  <a:cubicBezTo>
                    <a:pt x="281" y="75"/>
                    <a:pt x="279" y="80"/>
                    <a:pt x="277" y="84"/>
                  </a:cubicBezTo>
                  <a:cubicBezTo>
                    <a:pt x="273" y="94"/>
                    <a:pt x="266" y="109"/>
                    <a:pt x="253" y="107"/>
                  </a:cubicBezTo>
                  <a:cubicBezTo>
                    <a:pt x="241" y="140"/>
                    <a:pt x="221" y="166"/>
                    <a:pt x="198" y="182"/>
                  </a:cubicBezTo>
                  <a:cubicBezTo>
                    <a:pt x="182" y="192"/>
                    <a:pt x="164" y="198"/>
                    <a:pt x="146" y="1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 name="Freeform 139"/>
            <p:cNvSpPr>
              <a:spLocks/>
            </p:cNvSpPr>
            <p:nvPr/>
          </p:nvSpPr>
          <p:spPr bwMode="auto">
            <a:xfrm>
              <a:off x="8944174" y="1834836"/>
              <a:ext cx="70789" cy="59898"/>
            </a:xfrm>
            <a:custGeom>
              <a:avLst/>
              <a:gdLst>
                <a:gd name="T0" fmla="*/ 64 w 74"/>
                <a:gd name="T1" fmla="*/ 63 h 63"/>
                <a:gd name="T2" fmla="*/ 0 w 74"/>
                <a:gd name="T3" fmla="*/ 10 h 63"/>
                <a:gd name="T4" fmla="*/ 10 w 74"/>
                <a:gd name="T5" fmla="*/ 0 h 63"/>
                <a:gd name="T6" fmla="*/ 20 w 74"/>
                <a:gd name="T7" fmla="*/ 10 h 63"/>
                <a:gd name="T8" fmla="*/ 64 w 74"/>
                <a:gd name="T9" fmla="*/ 43 h 63"/>
                <a:gd name="T10" fmla="*/ 74 w 74"/>
                <a:gd name="T11" fmla="*/ 53 h 63"/>
                <a:gd name="T12" fmla="*/ 64 w 7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74" h="63">
                  <a:moveTo>
                    <a:pt x="64" y="63"/>
                  </a:moveTo>
                  <a:cubicBezTo>
                    <a:pt x="30" y="63"/>
                    <a:pt x="0" y="38"/>
                    <a:pt x="0" y="10"/>
                  </a:cubicBezTo>
                  <a:cubicBezTo>
                    <a:pt x="0" y="4"/>
                    <a:pt x="4" y="0"/>
                    <a:pt x="10" y="0"/>
                  </a:cubicBezTo>
                  <a:cubicBezTo>
                    <a:pt x="15" y="0"/>
                    <a:pt x="20" y="4"/>
                    <a:pt x="20" y="10"/>
                  </a:cubicBezTo>
                  <a:cubicBezTo>
                    <a:pt x="20" y="27"/>
                    <a:pt x="41" y="43"/>
                    <a:pt x="64" y="43"/>
                  </a:cubicBezTo>
                  <a:cubicBezTo>
                    <a:pt x="70" y="43"/>
                    <a:pt x="74" y="48"/>
                    <a:pt x="74" y="53"/>
                  </a:cubicBezTo>
                  <a:cubicBezTo>
                    <a:pt x="74" y="59"/>
                    <a:pt x="70" y="63"/>
                    <a:pt x="64"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 name="Freeform 140"/>
            <p:cNvSpPr>
              <a:spLocks/>
            </p:cNvSpPr>
            <p:nvPr/>
          </p:nvSpPr>
          <p:spPr bwMode="auto">
            <a:xfrm>
              <a:off x="8789890" y="1833021"/>
              <a:ext cx="174250" cy="62621"/>
            </a:xfrm>
            <a:custGeom>
              <a:avLst/>
              <a:gdLst>
                <a:gd name="T0" fmla="*/ 10 w 182"/>
                <a:gd name="T1" fmla="*/ 66 h 66"/>
                <a:gd name="T2" fmla="*/ 0 w 182"/>
                <a:gd name="T3" fmla="*/ 56 h 66"/>
                <a:gd name="T4" fmla="*/ 10 w 182"/>
                <a:gd name="T5" fmla="*/ 46 h 66"/>
                <a:gd name="T6" fmla="*/ 164 w 182"/>
                <a:gd name="T7" fmla="*/ 4 h 66"/>
                <a:gd name="T8" fmla="*/ 178 w 182"/>
                <a:gd name="T9" fmla="*/ 5 h 66"/>
                <a:gd name="T10" fmla="*/ 177 w 182"/>
                <a:gd name="T11" fmla="*/ 19 h 66"/>
                <a:gd name="T12" fmla="*/ 10 w 18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82" h="66">
                  <a:moveTo>
                    <a:pt x="10" y="66"/>
                  </a:moveTo>
                  <a:cubicBezTo>
                    <a:pt x="5" y="66"/>
                    <a:pt x="0" y="61"/>
                    <a:pt x="0" y="56"/>
                  </a:cubicBezTo>
                  <a:cubicBezTo>
                    <a:pt x="0" y="50"/>
                    <a:pt x="5" y="46"/>
                    <a:pt x="10" y="46"/>
                  </a:cubicBezTo>
                  <a:cubicBezTo>
                    <a:pt x="80" y="46"/>
                    <a:pt x="128" y="33"/>
                    <a:pt x="164" y="4"/>
                  </a:cubicBezTo>
                  <a:cubicBezTo>
                    <a:pt x="169" y="0"/>
                    <a:pt x="175" y="1"/>
                    <a:pt x="178" y="5"/>
                  </a:cubicBezTo>
                  <a:cubicBezTo>
                    <a:pt x="182" y="10"/>
                    <a:pt x="181" y="16"/>
                    <a:pt x="177" y="19"/>
                  </a:cubicBezTo>
                  <a:cubicBezTo>
                    <a:pt x="137" y="51"/>
                    <a:pt x="85" y="66"/>
                    <a:pt x="10" y="6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Freeform 141"/>
            <p:cNvSpPr>
              <a:spLocks/>
            </p:cNvSpPr>
            <p:nvPr/>
          </p:nvSpPr>
          <p:spPr bwMode="auto">
            <a:xfrm>
              <a:off x="8743605" y="1715947"/>
              <a:ext cx="315828" cy="345777"/>
            </a:xfrm>
            <a:custGeom>
              <a:avLst/>
              <a:gdLst>
                <a:gd name="T0" fmla="*/ 320 w 330"/>
                <a:gd name="T1" fmla="*/ 361 h 361"/>
                <a:gd name="T2" fmla="*/ 310 w 330"/>
                <a:gd name="T3" fmla="*/ 351 h 361"/>
                <a:gd name="T4" fmla="*/ 310 w 330"/>
                <a:gd name="T5" fmla="*/ 136 h 361"/>
                <a:gd name="T6" fmla="*/ 309 w 330"/>
                <a:gd name="T7" fmla="*/ 133 h 361"/>
                <a:gd name="T8" fmla="*/ 165 w 330"/>
                <a:gd name="T9" fmla="*/ 20 h 361"/>
                <a:gd name="T10" fmla="*/ 21 w 330"/>
                <a:gd name="T11" fmla="*/ 133 h 361"/>
                <a:gd name="T12" fmla="*/ 20 w 330"/>
                <a:gd name="T13" fmla="*/ 136 h 361"/>
                <a:gd name="T14" fmla="*/ 20 w 330"/>
                <a:gd name="T15" fmla="*/ 349 h 361"/>
                <a:gd name="T16" fmla="*/ 10 w 330"/>
                <a:gd name="T17" fmla="*/ 359 h 361"/>
                <a:gd name="T18" fmla="*/ 0 w 330"/>
                <a:gd name="T19" fmla="*/ 349 h 361"/>
                <a:gd name="T20" fmla="*/ 0 w 330"/>
                <a:gd name="T21" fmla="*/ 133 h 361"/>
                <a:gd name="T22" fmla="*/ 1 w 330"/>
                <a:gd name="T23" fmla="*/ 129 h 361"/>
                <a:gd name="T24" fmla="*/ 165 w 330"/>
                <a:gd name="T25" fmla="*/ 0 h 361"/>
                <a:gd name="T26" fmla="*/ 329 w 330"/>
                <a:gd name="T27" fmla="*/ 129 h 361"/>
                <a:gd name="T28" fmla="*/ 330 w 330"/>
                <a:gd name="T29" fmla="*/ 133 h 361"/>
                <a:gd name="T30" fmla="*/ 330 w 330"/>
                <a:gd name="T31" fmla="*/ 351 h 361"/>
                <a:gd name="T32" fmla="*/ 320 w 330"/>
                <a:gd name="T33"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0" h="361">
                  <a:moveTo>
                    <a:pt x="320" y="361"/>
                  </a:moveTo>
                  <a:cubicBezTo>
                    <a:pt x="314" y="361"/>
                    <a:pt x="310" y="357"/>
                    <a:pt x="310" y="351"/>
                  </a:cubicBezTo>
                  <a:cubicBezTo>
                    <a:pt x="310" y="136"/>
                    <a:pt x="310" y="136"/>
                    <a:pt x="310" y="136"/>
                  </a:cubicBezTo>
                  <a:cubicBezTo>
                    <a:pt x="309" y="135"/>
                    <a:pt x="309" y="134"/>
                    <a:pt x="309" y="133"/>
                  </a:cubicBezTo>
                  <a:cubicBezTo>
                    <a:pt x="308" y="71"/>
                    <a:pt x="243" y="20"/>
                    <a:pt x="165" y="20"/>
                  </a:cubicBezTo>
                  <a:cubicBezTo>
                    <a:pt x="87" y="20"/>
                    <a:pt x="22" y="71"/>
                    <a:pt x="21" y="133"/>
                  </a:cubicBezTo>
                  <a:cubicBezTo>
                    <a:pt x="21" y="134"/>
                    <a:pt x="21" y="135"/>
                    <a:pt x="20" y="136"/>
                  </a:cubicBezTo>
                  <a:cubicBezTo>
                    <a:pt x="20" y="349"/>
                    <a:pt x="20" y="349"/>
                    <a:pt x="20" y="349"/>
                  </a:cubicBezTo>
                  <a:cubicBezTo>
                    <a:pt x="20" y="355"/>
                    <a:pt x="16" y="359"/>
                    <a:pt x="10" y="359"/>
                  </a:cubicBezTo>
                  <a:cubicBezTo>
                    <a:pt x="5" y="359"/>
                    <a:pt x="0" y="355"/>
                    <a:pt x="0" y="349"/>
                  </a:cubicBezTo>
                  <a:cubicBezTo>
                    <a:pt x="0" y="133"/>
                    <a:pt x="0" y="133"/>
                    <a:pt x="0" y="133"/>
                  </a:cubicBezTo>
                  <a:cubicBezTo>
                    <a:pt x="0" y="132"/>
                    <a:pt x="1" y="130"/>
                    <a:pt x="1" y="129"/>
                  </a:cubicBezTo>
                  <a:cubicBezTo>
                    <a:pt x="5" y="57"/>
                    <a:pt x="76" y="0"/>
                    <a:pt x="165" y="0"/>
                  </a:cubicBezTo>
                  <a:cubicBezTo>
                    <a:pt x="254" y="0"/>
                    <a:pt x="325" y="57"/>
                    <a:pt x="329" y="129"/>
                  </a:cubicBezTo>
                  <a:cubicBezTo>
                    <a:pt x="329" y="131"/>
                    <a:pt x="330" y="132"/>
                    <a:pt x="330" y="133"/>
                  </a:cubicBezTo>
                  <a:cubicBezTo>
                    <a:pt x="330" y="351"/>
                    <a:pt x="330" y="351"/>
                    <a:pt x="330" y="351"/>
                  </a:cubicBezTo>
                  <a:cubicBezTo>
                    <a:pt x="330" y="357"/>
                    <a:pt x="325" y="361"/>
                    <a:pt x="320" y="3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 name="Freeform 142"/>
            <p:cNvSpPr>
              <a:spLocks noEditPoints="1"/>
            </p:cNvSpPr>
            <p:nvPr/>
          </p:nvSpPr>
          <p:spPr bwMode="auto">
            <a:xfrm>
              <a:off x="8688244" y="2042665"/>
              <a:ext cx="220535" cy="74419"/>
            </a:xfrm>
            <a:custGeom>
              <a:avLst/>
              <a:gdLst>
                <a:gd name="T0" fmla="*/ 220 w 230"/>
                <a:gd name="T1" fmla="*/ 78 h 78"/>
                <a:gd name="T2" fmla="*/ 220 w 230"/>
                <a:gd name="T3" fmla="*/ 78 h 78"/>
                <a:gd name="T4" fmla="*/ 202 w 230"/>
                <a:gd name="T5" fmla="*/ 78 h 78"/>
                <a:gd name="T6" fmla="*/ 201 w 230"/>
                <a:gd name="T7" fmla="*/ 78 h 78"/>
                <a:gd name="T8" fmla="*/ 192 w 230"/>
                <a:gd name="T9" fmla="*/ 77 h 78"/>
                <a:gd name="T10" fmla="*/ 9 w 230"/>
                <a:gd name="T11" fmla="*/ 43 h 78"/>
                <a:gd name="T12" fmla="*/ 1 w 230"/>
                <a:gd name="T13" fmla="*/ 36 h 78"/>
                <a:gd name="T14" fmla="*/ 3 w 230"/>
                <a:gd name="T15" fmla="*/ 27 h 78"/>
                <a:gd name="T16" fmla="*/ 82 w 230"/>
                <a:gd name="T17" fmla="*/ 0 h 78"/>
                <a:gd name="T18" fmla="*/ 125 w 230"/>
                <a:gd name="T19" fmla="*/ 5 h 78"/>
                <a:gd name="T20" fmla="*/ 179 w 230"/>
                <a:gd name="T21" fmla="*/ 21 h 78"/>
                <a:gd name="T22" fmla="*/ 179 w 230"/>
                <a:gd name="T23" fmla="*/ 21 h 78"/>
                <a:gd name="T24" fmla="*/ 229 w 230"/>
                <a:gd name="T25" fmla="*/ 63 h 78"/>
                <a:gd name="T26" fmla="*/ 230 w 230"/>
                <a:gd name="T27" fmla="*/ 68 h 78"/>
                <a:gd name="T28" fmla="*/ 220 w 230"/>
                <a:gd name="T29" fmla="*/ 78 h 78"/>
                <a:gd name="T30" fmla="*/ 36 w 230"/>
                <a:gd name="T31" fmla="*/ 28 h 78"/>
                <a:gd name="T32" fmla="*/ 199 w 230"/>
                <a:gd name="T33" fmla="*/ 58 h 78"/>
                <a:gd name="T34" fmla="*/ 171 w 230"/>
                <a:gd name="T35" fmla="*/ 40 h 78"/>
                <a:gd name="T36" fmla="*/ 170 w 230"/>
                <a:gd name="T37" fmla="*/ 40 h 78"/>
                <a:gd name="T38" fmla="*/ 121 w 230"/>
                <a:gd name="T39" fmla="*/ 24 h 78"/>
                <a:gd name="T40" fmla="*/ 82 w 230"/>
                <a:gd name="T41" fmla="*/ 20 h 78"/>
                <a:gd name="T42" fmla="*/ 36 w 230"/>
                <a:gd name="T43"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 h="78">
                  <a:moveTo>
                    <a:pt x="220" y="78"/>
                  </a:moveTo>
                  <a:cubicBezTo>
                    <a:pt x="220" y="78"/>
                    <a:pt x="220" y="78"/>
                    <a:pt x="220" y="78"/>
                  </a:cubicBezTo>
                  <a:cubicBezTo>
                    <a:pt x="202" y="78"/>
                    <a:pt x="202" y="78"/>
                    <a:pt x="202" y="78"/>
                  </a:cubicBezTo>
                  <a:cubicBezTo>
                    <a:pt x="202" y="78"/>
                    <a:pt x="201" y="78"/>
                    <a:pt x="201" y="78"/>
                  </a:cubicBezTo>
                  <a:cubicBezTo>
                    <a:pt x="192" y="77"/>
                    <a:pt x="192" y="77"/>
                    <a:pt x="192" y="77"/>
                  </a:cubicBezTo>
                  <a:cubicBezTo>
                    <a:pt x="9" y="43"/>
                    <a:pt x="9" y="43"/>
                    <a:pt x="9" y="43"/>
                  </a:cubicBezTo>
                  <a:cubicBezTo>
                    <a:pt x="5" y="42"/>
                    <a:pt x="3" y="40"/>
                    <a:pt x="1" y="36"/>
                  </a:cubicBezTo>
                  <a:cubicBezTo>
                    <a:pt x="0" y="33"/>
                    <a:pt x="1" y="30"/>
                    <a:pt x="3" y="27"/>
                  </a:cubicBezTo>
                  <a:cubicBezTo>
                    <a:pt x="16" y="10"/>
                    <a:pt x="45" y="0"/>
                    <a:pt x="82" y="0"/>
                  </a:cubicBezTo>
                  <a:cubicBezTo>
                    <a:pt x="96" y="0"/>
                    <a:pt x="110" y="2"/>
                    <a:pt x="125" y="5"/>
                  </a:cubicBezTo>
                  <a:cubicBezTo>
                    <a:pt x="144" y="8"/>
                    <a:pt x="163" y="14"/>
                    <a:pt x="179" y="21"/>
                  </a:cubicBezTo>
                  <a:cubicBezTo>
                    <a:pt x="179" y="21"/>
                    <a:pt x="179" y="21"/>
                    <a:pt x="179" y="21"/>
                  </a:cubicBezTo>
                  <a:cubicBezTo>
                    <a:pt x="204" y="33"/>
                    <a:pt x="221" y="48"/>
                    <a:pt x="229" y="63"/>
                  </a:cubicBezTo>
                  <a:cubicBezTo>
                    <a:pt x="230" y="65"/>
                    <a:pt x="230" y="66"/>
                    <a:pt x="230" y="68"/>
                  </a:cubicBezTo>
                  <a:cubicBezTo>
                    <a:pt x="230" y="74"/>
                    <a:pt x="226" y="78"/>
                    <a:pt x="220" y="78"/>
                  </a:cubicBezTo>
                  <a:close/>
                  <a:moveTo>
                    <a:pt x="36" y="28"/>
                  </a:moveTo>
                  <a:cubicBezTo>
                    <a:pt x="199" y="58"/>
                    <a:pt x="199" y="58"/>
                    <a:pt x="199" y="58"/>
                  </a:cubicBezTo>
                  <a:cubicBezTo>
                    <a:pt x="192" y="51"/>
                    <a:pt x="182" y="45"/>
                    <a:pt x="171" y="40"/>
                  </a:cubicBezTo>
                  <a:cubicBezTo>
                    <a:pt x="170" y="40"/>
                    <a:pt x="170" y="40"/>
                    <a:pt x="170" y="40"/>
                  </a:cubicBezTo>
                  <a:cubicBezTo>
                    <a:pt x="156" y="33"/>
                    <a:pt x="139" y="27"/>
                    <a:pt x="121" y="24"/>
                  </a:cubicBezTo>
                  <a:cubicBezTo>
                    <a:pt x="108" y="22"/>
                    <a:pt x="95" y="20"/>
                    <a:pt x="82" y="20"/>
                  </a:cubicBezTo>
                  <a:cubicBezTo>
                    <a:pt x="64" y="20"/>
                    <a:pt x="48" y="23"/>
                    <a:pt x="36"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 name="Freeform 143"/>
            <p:cNvSpPr>
              <a:spLocks noEditPoints="1"/>
            </p:cNvSpPr>
            <p:nvPr/>
          </p:nvSpPr>
          <p:spPr bwMode="auto">
            <a:xfrm>
              <a:off x="8894258" y="2042665"/>
              <a:ext cx="219627" cy="74419"/>
            </a:xfrm>
            <a:custGeom>
              <a:avLst/>
              <a:gdLst>
                <a:gd name="T0" fmla="*/ 29 w 230"/>
                <a:gd name="T1" fmla="*/ 78 h 78"/>
                <a:gd name="T2" fmla="*/ 10 w 230"/>
                <a:gd name="T3" fmla="*/ 78 h 78"/>
                <a:gd name="T4" fmla="*/ 2 w 230"/>
                <a:gd name="T5" fmla="*/ 74 h 78"/>
                <a:gd name="T6" fmla="*/ 1 w 230"/>
                <a:gd name="T7" fmla="*/ 64 h 78"/>
                <a:gd name="T8" fmla="*/ 52 w 230"/>
                <a:gd name="T9" fmla="*/ 21 h 78"/>
                <a:gd name="T10" fmla="*/ 53 w 230"/>
                <a:gd name="T11" fmla="*/ 21 h 78"/>
                <a:gd name="T12" fmla="*/ 106 w 230"/>
                <a:gd name="T13" fmla="*/ 5 h 78"/>
                <a:gd name="T14" fmla="*/ 148 w 230"/>
                <a:gd name="T15" fmla="*/ 0 h 78"/>
                <a:gd name="T16" fmla="*/ 228 w 230"/>
                <a:gd name="T17" fmla="*/ 27 h 78"/>
                <a:gd name="T18" fmla="*/ 229 w 230"/>
                <a:gd name="T19" fmla="*/ 37 h 78"/>
                <a:gd name="T20" fmla="*/ 222 w 230"/>
                <a:gd name="T21" fmla="*/ 43 h 78"/>
                <a:gd name="T22" fmla="*/ 30 w 230"/>
                <a:gd name="T23" fmla="*/ 78 h 78"/>
                <a:gd name="T24" fmla="*/ 29 w 230"/>
                <a:gd name="T25" fmla="*/ 78 h 78"/>
                <a:gd name="T26" fmla="*/ 61 w 230"/>
                <a:gd name="T27" fmla="*/ 39 h 78"/>
                <a:gd name="T28" fmla="*/ 60 w 230"/>
                <a:gd name="T29" fmla="*/ 40 h 78"/>
                <a:gd name="T30" fmla="*/ 31 w 230"/>
                <a:gd name="T31" fmla="*/ 58 h 78"/>
                <a:gd name="T32" fmla="*/ 194 w 230"/>
                <a:gd name="T33" fmla="*/ 28 h 78"/>
                <a:gd name="T34" fmla="*/ 148 w 230"/>
                <a:gd name="T35" fmla="*/ 20 h 78"/>
                <a:gd name="T36" fmla="*/ 109 w 230"/>
                <a:gd name="T37" fmla="*/ 24 h 78"/>
                <a:gd name="T38" fmla="*/ 61 w 230"/>
                <a:gd name="T39" fmla="*/ 39 h 78"/>
                <a:gd name="T40" fmla="*/ 61 w 230"/>
                <a:gd name="T41"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78">
                  <a:moveTo>
                    <a:pt x="29" y="78"/>
                  </a:moveTo>
                  <a:cubicBezTo>
                    <a:pt x="10" y="78"/>
                    <a:pt x="10" y="78"/>
                    <a:pt x="10" y="78"/>
                  </a:cubicBezTo>
                  <a:cubicBezTo>
                    <a:pt x="7" y="78"/>
                    <a:pt x="4" y="77"/>
                    <a:pt x="2" y="74"/>
                  </a:cubicBezTo>
                  <a:cubicBezTo>
                    <a:pt x="0" y="71"/>
                    <a:pt x="0" y="67"/>
                    <a:pt x="1" y="64"/>
                  </a:cubicBezTo>
                  <a:cubicBezTo>
                    <a:pt x="8" y="48"/>
                    <a:pt x="26" y="33"/>
                    <a:pt x="52" y="21"/>
                  </a:cubicBezTo>
                  <a:cubicBezTo>
                    <a:pt x="52" y="21"/>
                    <a:pt x="52" y="21"/>
                    <a:pt x="53" y="21"/>
                  </a:cubicBezTo>
                  <a:cubicBezTo>
                    <a:pt x="68" y="14"/>
                    <a:pt x="87" y="8"/>
                    <a:pt x="106" y="5"/>
                  </a:cubicBezTo>
                  <a:cubicBezTo>
                    <a:pt x="120" y="2"/>
                    <a:pt x="135" y="0"/>
                    <a:pt x="148" y="0"/>
                  </a:cubicBezTo>
                  <a:cubicBezTo>
                    <a:pt x="186" y="0"/>
                    <a:pt x="215" y="10"/>
                    <a:pt x="228" y="27"/>
                  </a:cubicBezTo>
                  <a:cubicBezTo>
                    <a:pt x="230" y="30"/>
                    <a:pt x="230" y="33"/>
                    <a:pt x="229" y="37"/>
                  </a:cubicBezTo>
                  <a:cubicBezTo>
                    <a:pt x="228" y="40"/>
                    <a:pt x="225" y="42"/>
                    <a:pt x="222" y="43"/>
                  </a:cubicBezTo>
                  <a:cubicBezTo>
                    <a:pt x="30" y="78"/>
                    <a:pt x="30" y="78"/>
                    <a:pt x="30" y="78"/>
                  </a:cubicBezTo>
                  <a:cubicBezTo>
                    <a:pt x="30" y="78"/>
                    <a:pt x="29" y="78"/>
                    <a:pt x="29" y="78"/>
                  </a:cubicBezTo>
                  <a:close/>
                  <a:moveTo>
                    <a:pt x="61" y="39"/>
                  </a:moveTo>
                  <a:cubicBezTo>
                    <a:pt x="60" y="39"/>
                    <a:pt x="60" y="40"/>
                    <a:pt x="60" y="40"/>
                  </a:cubicBezTo>
                  <a:cubicBezTo>
                    <a:pt x="48" y="45"/>
                    <a:pt x="38" y="51"/>
                    <a:pt x="31" y="58"/>
                  </a:cubicBezTo>
                  <a:cubicBezTo>
                    <a:pt x="194" y="28"/>
                    <a:pt x="194" y="28"/>
                    <a:pt x="194" y="28"/>
                  </a:cubicBezTo>
                  <a:cubicBezTo>
                    <a:pt x="183" y="23"/>
                    <a:pt x="167" y="20"/>
                    <a:pt x="148" y="20"/>
                  </a:cubicBezTo>
                  <a:cubicBezTo>
                    <a:pt x="136" y="20"/>
                    <a:pt x="123" y="22"/>
                    <a:pt x="109" y="24"/>
                  </a:cubicBezTo>
                  <a:cubicBezTo>
                    <a:pt x="92" y="27"/>
                    <a:pt x="75" y="33"/>
                    <a:pt x="61" y="39"/>
                  </a:cubicBezTo>
                  <a:cubicBezTo>
                    <a:pt x="61" y="39"/>
                    <a:pt x="61" y="39"/>
                    <a:pt x="6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 name="Freeform 144"/>
            <p:cNvSpPr>
              <a:spLocks/>
            </p:cNvSpPr>
            <p:nvPr/>
          </p:nvSpPr>
          <p:spPr bwMode="auto">
            <a:xfrm>
              <a:off x="8867032" y="2385719"/>
              <a:ext cx="24504" cy="19966"/>
            </a:xfrm>
            <a:custGeom>
              <a:avLst/>
              <a:gdLst>
                <a:gd name="T0" fmla="*/ 15 w 25"/>
                <a:gd name="T1" fmla="*/ 21 h 21"/>
                <a:gd name="T2" fmla="*/ 15 w 25"/>
                <a:gd name="T3" fmla="*/ 21 h 21"/>
                <a:gd name="T4" fmla="*/ 10 w 25"/>
                <a:gd name="T5" fmla="*/ 21 h 21"/>
                <a:gd name="T6" fmla="*/ 0 w 25"/>
                <a:gd name="T7" fmla="*/ 11 h 21"/>
                <a:gd name="T8" fmla="*/ 0 w 25"/>
                <a:gd name="T9" fmla="*/ 10 h 21"/>
                <a:gd name="T10" fmla="*/ 4 w 25"/>
                <a:gd name="T11" fmla="*/ 3 h 21"/>
                <a:gd name="T12" fmla="*/ 12 w 25"/>
                <a:gd name="T13" fmla="*/ 1 h 21"/>
                <a:gd name="T14" fmla="*/ 17 w 25"/>
                <a:gd name="T15" fmla="*/ 1 h 21"/>
                <a:gd name="T16" fmla="*/ 25 w 25"/>
                <a:gd name="T17" fmla="*/ 11 h 21"/>
                <a:gd name="T18" fmla="*/ 15 w 25"/>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15" y="21"/>
                  </a:moveTo>
                  <a:cubicBezTo>
                    <a:pt x="15" y="21"/>
                    <a:pt x="15" y="21"/>
                    <a:pt x="15" y="21"/>
                  </a:cubicBezTo>
                  <a:cubicBezTo>
                    <a:pt x="10" y="21"/>
                    <a:pt x="10" y="21"/>
                    <a:pt x="10" y="21"/>
                  </a:cubicBezTo>
                  <a:cubicBezTo>
                    <a:pt x="5" y="21"/>
                    <a:pt x="0" y="17"/>
                    <a:pt x="0" y="11"/>
                  </a:cubicBezTo>
                  <a:cubicBezTo>
                    <a:pt x="0" y="10"/>
                    <a:pt x="0" y="10"/>
                    <a:pt x="0" y="10"/>
                  </a:cubicBezTo>
                  <a:cubicBezTo>
                    <a:pt x="0" y="7"/>
                    <a:pt x="1" y="5"/>
                    <a:pt x="4" y="3"/>
                  </a:cubicBezTo>
                  <a:cubicBezTo>
                    <a:pt x="6" y="1"/>
                    <a:pt x="9" y="0"/>
                    <a:pt x="12" y="1"/>
                  </a:cubicBezTo>
                  <a:cubicBezTo>
                    <a:pt x="17" y="1"/>
                    <a:pt x="17" y="1"/>
                    <a:pt x="17" y="1"/>
                  </a:cubicBezTo>
                  <a:cubicBezTo>
                    <a:pt x="22" y="2"/>
                    <a:pt x="25" y="6"/>
                    <a:pt x="25" y="11"/>
                  </a:cubicBezTo>
                  <a:cubicBezTo>
                    <a:pt x="25" y="17"/>
                    <a:pt x="21" y="21"/>
                    <a:pt x="15"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 name="Freeform 145"/>
            <p:cNvSpPr>
              <a:spLocks/>
            </p:cNvSpPr>
            <p:nvPr/>
          </p:nvSpPr>
          <p:spPr bwMode="auto">
            <a:xfrm>
              <a:off x="8911502" y="2385719"/>
              <a:ext cx="24504" cy="19966"/>
            </a:xfrm>
            <a:custGeom>
              <a:avLst/>
              <a:gdLst>
                <a:gd name="T0" fmla="*/ 16 w 26"/>
                <a:gd name="T1" fmla="*/ 21 h 21"/>
                <a:gd name="T2" fmla="*/ 11 w 26"/>
                <a:gd name="T3" fmla="*/ 21 h 21"/>
                <a:gd name="T4" fmla="*/ 1 w 26"/>
                <a:gd name="T5" fmla="*/ 12 h 21"/>
                <a:gd name="T6" fmla="*/ 9 w 26"/>
                <a:gd name="T7" fmla="*/ 1 h 21"/>
                <a:gd name="T8" fmla="*/ 14 w 26"/>
                <a:gd name="T9" fmla="*/ 0 h 21"/>
                <a:gd name="T10" fmla="*/ 22 w 26"/>
                <a:gd name="T11" fmla="*/ 3 h 21"/>
                <a:gd name="T12" fmla="*/ 26 w 26"/>
                <a:gd name="T13" fmla="*/ 10 h 21"/>
                <a:gd name="T14" fmla="*/ 26 w 26"/>
                <a:gd name="T15" fmla="*/ 11 h 21"/>
                <a:gd name="T16" fmla="*/ 16 w 26"/>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1">
                  <a:moveTo>
                    <a:pt x="16" y="21"/>
                  </a:moveTo>
                  <a:cubicBezTo>
                    <a:pt x="11" y="21"/>
                    <a:pt x="11" y="21"/>
                    <a:pt x="11" y="21"/>
                  </a:cubicBezTo>
                  <a:cubicBezTo>
                    <a:pt x="6" y="21"/>
                    <a:pt x="1" y="17"/>
                    <a:pt x="1" y="12"/>
                  </a:cubicBezTo>
                  <a:cubicBezTo>
                    <a:pt x="0" y="7"/>
                    <a:pt x="4" y="2"/>
                    <a:pt x="9" y="1"/>
                  </a:cubicBezTo>
                  <a:cubicBezTo>
                    <a:pt x="14" y="0"/>
                    <a:pt x="14" y="0"/>
                    <a:pt x="14" y="0"/>
                  </a:cubicBezTo>
                  <a:cubicBezTo>
                    <a:pt x="17" y="0"/>
                    <a:pt x="20" y="1"/>
                    <a:pt x="22" y="3"/>
                  </a:cubicBezTo>
                  <a:cubicBezTo>
                    <a:pt x="25" y="5"/>
                    <a:pt x="26" y="7"/>
                    <a:pt x="26" y="10"/>
                  </a:cubicBezTo>
                  <a:cubicBezTo>
                    <a:pt x="26" y="11"/>
                    <a:pt x="26" y="11"/>
                    <a:pt x="26" y="11"/>
                  </a:cubicBezTo>
                  <a:cubicBezTo>
                    <a:pt x="26" y="17"/>
                    <a:pt x="21" y="21"/>
                    <a:pt x="16"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 name="Freeform 146"/>
            <p:cNvSpPr>
              <a:spLocks noEditPoints="1"/>
            </p:cNvSpPr>
            <p:nvPr/>
          </p:nvSpPr>
          <p:spPr bwMode="auto">
            <a:xfrm>
              <a:off x="8871570" y="2098026"/>
              <a:ext cx="59898" cy="307660"/>
            </a:xfrm>
            <a:custGeom>
              <a:avLst/>
              <a:gdLst>
                <a:gd name="T0" fmla="*/ 52 w 62"/>
                <a:gd name="T1" fmla="*/ 321 h 321"/>
                <a:gd name="T2" fmla="*/ 10 w 62"/>
                <a:gd name="T3" fmla="*/ 321 h 321"/>
                <a:gd name="T4" fmla="*/ 0 w 62"/>
                <a:gd name="T5" fmla="*/ 311 h 321"/>
                <a:gd name="T6" fmla="*/ 0 w 62"/>
                <a:gd name="T7" fmla="*/ 10 h 321"/>
                <a:gd name="T8" fmla="*/ 10 w 62"/>
                <a:gd name="T9" fmla="*/ 0 h 321"/>
                <a:gd name="T10" fmla="*/ 52 w 62"/>
                <a:gd name="T11" fmla="*/ 0 h 321"/>
                <a:gd name="T12" fmla="*/ 62 w 62"/>
                <a:gd name="T13" fmla="*/ 10 h 321"/>
                <a:gd name="T14" fmla="*/ 62 w 62"/>
                <a:gd name="T15" fmla="*/ 311 h 321"/>
                <a:gd name="T16" fmla="*/ 52 w 62"/>
                <a:gd name="T17" fmla="*/ 321 h 321"/>
                <a:gd name="T18" fmla="*/ 20 w 62"/>
                <a:gd name="T19" fmla="*/ 301 h 321"/>
                <a:gd name="T20" fmla="*/ 42 w 62"/>
                <a:gd name="T21" fmla="*/ 301 h 321"/>
                <a:gd name="T22" fmla="*/ 42 w 62"/>
                <a:gd name="T23" fmla="*/ 20 h 321"/>
                <a:gd name="T24" fmla="*/ 20 w 62"/>
                <a:gd name="T25" fmla="*/ 20 h 321"/>
                <a:gd name="T26" fmla="*/ 20 w 62"/>
                <a:gd name="T27" fmla="*/ 30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321">
                  <a:moveTo>
                    <a:pt x="52" y="321"/>
                  </a:moveTo>
                  <a:cubicBezTo>
                    <a:pt x="10" y="321"/>
                    <a:pt x="10" y="321"/>
                    <a:pt x="10" y="321"/>
                  </a:cubicBezTo>
                  <a:cubicBezTo>
                    <a:pt x="5" y="321"/>
                    <a:pt x="0" y="317"/>
                    <a:pt x="0" y="311"/>
                  </a:cubicBezTo>
                  <a:cubicBezTo>
                    <a:pt x="0" y="10"/>
                    <a:pt x="0" y="10"/>
                    <a:pt x="0" y="10"/>
                  </a:cubicBezTo>
                  <a:cubicBezTo>
                    <a:pt x="0" y="5"/>
                    <a:pt x="5" y="0"/>
                    <a:pt x="10" y="0"/>
                  </a:cubicBezTo>
                  <a:cubicBezTo>
                    <a:pt x="52" y="0"/>
                    <a:pt x="52" y="0"/>
                    <a:pt x="52" y="0"/>
                  </a:cubicBezTo>
                  <a:cubicBezTo>
                    <a:pt x="57" y="0"/>
                    <a:pt x="62" y="5"/>
                    <a:pt x="62" y="10"/>
                  </a:cubicBezTo>
                  <a:cubicBezTo>
                    <a:pt x="62" y="311"/>
                    <a:pt x="62" y="311"/>
                    <a:pt x="62" y="311"/>
                  </a:cubicBezTo>
                  <a:cubicBezTo>
                    <a:pt x="62" y="317"/>
                    <a:pt x="57" y="321"/>
                    <a:pt x="52" y="321"/>
                  </a:cubicBezTo>
                  <a:close/>
                  <a:moveTo>
                    <a:pt x="20" y="301"/>
                  </a:moveTo>
                  <a:cubicBezTo>
                    <a:pt x="42" y="301"/>
                    <a:pt x="42" y="301"/>
                    <a:pt x="42" y="301"/>
                  </a:cubicBezTo>
                  <a:cubicBezTo>
                    <a:pt x="42" y="20"/>
                    <a:pt x="42" y="20"/>
                    <a:pt x="42" y="20"/>
                  </a:cubicBezTo>
                  <a:cubicBezTo>
                    <a:pt x="20" y="20"/>
                    <a:pt x="20" y="20"/>
                    <a:pt x="20" y="20"/>
                  </a:cubicBezTo>
                  <a:lnTo>
                    <a:pt x="20" y="3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 name="Freeform 147"/>
            <p:cNvSpPr>
              <a:spLocks noEditPoints="1"/>
            </p:cNvSpPr>
            <p:nvPr/>
          </p:nvSpPr>
          <p:spPr bwMode="auto">
            <a:xfrm>
              <a:off x="8674631" y="2061724"/>
              <a:ext cx="216905" cy="343962"/>
            </a:xfrm>
            <a:custGeom>
              <a:avLst/>
              <a:gdLst>
                <a:gd name="T0" fmla="*/ 215 w 226"/>
                <a:gd name="T1" fmla="*/ 359 h 359"/>
                <a:gd name="T2" fmla="*/ 209 w 226"/>
                <a:gd name="T3" fmla="*/ 358 h 359"/>
                <a:gd name="T4" fmla="*/ 0 w 226"/>
                <a:gd name="T5" fmla="*/ 311 h 359"/>
                <a:gd name="T6" fmla="*/ 7 w 226"/>
                <a:gd name="T7" fmla="*/ 248 h 359"/>
                <a:gd name="T8" fmla="*/ 39 w 226"/>
                <a:gd name="T9" fmla="*/ 235 h 359"/>
                <a:gd name="T10" fmla="*/ 38 w 226"/>
                <a:gd name="T11" fmla="*/ 232 h 359"/>
                <a:gd name="T12" fmla="*/ 38 w 226"/>
                <a:gd name="T13" fmla="*/ 232 h 359"/>
                <a:gd name="T14" fmla="*/ 37 w 226"/>
                <a:gd name="T15" fmla="*/ 231 h 359"/>
                <a:gd name="T16" fmla="*/ 35 w 226"/>
                <a:gd name="T17" fmla="*/ 231 h 359"/>
                <a:gd name="T18" fmla="*/ 5 w 226"/>
                <a:gd name="T19" fmla="*/ 238 h 359"/>
                <a:gd name="T20" fmla="*/ 0 w 226"/>
                <a:gd name="T21" fmla="*/ 227 h 359"/>
                <a:gd name="T22" fmla="*/ 45 w 226"/>
                <a:gd name="T23" fmla="*/ 202 h 359"/>
                <a:gd name="T24" fmla="*/ 46 w 226"/>
                <a:gd name="T25" fmla="*/ 201 h 359"/>
                <a:gd name="T26" fmla="*/ 46 w 226"/>
                <a:gd name="T27" fmla="*/ 201 h 359"/>
                <a:gd name="T28" fmla="*/ 47 w 226"/>
                <a:gd name="T29" fmla="*/ 198 h 359"/>
                <a:gd name="T30" fmla="*/ 46 w 226"/>
                <a:gd name="T31" fmla="*/ 197 h 359"/>
                <a:gd name="T32" fmla="*/ 46 w 226"/>
                <a:gd name="T33" fmla="*/ 197 h 359"/>
                <a:gd name="T34" fmla="*/ 45 w 226"/>
                <a:gd name="T35" fmla="*/ 196 h 359"/>
                <a:gd name="T36" fmla="*/ 45 w 226"/>
                <a:gd name="T37" fmla="*/ 196 h 359"/>
                <a:gd name="T38" fmla="*/ 35 w 226"/>
                <a:gd name="T39" fmla="*/ 188 h 359"/>
                <a:gd name="T40" fmla="*/ 49 w 226"/>
                <a:gd name="T41" fmla="*/ 174 h 359"/>
                <a:gd name="T42" fmla="*/ 49 w 226"/>
                <a:gd name="T43" fmla="*/ 173 h 359"/>
                <a:gd name="T44" fmla="*/ 49 w 226"/>
                <a:gd name="T45" fmla="*/ 173 h 359"/>
                <a:gd name="T46" fmla="*/ 50 w 226"/>
                <a:gd name="T47" fmla="*/ 172 h 359"/>
                <a:gd name="T48" fmla="*/ 51 w 226"/>
                <a:gd name="T49" fmla="*/ 171 h 359"/>
                <a:gd name="T50" fmla="*/ 47 w 226"/>
                <a:gd name="T51" fmla="*/ 168 h 359"/>
                <a:gd name="T52" fmla="*/ 36 w 226"/>
                <a:gd name="T53" fmla="*/ 154 h 359"/>
                <a:gd name="T54" fmla="*/ 33 w 226"/>
                <a:gd name="T55" fmla="*/ 150 h 359"/>
                <a:gd name="T56" fmla="*/ 5 w 226"/>
                <a:gd name="T57" fmla="*/ 156 h 359"/>
                <a:gd name="T58" fmla="*/ 0 w 226"/>
                <a:gd name="T59" fmla="*/ 10 h 359"/>
                <a:gd name="T60" fmla="*/ 12 w 226"/>
                <a:gd name="T61" fmla="*/ 0 h 359"/>
                <a:gd name="T62" fmla="*/ 226 w 226"/>
                <a:gd name="T63" fmla="*/ 48 h 359"/>
                <a:gd name="T64" fmla="*/ 223 w 226"/>
                <a:gd name="T65" fmla="*/ 357 h 359"/>
                <a:gd name="T66" fmla="*/ 20 w 226"/>
                <a:gd name="T67" fmla="*/ 303 h 359"/>
                <a:gd name="T68" fmla="*/ 206 w 226"/>
                <a:gd name="T69" fmla="*/ 57 h 359"/>
                <a:gd name="T70" fmla="*/ 20 w 226"/>
                <a:gd name="T71" fmla="*/ 133 h 359"/>
                <a:gd name="T72" fmla="*/ 34 w 226"/>
                <a:gd name="T73" fmla="*/ 129 h 359"/>
                <a:gd name="T74" fmla="*/ 56 w 226"/>
                <a:gd name="T75" fmla="*/ 150 h 359"/>
                <a:gd name="T76" fmla="*/ 71 w 226"/>
                <a:gd name="T77" fmla="*/ 171 h 359"/>
                <a:gd name="T78" fmla="*/ 70 w 226"/>
                <a:gd name="T79" fmla="*/ 174 h 359"/>
                <a:gd name="T80" fmla="*/ 69 w 226"/>
                <a:gd name="T81" fmla="*/ 179 h 359"/>
                <a:gd name="T82" fmla="*/ 64 w 226"/>
                <a:gd name="T83" fmla="*/ 187 h 359"/>
                <a:gd name="T84" fmla="*/ 64 w 226"/>
                <a:gd name="T85" fmla="*/ 188 h 359"/>
                <a:gd name="T86" fmla="*/ 65 w 226"/>
                <a:gd name="T87" fmla="*/ 190 h 359"/>
                <a:gd name="T88" fmla="*/ 61 w 226"/>
                <a:gd name="T89" fmla="*/ 214 h 359"/>
                <a:gd name="T90" fmla="*/ 58 w 226"/>
                <a:gd name="T91" fmla="*/ 217 h 359"/>
                <a:gd name="T92" fmla="*/ 55 w 226"/>
                <a:gd name="T93" fmla="*/ 219 h 359"/>
                <a:gd name="T94" fmla="*/ 54 w 226"/>
                <a:gd name="T95" fmla="*/ 220 h 359"/>
                <a:gd name="T96" fmla="*/ 58 w 226"/>
                <a:gd name="T97" fmla="*/ 227 h 359"/>
                <a:gd name="T98" fmla="*/ 44 w 226"/>
                <a:gd name="T99" fmla="*/ 256 h 359"/>
                <a:gd name="T100" fmla="*/ 20 w 226"/>
                <a:gd name="T101" fmla="*/ 303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359">
                  <a:moveTo>
                    <a:pt x="216" y="359"/>
                  </a:moveTo>
                  <a:cubicBezTo>
                    <a:pt x="216" y="359"/>
                    <a:pt x="215" y="359"/>
                    <a:pt x="215" y="359"/>
                  </a:cubicBezTo>
                  <a:cubicBezTo>
                    <a:pt x="210" y="358"/>
                    <a:pt x="210" y="358"/>
                    <a:pt x="210" y="358"/>
                  </a:cubicBezTo>
                  <a:cubicBezTo>
                    <a:pt x="210" y="358"/>
                    <a:pt x="209" y="358"/>
                    <a:pt x="209" y="358"/>
                  </a:cubicBezTo>
                  <a:cubicBezTo>
                    <a:pt x="8" y="321"/>
                    <a:pt x="8" y="321"/>
                    <a:pt x="8" y="321"/>
                  </a:cubicBezTo>
                  <a:cubicBezTo>
                    <a:pt x="4" y="320"/>
                    <a:pt x="0" y="316"/>
                    <a:pt x="0" y="311"/>
                  </a:cubicBezTo>
                  <a:cubicBezTo>
                    <a:pt x="0" y="257"/>
                    <a:pt x="0" y="257"/>
                    <a:pt x="0" y="257"/>
                  </a:cubicBezTo>
                  <a:cubicBezTo>
                    <a:pt x="0" y="253"/>
                    <a:pt x="3" y="249"/>
                    <a:pt x="7" y="248"/>
                  </a:cubicBezTo>
                  <a:cubicBezTo>
                    <a:pt x="37" y="237"/>
                    <a:pt x="37" y="237"/>
                    <a:pt x="37" y="237"/>
                  </a:cubicBezTo>
                  <a:cubicBezTo>
                    <a:pt x="38" y="237"/>
                    <a:pt x="38" y="236"/>
                    <a:pt x="39" y="235"/>
                  </a:cubicBezTo>
                  <a:cubicBezTo>
                    <a:pt x="39" y="235"/>
                    <a:pt x="39" y="234"/>
                    <a:pt x="39" y="233"/>
                  </a:cubicBezTo>
                  <a:cubicBezTo>
                    <a:pt x="39" y="233"/>
                    <a:pt x="39" y="233"/>
                    <a:pt x="38" y="232"/>
                  </a:cubicBezTo>
                  <a:cubicBezTo>
                    <a:pt x="38" y="232"/>
                    <a:pt x="38" y="232"/>
                    <a:pt x="38" y="232"/>
                  </a:cubicBezTo>
                  <a:cubicBezTo>
                    <a:pt x="38" y="232"/>
                    <a:pt x="38" y="232"/>
                    <a:pt x="38" y="232"/>
                  </a:cubicBezTo>
                  <a:cubicBezTo>
                    <a:pt x="38" y="232"/>
                    <a:pt x="38" y="232"/>
                    <a:pt x="38" y="232"/>
                  </a:cubicBezTo>
                  <a:cubicBezTo>
                    <a:pt x="37" y="231"/>
                    <a:pt x="37" y="231"/>
                    <a:pt x="37" y="231"/>
                  </a:cubicBezTo>
                  <a:cubicBezTo>
                    <a:pt x="36" y="231"/>
                    <a:pt x="36" y="231"/>
                    <a:pt x="36" y="231"/>
                  </a:cubicBezTo>
                  <a:cubicBezTo>
                    <a:pt x="36" y="231"/>
                    <a:pt x="36" y="231"/>
                    <a:pt x="35" y="231"/>
                  </a:cubicBezTo>
                  <a:cubicBezTo>
                    <a:pt x="14" y="239"/>
                    <a:pt x="14" y="239"/>
                    <a:pt x="14" y="239"/>
                  </a:cubicBezTo>
                  <a:cubicBezTo>
                    <a:pt x="11" y="240"/>
                    <a:pt x="7" y="240"/>
                    <a:pt x="5" y="238"/>
                  </a:cubicBezTo>
                  <a:cubicBezTo>
                    <a:pt x="2" y="236"/>
                    <a:pt x="0" y="233"/>
                    <a:pt x="0" y="230"/>
                  </a:cubicBezTo>
                  <a:cubicBezTo>
                    <a:pt x="0" y="227"/>
                    <a:pt x="0" y="227"/>
                    <a:pt x="0" y="227"/>
                  </a:cubicBezTo>
                  <a:cubicBezTo>
                    <a:pt x="0" y="223"/>
                    <a:pt x="3" y="219"/>
                    <a:pt x="6" y="218"/>
                  </a:cubicBezTo>
                  <a:cubicBezTo>
                    <a:pt x="45" y="202"/>
                    <a:pt x="45" y="202"/>
                    <a:pt x="45" y="202"/>
                  </a:cubicBezTo>
                  <a:cubicBezTo>
                    <a:pt x="45" y="202"/>
                    <a:pt x="45" y="201"/>
                    <a:pt x="45" y="201"/>
                  </a:cubicBezTo>
                  <a:cubicBezTo>
                    <a:pt x="45" y="201"/>
                    <a:pt x="45" y="201"/>
                    <a:pt x="46" y="201"/>
                  </a:cubicBezTo>
                  <a:cubicBezTo>
                    <a:pt x="46" y="201"/>
                    <a:pt x="46" y="201"/>
                    <a:pt x="46" y="201"/>
                  </a:cubicBezTo>
                  <a:cubicBezTo>
                    <a:pt x="46" y="201"/>
                    <a:pt x="46" y="201"/>
                    <a:pt x="46" y="201"/>
                  </a:cubicBezTo>
                  <a:cubicBezTo>
                    <a:pt x="46" y="200"/>
                    <a:pt x="46" y="200"/>
                    <a:pt x="46" y="200"/>
                  </a:cubicBezTo>
                  <a:cubicBezTo>
                    <a:pt x="46" y="200"/>
                    <a:pt x="47" y="199"/>
                    <a:pt x="47" y="198"/>
                  </a:cubicBezTo>
                  <a:cubicBezTo>
                    <a:pt x="47" y="198"/>
                    <a:pt x="47" y="198"/>
                    <a:pt x="46" y="197"/>
                  </a:cubicBezTo>
                  <a:cubicBezTo>
                    <a:pt x="46" y="197"/>
                    <a:pt x="46" y="197"/>
                    <a:pt x="46" y="197"/>
                  </a:cubicBezTo>
                  <a:cubicBezTo>
                    <a:pt x="46" y="197"/>
                    <a:pt x="46" y="197"/>
                    <a:pt x="46" y="197"/>
                  </a:cubicBezTo>
                  <a:cubicBezTo>
                    <a:pt x="46" y="197"/>
                    <a:pt x="46" y="197"/>
                    <a:pt x="46" y="197"/>
                  </a:cubicBezTo>
                  <a:cubicBezTo>
                    <a:pt x="46" y="197"/>
                    <a:pt x="46" y="197"/>
                    <a:pt x="46" y="197"/>
                  </a:cubicBezTo>
                  <a:cubicBezTo>
                    <a:pt x="46" y="197"/>
                    <a:pt x="46" y="196"/>
                    <a:pt x="45" y="196"/>
                  </a:cubicBezTo>
                  <a:cubicBezTo>
                    <a:pt x="45" y="196"/>
                    <a:pt x="45" y="196"/>
                    <a:pt x="45" y="196"/>
                  </a:cubicBezTo>
                  <a:cubicBezTo>
                    <a:pt x="45" y="196"/>
                    <a:pt x="45" y="196"/>
                    <a:pt x="45" y="196"/>
                  </a:cubicBezTo>
                  <a:cubicBezTo>
                    <a:pt x="44" y="196"/>
                    <a:pt x="44" y="196"/>
                    <a:pt x="44" y="196"/>
                  </a:cubicBezTo>
                  <a:cubicBezTo>
                    <a:pt x="40" y="196"/>
                    <a:pt x="36" y="192"/>
                    <a:pt x="35" y="188"/>
                  </a:cubicBezTo>
                  <a:cubicBezTo>
                    <a:pt x="34" y="183"/>
                    <a:pt x="37" y="179"/>
                    <a:pt x="41" y="177"/>
                  </a:cubicBezTo>
                  <a:cubicBezTo>
                    <a:pt x="49" y="174"/>
                    <a:pt x="49" y="174"/>
                    <a:pt x="49" y="174"/>
                  </a:cubicBezTo>
                  <a:cubicBezTo>
                    <a:pt x="49" y="173"/>
                    <a:pt x="49" y="173"/>
                    <a:pt x="49" y="173"/>
                  </a:cubicBezTo>
                  <a:cubicBezTo>
                    <a:pt x="49" y="173"/>
                    <a:pt x="49" y="173"/>
                    <a:pt x="49" y="173"/>
                  </a:cubicBezTo>
                  <a:cubicBezTo>
                    <a:pt x="49" y="173"/>
                    <a:pt x="49" y="173"/>
                    <a:pt x="49" y="173"/>
                  </a:cubicBezTo>
                  <a:cubicBezTo>
                    <a:pt x="49" y="173"/>
                    <a:pt x="49" y="173"/>
                    <a:pt x="49" y="173"/>
                  </a:cubicBezTo>
                  <a:cubicBezTo>
                    <a:pt x="50" y="173"/>
                    <a:pt x="50" y="173"/>
                    <a:pt x="50" y="173"/>
                  </a:cubicBezTo>
                  <a:cubicBezTo>
                    <a:pt x="50" y="173"/>
                    <a:pt x="50" y="172"/>
                    <a:pt x="50" y="172"/>
                  </a:cubicBezTo>
                  <a:cubicBezTo>
                    <a:pt x="50" y="172"/>
                    <a:pt x="51" y="172"/>
                    <a:pt x="51" y="171"/>
                  </a:cubicBezTo>
                  <a:cubicBezTo>
                    <a:pt x="51" y="171"/>
                    <a:pt x="51" y="171"/>
                    <a:pt x="51" y="171"/>
                  </a:cubicBezTo>
                  <a:cubicBezTo>
                    <a:pt x="51" y="170"/>
                    <a:pt x="51" y="170"/>
                    <a:pt x="50" y="170"/>
                  </a:cubicBezTo>
                  <a:cubicBezTo>
                    <a:pt x="50" y="168"/>
                    <a:pt x="48" y="168"/>
                    <a:pt x="47" y="168"/>
                  </a:cubicBezTo>
                  <a:cubicBezTo>
                    <a:pt x="43" y="169"/>
                    <a:pt x="40" y="167"/>
                    <a:pt x="37" y="164"/>
                  </a:cubicBezTo>
                  <a:cubicBezTo>
                    <a:pt x="35" y="161"/>
                    <a:pt x="34" y="157"/>
                    <a:pt x="36" y="154"/>
                  </a:cubicBezTo>
                  <a:cubicBezTo>
                    <a:pt x="36" y="153"/>
                    <a:pt x="37" y="152"/>
                    <a:pt x="36" y="151"/>
                  </a:cubicBezTo>
                  <a:cubicBezTo>
                    <a:pt x="36" y="149"/>
                    <a:pt x="34" y="149"/>
                    <a:pt x="33" y="150"/>
                  </a:cubicBezTo>
                  <a:cubicBezTo>
                    <a:pt x="14" y="157"/>
                    <a:pt x="14" y="157"/>
                    <a:pt x="14" y="157"/>
                  </a:cubicBezTo>
                  <a:cubicBezTo>
                    <a:pt x="11" y="159"/>
                    <a:pt x="8" y="158"/>
                    <a:pt x="5" y="156"/>
                  </a:cubicBezTo>
                  <a:cubicBezTo>
                    <a:pt x="2" y="155"/>
                    <a:pt x="0" y="151"/>
                    <a:pt x="0" y="148"/>
                  </a:cubicBezTo>
                  <a:cubicBezTo>
                    <a:pt x="0" y="10"/>
                    <a:pt x="0" y="10"/>
                    <a:pt x="0" y="10"/>
                  </a:cubicBezTo>
                  <a:cubicBezTo>
                    <a:pt x="0" y="7"/>
                    <a:pt x="2" y="5"/>
                    <a:pt x="4" y="3"/>
                  </a:cubicBezTo>
                  <a:cubicBezTo>
                    <a:pt x="6" y="1"/>
                    <a:pt x="9" y="0"/>
                    <a:pt x="12" y="0"/>
                  </a:cubicBezTo>
                  <a:cubicBezTo>
                    <a:pt x="218" y="39"/>
                    <a:pt x="218" y="39"/>
                    <a:pt x="218" y="39"/>
                  </a:cubicBezTo>
                  <a:cubicBezTo>
                    <a:pt x="223" y="39"/>
                    <a:pt x="226" y="44"/>
                    <a:pt x="226" y="48"/>
                  </a:cubicBezTo>
                  <a:cubicBezTo>
                    <a:pt x="226" y="349"/>
                    <a:pt x="226" y="349"/>
                    <a:pt x="226" y="349"/>
                  </a:cubicBezTo>
                  <a:cubicBezTo>
                    <a:pt x="226" y="352"/>
                    <a:pt x="225" y="355"/>
                    <a:pt x="223" y="357"/>
                  </a:cubicBezTo>
                  <a:cubicBezTo>
                    <a:pt x="221" y="358"/>
                    <a:pt x="219" y="359"/>
                    <a:pt x="216" y="359"/>
                  </a:cubicBezTo>
                  <a:close/>
                  <a:moveTo>
                    <a:pt x="20" y="303"/>
                  </a:moveTo>
                  <a:cubicBezTo>
                    <a:pt x="206" y="337"/>
                    <a:pt x="206" y="337"/>
                    <a:pt x="206" y="337"/>
                  </a:cubicBezTo>
                  <a:cubicBezTo>
                    <a:pt x="206" y="57"/>
                    <a:pt x="206" y="57"/>
                    <a:pt x="206" y="57"/>
                  </a:cubicBezTo>
                  <a:cubicBezTo>
                    <a:pt x="20" y="22"/>
                    <a:pt x="20" y="22"/>
                    <a:pt x="20" y="22"/>
                  </a:cubicBezTo>
                  <a:cubicBezTo>
                    <a:pt x="20" y="133"/>
                    <a:pt x="20" y="133"/>
                    <a:pt x="20" y="133"/>
                  </a:cubicBezTo>
                  <a:cubicBezTo>
                    <a:pt x="25" y="131"/>
                    <a:pt x="25" y="131"/>
                    <a:pt x="25" y="131"/>
                  </a:cubicBezTo>
                  <a:cubicBezTo>
                    <a:pt x="28" y="130"/>
                    <a:pt x="31" y="129"/>
                    <a:pt x="34" y="129"/>
                  </a:cubicBezTo>
                  <a:cubicBezTo>
                    <a:pt x="43" y="129"/>
                    <a:pt x="51" y="135"/>
                    <a:pt x="55" y="143"/>
                  </a:cubicBezTo>
                  <a:cubicBezTo>
                    <a:pt x="56" y="145"/>
                    <a:pt x="56" y="148"/>
                    <a:pt x="56" y="150"/>
                  </a:cubicBezTo>
                  <a:cubicBezTo>
                    <a:pt x="62" y="152"/>
                    <a:pt x="66" y="156"/>
                    <a:pt x="69" y="162"/>
                  </a:cubicBezTo>
                  <a:cubicBezTo>
                    <a:pt x="70" y="165"/>
                    <a:pt x="71" y="168"/>
                    <a:pt x="71" y="171"/>
                  </a:cubicBezTo>
                  <a:cubicBezTo>
                    <a:pt x="71" y="172"/>
                    <a:pt x="71" y="173"/>
                    <a:pt x="71" y="173"/>
                  </a:cubicBezTo>
                  <a:cubicBezTo>
                    <a:pt x="71" y="174"/>
                    <a:pt x="70" y="174"/>
                    <a:pt x="70" y="174"/>
                  </a:cubicBezTo>
                  <a:cubicBezTo>
                    <a:pt x="70" y="174"/>
                    <a:pt x="70" y="174"/>
                    <a:pt x="70" y="174"/>
                  </a:cubicBezTo>
                  <a:cubicBezTo>
                    <a:pt x="70" y="176"/>
                    <a:pt x="70" y="178"/>
                    <a:pt x="69" y="179"/>
                  </a:cubicBezTo>
                  <a:cubicBezTo>
                    <a:pt x="69" y="180"/>
                    <a:pt x="68" y="181"/>
                    <a:pt x="68" y="182"/>
                  </a:cubicBezTo>
                  <a:cubicBezTo>
                    <a:pt x="67" y="184"/>
                    <a:pt x="66" y="185"/>
                    <a:pt x="64" y="187"/>
                  </a:cubicBezTo>
                  <a:cubicBezTo>
                    <a:pt x="64" y="187"/>
                    <a:pt x="64" y="187"/>
                    <a:pt x="64" y="187"/>
                  </a:cubicBezTo>
                  <a:cubicBezTo>
                    <a:pt x="64" y="187"/>
                    <a:pt x="64" y="188"/>
                    <a:pt x="64" y="188"/>
                  </a:cubicBezTo>
                  <a:cubicBezTo>
                    <a:pt x="64" y="188"/>
                    <a:pt x="64" y="188"/>
                    <a:pt x="64" y="188"/>
                  </a:cubicBezTo>
                  <a:cubicBezTo>
                    <a:pt x="65" y="189"/>
                    <a:pt x="65" y="190"/>
                    <a:pt x="65" y="190"/>
                  </a:cubicBezTo>
                  <a:cubicBezTo>
                    <a:pt x="68" y="198"/>
                    <a:pt x="67" y="207"/>
                    <a:pt x="62" y="214"/>
                  </a:cubicBezTo>
                  <a:cubicBezTo>
                    <a:pt x="61" y="214"/>
                    <a:pt x="61" y="214"/>
                    <a:pt x="61" y="214"/>
                  </a:cubicBezTo>
                  <a:cubicBezTo>
                    <a:pt x="61" y="214"/>
                    <a:pt x="60" y="215"/>
                    <a:pt x="60" y="215"/>
                  </a:cubicBezTo>
                  <a:cubicBezTo>
                    <a:pt x="60" y="216"/>
                    <a:pt x="59" y="216"/>
                    <a:pt x="58" y="217"/>
                  </a:cubicBezTo>
                  <a:cubicBezTo>
                    <a:pt x="58" y="217"/>
                    <a:pt x="57" y="218"/>
                    <a:pt x="57" y="218"/>
                  </a:cubicBezTo>
                  <a:cubicBezTo>
                    <a:pt x="56" y="218"/>
                    <a:pt x="56" y="218"/>
                    <a:pt x="55" y="219"/>
                  </a:cubicBezTo>
                  <a:cubicBezTo>
                    <a:pt x="55" y="219"/>
                    <a:pt x="55" y="219"/>
                    <a:pt x="55" y="219"/>
                  </a:cubicBezTo>
                  <a:cubicBezTo>
                    <a:pt x="54" y="219"/>
                    <a:pt x="54" y="219"/>
                    <a:pt x="54" y="220"/>
                  </a:cubicBezTo>
                  <a:cubicBezTo>
                    <a:pt x="54" y="220"/>
                    <a:pt x="54" y="220"/>
                    <a:pt x="54" y="220"/>
                  </a:cubicBezTo>
                  <a:cubicBezTo>
                    <a:pt x="56" y="222"/>
                    <a:pt x="57" y="224"/>
                    <a:pt x="58" y="227"/>
                  </a:cubicBezTo>
                  <a:cubicBezTo>
                    <a:pt x="60" y="232"/>
                    <a:pt x="59" y="238"/>
                    <a:pt x="57" y="244"/>
                  </a:cubicBezTo>
                  <a:cubicBezTo>
                    <a:pt x="54" y="249"/>
                    <a:pt x="50" y="254"/>
                    <a:pt x="44" y="256"/>
                  </a:cubicBezTo>
                  <a:cubicBezTo>
                    <a:pt x="20" y="264"/>
                    <a:pt x="20" y="264"/>
                    <a:pt x="20" y="264"/>
                  </a:cubicBezTo>
                  <a:lnTo>
                    <a:pt x="20" y="3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148"/>
            <p:cNvSpPr>
              <a:spLocks noEditPoints="1"/>
            </p:cNvSpPr>
            <p:nvPr/>
          </p:nvSpPr>
          <p:spPr bwMode="auto">
            <a:xfrm>
              <a:off x="8912409" y="2061724"/>
              <a:ext cx="215997" cy="343962"/>
            </a:xfrm>
            <a:custGeom>
              <a:avLst/>
              <a:gdLst>
                <a:gd name="T0" fmla="*/ 10 w 226"/>
                <a:gd name="T1" fmla="*/ 359 h 359"/>
                <a:gd name="T2" fmla="*/ 0 w 226"/>
                <a:gd name="T3" fmla="*/ 48 h 359"/>
                <a:gd name="T4" fmla="*/ 16 w 226"/>
                <a:gd name="T5" fmla="*/ 37 h 359"/>
                <a:gd name="T6" fmla="*/ 222 w 226"/>
                <a:gd name="T7" fmla="*/ 3 h 359"/>
                <a:gd name="T8" fmla="*/ 226 w 226"/>
                <a:gd name="T9" fmla="*/ 148 h 359"/>
                <a:gd name="T10" fmla="*/ 212 w 226"/>
                <a:gd name="T11" fmla="*/ 157 h 359"/>
                <a:gd name="T12" fmla="*/ 190 w 226"/>
                <a:gd name="T13" fmla="*/ 151 h 359"/>
                <a:gd name="T14" fmla="*/ 190 w 226"/>
                <a:gd name="T15" fmla="*/ 153 h 359"/>
                <a:gd name="T16" fmla="*/ 190 w 226"/>
                <a:gd name="T17" fmla="*/ 154 h 359"/>
                <a:gd name="T18" fmla="*/ 179 w 226"/>
                <a:gd name="T19" fmla="*/ 168 h 359"/>
                <a:gd name="T20" fmla="*/ 176 w 226"/>
                <a:gd name="T21" fmla="*/ 169 h 359"/>
                <a:gd name="T22" fmla="*/ 175 w 226"/>
                <a:gd name="T23" fmla="*/ 171 h 359"/>
                <a:gd name="T24" fmla="*/ 176 w 226"/>
                <a:gd name="T25" fmla="*/ 172 h 359"/>
                <a:gd name="T26" fmla="*/ 177 w 226"/>
                <a:gd name="T27" fmla="*/ 173 h 359"/>
                <a:gd name="T28" fmla="*/ 177 w 226"/>
                <a:gd name="T29" fmla="*/ 174 h 359"/>
                <a:gd name="T30" fmla="*/ 191 w 226"/>
                <a:gd name="T31" fmla="*/ 187 h 359"/>
                <a:gd name="T32" fmla="*/ 181 w 226"/>
                <a:gd name="T33" fmla="*/ 196 h 359"/>
                <a:gd name="T34" fmla="*/ 181 w 226"/>
                <a:gd name="T35" fmla="*/ 196 h 359"/>
                <a:gd name="T36" fmla="*/ 180 w 226"/>
                <a:gd name="T37" fmla="*/ 197 h 359"/>
                <a:gd name="T38" fmla="*/ 179 w 226"/>
                <a:gd name="T39" fmla="*/ 198 h 359"/>
                <a:gd name="T40" fmla="*/ 179 w 226"/>
                <a:gd name="T41" fmla="*/ 198 h 359"/>
                <a:gd name="T42" fmla="*/ 180 w 226"/>
                <a:gd name="T43" fmla="*/ 201 h 359"/>
                <a:gd name="T44" fmla="*/ 181 w 226"/>
                <a:gd name="T45" fmla="*/ 201 h 359"/>
                <a:gd name="T46" fmla="*/ 220 w 226"/>
                <a:gd name="T47" fmla="*/ 218 h 359"/>
                <a:gd name="T48" fmla="*/ 226 w 226"/>
                <a:gd name="T49" fmla="*/ 230 h 359"/>
                <a:gd name="T50" fmla="*/ 212 w 226"/>
                <a:gd name="T51" fmla="*/ 239 h 359"/>
                <a:gd name="T52" fmla="*/ 190 w 226"/>
                <a:gd name="T53" fmla="*/ 231 h 359"/>
                <a:gd name="T54" fmla="*/ 189 w 226"/>
                <a:gd name="T55" fmla="*/ 231 h 359"/>
                <a:gd name="T56" fmla="*/ 188 w 226"/>
                <a:gd name="T57" fmla="*/ 232 h 359"/>
                <a:gd name="T58" fmla="*/ 187 w 226"/>
                <a:gd name="T59" fmla="*/ 233 h 359"/>
                <a:gd name="T60" fmla="*/ 189 w 226"/>
                <a:gd name="T61" fmla="*/ 237 h 359"/>
                <a:gd name="T62" fmla="*/ 226 w 226"/>
                <a:gd name="T63" fmla="*/ 257 h 359"/>
                <a:gd name="T64" fmla="*/ 218 w 226"/>
                <a:gd name="T65" fmla="*/ 321 h 359"/>
                <a:gd name="T66" fmla="*/ 16 w 226"/>
                <a:gd name="T67" fmla="*/ 358 h 359"/>
                <a:gd name="T68" fmla="*/ 10 w 226"/>
                <a:gd name="T69" fmla="*/ 359 h 359"/>
                <a:gd name="T70" fmla="*/ 20 w 226"/>
                <a:gd name="T71" fmla="*/ 337 h 359"/>
                <a:gd name="T72" fmla="*/ 206 w 226"/>
                <a:gd name="T73" fmla="*/ 264 h 359"/>
                <a:gd name="T74" fmla="*/ 168 w 226"/>
                <a:gd name="T75" fmla="*/ 226 h 359"/>
                <a:gd name="T76" fmla="*/ 172 w 226"/>
                <a:gd name="T77" fmla="*/ 220 h 359"/>
                <a:gd name="T78" fmla="*/ 172 w 226"/>
                <a:gd name="T79" fmla="*/ 219 h 359"/>
                <a:gd name="T80" fmla="*/ 168 w 226"/>
                <a:gd name="T81" fmla="*/ 217 h 359"/>
                <a:gd name="T82" fmla="*/ 166 w 226"/>
                <a:gd name="T83" fmla="*/ 215 h 359"/>
                <a:gd name="T84" fmla="*/ 160 w 226"/>
                <a:gd name="T85" fmla="*/ 193 h 359"/>
                <a:gd name="T86" fmla="*/ 161 w 226"/>
                <a:gd name="T87" fmla="*/ 190 h 359"/>
                <a:gd name="T88" fmla="*/ 162 w 226"/>
                <a:gd name="T89" fmla="*/ 187 h 359"/>
                <a:gd name="T90" fmla="*/ 158 w 226"/>
                <a:gd name="T91" fmla="*/ 182 h 359"/>
                <a:gd name="T92" fmla="*/ 155 w 226"/>
                <a:gd name="T93" fmla="*/ 173 h 359"/>
                <a:gd name="T94" fmla="*/ 157 w 226"/>
                <a:gd name="T95" fmla="*/ 162 h 359"/>
                <a:gd name="T96" fmla="*/ 162 w 226"/>
                <a:gd name="T97" fmla="*/ 155 h 359"/>
                <a:gd name="T98" fmla="*/ 171 w 226"/>
                <a:gd name="T99" fmla="*/ 143 h 359"/>
                <a:gd name="T100" fmla="*/ 201 w 226"/>
                <a:gd name="T101" fmla="*/ 131 h 359"/>
                <a:gd name="T102" fmla="*/ 206 w 226"/>
                <a:gd name="T103" fmla="*/ 22 h 359"/>
                <a:gd name="T104" fmla="*/ 178 w 226"/>
                <a:gd name="T105" fmla="*/ 193 h 359"/>
                <a:gd name="T106" fmla="*/ 179 w 226"/>
                <a:gd name="T107" fmla="*/ 19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 h="359">
                  <a:moveTo>
                    <a:pt x="10" y="359"/>
                  </a:moveTo>
                  <a:cubicBezTo>
                    <a:pt x="10" y="359"/>
                    <a:pt x="10" y="359"/>
                    <a:pt x="10" y="359"/>
                  </a:cubicBezTo>
                  <a:cubicBezTo>
                    <a:pt x="4" y="359"/>
                    <a:pt x="0" y="355"/>
                    <a:pt x="0" y="349"/>
                  </a:cubicBezTo>
                  <a:cubicBezTo>
                    <a:pt x="0" y="48"/>
                    <a:pt x="0" y="48"/>
                    <a:pt x="0" y="48"/>
                  </a:cubicBezTo>
                  <a:cubicBezTo>
                    <a:pt x="0" y="44"/>
                    <a:pt x="3" y="39"/>
                    <a:pt x="8" y="39"/>
                  </a:cubicBezTo>
                  <a:cubicBezTo>
                    <a:pt x="16" y="37"/>
                    <a:pt x="16" y="37"/>
                    <a:pt x="16" y="37"/>
                  </a:cubicBezTo>
                  <a:cubicBezTo>
                    <a:pt x="214" y="0"/>
                    <a:pt x="214" y="0"/>
                    <a:pt x="214" y="0"/>
                  </a:cubicBezTo>
                  <a:cubicBezTo>
                    <a:pt x="217" y="0"/>
                    <a:pt x="220" y="1"/>
                    <a:pt x="222" y="3"/>
                  </a:cubicBezTo>
                  <a:cubicBezTo>
                    <a:pt x="224" y="5"/>
                    <a:pt x="226" y="7"/>
                    <a:pt x="226" y="10"/>
                  </a:cubicBezTo>
                  <a:cubicBezTo>
                    <a:pt x="226" y="148"/>
                    <a:pt x="226" y="148"/>
                    <a:pt x="226" y="148"/>
                  </a:cubicBezTo>
                  <a:cubicBezTo>
                    <a:pt x="226" y="151"/>
                    <a:pt x="224" y="155"/>
                    <a:pt x="221" y="156"/>
                  </a:cubicBezTo>
                  <a:cubicBezTo>
                    <a:pt x="219" y="158"/>
                    <a:pt x="215" y="159"/>
                    <a:pt x="212" y="157"/>
                  </a:cubicBezTo>
                  <a:cubicBezTo>
                    <a:pt x="193" y="150"/>
                    <a:pt x="193" y="150"/>
                    <a:pt x="193" y="150"/>
                  </a:cubicBezTo>
                  <a:cubicBezTo>
                    <a:pt x="192" y="149"/>
                    <a:pt x="190" y="149"/>
                    <a:pt x="190" y="151"/>
                  </a:cubicBezTo>
                  <a:cubicBezTo>
                    <a:pt x="189" y="152"/>
                    <a:pt x="189" y="152"/>
                    <a:pt x="190" y="153"/>
                  </a:cubicBezTo>
                  <a:cubicBezTo>
                    <a:pt x="190" y="153"/>
                    <a:pt x="190" y="153"/>
                    <a:pt x="190" y="153"/>
                  </a:cubicBezTo>
                  <a:cubicBezTo>
                    <a:pt x="190" y="153"/>
                    <a:pt x="190" y="153"/>
                    <a:pt x="190" y="153"/>
                  </a:cubicBezTo>
                  <a:cubicBezTo>
                    <a:pt x="190" y="154"/>
                    <a:pt x="190" y="154"/>
                    <a:pt x="190" y="154"/>
                  </a:cubicBezTo>
                  <a:cubicBezTo>
                    <a:pt x="192" y="157"/>
                    <a:pt x="191" y="161"/>
                    <a:pt x="189" y="164"/>
                  </a:cubicBezTo>
                  <a:cubicBezTo>
                    <a:pt x="187" y="168"/>
                    <a:pt x="183" y="169"/>
                    <a:pt x="179" y="168"/>
                  </a:cubicBezTo>
                  <a:cubicBezTo>
                    <a:pt x="178" y="168"/>
                    <a:pt x="177" y="168"/>
                    <a:pt x="176" y="169"/>
                  </a:cubicBezTo>
                  <a:cubicBezTo>
                    <a:pt x="176" y="169"/>
                    <a:pt x="176" y="169"/>
                    <a:pt x="176" y="169"/>
                  </a:cubicBezTo>
                  <a:cubicBezTo>
                    <a:pt x="176" y="169"/>
                    <a:pt x="176" y="169"/>
                    <a:pt x="176" y="170"/>
                  </a:cubicBezTo>
                  <a:cubicBezTo>
                    <a:pt x="175" y="170"/>
                    <a:pt x="175" y="170"/>
                    <a:pt x="175" y="171"/>
                  </a:cubicBezTo>
                  <a:cubicBezTo>
                    <a:pt x="175" y="171"/>
                    <a:pt x="175" y="171"/>
                    <a:pt x="175" y="171"/>
                  </a:cubicBezTo>
                  <a:cubicBezTo>
                    <a:pt x="175" y="171"/>
                    <a:pt x="175" y="172"/>
                    <a:pt x="176" y="172"/>
                  </a:cubicBezTo>
                  <a:cubicBezTo>
                    <a:pt x="176" y="172"/>
                    <a:pt x="176" y="173"/>
                    <a:pt x="176" y="173"/>
                  </a:cubicBezTo>
                  <a:cubicBezTo>
                    <a:pt x="176" y="173"/>
                    <a:pt x="176" y="173"/>
                    <a:pt x="177" y="173"/>
                  </a:cubicBezTo>
                  <a:cubicBezTo>
                    <a:pt x="177" y="173"/>
                    <a:pt x="177" y="173"/>
                    <a:pt x="177" y="173"/>
                  </a:cubicBezTo>
                  <a:cubicBezTo>
                    <a:pt x="177" y="173"/>
                    <a:pt x="177" y="174"/>
                    <a:pt x="177" y="174"/>
                  </a:cubicBezTo>
                  <a:cubicBezTo>
                    <a:pt x="185" y="177"/>
                    <a:pt x="185" y="177"/>
                    <a:pt x="185" y="177"/>
                  </a:cubicBezTo>
                  <a:cubicBezTo>
                    <a:pt x="189" y="179"/>
                    <a:pt x="191" y="183"/>
                    <a:pt x="191" y="187"/>
                  </a:cubicBezTo>
                  <a:cubicBezTo>
                    <a:pt x="190" y="192"/>
                    <a:pt x="186" y="195"/>
                    <a:pt x="182" y="196"/>
                  </a:cubicBezTo>
                  <a:cubicBezTo>
                    <a:pt x="181" y="196"/>
                    <a:pt x="181" y="196"/>
                    <a:pt x="181" y="196"/>
                  </a:cubicBezTo>
                  <a:cubicBezTo>
                    <a:pt x="181" y="196"/>
                    <a:pt x="181" y="196"/>
                    <a:pt x="181" y="196"/>
                  </a:cubicBezTo>
                  <a:cubicBezTo>
                    <a:pt x="181" y="196"/>
                    <a:pt x="181" y="196"/>
                    <a:pt x="181" y="196"/>
                  </a:cubicBezTo>
                  <a:cubicBezTo>
                    <a:pt x="181" y="196"/>
                    <a:pt x="181" y="196"/>
                    <a:pt x="180" y="196"/>
                  </a:cubicBezTo>
                  <a:cubicBezTo>
                    <a:pt x="180" y="197"/>
                    <a:pt x="180" y="197"/>
                    <a:pt x="180" y="197"/>
                  </a:cubicBezTo>
                  <a:cubicBezTo>
                    <a:pt x="180" y="197"/>
                    <a:pt x="180" y="197"/>
                    <a:pt x="180" y="197"/>
                  </a:cubicBezTo>
                  <a:cubicBezTo>
                    <a:pt x="180" y="197"/>
                    <a:pt x="180" y="197"/>
                    <a:pt x="179" y="198"/>
                  </a:cubicBezTo>
                  <a:cubicBezTo>
                    <a:pt x="179" y="198"/>
                    <a:pt x="179" y="198"/>
                    <a:pt x="179" y="198"/>
                  </a:cubicBezTo>
                  <a:cubicBezTo>
                    <a:pt x="179" y="198"/>
                    <a:pt x="179" y="198"/>
                    <a:pt x="179" y="198"/>
                  </a:cubicBezTo>
                  <a:cubicBezTo>
                    <a:pt x="179" y="198"/>
                    <a:pt x="179" y="199"/>
                    <a:pt x="179" y="199"/>
                  </a:cubicBezTo>
                  <a:cubicBezTo>
                    <a:pt x="179" y="199"/>
                    <a:pt x="179" y="200"/>
                    <a:pt x="180" y="201"/>
                  </a:cubicBezTo>
                  <a:cubicBezTo>
                    <a:pt x="180" y="201"/>
                    <a:pt x="180" y="201"/>
                    <a:pt x="180" y="201"/>
                  </a:cubicBezTo>
                  <a:cubicBezTo>
                    <a:pt x="181" y="201"/>
                    <a:pt x="181" y="201"/>
                    <a:pt x="181" y="201"/>
                  </a:cubicBezTo>
                  <a:cubicBezTo>
                    <a:pt x="181" y="201"/>
                    <a:pt x="181" y="202"/>
                    <a:pt x="181" y="202"/>
                  </a:cubicBezTo>
                  <a:cubicBezTo>
                    <a:pt x="220" y="218"/>
                    <a:pt x="220" y="218"/>
                    <a:pt x="220" y="218"/>
                  </a:cubicBezTo>
                  <a:cubicBezTo>
                    <a:pt x="223" y="219"/>
                    <a:pt x="226" y="223"/>
                    <a:pt x="226" y="227"/>
                  </a:cubicBezTo>
                  <a:cubicBezTo>
                    <a:pt x="226" y="230"/>
                    <a:pt x="226" y="230"/>
                    <a:pt x="226" y="230"/>
                  </a:cubicBezTo>
                  <a:cubicBezTo>
                    <a:pt x="226" y="233"/>
                    <a:pt x="224" y="236"/>
                    <a:pt x="221" y="238"/>
                  </a:cubicBezTo>
                  <a:cubicBezTo>
                    <a:pt x="219" y="240"/>
                    <a:pt x="215" y="240"/>
                    <a:pt x="212" y="239"/>
                  </a:cubicBezTo>
                  <a:cubicBezTo>
                    <a:pt x="191" y="231"/>
                    <a:pt x="191" y="231"/>
                    <a:pt x="191" y="231"/>
                  </a:cubicBezTo>
                  <a:cubicBezTo>
                    <a:pt x="191" y="231"/>
                    <a:pt x="190" y="231"/>
                    <a:pt x="190" y="231"/>
                  </a:cubicBezTo>
                  <a:cubicBezTo>
                    <a:pt x="190" y="231"/>
                    <a:pt x="189" y="231"/>
                    <a:pt x="189" y="231"/>
                  </a:cubicBezTo>
                  <a:cubicBezTo>
                    <a:pt x="189" y="231"/>
                    <a:pt x="189" y="231"/>
                    <a:pt x="189" y="231"/>
                  </a:cubicBezTo>
                  <a:cubicBezTo>
                    <a:pt x="189" y="231"/>
                    <a:pt x="189" y="231"/>
                    <a:pt x="189" y="232"/>
                  </a:cubicBezTo>
                  <a:cubicBezTo>
                    <a:pt x="189" y="232"/>
                    <a:pt x="188" y="232"/>
                    <a:pt x="188" y="232"/>
                  </a:cubicBezTo>
                  <a:cubicBezTo>
                    <a:pt x="188" y="232"/>
                    <a:pt x="188" y="232"/>
                    <a:pt x="188" y="232"/>
                  </a:cubicBezTo>
                  <a:cubicBezTo>
                    <a:pt x="188" y="232"/>
                    <a:pt x="187" y="233"/>
                    <a:pt x="187" y="233"/>
                  </a:cubicBezTo>
                  <a:cubicBezTo>
                    <a:pt x="187" y="233"/>
                    <a:pt x="187" y="233"/>
                    <a:pt x="187" y="233"/>
                  </a:cubicBezTo>
                  <a:cubicBezTo>
                    <a:pt x="187" y="235"/>
                    <a:pt x="187" y="236"/>
                    <a:pt x="189" y="237"/>
                  </a:cubicBezTo>
                  <a:cubicBezTo>
                    <a:pt x="219" y="248"/>
                    <a:pt x="219" y="248"/>
                    <a:pt x="219" y="248"/>
                  </a:cubicBezTo>
                  <a:cubicBezTo>
                    <a:pt x="223" y="249"/>
                    <a:pt x="226" y="253"/>
                    <a:pt x="226" y="257"/>
                  </a:cubicBezTo>
                  <a:cubicBezTo>
                    <a:pt x="226" y="311"/>
                    <a:pt x="226" y="311"/>
                    <a:pt x="226" y="311"/>
                  </a:cubicBezTo>
                  <a:cubicBezTo>
                    <a:pt x="226" y="316"/>
                    <a:pt x="222" y="320"/>
                    <a:pt x="218" y="321"/>
                  </a:cubicBezTo>
                  <a:cubicBezTo>
                    <a:pt x="17" y="358"/>
                    <a:pt x="17" y="358"/>
                    <a:pt x="17" y="358"/>
                  </a:cubicBezTo>
                  <a:cubicBezTo>
                    <a:pt x="17" y="358"/>
                    <a:pt x="16" y="358"/>
                    <a:pt x="16" y="358"/>
                  </a:cubicBezTo>
                  <a:cubicBezTo>
                    <a:pt x="11" y="359"/>
                    <a:pt x="11" y="359"/>
                    <a:pt x="11" y="359"/>
                  </a:cubicBezTo>
                  <a:cubicBezTo>
                    <a:pt x="11" y="359"/>
                    <a:pt x="10" y="359"/>
                    <a:pt x="10" y="359"/>
                  </a:cubicBezTo>
                  <a:close/>
                  <a:moveTo>
                    <a:pt x="20" y="57"/>
                  </a:moveTo>
                  <a:cubicBezTo>
                    <a:pt x="20" y="337"/>
                    <a:pt x="20" y="337"/>
                    <a:pt x="20" y="337"/>
                  </a:cubicBezTo>
                  <a:cubicBezTo>
                    <a:pt x="206" y="303"/>
                    <a:pt x="206" y="303"/>
                    <a:pt x="206" y="303"/>
                  </a:cubicBezTo>
                  <a:cubicBezTo>
                    <a:pt x="206" y="264"/>
                    <a:pt x="206" y="264"/>
                    <a:pt x="206" y="264"/>
                  </a:cubicBezTo>
                  <a:cubicBezTo>
                    <a:pt x="182" y="256"/>
                    <a:pt x="182" y="256"/>
                    <a:pt x="182" y="256"/>
                  </a:cubicBezTo>
                  <a:cubicBezTo>
                    <a:pt x="170" y="251"/>
                    <a:pt x="164" y="238"/>
                    <a:pt x="168" y="226"/>
                  </a:cubicBezTo>
                  <a:cubicBezTo>
                    <a:pt x="169" y="225"/>
                    <a:pt x="169" y="224"/>
                    <a:pt x="170" y="223"/>
                  </a:cubicBezTo>
                  <a:cubicBezTo>
                    <a:pt x="171" y="222"/>
                    <a:pt x="171" y="221"/>
                    <a:pt x="172" y="220"/>
                  </a:cubicBezTo>
                  <a:cubicBezTo>
                    <a:pt x="172" y="220"/>
                    <a:pt x="172" y="220"/>
                    <a:pt x="172" y="220"/>
                  </a:cubicBezTo>
                  <a:cubicBezTo>
                    <a:pt x="172" y="219"/>
                    <a:pt x="172" y="219"/>
                    <a:pt x="172" y="219"/>
                  </a:cubicBezTo>
                  <a:cubicBezTo>
                    <a:pt x="171" y="219"/>
                    <a:pt x="170" y="218"/>
                    <a:pt x="169" y="217"/>
                  </a:cubicBezTo>
                  <a:cubicBezTo>
                    <a:pt x="168" y="217"/>
                    <a:pt x="168" y="217"/>
                    <a:pt x="168" y="217"/>
                  </a:cubicBezTo>
                  <a:cubicBezTo>
                    <a:pt x="168" y="217"/>
                    <a:pt x="167" y="216"/>
                    <a:pt x="167" y="216"/>
                  </a:cubicBezTo>
                  <a:cubicBezTo>
                    <a:pt x="167" y="216"/>
                    <a:pt x="166" y="216"/>
                    <a:pt x="166" y="215"/>
                  </a:cubicBezTo>
                  <a:cubicBezTo>
                    <a:pt x="161" y="210"/>
                    <a:pt x="159" y="203"/>
                    <a:pt x="159" y="197"/>
                  </a:cubicBezTo>
                  <a:cubicBezTo>
                    <a:pt x="159" y="195"/>
                    <a:pt x="160" y="194"/>
                    <a:pt x="160" y="193"/>
                  </a:cubicBezTo>
                  <a:cubicBezTo>
                    <a:pt x="160" y="192"/>
                    <a:pt x="160" y="192"/>
                    <a:pt x="160" y="192"/>
                  </a:cubicBezTo>
                  <a:cubicBezTo>
                    <a:pt x="160" y="191"/>
                    <a:pt x="161" y="191"/>
                    <a:pt x="161" y="190"/>
                  </a:cubicBezTo>
                  <a:cubicBezTo>
                    <a:pt x="161" y="189"/>
                    <a:pt x="162" y="188"/>
                    <a:pt x="162" y="187"/>
                  </a:cubicBezTo>
                  <a:cubicBezTo>
                    <a:pt x="162" y="187"/>
                    <a:pt x="162" y="187"/>
                    <a:pt x="162" y="187"/>
                  </a:cubicBezTo>
                  <a:cubicBezTo>
                    <a:pt x="162" y="187"/>
                    <a:pt x="161" y="186"/>
                    <a:pt x="160" y="185"/>
                  </a:cubicBezTo>
                  <a:cubicBezTo>
                    <a:pt x="159" y="184"/>
                    <a:pt x="159" y="183"/>
                    <a:pt x="158" y="182"/>
                  </a:cubicBezTo>
                  <a:cubicBezTo>
                    <a:pt x="158" y="181"/>
                    <a:pt x="157" y="180"/>
                    <a:pt x="157" y="179"/>
                  </a:cubicBezTo>
                  <a:cubicBezTo>
                    <a:pt x="156" y="177"/>
                    <a:pt x="156" y="175"/>
                    <a:pt x="155" y="173"/>
                  </a:cubicBezTo>
                  <a:cubicBezTo>
                    <a:pt x="155" y="173"/>
                    <a:pt x="155" y="172"/>
                    <a:pt x="155" y="171"/>
                  </a:cubicBezTo>
                  <a:cubicBezTo>
                    <a:pt x="155" y="168"/>
                    <a:pt x="156" y="165"/>
                    <a:pt x="157" y="162"/>
                  </a:cubicBezTo>
                  <a:cubicBezTo>
                    <a:pt x="158" y="160"/>
                    <a:pt x="159" y="158"/>
                    <a:pt x="161" y="156"/>
                  </a:cubicBezTo>
                  <a:cubicBezTo>
                    <a:pt x="161" y="156"/>
                    <a:pt x="162" y="155"/>
                    <a:pt x="162" y="155"/>
                  </a:cubicBezTo>
                  <a:cubicBezTo>
                    <a:pt x="164" y="152"/>
                    <a:pt x="167" y="151"/>
                    <a:pt x="170" y="150"/>
                  </a:cubicBezTo>
                  <a:cubicBezTo>
                    <a:pt x="170" y="148"/>
                    <a:pt x="170" y="145"/>
                    <a:pt x="171" y="143"/>
                  </a:cubicBezTo>
                  <a:cubicBezTo>
                    <a:pt x="175" y="135"/>
                    <a:pt x="183" y="129"/>
                    <a:pt x="192" y="129"/>
                  </a:cubicBezTo>
                  <a:cubicBezTo>
                    <a:pt x="195" y="129"/>
                    <a:pt x="198" y="130"/>
                    <a:pt x="201" y="131"/>
                  </a:cubicBezTo>
                  <a:cubicBezTo>
                    <a:pt x="206" y="133"/>
                    <a:pt x="206" y="133"/>
                    <a:pt x="206" y="133"/>
                  </a:cubicBezTo>
                  <a:cubicBezTo>
                    <a:pt x="206" y="22"/>
                    <a:pt x="206" y="22"/>
                    <a:pt x="206" y="22"/>
                  </a:cubicBezTo>
                  <a:lnTo>
                    <a:pt x="20" y="57"/>
                  </a:lnTo>
                  <a:close/>
                  <a:moveTo>
                    <a:pt x="178" y="193"/>
                  </a:moveTo>
                  <a:cubicBezTo>
                    <a:pt x="179" y="195"/>
                    <a:pt x="179" y="195"/>
                    <a:pt x="179" y="195"/>
                  </a:cubicBezTo>
                  <a:cubicBezTo>
                    <a:pt x="179" y="194"/>
                    <a:pt x="179" y="194"/>
                    <a:pt x="179" y="194"/>
                  </a:cubicBezTo>
                  <a:cubicBezTo>
                    <a:pt x="178" y="193"/>
                    <a:pt x="178" y="193"/>
                    <a:pt x="178" y="19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 name="Freeform 149"/>
            <p:cNvSpPr>
              <a:spLocks noEditPoints="1"/>
            </p:cNvSpPr>
            <p:nvPr/>
          </p:nvSpPr>
          <p:spPr bwMode="auto">
            <a:xfrm>
              <a:off x="8650127" y="2264107"/>
              <a:ext cx="83495" cy="56268"/>
            </a:xfrm>
            <a:custGeom>
              <a:avLst/>
              <a:gdLst>
                <a:gd name="T0" fmla="*/ 26 w 88"/>
                <a:gd name="T1" fmla="*/ 59 h 59"/>
                <a:gd name="T2" fmla="*/ 4 w 88"/>
                <a:gd name="T3" fmla="*/ 44 h 59"/>
                <a:gd name="T4" fmla="*/ 18 w 88"/>
                <a:gd name="T5" fmla="*/ 15 h 59"/>
                <a:gd name="T6" fmla="*/ 54 w 88"/>
                <a:gd name="T7" fmla="*/ 2 h 59"/>
                <a:gd name="T8" fmla="*/ 62 w 88"/>
                <a:gd name="T9" fmla="*/ 0 h 59"/>
                <a:gd name="T10" fmla="*/ 84 w 88"/>
                <a:gd name="T11" fmla="*/ 15 h 59"/>
                <a:gd name="T12" fmla="*/ 70 w 88"/>
                <a:gd name="T13" fmla="*/ 45 h 59"/>
                <a:gd name="T14" fmla="*/ 34 w 88"/>
                <a:gd name="T15" fmla="*/ 58 h 59"/>
                <a:gd name="T16" fmla="*/ 26 w 88"/>
                <a:gd name="T17" fmla="*/ 59 h 59"/>
                <a:gd name="T18" fmla="*/ 62 w 88"/>
                <a:gd name="T19" fmla="*/ 20 h 59"/>
                <a:gd name="T20" fmla="*/ 61 w 88"/>
                <a:gd name="T21" fmla="*/ 20 h 59"/>
                <a:gd name="T22" fmla="*/ 25 w 88"/>
                <a:gd name="T23" fmla="*/ 34 h 59"/>
                <a:gd name="T24" fmla="*/ 23 w 88"/>
                <a:gd name="T25" fmla="*/ 38 h 59"/>
                <a:gd name="T26" fmla="*/ 27 w 88"/>
                <a:gd name="T27" fmla="*/ 39 h 59"/>
                <a:gd name="T28" fmla="*/ 63 w 88"/>
                <a:gd name="T29" fmla="*/ 26 h 59"/>
                <a:gd name="T30" fmla="*/ 65 w 88"/>
                <a:gd name="T31" fmla="*/ 22 h 59"/>
                <a:gd name="T32" fmla="*/ 62 w 88"/>
                <a:gd name="T3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59">
                  <a:moveTo>
                    <a:pt x="26" y="59"/>
                  </a:moveTo>
                  <a:cubicBezTo>
                    <a:pt x="16" y="59"/>
                    <a:pt x="8" y="53"/>
                    <a:pt x="4" y="44"/>
                  </a:cubicBezTo>
                  <a:cubicBezTo>
                    <a:pt x="0" y="32"/>
                    <a:pt x="6" y="19"/>
                    <a:pt x="18" y="15"/>
                  </a:cubicBezTo>
                  <a:cubicBezTo>
                    <a:pt x="54" y="2"/>
                    <a:pt x="54" y="2"/>
                    <a:pt x="54" y="2"/>
                  </a:cubicBezTo>
                  <a:cubicBezTo>
                    <a:pt x="57" y="1"/>
                    <a:pt x="59" y="0"/>
                    <a:pt x="62" y="0"/>
                  </a:cubicBezTo>
                  <a:cubicBezTo>
                    <a:pt x="72" y="0"/>
                    <a:pt x="80" y="6"/>
                    <a:pt x="84" y="15"/>
                  </a:cubicBezTo>
                  <a:cubicBezTo>
                    <a:pt x="88" y="27"/>
                    <a:pt x="82" y="40"/>
                    <a:pt x="70" y="45"/>
                  </a:cubicBezTo>
                  <a:cubicBezTo>
                    <a:pt x="34" y="58"/>
                    <a:pt x="34" y="58"/>
                    <a:pt x="34" y="58"/>
                  </a:cubicBezTo>
                  <a:cubicBezTo>
                    <a:pt x="31" y="59"/>
                    <a:pt x="28" y="59"/>
                    <a:pt x="26" y="59"/>
                  </a:cubicBezTo>
                  <a:close/>
                  <a:moveTo>
                    <a:pt x="62" y="20"/>
                  </a:moveTo>
                  <a:cubicBezTo>
                    <a:pt x="62" y="20"/>
                    <a:pt x="62" y="20"/>
                    <a:pt x="61" y="20"/>
                  </a:cubicBezTo>
                  <a:cubicBezTo>
                    <a:pt x="25" y="34"/>
                    <a:pt x="25" y="34"/>
                    <a:pt x="25" y="34"/>
                  </a:cubicBezTo>
                  <a:cubicBezTo>
                    <a:pt x="23" y="34"/>
                    <a:pt x="23" y="36"/>
                    <a:pt x="23" y="38"/>
                  </a:cubicBezTo>
                  <a:cubicBezTo>
                    <a:pt x="24" y="39"/>
                    <a:pt x="25" y="40"/>
                    <a:pt x="27" y="39"/>
                  </a:cubicBezTo>
                  <a:cubicBezTo>
                    <a:pt x="63" y="26"/>
                    <a:pt x="63" y="26"/>
                    <a:pt x="63" y="26"/>
                  </a:cubicBezTo>
                  <a:cubicBezTo>
                    <a:pt x="65" y="25"/>
                    <a:pt x="65" y="24"/>
                    <a:pt x="65" y="22"/>
                  </a:cubicBezTo>
                  <a:cubicBezTo>
                    <a:pt x="64" y="21"/>
                    <a:pt x="63" y="20"/>
                    <a:pt x="62"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 name="Freeform 150"/>
            <p:cNvSpPr>
              <a:spLocks noEditPoints="1"/>
            </p:cNvSpPr>
            <p:nvPr/>
          </p:nvSpPr>
          <p:spPr bwMode="auto">
            <a:xfrm>
              <a:off x="8651035" y="2230528"/>
              <a:ext cx="90755" cy="60806"/>
            </a:xfrm>
            <a:custGeom>
              <a:avLst/>
              <a:gdLst>
                <a:gd name="T0" fmla="*/ 25 w 95"/>
                <a:gd name="T1" fmla="*/ 64 h 64"/>
                <a:gd name="T2" fmla="*/ 4 w 95"/>
                <a:gd name="T3" fmla="*/ 50 h 64"/>
                <a:gd name="T4" fmla="*/ 11 w 95"/>
                <a:gd name="T5" fmla="*/ 24 h 64"/>
                <a:gd name="T6" fmla="*/ 18 w 95"/>
                <a:gd name="T7" fmla="*/ 21 h 64"/>
                <a:gd name="T8" fmla="*/ 18 w 95"/>
                <a:gd name="T9" fmla="*/ 21 h 64"/>
                <a:gd name="T10" fmla="*/ 19 w 95"/>
                <a:gd name="T11" fmla="*/ 21 h 64"/>
                <a:gd name="T12" fmla="*/ 66 w 95"/>
                <a:gd name="T13" fmla="*/ 1 h 64"/>
                <a:gd name="T14" fmla="*/ 71 w 95"/>
                <a:gd name="T15" fmla="*/ 0 h 64"/>
                <a:gd name="T16" fmla="*/ 90 w 95"/>
                <a:gd name="T17" fmla="*/ 14 h 64"/>
                <a:gd name="T18" fmla="*/ 78 w 95"/>
                <a:gd name="T19" fmla="*/ 44 h 64"/>
                <a:gd name="T20" fmla="*/ 34 w 95"/>
                <a:gd name="T21" fmla="*/ 63 h 64"/>
                <a:gd name="T22" fmla="*/ 25 w 95"/>
                <a:gd name="T23" fmla="*/ 64 h 64"/>
                <a:gd name="T24" fmla="*/ 22 w 95"/>
                <a:gd name="T25" fmla="*/ 41 h 64"/>
                <a:gd name="T26" fmla="*/ 22 w 95"/>
                <a:gd name="T27" fmla="*/ 43 h 64"/>
                <a:gd name="T28" fmla="*/ 26 w 95"/>
                <a:gd name="T29" fmla="*/ 44 h 64"/>
                <a:gd name="T30" fmla="*/ 70 w 95"/>
                <a:gd name="T31" fmla="*/ 26 h 64"/>
                <a:gd name="T32" fmla="*/ 72 w 95"/>
                <a:gd name="T33" fmla="*/ 22 h 64"/>
                <a:gd name="T34" fmla="*/ 71 w 95"/>
                <a:gd name="T35" fmla="*/ 21 h 64"/>
                <a:gd name="T36" fmla="*/ 27 w 95"/>
                <a:gd name="T37" fmla="*/ 40 h 64"/>
                <a:gd name="T38" fmla="*/ 22 w 95"/>
                <a:gd name="T39"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64">
                  <a:moveTo>
                    <a:pt x="25" y="64"/>
                  </a:moveTo>
                  <a:cubicBezTo>
                    <a:pt x="16" y="64"/>
                    <a:pt x="7" y="59"/>
                    <a:pt x="4" y="50"/>
                  </a:cubicBezTo>
                  <a:cubicBezTo>
                    <a:pt x="0" y="41"/>
                    <a:pt x="3" y="30"/>
                    <a:pt x="11" y="24"/>
                  </a:cubicBezTo>
                  <a:cubicBezTo>
                    <a:pt x="13" y="22"/>
                    <a:pt x="15" y="21"/>
                    <a:pt x="18" y="21"/>
                  </a:cubicBezTo>
                  <a:cubicBezTo>
                    <a:pt x="18" y="21"/>
                    <a:pt x="18" y="21"/>
                    <a:pt x="18" y="21"/>
                  </a:cubicBezTo>
                  <a:cubicBezTo>
                    <a:pt x="18" y="21"/>
                    <a:pt x="19" y="21"/>
                    <a:pt x="19" y="21"/>
                  </a:cubicBezTo>
                  <a:cubicBezTo>
                    <a:pt x="66" y="1"/>
                    <a:pt x="66" y="1"/>
                    <a:pt x="66" y="1"/>
                  </a:cubicBezTo>
                  <a:cubicBezTo>
                    <a:pt x="68" y="0"/>
                    <a:pt x="70" y="0"/>
                    <a:pt x="71" y="0"/>
                  </a:cubicBezTo>
                  <a:cubicBezTo>
                    <a:pt x="80" y="1"/>
                    <a:pt x="87" y="6"/>
                    <a:pt x="90" y="14"/>
                  </a:cubicBezTo>
                  <a:cubicBezTo>
                    <a:pt x="95" y="26"/>
                    <a:pt x="89" y="39"/>
                    <a:pt x="78" y="44"/>
                  </a:cubicBezTo>
                  <a:cubicBezTo>
                    <a:pt x="34" y="63"/>
                    <a:pt x="34" y="63"/>
                    <a:pt x="34" y="63"/>
                  </a:cubicBezTo>
                  <a:cubicBezTo>
                    <a:pt x="31" y="64"/>
                    <a:pt x="28" y="64"/>
                    <a:pt x="25" y="64"/>
                  </a:cubicBezTo>
                  <a:close/>
                  <a:moveTo>
                    <a:pt x="22" y="41"/>
                  </a:moveTo>
                  <a:cubicBezTo>
                    <a:pt x="22" y="42"/>
                    <a:pt x="22" y="42"/>
                    <a:pt x="22" y="43"/>
                  </a:cubicBezTo>
                  <a:cubicBezTo>
                    <a:pt x="23" y="44"/>
                    <a:pt x="25" y="45"/>
                    <a:pt x="26" y="44"/>
                  </a:cubicBezTo>
                  <a:cubicBezTo>
                    <a:pt x="70" y="26"/>
                    <a:pt x="70" y="26"/>
                    <a:pt x="70" y="26"/>
                  </a:cubicBezTo>
                  <a:cubicBezTo>
                    <a:pt x="72" y="25"/>
                    <a:pt x="72" y="23"/>
                    <a:pt x="72" y="22"/>
                  </a:cubicBezTo>
                  <a:cubicBezTo>
                    <a:pt x="71" y="21"/>
                    <a:pt x="71" y="21"/>
                    <a:pt x="71" y="21"/>
                  </a:cubicBezTo>
                  <a:cubicBezTo>
                    <a:pt x="27" y="40"/>
                    <a:pt x="27" y="40"/>
                    <a:pt x="27" y="40"/>
                  </a:cubicBezTo>
                  <a:cubicBezTo>
                    <a:pt x="25" y="40"/>
                    <a:pt x="24" y="41"/>
                    <a:pt x="2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151"/>
            <p:cNvSpPr>
              <a:spLocks noEditPoints="1"/>
            </p:cNvSpPr>
            <p:nvPr/>
          </p:nvSpPr>
          <p:spPr bwMode="auto">
            <a:xfrm>
              <a:off x="8640144" y="2185151"/>
              <a:ext cx="88940" cy="61713"/>
            </a:xfrm>
            <a:custGeom>
              <a:avLst/>
              <a:gdLst>
                <a:gd name="T0" fmla="*/ 23 w 93"/>
                <a:gd name="T1" fmla="*/ 64 h 64"/>
                <a:gd name="T2" fmla="*/ 20 w 93"/>
                <a:gd name="T3" fmla="*/ 64 h 64"/>
                <a:gd name="T4" fmla="*/ 4 w 93"/>
                <a:gd name="T5" fmla="*/ 51 h 64"/>
                <a:gd name="T6" fmla="*/ 17 w 93"/>
                <a:gd name="T7" fmla="*/ 21 h 64"/>
                <a:gd name="T8" fmla="*/ 61 w 93"/>
                <a:gd name="T9" fmla="*/ 2 h 64"/>
                <a:gd name="T10" fmla="*/ 70 w 93"/>
                <a:gd name="T11" fmla="*/ 0 h 64"/>
                <a:gd name="T12" fmla="*/ 91 w 93"/>
                <a:gd name="T13" fmla="*/ 14 h 64"/>
                <a:gd name="T14" fmla="*/ 90 w 93"/>
                <a:gd name="T15" fmla="*/ 34 h 64"/>
                <a:gd name="T16" fmla="*/ 83 w 93"/>
                <a:gd name="T17" fmla="*/ 39 h 64"/>
                <a:gd name="T18" fmla="*/ 83 w 93"/>
                <a:gd name="T19" fmla="*/ 39 h 64"/>
                <a:gd name="T20" fmla="*/ 28 w 93"/>
                <a:gd name="T21" fmla="*/ 63 h 64"/>
                <a:gd name="T22" fmla="*/ 28 w 93"/>
                <a:gd name="T23" fmla="*/ 63 h 64"/>
                <a:gd name="T24" fmla="*/ 23 w 93"/>
                <a:gd name="T25" fmla="*/ 64 h 64"/>
                <a:gd name="T26" fmla="*/ 18 w 93"/>
                <a:gd name="T27" fmla="*/ 46 h 64"/>
                <a:gd name="T28" fmla="*/ 23 w 93"/>
                <a:gd name="T29" fmla="*/ 54 h 64"/>
                <a:gd name="T30" fmla="*/ 18 w 93"/>
                <a:gd name="T31" fmla="*/ 46 h 64"/>
                <a:gd name="T32" fmla="*/ 70 w 93"/>
                <a:gd name="T33" fmla="*/ 20 h 64"/>
                <a:gd name="T34" fmla="*/ 69 w 93"/>
                <a:gd name="T35" fmla="*/ 21 h 64"/>
                <a:gd name="T36" fmla="*/ 24 w 93"/>
                <a:gd name="T37" fmla="*/ 39 h 64"/>
                <a:gd name="T38" fmla="*/ 23 w 93"/>
                <a:gd name="T39" fmla="*/ 43 h 64"/>
                <a:gd name="T40" fmla="*/ 23 w 93"/>
                <a:gd name="T41" fmla="*/ 43 h 64"/>
                <a:gd name="T42" fmla="*/ 72 w 93"/>
                <a:gd name="T43" fmla="*/ 22 h 64"/>
                <a:gd name="T44" fmla="*/ 70 w 93"/>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64">
                  <a:moveTo>
                    <a:pt x="23" y="64"/>
                  </a:moveTo>
                  <a:cubicBezTo>
                    <a:pt x="22" y="64"/>
                    <a:pt x="21" y="64"/>
                    <a:pt x="20" y="64"/>
                  </a:cubicBezTo>
                  <a:cubicBezTo>
                    <a:pt x="13" y="62"/>
                    <a:pt x="7" y="57"/>
                    <a:pt x="4" y="51"/>
                  </a:cubicBezTo>
                  <a:cubicBezTo>
                    <a:pt x="0" y="39"/>
                    <a:pt x="5" y="26"/>
                    <a:pt x="17" y="21"/>
                  </a:cubicBezTo>
                  <a:cubicBezTo>
                    <a:pt x="61" y="2"/>
                    <a:pt x="61" y="2"/>
                    <a:pt x="61" y="2"/>
                  </a:cubicBezTo>
                  <a:cubicBezTo>
                    <a:pt x="64" y="1"/>
                    <a:pt x="67" y="0"/>
                    <a:pt x="70" y="0"/>
                  </a:cubicBezTo>
                  <a:cubicBezTo>
                    <a:pt x="79" y="0"/>
                    <a:pt x="87" y="6"/>
                    <a:pt x="91" y="14"/>
                  </a:cubicBezTo>
                  <a:cubicBezTo>
                    <a:pt x="93" y="21"/>
                    <a:pt x="93" y="28"/>
                    <a:pt x="90" y="34"/>
                  </a:cubicBezTo>
                  <a:cubicBezTo>
                    <a:pt x="89" y="36"/>
                    <a:pt x="86" y="38"/>
                    <a:pt x="83" y="39"/>
                  </a:cubicBezTo>
                  <a:cubicBezTo>
                    <a:pt x="83" y="39"/>
                    <a:pt x="83" y="39"/>
                    <a:pt x="83" y="39"/>
                  </a:cubicBezTo>
                  <a:cubicBezTo>
                    <a:pt x="28" y="63"/>
                    <a:pt x="28" y="63"/>
                    <a:pt x="28" y="63"/>
                  </a:cubicBezTo>
                  <a:cubicBezTo>
                    <a:pt x="28" y="63"/>
                    <a:pt x="28" y="63"/>
                    <a:pt x="28" y="63"/>
                  </a:cubicBezTo>
                  <a:cubicBezTo>
                    <a:pt x="26" y="64"/>
                    <a:pt x="24" y="64"/>
                    <a:pt x="23" y="64"/>
                  </a:cubicBezTo>
                  <a:close/>
                  <a:moveTo>
                    <a:pt x="18" y="46"/>
                  </a:moveTo>
                  <a:cubicBezTo>
                    <a:pt x="23" y="54"/>
                    <a:pt x="23" y="54"/>
                    <a:pt x="23" y="54"/>
                  </a:cubicBezTo>
                  <a:lnTo>
                    <a:pt x="18" y="46"/>
                  </a:lnTo>
                  <a:close/>
                  <a:moveTo>
                    <a:pt x="70" y="20"/>
                  </a:moveTo>
                  <a:cubicBezTo>
                    <a:pt x="69" y="20"/>
                    <a:pt x="69" y="20"/>
                    <a:pt x="69" y="21"/>
                  </a:cubicBezTo>
                  <a:cubicBezTo>
                    <a:pt x="24" y="39"/>
                    <a:pt x="24" y="39"/>
                    <a:pt x="24" y="39"/>
                  </a:cubicBezTo>
                  <a:cubicBezTo>
                    <a:pt x="23" y="40"/>
                    <a:pt x="22" y="41"/>
                    <a:pt x="23" y="43"/>
                  </a:cubicBezTo>
                  <a:cubicBezTo>
                    <a:pt x="23" y="43"/>
                    <a:pt x="23" y="43"/>
                    <a:pt x="23" y="43"/>
                  </a:cubicBezTo>
                  <a:cubicBezTo>
                    <a:pt x="72" y="22"/>
                    <a:pt x="72" y="22"/>
                    <a:pt x="72" y="22"/>
                  </a:cubicBezTo>
                  <a:cubicBezTo>
                    <a:pt x="72" y="21"/>
                    <a:pt x="71" y="20"/>
                    <a:pt x="7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 name="Freeform 152"/>
            <p:cNvSpPr>
              <a:spLocks noEditPoints="1"/>
            </p:cNvSpPr>
            <p:nvPr/>
          </p:nvSpPr>
          <p:spPr bwMode="auto">
            <a:xfrm>
              <a:off x="8643775" y="2203302"/>
              <a:ext cx="101646" cy="66251"/>
            </a:xfrm>
            <a:custGeom>
              <a:avLst/>
              <a:gdLst>
                <a:gd name="T0" fmla="*/ 25 w 106"/>
                <a:gd name="T1" fmla="*/ 69 h 69"/>
                <a:gd name="T2" fmla="*/ 23 w 106"/>
                <a:gd name="T3" fmla="*/ 69 h 69"/>
                <a:gd name="T4" fmla="*/ 4 w 106"/>
                <a:gd name="T5" fmla="*/ 56 h 69"/>
                <a:gd name="T6" fmla="*/ 14 w 106"/>
                <a:gd name="T7" fmla="*/ 27 h 69"/>
                <a:gd name="T8" fmla="*/ 16 w 106"/>
                <a:gd name="T9" fmla="*/ 25 h 69"/>
                <a:gd name="T10" fmla="*/ 71 w 106"/>
                <a:gd name="T11" fmla="*/ 2 h 69"/>
                <a:gd name="T12" fmla="*/ 75 w 106"/>
                <a:gd name="T13" fmla="*/ 1 h 69"/>
                <a:gd name="T14" fmla="*/ 80 w 106"/>
                <a:gd name="T15" fmla="*/ 0 h 69"/>
                <a:gd name="T16" fmla="*/ 101 w 106"/>
                <a:gd name="T17" fmla="*/ 14 h 69"/>
                <a:gd name="T18" fmla="*/ 89 w 106"/>
                <a:gd name="T19" fmla="*/ 44 h 69"/>
                <a:gd name="T20" fmla="*/ 34 w 106"/>
                <a:gd name="T21" fmla="*/ 68 h 69"/>
                <a:gd name="T22" fmla="*/ 25 w 106"/>
                <a:gd name="T23" fmla="*/ 69 h 69"/>
                <a:gd name="T24" fmla="*/ 24 w 106"/>
                <a:gd name="T25" fmla="*/ 44 h 69"/>
                <a:gd name="T26" fmla="*/ 24 w 106"/>
                <a:gd name="T27" fmla="*/ 44 h 69"/>
                <a:gd name="T28" fmla="*/ 22 w 106"/>
                <a:gd name="T29" fmla="*/ 48 h 69"/>
                <a:gd name="T30" fmla="*/ 25 w 106"/>
                <a:gd name="T31" fmla="*/ 49 h 69"/>
                <a:gd name="T32" fmla="*/ 25 w 106"/>
                <a:gd name="T33" fmla="*/ 49 h 69"/>
                <a:gd name="T34" fmla="*/ 26 w 106"/>
                <a:gd name="T35" fmla="*/ 49 h 69"/>
                <a:gd name="T36" fmla="*/ 81 w 106"/>
                <a:gd name="T37" fmla="*/ 26 h 69"/>
                <a:gd name="T38" fmla="*/ 82 w 106"/>
                <a:gd name="T39" fmla="*/ 22 h 69"/>
                <a:gd name="T40" fmla="*/ 79 w 106"/>
                <a:gd name="T41" fmla="*/ 20 h 69"/>
                <a:gd name="T42" fmla="*/ 79 w 106"/>
                <a:gd name="T43" fmla="*/ 20 h 69"/>
                <a:gd name="T44" fmla="*/ 24 w 106"/>
                <a:gd name="T45"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69">
                  <a:moveTo>
                    <a:pt x="25" y="69"/>
                  </a:moveTo>
                  <a:cubicBezTo>
                    <a:pt x="24" y="69"/>
                    <a:pt x="24" y="69"/>
                    <a:pt x="23" y="69"/>
                  </a:cubicBezTo>
                  <a:cubicBezTo>
                    <a:pt x="15" y="68"/>
                    <a:pt x="7" y="63"/>
                    <a:pt x="4" y="56"/>
                  </a:cubicBezTo>
                  <a:cubicBezTo>
                    <a:pt x="0" y="45"/>
                    <a:pt x="4" y="33"/>
                    <a:pt x="14" y="27"/>
                  </a:cubicBezTo>
                  <a:cubicBezTo>
                    <a:pt x="15" y="26"/>
                    <a:pt x="15" y="26"/>
                    <a:pt x="16" y="25"/>
                  </a:cubicBezTo>
                  <a:cubicBezTo>
                    <a:pt x="71" y="2"/>
                    <a:pt x="71" y="2"/>
                    <a:pt x="71" y="2"/>
                  </a:cubicBezTo>
                  <a:cubicBezTo>
                    <a:pt x="72" y="1"/>
                    <a:pt x="73" y="1"/>
                    <a:pt x="75" y="1"/>
                  </a:cubicBezTo>
                  <a:cubicBezTo>
                    <a:pt x="76" y="0"/>
                    <a:pt x="78" y="0"/>
                    <a:pt x="80" y="0"/>
                  </a:cubicBezTo>
                  <a:cubicBezTo>
                    <a:pt x="89" y="0"/>
                    <a:pt x="97" y="5"/>
                    <a:pt x="101" y="14"/>
                  </a:cubicBezTo>
                  <a:cubicBezTo>
                    <a:pt x="106" y="25"/>
                    <a:pt x="100" y="39"/>
                    <a:pt x="89" y="44"/>
                  </a:cubicBezTo>
                  <a:cubicBezTo>
                    <a:pt x="34" y="68"/>
                    <a:pt x="34" y="68"/>
                    <a:pt x="34" y="68"/>
                  </a:cubicBezTo>
                  <a:cubicBezTo>
                    <a:pt x="31" y="69"/>
                    <a:pt x="28" y="69"/>
                    <a:pt x="25" y="69"/>
                  </a:cubicBezTo>
                  <a:close/>
                  <a:moveTo>
                    <a:pt x="24" y="44"/>
                  </a:moveTo>
                  <a:cubicBezTo>
                    <a:pt x="24" y="44"/>
                    <a:pt x="24" y="44"/>
                    <a:pt x="24" y="44"/>
                  </a:cubicBezTo>
                  <a:cubicBezTo>
                    <a:pt x="22" y="45"/>
                    <a:pt x="22" y="46"/>
                    <a:pt x="22" y="48"/>
                  </a:cubicBezTo>
                  <a:cubicBezTo>
                    <a:pt x="23" y="49"/>
                    <a:pt x="24" y="49"/>
                    <a:pt x="25" y="49"/>
                  </a:cubicBezTo>
                  <a:cubicBezTo>
                    <a:pt x="25" y="49"/>
                    <a:pt x="25" y="49"/>
                    <a:pt x="25" y="49"/>
                  </a:cubicBezTo>
                  <a:cubicBezTo>
                    <a:pt x="26" y="49"/>
                    <a:pt x="26" y="49"/>
                    <a:pt x="26" y="49"/>
                  </a:cubicBezTo>
                  <a:cubicBezTo>
                    <a:pt x="81" y="26"/>
                    <a:pt x="81" y="26"/>
                    <a:pt x="81" y="26"/>
                  </a:cubicBezTo>
                  <a:cubicBezTo>
                    <a:pt x="82" y="25"/>
                    <a:pt x="83" y="23"/>
                    <a:pt x="82" y="22"/>
                  </a:cubicBezTo>
                  <a:cubicBezTo>
                    <a:pt x="82" y="20"/>
                    <a:pt x="80" y="20"/>
                    <a:pt x="79" y="20"/>
                  </a:cubicBezTo>
                  <a:cubicBezTo>
                    <a:pt x="79" y="20"/>
                    <a:pt x="79" y="20"/>
                    <a:pt x="79" y="20"/>
                  </a:cubicBezTo>
                  <a:lnTo>
                    <a:pt x="24"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 name="Freeform 153"/>
            <p:cNvSpPr>
              <a:spLocks noEditPoints="1"/>
            </p:cNvSpPr>
            <p:nvPr/>
          </p:nvSpPr>
          <p:spPr bwMode="auto">
            <a:xfrm>
              <a:off x="9069416" y="2264107"/>
              <a:ext cx="84402" cy="56268"/>
            </a:xfrm>
            <a:custGeom>
              <a:avLst/>
              <a:gdLst>
                <a:gd name="T0" fmla="*/ 62 w 88"/>
                <a:gd name="T1" fmla="*/ 59 h 59"/>
                <a:gd name="T2" fmla="*/ 54 w 88"/>
                <a:gd name="T3" fmla="*/ 58 h 59"/>
                <a:gd name="T4" fmla="*/ 18 w 88"/>
                <a:gd name="T5" fmla="*/ 45 h 59"/>
                <a:gd name="T6" fmla="*/ 4 w 88"/>
                <a:gd name="T7" fmla="*/ 15 h 59"/>
                <a:gd name="T8" fmla="*/ 26 w 88"/>
                <a:gd name="T9" fmla="*/ 0 h 59"/>
                <a:gd name="T10" fmla="*/ 34 w 88"/>
                <a:gd name="T11" fmla="*/ 2 h 59"/>
                <a:gd name="T12" fmla="*/ 70 w 88"/>
                <a:gd name="T13" fmla="*/ 15 h 59"/>
                <a:gd name="T14" fmla="*/ 84 w 88"/>
                <a:gd name="T15" fmla="*/ 44 h 59"/>
                <a:gd name="T16" fmla="*/ 62 w 88"/>
                <a:gd name="T17" fmla="*/ 59 h 59"/>
                <a:gd name="T18" fmla="*/ 26 w 88"/>
                <a:gd name="T19" fmla="*/ 20 h 59"/>
                <a:gd name="T20" fmla="*/ 23 w 88"/>
                <a:gd name="T21" fmla="*/ 22 h 59"/>
                <a:gd name="T22" fmla="*/ 25 w 88"/>
                <a:gd name="T23" fmla="*/ 26 h 59"/>
                <a:gd name="T24" fmla="*/ 61 w 88"/>
                <a:gd name="T25" fmla="*/ 39 h 59"/>
                <a:gd name="T26" fmla="*/ 65 w 88"/>
                <a:gd name="T27" fmla="*/ 38 h 59"/>
                <a:gd name="T28" fmla="*/ 63 w 88"/>
                <a:gd name="T29" fmla="*/ 34 h 59"/>
                <a:gd name="T30" fmla="*/ 27 w 88"/>
                <a:gd name="T31" fmla="*/ 20 h 59"/>
                <a:gd name="T32" fmla="*/ 26 w 88"/>
                <a:gd name="T3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59">
                  <a:moveTo>
                    <a:pt x="62" y="59"/>
                  </a:moveTo>
                  <a:cubicBezTo>
                    <a:pt x="60" y="59"/>
                    <a:pt x="57" y="59"/>
                    <a:pt x="54" y="58"/>
                  </a:cubicBezTo>
                  <a:cubicBezTo>
                    <a:pt x="18" y="45"/>
                    <a:pt x="18" y="45"/>
                    <a:pt x="18" y="45"/>
                  </a:cubicBezTo>
                  <a:cubicBezTo>
                    <a:pt x="6" y="40"/>
                    <a:pt x="0" y="27"/>
                    <a:pt x="4" y="15"/>
                  </a:cubicBezTo>
                  <a:cubicBezTo>
                    <a:pt x="8" y="6"/>
                    <a:pt x="16" y="0"/>
                    <a:pt x="26" y="0"/>
                  </a:cubicBezTo>
                  <a:cubicBezTo>
                    <a:pt x="29" y="0"/>
                    <a:pt x="31" y="1"/>
                    <a:pt x="34" y="2"/>
                  </a:cubicBezTo>
                  <a:cubicBezTo>
                    <a:pt x="70" y="15"/>
                    <a:pt x="70" y="15"/>
                    <a:pt x="70" y="15"/>
                  </a:cubicBezTo>
                  <a:cubicBezTo>
                    <a:pt x="82" y="19"/>
                    <a:pt x="88" y="32"/>
                    <a:pt x="84" y="44"/>
                  </a:cubicBezTo>
                  <a:cubicBezTo>
                    <a:pt x="80" y="53"/>
                    <a:pt x="72" y="59"/>
                    <a:pt x="62" y="59"/>
                  </a:cubicBezTo>
                  <a:close/>
                  <a:moveTo>
                    <a:pt x="26" y="20"/>
                  </a:moveTo>
                  <a:cubicBezTo>
                    <a:pt x="25" y="20"/>
                    <a:pt x="24" y="21"/>
                    <a:pt x="23" y="22"/>
                  </a:cubicBezTo>
                  <a:cubicBezTo>
                    <a:pt x="23" y="24"/>
                    <a:pt x="23" y="25"/>
                    <a:pt x="25" y="26"/>
                  </a:cubicBezTo>
                  <a:cubicBezTo>
                    <a:pt x="61" y="39"/>
                    <a:pt x="61" y="39"/>
                    <a:pt x="61" y="39"/>
                  </a:cubicBezTo>
                  <a:cubicBezTo>
                    <a:pt x="63" y="40"/>
                    <a:pt x="64" y="39"/>
                    <a:pt x="65" y="38"/>
                  </a:cubicBezTo>
                  <a:cubicBezTo>
                    <a:pt x="65" y="36"/>
                    <a:pt x="65" y="34"/>
                    <a:pt x="63" y="34"/>
                  </a:cubicBezTo>
                  <a:cubicBezTo>
                    <a:pt x="27" y="20"/>
                    <a:pt x="27" y="20"/>
                    <a:pt x="27" y="20"/>
                  </a:cubicBezTo>
                  <a:cubicBezTo>
                    <a:pt x="27" y="20"/>
                    <a:pt x="26" y="20"/>
                    <a:pt x="2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54"/>
            <p:cNvSpPr>
              <a:spLocks noEditPoints="1"/>
            </p:cNvSpPr>
            <p:nvPr/>
          </p:nvSpPr>
          <p:spPr bwMode="auto">
            <a:xfrm>
              <a:off x="9061248" y="2230528"/>
              <a:ext cx="91663" cy="60806"/>
            </a:xfrm>
            <a:custGeom>
              <a:avLst/>
              <a:gdLst>
                <a:gd name="T0" fmla="*/ 70 w 95"/>
                <a:gd name="T1" fmla="*/ 64 h 64"/>
                <a:gd name="T2" fmla="*/ 61 w 95"/>
                <a:gd name="T3" fmla="*/ 63 h 64"/>
                <a:gd name="T4" fmla="*/ 17 w 95"/>
                <a:gd name="T5" fmla="*/ 44 h 64"/>
                <a:gd name="T6" fmla="*/ 5 w 95"/>
                <a:gd name="T7" fmla="*/ 14 h 64"/>
                <a:gd name="T8" fmla="*/ 24 w 95"/>
                <a:gd name="T9" fmla="*/ 0 h 64"/>
                <a:gd name="T10" fmla="*/ 29 w 95"/>
                <a:gd name="T11" fmla="*/ 1 h 64"/>
                <a:gd name="T12" fmla="*/ 76 w 95"/>
                <a:gd name="T13" fmla="*/ 21 h 64"/>
                <a:gd name="T14" fmla="*/ 77 w 95"/>
                <a:gd name="T15" fmla="*/ 21 h 64"/>
                <a:gd name="T16" fmla="*/ 84 w 95"/>
                <a:gd name="T17" fmla="*/ 24 h 64"/>
                <a:gd name="T18" fmla="*/ 91 w 95"/>
                <a:gd name="T19" fmla="*/ 50 h 64"/>
                <a:gd name="T20" fmla="*/ 70 w 95"/>
                <a:gd name="T21" fmla="*/ 64 h 64"/>
                <a:gd name="T22" fmla="*/ 24 w 95"/>
                <a:gd name="T23" fmla="*/ 21 h 64"/>
                <a:gd name="T24" fmla="*/ 23 w 95"/>
                <a:gd name="T25" fmla="*/ 22 h 64"/>
                <a:gd name="T26" fmla="*/ 25 w 95"/>
                <a:gd name="T27" fmla="*/ 26 h 64"/>
                <a:gd name="T28" fmla="*/ 69 w 95"/>
                <a:gd name="T29" fmla="*/ 44 h 64"/>
                <a:gd name="T30" fmla="*/ 73 w 95"/>
                <a:gd name="T31" fmla="*/ 43 h 64"/>
                <a:gd name="T32" fmla="*/ 73 w 95"/>
                <a:gd name="T33" fmla="*/ 41 h 64"/>
                <a:gd name="T34" fmla="*/ 68 w 95"/>
                <a:gd name="T35" fmla="*/ 40 h 64"/>
                <a:gd name="T36" fmla="*/ 24 w 95"/>
                <a:gd name="T37"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4">
                  <a:moveTo>
                    <a:pt x="70" y="64"/>
                  </a:moveTo>
                  <a:cubicBezTo>
                    <a:pt x="67" y="64"/>
                    <a:pt x="64" y="64"/>
                    <a:pt x="61" y="63"/>
                  </a:cubicBezTo>
                  <a:cubicBezTo>
                    <a:pt x="17" y="44"/>
                    <a:pt x="17" y="44"/>
                    <a:pt x="17" y="44"/>
                  </a:cubicBezTo>
                  <a:cubicBezTo>
                    <a:pt x="6" y="39"/>
                    <a:pt x="0" y="26"/>
                    <a:pt x="5" y="14"/>
                  </a:cubicBezTo>
                  <a:cubicBezTo>
                    <a:pt x="8" y="6"/>
                    <a:pt x="15" y="1"/>
                    <a:pt x="24" y="0"/>
                  </a:cubicBezTo>
                  <a:cubicBezTo>
                    <a:pt x="26" y="0"/>
                    <a:pt x="27" y="0"/>
                    <a:pt x="29" y="1"/>
                  </a:cubicBezTo>
                  <a:cubicBezTo>
                    <a:pt x="76" y="21"/>
                    <a:pt x="76" y="21"/>
                    <a:pt x="76" y="21"/>
                  </a:cubicBezTo>
                  <a:cubicBezTo>
                    <a:pt x="76" y="21"/>
                    <a:pt x="77" y="21"/>
                    <a:pt x="77" y="21"/>
                  </a:cubicBezTo>
                  <a:cubicBezTo>
                    <a:pt x="80" y="21"/>
                    <a:pt x="82" y="22"/>
                    <a:pt x="84" y="24"/>
                  </a:cubicBezTo>
                  <a:cubicBezTo>
                    <a:pt x="92" y="30"/>
                    <a:pt x="95" y="41"/>
                    <a:pt x="91" y="50"/>
                  </a:cubicBezTo>
                  <a:cubicBezTo>
                    <a:pt x="88" y="59"/>
                    <a:pt x="79" y="64"/>
                    <a:pt x="70" y="64"/>
                  </a:cubicBezTo>
                  <a:close/>
                  <a:moveTo>
                    <a:pt x="24" y="21"/>
                  </a:moveTo>
                  <a:cubicBezTo>
                    <a:pt x="24" y="21"/>
                    <a:pt x="24" y="21"/>
                    <a:pt x="23" y="22"/>
                  </a:cubicBezTo>
                  <a:cubicBezTo>
                    <a:pt x="23" y="23"/>
                    <a:pt x="24" y="25"/>
                    <a:pt x="25" y="26"/>
                  </a:cubicBezTo>
                  <a:cubicBezTo>
                    <a:pt x="69" y="44"/>
                    <a:pt x="69" y="44"/>
                    <a:pt x="69" y="44"/>
                  </a:cubicBezTo>
                  <a:cubicBezTo>
                    <a:pt x="70" y="45"/>
                    <a:pt x="72" y="44"/>
                    <a:pt x="73" y="43"/>
                  </a:cubicBezTo>
                  <a:cubicBezTo>
                    <a:pt x="73" y="42"/>
                    <a:pt x="73" y="42"/>
                    <a:pt x="73" y="41"/>
                  </a:cubicBezTo>
                  <a:cubicBezTo>
                    <a:pt x="71" y="41"/>
                    <a:pt x="70" y="40"/>
                    <a:pt x="68" y="40"/>
                  </a:cubicBezTo>
                  <a:lnTo>
                    <a:pt x="24"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 name="Freeform 155"/>
            <p:cNvSpPr>
              <a:spLocks noEditPoints="1"/>
            </p:cNvSpPr>
            <p:nvPr/>
          </p:nvSpPr>
          <p:spPr bwMode="auto">
            <a:xfrm>
              <a:off x="9073953" y="2185151"/>
              <a:ext cx="88940" cy="61713"/>
            </a:xfrm>
            <a:custGeom>
              <a:avLst/>
              <a:gdLst>
                <a:gd name="T0" fmla="*/ 70 w 93"/>
                <a:gd name="T1" fmla="*/ 64 h 64"/>
                <a:gd name="T2" fmla="*/ 65 w 93"/>
                <a:gd name="T3" fmla="*/ 63 h 64"/>
                <a:gd name="T4" fmla="*/ 65 w 93"/>
                <a:gd name="T5" fmla="*/ 63 h 64"/>
                <a:gd name="T6" fmla="*/ 65 w 93"/>
                <a:gd name="T7" fmla="*/ 63 h 64"/>
                <a:gd name="T8" fmla="*/ 65 w 93"/>
                <a:gd name="T9" fmla="*/ 63 h 64"/>
                <a:gd name="T10" fmla="*/ 10 w 93"/>
                <a:gd name="T11" fmla="*/ 39 h 64"/>
                <a:gd name="T12" fmla="*/ 10 w 93"/>
                <a:gd name="T13" fmla="*/ 39 h 64"/>
                <a:gd name="T14" fmla="*/ 3 w 93"/>
                <a:gd name="T15" fmla="*/ 34 h 64"/>
                <a:gd name="T16" fmla="*/ 2 w 93"/>
                <a:gd name="T17" fmla="*/ 14 h 64"/>
                <a:gd name="T18" fmla="*/ 23 w 93"/>
                <a:gd name="T19" fmla="*/ 0 h 64"/>
                <a:gd name="T20" fmla="*/ 32 w 93"/>
                <a:gd name="T21" fmla="*/ 2 h 64"/>
                <a:gd name="T22" fmla="*/ 76 w 93"/>
                <a:gd name="T23" fmla="*/ 21 h 64"/>
                <a:gd name="T24" fmla="*/ 89 w 93"/>
                <a:gd name="T25" fmla="*/ 51 h 64"/>
                <a:gd name="T26" fmla="*/ 73 w 93"/>
                <a:gd name="T27" fmla="*/ 64 h 64"/>
                <a:gd name="T28" fmla="*/ 70 w 93"/>
                <a:gd name="T29" fmla="*/ 64 h 64"/>
                <a:gd name="T30" fmla="*/ 21 w 93"/>
                <a:gd name="T31" fmla="*/ 22 h 64"/>
                <a:gd name="T32" fmla="*/ 70 w 93"/>
                <a:gd name="T33" fmla="*/ 43 h 64"/>
                <a:gd name="T34" fmla="*/ 70 w 93"/>
                <a:gd name="T35" fmla="*/ 43 h 64"/>
                <a:gd name="T36" fmla="*/ 69 w 93"/>
                <a:gd name="T37" fmla="*/ 39 h 64"/>
                <a:gd name="T38" fmla="*/ 24 w 93"/>
                <a:gd name="T39" fmla="*/ 21 h 64"/>
                <a:gd name="T40" fmla="*/ 21 w 93"/>
                <a:gd name="T41" fmla="*/ 2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64">
                  <a:moveTo>
                    <a:pt x="70" y="64"/>
                  </a:moveTo>
                  <a:cubicBezTo>
                    <a:pt x="69" y="64"/>
                    <a:pt x="67" y="64"/>
                    <a:pt x="65" y="63"/>
                  </a:cubicBezTo>
                  <a:cubicBezTo>
                    <a:pt x="65" y="63"/>
                    <a:pt x="65" y="63"/>
                    <a:pt x="65" y="63"/>
                  </a:cubicBezTo>
                  <a:cubicBezTo>
                    <a:pt x="65" y="63"/>
                    <a:pt x="65" y="63"/>
                    <a:pt x="65" y="63"/>
                  </a:cubicBezTo>
                  <a:cubicBezTo>
                    <a:pt x="65" y="63"/>
                    <a:pt x="65" y="63"/>
                    <a:pt x="65" y="63"/>
                  </a:cubicBezTo>
                  <a:cubicBezTo>
                    <a:pt x="10" y="39"/>
                    <a:pt x="10" y="39"/>
                    <a:pt x="10" y="39"/>
                  </a:cubicBezTo>
                  <a:cubicBezTo>
                    <a:pt x="10" y="39"/>
                    <a:pt x="10" y="39"/>
                    <a:pt x="10" y="39"/>
                  </a:cubicBezTo>
                  <a:cubicBezTo>
                    <a:pt x="7" y="38"/>
                    <a:pt x="5" y="36"/>
                    <a:pt x="3" y="34"/>
                  </a:cubicBezTo>
                  <a:cubicBezTo>
                    <a:pt x="0" y="28"/>
                    <a:pt x="0" y="21"/>
                    <a:pt x="2" y="14"/>
                  </a:cubicBezTo>
                  <a:cubicBezTo>
                    <a:pt x="6" y="6"/>
                    <a:pt x="14" y="0"/>
                    <a:pt x="23" y="0"/>
                  </a:cubicBezTo>
                  <a:cubicBezTo>
                    <a:pt x="26" y="0"/>
                    <a:pt x="29" y="1"/>
                    <a:pt x="32" y="2"/>
                  </a:cubicBezTo>
                  <a:cubicBezTo>
                    <a:pt x="76" y="21"/>
                    <a:pt x="76" y="21"/>
                    <a:pt x="76" y="21"/>
                  </a:cubicBezTo>
                  <a:cubicBezTo>
                    <a:pt x="88" y="26"/>
                    <a:pt x="93" y="39"/>
                    <a:pt x="89" y="51"/>
                  </a:cubicBezTo>
                  <a:cubicBezTo>
                    <a:pt x="86" y="57"/>
                    <a:pt x="80" y="62"/>
                    <a:pt x="73" y="64"/>
                  </a:cubicBezTo>
                  <a:cubicBezTo>
                    <a:pt x="72" y="64"/>
                    <a:pt x="71" y="64"/>
                    <a:pt x="70" y="64"/>
                  </a:cubicBezTo>
                  <a:close/>
                  <a:moveTo>
                    <a:pt x="21" y="22"/>
                  </a:moveTo>
                  <a:cubicBezTo>
                    <a:pt x="70" y="43"/>
                    <a:pt x="70" y="43"/>
                    <a:pt x="70" y="43"/>
                  </a:cubicBezTo>
                  <a:cubicBezTo>
                    <a:pt x="70" y="43"/>
                    <a:pt x="70" y="43"/>
                    <a:pt x="70" y="43"/>
                  </a:cubicBezTo>
                  <a:cubicBezTo>
                    <a:pt x="71" y="41"/>
                    <a:pt x="70" y="40"/>
                    <a:pt x="69" y="39"/>
                  </a:cubicBezTo>
                  <a:cubicBezTo>
                    <a:pt x="24" y="21"/>
                    <a:pt x="24" y="21"/>
                    <a:pt x="24" y="21"/>
                  </a:cubicBezTo>
                  <a:cubicBezTo>
                    <a:pt x="23" y="20"/>
                    <a:pt x="22" y="20"/>
                    <a:pt x="21"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 name="Freeform 156"/>
            <p:cNvSpPr>
              <a:spLocks noEditPoints="1"/>
            </p:cNvSpPr>
            <p:nvPr/>
          </p:nvSpPr>
          <p:spPr bwMode="auto">
            <a:xfrm>
              <a:off x="9057618" y="2203302"/>
              <a:ext cx="101646" cy="66251"/>
            </a:xfrm>
            <a:custGeom>
              <a:avLst/>
              <a:gdLst>
                <a:gd name="T0" fmla="*/ 81 w 106"/>
                <a:gd name="T1" fmla="*/ 69 h 69"/>
                <a:gd name="T2" fmla="*/ 72 w 106"/>
                <a:gd name="T3" fmla="*/ 68 h 69"/>
                <a:gd name="T4" fmla="*/ 17 w 106"/>
                <a:gd name="T5" fmla="*/ 44 h 69"/>
                <a:gd name="T6" fmla="*/ 5 w 106"/>
                <a:gd name="T7" fmla="*/ 14 h 69"/>
                <a:gd name="T8" fmla="*/ 26 w 106"/>
                <a:gd name="T9" fmla="*/ 0 h 69"/>
                <a:gd name="T10" fmla="*/ 31 w 106"/>
                <a:gd name="T11" fmla="*/ 1 h 69"/>
                <a:gd name="T12" fmla="*/ 35 w 106"/>
                <a:gd name="T13" fmla="*/ 2 h 69"/>
                <a:gd name="T14" fmla="*/ 90 w 106"/>
                <a:gd name="T15" fmla="*/ 25 h 69"/>
                <a:gd name="T16" fmla="*/ 92 w 106"/>
                <a:gd name="T17" fmla="*/ 27 h 69"/>
                <a:gd name="T18" fmla="*/ 102 w 106"/>
                <a:gd name="T19" fmla="*/ 56 h 69"/>
                <a:gd name="T20" fmla="*/ 83 w 106"/>
                <a:gd name="T21" fmla="*/ 69 h 69"/>
                <a:gd name="T22" fmla="*/ 81 w 106"/>
                <a:gd name="T23" fmla="*/ 69 h 69"/>
                <a:gd name="T24" fmla="*/ 26 w 106"/>
                <a:gd name="T25" fmla="*/ 20 h 69"/>
                <a:gd name="T26" fmla="*/ 24 w 106"/>
                <a:gd name="T27" fmla="*/ 22 h 69"/>
                <a:gd name="T28" fmla="*/ 25 w 106"/>
                <a:gd name="T29" fmla="*/ 26 h 69"/>
                <a:gd name="T30" fmla="*/ 80 w 106"/>
                <a:gd name="T31" fmla="*/ 49 h 69"/>
                <a:gd name="T32" fmla="*/ 81 w 106"/>
                <a:gd name="T33" fmla="*/ 49 h 69"/>
                <a:gd name="T34" fmla="*/ 81 w 106"/>
                <a:gd name="T35" fmla="*/ 49 h 69"/>
                <a:gd name="T36" fmla="*/ 84 w 106"/>
                <a:gd name="T37" fmla="*/ 48 h 69"/>
                <a:gd name="T38" fmla="*/ 82 w 106"/>
                <a:gd name="T39" fmla="*/ 44 h 69"/>
                <a:gd name="T40" fmla="*/ 82 w 106"/>
                <a:gd name="T41" fmla="*/ 44 h 69"/>
                <a:gd name="T42" fmla="*/ 82 w 106"/>
                <a:gd name="T43" fmla="*/ 44 h 69"/>
                <a:gd name="T44" fmla="*/ 82 w 106"/>
                <a:gd name="T45" fmla="*/ 44 h 69"/>
                <a:gd name="T46" fmla="*/ 27 w 106"/>
                <a:gd name="T47" fmla="*/ 20 h 69"/>
                <a:gd name="T48" fmla="*/ 27 w 106"/>
                <a:gd name="T49" fmla="*/ 20 h 69"/>
                <a:gd name="T50" fmla="*/ 26 w 106"/>
                <a:gd name="T5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69">
                  <a:moveTo>
                    <a:pt x="81" y="69"/>
                  </a:moveTo>
                  <a:cubicBezTo>
                    <a:pt x="78" y="69"/>
                    <a:pt x="75" y="69"/>
                    <a:pt x="72" y="68"/>
                  </a:cubicBezTo>
                  <a:cubicBezTo>
                    <a:pt x="17" y="44"/>
                    <a:pt x="17" y="44"/>
                    <a:pt x="17" y="44"/>
                  </a:cubicBezTo>
                  <a:cubicBezTo>
                    <a:pt x="6" y="39"/>
                    <a:pt x="0" y="25"/>
                    <a:pt x="5" y="14"/>
                  </a:cubicBezTo>
                  <a:cubicBezTo>
                    <a:pt x="9" y="5"/>
                    <a:pt x="17" y="0"/>
                    <a:pt x="26" y="0"/>
                  </a:cubicBezTo>
                  <a:cubicBezTo>
                    <a:pt x="28" y="0"/>
                    <a:pt x="30" y="0"/>
                    <a:pt x="31" y="1"/>
                  </a:cubicBezTo>
                  <a:cubicBezTo>
                    <a:pt x="33" y="1"/>
                    <a:pt x="34" y="1"/>
                    <a:pt x="35" y="2"/>
                  </a:cubicBezTo>
                  <a:cubicBezTo>
                    <a:pt x="90" y="25"/>
                    <a:pt x="90" y="25"/>
                    <a:pt x="90" y="25"/>
                  </a:cubicBezTo>
                  <a:cubicBezTo>
                    <a:pt x="91" y="26"/>
                    <a:pt x="91" y="26"/>
                    <a:pt x="92" y="27"/>
                  </a:cubicBezTo>
                  <a:cubicBezTo>
                    <a:pt x="102" y="33"/>
                    <a:pt x="106" y="45"/>
                    <a:pt x="102" y="56"/>
                  </a:cubicBezTo>
                  <a:cubicBezTo>
                    <a:pt x="99" y="63"/>
                    <a:pt x="91" y="68"/>
                    <a:pt x="83" y="69"/>
                  </a:cubicBezTo>
                  <a:cubicBezTo>
                    <a:pt x="82" y="69"/>
                    <a:pt x="82" y="69"/>
                    <a:pt x="81" y="69"/>
                  </a:cubicBezTo>
                  <a:close/>
                  <a:moveTo>
                    <a:pt x="26" y="20"/>
                  </a:moveTo>
                  <a:cubicBezTo>
                    <a:pt x="25" y="20"/>
                    <a:pt x="24" y="20"/>
                    <a:pt x="24" y="22"/>
                  </a:cubicBezTo>
                  <a:cubicBezTo>
                    <a:pt x="23" y="23"/>
                    <a:pt x="24" y="25"/>
                    <a:pt x="25" y="26"/>
                  </a:cubicBezTo>
                  <a:cubicBezTo>
                    <a:pt x="80" y="49"/>
                    <a:pt x="80" y="49"/>
                    <a:pt x="80" y="49"/>
                  </a:cubicBezTo>
                  <a:cubicBezTo>
                    <a:pt x="80" y="49"/>
                    <a:pt x="81" y="49"/>
                    <a:pt x="81" y="49"/>
                  </a:cubicBezTo>
                  <a:cubicBezTo>
                    <a:pt x="81" y="49"/>
                    <a:pt x="81" y="49"/>
                    <a:pt x="81" y="49"/>
                  </a:cubicBezTo>
                  <a:cubicBezTo>
                    <a:pt x="82" y="49"/>
                    <a:pt x="83" y="49"/>
                    <a:pt x="84" y="48"/>
                  </a:cubicBezTo>
                  <a:cubicBezTo>
                    <a:pt x="84" y="46"/>
                    <a:pt x="84" y="45"/>
                    <a:pt x="82" y="44"/>
                  </a:cubicBezTo>
                  <a:cubicBezTo>
                    <a:pt x="82" y="44"/>
                    <a:pt x="82" y="44"/>
                    <a:pt x="82" y="44"/>
                  </a:cubicBezTo>
                  <a:cubicBezTo>
                    <a:pt x="82" y="44"/>
                    <a:pt x="82" y="44"/>
                    <a:pt x="82" y="44"/>
                  </a:cubicBezTo>
                  <a:cubicBezTo>
                    <a:pt x="82" y="44"/>
                    <a:pt x="82" y="44"/>
                    <a:pt x="82" y="44"/>
                  </a:cubicBezTo>
                  <a:cubicBezTo>
                    <a:pt x="27" y="20"/>
                    <a:pt x="27" y="20"/>
                    <a:pt x="27" y="20"/>
                  </a:cubicBezTo>
                  <a:cubicBezTo>
                    <a:pt x="27" y="20"/>
                    <a:pt x="27" y="20"/>
                    <a:pt x="27" y="20"/>
                  </a:cubicBezTo>
                  <a:cubicBezTo>
                    <a:pt x="27" y="20"/>
                    <a:pt x="26" y="20"/>
                    <a:pt x="2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85" name="Group 184">
            <a:extLst>
              <a:ext uri="{C183D7F6-B498-43B3-948B-1728B52AA6E4}">
                <adec:decorative xmlns:adec="http://schemas.microsoft.com/office/drawing/2017/decorative" val="1"/>
              </a:ext>
            </a:extLst>
          </p:cNvPr>
          <p:cNvGrpSpPr/>
          <p:nvPr/>
        </p:nvGrpSpPr>
        <p:grpSpPr>
          <a:xfrm>
            <a:off x="11316759" y="3386093"/>
            <a:ext cx="686676" cy="664620"/>
            <a:chOff x="2800172" y="3190406"/>
            <a:chExt cx="708496" cy="702082"/>
          </a:xfrm>
          <a:solidFill>
            <a:schemeClr val="accent1">
              <a:lumMod val="60000"/>
              <a:lumOff val="40000"/>
            </a:schemeClr>
          </a:solidFill>
        </p:grpSpPr>
        <p:sp>
          <p:nvSpPr>
            <p:cNvPr id="186" name="Freeform 381"/>
            <p:cNvSpPr>
              <a:spLocks noEditPoints="1"/>
            </p:cNvSpPr>
            <p:nvPr/>
          </p:nvSpPr>
          <p:spPr bwMode="auto">
            <a:xfrm>
              <a:off x="2925202" y="3289787"/>
              <a:ext cx="317379" cy="333409"/>
            </a:xfrm>
            <a:custGeom>
              <a:avLst/>
              <a:gdLst>
                <a:gd name="T0" fmla="*/ 350 w 394"/>
                <a:gd name="T1" fmla="*/ 282 h 419"/>
                <a:gd name="T2" fmla="*/ 261 w 394"/>
                <a:gd name="T3" fmla="*/ 249 h 419"/>
                <a:gd name="T4" fmla="*/ 292 w 394"/>
                <a:gd name="T5" fmla="*/ 182 h 419"/>
                <a:gd name="T6" fmla="*/ 297 w 394"/>
                <a:gd name="T7" fmla="*/ 106 h 419"/>
                <a:gd name="T8" fmla="*/ 197 w 394"/>
                <a:gd name="T9" fmla="*/ 0 h 419"/>
                <a:gd name="T10" fmla="*/ 97 w 394"/>
                <a:gd name="T11" fmla="*/ 106 h 419"/>
                <a:gd name="T12" fmla="*/ 102 w 394"/>
                <a:gd name="T13" fmla="*/ 182 h 419"/>
                <a:gd name="T14" fmla="*/ 133 w 394"/>
                <a:gd name="T15" fmla="*/ 249 h 419"/>
                <a:gd name="T16" fmla="*/ 43 w 394"/>
                <a:gd name="T17" fmla="*/ 282 h 419"/>
                <a:gd name="T18" fmla="*/ 0 w 394"/>
                <a:gd name="T19" fmla="*/ 402 h 419"/>
                <a:gd name="T20" fmla="*/ 11 w 394"/>
                <a:gd name="T21" fmla="*/ 418 h 419"/>
                <a:gd name="T22" fmla="*/ 28 w 394"/>
                <a:gd name="T23" fmla="*/ 407 h 419"/>
                <a:gd name="T24" fmla="*/ 61 w 394"/>
                <a:gd name="T25" fmla="*/ 304 h 419"/>
                <a:gd name="T26" fmla="*/ 80 w 394"/>
                <a:gd name="T27" fmla="*/ 294 h 419"/>
                <a:gd name="T28" fmla="*/ 137 w 394"/>
                <a:gd name="T29" fmla="*/ 277 h 419"/>
                <a:gd name="T30" fmla="*/ 183 w 394"/>
                <a:gd name="T31" fmla="*/ 357 h 419"/>
                <a:gd name="T32" fmla="*/ 211 w 394"/>
                <a:gd name="T33" fmla="*/ 357 h 419"/>
                <a:gd name="T34" fmla="*/ 257 w 394"/>
                <a:gd name="T35" fmla="*/ 277 h 419"/>
                <a:gd name="T36" fmla="*/ 315 w 394"/>
                <a:gd name="T37" fmla="*/ 294 h 419"/>
                <a:gd name="T38" fmla="*/ 333 w 394"/>
                <a:gd name="T39" fmla="*/ 304 h 419"/>
                <a:gd name="T40" fmla="*/ 366 w 394"/>
                <a:gd name="T41" fmla="*/ 407 h 419"/>
                <a:gd name="T42" fmla="*/ 383 w 394"/>
                <a:gd name="T43" fmla="*/ 418 h 419"/>
                <a:gd name="T44" fmla="*/ 394 w 394"/>
                <a:gd name="T45" fmla="*/ 402 h 419"/>
                <a:gd name="T46" fmla="*/ 233 w 394"/>
                <a:gd name="T47" fmla="*/ 218 h 419"/>
                <a:gd name="T48" fmla="*/ 230 w 394"/>
                <a:gd name="T49" fmla="*/ 226 h 419"/>
                <a:gd name="T50" fmla="*/ 235 w 394"/>
                <a:gd name="T51" fmla="*/ 259 h 419"/>
                <a:gd name="T52" fmla="*/ 159 w 394"/>
                <a:gd name="T53" fmla="*/ 259 h 419"/>
                <a:gd name="T54" fmla="*/ 164 w 394"/>
                <a:gd name="T55" fmla="*/ 226 h 419"/>
                <a:gd name="T56" fmla="*/ 161 w 394"/>
                <a:gd name="T57" fmla="*/ 218 h 419"/>
                <a:gd name="T58" fmla="*/ 127 w 394"/>
                <a:gd name="T59" fmla="*/ 167 h 419"/>
                <a:gd name="T60" fmla="*/ 125 w 394"/>
                <a:gd name="T61" fmla="*/ 158 h 419"/>
                <a:gd name="T62" fmla="*/ 115 w 394"/>
                <a:gd name="T63" fmla="*/ 157 h 419"/>
                <a:gd name="T64" fmla="*/ 114 w 394"/>
                <a:gd name="T65" fmla="*/ 128 h 419"/>
                <a:gd name="T66" fmla="*/ 117 w 394"/>
                <a:gd name="T67" fmla="*/ 127 h 419"/>
                <a:gd name="T68" fmla="*/ 119 w 394"/>
                <a:gd name="T69" fmla="*/ 126 h 419"/>
                <a:gd name="T70" fmla="*/ 121 w 394"/>
                <a:gd name="T71" fmla="*/ 124 h 419"/>
                <a:gd name="T72" fmla="*/ 123 w 394"/>
                <a:gd name="T73" fmla="*/ 122 h 419"/>
                <a:gd name="T74" fmla="*/ 124 w 394"/>
                <a:gd name="T75" fmla="*/ 119 h 419"/>
                <a:gd name="T76" fmla="*/ 124 w 394"/>
                <a:gd name="T77" fmla="*/ 117 h 419"/>
                <a:gd name="T78" fmla="*/ 125 w 394"/>
                <a:gd name="T79" fmla="*/ 114 h 419"/>
                <a:gd name="T80" fmla="*/ 140 w 394"/>
                <a:gd name="T81" fmla="*/ 69 h 419"/>
                <a:gd name="T82" fmla="*/ 167 w 394"/>
                <a:gd name="T83" fmla="*/ 73 h 419"/>
                <a:gd name="T84" fmla="*/ 178 w 394"/>
                <a:gd name="T85" fmla="*/ 78 h 419"/>
                <a:gd name="T86" fmla="*/ 237 w 394"/>
                <a:gd name="T87" fmla="*/ 94 h 419"/>
                <a:gd name="T88" fmla="*/ 269 w 394"/>
                <a:gd name="T89" fmla="*/ 114 h 419"/>
                <a:gd name="T90" fmla="*/ 269 w 394"/>
                <a:gd name="T91" fmla="*/ 115 h 419"/>
                <a:gd name="T92" fmla="*/ 270 w 394"/>
                <a:gd name="T93" fmla="*/ 121 h 419"/>
                <a:gd name="T94" fmla="*/ 271 w 394"/>
                <a:gd name="T95" fmla="*/ 123 h 419"/>
                <a:gd name="T96" fmla="*/ 273 w 394"/>
                <a:gd name="T97" fmla="*/ 124 h 419"/>
                <a:gd name="T98" fmla="*/ 279 w 394"/>
                <a:gd name="T99" fmla="*/ 128 h 419"/>
                <a:gd name="T100" fmla="*/ 279 w 394"/>
                <a:gd name="T101" fmla="*/ 157 h 419"/>
                <a:gd name="T102" fmla="*/ 269 w 394"/>
                <a:gd name="T103" fmla="*/ 158 h 419"/>
                <a:gd name="T104" fmla="*/ 267 w 394"/>
                <a:gd name="T105" fmla="*/ 167 h 419"/>
                <a:gd name="T106" fmla="*/ 233 w 394"/>
                <a:gd name="T107" fmla="*/ 218 h 419"/>
                <a:gd name="T108" fmla="*/ 226 w 394"/>
                <a:gd name="T109" fmla="*/ 66 h 419"/>
                <a:gd name="T110" fmla="*/ 179 w 394"/>
                <a:gd name="T111" fmla="*/ 48 h 419"/>
                <a:gd name="T112" fmla="*/ 197 w 394"/>
                <a:gd name="T113" fmla="*/ 28 h 419"/>
                <a:gd name="T114" fmla="*/ 258 w 394"/>
                <a:gd name="T115" fmla="*/ 6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 h="419">
                  <a:moveTo>
                    <a:pt x="379" y="330"/>
                  </a:moveTo>
                  <a:cubicBezTo>
                    <a:pt x="376" y="311"/>
                    <a:pt x="365" y="294"/>
                    <a:pt x="350" y="282"/>
                  </a:cubicBezTo>
                  <a:cubicBezTo>
                    <a:pt x="341" y="274"/>
                    <a:pt x="331" y="269"/>
                    <a:pt x="321" y="267"/>
                  </a:cubicBezTo>
                  <a:cubicBezTo>
                    <a:pt x="261" y="249"/>
                    <a:pt x="261" y="249"/>
                    <a:pt x="261" y="249"/>
                  </a:cubicBezTo>
                  <a:cubicBezTo>
                    <a:pt x="259" y="233"/>
                    <a:pt x="259" y="233"/>
                    <a:pt x="259" y="233"/>
                  </a:cubicBezTo>
                  <a:cubicBezTo>
                    <a:pt x="274" y="220"/>
                    <a:pt x="285" y="202"/>
                    <a:pt x="292" y="182"/>
                  </a:cubicBezTo>
                  <a:cubicBezTo>
                    <a:pt x="305" y="176"/>
                    <a:pt x="314" y="161"/>
                    <a:pt x="314" y="143"/>
                  </a:cubicBezTo>
                  <a:cubicBezTo>
                    <a:pt x="314" y="127"/>
                    <a:pt x="307" y="113"/>
                    <a:pt x="297" y="106"/>
                  </a:cubicBezTo>
                  <a:cubicBezTo>
                    <a:pt x="296" y="88"/>
                    <a:pt x="291" y="53"/>
                    <a:pt x="267" y="27"/>
                  </a:cubicBezTo>
                  <a:cubicBezTo>
                    <a:pt x="250" y="9"/>
                    <a:pt x="226" y="0"/>
                    <a:pt x="197" y="0"/>
                  </a:cubicBezTo>
                  <a:cubicBezTo>
                    <a:pt x="168" y="0"/>
                    <a:pt x="144" y="9"/>
                    <a:pt x="127" y="27"/>
                  </a:cubicBezTo>
                  <a:cubicBezTo>
                    <a:pt x="102" y="53"/>
                    <a:pt x="97" y="88"/>
                    <a:pt x="97" y="106"/>
                  </a:cubicBezTo>
                  <a:cubicBezTo>
                    <a:pt x="87" y="114"/>
                    <a:pt x="80" y="128"/>
                    <a:pt x="80" y="143"/>
                  </a:cubicBezTo>
                  <a:cubicBezTo>
                    <a:pt x="80" y="160"/>
                    <a:pt x="89" y="176"/>
                    <a:pt x="102" y="182"/>
                  </a:cubicBezTo>
                  <a:cubicBezTo>
                    <a:pt x="109" y="202"/>
                    <a:pt x="120" y="220"/>
                    <a:pt x="135" y="233"/>
                  </a:cubicBezTo>
                  <a:cubicBezTo>
                    <a:pt x="133" y="249"/>
                    <a:pt x="133" y="249"/>
                    <a:pt x="133" y="249"/>
                  </a:cubicBezTo>
                  <a:cubicBezTo>
                    <a:pt x="73" y="267"/>
                    <a:pt x="73" y="267"/>
                    <a:pt x="73" y="267"/>
                  </a:cubicBezTo>
                  <a:cubicBezTo>
                    <a:pt x="63" y="269"/>
                    <a:pt x="53" y="274"/>
                    <a:pt x="43" y="282"/>
                  </a:cubicBezTo>
                  <a:cubicBezTo>
                    <a:pt x="29" y="294"/>
                    <a:pt x="18" y="311"/>
                    <a:pt x="15" y="330"/>
                  </a:cubicBezTo>
                  <a:cubicBezTo>
                    <a:pt x="0" y="402"/>
                    <a:pt x="0" y="402"/>
                    <a:pt x="0" y="402"/>
                  </a:cubicBezTo>
                  <a:cubicBezTo>
                    <a:pt x="0" y="405"/>
                    <a:pt x="0" y="409"/>
                    <a:pt x="2" y="412"/>
                  </a:cubicBezTo>
                  <a:cubicBezTo>
                    <a:pt x="4" y="415"/>
                    <a:pt x="8" y="418"/>
                    <a:pt x="11" y="418"/>
                  </a:cubicBezTo>
                  <a:cubicBezTo>
                    <a:pt x="12" y="418"/>
                    <a:pt x="13" y="419"/>
                    <a:pt x="14" y="419"/>
                  </a:cubicBezTo>
                  <a:cubicBezTo>
                    <a:pt x="21" y="419"/>
                    <a:pt x="26" y="414"/>
                    <a:pt x="28" y="407"/>
                  </a:cubicBezTo>
                  <a:cubicBezTo>
                    <a:pt x="42" y="336"/>
                    <a:pt x="42" y="336"/>
                    <a:pt x="42" y="336"/>
                  </a:cubicBezTo>
                  <a:cubicBezTo>
                    <a:pt x="44" y="323"/>
                    <a:pt x="51" y="312"/>
                    <a:pt x="61" y="304"/>
                  </a:cubicBezTo>
                  <a:cubicBezTo>
                    <a:pt x="68" y="298"/>
                    <a:pt x="74" y="295"/>
                    <a:pt x="80" y="294"/>
                  </a:cubicBezTo>
                  <a:cubicBezTo>
                    <a:pt x="80" y="294"/>
                    <a:pt x="80" y="294"/>
                    <a:pt x="80" y="294"/>
                  </a:cubicBezTo>
                  <a:cubicBezTo>
                    <a:pt x="80" y="294"/>
                    <a:pt x="80" y="294"/>
                    <a:pt x="80" y="294"/>
                  </a:cubicBezTo>
                  <a:cubicBezTo>
                    <a:pt x="137" y="277"/>
                    <a:pt x="137" y="277"/>
                    <a:pt x="137" y="277"/>
                  </a:cubicBezTo>
                  <a:cubicBezTo>
                    <a:pt x="183" y="325"/>
                    <a:pt x="183" y="325"/>
                    <a:pt x="183" y="325"/>
                  </a:cubicBezTo>
                  <a:cubicBezTo>
                    <a:pt x="183" y="357"/>
                    <a:pt x="183" y="357"/>
                    <a:pt x="183" y="357"/>
                  </a:cubicBezTo>
                  <a:cubicBezTo>
                    <a:pt x="183" y="365"/>
                    <a:pt x="189" y="371"/>
                    <a:pt x="197" y="371"/>
                  </a:cubicBezTo>
                  <a:cubicBezTo>
                    <a:pt x="205" y="371"/>
                    <a:pt x="211" y="365"/>
                    <a:pt x="211" y="357"/>
                  </a:cubicBezTo>
                  <a:cubicBezTo>
                    <a:pt x="211" y="325"/>
                    <a:pt x="211" y="325"/>
                    <a:pt x="211" y="325"/>
                  </a:cubicBezTo>
                  <a:cubicBezTo>
                    <a:pt x="257" y="277"/>
                    <a:pt x="257" y="277"/>
                    <a:pt x="257" y="277"/>
                  </a:cubicBezTo>
                  <a:cubicBezTo>
                    <a:pt x="314" y="294"/>
                    <a:pt x="314" y="294"/>
                    <a:pt x="314" y="294"/>
                  </a:cubicBezTo>
                  <a:cubicBezTo>
                    <a:pt x="315" y="294"/>
                    <a:pt x="315" y="294"/>
                    <a:pt x="315" y="294"/>
                  </a:cubicBezTo>
                  <a:cubicBezTo>
                    <a:pt x="315" y="294"/>
                    <a:pt x="315" y="294"/>
                    <a:pt x="315" y="294"/>
                  </a:cubicBezTo>
                  <a:cubicBezTo>
                    <a:pt x="320" y="295"/>
                    <a:pt x="326" y="298"/>
                    <a:pt x="333" y="304"/>
                  </a:cubicBezTo>
                  <a:cubicBezTo>
                    <a:pt x="342" y="312"/>
                    <a:pt x="349" y="323"/>
                    <a:pt x="352" y="336"/>
                  </a:cubicBezTo>
                  <a:cubicBezTo>
                    <a:pt x="366" y="407"/>
                    <a:pt x="366" y="407"/>
                    <a:pt x="366" y="407"/>
                  </a:cubicBezTo>
                  <a:cubicBezTo>
                    <a:pt x="367" y="414"/>
                    <a:pt x="373" y="419"/>
                    <a:pt x="380" y="419"/>
                  </a:cubicBezTo>
                  <a:cubicBezTo>
                    <a:pt x="381" y="419"/>
                    <a:pt x="382" y="418"/>
                    <a:pt x="383" y="418"/>
                  </a:cubicBezTo>
                  <a:cubicBezTo>
                    <a:pt x="386" y="418"/>
                    <a:pt x="389" y="415"/>
                    <a:pt x="392" y="412"/>
                  </a:cubicBezTo>
                  <a:cubicBezTo>
                    <a:pt x="394" y="409"/>
                    <a:pt x="394" y="405"/>
                    <a:pt x="394" y="402"/>
                  </a:cubicBezTo>
                  <a:lnTo>
                    <a:pt x="379" y="330"/>
                  </a:lnTo>
                  <a:close/>
                  <a:moveTo>
                    <a:pt x="233" y="218"/>
                  </a:moveTo>
                  <a:cubicBezTo>
                    <a:pt x="230" y="221"/>
                    <a:pt x="230" y="221"/>
                    <a:pt x="230" y="221"/>
                  </a:cubicBezTo>
                  <a:cubicBezTo>
                    <a:pt x="230" y="226"/>
                    <a:pt x="230" y="226"/>
                    <a:pt x="230" y="226"/>
                  </a:cubicBezTo>
                  <a:cubicBezTo>
                    <a:pt x="233" y="253"/>
                    <a:pt x="233" y="253"/>
                    <a:pt x="233" y="253"/>
                  </a:cubicBezTo>
                  <a:cubicBezTo>
                    <a:pt x="234" y="255"/>
                    <a:pt x="234" y="257"/>
                    <a:pt x="235" y="259"/>
                  </a:cubicBezTo>
                  <a:cubicBezTo>
                    <a:pt x="197" y="299"/>
                    <a:pt x="197" y="299"/>
                    <a:pt x="197" y="299"/>
                  </a:cubicBezTo>
                  <a:cubicBezTo>
                    <a:pt x="159" y="259"/>
                    <a:pt x="159" y="259"/>
                    <a:pt x="159" y="259"/>
                  </a:cubicBezTo>
                  <a:cubicBezTo>
                    <a:pt x="160" y="257"/>
                    <a:pt x="160" y="255"/>
                    <a:pt x="160" y="253"/>
                  </a:cubicBezTo>
                  <a:cubicBezTo>
                    <a:pt x="164" y="226"/>
                    <a:pt x="164" y="226"/>
                    <a:pt x="164" y="226"/>
                  </a:cubicBezTo>
                  <a:cubicBezTo>
                    <a:pt x="164" y="221"/>
                    <a:pt x="164" y="221"/>
                    <a:pt x="164" y="221"/>
                  </a:cubicBezTo>
                  <a:cubicBezTo>
                    <a:pt x="161" y="218"/>
                    <a:pt x="161" y="218"/>
                    <a:pt x="161" y="218"/>
                  </a:cubicBezTo>
                  <a:cubicBezTo>
                    <a:pt x="158" y="216"/>
                    <a:pt x="158" y="216"/>
                    <a:pt x="158" y="216"/>
                  </a:cubicBezTo>
                  <a:cubicBezTo>
                    <a:pt x="143" y="205"/>
                    <a:pt x="132" y="188"/>
                    <a:pt x="127" y="167"/>
                  </a:cubicBezTo>
                  <a:cubicBezTo>
                    <a:pt x="126" y="163"/>
                    <a:pt x="126" y="163"/>
                    <a:pt x="126" y="163"/>
                  </a:cubicBezTo>
                  <a:cubicBezTo>
                    <a:pt x="125" y="158"/>
                    <a:pt x="125" y="158"/>
                    <a:pt x="125" y="158"/>
                  </a:cubicBezTo>
                  <a:cubicBezTo>
                    <a:pt x="119" y="157"/>
                    <a:pt x="119" y="157"/>
                    <a:pt x="119" y="157"/>
                  </a:cubicBezTo>
                  <a:cubicBezTo>
                    <a:pt x="115" y="157"/>
                    <a:pt x="115" y="157"/>
                    <a:pt x="115" y="157"/>
                  </a:cubicBezTo>
                  <a:cubicBezTo>
                    <a:pt x="113" y="157"/>
                    <a:pt x="108" y="152"/>
                    <a:pt x="108" y="143"/>
                  </a:cubicBezTo>
                  <a:cubicBezTo>
                    <a:pt x="108" y="135"/>
                    <a:pt x="112" y="129"/>
                    <a:pt x="114" y="128"/>
                  </a:cubicBezTo>
                  <a:cubicBezTo>
                    <a:pt x="115" y="128"/>
                    <a:pt x="115" y="128"/>
                    <a:pt x="116" y="128"/>
                  </a:cubicBezTo>
                  <a:cubicBezTo>
                    <a:pt x="116" y="128"/>
                    <a:pt x="116" y="128"/>
                    <a:pt x="117" y="127"/>
                  </a:cubicBezTo>
                  <a:cubicBezTo>
                    <a:pt x="117" y="127"/>
                    <a:pt x="118" y="127"/>
                    <a:pt x="118" y="127"/>
                  </a:cubicBezTo>
                  <a:cubicBezTo>
                    <a:pt x="118" y="126"/>
                    <a:pt x="119" y="126"/>
                    <a:pt x="119" y="126"/>
                  </a:cubicBezTo>
                  <a:cubicBezTo>
                    <a:pt x="120" y="126"/>
                    <a:pt x="120" y="125"/>
                    <a:pt x="120" y="125"/>
                  </a:cubicBezTo>
                  <a:cubicBezTo>
                    <a:pt x="121" y="125"/>
                    <a:pt x="121" y="124"/>
                    <a:pt x="121" y="124"/>
                  </a:cubicBezTo>
                  <a:cubicBezTo>
                    <a:pt x="121" y="124"/>
                    <a:pt x="122" y="123"/>
                    <a:pt x="122" y="123"/>
                  </a:cubicBezTo>
                  <a:cubicBezTo>
                    <a:pt x="122" y="123"/>
                    <a:pt x="122" y="122"/>
                    <a:pt x="123" y="122"/>
                  </a:cubicBezTo>
                  <a:cubicBezTo>
                    <a:pt x="123" y="122"/>
                    <a:pt x="123" y="121"/>
                    <a:pt x="123" y="121"/>
                  </a:cubicBezTo>
                  <a:cubicBezTo>
                    <a:pt x="123" y="120"/>
                    <a:pt x="124" y="120"/>
                    <a:pt x="124" y="119"/>
                  </a:cubicBezTo>
                  <a:cubicBezTo>
                    <a:pt x="124" y="119"/>
                    <a:pt x="124" y="119"/>
                    <a:pt x="124" y="118"/>
                  </a:cubicBezTo>
                  <a:cubicBezTo>
                    <a:pt x="124" y="118"/>
                    <a:pt x="124" y="117"/>
                    <a:pt x="124" y="117"/>
                  </a:cubicBezTo>
                  <a:cubicBezTo>
                    <a:pt x="125" y="116"/>
                    <a:pt x="125" y="116"/>
                    <a:pt x="125" y="115"/>
                  </a:cubicBezTo>
                  <a:cubicBezTo>
                    <a:pt x="125" y="115"/>
                    <a:pt x="125" y="115"/>
                    <a:pt x="125" y="114"/>
                  </a:cubicBezTo>
                  <a:cubicBezTo>
                    <a:pt x="125" y="114"/>
                    <a:pt x="124" y="96"/>
                    <a:pt x="130" y="77"/>
                  </a:cubicBezTo>
                  <a:cubicBezTo>
                    <a:pt x="132" y="73"/>
                    <a:pt x="136" y="70"/>
                    <a:pt x="140" y="69"/>
                  </a:cubicBezTo>
                  <a:cubicBezTo>
                    <a:pt x="142" y="68"/>
                    <a:pt x="144" y="68"/>
                    <a:pt x="147" y="68"/>
                  </a:cubicBezTo>
                  <a:cubicBezTo>
                    <a:pt x="153" y="68"/>
                    <a:pt x="160" y="70"/>
                    <a:pt x="167" y="73"/>
                  </a:cubicBezTo>
                  <a:cubicBezTo>
                    <a:pt x="171" y="75"/>
                    <a:pt x="174" y="76"/>
                    <a:pt x="177" y="78"/>
                  </a:cubicBezTo>
                  <a:cubicBezTo>
                    <a:pt x="178" y="78"/>
                    <a:pt x="178" y="78"/>
                    <a:pt x="178" y="78"/>
                  </a:cubicBezTo>
                  <a:cubicBezTo>
                    <a:pt x="191" y="85"/>
                    <a:pt x="205" y="92"/>
                    <a:pt x="223" y="94"/>
                  </a:cubicBezTo>
                  <a:cubicBezTo>
                    <a:pt x="228" y="94"/>
                    <a:pt x="233" y="94"/>
                    <a:pt x="237" y="94"/>
                  </a:cubicBezTo>
                  <a:cubicBezTo>
                    <a:pt x="248" y="94"/>
                    <a:pt x="257" y="93"/>
                    <a:pt x="267" y="90"/>
                  </a:cubicBezTo>
                  <a:cubicBezTo>
                    <a:pt x="269" y="103"/>
                    <a:pt x="269" y="112"/>
                    <a:pt x="269" y="114"/>
                  </a:cubicBezTo>
                  <a:cubicBezTo>
                    <a:pt x="269" y="115"/>
                    <a:pt x="269" y="115"/>
                    <a:pt x="269" y="115"/>
                  </a:cubicBezTo>
                  <a:cubicBezTo>
                    <a:pt x="269" y="115"/>
                    <a:pt x="269" y="115"/>
                    <a:pt x="269" y="115"/>
                  </a:cubicBezTo>
                  <a:cubicBezTo>
                    <a:pt x="269" y="116"/>
                    <a:pt x="269" y="118"/>
                    <a:pt x="270" y="119"/>
                  </a:cubicBezTo>
                  <a:cubicBezTo>
                    <a:pt x="270" y="120"/>
                    <a:pt x="270" y="120"/>
                    <a:pt x="270" y="121"/>
                  </a:cubicBezTo>
                  <a:cubicBezTo>
                    <a:pt x="270" y="121"/>
                    <a:pt x="270" y="121"/>
                    <a:pt x="271" y="122"/>
                  </a:cubicBezTo>
                  <a:cubicBezTo>
                    <a:pt x="271" y="122"/>
                    <a:pt x="271" y="123"/>
                    <a:pt x="271" y="123"/>
                  </a:cubicBezTo>
                  <a:cubicBezTo>
                    <a:pt x="272" y="123"/>
                    <a:pt x="272" y="124"/>
                    <a:pt x="272" y="124"/>
                  </a:cubicBezTo>
                  <a:cubicBezTo>
                    <a:pt x="273" y="124"/>
                    <a:pt x="273" y="124"/>
                    <a:pt x="273" y="124"/>
                  </a:cubicBezTo>
                  <a:cubicBezTo>
                    <a:pt x="273" y="125"/>
                    <a:pt x="273" y="125"/>
                    <a:pt x="273" y="125"/>
                  </a:cubicBezTo>
                  <a:cubicBezTo>
                    <a:pt x="275" y="126"/>
                    <a:pt x="277" y="128"/>
                    <a:pt x="279" y="128"/>
                  </a:cubicBezTo>
                  <a:cubicBezTo>
                    <a:pt x="282" y="129"/>
                    <a:pt x="286" y="134"/>
                    <a:pt x="286" y="143"/>
                  </a:cubicBezTo>
                  <a:cubicBezTo>
                    <a:pt x="286" y="151"/>
                    <a:pt x="282" y="157"/>
                    <a:pt x="279" y="157"/>
                  </a:cubicBezTo>
                  <a:cubicBezTo>
                    <a:pt x="275" y="157"/>
                    <a:pt x="275" y="157"/>
                    <a:pt x="275" y="157"/>
                  </a:cubicBezTo>
                  <a:cubicBezTo>
                    <a:pt x="269" y="158"/>
                    <a:pt x="269" y="158"/>
                    <a:pt x="269" y="158"/>
                  </a:cubicBezTo>
                  <a:cubicBezTo>
                    <a:pt x="268" y="163"/>
                    <a:pt x="268" y="163"/>
                    <a:pt x="268" y="163"/>
                  </a:cubicBezTo>
                  <a:cubicBezTo>
                    <a:pt x="267" y="167"/>
                    <a:pt x="267" y="167"/>
                    <a:pt x="267" y="167"/>
                  </a:cubicBezTo>
                  <a:cubicBezTo>
                    <a:pt x="261" y="188"/>
                    <a:pt x="251" y="205"/>
                    <a:pt x="236" y="216"/>
                  </a:cubicBezTo>
                  <a:lnTo>
                    <a:pt x="233" y="218"/>
                  </a:lnTo>
                  <a:close/>
                  <a:moveTo>
                    <a:pt x="237" y="66"/>
                  </a:moveTo>
                  <a:cubicBezTo>
                    <a:pt x="234" y="66"/>
                    <a:pt x="230" y="66"/>
                    <a:pt x="226" y="66"/>
                  </a:cubicBezTo>
                  <a:cubicBezTo>
                    <a:pt x="213" y="64"/>
                    <a:pt x="202" y="59"/>
                    <a:pt x="190" y="53"/>
                  </a:cubicBezTo>
                  <a:cubicBezTo>
                    <a:pt x="187" y="51"/>
                    <a:pt x="183" y="49"/>
                    <a:pt x="179" y="48"/>
                  </a:cubicBezTo>
                  <a:cubicBezTo>
                    <a:pt x="170" y="44"/>
                    <a:pt x="162" y="41"/>
                    <a:pt x="154" y="40"/>
                  </a:cubicBezTo>
                  <a:cubicBezTo>
                    <a:pt x="165" y="32"/>
                    <a:pt x="180" y="28"/>
                    <a:pt x="197" y="28"/>
                  </a:cubicBezTo>
                  <a:cubicBezTo>
                    <a:pt x="218" y="28"/>
                    <a:pt x="235" y="34"/>
                    <a:pt x="247" y="46"/>
                  </a:cubicBezTo>
                  <a:cubicBezTo>
                    <a:pt x="251" y="51"/>
                    <a:pt x="255" y="57"/>
                    <a:pt x="258" y="63"/>
                  </a:cubicBezTo>
                  <a:cubicBezTo>
                    <a:pt x="252" y="65"/>
                    <a:pt x="245" y="66"/>
                    <a:pt x="237" y="66"/>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sp>
          <p:nvSpPr>
            <p:cNvPr id="187" name="Freeform 382"/>
            <p:cNvSpPr>
              <a:spLocks noEditPoints="1"/>
            </p:cNvSpPr>
            <p:nvPr/>
          </p:nvSpPr>
          <p:spPr bwMode="auto">
            <a:xfrm>
              <a:off x="2800172" y="3190406"/>
              <a:ext cx="567436" cy="567436"/>
            </a:xfrm>
            <a:custGeom>
              <a:avLst/>
              <a:gdLst>
                <a:gd name="T0" fmla="*/ 0 w 710"/>
                <a:gd name="T1" fmla="*/ 355 h 711"/>
                <a:gd name="T2" fmla="*/ 355 w 710"/>
                <a:gd name="T3" fmla="*/ 711 h 711"/>
                <a:gd name="T4" fmla="*/ 710 w 710"/>
                <a:gd name="T5" fmla="*/ 355 h 711"/>
                <a:gd name="T6" fmla="*/ 355 w 710"/>
                <a:gd name="T7" fmla="*/ 0 h 711"/>
                <a:gd name="T8" fmla="*/ 0 w 710"/>
                <a:gd name="T9" fmla="*/ 355 h 711"/>
                <a:gd name="T10" fmla="*/ 355 w 710"/>
                <a:gd name="T11" fmla="*/ 683 h 711"/>
                <a:gd name="T12" fmla="*/ 28 w 710"/>
                <a:gd name="T13" fmla="*/ 355 h 711"/>
                <a:gd name="T14" fmla="*/ 355 w 710"/>
                <a:gd name="T15" fmla="*/ 28 h 711"/>
                <a:gd name="T16" fmla="*/ 682 w 710"/>
                <a:gd name="T17" fmla="*/ 355 h 711"/>
                <a:gd name="T18" fmla="*/ 355 w 710"/>
                <a:gd name="T19" fmla="*/ 683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711">
                  <a:moveTo>
                    <a:pt x="0" y="355"/>
                  </a:moveTo>
                  <a:cubicBezTo>
                    <a:pt x="0" y="551"/>
                    <a:pt x="159" y="711"/>
                    <a:pt x="355" y="711"/>
                  </a:cubicBezTo>
                  <a:cubicBezTo>
                    <a:pt x="551" y="711"/>
                    <a:pt x="710" y="551"/>
                    <a:pt x="710" y="355"/>
                  </a:cubicBezTo>
                  <a:cubicBezTo>
                    <a:pt x="710" y="159"/>
                    <a:pt x="551" y="0"/>
                    <a:pt x="355" y="0"/>
                  </a:cubicBezTo>
                  <a:cubicBezTo>
                    <a:pt x="159" y="0"/>
                    <a:pt x="0" y="159"/>
                    <a:pt x="0" y="355"/>
                  </a:cubicBezTo>
                  <a:close/>
                  <a:moveTo>
                    <a:pt x="355" y="683"/>
                  </a:moveTo>
                  <a:cubicBezTo>
                    <a:pt x="174" y="683"/>
                    <a:pt x="28" y="536"/>
                    <a:pt x="28" y="355"/>
                  </a:cubicBezTo>
                  <a:cubicBezTo>
                    <a:pt x="28" y="175"/>
                    <a:pt x="174" y="28"/>
                    <a:pt x="355" y="28"/>
                  </a:cubicBezTo>
                  <a:cubicBezTo>
                    <a:pt x="535" y="28"/>
                    <a:pt x="682" y="175"/>
                    <a:pt x="682" y="355"/>
                  </a:cubicBezTo>
                  <a:cubicBezTo>
                    <a:pt x="682" y="536"/>
                    <a:pt x="535" y="683"/>
                    <a:pt x="355" y="683"/>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sp>
          <p:nvSpPr>
            <p:cNvPr id="188" name="Freeform 383"/>
            <p:cNvSpPr>
              <a:spLocks noEditPoints="1"/>
            </p:cNvSpPr>
            <p:nvPr/>
          </p:nvSpPr>
          <p:spPr bwMode="auto">
            <a:xfrm>
              <a:off x="3079083" y="3469315"/>
              <a:ext cx="429585" cy="423173"/>
            </a:xfrm>
            <a:custGeom>
              <a:avLst/>
              <a:gdLst>
                <a:gd name="T0" fmla="*/ 339 w 536"/>
                <a:gd name="T1" fmla="*/ 256 h 530"/>
                <a:gd name="T2" fmla="*/ 419 w 536"/>
                <a:gd name="T3" fmla="*/ 14 h 530"/>
                <a:gd name="T4" fmla="*/ 405 w 536"/>
                <a:gd name="T5" fmla="*/ 0 h 530"/>
                <a:gd name="T6" fmla="*/ 391 w 536"/>
                <a:gd name="T7" fmla="*/ 14 h 530"/>
                <a:gd name="T8" fmla="*/ 14 w 536"/>
                <a:gd name="T9" fmla="*/ 391 h 530"/>
                <a:gd name="T10" fmla="*/ 0 w 536"/>
                <a:gd name="T11" fmla="*/ 405 h 530"/>
                <a:gd name="T12" fmla="*/ 14 w 536"/>
                <a:gd name="T13" fmla="*/ 419 h 530"/>
                <a:gd name="T14" fmla="*/ 255 w 536"/>
                <a:gd name="T15" fmla="*/ 339 h 530"/>
                <a:gd name="T16" fmla="*/ 429 w 536"/>
                <a:gd name="T17" fmla="*/ 513 h 530"/>
                <a:gd name="T18" fmla="*/ 471 w 536"/>
                <a:gd name="T19" fmla="*/ 530 h 530"/>
                <a:gd name="T20" fmla="*/ 512 w 536"/>
                <a:gd name="T21" fmla="*/ 513 h 530"/>
                <a:gd name="T22" fmla="*/ 512 w 536"/>
                <a:gd name="T23" fmla="*/ 429 h 530"/>
                <a:gd name="T24" fmla="*/ 339 w 536"/>
                <a:gd name="T25" fmla="*/ 256 h 530"/>
                <a:gd name="T26" fmla="*/ 493 w 536"/>
                <a:gd name="T27" fmla="*/ 493 h 530"/>
                <a:gd name="T28" fmla="*/ 471 w 536"/>
                <a:gd name="T29" fmla="*/ 502 h 530"/>
                <a:gd name="T30" fmla="*/ 449 w 536"/>
                <a:gd name="T31" fmla="*/ 493 h 530"/>
                <a:gd name="T32" fmla="*/ 277 w 536"/>
                <a:gd name="T33" fmla="*/ 322 h 530"/>
                <a:gd name="T34" fmla="*/ 321 w 536"/>
                <a:gd name="T35" fmla="*/ 278 h 530"/>
                <a:gd name="T36" fmla="*/ 493 w 536"/>
                <a:gd name="T37" fmla="*/ 449 h 530"/>
                <a:gd name="T38" fmla="*/ 493 w 536"/>
                <a:gd name="T39" fmla="*/ 49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6" h="530">
                  <a:moveTo>
                    <a:pt x="339" y="256"/>
                  </a:moveTo>
                  <a:cubicBezTo>
                    <a:pt x="391" y="185"/>
                    <a:pt x="419" y="102"/>
                    <a:pt x="419" y="14"/>
                  </a:cubicBezTo>
                  <a:cubicBezTo>
                    <a:pt x="419" y="7"/>
                    <a:pt x="412" y="0"/>
                    <a:pt x="405" y="0"/>
                  </a:cubicBezTo>
                  <a:cubicBezTo>
                    <a:pt x="397" y="0"/>
                    <a:pt x="391" y="7"/>
                    <a:pt x="391" y="14"/>
                  </a:cubicBezTo>
                  <a:cubicBezTo>
                    <a:pt x="391" y="222"/>
                    <a:pt x="222" y="391"/>
                    <a:pt x="14" y="391"/>
                  </a:cubicBezTo>
                  <a:cubicBezTo>
                    <a:pt x="6" y="391"/>
                    <a:pt x="0" y="397"/>
                    <a:pt x="0" y="405"/>
                  </a:cubicBezTo>
                  <a:cubicBezTo>
                    <a:pt x="0" y="413"/>
                    <a:pt x="6" y="419"/>
                    <a:pt x="14" y="419"/>
                  </a:cubicBezTo>
                  <a:cubicBezTo>
                    <a:pt x="102" y="419"/>
                    <a:pt x="185" y="391"/>
                    <a:pt x="255" y="339"/>
                  </a:cubicBezTo>
                  <a:cubicBezTo>
                    <a:pt x="429" y="513"/>
                    <a:pt x="429" y="513"/>
                    <a:pt x="429" y="513"/>
                  </a:cubicBezTo>
                  <a:cubicBezTo>
                    <a:pt x="440" y="524"/>
                    <a:pt x="455" y="530"/>
                    <a:pt x="471" y="530"/>
                  </a:cubicBezTo>
                  <a:cubicBezTo>
                    <a:pt x="486" y="530"/>
                    <a:pt x="501" y="524"/>
                    <a:pt x="512" y="513"/>
                  </a:cubicBezTo>
                  <a:cubicBezTo>
                    <a:pt x="536" y="490"/>
                    <a:pt x="536" y="452"/>
                    <a:pt x="512" y="429"/>
                  </a:cubicBezTo>
                  <a:lnTo>
                    <a:pt x="339" y="256"/>
                  </a:lnTo>
                  <a:close/>
                  <a:moveTo>
                    <a:pt x="493" y="493"/>
                  </a:moveTo>
                  <a:cubicBezTo>
                    <a:pt x="487" y="499"/>
                    <a:pt x="479" y="502"/>
                    <a:pt x="471" y="502"/>
                  </a:cubicBezTo>
                  <a:cubicBezTo>
                    <a:pt x="462" y="502"/>
                    <a:pt x="455" y="499"/>
                    <a:pt x="449" y="493"/>
                  </a:cubicBezTo>
                  <a:cubicBezTo>
                    <a:pt x="277" y="322"/>
                    <a:pt x="277" y="322"/>
                    <a:pt x="277" y="322"/>
                  </a:cubicBezTo>
                  <a:cubicBezTo>
                    <a:pt x="293" y="308"/>
                    <a:pt x="308" y="293"/>
                    <a:pt x="321" y="278"/>
                  </a:cubicBezTo>
                  <a:cubicBezTo>
                    <a:pt x="493" y="449"/>
                    <a:pt x="493" y="449"/>
                    <a:pt x="493" y="449"/>
                  </a:cubicBezTo>
                  <a:cubicBezTo>
                    <a:pt x="505" y="461"/>
                    <a:pt x="505" y="481"/>
                    <a:pt x="493" y="493"/>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grpSp>
      <p:grpSp>
        <p:nvGrpSpPr>
          <p:cNvPr id="189" name="Group 188">
            <a:extLst>
              <a:ext uri="{C183D7F6-B498-43B3-948B-1728B52AA6E4}">
                <adec:decorative xmlns:adec="http://schemas.microsoft.com/office/drawing/2017/decorative" val="1"/>
              </a:ext>
            </a:extLst>
          </p:cNvPr>
          <p:cNvGrpSpPr/>
          <p:nvPr/>
        </p:nvGrpSpPr>
        <p:grpSpPr>
          <a:xfrm>
            <a:off x="8739134" y="3379570"/>
            <a:ext cx="539750" cy="596900"/>
            <a:chOff x="11607801" y="4889500"/>
            <a:chExt cx="539750" cy="596900"/>
          </a:xfrm>
          <a:solidFill>
            <a:schemeClr val="accent1"/>
          </a:solidFill>
        </p:grpSpPr>
        <p:sp>
          <p:nvSpPr>
            <p:cNvPr id="190" name="Freeform 152"/>
            <p:cNvSpPr>
              <a:spLocks noEditPoints="1"/>
            </p:cNvSpPr>
            <p:nvPr/>
          </p:nvSpPr>
          <p:spPr bwMode="auto">
            <a:xfrm>
              <a:off x="11607801" y="5038725"/>
              <a:ext cx="269875" cy="447675"/>
            </a:xfrm>
            <a:custGeom>
              <a:avLst/>
              <a:gdLst>
                <a:gd name="T0" fmla="*/ 52 w 80"/>
                <a:gd name="T1" fmla="*/ 132 h 132"/>
                <a:gd name="T2" fmla="*/ 50 w 80"/>
                <a:gd name="T3" fmla="*/ 131 h 132"/>
                <a:gd name="T4" fmla="*/ 48 w 80"/>
                <a:gd name="T5" fmla="*/ 128 h 132"/>
                <a:gd name="T6" fmla="*/ 48 w 80"/>
                <a:gd name="T7" fmla="*/ 80 h 132"/>
                <a:gd name="T8" fmla="*/ 40 w 80"/>
                <a:gd name="T9" fmla="*/ 80 h 132"/>
                <a:gd name="T10" fmla="*/ 0 w 80"/>
                <a:gd name="T11" fmla="*/ 40 h 132"/>
                <a:gd name="T12" fmla="*/ 40 w 80"/>
                <a:gd name="T13" fmla="*/ 0 h 132"/>
                <a:gd name="T14" fmla="*/ 80 w 80"/>
                <a:gd name="T15" fmla="*/ 40 h 132"/>
                <a:gd name="T16" fmla="*/ 80 w 80"/>
                <a:gd name="T17" fmla="*/ 116 h 132"/>
                <a:gd name="T18" fmla="*/ 78 w 80"/>
                <a:gd name="T19" fmla="*/ 120 h 132"/>
                <a:gd name="T20" fmla="*/ 54 w 80"/>
                <a:gd name="T21" fmla="*/ 132 h 132"/>
                <a:gd name="T22" fmla="*/ 52 w 80"/>
                <a:gd name="T23" fmla="*/ 132 h 132"/>
                <a:gd name="T24" fmla="*/ 56 w 80"/>
                <a:gd name="T25" fmla="*/ 76 h 132"/>
                <a:gd name="T26" fmla="*/ 56 w 80"/>
                <a:gd name="T27" fmla="*/ 122 h 132"/>
                <a:gd name="T28" fmla="*/ 72 w 80"/>
                <a:gd name="T29" fmla="*/ 114 h 132"/>
                <a:gd name="T30" fmla="*/ 72 w 80"/>
                <a:gd name="T31" fmla="*/ 40 h 132"/>
                <a:gd name="T32" fmla="*/ 40 w 80"/>
                <a:gd name="T33" fmla="*/ 8 h 132"/>
                <a:gd name="T34" fmla="*/ 8 w 80"/>
                <a:gd name="T35" fmla="*/ 40 h 132"/>
                <a:gd name="T36" fmla="*/ 40 w 80"/>
                <a:gd name="T37" fmla="*/ 72 h 132"/>
                <a:gd name="T38" fmla="*/ 48 w 80"/>
                <a:gd name="T39" fmla="*/ 72 h 132"/>
                <a:gd name="T40" fmla="*/ 48 w 80"/>
                <a:gd name="T41" fmla="*/ 56 h 132"/>
                <a:gd name="T42" fmla="*/ 40 w 80"/>
                <a:gd name="T43" fmla="*/ 56 h 132"/>
                <a:gd name="T44" fmla="*/ 24 w 80"/>
                <a:gd name="T45" fmla="*/ 40 h 132"/>
                <a:gd name="T46" fmla="*/ 40 w 80"/>
                <a:gd name="T47" fmla="*/ 24 h 132"/>
                <a:gd name="T48" fmla="*/ 56 w 80"/>
                <a:gd name="T49" fmla="*/ 40 h 132"/>
                <a:gd name="T50" fmla="*/ 56 w 80"/>
                <a:gd name="T51" fmla="*/ 76 h 132"/>
                <a:gd name="T52" fmla="*/ 40 w 80"/>
                <a:gd name="T53" fmla="*/ 32 h 132"/>
                <a:gd name="T54" fmla="*/ 32 w 80"/>
                <a:gd name="T55" fmla="*/ 40 h 132"/>
                <a:gd name="T56" fmla="*/ 40 w 80"/>
                <a:gd name="T57" fmla="*/ 48 h 132"/>
                <a:gd name="T58" fmla="*/ 48 w 80"/>
                <a:gd name="T59" fmla="*/ 48 h 132"/>
                <a:gd name="T60" fmla="*/ 48 w 80"/>
                <a:gd name="T61" fmla="*/ 40 h 132"/>
                <a:gd name="T62" fmla="*/ 40 w 80"/>
                <a:gd name="T63" fmla="*/ 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132">
                  <a:moveTo>
                    <a:pt x="52" y="132"/>
                  </a:moveTo>
                  <a:cubicBezTo>
                    <a:pt x="51" y="132"/>
                    <a:pt x="51" y="132"/>
                    <a:pt x="50" y="131"/>
                  </a:cubicBezTo>
                  <a:cubicBezTo>
                    <a:pt x="49" y="131"/>
                    <a:pt x="48" y="129"/>
                    <a:pt x="48" y="128"/>
                  </a:cubicBezTo>
                  <a:cubicBezTo>
                    <a:pt x="48" y="80"/>
                    <a:pt x="48" y="80"/>
                    <a:pt x="48" y="80"/>
                  </a:cubicBezTo>
                  <a:cubicBezTo>
                    <a:pt x="40" y="80"/>
                    <a:pt x="40" y="80"/>
                    <a:pt x="40" y="80"/>
                  </a:cubicBezTo>
                  <a:cubicBezTo>
                    <a:pt x="18" y="80"/>
                    <a:pt x="0" y="62"/>
                    <a:pt x="0" y="40"/>
                  </a:cubicBezTo>
                  <a:cubicBezTo>
                    <a:pt x="0" y="18"/>
                    <a:pt x="18" y="0"/>
                    <a:pt x="40" y="0"/>
                  </a:cubicBezTo>
                  <a:cubicBezTo>
                    <a:pt x="62" y="0"/>
                    <a:pt x="80" y="18"/>
                    <a:pt x="80" y="40"/>
                  </a:cubicBezTo>
                  <a:cubicBezTo>
                    <a:pt x="80" y="116"/>
                    <a:pt x="80" y="116"/>
                    <a:pt x="80" y="116"/>
                  </a:cubicBezTo>
                  <a:cubicBezTo>
                    <a:pt x="80" y="118"/>
                    <a:pt x="79" y="119"/>
                    <a:pt x="78" y="120"/>
                  </a:cubicBezTo>
                  <a:cubicBezTo>
                    <a:pt x="54" y="132"/>
                    <a:pt x="54" y="132"/>
                    <a:pt x="54" y="132"/>
                  </a:cubicBezTo>
                  <a:cubicBezTo>
                    <a:pt x="53" y="132"/>
                    <a:pt x="53" y="132"/>
                    <a:pt x="52" y="132"/>
                  </a:cubicBezTo>
                  <a:close/>
                  <a:moveTo>
                    <a:pt x="56" y="76"/>
                  </a:moveTo>
                  <a:cubicBezTo>
                    <a:pt x="56" y="122"/>
                    <a:pt x="56" y="122"/>
                    <a:pt x="56" y="122"/>
                  </a:cubicBezTo>
                  <a:cubicBezTo>
                    <a:pt x="72" y="114"/>
                    <a:pt x="72" y="114"/>
                    <a:pt x="72" y="114"/>
                  </a:cubicBezTo>
                  <a:cubicBezTo>
                    <a:pt x="72" y="40"/>
                    <a:pt x="72" y="40"/>
                    <a:pt x="72" y="40"/>
                  </a:cubicBezTo>
                  <a:cubicBezTo>
                    <a:pt x="72" y="22"/>
                    <a:pt x="58" y="8"/>
                    <a:pt x="40" y="8"/>
                  </a:cubicBezTo>
                  <a:cubicBezTo>
                    <a:pt x="22" y="8"/>
                    <a:pt x="8" y="22"/>
                    <a:pt x="8" y="40"/>
                  </a:cubicBezTo>
                  <a:cubicBezTo>
                    <a:pt x="8" y="58"/>
                    <a:pt x="22" y="72"/>
                    <a:pt x="40" y="72"/>
                  </a:cubicBezTo>
                  <a:cubicBezTo>
                    <a:pt x="48" y="72"/>
                    <a:pt x="48" y="72"/>
                    <a:pt x="48" y="72"/>
                  </a:cubicBezTo>
                  <a:cubicBezTo>
                    <a:pt x="48" y="56"/>
                    <a:pt x="48" y="56"/>
                    <a:pt x="48" y="56"/>
                  </a:cubicBezTo>
                  <a:cubicBezTo>
                    <a:pt x="40" y="56"/>
                    <a:pt x="40" y="56"/>
                    <a:pt x="40" y="56"/>
                  </a:cubicBezTo>
                  <a:cubicBezTo>
                    <a:pt x="31" y="56"/>
                    <a:pt x="24" y="49"/>
                    <a:pt x="24" y="40"/>
                  </a:cubicBezTo>
                  <a:cubicBezTo>
                    <a:pt x="24" y="31"/>
                    <a:pt x="31" y="24"/>
                    <a:pt x="40" y="24"/>
                  </a:cubicBezTo>
                  <a:cubicBezTo>
                    <a:pt x="49" y="24"/>
                    <a:pt x="56" y="31"/>
                    <a:pt x="56" y="40"/>
                  </a:cubicBezTo>
                  <a:lnTo>
                    <a:pt x="56" y="76"/>
                  </a:lnTo>
                  <a:close/>
                  <a:moveTo>
                    <a:pt x="40" y="32"/>
                  </a:moveTo>
                  <a:cubicBezTo>
                    <a:pt x="36" y="32"/>
                    <a:pt x="32" y="36"/>
                    <a:pt x="32" y="40"/>
                  </a:cubicBezTo>
                  <a:cubicBezTo>
                    <a:pt x="32" y="44"/>
                    <a:pt x="36" y="48"/>
                    <a:pt x="40" y="48"/>
                  </a:cubicBezTo>
                  <a:cubicBezTo>
                    <a:pt x="48" y="48"/>
                    <a:pt x="48" y="48"/>
                    <a:pt x="48" y="48"/>
                  </a:cubicBezTo>
                  <a:cubicBezTo>
                    <a:pt x="48" y="40"/>
                    <a:pt x="48" y="40"/>
                    <a:pt x="48" y="40"/>
                  </a:cubicBezTo>
                  <a:cubicBezTo>
                    <a:pt x="48" y="36"/>
                    <a:pt x="44" y="32"/>
                    <a:pt x="4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1" name="Freeform 153"/>
            <p:cNvSpPr>
              <a:spLocks/>
            </p:cNvSpPr>
            <p:nvPr/>
          </p:nvSpPr>
          <p:spPr bwMode="auto">
            <a:xfrm>
              <a:off x="11850688" y="5295900"/>
              <a:ext cx="107950" cy="190500"/>
            </a:xfrm>
            <a:custGeom>
              <a:avLst/>
              <a:gdLst>
                <a:gd name="T0" fmla="*/ 24 w 32"/>
                <a:gd name="T1" fmla="*/ 0 h 56"/>
                <a:gd name="T2" fmla="*/ 24 w 32"/>
                <a:gd name="T3" fmla="*/ 46 h 56"/>
                <a:gd name="T4" fmla="*/ 8 w 32"/>
                <a:gd name="T5" fmla="*/ 38 h 56"/>
                <a:gd name="T6" fmla="*/ 8 w 32"/>
                <a:gd name="T7" fmla="*/ 20 h 56"/>
                <a:gd name="T8" fmla="*/ 0 w 32"/>
                <a:gd name="T9" fmla="*/ 20 h 56"/>
                <a:gd name="T10" fmla="*/ 0 w 32"/>
                <a:gd name="T11" fmla="*/ 40 h 56"/>
                <a:gd name="T12" fmla="*/ 2 w 32"/>
                <a:gd name="T13" fmla="*/ 44 h 56"/>
                <a:gd name="T14" fmla="*/ 26 w 32"/>
                <a:gd name="T15" fmla="*/ 56 h 56"/>
                <a:gd name="T16" fmla="*/ 28 w 32"/>
                <a:gd name="T17" fmla="*/ 56 h 56"/>
                <a:gd name="T18" fmla="*/ 30 w 32"/>
                <a:gd name="T19" fmla="*/ 55 h 56"/>
                <a:gd name="T20" fmla="*/ 32 w 32"/>
                <a:gd name="T21" fmla="*/ 52 h 56"/>
                <a:gd name="T22" fmla="*/ 32 w 32"/>
                <a:gd name="T23" fmla="*/ 0 h 56"/>
                <a:gd name="T24" fmla="*/ 24 w 32"/>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6">
                  <a:moveTo>
                    <a:pt x="24" y="0"/>
                  </a:moveTo>
                  <a:cubicBezTo>
                    <a:pt x="24" y="46"/>
                    <a:pt x="24" y="46"/>
                    <a:pt x="24" y="46"/>
                  </a:cubicBezTo>
                  <a:cubicBezTo>
                    <a:pt x="8" y="38"/>
                    <a:pt x="8" y="38"/>
                    <a:pt x="8" y="38"/>
                  </a:cubicBezTo>
                  <a:cubicBezTo>
                    <a:pt x="8" y="20"/>
                    <a:pt x="8" y="20"/>
                    <a:pt x="8" y="20"/>
                  </a:cubicBezTo>
                  <a:cubicBezTo>
                    <a:pt x="0" y="20"/>
                    <a:pt x="0" y="20"/>
                    <a:pt x="0" y="20"/>
                  </a:cubicBezTo>
                  <a:cubicBezTo>
                    <a:pt x="0" y="40"/>
                    <a:pt x="0" y="40"/>
                    <a:pt x="0" y="40"/>
                  </a:cubicBezTo>
                  <a:cubicBezTo>
                    <a:pt x="0" y="42"/>
                    <a:pt x="1" y="43"/>
                    <a:pt x="2" y="44"/>
                  </a:cubicBezTo>
                  <a:cubicBezTo>
                    <a:pt x="26" y="56"/>
                    <a:pt x="26" y="56"/>
                    <a:pt x="26" y="56"/>
                  </a:cubicBezTo>
                  <a:cubicBezTo>
                    <a:pt x="27" y="56"/>
                    <a:pt x="27" y="56"/>
                    <a:pt x="28" y="56"/>
                  </a:cubicBezTo>
                  <a:cubicBezTo>
                    <a:pt x="29" y="56"/>
                    <a:pt x="29" y="56"/>
                    <a:pt x="30" y="55"/>
                  </a:cubicBezTo>
                  <a:cubicBezTo>
                    <a:pt x="31" y="55"/>
                    <a:pt x="32" y="53"/>
                    <a:pt x="32" y="52"/>
                  </a:cubicBezTo>
                  <a:cubicBezTo>
                    <a:pt x="32" y="0"/>
                    <a:pt x="32" y="0"/>
                    <a:pt x="32" y="0"/>
                  </a:cubicBezTo>
                  <a:lnTo>
                    <a:pt x="24"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2" name="Freeform 154"/>
            <p:cNvSpPr>
              <a:spLocks/>
            </p:cNvSpPr>
            <p:nvPr/>
          </p:nvSpPr>
          <p:spPr bwMode="auto">
            <a:xfrm>
              <a:off x="11796713" y="4889500"/>
              <a:ext cx="215900" cy="325437"/>
            </a:xfrm>
            <a:custGeom>
              <a:avLst/>
              <a:gdLst>
                <a:gd name="T0" fmla="*/ 63 w 64"/>
                <a:gd name="T1" fmla="*/ 38 h 96"/>
                <a:gd name="T2" fmla="*/ 35 w 64"/>
                <a:gd name="T3" fmla="*/ 2 h 96"/>
                <a:gd name="T4" fmla="*/ 29 w 64"/>
                <a:gd name="T5" fmla="*/ 2 h 96"/>
                <a:gd name="T6" fmla="*/ 1 w 64"/>
                <a:gd name="T7" fmla="*/ 38 h 96"/>
                <a:gd name="T8" fmla="*/ 0 w 64"/>
                <a:gd name="T9" fmla="*/ 42 h 96"/>
                <a:gd name="T10" fmla="*/ 4 w 64"/>
                <a:gd name="T11" fmla="*/ 44 h 96"/>
                <a:gd name="T12" fmla="*/ 16 w 64"/>
                <a:gd name="T13" fmla="*/ 44 h 96"/>
                <a:gd name="T14" fmla="*/ 16 w 64"/>
                <a:gd name="T15" fmla="*/ 92 h 96"/>
                <a:gd name="T16" fmla="*/ 24 w 64"/>
                <a:gd name="T17" fmla="*/ 92 h 96"/>
                <a:gd name="T18" fmla="*/ 24 w 64"/>
                <a:gd name="T19" fmla="*/ 40 h 96"/>
                <a:gd name="T20" fmla="*/ 20 w 64"/>
                <a:gd name="T21" fmla="*/ 36 h 96"/>
                <a:gd name="T22" fmla="*/ 12 w 64"/>
                <a:gd name="T23" fmla="*/ 36 h 96"/>
                <a:gd name="T24" fmla="*/ 32 w 64"/>
                <a:gd name="T25" fmla="*/ 11 h 96"/>
                <a:gd name="T26" fmla="*/ 52 w 64"/>
                <a:gd name="T27" fmla="*/ 36 h 96"/>
                <a:gd name="T28" fmla="*/ 44 w 64"/>
                <a:gd name="T29" fmla="*/ 36 h 96"/>
                <a:gd name="T30" fmla="*/ 40 w 64"/>
                <a:gd name="T31" fmla="*/ 40 h 96"/>
                <a:gd name="T32" fmla="*/ 40 w 64"/>
                <a:gd name="T33" fmla="*/ 96 h 96"/>
                <a:gd name="T34" fmla="*/ 48 w 64"/>
                <a:gd name="T35" fmla="*/ 96 h 96"/>
                <a:gd name="T36" fmla="*/ 48 w 64"/>
                <a:gd name="T37" fmla="*/ 44 h 96"/>
                <a:gd name="T38" fmla="*/ 60 w 64"/>
                <a:gd name="T39" fmla="*/ 44 h 96"/>
                <a:gd name="T40" fmla="*/ 64 w 64"/>
                <a:gd name="T41" fmla="*/ 42 h 96"/>
                <a:gd name="T42" fmla="*/ 63 w 64"/>
                <a:gd name="T43" fmla="*/ 3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96">
                  <a:moveTo>
                    <a:pt x="63" y="38"/>
                  </a:moveTo>
                  <a:cubicBezTo>
                    <a:pt x="35" y="2"/>
                    <a:pt x="35" y="2"/>
                    <a:pt x="35" y="2"/>
                  </a:cubicBezTo>
                  <a:cubicBezTo>
                    <a:pt x="34" y="0"/>
                    <a:pt x="30" y="0"/>
                    <a:pt x="29" y="2"/>
                  </a:cubicBezTo>
                  <a:cubicBezTo>
                    <a:pt x="1" y="38"/>
                    <a:pt x="1" y="38"/>
                    <a:pt x="1" y="38"/>
                  </a:cubicBezTo>
                  <a:cubicBezTo>
                    <a:pt x="0" y="39"/>
                    <a:pt x="0" y="40"/>
                    <a:pt x="0" y="42"/>
                  </a:cubicBezTo>
                  <a:cubicBezTo>
                    <a:pt x="1" y="43"/>
                    <a:pt x="2" y="44"/>
                    <a:pt x="4" y="44"/>
                  </a:cubicBezTo>
                  <a:cubicBezTo>
                    <a:pt x="16" y="44"/>
                    <a:pt x="16" y="44"/>
                    <a:pt x="16" y="44"/>
                  </a:cubicBezTo>
                  <a:cubicBezTo>
                    <a:pt x="16" y="92"/>
                    <a:pt x="16" y="92"/>
                    <a:pt x="16" y="92"/>
                  </a:cubicBezTo>
                  <a:cubicBezTo>
                    <a:pt x="24" y="92"/>
                    <a:pt x="24" y="92"/>
                    <a:pt x="24" y="92"/>
                  </a:cubicBezTo>
                  <a:cubicBezTo>
                    <a:pt x="24" y="40"/>
                    <a:pt x="24" y="40"/>
                    <a:pt x="24" y="40"/>
                  </a:cubicBezTo>
                  <a:cubicBezTo>
                    <a:pt x="24" y="38"/>
                    <a:pt x="22" y="36"/>
                    <a:pt x="20" y="36"/>
                  </a:cubicBezTo>
                  <a:cubicBezTo>
                    <a:pt x="12" y="36"/>
                    <a:pt x="12" y="36"/>
                    <a:pt x="12" y="36"/>
                  </a:cubicBezTo>
                  <a:cubicBezTo>
                    <a:pt x="32" y="11"/>
                    <a:pt x="32" y="11"/>
                    <a:pt x="32" y="11"/>
                  </a:cubicBezTo>
                  <a:cubicBezTo>
                    <a:pt x="52" y="36"/>
                    <a:pt x="52" y="36"/>
                    <a:pt x="52" y="36"/>
                  </a:cubicBezTo>
                  <a:cubicBezTo>
                    <a:pt x="44" y="36"/>
                    <a:pt x="44" y="36"/>
                    <a:pt x="44" y="36"/>
                  </a:cubicBezTo>
                  <a:cubicBezTo>
                    <a:pt x="42" y="36"/>
                    <a:pt x="40" y="38"/>
                    <a:pt x="40" y="40"/>
                  </a:cubicBezTo>
                  <a:cubicBezTo>
                    <a:pt x="40" y="96"/>
                    <a:pt x="40" y="96"/>
                    <a:pt x="40" y="96"/>
                  </a:cubicBezTo>
                  <a:cubicBezTo>
                    <a:pt x="48" y="96"/>
                    <a:pt x="48" y="96"/>
                    <a:pt x="48" y="96"/>
                  </a:cubicBezTo>
                  <a:cubicBezTo>
                    <a:pt x="48" y="44"/>
                    <a:pt x="48" y="44"/>
                    <a:pt x="48" y="44"/>
                  </a:cubicBezTo>
                  <a:cubicBezTo>
                    <a:pt x="60" y="44"/>
                    <a:pt x="60" y="44"/>
                    <a:pt x="60" y="44"/>
                  </a:cubicBezTo>
                  <a:cubicBezTo>
                    <a:pt x="62" y="44"/>
                    <a:pt x="63" y="43"/>
                    <a:pt x="64" y="42"/>
                  </a:cubicBezTo>
                  <a:cubicBezTo>
                    <a:pt x="64" y="40"/>
                    <a:pt x="64" y="39"/>
                    <a:pt x="63"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3" name="Freeform 155"/>
            <p:cNvSpPr>
              <a:spLocks/>
            </p:cNvSpPr>
            <p:nvPr/>
          </p:nvSpPr>
          <p:spPr bwMode="auto">
            <a:xfrm>
              <a:off x="11850688" y="5146675"/>
              <a:ext cx="296863" cy="217487"/>
            </a:xfrm>
            <a:custGeom>
              <a:avLst/>
              <a:gdLst>
                <a:gd name="T0" fmla="*/ 48 w 88"/>
                <a:gd name="T1" fmla="*/ 64 h 64"/>
                <a:gd name="T2" fmla="*/ 46 w 88"/>
                <a:gd name="T3" fmla="*/ 64 h 64"/>
                <a:gd name="T4" fmla="*/ 44 w 88"/>
                <a:gd name="T5" fmla="*/ 60 h 64"/>
                <a:gd name="T6" fmla="*/ 44 w 88"/>
                <a:gd name="T7" fmla="*/ 48 h 64"/>
                <a:gd name="T8" fmla="*/ 4 w 88"/>
                <a:gd name="T9" fmla="*/ 48 h 64"/>
                <a:gd name="T10" fmla="*/ 0 w 88"/>
                <a:gd name="T11" fmla="*/ 44 h 64"/>
                <a:gd name="T12" fmla="*/ 4 w 88"/>
                <a:gd name="T13" fmla="*/ 40 h 64"/>
                <a:gd name="T14" fmla="*/ 48 w 88"/>
                <a:gd name="T15" fmla="*/ 40 h 64"/>
                <a:gd name="T16" fmla="*/ 52 w 88"/>
                <a:gd name="T17" fmla="*/ 44 h 64"/>
                <a:gd name="T18" fmla="*/ 52 w 88"/>
                <a:gd name="T19" fmla="*/ 52 h 64"/>
                <a:gd name="T20" fmla="*/ 77 w 88"/>
                <a:gd name="T21" fmla="*/ 32 h 64"/>
                <a:gd name="T22" fmla="*/ 52 w 88"/>
                <a:gd name="T23" fmla="*/ 12 h 64"/>
                <a:gd name="T24" fmla="*/ 52 w 88"/>
                <a:gd name="T25" fmla="*/ 20 h 64"/>
                <a:gd name="T26" fmla="*/ 48 w 88"/>
                <a:gd name="T27" fmla="*/ 24 h 64"/>
                <a:gd name="T28" fmla="*/ 4 w 88"/>
                <a:gd name="T29" fmla="*/ 24 h 64"/>
                <a:gd name="T30" fmla="*/ 0 w 88"/>
                <a:gd name="T31" fmla="*/ 20 h 64"/>
                <a:gd name="T32" fmla="*/ 4 w 88"/>
                <a:gd name="T33" fmla="*/ 16 h 64"/>
                <a:gd name="T34" fmla="*/ 44 w 88"/>
                <a:gd name="T35" fmla="*/ 16 h 64"/>
                <a:gd name="T36" fmla="*/ 44 w 88"/>
                <a:gd name="T37" fmla="*/ 4 h 64"/>
                <a:gd name="T38" fmla="*/ 46 w 88"/>
                <a:gd name="T39" fmla="*/ 0 h 64"/>
                <a:gd name="T40" fmla="*/ 50 w 88"/>
                <a:gd name="T41" fmla="*/ 1 h 64"/>
                <a:gd name="T42" fmla="*/ 86 w 88"/>
                <a:gd name="T43" fmla="*/ 29 h 64"/>
                <a:gd name="T44" fmla="*/ 88 w 88"/>
                <a:gd name="T45" fmla="*/ 32 h 64"/>
                <a:gd name="T46" fmla="*/ 86 w 88"/>
                <a:gd name="T47" fmla="*/ 35 h 64"/>
                <a:gd name="T48" fmla="*/ 50 w 88"/>
                <a:gd name="T49" fmla="*/ 63 h 64"/>
                <a:gd name="T50" fmla="*/ 48 w 88"/>
                <a:gd name="T5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64">
                  <a:moveTo>
                    <a:pt x="48" y="64"/>
                  </a:moveTo>
                  <a:cubicBezTo>
                    <a:pt x="47" y="64"/>
                    <a:pt x="47" y="64"/>
                    <a:pt x="46" y="64"/>
                  </a:cubicBezTo>
                  <a:cubicBezTo>
                    <a:pt x="45" y="63"/>
                    <a:pt x="44" y="62"/>
                    <a:pt x="44" y="60"/>
                  </a:cubicBezTo>
                  <a:cubicBezTo>
                    <a:pt x="44" y="48"/>
                    <a:pt x="44" y="48"/>
                    <a:pt x="44" y="48"/>
                  </a:cubicBezTo>
                  <a:cubicBezTo>
                    <a:pt x="4" y="48"/>
                    <a:pt x="4" y="48"/>
                    <a:pt x="4" y="48"/>
                  </a:cubicBezTo>
                  <a:cubicBezTo>
                    <a:pt x="2" y="48"/>
                    <a:pt x="0" y="46"/>
                    <a:pt x="0" y="44"/>
                  </a:cubicBezTo>
                  <a:cubicBezTo>
                    <a:pt x="0" y="42"/>
                    <a:pt x="2" y="40"/>
                    <a:pt x="4" y="40"/>
                  </a:cubicBezTo>
                  <a:cubicBezTo>
                    <a:pt x="48" y="40"/>
                    <a:pt x="48" y="40"/>
                    <a:pt x="48" y="40"/>
                  </a:cubicBezTo>
                  <a:cubicBezTo>
                    <a:pt x="50" y="40"/>
                    <a:pt x="52" y="42"/>
                    <a:pt x="52" y="44"/>
                  </a:cubicBezTo>
                  <a:cubicBezTo>
                    <a:pt x="52" y="52"/>
                    <a:pt x="52" y="52"/>
                    <a:pt x="52" y="52"/>
                  </a:cubicBezTo>
                  <a:cubicBezTo>
                    <a:pt x="77" y="32"/>
                    <a:pt x="77" y="32"/>
                    <a:pt x="77" y="32"/>
                  </a:cubicBezTo>
                  <a:cubicBezTo>
                    <a:pt x="52" y="12"/>
                    <a:pt x="52" y="12"/>
                    <a:pt x="52" y="12"/>
                  </a:cubicBezTo>
                  <a:cubicBezTo>
                    <a:pt x="52" y="20"/>
                    <a:pt x="52" y="20"/>
                    <a:pt x="52" y="20"/>
                  </a:cubicBezTo>
                  <a:cubicBezTo>
                    <a:pt x="52" y="22"/>
                    <a:pt x="50" y="24"/>
                    <a:pt x="48" y="24"/>
                  </a:cubicBezTo>
                  <a:cubicBezTo>
                    <a:pt x="4" y="24"/>
                    <a:pt x="4" y="24"/>
                    <a:pt x="4" y="24"/>
                  </a:cubicBezTo>
                  <a:cubicBezTo>
                    <a:pt x="2" y="24"/>
                    <a:pt x="0" y="22"/>
                    <a:pt x="0" y="20"/>
                  </a:cubicBezTo>
                  <a:cubicBezTo>
                    <a:pt x="0" y="18"/>
                    <a:pt x="2" y="16"/>
                    <a:pt x="4" y="16"/>
                  </a:cubicBezTo>
                  <a:cubicBezTo>
                    <a:pt x="44" y="16"/>
                    <a:pt x="44" y="16"/>
                    <a:pt x="44" y="16"/>
                  </a:cubicBezTo>
                  <a:cubicBezTo>
                    <a:pt x="44" y="4"/>
                    <a:pt x="44" y="4"/>
                    <a:pt x="44" y="4"/>
                  </a:cubicBezTo>
                  <a:cubicBezTo>
                    <a:pt x="44" y="2"/>
                    <a:pt x="45" y="1"/>
                    <a:pt x="46" y="0"/>
                  </a:cubicBezTo>
                  <a:cubicBezTo>
                    <a:pt x="48" y="0"/>
                    <a:pt x="49" y="0"/>
                    <a:pt x="50" y="1"/>
                  </a:cubicBezTo>
                  <a:cubicBezTo>
                    <a:pt x="86" y="29"/>
                    <a:pt x="86" y="29"/>
                    <a:pt x="86" y="29"/>
                  </a:cubicBezTo>
                  <a:cubicBezTo>
                    <a:pt x="87" y="30"/>
                    <a:pt x="88" y="31"/>
                    <a:pt x="88" y="32"/>
                  </a:cubicBezTo>
                  <a:cubicBezTo>
                    <a:pt x="88" y="33"/>
                    <a:pt x="87" y="34"/>
                    <a:pt x="86" y="35"/>
                  </a:cubicBezTo>
                  <a:cubicBezTo>
                    <a:pt x="50" y="63"/>
                    <a:pt x="50" y="63"/>
                    <a:pt x="50" y="63"/>
                  </a:cubicBezTo>
                  <a:cubicBezTo>
                    <a:pt x="50" y="64"/>
                    <a:pt x="49" y="64"/>
                    <a:pt x="48"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194" name="Freeform 5">
            <a:extLst>
              <a:ext uri="{C183D7F6-B498-43B3-948B-1728B52AA6E4}">
                <adec:decorative xmlns:adec="http://schemas.microsoft.com/office/drawing/2017/decorative" val="1"/>
              </a:ext>
            </a:extLst>
          </p:cNvPr>
          <p:cNvSpPr>
            <a:spLocks noEditPoints="1"/>
          </p:cNvSpPr>
          <p:nvPr/>
        </p:nvSpPr>
        <p:spPr bwMode="auto">
          <a:xfrm>
            <a:off x="5979718" y="3369784"/>
            <a:ext cx="545127" cy="613189"/>
          </a:xfrm>
          <a:custGeom>
            <a:avLst/>
            <a:gdLst>
              <a:gd name="T0" fmla="*/ 279 w 630"/>
              <a:gd name="T1" fmla="*/ 0 h 706"/>
              <a:gd name="T2" fmla="*/ 302 w 630"/>
              <a:gd name="T3" fmla="*/ 0 h 706"/>
              <a:gd name="T4" fmla="*/ 302 w 630"/>
              <a:gd name="T5" fmla="*/ 57 h 706"/>
              <a:gd name="T6" fmla="*/ 327 w 630"/>
              <a:gd name="T7" fmla="*/ 57 h 706"/>
              <a:gd name="T8" fmla="*/ 487 w 630"/>
              <a:gd name="T9" fmla="*/ 57 h 706"/>
              <a:gd name="T10" fmla="*/ 509 w 630"/>
              <a:gd name="T11" fmla="*/ 79 h 706"/>
              <a:gd name="T12" fmla="*/ 509 w 630"/>
              <a:gd name="T13" fmla="*/ 142 h 706"/>
              <a:gd name="T14" fmla="*/ 607 w 630"/>
              <a:gd name="T15" fmla="*/ 142 h 706"/>
              <a:gd name="T16" fmla="*/ 627 w 630"/>
              <a:gd name="T17" fmla="*/ 150 h 706"/>
              <a:gd name="T18" fmla="*/ 621 w 630"/>
              <a:gd name="T19" fmla="*/ 169 h 706"/>
              <a:gd name="T20" fmla="*/ 572 w 630"/>
              <a:gd name="T21" fmla="*/ 245 h 706"/>
              <a:gd name="T22" fmla="*/ 622 w 630"/>
              <a:gd name="T23" fmla="*/ 322 h 706"/>
              <a:gd name="T24" fmla="*/ 627 w 630"/>
              <a:gd name="T25" fmla="*/ 342 h 706"/>
              <a:gd name="T26" fmla="*/ 608 w 630"/>
              <a:gd name="T27" fmla="*/ 349 h 706"/>
              <a:gd name="T28" fmla="*/ 420 w 630"/>
              <a:gd name="T29" fmla="*/ 349 h 706"/>
              <a:gd name="T30" fmla="*/ 399 w 630"/>
              <a:gd name="T31" fmla="*/ 328 h 706"/>
              <a:gd name="T32" fmla="*/ 399 w 630"/>
              <a:gd name="T33" fmla="*/ 264 h 706"/>
              <a:gd name="T34" fmla="*/ 303 w 630"/>
              <a:gd name="T35" fmla="*/ 264 h 706"/>
              <a:gd name="T36" fmla="*/ 302 w 630"/>
              <a:gd name="T37" fmla="*/ 357 h 706"/>
              <a:gd name="T38" fmla="*/ 334 w 630"/>
              <a:gd name="T39" fmla="*/ 437 h 706"/>
              <a:gd name="T40" fmla="*/ 567 w 630"/>
              <a:gd name="T41" fmla="*/ 671 h 706"/>
              <a:gd name="T42" fmla="*/ 578 w 630"/>
              <a:gd name="T43" fmla="*/ 683 h 706"/>
              <a:gd name="T44" fmla="*/ 568 w 630"/>
              <a:gd name="T45" fmla="*/ 705 h 706"/>
              <a:gd name="T46" fmla="*/ 554 w 630"/>
              <a:gd name="T47" fmla="*/ 705 h 706"/>
              <a:gd name="T48" fmla="*/ 28 w 630"/>
              <a:gd name="T49" fmla="*/ 705 h 706"/>
              <a:gd name="T50" fmla="*/ 16 w 630"/>
              <a:gd name="T51" fmla="*/ 705 h 706"/>
              <a:gd name="T52" fmla="*/ 1 w 630"/>
              <a:gd name="T53" fmla="*/ 698 h 706"/>
              <a:gd name="T54" fmla="*/ 7 w 630"/>
              <a:gd name="T55" fmla="*/ 681 h 706"/>
              <a:gd name="T56" fmla="*/ 88 w 630"/>
              <a:gd name="T57" fmla="*/ 597 h 706"/>
              <a:gd name="T58" fmla="*/ 264 w 630"/>
              <a:gd name="T59" fmla="*/ 418 h 706"/>
              <a:gd name="T60" fmla="*/ 280 w 630"/>
              <a:gd name="T61" fmla="*/ 381 h 706"/>
              <a:gd name="T62" fmla="*/ 279 w 630"/>
              <a:gd name="T63" fmla="*/ 21 h 706"/>
              <a:gd name="T64" fmla="*/ 279 w 630"/>
              <a:gd name="T65" fmla="*/ 0 h 706"/>
              <a:gd name="T66" fmla="*/ 444 w 630"/>
              <a:gd name="T67" fmla="*/ 579 h 706"/>
              <a:gd name="T68" fmla="*/ 293 w 630"/>
              <a:gd name="T69" fmla="*/ 434 h 706"/>
              <a:gd name="T70" fmla="*/ 141 w 630"/>
              <a:gd name="T71" fmla="*/ 579 h 706"/>
              <a:gd name="T72" fmla="*/ 207 w 630"/>
              <a:gd name="T73" fmla="*/ 626 h 706"/>
              <a:gd name="T74" fmla="*/ 276 w 630"/>
              <a:gd name="T75" fmla="*/ 577 h 706"/>
              <a:gd name="T76" fmla="*/ 308 w 630"/>
              <a:gd name="T77" fmla="*/ 577 h 706"/>
              <a:gd name="T78" fmla="*/ 378 w 630"/>
              <a:gd name="T79" fmla="*/ 626 h 706"/>
              <a:gd name="T80" fmla="*/ 444 w 630"/>
              <a:gd name="T81" fmla="*/ 579 h 706"/>
              <a:gd name="T82" fmla="*/ 304 w 630"/>
              <a:gd name="T83" fmla="*/ 238 h 706"/>
              <a:gd name="T84" fmla="*/ 485 w 630"/>
              <a:gd name="T85" fmla="*/ 238 h 706"/>
              <a:gd name="T86" fmla="*/ 485 w 630"/>
              <a:gd name="T87" fmla="*/ 81 h 706"/>
              <a:gd name="T88" fmla="*/ 304 w 630"/>
              <a:gd name="T89" fmla="*/ 81 h 706"/>
              <a:gd name="T90" fmla="*/ 304 w 630"/>
              <a:gd name="T91" fmla="*/ 238 h 706"/>
              <a:gd name="T92" fmla="*/ 595 w 630"/>
              <a:gd name="T93" fmla="*/ 325 h 706"/>
              <a:gd name="T94" fmla="*/ 559 w 630"/>
              <a:gd name="T95" fmla="*/ 270 h 706"/>
              <a:gd name="T96" fmla="*/ 559 w 630"/>
              <a:gd name="T97" fmla="*/ 221 h 706"/>
              <a:gd name="T98" fmla="*/ 594 w 630"/>
              <a:gd name="T99" fmla="*/ 167 h 706"/>
              <a:gd name="T100" fmla="*/ 509 w 630"/>
              <a:gd name="T101" fmla="*/ 167 h 706"/>
              <a:gd name="T102" fmla="*/ 509 w 630"/>
              <a:gd name="T103" fmla="*/ 236 h 706"/>
              <a:gd name="T104" fmla="*/ 495 w 630"/>
              <a:gd name="T105" fmla="*/ 271 h 706"/>
              <a:gd name="T106" fmla="*/ 439 w 630"/>
              <a:gd name="T107" fmla="*/ 325 h 706"/>
              <a:gd name="T108" fmla="*/ 595 w 630"/>
              <a:gd name="T109" fmla="*/ 325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0" h="706">
                <a:moveTo>
                  <a:pt x="279" y="0"/>
                </a:moveTo>
                <a:cubicBezTo>
                  <a:pt x="288" y="0"/>
                  <a:pt x="294" y="0"/>
                  <a:pt x="302" y="0"/>
                </a:cubicBezTo>
                <a:cubicBezTo>
                  <a:pt x="302" y="18"/>
                  <a:pt x="302" y="36"/>
                  <a:pt x="302" y="57"/>
                </a:cubicBezTo>
                <a:cubicBezTo>
                  <a:pt x="312" y="57"/>
                  <a:pt x="320" y="57"/>
                  <a:pt x="327" y="57"/>
                </a:cubicBezTo>
                <a:cubicBezTo>
                  <a:pt x="381" y="57"/>
                  <a:pt x="434" y="57"/>
                  <a:pt x="487" y="57"/>
                </a:cubicBezTo>
                <a:cubicBezTo>
                  <a:pt x="504" y="56"/>
                  <a:pt x="510" y="62"/>
                  <a:pt x="509" y="79"/>
                </a:cubicBezTo>
                <a:cubicBezTo>
                  <a:pt x="508" y="99"/>
                  <a:pt x="509" y="120"/>
                  <a:pt x="509" y="142"/>
                </a:cubicBezTo>
                <a:cubicBezTo>
                  <a:pt x="543" y="142"/>
                  <a:pt x="575" y="142"/>
                  <a:pt x="607" y="142"/>
                </a:cubicBezTo>
                <a:cubicBezTo>
                  <a:pt x="614" y="143"/>
                  <a:pt x="623" y="145"/>
                  <a:pt x="627" y="150"/>
                </a:cubicBezTo>
                <a:cubicBezTo>
                  <a:pt x="630" y="152"/>
                  <a:pt x="625" y="163"/>
                  <a:pt x="621" y="169"/>
                </a:cubicBezTo>
                <a:cubicBezTo>
                  <a:pt x="606" y="194"/>
                  <a:pt x="589" y="219"/>
                  <a:pt x="572" y="245"/>
                </a:cubicBezTo>
                <a:cubicBezTo>
                  <a:pt x="589" y="271"/>
                  <a:pt x="606" y="296"/>
                  <a:pt x="622" y="322"/>
                </a:cubicBezTo>
                <a:cubicBezTo>
                  <a:pt x="625" y="328"/>
                  <a:pt x="629" y="337"/>
                  <a:pt x="627" y="342"/>
                </a:cubicBezTo>
                <a:cubicBezTo>
                  <a:pt x="624" y="346"/>
                  <a:pt x="615" y="349"/>
                  <a:pt x="608" y="349"/>
                </a:cubicBezTo>
                <a:cubicBezTo>
                  <a:pt x="545" y="349"/>
                  <a:pt x="483" y="349"/>
                  <a:pt x="420" y="349"/>
                </a:cubicBezTo>
                <a:cubicBezTo>
                  <a:pt x="405" y="349"/>
                  <a:pt x="398" y="344"/>
                  <a:pt x="399" y="328"/>
                </a:cubicBezTo>
                <a:cubicBezTo>
                  <a:pt x="400" y="307"/>
                  <a:pt x="399" y="287"/>
                  <a:pt x="399" y="264"/>
                </a:cubicBezTo>
                <a:cubicBezTo>
                  <a:pt x="367" y="264"/>
                  <a:pt x="337" y="264"/>
                  <a:pt x="303" y="264"/>
                </a:cubicBezTo>
                <a:cubicBezTo>
                  <a:pt x="303" y="295"/>
                  <a:pt x="305" y="327"/>
                  <a:pt x="302" y="357"/>
                </a:cubicBezTo>
                <a:cubicBezTo>
                  <a:pt x="299" y="391"/>
                  <a:pt x="311" y="414"/>
                  <a:pt x="334" y="437"/>
                </a:cubicBezTo>
                <a:cubicBezTo>
                  <a:pt x="413" y="514"/>
                  <a:pt x="490" y="593"/>
                  <a:pt x="567" y="671"/>
                </a:cubicBezTo>
                <a:cubicBezTo>
                  <a:pt x="571" y="675"/>
                  <a:pt x="575" y="679"/>
                  <a:pt x="578" y="683"/>
                </a:cubicBezTo>
                <a:cubicBezTo>
                  <a:pt x="587" y="695"/>
                  <a:pt x="583" y="703"/>
                  <a:pt x="568" y="705"/>
                </a:cubicBezTo>
                <a:cubicBezTo>
                  <a:pt x="563" y="705"/>
                  <a:pt x="559" y="705"/>
                  <a:pt x="554" y="705"/>
                </a:cubicBezTo>
                <a:cubicBezTo>
                  <a:pt x="379" y="705"/>
                  <a:pt x="203" y="705"/>
                  <a:pt x="28" y="705"/>
                </a:cubicBezTo>
                <a:cubicBezTo>
                  <a:pt x="24" y="705"/>
                  <a:pt x="20" y="706"/>
                  <a:pt x="16" y="705"/>
                </a:cubicBezTo>
                <a:cubicBezTo>
                  <a:pt x="11" y="703"/>
                  <a:pt x="2" y="701"/>
                  <a:pt x="1" y="698"/>
                </a:cubicBezTo>
                <a:cubicBezTo>
                  <a:pt x="0" y="693"/>
                  <a:pt x="3" y="685"/>
                  <a:pt x="7" y="681"/>
                </a:cubicBezTo>
                <a:cubicBezTo>
                  <a:pt x="33" y="652"/>
                  <a:pt x="61" y="625"/>
                  <a:pt x="88" y="597"/>
                </a:cubicBezTo>
                <a:cubicBezTo>
                  <a:pt x="146" y="538"/>
                  <a:pt x="205" y="477"/>
                  <a:pt x="264" y="418"/>
                </a:cubicBezTo>
                <a:cubicBezTo>
                  <a:pt x="275" y="407"/>
                  <a:pt x="280" y="397"/>
                  <a:pt x="280" y="381"/>
                </a:cubicBezTo>
                <a:cubicBezTo>
                  <a:pt x="279" y="261"/>
                  <a:pt x="279" y="141"/>
                  <a:pt x="279" y="21"/>
                </a:cubicBezTo>
                <a:cubicBezTo>
                  <a:pt x="279" y="15"/>
                  <a:pt x="279" y="8"/>
                  <a:pt x="279" y="0"/>
                </a:cubicBezTo>
                <a:close/>
                <a:moveTo>
                  <a:pt x="444" y="579"/>
                </a:moveTo>
                <a:cubicBezTo>
                  <a:pt x="391" y="528"/>
                  <a:pt x="340" y="479"/>
                  <a:pt x="293" y="434"/>
                </a:cubicBezTo>
                <a:cubicBezTo>
                  <a:pt x="244" y="480"/>
                  <a:pt x="193" y="529"/>
                  <a:pt x="141" y="579"/>
                </a:cubicBezTo>
                <a:cubicBezTo>
                  <a:pt x="164" y="595"/>
                  <a:pt x="185" y="610"/>
                  <a:pt x="207" y="626"/>
                </a:cubicBezTo>
                <a:cubicBezTo>
                  <a:pt x="231" y="609"/>
                  <a:pt x="254" y="594"/>
                  <a:pt x="276" y="577"/>
                </a:cubicBezTo>
                <a:cubicBezTo>
                  <a:pt x="288" y="568"/>
                  <a:pt x="297" y="568"/>
                  <a:pt x="308" y="577"/>
                </a:cubicBezTo>
                <a:cubicBezTo>
                  <a:pt x="331" y="593"/>
                  <a:pt x="355" y="609"/>
                  <a:pt x="378" y="626"/>
                </a:cubicBezTo>
                <a:cubicBezTo>
                  <a:pt x="400" y="611"/>
                  <a:pt x="421" y="596"/>
                  <a:pt x="444" y="579"/>
                </a:cubicBezTo>
                <a:close/>
                <a:moveTo>
                  <a:pt x="304" y="238"/>
                </a:moveTo>
                <a:cubicBezTo>
                  <a:pt x="365" y="238"/>
                  <a:pt x="424" y="238"/>
                  <a:pt x="485" y="238"/>
                </a:cubicBezTo>
                <a:cubicBezTo>
                  <a:pt x="485" y="185"/>
                  <a:pt x="485" y="134"/>
                  <a:pt x="485" y="81"/>
                </a:cubicBezTo>
                <a:cubicBezTo>
                  <a:pt x="424" y="81"/>
                  <a:pt x="364" y="81"/>
                  <a:pt x="304" y="81"/>
                </a:cubicBezTo>
                <a:cubicBezTo>
                  <a:pt x="304" y="134"/>
                  <a:pt x="304" y="185"/>
                  <a:pt x="304" y="238"/>
                </a:cubicBezTo>
                <a:close/>
                <a:moveTo>
                  <a:pt x="595" y="325"/>
                </a:moveTo>
                <a:cubicBezTo>
                  <a:pt x="582" y="304"/>
                  <a:pt x="572" y="286"/>
                  <a:pt x="559" y="270"/>
                </a:cubicBezTo>
                <a:cubicBezTo>
                  <a:pt x="546" y="253"/>
                  <a:pt x="544" y="239"/>
                  <a:pt x="559" y="221"/>
                </a:cubicBezTo>
                <a:cubicBezTo>
                  <a:pt x="572" y="205"/>
                  <a:pt x="582" y="186"/>
                  <a:pt x="594" y="167"/>
                </a:cubicBezTo>
                <a:cubicBezTo>
                  <a:pt x="565" y="167"/>
                  <a:pt x="538" y="167"/>
                  <a:pt x="509" y="167"/>
                </a:cubicBezTo>
                <a:cubicBezTo>
                  <a:pt x="509" y="191"/>
                  <a:pt x="508" y="214"/>
                  <a:pt x="509" y="236"/>
                </a:cubicBezTo>
                <a:cubicBezTo>
                  <a:pt x="510" y="251"/>
                  <a:pt x="506" y="261"/>
                  <a:pt x="495" y="271"/>
                </a:cubicBezTo>
                <a:cubicBezTo>
                  <a:pt x="477" y="287"/>
                  <a:pt x="460" y="304"/>
                  <a:pt x="439" y="325"/>
                </a:cubicBezTo>
                <a:cubicBezTo>
                  <a:pt x="494" y="325"/>
                  <a:pt x="543" y="325"/>
                  <a:pt x="595" y="325"/>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48289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ECA3CB-A3E6-495E-B112-6CCEE3EAB7F7}"/>
              </a:ext>
            </a:extLst>
          </p:cNvPr>
          <p:cNvSpPr>
            <a:spLocks noGrp="1"/>
          </p:cNvSpPr>
          <p:nvPr>
            <p:ph type="title"/>
          </p:nvPr>
        </p:nvSpPr>
        <p:spPr>
          <a:xfrm>
            <a:off x="367499" y="369888"/>
            <a:ext cx="3524037" cy="2793039"/>
          </a:xfrm>
        </p:spPr>
        <p:txBody>
          <a:bodyPr>
            <a:noAutofit/>
          </a:bodyPr>
          <a:lstStyle/>
          <a:p>
            <a:r>
              <a:rPr lang="en-GB" sz="3200" dirty="0"/>
              <a:t>Four in ten (41%) parents do feel that schools remote learning solutions have improved since the March lockdown</a:t>
            </a:r>
          </a:p>
        </p:txBody>
      </p:sp>
      <p:sp>
        <p:nvSpPr>
          <p:cNvPr id="2" name="Text Placeholder 1"/>
          <p:cNvSpPr>
            <a:spLocks noGrp="1"/>
          </p:cNvSpPr>
          <p:nvPr>
            <p:ph type="body" idx="1"/>
          </p:nvPr>
        </p:nvSpPr>
        <p:spPr>
          <a:xfrm>
            <a:off x="367498" y="4462166"/>
            <a:ext cx="3347251" cy="2054627"/>
          </a:xfrm>
        </p:spPr>
        <p:txBody>
          <a:bodyPr>
            <a:normAutofit fontScale="85000" lnSpcReduction="20000"/>
          </a:bodyPr>
          <a:lstStyle/>
          <a:p>
            <a:r>
              <a:rPr lang="en-GB" dirty="0"/>
              <a:t>6% of parents of secondary aged children feel their child's remote learning solution has worsened significantly since March. Only 2% of parents of primary aged children feel it has worsened significantly. </a:t>
            </a:r>
          </a:p>
        </p:txBody>
      </p:sp>
      <p:sp>
        <p:nvSpPr>
          <p:cNvPr id="6" name="Text Placeholder 24">
            <a:extLst>
              <a:ext uri="{FF2B5EF4-FFF2-40B4-BE49-F238E27FC236}">
                <a16:creationId xmlns:a16="http://schemas.microsoft.com/office/drawing/2014/main" id="{C339F63B-2E72-4140-86A4-1C14EC690D64}"/>
              </a:ext>
            </a:extLst>
          </p:cNvPr>
          <p:cNvSpPr txBox="1">
            <a:spLocks/>
          </p:cNvSpPr>
          <p:nvPr/>
        </p:nvSpPr>
        <p:spPr>
          <a:xfrm>
            <a:off x="5071991" y="251713"/>
            <a:ext cx="5596009" cy="544512"/>
          </a:xfrm>
          <a:prstGeom prst="rect">
            <a:avLst/>
          </a:prstGeom>
          <a:solidFill>
            <a:srgbClr val="F7F6FB"/>
          </a:solidFill>
        </p:spPr>
        <p:txBody>
          <a:bodyPr vert="horz" lIns="91440" tIns="45720" rIns="91440" bIns="45720" rtlCol="0" anchor="t">
            <a:normAutofit lnSpcReduction="10000"/>
          </a:bodyPr>
          <a:lstStyle>
            <a:lvl1pPr marL="0" indent="0" algn="l" defTabSz="6858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baseline="0">
                <a:solidFill>
                  <a:srgbClr val="9A93A8"/>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GB" sz="1600" b="1" dirty="0"/>
              <a:t>Whether learning solutions have improved from March 2020 to now</a:t>
            </a:r>
            <a:endParaRPr lang="en-US" sz="1600" b="1" dirty="0"/>
          </a:p>
        </p:txBody>
      </p:sp>
      <p:sp>
        <p:nvSpPr>
          <p:cNvPr id="8" name="Rectangle 7">
            <a:extLst>
              <a:ext uri="{FF2B5EF4-FFF2-40B4-BE49-F238E27FC236}">
                <a16:creationId xmlns:a16="http://schemas.microsoft.com/office/drawing/2014/main" id="{DD6ACEC9-6311-4FF1-AE9E-8456C4EB6D52}"/>
              </a:ext>
            </a:extLst>
          </p:cNvPr>
          <p:cNvSpPr/>
          <p:nvPr/>
        </p:nvSpPr>
        <p:spPr>
          <a:xfrm>
            <a:off x="4343400" y="2320180"/>
            <a:ext cx="352425" cy="2217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Parents</a:t>
            </a:r>
          </a:p>
        </p:txBody>
      </p:sp>
      <p:graphicFrame>
        <p:nvGraphicFramePr>
          <p:cNvPr id="14" name="Chart Placeholder 3" descr="41% of parents felt learning solutions had improved slightly or significantly since March 2020. 34% felt they had stayed the same; 8% that they had worsened slightly and 4% worsened significantly.">
            <a:extLst>
              <a:ext uri="{FF2B5EF4-FFF2-40B4-BE49-F238E27FC236}">
                <a16:creationId xmlns:a16="http://schemas.microsoft.com/office/drawing/2014/main" id="{D6F1390A-D3D8-420A-BF2D-53D20BC43C97}"/>
              </a:ext>
            </a:extLst>
          </p:cNvPr>
          <p:cNvGraphicFramePr>
            <a:graphicFrameLocks/>
          </p:cNvGraphicFramePr>
          <p:nvPr>
            <p:extLst>
              <p:ext uri="{D42A27DB-BD31-4B8C-83A1-F6EECF244321}">
                <p14:modId xmlns:p14="http://schemas.microsoft.com/office/powerpoint/2010/main" val="125319883"/>
              </p:ext>
            </p:extLst>
          </p:nvPr>
        </p:nvGraphicFramePr>
        <p:xfrm>
          <a:off x="5064106" y="931932"/>
          <a:ext cx="6760395" cy="5117480"/>
        </p:xfrm>
        <a:graphic>
          <a:graphicData uri="http://schemas.openxmlformats.org/drawingml/2006/chart">
            <c:chart xmlns:c="http://schemas.openxmlformats.org/drawingml/2006/chart" xmlns:r="http://schemas.openxmlformats.org/officeDocument/2006/relationships" r:id="rId2"/>
          </a:graphicData>
        </a:graphic>
      </p:graphicFrame>
      <p:sp>
        <p:nvSpPr>
          <p:cNvPr id="9" name="Speech Bubble: Rectangle with Corners Rounded 8">
            <a:extLst>
              <a:ext uri="{FF2B5EF4-FFF2-40B4-BE49-F238E27FC236}">
                <a16:creationId xmlns:a16="http://schemas.microsoft.com/office/drawing/2014/main" id="{027ECEE5-1FAF-4B6B-9223-4CEEB1135982}"/>
              </a:ext>
            </a:extLst>
          </p:cNvPr>
          <p:cNvSpPr/>
          <p:nvPr/>
        </p:nvSpPr>
        <p:spPr>
          <a:xfrm>
            <a:off x="9944099" y="2190749"/>
            <a:ext cx="2057119" cy="2788779"/>
          </a:xfrm>
          <a:prstGeom prst="wedgeRoundRectCallout">
            <a:avLst>
              <a:gd name="adj1" fmla="val -60304"/>
              <a:gd name="adj2" fmla="val -20133"/>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Parents of girls are more likely to feel the situation has worsened since March than parents of boys (14% compared with 10%). </a:t>
            </a:r>
          </a:p>
          <a:p>
            <a:pPr algn="ctr"/>
            <a:r>
              <a:rPr lang="en-US" sz="1200" dirty="0">
                <a:solidFill>
                  <a:schemeClr val="tx1">
                    <a:lumMod val="75000"/>
                    <a:lumOff val="25000"/>
                  </a:schemeClr>
                </a:solidFill>
              </a:rPr>
              <a:t>Parents of children with SEND are also more likely to feel the situation has worsened (17% compared to 11% without SEND). </a:t>
            </a:r>
          </a:p>
        </p:txBody>
      </p:sp>
      <p:sp>
        <p:nvSpPr>
          <p:cNvPr id="7" name="Footer Placeholder 11">
            <a:extLst>
              <a:ext uri="{FF2B5EF4-FFF2-40B4-BE49-F238E27FC236}">
                <a16:creationId xmlns:a16="http://schemas.microsoft.com/office/drawing/2014/main" id="{3FC75F3F-0161-47F8-85F3-250503807E0C}"/>
              </a:ext>
            </a:extLst>
          </p:cNvPr>
          <p:cNvSpPr txBox="1">
            <a:spLocks/>
          </p:cNvSpPr>
          <p:nvPr/>
        </p:nvSpPr>
        <p:spPr>
          <a:xfrm>
            <a:off x="4525346" y="6437376"/>
            <a:ext cx="6935291" cy="283464"/>
          </a:xfrm>
          <a:prstGeom prst="rect">
            <a:avLst/>
          </a:prstGeom>
        </p:spPr>
        <p:txBody>
          <a:bodyPr vert="horz" lIns="91440" tIns="0" rIns="91440" bIns="0" rtlCol="0" anchor="b" anchorCtr="0">
            <a:noAutofit/>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rPr>
              <a:t>C2. Thinking about the previous school year and the March lockdown in comparison to this school year…Do you feel the remote learning solution provided by your child's school has improved, worsened or stayed the same? Base: All parents with a child with experience of remote learning (n=987) </a:t>
            </a:r>
          </a:p>
        </p:txBody>
      </p:sp>
    </p:spTree>
    <p:extLst>
      <p:ext uri="{BB962C8B-B14F-4D97-AF65-F5344CB8AC3E}">
        <p14:creationId xmlns:p14="http://schemas.microsoft.com/office/powerpoint/2010/main" val="41497053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F928FE1-02D3-F54D-B434-F42E1E024AAA}"/>
              </a:ext>
            </a:extLst>
          </p:cNvPr>
          <p:cNvSpPr>
            <a:spLocks noGrp="1"/>
          </p:cNvSpPr>
          <p:nvPr>
            <p:ph type="title"/>
          </p:nvPr>
        </p:nvSpPr>
        <p:spPr>
          <a:xfrm>
            <a:off x="161925" y="19050"/>
            <a:ext cx="11868150" cy="1200329"/>
          </a:xfrm>
        </p:spPr>
        <p:txBody>
          <a:bodyPr/>
          <a:lstStyle/>
          <a:p>
            <a:r>
              <a:rPr lang="en-US" dirty="0"/>
              <a:t>Parents are most likely to report having received guidance on how to help their child participate in remote learning. Primary school parents are most likely to report having enough guidance</a:t>
            </a:r>
          </a:p>
        </p:txBody>
      </p:sp>
      <p:sp>
        <p:nvSpPr>
          <p:cNvPr id="25" name="Text Placeholder 24">
            <a:extLst>
              <a:ext uri="{FF2B5EF4-FFF2-40B4-BE49-F238E27FC236}">
                <a16:creationId xmlns:a16="http://schemas.microsoft.com/office/drawing/2014/main" id="{0772C8B7-EFE8-3349-91D4-7CBED7F7E095}"/>
              </a:ext>
            </a:extLst>
          </p:cNvPr>
          <p:cNvSpPr>
            <a:spLocks noGrp="1"/>
          </p:cNvSpPr>
          <p:nvPr>
            <p:ph type="body" sz="quarter" idx="11"/>
          </p:nvPr>
        </p:nvSpPr>
        <p:spPr>
          <a:xfrm>
            <a:off x="777600" y="1516023"/>
            <a:ext cx="10634400" cy="338554"/>
          </a:xfrm>
          <a:solidFill>
            <a:srgbClr val="F7F6FB"/>
          </a:solidFill>
        </p:spPr>
        <p:txBody>
          <a:bodyPr/>
          <a:lstStyle/>
          <a:p>
            <a:r>
              <a:rPr lang="en-GB" dirty="0"/>
              <a:t>Guidance parents have received </a:t>
            </a:r>
            <a:endParaRPr lang="en-US" dirty="0"/>
          </a:p>
        </p:txBody>
      </p:sp>
      <p:sp>
        <p:nvSpPr>
          <p:cNvPr id="8" name="Rectangle 7">
            <a:extLst>
              <a:ext uri="{FF2B5EF4-FFF2-40B4-BE49-F238E27FC236}">
                <a16:creationId xmlns:a16="http://schemas.microsoft.com/office/drawing/2014/main" id="{BCF101D6-E2F5-40B7-A39A-AD34826117B0}"/>
              </a:ext>
            </a:extLst>
          </p:cNvPr>
          <p:cNvSpPr/>
          <p:nvPr/>
        </p:nvSpPr>
        <p:spPr>
          <a:xfrm>
            <a:off x="0" y="2320180"/>
            <a:ext cx="352425" cy="2217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Parents</a:t>
            </a:r>
          </a:p>
        </p:txBody>
      </p:sp>
      <p:graphicFrame>
        <p:nvGraphicFramePr>
          <p:cNvPr id="7" name="Chart Placeholder 3" descr="45% of all parents reported receiving a good amount or more than enough guidance to help their child participate in remote learning. 44% said they had enough guidance on the level of support that schools expected; 42% said they had enough guidance on the equipment they needed for remote learning and 41% on information about the topics their children were learning.">
            <a:extLst>
              <a:ext uri="{FF2B5EF4-FFF2-40B4-BE49-F238E27FC236}">
                <a16:creationId xmlns:a16="http://schemas.microsoft.com/office/drawing/2014/main" id="{86F3C6BD-0885-41F4-9E95-BB6F36BF53AD}"/>
              </a:ext>
            </a:extLst>
          </p:cNvPr>
          <p:cNvGraphicFramePr>
            <a:graphicFrameLocks/>
          </p:cNvGraphicFramePr>
          <p:nvPr>
            <p:extLst>
              <p:ext uri="{D42A27DB-BD31-4B8C-83A1-F6EECF244321}">
                <p14:modId xmlns:p14="http://schemas.microsoft.com/office/powerpoint/2010/main" val="3859210023"/>
              </p:ext>
            </p:extLst>
          </p:nvPr>
        </p:nvGraphicFramePr>
        <p:xfrm>
          <a:off x="658783" y="2047875"/>
          <a:ext cx="8618565" cy="4562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2">
            <a:extLst>
              <a:ext uri="{FF2B5EF4-FFF2-40B4-BE49-F238E27FC236}">
                <a16:creationId xmlns:a16="http://schemas.microsoft.com/office/drawing/2014/main" id="{FCB8F690-FD47-4A69-8D8F-AB4ECC93BB6D}"/>
              </a:ext>
            </a:extLst>
          </p:cNvPr>
          <p:cNvGraphicFramePr>
            <a:graphicFrameLocks noGrp="1"/>
          </p:cNvGraphicFramePr>
          <p:nvPr/>
        </p:nvGraphicFramePr>
        <p:xfrm>
          <a:off x="9439384" y="1854577"/>
          <a:ext cx="2381141" cy="4097450"/>
        </p:xfrm>
        <a:graphic>
          <a:graphicData uri="http://schemas.openxmlformats.org/drawingml/2006/table">
            <a:tbl>
              <a:tblPr firstRow="1" bandRow="1">
                <a:tableStyleId>{073A0DAA-6AF3-43AB-8588-CEC1D06C72B9}</a:tableStyleId>
              </a:tblPr>
              <a:tblGrid>
                <a:gridCol w="541801">
                  <a:extLst>
                    <a:ext uri="{9D8B030D-6E8A-4147-A177-3AD203B41FA5}">
                      <a16:colId xmlns:a16="http://schemas.microsoft.com/office/drawing/2014/main" val="3562384521"/>
                    </a:ext>
                  </a:extLst>
                </a:gridCol>
                <a:gridCol w="797566">
                  <a:extLst>
                    <a:ext uri="{9D8B030D-6E8A-4147-A177-3AD203B41FA5}">
                      <a16:colId xmlns:a16="http://schemas.microsoft.com/office/drawing/2014/main" val="2186663287"/>
                    </a:ext>
                  </a:extLst>
                </a:gridCol>
                <a:gridCol w="1041774">
                  <a:extLst>
                    <a:ext uri="{9D8B030D-6E8A-4147-A177-3AD203B41FA5}">
                      <a16:colId xmlns:a16="http://schemas.microsoft.com/office/drawing/2014/main" val="1776832651"/>
                    </a:ext>
                  </a:extLst>
                </a:gridCol>
              </a:tblGrid>
              <a:tr h="298074">
                <a:tc gridSpan="3">
                  <a:txBody>
                    <a:bodyPr/>
                    <a:lstStyle/>
                    <a:p>
                      <a:pPr algn="ctr"/>
                      <a:r>
                        <a:rPr lang="en-GB" dirty="0">
                          <a:solidFill>
                            <a:schemeClr val="tx1"/>
                          </a:solidFill>
                        </a:rPr>
                        <a:t>Net: Enough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algn="ctr"/>
                      <a:endParaRPr lang="en-GB" dirty="0">
                        <a:solidFill>
                          <a:schemeClr val="tx1"/>
                        </a:solidFill>
                      </a:endParaRPr>
                    </a:p>
                  </a:txBody>
                  <a:tcPr/>
                </a:tc>
                <a:tc hMerge="1">
                  <a:txBody>
                    <a:bodyPr/>
                    <a:lstStyle/>
                    <a:p>
                      <a:pPr algn="ctr"/>
                      <a:endParaRPr lang="en-GB" dirty="0">
                        <a:solidFill>
                          <a:schemeClr val="tx1"/>
                        </a:solidFill>
                      </a:endParaRPr>
                    </a:p>
                  </a:txBody>
                  <a:tcPr/>
                </a:tc>
                <a:extLst>
                  <a:ext uri="{0D108BD9-81ED-4DB2-BD59-A6C34878D82A}">
                    <a16:rowId xmlns:a16="http://schemas.microsoft.com/office/drawing/2014/main" val="2109589022"/>
                  </a:ext>
                </a:extLst>
              </a:tr>
              <a:tr h="383685">
                <a:tc>
                  <a:txBody>
                    <a:bodyPr/>
                    <a:lstStyle/>
                    <a:p>
                      <a:pPr algn="ctr"/>
                      <a:r>
                        <a:rPr lang="en-GB" b="1" dirty="0"/>
                        <a:t>All</a:t>
                      </a:r>
                      <a:endParaRPr lang="en-GB" b="1" dirty="0">
                        <a:solidFill>
                          <a:schemeClr val="tx1"/>
                        </a:solidFill>
                      </a:endParaRPr>
                    </a:p>
                  </a:txBody>
                  <a:tcPr>
                    <a:lnT w="38100" cmpd="sng">
                      <a:noFill/>
                    </a:lnT>
                    <a:noFill/>
                  </a:tcPr>
                </a:tc>
                <a:tc>
                  <a:txBody>
                    <a:bodyPr/>
                    <a:lstStyle/>
                    <a:p>
                      <a:pPr algn="ctr"/>
                      <a:r>
                        <a:rPr lang="en-GB" dirty="0"/>
                        <a:t>Primary</a:t>
                      </a:r>
                      <a:endParaRPr lang="en-GB" dirty="0">
                        <a:solidFill>
                          <a:schemeClr val="tx1"/>
                        </a:solidFill>
                      </a:endParaRPr>
                    </a:p>
                  </a:txBody>
                  <a:tcPr>
                    <a:lnT w="38100" cmpd="sng">
                      <a:noFill/>
                    </a:lnT>
                    <a:noFill/>
                  </a:tcPr>
                </a:tc>
                <a:tc>
                  <a:txBody>
                    <a:bodyPr/>
                    <a:lstStyle/>
                    <a:p>
                      <a:pPr algn="ctr"/>
                      <a:r>
                        <a:rPr lang="en-GB" dirty="0"/>
                        <a:t>Secondary</a:t>
                      </a:r>
                      <a:endParaRPr lang="en-GB" dirty="0">
                        <a:solidFill>
                          <a:schemeClr val="tx1"/>
                        </a:solidFill>
                      </a:endParaRPr>
                    </a:p>
                  </a:txBody>
                  <a:tcPr>
                    <a:lnT w="38100" cmpd="sng">
                      <a:noFill/>
                    </a:lnT>
                    <a:noFill/>
                  </a:tcPr>
                </a:tc>
                <a:extLst>
                  <a:ext uri="{0D108BD9-81ED-4DB2-BD59-A6C34878D82A}">
                    <a16:rowId xmlns:a16="http://schemas.microsoft.com/office/drawing/2014/main" val="2826449183"/>
                  </a:ext>
                </a:extLst>
              </a:tr>
              <a:tr h="557778">
                <a:tc>
                  <a:txBody>
                    <a:bodyPr/>
                    <a:lstStyle/>
                    <a:p>
                      <a:pPr algn="ctr"/>
                      <a:r>
                        <a:rPr lang="en-GB" b="1" dirty="0">
                          <a:solidFill>
                            <a:schemeClr val="tx1"/>
                          </a:solidFill>
                        </a:rPr>
                        <a:t>45%</a:t>
                      </a:r>
                    </a:p>
                  </a:txBody>
                  <a:tcPr>
                    <a:noFill/>
                  </a:tcPr>
                </a:tc>
                <a:tc>
                  <a:txBody>
                    <a:bodyPr/>
                    <a:lstStyle/>
                    <a:p>
                      <a:pPr algn="ctr"/>
                      <a:r>
                        <a:rPr lang="en-GB" dirty="0">
                          <a:solidFill>
                            <a:schemeClr val="tx1"/>
                          </a:solidFill>
                        </a:rPr>
                        <a:t>53%</a:t>
                      </a:r>
                    </a:p>
                  </a:txBody>
                  <a:tcPr>
                    <a:noFill/>
                  </a:tcPr>
                </a:tc>
                <a:tc>
                  <a:txBody>
                    <a:bodyPr/>
                    <a:lstStyle/>
                    <a:p>
                      <a:pPr algn="ctr"/>
                      <a:r>
                        <a:rPr lang="en-GB" dirty="0">
                          <a:solidFill>
                            <a:schemeClr val="tx1"/>
                          </a:solidFill>
                        </a:rPr>
                        <a:t>37%</a:t>
                      </a:r>
                    </a:p>
                  </a:txBody>
                  <a:tcPr>
                    <a:noFill/>
                  </a:tcPr>
                </a:tc>
                <a:extLst>
                  <a:ext uri="{0D108BD9-81ED-4DB2-BD59-A6C34878D82A}">
                    <a16:rowId xmlns:a16="http://schemas.microsoft.com/office/drawing/2014/main" val="3766897490"/>
                  </a:ext>
                </a:extLst>
              </a:tr>
              <a:tr h="619125">
                <a:tc>
                  <a:txBody>
                    <a:bodyPr/>
                    <a:lstStyle/>
                    <a:p>
                      <a:pPr algn="ctr"/>
                      <a:r>
                        <a:rPr lang="en-GB" b="1" dirty="0">
                          <a:solidFill>
                            <a:schemeClr val="tx1"/>
                          </a:solidFill>
                        </a:rPr>
                        <a:t>44%</a:t>
                      </a:r>
                    </a:p>
                  </a:txBody>
                  <a:tcPr>
                    <a:noFill/>
                  </a:tcPr>
                </a:tc>
                <a:tc>
                  <a:txBody>
                    <a:bodyPr/>
                    <a:lstStyle/>
                    <a:p>
                      <a:pPr algn="ctr"/>
                      <a:r>
                        <a:rPr lang="en-GB" dirty="0">
                          <a:solidFill>
                            <a:schemeClr val="tx1"/>
                          </a:solidFill>
                        </a:rPr>
                        <a:t>50%</a:t>
                      </a:r>
                    </a:p>
                  </a:txBody>
                  <a:tcPr>
                    <a:noFill/>
                  </a:tcPr>
                </a:tc>
                <a:tc>
                  <a:txBody>
                    <a:bodyPr/>
                    <a:lstStyle/>
                    <a:p>
                      <a:pPr algn="ctr"/>
                      <a:r>
                        <a:rPr lang="en-GB" dirty="0">
                          <a:solidFill>
                            <a:schemeClr val="tx1"/>
                          </a:solidFill>
                        </a:rPr>
                        <a:t>37%</a:t>
                      </a:r>
                    </a:p>
                  </a:txBody>
                  <a:tcPr>
                    <a:noFill/>
                  </a:tcPr>
                </a:tc>
                <a:extLst>
                  <a:ext uri="{0D108BD9-81ED-4DB2-BD59-A6C34878D82A}">
                    <a16:rowId xmlns:a16="http://schemas.microsoft.com/office/drawing/2014/main" val="1701844884"/>
                  </a:ext>
                </a:extLst>
              </a:tr>
              <a:tr h="619125">
                <a:tc>
                  <a:txBody>
                    <a:bodyPr/>
                    <a:lstStyle/>
                    <a:p>
                      <a:pPr algn="ctr"/>
                      <a:r>
                        <a:rPr lang="en-GB" b="1" dirty="0">
                          <a:solidFill>
                            <a:schemeClr val="tx1"/>
                          </a:solidFill>
                        </a:rPr>
                        <a:t>42%</a:t>
                      </a:r>
                    </a:p>
                  </a:txBody>
                  <a:tcPr>
                    <a:noFill/>
                  </a:tcPr>
                </a:tc>
                <a:tc>
                  <a:txBody>
                    <a:bodyPr/>
                    <a:lstStyle/>
                    <a:p>
                      <a:pPr algn="ctr"/>
                      <a:r>
                        <a:rPr lang="en-GB" dirty="0">
                          <a:solidFill>
                            <a:schemeClr val="tx1"/>
                          </a:solidFill>
                        </a:rPr>
                        <a:t>46%</a:t>
                      </a:r>
                    </a:p>
                  </a:txBody>
                  <a:tcPr>
                    <a:noFill/>
                  </a:tcPr>
                </a:tc>
                <a:tc>
                  <a:txBody>
                    <a:bodyPr/>
                    <a:lstStyle/>
                    <a:p>
                      <a:pPr algn="ctr"/>
                      <a:r>
                        <a:rPr lang="en-GB" dirty="0">
                          <a:solidFill>
                            <a:schemeClr val="tx1"/>
                          </a:solidFill>
                        </a:rPr>
                        <a:t>39%</a:t>
                      </a:r>
                    </a:p>
                  </a:txBody>
                  <a:tcPr>
                    <a:noFill/>
                  </a:tcPr>
                </a:tc>
                <a:extLst>
                  <a:ext uri="{0D108BD9-81ED-4DB2-BD59-A6C34878D82A}">
                    <a16:rowId xmlns:a16="http://schemas.microsoft.com/office/drawing/2014/main" val="396768607"/>
                  </a:ext>
                </a:extLst>
              </a:tr>
              <a:tr h="561975">
                <a:tc>
                  <a:txBody>
                    <a:bodyPr/>
                    <a:lstStyle/>
                    <a:p>
                      <a:pPr algn="ctr"/>
                      <a:r>
                        <a:rPr lang="en-GB" b="1" dirty="0">
                          <a:solidFill>
                            <a:schemeClr val="tx1"/>
                          </a:solidFill>
                        </a:rPr>
                        <a:t>41%</a:t>
                      </a:r>
                    </a:p>
                  </a:txBody>
                  <a:tcPr>
                    <a:noFill/>
                  </a:tcPr>
                </a:tc>
                <a:tc>
                  <a:txBody>
                    <a:bodyPr/>
                    <a:lstStyle/>
                    <a:p>
                      <a:pPr algn="ctr"/>
                      <a:r>
                        <a:rPr lang="en-GB" dirty="0">
                          <a:solidFill>
                            <a:schemeClr val="tx1"/>
                          </a:solidFill>
                        </a:rPr>
                        <a:t>49%</a:t>
                      </a:r>
                    </a:p>
                  </a:txBody>
                  <a:tcPr>
                    <a:noFill/>
                  </a:tcPr>
                </a:tc>
                <a:tc>
                  <a:txBody>
                    <a:bodyPr/>
                    <a:lstStyle/>
                    <a:p>
                      <a:pPr algn="ctr"/>
                      <a:r>
                        <a:rPr lang="en-GB" dirty="0">
                          <a:solidFill>
                            <a:schemeClr val="tx1"/>
                          </a:solidFill>
                        </a:rPr>
                        <a:t>32%</a:t>
                      </a:r>
                    </a:p>
                  </a:txBody>
                  <a:tcPr>
                    <a:noFill/>
                  </a:tcPr>
                </a:tc>
                <a:extLst>
                  <a:ext uri="{0D108BD9-81ED-4DB2-BD59-A6C34878D82A}">
                    <a16:rowId xmlns:a16="http://schemas.microsoft.com/office/drawing/2014/main" val="1761969810"/>
                  </a:ext>
                </a:extLst>
              </a:tr>
              <a:tr h="528844">
                <a:tc>
                  <a:txBody>
                    <a:bodyPr/>
                    <a:lstStyle/>
                    <a:p>
                      <a:pPr algn="ctr"/>
                      <a:r>
                        <a:rPr lang="en-GB" b="1" dirty="0">
                          <a:solidFill>
                            <a:schemeClr val="tx1"/>
                          </a:solidFill>
                        </a:rPr>
                        <a:t>41%</a:t>
                      </a:r>
                    </a:p>
                  </a:txBody>
                  <a:tcPr>
                    <a:noFill/>
                  </a:tcPr>
                </a:tc>
                <a:tc>
                  <a:txBody>
                    <a:bodyPr/>
                    <a:lstStyle/>
                    <a:p>
                      <a:pPr algn="ctr"/>
                      <a:r>
                        <a:rPr lang="en-GB" dirty="0">
                          <a:solidFill>
                            <a:schemeClr val="tx1"/>
                          </a:solidFill>
                        </a:rPr>
                        <a:t>46%</a:t>
                      </a:r>
                    </a:p>
                  </a:txBody>
                  <a:tcPr>
                    <a:noFill/>
                  </a:tcPr>
                </a:tc>
                <a:tc>
                  <a:txBody>
                    <a:bodyPr/>
                    <a:lstStyle/>
                    <a:p>
                      <a:pPr algn="ctr"/>
                      <a:r>
                        <a:rPr lang="en-GB" dirty="0">
                          <a:solidFill>
                            <a:schemeClr val="tx1"/>
                          </a:solidFill>
                        </a:rPr>
                        <a:t>37%</a:t>
                      </a:r>
                    </a:p>
                  </a:txBody>
                  <a:tcPr>
                    <a:noFill/>
                  </a:tcPr>
                </a:tc>
                <a:extLst>
                  <a:ext uri="{0D108BD9-81ED-4DB2-BD59-A6C34878D82A}">
                    <a16:rowId xmlns:a16="http://schemas.microsoft.com/office/drawing/2014/main" val="3383317089"/>
                  </a:ext>
                </a:extLst>
              </a:tr>
              <a:tr h="528844">
                <a:tc>
                  <a:txBody>
                    <a:bodyPr/>
                    <a:lstStyle/>
                    <a:p>
                      <a:pPr algn="ctr"/>
                      <a:r>
                        <a:rPr lang="en-GB" b="1" dirty="0">
                          <a:solidFill>
                            <a:schemeClr val="tx1"/>
                          </a:solidFill>
                        </a:rPr>
                        <a:t>32%</a:t>
                      </a:r>
                    </a:p>
                  </a:txBody>
                  <a:tcPr>
                    <a:noFill/>
                  </a:tcPr>
                </a:tc>
                <a:tc>
                  <a:txBody>
                    <a:bodyPr/>
                    <a:lstStyle/>
                    <a:p>
                      <a:pPr algn="ctr"/>
                      <a:r>
                        <a:rPr lang="en-GB" dirty="0">
                          <a:solidFill>
                            <a:schemeClr val="tx1"/>
                          </a:solidFill>
                        </a:rPr>
                        <a:t>35%</a:t>
                      </a:r>
                    </a:p>
                  </a:txBody>
                  <a:tcPr>
                    <a:noFill/>
                  </a:tcPr>
                </a:tc>
                <a:tc>
                  <a:txBody>
                    <a:bodyPr/>
                    <a:lstStyle/>
                    <a:p>
                      <a:pPr algn="ctr"/>
                      <a:r>
                        <a:rPr lang="en-GB" dirty="0">
                          <a:solidFill>
                            <a:schemeClr val="tx1"/>
                          </a:solidFill>
                        </a:rPr>
                        <a:t>27%</a:t>
                      </a:r>
                    </a:p>
                  </a:txBody>
                  <a:tcPr>
                    <a:noFill/>
                  </a:tcPr>
                </a:tc>
                <a:extLst>
                  <a:ext uri="{0D108BD9-81ED-4DB2-BD59-A6C34878D82A}">
                    <a16:rowId xmlns:a16="http://schemas.microsoft.com/office/drawing/2014/main" val="3648303732"/>
                  </a:ext>
                </a:extLst>
              </a:tr>
            </a:tbl>
          </a:graphicData>
        </a:graphic>
      </p:graphicFrame>
      <p:sp>
        <p:nvSpPr>
          <p:cNvPr id="6" name="Footer Placeholder 11"/>
          <p:cNvSpPr>
            <a:spLocks noGrp="1"/>
          </p:cNvSpPr>
          <p:nvPr>
            <p:ph type="ftr" sz="quarter" idx="3"/>
          </p:nvPr>
        </p:nvSpPr>
        <p:spPr>
          <a:xfrm>
            <a:off x="2095500" y="6200775"/>
            <a:ext cx="8829675" cy="438150"/>
          </a:xfrm>
          <a:prstGeom prst="rect">
            <a:avLst/>
          </a:prstGeom>
        </p:spPr>
        <p:txBody>
          <a:bodyPr vert="horz" lIns="91440" tIns="0" rIns="91440" bIns="0" rtlCol="0" anchor="b" anchorCtr="0">
            <a:noAutofit/>
          </a:bodyPr>
          <a:lstStyle>
            <a:lvl1pPr algn="l">
              <a:defRPr sz="800">
                <a:solidFill>
                  <a:schemeClr val="tx1">
                    <a:tint val="75000"/>
                  </a:schemeClr>
                </a:solidFill>
              </a:defRPr>
            </a:lvl1pPr>
          </a:lstStyle>
          <a:p>
            <a:r>
              <a:rPr lang="en-GB" sz="1000" dirty="0">
                <a:solidFill>
                  <a:schemeClr val="tx1"/>
                </a:solidFill>
              </a:rPr>
              <a:t>B1. </a:t>
            </a:r>
            <a:r>
              <a:rPr lang="en-US" sz="1000" dirty="0">
                <a:solidFill>
                  <a:schemeClr val="tx1"/>
                </a:solidFill>
              </a:rPr>
              <a:t>As a parent, how much, if any, guidance or training from your child's school have you received to help you support their remote learning in each of the following areas? Base: Parents with a child with experience of remote learning (all n=987; primary n=523; secondary n=440)</a:t>
            </a:r>
          </a:p>
        </p:txBody>
      </p:sp>
    </p:spTree>
    <p:extLst>
      <p:ext uri="{BB962C8B-B14F-4D97-AF65-F5344CB8AC3E}">
        <p14:creationId xmlns:p14="http://schemas.microsoft.com/office/powerpoint/2010/main" val="2605418429"/>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E3E07B-7779-45C9-A9F9-15ABB012B0C5}"/>
              </a:ext>
            </a:extLst>
          </p:cNvPr>
          <p:cNvSpPr>
            <a:spLocks noGrp="1"/>
          </p:cNvSpPr>
          <p:nvPr>
            <p:ph type="title"/>
          </p:nvPr>
        </p:nvSpPr>
        <p:spPr>
          <a:xfrm>
            <a:off x="587100" y="218944"/>
            <a:ext cx="10634400" cy="830997"/>
          </a:xfrm>
        </p:spPr>
        <p:txBody>
          <a:bodyPr/>
          <a:lstStyle/>
          <a:p>
            <a:r>
              <a:rPr lang="en-GB" dirty="0"/>
              <a:t>Over half of parents report that this contact is effective, although nearly a third rate it as ineffective</a:t>
            </a:r>
          </a:p>
        </p:txBody>
      </p:sp>
      <p:sp>
        <p:nvSpPr>
          <p:cNvPr id="7" name="Text Placeholder 6">
            <a:extLst>
              <a:ext uri="{FF2B5EF4-FFF2-40B4-BE49-F238E27FC236}">
                <a16:creationId xmlns:a16="http://schemas.microsoft.com/office/drawing/2014/main" id="{04534ED0-A480-4E54-9359-EB8308507F76}"/>
              </a:ext>
            </a:extLst>
          </p:cNvPr>
          <p:cNvSpPr>
            <a:spLocks noGrp="1"/>
          </p:cNvSpPr>
          <p:nvPr>
            <p:ph type="body" sz="quarter" idx="11"/>
          </p:nvPr>
        </p:nvSpPr>
        <p:spPr>
          <a:xfrm>
            <a:off x="777600" y="1516023"/>
            <a:ext cx="10634400" cy="338554"/>
          </a:xfrm>
        </p:spPr>
        <p:txBody>
          <a:bodyPr/>
          <a:lstStyle/>
          <a:p>
            <a:r>
              <a:rPr lang="en-GB" dirty="0"/>
              <a:t>Effectiveness of communication from school leaders</a:t>
            </a:r>
            <a:endParaRPr lang="en-US" dirty="0"/>
          </a:p>
        </p:txBody>
      </p:sp>
      <p:sp>
        <p:nvSpPr>
          <p:cNvPr id="21" name="Rectangle 20">
            <a:extLst>
              <a:ext uri="{FF2B5EF4-FFF2-40B4-BE49-F238E27FC236}">
                <a16:creationId xmlns:a16="http://schemas.microsoft.com/office/drawing/2014/main" id="{E76B0997-84A0-43AF-A20E-4B55B5806017}"/>
              </a:ext>
            </a:extLst>
          </p:cNvPr>
          <p:cNvSpPr/>
          <p:nvPr/>
        </p:nvSpPr>
        <p:spPr>
          <a:xfrm>
            <a:off x="-5080" y="2320180"/>
            <a:ext cx="352425" cy="2217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Parents</a:t>
            </a:r>
          </a:p>
        </p:txBody>
      </p:sp>
      <p:graphicFrame>
        <p:nvGraphicFramePr>
          <p:cNvPr id="9" name="Chart Placeholder 8" descr="54% of parents said that communications from school leaders were very or fairly effective. 23% said they were fairly ineffective; 10% very ineffective and 14% said they were not sure.">
            <a:extLst>
              <a:ext uri="{FF2B5EF4-FFF2-40B4-BE49-F238E27FC236}">
                <a16:creationId xmlns:a16="http://schemas.microsoft.com/office/drawing/2014/main" id="{F319E9F4-8B51-4A79-8469-29CC4494AFC7}"/>
              </a:ext>
            </a:extLst>
          </p:cNvPr>
          <p:cNvGraphicFramePr>
            <a:graphicFrameLocks noGrp="1"/>
          </p:cNvGraphicFramePr>
          <p:nvPr>
            <p:ph type="chart" sz="quarter" idx="12"/>
            <p:extLst>
              <p:ext uri="{D42A27DB-BD31-4B8C-83A1-F6EECF244321}">
                <p14:modId xmlns:p14="http://schemas.microsoft.com/office/powerpoint/2010/main" val="1985523162"/>
              </p:ext>
            </p:extLst>
          </p:nvPr>
        </p:nvGraphicFramePr>
        <p:xfrm>
          <a:off x="777875" y="1873250"/>
          <a:ext cx="8498205" cy="4335526"/>
        </p:xfrm>
        <a:graphic>
          <a:graphicData uri="http://schemas.openxmlformats.org/drawingml/2006/chart">
            <c:chart xmlns:c="http://schemas.openxmlformats.org/drawingml/2006/chart" xmlns:r="http://schemas.openxmlformats.org/officeDocument/2006/relationships" r:id="rId3"/>
          </a:graphicData>
        </a:graphic>
      </p:graphicFrame>
      <p:sp>
        <p:nvSpPr>
          <p:cNvPr id="14" name="Oval 13">
            <a:extLst>
              <a:ext uri="{FF2B5EF4-FFF2-40B4-BE49-F238E27FC236}">
                <a16:creationId xmlns:a16="http://schemas.microsoft.com/office/drawing/2014/main" id="{6C2641EF-B77D-4D1D-819E-C3CE50C82ACB}"/>
              </a:ext>
              <a:ext uri="{C183D7F6-B498-43B3-948B-1728B52AA6E4}">
                <adec:decorative xmlns:adec="http://schemas.microsoft.com/office/drawing/2017/decorative" val="1"/>
              </a:ext>
            </a:extLst>
          </p:cNvPr>
          <p:cNvSpPr/>
          <p:nvPr/>
        </p:nvSpPr>
        <p:spPr>
          <a:xfrm rot="19393975">
            <a:off x="2242383" y="4665784"/>
            <a:ext cx="787862" cy="385047"/>
          </a:xfrm>
          <a:prstGeom prst="ellipse">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52%</a:t>
            </a:r>
          </a:p>
        </p:txBody>
      </p:sp>
      <p:sp>
        <p:nvSpPr>
          <p:cNvPr id="10" name="Rectangle: Rounded Corners 9">
            <a:extLst>
              <a:ext uri="{FF2B5EF4-FFF2-40B4-BE49-F238E27FC236}">
                <a16:creationId xmlns:a16="http://schemas.microsoft.com/office/drawing/2014/main" id="{26609CA1-D1C8-460B-B8B0-7B1BEE8D29CE}"/>
              </a:ext>
            </a:extLst>
          </p:cNvPr>
          <p:cNvSpPr/>
          <p:nvPr/>
        </p:nvSpPr>
        <p:spPr>
          <a:xfrm>
            <a:off x="8914040" y="1931962"/>
            <a:ext cx="2830920" cy="1100084"/>
          </a:xfrm>
          <a:prstGeom prst="round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Parents who are confident in supporting their child at home are most likely to report communication as effective (66% vs 38% of those who are unconfident).</a:t>
            </a:r>
          </a:p>
        </p:txBody>
      </p:sp>
      <p:sp>
        <p:nvSpPr>
          <p:cNvPr id="12" name="Rectangle: Rounded Corners 11">
            <a:extLst>
              <a:ext uri="{FF2B5EF4-FFF2-40B4-BE49-F238E27FC236}">
                <a16:creationId xmlns:a16="http://schemas.microsoft.com/office/drawing/2014/main" id="{07FEA2D3-87F5-49FA-9B02-85F02CEE453C}"/>
              </a:ext>
            </a:extLst>
          </p:cNvPr>
          <p:cNvSpPr/>
          <p:nvPr/>
        </p:nvSpPr>
        <p:spPr>
          <a:xfrm>
            <a:off x="8914040" y="3133177"/>
            <a:ext cx="2830920" cy="955129"/>
          </a:xfrm>
          <a:prstGeom prst="round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Comparatively, nearly a half (48%) of those who are unconfident report that communication is ineffective (compared to 24% of those who are confident).</a:t>
            </a:r>
          </a:p>
        </p:txBody>
      </p:sp>
      <p:sp>
        <p:nvSpPr>
          <p:cNvPr id="11" name="Rectangle: Rounded Corners 10">
            <a:extLst>
              <a:ext uri="{FF2B5EF4-FFF2-40B4-BE49-F238E27FC236}">
                <a16:creationId xmlns:a16="http://schemas.microsoft.com/office/drawing/2014/main" id="{36DE1720-0619-4C0B-9A58-2C1598B30C0B}"/>
              </a:ext>
            </a:extLst>
          </p:cNvPr>
          <p:cNvSpPr/>
          <p:nvPr/>
        </p:nvSpPr>
        <p:spPr>
          <a:xfrm>
            <a:off x="8914040" y="4189437"/>
            <a:ext cx="2830920" cy="995250"/>
          </a:xfrm>
          <a:prstGeom prst="round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Parents of children who don’t have SEND are significantly more likely than those with to report it communication is effective (56% vs 42%).</a:t>
            </a:r>
          </a:p>
        </p:txBody>
      </p:sp>
      <p:sp>
        <p:nvSpPr>
          <p:cNvPr id="20" name="Rectangle: Rounded Corners 19">
            <a:extLst>
              <a:ext uri="{FF2B5EF4-FFF2-40B4-BE49-F238E27FC236}">
                <a16:creationId xmlns:a16="http://schemas.microsoft.com/office/drawing/2014/main" id="{5D327688-43F5-431E-89D4-BBCBF18F2BA2}"/>
              </a:ext>
            </a:extLst>
          </p:cNvPr>
          <p:cNvSpPr/>
          <p:nvPr/>
        </p:nvSpPr>
        <p:spPr>
          <a:xfrm>
            <a:off x="8914040" y="5290910"/>
            <a:ext cx="2830920" cy="1146465"/>
          </a:xfrm>
          <a:prstGeom prst="round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Parents of secondary school children are significantly more likely to report that the communication from senior leaders has been ineffective (36%) compared with primary school parents (27%).</a:t>
            </a:r>
          </a:p>
        </p:txBody>
      </p:sp>
      <p:sp>
        <p:nvSpPr>
          <p:cNvPr id="15" name="Oval 14">
            <a:extLst>
              <a:ext uri="{FF2B5EF4-FFF2-40B4-BE49-F238E27FC236}">
                <a16:creationId xmlns:a16="http://schemas.microsoft.com/office/drawing/2014/main" id="{42F17811-4B34-4B01-94D4-7C09DA15C5C1}"/>
              </a:ext>
              <a:ext uri="{C183D7F6-B498-43B3-948B-1728B52AA6E4}">
                <adec:decorative xmlns:adec="http://schemas.microsoft.com/office/drawing/2017/decorative" val="1"/>
              </a:ext>
            </a:extLst>
          </p:cNvPr>
          <p:cNvSpPr/>
          <p:nvPr/>
        </p:nvSpPr>
        <p:spPr>
          <a:xfrm rot="19393975">
            <a:off x="6482035" y="4665786"/>
            <a:ext cx="787862" cy="385047"/>
          </a:xfrm>
          <a:prstGeom prst="ellipse">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36%</a:t>
            </a:r>
          </a:p>
        </p:txBody>
      </p:sp>
      <p:sp>
        <p:nvSpPr>
          <p:cNvPr id="16" name="Oval 15">
            <a:extLst>
              <a:ext uri="{FF2B5EF4-FFF2-40B4-BE49-F238E27FC236}">
                <a16:creationId xmlns:a16="http://schemas.microsoft.com/office/drawing/2014/main" id="{21582D07-6009-452F-9090-5925E5AE4D53}"/>
              </a:ext>
              <a:ext uri="{C183D7F6-B498-43B3-948B-1728B52AA6E4}">
                <adec:decorative xmlns:adec="http://schemas.microsoft.com/office/drawing/2017/decorative" val="1"/>
              </a:ext>
            </a:extLst>
          </p:cNvPr>
          <p:cNvSpPr/>
          <p:nvPr/>
        </p:nvSpPr>
        <p:spPr>
          <a:xfrm rot="19393975">
            <a:off x="2394783" y="3395650"/>
            <a:ext cx="787862" cy="385047"/>
          </a:xfrm>
          <a:prstGeom prst="ellipse">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57%</a:t>
            </a:r>
          </a:p>
        </p:txBody>
      </p:sp>
      <p:sp>
        <p:nvSpPr>
          <p:cNvPr id="17" name="Oval 16">
            <a:extLst>
              <a:ext uri="{FF2B5EF4-FFF2-40B4-BE49-F238E27FC236}">
                <a16:creationId xmlns:a16="http://schemas.microsoft.com/office/drawing/2014/main" id="{73DC0807-7175-4290-8BA2-575C52676660}"/>
              </a:ext>
              <a:ext uri="{C183D7F6-B498-43B3-948B-1728B52AA6E4}">
                <adec:decorative xmlns:adec="http://schemas.microsoft.com/office/drawing/2017/decorative" val="1"/>
              </a:ext>
            </a:extLst>
          </p:cNvPr>
          <p:cNvSpPr/>
          <p:nvPr/>
        </p:nvSpPr>
        <p:spPr>
          <a:xfrm rot="19393975">
            <a:off x="6634435" y="3395652"/>
            <a:ext cx="787862" cy="385047"/>
          </a:xfrm>
          <a:prstGeom prst="ellipse">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27%</a:t>
            </a:r>
          </a:p>
        </p:txBody>
      </p:sp>
      <p:sp>
        <p:nvSpPr>
          <p:cNvPr id="18" name="Oval 17">
            <a:extLst>
              <a:ext uri="{FF2B5EF4-FFF2-40B4-BE49-F238E27FC236}">
                <a16:creationId xmlns:a16="http://schemas.microsoft.com/office/drawing/2014/main" id="{6BC6C6DA-803B-412F-8029-D9A8D7567228}"/>
              </a:ext>
              <a:ext uri="{C183D7F6-B498-43B3-948B-1728B52AA6E4}">
                <adec:decorative xmlns:adec="http://schemas.microsoft.com/office/drawing/2017/decorative" val="1"/>
              </a:ext>
            </a:extLst>
          </p:cNvPr>
          <p:cNvSpPr/>
          <p:nvPr/>
        </p:nvSpPr>
        <p:spPr>
          <a:xfrm rot="19393975">
            <a:off x="2394783" y="2087872"/>
            <a:ext cx="787862" cy="385047"/>
          </a:xfrm>
          <a:prstGeom prst="ellipse">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54%</a:t>
            </a:r>
          </a:p>
        </p:txBody>
      </p:sp>
      <p:sp>
        <p:nvSpPr>
          <p:cNvPr id="19" name="Oval 18">
            <a:extLst>
              <a:ext uri="{FF2B5EF4-FFF2-40B4-BE49-F238E27FC236}">
                <a16:creationId xmlns:a16="http://schemas.microsoft.com/office/drawing/2014/main" id="{E5D75A28-2FFA-4E0A-B982-9978855DEAC7}"/>
              </a:ext>
              <a:ext uri="{C183D7F6-B498-43B3-948B-1728B52AA6E4}">
                <adec:decorative xmlns:adec="http://schemas.microsoft.com/office/drawing/2017/decorative" val="1"/>
              </a:ext>
            </a:extLst>
          </p:cNvPr>
          <p:cNvSpPr/>
          <p:nvPr/>
        </p:nvSpPr>
        <p:spPr>
          <a:xfrm rot="19393975">
            <a:off x="6634435" y="2087874"/>
            <a:ext cx="787862" cy="385047"/>
          </a:xfrm>
          <a:prstGeom prst="ellipse">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32%</a:t>
            </a:r>
          </a:p>
        </p:txBody>
      </p:sp>
      <p:sp>
        <p:nvSpPr>
          <p:cNvPr id="13" name="Footer Placeholder 11">
            <a:extLst>
              <a:ext uri="{FF2B5EF4-FFF2-40B4-BE49-F238E27FC236}">
                <a16:creationId xmlns:a16="http://schemas.microsoft.com/office/drawing/2014/main" id="{60506689-4958-4EBA-9F17-D7F31CB0EF73}"/>
              </a:ext>
            </a:extLst>
          </p:cNvPr>
          <p:cNvSpPr txBox="1">
            <a:spLocks/>
          </p:cNvSpPr>
          <p:nvPr/>
        </p:nvSpPr>
        <p:spPr>
          <a:xfrm>
            <a:off x="1751666" y="6437376"/>
            <a:ext cx="7162374" cy="283464"/>
          </a:xfrm>
          <a:prstGeom prst="rect">
            <a:avLst/>
          </a:prstGeom>
        </p:spPr>
        <p:txBody>
          <a:bodyPr vert="horz" lIns="91440" tIns="0" rIns="91440" bIns="0" rtlCol="0" anchor="b" anchorCtr="0">
            <a:noAutofit/>
          </a:bodyP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solidFill>
              </a:rPr>
              <a:t>A7. How effective or ineffective has the communication from school leaders been in explaining their remote learning solution to parents? Base: Parents with a child with experience of remote learning (all n=987; primary n=523; secondary n=440)</a:t>
            </a:r>
          </a:p>
        </p:txBody>
      </p:sp>
    </p:spTree>
    <p:extLst>
      <p:ext uri="{BB962C8B-B14F-4D97-AF65-F5344CB8AC3E}">
        <p14:creationId xmlns:p14="http://schemas.microsoft.com/office/powerpoint/2010/main" val="32235178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F928FE1-02D3-F54D-B434-F42E1E024AAA}"/>
              </a:ext>
            </a:extLst>
          </p:cNvPr>
          <p:cNvSpPr>
            <a:spLocks noGrp="1"/>
          </p:cNvSpPr>
          <p:nvPr>
            <p:ph type="title"/>
          </p:nvPr>
        </p:nvSpPr>
        <p:spPr>
          <a:xfrm>
            <a:off x="276226" y="166928"/>
            <a:ext cx="11572874" cy="1200329"/>
          </a:xfrm>
        </p:spPr>
        <p:txBody>
          <a:bodyPr/>
          <a:lstStyle/>
          <a:p>
            <a:r>
              <a:rPr lang="en-US" dirty="0"/>
              <a:t>One fifth of parents report that schools have asked for feedback on remote education from pupils, with secondary schools being significantly more likely to do so than primary schools</a:t>
            </a:r>
          </a:p>
        </p:txBody>
      </p:sp>
      <p:sp>
        <p:nvSpPr>
          <p:cNvPr id="25" name="Text Placeholder 24">
            <a:extLst>
              <a:ext uri="{FF2B5EF4-FFF2-40B4-BE49-F238E27FC236}">
                <a16:creationId xmlns:a16="http://schemas.microsoft.com/office/drawing/2014/main" id="{0772C8B7-EFE8-3349-91D4-7CBED7F7E095}"/>
              </a:ext>
            </a:extLst>
          </p:cNvPr>
          <p:cNvSpPr>
            <a:spLocks noGrp="1"/>
          </p:cNvSpPr>
          <p:nvPr>
            <p:ph type="body" sz="quarter" idx="11"/>
          </p:nvPr>
        </p:nvSpPr>
        <p:spPr>
          <a:xfrm>
            <a:off x="777600" y="1516023"/>
            <a:ext cx="10634400" cy="338554"/>
          </a:xfrm>
          <a:solidFill>
            <a:srgbClr val="F7F6FB"/>
          </a:solidFill>
        </p:spPr>
        <p:txBody>
          <a:bodyPr/>
          <a:lstStyle/>
          <a:p>
            <a:r>
              <a:rPr lang="en-GB" dirty="0"/>
              <a:t>Schools’ asked for feedback on remote learning – from pupils</a:t>
            </a:r>
            <a:endParaRPr lang="en-US" dirty="0"/>
          </a:p>
        </p:txBody>
      </p:sp>
      <p:sp>
        <p:nvSpPr>
          <p:cNvPr id="11" name="Rectangle 10">
            <a:extLst>
              <a:ext uri="{FF2B5EF4-FFF2-40B4-BE49-F238E27FC236}">
                <a16:creationId xmlns:a16="http://schemas.microsoft.com/office/drawing/2014/main" id="{8A3A208B-B966-42D5-B336-82A706B43DDD}"/>
              </a:ext>
            </a:extLst>
          </p:cNvPr>
          <p:cNvSpPr/>
          <p:nvPr/>
        </p:nvSpPr>
        <p:spPr>
          <a:xfrm>
            <a:off x="0" y="2320180"/>
            <a:ext cx="352425" cy="2217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Parents</a:t>
            </a:r>
          </a:p>
        </p:txBody>
      </p:sp>
      <p:graphicFrame>
        <p:nvGraphicFramePr>
          <p:cNvPr id="7" name="Chart Placeholder 3" descr="15% of parents of primary pupils said their children had been asked for feedback about remote learning, compared to 23% of parents of secondary pupils. ">
            <a:extLst>
              <a:ext uri="{FF2B5EF4-FFF2-40B4-BE49-F238E27FC236}">
                <a16:creationId xmlns:a16="http://schemas.microsoft.com/office/drawing/2014/main" id="{86F3C6BD-0885-41F4-9E95-BB6F36BF53AD}"/>
              </a:ext>
            </a:extLst>
          </p:cNvPr>
          <p:cNvGraphicFramePr>
            <a:graphicFrameLocks/>
          </p:cNvGraphicFramePr>
          <p:nvPr>
            <p:extLst>
              <p:ext uri="{D42A27DB-BD31-4B8C-83A1-F6EECF244321}">
                <p14:modId xmlns:p14="http://schemas.microsoft.com/office/powerpoint/2010/main" val="416865295"/>
              </p:ext>
            </p:extLst>
          </p:nvPr>
        </p:nvGraphicFramePr>
        <p:xfrm>
          <a:off x="431552" y="2063155"/>
          <a:ext cx="7093277"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9E84468-772D-4E26-BDC1-EF12F671919B}"/>
              </a:ext>
            </a:extLst>
          </p:cNvPr>
          <p:cNvSpPr txBox="1"/>
          <p:nvPr/>
        </p:nvSpPr>
        <p:spPr>
          <a:xfrm>
            <a:off x="7312973" y="1888842"/>
            <a:ext cx="3871684" cy="307777"/>
          </a:xfrm>
          <a:prstGeom prst="rect">
            <a:avLst/>
          </a:prstGeom>
          <a:noFill/>
        </p:spPr>
        <p:txBody>
          <a:bodyPr wrap="square" rtlCol="0">
            <a:spAutoFit/>
          </a:bodyPr>
          <a:lstStyle/>
          <a:p>
            <a:pPr algn="ctr"/>
            <a:r>
              <a:rPr lang="en-GB" sz="1400" b="1" dirty="0">
                <a:solidFill>
                  <a:srgbClr val="332C41"/>
                </a:solidFill>
              </a:rPr>
              <a:t>Quotes from survey</a:t>
            </a:r>
          </a:p>
        </p:txBody>
      </p:sp>
      <p:sp>
        <p:nvSpPr>
          <p:cNvPr id="14" name="Speech Bubble: Rectangle with Corners Rounded 13">
            <a:extLst>
              <a:ext uri="{FF2B5EF4-FFF2-40B4-BE49-F238E27FC236}">
                <a16:creationId xmlns:a16="http://schemas.microsoft.com/office/drawing/2014/main" id="{2DF035FD-2930-4664-A740-AB8982BC4853}"/>
              </a:ext>
            </a:extLst>
          </p:cNvPr>
          <p:cNvSpPr/>
          <p:nvPr/>
        </p:nvSpPr>
        <p:spPr>
          <a:xfrm>
            <a:off x="7344792" y="2257386"/>
            <a:ext cx="3916166" cy="625756"/>
          </a:xfrm>
          <a:prstGeom prst="wedgeRoundRectCallou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“How they were finding the work, whether they enjoyed the lessons.”</a:t>
            </a:r>
          </a:p>
        </p:txBody>
      </p:sp>
      <p:sp>
        <p:nvSpPr>
          <p:cNvPr id="15" name="Speech Bubble: Rectangle with Corners Rounded 14">
            <a:extLst>
              <a:ext uri="{FF2B5EF4-FFF2-40B4-BE49-F238E27FC236}">
                <a16:creationId xmlns:a16="http://schemas.microsoft.com/office/drawing/2014/main" id="{025607F5-2BEF-43E6-99C6-2A207AD7B87A}"/>
              </a:ext>
            </a:extLst>
          </p:cNvPr>
          <p:cNvSpPr/>
          <p:nvPr/>
        </p:nvSpPr>
        <p:spPr>
          <a:xfrm>
            <a:off x="7344792" y="3124751"/>
            <a:ext cx="3916166" cy="795639"/>
          </a:xfrm>
          <a:prstGeom prst="wedgeRoundRectCallou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“A survey asking a number of questions related to course work and lessons, plus son's response to online learning and its effectiveness.”</a:t>
            </a:r>
            <a:endParaRPr lang="en-GB" sz="1200" dirty="0">
              <a:solidFill>
                <a:schemeClr val="tx1"/>
              </a:solidFill>
            </a:endParaRPr>
          </a:p>
        </p:txBody>
      </p:sp>
      <p:sp>
        <p:nvSpPr>
          <p:cNvPr id="16" name="Speech Bubble: Rectangle with Corners Rounded 15">
            <a:extLst>
              <a:ext uri="{FF2B5EF4-FFF2-40B4-BE49-F238E27FC236}">
                <a16:creationId xmlns:a16="http://schemas.microsoft.com/office/drawing/2014/main" id="{BC02DEFF-A1C6-4167-8C44-51831119774A}"/>
              </a:ext>
            </a:extLst>
          </p:cNvPr>
          <p:cNvSpPr/>
          <p:nvPr/>
        </p:nvSpPr>
        <p:spPr>
          <a:xfrm>
            <a:off x="7332742" y="4161999"/>
            <a:ext cx="4079258" cy="795639"/>
          </a:xfrm>
          <a:prstGeom prst="wedgeRoundRectCallou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“Asked if they have a laptop and form tutor calls home every 2 weeks. Also there was a questionnaire at school when they returned in September.”</a:t>
            </a:r>
            <a:endParaRPr lang="en-GB" sz="1200" dirty="0">
              <a:solidFill>
                <a:schemeClr val="tx1"/>
              </a:solidFill>
            </a:endParaRPr>
          </a:p>
        </p:txBody>
      </p:sp>
      <p:sp>
        <p:nvSpPr>
          <p:cNvPr id="19" name="Speech Bubble: Rectangle with Corners Rounded 18">
            <a:extLst>
              <a:ext uri="{FF2B5EF4-FFF2-40B4-BE49-F238E27FC236}">
                <a16:creationId xmlns:a16="http://schemas.microsoft.com/office/drawing/2014/main" id="{0F3C76B9-8F8B-466C-9F68-A2F0E165F0FF}"/>
              </a:ext>
            </a:extLst>
          </p:cNvPr>
          <p:cNvSpPr/>
          <p:nvPr/>
        </p:nvSpPr>
        <p:spPr>
          <a:xfrm>
            <a:off x="7341627" y="5190564"/>
            <a:ext cx="3916166" cy="504692"/>
          </a:xfrm>
          <a:prstGeom prst="wedgeRoundRectCallou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“How was the visual experience. How was the quality of the video and audio.”</a:t>
            </a:r>
            <a:endParaRPr lang="en-GB" sz="1200" dirty="0">
              <a:solidFill>
                <a:schemeClr val="tx1"/>
              </a:solidFill>
            </a:endParaRPr>
          </a:p>
        </p:txBody>
      </p:sp>
      <p:sp>
        <p:nvSpPr>
          <p:cNvPr id="6" name="Footer Placeholder 11"/>
          <p:cNvSpPr>
            <a:spLocks noGrp="1"/>
          </p:cNvSpPr>
          <p:nvPr>
            <p:ph type="ftr" sz="quarter" idx="3"/>
          </p:nvPr>
        </p:nvSpPr>
        <p:spPr>
          <a:xfrm>
            <a:off x="2076450" y="6172201"/>
            <a:ext cx="8896350" cy="414322"/>
          </a:xfrm>
          <a:prstGeom prst="rect">
            <a:avLst/>
          </a:prstGeom>
        </p:spPr>
        <p:txBody>
          <a:bodyPr vert="horz" lIns="91440" tIns="0" rIns="91440" bIns="0" rtlCol="0" anchor="b" anchorCtr="0">
            <a:noAutofit/>
          </a:bodyPr>
          <a:lstStyle>
            <a:lvl1pPr algn="l">
              <a:defRPr sz="800">
                <a:solidFill>
                  <a:schemeClr val="tx1">
                    <a:tint val="75000"/>
                  </a:schemeClr>
                </a:solidFill>
              </a:defRPr>
            </a:lvl1pPr>
          </a:lstStyle>
          <a:p>
            <a:r>
              <a:rPr lang="en-US" sz="1000" dirty="0">
                <a:solidFill>
                  <a:schemeClr val="tx1"/>
                </a:solidFill>
              </a:rPr>
              <a:t>A3. Has the school asked for feedback on remote learning? Base: All parents with a child with experience of remote learning (all n=987; Primary n=523; Secondary n=440) / A4. In the box below, please describe the type of feedback the school asked for from pupils Base: All parents whose school asked for feedback from pupils</a:t>
            </a:r>
          </a:p>
        </p:txBody>
      </p:sp>
    </p:spTree>
    <p:extLst>
      <p:ext uri="{BB962C8B-B14F-4D97-AF65-F5344CB8AC3E}">
        <p14:creationId xmlns:p14="http://schemas.microsoft.com/office/powerpoint/2010/main" val="3505725061"/>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F928FE1-02D3-F54D-B434-F42E1E024AAA}"/>
              </a:ext>
            </a:extLst>
          </p:cNvPr>
          <p:cNvSpPr>
            <a:spLocks noGrp="1"/>
          </p:cNvSpPr>
          <p:nvPr>
            <p:ph type="title"/>
          </p:nvPr>
        </p:nvSpPr>
        <p:spPr>
          <a:xfrm>
            <a:off x="733118" y="366499"/>
            <a:ext cx="10634400" cy="1200329"/>
          </a:xfrm>
        </p:spPr>
        <p:txBody>
          <a:bodyPr/>
          <a:lstStyle/>
          <a:p>
            <a:r>
              <a:rPr lang="en-US" dirty="0"/>
              <a:t>By comparison, just over a quarter of parents report schools have </a:t>
            </a:r>
            <a:br>
              <a:rPr lang="en-US" dirty="0"/>
            </a:br>
            <a:r>
              <a:rPr lang="en-US" dirty="0"/>
              <a:t>asked for feedback from them, with primary and secondary schools seeing similar levels of contact</a:t>
            </a:r>
          </a:p>
        </p:txBody>
      </p:sp>
      <p:sp>
        <p:nvSpPr>
          <p:cNvPr id="25" name="Text Placeholder 24">
            <a:extLst>
              <a:ext uri="{FF2B5EF4-FFF2-40B4-BE49-F238E27FC236}">
                <a16:creationId xmlns:a16="http://schemas.microsoft.com/office/drawing/2014/main" id="{0772C8B7-EFE8-3349-91D4-7CBED7F7E095}"/>
              </a:ext>
            </a:extLst>
          </p:cNvPr>
          <p:cNvSpPr>
            <a:spLocks noGrp="1"/>
          </p:cNvSpPr>
          <p:nvPr>
            <p:ph type="body" sz="quarter" idx="11"/>
          </p:nvPr>
        </p:nvSpPr>
        <p:spPr>
          <a:xfrm>
            <a:off x="777600" y="1516023"/>
            <a:ext cx="10634400" cy="338554"/>
          </a:xfrm>
          <a:solidFill>
            <a:srgbClr val="F7F6FB"/>
          </a:solidFill>
        </p:spPr>
        <p:txBody>
          <a:bodyPr/>
          <a:lstStyle/>
          <a:p>
            <a:r>
              <a:rPr lang="en-GB" dirty="0"/>
              <a:t>Schools’ asked for feedback on remote learning – from parents</a:t>
            </a:r>
            <a:endParaRPr lang="en-US" dirty="0"/>
          </a:p>
        </p:txBody>
      </p:sp>
      <p:sp>
        <p:nvSpPr>
          <p:cNvPr id="15" name="Rectangle 14">
            <a:extLst>
              <a:ext uri="{FF2B5EF4-FFF2-40B4-BE49-F238E27FC236}">
                <a16:creationId xmlns:a16="http://schemas.microsoft.com/office/drawing/2014/main" id="{3EC4A0B6-0872-4FD7-8810-52B85E4B8EB0}"/>
              </a:ext>
            </a:extLst>
          </p:cNvPr>
          <p:cNvSpPr/>
          <p:nvPr/>
        </p:nvSpPr>
        <p:spPr>
          <a:xfrm>
            <a:off x="0" y="2320180"/>
            <a:ext cx="352425" cy="2217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Parents</a:t>
            </a:r>
          </a:p>
        </p:txBody>
      </p:sp>
      <p:graphicFrame>
        <p:nvGraphicFramePr>
          <p:cNvPr id="10" name="Chart Placeholder 3" descr="27% of parents report that schools asked for feedback from them, while 61% said they had not asked for feedback. 11% were unsure. ">
            <a:extLst>
              <a:ext uri="{FF2B5EF4-FFF2-40B4-BE49-F238E27FC236}">
                <a16:creationId xmlns:a16="http://schemas.microsoft.com/office/drawing/2014/main" id="{D48C9201-6AC9-468C-AA1C-347E769F40FE}"/>
              </a:ext>
            </a:extLst>
          </p:cNvPr>
          <p:cNvGraphicFramePr>
            <a:graphicFrameLocks/>
          </p:cNvGraphicFramePr>
          <p:nvPr>
            <p:extLst>
              <p:ext uri="{D42A27DB-BD31-4B8C-83A1-F6EECF244321}">
                <p14:modId xmlns:p14="http://schemas.microsoft.com/office/powerpoint/2010/main" val="1527718654"/>
              </p:ext>
            </p:extLst>
          </p:nvPr>
        </p:nvGraphicFramePr>
        <p:xfrm>
          <a:off x="295945" y="2063155"/>
          <a:ext cx="7093277"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A98AF152-E1E0-46CB-9D99-08BB27E8A8D7}"/>
              </a:ext>
            </a:extLst>
          </p:cNvPr>
          <p:cNvSpPr txBox="1"/>
          <p:nvPr/>
        </p:nvSpPr>
        <p:spPr>
          <a:xfrm>
            <a:off x="7312973" y="1888842"/>
            <a:ext cx="3871684" cy="307777"/>
          </a:xfrm>
          <a:prstGeom prst="rect">
            <a:avLst/>
          </a:prstGeom>
          <a:noFill/>
        </p:spPr>
        <p:txBody>
          <a:bodyPr wrap="square" rtlCol="0">
            <a:spAutoFit/>
          </a:bodyPr>
          <a:lstStyle/>
          <a:p>
            <a:pPr algn="ctr"/>
            <a:r>
              <a:rPr lang="en-GB" sz="1400" b="1" dirty="0">
                <a:solidFill>
                  <a:srgbClr val="332C41"/>
                </a:solidFill>
              </a:rPr>
              <a:t>Quotes from survey</a:t>
            </a:r>
          </a:p>
        </p:txBody>
      </p:sp>
      <p:sp>
        <p:nvSpPr>
          <p:cNvPr id="11" name="Speech Bubble: Rectangle with Corners Rounded 10">
            <a:extLst>
              <a:ext uri="{FF2B5EF4-FFF2-40B4-BE49-F238E27FC236}">
                <a16:creationId xmlns:a16="http://schemas.microsoft.com/office/drawing/2014/main" id="{3290FD9F-F65C-4A12-BE43-D468909CFCBE}"/>
              </a:ext>
            </a:extLst>
          </p:cNvPr>
          <p:cNvSpPr/>
          <p:nvPr/>
        </p:nvSpPr>
        <p:spPr>
          <a:xfrm>
            <a:off x="7365075" y="2230884"/>
            <a:ext cx="3916166" cy="625756"/>
          </a:xfrm>
          <a:prstGeom prst="wedgeRoundRectCallou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a:t>
            </a:r>
            <a:r>
              <a:rPr lang="en-US" sz="1200" dirty="0">
                <a:solidFill>
                  <a:schemeClr val="tx1"/>
                </a:solidFill>
              </a:rPr>
              <a:t>How the pupils got on, what they could do to improve it if we have to do it again, what worked and what didn't work.</a:t>
            </a:r>
            <a:r>
              <a:rPr lang="en-GB" sz="1200" dirty="0">
                <a:solidFill>
                  <a:schemeClr val="tx1"/>
                </a:solidFill>
              </a:rPr>
              <a:t>”</a:t>
            </a:r>
          </a:p>
        </p:txBody>
      </p:sp>
      <p:sp>
        <p:nvSpPr>
          <p:cNvPr id="12" name="Speech Bubble: Rectangle with Corners Rounded 11">
            <a:extLst>
              <a:ext uri="{FF2B5EF4-FFF2-40B4-BE49-F238E27FC236}">
                <a16:creationId xmlns:a16="http://schemas.microsoft.com/office/drawing/2014/main" id="{6632F36F-5931-4EAE-8B57-24430B168195}"/>
              </a:ext>
            </a:extLst>
          </p:cNvPr>
          <p:cNvSpPr/>
          <p:nvPr/>
        </p:nvSpPr>
        <p:spPr>
          <a:xfrm>
            <a:off x="7340928" y="3045515"/>
            <a:ext cx="3916166" cy="906090"/>
          </a:xfrm>
          <a:prstGeom prst="wedgeRoundRectCallou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“Frequency of delivery and demand for flexibility e.g. do you want a full week's work in one go so you can plan activities around work/family, or is a daily to do list less overwhelming?”</a:t>
            </a:r>
            <a:endParaRPr lang="en-GB" sz="1200" dirty="0">
              <a:solidFill>
                <a:schemeClr val="tx1"/>
              </a:solidFill>
            </a:endParaRPr>
          </a:p>
        </p:txBody>
      </p:sp>
      <p:sp>
        <p:nvSpPr>
          <p:cNvPr id="13" name="Speech Bubble: Rectangle with Corners Rounded 12">
            <a:extLst>
              <a:ext uri="{FF2B5EF4-FFF2-40B4-BE49-F238E27FC236}">
                <a16:creationId xmlns:a16="http://schemas.microsoft.com/office/drawing/2014/main" id="{38BF9D58-AD46-4847-98EB-DF2D9F5CC1E9}"/>
              </a:ext>
            </a:extLst>
          </p:cNvPr>
          <p:cNvSpPr/>
          <p:nvPr/>
        </p:nvSpPr>
        <p:spPr>
          <a:xfrm>
            <a:off x="7394234" y="4160183"/>
            <a:ext cx="4079258" cy="711313"/>
          </a:xfrm>
          <a:prstGeom prst="wedgeRoundRectCallou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“How frequently has your child engaged with the resources sent through, how motivated are they with the online apps?”</a:t>
            </a:r>
            <a:endParaRPr lang="en-GB" sz="1200" dirty="0">
              <a:solidFill>
                <a:schemeClr val="tx1"/>
              </a:solidFill>
            </a:endParaRPr>
          </a:p>
        </p:txBody>
      </p:sp>
      <p:sp>
        <p:nvSpPr>
          <p:cNvPr id="14" name="Speech Bubble: Rectangle with Corners Rounded 13">
            <a:extLst>
              <a:ext uri="{FF2B5EF4-FFF2-40B4-BE49-F238E27FC236}">
                <a16:creationId xmlns:a16="http://schemas.microsoft.com/office/drawing/2014/main" id="{5654E092-BCB6-4A99-A005-DC536336F071}"/>
              </a:ext>
            </a:extLst>
          </p:cNvPr>
          <p:cNvSpPr/>
          <p:nvPr/>
        </p:nvSpPr>
        <p:spPr>
          <a:xfrm>
            <a:off x="7394234" y="5058614"/>
            <a:ext cx="3916166" cy="711313"/>
          </a:xfrm>
          <a:prstGeom prst="wedgeRoundRectCallou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“How was the communication from school to parents, time management, did you need extra physical resources”</a:t>
            </a:r>
            <a:endParaRPr lang="en-GB" sz="1200" dirty="0">
              <a:solidFill>
                <a:schemeClr val="tx1"/>
              </a:solidFill>
            </a:endParaRPr>
          </a:p>
        </p:txBody>
      </p:sp>
      <p:sp>
        <p:nvSpPr>
          <p:cNvPr id="6" name="Footer Placeholder 11"/>
          <p:cNvSpPr>
            <a:spLocks noGrp="1"/>
          </p:cNvSpPr>
          <p:nvPr>
            <p:ph type="ftr" sz="quarter" idx="3"/>
          </p:nvPr>
        </p:nvSpPr>
        <p:spPr>
          <a:xfrm>
            <a:off x="2057400" y="6164394"/>
            <a:ext cx="9039225" cy="454263"/>
          </a:xfrm>
          <a:prstGeom prst="rect">
            <a:avLst/>
          </a:prstGeom>
        </p:spPr>
        <p:txBody>
          <a:bodyPr vert="horz" lIns="91440" tIns="0" rIns="91440" bIns="0" rtlCol="0" anchor="b" anchorCtr="0">
            <a:noAutofit/>
          </a:bodyPr>
          <a:lstStyle>
            <a:lvl1pPr algn="l">
              <a:defRPr sz="800">
                <a:solidFill>
                  <a:schemeClr val="tx1">
                    <a:tint val="75000"/>
                  </a:schemeClr>
                </a:solidFill>
              </a:defRPr>
            </a:lvl1pPr>
          </a:lstStyle>
          <a:p>
            <a:r>
              <a:rPr lang="en-US" sz="1000" dirty="0">
                <a:solidFill>
                  <a:schemeClr val="tx1"/>
                </a:solidFill>
              </a:rPr>
              <a:t>A3. Has the school asked for feedback on remote learning? Base: All parents with a child with experience of remote learning (all n=987; Primary n=523; Secondary n=440) / A4b. In the box below, please describe the type of feedback the school asked for from parents. Base: All parents whose school asked for feedback from parents (n=274)</a:t>
            </a:r>
          </a:p>
        </p:txBody>
      </p:sp>
    </p:spTree>
    <p:extLst>
      <p:ext uri="{BB962C8B-B14F-4D97-AF65-F5344CB8AC3E}">
        <p14:creationId xmlns:p14="http://schemas.microsoft.com/office/powerpoint/2010/main" val="2338433916"/>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70CAFD-ADFB-4B08-95AD-B8555B31D93F}"/>
              </a:ext>
            </a:extLst>
          </p:cNvPr>
          <p:cNvSpPr>
            <a:spLocks noGrp="1"/>
          </p:cNvSpPr>
          <p:nvPr>
            <p:ph type="title"/>
          </p:nvPr>
        </p:nvSpPr>
        <p:spPr>
          <a:xfrm>
            <a:off x="778800" y="252260"/>
            <a:ext cx="10634400" cy="1200329"/>
          </a:xfrm>
        </p:spPr>
        <p:txBody>
          <a:bodyPr/>
          <a:lstStyle/>
          <a:p>
            <a:r>
              <a:rPr lang="en-GB" dirty="0"/>
              <a:t>Schools are most likely to have made adaptations to their remote education offering as a result of parent feedback, with over half of parents reporting these changes as effective</a:t>
            </a:r>
          </a:p>
        </p:txBody>
      </p:sp>
      <p:sp>
        <p:nvSpPr>
          <p:cNvPr id="7" name="Text Placeholder 6">
            <a:extLst>
              <a:ext uri="{FF2B5EF4-FFF2-40B4-BE49-F238E27FC236}">
                <a16:creationId xmlns:a16="http://schemas.microsoft.com/office/drawing/2014/main" id="{D72EF612-F102-478B-8B3B-726C1A13BDD1}"/>
              </a:ext>
            </a:extLst>
          </p:cNvPr>
          <p:cNvSpPr>
            <a:spLocks noGrp="1"/>
          </p:cNvSpPr>
          <p:nvPr>
            <p:ph type="body" sz="quarter" idx="11"/>
          </p:nvPr>
        </p:nvSpPr>
        <p:spPr>
          <a:xfrm>
            <a:off x="777600" y="1498721"/>
            <a:ext cx="5180750" cy="338554"/>
          </a:xfrm>
        </p:spPr>
        <p:txBody>
          <a:bodyPr/>
          <a:lstStyle/>
          <a:p>
            <a:r>
              <a:rPr lang="en-GB" dirty="0"/>
              <a:t>Adaptation to remote learning based on feedback</a:t>
            </a:r>
          </a:p>
        </p:txBody>
      </p:sp>
      <p:sp>
        <p:nvSpPr>
          <p:cNvPr id="11" name="Rectangle 10">
            <a:extLst>
              <a:ext uri="{FF2B5EF4-FFF2-40B4-BE49-F238E27FC236}">
                <a16:creationId xmlns:a16="http://schemas.microsoft.com/office/drawing/2014/main" id="{348D8EBF-DADA-46AE-92B5-5C265C5721B9}"/>
              </a:ext>
            </a:extLst>
          </p:cNvPr>
          <p:cNvSpPr/>
          <p:nvPr/>
        </p:nvSpPr>
        <p:spPr>
          <a:xfrm>
            <a:off x="0" y="2320180"/>
            <a:ext cx="352425" cy="2217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Parents</a:t>
            </a:r>
          </a:p>
        </p:txBody>
      </p:sp>
      <p:graphicFrame>
        <p:nvGraphicFramePr>
          <p:cNvPr id="13" name="Chart Placeholder 12" descr="32% of parents said that schools had adapted remote education as a result of parental feedback. 21% said that schools had adapted remote learning after pupils' feedback. ">
            <a:extLst>
              <a:ext uri="{FF2B5EF4-FFF2-40B4-BE49-F238E27FC236}">
                <a16:creationId xmlns:a16="http://schemas.microsoft.com/office/drawing/2014/main" id="{1B9437FA-BE89-4D69-8CB6-A7A2E91019DB}"/>
              </a:ext>
            </a:extLst>
          </p:cNvPr>
          <p:cNvGraphicFramePr>
            <a:graphicFrameLocks noGrp="1"/>
          </p:cNvGraphicFramePr>
          <p:nvPr>
            <p:ph type="chart" sz="quarter" idx="12"/>
            <p:extLst>
              <p:ext uri="{D42A27DB-BD31-4B8C-83A1-F6EECF244321}">
                <p14:modId xmlns:p14="http://schemas.microsoft.com/office/powerpoint/2010/main" val="3932665809"/>
              </p:ext>
            </p:extLst>
          </p:nvPr>
        </p:nvGraphicFramePr>
        <p:xfrm>
          <a:off x="777875" y="1838324"/>
          <a:ext cx="5180013" cy="3872665"/>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Rounded Corners 11">
            <a:extLst>
              <a:ext uri="{FF2B5EF4-FFF2-40B4-BE49-F238E27FC236}">
                <a16:creationId xmlns:a16="http://schemas.microsoft.com/office/drawing/2014/main" id="{45093375-300C-4682-B5BF-844D60EB02D6}"/>
              </a:ext>
            </a:extLst>
          </p:cNvPr>
          <p:cNvSpPr/>
          <p:nvPr/>
        </p:nvSpPr>
        <p:spPr>
          <a:xfrm>
            <a:off x="5363888" y="2429428"/>
            <a:ext cx="1464223" cy="2108391"/>
          </a:xfrm>
          <a:prstGeom prst="roundRect">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Secondary schools are more likely to have adapted their solution based on feedback from pupils (26%), compared to 15% of primary schools </a:t>
            </a:r>
          </a:p>
        </p:txBody>
      </p:sp>
      <p:sp>
        <p:nvSpPr>
          <p:cNvPr id="10" name="Text Placeholder 9">
            <a:extLst>
              <a:ext uri="{FF2B5EF4-FFF2-40B4-BE49-F238E27FC236}">
                <a16:creationId xmlns:a16="http://schemas.microsoft.com/office/drawing/2014/main" id="{3B25A9BB-C6A2-4EFB-B64B-DA742953D257}"/>
              </a:ext>
            </a:extLst>
          </p:cNvPr>
          <p:cNvSpPr>
            <a:spLocks noGrp="1"/>
          </p:cNvSpPr>
          <p:nvPr>
            <p:ph type="body" sz="quarter" idx="16"/>
          </p:nvPr>
        </p:nvSpPr>
        <p:spPr>
          <a:xfrm>
            <a:off x="6231250" y="1498721"/>
            <a:ext cx="5180750" cy="338554"/>
          </a:xfrm>
        </p:spPr>
        <p:txBody>
          <a:bodyPr/>
          <a:lstStyle/>
          <a:p>
            <a:r>
              <a:rPr lang="en-GB" dirty="0"/>
              <a:t>Effectiveness of changes made</a:t>
            </a:r>
          </a:p>
        </p:txBody>
      </p:sp>
      <p:graphicFrame>
        <p:nvGraphicFramePr>
          <p:cNvPr id="16" name="Chart Placeholder 15" descr="53% of parents said that the changes that schools had made in response to feedback were very or fairly effective.">
            <a:extLst>
              <a:ext uri="{FF2B5EF4-FFF2-40B4-BE49-F238E27FC236}">
                <a16:creationId xmlns:a16="http://schemas.microsoft.com/office/drawing/2014/main" id="{C5501125-83DB-496C-BBE4-DAB063F6ECE3}"/>
              </a:ext>
            </a:extLst>
          </p:cNvPr>
          <p:cNvGraphicFramePr>
            <a:graphicFrameLocks noGrp="1"/>
          </p:cNvGraphicFramePr>
          <p:nvPr>
            <p:ph type="chart" sz="quarter" idx="15"/>
            <p:extLst>
              <p:ext uri="{D42A27DB-BD31-4B8C-83A1-F6EECF244321}">
                <p14:modId xmlns:p14="http://schemas.microsoft.com/office/powerpoint/2010/main" val="2864260878"/>
              </p:ext>
            </p:extLst>
          </p:nvPr>
        </p:nvGraphicFramePr>
        <p:xfrm>
          <a:off x="6231250" y="1838324"/>
          <a:ext cx="5181600" cy="4258400"/>
        </p:xfrm>
        <a:graphic>
          <a:graphicData uri="http://schemas.openxmlformats.org/drawingml/2006/chart">
            <c:chart xmlns:c="http://schemas.openxmlformats.org/drawingml/2006/chart" xmlns:r="http://schemas.openxmlformats.org/officeDocument/2006/relationships" r:id="rId3"/>
          </a:graphicData>
        </a:graphic>
      </p:graphicFrame>
      <p:sp>
        <p:nvSpPr>
          <p:cNvPr id="18" name="Oval 17">
            <a:extLst>
              <a:ext uri="{FF2B5EF4-FFF2-40B4-BE49-F238E27FC236}">
                <a16:creationId xmlns:a16="http://schemas.microsoft.com/office/drawing/2014/main" id="{34B0DDA7-797A-46F1-8455-9DBB792DC8B2}"/>
              </a:ext>
              <a:ext uri="{C183D7F6-B498-43B3-948B-1728B52AA6E4}">
                <adec:decorative xmlns:adec="http://schemas.microsoft.com/office/drawing/2017/decorative" val="1"/>
              </a:ext>
            </a:extLst>
          </p:cNvPr>
          <p:cNvSpPr/>
          <p:nvPr/>
        </p:nvSpPr>
        <p:spPr>
          <a:xfrm rot="19393975">
            <a:off x="9268901" y="2994965"/>
            <a:ext cx="787862" cy="385047"/>
          </a:xfrm>
          <a:prstGeom prst="ellipse">
            <a:avLst/>
          </a:prstGeom>
          <a:solidFill>
            <a:schemeClr val="accent2">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18%</a:t>
            </a:r>
          </a:p>
        </p:txBody>
      </p:sp>
      <p:sp>
        <p:nvSpPr>
          <p:cNvPr id="19" name="Oval 18">
            <a:extLst>
              <a:ext uri="{FF2B5EF4-FFF2-40B4-BE49-F238E27FC236}">
                <a16:creationId xmlns:a16="http://schemas.microsoft.com/office/drawing/2014/main" id="{DFF5BE71-2F73-4520-A09B-11EC00502FF2}"/>
              </a:ext>
              <a:ext uri="{C183D7F6-B498-43B3-948B-1728B52AA6E4}">
                <adec:decorative xmlns:adec="http://schemas.microsoft.com/office/drawing/2017/decorative" val="1"/>
              </a:ext>
            </a:extLst>
          </p:cNvPr>
          <p:cNvSpPr/>
          <p:nvPr/>
        </p:nvSpPr>
        <p:spPr>
          <a:xfrm rot="19393975">
            <a:off x="9268901" y="4609946"/>
            <a:ext cx="787862" cy="385047"/>
          </a:xfrm>
          <a:prstGeom prst="ellipse">
            <a:avLst/>
          </a:prstGeom>
          <a:solidFill>
            <a:schemeClr val="accent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75000"/>
                    <a:lumOff val="25000"/>
                  </a:schemeClr>
                </a:solidFill>
              </a:rPr>
              <a:t>53%</a:t>
            </a:r>
          </a:p>
        </p:txBody>
      </p:sp>
      <p:sp>
        <p:nvSpPr>
          <p:cNvPr id="5" name="Footer Placeholder 4">
            <a:extLst>
              <a:ext uri="{FF2B5EF4-FFF2-40B4-BE49-F238E27FC236}">
                <a16:creationId xmlns:a16="http://schemas.microsoft.com/office/drawing/2014/main" id="{3545C9A3-6946-4EDD-99BB-26C1FA68CD53}"/>
              </a:ext>
            </a:extLst>
          </p:cNvPr>
          <p:cNvSpPr>
            <a:spLocks noGrp="1"/>
          </p:cNvSpPr>
          <p:nvPr>
            <p:ph type="ftr" sz="quarter" idx="17"/>
          </p:nvPr>
        </p:nvSpPr>
        <p:spPr>
          <a:xfrm>
            <a:off x="2095500" y="6096724"/>
            <a:ext cx="8943975" cy="509016"/>
          </a:xfrm>
        </p:spPr>
        <p:txBody>
          <a:bodyPr/>
          <a:lstStyle/>
          <a:p>
            <a:r>
              <a:rPr lang="en-US" sz="1000" dirty="0">
                <a:solidFill>
                  <a:schemeClr val="tx1"/>
                </a:solidFill>
              </a:rPr>
              <a:t>A5. Did the school adapt their remote learning solution based on feedback from either of the following? (Please select all that apply); A6. And how effective or ineffective would you say the changes made have been to support remote learning for your child? Base: Parents who have feedback on remote learning (n=328)</a:t>
            </a:r>
          </a:p>
        </p:txBody>
      </p:sp>
    </p:spTree>
    <p:extLst>
      <p:ext uri="{BB962C8B-B14F-4D97-AF65-F5344CB8AC3E}">
        <p14:creationId xmlns:p14="http://schemas.microsoft.com/office/powerpoint/2010/main" val="17816488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F928FE1-02D3-F54D-B434-F42E1E024AAA}"/>
              </a:ext>
            </a:extLst>
          </p:cNvPr>
          <p:cNvSpPr>
            <a:spLocks noGrp="1"/>
          </p:cNvSpPr>
          <p:nvPr>
            <p:ph type="title"/>
          </p:nvPr>
        </p:nvSpPr>
        <p:spPr>
          <a:xfrm>
            <a:off x="701400" y="315694"/>
            <a:ext cx="10634400" cy="830997"/>
          </a:xfrm>
        </p:spPr>
        <p:txBody>
          <a:bodyPr/>
          <a:lstStyle/>
          <a:p>
            <a:r>
              <a:rPr lang="en-US" dirty="0"/>
              <a:t>Four in ten teachers report that they would like to see guidance or additional training sessions on remote learning for pupils with SEND</a:t>
            </a:r>
          </a:p>
        </p:txBody>
      </p:sp>
      <p:sp>
        <p:nvSpPr>
          <p:cNvPr id="25" name="Text Placeholder 24">
            <a:extLst>
              <a:ext uri="{FF2B5EF4-FFF2-40B4-BE49-F238E27FC236}">
                <a16:creationId xmlns:a16="http://schemas.microsoft.com/office/drawing/2014/main" id="{0772C8B7-EFE8-3349-91D4-7CBED7F7E095}"/>
              </a:ext>
            </a:extLst>
          </p:cNvPr>
          <p:cNvSpPr>
            <a:spLocks noGrp="1"/>
          </p:cNvSpPr>
          <p:nvPr>
            <p:ph type="body" sz="quarter" idx="11"/>
          </p:nvPr>
        </p:nvSpPr>
        <p:spPr>
          <a:xfrm>
            <a:off x="777600" y="1516023"/>
            <a:ext cx="10634400" cy="338554"/>
          </a:xfrm>
        </p:spPr>
        <p:txBody>
          <a:bodyPr/>
          <a:lstStyle/>
          <a:p>
            <a:r>
              <a:rPr lang="en-GB" dirty="0"/>
              <a:t>Preferred support to be offered</a:t>
            </a:r>
            <a:endParaRPr lang="en-US" dirty="0"/>
          </a:p>
        </p:txBody>
      </p:sp>
      <p:sp>
        <p:nvSpPr>
          <p:cNvPr id="10" name="Rectangle 9">
            <a:extLst>
              <a:ext uri="{FF2B5EF4-FFF2-40B4-BE49-F238E27FC236}">
                <a16:creationId xmlns:a16="http://schemas.microsoft.com/office/drawing/2014/main" id="{16000B78-BB5A-4566-955A-566B9F156000}"/>
              </a:ext>
            </a:extLst>
          </p:cNvPr>
          <p:cNvSpPr/>
          <p:nvPr/>
        </p:nvSpPr>
        <p:spPr>
          <a:xfrm>
            <a:off x="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graphicFrame>
        <p:nvGraphicFramePr>
          <p:cNvPr id="8" name="Chart Placeholder 8" descr="41% of teachers said they would like to see guidance or training sessions on remote learning for pupils with SEND; 39% said they wanted guidance/training for pupils on using remote learning technology; 34% on how children learn remotely; 34% on how to set effective remote learning tasks and 32% on integrating remote learning with the curriculum."/>
          <p:cNvGraphicFramePr>
            <a:graphicFrameLocks noGrp="1"/>
          </p:cNvGraphicFramePr>
          <p:nvPr>
            <p:ph type="chart" sz="quarter" idx="12"/>
            <p:extLst>
              <p:ext uri="{D42A27DB-BD31-4B8C-83A1-F6EECF244321}">
                <p14:modId xmlns:p14="http://schemas.microsoft.com/office/powerpoint/2010/main" val="1600345723"/>
              </p:ext>
            </p:extLst>
          </p:nvPr>
        </p:nvGraphicFramePr>
        <p:xfrm>
          <a:off x="434975" y="2024672"/>
          <a:ext cx="10634663" cy="395838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Rounded Corners 8">
            <a:extLst>
              <a:ext uri="{FF2B5EF4-FFF2-40B4-BE49-F238E27FC236}">
                <a16:creationId xmlns:a16="http://schemas.microsoft.com/office/drawing/2014/main" id="{F620B301-5607-4B8E-B608-FC536927F81D}"/>
              </a:ext>
            </a:extLst>
          </p:cNvPr>
          <p:cNvSpPr/>
          <p:nvPr/>
        </p:nvSpPr>
        <p:spPr>
          <a:xfrm>
            <a:off x="8527951" y="4744782"/>
            <a:ext cx="3361312" cy="1326241"/>
          </a:xfrm>
          <a:prstGeom prst="round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Teachers in independent schools are most likely to report they do not need any support (20%), while teachers in maintained schools and academies are most likely to want training sessions for pupils on how to use technology (38% and 41% respectively).</a:t>
            </a:r>
          </a:p>
        </p:txBody>
      </p:sp>
      <p:sp>
        <p:nvSpPr>
          <p:cNvPr id="6" name="Footer Placeholder 11"/>
          <p:cNvSpPr>
            <a:spLocks noGrp="1"/>
          </p:cNvSpPr>
          <p:nvPr>
            <p:ph type="ftr" sz="quarter" idx="3"/>
          </p:nvPr>
        </p:nvSpPr>
        <p:spPr>
          <a:xfrm>
            <a:off x="2066924" y="6153150"/>
            <a:ext cx="8991601" cy="389156"/>
          </a:xfrm>
          <a:prstGeom prst="rect">
            <a:avLst/>
          </a:prstGeom>
        </p:spPr>
        <p:txBody>
          <a:bodyPr vert="horz" lIns="91440" tIns="0" rIns="91440" bIns="0" rtlCol="0" anchor="b" anchorCtr="0">
            <a:noAutofit/>
          </a:bodyPr>
          <a:lstStyle>
            <a:lvl1pPr algn="l">
              <a:defRPr sz="800">
                <a:solidFill>
                  <a:schemeClr val="tx1">
                    <a:tint val="75000"/>
                  </a:schemeClr>
                </a:solidFill>
              </a:defRPr>
            </a:lvl1pPr>
          </a:lstStyle>
          <a:p>
            <a:r>
              <a:rPr lang="en-GB" sz="1000" dirty="0">
                <a:solidFill>
                  <a:schemeClr val="tx1"/>
                </a:solidFill>
              </a:rPr>
              <a:t>Q13. </a:t>
            </a:r>
            <a:r>
              <a:rPr lang="en-US" sz="1000" dirty="0">
                <a:solidFill>
                  <a:schemeClr val="tx1"/>
                </a:solidFill>
              </a:rPr>
              <a:t>Which, if any, of the following would you like to see offered to support you and your pupils with remote learning? (Please select all that apply)</a:t>
            </a:r>
            <a:endParaRPr lang="en-GB" sz="1000" dirty="0">
              <a:solidFill>
                <a:schemeClr val="tx1"/>
              </a:solidFill>
            </a:endParaRPr>
          </a:p>
          <a:p>
            <a:r>
              <a:rPr lang="en-US" sz="1000" dirty="0">
                <a:solidFill>
                  <a:schemeClr val="tx1"/>
                </a:solidFill>
              </a:rPr>
              <a:t>Base: All teachers whose school offers remote learning (n=969)</a:t>
            </a:r>
          </a:p>
        </p:txBody>
      </p:sp>
    </p:spTree>
    <p:extLst>
      <p:ext uri="{BB962C8B-B14F-4D97-AF65-F5344CB8AC3E}">
        <p14:creationId xmlns:p14="http://schemas.microsoft.com/office/powerpoint/2010/main" val="1695514991"/>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1648"/>
            <a:ext cx="11521192" cy="1200329"/>
          </a:xfrm>
        </p:spPr>
        <p:txBody>
          <a:bodyPr/>
          <a:lstStyle/>
          <a:p>
            <a:r>
              <a:rPr lang="en-GB" dirty="0"/>
              <a:t>A third of parents (34%) see spending more time with their children as a benefit of remote learning. Three in ten (30%) also feel that they have a better understanding of what their child is learning</a:t>
            </a:r>
            <a:endParaRPr dirty="0"/>
          </a:p>
        </p:txBody>
      </p:sp>
      <p:sp>
        <p:nvSpPr>
          <p:cNvPr id="8" name="Text Placeholder 24">
            <a:extLst>
              <a:ext uri="{FF2B5EF4-FFF2-40B4-BE49-F238E27FC236}">
                <a16:creationId xmlns:a16="http://schemas.microsoft.com/office/drawing/2014/main" id="{0772C8B7-EFE8-3349-91D4-7CBED7F7E095}"/>
              </a:ext>
            </a:extLst>
          </p:cNvPr>
          <p:cNvSpPr txBox="1">
            <a:spLocks/>
          </p:cNvSpPr>
          <p:nvPr/>
        </p:nvSpPr>
        <p:spPr>
          <a:xfrm>
            <a:off x="777600" y="1516023"/>
            <a:ext cx="10634400" cy="338554"/>
          </a:xfrm>
          <a:prstGeom prst="rect">
            <a:avLst/>
          </a:prstGeom>
          <a:solidFill>
            <a:srgbClr val="F7F6FB"/>
          </a:solidFill>
        </p:spPr>
        <p:txBody>
          <a:bodyPr vert="horz" lIns="91440" tIns="45720" rIns="91440" bIns="45720" rtlCol="0" anchor="t">
            <a:noAutofit/>
          </a:bodyPr>
          <a:lstStyle>
            <a:lvl1pPr marL="0" indent="0" algn="l" defTabSz="685800" rtl="0" eaLnBrk="1" latinLnBrk="0" hangingPunct="1">
              <a:lnSpc>
                <a:spcPct val="100000"/>
              </a:lnSpc>
              <a:spcBef>
                <a:spcPts val="0"/>
              </a:spcBef>
              <a:buFont typeface="Arial"/>
              <a:buNone/>
              <a:defRPr sz="2400"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GB" sz="1600" dirty="0"/>
              <a:t>Benefits of children learning remotely</a:t>
            </a:r>
            <a:endParaRPr lang="en-US" sz="1600" dirty="0"/>
          </a:p>
        </p:txBody>
      </p:sp>
      <p:sp>
        <p:nvSpPr>
          <p:cNvPr id="7" name="Rectangle 6">
            <a:extLst>
              <a:ext uri="{FF2B5EF4-FFF2-40B4-BE49-F238E27FC236}">
                <a16:creationId xmlns:a16="http://schemas.microsoft.com/office/drawing/2014/main" id="{1389EF2C-EA31-4B24-9985-DC2415D8A7B2}"/>
              </a:ext>
            </a:extLst>
          </p:cNvPr>
          <p:cNvSpPr/>
          <p:nvPr/>
        </p:nvSpPr>
        <p:spPr>
          <a:xfrm>
            <a:off x="0" y="2472580"/>
            <a:ext cx="352425" cy="2217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Parents</a:t>
            </a:r>
          </a:p>
        </p:txBody>
      </p:sp>
      <p:graphicFrame>
        <p:nvGraphicFramePr>
          <p:cNvPr id="4" name="Chart Placeholder 3" descr="In terms of the benefits of remote learning, 30% of parents said they had a better understanding of their children's learning, 34% said they could spend more time with their child, 23% said they could support their learning more and 20% said they were not distracted by classmates. 22% said that there had been no benefits to remote learning."/>
          <p:cNvGraphicFramePr>
            <a:graphicFrameLocks noGrp="1"/>
          </p:cNvGraphicFramePr>
          <p:nvPr>
            <p:ph type="chart" sz="quarter" idx="11"/>
            <p:extLst>
              <p:ext uri="{D42A27DB-BD31-4B8C-83A1-F6EECF244321}">
                <p14:modId xmlns:p14="http://schemas.microsoft.com/office/powerpoint/2010/main" val="2363030585"/>
              </p:ext>
            </p:extLst>
          </p:nvPr>
        </p:nvGraphicFramePr>
        <p:xfrm>
          <a:off x="458857" y="1687693"/>
          <a:ext cx="11614785" cy="3482613"/>
        </p:xfrm>
        <a:graphic>
          <a:graphicData uri="http://schemas.openxmlformats.org/drawingml/2006/chart">
            <c:chart xmlns:c="http://schemas.openxmlformats.org/drawingml/2006/chart" xmlns:r="http://schemas.openxmlformats.org/officeDocument/2006/relationships" r:id="rId2"/>
          </a:graphicData>
        </a:graphic>
      </p:graphicFrame>
      <p:sp>
        <p:nvSpPr>
          <p:cNvPr id="9" name="Speech Bubble: Rectangle with Corners Rounded 8">
            <a:extLst>
              <a:ext uri="{FF2B5EF4-FFF2-40B4-BE49-F238E27FC236}">
                <a16:creationId xmlns:a16="http://schemas.microsoft.com/office/drawing/2014/main" id="{1C42C472-E9A3-41A5-815E-95779656E2E2}"/>
              </a:ext>
            </a:extLst>
          </p:cNvPr>
          <p:cNvSpPr/>
          <p:nvPr/>
        </p:nvSpPr>
        <p:spPr>
          <a:xfrm>
            <a:off x="777600" y="5079624"/>
            <a:ext cx="10869080" cy="771747"/>
          </a:xfrm>
          <a:prstGeom prst="wedgeRoundRectCallout">
            <a:avLst>
              <a:gd name="adj1" fmla="val 17755"/>
              <a:gd name="adj2" fmla="val -55486"/>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Parents of children with SEND are significantly more likely than other to feel ‘remote learning is more accessible for my child’ (11% compared with 6% without SEND), however these parents are also more likely to state there have been no benefits (28% compared with 21%). Parents who work full time are also more likely to feel there are no benefits (24% compared with 19% who are not working). </a:t>
            </a:r>
          </a:p>
        </p:txBody>
      </p:sp>
      <p:sp>
        <p:nvSpPr>
          <p:cNvPr id="5" name="Text Placeholder 4"/>
          <p:cNvSpPr>
            <a:spLocks noGrp="1"/>
          </p:cNvSpPr>
          <p:nvPr>
            <p:ph type="body" sz="quarter" idx="12"/>
          </p:nvPr>
        </p:nvSpPr>
        <p:spPr>
          <a:xfrm>
            <a:off x="2085974" y="6236370"/>
            <a:ext cx="8877301" cy="450180"/>
          </a:xfrm>
        </p:spPr>
        <p:txBody>
          <a:bodyPr>
            <a:normAutofit/>
          </a:bodyPr>
          <a:lstStyle/>
          <a:p>
            <a:r>
              <a:rPr lang="en-US" sz="1050" dirty="0"/>
              <a:t>A2. What, if any, benefits have there been from your child's remote learning? </a:t>
            </a:r>
            <a:r>
              <a:rPr lang="en-US" sz="1050" dirty="0">
                <a:solidFill>
                  <a:schemeClr val="tx1"/>
                </a:solidFill>
              </a:rPr>
              <a:t>Base: All parents with a child with experience of remote learning (n=987)</a:t>
            </a:r>
          </a:p>
          <a:p>
            <a:endParaRPr lang="en-US" sz="1050" dirty="0"/>
          </a:p>
        </p:txBody>
      </p:sp>
    </p:spTree>
    <p:extLst>
      <p:ext uri="{BB962C8B-B14F-4D97-AF65-F5344CB8AC3E}">
        <p14:creationId xmlns:p14="http://schemas.microsoft.com/office/powerpoint/2010/main" val="1910751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13022" y="3269827"/>
            <a:ext cx="12192001" cy="86933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lendar">
            <a:extLst>
              <a:ext uri="{C183D7F6-B498-43B3-948B-1728B52AA6E4}">
                <adec:decorative xmlns:adec="http://schemas.microsoft.com/office/drawing/2017/decorative" val="1"/>
              </a:ext>
            </a:extLst>
          </p:cNvPr>
          <p:cNvSpPr>
            <a:spLocks noChangeAspect="1" noEditPoints="1"/>
          </p:cNvSpPr>
          <p:nvPr/>
        </p:nvSpPr>
        <p:spPr bwMode="auto">
          <a:xfrm>
            <a:off x="434046" y="3486823"/>
            <a:ext cx="439156" cy="439157"/>
          </a:xfrm>
          <a:custGeom>
            <a:avLst/>
            <a:gdLst>
              <a:gd name="T0" fmla="*/ 120 w 667"/>
              <a:gd name="T1" fmla="*/ 27 h 667"/>
              <a:gd name="T2" fmla="*/ 8 w 667"/>
              <a:gd name="T3" fmla="*/ 61 h 667"/>
              <a:gd name="T4" fmla="*/ 8 w 667"/>
              <a:gd name="T5" fmla="*/ 659 h 667"/>
              <a:gd name="T6" fmla="*/ 659 w 667"/>
              <a:gd name="T7" fmla="*/ 659 h 667"/>
              <a:gd name="T8" fmla="*/ 659 w 667"/>
              <a:gd name="T9" fmla="*/ 61 h 667"/>
              <a:gd name="T10" fmla="*/ 547 w 667"/>
              <a:gd name="T11" fmla="*/ 27 h 667"/>
              <a:gd name="T12" fmla="*/ 493 w 667"/>
              <a:gd name="T13" fmla="*/ 0 h 667"/>
              <a:gd name="T14" fmla="*/ 467 w 667"/>
              <a:gd name="T15" fmla="*/ 54 h 667"/>
              <a:gd name="T16" fmla="*/ 192 w 667"/>
              <a:gd name="T17" fmla="*/ 8 h 667"/>
              <a:gd name="T18" fmla="*/ 147 w 667"/>
              <a:gd name="T19" fmla="*/ 27 h 667"/>
              <a:gd name="T20" fmla="*/ 147 w 667"/>
              <a:gd name="T21" fmla="*/ 107 h 667"/>
              <a:gd name="T22" fmla="*/ 520 w 667"/>
              <a:gd name="T23" fmla="*/ 27 h 667"/>
              <a:gd name="T24" fmla="*/ 493 w 667"/>
              <a:gd name="T25" fmla="*/ 27 h 667"/>
              <a:gd name="T26" fmla="*/ 120 w 667"/>
              <a:gd name="T27" fmla="*/ 107 h 667"/>
              <a:gd name="T28" fmla="*/ 173 w 667"/>
              <a:gd name="T29" fmla="*/ 134 h 667"/>
              <a:gd name="T30" fmla="*/ 200 w 667"/>
              <a:gd name="T31" fmla="*/ 80 h 667"/>
              <a:gd name="T32" fmla="*/ 474 w 667"/>
              <a:gd name="T33" fmla="*/ 126 h 667"/>
              <a:gd name="T34" fmla="*/ 539 w 667"/>
              <a:gd name="T35" fmla="*/ 126 h 667"/>
              <a:gd name="T36" fmla="*/ 640 w 667"/>
              <a:gd name="T37" fmla="*/ 80 h 667"/>
              <a:gd name="T38" fmla="*/ 27 w 667"/>
              <a:gd name="T39" fmla="*/ 80 h 667"/>
              <a:gd name="T40" fmla="*/ 640 w 667"/>
              <a:gd name="T41" fmla="*/ 640 h 667"/>
              <a:gd name="T42" fmla="*/ 93 w 667"/>
              <a:gd name="T43" fmla="*/ 280 h 667"/>
              <a:gd name="T44" fmla="*/ 93 w 667"/>
              <a:gd name="T45" fmla="*/ 587 h 667"/>
              <a:gd name="T46" fmla="*/ 587 w 667"/>
              <a:gd name="T47" fmla="*/ 574 h 667"/>
              <a:gd name="T48" fmla="*/ 93 w 667"/>
              <a:gd name="T49" fmla="*/ 280 h 667"/>
              <a:gd name="T50" fmla="*/ 200 w 667"/>
              <a:gd name="T51" fmla="*/ 374 h 667"/>
              <a:gd name="T52" fmla="*/ 227 w 667"/>
              <a:gd name="T53" fmla="*/ 307 h 667"/>
              <a:gd name="T54" fmla="*/ 227 w 667"/>
              <a:gd name="T55" fmla="*/ 374 h 667"/>
              <a:gd name="T56" fmla="*/ 440 w 667"/>
              <a:gd name="T57" fmla="*/ 307 h 667"/>
              <a:gd name="T58" fmla="*/ 347 w 667"/>
              <a:gd name="T59" fmla="*/ 307 h 667"/>
              <a:gd name="T60" fmla="*/ 560 w 667"/>
              <a:gd name="T61" fmla="*/ 374 h 667"/>
              <a:gd name="T62" fmla="*/ 107 w 667"/>
              <a:gd name="T63" fmla="*/ 400 h 667"/>
              <a:gd name="T64" fmla="*/ 107 w 667"/>
              <a:gd name="T65" fmla="*/ 467 h 667"/>
              <a:gd name="T66" fmla="*/ 320 w 667"/>
              <a:gd name="T67" fmla="*/ 400 h 667"/>
              <a:gd name="T68" fmla="*/ 227 w 667"/>
              <a:gd name="T69" fmla="*/ 400 h 667"/>
              <a:gd name="T70" fmla="*/ 440 w 667"/>
              <a:gd name="T71" fmla="*/ 467 h 667"/>
              <a:gd name="T72" fmla="*/ 467 w 667"/>
              <a:gd name="T73" fmla="*/ 400 h 667"/>
              <a:gd name="T74" fmla="*/ 467 w 667"/>
              <a:gd name="T75" fmla="*/ 467 h 667"/>
              <a:gd name="T76" fmla="*/ 200 w 667"/>
              <a:gd name="T77" fmla="*/ 494 h 667"/>
              <a:gd name="T78" fmla="*/ 107 w 667"/>
              <a:gd name="T79" fmla="*/ 494 h 667"/>
              <a:gd name="T80" fmla="*/ 320 w 667"/>
              <a:gd name="T81" fmla="*/ 560 h 667"/>
              <a:gd name="T82" fmla="*/ 347 w 667"/>
              <a:gd name="T83" fmla="*/ 494 h 667"/>
              <a:gd name="T84" fmla="*/ 400 w 667"/>
              <a:gd name="T85" fmla="*/ 560 h 667"/>
              <a:gd name="T86" fmla="*/ 467 w 667"/>
              <a:gd name="T87" fmla="*/ 494 h 667"/>
              <a:gd name="T88" fmla="*/ 467 w 667"/>
              <a:gd name="T89" fmla="*/ 56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7" h="667">
                <a:moveTo>
                  <a:pt x="147" y="0"/>
                </a:moveTo>
                <a:cubicBezTo>
                  <a:pt x="140" y="0"/>
                  <a:pt x="133" y="3"/>
                  <a:pt x="128" y="8"/>
                </a:cubicBezTo>
                <a:cubicBezTo>
                  <a:pt x="123" y="13"/>
                  <a:pt x="120" y="20"/>
                  <a:pt x="120" y="27"/>
                </a:cubicBezTo>
                <a:lnTo>
                  <a:pt x="120" y="54"/>
                </a:lnTo>
                <a:lnTo>
                  <a:pt x="27" y="54"/>
                </a:lnTo>
                <a:cubicBezTo>
                  <a:pt x="20" y="54"/>
                  <a:pt x="13" y="56"/>
                  <a:pt x="8" y="61"/>
                </a:cubicBezTo>
                <a:cubicBezTo>
                  <a:pt x="3" y="66"/>
                  <a:pt x="0" y="73"/>
                  <a:pt x="0" y="80"/>
                </a:cubicBezTo>
                <a:lnTo>
                  <a:pt x="0" y="640"/>
                </a:lnTo>
                <a:cubicBezTo>
                  <a:pt x="0" y="647"/>
                  <a:pt x="3" y="654"/>
                  <a:pt x="8" y="659"/>
                </a:cubicBezTo>
                <a:cubicBezTo>
                  <a:pt x="13" y="664"/>
                  <a:pt x="20" y="667"/>
                  <a:pt x="27" y="667"/>
                </a:cubicBezTo>
                <a:lnTo>
                  <a:pt x="640" y="667"/>
                </a:lnTo>
                <a:cubicBezTo>
                  <a:pt x="647" y="667"/>
                  <a:pt x="654" y="664"/>
                  <a:pt x="659" y="659"/>
                </a:cubicBezTo>
                <a:cubicBezTo>
                  <a:pt x="664" y="654"/>
                  <a:pt x="667" y="647"/>
                  <a:pt x="667" y="640"/>
                </a:cubicBezTo>
                <a:lnTo>
                  <a:pt x="667" y="80"/>
                </a:lnTo>
                <a:cubicBezTo>
                  <a:pt x="667" y="73"/>
                  <a:pt x="664" y="66"/>
                  <a:pt x="659" y="61"/>
                </a:cubicBezTo>
                <a:cubicBezTo>
                  <a:pt x="654" y="56"/>
                  <a:pt x="647" y="54"/>
                  <a:pt x="640" y="54"/>
                </a:cubicBezTo>
                <a:lnTo>
                  <a:pt x="547" y="54"/>
                </a:lnTo>
                <a:lnTo>
                  <a:pt x="547" y="27"/>
                </a:lnTo>
                <a:cubicBezTo>
                  <a:pt x="547" y="20"/>
                  <a:pt x="544" y="13"/>
                  <a:pt x="539" y="8"/>
                </a:cubicBezTo>
                <a:cubicBezTo>
                  <a:pt x="534" y="3"/>
                  <a:pt x="527" y="0"/>
                  <a:pt x="520" y="0"/>
                </a:cubicBezTo>
                <a:lnTo>
                  <a:pt x="493" y="0"/>
                </a:lnTo>
                <a:cubicBezTo>
                  <a:pt x="486" y="0"/>
                  <a:pt x="479" y="3"/>
                  <a:pt x="474" y="8"/>
                </a:cubicBezTo>
                <a:cubicBezTo>
                  <a:pt x="469" y="13"/>
                  <a:pt x="467" y="20"/>
                  <a:pt x="467" y="27"/>
                </a:cubicBezTo>
                <a:lnTo>
                  <a:pt x="467" y="54"/>
                </a:lnTo>
                <a:lnTo>
                  <a:pt x="200" y="54"/>
                </a:lnTo>
                <a:lnTo>
                  <a:pt x="200" y="27"/>
                </a:lnTo>
                <a:cubicBezTo>
                  <a:pt x="200" y="20"/>
                  <a:pt x="197" y="13"/>
                  <a:pt x="192" y="8"/>
                </a:cubicBezTo>
                <a:cubicBezTo>
                  <a:pt x="187" y="3"/>
                  <a:pt x="180" y="0"/>
                  <a:pt x="173" y="0"/>
                </a:cubicBezTo>
                <a:lnTo>
                  <a:pt x="147" y="0"/>
                </a:lnTo>
                <a:close/>
                <a:moveTo>
                  <a:pt x="147" y="27"/>
                </a:moveTo>
                <a:lnTo>
                  <a:pt x="173" y="27"/>
                </a:lnTo>
                <a:lnTo>
                  <a:pt x="173" y="107"/>
                </a:lnTo>
                <a:lnTo>
                  <a:pt x="147" y="107"/>
                </a:lnTo>
                <a:lnTo>
                  <a:pt x="147" y="27"/>
                </a:lnTo>
                <a:close/>
                <a:moveTo>
                  <a:pt x="493" y="27"/>
                </a:moveTo>
                <a:lnTo>
                  <a:pt x="520" y="27"/>
                </a:lnTo>
                <a:lnTo>
                  <a:pt x="520" y="107"/>
                </a:lnTo>
                <a:lnTo>
                  <a:pt x="493" y="107"/>
                </a:lnTo>
                <a:lnTo>
                  <a:pt x="493" y="27"/>
                </a:lnTo>
                <a:close/>
                <a:moveTo>
                  <a:pt x="27" y="80"/>
                </a:moveTo>
                <a:lnTo>
                  <a:pt x="120" y="80"/>
                </a:lnTo>
                <a:lnTo>
                  <a:pt x="120" y="107"/>
                </a:lnTo>
                <a:cubicBezTo>
                  <a:pt x="120" y="114"/>
                  <a:pt x="123" y="121"/>
                  <a:pt x="128" y="126"/>
                </a:cubicBezTo>
                <a:cubicBezTo>
                  <a:pt x="133" y="131"/>
                  <a:pt x="140" y="134"/>
                  <a:pt x="147" y="134"/>
                </a:cubicBezTo>
                <a:lnTo>
                  <a:pt x="173" y="134"/>
                </a:lnTo>
                <a:cubicBezTo>
                  <a:pt x="180" y="134"/>
                  <a:pt x="187" y="131"/>
                  <a:pt x="192" y="126"/>
                </a:cubicBezTo>
                <a:cubicBezTo>
                  <a:pt x="197" y="121"/>
                  <a:pt x="200" y="114"/>
                  <a:pt x="200" y="107"/>
                </a:cubicBezTo>
                <a:lnTo>
                  <a:pt x="200" y="80"/>
                </a:lnTo>
                <a:lnTo>
                  <a:pt x="467" y="80"/>
                </a:lnTo>
                <a:lnTo>
                  <a:pt x="467" y="107"/>
                </a:lnTo>
                <a:cubicBezTo>
                  <a:pt x="467" y="114"/>
                  <a:pt x="469" y="121"/>
                  <a:pt x="474" y="126"/>
                </a:cubicBezTo>
                <a:cubicBezTo>
                  <a:pt x="479" y="131"/>
                  <a:pt x="486" y="134"/>
                  <a:pt x="493" y="134"/>
                </a:cubicBezTo>
                <a:lnTo>
                  <a:pt x="520" y="134"/>
                </a:lnTo>
                <a:cubicBezTo>
                  <a:pt x="527" y="134"/>
                  <a:pt x="534" y="131"/>
                  <a:pt x="539" y="126"/>
                </a:cubicBezTo>
                <a:cubicBezTo>
                  <a:pt x="544" y="121"/>
                  <a:pt x="547" y="114"/>
                  <a:pt x="547" y="107"/>
                </a:cubicBezTo>
                <a:lnTo>
                  <a:pt x="547" y="80"/>
                </a:lnTo>
                <a:lnTo>
                  <a:pt x="640" y="80"/>
                </a:lnTo>
                <a:lnTo>
                  <a:pt x="640" y="187"/>
                </a:lnTo>
                <a:lnTo>
                  <a:pt x="27" y="187"/>
                </a:lnTo>
                <a:lnTo>
                  <a:pt x="27" y="80"/>
                </a:lnTo>
                <a:close/>
                <a:moveTo>
                  <a:pt x="27" y="214"/>
                </a:moveTo>
                <a:lnTo>
                  <a:pt x="640" y="214"/>
                </a:lnTo>
                <a:lnTo>
                  <a:pt x="640" y="640"/>
                </a:lnTo>
                <a:lnTo>
                  <a:pt x="27" y="640"/>
                </a:lnTo>
                <a:lnTo>
                  <a:pt x="27" y="214"/>
                </a:lnTo>
                <a:close/>
                <a:moveTo>
                  <a:pt x="93" y="280"/>
                </a:moveTo>
                <a:cubicBezTo>
                  <a:pt x="86" y="280"/>
                  <a:pt x="80" y="286"/>
                  <a:pt x="80" y="294"/>
                </a:cubicBezTo>
                <a:lnTo>
                  <a:pt x="80" y="574"/>
                </a:lnTo>
                <a:cubicBezTo>
                  <a:pt x="80" y="581"/>
                  <a:pt x="86" y="587"/>
                  <a:pt x="93" y="587"/>
                </a:cubicBezTo>
                <a:lnTo>
                  <a:pt x="400" y="587"/>
                </a:lnTo>
                <a:lnTo>
                  <a:pt x="573" y="587"/>
                </a:lnTo>
                <a:cubicBezTo>
                  <a:pt x="581" y="587"/>
                  <a:pt x="587" y="581"/>
                  <a:pt x="587" y="574"/>
                </a:cubicBezTo>
                <a:lnTo>
                  <a:pt x="587" y="294"/>
                </a:lnTo>
                <a:cubicBezTo>
                  <a:pt x="587" y="286"/>
                  <a:pt x="581" y="280"/>
                  <a:pt x="573" y="280"/>
                </a:cubicBezTo>
                <a:lnTo>
                  <a:pt x="93" y="280"/>
                </a:lnTo>
                <a:close/>
                <a:moveTo>
                  <a:pt x="107" y="307"/>
                </a:moveTo>
                <a:lnTo>
                  <a:pt x="200" y="307"/>
                </a:lnTo>
                <a:lnTo>
                  <a:pt x="200" y="374"/>
                </a:lnTo>
                <a:lnTo>
                  <a:pt x="107" y="374"/>
                </a:lnTo>
                <a:lnTo>
                  <a:pt x="107" y="307"/>
                </a:lnTo>
                <a:close/>
                <a:moveTo>
                  <a:pt x="227" y="307"/>
                </a:moveTo>
                <a:lnTo>
                  <a:pt x="320" y="307"/>
                </a:lnTo>
                <a:lnTo>
                  <a:pt x="320" y="374"/>
                </a:lnTo>
                <a:lnTo>
                  <a:pt x="227" y="374"/>
                </a:lnTo>
                <a:lnTo>
                  <a:pt x="227" y="307"/>
                </a:lnTo>
                <a:close/>
                <a:moveTo>
                  <a:pt x="347" y="307"/>
                </a:moveTo>
                <a:lnTo>
                  <a:pt x="440" y="307"/>
                </a:lnTo>
                <a:lnTo>
                  <a:pt x="440" y="374"/>
                </a:lnTo>
                <a:lnTo>
                  <a:pt x="347" y="374"/>
                </a:lnTo>
                <a:lnTo>
                  <a:pt x="347" y="307"/>
                </a:lnTo>
                <a:close/>
                <a:moveTo>
                  <a:pt x="467" y="307"/>
                </a:moveTo>
                <a:lnTo>
                  <a:pt x="560" y="307"/>
                </a:lnTo>
                <a:lnTo>
                  <a:pt x="560" y="374"/>
                </a:lnTo>
                <a:lnTo>
                  <a:pt x="467" y="374"/>
                </a:lnTo>
                <a:lnTo>
                  <a:pt x="467" y="307"/>
                </a:lnTo>
                <a:close/>
                <a:moveTo>
                  <a:pt x="107" y="400"/>
                </a:moveTo>
                <a:lnTo>
                  <a:pt x="200" y="400"/>
                </a:lnTo>
                <a:lnTo>
                  <a:pt x="200" y="467"/>
                </a:lnTo>
                <a:lnTo>
                  <a:pt x="107" y="467"/>
                </a:lnTo>
                <a:lnTo>
                  <a:pt x="107" y="400"/>
                </a:lnTo>
                <a:close/>
                <a:moveTo>
                  <a:pt x="227" y="400"/>
                </a:moveTo>
                <a:lnTo>
                  <a:pt x="320" y="400"/>
                </a:lnTo>
                <a:lnTo>
                  <a:pt x="320" y="467"/>
                </a:lnTo>
                <a:lnTo>
                  <a:pt x="227" y="467"/>
                </a:lnTo>
                <a:lnTo>
                  <a:pt x="227" y="400"/>
                </a:lnTo>
                <a:close/>
                <a:moveTo>
                  <a:pt x="347" y="400"/>
                </a:moveTo>
                <a:lnTo>
                  <a:pt x="440" y="400"/>
                </a:lnTo>
                <a:lnTo>
                  <a:pt x="440" y="467"/>
                </a:lnTo>
                <a:lnTo>
                  <a:pt x="347" y="467"/>
                </a:lnTo>
                <a:lnTo>
                  <a:pt x="347" y="400"/>
                </a:lnTo>
                <a:close/>
                <a:moveTo>
                  <a:pt x="467" y="400"/>
                </a:moveTo>
                <a:lnTo>
                  <a:pt x="560" y="400"/>
                </a:lnTo>
                <a:lnTo>
                  <a:pt x="560" y="467"/>
                </a:lnTo>
                <a:lnTo>
                  <a:pt x="467" y="467"/>
                </a:lnTo>
                <a:lnTo>
                  <a:pt x="467" y="400"/>
                </a:lnTo>
                <a:close/>
                <a:moveTo>
                  <a:pt x="107" y="494"/>
                </a:moveTo>
                <a:lnTo>
                  <a:pt x="200" y="494"/>
                </a:lnTo>
                <a:lnTo>
                  <a:pt x="200" y="560"/>
                </a:lnTo>
                <a:lnTo>
                  <a:pt x="107" y="560"/>
                </a:lnTo>
                <a:lnTo>
                  <a:pt x="107" y="494"/>
                </a:lnTo>
                <a:close/>
                <a:moveTo>
                  <a:pt x="227" y="494"/>
                </a:moveTo>
                <a:lnTo>
                  <a:pt x="320" y="494"/>
                </a:lnTo>
                <a:lnTo>
                  <a:pt x="320" y="560"/>
                </a:lnTo>
                <a:lnTo>
                  <a:pt x="227" y="560"/>
                </a:lnTo>
                <a:lnTo>
                  <a:pt x="227" y="494"/>
                </a:lnTo>
                <a:close/>
                <a:moveTo>
                  <a:pt x="347" y="494"/>
                </a:moveTo>
                <a:lnTo>
                  <a:pt x="440" y="494"/>
                </a:lnTo>
                <a:lnTo>
                  <a:pt x="440" y="560"/>
                </a:lnTo>
                <a:lnTo>
                  <a:pt x="400" y="560"/>
                </a:lnTo>
                <a:lnTo>
                  <a:pt x="347" y="560"/>
                </a:lnTo>
                <a:lnTo>
                  <a:pt x="347" y="494"/>
                </a:lnTo>
                <a:close/>
                <a:moveTo>
                  <a:pt x="467" y="494"/>
                </a:moveTo>
                <a:lnTo>
                  <a:pt x="560" y="494"/>
                </a:lnTo>
                <a:lnTo>
                  <a:pt x="560" y="560"/>
                </a:lnTo>
                <a:lnTo>
                  <a:pt x="467" y="560"/>
                </a:lnTo>
                <a:lnTo>
                  <a:pt x="467" y="49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schemeClr val="bg1"/>
              </a:solidFill>
              <a:latin typeface="Segoe UI" panose="020B0502040204020203" pitchFamily="34" charset="0"/>
              <a:cs typeface="Segoe UI" panose="020B0502040204020203" pitchFamily="34" charset="0"/>
            </a:endParaRPr>
          </a:p>
        </p:txBody>
      </p:sp>
      <p:grpSp>
        <p:nvGrpSpPr>
          <p:cNvPr id="21" name="Group 20">
            <a:extLst>
              <a:ext uri="{C183D7F6-B498-43B3-948B-1728B52AA6E4}">
                <adec:decorative xmlns:adec="http://schemas.microsoft.com/office/drawing/2017/decorative" val="1"/>
              </a:ext>
            </a:extLst>
          </p:cNvPr>
          <p:cNvGrpSpPr/>
          <p:nvPr/>
        </p:nvGrpSpPr>
        <p:grpSpPr>
          <a:xfrm>
            <a:off x="4630511" y="3376016"/>
            <a:ext cx="482792" cy="624683"/>
            <a:chOff x="9767888" y="4470401"/>
            <a:chExt cx="427038" cy="538163"/>
          </a:xfrm>
          <a:solidFill>
            <a:schemeClr val="accent1">
              <a:lumMod val="60000"/>
              <a:lumOff val="40000"/>
            </a:schemeClr>
          </a:solidFill>
        </p:grpSpPr>
        <p:sp>
          <p:nvSpPr>
            <p:cNvPr id="22" name="Freeform 16"/>
            <p:cNvSpPr>
              <a:spLocks noEditPoints="1"/>
            </p:cNvSpPr>
            <p:nvPr/>
          </p:nvSpPr>
          <p:spPr bwMode="auto">
            <a:xfrm>
              <a:off x="9767888" y="4470401"/>
              <a:ext cx="427038" cy="538163"/>
            </a:xfrm>
            <a:custGeom>
              <a:avLst/>
              <a:gdLst>
                <a:gd name="T0" fmla="*/ 140 w 152"/>
                <a:gd name="T1" fmla="*/ 0 h 192"/>
                <a:gd name="T2" fmla="*/ 12 w 152"/>
                <a:gd name="T3" fmla="*/ 0 h 192"/>
                <a:gd name="T4" fmla="*/ 0 w 152"/>
                <a:gd name="T5" fmla="*/ 12 h 192"/>
                <a:gd name="T6" fmla="*/ 0 w 152"/>
                <a:gd name="T7" fmla="*/ 180 h 192"/>
                <a:gd name="T8" fmla="*/ 12 w 152"/>
                <a:gd name="T9" fmla="*/ 192 h 192"/>
                <a:gd name="T10" fmla="*/ 140 w 152"/>
                <a:gd name="T11" fmla="*/ 192 h 192"/>
                <a:gd name="T12" fmla="*/ 152 w 152"/>
                <a:gd name="T13" fmla="*/ 180 h 192"/>
                <a:gd name="T14" fmla="*/ 152 w 152"/>
                <a:gd name="T15" fmla="*/ 12 h 192"/>
                <a:gd name="T16" fmla="*/ 140 w 152"/>
                <a:gd name="T17" fmla="*/ 0 h 192"/>
                <a:gd name="T18" fmla="*/ 72 w 152"/>
                <a:gd name="T19" fmla="*/ 172 h 192"/>
                <a:gd name="T20" fmla="*/ 68 w 152"/>
                <a:gd name="T21" fmla="*/ 176 h 192"/>
                <a:gd name="T22" fmla="*/ 20 w 152"/>
                <a:gd name="T23" fmla="*/ 176 h 192"/>
                <a:gd name="T24" fmla="*/ 16 w 152"/>
                <a:gd name="T25" fmla="*/ 172 h 192"/>
                <a:gd name="T26" fmla="*/ 16 w 152"/>
                <a:gd name="T27" fmla="*/ 140 h 192"/>
                <a:gd name="T28" fmla="*/ 20 w 152"/>
                <a:gd name="T29" fmla="*/ 136 h 192"/>
                <a:gd name="T30" fmla="*/ 68 w 152"/>
                <a:gd name="T31" fmla="*/ 136 h 192"/>
                <a:gd name="T32" fmla="*/ 72 w 152"/>
                <a:gd name="T33" fmla="*/ 140 h 192"/>
                <a:gd name="T34" fmla="*/ 72 w 152"/>
                <a:gd name="T35" fmla="*/ 172 h 192"/>
                <a:gd name="T36" fmla="*/ 72 w 152"/>
                <a:gd name="T37" fmla="*/ 124 h 192"/>
                <a:gd name="T38" fmla="*/ 68 w 152"/>
                <a:gd name="T39" fmla="*/ 128 h 192"/>
                <a:gd name="T40" fmla="*/ 20 w 152"/>
                <a:gd name="T41" fmla="*/ 128 h 192"/>
                <a:gd name="T42" fmla="*/ 16 w 152"/>
                <a:gd name="T43" fmla="*/ 124 h 192"/>
                <a:gd name="T44" fmla="*/ 16 w 152"/>
                <a:gd name="T45" fmla="*/ 92 h 192"/>
                <a:gd name="T46" fmla="*/ 20 w 152"/>
                <a:gd name="T47" fmla="*/ 88 h 192"/>
                <a:gd name="T48" fmla="*/ 68 w 152"/>
                <a:gd name="T49" fmla="*/ 88 h 192"/>
                <a:gd name="T50" fmla="*/ 72 w 152"/>
                <a:gd name="T51" fmla="*/ 92 h 192"/>
                <a:gd name="T52" fmla="*/ 72 w 152"/>
                <a:gd name="T53" fmla="*/ 124 h 192"/>
                <a:gd name="T54" fmla="*/ 136 w 152"/>
                <a:gd name="T55" fmla="*/ 172 h 192"/>
                <a:gd name="T56" fmla="*/ 132 w 152"/>
                <a:gd name="T57" fmla="*/ 176 h 192"/>
                <a:gd name="T58" fmla="*/ 84 w 152"/>
                <a:gd name="T59" fmla="*/ 176 h 192"/>
                <a:gd name="T60" fmla="*/ 80 w 152"/>
                <a:gd name="T61" fmla="*/ 172 h 192"/>
                <a:gd name="T62" fmla="*/ 80 w 152"/>
                <a:gd name="T63" fmla="*/ 140 h 192"/>
                <a:gd name="T64" fmla="*/ 84 w 152"/>
                <a:gd name="T65" fmla="*/ 136 h 192"/>
                <a:gd name="T66" fmla="*/ 132 w 152"/>
                <a:gd name="T67" fmla="*/ 136 h 192"/>
                <a:gd name="T68" fmla="*/ 136 w 152"/>
                <a:gd name="T69" fmla="*/ 140 h 192"/>
                <a:gd name="T70" fmla="*/ 136 w 152"/>
                <a:gd name="T71" fmla="*/ 172 h 192"/>
                <a:gd name="T72" fmla="*/ 136 w 152"/>
                <a:gd name="T73" fmla="*/ 124 h 192"/>
                <a:gd name="T74" fmla="*/ 132 w 152"/>
                <a:gd name="T75" fmla="*/ 128 h 192"/>
                <a:gd name="T76" fmla="*/ 84 w 152"/>
                <a:gd name="T77" fmla="*/ 128 h 192"/>
                <a:gd name="T78" fmla="*/ 80 w 152"/>
                <a:gd name="T79" fmla="*/ 124 h 192"/>
                <a:gd name="T80" fmla="*/ 80 w 152"/>
                <a:gd name="T81" fmla="*/ 92 h 192"/>
                <a:gd name="T82" fmla="*/ 84 w 152"/>
                <a:gd name="T83" fmla="*/ 88 h 192"/>
                <a:gd name="T84" fmla="*/ 132 w 152"/>
                <a:gd name="T85" fmla="*/ 88 h 192"/>
                <a:gd name="T86" fmla="*/ 136 w 152"/>
                <a:gd name="T87" fmla="*/ 92 h 192"/>
                <a:gd name="T88" fmla="*/ 136 w 152"/>
                <a:gd name="T89" fmla="*/ 124 h 192"/>
                <a:gd name="T90" fmla="*/ 136 w 152"/>
                <a:gd name="T91" fmla="*/ 60 h 192"/>
                <a:gd name="T92" fmla="*/ 132 w 152"/>
                <a:gd name="T93" fmla="*/ 64 h 192"/>
                <a:gd name="T94" fmla="*/ 20 w 152"/>
                <a:gd name="T95" fmla="*/ 64 h 192"/>
                <a:gd name="T96" fmla="*/ 16 w 152"/>
                <a:gd name="T97" fmla="*/ 60 h 192"/>
                <a:gd name="T98" fmla="*/ 16 w 152"/>
                <a:gd name="T99" fmla="*/ 20 h 192"/>
                <a:gd name="T100" fmla="*/ 20 w 152"/>
                <a:gd name="T101" fmla="*/ 16 h 192"/>
                <a:gd name="T102" fmla="*/ 132 w 152"/>
                <a:gd name="T103" fmla="*/ 16 h 192"/>
                <a:gd name="T104" fmla="*/ 136 w 152"/>
                <a:gd name="T105" fmla="*/ 20 h 192"/>
                <a:gd name="T106" fmla="*/ 136 w 152"/>
                <a:gd name="T107"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92">
                  <a:moveTo>
                    <a:pt x="140" y="0"/>
                  </a:moveTo>
                  <a:cubicBezTo>
                    <a:pt x="12" y="0"/>
                    <a:pt x="12" y="0"/>
                    <a:pt x="12" y="0"/>
                  </a:cubicBezTo>
                  <a:cubicBezTo>
                    <a:pt x="5" y="0"/>
                    <a:pt x="0" y="5"/>
                    <a:pt x="0" y="12"/>
                  </a:cubicBezTo>
                  <a:cubicBezTo>
                    <a:pt x="0" y="180"/>
                    <a:pt x="0" y="180"/>
                    <a:pt x="0" y="180"/>
                  </a:cubicBezTo>
                  <a:cubicBezTo>
                    <a:pt x="0" y="187"/>
                    <a:pt x="5" y="192"/>
                    <a:pt x="12" y="192"/>
                  </a:cubicBezTo>
                  <a:cubicBezTo>
                    <a:pt x="140" y="192"/>
                    <a:pt x="140" y="192"/>
                    <a:pt x="140" y="192"/>
                  </a:cubicBezTo>
                  <a:cubicBezTo>
                    <a:pt x="147" y="192"/>
                    <a:pt x="152" y="187"/>
                    <a:pt x="152" y="180"/>
                  </a:cubicBezTo>
                  <a:cubicBezTo>
                    <a:pt x="152" y="12"/>
                    <a:pt x="152" y="12"/>
                    <a:pt x="152" y="12"/>
                  </a:cubicBezTo>
                  <a:cubicBezTo>
                    <a:pt x="152" y="5"/>
                    <a:pt x="147" y="0"/>
                    <a:pt x="140" y="0"/>
                  </a:cubicBezTo>
                  <a:close/>
                  <a:moveTo>
                    <a:pt x="72" y="172"/>
                  </a:moveTo>
                  <a:cubicBezTo>
                    <a:pt x="72" y="174"/>
                    <a:pt x="70" y="176"/>
                    <a:pt x="68" y="176"/>
                  </a:cubicBezTo>
                  <a:cubicBezTo>
                    <a:pt x="20" y="176"/>
                    <a:pt x="20" y="176"/>
                    <a:pt x="20" y="176"/>
                  </a:cubicBezTo>
                  <a:cubicBezTo>
                    <a:pt x="18" y="176"/>
                    <a:pt x="16" y="174"/>
                    <a:pt x="16" y="172"/>
                  </a:cubicBezTo>
                  <a:cubicBezTo>
                    <a:pt x="16" y="140"/>
                    <a:pt x="16" y="140"/>
                    <a:pt x="16" y="140"/>
                  </a:cubicBezTo>
                  <a:cubicBezTo>
                    <a:pt x="16" y="138"/>
                    <a:pt x="18" y="136"/>
                    <a:pt x="20" y="136"/>
                  </a:cubicBezTo>
                  <a:cubicBezTo>
                    <a:pt x="68" y="136"/>
                    <a:pt x="68" y="136"/>
                    <a:pt x="68" y="136"/>
                  </a:cubicBezTo>
                  <a:cubicBezTo>
                    <a:pt x="70" y="136"/>
                    <a:pt x="72" y="138"/>
                    <a:pt x="72" y="140"/>
                  </a:cubicBezTo>
                  <a:lnTo>
                    <a:pt x="72" y="172"/>
                  </a:lnTo>
                  <a:close/>
                  <a:moveTo>
                    <a:pt x="72" y="124"/>
                  </a:moveTo>
                  <a:cubicBezTo>
                    <a:pt x="72" y="126"/>
                    <a:pt x="70" y="128"/>
                    <a:pt x="68" y="128"/>
                  </a:cubicBezTo>
                  <a:cubicBezTo>
                    <a:pt x="20" y="128"/>
                    <a:pt x="20" y="128"/>
                    <a:pt x="20" y="128"/>
                  </a:cubicBezTo>
                  <a:cubicBezTo>
                    <a:pt x="18" y="128"/>
                    <a:pt x="16" y="126"/>
                    <a:pt x="16" y="124"/>
                  </a:cubicBezTo>
                  <a:cubicBezTo>
                    <a:pt x="16" y="92"/>
                    <a:pt x="16" y="92"/>
                    <a:pt x="16" y="92"/>
                  </a:cubicBezTo>
                  <a:cubicBezTo>
                    <a:pt x="16" y="90"/>
                    <a:pt x="18" y="88"/>
                    <a:pt x="20" y="88"/>
                  </a:cubicBezTo>
                  <a:cubicBezTo>
                    <a:pt x="68" y="88"/>
                    <a:pt x="68" y="88"/>
                    <a:pt x="68" y="88"/>
                  </a:cubicBezTo>
                  <a:cubicBezTo>
                    <a:pt x="70" y="88"/>
                    <a:pt x="72" y="90"/>
                    <a:pt x="72" y="92"/>
                  </a:cubicBezTo>
                  <a:lnTo>
                    <a:pt x="72" y="124"/>
                  </a:lnTo>
                  <a:close/>
                  <a:moveTo>
                    <a:pt x="136" y="172"/>
                  </a:moveTo>
                  <a:cubicBezTo>
                    <a:pt x="136" y="174"/>
                    <a:pt x="134" y="176"/>
                    <a:pt x="132" y="176"/>
                  </a:cubicBezTo>
                  <a:cubicBezTo>
                    <a:pt x="84" y="176"/>
                    <a:pt x="84" y="176"/>
                    <a:pt x="84" y="176"/>
                  </a:cubicBezTo>
                  <a:cubicBezTo>
                    <a:pt x="82" y="176"/>
                    <a:pt x="80" y="174"/>
                    <a:pt x="80" y="172"/>
                  </a:cubicBezTo>
                  <a:cubicBezTo>
                    <a:pt x="80" y="140"/>
                    <a:pt x="80" y="140"/>
                    <a:pt x="80" y="140"/>
                  </a:cubicBezTo>
                  <a:cubicBezTo>
                    <a:pt x="80" y="138"/>
                    <a:pt x="82" y="136"/>
                    <a:pt x="84" y="136"/>
                  </a:cubicBezTo>
                  <a:cubicBezTo>
                    <a:pt x="132" y="136"/>
                    <a:pt x="132" y="136"/>
                    <a:pt x="132" y="136"/>
                  </a:cubicBezTo>
                  <a:cubicBezTo>
                    <a:pt x="134" y="136"/>
                    <a:pt x="136" y="138"/>
                    <a:pt x="136" y="140"/>
                  </a:cubicBezTo>
                  <a:lnTo>
                    <a:pt x="136" y="172"/>
                  </a:lnTo>
                  <a:close/>
                  <a:moveTo>
                    <a:pt x="136" y="124"/>
                  </a:moveTo>
                  <a:cubicBezTo>
                    <a:pt x="136" y="126"/>
                    <a:pt x="134" y="128"/>
                    <a:pt x="132" y="128"/>
                  </a:cubicBezTo>
                  <a:cubicBezTo>
                    <a:pt x="84" y="128"/>
                    <a:pt x="84" y="128"/>
                    <a:pt x="84" y="128"/>
                  </a:cubicBezTo>
                  <a:cubicBezTo>
                    <a:pt x="82" y="128"/>
                    <a:pt x="80" y="126"/>
                    <a:pt x="80" y="124"/>
                  </a:cubicBezTo>
                  <a:cubicBezTo>
                    <a:pt x="80" y="92"/>
                    <a:pt x="80" y="92"/>
                    <a:pt x="80" y="92"/>
                  </a:cubicBezTo>
                  <a:cubicBezTo>
                    <a:pt x="80" y="90"/>
                    <a:pt x="82" y="88"/>
                    <a:pt x="84" y="88"/>
                  </a:cubicBezTo>
                  <a:cubicBezTo>
                    <a:pt x="132" y="88"/>
                    <a:pt x="132" y="88"/>
                    <a:pt x="132" y="88"/>
                  </a:cubicBezTo>
                  <a:cubicBezTo>
                    <a:pt x="134" y="88"/>
                    <a:pt x="136" y="90"/>
                    <a:pt x="136" y="92"/>
                  </a:cubicBezTo>
                  <a:lnTo>
                    <a:pt x="136" y="124"/>
                  </a:lnTo>
                  <a:close/>
                  <a:moveTo>
                    <a:pt x="136" y="60"/>
                  </a:moveTo>
                  <a:cubicBezTo>
                    <a:pt x="136" y="62"/>
                    <a:pt x="134" y="64"/>
                    <a:pt x="132" y="64"/>
                  </a:cubicBezTo>
                  <a:cubicBezTo>
                    <a:pt x="20" y="64"/>
                    <a:pt x="20" y="64"/>
                    <a:pt x="20" y="64"/>
                  </a:cubicBezTo>
                  <a:cubicBezTo>
                    <a:pt x="18" y="64"/>
                    <a:pt x="16" y="62"/>
                    <a:pt x="16" y="60"/>
                  </a:cubicBezTo>
                  <a:cubicBezTo>
                    <a:pt x="16" y="20"/>
                    <a:pt x="16" y="20"/>
                    <a:pt x="16" y="20"/>
                  </a:cubicBezTo>
                  <a:cubicBezTo>
                    <a:pt x="16" y="18"/>
                    <a:pt x="18" y="16"/>
                    <a:pt x="20" y="16"/>
                  </a:cubicBezTo>
                  <a:cubicBezTo>
                    <a:pt x="132" y="16"/>
                    <a:pt x="132" y="16"/>
                    <a:pt x="132" y="16"/>
                  </a:cubicBezTo>
                  <a:cubicBezTo>
                    <a:pt x="134" y="16"/>
                    <a:pt x="136" y="18"/>
                    <a:pt x="136" y="20"/>
                  </a:cubicBezTo>
                  <a:lnTo>
                    <a:pt x="136"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Rectangle 17"/>
            <p:cNvSpPr>
              <a:spLocks noChangeArrowheads="1"/>
            </p:cNvSpPr>
            <p:nvPr/>
          </p:nvSpPr>
          <p:spPr bwMode="auto">
            <a:xfrm>
              <a:off x="10026651" y="4762501"/>
              <a:ext cx="88900"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18"/>
            <p:cNvSpPr>
              <a:spLocks noChangeArrowheads="1"/>
            </p:cNvSpPr>
            <p:nvPr/>
          </p:nvSpPr>
          <p:spPr bwMode="auto">
            <a:xfrm>
              <a:off x="10026651" y="4873626"/>
              <a:ext cx="88900" cy="238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Rectangle 19"/>
            <p:cNvSpPr>
              <a:spLocks noChangeArrowheads="1"/>
            </p:cNvSpPr>
            <p:nvPr/>
          </p:nvSpPr>
          <p:spPr bwMode="auto">
            <a:xfrm>
              <a:off x="10026651" y="4919663"/>
              <a:ext cx="88900"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0"/>
            <p:cNvSpPr>
              <a:spLocks/>
            </p:cNvSpPr>
            <p:nvPr/>
          </p:nvSpPr>
          <p:spPr bwMode="auto">
            <a:xfrm>
              <a:off x="9847263" y="4729163"/>
              <a:ext cx="88900" cy="88900"/>
            </a:xfrm>
            <a:custGeom>
              <a:avLst/>
              <a:gdLst>
                <a:gd name="T0" fmla="*/ 35 w 56"/>
                <a:gd name="T1" fmla="*/ 0 h 56"/>
                <a:gd name="T2" fmla="*/ 21 w 56"/>
                <a:gd name="T3" fmla="*/ 0 h 56"/>
                <a:gd name="T4" fmla="*/ 21 w 56"/>
                <a:gd name="T5" fmla="*/ 21 h 56"/>
                <a:gd name="T6" fmla="*/ 0 w 56"/>
                <a:gd name="T7" fmla="*/ 21 h 56"/>
                <a:gd name="T8" fmla="*/ 0 w 56"/>
                <a:gd name="T9" fmla="*/ 35 h 56"/>
                <a:gd name="T10" fmla="*/ 21 w 56"/>
                <a:gd name="T11" fmla="*/ 35 h 56"/>
                <a:gd name="T12" fmla="*/ 21 w 56"/>
                <a:gd name="T13" fmla="*/ 56 h 56"/>
                <a:gd name="T14" fmla="*/ 35 w 56"/>
                <a:gd name="T15" fmla="*/ 56 h 56"/>
                <a:gd name="T16" fmla="*/ 35 w 56"/>
                <a:gd name="T17" fmla="*/ 35 h 56"/>
                <a:gd name="T18" fmla="*/ 56 w 56"/>
                <a:gd name="T19" fmla="*/ 35 h 56"/>
                <a:gd name="T20" fmla="*/ 56 w 56"/>
                <a:gd name="T21" fmla="*/ 21 h 56"/>
                <a:gd name="T22" fmla="*/ 35 w 56"/>
                <a:gd name="T23" fmla="*/ 21 h 56"/>
                <a:gd name="T24" fmla="*/ 35 w 56"/>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6">
                  <a:moveTo>
                    <a:pt x="35" y="0"/>
                  </a:moveTo>
                  <a:lnTo>
                    <a:pt x="21" y="0"/>
                  </a:lnTo>
                  <a:lnTo>
                    <a:pt x="21" y="21"/>
                  </a:lnTo>
                  <a:lnTo>
                    <a:pt x="0" y="21"/>
                  </a:lnTo>
                  <a:lnTo>
                    <a:pt x="0" y="35"/>
                  </a:lnTo>
                  <a:lnTo>
                    <a:pt x="21" y="35"/>
                  </a:lnTo>
                  <a:lnTo>
                    <a:pt x="21" y="56"/>
                  </a:lnTo>
                  <a:lnTo>
                    <a:pt x="35" y="56"/>
                  </a:lnTo>
                  <a:lnTo>
                    <a:pt x="35" y="35"/>
                  </a:lnTo>
                  <a:lnTo>
                    <a:pt x="56" y="35"/>
                  </a:lnTo>
                  <a:lnTo>
                    <a:pt x="56" y="21"/>
                  </a:lnTo>
                  <a:lnTo>
                    <a:pt x="35" y="21"/>
                  </a:lnTo>
                  <a:lnTo>
                    <a:pt x="3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1"/>
            <p:cNvSpPr>
              <a:spLocks/>
            </p:cNvSpPr>
            <p:nvPr/>
          </p:nvSpPr>
          <p:spPr bwMode="auto">
            <a:xfrm>
              <a:off x="9847263" y="4862513"/>
              <a:ext cx="88900" cy="90488"/>
            </a:xfrm>
            <a:custGeom>
              <a:avLst/>
              <a:gdLst>
                <a:gd name="T0" fmla="*/ 46 w 56"/>
                <a:gd name="T1" fmla="*/ 0 h 57"/>
                <a:gd name="T2" fmla="*/ 28 w 56"/>
                <a:gd name="T3" fmla="*/ 18 h 57"/>
                <a:gd name="T4" fmla="*/ 10 w 56"/>
                <a:gd name="T5" fmla="*/ 0 h 57"/>
                <a:gd name="T6" fmla="*/ 0 w 56"/>
                <a:gd name="T7" fmla="*/ 11 h 57"/>
                <a:gd name="T8" fmla="*/ 18 w 56"/>
                <a:gd name="T9" fmla="*/ 29 h 57"/>
                <a:gd name="T10" fmla="*/ 0 w 56"/>
                <a:gd name="T11" fmla="*/ 46 h 57"/>
                <a:gd name="T12" fmla="*/ 10 w 56"/>
                <a:gd name="T13" fmla="*/ 57 h 57"/>
                <a:gd name="T14" fmla="*/ 28 w 56"/>
                <a:gd name="T15" fmla="*/ 39 h 57"/>
                <a:gd name="T16" fmla="*/ 46 w 56"/>
                <a:gd name="T17" fmla="*/ 57 h 57"/>
                <a:gd name="T18" fmla="*/ 56 w 56"/>
                <a:gd name="T19" fmla="*/ 46 h 57"/>
                <a:gd name="T20" fmla="*/ 39 w 56"/>
                <a:gd name="T21" fmla="*/ 29 h 57"/>
                <a:gd name="T22" fmla="*/ 56 w 56"/>
                <a:gd name="T23" fmla="*/ 11 h 57"/>
                <a:gd name="T24" fmla="*/ 46 w 56"/>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7">
                  <a:moveTo>
                    <a:pt x="46" y="0"/>
                  </a:moveTo>
                  <a:lnTo>
                    <a:pt x="28" y="18"/>
                  </a:lnTo>
                  <a:lnTo>
                    <a:pt x="10" y="0"/>
                  </a:lnTo>
                  <a:lnTo>
                    <a:pt x="0" y="11"/>
                  </a:lnTo>
                  <a:lnTo>
                    <a:pt x="18" y="29"/>
                  </a:lnTo>
                  <a:lnTo>
                    <a:pt x="0" y="46"/>
                  </a:lnTo>
                  <a:lnTo>
                    <a:pt x="10" y="57"/>
                  </a:lnTo>
                  <a:lnTo>
                    <a:pt x="28" y="39"/>
                  </a:lnTo>
                  <a:lnTo>
                    <a:pt x="46" y="57"/>
                  </a:lnTo>
                  <a:lnTo>
                    <a:pt x="56" y="46"/>
                  </a:lnTo>
                  <a:lnTo>
                    <a:pt x="39" y="29"/>
                  </a:lnTo>
                  <a:lnTo>
                    <a:pt x="56" y="11"/>
                  </a:lnTo>
                  <a:lnTo>
                    <a:pt x="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cxnSp>
        <p:nvCxnSpPr>
          <p:cNvPr id="41" name="Straight Connector 40">
            <a:extLst>
              <a:ext uri="{C183D7F6-B498-43B3-948B-1728B52AA6E4}">
                <adec:decorative xmlns:adec="http://schemas.microsoft.com/office/drawing/2017/decorative" val="1"/>
              </a:ext>
            </a:extLst>
          </p:cNvPr>
          <p:cNvCxnSpPr/>
          <p:nvPr/>
        </p:nvCxnSpPr>
        <p:spPr>
          <a:xfrm>
            <a:off x="627497" y="4211992"/>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C183D7F6-B498-43B3-948B-1728B52AA6E4}">
                <adec:decorative xmlns:adec="http://schemas.microsoft.com/office/drawing/2017/decorative" val="1"/>
              </a:ext>
            </a:extLst>
          </p:cNvPr>
          <p:cNvCxnSpPr/>
          <p:nvPr/>
        </p:nvCxnSpPr>
        <p:spPr>
          <a:xfrm>
            <a:off x="3347456" y="4211993"/>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C183D7F6-B498-43B3-948B-1728B52AA6E4}">
                <adec:decorative xmlns:adec="http://schemas.microsoft.com/office/drawing/2017/decorative" val="1"/>
              </a:ext>
            </a:extLst>
          </p:cNvPr>
          <p:cNvCxnSpPr/>
          <p:nvPr/>
        </p:nvCxnSpPr>
        <p:spPr>
          <a:xfrm>
            <a:off x="6304618" y="4211994"/>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C183D7F6-B498-43B3-948B-1728B52AA6E4}">
                <adec:decorative xmlns:adec="http://schemas.microsoft.com/office/drawing/2017/decorative" val="1"/>
              </a:ext>
            </a:extLst>
          </p:cNvPr>
          <p:cNvCxnSpPr/>
          <p:nvPr/>
        </p:nvCxnSpPr>
        <p:spPr>
          <a:xfrm rot="10800000">
            <a:off x="1896393" y="2884932"/>
            <a:ext cx="0" cy="318535"/>
          </a:xfrm>
          <a:prstGeom prst="line">
            <a:avLst/>
          </a:prstGeom>
          <a:ln w="15875" cap="sq">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C183D7F6-B498-43B3-948B-1728B52AA6E4}">
                <adec:decorative xmlns:adec="http://schemas.microsoft.com/office/drawing/2017/decorative" val="1"/>
              </a:ext>
            </a:extLst>
          </p:cNvPr>
          <p:cNvCxnSpPr/>
          <p:nvPr/>
        </p:nvCxnSpPr>
        <p:spPr>
          <a:xfrm rot="10800000">
            <a:off x="4878896" y="2847881"/>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C183D7F6-B498-43B3-948B-1728B52AA6E4}">
                <adec:decorative xmlns:adec="http://schemas.microsoft.com/office/drawing/2017/decorative" val="1"/>
              </a:ext>
            </a:extLst>
          </p:cNvPr>
          <p:cNvCxnSpPr/>
          <p:nvPr/>
        </p:nvCxnSpPr>
        <p:spPr>
          <a:xfrm rot="10800000">
            <a:off x="7668385" y="2857041"/>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C183D7F6-B498-43B3-948B-1728B52AA6E4}">
                <adec:decorative xmlns:adec="http://schemas.microsoft.com/office/drawing/2017/decorative" val="1"/>
              </a:ext>
            </a:extLst>
          </p:cNvPr>
          <p:cNvCxnSpPr/>
          <p:nvPr/>
        </p:nvCxnSpPr>
        <p:spPr>
          <a:xfrm rot="10800000">
            <a:off x="9015517" y="4211993"/>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C183D7F6-B498-43B3-948B-1728B52AA6E4}">
                <adec:decorative xmlns:adec="http://schemas.microsoft.com/office/drawing/2017/decorative" val="1"/>
              </a:ext>
            </a:extLst>
          </p:cNvPr>
          <p:cNvCxnSpPr/>
          <p:nvPr/>
        </p:nvCxnSpPr>
        <p:spPr>
          <a:xfrm rot="10800000">
            <a:off x="11605308" y="4182125"/>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C183D7F6-B498-43B3-948B-1728B52AA6E4}">
                <adec:decorative xmlns:adec="http://schemas.microsoft.com/office/drawing/2017/decorative" val="1"/>
              </a:ext>
            </a:extLst>
          </p:cNvPr>
          <p:cNvCxnSpPr/>
          <p:nvPr/>
        </p:nvCxnSpPr>
        <p:spPr>
          <a:xfrm rot="10800000">
            <a:off x="10332799" y="2793099"/>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7" name="Title 66"/>
          <p:cNvSpPr>
            <a:spLocks noGrp="1"/>
          </p:cNvSpPr>
          <p:nvPr>
            <p:ph type="title" idx="4294967295"/>
          </p:nvPr>
        </p:nvSpPr>
        <p:spPr>
          <a:xfrm>
            <a:off x="1005684" y="2125594"/>
            <a:ext cx="178141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mn-lt"/>
                <a:ea typeface="+mn-ea"/>
                <a:cs typeface="+mn-cs"/>
              </a:rPr>
              <a:t>Contextualising remote learning</a:t>
            </a:r>
          </a:p>
        </p:txBody>
      </p:sp>
      <p:sp>
        <p:nvSpPr>
          <p:cNvPr id="68" name="Rectangle 67">
            <a:extLst>
              <a:ext uri="{C183D7F6-B498-43B3-948B-1728B52AA6E4}">
                <adec:decorative xmlns:adec="http://schemas.microsoft.com/office/drawing/2017/decorative" val="1"/>
              </a:ext>
            </a:extLst>
          </p:cNvPr>
          <p:cNvSpPr/>
          <p:nvPr/>
        </p:nvSpPr>
        <p:spPr>
          <a:xfrm>
            <a:off x="2328361" y="4603359"/>
            <a:ext cx="2038189"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Delivering remote learning</a:t>
            </a:r>
          </a:p>
        </p:txBody>
      </p:sp>
      <p:sp>
        <p:nvSpPr>
          <p:cNvPr id="69" name="Rectangle 68">
            <a:extLst>
              <a:ext uri="{C183D7F6-B498-43B3-948B-1728B52AA6E4}">
                <adec:decorative xmlns:adec="http://schemas.microsoft.com/office/drawing/2017/decorative" val="1"/>
              </a:ext>
            </a:extLst>
          </p:cNvPr>
          <p:cNvSpPr/>
          <p:nvPr/>
        </p:nvSpPr>
        <p:spPr>
          <a:xfrm>
            <a:off x="5413909" y="4617476"/>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Challenges and barriers</a:t>
            </a:r>
          </a:p>
        </p:txBody>
      </p:sp>
      <p:sp>
        <p:nvSpPr>
          <p:cNvPr id="70" name="Rectangle 69">
            <a:extLst>
              <a:ext uri="{C183D7F6-B498-43B3-948B-1728B52AA6E4}">
                <adec:decorative xmlns:adec="http://schemas.microsoft.com/office/drawing/2017/decorative" val="1"/>
              </a:ext>
            </a:extLst>
          </p:cNvPr>
          <p:cNvSpPr/>
          <p:nvPr/>
        </p:nvSpPr>
        <p:spPr>
          <a:xfrm>
            <a:off x="3979243" y="2120484"/>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Curriculum alignment</a:t>
            </a:r>
          </a:p>
        </p:txBody>
      </p:sp>
      <p:sp>
        <p:nvSpPr>
          <p:cNvPr id="71" name="Rectangle 70">
            <a:extLst>
              <a:ext uri="{C183D7F6-B498-43B3-948B-1728B52AA6E4}">
                <adec:decorative xmlns:adec="http://schemas.microsoft.com/office/drawing/2017/decorative" val="1"/>
              </a:ext>
            </a:extLst>
          </p:cNvPr>
          <p:cNvSpPr/>
          <p:nvPr/>
        </p:nvSpPr>
        <p:spPr>
          <a:xfrm>
            <a:off x="6777676" y="2167842"/>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Pupil engagement</a:t>
            </a:r>
          </a:p>
        </p:txBody>
      </p:sp>
      <p:sp>
        <p:nvSpPr>
          <p:cNvPr id="72" name="Rectangle 71">
            <a:extLst>
              <a:ext uri="{C183D7F6-B498-43B3-948B-1728B52AA6E4}">
                <adec:decorative xmlns:adec="http://schemas.microsoft.com/office/drawing/2017/decorative" val="1"/>
              </a:ext>
            </a:extLst>
          </p:cNvPr>
          <p:cNvSpPr/>
          <p:nvPr/>
        </p:nvSpPr>
        <p:spPr>
          <a:xfrm>
            <a:off x="8124808" y="4703730"/>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Positives and improvement</a:t>
            </a:r>
          </a:p>
        </p:txBody>
      </p:sp>
      <p:sp>
        <p:nvSpPr>
          <p:cNvPr id="73" name="Rectangle 72">
            <a:extLst>
              <a:ext uri="{C183D7F6-B498-43B3-948B-1728B52AA6E4}">
                <adec:decorative xmlns:adec="http://schemas.microsoft.com/office/drawing/2017/decorative" val="1"/>
              </a:ext>
            </a:extLst>
          </p:cNvPr>
          <p:cNvSpPr/>
          <p:nvPr/>
        </p:nvSpPr>
        <p:spPr>
          <a:xfrm>
            <a:off x="9474518" y="2260323"/>
            <a:ext cx="1618356" cy="338554"/>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Final thoughts </a:t>
            </a:r>
          </a:p>
        </p:txBody>
      </p:sp>
      <p:sp>
        <p:nvSpPr>
          <p:cNvPr id="74" name="Rectangle 73">
            <a:extLst>
              <a:ext uri="{C183D7F6-B498-43B3-948B-1728B52AA6E4}">
                <adec:decorative xmlns:adec="http://schemas.microsoft.com/office/drawing/2017/decorative" val="1"/>
              </a:ext>
            </a:extLst>
          </p:cNvPr>
          <p:cNvSpPr/>
          <p:nvPr/>
        </p:nvSpPr>
        <p:spPr>
          <a:xfrm>
            <a:off x="10428029" y="4676109"/>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Annex: Teacher case studies </a:t>
            </a:r>
          </a:p>
        </p:txBody>
      </p:sp>
      <p:sp>
        <p:nvSpPr>
          <p:cNvPr id="75" name="TextBox 74">
            <a:extLst>
              <a:ext uri="{C183D7F6-B498-43B3-948B-1728B52AA6E4}">
                <adec:decorative xmlns:adec="http://schemas.microsoft.com/office/drawing/2017/decorative" val="1"/>
              </a:ext>
            </a:extLst>
          </p:cNvPr>
          <p:cNvSpPr txBox="1"/>
          <p:nvPr/>
        </p:nvSpPr>
        <p:spPr>
          <a:xfrm>
            <a:off x="29452" y="4622176"/>
            <a:ext cx="1855073" cy="584775"/>
          </a:xfrm>
          <a:prstGeom prst="rect">
            <a:avLst/>
          </a:prstGeom>
          <a:noFill/>
        </p:spPr>
        <p:txBody>
          <a:bodyPr wrap="square" rtlCol="0">
            <a:spAutoFit/>
          </a:bodyPr>
          <a:lstStyle/>
          <a:p>
            <a:pPr algn="ctr"/>
            <a:r>
              <a:rPr lang="en-GB" sz="1600" dirty="0">
                <a:solidFill>
                  <a:schemeClr val="accent1">
                    <a:lumMod val="60000"/>
                    <a:lumOff val="40000"/>
                  </a:schemeClr>
                </a:solidFill>
              </a:rPr>
              <a:t>Background and methodology</a:t>
            </a:r>
          </a:p>
        </p:txBody>
      </p:sp>
      <p:grpSp>
        <p:nvGrpSpPr>
          <p:cNvPr id="76" name="Group 75">
            <a:extLst>
              <a:ext uri="{C183D7F6-B498-43B3-948B-1728B52AA6E4}">
                <adec:decorative xmlns:adec="http://schemas.microsoft.com/office/drawing/2017/decorative" val="1"/>
              </a:ext>
            </a:extLst>
          </p:cNvPr>
          <p:cNvGrpSpPr/>
          <p:nvPr/>
        </p:nvGrpSpPr>
        <p:grpSpPr>
          <a:xfrm>
            <a:off x="10085858" y="3335335"/>
            <a:ext cx="567219" cy="689738"/>
            <a:chOff x="868994" y="1779475"/>
            <a:chExt cx="567219" cy="689738"/>
          </a:xfrm>
          <a:solidFill>
            <a:schemeClr val="accent1">
              <a:lumMod val="60000"/>
              <a:lumOff val="40000"/>
            </a:schemeClr>
          </a:solidFill>
        </p:grpSpPr>
        <p:sp>
          <p:nvSpPr>
            <p:cNvPr id="77" name="Freeform 5"/>
            <p:cNvSpPr>
              <a:spLocks noEditPoints="1"/>
            </p:cNvSpPr>
            <p:nvPr/>
          </p:nvSpPr>
          <p:spPr bwMode="auto">
            <a:xfrm>
              <a:off x="893498" y="2304039"/>
              <a:ext cx="493707" cy="165174"/>
            </a:xfrm>
            <a:custGeom>
              <a:avLst/>
              <a:gdLst>
                <a:gd name="T0" fmla="*/ 506 w 516"/>
                <a:gd name="T1" fmla="*/ 172 h 172"/>
                <a:gd name="T2" fmla="*/ 10 w 516"/>
                <a:gd name="T3" fmla="*/ 172 h 172"/>
                <a:gd name="T4" fmla="*/ 0 w 516"/>
                <a:gd name="T5" fmla="*/ 162 h 172"/>
                <a:gd name="T6" fmla="*/ 0 w 516"/>
                <a:gd name="T7" fmla="*/ 85 h 172"/>
                <a:gd name="T8" fmla="*/ 1 w 516"/>
                <a:gd name="T9" fmla="*/ 84 h 172"/>
                <a:gd name="T10" fmla="*/ 93 w 516"/>
                <a:gd name="T11" fmla="*/ 4 h 172"/>
                <a:gd name="T12" fmla="*/ 165 w 516"/>
                <a:gd name="T13" fmla="*/ 4 h 172"/>
                <a:gd name="T14" fmla="*/ 167 w 516"/>
                <a:gd name="T15" fmla="*/ 3 h 172"/>
                <a:gd name="T16" fmla="*/ 181 w 516"/>
                <a:gd name="T17" fmla="*/ 5 h 172"/>
                <a:gd name="T18" fmla="*/ 258 w 516"/>
                <a:gd name="T19" fmla="*/ 104 h 172"/>
                <a:gd name="T20" fmla="*/ 335 w 516"/>
                <a:gd name="T21" fmla="*/ 5 h 172"/>
                <a:gd name="T22" fmla="*/ 349 w 516"/>
                <a:gd name="T23" fmla="*/ 3 h 172"/>
                <a:gd name="T24" fmla="*/ 351 w 516"/>
                <a:gd name="T25" fmla="*/ 4 h 172"/>
                <a:gd name="T26" fmla="*/ 423 w 516"/>
                <a:gd name="T27" fmla="*/ 4 h 172"/>
                <a:gd name="T28" fmla="*/ 516 w 516"/>
                <a:gd name="T29" fmla="*/ 84 h 172"/>
                <a:gd name="T30" fmla="*/ 516 w 516"/>
                <a:gd name="T31" fmla="*/ 85 h 172"/>
                <a:gd name="T32" fmla="*/ 516 w 516"/>
                <a:gd name="T33" fmla="*/ 162 h 172"/>
                <a:gd name="T34" fmla="*/ 506 w 516"/>
                <a:gd name="T35" fmla="*/ 172 h 172"/>
                <a:gd name="T36" fmla="*/ 20 w 516"/>
                <a:gd name="T37" fmla="*/ 152 h 172"/>
                <a:gd name="T38" fmla="*/ 496 w 516"/>
                <a:gd name="T39" fmla="*/ 152 h 172"/>
                <a:gd name="T40" fmla="*/ 496 w 516"/>
                <a:gd name="T41" fmla="*/ 86 h 172"/>
                <a:gd name="T42" fmla="*/ 423 w 516"/>
                <a:gd name="T43" fmla="*/ 24 h 172"/>
                <a:gd name="T44" fmla="*/ 349 w 516"/>
                <a:gd name="T45" fmla="*/ 24 h 172"/>
                <a:gd name="T46" fmla="*/ 346 w 516"/>
                <a:gd name="T47" fmla="*/ 24 h 172"/>
                <a:gd name="T48" fmla="*/ 266 w 516"/>
                <a:gd name="T49" fmla="*/ 127 h 172"/>
                <a:gd name="T50" fmla="*/ 258 w 516"/>
                <a:gd name="T51" fmla="*/ 130 h 172"/>
                <a:gd name="T52" fmla="*/ 250 w 516"/>
                <a:gd name="T53" fmla="*/ 127 h 172"/>
                <a:gd name="T54" fmla="*/ 170 w 516"/>
                <a:gd name="T55" fmla="*/ 24 h 172"/>
                <a:gd name="T56" fmla="*/ 167 w 516"/>
                <a:gd name="T57" fmla="*/ 24 h 172"/>
                <a:gd name="T58" fmla="*/ 93 w 516"/>
                <a:gd name="T59" fmla="*/ 24 h 172"/>
                <a:gd name="T60" fmla="*/ 20 w 516"/>
                <a:gd name="T61" fmla="*/ 86 h 172"/>
                <a:gd name="T62" fmla="*/ 20 w 516"/>
                <a:gd name="T63" fmla="*/ 15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6" h="172">
                  <a:moveTo>
                    <a:pt x="506" y="172"/>
                  </a:moveTo>
                  <a:cubicBezTo>
                    <a:pt x="10" y="172"/>
                    <a:pt x="10" y="172"/>
                    <a:pt x="10" y="172"/>
                  </a:cubicBezTo>
                  <a:cubicBezTo>
                    <a:pt x="5" y="172"/>
                    <a:pt x="0" y="168"/>
                    <a:pt x="0" y="162"/>
                  </a:cubicBezTo>
                  <a:cubicBezTo>
                    <a:pt x="0" y="85"/>
                    <a:pt x="0" y="85"/>
                    <a:pt x="0" y="85"/>
                  </a:cubicBezTo>
                  <a:cubicBezTo>
                    <a:pt x="0" y="85"/>
                    <a:pt x="1" y="84"/>
                    <a:pt x="1" y="84"/>
                  </a:cubicBezTo>
                  <a:cubicBezTo>
                    <a:pt x="7" y="38"/>
                    <a:pt x="47" y="4"/>
                    <a:pt x="93" y="4"/>
                  </a:cubicBezTo>
                  <a:cubicBezTo>
                    <a:pt x="165" y="4"/>
                    <a:pt x="165" y="4"/>
                    <a:pt x="165" y="4"/>
                  </a:cubicBezTo>
                  <a:cubicBezTo>
                    <a:pt x="166" y="4"/>
                    <a:pt x="167" y="3"/>
                    <a:pt x="167" y="3"/>
                  </a:cubicBezTo>
                  <a:cubicBezTo>
                    <a:pt x="172" y="0"/>
                    <a:pt x="177" y="1"/>
                    <a:pt x="181" y="5"/>
                  </a:cubicBezTo>
                  <a:cubicBezTo>
                    <a:pt x="258" y="104"/>
                    <a:pt x="258" y="104"/>
                    <a:pt x="258" y="104"/>
                  </a:cubicBezTo>
                  <a:cubicBezTo>
                    <a:pt x="335" y="5"/>
                    <a:pt x="335" y="5"/>
                    <a:pt x="335" y="5"/>
                  </a:cubicBezTo>
                  <a:cubicBezTo>
                    <a:pt x="339" y="1"/>
                    <a:pt x="344" y="0"/>
                    <a:pt x="349" y="3"/>
                  </a:cubicBezTo>
                  <a:cubicBezTo>
                    <a:pt x="349" y="3"/>
                    <a:pt x="350" y="4"/>
                    <a:pt x="351" y="4"/>
                  </a:cubicBezTo>
                  <a:cubicBezTo>
                    <a:pt x="423" y="4"/>
                    <a:pt x="423" y="4"/>
                    <a:pt x="423" y="4"/>
                  </a:cubicBezTo>
                  <a:cubicBezTo>
                    <a:pt x="469" y="4"/>
                    <a:pt x="509" y="38"/>
                    <a:pt x="516" y="84"/>
                  </a:cubicBezTo>
                  <a:cubicBezTo>
                    <a:pt x="516" y="84"/>
                    <a:pt x="516" y="85"/>
                    <a:pt x="516" y="85"/>
                  </a:cubicBezTo>
                  <a:cubicBezTo>
                    <a:pt x="516" y="162"/>
                    <a:pt x="516" y="162"/>
                    <a:pt x="516" y="162"/>
                  </a:cubicBezTo>
                  <a:cubicBezTo>
                    <a:pt x="516" y="168"/>
                    <a:pt x="511" y="172"/>
                    <a:pt x="506" y="172"/>
                  </a:cubicBezTo>
                  <a:close/>
                  <a:moveTo>
                    <a:pt x="20" y="152"/>
                  </a:moveTo>
                  <a:cubicBezTo>
                    <a:pt x="496" y="152"/>
                    <a:pt x="496" y="152"/>
                    <a:pt x="496" y="152"/>
                  </a:cubicBezTo>
                  <a:cubicBezTo>
                    <a:pt x="496" y="86"/>
                    <a:pt x="496" y="86"/>
                    <a:pt x="496" y="86"/>
                  </a:cubicBezTo>
                  <a:cubicBezTo>
                    <a:pt x="490" y="51"/>
                    <a:pt x="459" y="24"/>
                    <a:pt x="423" y="24"/>
                  </a:cubicBezTo>
                  <a:cubicBezTo>
                    <a:pt x="349" y="24"/>
                    <a:pt x="349" y="24"/>
                    <a:pt x="349" y="24"/>
                  </a:cubicBezTo>
                  <a:cubicBezTo>
                    <a:pt x="348" y="24"/>
                    <a:pt x="347" y="24"/>
                    <a:pt x="346" y="24"/>
                  </a:cubicBezTo>
                  <a:cubicBezTo>
                    <a:pt x="266" y="127"/>
                    <a:pt x="266" y="127"/>
                    <a:pt x="266" y="127"/>
                  </a:cubicBezTo>
                  <a:cubicBezTo>
                    <a:pt x="264" y="129"/>
                    <a:pt x="261" y="130"/>
                    <a:pt x="258" y="130"/>
                  </a:cubicBezTo>
                  <a:cubicBezTo>
                    <a:pt x="255" y="130"/>
                    <a:pt x="252" y="129"/>
                    <a:pt x="250" y="127"/>
                  </a:cubicBezTo>
                  <a:cubicBezTo>
                    <a:pt x="170" y="24"/>
                    <a:pt x="170" y="24"/>
                    <a:pt x="170" y="24"/>
                  </a:cubicBezTo>
                  <a:cubicBezTo>
                    <a:pt x="169" y="24"/>
                    <a:pt x="168" y="24"/>
                    <a:pt x="167" y="24"/>
                  </a:cubicBezTo>
                  <a:cubicBezTo>
                    <a:pt x="93" y="24"/>
                    <a:pt x="93" y="24"/>
                    <a:pt x="93" y="24"/>
                  </a:cubicBezTo>
                  <a:cubicBezTo>
                    <a:pt x="57" y="24"/>
                    <a:pt x="26" y="51"/>
                    <a:pt x="20" y="86"/>
                  </a:cubicBezTo>
                  <a:lnTo>
                    <a:pt x="20"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6"/>
            <p:cNvSpPr>
              <a:spLocks noEditPoints="1"/>
            </p:cNvSpPr>
            <p:nvPr/>
          </p:nvSpPr>
          <p:spPr bwMode="auto">
            <a:xfrm>
              <a:off x="969732" y="1977321"/>
              <a:ext cx="112536" cy="108906"/>
            </a:xfrm>
            <a:custGeom>
              <a:avLst/>
              <a:gdLst>
                <a:gd name="T0" fmla="*/ 40 w 117"/>
                <a:gd name="T1" fmla="*/ 113 h 113"/>
                <a:gd name="T2" fmla="*/ 31 w 117"/>
                <a:gd name="T3" fmla="*/ 108 h 113"/>
                <a:gd name="T4" fmla="*/ 30 w 117"/>
                <a:gd name="T5" fmla="*/ 106 h 113"/>
                <a:gd name="T6" fmla="*/ 20 w 117"/>
                <a:gd name="T7" fmla="*/ 7 h 113"/>
                <a:gd name="T8" fmla="*/ 32 w 117"/>
                <a:gd name="T9" fmla="*/ 2 h 113"/>
                <a:gd name="T10" fmla="*/ 37 w 117"/>
                <a:gd name="T11" fmla="*/ 3 h 113"/>
                <a:gd name="T12" fmla="*/ 40 w 117"/>
                <a:gd name="T13" fmla="*/ 5 h 113"/>
                <a:gd name="T14" fmla="*/ 49 w 117"/>
                <a:gd name="T15" fmla="*/ 11 h 113"/>
                <a:gd name="T16" fmla="*/ 108 w 117"/>
                <a:gd name="T17" fmla="*/ 26 h 113"/>
                <a:gd name="T18" fmla="*/ 116 w 117"/>
                <a:gd name="T19" fmla="*/ 37 h 113"/>
                <a:gd name="T20" fmla="*/ 106 w 117"/>
                <a:gd name="T21" fmla="*/ 46 h 113"/>
                <a:gd name="T22" fmla="*/ 50 w 117"/>
                <a:gd name="T23" fmla="*/ 103 h 113"/>
                <a:gd name="T24" fmla="*/ 43 w 117"/>
                <a:gd name="T25" fmla="*/ 113 h 113"/>
                <a:gd name="T26" fmla="*/ 40 w 117"/>
                <a:gd name="T27" fmla="*/ 113 h 113"/>
                <a:gd name="T28" fmla="*/ 34 w 117"/>
                <a:gd name="T29" fmla="*/ 25 h 113"/>
                <a:gd name="T30" fmla="*/ 37 w 117"/>
                <a:gd name="T31" fmla="*/ 71 h 113"/>
                <a:gd name="T32" fmla="*/ 66 w 117"/>
                <a:gd name="T33" fmla="*/ 38 h 113"/>
                <a:gd name="T34" fmla="*/ 40 w 117"/>
                <a:gd name="T35" fmla="*/ 29 h 113"/>
                <a:gd name="T36" fmla="*/ 34 w 117"/>
                <a:gd name="T37" fmla="*/ 2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113">
                  <a:moveTo>
                    <a:pt x="40" y="113"/>
                  </a:moveTo>
                  <a:cubicBezTo>
                    <a:pt x="36" y="113"/>
                    <a:pt x="33" y="111"/>
                    <a:pt x="31" y="108"/>
                  </a:cubicBezTo>
                  <a:cubicBezTo>
                    <a:pt x="31" y="108"/>
                    <a:pt x="31" y="107"/>
                    <a:pt x="30" y="106"/>
                  </a:cubicBezTo>
                  <a:cubicBezTo>
                    <a:pt x="22" y="93"/>
                    <a:pt x="0" y="48"/>
                    <a:pt x="20" y="7"/>
                  </a:cubicBezTo>
                  <a:cubicBezTo>
                    <a:pt x="22" y="2"/>
                    <a:pt x="28" y="0"/>
                    <a:pt x="32" y="2"/>
                  </a:cubicBezTo>
                  <a:cubicBezTo>
                    <a:pt x="37" y="3"/>
                    <a:pt x="37" y="3"/>
                    <a:pt x="37" y="3"/>
                  </a:cubicBezTo>
                  <a:cubicBezTo>
                    <a:pt x="38" y="3"/>
                    <a:pt x="39" y="4"/>
                    <a:pt x="40" y="5"/>
                  </a:cubicBezTo>
                  <a:cubicBezTo>
                    <a:pt x="41" y="6"/>
                    <a:pt x="44" y="8"/>
                    <a:pt x="49" y="11"/>
                  </a:cubicBezTo>
                  <a:cubicBezTo>
                    <a:pt x="62" y="17"/>
                    <a:pt x="84" y="23"/>
                    <a:pt x="108" y="26"/>
                  </a:cubicBezTo>
                  <a:cubicBezTo>
                    <a:pt x="113" y="27"/>
                    <a:pt x="117" y="32"/>
                    <a:pt x="116" y="37"/>
                  </a:cubicBezTo>
                  <a:cubicBezTo>
                    <a:pt x="116" y="42"/>
                    <a:pt x="111" y="46"/>
                    <a:pt x="106" y="46"/>
                  </a:cubicBezTo>
                  <a:cubicBezTo>
                    <a:pt x="75" y="46"/>
                    <a:pt x="50" y="72"/>
                    <a:pt x="50" y="103"/>
                  </a:cubicBezTo>
                  <a:cubicBezTo>
                    <a:pt x="50" y="107"/>
                    <a:pt x="47" y="111"/>
                    <a:pt x="43" y="113"/>
                  </a:cubicBezTo>
                  <a:cubicBezTo>
                    <a:pt x="42" y="113"/>
                    <a:pt x="41" y="113"/>
                    <a:pt x="40" y="113"/>
                  </a:cubicBezTo>
                  <a:close/>
                  <a:moveTo>
                    <a:pt x="34" y="25"/>
                  </a:moveTo>
                  <a:cubicBezTo>
                    <a:pt x="30" y="42"/>
                    <a:pt x="33" y="58"/>
                    <a:pt x="37" y="71"/>
                  </a:cubicBezTo>
                  <a:cubicBezTo>
                    <a:pt x="43" y="58"/>
                    <a:pt x="53" y="46"/>
                    <a:pt x="66" y="38"/>
                  </a:cubicBezTo>
                  <a:cubicBezTo>
                    <a:pt x="56" y="35"/>
                    <a:pt x="47" y="32"/>
                    <a:pt x="40" y="29"/>
                  </a:cubicBezTo>
                  <a:cubicBezTo>
                    <a:pt x="38" y="28"/>
                    <a:pt x="36" y="27"/>
                    <a:pt x="34"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7"/>
            <p:cNvSpPr>
              <a:spLocks noEditPoints="1"/>
            </p:cNvSpPr>
            <p:nvPr/>
          </p:nvSpPr>
          <p:spPr bwMode="auto">
            <a:xfrm>
              <a:off x="1199342" y="1977321"/>
              <a:ext cx="111629" cy="108906"/>
            </a:xfrm>
            <a:custGeom>
              <a:avLst/>
              <a:gdLst>
                <a:gd name="T0" fmla="*/ 76 w 116"/>
                <a:gd name="T1" fmla="*/ 113 h 113"/>
                <a:gd name="T2" fmla="*/ 74 w 116"/>
                <a:gd name="T3" fmla="*/ 113 h 113"/>
                <a:gd name="T4" fmla="*/ 66 w 116"/>
                <a:gd name="T5" fmla="*/ 103 h 113"/>
                <a:gd name="T6" fmla="*/ 10 w 116"/>
                <a:gd name="T7" fmla="*/ 46 h 113"/>
                <a:gd name="T8" fmla="*/ 0 w 116"/>
                <a:gd name="T9" fmla="*/ 37 h 113"/>
                <a:gd name="T10" fmla="*/ 8 w 116"/>
                <a:gd name="T11" fmla="*/ 26 h 113"/>
                <a:gd name="T12" fmla="*/ 67 w 116"/>
                <a:gd name="T13" fmla="*/ 11 h 113"/>
                <a:gd name="T14" fmla="*/ 76 w 116"/>
                <a:gd name="T15" fmla="*/ 5 h 113"/>
                <a:gd name="T16" fmla="*/ 80 w 116"/>
                <a:gd name="T17" fmla="*/ 3 h 113"/>
                <a:gd name="T18" fmla="*/ 84 w 116"/>
                <a:gd name="T19" fmla="*/ 2 h 113"/>
                <a:gd name="T20" fmla="*/ 96 w 116"/>
                <a:gd name="T21" fmla="*/ 7 h 113"/>
                <a:gd name="T22" fmla="*/ 86 w 116"/>
                <a:gd name="T23" fmla="*/ 106 h 113"/>
                <a:gd name="T24" fmla="*/ 85 w 116"/>
                <a:gd name="T25" fmla="*/ 108 h 113"/>
                <a:gd name="T26" fmla="*/ 76 w 116"/>
                <a:gd name="T27" fmla="*/ 113 h 113"/>
                <a:gd name="T28" fmla="*/ 50 w 116"/>
                <a:gd name="T29" fmla="*/ 38 h 113"/>
                <a:gd name="T30" fmla="*/ 80 w 116"/>
                <a:gd name="T31" fmla="*/ 71 h 113"/>
                <a:gd name="T32" fmla="*/ 82 w 116"/>
                <a:gd name="T33" fmla="*/ 25 h 113"/>
                <a:gd name="T34" fmla="*/ 76 w 116"/>
                <a:gd name="T35" fmla="*/ 29 h 113"/>
                <a:gd name="T36" fmla="*/ 50 w 116"/>
                <a:gd name="T37" fmla="*/ 3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113">
                  <a:moveTo>
                    <a:pt x="76" y="113"/>
                  </a:moveTo>
                  <a:cubicBezTo>
                    <a:pt x="75" y="113"/>
                    <a:pt x="75" y="113"/>
                    <a:pt x="74" y="113"/>
                  </a:cubicBezTo>
                  <a:cubicBezTo>
                    <a:pt x="69" y="111"/>
                    <a:pt x="66" y="107"/>
                    <a:pt x="66" y="103"/>
                  </a:cubicBezTo>
                  <a:cubicBezTo>
                    <a:pt x="66" y="72"/>
                    <a:pt x="41" y="46"/>
                    <a:pt x="10" y="46"/>
                  </a:cubicBezTo>
                  <a:cubicBezTo>
                    <a:pt x="5" y="46"/>
                    <a:pt x="0" y="42"/>
                    <a:pt x="0" y="37"/>
                  </a:cubicBezTo>
                  <a:cubicBezTo>
                    <a:pt x="0" y="32"/>
                    <a:pt x="3" y="27"/>
                    <a:pt x="8" y="26"/>
                  </a:cubicBezTo>
                  <a:cubicBezTo>
                    <a:pt x="33" y="23"/>
                    <a:pt x="54" y="17"/>
                    <a:pt x="67" y="11"/>
                  </a:cubicBezTo>
                  <a:cubicBezTo>
                    <a:pt x="72" y="8"/>
                    <a:pt x="75" y="6"/>
                    <a:pt x="76" y="5"/>
                  </a:cubicBezTo>
                  <a:cubicBezTo>
                    <a:pt x="77" y="4"/>
                    <a:pt x="78" y="3"/>
                    <a:pt x="80" y="3"/>
                  </a:cubicBezTo>
                  <a:cubicBezTo>
                    <a:pt x="84" y="2"/>
                    <a:pt x="84" y="2"/>
                    <a:pt x="84" y="2"/>
                  </a:cubicBezTo>
                  <a:cubicBezTo>
                    <a:pt x="88" y="0"/>
                    <a:pt x="94" y="2"/>
                    <a:pt x="96" y="7"/>
                  </a:cubicBezTo>
                  <a:cubicBezTo>
                    <a:pt x="116" y="48"/>
                    <a:pt x="94" y="93"/>
                    <a:pt x="86" y="106"/>
                  </a:cubicBezTo>
                  <a:cubicBezTo>
                    <a:pt x="85" y="107"/>
                    <a:pt x="85" y="108"/>
                    <a:pt x="85" y="108"/>
                  </a:cubicBezTo>
                  <a:cubicBezTo>
                    <a:pt x="83" y="111"/>
                    <a:pt x="80" y="113"/>
                    <a:pt x="76" y="113"/>
                  </a:cubicBezTo>
                  <a:close/>
                  <a:moveTo>
                    <a:pt x="50" y="38"/>
                  </a:moveTo>
                  <a:cubicBezTo>
                    <a:pt x="63" y="46"/>
                    <a:pt x="73" y="58"/>
                    <a:pt x="80" y="71"/>
                  </a:cubicBezTo>
                  <a:cubicBezTo>
                    <a:pt x="84" y="58"/>
                    <a:pt x="86" y="42"/>
                    <a:pt x="82" y="25"/>
                  </a:cubicBezTo>
                  <a:cubicBezTo>
                    <a:pt x="80" y="27"/>
                    <a:pt x="78" y="28"/>
                    <a:pt x="76" y="29"/>
                  </a:cubicBezTo>
                  <a:cubicBezTo>
                    <a:pt x="69" y="32"/>
                    <a:pt x="60" y="35"/>
                    <a:pt x="50"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8"/>
            <p:cNvSpPr>
              <a:spLocks noEditPoints="1"/>
            </p:cNvSpPr>
            <p:nvPr/>
          </p:nvSpPr>
          <p:spPr bwMode="auto">
            <a:xfrm>
              <a:off x="868994" y="1779475"/>
              <a:ext cx="542715" cy="210552"/>
            </a:xfrm>
            <a:custGeom>
              <a:avLst/>
              <a:gdLst>
                <a:gd name="T0" fmla="*/ 283 w 566"/>
                <a:gd name="T1" fmla="*/ 220 h 220"/>
                <a:gd name="T2" fmla="*/ 280 w 566"/>
                <a:gd name="T3" fmla="*/ 220 h 220"/>
                <a:gd name="T4" fmla="*/ 7 w 566"/>
                <a:gd name="T5" fmla="*/ 120 h 220"/>
                <a:gd name="T6" fmla="*/ 0 w 566"/>
                <a:gd name="T7" fmla="*/ 110 h 220"/>
                <a:gd name="T8" fmla="*/ 7 w 566"/>
                <a:gd name="T9" fmla="*/ 101 h 220"/>
                <a:gd name="T10" fmla="*/ 280 w 566"/>
                <a:gd name="T11" fmla="*/ 1 h 220"/>
                <a:gd name="T12" fmla="*/ 286 w 566"/>
                <a:gd name="T13" fmla="*/ 1 h 220"/>
                <a:gd name="T14" fmla="*/ 560 w 566"/>
                <a:gd name="T15" fmla="*/ 101 h 220"/>
                <a:gd name="T16" fmla="*/ 566 w 566"/>
                <a:gd name="T17" fmla="*/ 110 h 220"/>
                <a:gd name="T18" fmla="*/ 560 w 566"/>
                <a:gd name="T19" fmla="*/ 120 h 220"/>
                <a:gd name="T20" fmla="*/ 286 w 566"/>
                <a:gd name="T21" fmla="*/ 220 h 220"/>
                <a:gd name="T22" fmla="*/ 283 w 566"/>
                <a:gd name="T23" fmla="*/ 220 h 220"/>
                <a:gd name="T24" fmla="*/ 39 w 566"/>
                <a:gd name="T25" fmla="*/ 110 h 220"/>
                <a:gd name="T26" fmla="*/ 283 w 566"/>
                <a:gd name="T27" fmla="*/ 199 h 220"/>
                <a:gd name="T28" fmla="*/ 527 w 566"/>
                <a:gd name="T29" fmla="*/ 110 h 220"/>
                <a:gd name="T30" fmla="*/ 283 w 566"/>
                <a:gd name="T31" fmla="*/ 21 h 220"/>
                <a:gd name="T32" fmla="*/ 39 w 566"/>
                <a:gd name="T33" fmla="*/ 1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6" h="220">
                  <a:moveTo>
                    <a:pt x="283" y="220"/>
                  </a:moveTo>
                  <a:cubicBezTo>
                    <a:pt x="282" y="220"/>
                    <a:pt x="281" y="220"/>
                    <a:pt x="280" y="220"/>
                  </a:cubicBezTo>
                  <a:cubicBezTo>
                    <a:pt x="7" y="120"/>
                    <a:pt x="7" y="120"/>
                    <a:pt x="7" y="120"/>
                  </a:cubicBezTo>
                  <a:cubicBezTo>
                    <a:pt x="3" y="118"/>
                    <a:pt x="0" y="114"/>
                    <a:pt x="0" y="110"/>
                  </a:cubicBezTo>
                  <a:cubicBezTo>
                    <a:pt x="0" y="106"/>
                    <a:pt x="3" y="102"/>
                    <a:pt x="7" y="101"/>
                  </a:cubicBezTo>
                  <a:cubicBezTo>
                    <a:pt x="280" y="1"/>
                    <a:pt x="280" y="1"/>
                    <a:pt x="280" y="1"/>
                  </a:cubicBezTo>
                  <a:cubicBezTo>
                    <a:pt x="282" y="0"/>
                    <a:pt x="284" y="0"/>
                    <a:pt x="286" y="1"/>
                  </a:cubicBezTo>
                  <a:cubicBezTo>
                    <a:pt x="560" y="101"/>
                    <a:pt x="560" y="101"/>
                    <a:pt x="560" y="101"/>
                  </a:cubicBezTo>
                  <a:cubicBezTo>
                    <a:pt x="564" y="102"/>
                    <a:pt x="566" y="106"/>
                    <a:pt x="566" y="110"/>
                  </a:cubicBezTo>
                  <a:cubicBezTo>
                    <a:pt x="566" y="114"/>
                    <a:pt x="564" y="118"/>
                    <a:pt x="560" y="120"/>
                  </a:cubicBezTo>
                  <a:cubicBezTo>
                    <a:pt x="286" y="220"/>
                    <a:pt x="286" y="220"/>
                    <a:pt x="286" y="220"/>
                  </a:cubicBezTo>
                  <a:cubicBezTo>
                    <a:pt x="285" y="220"/>
                    <a:pt x="284" y="220"/>
                    <a:pt x="283" y="220"/>
                  </a:cubicBezTo>
                  <a:close/>
                  <a:moveTo>
                    <a:pt x="39" y="110"/>
                  </a:moveTo>
                  <a:cubicBezTo>
                    <a:pt x="283" y="199"/>
                    <a:pt x="283" y="199"/>
                    <a:pt x="283" y="199"/>
                  </a:cubicBezTo>
                  <a:cubicBezTo>
                    <a:pt x="527" y="110"/>
                    <a:pt x="527" y="110"/>
                    <a:pt x="527" y="110"/>
                  </a:cubicBezTo>
                  <a:cubicBezTo>
                    <a:pt x="283" y="21"/>
                    <a:pt x="283" y="21"/>
                    <a:pt x="283" y="21"/>
                  </a:cubicBezTo>
                  <a:lnTo>
                    <a:pt x="39" y="1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9"/>
            <p:cNvSpPr>
              <a:spLocks noEditPoints="1"/>
            </p:cNvSpPr>
            <p:nvPr/>
          </p:nvSpPr>
          <p:spPr bwMode="auto">
            <a:xfrm>
              <a:off x="988791" y="1918330"/>
              <a:ext cx="303122" cy="108906"/>
            </a:xfrm>
            <a:custGeom>
              <a:avLst/>
              <a:gdLst>
                <a:gd name="T0" fmla="*/ 158 w 316"/>
                <a:gd name="T1" fmla="*/ 114 h 114"/>
                <a:gd name="T2" fmla="*/ 85 w 316"/>
                <a:gd name="T3" fmla="*/ 108 h 114"/>
                <a:gd name="T4" fmla="*/ 20 w 316"/>
                <a:gd name="T5" fmla="*/ 91 h 114"/>
                <a:gd name="T6" fmla="*/ 7 w 316"/>
                <a:gd name="T7" fmla="*/ 82 h 114"/>
                <a:gd name="T8" fmla="*/ 0 w 316"/>
                <a:gd name="T9" fmla="*/ 71 h 114"/>
                <a:gd name="T10" fmla="*/ 0 w 316"/>
                <a:gd name="T11" fmla="*/ 68 h 114"/>
                <a:gd name="T12" fmla="*/ 0 w 316"/>
                <a:gd name="T13" fmla="*/ 11 h 114"/>
                <a:gd name="T14" fmla="*/ 4 w 316"/>
                <a:gd name="T15" fmla="*/ 3 h 114"/>
                <a:gd name="T16" fmla="*/ 13 w 316"/>
                <a:gd name="T17" fmla="*/ 1 h 114"/>
                <a:gd name="T18" fmla="*/ 158 w 316"/>
                <a:gd name="T19" fmla="*/ 54 h 114"/>
                <a:gd name="T20" fmla="*/ 303 w 316"/>
                <a:gd name="T21" fmla="*/ 1 h 114"/>
                <a:gd name="T22" fmla="*/ 312 w 316"/>
                <a:gd name="T23" fmla="*/ 3 h 114"/>
                <a:gd name="T24" fmla="*/ 316 w 316"/>
                <a:gd name="T25" fmla="*/ 11 h 114"/>
                <a:gd name="T26" fmla="*/ 316 w 316"/>
                <a:gd name="T27" fmla="*/ 68 h 114"/>
                <a:gd name="T28" fmla="*/ 316 w 316"/>
                <a:gd name="T29" fmla="*/ 71 h 114"/>
                <a:gd name="T30" fmla="*/ 310 w 316"/>
                <a:gd name="T31" fmla="*/ 82 h 114"/>
                <a:gd name="T32" fmla="*/ 296 w 316"/>
                <a:gd name="T33" fmla="*/ 91 h 114"/>
                <a:gd name="T34" fmla="*/ 231 w 316"/>
                <a:gd name="T35" fmla="*/ 108 h 114"/>
                <a:gd name="T36" fmla="*/ 231 w 316"/>
                <a:gd name="T37" fmla="*/ 108 h 114"/>
                <a:gd name="T38" fmla="*/ 158 w 316"/>
                <a:gd name="T39" fmla="*/ 114 h 114"/>
                <a:gd name="T40" fmla="*/ 20 w 316"/>
                <a:gd name="T41" fmla="*/ 67 h 114"/>
                <a:gd name="T42" fmla="*/ 20 w 316"/>
                <a:gd name="T43" fmla="*/ 67 h 114"/>
                <a:gd name="T44" fmla="*/ 29 w 316"/>
                <a:gd name="T45" fmla="*/ 73 h 114"/>
                <a:gd name="T46" fmla="*/ 88 w 316"/>
                <a:gd name="T47" fmla="*/ 88 h 114"/>
                <a:gd name="T48" fmla="*/ 158 w 316"/>
                <a:gd name="T49" fmla="*/ 94 h 114"/>
                <a:gd name="T50" fmla="*/ 228 w 316"/>
                <a:gd name="T51" fmla="*/ 88 h 114"/>
                <a:gd name="T52" fmla="*/ 229 w 316"/>
                <a:gd name="T53" fmla="*/ 88 h 114"/>
                <a:gd name="T54" fmla="*/ 287 w 316"/>
                <a:gd name="T55" fmla="*/ 73 h 114"/>
                <a:gd name="T56" fmla="*/ 296 w 316"/>
                <a:gd name="T57" fmla="*/ 67 h 114"/>
                <a:gd name="T58" fmla="*/ 296 w 316"/>
                <a:gd name="T59" fmla="*/ 67 h 114"/>
                <a:gd name="T60" fmla="*/ 296 w 316"/>
                <a:gd name="T61" fmla="*/ 25 h 114"/>
                <a:gd name="T62" fmla="*/ 161 w 316"/>
                <a:gd name="T63" fmla="*/ 75 h 114"/>
                <a:gd name="T64" fmla="*/ 155 w 316"/>
                <a:gd name="T65" fmla="*/ 75 h 114"/>
                <a:gd name="T66" fmla="*/ 20 w 316"/>
                <a:gd name="T67" fmla="*/ 25 h 114"/>
                <a:gd name="T68" fmla="*/ 20 w 316"/>
                <a:gd name="T69" fmla="*/ 6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 h="114">
                  <a:moveTo>
                    <a:pt x="158" y="114"/>
                  </a:moveTo>
                  <a:cubicBezTo>
                    <a:pt x="133" y="114"/>
                    <a:pt x="108" y="112"/>
                    <a:pt x="85" y="108"/>
                  </a:cubicBezTo>
                  <a:cubicBezTo>
                    <a:pt x="58" y="104"/>
                    <a:pt x="35" y="98"/>
                    <a:pt x="20" y="91"/>
                  </a:cubicBezTo>
                  <a:cubicBezTo>
                    <a:pt x="14" y="88"/>
                    <a:pt x="10" y="85"/>
                    <a:pt x="7" y="82"/>
                  </a:cubicBezTo>
                  <a:cubicBezTo>
                    <a:pt x="3" y="78"/>
                    <a:pt x="1" y="75"/>
                    <a:pt x="0" y="71"/>
                  </a:cubicBezTo>
                  <a:cubicBezTo>
                    <a:pt x="0" y="70"/>
                    <a:pt x="0" y="69"/>
                    <a:pt x="0" y="68"/>
                  </a:cubicBezTo>
                  <a:cubicBezTo>
                    <a:pt x="0" y="11"/>
                    <a:pt x="0" y="11"/>
                    <a:pt x="0" y="11"/>
                  </a:cubicBezTo>
                  <a:cubicBezTo>
                    <a:pt x="0" y="8"/>
                    <a:pt x="1" y="5"/>
                    <a:pt x="4" y="3"/>
                  </a:cubicBezTo>
                  <a:cubicBezTo>
                    <a:pt x="7" y="1"/>
                    <a:pt x="10" y="0"/>
                    <a:pt x="13" y="1"/>
                  </a:cubicBezTo>
                  <a:cubicBezTo>
                    <a:pt x="158" y="54"/>
                    <a:pt x="158" y="54"/>
                    <a:pt x="158" y="54"/>
                  </a:cubicBezTo>
                  <a:cubicBezTo>
                    <a:pt x="303" y="1"/>
                    <a:pt x="303" y="1"/>
                    <a:pt x="303" y="1"/>
                  </a:cubicBezTo>
                  <a:cubicBezTo>
                    <a:pt x="306" y="0"/>
                    <a:pt x="309" y="1"/>
                    <a:pt x="312" y="3"/>
                  </a:cubicBezTo>
                  <a:cubicBezTo>
                    <a:pt x="315" y="5"/>
                    <a:pt x="316" y="8"/>
                    <a:pt x="316" y="11"/>
                  </a:cubicBezTo>
                  <a:cubicBezTo>
                    <a:pt x="316" y="68"/>
                    <a:pt x="316" y="68"/>
                    <a:pt x="316" y="68"/>
                  </a:cubicBezTo>
                  <a:cubicBezTo>
                    <a:pt x="316" y="69"/>
                    <a:pt x="316" y="70"/>
                    <a:pt x="316" y="71"/>
                  </a:cubicBezTo>
                  <a:cubicBezTo>
                    <a:pt x="315" y="75"/>
                    <a:pt x="313" y="78"/>
                    <a:pt x="310" y="82"/>
                  </a:cubicBezTo>
                  <a:cubicBezTo>
                    <a:pt x="306" y="85"/>
                    <a:pt x="301" y="88"/>
                    <a:pt x="296" y="91"/>
                  </a:cubicBezTo>
                  <a:cubicBezTo>
                    <a:pt x="281" y="98"/>
                    <a:pt x="258" y="104"/>
                    <a:pt x="231" y="108"/>
                  </a:cubicBezTo>
                  <a:cubicBezTo>
                    <a:pt x="231" y="108"/>
                    <a:pt x="231" y="108"/>
                    <a:pt x="231" y="108"/>
                  </a:cubicBezTo>
                  <a:cubicBezTo>
                    <a:pt x="208" y="112"/>
                    <a:pt x="183" y="114"/>
                    <a:pt x="158" y="114"/>
                  </a:cubicBezTo>
                  <a:close/>
                  <a:moveTo>
                    <a:pt x="20" y="67"/>
                  </a:moveTo>
                  <a:cubicBezTo>
                    <a:pt x="20" y="67"/>
                    <a:pt x="20" y="67"/>
                    <a:pt x="20" y="67"/>
                  </a:cubicBezTo>
                  <a:cubicBezTo>
                    <a:pt x="21" y="68"/>
                    <a:pt x="24" y="70"/>
                    <a:pt x="29" y="73"/>
                  </a:cubicBezTo>
                  <a:cubicBezTo>
                    <a:pt x="42" y="79"/>
                    <a:pt x="64" y="85"/>
                    <a:pt x="88" y="88"/>
                  </a:cubicBezTo>
                  <a:cubicBezTo>
                    <a:pt x="110" y="92"/>
                    <a:pt x="134" y="94"/>
                    <a:pt x="158" y="94"/>
                  </a:cubicBezTo>
                  <a:cubicBezTo>
                    <a:pt x="182" y="94"/>
                    <a:pt x="206" y="92"/>
                    <a:pt x="228" y="88"/>
                  </a:cubicBezTo>
                  <a:cubicBezTo>
                    <a:pt x="228" y="88"/>
                    <a:pt x="229" y="88"/>
                    <a:pt x="229" y="88"/>
                  </a:cubicBezTo>
                  <a:cubicBezTo>
                    <a:pt x="253" y="84"/>
                    <a:pt x="274" y="79"/>
                    <a:pt x="287" y="73"/>
                  </a:cubicBezTo>
                  <a:cubicBezTo>
                    <a:pt x="292" y="70"/>
                    <a:pt x="295" y="68"/>
                    <a:pt x="296" y="67"/>
                  </a:cubicBezTo>
                  <a:cubicBezTo>
                    <a:pt x="296" y="67"/>
                    <a:pt x="296" y="67"/>
                    <a:pt x="296" y="67"/>
                  </a:cubicBezTo>
                  <a:cubicBezTo>
                    <a:pt x="296" y="25"/>
                    <a:pt x="296" y="25"/>
                    <a:pt x="296" y="25"/>
                  </a:cubicBezTo>
                  <a:cubicBezTo>
                    <a:pt x="161" y="75"/>
                    <a:pt x="161" y="75"/>
                    <a:pt x="161" y="75"/>
                  </a:cubicBezTo>
                  <a:cubicBezTo>
                    <a:pt x="159" y="75"/>
                    <a:pt x="157" y="75"/>
                    <a:pt x="155" y="75"/>
                  </a:cubicBezTo>
                  <a:cubicBezTo>
                    <a:pt x="20" y="25"/>
                    <a:pt x="20" y="25"/>
                    <a:pt x="20" y="25"/>
                  </a:cubicBezTo>
                  <a:lnTo>
                    <a:pt x="20" y="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0"/>
            <p:cNvSpPr>
              <a:spLocks noEditPoints="1"/>
            </p:cNvSpPr>
            <p:nvPr/>
          </p:nvSpPr>
          <p:spPr bwMode="auto">
            <a:xfrm>
              <a:off x="967917" y="2002732"/>
              <a:ext cx="344869" cy="257744"/>
            </a:xfrm>
            <a:custGeom>
              <a:avLst/>
              <a:gdLst>
                <a:gd name="T0" fmla="*/ 180 w 360"/>
                <a:gd name="T1" fmla="*/ 269 h 269"/>
                <a:gd name="T2" fmla="*/ 117 w 360"/>
                <a:gd name="T3" fmla="*/ 250 h 269"/>
                <a:gd name="T4" fmla="*/ 47 w 360"/>
                <a:gd name="T5" fmla="*/ 156 h 269"/>
                <a:gd name="T6" fmla="*/ 44 w 360"/>
                <a:gd name="T7" fmla="*/ 157 h 269"/>
                <a:gd name="T8" fmla="*/ 19 w 360"/>
                <a:gd name="T9" fmla="*/ 130 h 269"/>
                <a:gd name="T10" fmla="*/ 10 w 360"/>
                <a:gd name="T11" fmla="*/ 112 h 269"/>
                <a:gd name="T12" fmla="*/ 3 w 360"/>
                <a:gd name="T13" fmla="*/ 79 h 269"/>
                <a:gd name="T14" fmla="*/ 19 w 360"/>
                <a:gd name="T15" fmla="*/ 65 h 269"/>
                <a:gd name="T16" fmla="*/ 33 w 360"/>
                <a:gd name="T17" fmla="*/ 64 h 269"/>
                <a:gd name="T18" fmla="*/ 108 w 360"/>
                <a:gd name="T19" fmla="*/ 0 h 269"/>
                <a:gd name="T20" fmla="*/ 110 w 360"/>
                <a:gd name="T21" fmla="*/ 0 h 269"/>
                <a:gd name="T22" fmla="*/ 180 w 360"/>
                <a:gd name="T23" fmla="*/ 6 h 269"/>
                <a:gd name="T24" fmla="*/ 250 w 360"/>
                <a:gd name="T25" fmla="*/ 0 h 269"/>
                <a:gd name="T26" fmla="*/ 252 w 360"/>
                <a:gd name="T27" fmla="*/ 0 h 269"/>
                <a:gd name="T28" fmla="*/ 327 w 360"/>
                <a:gd name="T29" fmla="*/ 64 h 269"/>
                <a:gd name="T30" fmla="*/ 341 w 360"/>
                <a:gd name="T31" fmla="*/ 65 h 269"/>
                <a:gd name="T32" fmla="*/ 357 w 360"/>
                <a:gd name="T33" fmla="*/ 79 h 269"/>
                <a:gd name="T34" fmla="*/ 350 w 360"/>
                <a:gd name="T35" fmla="*/ 112 h 269"/>
                <a:gd name="T36" fmla="*/ 341 w 360"/>
                <a:gd name="T37" fmla="*/ 130 h 269"/>
                <a:gd name="T38" fmla="*/ 316 w 360"/>
                <a:gd name="T39" fmla="*/ 157 h 269"/>
                <a:gd name="T40" fmla="*/ 313 w 360"/>
                <a:gd name="T41" fmla="*/ 156 h 269"/>
                <a:gd name="T42" fmla="*/ 244 w 360"/>
                <a:gd name="T43" fmla="*/ 250 h 269"/>
                <a:gd name="T44" fmla="*/ 180 w 360"/>
                <a:gd name="T45" fmla="*/ 269 h 269"/>
                <a:gd name="T46" fmla="*/ 53 w 360"/>
                <a:gd name="T47" fmla="*/ 132 h 269"/>
                <a:gd name="T48" fmla="*/ 55 w 360"/>
                <a:gd name="T49" fmla="*/ 133 h 269"/>
                <a:gd name="T50" fmla="*/ 62 w 360"/>
                <a:gd name="T51" fmla="*/ 139 h 269"/>
                <a:gd name="T52" fmla="*/ 128 w 360"/>
                <a:gd name="T53" fmla="*/ 233 h 269"/>
                <a:gd name="T54" fmla="*/ 180 w 360"/>
                <a:gd name="T55" fmla="*/ 249 h 269"/>
                <a:gd name="T56" fmla="*/ 233 w 360"/>
                <a:gd name="T57" fmla="*/ 233 h 269"/>
                <a:gd name="T58" fmla="*/ 298 w 360"/>
                <a:gd name="T59" fmla="*/ 139 h 269"/>
                <a:gd name="T60" fmla="*/ 305 w 360"/>
                <a:gd name="T61" fmla="*/ 133 h 269"/>
                <a:gd name="T62" fmla="*/ 314 w 360"/>
                <a:gd name="T63" fmla="*/ 135 h 269"/>
                <a:gd name="T64" fmla="*/ 315 w 360"/>
                <a:gd name="T65" fmla="*/ 136 h 269"/>
                <a:gd name="T66" fmla="*/ 323 w 360"/>
                <a:gd name="T67" fmla="*/ 122 h 269"/>
                <a:gd name="T68" fmla="*/ 333 w 360"/>
                <a:gd name="T69" fmla="*/ 102 h 269"/>
                <a:gd name="T70" fmla="*/ 338 w 360"/>
                <a:gd name="T71" fmla="*/ 86 h 269"/>
                <a:gd name="T72" fmla="*/ 334 w 360"/>
                <a:gd name="T73" fmla="*/ 83 h 269"/>
                <a:gd name="T74" fmla="*/ 325 w 360"/>
                <a:gd name="T75" fmla="*/ 86 h 269"/>
                <a:gd name="T76" fmla="*/ 315 w 360"/>
                <a:gd name="T77" fmla="*/ 87 h 269"/>
                <a:gd name="T78" fmla="*/ 312 w 360"/>
                <a:gd name="T79" fmla="*/ 85 h 269"/>
                <a:gd name="T80" fmla="*/ 308 w 360"/>
                <a:gd name="T81" fmla="*/ 77 h 269"/>
                <a:gd name="T82" fmla="*/ 253 w 360"/>
                <a:gd name="T83" fmla="*/ 20 h 269"/>
                <a:gd name="T84" fmla="*/ 180 w 360"/>
                <a:gd name="T85" fmla="*/ 26 h 269"/>
                <a:gd name="T86" fmla="*/ 107 w 360"/>
                <a:gd name="T87" fmla="*/ 20 h 269"/>
                <a:gd name="T88" fmla="*/ 52 w 360"/>
                <a:gd name="T89" fmla="*/ 77 h 269"/>
                <a:gd name="T90" fmla="*/ 48 w 360"/>
                <a:gd name="T91" fmla="*/ 85 h 269"/>
                <a:gd name="T92" fmla="*/ 45 w 360"/>
                <a:gd name="T93" fmla="*/ 87 h 269"/>
                <a:gd name="T94" fmla="*/ 35 w 360"/>
                <a:gd name="T95" fmla="*/ 86 h 269"/>
                <a:gd name="T96" fmla="*/ 26 w 360"/>
                <a:gd name="T97" fmla="*/ 83 h 269"/>
                <a:gd name="T98" fmla="*/ 22 w 360"/>
                <a:gd name="T99" fmla="*/ 86 h 269"/>
                <a:gd name="T100" fmla="*/ 27 w 360"/>
                <a:gd name="T101" fmla="*/ 102 h 269"/>
                <a:gd name="T102" fmla="*/ 37 w 360"/>
                <a:gd name="T103" fmla="*/ 122 h 269"/>
                <a:gd name="T104" fmla="*/ 45 w 360"/>
                <a:gd name="T105" fmla="*/ 136 h 269"/>
                <a:gd name="T106" fmla="*/ 46 w 360"/>
                <a:gd name="T107" fmla="*/ 135 h 269"/>
                <a:gd name="T108" fmla="*/ 53 w 360"/>
                <a:gd name="T109" fmla="*/ 13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269">
                  <a:moveTo>
                    <a:pt x="180" y="269"/>
                  </a:moveTo>
                  <a:cubicBezTo>
                    <a:pt x="158" y="269"/>
                    <a:pt x="136" y="263"/>
                    <a:pt x="117" y="250"/>
                  </a:cubicBezTo>
                  <a:cubicBezTo>
                    <a:pt x="87" y="230"/>
                    <a:pt x="63" y="197"/>
                    <a:pt x="47" y="156"/>
                  </a:cubicBezTo>
                  <a:cubicBezTo>
                    <a:pt x="46" y="157"/>
                    <a:pt x="45" y="157"/>
                    <a:pt x="44" y="157"/>
                  </a:cubicBezTo>
                  <a:cubicBezTo>
                    <a:pt x="31" y="157"/>
                    <a:pt x="25" y="143"/>
                    <a:pt x="19" y="130"/>
                  </a:cubicBezTo>
                  <a:cubicBezTo>
                    <a:pt x="16" y="124"/>
                    <a:pt x="14" y="118"/>
                    <a:pt x="10" y="112"/>
                  </a:cubicBezTo>
                  <a:cubicBezTo>
                    <a:pt x="2" y="99"/>
                    <a:pt x="0" y="88"/>
                    <a:pt x="3" y="79"/>
                  </a:cubicBezTo>
                  <a:cubicBezTo>
                    <a:pt x="5" y="74"/>
                    <a:pt x="9" y="68"/>
                    <a:pt x="19" y="65"/>
                  </a:cubicBezTo>
                  <a:cubicBezTo>
                    <a:pt x="23" y="63"/>
                    <a:pt x="28" y="63"/>
                    <a:pt x="33" y="64"/>
                  </a:cubicBezTo>
                  <a:cubicBezTo>
                    <a:pt x="39" y="28"/>
                    <a:pt x="71" y="0"/>
                    <a:pt x="108" y="0"/>
                  </a:cubicBezTo>
                  <a:cubicBezTo>
                    <a:pt x="109" y="0"/>
                    <a:pt x="109" y="0"/>
                    <a:pt x="110" y="0"/>
                  </a:cubicBezTo>
                  <a:cubicBezTo>
                    <a:pt x="132" y="4"/>
                    <a:pt x="156" y="6"/>
                    <a:pt x="180" y="6"/>
                  </a:cubicBezTo>
                  <a:cubicBezTo>
                    <a:pt x="204" y="6"/>
                    <a:pt x="228" y="4"/>
                    <a:pt x="250" y="0"/>
                  </a:cubicBezTo>
                  <a:cubicBezTo>
                    <a:pt x="251" y="0"/>
                    <a:pt x="251" y="0"/>
                    <a:pt x="252" y="0"/>
                  </a:cubicBezTo>
                  <a:cubicBezTo>
                    <a:pt x="290" y="0"/>
                    <a:pt x="321" y="28"/>
                    <a:pt x="327" y="64"/>
                  </a:cubicBezTo>
                  <a:cubicBezTo>
                    <a:pt x="332" y="63"/>
                    <a:pt x="337" y="63"/>
                    <a:pt x="341" y="65"/>
                  </a:cubicBezTo>
                  <a:cubicBezTo>
                    <a:pt x="351" y="68"/>
                    <a:pt x="355" y="74"/>
                    <a:pt x="357" y="79"/>
                  </a:cubicBezTo>
                  <a:cubicBezTo>
                    <a:pt x="360" y="88"/>
                    <a:pt x="358" y="99"/>
                    <a:pt x="350" y="112"/>
                  </a:cubicBezTo>
                  <a:cubicBezTo>
                    <a:pt x="346" y="118"/>
                    <a:pt x="344" y="124"/>
                    <a:pt x="341" y="130"/>
                  </a:cubicBezTo>
                  <a:cubicBezTo>
                    <a:pt x="335" y="143"/>
                    <a:pt x="329" y="157"/>
                    <a:pt x="316" y="157"/>
                  </a:cubicBezTo>
                  <a:cubicBezTo>
                    <a:pt x="315" y="157"/>
                    <a:pt x="314" y="157"/>
                    <a:pt x="313" y="156"/>
                  </a:cubicBezTo>
                  <a:cubicBezTo>
                    <a:pt x="298" y="197"/>
                    <a:pt x="273" y="230"/>
                    <a:pt x="244" y="250"/>
                  </a:cubicBezTo>
                  <a:cubicBezTo>
                    <a:pt x="224" y="263"/>
                    <a:pt x="202" y="269"/>
                    <a:pt x="180" y="269"/>
                  </a:cubicBezTo>
                  <a:close/>
                  <a:moveTo>
                    <a:pt x="53" y="132"/>
                  </a:moveTo>
                  <a:cubicBezTo>
                    <a:pt x="54" y="132"/>
                    <a:pt x="54" y="132"/>
                    <a:pt x="55" y="133"/>
                  </a:cubicBezTo>
                  <a:cubicBezTo>
                    <a:pt x="59" y="133"/>
                    <a:pt x="61" y="136"/>
                    <a:pt x="62" y="139"/>
                  </a:cubicBezTo>
                  <a:cubicBezTo>
                    <a:pt x="76" y="181"/>
                    <a:pt x="99" y="214"/>
                    <a:pt x="128" y="233"/>
                  </a:cubicBezTo>
                  <a:cubicBezTo>
                    <a:pt x="144" y="244"/>
                    <a:pt x="162" y="249"/>
                    <a:pt x="180" y="249"/>
                  </a:cubicBezTo>
                  <a:cubicBezTo>
                    <a:pt x="198" y="249"/>
                    <a:pt x="216" y="244"/>
                    <a:pt x="233" y="233"/>
                  </a:cubicBezTo>
                  <a:cubicBezTo>
                    <a:pt x="261" y="214"/>
                    <a:pt x="284" y="181"/>
                    <a:pt x="298" y="139"/>
                  </a:cubicBezTo>
                  <a:cubicBezTo>
                    <a:pt x="299" y="136"/>
                    <a:pt x="301" y="133"/>
                    <a:pt x="305" y="133"/>
                  </a:cubicBezTo>
                  <a:cubicBezTo>
                    <a:pt x="308" y="132"/>
                    <a:pt x="312" y="133"/>
                    <a:pt x="314" y="135"/>
                  </a:cubicBezTo>
                  <a:cubicBezTo>
                    <a:pt x="315" y="136"/>
                    <a:pt x="315" y="136"/>
                    <a:pt x="315" y="136"/>
                  </a:cubicBezTo>
                  <a:cubicBezTo>
                    <a:pt x="318" y="134"/>
                    <a:pt x="321" y="127"/>
                    <a:pt x="323" y="122"/>
                  </a:cubicBezTo>
                  <a:cubicBezTo>
                    <a:pt x="325" y="115"/>
                    <a:pt x="329" y="108"/>
                    <a:pt x="333" y="102"/>
                  </a:cubicBezTo>
                  <a:cubicBezTo>
                    <a:pt x="338" y="93"/>
                    <a:pt x="339" y="88"/>
                    <a:pt x="338" y="86"/>
                  </a:cubicBezTo>
                  <a:cubicBezTo>
                    <a:pt x="338" y="85"/>
                    <a:pt x="336" y="84"/>
                    <a:pt x="334" y="83"/>
                  </a:cubicBezTo>
                  <a:cubicBezTo>
                    <a:pt x="332" y="83"/>
                    <a:pt x="329" y="84"/>
                    <a:pt x="325" y="86"/>
                  </a:cubicBezTo>
                  <a:cubicBezTo>
                    <a:pt x="322" y="88"/>
                    <a:pt x="318" y="89"/>
                    <a:pt x="315" y="87"/>
                  </a:cubicBezTo>
                  <a:cubicBezTo>
                    <a:pt x="314" y="86"/>
                    <a:pt x="313" y="86"/>
                    <a:pt x="312" y="85"/>
                  </a:cubicBezTo>
                  <a:cubicBezTo>
                    <a:pt x="310" y="83"/>
                    <a:pt x="308" y="80"/>
                    <a:pt x="308" y="77"/>
                  </a:cubicBezTo>
                  <a:cubicBezTo>
                    <a:pt x="308" y="46"/>
                    <a:pt x="283" y="21"/>
                    <a:pt x="253" y="20"/>
                  </a:cubicBezTo>
                  <a:cubicBezTo>
                    <a:pt x="230" y="24"/>
                    <a:pt x="205" y="26"/>
                    <a:pt x="180" y="26"/>
                  </a:cubicBezTo>
                  <a:cubicBezTo>
                    <a:pt x="155" y="26"/>
                    <a:pt x="130" y="24"/>
                    <a:pt x="107" y="20"/>
                  </a:cubicBezTo>
                  <a:cubicBezTo>
                    <a:pt x="77" y="21"/>
                    <a:pt x="52" y="46"/>
                    <a:pt x="52" y="77"/>
                  </a:cubicBezTo>
                  <a:cubicBezTo>
                    <a:pt x="52" y="80"/>
                    <a:pt x="50" y="83"/>
                    <a:pt x="48" y="85"/>
                  </a:cubicBezTo>
                  <a:cubicBezTo>
                    <a:pt x="47" y="86"/>
                    <a:pt x="46" y="86"/>
                    <a:pt x="45" y="87"/>
                  </a:cubicBezTo>
                  <a:cubicBezTo>
                    <a:pt x="42" y="89"/>
                    <a:pt x="38" y="88"/>
                    <a:pt x="35" y="86"/>
                  </a:cubicBezTo>
                  <a:cubicBezTo>
                    <a:pt x="31" y="84"/>
                    <a:pt x="28" y="83"/>
                    <a:pt x="26" y="83"/>
                  </a:cubicBezTo>
                  <a:cubicBezTo>
                    <a:pt x="24" y="84"/>
                    <a:pt x="22" y="85"/>
                    <a:pt x="22" y="86"/>
                  </a:cubicBezTo>
                  <a:cubicBezTo>
                    <a:pt x="21" y="88"/>
                    <a:pt x="22" y="93"/>
                    <a:pt x="27" y="102"/>
                  </a:cubicBezTo>
                  <a:cubicBezTo>
                    <a:pt x="31" y="108"/>
                    <a:pt x="35" y="115"/>
                    <a:pt x="37" y="122"/>
                  </a:cubicBezTo>
                  <a:cubicBezTo>
                    <a:pt x="39" y="127"/>
                    <a:pt x="43" y="134"/>
                    <a:pt x="45" y="136"/>
                  </a:cubicBezTo>
                  <a:cubicBezTo>
                    <a:pt x="45" y="136"/>
                    <a:pt x="45" y="136"/>
                    <a:pt x="46" y="135"/>
                  </a:cubicBezTo>
                  <a:cubicBezTo>
                    <a:pt x="48" y="133"/>
                    <a:pt x="50" y="132"/>
                    <a:pt x="53"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1"/>
            <p:cNvSpPr>
              <a:spLocks/>
            </p:cNvSpPr>
            <p:nvPr/>
          </p:nvSpPr>
          <p:spPr bwMode="auto">
            <a:xfrm>
              <a:off x="1392650" y="1874768"/>
              <a:ext cx="19059" cy="128872"/>
            </a:xfrm>
            <a:custGeom>
              <a:avLst/>
              <a:gdLst>
                <a:gd name="T0" fmla="*/ 10 w 20"/>
                <a:gd name="T1" fmla="*/ 134 h 134"/>
                <a:gd name="T2" fmla="*/ 0 w 20"/>
                <a:gd name="T3" fmla="*/ 124 h 134"/>
                <a:gd name="T4" fmla="*/ 0 w 20"/>
                <a:gd name="T5" fmla="*/ 10 h 134"/>
                <a:gd name="T6" fmla="*/ 10 w 20"/>
                <a:gd name="T7" fmla="*/ 0 h 134"/>
                <a:gd name="T8" fmla="*/ 20 w 20"/>
                <a:gd name="T9" fmla="*/ 10 h 134"/>
                <a:gd name="T10" fmla="*/ 20 w 20"/>
                <a:gd name="T11" fmla="*/ 124 h 134"/>
                <a:gd name="T12" fmla="*/ 10 w 20"/>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20" h="134">
                  <a:moveTo>
                    <a:pt x="10" y="134"/>
                  </a:moveTo>
                  <a:cubicBezTo>
                    <a:pt x="5" y="134"/>
                    <a:pt x="0" y="130"/>
                    <a:pt x="0" y="124"/>
                  </a:cubicBezTo>
                  <a:cubicBezTo>
                    <a:pt x="0" y="10"/>
                    <a:pt x="0" y="10"/>
                    <a:pt x="0" y="10"/>
                  </a:cubicBezTo>
                  <a:cubicBezTo>
                    <a:pt x="0" y="5"/>
                    <a:pt x="5" y="0"/>
                    <a:pt x="10" y="0"/>
                  </a:cubicBezTo>
                  <a:cubicBezTo>
                    <a:pt x="16" y="0"/>
                    <a:pt x="20" y="5"/>
                    <a:pt x="20" y="10"/>
                  </a:cubicBezTo>
                  <a:cubicBezTo>
                    <a:pt x="20" y="124"/>
                    <a:pt x="20" y="124"/>
                    <a:pt x="20" y="124"/>
                  </a:cubicBezTo>
                  <a:cubicBezTo>
                    <a:pt x="20" y="130"/>
                    <a:pt x="16" y="134"/>
                    <a:pt x="10" y="1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2"/>
            <p:cNvSpPr>
              <a:spLocks noEditPoints="1"/>
            </p:cNvSpPr>
            <p:nvPr/>
          </p:nvSpPr>
          <p:spPr bwMode="auto">
            <a:xfrm>
              <a:off x="1375407" y="1985489"/>
              <a:ext cx="53545" cy="53545"/>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20 h 56"/>
                <a:gd name="T12" fmla="*/ 20 w 56"/>
                <a:gd name="T13" fmla="*/ 28 h 56"/>
                <a:gd name="T14" fmla="*/ 28 w 56"/>
                <a:gd name="T15" fmla="*/ 36 h 56"/>
                <a:gd name="T16" fmla="*/ 36 w 56"/>
                <a:gd name="T17" fmla="*/ 28 h 56"/>
                <a:gd name="T18" fmla="*/ 28 w 56"/>
                <a:gd name="T19"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4"/>
                    <a:pt x="0" y="28"/>
                  </a:cubicBezTo>
                  <a:cubicBezTo>
                    <a:pt x="0" y="13"/>
                    <a:pt x="13" y="0"/>
                    <a:pt x="28" y="0"/>
                  </a:cubicBezTo>
                  <a:cubicBezTo>
                    <a:pt x="44" y="0"/>
                    <a:pt x="56" y="13"/>
                    <a:pt x="56" y="28"/>
                  </a:cubicBezTo>
                  <a:cubicBezTo>
                    <a:pt x="56" y="44"/>
                    <a:pt x="44" y="56"/>
                    <a:pt x="28" y="56"/>
                  </a:cubicBezTo>
                  <a:close/>
                  <a:moveTo>
                    <a:pt x="28" y="20"/>
                  </a:moveTo>
                  <a:cubicBezTo>
                    <a:pt x="24" y="20"/>
                    <a:pt x="20" y="24"/>
                    <a:pt x="20" y="28"/>
                  </a:cubicBezTo>
                  <a:cubicBezTo>
                    <a:pt x="20" y="33"/>
                    <a:pt x="24" y="36"/>
                    <a:pt x="28" y="36"/>
                  </a:cubicBezTo>
                  <a:cubicBezTo>
                    <a:pt x="33" y="36"/>
                    <a:pt x="36" y="33"/>
                    <a:pt x="36" y="28"/>
                  </a:cubicBezTo>
                  <a:cubicBezTo>
                    <a:pt x="36" y="24"/>
                    <a:pt x="33" y="20"/>
                    <a:pt x="2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
            <p:cNvSpPr>
              <a:spLocks noEditPoints="1"/>
            </p:cNvSpPr>
            <p:nvPr/>
          </p:nvSpPr>
          <p:spPr bwMode="auto">
            <a:xfrm>
              <a:off x="1367239" y="2020883"/>
              <a:ext cx="68974" cy="97108"/>
            </a:xfrm>
            <a:custGeom>
              <a:avLst/>
              <a:gdLst>
                <a:gd name="T0" fmla="*/ 62 w 72"/>
                <a:gd name="T1" fmla="*/ 101 h 101"/>
                <a:gd name="T2" fmla="*/ 62 w 72"/>
                <a:gd name="T3" fmla="*/ 101 h 101"/>
                <a:gd name="T4" fmla="*/ 10 w 72"/>
                <a:gd name="T5" fmla="*/ 101 h 101"/>
                <a:gd name="T6" fmla="*/ 2 w 72"/>
                <a:gd name="T7" fmla="*/ 97 h 101"/>
                <a:gd name="T8" fmla="*/ 1 w 72"/>
                <a:gd name="T9" fmla="*/ 88 h 101"/>
                <a:gd name="T10" fmla="*/ 27 w 72"/>
                <a:gd name="T11" fmla="*/ 7 h 101"/>
                <a:gd name="T12" fmla="*/ 36 w 72"/>
                <a:gd name="T13" fmla="*/ 0 h 101"/>
                <a:gd name="T14" fmla="*/ 46 w 72"/>
                <a:gd name="T15" fmla="*/ 7 h 101"/>
                <a:gd name="T16" fmla="*/ 71 w 72"/>
                <a:gd name="T17" fmla="*/ 87 h 101"/>
                <a:gd name="T18" fmla="*/ 72 w 72"/>
                <a:gd name="T19" fmla="*/ 91 h 101"/>
                <a:gd name="T20" fmla="*/ 62 w 72"/>
                <a:gd name="T21" fmla="*/ 101 h 101"/>
                <a:gd name="T22" fmla="*/ 24 w 72"/>
                <a:gd name="T23" fmla="*/ 81 h 101"/>
                <a:gd name="T24" fmla="*/ 48 w 72"/>
                <a:gd name="T25" fmla="*/ 81 h 101"/>
                <a:gd name="T26" fmla="*/ 36 w 72"/>
                <a:gd name="T27" fmla="*/ 43 h 101"/>
                <a:gd name="T28" fmla="*/ 24 w 72"/>
                <a:gd name="T29" fmla="*/ 8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01">
                  <a:moveTo>
                    <a:pt x="62" y="101"/>
                  </a:moveTo>
                  <a:cubicBezTo>
                    <a:pt x="62" y="101"/>
                    <a:pt x="62" y="101"/>
                    <a:pt x="62" y="101"/>
                  </a:cubicBezTo>
                  <a:cubicBezTo>
                    <a:pt x="10" y="101"/>
                    <a:pt x="10" y="101"/>
                    <a:pt x="10" y="101"/>
                  </a:cubicBezTo>
                  <a:cubicBezTo>
                    <a:pt x="7" y="101"/>
                    <a:pt x="4" y="100"/>
                    <a:pt x="2" y="97"/>
                  </a:cubicBezTo>
                  <a:cubicBezTo>
                    <a:pt x="0" y="95"/>
                    <a:pt x="0" y="91"/>
                    <a:pt x="1" y="88"/>
                  </a:cubicBezTo>
                  <a:cubicBezTo>
                    <a:pt x="27" y="7"/>
                    <a:pt x="27" y="7"/>
                    <a:pt x="27" y="7"/>
                  </a:cubicBezTo>
                  <a:cubicBezTo>
                    <a:pt x="28" y="3"/>
                    <a:pt x="32" y="0"/>
                    <a:pt x="36" y="0"/>
                  </a:cubicBezTo>
                  <a:cubicBezTo>
                    <a:pt x="40" y="0"/>
                    <a:pt x="44" y="3"/>
                    <a:pt x="46" y="7"/>
                  </a:cubicBezTo>
                  <a:cubicBezTo>
                    <a:pt x="71" y="87"/>
                    <a:pt x="71" y="87"/>
                    <a:pt x="71" y="87"/>
                  </a:cubicBezTo>
                  <a:cubicBezTo>
                    <a:pt x="72" y="88"/>
                    <a:pt x="72" y="90"/>
                    <a:pt x="72" y="91"/>
                  </a:cubicBezTo>
                  <a:cubicBezTo>
                    <a:pt x="72" y="97"/>
                    <a:pt x="68" y="101"/>
                    <a:pt x="62" y="101"/>
                  </a:cubicBezTo>
                  <a:close/>
                  <a:moveTo>
                    <a:pt x="24" y="81"/>
                  </a:moveTo>
                  <a:cubicBezTo>
                    <a:pt x="48" y="81"/>
                    <a:pt x="48" y="81"/>
                    <a:pt x="48" y="81"/>
                  </a:cubicBezTo>
                  <a:cubicBezTo>
                    <a:pt x="36" y="43"/>
                    <a:pt x="36" y="43"/>
                    <a:pt x="36" y="43"/>
                  </a:cubicBezTo>
                  <a:lnTo>
                    <a:pt x="24"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
            <p:cNvSpPr>
              <a:spLocks noEditPoints="1"/>
            </p:cNvSpPr>
            <p:nvPr/>
          </p:nvSpPr>
          <p:spPr bwMode="auto">
            <a:xfrm>
              <a:off x="1048689" y="2224175"/>
              <a:ext cx="183325" cy="205106"/>
            </a:xfrm>
            <a:custGeom>
              <a:avLst/>
              <a:gdLst>
                <a:gd name="T0" fmla="*/ 96 w 192"/>
                <a:gd name="T1" fmla="*/ 214 h 214"/>
                <a:gd name="T2" fmla="*/ 88 w 192"/>
                <a:gd name="T3" fmla="*/ 211 h 214"/>
                <a:gd name="T4" fmla="*/ 3 w 192"/>
                <a:gd name="T5" fmla="*/ 101 h 214"/>
                <a:gd name="T6" fmla="*/ 1 w 192"/>
                <a:gd name="T7" fmla="*/ 93 h 214"/>
                <a:gd name="T8" fmla="*/ 5 w 192"/>
                <a:gd name="T9" fmla="*/ 87 h 214"/>
                <a:gd name="T10" fmla="*/ 23 w 192"/>
                <a:gd name="T11" fmla="*/ 54 h 214"/>
                <a:gd name="T12" fmla="*/ 28 w 192"/>
                <a:gd name="T13" fmla="*/ 10 h 214"/>
                <a:gd name="T14" fmla="*/ 33 w 192"/>
                <a:gd name="T15" fmla="*/ 1 h 214"/>
                <a:gd name="T16" fmla="*/ 44 w 192"/>
                <a:gd name="T17" fmla="*/ 2 h 214"/>
                <a:gd name="T18" fmla="*/ 96 w 192"/>
                <a:gd name="T19" fmla="*/ 18 h 214"/>
                <a:gd name="T20" fmla="*/ 149 w 192"/>
                <a:gd name="T21" fmla="*/ 2 h 214"/>
                <a:gd name="T22" fmla="*/ 159 w 192"/>
                <a:gd name="T23" fmla="*/ 1 h 214"/>
                <a:gd name="T24" fmla="*/ 164 w 192"/>
                <a:gd name="T25" fmla="*/ 10 h 214"/>
                <a:gd name="T26" fmla="*/ 169 w 192"/>
                <a:gd name="T27" fmla="*/ 54 h 214"/>
                <a:gd name="T28" fmla="*/ 187 w 192"/>
                <a:gd name="T29" fmla="*/ 87 h 214"/>
                <a:gd name="T30" fmla="*/ 191 w 192"/>
                <a:gd name="T31" fmla="*/ 93 h 214"/>
                <a:gd name="T32" fmla="*/ 189 w 192"/>
                <a:gd name="T33" fmla="*/ 101 h 214"/>
                <a:gd name="T34" fmla="*/ 104 w 192"/>
                <a:gd name="T35" fmla="*/ 211 h 214"/>
                <a:gd name="T36" fmla="*/ 96 w 192"/>
                <a:gd name="T37" fmla="*/ 214 h 214"/>
                <a:gd name="T38" fmla="*/ 25 w 192"/>
                <a:gd name="T39" fmla="*/ 97 h 214"/>
                <a:gd name="T40" fmla="*/ 96 w 192"/>
                <a:gd name="T41" fmla="*/ 188 h 214"/>
                <a:gd name="T42" fmla="*/ 167 w 192"/>
                <a:gd name="T43" fmla="*/ 97 h 214"/>
                <a:gd name="T44" fmla="*/ 149 w 192"/>
                <a:gd name="T45" fmla="*/ 58 h 214"/>
                <a:gd name="T46" fmla="*/ 145 w 192"/>
                <a:gd name="T47" fmla="*/ 27 h 214"/>
                <a:gd name="T48" fmla="*/ 96 w 192"/>
                <a:gd name="T49" fmla="*/ 38 h 214"/>
                <a:gd name="T50" fmla="*/ 47 w 192"/>
                <a:gd name="T51" fmla="*/ 27 h 214"/>
                <a:gd name="T52" fmla="*/ 43 w 192"/>
                <a:gd name="T53" fmla="*/ 58 h 214"/>
                <a:gd name="T54" fmla="*/ 25 w 192"/>
                <a:gd name="T55" fmla="*/ 9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214">
                  <a:moveTo>
                    <a:pt x="96" y="214"/>
                  </a:moveTo>
                  <a:cubicBezTo>
                    <a:pt x="93" y="214"/>
                    <a:pt x="90" y="213"/>
                    <a:pt x="88" y="211"/>
                  </a:cubicBezTo>
                  <a:cubicBezTo>
                    <a:pt x="3" y="101"/>
                    <a:pt x="3" y="101"/>
                    <a:pt x="3" y="101"/>
                  </a:cubicBezTo>
                  <a:cubicBezTo>
                    <a:pt x="1" y="99"/>
                    <a:pt x="0" y="96"/>
                    <a:pt x="1" y="93"/>
                  </a:cubicBezTo>
                  <a:cubicBezTo>
                    <a:pt x="1" y="91"/>
                    <a:pt x="3" y="88"/>
                    <a:pt x="5" y="87"/>
                  </a:cubicBezTo>
                  <a:cubicBezTo>
                    <a:pt x="13" y="82"/>
                    <a:pt x="20" y="70"/>
                    <a:pt x="23" y="54"/>
                  </a:cubicBezTo>
                  <a:cubicBezTo>
                    <a:pt x="26" y="42"/>
                    <a:pt x="28" y="27"/>
                    <a:pt x="28" y="10"/>
                  </a:cubicBezTo>
                  <a:cubicBezTo>
                    <a:pt x="28" y="6"/>
                    <a:pt x="30" y="3"/>
                    <a:pt x="33" y="1"/>
                  </a:cubicBezTo>
                  <a:cubicBezTo>
                    <a:pt x="37" y="0"/>
                    <a:pt x="40" y="0"/>
                    <a:pt x="44" y="2"/>
                  </a:cubicBezTo>
                  <a:cubicBezTo>
                    <a:pt x="60" y="13"/>
                    <a:pt x="78" y="18"/>
                    <a:pt x="96" y="18"/>
                  </a:cubicBezTo>
                  <a:cubicBezTo>
                    <a:pt x="114" y="18"/>
                    <a:pt x="132" y="13"/>
                    <a:pt x="149" y="2"/>
                  </a:cubicBezTo>
                  <a:cubicBezTo>
                    <a:pt x="152" y="0"/>
                    <a:pt x="156" y="0"/>
                    <a:pt x="159" y="1"/>
                  </a:cubicBezTo>
                  <a:cubicBezTo>
                    <a:pt x="162" y="3"/>
                    <a:pt x="164" y="6"/>
                    <a:pt x="164" y="10"/>
                  </a:cubicBezTo>
                  <a:cubicBezTo>
                    <a:pt x="164" y="27"/>
                    <a:pt x="166" y="42"/>
                    <a:pt x="169" y="54"/>
                  </a:cubicBezTo>
                  <a:cubicBezTo>
                    <a:pt x="172" y="70"/>
                    <a:pt x="179" y="82"/>
                    <a:pt x="187" y="87"/>
                  </a:cubicBezTo>
                  <a:cubicBezTo>
                    <a:pt x="189" y="88"/>
                    <a:pt x="191" y="91"/>
                    <a:pt x="191" y="93"/>
                  </a:cubicBezTo>
                  <a:cubicBezTo>
                    <a:pt x="192" y="96"/>
                    <a:pt x="191" y="99"/>
                    <a:pt x="189" y="101"/>
                  </a:cubicBezTo>
                  <a:cubicBezTo>
                    <a:pt x="104" y="211"/>
                    <a:pt x="104" y="211"/>
                    <a:pt x="104" y="211"/>
                  </a:cubicBezTo>
                  <a:cubicBezTo>
                    <a:pt x="102" y="213"/>
                    <a:pt x="99" y="214"/>
                    <a:pt x="96" y="214"/>
                  </a:cubicBezTo>
                  <a:close/>
                  <a:moveTo>
                    <a:pt x="25" y="97"/>
                  </a:moveTo>
                  <a:cubicBezTo>
                    <a:pt x="96" y="188"/>
                    <a:pt x="96" y="188"/>
                    <a:pt x="96" y="188"/>
                  </a:cubicBezTo>
                  <a:cubicBezTo>
                    <a:pt x="167" y="97"/>
                    <a:pt x="167" y="97"/>
                    <a:pt x="167" y="97"/>
                  </a:cubicBezTo>
                  <a:cubicBezTo>
                    <a:pt x="159" y="88"/>
                    <a:pt x="153" y="75"/>
                    <a:pt x="149" y="58"/>
                  </a:cubicBezTo>
                  <a:cubicBezTo>
                    <a:pt x="147" y="49"/>
                    <a:pt x="146" y="39"/>
                    <a:pt x="145" y="27"/>
                  </a:cubicBezTo>
                  <a:cubicBezTo>
                    <a:pt x="129" y="34"/>
                    <a:pt x="113" y="38"/>
                    <a:pt x="96" y="38"/>
                  </a:cubicBezTo>
                  <a:cubicBezTo>
                    <a:pt x="79" y="38"/>
                    <a:pt x="63" y="34"/>
                    <a:pt x="47" y="27"/>
                  </a:cubicBezTo>
                  <a:cubicBezTo>
                    <a:pt x="47" y="39"/>
                    <a:pt x="45" y="49"/>
                    <a:pt x="43" y="58"/>
                  </a:cubicBezTo>
                  <a:cubicBezTo>
                    <a:pt x="39" y="75"/>
                    <a:pt x="33" y="88"/>
                    <a:pt x="25" y="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5"/>
            <p:cNvSpPr>
              <a:spLocks noEditPoints="1"/>
            </p:cNvSpPr>
            <p:nvPr/>
          </p:nvSpPr>
          <p:spPr bwMode="auto">
            <a:xfrm>
              <a:off x="1111310" y="1861155"/>
              <a:ext cx="58083" cy="47193"/>
            </a:xfrm>
            <a:custGeom>
              <a:avLst/>
              <a:gdLst>
                <a:gd name="T0" fmla="*/ 30 w 60"/>
                <a:gd name="T1" fmla="*/ 50 h 50"/>
                <a:gd name="T2" fmla="*/ 0 w 60"/>
                <a:gd name="T3" fmla="*/ 25 h 50"/>
                <a:gd name="T4" fmla="*/ 30 w 60"/>
                <a:gd name="T5" fmla="*/ 0 h 50"/>
                <a:gd name="T6" fmla="*/ 60 w 60"/>
                <a:gd name="T7" fmla="*/ 25 h 50"/>
                <a:gd name="T8" fmla="*/ 30 w 60"/>
                <a:gd name="T9" fmla="*/ 50 h 50"/>
                <a:gd name="T10" fmla="*/ 30 w 60"/>
                <a:gd name="T11" fmla="*/ 20 h 50"/>
                <a:gd name="T12" fmla="*/ 20 w 60"/>
                <a:gd name="T13" fmla="*/ 25 h 50"/>
                <a:gd name="T14" fmla="*/ 30 w 60"/>
                <a:gd name="T15" fmla="*/ 30 h 50"/>
                <a:gd name="T16" fmla="*/ 40 w 60"/>
                <a:gd name="T17" fmla="*/ 25 h 50"/>
                <a:gd name="T18" fmla="*/ 30 w 60"/>
                <a:gd name="T1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0">
                  <a:moveTo>
                    <a:pt x="30" y="50"/>
                  </a:moveTo>
                  <a:cubicBezTo>
                    <a:pt x="13" y="50"/>
                    <a:pt x="0" y="39"/>
                    <a:pt x="0" y="25"/>
                  </a:cubicBezTo>
                  <a:cubicBezTo>
                    <a:pt x="0" y="11"/>
                    <a:pt x="13" y="0"/>
                    <a:pt x="30" y="0"/>
                  </a:cubicBezTo>
                  <a:cubicBezTo>
                    <a:pt x="47" y="0"/>
                    <a:pt x="60" y="11"/>
                    <a:pt x="60" y="25"/>
                  </a:cubicBezTo>
                  <a:cubicBezTo>
                    <a:pt x="60" y="39"/>
                    <a:pt x="47" y="50"/>
                    <a:pt x="30" y="50"/>
                  </a:cubicBezTo>
                  <a:close/>
                  <a:moveTo>
                    <a:pt x="30" y="20"/>
                  </a:moveTo>
                  <a:cubicBezTo>
                    <a:pt x="24" y="20"/>
                    <a:pt x="20" y="24"/>
                    <a:pt x="20" y="25"/>
                  </a:cubicBezTo>
                  <a:cubicBezTo>
                    <a:pt x="20" y="26"/>
                    <a:pt x="24" y="30"/>
                    <a:pt x="30" y="30"/>
                  </a:cubicBezTo>
                  <a:cubicBezTo>
                    <a:pt x="36" y="30"/>
                    <a:pt x="40" y="27"/>
                    <a:pt x="40" y="25"/>
                  </a:cubicBezTo>
                  <a:cubicBezTo>
                    <a:pt x="40" y="24"/>
                    <a:pt x="36" y="20"/>
                    <a:pt x="3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6"/>
            <p:cNvSpPr>
              <a:spLocks/>
            </p:cNvSpPr>
            <p:nvPr/>
          </p:nvSpPr>
          <p:spPr bwMode="auto">
            <a:xfrm>
              <a:off x="1151242" y="1874768"/>
              <a:ext cx="258652" cy="19966"/>
            </a:xfrm>
            <a:custGeom>
              <a:avLst/>
              <a:gdLst>
                <a:gd name="T0" fmla="*/ 260 w 270"/>
                <a:gd name="T1" fmla="*/ 20 h 20"/>
                <a:gd name="T2" fmla="*/ 10 w 270"/>
                <a:gd name="T3" fmla="*/ 20 h 20"/>
                <a:gd name="T4" fmla="*/ 0 w 270"/>
                <a:gd name="T5" fmla="*/ 10 h 20"/>
                <a:gd name="T6" fmla="*/ 10 w 270"/>
                <a:gd name="T7" fmla="*/ 0 h 20"/>
                <a:gd name="T8" fmla="*/ 260 w 270"/>
                <a:gd name="T9" fmla="*/ 0 h 20"/>
                <a:gd name="T10" fmla="*/ 270 w 270"/>
                <a:gd name="T11" fmla="*/ 10 h 20"/>
                <a:gd name="T12" fmla="*/ 260 w 27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70" h="20">
                  <a:moveTo>
                    <a:pt x="260" y="20"/>
                  </a:moveTo>
                  <a:cubicBezTo>
                    <a:pt x="10" y="20"/>
                    <a:pt x="10" y="20"/>
                    <a:pt x="10" y="20"/>
                  </a:cubicBezTo>
                  <a:cubicBezTo>
                    <a:pt x="5" y="20"/>
                    <a:pt x="0" y="16"/>
                    <a:pt x="0" y="10"/>
                  </a:cubicBezTo>
                  <a:cubicBezTo>
                    <a:pt x="0" y="5"/>
                    <a:pt x="5" y="0"/>
                    <a:pt x="10" y="0"/>
                  </a:cubicBezTo>
                  <a:cubicBezTo>
                    <a:pt x="260" y="0"/>
                    <a:pt x="260" y="0"/>
                    <a:pt x="260" y="0"/>
                  </a:cubicBezTo>
                  <a:cubicBezTo>
                    <a:pt x="265" y="0"/>
                    <a:pt x="270" y="5"/>
                    <a:pt x="270" y="10"/>
                  </a:cubicBezTo>
                  <a:cubicBezTo>
                    <a:pt x="270" y="16"/>
                    <a:pt x="265" y="20"/>
                    <a:pt x="26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7" name="Group 96">
            <a:extLst>
              <a:ext uri="{C183D7F6-B498-43B3-948B-1728B52AA6E4}">
                <adec:decorative xmlns:adec="http://schemas.microsoft.com/office/drawing/2017/decorative" val="1"/>
              </a:ext>
            </a:extLst>
          </p:cNvPr>
          <p:cNvGrpSpPr/>
          <p:nvPr/>
        </p:nvGrpSpPr>
        <p:grpSpPr>
          <a:xfrm>
            <a:off x="1571420" y="3395505"/>
            <a:ext cx="639823" cy="659789"/>
            <a:chOff x="4138898" y="1794903"/>
            <a:chExt cx="639823" cy="659789"/>
          </a:xfrm>
          <a:solidFill>
            <a:schemeClr val="accent1"/>
          </a:solidFill>
        </p:grpSpPr>
        <p:sp>
          <p:nvSpPr>
            <p:cNvPr id="98" name="Freeform 54"/>
            <p:cNvSpPr>
              <a:spLocks noEditPoints="1"/>
            </p:cNvSpPr>
            <p:nvPr/>
          </p:nvSpPr>
          <p:spPr bwMode="auto">
            <a:xfrm>
              <a:off x="4600841" y="1881121"/>
              <a:ext cx="121612" cy="136133"/>
            </a:xfrm>
            <a:custGeom>
              <a:avLst/>
              <a:gdLst>
                <a:gd name="T0" fmla="*/ 63 w 127"/>
                <a:gd name="T1" fmla="*/ 142 h 142"/>
                <a:gd name="T2" fmla="*/ 16 w 127"/>
                <a:gd name="T3" fmla="*/ 116 h 142"/>
                <a:gd name="T4" fmla="*/ 0 w 127"/>
                <a:gd name="T5" fmla="*/ 67 h 142"/>
                <a:gd name="T6" fmla="*/ 16 w 127"/>
                <a:gd name="T7" fmla="*/ 21 h 142"/>
                <a:gd name="T8" fmla="*/ 63 w 127"/>
                <a:gd name="T9" fmla="*/ 0 h 142"/>
                <a:gd name="T10" fmla="*/ 127 w 127"/>
                <a:gd name="T11" fmla="*/ 67 h 142"/>
                <a:gd name="T12" fmla="*/ 63 w 127"/>
                <a:gd name="T13" fmla="*/ 142 h 142"/>
                <a:gd name="T14" fmla="*/ 63 w 127"/>
                <a:gd name="T15" fmla="*/ 20 h 142"/>
                <a:gd name="T16" fmla="*/ 31 w 127"/>
                <a:gd name="T17" fmla="*/ 34 h 142"/>
                <a:gd name="T18" fmla="*/ 20 w 127"/>
                <a:gd name="T19" fmla="*/ 67 h 142"/>
                <a:gd name="T20" fmla="*/ 32 w 127"/>
                <a:gd name="T21" fmla="*/ 104 h 142"/>
                <a:gd name="T22" fmla="*/ 63 w 127"/>
                <a:gd name="T23" fmla="*/ 122 h 142"/>
                <a:gd name="T24" fmla="*/ 107 w 127"/>
                <a:gd name="T25" fmla="*/ 67 h 142"/>
                <a:gd name="T26" fmla="*/ 63 w 127"/>
                <a:gd name="T27"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42">
                  <a:moveTo>
                    <a:pt x="63" y="142"/>
                  </a:moveTo>
                  <a:cubicBezTo>
                    <a:pt x="45" y="142"/>
                    <a:pt x="28" y="133"/>
                    <a:pt x="16" y="116"/>
                  </a:cubicBezTo>
                  <a:cubicBezTo>
                    <a:pt x="6" y="102"/>
                    <a:pt x="0" y="85"/>
                    <a:pt x="0" y="67"/>
                  </a:cubicBezTo>
                  <a:cubicBezTo>
                    <a:pt x="0" y="49"/>
                    <a:pt x="6" y="33"/>
                    <a:pt x="16" y="21"/>
                  </a:cubicBezTo>
                  <a:cubicBezTo>
                    <a:pt x="28" y="7"/>
                    <a:pt x="45" y="0"/>
                    <a:pt x="63" y="0"/>
                  </a:cubicBezTo>
                  <a:cubicBezTo>
                    <a:pt x="99" y="0"/>
                    <a:pt x="127" y="29"/>
                    <a:pt x="127" y="67"/>
                  </a:cubicBezTo>
                  <a:cubicBezTo>
                    <a:pt x="127" y="108"/>
                    <a:pt x="98" y="142"/>
                    <a:pt x="63" y="142"/>
                  </a:cubicBezTo>
                  <a:close/>
                  <a:moveTo>
                    <a:pt x="63" y="20"/>
                  </a:moveTo>
                  <a:cubicBezTo>
                    <a:pt x="51" y="20"/>
                    <a:pt x="39" y="25"/>
                    <a:pt x="31" y="34"/>
                  </a:cubicBezTo>
                  <a:cubicBezTo>
                    <a:pt x="24" y="43"/>
                    <a:pt x="20" y="54"/>
                    <a:pt x="20" y="67"/>
                  </a:cubicBezTo>
                  <a:cubicBezTo>
                    <a:pt x="20" y="80"/>
                    <a:pt x="24" y="94"/>
                    <a:pt x="32" y="104"/>
                  </a:cubicBezTo>
                  <a:cubicBezTo>
                    <a:pt x="40" y="116"/>
                    <a:pt x="52" y="122"/>
                    <a:pt x="63" y="122"/>
                  </a:cubicBezTo>
                  <a:cubicBezTo>
                    <a:pt x="86" y="122"/>
                    <a:pt x="107" y="96"/>
                    <a:pt x="107" y="67"/>
                  </a:cubicBezTo>
                  <a:cubicBezTo>
                    <a:pt x="107" y="40"/>
                    <a:pt x="88" y="20"/>
                    <a:pt x="6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55"/>
            <p:cNvSpPr>
              <a:spLocks/>
            </p:cNvSpPr>
            <p:nvPr/>
          </p:nvSpPr>
          <p:spPr bwMode="auto">
            <a:xfrm>
              <a:off x="4583598" y="2019976"/>
              <a:ext cx="49915" cy="19059"/>
            </a:xfrm>
            <a:custGeom>
              <a:avLst/>
              <a:gdLst>
                <a:gd name="T0" fmla="*/ 42 w 52"/>
                <a:gd name="T1" fmla="*/ 20 h 20"/>
                <a:gd name="T2" fmla="*/ 10 w 52"/>
                <a:gd name="T3" fmla="*/ 20 h 20"/>
                <a:gd name="T4" fmla="*/ 0 w 52"/>
                <a:gd name="T5" fmla="*/ 10 h 20"/>
                <a:gd name="T6" fmla="*/ 10 w 52"/>
                <a:gd name="T7" fmla="*/ 0 h 20"/>
                <a:gd name="T8" fmla="*/ 42 w 52"/>
                <a:gd name="T9" fmla="*/ 0 h 20"/>
                <a:gd name="T10" fmla="*/ 52 w 52"/>
                <a:gd name="T11" fmla="*/ 10 h 20"/>
                <a:gd name="T12" fmla="*/ 42 w 5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2" h="20">
                  <a:moveTo>
                    <a:pt x="42" y="20"/>
                  </a:moveTo>
                  <a:cubicBezTo>
                    <a:pt x="10" y="20"/>
                    <a:pt x="10" y="20"/>
                    <a:pt x="10" y="20"/>
                  </a:cubicBezTo>
                  <a:cubicBezTo>
                    <a:pt x="4" y="20"/>
                    <a:pt x="0" y="16"/>
                    <a:pt x="0" y="10"/>
                  </a:cubicBezTo>
                  <a:cubicBezTo>
                    <a:pt x="0" y="5"/>
                    <a:pt x="4" y="0"/>
                    <a:pt x="10" y="0"/>
                  </a:cubicBezTo>
                  <a:cubicBezTo>
                    <a:pt x="42" y="0"/>
                    <a:pt x="42" y="0"/>
                    <a:pt x="42" y="0"/>
                  </a:cubicBezTo>
                  <a:cubicBezTo>
                    <a:pt x="47" y="0"/>
                    <a:pt x="52" y="5"/>
                    <a:pt x="52" y="10"/>
                  </a:cubicBezTo>
                  <a:cubicBezTo>
                    <a:pt x="52" y="16"/>
                    <a:pt x="47" y="20"/>
                    <a:pt x="42"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56"/>
            <p:cNvSpPr>
              <a:spLocks/>
            </p:cNvSpPr>
            <p:nvPr/>
          </p:nvSpPr>
          <p:spPr bwMode="auto">
            <a:xfrm>
              <a:off x="4712470" y="2088042"/>
              <a:ext cx="19059" cy="137040"/>
            </a:xfrm>
            <a:custGeom>
              <a:avLst/>
              <a:gdLst>
                <a:gd name="T0" fmla="*/ 10 w 20"/>
                <a:gd name="T1" fmla="*/ 143 h 143"/>
                <a:gd name="T2" fmla="*/ 0 w 20"/>
                <a:gd name="T3" fmla="*/ 133 h 143"/>
                <a:gd name="T4" fmla="*/ 0 w 20"/>
                <a:gd name="T5" fmla="*/ 10 h 143"/>
                <a:gd name="T6" fmla="*/ 10 w 20"/>
                <a:gd name="T7" fmla="*/ 0 h 143"/>
                <a:gd name="T8" fmla="*/ 20 w 20"/>
                <a:gd name="T9" fmla="*/ 10 h 143"/>
                <a:gd name="T10" fmla="*/ 20 w 20"/>
                <a:gd name="T11" fmla="*/ 133 h 143"/>
                <a:gd name="T12" fmla="*/ 10 w 20"/>
                <a:gd name="T13" fmla="*/ 143 h 143"/>
              </a:gdLst>
              <a:ahLst/>
              <a:cxnLst>
                <a:cxn ang="0">
                  <a:pos x="T0" y="T1"/>
                </a:cxn>
                <a:cxn ang="0">
                  <a:pos x="T2" y="T3"/>
                </a:cxn>
                <a:cxn ang="0">
                  <a:pos x="T4" y="T5"/>
                </a:cxn>
                <a:cxn ang="0">
                  <a:pos x="T6" y="T7"/>
                </a:cxn>
                <a:cxn ang="0">
                  <a:pos x="T8" y="T9"/>
                </a:cxn>
                <a:cxn ang="0">
                  <a:pos x="T10" y="T11"/>
                </a:cxn>
                <a:cxn ang="0">
                  <a:pos x="T12" y="T13"/>
                </a:cxn>
              </a:cxnLst>
              <a:rect l="0" t="0" r="r" b="b"/>
              <a:pathLst>
                <a:path w="20" h="143">
                  <a:moveTo>
                    <a:pt x="10" y="143"/>
                  </a:moveTo>
                  <a:cubicBezTo>
                    <a:pt x="5" y="143"/>
                    <a:pt x="0" y="138"/>
                    <a:pt x="0" y="133"/>
                  </a:cubicBezTo>
                  <a:cubicBezTo>
                    <a:pt x="0" y="10"/>
                    <a:pt x="0" y="10"/>
                    <a:pt x="0" y="10"/>
                  </a:cubicBezTo>
                  <a:cubicBezTo>
                    <a:pt x="0" y="4"/>
                    <a:pt x="5" y="0"/>
                    <a:pt x="10" y="0"/>
                  </a:cubicBezTo>
                  <a:cubicBezTo>
                    <a:pt x="16" y="0"/>
                    <a:pt x="20" y="4"/>
                    <a:pt x="20" y="10"/>
                  </a:cubicBezTo>
                  <a:cubicBezTo>
                    <a:pt x="20" y="133"/>
                    <a:pt x="20" y="133"/>
                    <a:pt x="20" y="133"/>
                  </a:cubicBezTo>
                  <a:cubicBezTo>
                    <a:pt x="20" y="138"/>
                    <a:pt x="16" y="143"/>
                    <a:pt x="1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57"/>
            <p:cNvSpPr>
              <a:spLocks/>
            </p:cNvSpPr>
            <p:nvPr/>
          </p:nvSpPr>
          <p:spPr bwMode="auto">
            <a:xfrm>
              <a:off x="4591766" y="2096210"/>
              <a:ext cx="19059" cy="64436"/>
            </a:xfrm>
            <a:custGeom>
              <a:avLst/>
              <a:gdLst>
                <a:gd name="T0" fmla="*/ 10 w 20"/>
                <a:gd name="T1" fmla="*/ 67 h 67"/>
                <a:gd name="T2" fmla="*/ 0 w 20"/>
                <a:gd name="T3" fmla="*/ 57 h 67"/>
                <a:gd name="T4" fmla="*/ 0 w 20"/>
                <a:gd name="T5" fmla="*/ 10 h 67"/>
                <a:gd name="T6" fmla="*/ 10 w 20"/>
                <a:gd name="T7" fmla="*/ 0 h 67"/>
                <a:gd name="T8" fmla="*/ 20 w 20"/>
                <a:gd name="T9" fmla="*/ 10 h 67"/>
                <a:gd name="T10" fmla="*/ 20 w 20"/>
                <a:gd name="T11" fmla="*/ 57 h 67"/>
                <a:gd name="T12" fmla="*/ 10 w 20"/>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20" h="67">
                  <a:moveTo>
                    <a:pt x="10" y="67"/>
                  </a:moveTo>
                  <a:cubicBezTo>
                    <a:pt x="5" y="67"/>
                    <a:pt x="0" y="62"/>
                    <a:pt x="0" y="57"/>
                  </a:cubicBezTo>
                  <a:cubicBezTo>
                    <a:pt x="0" y="10"/>
                    <a:pt x="0" y="10"/>
                    <a:pt x="0" y="10"/>
                  </a:cubicBezTo>
                  <a:cubicBezTo>
                    <a:pt x="0" y="5"/>
                    <a:pt x="5" y="0"/>
                    <a:pt x="10" y="0"/>
                  </a:cubicBezTo>
                  <a:cubicBezTo>
                    <a:pt x="16" y="0"/>
                    <a:pt x="20" y="5"/>
                    <a:pt x="20" y="10"/>
                  </a:cubicBezTo>
                  <a:cubicBezTo>
                    <a:pt x="20" y="57"/>
                    <a:pt x="20" y="57"/>
                    <a:pt x="20" y="57"/>
                  </a:cubicBezTo>
                  <a:cubicBezTo>
                    <a:pt x="20" y="62"/>
                    <a:pt x="16" y="67"/>
                    <a:pt x="10"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58"/>
            <p:cNvSpPr>
              <a:spLocks/>
            </p:cNvSpPr>
            <p:nvPr/>
          </p:nvSpPr>
          <p:spPr bwMode="auto">
            <a:xfrm>
              <a:off x="4651664" y="2218729"/>
              <a:ext cx="19059" cy="210552"/>
            </a:xfrm>
            <a:custGeom>
              <a:avLst/>
              <a:gdLst>
                <a:gd name="T0" fmla="*/ 10 w 20"/>
                <a:gd name="T1" fmla="*/ 219 h 219"/>
                <a:gd name="T2" fmla="*/ 9 w 20"/>
                <a:gd name="T3" fmla="*/ 218 h 219"/>
                <a:gd name="T4" fmla="*/ 0 w 20"/>
                <a:gd name="T5" fmla="*/ 207 h 219"/>
                <a:gd name="T6" fmla="*/ 0 w 20"/>
                <a:gd name="T7" fmla="*/ 207 h 219"/>
                <a:gd name="T8" fmla="*/ 0 w 20"/>
                <a:gd name="T9" fmla="*/ 10 h 219"/>
                <a:gd name="T10" fmla="*/ 10 w 20"/>
                <a:gd name="T11" fmla="*/ 0 h 219"/>
                <a:gd name="T12" fmla="*/ 20 w 20"/>
                <a:gd name="T13" fmla="*/ 10 h 219"/>
                <a:gd name="T14" fmla="*/ 20 w 20"/>
                <a:gd name="T15" fmla="*/ 207 h 219"/>
                <a:gd name="T16" fmla="*/ 20 w 20"/>
                <a:gd name="T17" fmla="*/ 210 h 219"/>
                <a:gd name="T18" fmla="*/ 10 w 20"/>
                <a:gd name="T19"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9">
                  <a:moveTo>
                    <a:pt x="10" y="219"/>
                  </a:moveTo>
                  <a:cubicBezTo>
                    <a:pt x="10" y="219"/>
                    <a:pt x="9" y="219"/>
                    <a:pt x="9" y="218"/>
                  </a:cubicBezTo>
                  <a:cubicBezTo>
                    <a:pt x="4" y="218"/>
                    <a:pt x="0" y="213"/>
                    <a:pt x="0" y="207"/>
                  </a:cubicBezTo>
                  <a:cubicBezTo>
                    <a:pt x="0" y="207"/>
                    <a:pt x="0" y="207"/>
                    <a:pt x="0" y="207"/>
                  </a:cubicBezTo>
                  <a:cubicBezTo>
                    <a:pt x="0" y="10"/>
                    <a:pt x="0" y="10"/>
                    <a:pt x="0" y="10"/>
                  </a:cubicBezTo>
                  <a:cubicBezTo>
                    <a:pt x="0" y="4"/>
                    <a:pt x="5" y="0"/>
                    <a:pt x="10" y="0"/>
                  </a:cubicBezTo>
                  <a:cubicBezTo>
                    <a:pt x="16" y="0"/>
                    <a:pt x="20" y="4"/>
                    <a:pt x="20" y="10"/>
                  </a:cubicBezTo>
                  <a:cubicBezTo>
                    <a:pt x="20" y="207"/>
                    <a:pt x="20" y="207"/>
                    <a:pt x="20" y="207"/>
                  </a:cubicBezTo>
                  <a:cubicBezTo>
                    <a:pt x="20" y="208"/>
                    <a:pt x="20" y="209"/>
                    <a:pt x="20" y="210"/>
                  </a:cubicBezTo>
                  <a:cubicBezTo>
                    <a:pt x="20" y="215"/>
                    <a:pt x="15" y="219"/>
                    <a:pt x="10" y="2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59"/>
            <p:cNvSpPr>
              <a:spLocks/>
            </p:cNvSpPr>
            <p:nvPr/>
          </p:nvSpPr>
          <p:spPr bwMode="auto">
            <a:xfrm>
              <a:off x="4651664" y="2218729"/>
              <a:ext cx="19966" cy="210552"/>
            </a:xfrm>
            <a:custGeom>
              <a:avLst/>
              <a:gdLst>
                <a:gd name="T0" fmla="*/ 10 w 21"/>
                <a:gd name="T1" fmla="*/ 219 h 219"/>
                <a:gd name="T2" fmla="*/ 1 w 21"/>
                <a:gd name="T3" fmla="*/ 211 h 219"/>
                <a:gd name="T4" fmla="*/ 0 w 21"/>
                <a:gd name="T5" fmla="*/ 207 h 219"/>
                <a:gd name="T6" fmla="*/ 0 w 21"/>
                <a:gd name="T7" fmla="*/ 10 h 219"/>
                <a:gd name="T8" fmla="*/ 10 w 21"/>
                <a:gd name="T9" fmla="*/ 0 h 219"/>
                <a:gd name="T10" fmla="*/ 20 w 21"/>
                <a:gd name="T11" fmla="*/ 10 h 219"/>
                <a:gd name="T12" fmla="*/ 20 w 21"/>
                <a:gd name="T13" fmla="*/ 207 h 219"/>
                <a:gd name="T14" fmla="*/ 12 w 21"/>
                <a:gd name="T15" fmla="*/ 218 h 219"/>
                <a:gd name="T16" fmla="*/ 10 w 21"/>
                <a:gd name="T17"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9">
                  <a:moveTo>
                    <a:pt x="10" y="219"/>
                  </a:moveTo>
                  <a:cubicBezTo>
                    <a:pt x="6" y="219"/>
                    <a:pt x="1" y="215"/>
                    <a:pt x="1" y="211"/>
                  </a:cubicBezTo>
                  <a:cubicBezTo>
                    <a:pt x="0" y="209"/>
                    <a:pt x="0" y="208"/>
                    <a:pt x="0" y="207"/>
                  </a:cubicBezTo>
                  <a:cubicBezTo>
                    <a:pt x="0" y="10"/>
                    <a:pt x="0" y="10"/>
                    <a:pt x="0" y="10"/>
                  </a:cubicBezTo>
                  <a:cubicBezTo>
                    <a:pt x="0" y="4"/>
                    <a:pt x="5" y="0"/>
                    <a:pt x="10" y="0"/>
                  </a:cubicBezTo>
                  <a:cubicBezTo>
                    <a:pt x="16" y="0"/>
                    <a:pt x="20" y="4"/>
                    <a:pt x="20" y="10"/>
                  </a:cubicBezTo>
                  <a:cubicBezTo>
                    <a:pt x="20" y="207"/>
                    <a:pt x="20" y="207"/>
                    <a:pt x="20" y="207"/>
                  </a:cubicBezTo>
                  <a:cubicBezTo>
                    <a:pt x="21" y="212"/>
                    <a:pt x="18" y="217"/>
                    <a:pt x="12" y="218"/>
                  </a:cubicBezTo>
                  <a:cubicBezTo>
                    <a:pt x="12" y="218"/>
                    <a:pt x="11" y="219"/>
                    <a:pt x="10" y="2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60"/>
            <p:cNvSpPr>
              <a:spLocks/>
            </p:cNvSpPr>
            <p:nvPr/>
          </p:nvSpPr>
          <p:spPr bwMode="auto">
            <a:xfrm>
              <a:off x="4712470" y="2200578"/>
              <a:ext cx="19059" cy="24504"/>
            </a:xfrm>
            <a:custGeom>
              <a:avLst/>
              <a:gdLst>
                <a:gd name="T0" fmla="*/ 10 w 20"/>
                <a:gd name="T1" fmla="*/ 25 h 25"/>
                <a:gd name="T2" fmla="*/ 0 w 20"/>
                <a:gd name="T3" fmla="*/ 15 h 25"/>
                <a:gd name="T4" fmla="*/ 0 w 20"/>
                <a:gd name="T5" fmla="*/ 10 h 25"/>
                <a:gd name="T6" fmla="*/ 10 w 20"/>
                <a:gd name="T7" fmla="*/ 0 h 25"/>
                <a:gd name="T8" fmla="*/ 20 w 20"/>
                <a:gd name="T9" fmla="*/ 10 h 25"/>
                <a:gd name="T10" fmla="*/ 20 w 20"/>
                <a:gd name="T11" fmla="*/ 15 h 25"/>
                <a:gd name="T12" fmla="*/ 10 w 20"/>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10" y="25"/>
                  </a:moveTo>
                  <a:cubicBezTo>
                    <a:pt x="5" y="25"/>
                    <a:pt x="0" y="20"/>
                    <a:pt x="0" y="15"/>
                  </a:cubicBezTo>
                  <a:cubicBezTo>
                    <a:pt x="0" y="10"/>
                    <a:pt x="0" y="10"/>
                    <a:pt x="0" y="10"/>
                  </a:cubicBezTo>
                  <a:cubicBezTo>
                    <a:pt x="0" y="4"/>
                    <a:pt x="5" y="0"/>
                    <a:pt x="10" y="0"/>
                  </a:cubicBezTo>
                  <a:cubicBezTo>
                    <a:pt x="16" y="0"/>
                    <a:pt x="20" y="4"/>
                    <a:pt x="20" y="10"/>
                  </a:cubicBezTo>
                  <a:cubicBezTo>
                    <a:pt x="20" y="15"/>
                    <a:pt x="20" y="15"/>
                    <a:pt x="20" y="15"/>
                  </a:cubicBezTo>
                  <a:cubicBezTo>
                    <a:pt x="20" y="20"/>
                    <a:pt x="16" y="25"/>
                    <a:pt x="10"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61"/>
            <p:cNvSpPr>
              <a:spLocks noEditPoints="1"/>
            </p:cNvSpPr>
            <p:nvPr/>
          </p:nvSpPr>
          <p:spPr bwMode="auto">
            <a:xfrm>
              <a:off x="4138898" y="1794903"/>
              <a:ext cx="639823" cy="659789"/>
            </a:xfrm>
            <a:custGeom>
              <a:avLst/>
              <a:gdLst>
                <a:gd name="T0" fmla="*/ 581 w 668"/>
                <a:gd name="T1" fmla="*/ 689 h 689"/>
                <a:gd name="T2" fmla="*/ 575 w 668"/>
                <a:gd name="T3" fmla="*/ 689 h 689"/>
                <a:gd name="T4" fmla="*/ 546 w 668"/>
                <a:gd name="T5" fmla="*/ 676 h 689"/>
                <a:gd name="T6" fmla="*/ 518 w 668"/>
                <a:gd name="T7" fmla="*/ 689 h 689"/>
                <a:gd name="T8" fmla="*/ 512 w 668"/>
                <a:gd name="T9" fmla="*/ 689 h 689"/>
                <a:gd name="T10" fmla="*/ 473 w 668"/>
                <a:gd name="T11" fmla="*/ 650 h 689"/>
                <a:gd name="T12" fmla="*/ 473 w 668"/>
                <a:gd name="T13" fmla="*/ 382 h 689"/>
                <a:gd name="T14" fmla="*/ 22 w 668"/>
                <a:gd name="T15" fmla="*/ 382 h 689"/>
                <a:gd name="T16" fmla="*/ 0 w 668"/>
                <a:gd name="T17" fmla="*/ 360 h 689"/>
                <a:gd name="T18" fmla="*/ 0 w 668"/>
                <a:gd name="T19" fmla="*/ 22 h 689"/>
                <a:gd name="T20" fmla="*/ 22 w 668"/>
                <a:gd name="T21" fmla="*/ 0 h 689"/>
                <a:gd name="T22" fmla="*/ 495 w 668"/>
                <a:gd name="T23" fmla="*/ 0 h 689"/>
                <a:gd name="T24" fmla="*/ 517 w 668"/>
                <a:gd name="T25" fmla="*/ 22 h 689"/>
                <a:gd name="T26" fmla="*/ 517 w 668"/>
                <a:gd name="T27" fmla="*/ 118 h 689"/>
                <a:gd name="T28" fmla="*/ 514 w 668"/>
                <a:gd name="T29" fmla="*/ 124 h 689"/>
                <a:gd name="T30" fmla="*/ 503 w 668"/>
                <a:gd name="T31" fmla="*/ 157 h 689"/>
                <a:gd name="T32" fmla="*/ 515 w 668"/>
                <a:gd name="T33" fmla="*/ 194 h 689"/>
                <a:gd name="T34" fmla="*/ 517 w 668"/>
                <a:gd name="T35" fmla="*/ 200 h 689"/>
                <a:gd name="T36" fmla="*/ 517 w 668"/>
                <a:gd name="T37" fmla="*/ 235 h 689"/>
                <a:gd name="T38" fmla="*/ 634 w 668"/>
                <a:gd name="T39" fmla="*/ 235 h 689"/>
                <a:gd name="T40" fmla="*/ 668 w 668"/>
                <a:gd name="T41" fmla="*/ 269 h 689"/>
                <a:gd name="T42" fmla="*/ 668 w 668"/>
                <a:gd name="T43" fmla="*/ 439 h 689"/>
                <a:gd name="T44" fmla="*/ 634 w 668"/>
                <a:gd name="T45" fmla="*/ 473 h 689"/>
                <a:gd name="T46" fmla="*/ 634 w 668"/>
                <a:gd name="T47" fmla="*/ 473 h 689"/>
                <a:gd name="T48" fmla="*/ 619 w 668"/>
                <a:gd name="T49" fmla="*/ 470 h 689"/>
                <a:gd name="T50" fmla="*/ 619 w 668"/>
                <a:gd name="T51" fmla="*/ 650 h 689"/>
                <a:gd name="T52" fmla="*/ 581 w 668"/>
                <a:gd name="T53" fmla="*/ 689 h 689"/>
                <a:gd name="T54" fmla="*/ 546 w 668"/>
                <a:gd name="T55" fmla="*/ 642 h 689"/>
                <a:gd name="T56" fmla="*/ 546 w 668"/>
                <a:gd name="T57" fmla="*/ 642 h 689"/>
                <a:gd name="T58" fmla="*/ 556 w 668"/>
                <a:gd name="T59" fmla="*/ 651 h 689"/>
                <a:gd name="T60" fmla="*/ 575 w 668"/>
                <a:gd name="T61" fmla="*/ 669 h 689"/>
                <a:gd name="T62" fmla="*/ 581 w 668"/>
                <a:gd name="T63" fmla="*/ 669 h 689"/>
                <a:gd name="T64" fmla="*/ 599 w 668"/>
                <a:gd name="T65" fmla="*/ 650 h 689"/>
                <a:gd name="T66" fmla="*/ 599 w 668"/>
                <a:gd name="T67" fmla="*/ 439 h 689"/>
                <a:gd name="T68" fmla="*/ 609 w 668"/>
                <a:gd name="T69" fmla="*/ 429 h 689"/>
                <a:gd name="T70" fmla="*/ 619 w 668"/>
                <a:gd name="T71" fmla="*/ 439 h 689"/>
                <a:gd name="T72" fmla="*/ 634 w 668"/>
                <a:gd name="T73" fmla="*/ 453 h 689"/>
                <a:gd name="T74" fmla="*/ 634 w 668"/>
                <a:gd name="T75" fmla="*/ 453 h 689"/>
                <a:gd name="T76" fmla="*/ 648 w 668"/>
                <a:gd name="T77" fmla="*/ 439 h 689"/>
                <a:gd name="T78" fmla="*/ 648 w 668"/>
                <a:gd name="T79" fmla="*/ 269 h 689"/>
                <a:gd name="T80" fmla="*/ 634 w 668"/>
                <a:gd name="T81" fmla="*/ 255 h 689"/>
                <a:gd name="T82" fmla="*/ 507 w 668"/>
                <a:gd name="T83" fmla="*/ 255 h 689"/>
                <a:gd name="T84" fmla="*/ 497 w 668"/>
                <a:gd name="T85" fmla="*/ 245 h 689"/>
                <a:gd name="T86" fmla="*/ 497 w 668"/>
                <a:gd name="T87" fmla="*/ 203 h 689"/>
                <a:gd name="T88" fmla="*/ 483 w 668"/>
                <a:gd name="T89" fmla="*/ 157 h 689"/>
                <a:gd name="T90" fmla="*/ 497 w 668"/>
                <a:gd name="T91" fmla="*/ 114 h 689"/>
                <a:gd name="T92" fmla="*/ 497 w 668"/>
                <a:gd name="T93" fmla="*/ 22 h 689"/>
                <a:gd name="T94" fmla="*/ 495 w 668"/>
                <a:gd name="T95" fmla="*/ 20 h 689"/>
                <a:gd name="T96" fmla="*/ 22 w 668"/>
                <a:gd name="T97" fmla="*/ 20 h 689"/>
                <a:gd name="T98" fmla="*/ 20 w 668"/>
                <a:gd name="T99" fmla="*/ 22 h 689"/>
                <a:gd name="T100" fmla="*/ 20 w 668"/>
                <a:gd name="T101" fmla="*/ 360 h 689"/>
                <a:gd name="T102" fmla="*/ 22 w 668"/>
                <a:gd name="T103" fmla="*/ 362 h 689"/>
                <a:gd name="T104" fmla="*/ 483 w 668"/>
                <a:gd name="T105" fmla="*/ 362 h 689"/>
                <a:gd name="T106" fmla="*/ 493 w 668"/>
                <a:gd name="T107" fmla="*/ 372 h 689"/>
                <a:gd name="T108" fmla="*/ 493 w 668"/>
                <a:gd name="T109" fmla="*/ 650 h 689"/>
                <a:gd name="T110" fmla="*/ 512 w 668"/>
                <a:gd name="T111" fmla="*/ 669 h 689"/>
                <a:gd name="T112" fmla="*/ 518 w 668"/>
                <a:gd name="T113" fmla="*/ 669 h 689"/>
                <a:gd name="T114" fmla="*/ 536 w 668"/>
                <a:gd name="T115" fmla="*/ 651 h 689"/>
                <a:gd name="T116" fmla="*/ 546 w 668"/>
                <a:gd name="T117" fmla="*/ 64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8" h="689">
                  <a:moveTo>
                    <a:pt x="581" y="689"/>
                  </a:moveTo>
                  <a:cubicBezTo>
                    <a:pt x="575" y="689"/>
                    <a:pt x="575" y="689"/>
                    <a:pt x="575" y="689"/>
                  </a:cubicBezTo>
                  <a:cubicBezTo>
                    <a:pt x="564" y="689"/>
                    <a:pt x="553" y="684"/>
                    <a:pt x="546" y="676"/>
                  </a:cubicBezTo>
                  <a:cubicBezTo>
                    <a:pt x="539" y="684"/>
                    <a:pt x="529" y="689"/>
                    <a:pt x="518" y="689"/>
                  </a:cubicBezTo>
                  <a:cubicBezTo>
                    <a:pt x="512" y="689"/>
                    <a:pt x="512" y="689"/>
                    <a:pt x="512" y="689"/>
                  </a:cubicBezTo>
                  <a:cubicBezTo>
                    <a:pt x="491" y="689"/>
                    <a:pt x="473" y="671"/>
                    <a:pt x="473" y="650"/>
                  </a:cubicBezTo>
                  <a:cubicBezTo>
                    <a:pt x="473" y="382"/>
                    <a:pt x="473" y="382"/>
                    <a:pt x="473" y="382"/>
                  </a:cubicBezTo>
                  <a:cubicBezTo>
                    <a:pt x="22" y="382"/>
                    <a:pt x="22" y="382"/>
                    <a:pt x="22" y="382"/>
                  </a:cubicBezTo>
                  <a:cubicBezTo>
                    <a:pt x="10" y="382"/>
                    <a:pt x="0" y="372"/>
                    <a:pt x="0" y="360"/>
                  </a:cubicBezTo>
                  <a:cubicBezTo>
                    <a:pt x="0" y="22"/>
                    <a:pt x="0" y="22"/>
                    <a:pt x="0" y="22"/>
                  </a:cubicBezTo>
                  <a:cubicBezTo>
                    <a:pt x="0" y="9"/>
                    <a:pt x="10" y="0"/>
                    <a:pt x="22" y="0"/>
                  </a:cubicBezTo>
                  <a:cubicBezTo>
                    <a:pt x="495" y="0"/>
                    <a:pt x="495" y="0"/>
                    <a:pt x="495" y="0"/>
                  </a:cubicBezTo>
                  <a:cubicBezTo>
                    <a:pt x="507" y="0"/>
                    <a:pt x="517" y="9"/>
                    <a:pt x="517" y="22"/>
                  </a:cubicBezTo>
                  <a:cubicBezTo>
                    <a:pt x="517" y="118"/>
                    <a:pt x="517" y="118"/>
                    <a:pt x="517" y="118"/>
                  </a:cubicBezTo>
                  <a:cubicBezTo>
                    <a:pt x="517" y="120"/>
                    <a:pt x="516" y="122"/>
                    <a:pt x="514" y="124"/>
                  </a:cubicBezTo>
                  <a:cubicBezTo>
                    <a:pt x="507" y="133"/>
                    <a:pt x="503" y="144"/>
                    <a:pt x="503" y="157"/>
                  </a:cubicBezTo>
                  <a:cubicBezTo>
                    <a:pt x="503" y="170"/>
                    <a:pt x="507" y="184"/>
                    <a:pt x="515" y="194"/>
                  </a:cubicBezTo>
                  <a:cubicBezTo>
                    <a:pt x="516" y="196"/>
                    <a:pt x="517" y="198"/>
                    <a:pt x="517" y="200"/>
                  </a:cubicBezTo>
                  <a:cubicBezTo>
                    <a:pt x="517" y="235"/>
                    <a:pt x="517" y="235"/>
                    <a:pt x="517" y="235"/>
                  </a:cubicBezTo>
                  <a:cubicBezTo>
                    <a:pt x="634" y="235"/>
                    <a:pt x="634" y="235"/>
                    <a:pt x="634" y="235"/>
                  </a:cubicBezTo>
                  <a:cubicBezTo>
                    <a:pt x="653" y="235"/>
                    <a:pt x="668" y="251"/>
                    <a:pt x="668" y="269"/>
                  </a:cubicBezTo>
                  <a:cubicBezTo>
                    <a:pt x="668" y="439"/>
                    <a:pt x="668" y="439"/>
                    <a:pt x="668" y="439"/>
                  </a:cubicBezTo>
                  <a:cubicBezTo>
                    <a:pt x="668" y="457"/>
                    <a:pt x="653" y="473"/>
                    <a:pt x="634" y="473"/>
                  </a:cubicBezTo>
                  <a:cubicBezTo>
                    <a:pt x="634" y="473"/>
                    <a:pt x="634" y="473"/>
                    <a:pt x="634" y="473"/>
                  </a:cubicBezTo>
                  <a:cubicBezTo>
                    <a:pt x="629" y="473"/>
                    <a:pt x="624" y="472"/>
                    <a:pt x="619" y="470"/>
                  </a:cubicBezTo>
                  <a:cubicBezTo>
                    <a:pt x="619" y="650"/>
                    <a:pt x="619" y="650"/>
                    <a:pt x="619" y="650"/>
                  </a:cubicBezTo>
                  <a:cubicBezTo>
                    <a:pt x="619" y="671"/>
                    <a:pt x="602" y="689"/>
                    <a:pt x="581" y="689"/>
                  </a:cubicBezTo>
                  <a:close/>
                  <a:moveTo>
                    <a:pt x="546" y="642"/>
                  </a:moveTo>
                  <a:cubicBezTo>
                    <a:pt x="546" y="642"/>
                    <a:pt x="546" y="642"/>
                    <a:pt x="546" y="642"/>
                  </a:cubicBezTo>
                  <a:cubicBezTo>
                    <a:pt x="552" y="642"/>
                    <a:pt x="556" y="646"/>
                    <a:pt x="556" y="651"/>
                  </a:cubicBezTo>
                  <a:cubicBezTo>
                    <a:pt x="557" y="661"/>
                    <a:pt x="565" y="669"/>
                    <a:pt x="575" y="669"/>
                  </a:cubicBezTo>
                  <a:cubicBezTo>
                    <a:pt x="581" y="669"/>
                    <a:pt x="581" y="669"/>
                    <a:pt x="581" y="669"/>
                  </a:cubicBezTo>
                  <a:cubicBezTo>
                    <a:pt x="591" y="669"/>
                    <a:pt x="599" y="660"/>
                    <a:pt x="599" y="650"/>
                  </a:cubicBezTo>
                  <a:cubicBezTo>
                    <a:pt x="599" y="439"/>
                    <a:pt x="599" y="439"/>
                    <a:pt x="599" y="439"/>
                  </a:cubicBezTo>
                  <a:cubicBezTo>
                    <a:pt x="599" y="433"/>
                    <a:pt x="604" y="429"/>
                    <a:pt x="609" y="429"/>
                  </a:cubicBezTo>
                  <a:cubicBezTo>
                    <a:pt x="615" y="429"/>
                    <a:pt x="619" y="433"/>
                    <a:pt x="619" y="439"/>
                  </a:cubicBezTo>
                  <a:cubicBezTo>
                    <a:pt x="619" y="446"/>
                    <a:pt x="626" y="453"/>
                    <a:pt x="634" y="453"/>
                  </a:cubicBezTo>
                  <a:cubicBezTo>
                    <a:pt x="634" y="453"/>
                    <a:pt x="634" y="453"/>
                    <a:pt x="634" y="453"/>
                  </a:cubicBezTo>
                  <a:cubicBezTo>
                    <a:pt x="642" y="453"/>
                    <a:pt x="648" y="446"/>
                    <a:pt x="648" y="439"/>
                  </a:cubicBezTo>
                  <a:cubicBezTo>
                    <a:pt x="648" y="269"/>
                    <a:pt x="648" y="269"/>
                    <a:pt x="648" y="269"/>
                  </a:cubicBezTo>
                  <a:cubicBezTo>
                    <a:pt x="648" y="262"/>
                    <a:pt x="642" y="255"/>
                    <a:pt x="634" y="255"/>
                  </a:cubicBezTo>
                  <a:cubicBezTo>
                    <a:pt x="507" y="255"/>
                    <a:pt x="507" y="255"/>
                    <a:pt x="507" y="255"/>
                  </a:cubicBezTo>
                  <a:cubicBezTo>
                    <a:pt x="501" y="255"/>
                    <a:pt x="497" y="251"/>
                    <a:pt x="497" y="245"/>
                  </a:cubicBezTo>
                  <a:cubicBezTo>
                    <a:pt x="497" y="203"/>
                    <a:pt x="497" y="203"/>
                    <a:pt x="497" y="203"/>
                  </a:cubicBezTo>
                  <a:cubicBezTo>
                    <a:pt x="488" y="190"/>
                    <a:pt x="483" y="173"/>
                    <a:pt x="483" y="157"/>
                  </a:cubicBezTo>
                  <a:cubicBezTo>
                    <a:pt x="483" y="141"/>
                    <a:pt x="488" y="126"/>
                    <a:pt x="497" y="114"/>
                  </a:cubicBezTo>
                  <a:cubicBezTo>
                    <a:pt x="497" y="22"/>
                    <a:pt x="497" y="22"/>
                    <a:pt x="497" y="22"/>
                  </a:cubicBezTo>
                  <a:cubicBezTo>
                    <a:pt x="497" y="21"/>
                    <a:pt x="496" y="20"/>
                    <a:pt x="495" y="20"/>
                  </a:cubicBezTo>
                  <a:cubicBezTo>
                    <a:pt x="22" y="20"/>
                    <a:pt x="22" y="20"/>
                    <a:pt x="22" y="20"/>
                  </a:cubicBezTo>
                  <a:cubicBezTo>
                    <a:pt x="21" y="20"/>
                    <a:pt x="20" y="21"/>
                    <a:pt x="20" y="22"/>
                  </a:cubicBezTo>
                  <a:cubicBezTo>
                    <a:pt x="20" y="360"/>
                    <a:pt x="20" y="360"/>
                    <a:pt x="20" y="360"/>
                  </a:cubicBezTo>
                  <a:cubicBezTo>
                    <a:pt x="20" y="361"/>
                    <a:pt x="21" y="362"/>
                    <a:pt x="22" y="362"/>
                  </a:cubicBezTo>
                  <a:cubicBezTo>
                    <a:pt x="483" y="362"/>
                    <a:pt x="483" y="362"/>
                    <a:pt x="483" y="362"/>
                  </a:cubicBezTo>
                  <a:cubicBezTo>
                    <a:pt x="489" y="362"/>
                    <a:pt x="493" y="366"/>
                    <a:pt x="493" y="372"/>
                  </a:cubicBezTo>
                  <a:cubicBezTo>
                    <a:pt x="493" y="650"/>
                    <a:pt x="493" y="650"/>
                    <a:pt x="493" y="650"/>
                  </a:cubicBezTo>
                  <a:cubicBezTo>
                    <a:pt x="493" y="660"/>
                    <a:pt x="502" y="669"/>
                    <a:pt x="512" y="669"/>
                  </a:cubicBezTo>
                  <a:cubicBezTo>
                    <a:pt x="518" y="669"/>
                    <a:pt x="518" y="669"/>
                    <a:pt x="518" y="669"/>
                  </a:cubicBezTo>
                  <a:cubicBezTo>
                    <a:pt x="527" y="669"/>
                    <a:pt x="536" y="661"/>
                    <a:pt x="536" y="651"/>
                  </a:cubicBezTo>
                  <a:cubicBezTo>
                    <a:pt x="537" y="646"/>
                    <a:pt x="541" y="642"/>
                    <a:pt x="546" y="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62"/>
            <p:cNvSpPr>
              <a:spLocks/>
            </p:cNvSpPr>
            <p:nvPr/>
          </p:nvSpPr>
          <p:spPr bwMode="auto">
            <a:xfrm>
              <a:off x="4712470" y="2105286"/>
              <a:ext cx="19059" cy="119797"/>
            </a:xfrm>
            <a:custGeom>
              <a:avLst/>
              <a:gdLst>
                <a:gd name="T0" fmla="*/ 10 w 20"/>
                <a:gd name="T1" fmla="*/ 125 h 125"/>
                <a:gd name="T2" fmla="*/ 0 w 20"/>
                <a:gd name="T3" fmla="*/ 115 h 125"/>
                <a:gd name="T4" fmla="*/ 0 w 20"/>
                <a:gd name="T5" fmla="*/ 10 h 125"/>
                <a:gd name="T6" fmla="*/ 10 w 20"/>
                <a:gd name="T7" fmla="*/ 0 h 125"/>
                <a:gd name="T8" fmla="*/ 20 w 20"/>
                <a:gd name="T9" fmla="*/ 10 h 125"/>
                <a:gd name="T10" fmla="*/ 20 w 20"/>
                <a:gd name="T11" fmla="*/ 115 h 125"/>
                <a:gd name="T12" fmla="*/ 10 w 20"/>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20" h="125">
                  <a:moveTo>
                    <a:pt x="10" y="125"/>
                  </a:moveTo>
                  <a:cubicBezTo>
                    <a:pt x="5" y="125"/>
                    <a:pt x="0" y="120"/>
                    <a:pt x="0" y="115"/>
                  </a:cubicBezTo>
                  <a:cubicBezTo>
                    <a:pt x="0" y="10"/>
                    <a:pt x="0" y="10"/>
                    <a:pt x="0" y="10"/>
                  </a:cubicBezTo>
                  <a:cubicBezTo>
                    <a:pt x="0" y="5"/>
                    <a:pt x="5" y="0"/>
                    <a:pt x="10" y="0"/>
                  </a:cubicBezTo>
                  <a:cubicBezTo>
                    <a:pt x="16" y="0"/>
                    <a:pt x="20" y="5"/>
                    <a:pt x="20" y="10"/>
                  </a:cubicBezTo>
                  <a:cubicBezTo>
                    <a:pt x="20" y="115"/>
                    <a:pt x="20" y="115"/>
                    <a:pt x="20" y="115"/>
                  </a:cubicBezTo>
                  <a:cubicBezTo>
                    <a:pt x="20" y="120"/>
                    <a:pt x="16" y="125"/>
                    <a:pt x="10" y="1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63"/>
            <p:cNvSpPr>
              <a:spLocks/>
            </p:cNvSpPr>
            <p:nvPr/>
          </p:nvSpPr>
          <p:spPr bwMode="auto">
            <a:xfrm>
              <a:off x="4452003" y="1923776"/>
              <a:ext cx="159729" cy="190586"/>
            </a:xfrm>
            <a:custGeom>
              <a:avLst/>
              <a:gdLst>
                <a:gd name="T0" fmla="*/ 156 w 167"/>
                <a:gd name="T1" fmla="*/ 199 h 199"/>
                <a:gd name="T2" fmla="*/ 149 w 167"/>
                <a:gd name="T3" fmla="*/ 196 h 199"/>
                <a:gd name="T4" fmla="*/ 14 w 167"/>
                <a:gd name="T5" fmla="*/ 62 h 199"/>
                <a:gd name="T6" fmla="*/ 14 w 167"/>
                <a:gd name="T7" fmla="*/ 13 h 199"/>
                <a:gd name="T8" fmla="*/ 14 w 167"/>
                <a:gd name="T9" fmla="*/ 13 h 199"/>
                <a:gd name="T10" fmla="*/ 62 w 167"/>
                <a:gd name="T11" fmla="*/ 13 h 199"/>
                <a:gd name="T12" fmla="*/ 152 w 167"/>
                <a:gd name="T13" fmla="*/ 103 h 199"/>
                <a:gd name="T14" fmla="*/ 152 w 167"/>
                <a:gd name="T15" fmla="*/ 117 h 199"/>
                <a:gd name="T16" fmla="*/ 138 w 167"/>
                <a:gd name="T17" fmla="*/ 117 h 199"/>
                <a:gd name="T18" fmla="*/ 48 w 167"/>
                <a:gd name="T19" fmla="*/ 27 h 199"/>
                <a:gd name="T20" fmla="*/ 28 w 167"/>
                <a:gd name="T21" fmla="*/ 27 h 199"/>
                <a:gd name="T22" fmla="*/ 28 w 167"/>
                <a:gd name="T23" fmla="*/ 28 h 199"/>
                <a:gd name="T24" fmla="*/ 28 w 167"/>
                <a:gd name="T25" fmla="*/ 48 h 199"/>
                <a:gd name="T26" fmla="*/ 163 w 167"/>
                <a:gd name="T27" fmla="*/ 182 h 199"/>
                <a:gd name="T28" fmla="*/ 163 w 167"/>
                <a:gd name="T29" fmla="*/ 196 h 199"/>
                <a:gd name="T30" fmla="*/ 156 w 167"/>
                <a:gd name="T31"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99">
                  <a:moveTo>
                    <a:pt x="156" y="199"/>
                  </a:moveTo>
                  <a:cubicBezTo>
                    <a:pt x="153" y="199"/>
                    <a:pt x="150" y="198"/>
                    <a:pt x="149" y="196"/>
                  </a:cubicBezTo>
                  <a:cubicBezTo>
                    <a:pt x="14" y="62"/>
                    <a:pt x="14" y="62"/>
                    <a:pt x="14" y="62"/>
                  </a:cubicBezTo>
                  <a:cubicBezTo>
                    <a:pt x="0" y="48"/>
                    <a:pt x="0" y="27"/>
                    <a:pt x="14" y="13"/>
                  </a:cubicBezTo>
                  <a:cubicBezTo>
                    <a:pt x="14" y="13"/>
                    <a:pt x="14" y="13"/>
                    <a:pt x="14" y="13"/>
                  </a:cubicBezTo>
                  <a:cubicBezTo>
                    <a:pt x="27" y="0"/>
                    <a:pt x="49" y="0"/>
                    <a:pt x="62" y="13"/>
                  </a:cubicBezTo>
                  <a:cubicBezTo>
                    <a:pt x="152" y="103"/>
                    <a:pt x="152" y="103"/>
                    <a:pt x="152" y="103"/>
                  </a:cubicBezTo>
                  <a:cubicBezTo>
                    <a:pt x="156" y="107"/>
                    <a:pt x="156" y="113"/>
                    <a:pt x="152" y="117"/>
                  </a:cubicBezTo>
                  <a:cubicBezTo>
                    <a:pt x="148" y="121"/>
                    <a:pt x="142" y="121"/>
                    <a:pt x="138" y="117"/>
                  </a:cubicBezTo>
                  <a:cubicBezTo>
                    <a:pt x="48" y="27"/>
                    <a:pt x="48" y="27"/>
                    <a:pt x="48" y="27"/>
                  </a:cubicBezTo>
                  <a:cubicBezTo>
                    <a:pt x="43" y="22"/>
                    <a:pt x="34" y="22"/>
                    <a:pt x="28" y="27"/>
                  </a:cubicBezTo>
                  <a:cubicBezTo>
                    <a:pt x="28" y="28"/>
                    <a:pt x="28" y="28"/>
                    <a:pt x="28" y="28"/>
                  </a:cubicBezTo>
                  <a:cubicBezTo>
                    <a:pt x="22" y="33"/>
                    <a:pt x="22" y="42"/>
                    <a:pt x="28" y="48"/>
                  </a:cubicBezTo>
                  <a:cubicBezTo>
                    <a:pt x="163" y="182"/>
                    <a:pt x="163" y="182"/>
                    <a:pt x="163" y="182"/>
                  </a:cubicBezTo>
                  <a:cubicBezTo>
                    <a:pt x="167" y="186"/>
                    <a:pt x="167" y="193"/>
                    <a:pt x="163" y="196"/>
                  </a:cubicBezTo>
                  <a:cubicBezTo>
                    <a:pt x="161" y="198"/>
                    <a:pt x="158" y="199"/>
                    <a:pt x="156" y="19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64"/>
            <p:cNvSpPr>
              <a:spLocks noEditPoints="1"/>
            </p:cNvSpPr>
            <p:nvPr/>
          </p:nvSpPr>
          <p:spPr bwMode="auto">
            <a:xfrm>
              <a:off x="4196074" y="2211469"/>
              <a:ext cx="98015" cy="120704"/>
            </a:xfrm>
            <a:custGeom>
              <a:avLst/>
              <a:gdLst>
                <a:gd name="T0" fmla="*/ 51 w 102"/>
                <a:gd name="T1" fmla="*/ 126 h 126"/>
                <a:gd name="T2" fmla="*/ 29 w 102"/>
                <a:gd name="T3" fmla="*/ 120 h 126"/>
                <a:gd name="T4" fmla="*/ 0 w 102"/>
                <a:gd name="T5" fmla="*/ 57 h 126"/>
                <a:gd name="T6" fmla="*/ 51 w 102"/>
                <a:gd name="T7" fmla="*/ 0 h 126"/>
                <a:gd name="T8" fmla="*/ 102 w 102"/>
                <a:gd name="T9" fmla="*/ 57 h 126"/>
                <a:gd name="T10" fmla="*/ 73 w 102"/>
                <a:gd name="T11" fmla="*/ 120 h 126"/>
                <a:gd name="T12" fmla="*/ 51 w 102"/>
                <a:gd name="T13" fmla="*/ 126 h 126"/>
                <a:gd name="T14" fmla="*/ 51 w 102"/>
                <a:gd name="T15" fmla="*/ 20 h 126"/>
                <a:gd name="T16" fmla="*/ 20 w 102"/>
                <a:gd name="T17" fmla="*/ 57 h 126"/>
                <a:gd name="T18" fmla="*/ 40 w 102"/>
                <a:gd name="T19" fmla="*/ 103 h 126"/>
                <a:gd name="T20" fmla="*/ 62 w 102"/>
                <a:gd name="T21" fmla="*/ 103 h 126"/>
                <a:gd name="T22" fmla="*/ 82 w 102"/>
                <a:gd name="T23" fmla="*/ 57 h 126"/>
                <a:gd name="T24" fmla="*/ 51 w 102"/>
                <a:gd name="T2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26">
                  <a:moveTo>
                    <a:pt x="51" y="126"/>
                  </a:moveTo>
                  <a:cubicBezTo>
                    <a:pt x="43" y="126"/>
                    <a:pt x="36" y="124"/>
                    <a:pt x="29" y="120"/>
                  </a:cubicBezTo>
                  <a:cubicBezTo>
                    <a:pt x="11" y="108"/>
                    <a:pt x="0" y="84"/>
                    <a:pt x="0" y="57"/>
                  </a:cubicBezTo>
                  <a:cubicBezTo>
                    <a:pt x="0" y="15"/>
                    <a:pt x="26" y="0"/>
                    <a:pt x="51" y="0"/>
                  </a:cubicBezTo>
                  <a:cubicBezTo>
                    <a:pt x="75" y="0"/>
                    <a:pt x="102" y="15"/>
                    <a:pt x="102" y="57"/>
                  </a:cubicBezTo>
                  <a:cubicBezTo>
                    <a:pt x="102" y="84"/>
                    <a:pt x="91" y="108"/>
                    <a:pt x="73" y="120"/>
                  </a:cubicBezTo>
                  <a:cubicBezTo>
                    <a:pt x="66" y="124"/>
                    <a:pt x="59" y="126"/>
                    <a:pt x="51" y="126"/>
                  </a:cubicBezTo>
                  <a:close/>
                  <a:moveTo>
                    <a:pt x="51" y="20"/>
                  </a:moveTo>
                  <a:cubicBezTo>
                    <a:pt x="31" y="20"/>
                    <a:pt x="20" y="33"/>
                    <a:pt x="20" y="57"/>
                  </a:cubicBezTo>
                  <a:cubicBezTo>
                    <a:pt x="20" y="77"/>
                    <a:pt x="28" y="95"/>
                    <a:pt x="40" y="103"/>
                  </a:cubicBezTo>
                  <a:cubicBezTo>
                    <a:pt x="47" y="108"/>
                    <a:pt x="55" y="108"/>
                    <a:pt x="62" y="103"/>
                  </a:cubicBezTo>
                  <a:cubicBezTo>
                    <a:pt x="74" y="95"/>
                    <a:pt x="82" y="77"/>
                    <a:pt x="82" y="57"/>
                  </a:cubicBezTo>
                  <a:cubicBezTo>
                    <a:pt x="82" y="33"/>
                    <a:pt x="71"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Freeform 65"/>
            <p:cNvSpPr>
              <a:spLocks noEditPoints="1"/>
            </p:cNvSpPr>
            <p:nvPr/>
          </p:nvSpPr>
          <p:spPr bwMode="auto">
            <a:xfrm>
              <a:off x="4166125" y="2308577"/>
              <a:ext cx="157006" cy="88940"/>
            </a:xfrm>
            <a:custGeom>
              <a:avLst/>
              <a:gdLst>
                <a:gd name="T0" fmla="*/ 154 w 164"/>
                <a:gd name="T1" fmla="*/ 93 h 93"/>
                <a:gd name="T2" fmla="*/ 10 w 164"/>
                <a:gd name="T3" fmla="*/ 93 h 93"/>
                <a:gd name="T4" fmla="*/ 0 w 164"/>
                <a:gd name="T5" fmla="*/ 83 h 93"/>
                <a:gd name="T6" fmla="*/ 0 w 164"/>
                <a:gd name="T7" fmla="*/ 56 h 93"/>
                <a:gd name="T8" fmla="*/ 0 w 164"/>
                <a:gd name="T9" fmla="*/ 55 h 93"/>
                <a:gd name="T10" fmla="*/ 34 w 164"/>
                <a:gd name="T11" fmla="*/ 26 h 93"/>
                <a:gd name="T12" fmla="*/ 52 w 164"/>
                <a:gd name="T13" fmla="*/ 26 h 93"/>
                <a:gd name="T14" fmla="*/ 53 w 164"/>
                <a:gd name="T15" fmla="*/ 24 h 93"/>
                <a:gd name="T16" fmla="*/ 55 w 164"/>
                <a:gd name="T17" fmla="*/ 10 h 93"/>
                <a:gd name="T18" fmla="*/ 60 w 164"/>
                <a:gd name="T19" fmla="*/ 1 h 93"/>
                <a:gd name="T20" fmla="*/ 71 w 164"/>
                <a:gd name="T21" fmla="*/ 2 h 93"/>
                <a:gd name="T22" fmla="*/ 93 w 164"/>
                <a:gd name="T23" fmla="*/ 2 h 93"/>
                <a:gd name="T24" fmla="*/ 103 w 164"/>
                <a:gd name="T25" fmla="*/ 1 h 93"/>
                <a:gd name="T26" fmla="*/ 109 w 164"/>
                <a:gd name="T27" fmla="*/ 10 h 93"/>
                <a:gd name="T28" fmla="*/ 111 w 164"/>
                <a:gd name="T29" fmla="*/ 24 h 93"/>
                <a:gd name="T30" fmla="*/ 111 w 164"/>
                <a:gd name="T31" fmla="*/ 26 h 93"/>
                <a:gd name="T32" fmla="*/ 130 w 164"/>
                <a:gd name="T33" fmla="*/ 26 h 93"/>
                <a:gd name="T34" fmla="*/ 163 w 164"/>
                <a:gd name="T35" fmla="*/ 55 h 93"/>
                <a:gd name="T36" fmla="*/ 164 w 164"/>
                <a:gd name="T37" fmla="*/ 56 h 93"/>
                <a:gd name="T38" fmla="*/ 164 w 164"/>
                <a:gd name="T39" fmla="*/ 83 h 93"/>
                <a:gd name="T40" fmla="*/ 154 w 164"/>
                <a:gd name="T41" fmla="*/ 93 h 93"/>
                <a:gd name="T42" fmla="*/ 20 w 164"/>
                <a:gd name="T43" fmla="*/ 73 h 93"/>
                <a:gd name="T44" fmla="*/ 144 w 164"/>
                <a:gd name="T45" fmla="*/ 73 h 93"/>
                <a:gd name="T46" fmla="*/ 144 w 164"/>
                <a:gd name="T47" fmla="*/ 57 h 93"/>
                <a:gd name="T48" fmla="*/ 130 w 164"/>
                <a:gd name="T49" fmla="*/ 46 h 93"/>
                <a:gd name="T50" fmla="*/ 108 w 164"/>
                <a:gd name="T51" fmla="*/ 46 h 93"/>
                <a:gd name="T52" fmla="*/ 105 w 164"/>
                <a:gd name="T53" fmla="*/ 45 h 93"/>
                <a:gd name="T54" fmla="*/ 100 w 164"/>
                <a:gd name="T55" fmla="*/ 43 h 93"/>
                <a:gd name="T56" fmla="*/ 92 w 164"/>
                <a:gd name="T57" fmla="*/ 31 h 93"/>
                <a:gd name="T58" fmla="*/ 90 w 164"/>
                <a:gd name="T59" fmla="*/ 25 h 93"/>
                <a:gd name="T60" fmla="*/ 74 w 164"/>
                <a:gd name="T61" fmla="*/ 25 h 93"/>
                <a:gd name="T62" fmla="*/ 72 w 164"/>
                <a:gd name="T63" fmla="*/ 31 h 93"/>
                <a:gd name="T64" fmla="*/ 64 w 164"/>
                <a:gd name="T65" fmla="*/ 42 h 93"/>
                <a:gd name="T66" fmla="*/ 59 w 164"/>
                <a:gd name="T67" fmla="*/ 45 h 93"/>
                <a:gd name="T68" fmla="*/ 56 w 164"/>
                <a:gd name="T69" fmla="*/ 46 h 93"/>
                <a:gd name="T70" fmla="*/ 34 w 164"/>
                <a:gd name="T71" fmla="*/ 46 h 93"/>
                <a:gd name="T72" fmla="*/ 20 w 164"/>
                <a:gd name="T73" fmla="*/ 57 h 93"/>
                <a:gd name="T74" fmla="*/ 20 w 164"/>
                <a:gd name="T75"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 h="93">
                  <a:moveTo>
                    <a:pt x="154" y="93"/>
                  </a:moveTo>
                  <a:cubicBezTo>
                    <a:pt x="10" y="93"/>
                    <a:pt x="10" y="93"/>
                    <a:pt x="10" y="93"/>
                  </a:cubicBezTo>
                  <a:cubicBezTo>
                    <a:pt x="5" y="93"/>
                    <a:pt x="0" y="88"/>
                    <a:pt x="0" y="83"/>
                  </a:cubicBezTo>
                  <a:cubicBezTo>
                    <a:pt x="0" y="56"/>
                    <a:pt x="0" y="56"/>
                    <a:pt x="0" y="56"/>
                  </a:cubicBezTo>
                  <a:cubicBezTo>
                    <a:pt x="0" y="56"/>
                    <a:pt x="0" y="55"/>
                    <a:pt x="0" y="55"/>
                  </a:cubicBezTo>
                  <a:cubicBezTo>
                    <a:pt x="3" y="38"/>
                    <a:pt x="17" y="26"/>
                    <a:pt x="34" y="26"/>
                  </a:cubicBezTo>
                  <a:cubicBezTo>
                    <a:pt x="52" y="26"/>
                    <a:pt x="52" y="26"/>
                    <a:pt x="52" y="26"/>
                  </a:cubicBezTo>
                  <a:cubicBezTo>
                    <a:pt x="53" y="25"/>
                    <a:pt x="53" y="25"/>
                    <a:pt x="53" y="24"/>
                  </a:cubicBezTo>
                  <a:cubicBezTo>
                    <a:pt x="54" y="21"/>
                    <a:pt x="55" y="16"/>
                    <a:pt x="55" y="10"/>
                  </a:cubicBezTo>
                  <a:cubicBezTo>
                    <a:pt x="55" y="6"/>
                    <a:pt x="57" y="3"/>
                    <a:pt x="60" y="1"/>
                  </a:cubicBezTo>
                  <a:cubicBezTo>
                    <a:pt x="64" y="0"/>
                    <a:pt x="68" y="0"/>
                    <a:pt x="71" y="2"/>
                  </a:cubicBezTo>
                  <a:cubicBezTo>
                    <a:pt x="78" y="7"/>
                    <a:pt x="86" y="7"/>
                    <a:pt x="93" y="2"/>
                  </a:cubicBezTo>
                  <a:cubicBezTo>
                    <a:pt x="96" y="0"/>
                    <a:pt x="100" y="0"/>
                    <a:pt x="103" y="1"/>
                  </a:cubicBezTo>
                  <a:cubicBezTo>
                    <a:pt x="107" y="3"/>
                    <a:pt x="109" y="6"/>
                    <a:pt x="109" y="10"/>
                  </a:cubicBezTo>
                  <a:cubicBezTo>
                    <a:pt x="109" y="18"/>
                    <a:pt x="110" y="22"/>
                    <a:pt x="111" y="24"/>
                  </a:cubicBezTo>
                  <a:cubicBezTo>
                    <a:pt x="111" y="25"/>
                    <a:pt x="111" y="25"/>
                    <a:pt x="111" y="26"/>
                  </a:cubicBezTo>
                  <a:cubicBezTo>
                    <a:pt x="130" y="26"/>
                    <a:pt x="130" y="26"/>
                    <a:pt x="130" y="26"/>
                  </a:cubicBezTo>
                  <a:cubicBezTo>
                    <a:pt x="147" y="26"/>
                    <a:pt x="161" y="38"/>
                    <a:pt x="163" y="55"/>
                  </a:cubicBezTo>
                  <a:cubicBezTo>
                    <a:pt x="164" y="55"/>
                    <a:pt x="164" y="56"/>
                    <a:pt x="164" y="56"/>
                  </a:cubicBezTo>
                  <a:cubicBezTo>
                    <a:pt x="164" y="83"/>
                    <a:pt x="164" y="83"/>
                    <a:pt x="164" y="83"/>
                  </a:cubicBezTo>
                  <a:cubicBezTo>
                    <a:pt x="164" y="88"/>
                    <a:pt x="159" y="93"/>
                    <a:pt x="154" y="93"/>
                  </a:cubicBezTo>
                  <a:close/>
                  <a:moveTo>
                    <a:pt x="20" y="73"/>
                  </a:moveTo>
                  <a:cubicBezTo>
                    <a:pt x="144" y="73"/>
                    <a:pt x="144" y="73"/>
                    <a:pt x="144" y="73"/>
                  </a:cubicBezTo>
                  <a:cubicBezTo>
                    <a:pt x="144" y="57"/>
                    <a:pt x="144" y="57"/>
                    <a:pt x="144" y="57"/>
                  </a:cubicBezTo>
                  <a:cubicBezTo>
                    <a:pt x="142" y="51"/>
                    <a:pt x="136" y="46"/>
                    <a:pt x="130" y="46"/>
                  </a:cubicBezTo>
                  <a:cubicBezTo>
                    <a:pt x="108" y="46"/>
                    <a:pt x="108" y="46"/>
                    <a:pt x="108" y="46"/>
                  </a:cubicBezTo>
                  <a:cubicBezTo>
                    <a:pt x="107" y="46"/>
                    <a:pt x="106" y="45"/>
                    <a:pt x="105" y="45"/>
                  </a:cubicBezTo>
                  <a:cubicBezTo>
                    <a:pt x="103" y="44"/>
                    <a:pt x="102" y="44"/>
                    <a:pt x="100" y="43"/>
                  </a:cubicBezTo>
                  <a:cubicBezTo>
                    <a:pt x="96" y="40"/>
                    <a:pt x="94" y="36"/>
                    <a:pt x="92" y="31"/>
                  </a:cubicBezTo>
                  <a:cubicBezTo>
                    <a:pt x="91" y="29"/>
                    <a:pt x="91" y="27"/>
                    <a:pt x="90" y="25"/>
                  </a:cubicBezTo>
                  <a:cubicBezTo>
                    <a:pt x="85" y="26"/>
                    <a:pt x="79" y="26"/>
                    <a:pt x="74" y="25"/>
                  </a:cubicBezTo>
                  <a:cubicBezTo>
                    <a:pt x="73" y="27"/>
                    <a:pt x="73" y="29"/>
                    <a:pt x="72" y="31"/>
                  </a:cubicBezTo>
                  <a:cubicBezTo>
                    <a:pt x="70" y="36"/>
                    <a:pt x="67" y="40"/>
                    <a:pt x="64" y="42"/>
                  </a:cubicBezTo>
                  <a:cubicBezTo>
                    <a:pt x="62" y="44"/>
                    <a:pt x="61" y="44"/>
                    <a:pt x="59" y="45"/>
                  </a:cubicBezTo>
                  <a:cubicBezTo>
                    <a:pt x="58" y="45"/>
                    <a:pt x="57" y="46"/>
                    <a:pt x="56" y="46"/>
                  </a:cubicBezTo>
                  <a:cubicBezTo>
                    <a:pt x="34" y="46"/>
                    <a:pt x="34" y="46"/>
                    <a:pt x="34" y="46"/>
                  </a:cubicBezTo>
                  <a:cubicBezTo>
                    <a:pt x="27" y="46"/>
                    <a:pt x="22" y="51"/>
                    <a:pt x="20" y="57"/>
                  </a:cubicBezTo>
                  <a:lnTo>
                    <a:pt x="20"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Freeform 66"/>
            <p:cNvSpPr>
              <a:spLocks noEditPoints="1"/>
            </p:cNvSpPr>
            <p:nvPr/>
          </p:nvSpPr>
          <p:spPr bwMode="auto">
            <a:xfrm>
              <a:off x="4393012" y="2211469"/>
              <a:ext cx="97108" cy="120704"/>
            </a:xfrm>
            <a:custGeom>
              <a:avLst/>
              <a:gdLst>
                <a:gd name="T0" fmla="*/ 51 w 101"/>
                <a:gd name="T1" fmla="*/ 126 h 126"/>
                <a:gd name="T2" fmla="*/ 28 w 101"/>
                <a:gd name="T3" fmla="*/ 120 h 126"/>
                <a:gd name="T4" fmla="*/ 0 w 101"/>
                <a:gd name="T5" fmla="*/ 57 h 126"/>
                <a:gd name="T6" fmla="*/ 51 w 101"/>
                <a:gd name="T7" fmla="*/ 0 h 126"/>
                <a:gd name="T8" fmla="*/ 101 w 101"/>
                <a:gd name="T9" fmla="*/ 57 h 126"/>
                <a:gd name="T10" fmla="*/ 73 w 101"/>
                <a:gd name="T11" fmla="*/ 120 h 126"/>
                <a:gd name="T12" fmla="*/ 51 w 101"/>
                <a:gd name="T13" fmla="*/ 126 h 126"/>
                <a:gd name="T14" fmla="*/ 51 w 101"/>
                <a:gd name="T15" fmla="*/ 20 h 126"/>
                <a:gd name="T16" fmla="*/ 20 w 101"/>
                <a:gd name="T17" fmla="*/ 57 h 126"/>
                <a:gd name="T18" fmla="*/ 39 w 101"/>
                <a:gd name="T19" fmla="*/ 103 h 126"/>
                <a:gd name="T20" fmla="*/ 62 w 101"/>
                <a:gd name="T21" fmla="*/ 103 h 126"/>
                <a:gd name="T22" fmla="*/ 81 w 101"/>
                <a:gd name="T23" fmla="*/ 57 h 126"/>
                <a:gd name="T24" fmla="*/ 51 w 101"/>
                <a:gd name="T2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26">
                  <a:moveTo>
                    <a:pt x="51" y="126"/>
                  </a:moveTo>
                  <a:cubicBezTo>
                    <a:pt x="43" y="126"/>
                    <a:pt x="35" y="124"/>
                    <a:pt x="28" y="120"/>
                  </a:cubicBezTo>
                  <a:cubicBezTo>
                    <a:pt x="11" y="108"/>
                    <a:pt x="0" y="84"/>
                    <a:pt x="0" y="57"/>
                  </a:cubicBezTo>
                  <a:cubicBezTo>
                    <a:pt x="0" y="15"/>
                    <a:pt x="26" y="0"/>
                    <a:pt x="51" y="0"/>
                  </a:cubicBezTo>
                  <a:cubicBezTo>
                    <a:pt x="75" y="0"/>
                    <a:pt x="101" y="15"/>
                    <a:pt x="101" y="57"/>
                  </a:cubicBezTo>
                  <a:cubicBezTo>
                    <a:pt x="101" y="84"/>
                    <a:pt x="91" y="108"/>
                    <a:pt x="73" y="120"/>
                  </a:cubicBezTo>
                  <a:cubicBezTo>
                    <a:pt x="66" y="124"/>
                    <a:pt x="59" y="126"/>
                    <a:pt x="51" y="126"/>
                  </a:cubicBezTo>
                  <a:close/>
                  <a:moveTo>
                    <a:pt x="51" y="20"/>
                  </a:moveTo>
                  <a:cubicBezTo>
                    <a:pt x="31" y="20"/>
                    <a:pt x="20" y="33"/>
                    <a:pt x="20" y="57"/>
                  </a:cubicBezTo>
                  <a:cubicBezTo>
                    <a:pt x="20" y="77"/>
                    <a:pt x="28" y="95"/>
                    <a:pt x="39" y="103"/>
                  </a:cubicBezTo>
                  <a:cubicBezTo>
                    <a:pt x="47" y="108"/>
                    <a:pt x="55" y="108"/>
                    <a:pt x="62" y="103"/>
                  </a:cubicBezTo>
                  <a:cubicBezTo>
                    <a:pt x="74" y="95"/>
                    <a:pt x="81" y="77"/>
                    <a:pt x="81" y="57"/>
                  </a:cubicBezTo>
                  <a:cubicBezTo>
                    <a:pt x="81" y="33"/>
                    <a:pt x="71"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Freeform 67"/>
            <p:cNvSpPr>
              <a:spLocks noEditPoints="1"/>
            </p:cNvSpPr>
            <p:nvPr/>
          </p:nvSpPr>
          <p:spPr bwMode="auto">
            <a:xfrm>
              <a:off x="4363971" y="2308577"/>
              <a:ext cx="156099" cy="88940"/>
            </a:xfrm>
            <a:custGeom>
              <a:avLst/>
              <a:gdLst>
                <a:gd name="T0" fmla="*/ 153 w 163"/>
                <a:gd name="T1" fmla="*/ 93 h 93"/>
                <a:gd name="T2" fmla="*/ 10 w 163"/>
                <a:gd name="T3" fmla="*/ 93 h 93"/>
                <a:gd name="T4" fmla="*/ 0 w 163"/>
                <a:gd name="T5" fmla="*/ 83 h 93"/>
                <a:gd name="T6" fmla="*/ 0 w 163"/>
                <a:gd name="T7" fmla="*/ 56 h 93"/>
                <a:gd name="T8" fmla="*/ 0 w 163"/>
                <a:gd name="T9" fmla="*/ 55 h 93"/>
                <a:gd name="T10" fmla="*/ 34 w 163"/>
                <a:gd name="T11" fmla="*/ 26 h 93"/>
                <a:gd name="T12" fmla="*/ 52 w 163"/>
                <a:gd name="T13" fmla="*/ 26 h 93"/>
                <a:gd name="T14" fmla="*/ 53 w 163"/>
                <a:gd name="T15" fmla="*/ 24 h 93"/>
                <a:gd name="T16" fmla="*/ 55 w 163"/>
                <a:gd name="T17" fmla="*/ 10 h 93"/>
                <a:gd name="T18" fmla="*/ 60 w 163"/>
                <a:gd name="T19" fmla="*/ 1 h 93"/>
                <a:gd name="T20" fmla="*/ 70 w 163"/>
                <a:gd name="T21" fmla="*/ 2 h 93"/>
                <a:gd name="T22" fmla="*/ 93 w 163"/>
                <a:gd name="T23" fmla="*/ 2 h 93"/>
                <a:gd name="T24" fmla="*/ 103 w 163"/>
                <a:gd name="T25" fmla="*/ 1 h 93"/>
                <a:gd name="T26" fmla="*/ 109 w 163"/>
                <a:gd name="T27" fmla="*/ 10 h 93"/>
                <a:gd name="T28" fmla="*/ 110 w 163"/>
                <a:gd name="T29" fmla="*/ 24 h 93"/>
                <a:gd name="T30" fmla="*/ 111 w 163"/>
                <a:gd name="T31" fmla="*/ 26 h 93"/>
                <a:gd name="T32" fmla="*/ 130 w 163"/>
                <a:gd name="T33" fmla="*/ 26 h 93"/>
                <a:gd name="T34" fmla="*/ 163 w 163"/>
                <a:gd name="T35" fmla="*/ 55 h 93"/>
                <a:gd name="T36" fmla="*/ 163 w 163"/>
                <a:gd name="T37" fmla="*/ 56 h 93"/>
                <a:gd name="T38" fmla="*/ 163 w 163"/>
                <a:gd name="T39" fmla="*/ 83 h 93"/>
                <a:gd name="T40" fmla="*/ 153 w 163"/>
                <a:gd name="T41" fmla="*/ 93 h 93"/>
                <a:gd name="T42" fmla="*/ 20 w 163"/>
                <a:gd name="T43" fmla="*/ 73 h 93"/>
                <a:gd name="T44" fmla="*/ 143 w 163"/>
                <a:gd name="T45" fmla="*/ 73 h 93"/>
                <a:gd name="T46" fmla="*/ 143 w 163"/>
                <a:gd name="T47" fmla="*/ 57 h 93"/>
                <a:gd name="T48" fmla="*/ 130 w 163"/>
                <a:gd name="T49" fmla="*/ 46 h 93"/>
                <a:gd name="T50" fmla="*/ 108 w 163"/>
                <a:gd name="T51" fmla="*/ 46 h 93"/>
                <a:gd name="T52" fmla="*/ 105 w 163"/>
                <a:gd name="T53" fmla="*/ 45 h 93"/>
                <a:gd name="T54" fmla="*/ 100 w 163"/>
                <a:gd name="T55" fmla="*/ 43 h 93"/>
                <a:gd name="T56" fmla="*/ 92 w 163"/>
                <a:gd name="T57" fmla="*/ 31 h 93"/>
                <a:gd name="T58" fmla="*/ 90 w 163"/>
                <a:gd name="T59" fmla="*/ 25 h 93"/>
                <a:gd name="T60" fmla="*/ 74 w 163"/>
                <a:gd name="T61" fmla="*/ 25 h 93"/>
                <a:gd name="T62" fmla="*/ 72 w 163"/>
                <a:gd name="T63" fmla="*/ 31 h 93"/>
                <a:gd name="T64" fmla="*/ 64 w 163"/>
                <a:gd name="T65" fmla="*/ 42 h 93"/>
                <a:gd name="T66" fmla="*/ 59 w 163"/>
                <a:gd name="T67" fmla="*/ 45 h 93"/>
                <a:gd name="T68" fmla="*/ 55 w 163"/>
                <a:gd name="T69" fmla="*/ 46 h 93"/>
                <a:gd name="T70" fmla="*/ 34 w 163"/>
                <a:gd name="T71" fmla="*/ 46 h 93"/>
                <a:gd name="T72" fmla="*/ 20 w 163"/>
                <a:gd name="T73" fmla="*/ 57 h 93"/>
                <a:gd name="T74" fmla="*/ 20 w 163"/>
                <a:gd name="T75"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93">
                  <a:moveTo>
                    <a:pt x="153" y="93"/>
                  </a:moveTo>
                  <a:cubicBezTo>
                    <a:pt x="10" y="93"/>
                    <a:pt x="10" y="93"/>
                    <a:pt x="10" y="93"/>
                  </a:cubicBezTo>
                  <a:cubicBezTo>
                    <a:pt x="5" y="93"/>
                    <a:pt x="0" y="88"/>
                    <a:pt x="0" y="83"/>
                  </a:cubicBezTo>
                  <a:cubicBezTo>
                    <a:pt x="0" y="56"/>
                    <a:pt x="0" y="56"/>
                    <a:pt x="0" y="56"/>
                  </a:cubicBezTo>
                  <a:cubicBezTo>
                    <a:pt x="0" y="56"/>
                    <a:pt x="0" y="55"/>
                    <a:pt x="0" y="55"/>
                  </a:cubicBezTo>
                  <a:cubicBezTo>
                    <a:pt x="3" y="38"/>
                    <a:pt x="17" y="26"/>
                    <a:pt x="34" y="26"/>
                  </a:cubicBezTo>
                  <a:cubicBezTo>
                    <a:pt x="52" y="26"/>
                    <a:pt x="52" y="26"/>
                    <a:pt x="52" y="26"/>
                  </a:cubicBezTo>
                  <a:cubicBezTo>
                    <a:pt x="52" y="25"/>
                    <a:pt x="53" y="25"/>
                    <a:pt x="53" y="24"/>
                  </a:cubicBezTo>
                  <a:cubicBezTo>
                    <a:pt x="54" y="21"/>
                    <a:pt x="55" y="16"/>
                    <a:pt x="55" y="10"/>
                  </a:cubicBezTo>
                  <a:cubicBezTo>
                    <a:pt x="55" y="6"/>
                    <a:pt x="57" y="3"/>
                    <a:pt x="60" y="1"/>
                  </a:cubicBezTo>
                  <a:cubicBezTo>
                    <a:pt x="64" y="0"/>
                    <a:pt x="67" y="0"/>
                    <a:pt x="70" y="2"/>
                  </a:cubicBezTo>
                  <a:cubicBezTo>
                    <a:pt x="78" y="7"/>
                    <a:pt x="86" y="7"/>
                    <a:pt x="93" y="2"/>
                  </a:cubicBezTo>
                  <a:cubicBezTo>
                    <a:pt x="96" y="0"/>
                    <a:pt x="100" y="0"/>
                    <a:pt x="103" y="1"/>
                  </a:cubicBezTo>
                  <a:cubicBezTo>
                    <a:pt x="106" y="3"/>
                    <a:pt x="108" y="6"/>
                    <a:pt x="109" y="10"/>
                  </a:cubicBezTo>
                  <a:cubicBezTo>
                    <a:pt x="109" y="18"/>
                    <a:pt x="110" y="22"/>
                    <a:pt x="110" y="24"/>
                  </a:cubicBezTo>
                  <a:cubicBezTo>
                    <a:pt x="111" y="25"/>
                    <a:pt x="111" y="25"/>
                    <a:pt x="111" y="26"/>
                  </a:cubicBezTo>
                  <a:cubicBezTo>
                    <a:pt x="130" y="26"/>
                    <a:pt x="130" y="26"/>
                    <a:pt x="130" y="26"/>
                  </a:cubicBezTo>
                  <a:cubicBezTo>
                    <a:pt x="146" y="26"/>
                    <a:pt x="161" y="38"/>
                    <a:pt x="163" y="55"/>
                  </a:cubicBezTo>
                  <a:cubicBezTo>
                    <a:pt x="163" y="55"/>
                    <a:pt x="163" y="56"/>
                    <a:pt x="163" y="56"/>
                  </a:cubicBezTo>
                  <a:cubicBezTo>
                    <a:pt x="163" y="83"/>
                    <a:pt x="163" y="83"/>
                    <a:pt x="163" y="83"/>
                  </a:cubicBezTo>
                  <a:cubicBezTo>
                    <a:pt x="163" y="88"/>
                    <a:pt x="159" y="93"/>
                    <a:pt x="153" y="93"/>
                  </a:cubicBezTo>
                  <a:close/>
                  <a:moveTo>
                    <a:pt x="20" y="73"/>
                  </a:moveTo>
                  <a:cubicBezTo>
                    <a:pt x="143" y="73"/>
                    <a:pt x="143" y="73"/>
                    <a:pt x="143" y="73"/>
                  </a:cubicBezTo>
                  <a:cubicBezTo>
                    <a:pt x="143" y="57"/>
                    <a:pt x="143" y="57"/>
                    <a:pt x="143" y="57"/>
                  </a:cubicBezTo>
                  <a:cubicBezTo>
                    <a:pt x="142" y="51"/>
                    <a:pt x="136" y="46"/>
                    <a:pt x="130" y="46"/>
                  </a:cubicBezTo>
                  <a:cubicBezTo>
                    <a:pt x="108" y="46"/>
                    <a:pt x="108" y="46"/>
                    <a:pt x="108" y="46"/>
                  </a:cubicBezTo>
                  <a:cubicBezTo>
                    <a:pt x="107" y="46"/>
                    <a:pt x="106" y="45"/>
                    <a:pt x="105" y="45"/>
                  </a:cubicBezTo>
                  <a:cubicBezTo>
                    <a:pt x="103" y="44"/>
                    <a:pt x="101" y="44"/>
                    <a:pt x="100" y="43"/>
                  </a:cubicBezTo>
                  <a:cubicBezTo>
                    <a:pt x="96" y="40"/>
                    <a:pt x="93" y="36"/>
                    <a:pt x="92" y="31"/>
                  </a:cubicBezTo>
                  <a:cubicBezTo>
                    <a:pt x="91" y="29"/>
                    <a:pt x="90" y="27"/>
                    <a:pt x="90" y="25"/>
                  </a:cubicBezTo>
                  <a:cubicBezTo>
                    <a:pt x="85" y="26"/>
                    <a:pt x="79" y="26"/>
                    <a:pt x="74" y="25"/>
                  </a:cubicBezTo>
                  <a:cubicBezTo>
                    <a:pt x="73" y="27"/>
                    <a:pt x="73" y="29"/>
                    <a:pt x="72" y="31"/>
                  </a:cubicBezTo>
                  <a:cubicBezTo>
                    <a:pt x="70" y="36"/>
                    <a:pt x="67" y="40"/>
                    <a:pt x="64" y="42"/>
                  </a:cubicBezTo>
                  <a:cubicBezTo>
                    <a:pt x="62" y="44"/>
                    <a:pt x="61" y="44"/>
                    <a:pt x="59" y="45"/>
                  </a:cubicBezTo>
                  <a:cubicBezTo>
                    <a:pt x="58" y="45"/>
                    <a:pt x="57" y="46"/>
                    <a:pt x="55" y="46"/>
                  </a:cubicBezTo>
                  <a:cubicBezTo>
                    <a:pt x="34" y="46"/>
                    <a:pt x="34" y="46"/>
                    <a:pt x="34" y="46"/>
                  </a:cubicBezTo>
                  <a:cubicBezTo>
                    <a:pt x="27" y="46"/>
                    <a:pt x="21" y="51"/>
                    <a:pt x="20" y="57"/>
                  </a:cubicBezTo>
                  <a:lnTo>
                    <a:pt x="20"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68"/>
            <p:cNvSpPr>
              <a:spLocks/>
            </p:cNvSpPr>
            <p:nvPr/>
          </p:nvSpPr>
          <p:spPr bwMode="auto">
            <a:xfrm>
              <a:off x="4138898" y="2378458"/>
              <a:ext cx="409305" cy="19059"/>
            </a:xfrm>
            <a:custGeom>
              <a:avLst/>
              <a:gdLst>
                <a:gd name="T0" fmla="*/ 418 w 428"/>
                <a:gd name="T1" fmla="*/ 20 h 20"/>
                <a:gd name="T2" fmla="*/ 10 w 428"/>
                <a:gd name="T3" fmla="*/ 20 h 20"/>
                <a:gd name="T4" fmla="*/ 0 w 428"/>
                <a:gd name="T5" fmla="*/ 10 h 20"/>
                <a:gd name="T6" fmla="*/ 10 w 428"/>
                <a:gd name="T7" fmla="*/ 0 h 20"/>
                <a:gd name="T8" fmla="*/ 418 w 428"/>
                <a:gd name="T9" fmla="*/ 0 h 20"/>
                <a:gd name="T10" fmla="*/ 428 w 428"/>
                <a:gd name="T11" fmla="*/ 10 h 20"/>
                <a:gd name="T12" fmla="*/ 418 w 42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28" h="20">
                  <a:moveTo>
                    <a:pt x="418" y="20"/>
                  </a:moveTo>
                  <a:cubicBezTo>
                    <a:pt x="10" y="20"/>
                    <a:pt x="10" y="20"/>
                    <a:pt x="10" y="20"/>
                  </a:cubicBezTo>
                  <a:cubicBezTo>
                    <a:pt x="4" y="20"/>
                    <a:pt x="0" y="15"/>
                    <a:pt x="0" y="10"/>
                  </a:cubicBezTo>
                  <a:cubicBezTo>
                    <a:pt x="0" y="4"/>
                    <a:pt x="4" y="0"/>
                    <a:pt x="10" y="0"/>
                  </a:cubicBezTo>
                  <a:cubicBezTo>
                    <a:pt x="418" y="0"/>
                    <a:pt x="418" y="0"/>
                    <a:pt x="418" y="0"/>
                  </a:cubicBezTo>
                  <a:cubicBezTo>
                    <a:pt x="423" y="0"/>
                    <a:pt x="428" y="4"/>
                    <a:pt x="428" y="10"/>
                  </a:cubicBezTo>
                  <a:cubicBezTo>
                    <a:pt x="428" y="15"/>
                    <a:pt x="423" y="20"/>
                    <a:pt x="41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69"/>
            <p:cNvSpPr>
              <a:spLocks/>
            </p:cNvSpPr>
            <p:nvPr/>
          </p:nvSpPr>
          <p:spPr bwMode="auto">
            <a:xfrm>
              <a:off x="4198796" y="1898364"/>
              <a:ext cx="186048" cy="19059"/>
            </a:xfrm>
            <a:custGeom>
              <a:avLst/>
              <a:gdLst>
                <a:gd name="T0" fmla="*/ 184 w 194"/>
                <a:gd name="T1" fmla="*/ 20 h 20"/>
                <a:gd name="T2" fmla="*/ 10 w 194"/>
                <a:gd name="T3" fmla="*/ 20 h 20"/>
                <a:gd name="T4" fmla="*/ 0 w 194"/>
                <a:gd name="T5" fmla="*/ 10 h 20"/>
                <a:gd name="T6" fmla="*/ 10 w 194"/>
                <a:gd name="T7" fmla="*/ 0 h 20"/>
                <a:gd name="T8" fmla="*/ 184 w 194"/>
                <a:gd name="T9" fmla="*/ 0 h 20"/>
                <a:gd name="T10" fmla="*/ 194 w 194"/>
                <a:gd name="T11" fmla="*/ 10 h 20"/>
                <a:gd name="T12" fmla="*/ 184 w 19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94" h="20">
                  <a:moveTo>
                    <a:pt x="184" y="20"/>
                  </a:moveTo>
                  <a:cubicBezTo>
                    <a:pt x="10" y="20"/>
                    <a:pt x="10" y="20"/>
                    <a:pt x="10" y="20"/>
                  </a:cubicBezTo>
                  <a:cubicBezTo>
                    <a:pt x="4" y="20"/>
                    <a:pt x="0" y="16"/>
                    <a:pt x="0" y="10"/>
                  </a:cubicBezTo>
                  <a:cubicBezTo>
                    <a:pt x="0" y="5"/>
                    <a:pt x="4" y="0"/>
                    <a:pt x="10" y="0"/>
                  </a:cubicBezTo>
                  <a:cubicBezTo>
                    <a:pt x="184" y="0"/>
                    <a:pt x="184" y="0"/>
                    <a:pt x="184" y="0"/>
                  </a:cubicBezTo>
                  <a:cubicBezTo>
                    <a:pt x="190" y="0"/>
                    <a:pt x="194" y="5"/>
                    <a:pt x="194" y="10"/>
                  </a:cubicBezTo>
                  <a:cubicBezTo>
                    <a:pt x="194" y="16"/>
                    <a:pt x="190" y="20"/>
                    <a:pt x="184"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70"/>
            <p:cNvSpPr>
              <a:spLocks/>
            </p:cNvSpPr>
            <p:nvPr/>
          </p:nvSpPr>
          <p:spPr bwMode="auto">
            <a:xfrm>
              <a:off x="4198796" y="1951002"/>
              <a:ext cx="127965" cy="19059"/>
            </a:xfrm>
            <a:custGeom>
              <a:avLst/>
              <a:gdLst>
                <a:gd name="T0" fmla="*/ 123 w 133"/>
                <a:gd name="T1" fmla="*/ 20 h 20"/>
                <a:gd name="T2" fmla="*/ 10 w 133"/>
                <a:gd name="T3" fmla="*/ 20 h 20"/>
                <a:gd name="T4" fmla="*/ 0 w 133"/>
                <a:gd name="T5" fmla="*/ 10 h 20"/>
                <a:gd name="T6" fmla="*/ 10 w 133"/>
                <a:gd name="T7" fmla="*/ 0 h 20"/>
                <a:gd name="T8" fmla="*/ 123 w 133"/>
                <a:gd name="T9" fmla="*/ 0 h 20"/>
                <a:gd name="T10" fmla="*/ 133 w 133"/>
                <a:gd name="T11" fmla="*/ 10 h 20"/>
                <a:gd name="T12" fmla="*/ 123 w 13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33" h="20">
                  <a:moveTo>
                    <a:pt x="123" y="20"/>
                  </a:moveTo>
                  <a:cubicBezTo>
                    <a:pt x="10" y="20"/>
                    <a:pt x="10" y="20"/>
                    <a:pt x="10" y="20"/>
                  </a:cubicBezTo>
                  <a:cubicBezTo>
                    <a:pt x="4" y="20"/>
                    <a:pt x="0" y="16"/>
                    <a:pt x="0" y="10"/>
                  </a:cubicBezTo>
                  <a:cubicBezTo>
                    <a:pt x="0" y="5"/>
                    <a:pt x="4" y="0"/>
                    <a:pt x="10" y="0"/>
                  </a:cubicBezTo>
                  <a:cubicBezTo>
                    <a:pt x="123" y="0"/>
                    <a:pt x="123" y="0"/>
                    <a:pt x="123" y="0"/>
                  </a:cubicBezTo>
                  <a:cubicBezTo>
                    <a:pt x="129" y="0"/>
                    <a:pt x="133" y="5"/>
                    <a:pt x="133" y="10"/>
                  </a:cubicBezTo>
                  <a:cubicBezTo>
                    <a:pt x="133" y="16"/>
                    <a:pt x="129" y="20"/>
                    <a:pt x="12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1"/>
            <p:cNvSpPr>
              <a:spLocks/>
            </p:cNvSpPr>
            <p:nvPr/>
          </p:nvSpPr>
          <p:spPr bwMode="auto">
            <a:xfrm>
              <a:off x="4198796" y="2004548"/>
              <a:ext cx="201476" cy="19059"/>
            </a:xfrm>
            <a:custGeom>
              <a:avLst/>
              <a:gdLst>
                <a:gd name="T0" fmla="*/ 200 w 210"/>
                <a:gd name="T1" fmla="*/ 20 h 20"/>
                <a:gd name="T2" fmla="*/ 10 w 210"/>
                <a:gd name="T3" fmla="*/ 20 h 20"/>
                <a:gd name="T4" fmla="*/ 0 w 210"/>
                <a:gd name="T5" fmla="*/ 10 h 20"/>
                <a:gd name="T6" fmla="*/ 10 w 210"/>
                <a:gd name="T7" fmla="*/ 0 h 20"/>
                <a:gd name="T8" fmla="*/ 200 w 210"/>
                <a:gd name="T9" fmla="*/ 0 h 20"/>
                <a:gd name="T10" fmla="*/ 210 w 210"/>
                <a:gd name="T11" fmla="*/ 10 h 20"/>
                <a:gd name="T12" fmla="*/ 200 w 21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10" h="20">
                  <a:moveTo>
                    <a:pt x="200" y="20"/>
                  </a:moveTo>
                  <a:cubicBezTo>
                    <a:pt x="10" y="20"/>
                    <a:pt x="10" y="20"/>
                    <a:pt x="10" y="20"/>
                  </a:cubicBezTo>
                  <a:cubicBezTo>
                    <a:pt x="4" y="20"/>
                    <a:pt x="0" y="15"/>
                    <a:pt x="0" y="10"/>
                  </a:cubicBezTo>
                  <a:cubicBezTo>
                    <a:pt x="0" y="4"/>
                    <a:pt x="4" y="0"/>
                    <a:pt x="10" y="0"/>
                  </a:cubicBezTo>
                  <a:cubicBezTo>
                    <a:pt x="200" y="0"/>
                    <a:pt x="200" y="0"/>
                    <a:pt x="200" y="0"/>
                  </a:cubicBezTo>
                  <a:cubicBezTo>
                    <a:pt x="205" y="0"/>
                    <a:pt x="210" y="4"/>
                    <a:pt x="210" y="10"/>
                  </a:cubicBezTo>
                  <a:cubicBezTo>
                    <a:pt x="210" y="15"/>
                    <a:pt x="205" y="20"/>
                    <a:pt x="20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Freeform 72"/>
            <p:cNvSpPr>
              <a:spLocks/>
            </p:cNvSpPr>
            <p:nvPr/>
          </p:nvSpPr>
          <p:spPr bwMode="auto">
            <a:xfrm>
              <a:off x="4198796" y="2057185"/>
              <a:ext cx="172435" cy="19059"/>
            </a:xfrm>
            <a:custGeom>
              <a:avLst/>
              <a:gdLst>
                <a:gd name="T0" fmla="*/ 170 w 180"/>
                <a:gd name="T1" fmla="*/ 20 h 20"/>
                <a:gd name="T2" fmla="*/ 10 w 180"/>
                <a:gd name="T3" fmla="*/ 20 h 20"/>
                <a:gd name="T4" fmla="*/ 0 w 180"/>
                <a:gd name="T5" fmla="*/ 10 h 20"/>
                <a:gd name="T6" fmla="*/ 10 w 180"/>
                <a:gd name="T7" fmla="*/ 0 h 20"/>
                <a:gd name="T8" fmla="*/ 170 w 180"/>
                <a:gd name="T9" fmla="*/ 0 h 20"/>
                <a:gd name="T10" fmla="*/ 180 w 180"/>
                <a:gd name="T11" fmla="*/ 10 h 20"/>
                <a:gd name="T12" fmla="*/ 170 w 18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80" h="20">
                  <a:moveTo>
                    <a:pt x="170" y="20"/>
                  </a:moveTo>
                  <a:cubicBezTo>
                    <a:pt x="10" y="20"/>
                    <a:pt x="10" y="20"/>
                    <a:pt x="10" y="20"/>
                  </a:cubicBezTo>
                  <a:cubicBezTo>
                    <a:pt x="4" y="20"/>
                    <a:pt x="0" y="16"/>
                    <a:pt x="0" y="10"/>
                  </a:cubicBezTo>
                  <a:cubicBezTo>
                    <a:pt x="0" y="5"/>
                    <a:pt x="4" y="0"/>
                    <a:pt x="10" y="0"/>
                  </a:cubicBezTo>
                  <a:cubicBezTo>
                    <a:pt x="170" y="0"/>
                    <a:pt x="170" y="0"/>
                    <a:pt x="170" y="0"/>
                  </a:cubicBezTo>
                  <a:cubicBezTo>
                    <a:pt x="176" y="0"/>
                    <a:pt x="180" y="5"/>
                    <a:pt x="180" y="10"/>
                  </a:cubicBezTo>
                  <a:cubicBezTo>
                    <a:pt x="180" y="16"/>
                    <a:pt x="176" y="20"/>
                    <a:pt x="17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23" name="Group 122">
            <a:extLst>
              <a:ext uri="{C183D7F6-B498-43B3-948B-1728B52AA6E4}">
                <adec:decorative xmlns:adec="http://schemas.microsoft.com/office/drawing/2017/decorative" val="1"/>
              </a:ext>
            </a:extLst>
          </p:cNvPr>
          <p:cNvGrpSpPr/>
          <p:nvPr/>
        </p:nvGrpSpPr>
        <p:grpSpPr>
          <a:xfrm>
            <a:off x="3028128" y="3418781"/>
            <a:ext cx="651621" cy="537270"/>
            <a:chOff x="5270410" y="3065474"/>
            <a:chExt cx="651621" cy="537270"/>
          </a:xfrm>
          <a:solidFill>
            <a:schemeClr val="accent1">
              <a:lumMod val="60000"/>
              <a:lumOff val="40000"/>
            </a:schemeClr>
          </a:solidFill>
        </p:grpSpPr>
        <p:sp>
          <p:nvSpPr>
            <p:cNvPr id="124" name="Freeform 108"/>
            <p:cNvSpPr>
              <a:spLocks noEditPoints="1"/>
            </p:cNvSpPr>
            <p:nvPr/>
          </p:nvSpPr>
          <p:spPr bwMode="auto">
            <a:xfrm>
              <a:off x="5393836" y="3139894"/>
              <a:ext cx="386616" cy="155191"/>
            </a:xfrm>
            <a:custGeom>
              <a:avLst/>
              <a:gdLst>
                <a:gd name="T0" fmla="*/ 202 w 404"/>
                <a:gd name="T1" fmla="*/ 162 h 162"/>
                <a:gd name="T2" fmla="*/ 198 w 404"/>
                <a:gd name="T3" fmla="*/ 162 h 162"/>
                <a:gd name="T4" fmla="*/ 7 w 404"/>
                <a:gd name="T5" fmla="*/ 91 h 162"/>
                <a:gd name="T6" fmla="*/ 0 w 404"/>
                <a:gd name="T7" fmla="*/ 81 h 162"/>
                <a:gd name="T8" fmla="*/ 7 w 404"/>
                <a:gd name="T9" fmla="*/ 72 h 162"/>
                <a:gd name="T10" fmla="*/ 198 w 404"/>
                <a:gd name="T11" fmla="*/ 1 h 162"/>
                <a:gd name="T12" fmla="*/ 205 w 404"/>
                <a:gd name="T13" fmla="*/ 1 h 162"/>
                <a:gd name="T14" fmla="*/ 397 w 404"/>
                <a:gd name="T15" fmla="*/ 72 h 162"/>
                <a:gd name="T16" fmla="*/ 404 w 404"/>
                <a:gd name="T17" fmla="*/ 81 h 162"/>
                <a:gd name="T18" fmla="*/ 397 w 404"/>
                <a:gd name="T19" fmla="*/ 91 h 162"/>
                <a:gd name="T20" fmla="*/ 205 w 404"/>
                <a:gd name="T21" fmla="*/ 162 h 162"/>
                <a:gd name="T22" fmla="*/ 202 w 404"/>
                <a:gd name="T23" fmla="*/ 162 h 162"/>
                <a:gd name="T24" fmla="*/ 39 w 404"/>
                <a:gd name="T25" fmla="*/ 81 h 162"/>
                <a:gd name="T26" fmla="*/ 202 w 404"/>
                <a:gd name="T27" fmla="*/ 142 h 162"/>
                <a:gd name="T28" fmla="*/ 365 w 404"/>
                <a:gd name="T29" fmla="*/ 81 h 162"/>
                <a:gd name="T30" fmla="*/ 202 w 404"/>
                <a:gd name="T31" fmla="*/ 21 h 162"/>
                <a:gd name="T32" fmla="*/ 39 w 404"/>
                <a:gd name="T33"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4" h="162">
                  <a:moveTo>
                    <a:pt x="202" y="162"/>
                  </a:moveTo>
                  <a:cubicBezTo>
                    <a:pt x="201" y="162"/>
                    <a:pt x="200" y="162"/>
                    <a:pt x="198" y="162"/>
                  </a:cubicBezTo>
                  <a:cubicBezTo>
                    <a:pt x="7" y="91"/>
                    <a:pt x="7" y="91"/>
                    <a:pt x="7" y="91"/>
                  </a:cubicBezTo>
                  <a:cubicBezTo>
                    <a:pt x="3" y="89"/>
                    <a:pt x="0" y="85"/>
                    <a:pt x="0" y="81"/>
                  </a:cubicBezTo>
                  <a:cubicBezTo>
                    <a:pt x="0" y="77"/>
                    <a:pt x="3" y="73"/>
                    <a:pt x="7" y="72"/>
                  </a:cubicBezTo>
                  <a:cubicBezTo>
                    <a:pt x="198" y="1"/>
                    <a:pt x="198" y="1"/>
                    <a:pt x="198" y="1"/>
                  </a:cubicBezTo>
                  <a:cubicBezTo>
                    <a:pt x="201" y="0"/>
                    <a:pt x="203" y="0"/>
                    <a:pt x="205" y="1"/>
                  </a:cubicBezTo>
                  <a:cubicBezTo>
                    <a:pt x="397" y="72"/>
                    <a:pt x="397" y="72"/>
                    <a:pt x="397" y="72"/>
                  </a:cubicBezTo>
                  <a:cubicBezTo>
                    <a:pt x="401" y="73"/>
                    <a:pt x="404" y="77"/>
                    <a:pt x="404" y="81"/>
                  </a:cubicBezTo>
                  <a:cubicBezTo>
                    <a:pt x="404" y="85"/>
                    <a:pt x="401" y="89"/>
                    <a:pt x="397" y="91"/>
                  </a:cubicBezTo>
                  <a:cubicBezTo>
                    <a:pt x="205" y="162"/>
                    <a:pt x="205" y="162"/>
                    <a:pt x="205" y="162"/>
                  </a:cubicBezTo>
                  <a:cubicBezTo>
                    <a:pt x="204" y="162"/>
                    <a:pt x="203" y="162"/>
                    <a:pt x="202" y="162"/>
                  </a:cubicBezTo>
                  <a:close/>
                  <a:moveTo>
                    <a:pt x="39" y="81"/>
                  </a:moveTo>
                  <a:cubicBezTo>
                    <a:pt x="202" y="142"/>
                    <a:pt x="202" y="142"/>
                    <a:pt x="202" y="142"/>
                  </a:cubicBezTo>
                  <a:cubicBezTo>
                    <a:pt x="365" y="81"/>
                    <a:pt x="365" y="81"/>
                    <a:pt x="365" y="81"/>
                  </a:cubicBezTo>
                  <a:cubicBezTo>
                    <a:pt x="202" y="21"/>
                    <a:pt x="202" y="21"/>
                    <a:pt x="202" y="21"/>
                  </a:cubicBezTo>
                  <a:lnTo>
                    <a:pt x="39"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 name="Freeform 109"/>
            <p:cNvSpPr>
              <a:spLocks noEditPoints="1"/>
            </p:cNvSpPr>
            <p:nvPr/>
          </p:nvSpPr>
          <p:spPr bwMode="auto">
            <a:xfrm>
              <a:off x="5478239" y="3237909"/>
              <a:ext cx="218720" cy="135225"/>
            </a:xfrm>
            <a:custGeom>
              <a:avLst/>
              <a:gdLst>
                <a:gd name="T0" fmla="*/ 114 w 228"/>
                <a:gd name="T1" fmla="*/ 141 h 141"/>
                <a:gd name="T2" fmla="*/ 62 w 228"/>
                <a:gd name="T3" fmla="*/ 137 h 141"/>
                <a:gd name="T4" fmla="*/ 16 w 228"/>
                <a:gd name="T5" fmla="*/ 124 h 141"/>
                <a:gd name="T6" fmla="*/ 5 w 228"/>
                <a:gd name="T7" fmla="*/ 117 h 141"/>
                <a:gd name="T8" fmla="*/ 0 w 228"/>
                <a:gd name="T9" fmla="*/ 108 h 141"/>
                <a:gd name="T10" fmla="*/ 0 w 228"/>
                <a:gd name="T11" fmla="*/ 106 h 141"/>
                <a:gd name="T12" fmla="*/ 0 w 228"/>
                <a:gd name="T13" fmla="*/ 11 h 141"/>
                <a:gd name="T14" fmla="*/ 4 w 228"/>
                <a:gd name="T15" fmla="*/ 3 h 141"/>
                <a:gd name="T16" fmla="*/ 13 w 228"/>
                <a:gd name="T17" fmla="*/ 1 h 141"/>
                <a:gd name="T18" fmla="*/ 114 w 228"/>
                <a:gd name="T19" fmla="*/ 39 h 141"/>
                <a:gd name="T20" fmla="*/ 215 w 228"/>
                <a:gd name="T21" fmla="*/ 1 h 141"/>
                <a:gd name="T22" fmla="*/ 224 w 228"/>
                <a:gd name="T23" fmla="*/ 3 h 141"/>
                <a:gd name="T24" fmla="*/ 228 w 228"/>
                <a:gd name="T25" fmla="*/ 11 h 141"/>
                <a:gd name="T26" fmla="*/ 228 w 228"/>
                <a:gd name="T27" fmla="*/ 106 h 141"/>
                <a:gd name="T28" fmla="*/ 228 w 228"/>
                <a:gd name="T29" fmla="*/ 108 h 141"/>
                <a:gd name="T30" fmla="*/ 222 w 228"/>
                <a:gd name="T31" fmla="*/ 117 h 141"/>
                <a:gd name="T32" fmla="*/ 212 w 228"/>
                <a:gd name="T33" fmla="*/ 124 h 141"/>
                <a:gd name="T34" fmla="*/ 166 w 228"/>
                <a:gd name="T35" fmla="*/ 137 h 141"/>
                <a:gd name="T36" fmla="*/ 166 w 228"/>
                <a:gd name="T37" fmla="*/ 137 h 141"/>
                <a:gd name="T38" fmla="*/ 114 w 228"/>
                <a:gd name="T39" fmla="*/ 141 h 141"/>
                <a:gd name="T40" fmla="*/ 20 w 228"/>
                <a:gd name="T41" fmla="*/ 103 h 141"/>
                <a:gd name="T42" fmla="*/ 25 w 228"/>
                <a:gd name="T43" fmla="*/ 106 h 141"/>
                <a:gd name="T44" fmla="*/ 65 w 228"/>
                <a:gd name="T45" fmla="*/ 117 h 141"/>
                <a:gd name="T46" fmla="*/ 163 w 228"/>
                <a:gd name="T47" fmla="*/ 117 h 141"/>
                <a:gd name="T48" fmla="*/ 163 w 228"/>
                <a:gd name="T49" fmla="*/ 117 h 141"/>
                <a:gd name="T50" fmla="*/ 203 w 228"/>
                <a:gd name="T51" fmla="*/ 106 h 141"/>
                <a:gd name="T52" fmla="*/ 208 w 228"/>
                <a:gd name="T53" fmla="*/ 103 h 141"/>
                <a:gd name="T54" fmla="*/ 208 w 228"/>
                <a:gd name="T55" fmla="*/ 25 h 141"/>
                <a:gd name="T56" fmla="*/ 117 w 228"/>
                <a:gd name="T57" fmla="*/ 59 h 141"/>
                <a:gd name="T58" fmla="*/ 110 w 228"/>
                <a:gd name="T59" fmla="*/ 59 h 141"/>
                <a:gd name="T60" fmla="*/ 20 w 228"/>
                <a:gd name="T61" fmla="*/ 25 h 141"/>
                <a:gd name="T62" fmla="*/ 20 w 228"/>
                <a:gd name="T63" fmla="*/ 10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41">
                  <a:moveTo>
                    <a:pt x="114" y="141"/>
                  </a:moveTo>
                  <a:cubicBezTo>
                    <a:pt x="96" y="141"/>
                    <a:pt x="78" y="139"/>
                    <a:pt x="62" y="137"/>
                  </a:cubicBezTo>
                  <a:cubicBezTo>
                    <a:pt x="43" y="134"/>
                    <a:pt x="27" y="129"/>
                    <a:pt x="16" y="124"/>
                  </a:cubicBezTo>
                  <a:cubicBezTo>
                    <a:pt x="11" y="122"/>
                    <a:pt x="8" y="120"/>
                    <a:pt x="5" y="117"/>
                  </a:cubicBezTo>
                  <a:cubicBezTo>
                    <a:pt x="3" y="114"/>
                    <a:pt x="1" y="112"/>
                    <a:pt x="0" y="108"/>
                  </a:cubicBezTo>
                  <a:cubicBezTo>
                    <a:pt x="0" y="107"/>
                    <a:pt x="0" y="107"/>
                    <a:pt x="0" y="106"/>
                  </a:cubicBezTo>
                  <a:cubicBezTo>
                    <a:pt x="0" y="11"/>
                    <a:pt x="0" y="11"/>
                    <a:pt x="0" y="11"/>
                  </a:cubicBezTo>
                  <a:cubicBezTo>
                    <a:pt x="0" y="7"/>
                    <a:pt x="1" y="4"/>
                    <a:pt x="4" y="3"/>
                  </a:cubicBezTo>
                  <a:cubicBezTo>
                    <a:pt x="7" y="1"/>
                    <a:pt x="10" y="0"/>
                    <a:pt x="13" y="1"/>
                  </a:cubicBezTo>
                  <a:cubicBezTo>
                    <a:pt x="114" y="39"/>
                    <a:pt x="114" y="39"/>
                    <a:pt x="114" y="39"/>
                  </a:cubicBezTo>
                  <a:cubicBezTo>
                    <a:pt x="215" y="1"/>
                    <a:pt x="215" y="1"/>
                    <a:pt x="215" y="1"/>
                  </a:cubicBezTo>
                  <a:cubicBezTo>
                    <a:pt x="218" y="0"/>
                    <a:pt x="221" y="1"/>
                    <a:pt x="224" y="3"/>
                  </a:cubicBezTo>
                  <a:cubicBezTo>
                    <a:pt x="226" y="4"/>
                    <a:pt x="228" y="7"/>
                    <a:pt x="228" y="11"/>
                  </a:cubicBezTo>
                  <a:cubicBezTo>
                    <a:pt x="228" y="106"/>
                    <a:pt x="228" y="106"/>
                    <a:pt x="228" y="106"/>
                  </a:cubicBezTo>
                  <a:cubicBezTo>
                    <a:pt x="228" y="106"/>
                    <a:pt x="228" y="107"/>
                    <a:pt x="228" y="108"/>
                  </a:cubicBezTo>
                  <a:cubicBezTo>
                    <a:pt x="227" y="111"/>
                    <a:pt x="225" y="114"/>
                    <a:pt x="222" y="117"/>
                  </a:cubicBezTo>
                  <a:cubicBezTo>
                    <a:pt x="220" y="120"/>
                    <a:pt x="216" y="122"/>
                    <a:pt x="212" y="124"/>
                  </a:cubicBezTo>
                  <a:cubicBezTo>
                    <a:pt x="201" y="129"/>
                    <a:pt x="185" y="134"/>
                    <a:pt x="166" y="137"/>
                  </a:cubicBezTo>
                  <a:cubicBezTo>
                    <a:pt x="166" y="137"/>
                    <a:pt x="166" y="137"/>
                    <a:pt x="166" y="137"/>
                  </a:cubicBezTo>
                  <a:cubicBezTo>
                    <a:pt x="149" y="139"/>
                    <a:pt x="131" y="141"/>
                    <a:pt x="114" y="141"/>
                  </a:cubicBezTo>
                  <a:close/>
                  <a:moveTo>
                    <a:pt x="20" y="103"/>
                  </a:moveTo>
                  <a:cubicBezTo>
                    <a:pt x="21" y="104"/>
                    <a:pt x="22" y="105"/>
                    <a:pt x="25" y="106"/>
                  </a:cubicBezTo>
                  <a:cubicBezTo>
                    <a:pt x="34" y="110"/>
                    <a:pt x="48" y="114"/>
                    <a:pt x="65" y="117"/>
                  </a:cubicBezTo>
                  <a:cubicBezTo>
                    <a:pt x="96" y="122"/>
                    <a:pt x="132" y="122"/>
                    <a:pt x="163" y="117"/>
                  </a:cubicBezTo>
                  <a:cubicBezTo>
                    <a:pt x="163" y="117"/>
                    <a:pt x="163" y="117"/>
                    <a:pt x="163" y="117"/>
                  </a:cubicBezTo>
                  <a:cubicBezTo>
                    <a:pt x="180" y="114"/>
                    <a:pt x="194" y="110"/>
                    <a:pt x="203" y="106"/>
                  </a:cubicBezTo>
                  <a:cubicBezTo>
                    <a:pt x="206" y="105"/>
                    <a:pt x="207" y="104"/>
                    <a:pt x="208" y="103"/>
                  </a:cubicBezTo>
                  <a:cubicBezTo>
                    <a:pt x="208" y="25"/>
                    <a:pt x="208" y="25"/>
                    <a:pt x="208" y="25"/>
                  </a:cubicBezTo>
                  <a:cubicBezTo>
                    <a:pt x="117" y="59"/>
                    <a:pt x="117" y="59"/>
                    <a:pt x="117" y="59"/>
                  </a:cubicBezTo>
                  <a:cubicBezTo>
                    <a:pt x="115" y="60"/>
                    <a:pt x="113" y="60"/>
                    <a:pt x="110" y="59"/>
                  </a:cubicBezTo>
                  <a:cubicBezTo>
                    <a:pt x="20" y="25"/>
                    <a:pt x="20" y="25"/>
                    <a:pt x="20" y="25"/>
                  </a:cubicBezTo>
                  <a:lnTo>
                    <a:pt x="20"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 name="Freeform 110"/>
            <p:cNvSpPr>
              <a:spLocks/>
            </p:cNvSpPr>
            <p:nvPr/>
          </p:nvSpPr>
          <p:spPr bwMode="auto">
            <a:xfrm>
              <a:off x="5761394" y="3207960"/>
              <a:ext cx="19059" cy="96200"/>
            </a:xfrm>
            <a:custGeom>
              <a:avLst/>
              <a:gdLst>
                <a:gd name="T0" fmla="*/ 10 w 20"/>
                <a:gd name="T1" fmla="*/ 101 h 101"/>
                <a:gd name="T2" fmla="*/ 0 w 20"/>
                <a:gd name="T3" fmla="*/ 91 h 101"/>
                <a:gd name="T4" fmla="*/ 0 w 20"/>
                <a:gd name="T5" fmla="*/ 10 h 101"/>
                <a:gd name="T6" fmla="*/ 10 w 20"/>
                <a:gd name="T7" fmla="*/ 0 h 101"/>
                <a:gd name="T8" fmla="*/ 20 w 20"/>
                <a:gd name="T9" fmla="*/ 10 h 101"/>
                <a:gd name="T10" fmla="*/ 20 w 20"/>
                <a:gd name="T11" fmla="*/ 91 h 101"/>
                <a:gd name="T12" fmla="*/ 10 w 2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20" h="101">
                  <a:moveTo>
                    <a:pt x="10" y="101"/>
                  </a:moveTo>
                  <a:cubicBezTo>
                    <a:pt x="4" y="101"/>
                    <a:pt x="0" y="97"/>
                    <a:pt x="0" y="91"/>
                  </a:cubicBezTo>
                  <a:cubicBezTo>
                    <a:pt x="0" y="10"/>
                    <a:pt x="0" y="10"/>
                    <a:pt x="0" y="10"/>
                  </a:cubicBezTo>
                  <a:cubicBezTo>
                    <a:pt x="0" y="5"/>
                    <a:pt x="4" y="0"/>
                    <a:pt x="10" y="0"/>
                  </a:cubicBezTo>
                  <a:cubicBezTo>
                    <a:pt x="15" y="0"/>
                    <a:pt x="20" y="5"/>
                    <a:pt x="20" y="10"/>
                  </a:cubicBezTo>
                  <a:cubicBezTo>
                    <a:pt x="20" y="91"/>
                    <a:pt x="20" y="91"/>
                    <a:pt x="20" y="91"/>
                  </a:cubicBezTo>
                  <a:cubicBezTo>
                    <a:pt x="20" y="97"/>
                    <a:pt x="15" y="101"/>
                    <a:pt x="10" y="1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 name="Freeform 111"/>
            <p:cNvSpPr>
              <a:spLocks noEditPoints="1"/>
            </p:cNvSpPr>
            <p:nvPr/>
          </p:nvSpPr>
          <p:spPr bwMode="auto">
            <a:xfrm>
              <a:off x="5749596" y="3286009"/>
              <a:ext cx="42655" cy="44470"/>
            </a:xfrm>
            <a:custGeom>
              <a:avLst/>
              <a:gdLst>
                <a:gd name="T0" fmla="*/ 23 w 45"/>
                <a:gd name="T1" fmla="*/ 46 h 46"/>
                <a:gd name="T2" fmla="*/ 0 w 45"/>
                <a:gd name="T3" fmla="*/ 23 h 46"/>
                <a:gd name="T4" fmla="*/ 23 w 45"/>
                <a:gd name="T5" fmla="*/ 0 h 46"/>
                <a:gd name="T6" fmla="*/ 45 w 45"/>
                <a:gd name="T7" fmla="*/ 23 h 46"/>
                <a:gd name="T8" fmla="*/ 23 w 45"/>
                <a:gd name="T9" fmla="*/ 46 h 46"/>
                <a:gd name="T10" fmla="*/ 23 w 45"/>
                <a:gd name="T11" fmla="*/ 20 h 46"/>
                <a:gd name="T12" fmla="*/ 20 w 45"/>
                <a:gd name="T13" fmla="*/ 23 h 46"/>
                <a:gd name="T14" fmla="*/ 23 w 45"/>
                <a:gd name="T15" fmla="*/ 26 h 46"/>
                <a:gd name="T16" fmla="*/ 25 w 45"/>
                <a:gd name="T17" fmla="*/ 23 h 46"/>
                <a:gd name="T18" fmla="*/ 23 w 45"/>
                <a:gd name="T19"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6">
                  <a:moveTo>
                    <a:pt x="23" y="46"/>
                  </a:moveTo>
                  <a:cubicBezTo>
                    <a:pt x="10" y="46"/>
                    <a:pt x="0" y="35"/>
                    <a:pt x="0" y="23"/>
                  </a:cubicBezTo>
                  <a:cubicBezTo>
                    <a:pt x="0" y="10"/>
                    <a:pt x="10" y="0"/>
                    <a:pt x="23" y="0"/>
                  </a:cubicBezTo>
                  <a:cubicBezTo>
                    <a:pt x="35" y="0"/>
                    <a:pt x="45" y="10"/>
                    <a:pt x="45" y="23"/>
                  </a:cubicBezTo>
                  <a:cubicBezTo>
                    <a:pt x="45" y="35"/>
                    <a:pt x="35" y="46"/>
                    <a:pt x="23" y="46"/>
                  </a:cubicBezTo>
                  <a:close/>
                  <a:moveTo>
                    <a:pt x="23" y="20"/>
                  </a:moveTo>
                  <a:cubicBezTo>
                    <a:pt x="21" y="20"/>
                    <a:pt x="20" y="21"/>
                    <a:pt x="20" y="23"/>
                  </a:cubicBezTo>
                  <a:cubicBezTo>
                    <a:pt x="20" y="24"/>
                    <a:pt x="21" y="26"/>
                    <a:pt x="23" y="26"/>
                  </a:cubicBezTo>
                  <a:cubicBezTo>
                    <a:pt x="24" y="26"/>
                    <a:pt x="25" y="24"/>
                    <a:pt x="25" y="23"/>
                  </a:cubicBezTo>
                  <a:cubicBezTo>
                    <a:pt x="25" y="21"/>
                    <a:pt x="24" y="20"/>
                    <a:pt x="2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 name="Freeform 112"/>
            <p:cNvSpPr>
              <a:spLocks noEditPoints="1"/>
            </p:cNvSpPr>
            <p:nvPr/>
          </p:nvSpPr>
          <p:spPr bwMode="auto">
            <a:xfrm>
              <a:off x="5743243" y="3311421"/>
              <a:ext cx="54453" cy="74419"/>
            </a:xfrm>
            <a:custGeom>
              <a:avLst/>
              <a:gdLst>
                <a:gd name="T0" fmla="*/ 47 w 57"/>
                <a:gd name="T1" fmla="*/ 78 h 78"/>
                <a:gd name="T2" fmla="*/ 47 w 57"/>
                <a:gd name="T3" fmla="*/ 78 h 78"/>
                <a:gd name="T4" fmla="*/ 11 w 57"/>
                <a:gd name="T5" fmla="*/ 78 h 78"/>
                <a:gd name="T6" fmla="*/ 3 w 57"/>
                <a:gd name="T7" fmla="*/ 74 h 78"/>
                <a:gd name="T8" fmla="*/ 1 w 57"/>
                <a:gd name="T9" fmla="*/ 65 h 78"/>
                <a:gd name="T10" fmla="*/ 19 w 57"/>
                <a:gd name="T11" fmla="*/ 7 h 78"/>
                <a:gd name="T12" fmla="*/ 29 w 57"/>
                <a:gd name="T13" fmla="*/ 0 h 78"/>
                <a:gd name="T14" fmla="*/ 29 w 57"/>
                <a:gd name="T15" fmla="*/ 0 h 78"/>
                <a:gd name="T16" fmla="*/ 38 w 57"/>
                <a:gd name="T17" fmla="*/ 7 h 78"/>
                <a:gd name="T18" fmla="*/ 56 w 57"/>
                <a:gd name="T19" fmla="*/ 64 h 78"/>
                <a:gd name="T20" fmla="*/ 57 w 57"/>
                <a:gd name="T21" fmla="*/ 68 h 78"/>
                <a:gd name="T22" fmla="*/ 47 w 57"/>
                <a:gd name="T23" fmla="*/ 78 h 78"/>
                <a:gd name="T24" fmla="*/ 24 w 57"/>
                <a:gd name="T25" fmla="*/ 58 h 78"/>
                <a:gd name="T26" fmla="*/ 33 w 57"/>
                <a:gd name="T27" fmla="*/ 58 h 78"/>
                <a:gd name="T28" fmla="*/ 29 w 57"/>
                <a:gd name="T29" fmla="*/ 44 h 78"/>
                <a:gd name="T30" fmla="*/ 24 w 57"/>
                <a:gd name="T31"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8">
                  <a:moveTo>
                    <a:pt x="47" y="78"/>
                  </a:moveTo>
                  <a:cubicBezTo>
                    <a:pt x="47" y="78"/>
                    <a:pt x="47" y="78"/>
                    <a:pt x="47" y="78"/>
                  </a:cubicBezTo>
                  <a:cubicBezTo>
                    <a:pt x="11" y="78"/>
                    <a:pt x="11" y="78"/>
                    <a:pt x="11" y="78"/>
                  </a:cubicBezTo>
                  <a:cubicBezTo>
                    <a:pt x="7" y="78"/>
                    <a:pt x="4" y="76"/>
                    <a:pt x="3" y="74"/>
                  </a:cubicBezTo>
                  <a:cubicBezTo>
                    <a:pt x="1" y="71"/>
                    <a:pt x="0" y="68"/>
                    <a:pt x="1" y="65"/>
                  </a:cubicBezTo>
                  <a:cubicBezTo>
                    <a:pt x="19" y="7"/>
                    <a:pt x="19" y="7"/>
                    <a:pt x="19" y="7"/>
                  </a:cubicBezTo>
                  <a:cubicBezTo>
                    <a:pt x="21" y="3"/>
                    <a:pt x="24" y="0"/>
                    <a:pt x="29" y="0"/>
                  </a:cubicBezTo>
                  <a:cubicBezTo>
                    <a:pt x="29" y="0"/>
                    <a:pt x="29" y="0"/>
                    <a:pt x="29" y="0"/>
                  </a:cubicBezTo>
                  <a:cubicBezTo>
                    <a:pt x="33" y="0"/>
                    <a:pt x="37" y="3"/>
                    <a:pt x="38" y="7"/>
                  </a:cubicBezTo>
                  <a:cubicBezTo>
                    <a:pt x="56" y="64"/>
                    <a:pt x="56" y="64"/>
                    <a:pt x="56" y="64"/>
                  </a:cubicBezTo>
                  <a:cubicBezTo>
                    <a:pt x="57" y="65"/>
                    <a:pt x="57" y="66"/>
                    <a:pt x="57" y="68"/>
                  </a:cubicBezTo>
                  <a:cubicBezTo>
                    <a:pt x="57" y="73"/>
                    <a:pt x="53" y="78"/>
                    <a:pt x="47" y="78"/>
                  </a:cubicBezTo>
                  <a:close/>
                  <a:moveTo>
                    <a:pt x="24" y="58"/>
                  </a:moveTo>
                  <a:cubicBezTo>
                    <a:pt x="33" y="58"/>
                    <a:pt x="33" y="58"/>
                    <a:pt x="33" y="58"/>
                  </a:cubicBezTo>
                  <a:cubicBezTo>
                    <a:pt x="29" y="44"/>
                    <a:pt x="29" y="44"/>
                    <a:pt x="29" y="44"/>
                  </a:cubicBezTo>
                  <a:lnTo>
                    <a:pt x="24"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113"/>
            <p:cNvSpPr>
              <a:spLocks noEditPoints="1"/>
            </p:cNvSpPr>
            <p:nvPr/>
          </p:nvSpPr>
          <p:spPr bwMode="auto">
            <a:xfrm>
              <a:off x="5564456" y="3197977"/>
              <a:ext cx="46285" cy="39025"/>
            </a:xfrm>
            <a:custGeom>
              <a:avLst/>
              <a:gdLst>
                <a:gd name="T0" fmla="*/ 24 w 48"/>
                <a:gd name="T1" fmla="*/ 41 h 41"/>
                <a:gd name="T2" fmla="*/ 0 w 48"/>
                <a:gd name="T3" fmla="*/ 20 h 41"/>
                <a:gd name="T4" fmla="*/ 24 w 48"/>
                <a:gd name="T5" fmla="*/ 0 h 41"/>
                <a:gd name="T6" fmla="*/ 48 w 48"/>
                <a:gd name="T7" fmla="*/ 20 h 41"/>
                <a:gd name="T8" fmla="*/ 24 w 48"/>
                <a:gd name="T9" fmla="*/ 41 h 41"/>
                <a:gd name="T10" fmla="*/ 21 w 48"/>
                <a:gd name="T11" fmla="*/ 20 h 41"/>
                <a:gd name="T12" fmla="*/ 27 w 48"/>
                <a:gd name="T13" fmla="*/ 20 h 41"/>
                <a:gd name="T14" fmla="*/ 21 w 48"/>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1">
                  <a:moveTo>
                    <a:pt x="24" y="41"/>
                  </a:moveTo>
                  <a:cubicBezTo>
                    <a:pt x="10" y="41"/>
                    <a:pt x="0" y="32"/>
                    <a:pt x="0" y="20"/>
                  </a:cubicBezTo>
                  <a:cubicBezTo>
                    <a:pt x="0" y="9"/>
                    <a:pt x="10" y="0"/>
                    <a:pt x="24" y="0"/>
                  </a:cubicBezTo>
                  <a:cubicBezTo>
                    <a:pt x="37" y="0"/>
                    <a:pt x="48" y="9"/>
                    <a:pt x="48" y="20"/>
                  </a:cubicBezTo>
                  <a:cubicBezTo>
                    <a:pt x="48" y="32"/>
                    <a:pt x="37" y="41"/>
                    <a:pt x="24" y="41"/>
                  </a:cubicBezTo>
                  <a:close/>
                  <a:moveTo>
                    <a:pt x="21" y="20"/>
                  </a:moveTo>
                  <a:cubicBezTo>
                    <a:pt x="23" y="21"/>
                    <a:pt x="25" y="21"/>
                    <a:pt x="27" y="20"/>
                  </a:cubicBezTo>
                  <a:cubicBezTo>
                    <a:pt x="25" y="20"/>
                    <a:pt x="23" y="20"/>
                    <a:pt x="2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114"/>
            <p:cNvSpPr>
              <a:spLocks/>
            </p:cNvSpPr>
            <p:nvPr/>
          </p:nvSpPr>
          <p:spPr bwMode="auto">
            <a:xfrm>
              <a:off x="5592590" y="3207960"/>
              <a:ext cx="186048" cy="19059"/>
            </a:xfrm>
            <a:custGeom>
              <a:avLst/>
              <a:gdLst>
                <a:gd name="T0" fmla="*/ 185 w 195"/>
                <a:gd name="T1" fmla="*/ 20 h 20"/>
                <a:gd name="T2" fmla="*/ 10 w 195"/>
                <a:gd name="T3" fmla="*/ 20 h 20"/>
                <a:gd name="T4" fmla="*/ 0 w 195"/>
                <a:gd name="T5" fmla="*/ 10 h 20"/>
                <a:gd name="T6" fmla="*/ 10 w 195"/>
                <a:gd name="T7" fmla="*/ 0 h 20"/>
                <a:gd name="T8" fmla="*/ 185 w 195"/>
                <a:gd name="T9" fmla="*/ 0 h 20"/>
                <a:gd name="T10" fmla="*/ 195 w 195"/>
                <a:gd name="T11" fmla="*/ 10 h 20"/>
                <a:gd name="T12" fmla="*/ 185 w 19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95" h="20">
                  <a:moveTo>
                    <a:pt x="185" y="20"/>
                  </a:moveTo>
                  <a:cubicBezTo>
                    <a:pt x="10" y="20"/>
                    <a:pt x="10" y="20"/>
                    <a:pt x="10" y="20"/>
                  </a:cubicBezTo>
                  <a:cubicBezTo>
                    <a:pt x="5" y="20"/>
                    <a:pt x="0" y="16"/>
                    <a:pt x="0" y="10"/>
                  </a:cubicBezTo>
                  <a:cubicBezTo>
                    <a:pt x="0" y="5"/>
                    <a:pt x="5" y="0"/>
                    <a:pt x="10" y="0"/>
                  </a:cubicBezTo>
                  <a:cubicBezTo>
                    <a:pt x="185" y="0"/>
                    <a:pt x="185" y="0"/>
                    <a:pt x="185" y="0"/>
                  </a:cubicBezTo>
                  <a:cubicBezTo>
                    <a:pt x="191" y="0"/>
                    <a:pt x="195" y="5"/>
                    <a:pt x="195" y="10"/>
                  </a:cubicBezTo>
                  <a:cubicBezTo>
                    <a:pt x="195" y="16"/>
                    <a:pt x="191" y="20"/>
                    <a:pt x="185"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 name="Freeform 115"/>
            <p:cNvSpPr>
              <a:spLocks noEditPoints="1"/>
            </p:cNvSpPr>
            <p:nvPr/>
          </p:nvSpPr>
          <p:spPr bwMode="auto">
            <a:xfrm>
              <a:off x="5270410" y="3065474"/>
              <a:ext cx="651621" cy="420196"/>
            </a:xfrm>
            <a:custGeom>
              <a:avLst/>
              <a:gdLst>
                <a:gd name="T0" fmla="*/ 657 w 680"/>
                <a:gd name="T1" fmla="*/ 438 h 438"/>
                <a:gd name="T2" fmla="*/ 23 w 680"/>
                <a:gd name="T3" fmla="*/ 438 h 438"/>
                <a:gd name="T4" fmla="*/ 0 w 680"/>
                <a:gd name="T5" fmla="*/ 415 h 438"/>
                <a:gd name="T6" fmla="*/ 0 w 680"/>
                <a:gd name="T7" fmla="*/ 23 h 438"/>
                <a:gd name="T8" fmla="*/ 23 w 680"/>
                <a:gd name="T9" fmla="*/ 0 h 438"/>
                <a:gd name="T10" fmla="*/ 657 w 680"/>
                <a:gd name="T11" fmla="*/ 0 h 438"/>
                <a:gd name="T12" fmla="*/ 680 w 680"/>
                <a:gd name="T13" fmla="*/ 23 h 438"/>
                <a:gd name="T14" fmla="*/ 680 w 680"/>
                <a:gd name="T15" fmla="*/ 415 h 438"/>
                <a:gd name="T16" fmla="*/ 657 w 680"/>
                <a:gd name="T17" fmla="*/ 438 h 438"/>
                <a:gd name="T18" fmla="*/ 23 w 680"/>
                <a:gd name="T19" fmla="*/ 20 h 438"/>
                <a:gd name="T20" fmla="*/ 20 w 680"/>
                <a:gd name="T21" fmla="*/ 23 h 438"/>
                <a:gd name="T22" fmla="*/ 20 w 680"/>
                <a:gd name="T23" fmla="*/ 415 h 438"/>
                <a:gd name="T24" fmla="*/ 23 w 680"/>
                <a:gd name="T25" fmla="*/ 418 h 438"/>
                <a:gd name="T26" fmla="*/ 657 w 680"/>
                <a:gd name="T27" fmla="*/ 418 h 438"/>
                <a:gd name="T28" fmla="*/ 660 w 680"/>
                <a:gd name="T29" fmla="*/ 415 h 438"/>
                <a:gd name="T30" fmla="*/ 660 w 680"/>
                <a:gd name="T31" fmla="*/ 23 h 438"/>
                <a:gd name="T32" fmla="*/ 657 w 680"/>
                <a:gd name="T33" fmla="*/ 20 h 438"/>
                <a:gd name="T34" fmla="*/ 23 w 680"/>
                <a:gd name="T35" fmla="*/ 2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0" h="438">
                  <a:moveTo>
                    <a:pt x="657" y="438"/>
                  </a:moveTo>
                  <a:cubicBezTo>
                    <a:pt x="23" y="438"/>
                    <a:pt x="23" y="438"/>
                    <a:pt x="23" y="438"/>
                  </a:cubicBezTo>
                  <a:cubicBezTo>
                    <a:pt x="10" y="438"/>
                    <a:pt x="0" y="428"/>
                    <a:pt x="0" y="415"/>
                  </a:cubicBezTo>
                  <a:cubicBezTo>
                    <a:pt x="0" y="23"/>
                    <a:pt x="0" y="23"/>
                    <a:pt x="0" y="23"/>
                  </a:cubicBezTo>
                  <a:cubicBezTo>
                    <a:pt x="0" y="11"/>
                    <a:pt x="10" y="0"/>
                    <a:pt x="23" y="0"/>
                  </a:cubicBezTo>
                  <a:cubicBezTo>
                    <a:pt x="657" y="0"/>
                    <a:pt x="657" y="0"/>
                    <a:pt x="657" y="0"/>
                  </a:cubicBezTo>
                  <a:cubicBezTo>
                    <a:pt x="670" y="0"/>
                    <a:pt x="680" y="11"/>
                    <a:pt x="680" y="23"/>
                  </a:cubicBezTo>
                  <a:cubicBezTo>
                    <a:pt x="680" y="415"/>
                    <a:pt x="680" y="415"/>
                    <a:pt x="680" y="415"/>
                  </a:cubicBezTo>
                  <a:cubicBezTo>
                    <a:pt x="680" y="428"/>
                    <a:pt x="670" y="438"/>
                    <a:pt x="657" y="438"/>
                  </a:cubicBezTo>
                  <a:close/>
                  <a:moveTo>
                    <a:pt x="23" y="20"/>
                  </a:moveTo>
                  <a:cubicBezTo>
                    <a:pt x="21" y="20"/>
                    <a:pt x="20" y="22"/>
                    <a:pt x="20" y="23"/>
                  </a:cubicBezTo>
                  <a:cubicBezTo>
                    <a:pt x="20" y="415"/>
                    <a:pt x="20" y="415"/>
                    <a:pt x="20" y="415"/>
                  </a:cubicBezTo>
                  <a:cubicBezTo>
                    <a:pt x="20" y="417"/>
                    <a:pt x="21" y="418"/>
                    <a:pt x="23" y="418"/>
                  </a:cubicBezTo>
                  <a:cubicBezTo>
                    <a:pt x="657" y="418"/>
                    <a:pt x="657" y="418"/>
                    <a:pt x="657" y="418"/>
                  </a:cubicBezTo>
                  <a:cubicBezTo>
                    <a:pt x="659" y="418"/>
                    <a:pt x="660" y="417"/>
                    <a:pt x="660" y="415"/>
                  </a:cubicBezTo>
                  <a:cubicBezTo>
                    <a:pt x="660" y="23"/>
                    <a:pt x="660" y="23"/>
                    <a:pt x="660" y="23"/>
                  </a:cubicBezTo>
                  <a:cubicBezTo>
                    <a:pt x="660" y="22"/>
                    <a:pt x="659" y="20"/>
                    <a:pt x="657" y="20"/>
                  </a:cubicBezTo>
                  <a:lnTo>
                    <a:pt x="23"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 name="Freeform 116"/>
            <p:cNvSpPr>
              <a:spLocks noEditPoints="1"/>
            </p:cNvSpPr>
            <p:nvPr/>
          </p:nvSpPr>
          <p:spPr bwMode="auto">
            <a:xfrm>
              <a:off x="5297636" y="3091793"/>
              <a:ext cx="597168" cy="342147"/>
            </a:xfrm>
            <a:custGeom>
              <a:avLst/>
              <a:gdLst>
                <a:gd name="T0" fmla="*/ 614 w 624"/>
                <a:gd name="T1" fmla="*/ 357 h 357"/>
                <a:gd name="T2" fmla="*/ 10 w 624"/>
                <a:gd name="T3" fmla="*/ 357 h 357"/>
                <a:gd name="T4" fmla="*/ 0 w 624"/>
                <a:gd name="T5" fmla="*/ 347 h 357"/>
                <a:gd name="T6" fmla="*/ 0 w 624"/>
                <a:gd name="T7" fmla="*/ 10 h 357"/>
                <a:gd name="T8" fmla="*/ 10 w 624"/>
                <a:gd name="T9" fmla="*/ 0 h 357"/>
                <a:gd name="T10" fmla="*/ 614 w 624"/>
                <a:gd name="T11" fmla="*/ 0 h 357"/>
                <a:gd name="T12" fmla="*/ 624 w 624"/>
                <a:gd name="T13" fmla="*/ 10 h 357"/>
                <a:gd name="T14" fmla="*/ 624 w 624"/>
                <a:gd name="T15" fmla="*/ 347 h 357"/>
                <a:gd name="T16" fmla="*/ 614 w 624"/>
                <a:gd name="T17" fmla="*/ 357 h 357"/>
                <a:gd name="T18" fmla="*/ 20 w 624"/>
                <a:gd name="T19" fmla="*/ 337 h 357"/>
                <a:gd name="T20" fmla="*/ 604 w 624"/>
                <a:gd name="T21" fmla="*/ 337 h 357"/>
                <a:gd name="T22" fmla="*/ 604 w 624"/>
                <a:gd name="T23" fmla="*/ 20 h 357"/>
                <a:gd name="T24" fmla="*/ 20 w 624"/>
                <a:gd name="T25" fmla="*/ 20 h 357"/>
                <a:gd name="T26" fmla="*/ 20 w 624"/>
                <a:gd name="T27" fmla="*/ 33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4" h="357">
                  <a:moveTo>
                    <a:pt x="614" y="357"/>
                  </a:moveTo>
                  <a:cubicBezTo>
                    <a:pt x="10" y="357"/>
                    <a:pt x="10" y="357"/>
                    <a:pt x="10" y="357"/>
                  </a:cubicBezTo>
                  <a:cubicBezTo>
                    <a:pt x="4" y="357"/>
                    <a:pt x="0" y="352"/>
                    <a:pt x="0" y="347"/>
                  </a:cubicBezTo>
                  <a:cubicBezTo>
                    <a:pt x="0" y="10"/>
                    <a:pt x="0" y="10"/>
                    <a:pt x="0" y="10"/>
                  </a:cubicBezTo>
                  <a:cubicBezTo>
                    <a:pt x="0" y="5"/>
                    <a:pt x="4" y="0"/>
                    <a:pt x="10" y="0"/>
                  </a:cubicBezTo>
                  <a:cubicBezTo>
                    <a:pt x="614" y="0"/>
                    <a:pt x="614" y="0"/>
                    <a:pt x="614" y="0"/>
                  </a:cubicBezTo>
                  <a:cubicBezTo>
                    <a:pt x="620" y="0"/>
                    <a:pt x="624" y="5"/>
                    <a:pt x="624" y="10"/>
                  </a:cubicBezTo>
                  <a:cubicBezTo>
                    <a:pt x="624" y="347"/>
                    <a:pt x="624" y="347"/>
                    <a:pt x="624" y="347"/>
                  </a:cubicBezTo>
                  <a:cubicBezTo>
                    <a:pt x="624" y="352"/>
                    <a:pt x="620" y="357"/>
                    <a:pt x="614" y="357"/>
                  </a:cubicBezTo>
                  <a:close/>
                  <a:moveTo>
                    <a:pt x="20" y="337"/>
                  </a:moveTo>
                  <a:cubicBezTo>
                    <a:pt x="604" y="337"/>
                    <a:pt x="604" y="337"/>
                    <a:pt x="604" y="337"/>
                  </a:cubicBezTo>
                  <a:cubicBezTo>
                    <a:pt x="604" y="20"/>
                    <a:pt x="604" y="20"/>
                    <a:pt x="604" y="20"/>
                  </a:cubicBezTo>
                  <a:cubicBezTo>
                    <a:pt x="20" y="20"/>
                    <a:pt x="20" y="20"/>
                    <a:pt x="20" y="20"/>
                  </a:cubicBezTo>
                  <a:lnTo>
                    <a:pt x="20" y="3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 name="Freeform 117"/>
            <p:cNvSpPr>
              <a:spLocks noEditPoints="1"/>
            </p:cNvSpPr>
            <p:nvPr/>
          </p:nvSpPr>
          <p:spPr bwMode="auto">
            <a:xfrm>
              <a:off x="5495482" y="3466612"/>
              <a:ext cx="201476" cy="110721"/>
            </a:xfrm>
            <a:custGeom>
              <a:avLst/>
              <a:gdLst>
                <a:gd name="T0" fmla="*/ 199 w 210"/>
                <a:gd name="T1" fmla="*/ 116 h 116"/>
                <a:gd name="T2" fmla="*/ 11 w 210"/>
                <a:gd name="T3" fmla="*/ 116 h 116"/>
                <a:gd name="T4" fmla="*/ 3 w 210"/>
                <a:gd name="T5" fmla="*/ 112 h 116"/>
                <a:gd name="T6" fmla="*/ 1 w 210"/>
                <a:gd name="T7" fmla="*/ 103 h 116"/>
                <a:gd name="T8" fmla="*/ 27 w 210"/>
                <a:gd name="T9" fmla="*/ 8 h 116"/>
                <a:gd name="T10" fmla="*/ 37 w 210"/>
                <a:gd name="T11" fmla="*/ 0 h 116"/>
                <a:gd name="T12" fmla="*/ 173 w 210"/>
                <a:gd name="T13" fmla="*/ 0 h 116"/>
                <a:gd name="T14" fmla="*/ 183 w 210"/>
                <a:gd name="T15" fmla="*/ 8 h 116"/>
                <a:gd name="T16" fmla="*/ 209 w 210"/>
                <a:gd name="T17" fmla="*/ 103 h 116"/>
                <a:gd name="T18" fmla="*/ 207 w 210"/>
                <a:gd name="T19" fmla="*/ 112 h 116"/>
                <a:gd name="T20" fmla="*/ 199 w 210"/>
                <a:gd name="T21" fmla="*/ 116 h 116"/>
                <a:gd name="T22" fmla="*/ 24 w 210"/>
                <a:gd name="T23" fmla="*/ 96 h 116"/>
                <a:gd name="T24" fmla="*/ 186 w 210"/>
                <a:gd name="T25" fmla="*/ 96 h 116"/>
                <a:gd name="T26" fmla="*/ 166 w 210"/>
                <a:gd name="T27" fmla="*/ 20 h 116"/>
                <a:gd name="T28" fmla="*/ 44 w 210"/>
                <a:gd name="T29" fmla="*/ 20 h 116"/>
                <a:gd name="T30" fmla="*/ 24 w 210"/>
                <a:gd name="T31" fmla="*/ 9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16">
                  <a:moveTo>
                    <a:pt x="199" y="116"/>
                  </a:moveTo>
                  <a:cubicBezTo>
                    <a:pt x="11" y="116"/>
                    <a:pt x="11" y="116"/>
                    <a:pt x="11" y="116"/>
                  </a:cubicBezTo>
                  <a:cubicBezTo>
                    <a:pt x="8" y="116"/>
                    <a:pt x="5" y="114"/>
                    <a:pt x="3" y="112"/>
                  </a:cubicBezTo>
                  <a:cubicBezTo>
                    <a:pt x="1" y="109"/>
                    <a:pt x="0" y="106"/>
                    <a:pt x="1" y="103"/>
                  </a:cubicBezTo>
                  <a:cubicBezTo>
                    <a:pt x="27" y="8"/>
                    <a:pt x="27" y="8"/>
                    <a:pt x="27" y="8"/>
                  </a:cubicBezTo>
                  <a:cubicBezTo>
                    <a:pt x="28" y="3"/>
                    <a:pt x="32" y="0"/>
                    <a:pt x="37" y="0"/>
                  </a:cubicBezTo>
                  <a:cubicBezTo>
                    <a:pt x="173" y="0"/>
                    <a:pt x="173" y="0"/>
                    <a:pt x="173" y="0"/>
                  </a:cubicBezTo>
                  <a:cubicBezTo>
                    <a:pt x="178" y="0"/>
                    <a:pt x="182" y="3"/>
                    <a:pt x="183" y="8"/>
                  </a:cubicBezTo>
                  <a:cubicBezTo>
                    <a:pt x="209" y="103"/>
                    <a:pt x="209" y="103"/>
                    <a:pt x="209" y="103"/>
                  </a:cubicBezTo>
                  <a:cubicBezTo>
                    <a:pt x="210" y="106"/>
                    <a:pt x="209" y="109"/>
                    <a:pt x="207" y="112"/>
                  </a:cubicBezTo>
                  <a:cubicBezTo>
                    <a:pt x="205" y="114"/>
                    <a:pt x="202" y="116"/>
                    <a:pt x="199" y="116"/>
                  </a:cubicBezTo>
                  <a:close/>
                  <a:moveTo>
                    <a:pt x="24" y="96"/>
                  </a:moveTo>
                  <a:cubicBezTo>
                    <a:pt x="186" y="96"/>
                    <a:pt x="186" y="96"/>
                    <a:pt x="186" y="96"/>
                  </a:cubicBezTo>
                  <a:cubicBezTo>
                    <a:pt x="166" y="20"/>
                    <a:pt x="166" y="20"/>
                    <a:pt x="166" y="20"/>
                  </a:cubicBezTo>
                  <a:cubicBezTo>
                    <a:pt x="44" y="20"/>
                    <a:pt x="44" y="20"/>
                    <a:pt x="44" y="20"/>
                  </a:cubicBezTo>
                  <a:lnTo>
                    <a:pt x="24"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118"/>
            <p:cNvSpPr>
              <a:spLocks noEditPoints="1"/>
            </p:cNvSpPr>
            <p:nvPr/>
          </p:nvSpPr>
          <p:spPr bwMode="auto">
            <a:xfrm>
              <a:off x="5468256" y="3558274"/>
              <a:ext cx="254114" cy="44470"/>
            </a:xfrm>
            <a:custGeom>
              <a:avLst/>
              <a:gdLst>
                <a:gd name="T0" fmla="*/ 250 w 265"/>
                <a:gd name="T1" fmla="*/ 46 h 46"/>
                <a:gd name="T2" fmla="*/ 16 w 265"/>
                <a:gd name="T3" fmla="*/ 46 h 46"/>
                <a:gd name="T4" fmla="*/ 0 w 265"/>
                <a:gd name="T5" fmla="*/ 30 h 46"/>
                <a:gd name="T6" fmla="*/ 0 w 265"/>
                <a:gd name="T7" fmla="*/ 15 h 46"/>
                <a:gd name="T8" fmla="*/ 16 w 265"/>
                <a:gd name="T9" fmla="*/ 0 h 46"/>
                <a:gd name="T10" fmla="*/ 250 w 265"/>
                <a:gd name="T11" fmla="*/ 0 h 46"/>
                <a:gd name="T12" fmla="*/ 265 w 265"/>
                <a:gd name="T13" fmla="*/ 15 h 46"/>
                <a:gd name="T14" fmla="*/ 265 w 265"/>
                <a:gd name="T15" fmla="*/ 30 h 46"/>
                <a:gd name="T16" fmla="*/ 250 w 265"/>
                <a:gd name="T17" fmla="*/ 46 h 46"/>
                <a:gd name="T18" fmla="*/ 20 w 265"/>
                <a:gd name="T19" fmla="*/ 26 h 46"/>
                <a:gd name="T20" fmla="*/ 245 w 265"/>
                <a:gd name="T21" fmla="*/ 26 h 46"/>
                <a:gd name="T22" fmla="*/ 245 w 265"/>
                <a:gd name="T23" fmla="*/ 20 h 46"/>
                <a:gd name="T24" fmla="*/ 20 w 265"/>
                <a:gd name="T25" fmla="*/ 20 h 46"/>
                <a:gd name="T26" fmla="*/ 20 w 265"/>
                <a:gd name="T27"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5" h="46">
                  <a:moveTo>
                    <a:pt x="250" y="46"/>
                  </a:moveTo>
                  <a:cubicBezTo>
                    <a:pt x="16" y="46"/>
                    <a:pt x="16" y="46"/>
                    <a:pt x="16" y="46"/>
                  </a:cubicBezTo>
                  <a:cubicBezTo>
                    <a:pt x="7" y="46"/>
                    <a:pt x="0" y="39"/>
                    <a:pt x="0" y="30"/>
                  </a:cubicBezTo>
                  <a:cubicBezTo>
                    <a:pt x="0" y="15"/>
                    <a:pt x="0" y="15"/>
                    <a:pt x="0" y="15"/>
                  </a:cubicBezTo>
                  <a:cubicBezTo>
                    <a:pt x="0" y="7"/>
                    <a:pt x="7" y="0"/>
                    <a:pt x="16" y="0"/>
                  </a:cubicBezTo>
                  <a:cubicBezTo>
                    <a:pt x="250" y="0"/>
                    <a:pt x="250" y="0"/>
                    <a:pt x="250" y="0"/>
                  </a:cubicBezTo>
                  <a:cubicBezTo>
                    <a:pt x="259" y="0"/>
                    <a:pt x="265" y="7"/>
                    <a:pt x="265" y="15"/>
                  </a:cubicBezTo>
                  <a:cubicBezTo>
                    <a:pt x="265" y="30"/>
                    <a:pt x="265" y="30"/>
                    <a:pt x="265" y="30"/>
                  </a:cubicBezTo>
                  <a:cubicBezTo>
                    <a:pt x="265" y="39"/>
                    <a:pt x="259" y="46"/>
                    <a:pt x="250" y="46"/>
                  </a:cubicBezTo>
                  <a:close/>
                  <a:moveTo>
                    <a:pt x="20" y="26"/>
                  </a:moveTo>
                  <a:cubicBezTo>
                    <a:pt x="245" y="26"/>
                    <a:pt x="245" y="26"/>
                    <a:pt x="245" y="26"/>
                  </a:cubicBezTo>
                  <a:cubicBezTo>
                    <a:pt x="245" y="20"/>
                    <a:pt x="245" y="20"/>
                    <a:pt x="245" y="20"/>
                  </a:cubicBezTo>
                  <a:cubicBezTo>
                    <a:pt x="20" y="20"/>
                    <a:pt x="20" y="20"/>
                    <a:pt x="20" y="20"/>
                  </a:cubicBezTo>
                  <a:lnTo>
                    <a:pt x="20"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35" name="Group 134">
            <a:extLst>
              <a:ext uri="{C183D7F6-B498-43B3-948B-1728B52AA6E4}">
                <adec:decorative xmlns:adec="http://schemas.microsoft.com/office/drawing/2017/decorative" val="1"/>
              </a:ext>
            </a:extLst>
          </p:cNvPr>
          <p:cNvGrpSpPr/>
          <p:nvPr/>
        </p:nvGrpSpPr>
        <p:grpSpPr>
          <a:xfrm>
            <a:off x="7425747" y="3369028"/>
            <a:ext cx="522749" cy="689739"/>
            <a:chOff x="8640144" y="1715947"/>
            <a:chExt cx="522749" cy="689739"/>
          </a:xfrm>
          <a:solidFill>
            <a:schemeClr val="accent1">
              <a:lumMod val="60000"/>
              <a:lumOff val="40000"/>
            </a:schemeClr>
          </a:solidFill>
        </p:grpSpPr>
        <p:sp>
          <p:nvSpPr>
            <p:cNvPr id="136" name="Freeform 137"/>
            <p:cNvSpPr>
              <a:spLocks/>
            </p:cNvSpPr>
            <p:nvPr/>
          </p:nvSpPr>
          <p:spPr bwMode="auto">
            <a:xfrm>
              <a:off x="8845251" y="2033590"/>
              <a:ext cx="112536" cy="48100"/>
            </a:xfrm>
            <a:custGeom>
              <a:avLst/>
              <a:gdLst>
                <a:gd name="T0" fmla="*/ 10 w 118"/>
                <a:gd name="T1" fmla="*/ 49 h 50"/>
                <a:gd name="T2" fmla="*/ 9 w 118"/>
                <a:gd name="T3" fmla="*/ 49 h 50"/>
                <a:gd name="T4" fmla="*/ 1 w 118"/>
                <a:gd name="T5" fmla="*/ 38 h 50"/>
                <a:gd name="T6" fmla="*/ 3 w 118"/>
                <a:gd name="T7" fmla="*/ 10 h 50"/>
                <a:gd name="T8" fmla="*/ 8 w 118"/>
                <a:gd name="T9" fmla="*/ 1 h 50"/>
                <a:gd name="T10" fmla="*/ 18 w 118"/>
                <a:gd name="T11" fmla="*/ 2 h 50"/>
                <a:gd name="T12" fmla="*/ 21 w 118"/>
                <a:gd name="T13" fmla="*/ 3 h 50"/>
                <a:gd name="T14" fmla="*/ 23 w 118"/>
                <a:gd name="T15" fmla="*/ 5 h 50"/>
                <a:gd name="T16" fmla="*/ 25 w 118"/>
                <a:gd name="T17" fmla="*/ 6 h 50"/>
                <a:gd name="T18" fmla="*/ 38 w 118"/>
                <a:gd name="T19" fmla="*/ 11 h 50"/>
                <a:gd name="T20" fmla="*/ 41 w 118"/>
                <a:gd name="T21" fmla="*/ 12 h 50"/>
                <a:gd name="T22" fmla="*/ 41 w 118"/>
                <a:gd name="T23" fmla="*/ 12 h 50"/>
                <a:gd name="T24" fmla="*/ 42 w 118"/>
                <a:gd name="T25" fmla="*/ 12 h 50"/>
                <a:gd name="T26" fmla="*/ 43 w 118"/>
                <a:gd name="T27" fmla="*/ 13 h 50"/>
                <a:gd name="T28" fmla="*/ 44 w 118"/>
                <a:gd name="T29" fmla="*/ 13 h 50"/>
                <a:gd name="T30" fmla="*/ 45 w 118"/>
                <a:gd name="T31" fmla="*/ 13 h 50"/>
                <a:gd name="T32" fmla="*/ 46 w 118"/>
                <a:gd name="T33" fmla="*/ 13 h 50"/>
                <a:gd name="T34" fmla="*/ 47 w 118"/>
                <a:gd name="T35" fmla="*/ 14 h 50"/>
                <a:gd name="T36" fmla="*/ 48 w 118"/>
                <a:gd name="T37" fmla="*/ 14 h 50"/>
                <a:gd name="T38" fmla="*/ 49 w 118"/>
                <a:gd name="T39" fmla="*/ 14 h 50"/>
                <a:gd name="T40" fmla="*/ 52 w 118"/>
                <a:gd name="T41" fmla="*/ 14 h 50"/>
                <a:gd name="T42" fmla="*/ 56 w 118"/>
                <a:gd name="T43" fmla="*/ 15 h 50"/>
                <a:gd name="T44" fmla="*/ 59 w 118"/>
                <a:gd name="T45" fmla="*/ 15 h 50"/>
                <a:gd name="T46" fmla="*/ 100 w 118"/>
                <a:gd name="T47" fmla="*/ 2 h 50"/>
                <a:gd name="T48" fmla="*/ 105 w 118"/>
                <a:gd name="T49" fmla="*/ 0 h 50"/>
                <a:gd name="T50" fmla="*/ 115 w 118"/>
                <a:gd name="T51" fmla="*/ 10 h 50"/>
                <a:gd name="T52" fmla="*/ 118 w 118"/>
                <a:gd name="T53" fmla="*/ 37 h 50"/>
                <a:gd name="T54" fmla="*/ 109 w 118"/>
                <a:gd name="T55" fmla="*/ 49 h 50"/>
                <a:gd name="T56" fmla="*/ 98 w 118"/>
                <a:gd name="T57" fmla="*/ 41 h 50"/>
                <a:gd name="T58" fmla="*/ 96 w 118"/>
                <a:gd name="T59" fmla="*/ 27 h 50"/>
                <a:gd name="T60" fmla="*/ 56 w 118"/>
                <a:gd name="T61" fmla="*/ 35 h 50"/>
                <a:gd name="T62" fmla="*/ 56 w 118"/>
                <a:gd name="T63" fmla="*/ 35 h 50"/>
                <a:gd name="T64" fmla="*/ 49 w 118"/>
                <a:gd name="T65" fmla="*/ 34 h 50"/>
                <a:gd name="T66" fmla="*/ 46 w 118"/>
                <a:gd name="T67" fmla="*/ 34 h 50"/>
                <a:gd name="T68" fmla="*/ 44 w 118"/>
                <a:gd name="T69" fmla="*/ 33 h 50"/>
                <a:gd name="T70" fmla="*/ 42 w 118"/>
                <a:gd name="T71" fmla="*/ 33 h 50"/>
                <a:gd name="T72" fmla="*/ 39 w 118"/>
                <a:gd name="T73" fmla="*/ 32 h 50"/>
                <a:gd name="T74" fmla="*/ 37 w 118"/>
                <a:gd name="T75" fmla="*/ 32 h 50"/>
                <a:gd name="T76" fmla="*/ 35 w 118"/>
                <a:gd name="T77" fmla="*/ 31 h 50"/>
                <a:gd name="T78" fmla="*/ 32 w 118"/>
                <a:gd name="T79" fmla="*/ 31 h 50"/>
                <a:gd name="T80" fmla="*/ 22 w 118"/>
                <a:gd name="T81" fmla="*/ 27 h 50"/>
                <a:gd name="T82" fmla="*/ 20 w 118"/>
                <a:gd name="T83" fmla="*/ 41 h 50"/>
                <a:gd name="T84" fmla="*/ 10 w 118"/>
                <a:gd name="T85"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50">
                  <a:moveTo>
                    <a:pt x="10" y="49"/>
                  </a:moveTo>
                  <a:cubicBezTo>
                    <a:pt x="10" y="49"/>
                    <a:pt x="9" y="49"/>
                    <a:pt x="9" y="49"/>
                  </a:cubicBezTo>
                  <a:cubicBezTo>
                    <a:pt x="3" y="48"/>
                    <a:pt x="0" y="43"/>
                    <a:pt x="1" y="38"/>
                  </a:cubicBezTo>
                  <a:cubicBezTo>
                    <a:pt x="2" y="30"/>
                    <a:pt x="3" y="20"/>
                    <a:pt x="3" y="10"/>
                  </a:cubicBezTo>
                  <a:cubicBezTo>
                    <a:pt x="3" y="6"/>
                    <a:pt x="5" y="3"/>
                    <a:pt x="8" y="1"/>
                  </a:cubicBezTo>
                  <a:cubicBezTo>
                    <a:pt x="11" y="0"/>
                    <a:pt x="15" y="0"/>
                    <a:pt x="18" y="2"/>
                  </a:cubicBezTo>
                  <a:cubicBezTo>
                    <a:pt x="19" y="2"/>
                    <a:pt x="20" y="3"/>
                    <a:pt x="21" y="3"/>
                  </a:cubicBezTo>
                  <a:cubicBezTo>
                    <a:pt x="22" y="4"/>
                    <a:pt x="22" y="4"/>
                    <a:pt x="23" y="5"/>
                  </a:cubicBezTo>
                  <a:cubicBezTo>
                    <a:pt x="24" y="5"/>
                    <a:pt x="25" y="6"/>
                    <a:pt x="25" y="6"/>
                  </a:cubicBezTo>
                  <a:cubicBezTo>
                    <a:pt x="30" y="8"/>
                    <a:pt x="34" y="10"/>
                    <a:pt x="38" y="11"/>
                  </a:cubicBezTo>
                  <a:cubicBezTo>
                    <a:pt x="39" y="12"/>
                    <a:pt x="40" y="12"/>
                    <a:pt x="41" y="12"/>
                  </a:cubicBezTo>
                  <a:cubicBezTo>
                    <a:pt x="41" y="12"/>
                    <a:pt x="41" y="12"/>
                    <a:pt x="41" y="12"/>
                  </a:cubicBezTo>
                  <a:cubicBezTo>
                    <a:pt x="41" y="12"/>
                    <a:pt x="42" y="12"/>
                    <a:pt x="42" y="12"/>
                  </a:cubicBezTo>
                  <a:cubicBezTo>
                    <a:pt x="42" y="13"/>
                    <a:pt x="42" y="13"/>
                    <a:pt x="43" y="13"/>
                  </a:cubicBezTo>
                  <a:cubicBezTo>
                    <a:pt x="43" y="13"/>
                    <a:pt x="43" y="13"/>
                    <a:pt x="44" y="13"/>
                  </a:cubicBezTo>
                  <a:cubicBezTo>
                    <a:pt x="44" y="13"/>
                    <a:pt x="45" y="13"/>
                    <a:pt x="45" y="13"/>
                  </a:cubicBezTo>
                  <a:cubicBezTo>
                    <a:pt x="45" y="13"/>
                    <a:pt x="46" y="13"/>
                    <a:pt x="46" y="13"/>
                  </a:cubicBezTo>
                  <a:cubicBezTo>
                    <a:pt x="46" y="13"/>
                    <a:pt x="46" y="14"/>
                    <a:pt x="47" y="14"/>
                  </a:cubicBezTo>
                  <a:cubicBezTo>
                    <a:pt x="47" y="14"/>
                    <a:pt x="47" y="14"/>
                    <a:pt x="48" y="14"/>
                  </a:cubicBezTo>
                  <a:cubicBezTo>
                    <a:pt x="48" y="14"/>
                    <a:pt x="49" y="14"/>
                    <a:pt x="49" y="14"/>
                  </a:cubicBezTo>
                  <a:cubicBezTo>
                    <a:pt x="50" y="14"/>
                    <a:pt x="51" y="14"/>
                    <a:pt x="52" y="14"/>
                  </a:cubicBezTo>
                  <a:cubicBezTo>
                    <a:pt x="53" y="14"/>
                    <a:pt x="55" y="15"/>
                    <a:pt x="56" y="15"/>
                  </a:cubicBezTo>
                  <a:cubicBezTo>
                    <a:pt x="57" y="15"/>
                    <a:pt x="58" y="15"/>
                    <a:pt x="59" y="15"/>
                  </a:cubicBezTo>
                  <a:cubicBezTo>
                    <a:pt x="73" y="15"/>
                    <a:pt x="87" y="10"/>
                    <a:pt x="100" y="2"/>
                  </a:cubicBezTo>
                  <a:cubicBezTo>
                    <a:pt x="101" y="1"/>
                    <a:pt x="103" y="0"/>
                    <a:pt x="105" y="0"/>
                  </a:cubicBezTo>
                  <a:cubicBezTo>
                    <a:pt x="111" y="0"/>
                    <a:pt x="115" y="5"/>
                    <a:pt x="115" y="10"/>
                  </a:cubicBezTo>
                  <a:cubicBezTo>
                    <a:pt x="115" y="20"/>
                    <a:pt x="116" y="29"/>
                    <a:pt x="118" y="37"/>
                  </a:cubicBezTo>
                  <a:cubicBezTo>
                    <a:pt x="118" y="43"/>
                    <a:pt x="115" y="48"/>
                    <a:pt x="109" y="49"/>
                  </a:cubicBezTo>
                  <a:cubicBezTo>
                    <a:pt x="104" y="50"/>
                    <a:pt x="99" y="46"/>
                    <a:pt x="98" y="41"/>
                  </a:cubicBezTo>
                  <a:cubicBezTo>
                    <a:pt x="97" y="36"/>
                    <a:pt x="96" y="32"/>
                    <a:pt x="96" y="27"/>
                  </a:cubicBezTo>
                  <a:cubicBezTo>
                    <a:pt x="83" y="32"/>
                    <a:pt x="70" y="35"/>
                    <a:pt x="56" y="35"/>
                  </a:cubicBezTo>
                  <a:cubicBezTo>
                    <a:pt x="56" y="35"/>
                    <a:pt x="56" y="35"/>
                    <a:pt x="56" y="35"/>
                  </a:cubicBezTo>
                  <a:cubicBezTo>
                    <a:pt x="54" y="35"/>
                    <a:pt x="51" y="34"/>
                    <a:pt x="49" y="34"/>
                  </a:cubicBezTo>
                  <a:cubicBezTo>
                    <a:pt x="48" y="34"/>
                    <a:pt x="47" y="34"/>
                    <a:pt x="46" y="34"/>
                  </a:cubicBezTo>
                  <a:cubicBezTo>
                    <a:pt x="45" y="34"/>
                    <a:pt x="45" y="33"/>
                    <a:pt x="44" y="33"/>
                  </a:cubicBezTo>
                  <a:cubicBezTo>
                    <a:pt x="43" y="33"/>
                    <a:pt x="43" y="33"/>
                    <a:pt x="42" y="33"/>
                  </a:cubicBezTo>
                  <a:cubicBezTo>
                    <a:pt x="41" y="33"/>
                    <a:pt x="40" y="33"/>
                    <a:pt x="39" y="32"/>
                  </a:cubicBezTo>
                  <a:cubicBezTo>
                    <a:pt x="39" y="32"/>
                    <a:pt x="38" y="32"/>
                    <a:pt x="37" y="32"/>
                  </a:cubicBezTo>
                  <a:cubicBezTo>
                    <a:pt x="36" y="32"/>
                    <a:pt x="36" y="32"/>
                    <a:pt x="35" y="31"/>
                  </a:cubicBezTo>
                  <a:cubicBezTo>
                    <a:pt x="34" y="31"/>
                    <a:pt x="33" y="31"/>
                    <a:pt x="32" y="31"/>
                  </a:cubicBezTo>
                  <a:cubicBezTo>
                    <a:pt x="29" y="29"/>
                    <a:pt x="25" y="28"/>
                    <a:pt x="22" y="27"/>
                  </a:cubicBezTo>
                  <a:cubicBezTo>
                    <a:pt x="22" y="32"/>
                    <a:pt x="21" y="36"/>
                    <a:pt x="20" y="41"/>
                  </a:cubicBezTo>
                  <a:cubicBezTo>
                    <a:pt x="19" y="46"/>
                    <a:pt x="15" y="49"/>
                    <a:pt x="10"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Freeform 138"/>
            <p:cNvSpPr>
              <a:spLocks/>
            </p:cNvSpPr>
            <p:nvPr/>
          </p:nvSpPr>
          <p:spPr bwMode="auto">
            <a:xfrm>
              <a:off x="8761756" y="1877491"/>
              <a:ext cx="279526" cy="189678"/>
            </a:xfrm>
            <a:custGeom>
              <a:avLst/>
              <a:gdLst>
                <a:gd name="T0" fmla="*/ 146 w 292"/>
                <a:gd name="T1" fmla="*/ 198 h 198"/>
                <a:gd name="T2" fmla="*/ 94 w 292"/>
                <a:gd name="T3" fmla="*/ 182 h 198"/>
                <a:gd name="T4" fmla="*/ 39 w 292"/>
                <a:gd name="T5" fmla="*/ 107 h 198"/>
                <a:gd name="T6" fmla="*/ 15 w 292"/>
                <a:gd name="T7" fmla="*/ 84 h 198"/>
                <a:gd name="T8" fmla="*/ 8 w 292"/>
                <a:gd name="T9" fmla="*/ 71 h 198"/>
                <a:gd name="T10" fmla="*/ 2 w 292"/>
                <a:gd name="T11" fmla="*/ 42 h 198"/>
                <a:gd name="T12" fmla="*/ 16 w 292"/>
                <a:gd name="T13" fmla="*/ 29 h 198"/>
                <a:gd name="T14" fmla="*/ 26 w 292"/>
                <a:gd name="T15" fmla="*/ 28 h 198"/>
                <a:gd name="T16" fmla="*/ 26 w 292"/>
                <a:gd name="T17" fmla="*/ 10 h 198"/>
                <a:gd name="T18" fmla="*/ 36 w 292"/>
                <a:gd name="T19" fmla="*/ 0 h 198"/>
                <a:gd name="T20" fmla="*/ 46 w 292"/>
                <a:gd name="T21" fmla="*/ 10 h 198"/>
                <a:gd name="T22" fmla="*/ 46 w 292"/>
                <a:gd name="T23" fmla="*/ 53 h 198"/>
                <a:gd name="T24" fmla="*/ 38 w 292"/>
                <a:gd name="T25" fmla="*/ 63 h 198"/>
                <a:gd name="T26" fmla="*/ 27 w 292"/>
                <a:gd name="T27" fmla="*/ 56 h 198"/>
                <a:gd name="T28" fmla="*/ 24 w 292"/>
                <a:gd name="T29" fmla="*/ 48 h 198"/>
                <a:gd name="T30" fmla="*/ 23 w 292"/>
                <a:gd name="T31" fmla="*/ 48 h 198"/>
                <a:gd name="T32" fmla="*/ 21 w 292"/>
                <a:gd name="T33" fmla="*/ 49 h 198"/>
                <a:gd name="T34" fmla="*/ 21 w 292"/>
                <a:gd name="T35" fmla="*/ 49 h 198"/>
                <a:gd name="T36" fmla="*/ 25 w 292"/>
                <a:gd name="T37" fmla="*/ 60 h 198"/>
                <a:gd name="T38" fmla="*/ 33 w 292"/>
                <a:gd name="T39" fmla="*/ 76 h 198"/>
                <a:gd name="T40" fmla="*/ 38 w 292"/>
                <a:gd name="T41" fmla="*/ 86 h 198"/>
                <a:gd name="T42" fmla="*/ 47 w 292"/>
                <a:gd name="T43" fmla="*/ 84 h 198"/>
                <a:gd name="T44" fmla="*/ 54 w 292"/>
                <a:gd name="T45" fmla="*/ 90 h 198"/>
                <a:gd name="T46" fmla="*/ 105 w 292"/>
                <a:gd name="T47" fmla="*/ 165 h 198"/>
                <a:gd name="T48" fmla="*/ 146 w 292"/>
                <a:gd name="T49" fmla="*/ 178 h 198"/>
                <a:gd name="T50" fmla="*/ 187 w 292"/>
                <a:gd name="T51" fmla="*/ 165 h 198"/>
                <a:gd name="T52" fmla="*/ 238 w 292"/>
                <a:gd name="T53" fmla="*/ 90 h 198"/>
                <a:gd name="T54" fmla="*/ 245 w 292"/>
                <a:gd name="T55" fmla="*/ 84 h 198"/>
                <a:gd name="T56" fmla="*/ 254 w 292"/>
                <a:gd name="T57" fmla="*/ 86 h 198"/>
                <a:gd name="T58" fmla="*/ 259 w 292"/>
                <a:gd name="T59" fmla="*/ 76 h 198"/>
                <a:gd name="T60" fmla="*/ 267 w 292"/>
                <a:gd name="T61" fmla="*/ 60 h 198"/>
                <a:gd name="T62" fmla="*/ 271 w 292"/>
                <a:gd name="T63" fmla="*/ 49 h 198"/>
                <a:gd name="T64" fmla="*/ 271 w 292"/>
                <a:gd name="T65" fmla="*/ 49 h 198"/>
                <a:gd name="T66" fmla="*/ 269 w 292"/>
                <a:gd name="T67" fmla="*/ 48 h 198"/>
                <a:gd name="T68" fmla="*/ 266 w 292"/>
                <a:gd name="T69" fmla="*/ 49 h 198"/>
                <a:gd name="T70" fmla="*/ 265 w 292"/>
                <a:gd name="T71" fmla="*/ 55 h 198"/>
                <a:gd name="T72" fmla="*/ 254 w 292"/>
                <a:gd name="T73" fmla="*/ 63 h 198"/>
                <a:gd name="T74" fmla="*/ 245 w 292"/>
                <a:gd name="T75" fmla="*/ 53 h 198"/>
                <a:gd name="T76" fmla="*/ 245 w 292"/>
                <a:gd name="T77" fmla="*/ 10 h 198"/>
                <a:gd name="T78" fmla="*/ 255 w 292"/>
                <a:gd name="T79" fmla="*/ 0 h 198"/>
                <a:gd name="T80" fmla="*/ 265 w 292"/>
                <a:gd name="T81" fmla="*/ 10 h 198"/>
                <a:gd name="T82" fmla="*/ 265 w 292"/>
                <a:gd name="T83" fmla="*/ 28 h 198"/>
                <a:gd name="T84" fmla="*/ 276 w 292"/>
                <a:gd name="T85" fmla="*/ 29 h 198"/>
                <a:gd name="T86" fmla="*/ 290 w 292"/>
                <a:gd name="T87" fmla="*/ 42 h 198"/>
                <a:gd name="T88" fmla="*/ 284 w 292"/>
                <a:gd name="T89" fmla="*/ 71 h 198"/>
                <a:gd name="T90" fmla="*/ 277 w 292"/>
                <a:gd name="T91" fmla="*/ 84 h 198"/>
                <a:gd name="T92" fmla="*/ 253 w 292"/>
                <a:gd name="T93" fmla="*/ 107 h 198"/>
                <a:gd name="T94" fmla="*/ 198 w 292"/>
                <a:gd name="T95" fmla="*/ 182 h 198"/>
                <a:gd name="T96" fmla="*/ 146 w 292"/>
                <a:gd name="T9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198">
                  <a:moveTo>
                    <a:pt x="146" y="198"/>
                  </a:moveTo>
                  <a:cubicBezTo>
                    <a:pt x="128" y="198"/>
                    <a:pt x="110" y="192"/>
                    <a:pt x="94" y="182"/>
                  </a:cubicBezTo>
                  <a:cubicBezTo>
                    <a:pt x="71" y="166"/>
                    <a:pt x="51" y="140"/>
                    <a:pt x="39" y="107"/>
                  </a:cubicBezTo>
                  <a:cubicBezTo>
                    <a:pt x="26" y="109"/>
                    <a:pt x="19" y="94"/>
                    <a:pt x="15" y="84"/>
                  </a:cubicBezTo>
                  <a:cubicBezTo>
                    <a:pt x="13" y="80"/>
                    <a:pt x="11" y="75"/>
                    <a:pt x="8" y="71"/>
                  </a:cubicBezTo>
                  <a:cubicBezTo>
                    <a:pt x="2" y="60"/>
                    <a:pt x="0" y="50"/>
                    <a:pt x="2" y="42"/>
                  </a:cubicBezTo>
                  <a:cubicBezTo>
                    <a:pt x="4" y="38"/>
                    <a:pt x="8" y="32"/>
                    <a:pt x="16" y="29"/>
                  </a:cubicBezTo>
                  <a:cubicBezTo>
                    <a:pt x="20" y="28"/>
                    <a:pt x="23" y="28"/>
                    <a:pt x="26" y="28"/>
                  </a:cubicBezTo>
                  <a:cubicBezTo>
                    <a:pt x="26" y="10"/>
                    <a:pt x="26" y="10"/>
                    <a:pt x="26" y="10"/>
                  </a:cubicBezTo>
                  <a:cubicBezTo>
                    <a:pt x="26" y="5"/>
                    <a:pt x="31" y="0"/>
                    <a:pt x="36" y="0"/>
                  </a:cubicBezTo>
                  <a:cubicBezTo>
                    <a:pt x="42" y="0"/>
                    <a:pt x="46" y="5"/>
                    <a:pt x="46" y="10"/>
                  </a:cubicBezTo>
                  <a:cubicBezTo>
                    <a:pt x="46" y="53"/>
                    <a:pt x="46" y="53"/>
                    <a:pt x="46" y="53"/>
                  </a:cubicBezTo>
                  <a:cubicBezTo>
                    <a:pt x="46" y="58"/>
                    <a:pt x="43" y="62"/>
                    <a:pt x="38" y="63"/>
                  </a:cubicBezTo>
                  <a:cubicBezTo>
                    <a:pt x="33" y="64"/>
                    <a:pt x="29" y="61"/>
                    <a:pt x="27" y="56"/>
                  </a:cubicBezTo>
                  <a:cubicBezTo>
                    <a:pt x="24" y="48"/>
                    <a:pt x="24" y="48"/>
                    <a:pt x="24" y="48"/>
                  </a:cubicBezTo>
                  <a:cubicBezTo>
                    <a:pt x="24" y="48"/>
                    <a:pt x="23" y="48"/>
                    <a:pt x="23" y="48"/>
                  </a:cubicBezTo>
                  <a:cubicBezTo>
                    <a:pt x="22" y="49"/>
                    <a:pt x="21" y="49"/>
                    <a:pt x="21" y="49"/>
                  </a:cubicBezTo>
                  <a:cubicBezTo>
                    <a:pt x="21" y="49"/>
                    <a:pt x="21" y="49"/>
                    <a:pt x="21" y="49"/>
                  </a:cubicBezTo>
                  <a:cubicBezTo>
                    <a:pt x="21" y="49"/>
                    <a:pt x="21" y="52"/>
                    <a:pt x="25" y="60"/>
                  </a:cubicBezTo>
                  <a:cubicBezTo>
                    <a:pt x="29" y="65"/>
                    <a:pt x="31" y="71"/>
                    <a:pt x="33" y="76"/>
                  </a:cubicBezTo>
                  <a:cubicBezTo>
                    <a:pt x="35" y="79"/>
                    <a:pt x="36" y="83"/>
                    <a:pt x="38" y="86"/>
                  </a:cubicBezTo>
                  <a:cubicBezTo>
                    <a:pt x="40" y="84"/>
                    <a:pt x="44" y="83"/>
                    <a:pt x="47" y="84"/>
                  </a:cubicBezTo>
                  <a:cubicBezTo>
                    <a:pt x="50" y="84"/>
                    <a:pt x="53" y="87"/>
                    <a:pt x="54" y="90"/>
                  </a:cubicBezTo>
                  <a:cubicBezTo>
                    <a:pt x="65" y="124"/>
                    <a:pt x="83" y="150"/>
                    <a:pt x="105" y="165"/>
                  </a:cubicBezTo>
                  <a:cubicBezTo>
                    <a:pt x="118" y="173"/>
                    <a:pt x="132" y="178"/>
                    <a:pt x="146" y="178"/>
                  </a:cubicBezTo>
                  <a:cubicBezTo>
                    <a:pt x="160" y="178"/>
                    <a:pt x="174" y="173"/>
                    <a:pt x="187" y="165"/>
                  </a:cubicBezTo>
                  <a:cubicBezTo>
                    <a:pt x="209" y="150"/>
                    <a:pt x="227" y="124"/>
                    <a:pt x="238" y="90"/>
                  </a:cubicBezTo>
                  <a:cubicBezTo>
                    <a:pt x="239" y="87"/>
                    <a:pt x="242" y="84"/>
                    <a:pt x="245" y="84"/>
                  </a:cubicBezTo>
                  <a:cubicBezTo>
                    <a:pt x="249" y="83"/>
                    <a:pt x="252" y="84"/>
                    <a:pt x="254" y="86"/>
                  </a:cubicBezTo>
                  <a:cubicBezTo>
                    <a:pt x="256" y="83"/>
                    <a:pt x="257" y="79"/>
                    <a:pt x="259" y="76"/>
                  </a:cubicBezTo>
                  <a:cubicBezTo>
                    <a:pt x="261" y="71"/>
                    <a:pt x="263" y="65"/>
                    <a:pt x="267" y="60"/>
                  </a:cubicBezTo>
                  <a:cubicBezTo>
                    <a:pt x="271" y="52"/>
                    <a:pt x="271" y="49"/>
                    <a:pt x="271" y="49"/>
                  </a:cubicBezTo>
                  <a:cubicBezTo>
                    <a:pt x="271" y="49"/>
                    <a:pt x="271" y="49"/>
                    <a:pt x="271" y="49"/>
                  </a:cubicBezTo>
                  <a:cubicBezTo>
                    <a:pt x="271" y="49"/>
                    <a:pt x="270" y="49"/>
                    <a:pt x="269" y="48"/>
                  </a:cubicBezTo>
                  <a:cubicBezTo>
                    <a:pt x="268" y="48"/>
                    <a:pt x="267" y="48"/>
                    <a:pt x="266" y="49"/>
                  </a:cubicBezTo>
                  <a:cubicBezTo>
                    <a:pt x="265" y="55"/>
                    <a:pt x="265" y="55"/>
                    <a:pt x="265" y="55"/>
                  </a:cubicBezTo>
                  <a:cubicBezTo>
                    <a:pt x="264" y="60"/>
                    <a:pt x="259" y="63"/>
                    <a:pt x="254" y="63"/>
                  </a:cubicBezTo>
                  <a:cubicBezTo>
                    <a:pt x="249" y="62"/>
                    <a:pt x="245" y="58"/>
                    <a:pt x="245" y="53"/>
                  </a:cubicBezTo>
                  <a:cubicBezTo>
                    <a:pt x="245" y="10"/>
                    <a:pt x="245" y="10"/>
                    <a:pt x="245" y="10"/>
                  </a:cubicBezTo>
                  <a:cubicBezTo>
                    <a:pt x="245" y="4"/>
                    <a:pt x="249" y="0"/>
                    <a:pt x="255" y="0"/>
                  </a:cubicBezTo>
                  <a:cubicBezTo>
                    <a:pt x="261" y="0"/>
                    <a:pt x="265" y="4"/>
                    <a:pt x="265" y="10"/>
                  </a:cubicBezTo>
                  <a:cubicBezTo>
                    <a:pt x="265" y="28"/>
                    <a:pt x="265" y="28"/>
                    <a:pt x="265" y="28"/>
                  </a:cubicBezTo>
                  <a:cubicBezTo>
                    <a:pt x="269" y="28"/>
                    <a:pt x="272" y="28"/>
                    <a:pt x="276" y="29"/>
                  </a:cubicBezTo>
                  <a:cubicBezTo>
                    <a:pt x="284" y="32"/>
                    <a:pt x="288" y="38"/>
                    <a:pt x="290" y="42"/>
                  </a:cubicBezTo>
                  <a:cubicBezTo>
                    <a:pt x="292" y="50"/>
                    <a:pt x="290" y="60"/>
                    <a:pt x="284" y="71"/>
                  </a:cubicBezTo>
                  <a:cubicBezTo>
                    <a:pt x="281" y="75"/>
                    <a:pt x="279" y="80"/>
                    <a:pt x="277" y="84"/>
                  </a:cubicBezTo>
                  <a:cubicBezTo>
                    <a:pt x="273" y="94"/>
                    <a:pt x="266" y="109"/>
                    <a:pt x="253" y="107"/>
                  </a:cubicBezTo>
                  <a:cubicBezTo>
                    <a:pt x="241" y="140"/>
                    <a:pt x="221" y="166"/>
                    <a:pt x="198" y="182"/>
                  </a:cubicBezTo>
                  <a:cubicBezTo>
                    <a:pt x="182" y="192"/>
                    <a:pt x="164" y="198"/>
                    <a:pt x="146" y="1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 name="Freeform 139"/>
            <p:cNvSpPr>
              <a:spLocks/>
            </p:cNvSpPr>
            <p:nvPr/>
          </p:nvSpPr>
          <p:spPr bwMode="auto">
            <a:xfrm>
              <a:off x="8944174" y="1834836"/>
              <a:ext cx="70789" cy="59898"/>
            </a:xfrm>
            <a:custGeom>
              <a:avLst/>
              <a:gdLst>
                <a:gd name="T0" fmla="*/ 64 w 74"/>
                <a:gd name="T1" fmla="*/ 63 h 63"/>
                <a:gd name="T2" fmla="*/ 0 w 74"/>
                <a:gd name="T3" fmla="*/ 10 h 63"/>
                <a:gd name="T4" fmla="*/ 10 w 74"/>
                <a:gd name="T5" fmla="*/ 0 h 63"/>
                <a:gd name="T6" fmla="*/ 20 w 74"/>
                <a:gd name="T7" fmla="*/ 10 h 63"/>
                <a:gd name="T8" fmla="*/ 64 w 74"/>
                <a:gd name="T9" fmla="*/ 43 h 63"/>
                <a:gd name="T10" fmla="*/ 74 w 74"/>
                <a:gd name="T11" fmla="*/ 53 h 63"/>
                <a:gd name="T12" fmla="*/ 64 w 7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74" h="63">
                  <a:moveTo>
                    <a:pt x="64" y="63"/>
                  </a:moveTo>
                  <a:cubicBezTo>
                    <a:pt x="30" y="63"/>
                    <a:pt x="0" y="38"/>
                    <a:pt x="0" y="10"/>
                  </a:cubicBezTo>
                  <a:cubicBezTo>
                    <a:pt x="0" y="4"/>
                    <a:pt x="4" y="0"/>
                    <a:pt x="10" y="0"/>
                  </a:cubicBezTo>
                  <a:cubicBezTo>
                    <a:pt x="15" y="0"/>
                    <a:pt x="20" y="4"/>
                    <a:pt x="20" y="10"/>
                  </a:cubicBezTo>
                  <a:cubicBezTo>
                    <a:pt x="20" y="27"/>
                    <a:pt x="41" y="43"/>
                    <a:pt x="64" y="43"/>
                  </a:cubicBezTo>
                  <a:cubicBezTo>
                    <a:pt x="70" y="43"/>
                    <a:pt x="74" y="48"/>
                    <a:pt x="74" y="53"/>
                  </a:cubicBezTo>
                  <a:cubicBezTo>
                    <a:pt x="74" y="59"/>
                    <a:pt x="70" y="63"/>
                    <a:pt x="64"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 name="Freeform 140"/>
            <p:cNvSpPr>
              <a:spLocks/>
            </p:cNvSpPr>
            <p:nvPr/>
          </p:nvSpPr>
          <p:spPr bwMode="auto">
            <a:xfrm>
              <a:off x="8789890" y="1833021"/>
              <a:ext cx="174250" cy="62621"/>
            </a:xfrm>
            <a:custGeom>
              <a:avLst/>
              <a:gdLst>
                <a:gd name="T0" fmla="*/ 10 w 182"/>
                <a:gd name="T1" fmla="*/ 66 h 66"/>
                <a:gd name="T2" fmla="*/ 0 w 182"/>
                <a:gd name="T3" fmla="*/ 56 h 66"/>
                <a:gd name="T4" fmla="*/ 10 w 182"/>
                <a:gd name="T5" fmla="*/ 46 h 66"/>
                <a:gd name="T6" fmla="*/ 164 w 182"/>
                <a:gd name="T7" fmla="*/ 4 h 66"/>
                <a:gd name="T8" fmla="*/ 178 w 182"/>
                <a:gd name="T9" fmla="*/ 5 h 66"/>
                <a:gd name="T10" fmla="*/ 177 w 182"/>
                <a:gd name="T11" fmla="*/ 19 h 66"/>
                <a:gd name="T12" fmla="*/ 10 w 18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82" h="66">
                  <a:moveTo>
                    <a:pt x="10" y="66"/>
                  </a:moveTo>
                  <a:cubicBezTo>
                    <a:pt x="5" y="66"/>
                    <a:pt x="0" y="61"/>
                    <a:pt x="0" y="56"/>
                  </a:cubicBezTo>
                  <a:cubicBezTo>
                    <a:pt x="0" y="50"/>
                    <a:pt x="5" y="46"/>
                    <a:pt x="10" y="46"/>
                  </a:cubicBezTo>
                  <a:cubicBezTo>
                    <a:pt x="80" y="46"/>
                    <a:pt x="128" y="33"/>
                    <a:pt x="164" y="4"/>
                  </a:cubicBezTo>
                  <a:cubicBezTo>
                    <a:pt x="169" y="0"/>
                    <a:pt x="175" y="1"/>
                    <a:pt x="178" y="5"/>
                  </a:cubicBezTo>
                  <a:cubicBezTo>
                    <a:pt x="182" y="10"/>
                    <a:pt x="181" y="16"/>
                    <a:pt x="177" y="19"/>
                  </a:cubicBezTo>
                  <a:cubicBezTo>
                    <a:pt x="137" y="51"/>
                    <a:pt x="85" y="66"/>
                    <a:pt x="10" y="6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Freeform 141"/>
            <p:cNvSpPr>
              <a:spLocks/>
            </p:cNvSpPr>
            <p:nvPr/>
          </p:nvSpPr>
          <p:spPr bwMode="auto">
            <a:xfrm>
              <a:off x="8743605" y="1715947"/>
              <a:ext cx="315828" cy="345777"/>
            </a:xfrm>
            <a:custGeom>
              <a:avLst/>
              <a:gdLst>
                <a:gd name="T0" fmla="*/ 320 w 330"/>
                <a:gd name="T1" fmla="*/ 361 h 361"/>
                <a:gd name="T2" fmla="*/ 310 w 330"/>
                <a:gd name="T3" fmla="*/ 351 h 361"/>
                <a:gd name="T4" fmla="*/ 310 w 330"/>
                <a:gd name="T5" fmla="*/ 136 h 361"/>
                <a:gd name="T6" fmla="*/ 309 w 330"/>
                <a:gd name="T7" fmla="*/ 133 h 361"/>
                <a:gd name="T8" fmla="*/ 165 w 330"/>
                <a:gd name="T9" fmla="*/ 20 h 361"/>
                <a:gd name="T10" fmla="*/ 21 w 330"/>
                <a:gd name="T11" fmla="*/ 133 h 361"/>
                <a:gd name="T12" fmla="*/ 20 w 330"/>
                <a:gd name="T13" fmla="*/ 136 h 361"/>
                <a:gd name="T14" fmla="*/ 20 w 330"/>
                <a:gd name="T15" fmla="*/ 349 h 361"/>
                <a:gd name="T16" fmla="*/ 10 w 330"/>
                <a:gd name="T17" fmla="*/ 359 h 361"/>
                <a:gd name="T18" fmla="*/ 0 w 330"/>
                <a:gd name="T19" fmla="*/ 349 h 361"/>
                <a:gd name="T20" fmla="*/ 0 w 330"/>
                <a:gd name="T21" fmla="*/ 133 h 361"/>
                <a:gd name="T22" fmla="*/ 1 w 330"/>
                <a:gd name="T23" fmla="*/ 129 h 361"/>
                <a:gd name="T24" fmla="*/ 165 w 330"/>
                <a:gd name="T25" fmla="*/ 0 h 361"/>
                <a:gd name="T26" fmla="*/ 329 w 330"/>
                <a:gd name="T27" fmla="*/ 129 h 361"/>
                <a:gd name="T28" fmla="*/ 330 w 330"/>
                <a:gd name="T29" fmla="*/ 133 h 361"/>
                <a:gd name="T30" fmla="*/ 330 w 330"/>
                <a:gd name="T31" fmla="*/ 351 h 361"/>
                <a:gd name="T32" fmla="*/ 320 w 330"/>
                <a:gd name="T33"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0" h="361">
                  <a:moveTo>
                    <a:pt x="320" y="361"/>
                  </a:moveTo>
                  <a:cubicBezTo>
                    <a:pt x="314" y="361"/>
                    <a:pt x="310" y="357"/>
                    <a:pt x="310" y="351"/>
                  </a:cubicBezTo>
                  <a:cubicBezTo>
                    <a:pt x="310" y="136"/>
                    <a:pt x="310" y="136"/>
                    <a:pt x="310" y="136"/>
                  </a:cubicBezTo>
                  <a:cubicBezTo>
                    <a:pt x="309" y="135"/>
                    <a:pt x="309" y="134"/>
                    <a:pt x="309" y="133"/>
                  </a:cubicBezTo>
                  <a:cubicBezTo>
                    <a:pt x="308" y="71"/>
                    <a:pt x="243" y="20"/>
                    <a:pt x="165" y="20"/>
                  </a:cubicBezTo>
                  <a:cubicBezTo>
                    <a:pt x="87" y="20"/>
                    <a:pt x="22" y="71"/>
                    <a:pt x="21" y="133"/>
                  </a:cubicBezTo>
                  <a:cubicBezTo>
                    <a:pt x="21" y="134"/>
                    <a:pt x="21" y="135"/>
                    <a:pt x="20" y="136"/>
                  </a:cubicBezTo>
                  <a:cubicBezTo>
                    <a:pt x="20" y="349"/>
                    <a:pt x="20" y="349"/>
                    <a:pt x="20" y="349"/>
                  </a:cubicBezTo>
                  <a:cubicBezTo>
                    <a:pt x="20" y="355"/>
                    <a:pt x="16" y="359"/>
                    <a:pt x="10" y="359"/>
                  </a:cubicBezTo>
                  <a:cubicBezTo>
                    <a:pt x="5" y="359"/>
                    <a:pt x="0" y="355"/>
                    <a:pt x="0" y="349"/>
                  </a:cubicBezTo>
                  <a:cubicBezTo>
                    <a:pt x="0" y="133"/>
                    <a:pt x="0" y="133"/>
                    <a:pt x="0" y="133"/>
                  </a:cubicBezTo>
                  <a:cubicBezTo>
                    <a:pt x="0" y="132"/>
                    <a:pt x="1" y="130"/>
                    <a:pt x="1" y="129"/>
                  </a:cubicBezTo>
                  <a:cubicBezTo>
                    <a:pt x="5" y="57"/>
                    <a:pt x="76" y="0"/>
                    <a:pt x="165" y="0"/>
                  </a:cubicBezTo>
                  <a:cubicBezTo>
                    <a:pt x="254" y="0"/>
                    <a:pt x="325" y="57"/>
                    <a:pt x="329" y="129"/>
                  </a:cubicBezTo>
                  <a:cubicBezTo>
                    <a:pt x="329" y="131"/>
                    <a:pt x="330" y="132"/>
                    <a:pt x="330" y="133"/>
                  </a:cubicBezTo>
                  <a:cubicBezTo>
                    <a:pt x="330" y="351"/>
                    <a:pt x="330" y="351"/>
                    <a:pt x="330" y="351"/>
                  </a:cubicBezTo>
                  <a:cubicBezTo>
                    <a:pt x="330" y="357"/>
                    <a:pt x="325" y="361"/>
                    <a:pt x="320" y="3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 name="Freeform 142"/>
            <p:cNvSpPr>
              <a:spLocks noEditPoints="1"/>
            </p:cNvSpPr>
            <p:nvPr/>
          </p:nvSpPr>
          <p:spPr bwMode="auto">
            <a:xfrm>
              <a:off x="8688244" y="2042665"/>
              <a:ext cx="220535" cy="74419"/>
            </a:xfrm>
            <a:custGeom>
              <a:avLst/>
              <a:gdLst>
                <a:gd name="T0" fmla="*/ 220 w 230"/>
                <a:gd name="T1" fmla="*/ 78 h 78"/>
                <a:gd name="T2" fmla="*/ 220 w 230"/>
                <a:gd name="T3" fmla="*/ 78 h 78"/>
                <a:gd name="T4" fmla="*/ 202 w 230"/>
                <a:gd name="T5" fmla="*/ 78 h 78"/>
                <a:gd name="T6" fmla="*/ 201 w 230"/>
                <a:gd name="T7" fmla="*/ 78 h 78"/>
                <a:gd name="T8" fmla="*/ 192 w 230"/>
                <a:gd name="T9" fmla="*/ 77 h 78"/>
                <a:gd name="T10" fmla="*/ 9 w 230"/>
                <a:gd name="T11" fmla="*/ 43 h 78"/>
                <a:gd name="T12" fmla="*/ 1 w 230"/>
                <a:gd name="T13" fmla="*/ 36 h 78"/>
                <a:gd name="T14" fmla="*/ 3 w 230"/>
                <a:gd name="T15" fmla="*/ 27 h 78"/>
                <a:gd name="T16" fmla="*/ 82 w 230"/>
                <a:gd name="T17" fmla="*/ 0 h 78"/>
                <a:gd name="T18" fmla="*/ 125 w 230"/>
                <a:gd name="T19" fmla="*/ 5 h 78"/>
                <a:gd name="T20" fmla="*/ 179 w 230"/>
                <a:gd name="T21" fmla="*/ 21 h 78"/>
                <a:gd name="T22" fmla="*/ 179 w 230"/>
                <a:gd name="T23" fmla="*/ 21 h 78"/>
                <a:gd name="T24" fmla="*/ 229 w 230"/>
                <a:gd name="T25" fmla="*/ 63 h 78"/>
                <a:gd name="T26" fmla="*/ 230 w 230"/>
                <a:gd name="T27" fmla="*/ 68 h 78"/>
                <a:gd name="T28" fmla="*/ 220 w 230"/>
                <a:gd name="T29" fmla="*/ 78 h 78"/>
                <a:gd name="T30" fmla="*/ 36 w 230"/>
                <a:gd name="T31" fmla="*/ 28 h 78"/>
                <a:gd name="T32" fmla="*/ 199 w 230"/>
                <a:gd name="T33" fmla="*/ 58 h 78"/>
                <a:gd name="T34" fmla="*/ 171 w 230"/>
                <a:gd name="T35" fmla="*/ 40 h 78"/>
                <a:gd name="T36" fmla="*/ 170 w 230"/>
                <a:gd name="T37" fmla="*/ 40 h 78"/>
                <a:gd name="T38" fmla="*/ 121 w 230"/>
                <a:gd name="T39" fmla="*/ 24 h 78"/>
                <a:gd name="T40" fmla="*/ 82 w 230"/>
                <a:gd name="T41" fmla="*/ 20 h 78"/>
                <a:gd name="T42" fmla="*/ 36 w 230"/>
                <a:gd name="T43"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 h="78">
                  <a:moveTo>
                    <a:pt x="220" y="78"/>
                  </a:moveTo>
                  <a:cubicBezTo>
                    <a:pt x="220" y="78"/>
                    <a:pt x="220" y="78"/>
                    <a:pt x="220" y="78"/>
                  </a:cubicBezTo>
                  <a:cubicBezTo>
                    <a:pt x="202" y="78"/>
                    <a:pt x="202" y="78"/>
                    <a:pt x="202" y="78"/>
                  </a:cubicBezTo>
                  <a:cubicBezTo>
                    <a:pt x="202" y="78"/>
                    <a:pt x="201" y="78"/>
                    <a:pt x="201" y="78"/>
                  </a:cubicBezTo>
                  <a:cubicBezTo>
                    <a:pt x="192" y="77"/>
                    <a:pt x="192" y="77"/>
                    <a:pt x="192" y="77"/>
                  </a:cubicBezTo>
                  <a:cubicBezTo>
                    <a:pt x="9" y="43"/>
                    <a:pt x="9" y="43"/>
                    <a:pt x="9" y="43"/>
                  </a:cubicBezTo>
                  <a:cubicBezTo>
                    <a:pt x="5" y="42"/>
                    <a:pt x="3" y="40"/>
                    <a:pt x="1" y="36"/>
                  </a:cubicBezTo>
                  <a:cubicBezTo>
                    <a:pt x="0" y="33"/>
                    <a:pt x="1" y="30"/>
                    <a:pt x="3" y="27"/>
                  </a:cubicBezTo>
                  <a:cubicBezTo>
                    <a:pt x="16" y="10"/>
                    <a:pt x="45" y="0"/>
                    <a:pt x="82" y="0"/>
                  </a:cubicBezTo>
                  <a:cubicBezTo>
                    <a:pt x="96" y="0"/>
                    <a:pt x="110" y="2"/>
                    <a:pt x="125" y="5"/>
                  </a:cubicBezTo>
                  <a:cubicBezTo>
                    <a:pt x="144" y="8"/>
                    <a:pt x="163" y="14"/>
                    <a:pt x="179" y="21"/>
                  </a:cubicBezTo>
                  <a:cubicBezTo>
                    <a:pt x="179" y="21"/>
                    <a:pt x="179" y="21"/>
                    <a:pt x="179" y="21"/>
                  </a:cubicBezTo>
                  <a:cubicBezTo>
                    <a:pt x="204" y="33"/>
                    <a:pt x="221" y="48"/>
                    <a:pt x="229" y="63"/>
                  </a:cubicBezTo>
                  <a:cubicBezTo>
                    <a:pt x="230" y="65"/>
                    <a:pt x="230" y="66"/>
                    <a:pt x="230" y="68"/>
                  </a:cubicBezTo>
                  <a:cubicBezTo>
                    <a:pt x="230" y="74"/>
                    <a:pt x="226" y="78"/>
                    <a:pt x="220" y="78"/>
                  </a:cubicBezTo>
                  <a:close/>
                  <a:moveTo>
                    <a:pt x="36" y="28"/>
                  </a:moveTo>
                  <a:cubicBezTo>
                    <a:pt x="199" y="58"/>
                    <a:pt x="199" y="58"/>
                    <a:pt x="199" y="58"/>
                  </a:cubicBezTo>
                  <a:cubicBezTo>
                    <a:pt x="192" y="51"/>
                    <a:pt x="182" y="45"/>
                    <a:pt x="171" y="40"/>
                  </a:cubicBezTo>
                  <a:cubicBezTo>
                    <a:pt x="170" y="40"/>
                    <a:pt x="170" y="40"/>
                    <a:pt x="170" y="40"/>
                  </a:cubicBezTo>
                  <a:cubicBezTo>
                    <a:pt x="156" y="33"/>
                    <a:pt x="139" y="27"/>
                    <a:pt x="121" y="24"/>
                  </a:cubicBezTo>
                  <a:cubicBezTo>
                    <a:pt x="108" y="22"/>
                    <a:pt x="95" y="20"/>
                    <a:pt x="82" y="20"/>
                  </a:cubicBezTo>
                  <a:cubicBezTo>
                    <a:pt x="64" y="20"/>
                    <a:pt x="48" y="23"/>
                    <a:pt x="36"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 name="Freeform 143"/>
            <p:cNvSpPr>
              <a:spLocks noEditPoints="1"/>
            </p:cNvSpPr>
            <p:nvPr/>
          </p:nvSpPr>
          <p:spPr bwMode="auto">
            <a:xfrm>
              <a:off x="8894258" y="2042665"/>
              <a:ext cx="219627" cy="74419"/>
            </a:xfrm>
            <a:custGeom>
              <a:avLst/>
              <a:gdLst>
                <a:gd name="T0" fmla="*/ 29 w 230"/>
                <a:gd name="T1" fmla="*/ 78 h 78"/>
                <a:gd name="T2" fmla="*/ 10 w 230"/>
                <a:gd name="T3" fmla="*/ 78 h 78"/>
                <a:gd name="T4" fmla="*/ 2 w 230"/>
                <a:gd name="T5" fmla="*/ 74 h 78"/>
                <a:gd name="T6" fmla="*/ 1 w 230"/>
                <a:gd name="T7" fmla="*/ 64 h 78"/>
                <a:gd name="T8" fmla="*/ 52 w 230"/>
                <a:gd name="T9" fmla="*/ 21 h 78"/>
                <a:gd name="T10" fmla="*/ 53 w 230"/>
                <a:gd name="T11" fmla="*/ 21 h 78"/>
                <a:gd name="T12" fmla="*/ 106 w 230"/>
                <a:gd name="T13" fmla="*/ 5 h 78"/>
                <a:gd name="T14" fmla="*/ 148 w 230"/>
                <a:gd name="T15" fmla="*/ 0 h 78"/>
                <a:gd name="T16" fmla="*/ 228 w 230"/>
                <a:gd name="T17" fmla="*/ 27 h 78"/>
                <a:gd name="T18" fmla="*/ 229 w 230"/>
                <a:gd name="T19" fmla="*/ 37 h 78"/>
                <a:gd name="T20" fmla="*/ 222 w 230"/>
                <a:gd name="T21" fmla="*/ 43 h 78"/>
                <a:gd name="T22" fmla="*/ 30 w 230"/>
                <a:gd name="T23" fmla="*/ 78 h 78"/>
                <a:gd name="T24" fmla="*/ 29 w 230"/>
                <a:gd name="T25" fmla="*/ 78 h 78"/>
                <a:gd name="T26" fmla="*/ 61 w 230"/>
                <a:gd name="T27" fmla="*/ 39 h 78"/>
                <a:gd name="T28" fmla="*/ 60 w 230"/>
                <a:gd name="T29" fmla="*/ 40 h 78"/>
                <a:gd name="T30" fmla="*/ 31 w 230"/>
                <a:gd name="T31" fmla="*/ 58 h 78"/>
                <a:gd name="T32" fmla="*/ 194 w 230"/>
                <a:gd name="T33" fmla="*/ 28 h 78"/>
                <a:gd name="T34" fmla="*/ 148 w 230"/>
                <a:gd name="T35" fmla="*/ 20 h 78"/>
                <a:gd name="T36" fmla="*/ 109 w 230"/>
                <a:gd name="T37" fmla="*/ 24 h 78"/>
                <a:gd name="T38" fmla="*/ 61 w 230"/>
                <a:gd name="T39" fmla="*/ 39 h 78"/>
                <a:gd name="T40" fmla="*/ 61 w 230"/>
                <a:gd name="T41"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78">
                  <a:moveTo>
                    <a:pt x="29" y="78"/>
                  </a:moveTo>
                  <a:cubicBezTo>
                    <a:pt x="10" y="78"/>
                    <a:pt x="10" y="78"/>
                    <a:pt x="10" y="78"/>
                  </a:cubicBezTo>
                  <a:cubicBezTo>
                    <a:pt x="7" y="78"/>
                    <a:pt x="4" y="77"/>
                    <a:pt x="2" y="74"/>
                  </a:cubicBezTo>
                  <a:cubicBezTo>
                    <a:pt x="0" y="71"/>
                    <a:pt x="0" y="67"/>
                    <a:pt x="1" y="64"/>
                  </a:cubicBezTo>
                  <a:cubicBezTo>
                    <a:pt x="8" y="48"/>
                    <a:pt x="26" y="33"/>
                    <a:pt x="52" y="21"/>
                  </a:cubicBezTo>
                  <a:cubicBezTo>
                    <a:pt x="52" y="21"/>
                    <a:pt x="52" y="21"/>
                    <a:pt x="53" y="21"/>
                  </a:cubicBezTo>
                  <a:cubicBezTo>
                    <a:pt x="68" y="14"/>
                    <a:pt x="87" y="8"/>
                    <a:pt x="106" y="5"/>
                  </a:cubicBezTo>
                  <a:cubicBezTo>
                    <a:pt x="120" y="2"/>
                    <a:pt x="135" y="0"/>
                    <a:pt x="148" y="0"/>
                  </a:cubicBezTo>
                  <a:cubicBezTo>
                    <a:pt x="186" y="0"/>
                    <a:pt x="215" y="10"/>
                    <a:pt x="228" y="27"/>
                  </a:cubicBezTo>
                  <a:cubicBezTo>
                    <a:pt x="230" y="30"/>
                    <a:pt x="230" y="33"/>
                    <a:pt x="229" y="37"/>
                  </a:cubicBezTo>
                  <a:cubicBezTo>
                    <a:pt x="228" y="40"/>
                    <a:pt x="225" y="42"/>
                    <a:pt x="222" y="43"/>
                  </a:cubicBezTo>
                  <a:cubicBezTo>
                    <a:pt x="30" y="78"/>
                    <a:pt x="30" y="78"/>
                    <a:pt x="30" y="78"/>
                  </a:cubicBezTo>
                  <a:cubicBezTo>
                    <a:pt x="30" y="78"/>
                    <a:pt x="29" y="78"/>
                    <a:pt x="29" y="78"/>
                  </a:cubicBezTo>
                  <a:close/>
                  <a:moveTo>
                    <a:pt x="61" y="39"/>
                  </a:moveTo>
                  <a:cubicBezTo>
                    <a:pt x="60" y="39"/>
                    <a:pt x="60" y="40"/>
                    <a:pt x="60" y="40"/>
                  </a:cubicBezTo>
                  <a:cubicBezTo>
                    <a:pt x="48" y="45"/>
                    <a:pt x="38" y="51"/>
                    <a:pt x="31" y="58"/>
                  </a:cubicBezTo>
                  <a:cubicBezTo>
                    <a:pt x="194" y="28"/>
                    <a:pt x="194" y="28"/>
                    <a:pt x="194" y="28"/>
                  </a:cubicBezTo>
                  <a:cubicBezTo>
                    <a:pt x="183" y="23"/>
                    <a:pt x="167" y="20"/>
                    <a:pt x="148" y="20"/>
                  </a:cubicBezTo>
                  <a:cubicBezTo>
                    <a:pt x="136" y="20"/>
                    <a:pt x="123" y="22"/>
                    <a:pt x="109" y="24"/>
                  </a:cubicBezTo>
                  <a:cubicBezTo>
                    <a:pt x="92" y="27"/>
                    <a:pt x="75" y="33"/>
                    <a:pt x="61" y="39"/>
                  </a:cubicBezTo>
                  <a:cubicBezTo>
                    <a:pt x="61" y="39"/>
                    <a:pt x="61" y="39"/>
                    <a:pt x="6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 name="Freeform 144"/>
            <p:cNvSpPr>
              <a:spLocks/>
            </p:cNvSpPr>
            <p:nvPr/>
          </p:nvSpPr>
          <p:spPr bwMode="auto">
            <a:xfrm>
              <a:off x="8867032" y="2385719"/>
              <a:ext cx="24504" cy="19966"/>
            </a:xfrm>
            <a:custGeom>
              <a:avLst/>
              <a:gdLst>
                <a:gd name="T0" fmla="*/ 15 w 25"/>
                <a:gd name="T1" fmla="*/ 21 h 21"/>
                <a:gd name="T2" fmla="*/ 15 w 25"/>
                <a:gd name="T3" fmla="*/ 21 h 21"/>
                <a:gd name="T4" fmla="*/ 10 w 25"/>
                <a:gd name="T5" fmla="*/ 21 h 21"/>
                <a:gd name="T6" fmla="*/ 0 w 25"/>
                <a:gd name="T7" fmla="*/ 11 h 21"/>
                <a:gd name="T8" fmla="*/ 0 w 25"/>
                <a:gd name="T9" fmla="*/ 10 h 21"/>
                <a:gd name="T10" fmla="*/ 4 w 25"/>
                <a:gd name="T11" fmla="*/ 3 h 21"/>
                <a:gd name="T12" fmla="*/ 12 w 25"/>
                <a:gd name="T13" fmla="*/ 1 h 21"/>
                <a:gd name="T14" fmla="*/ 17 w 25"/>
                <a:gd name="T15" fmla="*/ 1 h 21"/>
                <a:gd name="T16" fmla="*/ 25 w 25"/>
                <a:gd name="T17" fmla="*/ 11 h 21"/>
                <a:gd name="T18" fmla="*/ 15 w 25"/>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15" y="21"/>
                  </a:moveTo>
                  <a:cubicBezTo>
                    <a:pt x="15" y="21"/>
                    <a:pt x="15" y="21"/>
                    <a:pt x="15" y="21"/>
                  </a:cubicBezTo>
                  <a:cubicBezTo>
                    <a:pt x="10" y="21"/>
                    <a:pt x="10" y="21"/>
                    <a:pt x="10" y="21"/>
                  </a:cubicBezTo>
                  <a:cubicBezTo>
                    <a:pt x="5" y="21"/>
                    <a:pt x="0" y="17"/>
                    <a:pt x="0" y="11"/>
                  </a:cubicBezTo>
                  <a:cubicBezTo>
                    <a:pt x="0" y="10"/>
                    <a:pt x="0" y="10"/>
                    <a:pt x="0" y="10"/>
                  </a:cubicBezTo>
                  <a:cubicBezTo>
                    <a:pt x="0" y="7"/>
                    <a:pt x="1" y="5"/>
                    <a:pt x="4" y="3"/>
                  </a:cubicBezTo>
                  <a:cubicBezTo>
                    <a:pt x="6" y="1"/>
                    <a:pt x="9" y="0"/>
                    <a:pt x="12" y="1"/>
                  </a:cubicBezTo>
                  <a:cubicBezTo>
                    <a:pt x="17" y="1"/>
                    <a:pt x="17" y="1"/>
                    <a:pt x="17" y="1"/>
                  </a:cubicBezTo>
                  <a:cubicBezTo>
                    <a:pt x="22" y="2"/>
                    <a:pt x="25" y="6"/>
                    <a:pt x="25" y="11"/>
                  </a:cubicBezTo>
                  <a:cubicBezTo>
                    <a:pt x="25" y="17"/>
                    <a:pt x="21" y="21"/>
                    <a:pt x="15"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 name="Freeform 145"/>
            <p:cNvSpPr>
              <a:spLocks/>
            </p:cNvSpPr>
            <p:nvPr/>
          </p:nvSpPr>
          <p:spPr bwMode="auto">
            <a:xfrm>
              <a:off x="8911502" y="2385719"/>
              <a:ext cx="24504" cy="19966"/>
            </a:xfrm>
            <a:custGeom>
              <a:avLst/>
              <a:gdLst>
                <a:gd name="T0" fmla="*/ 16 w 26"/>
                <a:gd name="T1" fmla="*/ 21 h 21"/>
                <a:gd name="T2" fmla="*/ 11 w 26"/>
                <a:gd name="T3" fmla="*/ 21 h 21"/>
                <a:gd name="T4" fmla="*/ 1 w 26"/>
                <a:gd name="T5" fmla="*/ 12 h 21"/>
                <a:gd name="T6" fmla="*/ 9 w 26"/>
                <a:gd name="T7" fmla="*/ 1 h 21"/>
                <a:gd name="T8" fmla="*/ 14 w 26"/>
                <a:gd name="T9" fmla="*/ 0 h 21"/>
                <a:gd name="T10" fmla="*/ 22 w 26"/>
                <a:gd name="T11" fmla="*/ 3 h 21"/>
                <a:gd name="T12" fmla="*/ 26 w 26"/>
                <a:gd name="T13" fmla="*/ 10 h 21"/>
                <a:gd name="T14" fmla="*/ 26 w 26"/>
                <a:gd name="T15" fmla="*/ 11 h 21"/>
                <a:gd name="T16" fmla="*/ 16 w 26"/>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1">
                  <a:moveTo>
                    <a:pt x="16" y="21"/>
                  </a:moveTo>
                  <a:cubicBezTo>
                    <a:pt x="11" y="21"/>
                    <a:pt x="11" y="21"/>
                    <a:pt x="11" y="21"/>
                  </a:cubicBezTo>
                  <a:cubicBezTo>
                    <a:pt x="6" y="21"/>
                    <a:pt x="1" y="17"/>
                    <a:pt x="1" y="12"/>
                  </a:cubicBezTo>
                  <a:cubicBezTo>
                    <a:pt x="0" y="7"/>
                    <a:pt x="4" y="2"/>
                    <a:pt x="9" y="1"/>
                  </a:cubicBezTo>
                  <a:cubicBezTo>
                    <a:pt x="14" y="0"/>
                    <a:pt x="14" y="0"/>
                    <a:pt x="14" y="0"/>
                  </a:cubicBezTo>
                  <a:cubicBezTo>
                    <a:pt x="17" y="0"/>
                    <a:pt x="20" y="1"/>
                    <a:pt x="22" y="3"/>
                  </a:cubicBezTo>
                  <a:cubicBezTo>
                    <a:pt x="25" y="5"/>
                    <a:pt x="26" y="7"/>
                    <a:pt x="26" y="10"/>
                  </a:cubicBezTo>
                  <a:cubicBezTo>
                    <a:pt x="26" y="11"/>
                    <a:pt x="26" y="11"/>
                    <a:pt x="26" y="11"/>
                  </a:cubicBezTo>
                  <a:cubicBezTo>
                    <a:pt x="26" y="17"/>
                    <a:pt x="21" y="21"/>
                    <a:pt x="16"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 name="Freeform 146"/>
            <p:cNvSpPr>
              <a:spLocks noEditPoints="1"/>
            </p:cNvSpPr>
            <p:nvPr/>
          </p:nvSpPr>
          <p:spPr bwMode="auto">
            <a:xfrm>
              <a:off x="8871570" y="2098026"/>
              <a:ext cx="59898" cy="307660"/>
            </a:xfrm>
            <a:custGeom>
              <a:avLst/>
              <a:gdLst>
                <a:gd name="T0" fmla="*/ 52 w 62"/>
                <a:gd name="T1" fmla="*/ 321 h 321"/>
                <a:gd name="T2" fmla="*/ 10 w 62"/>
                <a:gd name="T3" fmla="*/ 321 h 321"/>
                <a:gd name="T4" fmla="*/ 0 w 62"/>
                <a:gd name="T5" fmla="*/ 311 h 321"/>
                <a:gd name="T6" fmla="*/ 0 w 62"/>
                <a:gd name="T7" fmla="*/ 10 h 321"/>
                <a:gd name="T8" fmla="*/ 10 w 62"/>
                <a:gd name="T9" fmla="*/ 0 h 321"/>
                <a:gd name="T10" fmla="*/ 52 w 62"/>
                <a:gd name="T11" fmla="*/ 0 h 321"/>
                <a:gd name="T12" fmla="*/ 62 w 62"/>
                <a:gd name="T13" fmla="*/ 10 h 321"/>
                <a:gd name="T14" fmla="*/ 62 w 62"/>
                <a:gd name="T15" fmla="*/ 311 h 321"/>
                <a:gd name="T16" fmla="*/ 52 w 62"/>
                <a:gd name="T17" fmla="*/ 321 h 321"/>
                <a:gd name="T18" fmla="*/ 20 w 62"/>
                <a:gd name="T19" fmla="*/ 301 h 321"/>
                <a:gd name="T20" fmla="*/ 42 w 62"/>
                <a:gd name="T21" fmla="*/ 301 h 321"/>
                <a:gd name="T22" fmla="*/ 42 w 62"/>
                <a:gd name="T23" fmla="*/ 20 h 321"/>
                <a:gd name="T24" fmla="*/ 20 w 62"/>
                <a:gd name="T25" fmla="*/ 20 h 321"/>
                <a:gd name="T26" fmla="*/ 20 w 62"/>
                <a:gd name="T27" fmla="*/ 30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321">
                  <a:moveTo>
                    <a:pt x="52" y="321"/>
                  </a:moveTo>
                  <a:cubicBezTo>
                    <a:pt x="10" y="321"/>
                    <a:pt x="10" y="321"/>
                    <a:pt x="10" y="321"/>
                  </a:cubicBezTo>
                  <a:cubicBezTo>
                    <a:pt x="5" y="321"/>
                    <a:pt x="0" y="317"/>
                    <a:pt x="0" y="311"/>
                  </a:cubicBezTo>
                  <a:cubicBezTo>
                    <a:pt x="0" y="10"/>
                    <a:pt x="0" y="10"/>
                    <a:pt x="0" y="10"/>
                  </a:cubicBezTo>
                  <a:cubicBezTo>
                    <a:pt x="0" y="5"/>
                    <a:pt x="5" y="0"/>
                    <a:pt x="10" y="0"/>
                  </a:cubicBezTo>
                  <a:cubicBezTo>
                    <a:pt x="52" y="0"/>
                    <a:pt x="52" y="0"/>
                    <a:pt x="52" y="0"/>
                  </a:cubicBezTo>
                  <a:cubicBezTo>
                    <a:pt x="57" y="0"/>
                    <a:pt x="62" y="5"/>
                    <a:pt x="62" y="10"/>
                  </a:cubicBezTo>
                  <a:cubicBezTo>
                    <a:pt x="62" y="311"/>
                    <a:pt x="62" y="311"/>
                    <a:pt x="62" y="311"/>
                  </a:cubicBezTo>
                  <a:cubicBezTo>
                    <a:pt x="62" y="317"/>
                    <a:pt x="57" y="321"/>
                    <a:pt x="52" y="321"/>
                  </a:cubicBezTo>
                  <a:close/>
                  <a:moveTo>
                    <a:pt x="20" y="301"/>
                  </a:moveTo>
                  <a:cubicBezTo>
                    <a:pt x="42" y="301"/>
                    <a:pt x="42" y="301"/>
                    <a:pt x="42" y="301"/>
                  </a:cubicBezTo>
                  <a:cubicBezTo>
                    <a:pt x="42" y="20"/>
                    <a:pt x="42" y="20"/>
                    <a:pt x="42" y="20"/>
                  </a:cubicBezTo>
                  <a:cubicBezTo>
                    <a:pt x="20" y="20"/>
                    <a:pt x="20" y="20"/>
                    <a:pt x="20" y="20"/>
                  </a:cubicBezTo>
                  <a:lnTo>
                    <a:pt x="20" y="3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 name="Freeform 147"/>
            <p:cNvSpPr>
              <a:spLocks noEditPoints="1"/>
            </p:cNvSpPr>
            <p:nvPr/>
          </p:nvSpPr>
          <p:spPr bwMode="auto">
            <a:xfrm>
              <a:off x="8674631" y="2061724"/>
              <a:ext cx="216905" cy="343962"/>
            </a:xfrm>
            <a:custGeom>
              <a:avLst/>
              <a:gdLst>
                <a:gd name="T0" fmla="*/ 215 w 226"/>
                <a:gd name="T1" fmla="*/ 359 h 359"/>
                <a:gd name="T2" fmla="*/ 209 w 226"/>
                <a:gd name="T3" fmla="*/ 358 h 359"/>
                <a:gd name="T4" fmla="*/ 0 w 226"/>
                <a:gd name="T5" fmla="*/ 311 h 359"/>
                <a:gd name="T6" fmla="*/ 7 w 226"/>
                <a:gd name="T7" fmla="*/ 248 h 359"/>
                <a:gd name="T8" fmla="*/ 39 w 226"/>
                <a:gd name="T9" fmla="*/ 235 h 359"/>
                <a:gd name="T10" fmla="*/ 38 w 226"/>
                <a:gd name="T11" fmla="*/ 232 h 359"/>
                <a:gd name="T12" fmla="*/ 38 w 226"/>
                <a:gd name="T13" fmla="*/ 232 h 359"/>
                <a:gd name="T14" fmla="*/ 37 w 226"/>
                <a:gd name="T15" fmla="*/ 231 h 359"/>
                <a:gd name="T16" fmla="*/ 35 w 226"/>
                <a:gd name="T17" fmla="*/ 231 h 359"/>
                <a:gd name="T18" fmla="*/ 5 w 226"/>
                <a:gd name="T19" fmla="*/ 238 h 359"/>
                <a:gd name="T20" fmla="*/ 0 w 226"/>
                <a:gd name="T21" fmla="*/ 227 h 359"/>
                <a:gd name="T22" fmla="*/ 45 w 226"/>
                <a:gd name="T23" fmla="*/ 202 h 359"/>
                <a:gd name="T24" fmla="*/ 46 w 226"/>
                <a:gd name="T25" fmla="*/ 201 h 359"/>
                <a:gd name="T26" fmla="*/ 46 w 226"/>
                <a:gd name="T27" fmla="*/ 201 h 359"/>
                <a:gd name="T28" fmla="*/ 47 w 226"/>
                <a:gd name="T29" fmla="*/ 198 h 359"/>
                <a:gd name="T30" fmla="*/ 46 w 226"/>
                <a:gd name="T31" fmla="*/ 197 h 359"/>
                <a:gd name="T32" fmla="*/ 46 w 226"/>
                <a:gd name="T33" fmla="*/ 197 h 359"/>
                <a:gd name="T34" fmla="*/ 45 w 226"/>
                <a:gd name="T35" fmla="*/ 196 h 359"/>
                <a:gd name="T36" fmla="*/ 45 w 226"/>
                <a:gd name="T37" fmla="*/ 196 h 359"/>
                <a:gd name="T38" fmla="*/ 35 w 226"/>
                <a:gd name="T39" fmla="*/ 188 h 359"/>
                <a:gd name="T40" fmla="*/ 49 w 226"/>
                <a:gd name="T41" fmla="*/ 174 h 359"/>
                <a:gd name="T42" fmla="*/ 49 w 226"/>
                <a:gd name="T43" fmla="*/ 173 h 359"/>
                <a:gd name="T44" fmla="*/ 49 w 226"/>
                <a:gd name="T45" fmla="*/ 173 h 359"/>
                <a:gd name="T46" fmla="*/ 50 w 226"/>
                <a:gd name="T47" fmla="*/ 172 h 359"/>
                <a:gd name="T48" fmla="*/ 51 w 226"/>
                <a:gd name="T49" fmla="*/ 171 h 359"/>
                <a:gd name="T50" fmla="*/ 47 w 226"/>
                <a:gd name="T51" fmla="*/ 168 h 359"/>
                <a:gd name="T52" fmla="*/ 36 w 226"/>
                <a:gd name="T53" fmla="*/ 154 h 359"/>
                <a:gd name="T54" fmla="*/ 33 w 226"/>
                <a:gd name="T55" fmla="*/ 150 h 359"/>
                <a:gd name="T56" fmla="*/ 5 w 226"/>
                <a:gd name="T57" fmla="*/ 156 h 359"/>
                <a:gd name="T58" fmla="*/ 0 w 226"/>
                <a:gd name="T59" fmla="*/ 10 h 359"/>
                <a:gd name="T60" fmla="*/ 12 w 226"/>
                <a:gd name="T61" fmla="*/ 0 h 359"/>
                <a:gd name="T62" fmla="*/ 226 w 226"/>
                <a:gd name="T63" fmla="*/ 48 h 359"/>
                <a:gd name="T64" fmla="*/ 223 w 226"/>
                <a:gd name="T65" fmla="*/ 357 h 359"/>
                <a:gd name="T66" fmla="*/ 20 w 226"/>
                <a:gd name="T67" fmla="*/ 303 h 359"/>
                <a:gd name="T68" fmla="*/ 206 w 226"/>
                <a:gd name="T69" fmla="*/ 57 h 359"/>
                <a:gd name="T70" fmla="*/ 20 w 226"/>
                <a:gd name="T71" fmla="*/ 133 h 359"/>
                <a:gd name="T72" fmla="*/ 34 w 226"/>
                <a:gd name="T73" fmla="*/ 129 h 359"/>
                <a:gd name="T74" fmla="*/ 56 w 226"/>
                <a:gd name="T75" fmla="*/ 150 h 359"/>
                <a:gd name="T76" fmla="*/ 71 w 226"/>
                <a:gd name="T77" fmla="*/ 171 h 359"/>
                <a:gd name="T78" fmla="*/ 70 w 226"/>
                <a:gd name="T79" fmla="*/ 174 h 359"/>
                <a:gd name="T80" fmla="*/ 69 w 226"/>
                <a:gd name="T81" fmla="*/ 179 h 359"/>
                <a:gd name="T82" fmla="*/ 64 w 226"/>
                <a:gd name="T83" fmla="*/ 187 h 359"/>
                <a:gd name="T84" fmla="*/ 64 w 226"/>
                <a:gd name="T85" fmla="*/ 188 h 359"/>
                <a:gd name="T86" fmla="*/ 65 w 226"/>
                <a:gd name="T87" fmla="*/ 190 h 359"/>
                <a:gd name="T88" fmla="*/ 61 w 226"/>
                <a:gd name="T89" fmla="*/ 214 h 359"/>
                <a:gd name="T90" fmla="*/ 58 w 226"/>
                <a:gd name="T91" fmla="*/ 217 h 359"/>
                <a:gd name="T92" fmla="*/ 55 w 226"/>
                <a:gd name="T93" fmla="*/ 219 h 359"/>
                <a:gd name="T94" fmla="*/ 54 w 226"/>
                <a:gd name="T95" fmla="*/ 220 h 359"/>
                <a:gd name="T96" fmla="*/ 58 w 226"/>
                <a:gd name="T97" fmla="*/ 227 h 359"/>
                <a:gd name="T98" fmla="*/ 44 w 226"/>
                <a:gd name="T99" fmla="*/ 256 h 359"/>
                <a:gd name="T100" fmla="*/ 20 w 226"/>
                <a:gd name="T101" fmla="*/ 303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359">
                  <a:moveTo>
                    <a:pt x="216" y="359"/>
                  </a:moveTo>
                  <a:cubicBezTo>
                    <a:pt x="216" y="359"/>
                    <a:pt x="215" y="359"/>
                    <a:pt x="215" y="359"/>
                  </a:cubicBezTo>
                  <a:cubicBezTo>
                    <a:pt x="210" y="358"/>
                    <a:pt x="210" y="358"/>
                    <a:pt x="210" y="358"/>
                  </a:cubicBezTo>
                  <a:cubicBezTo>
                    <a:pt x="210" y="358"/>
                    <a:pt x="209" y="358"/>
                    <a:pt x="209" y="358"/>
                  </a:cubicBezTo>
                  <a:cubicBezTo>
                    <a:pt x="8" y="321"/>
                    <a:pt x="8" y="321"/>
                    <a:pt x="8" y="321"/>
                  </a:cubicBezTo>
                  <a:cubicBezTo>
                    <a:pt x="4" y="320"/>
                    <a:pt x="0" y="316"/>
                    <a:pt x="0" y="311"/>
                  </a:cubicBezTo>
                  <a:cubicBezTo>
                    <a:pt x="0" y="257"/>
                    <a:pt x="0" y="257"/>
                    <a:pt x="0" y="257"/>
                  </a:cubicBezTo>
                  <a:cubicBezTo>
                    <a:pt x="0" y="253"/>
                    <a:pt x="3" y="249"/>
                    <a:pt x="7" y="248"/>
                  </a:cubicBezTo>
                  <a:cubicBezTo>
                    <a:pt x="37" y="237"/>
                    <a:pt x="37" y="237"/>
                    <a:pt x="37" y="237"/>
                  </a:cubicBezTo>
                  <a:cubicBezTo>
                    <a:pt x="38" y="237"/>
                    <a:pt x="38" y="236"/>
                    <a:pt x="39" y="235"/>
                  </a:cubicBezTo>
                  <a:cubicBezTo>
                    <a:pt x="39" y="235"/>
                    <a:pt x="39" y="234"/>
                    <a:pt x="39" y="233"/>
                  </a:cubicBezTo>
                  <a:cubicBezTo>
                    <a:pt x="39" y="233"/>
                    <a:pt x="39" y="233"/>
                    <a:pt x="38" y="232"/>
                  </a:cubicBezTo>
                  <a:cubicBezTo>
                    <a:pt x="38" y="232"/>
                    <a:pt x="38" y="232"/>
                    <a:pt x="38" y="232"/>
                  </a:cubicBezTo>
                  <a:cubicBezTo>
                    <a:pt x="38" y="232"/>
                    <a:pt x="38" y="232"/>
                    <a:pt x="38" y="232"/>
                  </a:cubicBezTo>
                  <a:cubicBezTo>
                    <a:pt x="38" y="232"/>
                    <a:pt x="38" y="232"/>
                    <a:pt x="38" y="232"/>
                  </a:cubicBezTo>
                  <a:cubicBezTo>
                    <a:pt x="37" y="231"/>
                    <a:pt x="37" y="231"/>
                    <a:pt x="37" y="231"/>
                  </a:cubicBezTo>
                  <a:cubicBezTo>
                    <a:pt x="36" y="231"/>
                    <a:pt x="36" y="231"/>
                    <a:pt x="36" y="231"/>
                  </a:cubicBezTo>
                  <a:cubicBezTo>
                    <a:pt x="36" y="231"/>
                    <a:pt x="36" y="231"/>
                    <a:pt x="35" y="231"/>
                  </a:cubicBezTo>
                  <a:cubicBezTo>
                    <a:pt x="14" y="239"/>
                    <a:pt x="14" y="239"/>
                    <a:pt x="14" y="239"/>
                  </a:cubicBezTo>
                  <a:cubicBezTo>
                    <a:pt x="11" y="240"/>
                    <a:pt x="7" y="240"/>
                    <a:pt x="5" y="238"/>
                  </a:cubicBezTo>
                  <a:cubicBezTo>
                    <a:pt x="2" y="236"/>
                    <a:pt x="0" y="233"/>
                    <a:pt x="0" y="230"/>
                  </a:cubicBezTo>
                  <a:cubicBezTo>
                    <a:pt x="0" y="227"/>
                    <a:pt x="0" y="227"/>
                    <a:pt x="0" y="227"/>
                  </a:cubicBezTo>
                  <a:cubicBezTo>
                    <a:pt x="0" y="223"/>
                    <a:pt x="3" y="219"/>
                    <a:pt x="6" y="218"/>
                  </a:cubicBezTo>
                  <a:cubicBezTo>
                    <a:pt x="45" y="202"/>
                    <a:pt x="45" y="202"/>
                    <a:pt x="45" y="202"/>
                  </a:cubicBezTo>
                  <a:cubicBezTo>
                    <a:pt x="45" y="202"/>
                    <a:pt x="45" y="201"/>
                    <a:pt x="45" y="201"/>
                  </a:cubicBezTo>
                  <a:cubicBezTo>
                    <a:pt x="45" y="201"/>
                    <a:pt x="45" y="201"/>
                    <a:pt x="46" y="201"/>
                  </a:cubicBezTo>
                  <a:cubicBezTo>
                    <a:pt x="46" y="201"/>
                    <a:pt x="46" y="201"/>
                    <a:pt x="46" y="201"/>
                  </a:cubicBezTo>
                  <a:cubicBezTo>
                    <a:pt x="46" y="201"/>
                    <a:pt x="46" y="201"/>
                    <a:pt x="46" y="201"/>
                  </a:cubicBezTo>
                  <a:cubicBezTo>
                    <a:pt x="46" y="200"/>
                    <a:pt x="46" y="200"/>
                    <a:pt x="46" y="200"/>
                  </a:cubicBezTo>
                  <a:cubicBezTo>
                    <a:pt x="46" y="200"/>
                    <a:pt x="47" y="199"/>
                    <a:pt x="47" y="198"/>
                  </a:cubicBezTo>
                  <a:cubicBezTo>
                    <a:pt x="47" y="198"/>
                    <a:pt x="47" y="198"/>
                    <a:pt x="46" y="197"/>
                  </a:cubicBezTo>
                  <a:cubicBezTo>
                    <a:pt x="46" y="197"/>
                    <a:pt x="46" y="197"/>
                    <a:pt x="46" y="197"/>
                  </a:cubicBezTo>
                  <a:cubicBezTo>
                    <a:pt x="46" y="197"/>
                    <a:pt x="46" y="197"/>
                    <a:pt x="46" y="197"/>
                  </a:cubicBezTo>
                  <a:cubicBezTo>
                    <a:pt x="46" y="197"/>
                    <a:pt x="46" y="197"/>
                    <a:pt x="46" y="197"/>
                  </a:cubicBezTo>
                  <a:cubicBezTo>
                    <a:pt x="46" y="197"/>
                    <a:pt x="46" y="197"/>
                    <a:pt x="46" y="197"/>
                  </a:cubicBezTo>
                  <a:cubicBezTo>
                    <a:pt x="46" y="197"/>
                    <a:pt x="46" y="196"/>
                    <a:pt x="45" y="196"/>
                  </a:cubicBezTo>
                  <a:cubicBezTo>
                    <a:pt x="45" y="196"/>
                    <a:pt x="45" y="196"/>
                    <a:pt x="45" y="196"/>
                  </a:cubicBezTo>
                  <a:cubicBezTo>
                    <a:pt x="45" y="196"/>
                    <a:pt x="45" y="196"/>
                    <a:pt x="45" y="196"/>
                  </a:cubicBezTo>
                  <a:cubicBezTo>
                    <a:pt x="44" y="196"/>
                    <a:pt x="44" y="196"/>
                    <a:pt x="44" y="196"/>
                  </a:cubicBezTo>
                  <a:cubicBezTo>
                    <a:pt x="40" y="196"/>
                    <a:pt x="36" y="192"/>
                    <a:pt x="35" y="188"/>
                  </a:cubicBezTo>
                  <a:cubicBezTo>
                    <a:pt x="34" y="183"/>
                    <a:pt x="37" y="179"/>
                    <a:pt x="41" y="177"/>
                  </a:cubicBezTo>
                  <a:cubicBezTo>
                    <a:pt x="49" y="174"/>
                    <a:pt x="49" y="174"/>
                    <a:pt x="49" y="174"/>
                  </a:cubicBezTo>
                  <a:cubicBezTo>
                    <a:pt x="49" y="173"/>
                    <a:pt x="49" y="173"/>
                    <a:pt x="49" y="173"/>
                  </a:cubicBezTo>
                  <a:cubicBezTo>
                    <a:pt x="49" y="173"/>
                    <a:pt x="49" y="173"/>
                    <a:pt x="49" y="173"/>
                  </a:cubicBezTo>
                  <a:cubicBezTo>
                    <a:pt x="49" y="173"/>
                    <a:pt x="49" y="173"/>
                    <a:pt x="49" y="173"/>
                  </a:cubicBezTo>
                  <a:cubicBezTo>
                    <a:pt x="49" y="173"/>
                    <a:pt x="49" y="173"/>
                    <a:pt x="49" y="173"/>
                  </a:cubicBezTo>
                  <a:cubicBezTo>
                    <a:pt x="50" y="173"/>
                    <a:pt x="50" y="173"/>
                    <a:pt x="50" y="173"/>
                  </a:cubicBezTo>
                  <a:cubicBezTo>
                    <a:pt x="50" y="173"/>
                    <a:pt x="50" y="172"/>
                    <a:pt x="50" y="172"/>
                  </a:cubicBezTo>
                  <a:cubicBezTo>
                    <a:pt x="50" y="172"/>
                    <a:pt x="51" y="172"/>
                    <a:pt x="51" y="171"/>
                  </a:cubicBezTo>
                  <a:cubicBezTo>
                    <a:pt x="51" y="171"/>
                    <a:pt x="51" y="171"/>
                    <a:pt x="51" y="171"/>
                  </a:cubicBezTo>
                  <a:cubicBezTo>
                    <a:pt x="51" y="170"/>
                    <a:pt x="51" y="170"/>
                    <a:pt x="50" y="170"/>
                  </a:cubicBezTo>
                  <a:cubicBezTo>
                    <a:pt x="50" y="168"/>
                    <a:pt x="48" y="168"/>
                    <a:pt x="47" y="168"/>
                  </a:cubicBezTo>
                  <a:cubicBezTo>
                    <a:pt x="43" y="169"/>
                    <a:pt x="40" y="167"/>
                    <a:pt x="37" y="164"/>
                  </a:cubicBezTo>
                  <a:cubicBezTo>
                    <a:pt x="35" y="161"/>
                    <a:pt x="34" y="157"/>
                    <a:pt x="36" y="154"/>
                  </a:cubicBezTo>
                  <a:cubicBezTo>
                    <a:pt x="36" y="153"/>
                    <a:pt x="37" y="152"/>
                    <a:pt x="36" y="151"/>
                  </a:cubicBezTo>
                  <a:cubicBezTo>
                    <a:pt x="36" y="149"/>
                    <a:pt x="34" y="149"/>
                    <a:pt x="33" y="150"/>
                  </a:cubicBezTo>
                  <a:cubicBezTo>
                    <a:pt x="14" y="157"/>
                    <a:pt x="14" y="157"/>
                    <a:pt x="14" y="157"/>
                  </a:cubicBezTo>
                  <a:cubicBezTo>
                    <a:pt x="11" y="159"/>
                    <a:pt x="8" y="158"/>
                    <a:pt x="5" y="156"/>
                  </a:cubicBezTo>
                  <a:cubicBezTo>
                    <a:pt x="2" y="155"/>
                    <a:pt x="0" y="151"/>
                    <a:pt x="0" y="148"/>
                  </a:cubicBezTo>
                  <a:cubicBezTo>
                    <a:pt x="0" y="10"/>
                    <a:pt x="0" y="10"/>
                    <a:pt x="0" y="10"/>
                  </a:cubicBezTo>
                  <a:cubicBezTo>
                    <a:pt x="0" y="7"/>
                    <a:pt x="2" y="5"/>
                    <a:pt x="4" y="3"/>
                  </a:cubicBezTo>
                  <a:cubicBezTo>
                    <a:pt x="6" y="1"/>
                    <a:pt x="9" y="0"/>
                    <a:pt x="12" y="0"/>
                  </a:cubicBezTo>
                  <a:cubicBezTo>
                    <a:pt x="218" y="39"/>
                    <a:pt x="218" y="39"/>
                    <a:pt x="218" y="39"/>
                  </a:cubicBezTo>
                  <a:cubicBezTo>
                    <a:pt x="223" y="39"/>
                    <a:pt x="226" y="44"/>
                    <a:pt x="226" y="48"/>
                  </a:cubicBezTo>
                  <a:cubicBezTo>
                    <a:pt x="226" y="349"/>
                    <a:pt x="226" y="349"/>
                    <a:pt x="226" y="349"/>
                  </a:cubicBezTo>
                  <a:cubicBezTo>
                    <a:pt x="226" y="352"/>
                    <a:pt x="225" y="355"/>
                    <a:pt x="223" y="357"/>
                  </a:cubicBezTo>
                  <a:cubicBezTo>
                    <a:pt x="221" y="358"/>
                    <a:pt x="219" y="359"/>
                    <a:pt x="216" y="359"/>
                  </a:cubicBezTo>
                  <a:close/>
                  <a:moveTo>
                    <a:pt x="20" y="303"/>
                  </a:moveTo>
                  <a:cubicBezTo>
                    <a:pt x="206" y="337"/>
                    <a:pt x="206" y="337"/>
                    <a:pt x="206" y="337"/>
                  </a:cubicBezTo>
                  <a:cubicBezTo>
                    <a:pt x="206" y="57"/>
                    <a:pt x="206" y="57"/>
                    <a:pt x="206" y="57"/>
                  </a:cubicBezTo>
                  <a:cubicBezTo>
                    <a:pt x="20" y="22"/>
                    <a:pt x="20" y="22"/>
                    <a:pt x="20" y="22"/>
                  </a:cubicBezTo>
                  <a:cubicBezTo>
                    <a:pt x="20" y="133"/>
                    <a:pt x="20" y="133"/>
                    <a:pt x="20" y="133"/>
                  </a:cubicBezTo>
                  <a:cubicBezTo>
                    <a:pt x="25" y="131"/>
                    <a:pt x="25" y="131"/>
                    <a:pt x="25" y="131"/>
                  </a:cubicBezTo>
                  <a:cubicBezTo>
                    <a:pt x="28" y="130"/>
                    <a:pt x="31" y="129"/>
                    <a:pt x="34" y="129"/>
                  </a:cubicBezTo>
                  <a:cubicBezTo>
                    <a:pt x="43" y="129"/>
                    <a:pt x="51" y="135"/>
                    <a:pt x="55" y="143"/>
                  </a:cubicBezTo>
                  <a:cubicBezTo>
                    <a:pt x="56" y="145"/>
                    <a:pt x="56" y="148"/>
                    <a:pt x="56" y="150"/>
                  </a:cubicBezTo>
                  <a:cubicBezTo>
                    <a:pt x="62" y="152"/>
                    <a:pt x="66" y="156"/>
                    <a:pt x="69" y="162"/>
                  </a:cubicBezTo>
                  <a:cubicBezTo>
                    <a:pt x="70" y="165"/>
                    <a:pt x="71" y="168"/>
                    <a:pt x="71" y="171"/>
                  </a:cubicBezTo>
                  <a:cubicBezTo>
                    <a:pt x="71" y="172"/>
                    <a:pt x="71" y="173"/>
                    <a:pt x="71" y="173"/>
                  </a:cubicBezTo>
                  <a:cubicBezTo>
                    <a:pt x="71" y="174"/>
                    <a:pt x="70" y="174"/>
                    <a:pt x="70" y="174"/>
                  </a:cubicBezTo>
                  <a:cubicBezTo>
                    <a:pt x="70" y="174"/>
                    <a:pt x="70" y="174"/>
                    <a:pt x="70" y="174"/>
                  </a:cubicBezTo>
                  <a:cubicBezTo>
                    <a:pt x="70" y="176"/>
                    <a:pt x="70" y="178"/>
                    <a:pt x="69" y="179"/>
                  </a:cubicBezTo>
                  <a:cubicBezTo>
                    <a:pt x="69" y="180"/>
                    <a:pt x="68" y="181"/>
                    <a:pt x="68" y="182"/>
                  </a:cubicBezTo>
                  <a:cubicBezTo>
                    <a:pt x="67" y="184"/>
                    <a:pt x="66" y="185"/>
                    <a:pt x="64" y="187"/>
                  </a:cubicBezTo>
                  <a:cubicBezTo>
                    <a:pt x="64" y="187"/>
                    <a:pt x="64" y="187"/>
                    <a:pt x="64" y="187"/>
                  </a:cubicBezTo>
                  <a:cubicBezTo>
                    <a:pt x="64" y="187"/>
                    <a:pt x="64" y="188"/>
                    <a:pt x="64" y="188"/>
                  </a:cubicBezTo>
                  <a:cubicBezTo>
                    <a:pt x="64" y="188"/>
                    <a:pt x="64" y="188"/>
                    <a:pt x="64" y="188"/>
                  </a:cubicBezTo>
                  <a:cubicBezTo>
                    <a:pt x="65" y="189"/>
                    <a:pt x="65" y="190"/>
                    <a:pt x="65" y="190"/>
                  </a:cubicBezTo>
                  <a:cubicBezTo>
                    <a:pt x="68" y="198"/>
                    <a:pt x="67" y="207"/>
                    <a:pt x="62" y="214"/>
                  </a:cubicBezTo>
                  <a:cubicBezTo>
                    <a:pt x="61" y="214"/>
                    <a:pt x="61" y="214"/>
                    <a:pt x="61" y="214"/>
                  </a:cubicBezTo>
                  <a:cubicBezTo>
                    <a:pt x="61" y="214"/>
                    <a:pt x="60" y="215"/>
                    <a:pt x="60" y="215"/>
                  </a:cubicBezTo>
                  <a:cubicBezTo>
                    <a:pt x="60" y="216"/>
                    <a:pt x="59" y="216"/>
                    <a:pt x="58" y="217"/>
                  </a:cubicBezTo>
                  <a:cubicBezTo>
                    <a:pt x="58" y="217"/>
                    <a:pt x="57" y="218"/>
                    <a:pt x="57" y="218"/>
                  </a:cubicBezTo>
                  <a:cubicBezTo>
                    <a:pt x="56" y="218"/>
                    <a:pt x="56" y="218"/>
                    <a:pt x="55" y="219"/>
                  </a:cubicBezTo>
                  <a:cubicBezTo>
                    <a:pt x="55" y="219"/>
                    <a:pt x="55" y="219"/>
                    <a:pt x="55" y="219"/>
                  </a:cubicBezTo>
                  <a:cubicBezTo>
                    <a:pt x="54" y="219"/>
                    <a:pt x="54" y="219"/>
                    <a:pt x="54" y="220"/>
                  </a:cubicBezTo>
                  <a:cubicBezTo>
                    <a:pt x="54" y="220"/>
                    <a:pt x="54" y="220"/>
                    <a:pt x="54" y="220"/>
                  </a:cubicBezTo>
                  <a:cubicBezTo>
                    <a:pt x="56" y="222"/>
                    <a:pt x="57" y="224"/>
                    <a:pt x="58" y="227"/>
                  </a:cubicBezTo>
                  <a:cubicBezTo>
                    <a:pt x="60" y="232"/>
                    <a:pt x="59" y="238"/>
                    <a:pt x="57" y="244"/>
                  </a:cubicBezTo>
                  <a:cubicBezTo>
                    <a:pt x="54" y="249"/>
                    <a:pt x="50" y="254"/>
                    <a:pt x="44" y="256"/>
                  </a:cubicBezTo>
                  <a:cubicBezTo>
                    <a:pt x="20" y="264"/>
                    <a:pt x="20" y="264"/>
                    <a:pt x="20" y="264"/>
                  </a:cubicBezTo>
                  <a:lnTo>
                    <a:pt x="20" y="3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148"/>
            <p:cNvSpPr>
              <a:spLocks noEditPoints="1"/>
            </p:cNvSpPr>
            <p:nvPr/>
          </p:nvSpPr>
          <p:spPr bwMode="auto">
            <a:xfrm>
              <a:off x="8912409" y="2061724"/>
              <a:ext cx="215997" cy="343962"/>
            </a:xfrm>
            <a:custGeom>
              <a:avLst/>
              <a:gdLst>
                <a:gd name="T0" fmla="*/ 10 w 226"/>
                <a:gd name="T1" fmla="*/ 359 h 359"/>
                <a:gd name="T2" fmla="*/ 0 w 226"/>
                <a:gd name="T3" fmla="*/ 48 h 359"/>
                <a:gd name="T4" fmla="*/ 16 w 226"/>
                <a:gd name="T5" fmla="*/ 37 h 359"/>
                <a:gd name="T6" fmla="*/ 222 w 226"/>
                <a:gd name="T7" fmla="*/ 3 h 359"/>
                <a:gd name="T8" fmla="*/ 226 w 226"/>
                <a:gd name="T9" fmla="*/ 148 h 359"/>
                <a:gd name="T10" fmla="*/ 212 w 226"/>
                <a:gd name="T11" fmla="*/ 157 h 359"/>
                <a:gd name="T12" fmla="*/ 190 w 226"/>
                <a:gd name="T13" fmla="*/ 151 h 359"/>
                <a:gd name="T14" fmla="*/ 190 w 226"/>
                <a:gd name="T15" fmla="*/ 153 h 359"/>
                <a:gd name="T16" fmla="*/ 190 w 226"/>
                <a:gd name="T17" fmla="*/ 154 h 359"/>
                <a:gd name="T18" fmla="*/ 179 w 226"/>
                <a:gd name="T19" fmla="*/ 168 h 359"/>
                <a:gd name="T20" fmla="*/ 176 w 226"/>
                <a:gd name="T21" fmla="*/ 169 h 359"/>
                <a:gd name="T22" fmla="*/ 175 w 226"/>
                <a:gd name="T23" fmla="*/ 171 h 359"/>
                <a:gd name="T24" fmla="*/ 176 w 226"/>
                <a:gd name="T25" fmla="*/ 172 h 359"/>
                <a:gd name="T26" fmla="*/ 177 w 226"/>
                <a:gd name="T27" fmla="*/ 173 h 359"/>
                <a:gd name="T28" fmla="*/ 177 w 226"/>
                <a:gd name="T29" fmla="*/ 174 h 359"/>
                <a:gd name="T30" fmla="*/ 191 w 226"/>
                <a:gd name="T31" fmla="*/ 187 h 359"/>
                <a:gd name="T32" fmla="*/ 181 w 226"/>
                <a:gd name="T33" fmla="*/ 196 h 359"/>
                <a:gd name="T34" fmla="*/ 181 w 226"/>
                <a:gd name="T35" fmla="*/ 196 h 359"/>
                <a:gd name="T36" fmla="*/ 180 w 226"/>
                <a:gd name="T37" fmla="*/ 197 h 359"/>
                <a:gd name="T38" fmla="*/ 179 w 226"/>
                <a:gd name="T39" fmla="*/ 198 h 359"/>
                <a:gd name="T40" fmla="*/ 179 w 226"/>
                <a:gd name="T41" fmla="*/ 198 h 359"/>
                <a:gd name="T42" fmla="*/ 180 w 226"/>
                <a:gd name="T43" fmla="*/ 201 h 359"/>
                <a:gd name="T44" fmla="*/ 181 w 226"/>
                <a:gd name="T45" fmla="*/ 201 h 359"/>
                <a:gd name="T46" fmla="*/ 220 w 226"/>
                <a:gd name="T47" fmla="*/ 218 h 359"/>
                <a:gd name="T48" fmla="*/ 226 w 226"/>
                <a:gd name="T49" fmla="*/ 230 h 359"/>
                <a:gd name="T50" fmla="*/ 212 w 226"/>
                <a:gd name="T51" fmla="*/ 239 h 359"/>
                <a:gd name="T52" fmla="*/ 190 w 226"/>
                <a:gd name="T53" fmla="*/ 231 h 359"/>
                <a:gd name="T54" fmla="*/ 189 w 226"/>
                <a:gd name="T55" fmla="*/ 231 h 359"/>
                <a:gd name="T56" fmla="*/ 188 w 226"/>
                <a:gd name="T57" fmla="*/ 232 h 359"/>
                <a:gd name="T58" fmla="*/ 187 w 226"/>
                <a:gd name="T59" fmla="*/ 233 h 359"/>
                <a:gd name="T60" fmla="*/ 189 w 226"/>
                <a:gd name="T61" fmla="*/ 237 h 359"/>
                <a:gd name="T62" fmla="*/ 226 w 226"/>
                <a:gd name="T63" fmla="*/ 257 h 359"/>
                <a:gd name="T64" fmla="*/ 218 w 226"/>
                <a:gd name="T65" fmla="*/ 321 h 359"/>
                <a:gd name="T66" fmla="*/ 16 w 226"/>
                <a:gd name="T67" fmla="*/ 358 h 359"/>
                <a:gd name="T68" fmla="*/ 10 w 226"/>
                <a:gd name="T69" fmla="*/ 359 h 359"/>
                <a:gd name="T70" fmla="*/ 20 w 226"/>
                <a:gd name="T71" fmla="*/ 337 h 359"/>
                <a:gd name="T72" fmla="*/ 206 w 226"/>
                <a:gd name="T73" fmla="*/ 264 h 359"/>
                <a:gd name="T74" fmla="*/ 168 w 226"/>
                <a:gd name="T75" fmla="*/ 226 h 359"/>
                <a:gd name="T76" fmla="*/ 172 w 226"/>
                <a:gd name="T77" fmla="*/ 220 h 359"/>
                <a:gd name="T78" fmla="*/ 172 w 226"/>
                <a:gd name="T79" fmla="*/ 219 h 359"/>
                <a:gd name="T80" fmla="*/ 168 w 226"/>
                <a:gd name="T81" fmla="*/ 217 h 359"/>
                <a:gd name="T82" fmla="*/ 166 w 226"/>
                <a:gd name="T83" fmla="*/ 215 h 359"/>
                <a:gd name="T84" fmla="*/ 160 w 226"/>
                <a:gd name="T85" fmla="*/ 193 h 359"/>
                <a:gd name="T86" fmla="*/ 161 w 226"/>
                <a:gd name="T87" fmla="*/ 190 h 359"/>
                <a:gd name="T88" fmla="*/ 162 w 226"/>
                <a:gd name="T89" fmla="*/ 187 h 359"/>
                <a:gd name="T90" fmla="*/ 158 w 226"/>
                <a:gd name="T91" fmla="*/ 182 h 359"/>
                <a:gd name="T92" fmla="*/ 155 w 226"/>
                <a:gd name="T93" fmla="*/ 173 h 359"/>
                <a:gd name="T94" fmla="*/ 157 w 226"/>
                <a:gd name="T95" fmla="*/ 162 h 359"/>
                <a:gd name="T96" fmla="*/ 162 w 226"/>
                <a:gd name="T97" fmla="*/ 155 h 359"/>
                <a:gd name="T98" fmla="*/ 171 w 226"/>
                <a:gd name="T99" fmla="*/ 143 h 359"/>
                <a:gd name="T100" fmla="*/ 201 w 226"/>
                <a:gd name="T101" fmla="*/ 131 h 359"/>
                <a:gd name="T102" fmla="*/ 206 w 226"/>
                <a:gd name="T103" fmla="*/ 22 h 359"/>
                <a:gd name="T104" fmla="*/ 178 w 226"/>
                <a:gd name="T105" fmla="*/ 193 h 359"/>
                <a:gd name="T106" fmla="*/ 179 w 226"/>
                <a:gd name="T107" fmla="*/ 19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 h="359">
                  <a:moveTo>
                    <a:pt x="10" y="359"/>
                  </a:moveTo>
                  <a:cubicBezTo>
                    <a:pt x="10" y="359"/>
                    <a:pt x="10" y="359"/>
                    <a:pt x="10" y="359"/>
                  </a:cubicBezTo>
                  <a:cubicBezTo>
                    <a:pt x="4" y="359"/>
                    <a:pt x="0" y="355"/>
                    <a:pt x="0" y="349"/>
                  </a:cubicBezTo>
                  <a:cubicBezTo>
                    <a:pt x="0" y="48"/>
                    <a:pt x="0" y="48"/>
                    <a:pt x="0" y="48"/>
                  </a:cubicBezTo>
                  <a:cubicBezTo>
                    <a:pt x="0" y="44"/>
                    <a:pt x="3" y="39"/>
                    <a:pt x="8" y="39"/>
                  </a:cubicBezTo>
                  <a:cubicBezTo>
                    <a:pt x="16" y="37"/>
                    <a:pt x="16" y="37"/>
                    <a:pt x="16" y="37"/>
                  </a:cubicBezTo>
                  <a:cubicBezTo>
                    <a:pt x="214" y="0"/>
                    <a:pt x="214" y="0"/>
                    <a:pt x="214" y="0"/>
                  </a:cubicBezTo>
                  <a:cubicBezTo>
                    <a:pt x="217" y="0"/>
                    <a:pt x="220" y="1"/>
                    <a:pt x="222" y="3"/>
                  </a:cubicBezTo>
                  <a:cubicBezTo>
                    <a:pt x="224" y="5"/>
                    <a:pt x="226" y="7"/>
                    <a:pt x="226" y="10"/>
                  </a:cubicBezTo>
                  <a:cubicBezTo>
                    <a:pt x="226" y="148"/>
                    <a:pt x="226" y="148"/>
                    <a:pt x="226" y="148"/>
                  </a:cubicBezTo>
                  <a:cubicBezTo>
                    <a:pt x="226" y="151"/>
                    <a:pt x="224" y="155"/>
                    <a:pt x="221" y="156"/>
                  </a:cubicBezTo>
                  <a:cubicBezTo>
                    <a:pt x="219" y="158"/>
                    <a:pt x="215" y="159"/>
                    <a:pt x="212" y="157"/>
                  </a:cubicBezTo>
                  <a:cubicBezTo>
                    <a:pt x="193" y="150"/>
                    <a:pt x="193" y="150"/>
                    <a:pt x="193" y="150"/>
                  </a:cubicBezTo>
                  <a:cubicBezTo>
                    <a:pt x="192" y="149"/>
                    <a:pt x="190" y="149"/>
                    <a:pt x="190" y="151"/>
                  </a:cubicBezTo>
                  <a:cubicBezTo>
                    <a:pt x="189" y="152"/>
                    <a:pt x="189" y="152"/>
                    <a:pt x="190" y="153"/>
                  </a:cubicBezTo>
                  <a:cubicBezTo>
                    <a:pt x="190" y="153"/>
                    <a:pt x="190" y="153"/>
                    <a:pt x="190" y="153"/>
                  </a:cubicBezTo>
                  <a:cubicBezTo>
                    <a:pt x="190" y="153"/>
                    <a:pt x="190" y="153"/>
                    <a:pt x="190" y="153"/>
                  </a:cubicBezTo>
                  <a:cubicBezTo>
                    <a:pt x="190" y="154"/>
                    <a:pt x="190" y="154"/>
                    <a:pt x="190" y="154"/>
                  </a:cubicBezTo>
                  <a:cubicBezTo>
                    <a:pt x="192" y="157"/>
                    <a:pt x="191" y="161"/>
                    <a:pt x="189" y="164"/>
                  </a:cubicBezTo>
                  <a:cubicBezTo>
                    <a:pt x="187" y="168"/>
                    <a:pt x="183" y="169"/>
                    <a:pt x="179" y="168"/>
                  </a:cubicBezTo>
                  <a:cubicBezTo>
                    <a:pt x="178" y="168"/>
                    <a:pt x="177" y="168"/>
                    <a:pt x="176" y="169"/>
                  </a:cubicBezTo>
                  <a:cubicBezTo>
                    <a:pt x="176" y="169"/>
                    <a:pt x="176" y="169"/>
                    <a:pt x="176" y="169"/>
                  </a:cubicBezTo>
                  <a:cubicBezTo>
                    <a:pt x="176" y="169"/>
                    <a:pt x="176" y="169"/>
                    <a:pt x="176" y="170"/>
                  </a:cubicBezTo>
                  <a:cubicBezTo>
                    <a:pt x="175" y="170"/>
                    <a:pt x="175" y="170"/>
                    <a:pt x="175" y="171"/>
                  </a:cubicBezTo>
                  <a:cubicBezTo>
                    <a:pt x="175" y="171"/>
                    <a:pt x="175" y="171"/>
                    <a:pt x="175" y="171"/>
                  </a:cubicBezTo>
                  <a:cubicBezTo>
                    <a:pt x="175" y="171"/>
                    <a:pt x="175" y="172"/>
                    <a:pt x="176" y="172"/>
                  </a:cubicBezTo>
                  <a:cubicBezTo>
                    <a:pt x="176" y="172"/>
                    <a:pt x="176" y="173"/>
                    <a:pt x="176" y="173"/>
                  </a:cubicBezTo>
                  <a:cubicBezTo>
                    <a:pt x="176" y="173"/>
                    <a:pt x="176" y="173"/>
                    <a:pt x="177" y="173"/>
                  </a:cubicBezTo>
                  <a:cubicBezTo>
                    <a:pt x="177" y="173"/>
                    <a:pt x="177" y="173"/>
                    <a:pt x="177" y="173"/>
                  </a:cubicBezTo>
                  <a:cubicBezTo>
                    <a:pt x="177" y="173"/>
                    <a:pt x="177" y="174"/>
                    <a:pt x="177" y="174"/>
                  </a:cubicBezTo>
                  <a:cubicBezTo>
                    <a:pt x="185" y="177"/>
                    <a:pt x="185" y="177"/>
                    <a:pt x="185" y="177"/>
                  </a:cubicBezTo>
                  <a:cubicBezTo>
                    <a:pt x="189" y="179"/>
                    <a:pt x="191" y="183"/>
                    <a:pt x="191" y="187"/>
                  </a:cubicBezTo>
                  <a:cubicBezTo>
                    <a:pt x="190" y="192"/>
                    <a:pt x="186" y="195"/>
                    <a:pt x="182" y="196"/>
                  </a:cubicBezTo>
                  <a:cubicBezTo>
                    <a:pt x="181" y="196"/>
                    <a:pt x="181" y="196"/>
                    <a:pt x="181" y="196"/>
                  </a:cubicBezTo>
                  <a:cubicBezTo>
                    <a:pt x="181" y="196"/>
                    <a:pt x="181" y="196"/>
                    <a:pt x="181" y="196"/>
                  </a:cubicBezTo>
                  <a:cubicBezTo>
                    <a:pt x="181" y="196"/>
                    <a:pt x="181" y="196"/>
                    <a:pt x="181" y="196"/>
                  </a:cubicBezTo>
                  <a:cubicBezTo>
                    <a:pt x="181" y="196"/>
                    <a:pt x="181" y="196"/>
                    <a:pt x="180" y="196"/>
                  </a:cubicBezTo>
                  <a:cubicBezTo>
                    <a:pt x="180" y="197"/>
                    <a:pt x="180" y="197"/>
                    <a:pt x="180" y="197"/>
                  </a:cubicBezTo>
                  <a:cubicBezTo>
                    <a:pt x="180" y="197"/>
                    <a:pt x="180" y="197"/>
                    <a:pt x="180" y="197"/>
                  </a:cubicBezTo>
                  <a:cubicBezTo>
                    <a:pt x="180" y="197"/>
                    <a:pt x="180" y="197"/>
                    <a:pt x="179" y="198"/>
                  </a:cubicBezTo>
                  <a:cubicBezTo>
                    <a:pt x="179" y="198"/>
                    <a:pt x="179" y="198"/>
                    <a:pt x="179" y="198"/>
                  </a:cubicBezTo>
                  <a:cubicBezTo>
                    <a:pt x="179" y="198"/>
                    <a:pt x="179" y="198"/>
                    <a:pt x="179" y="198"/>
                  </a:cubicBezTo>
                  <a:cubicBezTo>
                    <a:pt x="179" y="198"/>
                    <a:pt x="179" y="199"/>
                    <a:pt x="179" y="199"/>
                  </a:cubicBezTo>
                  <a:cubicBezTo>
                    <a:pt x="179" y="199"/>
                    <a:pt x="179" y="200"/>
                    <a:pt x="180" y="201"/>
                  </a:cubicBezTo>
                  <a:cubicBezTo>
                    <a:pt x="180" y="201"/>
                    <a:pt x="180" y="201"/>
                    <a:pt x="180" y="201"/>
                  </a:cubicBezTo>
                  <a:cubicBezTo>
                    <a:pt x="181" y="201"/>
                    <a:pt x="181" y="201"/>
                    <a:pt x="181" y="201"/>
                  </a:cubicBezTo>
                  <a:cubicBezTo>
                    <a:pt x="181" y="201"/>
                    <a:pt x="181" y="202"/>
                    <a:pt x="181" y="202"/>
                  </a:cubicBezTo>
                  <a:cubicBezTo>
                    <a:pt x="220" y="218"/>
                    <a:pt x="220" y="218"/>
                    <a:pt x="220" y="218"/>
                  </a:cubicBezTo>
                  <a:cubicBezTo>
                    <a:pt x="223" y="219"/>
                    <a:pt x="226" y="223"/>
                    <a:pt x="226" y="227"/>
                  </a:cubicBezTo>
                  <a:cubicBezTo>
                    <a:pt x="226" y="230"/>
                    <a:pt x="226" y="230"/>
                    <a:pt x="226" y="230"/>
                  </a:cubicBezTo>
                  <a:cubicBezTo>
                    <a:pt x="226" y="233"/>
                    <a:pt x="224" y="236"/>
                    <a:pt x="221" y="238"/>
                  </a:cubicBezTo>
                  <a:cubicBezTo>
                    <a:pt x="219" y="240"/>
                    <a:pt x="215" y="240"/>
                    <a:pt x="212" y="239"/>
                  </a:cubicBezTo>
                  <a:cubicBezTo>
                    <a:pt x="191" y="231"/>
                    <a:pt x="191" y="231"/>
                    <a:pt x="191" y="231"/>
                  </a:cubicBezTo>
                  <a:cubicBezTo>
                    <a:pt x="191" y="231"/>
                    <a:pt x="190" y="231"/>
                    <a:pt x="190" y="231"/>
                  </a:cubicBezTo>
                  <a:cubicBezTo>
                    <a:pt x="190" y="231"/>
                    <a:pt x="189" y="231"/>
                    <a:pt x="189" y="231"/>
                  </a:cubicBezTo>
                  <a:cubicBezTo>
                    <a:pt x="189" y="231"/>
                    <a:pt x="189" y="231"/>
                    <a:pt x="189" y="231"/>
                  </a:cubicBezTo>
                  <a:cubicBezTo>
                    <a:pt x="189" y="231"/>
                    <a:pt x="189" y="231"/>
                    <a:pt x="189" y="232"/>
                  </a:cubicBezTo>
                  <a:cubicBezTo>
                    <a:pt x="189" y="232"/>
                    <a:pt x="188" y="232"/>
                    <a:pt x="188" y="232"/>
                  </a:cubicBezTo>
                  <a:cubicBezTo>
                    <a:pt x="188" y="232"/>
                    <a:pt x="188" y="232"/>
                    <a:pt x="188" y="232"/>
                  </a:cubicBezTo>
                  <a:cubicBezTo>
                    <a:pt x="188" y="232"/>
                    <a:pt x="187" y="233"/>
                    <a:pt x="187" y="233"/>
                  </a:cubicBezTo>
                  <a:cubicBezTo>
                    <a:pt x="187" y="233"/>
                    <a:pt x="187" y="233"/>
                    <a:pt x="187" y="233"/>
                  </a:cubicBezTo>
                  <a:cubicBezTo>
                    <a:pt x="187" y="235"/>
                    <a:pt x="187" y="236"/>
                    <a:pt x="189" y="237"/>
                  </a:cubicBezTo>
                  <a:cubicBezTo>
                    <a:pt x="219" y="248"/>
                    <a:pt x="219" y="248"/>
                    <a:pt x="219" y="248"/>
                  </a:cubicBezTo>
                  <a:cubicBezTo>
                    <a:pt x="223" y="249"/>
                    <a:pt x="226" y="253"/>
                    <a:pt x="226" y="257"/>
                  </a:cubicBezTo>
                  <a:cubicBezTo>
                    <a:pt x="226" y="311"/>
                    <a:pt x="226" y="311"/>
                    <a:pt x="226" y="311"/>
                  </a:cubicBezTo>
                  <a:cubicBezTo>
                    <a:pt x="226" y="316"/>
                    <a:pt x="222" y="320"/>
                    <a:pt x="218" y="321"/>
                  </a:cubicBezTo>
                  <a:cubicBezTo>
                    <a:pt x="17" y="358"/>
                    <a:pt x="17" y="358"/>
                    <a:pt x="17" y="358"/>
                  </a:cubicBezTo>
                  <a:cubicBezTo>
                    <a:pt x="17" y="358"/>
                    <a:pt x="16" y="358"/>
                    <a:pt x="16" y="358"/>
                  </a:cubicBezTo>
                  <a:cubicBezTo>
                    <a:pt x="11" y="359"/>
                    <a:pt x="11" y="359"/>
                    <a:pt x="11" y="359"/>
                  </a:cubicBezTo>
                  <a:cubicBezTo>
                    <a:pt x="11" y="359"/>
                    <a:pt x="10" y="359"/>
                    <a:pt x="10" y="359"/>
                  </a:cubicBezTo>
                  <a:close/>
                  <a:moveTo>
                    <a:pt x="20" y="57"/>
                  </a:moveTo>
                  <a:cubicBezTo>
                    <a:pt x="20" y="337"/>
                    <a:pt x="20" y="337"/>
                    <a:pt x="20" y="337"/>
                  </a:cubicBezTo>
                  <a:cubicBezTo>
                    <a:pt x="206" y="303"/>
                    <a:pt x="206" y="303"/>
                    <a:pt x="206" y="303"/>
                  </a:cubicBezTo>
                  <a:cubicBezTo>
                    <a:pt x="206" y="264"/>
                    <a:pt x="206" y="264"/>
                    <a:pt x="206" y="264"/>
                  </a:cubicBezTo>
                  <a:cubicBezTo>
                    <a:pt x="182" y="256"/>
                    <a:pt x="182" y="256"/>
                    <a:pt x="182" y="256"/>
                  </a:cubicBezTo>
                  <a:cubicBezTo>
                    <a:pt x="170" y="251"/>
                    <a:pt x="164" y="238"/>
                    <a:pt x="168" y="226"/>
                  </a:cubicBezTo>
                  <a:cubicBezTo>
                    <a:pt x="169" y="225"/>
                    <a:pt x="169" y="224"/>
                    <a:pt x="170" y="223"/>
                  </a:cubicBezTo>
                  <a:cubicBezTo>
                    <a:pt x="171" y="222"/>
                    <a:pt x="171" y="221"/>
                    <a:pt x="172" y="220"/>
                  </a:cubicBezTo>
                  <a:cubicBezTo>
                    <a:pt x="172" y="220"/>
                    <a:pt x="172" y="220"/>
                    <a:pt x="172" y="220"/>
                  </a:cubicBezTo>
                  <a:cubicBezTo>
                    <a:pt x="172" y="219"/>
                    <a:pt x="172" y="219"/>
                    <a:pt x="172" y="219"/>
                  </a:cubicBezTo>
                  <a:cubicBezTo>
                    <a:pt x="171" y="219"/>
                    <a:pt x="170" y="218"/>
                    <a:pt x="169" y="217"/>
                  </a:cubicBezTo>
                  <a:cubicBezTo>
                    <a:pt x="168" y="217"/>
                    <a:pt x="168" y="217"/>
                    <a:pt x="168" y="217"/>
                  </a:cubicBezTo>
                  <a:cubicBezTo>
                    <a:pt x="168" y="217"/>
                    <a:pt x="167" y="216"/>
                    <a:pt x="167" y="216"/>
                  </a:cubicBezTo>
                  <a:cubicBezTo>
                    <a:pt x="167" y="216"/>
                    <a:pt x="166" y="216"/>
                    <a:pt x="166" y="215"/>
                  </a:cubicBezTo>
                  <a:cubicBezTo>
                    <a:pt x="161" y="210"/>
                    <a:pt x="159" y="203"/>
                    <a:pt x="159" y="197"/>
                  </a:cubicBezTo>
                  <a:cubicBezTo>
                    <a:pt x="159" y="195"/>
                    <a:pt x="160" y="194"/>
                    <a:pt x="160" y="193"/>
                  </a:cubicBezTo>
                  <a:cubicBezTo>
                    <a:pt x="160" y="192"/>
                    <a:pt x="160" y="192"/>
                    <a:pt x="160" y="192"/>
                  </a:cubicBezTo>
                  <a:cubicBezTo>
                    <a:pt x="160" y="191"/>
                    <a:pt x="161" y="191"/>
                    <a:pt x="161" y="190"/>
                  </a:cubicBezTo>
                  <a:cubicBezTo>
                    <a:pt x="161" y="189"/>
                    <a:pt x="162" y="188"/>
                    <a:pt x="162" y="187"/>
                  </a:cubicBezTo>
                  <a:cubicBezTo>
                    <a:pt x="162" y="187"/>
                    <a:pt x="162" y="187"/>
                    <a:pt x="162" y="187"/>
                  </a:cubicBezTo>
                  <a:cubicBezTo>
                    <a:pt x="162" y="187"/>
                    <a:pt x="161" y="186"/>
                    <a:pt x="160" y="185"/>
                  </a:cubicBezTo>
                  <a:cubicBezTo>
                    <a:pt x="159" y="184"/>
                    <a:pt x="159" y="183"/>
                    <a:pt x="158" y="182"/>
                  </a:cubicBezTo>
                  <a:cubicBezTo>
                    <a:pt x="158" y="181"/>
                    <a:pt x="157" y="180"/>
                    <a:pt x="157" y="179"/>
                  </a:cubicBezTo>
                  <a:cubicBezTo>
                    <a:pt x="156" y="177"/>
                    <a:pt x="156" y="175"/>
                    <a:pt x="155" y="173"/>
                  </a:cubicBezTo>
                  <a:cubicBezTo>
                    <a:pt x="155" y="173"/>
                    <a:pt x="155" y="172"/>
                    <a:pt x="155" y="171"/>
                  </a:cubicBezTo>
                  <a:cubicBezTo>
                    <a:pt x="155" y="168"/>
                    <a:pt x="156" y="165"/>
                    <a:pt x="157" y="162"/>
                  </a:cubicBezTo>
                  <a:cubicBezTo>
                    <a:pt x="158" y="160"/>
                    <a:pt x="159" y="158"/>
                    <a:pt x="161" y="156"/>
                  </a:cubicBezTo>
                  <a:cubicBezTo>
                    <a:pt x="161" y="156"/>
                    <a:pt x="162" y="155"/>
                    <a:pt x="162" y="155"/>
                  </a:cubicBezTo>
                  <a:cubicBezTo>
                    <a:pt x="164" y="152"/>
                    <a:pt x="167" y="151"/>
                    <a:pt x="170" y="150"/>
                  </a:cubicBezTo>
                  <a:cubicBezTo>
                    <a:pt x="170" y="148"/>
                    <a:pt x="170" y="145"/>
                    <a:pt x="171" y="143"/>
                  </a:cubicBezTo>
                  <a:cubicBezTo>
                    <a:pt x="175" y="135"/>
                    <a:pt x="183" y="129"/>
                    <a:pt x="192" y="129"/>
                  </a:cubicBezTo>
                  <a:cubicBezTo>
                    <a:pt x="195" y="129"/>
                    <a:pt x="198" y="130"/>
                    <a:pt x="201" y="131"/>
                  </a:cubicBezTo>
                  <a:cubicBezTo>
                    <a:pt x="206" y="133"/>
                    <a:pt x="206" y="133"/>
                    <a:pt x="206" y="133"/>
                  </a:cubicBezTo>
                  <a:cubicBezTo>
                    <a:pt x="206" y="22"/>
                    <a:pt x="206" y="22"/>
                    <a:pt x="206" y="22"/>
                  </a:cubicBezTo>
                  <a:lnTo>
                    <a:pt x="20" y="57"/>
                  </a:lnTo>
                  <a:close/>
                  <a:moveTo>
                    <a:pt x="178" y="193"/>
                  </a:moveTo>
                  <a:cubicBezTo>
                    <a:pt x="179" y="195"/>
                    <a:pt x="179" y="195"/>
                    <a:pt x="179" y="195"/>
                  </a:cubicBezTo>
                  <a:cubicBezTo>
                    <a:pt x="179" y="194"/>
                    <a:pt x="179" y="194"/>
                    <a:pt x="179" y="194"/>
                  </a:cubicBezTo>
                  <a:cubicBezTo>
                    <a:pt x="178" y="193"/>
                    <a:pt x="178" y="193"/>
                    <a:pt x="178" y="19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 name="Freeform 149"/>
            <p:cNvSpPr>
              <a:spLocks noEditPoints="1"/>
            </p:cNvSpPr>
            <p:nvPr/>
          </p:nvSpPr>
          <p:spPr bwMode="auto">
            <a:xfrm>
              <a:off x="8650127" y="2264107"/>
              <a:ext cx="83495" cy="56268"/>
            </a:xfrm>
            <a:custGeom>
              <a:avLst/>
              <a:gdLst>
                <a:gd name="T0" fmla="*/ 26 w 88"/>
                <a:gd name="T1" fmla="*/ 59 h 59"/>
                <a:gd name="T2" fmla="*/ 4 w 88"/>
                <a:gd name="T3" fmla="*/ 44 h 59"/>
                <a:gd name="T4" fmla="*/ 18 w 88"/>
                <a:gd name="T5" fmla="*/ 15 h 59"/>
                <a:gd name="T6" fmla="*/ 54 w 88"/>
                <a:gd name="T7" fmla="*/ 2 h 59"/>
                <a:gd name="T8" fmla="*/ 62 w 88"/>
                <a:gd name="T9" fmla="*/ 0 h 59"/>
                <a:gd name="T10" fmla="*/ 84 w 88"/>
                <a:gd name="T11" fmla="*/ 15 h 59"/>
                <a:gd name="T12" fmla="*/ 70 w 88"/>
                <a:gd name="T13" fmla="*/ 45 h 59"/>
                <a:gd name="T14" fmla="*/ 34 w 88"/>
                <a:gd name="T15" fmla="*/ 58 h 59"/>
                <a:gd name="T16" fmla="*/ 26 w 88"/>
                <a:gd name="T17" fmla="*/ 59 h 59"/>
                <a:gd name="T18" fmla="*/ 62 w 88"/>
                <a:gd name="T19" fmla="*/ 20 h 59"/>
                <a:gd name="T20" fmla="*/ 61 w 88"/>
                <a:gd name="T21" fmla="*/ 20 h 59"/>
                <a:gd name="T22" fmla="*/ 25 w 88"/>
                <a:gd name="T23" fmla="*/ 34 h 59"/>
                <a:gd name="T24" fmla="*/ 23 w 88"/>
                <a:gd name="T25" fmla="*/ 38 h 59"/>
                <a:gd name="T26" fmla="*/ 27 w 88"/>
                <a:gd name="T27" fmla="*/ 39 h 59"/>
                <a:gd name="T28" fmla="*/ 63 w 88"/>
                <a:gd name="T29" fmla="*/ 26 h 59"/>
                <a:gd name="T30" fmla="*/ 65 w 88"/>
                <a:gd name="T31" fmla="*/ 22 h 59"/>
                <a:gd name="T32" fmla="*/ 62 w 88"/>
                <a:gd name="T3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59">
                  <a:moveTo>
                    <a:pt x="26" y="59"/>
                  </a:moveTo>
                  <a:cubicBezTo>
                    <a:pt x="16" y="59"/>
                    <a:pt x="8" y="53"/>
                    <a:pt x="4" y="44"/>
                  </a:cubicBezTo>
                  <a:cubicBezTo>
                    <a:pt x="0" y="32"/>
                    <a:pt x="6" y="19"/>
                    <a:pt x="18" y="15"/>
                  </a:cubicBezTo>
                  <a:cubicBezTo>
                    <a:pt x="54" y="2"/>
                    <a:pt x="54" y="2"/>
                    <a:pt x="54" y="2"/>
                  </a:cubicBezTo>
                  <a:cubicBezTo>
                    <a:pt x="57" y="1"/>
                    <a:pt x="59" y="0"/>
                    <a:pt x="62" y="0"/>
                  </a:cubicBezTo>
                  <a:cubicBezTo>
                    <a:pt x="72" y="0"/>
                    <a:pt x="80" y="6"/>
                    <a:pt x="84" y="15"/>
                  </a:cubicBezTo>
                  <a:cubicBezTo>
                    <a:pt x="88" y="27"/>
                    <a:pt x="82" y="40"/>
                    <a:pt x="70" y="45"/>
                  </a:cubicBezTo>
                  <a:cubicBezTo>
                    <a:pt x="34" y="58"/>
                    <a:pt x="34" y="58"/>
                    <a:pt x="34" y="58"/>
                  </a:cubicBezTo>
                  <a:cubicBezTo>
                    <a:pt x="31" y="59"/>
                    <a:pt x="28" y="59"/>
                    <a:pt x="26" y="59"/>
                  </a:cubicBezTo>
                  <a:close/>
                  <a:moveTo>
                    <a:pt x="62" y="20"/>
                  </a:moveTo>
                  <a:cubicBezTo>
                    <a:pt x="62" y="20"/>
                    <a:pt x="62" y="20"/>
                    <a:pt x="61" y="20"/>
                  </a:cubicBezTo>
                  <a:cubicBezTo>
                    <a:pt x="25" y="34"/>
                    <a:pt x="25" y="34"/>
                    <a:pt x="25" y="34"/>
                  </a:cubicBezTo>
                  <a:cubicBezTo>
                    <a:pt x="23" y="34"/>
                    <a:pt x="23" y="36"/>
                    <a:pt x="23" y="38"/>
                  </a:cubicBezTo>
                  <a:cubicBezTo>
                    <a:pt x="24" y="39"/>
                    <a:pt x="25" y="40"/>
                    <a:pt x="27" y="39"/>
                  </a:cubicBezTo>
                  <a:cubicBezTo>
                    <a:pt x="63" y="26"/>
                    <a:pt x="63" y="26"/>
                    <a:pt x="63" y="26"/>
                  </a:cubicBezTo>
                  <a:cubicBezTo>
                    <a:pt x="65" y="25"/>
                    <a:pt x="65" y="24"/>
                    <a:pt x="65" y="22"/>
                  </a:cubicBezTo>
                  <a:cubicBezTo>
                    <a:pt x="64" y="21"/>
                    <a:pt x="63" y="20"/>
                    <a:pt x="62"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 name="Freeform 150"/>
            <p:cNvSpPr>
              <a:spLocks noEditPoints="1"/>
            </p:cNvSpPr>
            <p:nvPr/>
          </p:nvSpPr>
          <p:spPr bwMode="auto">
            <a:xfrm>
              <a:off x="8651035" y="2230528"/>
              <a:ext cx="90755" cy="60806"/>
            </a:xfrm>
            <a:custGeom>
              <a:avLst/>
              <a:gdLst>
                <a:gd name="T0" fmla="*/ 25 w 95"/>
                <a:gd name="T1" fmla="*/ 64 h 64"/>
                <a:gd name="T2" fmla="*/ 4 w 95"/>
                <a:gd name="T3" fmla="*/ 50 h 64"/>
                <a:gd name="T4" fmla="*/ 11 w 95"/>
                <a:gd name="T5" fmla="*/ 24 h 64"/>
                <a:gd name="T6" fmla="*/ 18 w 95"/>
                <a:gd name="T7" fmla="*/ 21 h 64"/>
                <a:gd name="T8" fmla="*/ 18 w 95"/>
                <a:gd name="T9" fmla="*/ 21 h 64"/>
                <a:gd name="T10" fmla="*/ 19 w 95"/>
                <a:gd name="T11" fmla="*/ 21 h 64"/>
                <a:gd name="T12" fmla="*/ 66 w 95"/>
                <a:gd name="T13" fmla="*/ 1 h 64"/>
                <a:gd name="T14" fmla="*/ 71 w 95"/>
                <a:gd name="T15" fmla="*/ 0 h 64"/>
                <a:gd name="T16" fmla="*/ 90 w 95"/>
                <a:gd name="T17" fmla="*/ 14 h 64"/>
                <a:gd name="T18" fmla="*/ 78 w 95"/>
                <a:gd name="T19" fmla="*/ 44 h 64"/>
                <a:gd name="T20" fmla="*/ 34 w 95"/>
                <a:gd name="T21" fmla="*/ 63 h 64"/>
                <a:gd name="T22" fmla="*/ 25 w 95"/>
                <a:gd name="T23" fmla="*/ 64 h 64"/>
                <a:gd name="T24" fmla="*/ 22 w 95"/>
                <a:gd name="T25" fmla="*/ 41 h 64"/>
                <a:gd name="T26" fmla="*/ 22 w 95"/>
                <a:gd name="T27" fmla="*/ 43 h 64"/>
                <a:gd name="T28" fmla="*/ 26 w 95"/>
                <a:gd name="T29" fmla="*/ 44 h 64"/>
                <a:gd name="T30" fmla="*/ 70 w 95"/>
                <a:gd name="T31" fmla="*/ 26 h 64"/>
                <a:gd name="T32" fmla="*/ 72 w 95"/>
                <a:gd name="T33" fmla="*/ 22 h 64"/>
                <a:gd name="T34" fmla="*/ 71 w 95"/>
                <a:gd name="T35" fmla="*/ 21 h 64"/>
                <a:gd name="T36" fmla="*/ 27 w 95"/>
                <a:gd name="T37" fmla="*/ 40 h 64"/>
                <a:gd name="T38" fmla="*/ 22 w 95"/>
                <a:gd name="T39"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64">
                  <a:moveTo>
                    <a:pt x="25" y="64"/>
                  </a:moveTo>
                  <a:cubicBezTo>
                    <a:pt x="16" y="64"/>
                    <a:pt x="7" y="59"/>
                    <a:pt x="4" y="50"/>
                  </a:cubicBezTo>
                  <a:cubicBezTo>
                    <a:pt x="0" y="41"/>
                    <a:pt x="3" y="30"/>
                    <a:pt x="11" y="24"/>
                  </a:cubicBezTo>
                  <a:cubicBezTo>
                    <a:pt x="13" y="22"/>
                    <a:pt x="15" y="21"/>
                    <a:pt x="18" y="21"/>
                  </a:cubicBezTo>
                  <a:cubicBezTo>
                    <a:pt x="18" y="21"/>
                    <a:pt x="18" y="21"/>
                    <a:pt x="18" y="21"/>
                  </a:cubicBezTo>
                  <a:cubicBezTo>
                    <a:pt x="18" y="21"/>
                    <a:pt x="19" y="21"/>
                    <a:pt x="19" y="21"/>
                  </a:cubicBezTo>
                  <a:cubicBezTo>
                    <a:pt x="66" y="1"/>
                    <a:pt x="66" y="1"/>
                    <a:pt x="66" y="1"/>
                  </a:cubicBezTo>
                  <a:cubicBezTo>
                    <a:pt x="68" y="0"/>
                    <a:pt x="70" y="0"/>
                    <a:pt x="71" y="0"/>
                  </a:cubicBezTo>
                  <a:cubicBezTo>
                    <a:pt x="80" y="1"/>
                    <a:pt x="87" y="6"/>
                    <a:pt x="90" y="14"/>
                  </a:cubicBezTo>
                  <a:cubicBezTo>
                    <a:pt x="95" y="26"/>
                    <a:pt x="89" y="39"/>
                    <a:pt x="78" y="44"/>
                  </a:cubicBezTo>
                  <a:cubicBezTo>
                    <a:pt x="34" y="63"/>
                    <a:pt x="34" y="63"/>
                    <a:pt x="34" y="63"/>
                  </a:cubicBezTo>
                  <a:cubicBezTo>
                    <a:pt x="31" y="64"/>
                    <a:pt x="28" y="64"/>
                    <a:pt x="25" y="64"/>
                  </a:cubicBezTo>
                  <a:close/>
                  <a:moveTo>
                    <a:pt x="22" y="41"/>
                  </a:moveTo>
                  <a:cubicBezTo>
                    <a:pt x="22" y="42"/>
                    <a:pt x="22" y="42"/>
                    <a:pt x="22" y="43"/>
                  </a:cubicBezTo>
                  <a:cubicBezTo>
                    <a:pt x="23" y="44"/>
                    <a:pt x="25" y="45"/>
                    <a:pt x="26" y="44"/>
                  </a:cubicBezTo>
                  <a:cubicBezTo>
                    <a:pt x="70" y="26"/>
                    <a:pt x="70" y="26"/>
                    <a:pt x="70" y="26"/>
                  </a:cubicBezTo>
                  <a:cubicBezTo>
                    <a:pt x="72" y="25"/>
                    <a:pt x="72" y="23"/>
                    <a:pt x="72" y="22"/>
                  </a:cubicBezTo>
                  <a:cubicBezTo>
                    <a:pt x="71" y="21"/>
                    <a:pt x="71" y="21"/>
                    <a:pt x="71" y="21"/>
                  </a:cubicBezTo>
                  <a:cubicBezTo>
                    <a:pt x="27" y="40"/>
                    <a:pt x="27" y="40"/>
                    <a:pt x="27" y="40"/>
                  </a:cubicBezTo>
                  <a:cubicBezTo>
                    <a:pt x="25" y="40"/>
                    <a:pt x="24" y="41"/>
                    <a:pt x="2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151"/>
            <p:cNvSpPr>
              <a:spLocks noEditPoints="1"/>
            </p:cNvSpPr>
            <p:nvPr/>
          </p:nvSpPr>
          <p:spPr bwMode="auto">
            <a:xfrm>
              <a:off x="8640144" y="2185151"/>
              <a:ext cx="88940" cy="61713"/>
            </a:xfrm>
            <a:custGeom>
              <a:avLst/>
              <a:gdLst>
                <a:gd name="T0" fmla="*/ 23 w 93"/>
                <a:gd name="T1" fmla="*/ 64 h 64"/>
                <a:gd name="T2" fmla="*/ 20 w 93"/>
                <a:gd name="T3" fmla="*/ 64 h 64"/>
                <a:gd name="T4" fmla="*/ 4 w 93"/>
                <a:gd name="T5" fmla="*/ 51 h 64"/>
                <a:gd name="T6" fmla="*/ 17 w 93"/>
                <a:gd name="T7" fmla="*/ 21 h 64"/>
                <a:gd name="T8" fmla="*/ 61 w 93"/>
                <a:gd name="T9" fmla="*/ 2 h 64"/>
                <a:gd name="T10" fmla="*/ 70 w 93"/>
                <a:gd name="T11" fmla="*/ 0 h 64"/>
                <a:gd name="T12" fmla="*/ 91 w 93"/>
                <a:gd name="T13" fmla="*/ 14 h 64"/>
                <a:gd name="T14" fmla="*/ 90 w 93"/>
                <a:gd name="T15" fmla="*/ 34 h 64"/>
                <a:gd name="T16" fmla="*/ 83 w 93"/>
                <a:gd name="T17" fmla="*/ 39 h 64"/>
                <a:gd name="T18" fmla="*/ 83 w 93"/>
                <a:gd name="T19" fmla="*/ 39 h 64"/>
                <a:gd name="T20" fmla="*/ 28 w 93"/>
                <a:gd name="T21" fmla="*/ 63 h 64"/>
                <a:gd name="T22" fmla="*/ 28 w 93"/>
                <a:gd name="T23" fmla="*/ 63 h 64"/>
                <a:gd name="T24" fmla="*/ 23 w 93"/>
                <a:gd name="T25" fmla="*/ 64 h 64"/>
                <a:gd name="T26" fmla="*/ 18 w 93"/>
                <a:gd name="T27" fmla="*/ 46 h 64"/>
                <a:gd name="T28" fmla="*/ 23 w 93"/>
                <a:gd name="T29" fmla="*/ 54 h 64"/>
                <a:gd name="T30" fmla="*/ 18 w 93"/>
                <a:gd name="T31" fmla="*/ 46 h 64"/>
                <a:gd name="T32" fmla="*/ 70 w 93"/>
                <a:gd name="T33" fmla="*/ 20 h 64"/>
                <a:gd name="T34" fmla="*/ 69 w 93"/>
                <a:gd name="T35" fmla="*/ 21 h 64"/>
                <a:gd name="T36" fmla="*/ 24 w 93"/>
                <a:gd name="T37" fmla="*/ 39 h 64"/>
                <a:gd name="T38" fmla="*/ 23 w 93"/>
                <a:gd name="T39" fmla="*/ 43 h 64"/>
                <a:gd name="T40" fmla="*/ 23 w 93"/>
                <a:gd name="T41" fmla="*/ 43 h 64"/>
                <a:gd name="T42" fmla="*/ 72 w 93"/>
                <a:gd name="T43" fmla="*/ 22 h 64"/>
                <a:gd name="T44" fmla="*/ 70 w 93"/>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64">
                  <a:moveTo>
                    <a:pt x="23" y="64"/>
                  </a:moveTo>
                  <a:cubicBezTo>
                    <a:pt x="22" y="64"/>
                    <a:pt x="21" y="64"/>
                    <a:pt x="20" y="64"/>
                  </a:cubicBezTo>
                  <a:cubicBezTo>
                    <a:pt x="13" y="62"/>
                    <a:pt x="7" y="57"/>
                    <a:pt x="4" y="51"/>
                  </a:cubicBezTo>
                  <a:cubicBezTo>
                    <a:pt x="0" y="39"/>
                    <a:pt x="5" y="26"/>
                    <a:pt x="17" y="21"/>
                  </a:cubicBezTo>
                  <a:cubicBezTo>
                    <a:pt x="61" y="2"/>
                    <a:pt x="61" y="2"/>
                    <a:pt x="61" y="2"/>
                  </a:cubicBezTo>
                  <a:cubicBezTo>
                    <a:pt x="64" y="1"/>
                    <a:pt x="67" y="0"/>
                    <a:pt x="70" y="0"/>
                  </a:cubicBezTo>
                  <a:cubicBezTo>
                    <a:pt x="79" y="0"/>
                    <a:pt x="87" y="6"/>
                    <a:pt x="91" y="14"/>
                  </a:cubicBezTo>
                  <a:cubicBezTo>
                    <a:pt x="93" y="21"/>
                    <a:pt x="93" y="28"/>
                    <a:pt x="90" y="34"/>
                  </a:cubicBezTo>
                  <a:cubicBezTo>
                    <a:pt x="89" y="36"/>
                    <a:pt x="86" y="38"/>
                    <a:pt x="83" y="39"/>
                  </a:cubicBezTo>
                  <a:cubicBezTo>
                    <a:pt x="83" y="39"/>
                    <a:pt x="83" y="39"/>
                    <a:pt x="83" y="39"/>
                  </a:cubicBezTo>
                  <a:cubicBezTo>
                    <a:pt x="28" y="63"/>
                    <a:pt x="28" y="63"/>
                    <a:pt x="28" y="63"/>
                  </a:cubicBezTo>
                  <a:cubicBezTo>
                    <a:pt x="28" y="63"/>
                    <a:pt x="28" y="63"/>
                    <a:pt x="28" y="63"/>
                  </a:cubicBezTo>
                  <a:cubicBezTo>
                    <a:pt x="26" y="64"/>
                    <a:pt x="24" y="64"/>
                    <a:pt x="23" y="64"/>
                  </a:cubicBezTo>
                  <a:close/>
                  <a:moveTo>
                    <a:pt x="18" y="46"/>
                  </a:moveTo>
                  <a:cubicBezTo>
                    <a:pt x="23" y="54"/>
                    <a:pt x="23" y="54"/>
                    <a:pt x="23" y="54"/>
                  </a:cubicBezTo>
                  <a:lnTo>
                    <a:pt x="18" y="46"/>
                  </a:lnTo>
                  <a:close/>
                  <a:moveTo>
                    <a:pt x="70" y="20"/>
                  </a:moveTo>
                  <a:cubicBezTo>
                    <a:pt x="69" y="20"/>
                    <a:pt x="69" y="20"/>
                    <a:pt x="69" y="21"/>
                  </a:cubicBezTo>
                  <a:cubicBezTo>
                    <a:pt x="24" y="39"/>
                    <a:pt x="24" y="39"/>
                    <a:pt x="24" y="39"/>
                  </a:cubicBezTo>
                  <a:cubicBezTo>
                    <a:pt x="23" y="40"/>
                    <a:pt x="22" y="41"/>
                    <a:pt x="23" y="43"/>
                  </a:cubicBezTo>
                  <a:cubicBezTo>
                    <a:pt x="23" y="43"/>
                    <a:pt x="23" y="43"/>
                    <a:pt x="23" y="43"/>
                  </a:cubicBezTo>
                  <a:cubicBezTo>
                    <a:pt x="72" y="22"/>
                    <a:pt x="72" y="22"/>
                    <a:pt x="72" y="22"/>
                  </a:cubicBezTo>
                  <a:cubicBezTo>
                    <a:pt x="72" y="21"/>
                    <a:pt x="71" y="20"/>
                    <a:pt x="7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 name="Freeform 152"/>
            <p:cNvSpPr>
              <a:spLocks noEditPoints="1"/>
            </p:cNvSpPr>
            <p:nvPr/>
          </p:nvSpPr>
          <p:spPr bwMode="auto">
            <a:xfrm>
              <a:off x="8643775" y="2203302"/>
              <a:ext cx="101646" cy="66251"/>
            </a:xfrm>
            <a:custGeom>
              <a:avLst/>
              <a:gdLst>
                <a:gd name="T0" fmla="*/ 25 w 106"/>
                <a:gd name="T1" fmla="*/ 69 h 69"/>
                <a:gd name="T2" fmla="*/ 23 w 106"/>
                <a:gd name="T3" fmla="*/ 69 h 69"/>
                <a:gd name="T4" fmla="*/ 4 w 106"/>
                <a:gd name="T5" fmla="*/ 56 h 69"/>
                <a:gd name="T6" fmla="*/ 14 w 106"/>
                <a:gd name="T7" fmla="*/ 27 h 69"/>
                <a:gd name="T8" fmla="*/ 16 w 106"/>
                <a:gd name="T9" fmla="*/ 25 h 69"/>
                <a:gd name="T10" fmla="*/ 71 w 106"/>
                <a:gd name="T11" fmla="*/ 2 h 69"/>
                <a:gd name="T12" fmla="*/ 75 w 106"/>
                <a:gd name="T13" fmla="*/ 1 h 69"/>
                <a:gd name="T14" fmla="*/ 80 w 106"/>
                <a:gd name="T15" fmla="*/ 0 h 69"/>
                <a:gd name="T16" fmla="*/ 101 w 106"/>
                <a:gd name="T17" fmla="*/ 14 h 69"/>
                <a:gd name="T18" fmla="*/ 89 w 106"/>
                <a:gd name="T19" fmla="*/ 44 h 69"/>
                <a:gd name="T20" fmla="*/ 34 w 106"/>
                <a:gd name="T21" fmla="*/ 68 h 69"/>
                <a:gd name="T22" fmla="*/ 25 w 106"/>
                <a:gd name="T23" fmla="*/ 69 h 69"/>
                <a:gd name="T24" fmla="*/ 24 w 106"/>
                <a:gd name="T25" fmla="*/ 44 h 69"/>
                <a:gd name="T26" fmla="*/ 24 w 106"/>
                <a:gd name="T27" fmla="*/ 44 h 69"/>
                <a:gd name="T28" fmla="*/ 22 w 106"/>
                <a:gd name="T29" fmla="*/ 48 h 69"/>
                <a:gd name="T30" fmla="*/ 25 w 106"/>
                <a:gd name="T31" fmla="*/ 49 h 69"/>
                <a:gd name="T32" fmla="*/ 25 w 106"/>
                <a:gd name="T33" fmla="*/ 49 h 69"/>
                <a:gd name="T34" fmla="*/ 26 w 106"/>
                <a:gd name="T35" fmla="*/ 49 h 69"/>
                <a:gd name="T36" fmla="*/ 81 w 106"/>
                <a:gd name="T37" fmla="*/ 26 h 69"/>
                <a:gd name="T38" fmla="*/ 82 w 106"/>
                <a:gd name="T39" fmla="*/ 22 h 69"/>
                <a:gd name="T40" fmla="*/ 79 w 106"/>
                <a:gd name="T41" fmla="*/ 20 h 69"/>
                <a:gd name="T42" fmla="*/ 79 w 106"/>
                <a:gd name="T43" fmla="*/ 20 h 69"/>
                <a:gd name="T44" fmla="*/ 24 w 106"/>
                <a:gd name="T45"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69">
                  <a:moveTo>
                    <a:pt x="25" y="69"/>
                  </a:moveTo>
                  <a:cubicBezTo>
                    <a:pt x="24" y="69"/>
                    <a:pt x="24" y="69"/>
                    <a:pt x="23" y="69"/>
                  </a:cubicBezTo>
                  <a:cubicBezTo>
                    <a:pt x="15" y="68"/>
                    <a:pt x="7" y="63"/>
                    <a:pt x="4" y="56"/>
                  </a:cubicBezTo>
                  <a:cubicBezTo>
                    <a:pt x="0" y="45"/>
                    <a:pt x="4" y="33"/>
                    <a:pt x="14" y="27"/>
                  </a:cubicBezTo>
                  <a:cubicBezTo>
                    <a:pt x="15" y="26"/>
                    <a:pt x="15" y="26"/>
                    <a:pt x="16" y="25"/>
                  </a:cubicBezTo>
                  <a:cubicBezTo>
                    <a:pt x="71" y="2"/>
                    <a:pt x="71" y="2"/>
                    <a:pt x="71" y="2"/>
                  </a:cubicBezTo>
                  <a:cubicBezTo>
                    <a:pt x="72" y="1"/>
                    <a:pt x="73" y="1"/>
                    <a:pt x="75" y="1"/>
                  </a:cubicBezTo>
                  <a:cubicBezTo>
                    <a:pt x="76" y="0"/>
                    <a:pt x="78" y="0"/>
                    <a:pt x="80" y="0"/>
                  </a:cubicBezTo>
                  <a:cubicBezTo>
                    <a:pt x="89" y="0"/>
                    <a:pt x="97" y="5"/>
                    <a:pt x="101" y="14"/>
                  </a:cubicBezTo>
                  <a:cubicBezTo>
                    <a:pt x="106" y="25"/>
                    <a:pt x="100" y="39"/>
                    <a:pt x="89" y="44"/>
                  </a:cubicBezTo>
                  <a:cubicBezTo>
                    <a:pt x="34" y="68"/>
                    <a:pt x="34" y="68"/>
                    <a:pt x="34" y="68"/>
                  </a:cubicBezTo>
                  <a:cubicBezTo>
                    <a:pt x="31" y="69"/>
                    <a:pt x="28" y="69"/>
                    <a:pt x="25" y="69"/>
                  </a:cubicBezTo>
                  <a:close/>
                  <a:moveTo>
                    <a:pt x="24" y="44"/>
                  </a:moveTo>
                  <a:cubicBezTo>
                    <a:pt x="24" y="44"/>
                    <a:pt x="24" y="44"/>
                    <a:pt x="24" y="44"/>
                  </a:cubicBezTo>
                  <a:cubicBezTo>
                    <a:pt x="22" y="45"/>
                    <a:pt x="22" y="46"/>
                    <a:pt x="22" y="48"/>
                  </a:cubicBezTo>
                  <a:cubicBezTo>
                    <a:pt x="23" y="49"/>
                    <a:pt x="24" y="49"/>
                    <a:pt x="25" y="49"/>
                  </a:cubicBezTo>
                  <a:cubicBezTo>
                    <a:pt x="25" y="49"/>
                    <a:pt x="25" y="49"/>
                    <a:pt x="25" y="49"/>
                  </a:cubicBezTo>
                  <a:cubicBezTo>
                    <a:pt x="26" y="49"/>
                    <a:pt x="26" y="49"/>
                    <a:pt x="26" y="49"/>
                  </a:cubicBezTo>
                  <a:cubicBezTo>
                    <a:pt x="81" y="26"/>
                    <a:pt x="81" y="26"/>
                    <a:pt x="81" y="26"/>
                  </a:cubicBezTo>
                  <a:cubicBezTo>
                    <a:pt x="82" y="25"/>
                    <a:pt x="83" y="23"/>
                    <a:pt x="82" y="22"/>
                  </a:cubicBezTo>
                  <a:cubicBezTo>
                    <a:pt x="82" y="20"/>
                    <a:pt x="80" y="20"/>
                    <a:pt x="79" y="20"/>
                  </a:cubicBezTo>
                  <a:cubicBezTo>
                    <a:pt x="79" y="20"/>
                    <a:pt x="79" y="20"/>
                    <a:pt x="79" y="20"/>
                  </a:cubicBezTo>
                  <a:lnTo>
                    <a:pt x="24"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 name="Freeform 153"/>
            <p:cNvSpPr>
              <a:spLocks noEditPoints="1"/>
            </p:cNvSpPr>
            <p:nvPr/>
          </p:nvSpPr>
          <p:spPr bwMode="auto">
            <a:xfrm>
              <a:off x="9069416" y="2264107"/>
              <a:ext cx="84402" cy="56268"/>
            </a:xfrm>
            <a:custGeom>
              <a:avLst/>
              <a:gdLst>
                <a:gd name="T0" fmla="*/ 62 w 88"/>
                <a:gd name="T1" fmla="*/ 59 h 59"/>
                <a:gd name="T2" fmla="*/ 54 w 88"/>
                <a:gd name="T3" fmla="*/ 58 h 59"/>
                <a:gd name="T4" fmla="*/ 18 w 88"/>
                <a:gd name="T5" fmla="*/ 45 h 59"/>
                <a:gd name="T6" fmla="*/ 4 w 88"/>
                <a:gd name="T7" fmla="*/ 15 h 59"/>
                <a:gd name="T8" fmla="*/ 26 w 88"/>
                <a:gd name="T9" fmla="*/ 0 h 59"/>
                <a:gd name="T10" fmla="*/ 34 w 88"/>
                <a:gd name="T11" fmla="*/ 2 h 59"/>
                <a:gd name="T12" fmla="*/ 70 w 88"/>
                <a:gd name="T13" fmla="*/ 15 h 59"/>
                <a:gd name="T14" fmla="*/ 84 w 88"/>
                <a:gd name="T15" fmla="*/ 44 h 59"/>
                <a:gd name="T16" fmla="*/ 62 w 88"/>
                <a:gd name="T17" fmla="*/ 59 h 59"/>
                <a:gd name="T18" fmla="*/ 26 w 88"/>
                <a:gd name="T19" fmla="*/ 20 h 59"/>
                <a:gd name="T20" fmla="*/ 23 w 88"/>
                <a:gd name="T21" fmla="*/ 22 h 59"/>
                <a:gd name="T22" fmla="*/ 25 w 88"/>
                <a:gd name="T23" fmla="*/ 26 h 59"/>
                <a:gd name="T24" fmla="*/ 61 w 88"/>
                <a:gd name="T25" fmla="*/ 39 h 59"/>
                <a:gd name="T26" fmla="*/ 65 w 88"/>
                <a:gd name="T27" fmla="*/ 38 h 59"/>
                <a:gd name="T28" fmla="*/ 63 w 88"/>
                <a:gd name="T29" fmla="*/ 34 h 59"/>
                <a:gd name="T30" fmla="*/ 27 w 88"/>
                <a:gd name="T31" fmla="*/ 20 h 59"/>
                <a:gd name="T32" fmla="*/ 26 w 88"/>
                <a:gd name="T3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59">
                  <a:moveTo>
                    <a:pt x="62" y="59"/>
                  </a:moveTo>
                  <a:cubicBezTo>
                    <a:pt x="60" y="59"/>
                    <a:pt x="57" y="59"/>
                    <a:pt x="54" y="58"/>
                  </a:cubicBezTo>
                  <a:cubicBezTo>
                    <a:pt x="18" y="45"/>
                    <a:pt x="18" y="45"/>
                    <a:pt x="18" y="45"/>
                  </a:cubicBezTo>
                  <a:cubicBezTo>
                    <a:pt x="6" y="40"/>
                    <a:pt x="0" y="27"/>
                    <a:pt x="4" y="15"/>
                  </a:cubicBezTo>
                  <a:cubicBezTo>
                    <a:pt x="8" y="6"/>
                    <a:pt x="16" y="0"/>
                    <a:pt x="26" y="0"/>
                  </a:cubicBezTo>
                  <a:cubicBezTo>
                    <a:pt x="29" y="0"/>
                    <a:pt x="31" y="1"/>
                    <a:pt x="34" y="2"/>
                  </a:cubicBezTo>
                  <a:cubicBezTo>
                    <a:pt x="70" y="15"/>
                    <a:pt x="70" y="15"/>
                    <a:pt x="70" y="15"/>
                  </a:cubicBezTo>
                  <a:cubicBezTo>
                    <a:pt x="82" y="19"/>
                    <a:pt x="88" y="32"/>
                    <a:pt x="84" y="44"/>
                  </a:cubicBezTo>
                  <a:cubicBezTo>
                    <a:pt x="80" y="53"/>
                    <a:pt x="72" y="59"/>
                    <a:pt x="62" y="59"/>
                  </a:cubicBezTo>
                  <a:close/>
                  <a:moveTo>
                    <a:pt x="26" y="20"/>
                  </a:moveTo>
                  <a:cubicBezTo>
                    <a:pt x="25" y="20"/>
                    <a:pt x="24" y="21"/>
                    <a:pt x="23" y="22"/>
                  </a:cubicBezTo>
                  <a:cubicBezTo>
                    <a:pt x="23" y="24"/>
                    <a:pt x="23" y="25"/>
                    <a:pt x="25" y="26"/>
                  </a:cubicBezTo>
                  <a:cubicBezTo>
                    <a:pt x="61" y="39"/>
                    <a:pt x="61" y="39"/>
                    <a:pt x="61" y="39"/>
                  </a:cubicBezTo>
                  <a:cubicBezTo>
                    <a:pt x="63" y="40"/>
                    <a:pt x="64" y="39"/>
                    <a:pt x="65" y="38"/>
                  </a:cubicBezTo>
                  <a:cubicBezTo>
                    <a:pt x="65" y="36"/>
                    <a:pt x="65" y="34"/>
                    <a:pt x="63" y="34"/>
                  </a:cubicBezTo>
                  <a:cubicBezTo>
                    <a:pt x="27" y="20"/>
                    <a:pt x="27" y="20"/>
                    <a:pt x="27" y="20"/>
                  </a:cubicBezTo>
                  <a:cubicBezTo>
                    <a:pt x="27" y="20"/>
                    <a:pt x="26" y="20"/>
                    <a:pt x="2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54"/>
            <p:cNvSpPr>
              <a:spLocks noEditPoints="1"/>
            </p:cNvSpPr>
            <p:nvPr/>
          </p:nvSpPr>
          <p:spPr bwMode="auto">
            <a:xfrm>
              <a:off x="9061248" y="2230528"/>
              <a:ext cx="91663" cy="60806"/>
            </a:xfrm>
            <a:custGeom>
              <a:avLst/>
              <a:gdLst>
                <a:gd name="T0" fmla="*/ 70 w 95"/>
                <a:gd name="T1" fmla="*/ 64 h 64"/>
                <a:gd name="T2" fmla="*/ 61 w 95"/>
                <a:gd name="T3" fmla="*/ 63 h 64"/>
                <a:gd name="T4" fmla="*/ 17 w 95"/>
                <a:gd name="T5" fmla="*/ 44 h 64"/>
                <a:gd name="T6" fmla="*/ 5 w 95"/>
                <a:gd name="T7" fmla="*/ 14 h 64"/>
                <a:gd name="T8" fmla="*/ 24 w 95"/>
                <a:gd name="T9" fmla="*/ 0 h 64"/>
                <a:gd name="T10" fmla="*/ 29 w 95"/>
                <a:gd name="T11" fmla="*/ 1 h 64"/>
                <a:gd name="T12" fmla="*/ 76 w 95"/>
                <a:gd name="T13" fmla="*/ 21 h 64"/>
                <a:gd name="T14" fmla="*/ 77 w 95"/>
                <a:gd name="T15" fmla="*/ 21 h 64"/>
                <a:gd name="T16" fmla="*/ 84 w 95"/>
                <a:gd name="T17" fmla="*/ 24 h 64"/>
                <a:gd name="T18" fmla="*/ 91 w 95"/>
                <a:gd name="T19" fmla="*/ 50 h 64"/>
                <a:gd name="T20" fmla="*/ 70 w 95"/>
                <a:gd name="T21" fmla="*/ 64 h 64"/>
                <a:gd name="T22" fmla="*/ 24 w 95"/>
                <a:gd name="T23" fmla="*/ 21 h 64"/>
                <a:gd name="T24" fmla="*/ 23 w 95"/>
                <a:gd name="T25" fmla="*/ 22 h 64"/>
                <a:gd name="T26" fmla="*/ 25 w 95"/>
                <a:gd name="T27" fmla="*/ 26 h 64"/>
                <a:gd name="T28" fmla="*/ 69 w 95"/>
                <a:gd name="T29" fmla="*/ 44 h 64"/>
                <a:gd name="T30" fmla="*/ 73 w 95"/>
                <a:gd name="T31" fmla="*/ 43 h 64"/>
                <a:gd name="T32" fmla="*/ 73 w 95"/>
                <a:gd name="T33" fmla="*/ 41 h 64"/>
                <a:gd name="T34" fmla="*/ 68 w 95"/>
                <a:gd name="T35" fmla="*/ 40 h 64"/>
                <a:gd name="T36" fmla="*/ 24 w 95"/>
                <a:gd name="T37"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4">
                  <a:moveTo>
                    <a:pt x="70" y="64"/>
                  </a:moveTo>
                  <a:cubicBezTo>
                    <a:pt x="67" y="64"/>
                    <a:pt x="64" y="64"/>
                    <a:pt x="61" y="63"/>
                  </a:cubicBezTo>
                  <a:cubicBezTo>
                    <a:pt x="17" y="44"/>
                    <a:pt x="17" y="44"/>
                    <a:pt x="17" y="44"/>
                  </a:cubicBezTo>
                  <a:cubicBezTo>
                    <a:pt x="6" y="39"/>
                    <a:pt x="0" y="26"/>
                    <a:pt x="5" y="14"/>
                  </a:cubicBezTo>
                  <a:cubicBezTo>
                    <a:pt x="8" y="6"/>
                    <a:pt x="15" y="1"/>
                    <a:pt x="24" y="0"/>
                  </a:cubicBezTo>
                  <a:cubicBezTo>
                    <a:pt x="26" y="0"/>
                    <a:pt x="27" y="0"/>
                    <a:pt x="29" y="1"/>
                  </a:cubicBezTo>
                  <a:cubicBezTo>
                    <a:pt x="76" y="21"/>
                    <a:pt x="76" y="21"/>
                    <a:pt x="76" y="21"/>
                  </a:cubicBezTo>
                  <a:cubicBezTo>
                    <a:pt x="76" y="21"/>
                    <a:pt x="77" y="21"/>
                    <a:pt x="77" y="21"/>
                  </a:cubicBezTo>
                  <a:cubicBezTo>
                    <a:pt x="80" y="21"/>
                    <a:pt x="82" y="22"/>
                    <a:pt x="84" y="24"/>
                  </a:cubicBezTo>
                  <a:cubicBezTo>
                    <a:pt x="92" y="30"/>
                    <a:pt x="95" y="41"/>
                    <a:pt x="91" y="50"/>
                  </a:cubicBezTo>
                  <a:cubicBezTo>
                    <a:pt x="88" y="59"/>
                    <a:pt x="79" y="64"/>
                    <a:pt x="70" y="64"/>
                  </a:cubicBezTo>
                  <a:close/>
                  <a:moveTo>
                    <a:pt x="24" y="21"/>
                  </a:moveTo>
                  <a:cubicBezTo>
                    <a:pt x="24" y="21"/>
                    <a:pt x="24" y="21"/>
                    <a:pt x="23" y="22"/>
                  </a:cubicBezTo>
                  <a:cubicBezTo>
                    <a:pt x="23" y="23"/>
                    <a:pt x="24" y="25"/>
                    <a:pt x="25" y="26"/>
                  </a:cubicBezTo>
                  <a:cubicBezTo>
                    <a:pt x="69" y="44"/>
                    <a:pt x="69" y="44"/>
                    <a:pt x="69" y="44"/>
                  </a:cubicBezTo>
                  <a:cubicBezTo>
                    <a:pt x="70" y="45"/>
                    <a:pt x="72" y="44"/>
                    <a:pt x="73" y="43"/>
                  </a:cubicBezTo>
                  <a:cubicBezTo>
                    <a:pt x="73" y="42"/>
                    <a:pt x="73" y="42"/>
                    <a:pt x="73" y="41"/>
                  </a:cubicBezTo>
                  <a:cubicBezTo>
                    <a:pt x="71" y="41"/>
                    <a:pt x="70" y="40"/>
                    <a:pt x="68" y="40"/>
                  </a:cubicBezTo>
                  <a:lnTo>
                    <a:pt x="24"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 name="Freeform 155"/>
            <p:cNvSpPr>
              <a:spLocks noEditPoints="1"/>
            </p:cNvSpPr>
            <p:nvPr/>
          </p:nvSpPr>
          <p:spPr bwMode="auto">
            <a:xfrm>
              <a:off x="9073953" y="2185151"/>
              <a:ext cx="88940" cy="61713"/>
            </a:xfrm>
            <a:custGeom>
              <a:avLst/>
              <a:gdLst>
                <a:gd name="T0" fmla="*/ 70 w 93"/>
                <a:gd name="T1" fmla="*/ 64 h 64"/>
                <a:gd name="T2" fmla="*/ 65 w 93"/>
                <a:gd name="T3" fmla="*/ 63 h 64"/>
                <a:gd name="T4" fmla="*/ 65 w 93"/>
                <a:gd name="T5" fmla="*/ 63 h 64"/>
                <a:gd name="T6" fmla="*/ 65 w 93"/>
                <a:gd name="T7" fmla="*/ 63 h 64"/>
                <a:gd name="T8" fmla="*/ 65 w 93"/>
                <a:gd name="T9" fmla="*/ 63 h 64"/>
                <a:gd name="T10" fmla="*/ 10 w 93"/>
                <a:gd name="T11" fmla="*/ 39 h 64"/>
                <a:gd name="T12" fmla="*/ 10 w 93"/>
                <a:gd name="T13" fmla="*/ 39 h 64"/>
                <a:gd name="T14" fmla="*/ 3 w 93"/>
                <a:gd name="T15" fmla="*/ 34 h 64"/>
                <a:gd name="T16" fmla="*/ 2 w 93"/>
                <a:gd name="T17" fmla="*/ 14 h 64"/>
                <a:gd name="T18" fmla="*/ 23 w 93"/>
                <a:gd name="T19" fmla="*/ 0 h 64"/>
                <a:gd name="T20" fmla="*/ 32 w 93"/>
                <a:gd name="T21" fmla="*/ 2 h 64"/>
                <a:gd name="T22" fmla="*/ 76 w 93"/>
                <a:gd name="T23" fmla="*/ 21 h 64"/>
                <a:gd name="T24" fmla="*/ 89 w 93"/>
                <a:gd name="T25" fmla="*/ 51 h 64"/>
                <a:gd name="T26" fmla="*/ 73 w 93"/>
                <a:gd name="T27" fmla="*/ 64 h 64"/>
                <a:gd name="T28" fmla="*/ 70 w 93"/>
                <a:gd name="T29" fmla="*/ 64 h 64"/>
                <a:gd name="T30" fmla="*/ 21 w 93"/>
                <a:gd name="T31" fmla="*/ 22 h 64"/>
                <a:gd name="T32" fmla="*/ 70 w 93"/>
                <a:gd name="T33" fmla="*/ 43 h 64"/>
                <a:gd name="T34" fmla="*/ 70 w 93"/>
                <a:gd name="T35" fmla="*/ 43 h 64"/>
                <a:gd name="T36" fmla="*/ 69 w 93"/>
                <a:gd name="T37" fmla="*/ 39 h 64"/>
                <a:gd name="T38" fmla="*/ 24 w 93"/>
                <a:gd name="T39" fmla="*/ 21 h 64"/>
                <a:gd name="T40" fmla="*/ 21 w 93"/>
                <a:gd name="T41" fmla="*/ 2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64">
                  <a:moveTo>
                    <a:pt x="70" y="64"/>
                  </a:moveTo>
                  <a:cubicBezTo>
                    <a:pt x="69" y="64"/>
                    <a:pt x="67" y="64"/>
                    <a:pt x="65" y="63"/>
                  </a:cubicBezTo>
                  <a:cubicBezTo>
                    <a:pt x="65" y="63"/>
                    <a:pt x="65" y="63"/>
                    <a:pt x="65" y="63"/>
                  </a:cubicBezTo>
                  <a:cubicBezTo>
                    <a:pt x="65" y="63"/>
                    <a:pt x="65" y="63"/>
                    <a:pt x="65" y="63"/>
                  </a:cubicBezTo>
                  <a:cubicBezTo>
                    <a:pt x="65" y="63"/>
                    <a:pt x="65" y="63"/>
                    <a:pt x="65" y="63"/>
                  </a:cubicBezTo>
                  <a:cubicBezTo>
                    <a:pt x="10" y="39"/>
                    <a:pt x="10" y="39"/>
                    <a:pt x="10" y="39"/>
                  </a:cubicBezTo>
                  <a:cubicBezTo>
                    <a:pt x="10" y="39"/>
                    <a:pt x="10" y="39"/>
                    <a:pt x="10" y="39"/>
                  </a:cubicBezTo>
                  <a:cubicBezTo>
                    <a:pt x="7" y="38"/>
                    <a:pt x="5" y="36"/>
                    <a:pt x="3" y="34"/>
                  </a:cubicBezTo>
                  <a:cubicBezTo>
                    <a:pt x="0" y="28"/>
                    <a:pt x="0" y="21"/>
                    <a:pt x="2" y="14"/>
                  </a:cubicBezTo>
                  <a:cubicBezTo>
                    <a:pt x="6" y="6"/>
                    <a:pt x="14" y="0"/>
                    <a:pt x="23" y="0"/>
                  </a:cubicBezTo>
                  <a:cubicBezTo>
                    <a:pt x="26" y="0"/>
                    <a:pt x="29" y="1"/>
                    <a:pt x="32" y="2"/>
                  </a:cubicBezTo>
                  <a:cubicBezTo>
                    <a:pt x="76" y="21"/>
                    <a:pt x="76" y="21"/>
                    <a:pt x="76" y="21"/>
                  </a:cubicBezTo>
                  <a:cubicBezTo>
                    <a:pt x="88" y="26"/>
                    <a:pt x="93" y="39"/>
                    <a:pt x="89" y="51"/>
                  </a:cubicBezTo>
                  <a:cubicBezTo>
                    <a:pt x="86" y="57"/>
                    <a:pt x="80" y="62"/>
                    <a:pt x="73" y="64"/>
                  </a:cubicBezTo>
                  <a:cubicBezTo>
                    <a:pt x="72" y="64"/>
                    <a:pt x="71" y="64"/>
                    <a:pt x="70" y="64"/>
                  </a:cubicBezTo>
                  <a:close/>
                  <a:moveTo>
                    <a:pt x="21" y="22"/>
                  </a:moveTo>
                  <a:cubicBezTo>
                    <a:pt x="70" y="43"/>
                    <a:pt x="70" y="43"/>
                    <a:pt x="70" y="43"/>
                  </a:cubicBezTo>
                  <a:cubicBezTo>
                    <a:pt x="70" y="43"/>
                    <a:pt x="70" y="43"/>
                    <a:pt x="70" y="43"/>
                  </a:cubicBezTo>
                  <a:cubicBezTo>
                    <a:pt x="71" y="41"/>
                    <a:pt x="70" y="40"/>
                    <a:pt x="69" y="39"/>
                  </a:cubicBezTo>
                  <a:cubicBezTo>
                    <a:pt x="24" y="21"/>
                    <a:pt x="24" y="21"/>
                    <a:pt x="24" y="21"/>
                  </a:cubicBezTo>
                  <a:cubicBezTo>
                    <a:pt x="23" y="20"/>
                    <a:pt x="22" y="20"/>
                    <a:pt x="21"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 name="Freeform 156"/>
            <p:cNvSpPr>
              <a:spLocks noEditPoints="1"/>
            </p:cNvSpPr>
            <p:nvPr/>
          </p:nvSpPr>
          <p:spPr bwMode="auto">
            <a:xfrm>
              <a:off x="9057618" y="2203302"/>
              <a:ext cx="101646" cy="66251"/>
            </a:xfrm>
            <a:custGeom>
              <a:avLst/>
              <a:gdLst>
                <a:gd name="T0" fmla="*/ 81 w 106"/>
                <a:gd name="T1" fmla="*/ 69 h 69"/>
                <a:gd name="T2" fmla="*/ 72 w 106"/>
                <a:gd name="T3" fmla="*/ 68 h 69"/>
                <a:gd name="T4" fmla="*/ 17 w 106"/>
                <a:gd name="T5" fmla="*/ 44 h 69"/>
                <a:gd name="T6" fmla="*/ 5 w 106"/>
                <a:gd name="T7" fmla="*/ 14 h 69"/>
                <a:gd name="T8" fmla="*/ 26 w 106"/>
                <a:gd name="T9" fmla="*/ 0 h 69"/>
                <a:gd name="T10" fmla="*/ 31 w 106"/>
                <a:gd name="T11" fmla="*/ 1 h 69"/>
                <a:gd name="T12" fmla="*/ 35 w 106"/>
                <a:gd name="T13" fmla="*/ 2 h 69"/>
                <a:gd name="T14" fmla="*/ 90 w 106"/>
                <a:gd name="T15" fmla="*/ 25 h 69"/>
                <a:gd name="T16" fmla="*/ 92 w 106"/>
                <a:gd name="T17" fmla="*/ 27 h 69"/>
                <a:gd name="T18" fmla="*/ 102 w 106"/>
                <a:gd name="T19" fmla="*/ 56 h 69"/>
                <a:gd name="T20" fmla="*/ 83 w 106"/>
                <a:gd name="T21" fmla="*/ 69 h 69"/>
                <a:gd name="T22" fmla="*/ 81 w 106"/>
                <a:gd name="T23" fmla="*/ 69 h 69"/>
                <a:gd name="T24" fmla="*/ 26 w 106"/>
                <a:gd name="T25" fmla="*/ 20 h 69"/>
                <a:gd name="T26" fmla="*/ 24 w 106"/>
                <a:gd name="T27" fmla="*/ 22 h 69"/>
                <a:gd name="T28" fmla="*/ 25 w 106"/>
                <a:gd name="T29" fmla="*/ 26 h 69"/>
                <a:gd name="T30" fmla="*/ 80 w 106"/>
                <a:gd name="T31" fmla="*/ 49 h 69"/>
                <a:gd name="T32" fmla="*/ 81 w 106"/>
                <a:gd name="T33" fmla="*/ 49 h 69"/>
                <a:gd name="T34" fmla="*/ 81 w 106"/>
                <a:gd name="T35" fmla="*/ 49 h 69"/>
                <a:gd name="T36" fmla="*/ 84 w 106"/>
                <a:gd name="T37" fmla="*/ 48 h 69"/>
                <a:gd name="T38" fmla="*/ 82 w 106"/>
                <a:gd name="T39" fmla="*/ 44 h 69"/>
                <a:gd name="T40" fmla="*/ 82 w 106"/>
                <a:gd name="T41" fmla="*/ 44 h 69"/>
                <a:gd name="T42" fmla="*/ 82 w 106"/>
                <a:gd name="T43" fmla="*/ 44 h 69"/>
                <a:gd name="T44" fmla="*/ 82 w 106"/>
                <a:gd name="T45" fmla="*/ 44 h 69"/>
                <a:gd name="T46" fmla="*/ 27 w 106"/>
                <a:gd name="T47" fmla="*/ 20 h 69"/>
                <a:gd name="T48" fmla="*/ 27 w 106"/>
                <a:gd name="T49" fmla="*/ 20 h 69"/>
                <a:gd name="T50" fmla="*/ 26 w 106"/>
                <a:gd name="T5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69">
                  <a:moveTo>
                    <a:pt x="81" y="69"/>
                  </a:moveTo>
                  <a:cubicBezTo>
                    <a:pt x="78" y="69"/>
                    <a:pt x="75" y="69"/>
                    <a:pt x="72" y="68"/>
                  </a:cubicBezTo>
                  <a:cubicBezTo>
                    <a:pt x="17" y="44"/>
                    <a:pt x="17" y="44"/>
                    <a:pt x="17" y="44"/>
                  </a:cubicBezTo>
                  <a:cubicBezTo>
                    <a:pt x="6" y="39"/>
                    <a:pt x="0" y="25"/>
                    <a:pt x="5" y="14"/>
                  </a:cubicBezTo>
                  <a:cubicBezTo>
                    <a:pt x="9" y="5"/>
                    <a:pt x="17" y="0"/>
                    <a:pt x="26" y="0"/>
                  </a:cubicBezTo>
                  <a:cubicBezTo>
                    <a:pt x="28" y="0"/>
                    <a:pt x="30" y="0"/>
                    <a:pt x="31" y="1"/>
                  </a:cubicBezTo>
                  <a:cubicBezTo>
                    <a:pt x="33" y="1"/>
                    <a:pt x="34" y="1"/>
                    <a:pt x="35" y="2"/>
                  </a:cubicBezTo>
                  <a:cubicBezTo>
                    <a:pt x="90" y="25"/>
                    <a:pt x="90" y="25"/>
                    <a:pt x="90" y="25"/>
                  </a:cubicBezTo>
                  <a:cubicBezTo>
                    <a:pt x="91" y="26"/>
                    <a:pt x="91" y="26"/>
                    <a:pt x="92" y="27"/>
                  </a:cubicBezTo>
                  <a:cubicBezTo>
                    <a:pt x="102" y="33"/>
                    <a:pt x="106" y="45"/>
                    <a:pt x="102" y="56"/>
                  </a:cubicBezTo>
                  <a:cubicBezTo>
                    <a:pt x="99" y="63"/>
                    <a:pt x="91" y="68"/>
                    <a:pt x="83" y="69"/>
                  </a:cubicBezTo>
                  <a:cubicBezTo>
                    <a:pt x="82" y="69"/>
                    <a:pt x="82" y="69"/>
                    <a:pt x="81" y="69"/>
                  </a:cubicBezTo>
                  <a:close/>
                  <a:moveTo>
                    <a:pt x="26" y="20"/>
                  </a:moveTo>
                  <a:cubicBezTo>
                    <a:pt x="25" y="20"/>
                    <a:pt x="24" y="20"/>
                    <a:pt x="24" y="22"/>
                  </a:cubicBezTo>
                  <a:cubicBezTo>
                    <a:pt x="23" y="23"/>
                    <a:pt x="24" y="25"/>
                    <a:pt x="25" y="26"/>
                  </a:cubicBezTo>
                  <a:cubicBezTo>
                    <a:pt x="80" y="49"/>
                    <a:pt x="80" y="49"/>
                    <a:pt x="80" y="49"/>
                  </a:cubicBezTo>
                  <a:cubicBezTo>
                    <a:pt x="80" y="49"/>
                    <a:pt x="81" y="49"/>
                    <a:pt x="81" y="49"/>
                  </a:cubicBezTo>
                  <a:cubicBezTo>
                    <a:pt x="81" y="49"/>
                    <a:pt x="81" y="49"/>
                    <a:pt x="81" y="49"/>
                  </a:cubicBezTo>
                  <a:cubicBezTo>
                    <a:pt x="82" y="49"/>
                    <a:pt x="83" y="49"/>
                    <a:pt x="84" y="48"/>
                  </a:cubicBezTo>
                  <a:cubicBezTo>
                    <a:pt x="84" y="46"/>
                    <a:pt x="84" y="45"/>
                    <a:pt x="82" y="44"/>
                  </a:cubicBezTo>
                  <a:cubicBezTo>
                    <a:pt x="82" y="44"/>
                    <a:pt x="82" y="44"/>
                    <a:pt x="82" y="44"/>
                  </a:cubicBezTo>
                  <a:cubicBezTo>
                    <a:pt x="82" y="44"/>
                    <a:pt x="82" y="44"/>
                    <a:pt x="82" y="44"/>
                  </a:cubicBezTo>
                  <a:cubicBezTo>
                    <a:pt x="82" y="44"/>
                    <a:pt x="82" y="44"/>
                    <a:pt x="82" y="44"/>
                  </a:cubicBezTo>
                  <a:cubicBezTo>
                    <a:pt x="27" y="20"/>
                    <a:pt x="27" y="20"/>
                    <a:pt x="27" y="20"/>
                  </a:cubicBezTo>
                  <a:cubicBezTo>
                    <a:pt x="27" y="20"/>
                    <a:pt x="27" y="20"/>
                    <a:pt x="27" y="20"/>
                  </a:cubicBezTo>
                  <a:cubicBezTo>
                    <a:pt x="27" y="20"/>
                    <a:pt x="26" y="20"/>
                    <a:pt x="2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85" name="Group 184">
            <a:extLst>
              <a:ext uri="{C183D7F6-B498-43B3-948B-1728B52AA6E4}">
                <adec:decorative xmlns:adec="http://schemas.microsoft.com/office/drawing/2017/decorative" val="1"/>
              </a:ext>
            </a:extLst>
          </p:cNvPr>
          <p:cNvGrpSpPr/>
          <p:nvPr/>
        </p:nvGrpSpPr>
        <p:grpSpPr>
          <a:xfrm>
            <a:off x="11316759" y="3386093"/>
            <a:ext cx="686676" cy="664620"/>
            <a:chOff x="2800172" y="3190406"/>
            <a:chExt cx="708496" cy="702082"/>
          </a:xfrm>
          <a:solidFill>
            <a:schemeClr val="accent1">
              <a:lumMod val="60000"/>
              <a:lumOff val="40000"/>
            </a:schemeClr>
          </a:solidFill>
        </p:grpSpPr>
        <p:sp>
          <p:nvSpPr>
            <p:cNvPr id="186" name="Freeform 381"/>
            <p:cNvSpPr>
              <a:spLocks noEditPoints="1"/>
            </p:cNvSpPr>
            <p:nvPr/>
          </p:nvSpPr>
          <p:spPr bwMode="auto">
            <a:xfrm>
              <a:off x="2925202" y="3289787"/>
              <a:ext cx="317379" cy="333409"/>
            </a:xfrm>
            <a:custGeom>
              <a:avLst/>
              <a:gdLst>
                <a:gd name="T0" fmla="*/ 350 w 394"/>
                <a:gd name="T1" fmla="*/ 282 h 419"/>
                <a:gd name="T2" fmla="*/ 261 w 394"/>
                <a:gd name="T3" fmla="*/ 249 h 419"/>
                <a:gd name="T4" fmla="*/ 292 w 394"/>
                <a:gd name="T5" fmla="*/ 182 h 419"/>
                <a:gd name="T6" fmla="*/ 297 w 394"/>
                <a:gd name="T7" fmla="*/ 106 h 419"/>
                <a:gd name="T8" fmla="*/ 197 w 394"/>
                <a:gd name="T9" fmla="*/ 0 h 419"/>
                <a:gd name="T10" fmla="*/ 97 w 394"/>
                <a:gd name="T11" fmla="*/ 106 h 419"/>
                <a:gd name="T12" fmla="*/ 102 w 394"/>
                <a:gd name="T13" fmla="*/ 182 h 419"/>
                <a:gd name="T14" fmla="*/ 133 w 394"/>
                <a:gd name="T15" fmla="*/ 249 h 419"/>
                <a:gd name="T16" fmla="*/ 43 w 394"/>
                <a:gd name="T17" fmla="*/ 282 h 419"/>
                <a:gd name="T18" fmla="*/ 0 w 394"/>
                <a:gd name="T19" fmla="*/ 402 h 419"/>
                <a:gd name="T20" fmla="*/ 11 w 394"/>
                <a:gd name="T21" fmla="*/ 418 h 419"/>
                <a:gd name="T22" fmla="*/ 28 w 394"/>
                <a:gd name="T23" fmla="*/ 407 h 419"/>
                <a:gd name="T24" fmla="*/ 61 w 394"/>
                <a:gd name="T25" fmla="*/ 304 h 419"/>
                <a:gd name="T26" fmla="*/ 80 w 394"/>
                <a:gd name="T27" fmla="*/ 294 h 419"/>
                <a:gd name="T28" fmla="*/ 137 w 394"/>
                <a:gd name="T29" fmla="*/ 277 h 419"/>
                <a:gd name="T30" fmla="*/ 183 w 394"/>
                <a:gd name="T31" fmla="*/ 357 h 419"/>
                <a:gd name="T32" fmla="*/ 211 w 394"/>
                <a:gd name="T33" fmla="*/ 357 h 419"/>
                <a:gd name="T34" fmla="*/ 257 w 394"/>
                <a:gd name="T35" fmla="*/ 277 h 419"/>
                <a:gd name="T36" fmla="*/ 315 w 394"/>
                <a:gd name="T37" fmla="*/ 294 h 419"/>
                <a:gd name="T38" fmla="*/ 333 w 394"/>
                <a:gd name="T39" fmla="*/ 304 h 419"/>
                <a:gd name="T40" fmla="*/ 366 w 394"/>
                <a:gd name="T41" fmla="*/ 407 h 419"/>
                <a:gd name="T42" fmla="*/ 383 w 394"/>
                <a:gd name="T43" fmla="*/ 418 h 419"/>
                <a:gd name="T44" fmla="*/ 394 w 394"/>
                <a:gd name="T45" fmla="*/ 402 h 419"/>
                <a:gd name="T46" fmla="*/ 233 w 394"/>
                <a:gd name="T47" fmla="*/ 218 h 419"/>
                <a:gd name="T48" fmla="*/ 230 w 394"/>
                <a:gd name="T49" fmla="*/ 226 h 419"/>
                <a:gd name="T50" fmla="*/ 235 w 394"/>
                <a:gd name="T51" fmla="*/ 259 h 419"/>
                <a:gd name="T52" fmla="*/ 159 w 394"/>
                <a:gd name="T53" fmla="*/ 259 h 419"/>
                <a:gd name="T54" fmla="*/ 164 w 394"/>
                <a:gd name="T55" fmla="*/ 226 h 419"/>
                <a:gd name="T56" fmla="*/ 161 w 394"/>
                <a:gd name="T57" fmla="*/ 218 h 419"/>
                <a:gd name="T58" fmla="*/ 127 w 394"/>
                <a:gd name="T59" fmla="*/ 167 h 419"/>
                <a:gd name="T60" fmla="*/ 125 w 394"/>
                <a:gd name="T61" fmla="*/ 158 h 419"/>
                <a:gd name="T62" fmla="*/ 115 w 394"/>
                <a:gd name="T63" fmla="*/ 157 h 419"/>
                <a:gd name="T64" fmla="*/ 114 w 394"/>
                <a:gd name="T65" fmla="*/ 128 h 419"/>
                <a:gd name="T66" fmla="*/ 117 w 394"/>
                <a:gd name="T67" fmla="*/ 127 h 419"/>
                <a:gd name="T68" fmla="*/ 119 w 394"/>
                <a:gd name="T69" fmla="*/ 126 h 419"/>
                <a:gd name="T70" fmla="*/ 121 w 394"/>
                <a:gd name="T71" fmla="*/ 124 h 419"/>
                <a:gd name="T72" fmla="*/ 123 w 394"/>
                <a:gd name="T73" fmla="*/ 122 h 419"/>
                <a:gd name="T74" fmla="*/ 124 w 394"/>
                <a:gd name="T75" fmla="*/ 119 h 419"/>
                <a:gd name="T76" fmla="*/ 124 w 394"/>
                <a:gd name="T77" fmla="*/ 117 h 419"/>
                <a:gd name="T78" fmla="*/ 125 w 394"/>
                <a:gd name="T79" fmla="*/ 114 h 419"/>
                <a:gd name="T80" fmla="*/ 140 w 394"/>
                <a:gd name="T81" fmla="*/ 69 h 419"/>
                <a:gd name="T82" fmla="*/ 167 w 394"/>
                <a:gd name="T83" fmla="*/ 73 h 419"/>
                <a:gd name="T84" fmla="*/ 178 w 394"/>
                <a:gd name="T85" fmla="*/ 78 h 419"/>
                <a:gd name="T86" fmla="*/ 237 w 394"/>
                <a:gd name="T87" fmla="*/ 94 h 419"/>
                <a:gd name="T88" fmla="*/ 269 w 394"/>
                <a:gd name="T89" fmla="*/ 114 h 419"/>
                <a:gd name="T90" fmla="*/ 269 w 394"/>
                <a:gd name="T91" fmla="*/ 115 h 419"/>
                <a:gd name="T92" fmla="*/ 270 w 394"/>
                <a:gd name="T93" fmla="*/ 121 h 419"/>
                <a:gd name="T94" fmla="*/ 271 w 394"/>
                <a:gd name="T95" fmla="*/ 123 h 419"/>
                <a:gd name="T96" fmla="*/ 273 w 394"/>
                <a:gd name="T97" fmla="*/ 124 h 419"/>
                <a:gd name="T98" fmla="*/ 279 w 394"/>
                <a:gd name="T99" fmla="*/ 128 h 419"/>
                <a:gd name="T100" fmla="*/ 279 w 394"/>
                <a:gd name="T101" fmla="*/ 157 h 419"/>
                <a:gd name="T102" fmla="*/ 269 w 394"/>
                <a:gd name="T103" fmla="*/ 158 h 419"/>
                <a:gd name="T104" fmla="*/ 267 w 394"/>
                <a:gd name="T105" fmla="*/ 167 h 419"/>
                <a:gd name="T106" fmla="*/ 233 w 394"/>
                <a:gd name="T107" fmla="*/ 218 h 419"/>
                <a:gd name="T108" fmla="*/ 226 w 394"/>
                <a:gd name="T109" fmla="*/ 66 h 419"/>
                <a:gd name="T110" fmla="*/ 179 w 394"/>
                <a:gd name="T111" fmla="*/ 48 h 419"/>
                <a:gd name="T112" fmla="*/ 197 w 394"/>
                <a:gd name="T113" fmla="*/ 28 h 419"/>
                <a:gd name="T114" fmla="*/ 258 w 394"/>
                <a:gd name="T115" fmla="*/ 6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 h="419">
                  <a:moveTo>
                    <a:pt x="379" y="330"/>
                  </a:moveTo>
                  <a:cubicBezTo>
                    <a:pt x="376" y="311"/>
                    <a:pt x="365" y="294"/>
                    <a:pt x="350" y="282"/>
                  </a:cubicBezTo>
                  <a:cubicBezTo>
                    <a:pt x="341" y="274"/>
                    <a:pt x="331" y="269"/>
                    <a:pt x="321" y="267"/>
                  </a:cubicBezTo>
                  <a:cubicBezTo>
                    <a:pt x="261" y="249"/>
                    <a:pt x="261" y="249"/>
                    <a:pt x="261" y="249"/>
                  </a:cubicBezTo>
                  <a:cubicBezTo>
                    <a:pt x="259" y="233"/>
                    <a:pt x="259" y="233"/>
                    <a:pt x="259" y="233"/>
                  </a:cubicBezTo>
                  <a:cubicBezTo>
                    <a:pt x="274" y="220"/>
                    <a:pt x="285" y="202"/>
                    <a:pt x="292" y="182"/>
                  </a:cubicBezTo>
                  <a:cubicBezTo>
                    <a:pt x="305" y="176"/>
                    <a:pt x="314" y="161"/>
                    <a:pt x="314" y="143"/>
                  </a:cubicBezTo>
                  <a:cubicBezTo>
                    <a:pt x="314" y="127"/>
                    <a:pt x="307" y="113"/>
                    <a:pt x="297" y="106"/>
                  </a:cubicBezTo>
                  <a:cubicBezTo>
                    <a:pt x="296" y="88"/>
                    <a:pt x="291" y="53"/>
                    <a:pt x="267" y="27"/>
                  </a:cubicBezTo>
                  <a:cubicBezTo>
                    <a:pt x="250" y="9"/>
                    <a:pt x="226" y="0"/>
                    <a:pt x="197" y="0"/>
                  </a:cubicBezTo>
                  <a:cubicBezTo>
                    <a:pt x="168" y="0"/>
                    <a:pt x="144" y="9"/>
                    <a:pt x="127" y="27"/>
                  </a:cubicBezTo>
                  <a:cubicBezTo>
                    <a:pt x="102" y="53"/>
                    <a:pt x="97" y="88"/>
                    <a:pt x="97" y="106"/>
                  </a:cubicBezTo>
                  <a:cubicBezTo>
                    <a:pt x="87" y="114"/>
                    <a:pt x="80" y="128"/>
                    <a:pt x="80" y="143"/>
                  </a:cubicBezTo>
                  <a:cubicBezTo>
                    <a:pt x="80" y="160"/>
                    <a:pt x="89" y="176"/>
                    <a:pt x="102" y="182"/>
                  </a:cubicBezTo>
                  <a:cubicBezTo>
                    <a:pt x="109" y="202"/>
                    <a:pt x="120" y="220"/>
                    <a:pt x="135" y="233"/>
                  </a:cubicBezTo>
                  <a:cubicBezTo>
                    <a:pt x="133" y="249"/>
                    <a:pt x="133" y="249"/>
                    <a:pt x="133" y="249"/>
                  </a:cubicBezTo>
                  <a:cubicBezTo>
                    <a:pt x="73" y="267"/>
                    <a:pt x="73" y="267"/>
                    <a:pt x="73" y="267"/>
                  </a:cubicBezTo>
                  <a:cubicBezTo>
                    <a:pt x="63" y="269"/>
                    <a:pt x="53" y="274"/>
                    <a:pt x="43" y="282"/>
                  </a:cubicBezTo>
                  <a:cubicBezTo>
                    <a:pt x="29" y="294"/>
                    <a:pt x="18" y="311"/>
                    <a:pt x="15" y="330"/>
                  </a:cubicBezTo>
                  <a:cubicBezTo>
                    <a:pt x="0" y="402"/>
                    <a:pt x="0" y="402"/>
                    <a:pt x="0" y="402"/>
                  </a:cubicBezTo>
                  <a:cubicBezTo>
                    <a:pt x="0" y="405"/>
                    <a:pt x="0" y="409"/>
                    <a:pt x="2" y="412"/>
                  </a:cubicBezTo>
                  <a:cubicBezTo>
                    <a:pt x="4" y="415"/>
                    <a:pt x="8" y="418"/>
                    <a:pt x="11" y="418"/>
                  </a:cubicBezTo>
                  <a:cubicBezTo>
                    <a:pt x="12" y="418"/>
                    <a:pt x="13" y="419"/>
                    <a:pt x="14" y="419"/>
                  </a:cubicBezTo>
                  <a:cubicBezTo>
                    <a:pt x="21" y="419"/>
                    <a:pt x="26" y="414"/>
                    <a:pt x="28" y="407"/>
                  </a:cubicBezTo>
                  <a:cubicBezTo>
                    <a:pt x="42" y="336"/>
                    <a:pt x="42" y="336"/>
                    <a:pt x="42" y="336"/>
                  </a:cubicBezTo>
                  <a:cubicBezTo>
                    <a:pt x="44" y="323"/>
                    <a:pt x="51" y="312"/>
                    <a:pt x="61" y="304"/>
                  </a:cubicBezTo>
                  <a:cubicBezTo>
                    <a:pt x="68" y="298"/>
                    <a:pt x="74" y="295"/>
                    <a:pt x="80" y="294"/>
                  </a:cubicBezTo>
                  <a:cubicBezTo>
                    <a:pt x="80" y="294"/>
                    <a:pt x="80" y="294"/>
                    <a:pt x="80" y="294"/>
                  </a:cubicBezTo>
                  <a:cubicBezTo>
                    <a:pt x="80" y="294"/>
                    <a:pt x="80" y="294"/>
                    <a:pt x="80" y="294"/>
                  </a:cubicBezTo>
                  <a:cubicBezTo>
                    <a:pt x="137" y="277"/>
                    <a:pt x="137" y="277"/>
                    <a:pt x="137" y="277"/>
                  </a:cubicBezTo>
                  <a:cubicBezTo>
                    <a:pt x="183" y="325"/>
                    <a:pt x="183" y="325"/>
                    <a:pt x="183" y="325"/>
                  </a:cubicBezTo>
                  <a:cubicBezTo>
                    <a:pt x="183" y="357"/>
                    <a:pt x="183" y="357"/>
                    <a:pt x="183" y="357"/>
                  </a:cubicBezTo>
                  <a:cubicBezTo>
                    <a:pt x="183" y="365"/>
                    <a:pt x="189" y="371"/>
                    <a:pt x="197" y="371"/>
                  </a:cubicBezTo>
                  <a:cubicBezTo>
                    <a:pt x="205" y="371"/>
                    <a:pt x="211" y="365"/>
                    <a:pt x="211" y="357"/>
                  </a:cubicBezTo>
                  <a:cubicBezTo>
                    <a:pt x="211" y="325"/>
                    <a:pt x="211" y="325"/>
                    <a:pt x="211" y="325"/>
                  </a:cubicBezTo>
                  <a:cubicBezTo>
                    <a:pt x="257" y="277"/>
                    <a:pt x="257" y="277"/>
                    <a:pt x="257" y="277"/>
                  </a:cubicBezTo>
                  <a:cubicBezTo>
                    <a:pt x="314" y="294"/>
                    <a:pt x="314" y="294"/>
                    <a:pt x="314" y="294"/>
                  </a:cubicBezTo>
                  <a:cubicBezTo>
                    <a:pt x="315" y="294"/>
                    <a:pt x="315" y="294"/>
                    <a:pt x="315" y="294"/>
                  </a:cubicBezTo>
                  <a:cubicBezTo>
                    <a:pt x="315" y="294"/>
                    <a:pt x="315" y="294"/>
                    <a:pt x="315" y="294"/>
                  </a:cubicBezTo>
                  <a:cubicBezTo>
                    <a:pt x="320" y="295"/>
                    <a:pt x="326" y="298"/>
                    <a:pt x="333" y="304"/>
                  </a:cubicBezTo>
                  <a:cubicBezTo>
                    <a:pt x="342" y="312"/>
                    <a:pt x="349" y="323"/>
                    <a:pt x="352" y="336"/>
                  </a:cubicBezTo>
                  <a:cubicBezTo>
                    <a:pt x="366" y="407"/>
                    <a:pt x="366" y="407"/>
                    <a:pt x="366" y="407"/>
                  </a:cubicBezTo>
                  <a:cubicBezTo>
                    <a:pt x="367" y="414"/>
                    <a:pt x="373" y="419"/>
                    <a:pt x="380" y="419"/>
                  </a:cubicBezTo>
                  <a:cubicBezTo>
                    <a:pt x="381" y="419"/>
                    <a:pt x="382" y="418"/>
                    <a:pt x="383" y="418"/>
                  </a:cubicBezTo>
                  <a:cubicBezTo>
                    <a:pt x="386" y="418"/>
                    <a:pt x="389" y="415"/>
                    <a:pt x="392" y="412"/>
                  </a:cubicBezTo>
                  <a:cubicBezTo>
                    <a:pt x="394" y="409"/>
                    <a:pt x="394" y="405"/>
                    <a:pt x="394" y="402"/>
                  </a:cubicBezTo>
                  <a:lnTo>
                    <a:pt x="379" y="330"/>
                  </a:lnTo>
                  <a:close/>
                  <a:moveTo>
                    <a:pt x="233" y="218"/>
                  </a:moveTo>
                  <a:cubicBezTo>
                    <a:pt x="230" y="221"/>
                    <a:pt x="230" y="221"/>
                    <a:pt x="230" y="221"/>
                  </a:cubicBezTo>
                  <a:cubicBezTo>
                    <a:pt x="230" y="226"/>
                    <a:pt x="230" y="226"/>
                    <a:pt x="230" y="226"/>
                  </a:cubicBezTo>
                  <a:cubicBezTo>
                    <a:pt x="233" y="253"/>
                    <a:pt x="233" y="253"/>
                    <a:pt x="233" y="253"/>
                  </a:cubicBezTo>
                  <a:cubicBezTo>
                    <a:pt x="234" y="255"/>
                    <a:pt x="234" y="257"/>
                    <a:pt x="235" y="259"/>
                  </a:cubicBezTo>
                  <a:cubicBezTo>
                    <a:pt x="197" y="299"/>
                    <a:pt x="197" y="299"/>
                    <a:pt x="197" y="299"/>
                  </a:cubicBezTo>
                  <a:cubicBezTo>
                    <a:pt x="159" y="259"/>
                    <a:pt x="159" y="259"/>
                    <a:pt x="159" y="259"/>
                  </a:cubicBezTo>
                  <a:cubicBezTo>
                    <a:pt x="160" y="257"/>
                    <a:pt x="160" y="255"/>
                    <a:pt x="160" y="253"/>
                  </a:cubicBezTo>
                  <a:cubicBezTo>
                    <a:pt x="164" y="226"/>
                    <a:pt x="164" y="226"/>
                    <a:pt x="164" y="226"/>
                  </a:cubicBezTo>
                  <a:cubicBezTo>
                    <a:pt x="164" y="221"/>
                    <a:pt x="164" y="221"/>
                    <a:pt x="164" y="221"/>
                  </a:cubicBezTo>
                  <a:cubicBezTo>
                    <a:pt x="161" y="218"/>
                    <a:pt x="161" y="218"/>
                    <a:pt x="161" y="218"/>
                  </a:cubicBezTo>
                  <a:cubicBezTo>
                    <a:pt x="158" y="216"/>
                    <a:pt x="158" y="216"/>
                    <a:pt x="158" y="216"/>
                  </a:cubicBezTo>
                  <a:cubicBezTo>
                    <a:pt x="143" y="205"/>
                    <a:pt x="132" y="188"/>
                    <a:pt x="127" y="167"/>
                  </a:cubicBezTo>
                  <a:cubicBezTo>
                    <a:pt x="126" y="163"/>
                    <a:pt x="126" y="163"/>
                    <a:pt x="126" y="163"/>
                  </a:cubicBezTo>
                  <a:cubicBezTo>
                    <a:pt x="125" y="158"/>
                    <a:pt x="125" y="158"/>
                    <a:pt x="125" y="158"/>
                  </a:cubicBezTo>
                  <a:cubicBezTo>
                    <a:pt x="119" y="157"/>
                    <a:pt x="119" y="157"/>
                    <a:pt x="119" y="157"/>
                  </a:cubicBezTo>
                  <a:cubicBezTo>
                    <a:pt x="115" y="157"/>
                    <a:pt x="115" y="157"/>
                    <a:pt x="115" y="157"/>
                  </a:cubicBezTo>
                  <a:cubicBezTo>
                    <a:pt x="113" y="157"/>
                    <a:pt x="108" y="152"/>
                    <a:pt x="108" y="143"/>
                  </a:cubicBezTo>
                  <a:cubicBezTo>
                    <a:pt x="108" y="135"/>
                    <a:pt x="112" y="129"/>
                    <a:pt x="114" y="128"/>
                  </a:cubicBezTo>
                  <a:cubicBezTo>
                    <a:pt x="115" y="128"/>
                    <a:pt x="115" y="128"/>
                    <a:pt x="116" y="128"/>
                  </a:cubicBezTo>
                  <a:cubicBezTo>
                    <a:pt x="116" y="128"/>
                    <a:pt x="116" y="128"/>
                    <a:pt x="117" y="127"/>
                  </a:cubicBezTo>
                  <a:cubicBezTo>
                    <a:pt x="117" y="127"/>
                    <a:pt x="118" y="127"/>
                    <a:pt x="118" y="127"/>
                  </a:cubicBezTo>
                  <a:cubicBezTo>
                    <a:pt x="118" y="126"/>
                    <a:pt x="119" y="126"/>
                    <a:pt x="119" y="126"/>
                  </a:cubicBezTo>
                  <a:cubicBezTo>
                    <a:pt x="120" y="126"/>
                    <a:pt x="120" y="125"/>
                    <a:pt x="120" y="125"/>
                  </a:cubicBezTo>
                  <a:cubicBezTo>
                    <a:pt x="121" y="125"/>
                    <a:pt x="121" y="124"/>
                    <a:pt x="121" y="124"/>
                  </a:cubicBezTo>
                  <a:cubicBezTo>
                    <a:pt x="121" y="124"/>
                    <a:pt x="122" y="123"/>
                    <a:pt x="122" y="123"/>
                  </a:cubicBezTo>
                  <a:cubicBezTo>
                    <a:pt x="122" y="123"/>
                    <a:pt x="122" y="122"/>
                    <a:pt x="123" y="122"/>
                  </a:cubicBezTo>
                  <a:cubicBezTo>
                    <a:pt x="123" y="122"/>
                    <a:pt x="123" y="121"/>
                    <a:pt x="123" y="121"/>
                  </a:cubicBezTo>
                  <a:cubicBezTo>
                    <a:pt x="123" y="120"/>
                    <a:pt x="124" y="120"/>
                    <a:pt x="124" y="119"/>
                  </a:cubicBezTo>
                  <a:cubicBezTo>
                    <a:pt x="124" y="119"/>
                    <a:pt x="124" y="119"/>
                    <a:pt x="124" y="118"/>
                  </a:cubicBezTo>
                  <a:cubicBezTo>
                    <a:pt x="124" y="118"/>
                    <a:pt x="124" y="117"/>
                    <a:pt x="124" y="117"/>
                  </a:cubicBezTo>
                  <a:cubicBezTo>
                    <a:pt x="125" y="116"/>
                    <a:pt x="125" y="116"/>
                    <a:pt x="125" y="115"/>
                  </a:cubicBezTo>
                  <a:cubicBezTo>
                    <a:pt x="125" y="115"/>
                    <a:pt x="125" y="115"/>
                    <a:pt x="125" y="114"/>
                  </a:cubicBezTo>
                  <a:cubicBezTo>
                    <a:pt x="125" y="114"/>
                    <a:pt x="124" y="96"/>
                    <a:pt x="130" y="77"/>
                  </a:cubicBezTo>
                  <a:cubicBezTo>
                    <a:pt x="132" y="73"/>
                    <a:pt x="136" y="70"/>
                    <a:pt x="140" y="69"/>
                  </a:cubicBezTo>
                  <a:cubicBezTo>
                    <a:pt x="142" y="68"/>
                    <a:pt x="144" y="68"/>
                    <a:pt x="147" y="68"/>
                  </a:cubicBezTo>
                  <a:cubicBezTo>
                    <a:pt x="153" y="68"/>
                    <a:pt x="160" y="70"/>
                    <a:pt x="167" y="73"/>
                  </a:cubicBezTo>
                  <a:cubicBezTo>
                    <a:pt x="171" y="75"/>
                    <a:pt x="174" y="76"/>
                    <a:pt x="177" y="78"/>
                  </a:cubicBezTo>
                  <a:cubicBezTo>
                    <a:pt x="178" y="78"/>
                    <a:pt x="178" y="78"/>
                    <a:pt x="178" y="78"/>
                  </a:cubicBezTo>
                  <a:cubicBezTo>
                    <a:pt x="191" y="85"/>
                    <a:pt x="205" y="92"/>
                    <a:pt x="223" y="94"/>
                  </a:cubicBezTo>
                  <a:cubicBezTo>
                    <a:pt x="228" y="94"/>
                    <a:pt x="233" y="94"/>
                    <a:pt x="237" y="94"/>
                  </a:cubicBezTo>
                  <a:cubicBezTo>
                    <a:pt x="248" y="94"/>
                    <a:pt x="257" y="93"/>
                    <a:pt x="267" y="90"/>
                  </a:cubicBezTo>
                  <a:cubicBezTo>
                    <a:pt x="269" y="103"/>
                    <a:pt x="269" y="112"/>
                    <a:pt x="269" y="114"/>
                  </a:cubicBezTo>
                  <a:cubicBezTo>
                    <a:pt x="269" y="115"/>
                    <a:pt x="269" y="115"/>
                    <a:pt x="269" y="115"/>
                  </a:cubicBezTo>
                  <a:cubicBezTo>
                    <a:pt x="269" y="115"/>
                    <a:pt x="269" y="115"/>
                    <a:pt x="269" y="115"/>
                  </a:cubicBezTo>
                  <a:cubicBezTo>
                    <a:pt x="269" y="116"/>
                    <a:pt x="269" y="118"/>
                    <a:pt x="270" y="119"/>
                  </a:cubicBezTo>
                  <a:cubicBezTo>
                    <a:pt x="270" y="120"/>
                    <a:pt x="270" y="120"/>
                    <a:pt x="270" y="121"/>
                  </a:cubicBezTo>
                  <a:cubicBezTo>
                    <a:pt x="270" y="121"/>
                    <a:pt x="270" y="121"/>
                    <a:pt x="271" y="122"/>
                  </a:cubicBezTo>
                  <a:cubicBezTo>
                    <a:pt x="271" y="122"/>
                    <a:pt x="271" y="123"/>
                    <a:pt x="271" y="123"/>
                  </a:cubicBezTo>
                  <a:cubicBezTo>
                    <a:pt x="272" y="123"/>
                    <a:pt x="272" y="124"/>
                    <a:pt x="272" y="124"/>
                  </a:cubicBezTo>
                  <a:cubicBezTo>
                    <a:pt x="273" y="124"/>
                    <a:pt x="273" y="124"/>
                    <a:pt x="273" y="124"/>
                  </a:cubicBezTo>
                  <a:cubicBezTo>
                    <a:pt x="273" y="125"/>
                    <a:pt x="273" y="125"/>
                    <a:pt x="273" y="125"/>
                  </a:cubicBezTo>
                  <a:cubicBezTo>
                    <a:pt x="275" y="126"/>
                    <a:pt x="277" y="128"/>
                    <a:pt x="279" y="128"/>
                  </a:cubicBezTo>
                  <a:cubicBezTo>
                    <a:pt x="282" y="129"/>
                    <a:pt x="286" y="134"/>
                    <a:pt x="286" y="143"/>
                  </a:cubicBezTo>
                  <a:cubicBezTo>
                    <a:pt x="286" y="151"/>
                    <a:pt x="282" y="157"/>
                    <a:pt x="279" y="157"/>
                  </a:cubicBezTo>
                  <a:cubicBezTo>
                    <a:pt x="275" y="157"/>
                    <a:pt x="275" y="157"/>
                    <a:pt x="275" y="157"/>
                  </a:cubicBezTo>
                  <a:cubicBezTo>
                    <a:pt x="269" y="158"/>
                    <a:pt x="269" y="158"/>
                    <a:pt x="269" y="158"/>
                  </a:cubicBezTo>
                  <a:cubicBezTo>
                    <a:pt x="268" y="163"/>
                    <a:pt x="268" y="163"/>
                    <a:pt x="268" y="163"/>
                  </a:cubicBezTo>
                  <a:cubicBezTo>
                    <a:pt x="267" y="167"/>
                    <a:pt x="267" y="167"/>
                    <a:pt x="267" y="167"/>
                  </a:cubicBezTo>
                  <a:cubicBezTo>
                    <a:pt x="261" y="188"/>
                    <a:pt x="251" y="205"/>
                    <a:pt x="236" y="216"/>
                  </a:cubicBezTo>
                  <a:lnTo>
                    <a:pt x="233" y="218"/>
                  </a:lnTo>
                  <a:close/>
                  <a:moveTo>
                    <a:pt x="237" y="66"/>
                  </a:moveTo>
                  <a:cubicBezTo>
                    <a:pt x="234" y="66"/>
                    <a:pt x="230" y="66"/>
                    <a:pt x="226" y="66"/>
                  </a:cubicBezTo>
                  <a:cubicBezTo>
                    <a:pt x="213" y="64"/>
                    <a:pt x="202" y="59"/>
                    <a:pt x="190" y="53"/>
                  </a:cubicBezTo>
                  <a:cubicBezTo>
                    <a:pt x="187" y="51"/>
                    <a:pt x="183" y="49"/>
                    <a:pt x="179" y="48"/>
                  </a:cubicBezTo>
                  <a:cubicBezTo>
                    <a:pt x="170" y="44"/>
                    <a:pt x="162" y="41"/>
                    <a:pt x="154" y="40"/>
                  </a:cubicBezTo>
                  <a:cubicBezTo>
                    <a:pt x="165" y="32"/>
                    <a:pt x="180" y="28"/>
                    <a:pt x="197" y="28"/>
                  </a:cubicBezTo>
                  <a:cubicBezTo>
                    <a:pt x="218" y="28"/>
                    <a:pt x="235" y="34"/>
                    <a:pt x="247" y="46"/>
                  </a:cubicBezTo>
                  <a:cubicBezTo>
                    <a:pt x="251" y="51"/>
                    <a:pt x="255" y="57"/>
                    <a:pt x="258" y="63"/>
                  </a:cubicBezTo>
                  <a:cubicBezTo>
                    <a:pt x="252" y="65"/>
                    <a:pt x="245" y="66"/>
                    <a:pt x="237" y="66"/>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sp>
          <p:nvSpPr>
            <p:cNvPr id="187" name="Freeform 382"/>
            <p:cNvSpPr>
              <a:spLocks noEditPoints="1"/>
            </p:cNvSpPr>
            <p:nvPr/>
          </p:nvSpPr>
          <p:spPr bwMode="auto">
            <a:xfrm>
              <a:off x="2800172" y="3190406"/>
              <a:ext cx="567436" cy="567436"/>
            </a:xfrm>
            <a:custGeom>
              <a:avLst/>
              <a:gdLst>
                <a:gd name="T0" fmla="*/ 0 w 710"/>
                <a:gd name="T1" fmla="*/ 355 h 711"/>
                <a:gd name="T2" fmla="*/ 355 w 710"/>
                <a:gd name="T3" fmla="*/ 711 h 711"/>
                <a:gd name="T4" fmla="*/ 710 w 710"/>
                <a:gd name="T5" fmla="*/ 355 h 711"/>
                <a:gd name="T6" fmla="*/ 355 w 710"/>
                <a:gd name="T7" fmla="*/ 0 h 711"/>
                <a:gd name="T8" fmla="*/ 0 w 710"/>
                <a:gd name="T9" fmla="*/ 355 h 711"/>
                <a:gd name="T10" fmla="*/ 355 w 710"/>
                <a:gd name="T11" fmla="*/ 683 h 711"/>
                <a:gd name="T12" fmla="*/ 28 w 710"/>
                <a:gd name="T13" fmla="*/ 355 h 711"/>
                <a:gd name="T14" fmla="*/ 355 w 710"/>
                <a:gd name="T15" fmla="*/ 28 h 711"/>
                <a:gd name="T16" fmla="*/ 682 w 710"/>
                <a:gd name="T17" fmla="*/ 355 h 711"/>
                <a:gd name="T18" fmla="*/ 355 w 710"/>
                <a:gd name="T19" fmla="*/ 683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711">
                  <a:moveTo>
                    <a:pt x="0" y="355"/>
                  </a:moveTo>
                  <a:cubicBezTo>
                    <a:pt x="0" y="551"/>
                    <a:pt x="159" y="711"/>
                    <a:pt x="355" y="711"/>
                  </a:cubicBezTo>
                  <a:cubicBezTo>
                    <a:pt x="551" y="711"/>
                    <a:pt x="710" y="551"/>
                    <a:pt x="710" y="355"/>
                  </a:cubicBezTo>
                  <a:cubicBezTo>
                    <a:pt x="710" y="159"/>
                    <a:pt x="551" y="0"/>
                    <a:pt x="355" y="0"/>
                  </a:cubicBezTo>
                  <a:cubicBezTo>
                    <a:pt x="159" y="0"/>
                    <a:pt x="0" y="159"/>
                    <a:pt x="0" y="355"/>
                  </a:cubicBezTo>
                  <a:close/>
                  <a:moveTo>
                    <a:pt x="355" y="683"/>
                  </a:moveTo>
                  <a:cubicBezTo>
                    <a:pt x="174" y="683"/>
                    <a:pt x="28" y="536"/>
                    <a:pt x="28" y="355"/>
                  </a:cubicBezTo>
                  <a:cubicBezTo>
                    <a:pt x="28" y="175"/>
                    <a:pt x="174" y="28"/>
                    <a:pt x="355" y="28"/>
                  </a:cubicBezTo>
                  <a:cubicBezTo>
                    <a:pt x="535" y="28"/>
                    <a:pt x="682" y="175"/>
                    <a:pt x="682" y="355"/>
                  </a:cubicBezTo>
                  <a:cubicBezTo>
                    <a:pt x="682" y="536"/>
                    <a:pt x="535" y="683"/>
                    <a:pt x="355" y="683"/>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sp>
          <p:nvSpPr>
            <p:cNvPr id="188" name="Freeform 383"/>
            <p:cNvSpPr>
              <a:spLocks noEditPoints="1"/>
            </p:cNvSpPr>
            <p:nvPr/>
          </p:nvSpPr>
          <p:spPr bwMode="auto">
            <a:xfrm>
              <a:off x="3079083" y="3469315"/>
              <a:ext cx="429585" cy="423173"/>
            </a:xfrm>
            <a:custGeom>
              <a:avLst/>
              <a:gdLst>
                <a:gd name="T0" fmla="*/ 339 w 536"/>
                <a:gd name="T1" fmla="*/ 256 h 530"/>
                <a:gd name="T2" fmla="*/ 419 w 536"/>
                <a:gd name="T3" fmla="*/ 14 h 530"/>
                <a:gd name="T4" fmla="*/ 405 w 536"/>
                <a:gd name="T5" fmla="*/ 0 h 530"/>
                <a:gd name="T6" fmla="*/ 391 w 536"/>
                <a:gd name="T7" fmla="*/ 14 h 530"/>
                <a:gd name="T8" fmla="*/ 14 w 536"/>
                <a:gd name="T9" fmla="*/ 391 h 530"/>
                <a:gd name="T10" fmla="*/ 0 w 536"/>
                <a:gd name="T11" fmla="*/ 405 h 530"/>
                <a:gd name="T12" fmla="*/ 14 w 536"/>
                <a:gd name="T13" fmla="*/ 419 h 530"/>
                <a:gd name="T14" fmla="*/ 255 w 536"/>
                <a:gd name="T15" fmla="*/ 339 h 530"/>
                <a:gd name="T16" fmla="*/ 429 w 536"/>
                <a:gd name="T17" fmla="*/ 513 h 530"/>
                <a:gd name="T18" fmla="*/ 471 w 536"/>
                <a:gd name="T19" fmla="*/ 530 h 530"/>
                <a:gd name="T20" fmla="*/ 512 w 536"/>
                <a:gd name="T21" fmla="*/ 513 h 530"/>
                <a:gd name="T22" fmla="*/ 512 w 536"/>
                <a:gd name="T23" fmla="*/ 429 h 530"/>
                <a:gd name="T24" fmla="*/ 339 w 536"/>
                <a:gd name="T25" fmla="*/ 256 h 530"/>
                <a:gd name="T26" fmla="*/ 493 w 536"/>
                <a:gd name="T27" fmla="*/ 493 h 530"/>
                <a:gd name="T28" fmla="*/ 471 w 536"/>
                <a:gd name="T29" fmla="*/ 502 h 530"/>
                <a:gd name="T30" fmla="*/ 449 w 536"/>
                <a:gd name="T31" fmla="*/ 493 h 530"/>
                <a:gd name="T32" fmla="*/ 277 w 536"/>
                <a:gd name="T33" fmla="*/ 322 h 530"/>
                <a:gd name="T34" fmla="*/ 321 w 536"/>
                <a:gd name="T35" fmla="*/ 278 h 530"/>
                <a:gd name="T36" fmla="*/ 493 w 536"/>
                <a:gd name="T37" fmla="*/ 449 h 530"/>
                <a:gd name="T38" fmla="*/ 493 w 536"/>
                <a:gd name="T39" fmla="*/ 49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6" h="530">
                  <a:moveTo>
                    <a:pt x="339" y="256"/>
                  </a:moveTo>
                  <a:cubicBezTo>
                    <a:pt x="391" y="185"/>
                    <a:pt x="419" y="102"/>
                    <a:pt x="419" y="14"/>
                  </a:cubicBezTo>
                  <a:cubicBezTo>
                    <a:pt x="419" y="7"/>
                    <a:pt x="412" y="0"/>
                    <a:pt x="405" y="0"/>
                  </a:cubicBezTo>
                  <a:cubicBezTo>
                    <a:pt x="397" y="0"/>
                    <a:pt x="391" y="7"/>
                    <a:pt x="391" y="14"/>
                  </a:cubicBezTo>
                  <a:cubicBezTo>
                    <a:pt x="391" y="222"/>
                    <a:pt x="222" y="391"/>
                    <a:pt x="14" y="391"/>
                  </a:cubicBezTo>
                  <a:cubicBezTo>
                    <a:pt x="6" y="391"/>
                    <a:pt x="0" y="397"/>
                    <a:pt x="0" y="405"/>
                  </a:cubicBezTo>
                  <a:cubicBezTo>
                    <a:pt x="0" y="413"/>
                    <a:pt x="6" y="419"/>
                    <a:pt x="14" y="419"/>
                  </a:cubicBezTo>
                  <a:cubicBezTo>
                    <a:pt x="102" y="419"/>
                    <a:pt x="185" y="391"/>
                    <a:pt x="255" y="339"/>
                  </a:cubicBezTo>
                  <a:cubicBezTo>
                    <a:pt x="429" y="513"/>
                    <a:pt x="429" y="513"/>
                    <a:pt x="429" y="513"/>
                  </a:cubicBezTo>
                  <a:cubicBezTo>
                    <a:pt x="440" y="524"/>
                    <a:pt x="455" y="530"/>
                    <a:pt x="471" y="530"/>
                  </a:cubicBezTo>
                  <a:cubicBezTo>
                    <a:pt x="486" y="530"/>
                    <a:pt x="501" y="524"/>
                    <a:pt x="512" y="513"/>
                  </a:cubicBezTo>
                  <a:cubicBezTo>
                    <a:pt x="536" y="490"/>
                    <a:pt x="536" y="452"/>
                    <a:pt x="512" y="429"/>
                  </a:cubicBezTo>
                  <a:lnTo>
                    <a:pt x="339" y="256"/>
                  </a:lnTo>
                  <a:close/>
                  <a:moveTo>
                    <a:pt x="493" y="493"/>
                  </a:moveTo>
                  <a:cubicBezTo>
                    <a:pt x="487" y="499"/>
                    <a:pt x="479" y="502"/>
                    <a:pt x="471" y="502"/>
                  </a:cubicBezTo>
                  <a:cubicBezTo>
                    <a:pt x="462" y="502"/>
                    <a:pt x="455" y="499"/>
                    <a:pt x="449" y="493"/>
                  </a:cubicBezTo>
                  <a:cubicBezTo>
                    <a:pt x="277" y="322"/>
                    <a:pt x="277" y="322"/>
                    <a:pt x="277" y="322"/>
                  </a:cubicBezTo>
                  <a:cubicBezTo>
                    <a:pt x="293" y="308"/>
                    <a:pt x="308" y="293"/>
                    <a:pt x="321" y="278"/>
                  </a:cubicBezTo>
                  <a:cubicBezTo>
                    <a:pt x="493" y="449"/>
                    <a:pt x="493" y="449"/>
                    <a:pt x="493" y="449"/>
                  </a:cubicBezTo>
                  <a:cubicBezTo>
                    <a:pt x="505" y="461"/>
                    <a:pt x="505" y="481"/>
                    <a:pt x="493" y="493"/>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grpSp>
      <p:grpSp>
        <p:nvGrpSpPr>
          <p:cNvPr id="189" name="Group 188">
            <a:extLst>
              <a:ext uri="{C183D7F6-B498-43B3-948B-1728B52AA6E4}">
                <adec:decorative xmlns:adec="http://schemas.microsoft.com/office/drawing/2017/decorative" val="1"/>
              </a:ext>
            </a:extLst>
          </p:cNvPr>
          <p:cNvGrpSpPr/>
          <p:nvPr/>
        </p:nvGrpSpPr>
        <p:grpSpPr>
          <a:xfrm>
            <a:off x="8739134" y="3379570"/>
            <a:ext cx="539750" cy="596900"/>
            <a:chOff x="11607801" y="4889500"/>
            <a:chExt cx="539750" cy="596900"/>
          </a:xfrm>
          <a:solidFill>
            <a:schemeClr val="accent1">
              <a:lumMod val="60000"/>
              <a:lumOff val="40000"/>
            </a:schemeClr>
          </a:solidFill>
        </p:grpSpPr>
        <p:sp>
          <p:nvSpPr>
            <p:cNvPr id="190" name="Freeform 152"/>
            <p:cNvSpPr>
              <a:spLocks noEditPoints="1"/>
            </p:cNvSpPr>
            <p:nvPr/>
          </p:nvSpPr>
          <p:spPr bwMode="auto">
            <a:xfrm>
              <a:off x="11607801" y="5038725"/>
              <a:ext cx="269875" cy="447675"/>
            </a:xfrm>
            <a:custGeom>
              <a:avLst/>
              <a:gdLst>
                <a:gd name="T0" fmla="*/ 52 w 80"/>
                <a:gd name="T1" fmla="*/ 132 h 132"/>
                <a:gd name="T2" fmla="*/ 50 w 80"/>
                <a:gd name="T3" fmla="*/ 131 h 132"/>
                <a:gd name="T4" fmla="*/ 48 w 80"/>
                <a:gd name="T5" fmla="*/ 128 h 132"/>
                <a:gd name="T6" fmla="*/ 48 w 80"/>
                <a:gd name="T7" fmla="*/ 80 h 132"/>
                <a:gd name="T8" fmla="*/ 40 w 80"/>
                <a:gd name="T9" fmla="*/ 80 h 132"/>
                <a:gd name="T10" fmla="*/ 0 w 80"/>
                <a:gd name="T11" fmla="*/ 40 h 132"/>
                <a:gd name="T12" fmla="*/ 40 w 80"/>
                <a:gd name="T13" fmla="*/ 0 h 132"/>
                <a:gd name="T14" fmla="*/ 80 w 80"/>
                <a:gd name="T15" fmla="*/ 40 h 132"/>
                <a:gd name="T16" fmla="*/ 80 w 80"/>
                <a:gd name="T17" fmla="*/ 116 h 132"/>
                <a:gd name="T18" fmla="*/ 78 w 80"/>
                <a:gd name="T19" fmla="*/ 120 h 132"/>
                <a:gd name="T20" fmla="*/ 54 w 80"/>
                <a:gd name="T21" fmla="*/ 132 h 132"/>
                <a:gd name="T22" fmla="*/ 52 w 80"/>
                <a:gd name="T23" fmla="*/ 132 h 132"/>
                <a:gd name="T24" fmla="*/ 56 w 80"/>
                <a:gd name="T25" fmla="*/ 76 h 132"/>
                <a:gd name="T26" fmla="*/ 56 w 80"/>
                <a:gd name="T27" fmla="*/ 122 h 132"/>
                <a:gd name="T28" fmla="*/ 72 w 80"/>
                <a:gd name="T29" fmla="*/ 114 h 132"/>
                <a:gd name="T30" fmla="*/ 72 w 80"/>
                <a:gd name="T31" fmla="*/ 40 h 132"/>
                <a:gd name="T32" fmla="*/ 40 w 80"/>
                <a:gd name="T33" fmla="*/ 8 h 132"/>
                <a:gd name="T34" fmla="*/ 8 w 80"/>
                <a:gd name="T35" fmla="*/ 40 h 132"/>
                <a:gd name="T36" fmla="*/ 40 w 80"/>
                <a:gd name="T37" fmla="*/ 72 h 132"/>
                <a:gd name="T38" fmla="*/ 48 w 80"/>
                <a:gd name="T39" fmla="*/ 72 h 132"/>
                <a:gd name="T40" fmla="*/ 48 w 80"/>
                <a:gd name="T41" fmla="*/ 56 h 132"/>
                <a:gd name="T42" fmla="*/ 40 w 80"/>
                <a:gd name="T43" fmla="*/ 56 h 132"/>
                <a:gd name="T44" fmla="*/ 24 w 80"/>
                <a:gd name="T45" fmla="*/ 40 h 132"/>
                <a:gd name="T46" fmla="*/ 40 w 80"/>
                <a:gd name="T47" fmla="*/ 24 h 132"/>
                <a:gd name="T48" fmla="*/ 56 w 80"/>
                <a:gd name="T49" fmla="*/ 40 h 132"/>
                <a:gd name="T50" fmla="*/ 56 w 80"/>
                <a:gd name="T51" fmla="*/ 76 h 132"/>
                <a:gd name="T52" fmla="*/ 40 w 80"/>
                <a:gd name="T53" fmla="*/ 32 h 132"/>
                <a:gd name="T54" fmla="*/ 32 w 80"/>
                <a:gd name="T55" fmla="*/ 40 h 132"/>
                <a:gd name="T56" fmla="*/ 40 w 80"/>
                <a:gd name="T57" fmla="*/ 48 h 132"/>
                <a:gd name="T58" fmla="*/ 48 w 80"/>
                <a:gd name="T59" fmla="*/ 48 h 132"/>
                <a:gd name="T60" fmla="*/ 48 w 80"/>
                <a:gd name="T61" fmla="*/ 40 h 132"/>
                <a:gd name="T62" fmla="*/ 40 w 80"/>
                <a:gd name="T63" fmla="*/ 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132">
                  <a:moveTo>
                    <a:pt x="52" y="132"/>
                  </a:moveTo>
                  <a:cubicBezTo>
                    <a:pt x="51" y="132"/>
                    <a:pt x="51" y="132"/>
                    <a:pt x="50" y="131"/>
                  </a:cubicBezTo>
                  <a:cubicBezTo>
                    <a:pt x="49" y="131"/>
                    <a:pt x="48" y="129"/>
                    <a:pt x="48" y="128"/>
                  </a:cubicBezTo>
                  <a:cubicBezTo>
                    <a:pt x="48" y="80"/>
                    <a:pt x="48" y="80"/>
                    <a:pt x="48" y="80"/>
                  </a:cubicBezTo>
                  <a:cubicBezTo>
                    <a:pt x="40" y="80"/>
                    <a:pt x="40" y="80"/>
                    <a:pt x="40" y="80"/>
                  </a:cubicBezTo>
                  <a:cubicBezTo>
                    <a:pt x="18" y="80"/>
                    <a:pt x="0" y="62"/>
                    <a:pt x="0" y="40"/>
                  </a:cubicBezTo>
                  <a:cubicBezTo>
                    <a:pt x="0" y="18"/>
                    <a:pt x="18" y="0"/>
                    <a:pt x="40" y="0"/>
                  </a:cubicBezTo>
                  <a:cubicBezTo>
                    <a:pt x="62" y="0"/>
                    <a:pt x="80" y="18"/>
                    <a:pt x="80" y="40"/>
                  </a:cubicBezTo>
                  <a:cubicBezTo>
                    <a:pt x="80" y="116"/>
                    <a:pt x="80" y="116"/>
                    <a:pt x="80" y="116"/>
                  </a:cubicBezTo>
                  <a:cubicBezTo>
                    <a:pt x="80" y="118"/>
                    <a:pt x="79" y="119"/>
                    <a:pt x="78" y="120"/>
                  </a:cubicBezTo>
                  <a:cubicBezTo>
                    <a:pt x="54" y="132"/>
                    <a:pt x="54" y="132"/>
                    <a:pt x="54" y="132"/>
                  </a:cubicBezTo>
                  <a:cubicBezTo>
                    <a:pt x="53" y="132"/>
                    <a:pt x="53" y="132"/>
                    <a:pt x="52" y="132"/>
                  </a:cubicBezTo>
                  <a:close/>
                  <a:moveTo>
                    <a:pt x="56" y="76"/>
                  </a:moveTo>
                  <a:cubicBezTo>
                    <a:pt x="56" y="122"/>
                    <a:pt x="56" y="122"/>
                    <a:pt x="56" y="122"/>
                  </a:cubicBezTo>
                  <a:cubicBezTo>
                    <a:pt x="72" y="114"/>
                    <a:pt x="72" y="114"/>
                    <a:pt x="72" y="114"/>
                  </a:cubicBezTo>
                  <a:cubicBezTo>
                    <a:pt x="72" y="40"/>
                    <a:pt x="72" y="40"/>
                    <a:pt x="72" y="40"/>
                  </a:cubicBezTo>
                  <a:cubicBezTo>
                    <a:pt x="72" y="22"/>
                    <a:pt x="58" y="8"/>
                    <a:pt x="40" y="8"/>
                  </a:cubicBezTo>
                  <a:cubicBezTo>
                    <a:pt x="22" y="8"/>
                    <a:pt x="8" y="22"/>
                    <a:pt x="8" y="40"/>
                  </a:cubicBezTo>
                  <a:cubicBezTo>
                    <a:pt x="8" y="58"/>
                    <a:pt x="22" y="72"/>
                    <a:pt x="40" y="72"/>
                  </a:cubicBezTo>
                  <a:cubicBezTo>
                    <a:pt x="48" y="72"/>
                    <a:pt x="48" y="72"/>
                    <a:pt x="48" y="72"/>
                  </a:cubicBezTo>
                  <a:cubicBezTo>
                    <a:pt x="48" y="56"/>
                    <a:pt x="48" y="56"/>
                    <a:pt x="48" y="56"/>
                  </a:cubicBezTo>
                  <a:cubicBezTo>
                    <a:pt x="40" y="56"/>
                    <a:pt x="40" y="56"/>
                    <a:pt x="40" y="56"/>
                  </a:cubicBezTo>
                  <a:cubicBezTo>
                    <a:pt x="31" y="56"/>
                    <a:pt x="24" y="49"/>
                    <a:pt x="24" y="40"/>
                  </a:cubicBezTo>
                  <a:cubicBezTo>
                    <a:pt x="24" y="31"/>
                    <a:pt x="31" y="24"/>
                    <a:pt x="40" y="24"/>
                  </a:cubicBezTo>
                  <a:cubicBezTo>
                    <a:pt x="49" y="24"/>
                    <a:pt x="56" y="31"/>
                    <a:pt x="56" y="40"/>
                  </a:cubicBezTo>
                  <a:lnTo>
                    <a:pt x="56" y="76"/>
                  </a:lnTo>
                  <a:close/>
                  <a:moveTo>
                    <a:pt x="40" y="32"/>
                  </a:moveTo>
                  <a:cubicBezTo>
                    <a:pt x="36" y="32"/>
                    <a:pt x="32" y="36"/>
                    <a:pt x="32" y="40"/>
                  </a:cubicBezTo>
                  <a:cubicBezTo>
                    <a:pt x="32" y="44"/>
                    <a:pt x="36" y="48"/>
                    <a:pt x="40" y="48"/>
                  </a:cubicBezTo>
                  <a:cubicBezTo>
                    <a:pt x="48" y="48"/>
                    <a:pt x="48" y="48"/>
                    <a:pt x="48" y="48"/>
                  </a:cubicBezTo>
                  <a:cubicBezTo>
                    <a:pt x="48" y="40"/>
                    <a:pt x="48" y="40"/>
                    <a:pt x="48" y="40"/>
                  </a:cubicBezTo>
                  <a:cubicBezTo>
                    <a:pt x="48" y="36"/>
                    <a:pt x="44" y="32"/>
                    <a:pt x="4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1" name="Freeform 153"/>
            <p:cNvSpPr>
              <a:spLocks/>
            </p:cNvSpPr>
            <p:nvPr/>
          </p:nvSpPr>
          <p:spPr bwMode="auto">
            <a:xfrm>
              <a:off x="11850688" y="5295900"/>
              <a:ext cx="107950" cy="190500"/>
            </a:xfrm>
            <a:custGeom>
              <a:avLst/>
              <a:gdLst>
                <a:gd name="T0" fmla="*/ 24 w 32"/>
                <a:gd name="T1" fmla="*/ 0 h 56"/>
                <a:gd name="T2" fmla="*/ 24 w 32"/>
                <a:gd name="T3" fmla="*/ 46 h 56"/>
                <a:gd name="T4" fmla="*/ 8 w 32"/>
                <a:gd name="T5" fmla="*/ 38 h 56"/>
                <a:gd name="T6" fmla="*/ 8 w 32"/>
                <a:gd name="T7" fmla="*/ 20 h 56"/>
                <a:gd name="T8" fmla="*/ 0 w 32"/>
                <a:gd name="T9" fmla="*/ 20 h 56"/>
                <a:gd name="T10" fmla="*/ 0 w 32"/>
                <a:gd name="T11" fmla="*/ 40 h 56"/>
                <a:gd name="T12" fmla="*/ 2 w 32"/>
                <a:gd name="T13" fmla="*/ 44 h 56"/>
                <a:gd name="T14" fmla="*/ 26 w 32"/>
                <a:gd name="T15" fmla="*/ 56 h 56"/>
                <a:gd name="T16" fmla="*/ 28 w 32"/>
                <a:gd name="T17" fmla="*/ 56 h 56"/>
                <a:gd name="T18" fmla="*/ 30 w 32"/>
                <a:gd name="T19" fmla="*/ 55 h 56"/>
                <a:gd name="T20" fmla="*/ 32 w 32"/>
                <a:gd name="T21" fmla="*/ 52 h 56"/>
                <a:gd name="T22" fmla="*/ 32 w 32"/>
                <a:gd name="T23" fmla="*/ 0 h 56"/>
                <a:gd name="T24" fmla="*/ 24 w 32"/>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6">
                  <a:moveTo>
                    <a:pt x="24" y="0"/>
                  </a:moveTo>
                  <a:cubicBezTo>
                    <a:pt x="24" y="46"/>
                    <a:pt x="24" y="46"/>
                    <a:pt x="24" y="46"/>
                  </a:cubicBezTo>
                  <a:cubicBezTo>
                    <a:pt x="8" y="38"/>
                    <a:pt x="8" y="38"/>
                    <a:pt x="8" y="38"/>
                  </a:cubicBezTo>
                  <a:cubicBezTo>
                    <a:pt x="8" y="20"/>
                    <a:pt x="8" y="20"/>
                    <a:pt x="8" y="20"/>
                  </a:cubicBezTo>
                  <a:cubicBezTo>
                    <a:pt x="0" y="20"/>
                    <a:pt x="0" y="20"/>
                    <a:pt x="0" y="20"/>
                  </a:cubicBezTo>
                  <a:cubicBezTo>
                    <a:pt x="0" y="40"/>
                    <a:pt x="0" y="40"/>
                    <a:pt x="0" y="40"/>
                  </a:cubicBezTo>
                  <a:cubicBezTo>
                    <a:pt x="0" y="42"/>
                    <a:pt x="1" y="43"/>
                    <a:pt x="2" y="44"/>
                  </a:cubicBezTo>
                  <a:cubicBezTo>
                    <a:pt x="26" y="56"/>
                    <a:pt x="26" y="56"/>
                    <a:pt x="26" y="56"/>
                  </a:cubicBezTo>
                  <a:cubicBezTo>
                    <a:pt x="27" y="56"/>
                    <a:pt x="27" y="56"/>
                    <a:pt x="28" y="56"/>
                  </a:cubicBezTo>
                  <a:cubicBezTo>
                    <a:pt x="29" y="56"/>
                    <a:pt x="29" y="56"/>
                    <a:pt x="30" y="55"/>
                  </a:cubicBezTo>
                  <a:cubicBezTo>
                    <a:pt x="31" y="55"/>
                    <a:pt x="32" y="53"/>
                    <a:pt x="32" y="52"/>
                  </a:cubicBezTo>
                  <a:cubicBezTo>
                    <a:pt x="32" y="0"/>
                    <a:pt x="32" y="0"/>
                    <a:pt x="32" y="0"/>
                  </a:cubicBezTo>
                  <a:lnTo>
                    <a:pt x="24"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2" name="Freeform 154"/>
            <p:cNvSpPr>
              <a:spLocks/>
            </p:cNvSpPr>
            <p:nvPr/>
          </p:nvSpPr>
          <p:spPr bwMode="auto">
            <a:xfrm>
              <a:off x="11796713" y="4889500"/>
              <a:ext cx="215900" cy="325437"/>
            </a:xfrm>
            <a:custGeom>
              <a:avLst/>
              <a:gdLst>
                <a:gd name="T0" fmla="*/ 63 w 64"/>
                <a:gd name="T1" fmla="*/ 38 h 96"/>
                <a:gd name="T2" fmla="*/ 35 w 64"/>
                <a:gd name="T3" fmla="*/ 2 h 96"/>
                <a:gd name="T4" fmla="*/ 29 w 64"/>
                <a:gd name="T5" fmla="*/ 2 h 96"/>
                <a:gd name="T6" fmla="*/ 1 w 64"/>
                <a:gd name="T7" fmla="*/ 38 h 96"/>
                <a:gd name="T8" fmla="*/ 0 w 64"/>
                <a:gd name="T9" fmla="*/ 42 h 96"/>
                <a:gd name="T10" fmla="*/ 4 w 64"/>
                <a:gd name="T11" fmla="*/ 44 h 96"/>
                <a:gd name="T12" fmla="*/ 16 w 64"/>
                <a:gd name="T13" fmla="*/ 44 h 96"/>
                <a:gd name="T14" fmla="*/ 16 w 64"/>
                <a:gd name="T15" fmla="*/ 92 h 96"/>
                <a:gd name="T16" fmla="*/ 24 w 64"/>
                <a:gd name="T17" fmla="*/ 92 h 96"/>
                <a:gd name="T18" fmla="*/ 24 w 64"/>
                <a:gd name="T19" fmla="*/ 40 h 96"/>
                <a:gd name="T20" fmla="*/ 20 w 64"/>
                <a:gd name="T21" fmla="*/ 36 h 96"/>
                <a:gd name="T22" fmla="*/ 12 w 64"/>
                <a:gd name="T23" fmla="*/ 36 h 96"/>
                <a:gd name="T24" fmla="*/ 32 w 64"/>
                <a:gd name="T25" fmla="*/ 11 h 96"/>
                <a:gd name="T26" fmla="*/ 52 w 64"/>
                <a:gd name="T27" fmla="*/ 36 h 96"/>
                <a:gd name="T28" fmla="*/ 44 w 64"/>
                <a:gd name="T29" fmla="*/ 36 h 96"/>
                <a:gd name="T30" fmla="*/ 40 w 64"/>
                <a:gd name="T31" fmla="*/ 40 h 96"/>
                <a:gd name="T32" fmla="*/ 40 w 64"/>
                <a:gd name="T33" fmla="*/ 96 h 96"/>
                <a:gd name="T34" fmla="*/ 48 w 64"/>
                <a:gd name="T35" fmla="*/ 96 h 96"/>
                <a:gd name="T36" fmla="*/ 48 w 64"/>
                <a:gd name="T37" fmla="*/ 44 h 96"/>
                <a:gd name="T38" fmla="*/ 60 w 64"/>
                <a:gd name="T39" fmla="*/ 44 h 96"/>
                <a:gd name="T40" fmla="*/ 64 w 64"/>
                <a:gd name="T41" fmla="*/ 42 h 96"/>
                <a:gd name="T42" fmla="*/ 63 w 64"/>
                <a:gd name="T43" fmla="*/ 3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96">
                  <a:moveTo>
                    <a:pt x="63" y="38"/>
                  </a:moveTo>
                  <a:cubicBezTo>
                    <a:pt x="35" y="2"/>
                    <a:pt x="35" y="2"/>
                    <a:pt x="35" y="2"/>
                  </a:cubicBezTo>
                  <a:cubicBezTo>
                    <a:pt x="34" y="0"/>
                    <a:pt x="30" y="0"/>
                    <a:pt x="29" y="2"/>
                  </a:cubicBezTo>
                  <a:cubicBezTo>
                    <a:pt x="1" y="38"/>
                    <a:pt x="1" y="38"/>
                    <a:pt x="1" y="38"/>
                  </a:cubicBezTo>
                  <a:cubicBezTo>
                    <a:pt x="0" y="39"/>
                    <a:pt x="0" y="40"/>
                    <a:pt x="0" y="42"/>
                  </a:cubicBezTo>
                  <a:cubicBezTo>
                    <a:pt x="1" y="43"/>
                    <a:pt x="2" y="44"/>
                    <a:pt x="4" y="44"/>
                  </a:cubicBezTo>
                  <a:cubicBezTo>
                    <a:pt x="16" y="44"/>
                    <a:pt x="16" y="44"/>
                    <a:pt x="16" y="44"/>
                  </a:cubicBezTo>
                  <a:cubicBezTo>
                    <a:pt x="16" y="92"/>
                    <a:pt x="16" y="92"/>
                    <a:pt x="16" y="92"/>
                  </a:cubicBezTo>
                  <a:cubicBezTo>
                    <a:pt x="24" y="92"/>
                    <a:pt x="24" y="92"/>
                    <a:pt x="24" y="92"/>
                  </a:cubicBezTo>
                  <a:cubicBezTo>
                    <a:pt x="24" y="40"/>
                    <a:pt x="24" y="40"/>
                    <a:pt x="24" y="40"/>
                  </a:cubicBezTo>
                  <a:cubicBezTo>
                    <a:pt x="24" y="38"/>
                    <a:pt x="22" y="36"/>
                    <a:pt x="20" y="36"/>
                  </a:cubicBezTo>
                  <a:cubicBezTo>
                    <a:pt x="12" y="36"/>
                    <a:pt x="12" y="36"/>
                    <a:pt x="12" y="36"/>
                  </a:cubicBezTo>
                  <a:cubicBezTo>
                    <a:pt x="32" y="11"/>
                    <a:pt x="32" y="11"/>
                    <a:pt x="32" y="11"/>
                  </a:cubicBezTo>
                  <a:cubicBezTo>
                    <a:pt x="52" y="36"/>
                    <a:pt x="52" y="36"/>
                    <a:pt x="52" y="36"/>
                  </a:cubicBezTo>
                  <a:cubicBezTo>
                    <a:pt x="44" y="36"/>
                    <a:pt x="44" y="36"/>
                    <a:pt x="44" y="36"/>
                  </a:cubicBezTo>
                  <a:cubicBezTo>
                    <a:pt x="42" y="36"/>
                    <a:pt x="40" y="38"/>
                    <a:pt x="40" y="40"/>
                  </a:cubicBezTo>
                  <a:cubicBezTo>
                    <a:pt x="40" y="96"/>
                    <a:pt x="40" y="96"/>
                    <a:pt x="40" y="96"/>
                  </a:cubicBezTo>
                  <a:cubicBezTo>
                    <a:pt x="48" y="96"/>
                    <a:pt x="48" y="96"/>
                    <a:pt x="48" y="96"/>
                  </a:cubicBezTo>
                  <a:cubicBezTo>
                    <a:pt x="48" y="44"/>
                    <a:pt x="48" y="44"/>
                    <a:pt x="48" y="44"/>
                  </a:cubicBezTo>
                  <a:cubicBezTo>
                    <a:pt x="60" y="44"/>
                    <a:pt x="60" y="44"/>
                    <a:pt x="60" y="44"/>
                  </a:cubicBezTo>
                  <a:cubicBezTo>
                    <a:pt x="62" y="44"/>
                    <a:pt x="63" y="43"/>
                    <a:pt x="64" y="42"/>
                  </a:cubicBezTo>
                  <a:cubicBezTo>
                    <a:pt x="64" y="40"/>
                    <a:pt x="64" y="39"/>
                    <a:pt x="63"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3" name="Freeform 155"/>
            <p:cNvSpPr>
              <a:spLocks/>
            </p:cNvSpPr>
            <p:nvPr/>
          </p:nvSpPr>
          <p:spPr bwMode="auto">
            <a:xfrm>
              <a:off x="11850688" y="5146675"/>
              <a:ext cx="296863" cy="217487"/>
            </a:xfrm>
            <a:custGeom>
              <a:avLst/>
              <a:gdLst>
                <a:gd name="T0" fmla="*/ 48 w 88"/>
                <a:gd name="T1" fmla="*/ 64 h 64"/>
                <a:gd name="T2" fmla="*/ 46 w 88"/>
                <a:gd name="T3" fmla="*/ 64 h 64"/>
                <a:gd name="T4" fmla="*/ 44 w 88"/>
                <a:gd name="T5" fmla="*/ 60 h 64"/>
                <a:gd name="T6" fmla="*/ 44 w 88"/>
                <a:gd name="T7" fmla="*/ 48 h 64"/>
                <a:gd name="T8" fmla="*/ 4 w 88"/>
                <a:gd name="T9" fmla="*/ 48 h 64"/>
                <a:gd name="T10" fmla="*/ 0 w 88"/>
                <a:gd name="T11" fmla="*/ 44 h 64"/>
                <a:gd name="T12" fmla="*/ 4 w 88"/>
                <a:gd name="T13" fmla="*/ 40 h 64"/>
                <a:gd name="T14" fmla="*/ 48 w 88"/>
                <a:gd name="T15" fmla="*/ 40 h 64"/>
                <a:gd name="T16" fmla="*/ 52 w 88"/>
                <a:gd name="T17" fmla="*/ 44 h 64"/>
                <a:gd name="T18" fmla="*/ 52 w 88"/>
                <a:gd name="T19" fmla="*/ 52 h 64"/>
                <a:gd name="T20" fmla="*/ 77 w 88"/>
                <a:gd name="T21" fmla="*/ 32 h 64"/>
                <a:gd name="T22" fmla="*/ 52 w 88"/>
                <a:gd name="T23" fmla="*/ 12 h 64"/>
                <a:gd name="T24" fmla="*/ 52 w 88"/>
                <a:gd name="T25" fmla="*/ 20 h 64"/>
                <a:gd name="T26" fmla="*/ 48 w 88"/>
                <a:gd name="T27" fmla="*/ 24 h 64"/>
                <a:gd name="T28" fmla="*/ 4 w 88"/>
                <a:gd name="T29" fmla="*/ 24 h 64"/>
                <a:gd name="T30" fmla="*/ 0 w 88"/>
                <a:gd name="T31" fmla="*/ 20 h 64"/>
                <a:gd name="T32" fmla="*/ 4 w 88"/>
                <a:gd name="T33" fmla="*/ 16 h 64"/>
                <a:gd name="T34" fmla="*/ 44 w 88"/>
                <a:gd name="T35" fmla="*/ 16 h 64"/>
                <a:gd name="T36" fmla="*/ 44 w 88"/>
                <a:gd name="T37" fmla="*/ 4 h 64"/>
                <a:gd name="T38" fmla="*/ 46 w 88"/>
                <a:gd name="T39" fmla="*/ 0 h 64"/>
                <a:gd name="T40" fmla="*/ 50 w 88"/>
                <a:gd name="T41" fmla="*/ 1 h 64"/>
                <a:gd name="T42" fmla="*/ 86 w 88"/>
                <a:gd name="T43" fmla="*/ 29 h 64"/>
                <a:gd name="T44" fmla="*/ 88 w 88"/>
                <a:gd name="T45" fmla="*/ 32 h 64"/>
                <a:gd name="T46" fmla="*/ 86 w 88"/>
                <a:gd name="T47" fmla="*/ 35 h 64"/>
                <a:gd name="T48" fmla="*/ 50 w 88"/>
                <a:gd name="T49" fmla="*/ 63 h 64"/>
                <a:gd name="T50" fmla="*/ 48 w 88"/>
                <a:gd name="T5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64">
                  <a:moveTo>
                    <a:pt x="48" y="64"/>
                  </a:moveTo>
                  <a:cubicBezTo>
                    <a:pt x="47" y="64"/>
                    <a:pt x="47" y="64"/>
                    <a:pt x="46" y="64"/>
                  </a:cubicBezTo>
                  <a:cubicBezTo>
                    <a:pt x="45" y="63"/>
                    <a:pt x="44" y="62"/>
                    <a:pt x="44" y="60"/>
                  </a:cubicBezTo>
                  <a:cubicBezTo>
                    <a:pt x="44" y="48"/>
                    <a:pt x="44" y="48"/>
                    <a:pt x="44" y="48"/>
                  </a:cubicBezTo>
                  <a:cubicBezTo>
                    <a:pt x="4" y="48"/>
                    <a:pt x="4" y="48"/>
                    <a:pt x="4" y="48"/>
                  </a:cubicBezTo>
                  <a:cubicBezTo>
                    <a:pt x="2" y="48"/>
                    <a:pt x="0" y="46"/>
                    <a:pt x="0" y="44"/>
                  </a:cubicBezTo>
                  <a:cubicBezTo>
                    <a:pt x="0" y="42"/>
                    <a:pt x="2" y="40"/>
                    <a:pt x="4" y="40"/>
                  </a:cubicBezTo>
                  <a:cubicBezTo>
                    <a:pt x="48" y="40"/>
                    <a:pt x="48" y="40"/>
                    <a:pt x="48" y="40"/>
                  </a:cubicBezTo>
                  <a:cubicBezTo>
                    <a:pt x="50" y="40"/>
                    <a:pt x="52" y="42"/>
                    <a:pt x="52" y="44"/>
                  </a:cubicBezTo>
                  <a:cubicBezTo>
                    <a:pt x="52" y="52"/>
                    <a:pt x="52" y="52"/>
                    <a:pt x="52" y="52"/>
                  </a:cubicBezTo>
                  <a:cubicBezTo>
                    <a:pt x="77" y="32"/>
                    <a:pt x="77" y="32"/>
                    <a:pt x="77" y="32"/>
                  </a:cubicBezTo>
                  <a:cubicBezTo>
                    <a:pt x="52" y="12"/>
                    <a:pt x="52" y="12"/>
                    <a:pt x="52" y="12"/>
                  </a:cubicBezTo>
                  <a:cubicBezTo>
                    <a:pt x="52" y="20"/>
                    <a:pt x="52" y="20"/>
                    <a:pt x="52" y="20"/>
                  </a:cubicBezTo>
                  <a:cubicBezTo>
                    <a:pt x="52" y="22"/>
                    <a:pt x="50" y="24"/>
                    <a:pt x="48" y="24"/>
                  </a:cubicBezTo>
                  <a:cubicBezTo>
                    <a:pt x="4" y="24"/>
                    <a:pt x="4" y="24"/>
                    <a:pt x="4" y="24"/>
                  </a:cubicBezTo>
                  <a:cubicBezTo>
                    <a:pt x="2" y="24"/>
                    <a:pt x="0" y="22"/>
                    <a:pt x="0" y="20"/>
                  </a:cubicBezTo>
                  <a:cubicBezTo>
                    <a:pt x="0" y="18"/>
                    <a:pt x="2" y="16"/>
                    <a:pt x="4" y="16"/>
                  </a:cubicBezTo>
                  <a:cubicBezTo>
                    <a:pt x="44" y="16"/>
                    <a:pt x="44" y="16"/>
                    <a:pt x="44" y="16"/>
                  </a:cubicBezTo>
                  <a:cubicBezTo>
                    <a:pt x="44" y="4"/>
                    <a:pt x="44" y="4"/>
                    <a:pt x="44" y="4"/>
                  </a:cubicBezTo>
                  <a:cubicBezTo>
                    <a:pt x="44" y="2"/>
                    <a:pt x="45" y="1"/>
                    <a:pt x="46" y="0"/>
                  </a:cubicBezTo>
                  <a:cubicBezTo>
                    <a:pt x="48" y="0"/>
                    <a:pt x="49" y="0"/>
                    <a:pt x="50" y="1"/>
                  </a:cubicBezTo>
                  <a:cubicBezTo>
                    <a:pt x="86" y="29"/>
                    <a:pt x="86" y="29"/>
                    <a:pt x="86" y="29"/>
                  </a:cubicBezTo>
                  <a:cubicBezTo>
                    <a:pt x="87" y="30"/>
                    <a:pt x="88" y="31"/>
                    <a:pt x="88" y="32"/>
                  </a:cubicBezTo>
                  <a:cubicBezTo>
                    <a:pt x="88" y="33"/>
                    <a:pt x="87" y="34"/>
                    <a:pt x="86" y="35"/>
                  </a:cubicBezTo>
                  <a:cubicBezTo>
                    <a:pt x="50" y="63"/>
                    <a:pt x="50" y="63"/>
                    <a:pt x="50" y="63"/>
                  </a:cubicBezTo>
                  <a:cubicBezTo>
                    <a:pt x="50" y="64"/>
                    <a:pt x="49" y="64"/>
                    <a:pt x="48"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194" name="Freeform 5">
            <a:extLst>
              <a:ext uri="{C183D7F6-B498-43B3-948B-1728B52AA6E4}">
                <adec:decorative xmlns:adec="http://schemas.microsoft.com/office/drawing/2017/decorative" val="1"/>
              </a:ext>
            </a:extLst>
          </p:cNvPr>
          <p:cNvSpPr>
            <a:spLocks noEditPoints="1"/>
          </p:cNvSpPr>
          <p:nvPr/>
        </p:nvSpPr>
        <p:spPr bwMode="auto">
          <a:xfrm>
            <a:off x="5979718" y="3369784"/>
            <a:ext cx="545127" cy="613189"/>
          </a:xfrm>
          <a:custGeom>
            <a:avLst/>
            <a:gdLst>
              <a:gd name="T0" fmla="*/ 279 w 630"/>
              <a:gd name="T1" fmla="*/ 0 h 706"/>
              <a:gd name="T2" fmla="*/ 302 w 630"/>
              <a:gd name="T3" fmla="*/ 0 h 706"/>
              <a:gd name="T4" fmla="*/ 302 w 630"/>
              <a:gd name="T5" fmla="*/ 57 h 706"/>
              <a:gd name="T6" fmla="*/ 327 w 630"/>
              <a:gd name="T7" fmla="*/ 57 h 706"/>
              <a:gd name="T8" fmla="*/ 487 w 630"/>
              <a:gd name="T9" fmla="*/ 57 h 706"/>
              <a:gd name="T10" fmla="*/ 509 w 630"/>
              <a:gd name="T11" fmla="*/ 79 h 706"/>
              <a:gd name="T12" fmla="*/ 509 w 630"/>
              <a:gd name="T13" fmla="*/ 142 h 706"/>
              <a:gd name="T14" fmla="*/ 607 w 630"/>
              <a:gd name="T15" fmla="*/ 142 h 706"/>
              <a:gd name="T16" fmla="*/ 627 w 630"/>
              <a:gd name="T17" fmla="*/ 150 h 706"/>
              <a:gd name="T18" fmla="*/ 621 w 630"/>
              <a:gd name="T19" fmla="*/ 169 h 706"/>
              <a:gd name="T20" fmla="*/ 572 w 630"/>
              <a:gd name="T21" fmla="*/ 245 h 706"/>
              <a:gd name="T22" fmla="*/ 622 w 630"/>
              <a:gd name="T23" fmla="*/ 322 h 706"/>
              <a:gd name="T24" fmla="*/ 627 w 630"/>
              <a:gd name="T25" fmla="*/ 342 h 706"/>
              <a:gd name="T26" fmla="*/ 608 w 630"/>
              <a:gd name="T27" fmla="*/ 349 h 706"/>
              <a:gd name="T28" fmla="*/ 420 w 630"/>
              <a:gd name="T29" fmla="*/ 349 h 706"/>
              <a:gd name="T30" fmla="*/ 399 w 630"/>
              <a:gd name="T31" fmla="*/ 328 h 706"/>
              <a:gd name="T32" fmla="*/ 399 w 630"/>
              <a:gd name="T33" fmla="*/ 264 h 706"/>
              <a:gd name="T34" fmla="*/ 303 w 630"/>
              <a:gd name="T35" fmla="*/ 264 h 706"/>
              <a:gd name="T36" fmla="*/ 302 w 630"/>
              <a:gd name="T37" fmla="*/ 357 h 706"/>
              <a:gd name="T38" fmla="*/ 334 w 630"/>
              <a:gd name="T39" fmla="*/ 437 h 706"/>
              <a:gd name="T40" fmla="*/ 567 w 630"/>
              <a:gd name="T41" fmla="*/ 671 h 706"/>
              <a:gd name="T42" fmla="*/ 578 w 630"/>
              <a:gd name="T43" fmla="*/ 683 h 706"/>
              <a:gd name="T44" fmla="*/ 568 w 630"/>
              <a:gd name="T45" fmla="*/ 705 h 706"/>
              <a:gd name="T46" fmla="*/ 554 w 630"/>
              <a:gd name="T47" fmla="*/ 705 h 706"/>
              <a:gd name="T48" fmla="*/ 28 w 630"/>
              <a:gd name="T49" fmla="*/ 705 h 706"/>
              <a:gd name="T50" fmla="*/ 16 w 630"/>
              <a:gd name="T51" fmla="*/ 705 h 706"/>
              <a:gd name="T52" fmla="*/ 1 w 630"/>
              <a:gd name="T53" fmla="*/ 698 h 706"/>
              <a:gd name="T54" fmla="*/ 7 w 630"/>
              <a:gd name="T55" fmla="*/ 681 h 706"/>
              <a:gd name="T56" fmla="*/ 88 w 630"/>
              <a:gd name="T57" fmla="*/ 597 h 706"/>
              <a:gd name="T58" fmla="*/ 264 w 630"/>
              <a:gd name="T59" fmla="*/ 418 h 706"/>
              <a:gd name="T60" fmla="*/ 280 w 630"/>
              <a:gd name="T61" fmla="*/ 381 h 706"/>
              <a:gd name="T62" fmla="*/ 279 w 630"/>
              <a:gd name="T63" fmla="*/ 21 h 706"/>
              <a:gd name="T64" fmla="*/ 279 w 630"/>
              <a:gd name="T65" fmla="*/ 0 h 706"/>
              <a:gd name="T66" fmla="*/ 444 w 630"/>
              <a:gd name="T67" fmla="*/ 579 h 706"/>
              <a:gd name="T68" fmla="*/ 293 w 630"/>
              <a:gd name="T69" fmla="*/ 434 h 706"/>
              <a:gd name="T70" fmla="*/ 141 w 630"/>
              <a:gd name="T71" fmla="*/ 579 h 706"/>
              <a:gd name="T72" fmla="*/ 207 w 630"/>
              <a:gd name="T73" fmla="*/ 626 h 706"/>
              <a:gd name="T74" fmla="*/ 276 w 630"/>
              <a:gd name="T75" fmla="*/ 577 h 706"/>
              <a:gd name="T76" fmla="*/ 308 w 630"/>
              <a:gd name="T77" fmla="*/ 577 h 706"/>
              <a:gd name="T78" fmla="*/ 378 w 630"/>
              <a:gd name="T79" fmla="*/ 626 h 706"/>
              <a:gd name="T80" fmla="*/ 444 w 630"/>
              <a:gd name="T81" fmla="*/ 579 h 706"/>
              <a:gd name="T82" fmla="*/ 304 w 630"/>
              <a:gd name="T83" fmla="*/ 238 h 706"/>
              <a:gd name="T84" fmla="*/ 485 w 630"/>
              <a:gd name="T85" fmla="*/ 238 h 706"/>
              <a:gd name="T86" fmla="*/ 485 w 630"/>
              <a:gd name="T87" fmla="*/ 81 h 706"/>
              <a:gd name="T88" fmla="*/ 304 w 630"/>
              <a:gd name="T89" fmla="*/ 81 h 706"/>
              <a:gd name="T90" fmla="*/ 304 w 630"/>
              <a:gd name="T91" fmla="*/ 238 h 706"/>
              <a:gd name="T92" fmla="*/ 595 w 630"/>
              <a:gd name="T93" fmla="*/ 325 h 706"/>
              <a:gd name="T94" fmla="*/ 559 w 630"/>
              <a:gd name="T95" fmla="*/ 270 h 706"/>
              <a:gd name="T96" fmla="*/ 559 w 630"/>
              <a:gd name="T97" fmla="*/ 221 h 706"/>
              <a:gd name="T98" fmla="*/ 594 w 630"/>
              <a:gd name="T99" fmla="*/ 167 h 706"/>
              <a:gd name="T100" fmla="*/ 509 w 630"/>
              <a:gd name="T101" fmla="*/ 167 h 706"/>
              <a:gd name="T102" fmla="*/ 509 w 630"/>
              <a:gd name="T103" fmla="*/ 236 h 706"/>
              <a:gd name="T104" fmla="*/ 495 w 630"/>
              <a:gd name="T105" fmla="*/ 271 h 706"/>
              <a:gd name="T106" fmla="*/ 439 w 630"/>
              <a:gd name="T107" fmla="*/ 325 h 706"/>
              <a:gd name="T108" fmla="*/ 595 w 630"/>
              <a:gd name="T109" fmla="*/ 325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0" h="706">
                <a:moveTo>
                  <a:pt x="279" y="0"/>
                </a:moveTo>
                <a:cubicBezTo>
                  <a:pt x="288" y="0"/>
                  <a:pt x="294" y="0"/>
                  <a:pt x="302" y="0"/>
                </a:cubicBezTo>
                <a:cubicBezTo>
                  <a:pt x="302" y="18"/>
                  <a:pt x="302" y="36"/>
                  <a:pt x="302" y="57"/>
                </a:cubicBezTo>
                <a:cubicBezTo>
                  <a:pt x="312" y="57"/>
                  <a:pt x="320" y="57"/>
                  <a:pt x="327" y="57"/>
                </a:cubicBezTo>
                <a:cubicBezTo>
                  <a:pt x="381" y="57"/>
                  <a:pt x="434" y="57"/>
                  <a:pt x="487" y="57"/>
                </a:cubicBezTo>
                <a:cubicBezTo>
                  <a:pt x="504" y="56"/>
                  <a:pt x="510" y="62"/>
                  <a:pt x="509" y="79"/>
                </a:cubicBezTo>
                <a:cubicBezTo>
                  <a:pt x="508" y="99"/>
                  <a:pt x="509" y="120"/>
                  <a:pt x="509" y="142"/>
                </a:cubicBezTo>
                <a:cubicBezTo>
                  <a:pt x="543" y="142"/>
                  <a:pt x="575" y="142"/>
                  <a:pt x="607" y="142"/>
                </a:cubicBezTo>
                <a:cubicBezTo>
                  <a:pt x="614" y="143"/>
                  <a:pt x="623" y="145"/>
                  <a:pt x="627" y="150"/>
                </a:cubicBezTo>
                <a:cubicBezTo>
                  <a:pt x="630" y="152"/>
                  <a:pt x="625" y="163"/>
                  <a:pt x="621" y="169"/>
                </a:cubicBezTo>
                <a:cubicBezTo>
                  <a:pt x="606" y="194"/>
                  <a:pt x="589" y="219"/>
                  <a:pt x="572" y="245"/>
                </a:cubicBezTo>
                <a:cubicBezTo>
                  <a:pt x="589" y="271"/>
                  <a:pt x="606" y="296"/>
                  <a:pt x="622" y="322"/>
                </a:cubicBezTo>
                <a:cubicBezTo>
                  <a:pt x="625" y="328"/>
                  <a:pt x="629" y="337"/>
                  <a:pt x="627" y="342"/>
                </a:cubicBezTo>
                <a:cubicBezTo>
                  <a:pt x="624" y="346"/>
                  <a:pt x="615" y="349"/>
                  <a:pt x="608" y="349"/>
                </a:cubicBezTo>
                <a:cubicBezTo>
                  <a:pt x="545" y="349"/>
                  <a:pt x="483" y="349"/>
                  <a:pt x="420" y="349"/>
                </a:cubicBezTo>
                <a:cubicBezTo>
                  <a:pt x="405" y="349"/>
                  <a:pt x="398" y="344"/>
                  <a:pt x="399" y="328"/>
                </a:cubicBezTo>
                <a:cubicBezTo>
                  <a:pt x="400" y="307"/>
                  <a:pt x="399" y="287"/>
                  <a:pt x="399" y="264"/>
                </a:cubicBezTo>
                <a:cubicBezTo>
                  <a:pt x="367" y="264"/>
                  <a:pt x="337" y="264"/>
                  <a:pt x="303" y="264"/>
                </a:cubicBezTo>
                <a:cubicBezTo>
                  <a:pt x="303" y="295"/>
                  <a:pt x="305" y="327"/>
                  <a:pt x="302" y="357"/>
                </a:cubicBezTo>
                <a:cubicBezTo>
                  <a:pt x="299" y="391"/>
                  <a:pt x="311" y="414"/>
                  <a:pt x="334" y="437"/>
                </a:cubicBezTo>
                <a:cubicBezTo>
                  <a:pt x="413" y="514"/>
                  <a:pt x="490" y="593"/>
                  <a:pt x="567" y="671"/>
                </a:cubicBezTo>
                <a:cubicBezTo>
                  <a:pt x="571" y="675"/>
                  <a:pt x="575" y="679"/>
                  <a:pt x="578" y="683"/>
                </a:cubicBezTo>
                <a:cubicBezTo>
                  <a:pt x="587" y="695"/>
                  <a:pt x="583" y="703"/>
                  <a:pt x="568" y="705"/>
                </a:cubicBezTo>
                <a:cubicBezTo>
                  <a:pt x="563" y="705"/>
                  <a:pt x="559" y="705"/>
                  <a:pt x="554" y="705"/>
                </a:cubicBezTo>
                <a:cubicBezTo>
                  <a:pt x="379" y="705"/>
                  <a:pt x="203" y="705"/>
                  <a:pt x="28" y="705"/>
                </a:cubicBezTo>
                <a:cubicBezTo>
                  <a:pt x="24" y="705"/>
                  <a:pt x="20" y="706"/>
                  <a:pt x="16" y="705"/>
                </a:cubicBezTo>
                <a:cubicBezTo>
                  <a:pt x="11" y="703"/>
                  <a:pt x="2" y="701"/>
                  <a:pt x="1" y="698"/>
                </a:cubicBezTo>
                <a:cubicBezTo>
                  <a:pt x="0" y="693"/>
                  <a:pt x="3" y="685"/>
                  <a:pt x="7" y="681"/>
                </a:cubicBezTo>
                <a:cubicBezTo>
                  <a:pt x="33" y="652"/>
                  <a:pt x="61" y="625"/>
                  <a:pt x="88" y="597"/>
                </a:cubicBezTo>
                <a:cubicBezTo>
                  <a:pt x="146" y="538"/>
                  <a:pt x="205" y="477"/>
                  <a:pt x="264" y="418"/>
                </a:cubicBezTo>
                <a:cubicBezTo>
                  <a:pt x="275" y="407"/>
                  <a:pt x="280" y="397"/>
                  <a:pt x="280" y="381"/>
                </a:cubicBezTo>
                <a:cubicBezTo>
                  <a:pt x="279" y="261"/>
                  <a:pt x="279" y="141"/>
                  <a:pt x="279" y="21"/>
                </a:cubicBezTo>
                <a:cubicBezTo>
                  <a:pt x="279" y="15"/>
                  <a:pt x="279" y="8"/>
                  <a:pt x="279" y="0"/>
                </a:cubicBezTo>
                <a:close/>
                <a:moveTo>
                  <a:pt x="444" y="579"/>
                </a:moveTo>
                <a:cubicBezTo>
                  <a:pt x="391" y="528"/>
                  <a:pt x="340" y="479"/>
                  <a:pt x="293" y="434"/>
                </a:cubicBezTo>
                <a:cubicBezTo>
                  <a:pt x="244" y="480"/>
                  <a:pt x="193" y="529"/>
                  <a:pt x="141" y="579"/>
                </a:cubicBezTo>
                <a:cubicBezTo>
                  <a:pt x="164" y="595"/>
                  <a:pt x="185" y="610"/>
                  <a:pt x="207" y="626"/>
                </a:cubicBezTo>
                <a:cubicBezTo>
                  <a:pt x="231" y="609"/>
                  <a:pt x="254" y="594"/>
                  <a:pt x="276" y="577"/>
                </a:cubicBezTo>
                <a:cubicBezTo>
                  <a:pt x="288" y="568"/>
                  <a:pt x="297" y="568"/>
                  <a:pt x="308" y="577"/>
                </a:cubicBezTo>
                <a:cubicBezTo>
                  <a:pt x="331" y="593"/>
                  <a:pt x="355" y="609"/>
                  <a:pt x="378" y="626"/>
                </a:cubicBezTo>
                <a:cubicBezTo>
                  <a:pt x="400" y="611"/>
                  <a:pt x="421" y="596"/>
                  <a:pt x="444" y="579"/>
                </a:cubicBezTo>
                <a:close/>
                <a:moveTo>
                  <a:pt x="304" y="238"/>
                </a:moveTo>
                <a:cubicBezTo>
                  <a:pt x="365" y="238"/>
                  <a:pt x="424" y="238"/>
                  <a:pt x="485" y="238"/>
                </a:cubicBezTo>
                <a:cubicBezTo>
                  <a:pt x="485" y="185"/>
                  <a:pt x="485" y="134"/>
                  <a:pt x="485" y="81"/>
                </a:cubicBezTo>
                <a:cubicBezTo>
                  <a:pt x="424" y="81"/>
                  <a:pt x="364" y="81"/>
                  <a:pt x="304" y="81"/>
                </a:cubicBezTo>
                <a:cubicBezTo>
                  <a:pt x="304" y="134"/>
                  <a:pt x="304" y="185"/>
                  <a:pt x="304" y="238"/>
                </a:cubicBezTo>
                <a:close/>
                <a:moveTo>
                  <a:pt x="595" y="325"/>
                </a:moveTo>
                <a:cubicBezTo>
                  <a:pt x="582" y="304"/>
                  <a:pt x="572" y="286"/>
                  <a:pt x="559" y="270"/>
                </a:cubicBezTo>
                <a:cubicBezTo>
                  <a:pt x="546" y="253"/>
                  <a:pt x="544" y="239"/>
                  <a:pt x="559" y="221"/>
                </a:cubicBezTo>
                <a:cubicBezTo>
                  <a:pt x="572" y="205"/>
                  <a:pt x="582" y="186"/>
                  <a:pt x="594" y="167"/>
                </a:cubicBezTo>
                <a:cubicBezTo>
                  <a:pt x="565" y="167"/>
                  <a:pt x="538" y="167"/>
                  <a:pt x="509" y="167"/>
                </a:cubicBezTo>
                <a:cubicBezTo>
                  <a:pt x="509" y="191"/>
                  <a:pt x="508" y="214"/>
                  <a:pt x="509" y="236"/>
                </a:cubicBezTo>
                <a:cubicBezTo>
                  <a:pt x="510" y="251"/>
                  <a:pt x="506" y="261"/>
                  <a:pt x="495" y="271"/>
                </a:cubicBezTo>
                <a:cubicBezTo>
                  <a:pt x="477" y="287"/>
                  <a:pt x="460" y="304"/>
                  <a:pt x="439" y="325"/>
                </a:cubicBezTo>
                <a:cubicBezTo>
                  <a:pt x="494" y="325"/>
                  <a:pt x="543" y="325"/>
                  <a:pt x="595" y="325"/>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376660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791C-1E3D-4B4A-BD35-E55A46A231BD}"/>
              </a:ext>
            </a:extLst>
          </p:cNvPr>
          <p:cNvSpPr>
            <a:spLocks noGrp="1"/>
          </p:cNvSpPr>
          <p:nvPr>
            <p:ph type="title"/>
          </p:nvPr>
        </p:nvSpPr>
        <p:spPr>
          <a:xfrm>
            <a:off x="596625" y="231855"/>
            <a:ext cx="10634400" cy="461665"/>
          </a:xfrm>
        </p:spPr>
        <p:txBody>
          <a:bodyPr/>
          <a:lstStyle/>
          <a:p>
            <a:r>
              <a:rPr lang="en-US" dirty="0"/>
              <a:t>What have been the advantages of remote learning for teachers?</a:t>
            </a:r>
            <a:endParaRPr lang="en-GB" dirty="0"/>
          </a:p>
        </p:txBody>
      </p:sp>
      <p:sp>
        <p:nvSpPr>
          <p:cNvPr id="14" name="Rectangle 13">
            <a:extLst>
              <a:ext uri="{FF2B5EF4-FFF2-40B4-BE49-F238E27FC236}">
                <a16:creationId xmlns:a16="http://schemas.microsoft.com/office/drawing/2014/main" id="{EB9AD076-BF92-430F-BBE8-D6EE6AE3CC5C}"/>
              </a:ext>
            </a:extLst>
          </p:cNvPr>
          <p:cNvSpPr/>
          <p:nvPr/>
        </p:nvSpPr>
        <p:spPr>
          <a:xfrm>
            <a:off x="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sp>
        <p:nvSpPr>
          <p:cNvPr id="6" name="Speech Bubble: Rectangle with Corners Rounded 5">
            <a:extLst>
              <a:ext uri="{FF2B5EF4-FFF2-40B4-BE49-F238E27FC236}">
                <a16:creationId xmlns:a16="http://schemas.microsoft.com/office/drawing/2014/main" id="{12CE6F40-0D9C-4447-A080-5BF54E97F31E}"/>
              </a:ext>
            </a:extLst>
          </p:cNvPr>
          <p:cNvSpPr/>
          <p:nvPr/>
        </p:nvSpPr>
        <p:spPr>
          <a:xfrm>
            <a:off x="466725" y="1278149"/>
            <a:ext cx="4235589" cy="983246"/>
          </a:xfrm>
          <a:prstGeom prst="wedgeRoundRectCallo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Some children have flourished and </a:t>
            </a:r>
            <a:r>
              <a:rPr lang="en-US" sz="1200" b="1" dirty="0">
                <a:solidFill>
                  <a:schemeClr val="tx1">
                    <a:lumMod val="75000"/>
                    <a:lumOff val="25000"/>
                  </a:schemeClr>
                </a:solidFill>
              </a:rPr>
              <a:t>gained more independence. </a:t>
            </a:r>
            <a:r>
              <a:rPr lang="en-US" sz="1200" dirty="0">
                <a:solidFill>
                  <a:schemeClr val="tx1">
                    <a:lumMod val="75000"/>
                    <a:lumOff val="25000"/>
                  </a:schemeClr>
                </a:solidFill>
              </a:rPr>
              <a:t>Teachers have skill developed. </a:t>
            </a:r>
            <a:r>
              <a:rPr lang="en-US" sz="1200" b="1" dirty="0">
                <a:solidFill>
                  <a:schemeClr val="tx1">
                    <a:lumMod val="75000"/>
                    <a:lumOff val="25000"/>
                  </a:schemeClr>
                </a:solidFill>
              </a:rPr>
              <a:t>New systems have been developed </a:t>
            </a:r>
            <a:r>
              <a:rPr lang="en-US" sz="1200" dirty="0">
                <a:solidFill>
                  <a:schemeClr val="tx1">
                    <a:lumMod val="75000"/>
                    <a:lumOff val="25000"/>
                  </a:schemeClr>
                </a:solidFill>
              </a:rPr>
              <a:t>which will continue to be used.</a:t>
            </a:r>
            <a:endParaRPr lang="en-GB" sz="1200" dirty="0">
              <a:solidFill>
                <a:schemeClr val="tx1">
                  <a:lumMod val="75000"/>
                  <a:lumOff val="25000"/>
                </a:schemeClr>
              </a:solidFill>
            </a:endParaRPr>
          </a:p>
        </p:txBody>
      </p:sp>
      <p:sp>
        <p:nvSpPr>
          <p:cNvPr id="8" name="Speech Bubble: Rectangle with Corners Rounded 7">
            <a:extLst>
              <a:ext uri="{FF2B5EF4-FFF2-40B4-BE49-F238E27FC236}">
                <a16:creationId xmlns:a16="http://schemas.microsoft.com/office/drawing/2014/main" id="{2AAD6DE9-E6F9-46D5-93EE-152F673FF64C}"/>
              </a:ext>
            </a:extLst>
          </p:cNvPr>
          <p:cNvSpPr/>
          <p:nvPr/>
        </p:nvSpPr>
        <p:spPr>
          <a:xfrm>
            <a:off x="1307963" y="2914650"/>
            <a:ext cx="4349887" cy="1188520"/>
          </a:xfrm>
          <a:prstGeom prst="wedgeRoundRectCallo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Being able to cover the content of my subject while either the teacher or student is self-isolating. Knowing that my students have a </a:t>
            </a:r>
            <a:r>
              <a:rPr lang="en-US" sz="1200" b="1" dirty="0">
                <a:solidFill>
                  <a:schemeClr val="tx1">
                    <a:lumMod val="75000"/>
                    <a:lumOff val="25000"/>
                  </a:schemeClr>
                </a:solidFill>
              </a:rPr>
              <a:t>chance to keep learning </a:t>
            </a:r>
            <a:r>
              <a:rPr lang="en-US" sz="1200" dirty="0">
                <a:solidFill>
                  <a:schemeClr val="tx1">
                    <a:lumMod val="75000"/>
                    <a:lumOff val="25000"/>
                  </a:schemeClr>
                </a:solidFill>
              </a:rPr>
              <a:t>when not at school. Also when students have not needed to self isolate and attendance is good the remote learning technology has been useful to set homework and revision material.</a:t>
            </a:r>
            <a:endParaRPr lang="en-GB" sz="1200" dirty="0">
              <a:solidFill>
                <a:schemeClr val="tx1">
                  <a:lumMod val="75000"/>
                  <a:lumOff val="25000"/>
                </a:schemeClr>
              </a:solidFill>
            </a:endParaRPr>
          </a:p>
        </p:txBody>
      </p:sp>
      <p:sp>
        <p:nvSpPr>
          <p:cNvPr id="9" name="Speech Bubble: Rectangle with Corners Rounded 8">
            <a:extLst>
              <a:ext uri="{FF2B5EF4-FFF2-40B4-BE49-F238E27FC236}">
                <a16:creationId xmlns:a16="http://schemas.microsoft.com/office/drawing/2014/main" id="{C523E693-7671-4F16-8596-81B6E4B52E45}"/>
              </a:ext>
            </a:extLst>
          </p:cNvPr>
          <p:cNvSpPr/>
          <p:nvPr/>
        </p:nvSpPr>
        <p:spPr>
          <a:xfrm>
            <a:off x="384038" y="4452938"/>
            <a:ext cx="3683137" cy="1132698"/>
          </a:xfrm>
          <a:prstGeom prst="wedgeRoundRectCallo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Children can </a:t>
            </a:r>
            <a:r>
              <a:rPr lang="en-US" sz="1200" b="1" dirty="0">
                <a:solidFill>
                  <a:schemeClr val="tx1">
                    <a:lumMod val="75000"/>
                    <a:lumOff val="25000"/>
                  </a:schemeClr>
                </a:solidFill>
              </a:rPr>
              <a:t>continue with their learning when self-isolating </a:t>
            </a:r>
            <a:r>
              <a:rPr lang="en-US" sz="1200" dirty="0">
                <a:solidFill>
                  <a:schemeClr val="tx1">
                    <a:lumMod val="75000"/>
                    <a:lumOff val="25000"/>
                  </a:schemeClr>
                </a:solidFill>
              </a:rPr>
              <a:t>and</a:t>
            </a:r>
            <a:r>
              <a:rPr lang="en-US" sz="1200" b="1" dirty="0">
                <a:solidFill>
                  <a:schemeClr val="tx1">
                    <a:lumMod val="75000"/>
                    <a:lumOff val="25000"/>
                  </a:schemeClr>
                </a:solidFill>
              </a:rPr>
              <a:t> </a:t>
            </a:r>
            <a:r>
              <a:rPr lang="en-US" sz="1200" dirty="0">
                <a:solidFill>
                  <a:schemeClr val="tx1">
                    <a:lumMod val="75000"/>
                    <a:lumOff val="25000"/>
                  </a:schemeClr>
                </a:solidFill>
              </a:rPr>
              <a:t>so can cover subjects at home so that when they return to school, they know what the other children have done and can slot back into the schemes of work and the topics.</a:t>
            </a:r>
            <a:endParaRPr lang="en-GB" sz="1200" dirty="0">
              <a:solidFill>
                <a:schemeClr val="tx1">
                  <a:lumMod val="75000"/>
                  <a:lumOff val="25000"/>
                </a:schemeClr>
              </a:solidFill>
            </a:endParaRPr>
          </a:p>
        </p:txBody>
      </p:sp>
      <p:sp>
        <p:nvSpPr>
          <p:cNvPr id="10" name="Speech Bubble: Rectangle with Corners Rounded 9">
            <a:extLst>
              <a:ext uri="{FF2B5EF4-FFF2-40B4-BE49-F238E27FC236}">
                <a16:creationId xmlns:a16="http://schemas.microsoft.com/office/drawing/2014/main" id="{57B7B6C8-8E4E-4F82-820C-8E8873C62652}"/>
              </a:ext>
            </a:extLst>
          </p:cNvPr>
          <p:cNvSpPr/>
          <p:nvPr/>
        </p:nvSpPr>
        <p:spPr>
          <a:xfrm>
            <a:off x="4460738" y="4399774"/>
            <a:ext cx="2530613" cy="1293294"/>
          </a:xfrm>
          <a:prstGeom prst="wedgeRoundRectCallo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lumMod val="75000"/>
                    <a:lumOff val="25000"/>
                  </a:schemeClr>
                </a:solidFill>
              </a:rPr>
              <a:t>Pupils that sometimes don’t engage in class find it easier to do so when not with peer group. </a:t>
            </a:r>
            <a:r>
              <a:rPr lang="en-US" sz="1200" dirty="0">
                <a:solidFill>
                  <a:schemeClr val="tx1">
                    <a:lumMod val="75000"/>
                    <a:lumOff val="25000"/>
                  </a:schemeClr>
                </a:solidFill>
              </a:rPr>
              <a:t>Those who work slowly or prefer to do so in more detail can and then submit work after the lesson has finished.</a:t>
            </a:r>
            <a:endParaRPr lang="en-GB" sz="1200" dirty="0">
              <a:solidFill>
                <a:schemeClr val="tx1">
                  <a:lumMod val="75000"/>
                  <a:lumOff val="25000"/>
                </a:schemeClr>
              </a:solidFill>
            </a:endParaRPr>
          </a:p>
        </p:txBody>
      </p:sp>
      <p:sp>
        <p:nvSpPr>
          <p:cNvPr id="15" name="Speech Bubble: Rectangle with Corners Rounded 14">
            <a:extLst>
              <a:ext uri="{FF2B5EF4-FFF2-40B4-BE49-F238E27FC236}">
                <a16:creationId xmlns:a16="http://schemas.microsoft.com/office/drawing/2014/main" id="{A7C5893B-4361-4B17-92CD-246488CD4E9A}"/>
              </a:ext>
            </a:extLst>
          </p:cNvPr>
          <p:cNvSpPr/>
          <p:nvPr/>
        </p:nvSpPr>
        <p:spPr>
          <a:xfrm>
            <a:off x="5032237" y="1271588"/>
            <a:ext cx="4235589" cy="1293294"/>
          </a:xfrm>
          <a:prstGeom prst="wedgeRoundRectCallo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rPr>
              <a:t>Some children have benefited from good parental guidance on tasks and have been contributing to their children’s remote learning. Some have learnt to be </a:t>
            </a:r>
            <a:r>
              <a:rPr lang="en-US" sz="1200" b="1" dirty="0">
                <a:solidFill>
                  <a:schemeClr val="tx1">
                    <a:lumMod val="75000"/>
                    <a:lumOff val="25000"/>
                  </a:schemeClr>
                </a:solidFill>
              </a:rPr>
              <a:t>independent and become more self motivated</a:t>
            </a:r>
            <a:r>
              <a:rPr lang="en-US" sz="1200" dirty="0">
                <a:solidFill>
                  <a:schemeClr val="tx1">
                    <a:lumMod val="75000"/>
                    <a:lumOff val="25000"/>
                  </a:schemeClr>
                </a:solidFill>
              </a:rPr>
              <a:t>. It has improved some students </a:t>
            </a:r>
            <a:r>
              <a:rPr lang="en-US" sz="1200" b="1" dirty="0">
                <a:solidFill>
                  <a:schemeClr val="tx1">
                    <a:lumMod val="75000"/>
                    <a:lumOff val="25000"/>
                  </a:schemeClr>
                </a:solidFill>
              </a:rPr>
              <a:t>understanding of ICT </a:t>
            </a:r>
            <a:r>
              <a:rPr lang="en-US" sz="1200" dirty="0">
                <a:solidFill>
                  <a:schemeClr val="tx1">
                    <a:lumMod val="75000"/>
                    <a:lumOff val="25000"/>
                  </a:schemeClr>
                </a:solidFill>
              </a:rPr>
              <a:t>(other than gaming) and they are more aware of online meeting apps e.g. Zoom</a:t>
            </a:r>
            <a:endParaRPr lang="en-GB" sz="1200" dirty="0">
              <a:solidFill>
                <a:schemeClr val="tx1">
                  <a:lumMod val="75000"/>
                  <a:lumOff val="25000"/>
                </a:schemeClr>
              </a:solidFill>
            </a:endParaRPr>
          </a:p>
        </p:txBody>
      </p:sp>
      <p:sp>
        <p:nvSpPr>
          <p:cNvPr id="16" name="Speech Bubble: Rectangle with Corners Rounded 15">
            <a:extLst>
              <a:ext uri="{FF2B5EF4-FFF2-40B4-BE49-F238E27FC236}">
                <a16:creationId xmlns:a16="http://schemas.microsoft.com/office/drawing/2014/main" id="{D2F54148-0436-4780-BDF9-70BADCE3514E}"/>
              </a:ext>
            </a:extLst>
          </p:cNvPr>
          <p:cNvSpPr/>
          <p:nvPr/>
        </p:nvSpPr>
        <p:spPr>
          <a:xfrm>
            <a:off x="6457744" y="2942337"/>
            <a:ext cx="4877006" cy="1160833"/>
          </a:xfrm>
          <a:prstGeom prst="wedgeRoundRectCallo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With music it is very useful - </a:t>
            </a:r>
            <a:r>
              <a:rPr lang="en-US" sz="1200" b="1" dirty="0">
                <a:solidFill>
                  <a:schemeClr val="tx1">
                    <a:lumMod val="75000"/>
                    <a:lumOff val="25000"/>
                  </a:schemeClr>
                </a:solidFill>
              </a:rPr>
              <a:t>I can show students exactly what I want them to look at in the score and move it in real time with the music. </a:t>
            </a:r>
            <a:r>
              <a:rPr lang="en-US" sz="1200" dirty="0">
                <a:solidFill>
                  <a:schemeClr val="tx1">
                    <a:lumMod val="75000"/>
                    <a:lumOff val="25000"/>
                  </a:schemeClr>
                </a:solidFill>
              </a:rPr>
              <a:t>I can draw all over it, they can add to it - for some activities it's better than being in the classroom. For practical music making it's rubbish - particularly if the students don't have instruments.</a:t>
            </a:r>
            <a:endParaRPr lang="en-GB" sz="1200" dirty="0">
              <a:solidFill>
                <a:schemeClr val="tx1">
                  <a:lumMod val="75000"/>
                  <a:lumOff val="25000"/>
                </a:schemeClr>
              </a:solidFill>
            </a:endParaRPr>
          </a:p>
        </p:txBody>
      </p:sp>
      <p:sp>
        <p:nvSpPr>
          <p:cNvPr id="17" name="Speech Bubble: Rectangle with Corners Rounded 16">
            <a:extLst>
              <a:ext uri="{FF2B5EF4-FFF2-40B4-BE49-F238E27FC236}">
                <a16:creationId xmlns:a16="http://schemas.microsoft.com/office/drawing/2014/main" id="{CB1B984A-33C1-4D18-9A3D-CA3912E0EB25}"/>
              </a:ext>
            </a:extLst>
          </p:cNvPr>
          <p:cNvSpPr/>
          <p:nvPr/>
        </p:nvSpPr>
        <p:spPr>
          <a:xfrm>
            <a:off x="7788412" y="4506102"/>
            <a:ext cx="3695701" cy="1293294"/>
          </a:xfrm>
          <a:prstGeom prst="wedgeRoundRectCallo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I could </a:t>
            </a:r>
            <a:r>
              <a:rPr lang="en-US" sz="1200" b="1" dirty="0">
                <a:solidFill>
                  <a:schemeClr val="tx1">
                    <a:lumMod val="75000"/>
                    <a:lumOff val="25000"/>
                  </a:schemeClr>
                </a:solidFill>
              </a:rPr>
              <a:t>record my lessons so that pupils could access them at a time convenient to them</a:t>
            </a:r>
            <a:r>
              <a:rPr lang="en-US" sz="1200" dirty="0">
                <a:solidFill>
                  <a:schemeClr val="tx1">
                    <a:lumMod val="75000"/>
                    <a:lumOff val="25000"/>
                  </a:schemeClr>
                </a:solidFill>
              </a:rPr>
              <a:t>. At some stage so was teaching over 100 pupils at a time because other members of my department were not confident in delivering a lesson remotely which meant that the pupils did not miss out.</a:t>
            </a:r>
            <a:endParaRPr lang="en-GB" sz="1200" dirty="0">
              <a:solidFill>
                <a:schemeClr val="tx1">
                  <a:lumMod val="75000"/>
                  <a:lumOff val="25000"/>
                </a:schemeClr>
              </a:solidFill>
            </a:endParaRPr>
          </a:p>
        </p:txBody>
      </p:sp>
      <p:sp>
        <p:nvSpPr>
          <p:cNvPr id="18" name="Speech Bubble: Rectangle with Corners Rounded 17">
            <a:extLst>
              <a:ext uri="{FF2B5EF4-FFF2-40B4-BE49-F238E27FC236}">
                <a16:creationId xmlns:a16="http://schemas.microsoft.com/office/drawing/2014/main" id="{90C24BC0-DBD5-49DD-B585-0555F23AA447}"/>
              </a:ext>
            </a:extLst>
          </p:cNvPr>
          <p:cNvSpPr/>
          <p:nvPr/>
        </p:nvSpPr>
        <p:spPr>
          <a:xfrm>
            <a:off x="9470888" y="1254748"/>
            <a:ext cx="2254387" cy="1293294"/>
          </a:xfrm>
          <a:prstGeom prst="wedgeRoundRectCallou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Some children have </a:t>
            </a:r>
            <a:r>
              <a:rPr lang="en-US" sz="1200" b="1" dirty="0">
                <a:solidFill>
                  <a:schemeClr val="tx1">
                    <a:lumMod val="75000"/>
                    <a:lumOff val="25000"/>
                  </a:schemeClr>
                </a:solidFill>
              </a:rPr>
              <a:t>loved the individual feedback </a:t>
            </a:r>
            <a:r>
              <a:rPr lang="en-US" sz="1200" dirty="0">
                <a:solidFill>
                  <a:schemeClr val="tx1">
                    <a:lumMod val="75000"/>
                    <a:lumOff val="25000"/>
                  </a:schemeClr>
                </a:solidFill>
              </a:rPr>
              <a:t>they get from their teacher and have made massive progress. Especially ones who don’t always want to raise their hand in class</a:t>
            </a:r>
            <a:endParaRPr lang="en-GB" sz="1200" dirty="0">
              <a:solidFill>
                <a:schemeClr val="tx1">
                  <a:lumMod val="75000"/>
                  <a:lumOff val="25000"/>
                </a:schemeClr>
              </a:solidFill>
            </a:endParaRPr>
          </a:p>
        </p:txBody>
      </p:sp>
      <p:sp>
        <p:nvSpPr>
          <p:cNvPr id="5" name="Text Placeholder 4">
            <a:extLst>
              <a:ext uri="{FF2B5EF4-FFF2-40B4-BE49-F238E27FC236}">
                <a16:creationId xmlns:a16="http://schemas.microsoft.com/office/drawing/2014/main" id="{5B862BC6-DCF7-4E6C-BC6D-E7855728426C}"/>
              </a:ext>
            </a:extLst>
          </p:cNvPr>
          <p:cNvSpPr>
            <a:spLocks noGrp="1"/>
          </p:cNvSpPr>
          <p:nvPr>
            <p:ph type="body" sz="quarter" idx="12"/>
          </p:nvPr>
        </p:nvSpPr>
        <p:spPr>
          <a:xfrm>
            <a:off x="2057400" y="6096000"/>
            <a:ext cx="9039225" cy="530145"/>
          </a:xfrm>
        </p:spPr>
        <p:txBody>
          <a:bodyPr>
            <a:normAutofit/>
          </a:bodyPr>
          <a:lstStyle/>
          <a:p>
            <a:r>
              <a:rPr lang="en-GB" dirty="0"/>
              <a:t>Q14a. </a:t>
            </a:r>
            <a:r>
              <a:rPr lang="en-US" dirty="0"/>
              <a:t>What have been the main advantages to remote learning?  Please type your answer in the box below. / q14b. What have been the main disadvantages to remote learning?  Please type your answer in the box below.</a:t>
            </a:r>
            <a:endParaRPr lang="en-GB" dirty="0"/>
          </a:p>
        </p:txBody>
      </p:sp>
    </p:spTree>
    <p:extLst>
      <p:ext uri="{BB962C8B-B14F-4D97-AF65-F5344CB8AC3E}">
        <p14:creationId xmlns:p14="http://schemas.microsoft.com/office/powerpoint/2010/main" val="29372720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046" y="223170"/>
            <a:ext cx="10732551" cy="830997"/>
          </a:xfrm>
        </p:spPr>
        <p:txBody>
          <a:bodyPr vert="horz" wrap="square" lIns="91440" tIns="45720" rIns="91440" bIns="45720" rtlCol="0" anchor="t">
            <a:spAutoFit/>
          </a:bodyPr>
          <a:lstStyle/>
          <a:p>
            <a:r>
              <a:rPr lang="en-GB" dirty="0"/>
              <a:t>Remote learning could play an important role in the future as it allows pupils to learn independently </a:t>
            </a:r>
            <a:endParaRPr lang="en-GB" dirty="0">
              <a:latin typeface="+mn-lt"/>
            </a:endParaRPr>
          </a:p>
        </p:txBody>
      </p:sp>
      <p:sp>
        <p:nvSpPr>
          <p:cNvPr id="2" name="Text Placeholder 1"/>
          <p:cNvSpPr>
            <a:spLocks noGrp="1"/>
          </p:cNvSpPr>
          <p:nvPr>
            <p:ph type="body" sz="quarter" idx="13"/>
          </p:nvPr>
        </p:nvSpPr>
        <p:spPr>
          <a:xfrm>
            <a:off x="679450" y="1462898"/>
            <a:ext cx="3674078" cy="2763843"/>
          </a:xfrm>
          <a:ln>
            <a:noFill/>
          </a:ln>
        </p:spPr>
        <p:txBody>
          <a:bodyPr/>
          <a:lstStyle/>
          <a:p>
            <a:pPr algn="ctr">
              <a:lnSpc>
                <a:spcPct val="100000"/>
              </a:lnSpc>
            </a:pPr>
            <a:r>
              <a:rPr lang="en-GB" sz="1600" b="1" dirty="0">
                <a:solidFill>
                  <a:schemeClr val="accent1"/>
                </a:solidFill>
              </a:rPr>
              <a:t>Remote learning is not a long term solution for younger pupils..</a:t>
            </a:r>
          </a:p>
          <a:p>
            <a:pPr marL="171450" indent="-171450">
              <a:lnSpc>
                <a:spcPct val="100000"/>
              </a:lnSpc>
              <a:buFont typeface="Arial" panose="020B0604020202020204" pitchFamily="34" charset="0"/>
              <a:buChar char="•"/>
            </a:pPr>
            <a:endParaRPr lang="en-GB" sz="1400" dirty="0">
              <a:solidFill>
                <a:schemeClr val="tx1"/>
              </a:solidFill>
            </a:endParaRPr>
          </a:p>
          <a:p>
            <a:pPr marL="171450" indent="-171450">
              <a:lnSpc>
                <a:spcPct val="100000"/>
              </a:lnSpc>
              <a:buFont typeface="Arial" panose="020B0604020202020204" pitchFamily="34" charset="0"/>
              <a:buChar char="•"/>
            </a:pPr>
            <a:r>
              <a:rPr lang="en-GB" sz="1400" dirty="0">
                <a:solidFill>
                  <a:schemeClr val="tx1"/>
                </a:solidFill>
              </a:rPr>
              <a:t>Teachers do not believe that remote learning could </a:t>
            </a:r>
            <a:r>
              <a:rPr lang="en-GB" sz="1400" b="1" dirty="0">
                <a:solidFill>
                  <a:schemeClr val="tx1"/>
                </a:solidFill>
              </a:rPr>
              <a:t>replace</a:t>
            </a:r>
            <a:r>
              <a:rPr lang="en-GB" sz="1400" dirty="0">
                <a:solidFill>
                  <a:schemeClr val="tx1"/>
                </a:solidFill>
              </a:rPr>
              <a:t> traditional classroom learning. </a:t>
            </a:r>
          </a:p>
          <a:p>
            <a:pPr marL="171450" indent="-171450">
              <a:lnSpc>
                <a:spcPct val="100000"/>
              </a:lnSpc>
              <a:buFont typeface="Arial" panose="020B0604020202020204" pitchFamily="34" charset="0"/>
              <a:buChar char="•"/>
            </a:pPr>
            <a:endParaRPr lang="en-GB" sz="1400" dirty="0">
              <a:solidFill>
                <a:schemeClr val="tx1"/>
              </a:solidFill>
            </a:endParaRPr>
          </a:p>
          <a:p>
            <a:pPr marL="171450" indent="-171450">
              <a:lnSpc>
                <a:spcPct val="100000"/>
              </a:lnSpc>
              <a:buFont typeface="Arial" panose="020B0604020202020204" pitchFamily="34" charset="0"/>
              <a:buChar char="•"/>
            </a:pPr>
            <a:r>
              <a:rPr lang="en-GB" sz="1400" dirty="0">
                <a:solidFill>
                  <a:schemeClr val="tx1"/>
                </a:solidFill>
              </a:rPr>
              <a:t>This is particularly true for </a:t>
            </a:r>
            <a:r>
              <a:rPr lang="en-GB" sz="1400" b="1" dirty="0">
                <a:solidFill>
                  <a:schemeClr val="tx1"/>
                </a:solidFill>
              </a:rPr>
              <a:t>early years </a:t>
            </a:r>
            <a:r>
              <a:rPr lang="en-GB" sz="1400" dirty="0">
                <a:solidFill>
                  <a:schemeClr val="tx1"/>
                </a:solidFill>
              </a:rPr>
              <a:t>and primary school, where hands on support and </a:t>
            </a:r>
            <a:r>
              <a:rPr lang="en-GB" sz="1400" b="1" dirty="0">
                <a:solidFill>
                  <a:schemeClr val="tx1"/>
                </a:solidFill>
              </a:rPr>
              <a:t>interaction</a:t>
            </a:r>
            <a:r>
              <a:rPr lang="en-GB" sz="1400" dirty="0">
                <a:solidFill>
                  <a:schemeClr val="tx1"/>
                </a:solidFill>
              </a:rPr>
              <a:t> is essential for building social skills. </a:t>
            </a:r>
          </a:p>
          <a:p>
            <a:pPr marL="171450" indent="-171450">
              <a:lnSpc>
                <a:spcPct val="100000"/>
              </a:lnSpc>
              <a:buFont typeface="Arial" panose="020B0604020202020204" pitchFamily="34" charset="0"/>
              <a:buChar char="•"/>
            </a:pPr>
            <a:endParaRPr lang="en-GB" sz="1400" dirty="0">
              <a:solidFill>
                <a:schemeClr val="tx1"/>
              </a:solidFill>
            </a:endParaRPr>
          </a:p>
          <a:p>
            <a:pPr>
              <a:lnSpc>
                <a:spcPct val="100000"/>
              </a:lnSpc>
            </a:pPr>
            <a:endParaRPr lang="en-GB" sz="1400" dirty="0">
              <a:solidFill>
                <a:schemeClr val="tx1"/>
              </a:solidFill>
            </a:endParaRPr>
          </a:p>
          <a:p>
            <a:pPr>
              <a:lnSpc>
                <a:spcPct val="100000"/>
              </a:lnSpc>
            </a:pPr>
            <a:endParaRPr lang="en-GB" sz="1400" dirty="0">
              <a:solidFill>
                <a:schemeClr val="tx1"/>
              </a:solidFill>
            </a:endParaRPr>
          </a:p>
        </p:txBody>
      </p:sp>
      <p:sp>
        <p:nvSpPr>
          <p:cNvPr id="9" name="Text Placeholder 1"/>
          <p:cNvSpPr txBox="1">
            <a:spLocks/>
          </p:cNvSpPr>
          <p:nvPr/>
        </p:nvSpPr>
        <p:spPr>
          <a:xfrm>
            <a:off x="7527636" y="1438415"/>
            <a:ext cx="4224810" cy="3489720"/>
          </a:xfrm>
          <a:prstGeom prst="rect">
            <a:avLst/>
          </a:prstGeom>
          <a:ln>
            <a:noFill/>
          </a:ln>
        </p:spPr>
        <p:txBody>
          <a:bodyPr vert="horz" lIns="91440" tIns="45720" rIns="91440" bIns="45720" rtlCol="0" anchor="t">
            <a:noAutofit/>
          </a:bodyPr>
          <a:lstStyle>
            <a:lvl1pPr marL="0" indent="0" algn="l" defTabSz="685800" rtl="0" eaLnBrk="1" latinLnBrk="0" hangingPunct="1">
              <a:lnSpc>
                <a:spcPct val="120000"/>
              </a:lnSpc>
              <a:spcBef>
                <a:spcPts val="0"/>
              </a:spcBef>
              <a:buFont typeface="Arial"/>
              <a:buNone/>
              <a:defRPr sz="2400"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lnSpc>
                <a:spcPct val="100000"/>
              </a:lnSpc>
            </a:pPr>
            <a:r>
              <a:rPr lang="en-GB" sz="1600" b="1" dirty="0">
                <a:solidFill>
                  <a:schemeClr val="accent1"/>
                </a:solidFill>
              </a:rPr>
              <a:t>However it could play an important role in the future</a:t>
            </a:r>
            <a:endParaRPr lang="en-GB" sz="1600" dirty="0">
              <a:solidFill>
                <a:schemeClr val="tx1"/>
              </a:solidFill>
            </a:endParaRPr>
          </a:p>
          <a:p>
            <a:pPr marL="171450" indent="-171450">
              <a:lnSpc>
                <a:spcPct val="100000"/>
              </a:lnSpc>
              <a:buFont typeface="Arial" panose="020B0604020202020204" pitchFamily="34" charset="0"/>
              <a:buChar char="•"/>
            </a:pPr>
            <a:endParaRPr lang="en-GB" sz="1400" dirty="0">
              <a:solidFill>
                <a:schemeClr val="tx1"/>
              </a:solidFill>
            </a:endParaRPr>
          </a:p>
          <a:p>
            <a:pPr marL="171450" indent="-171450">
              <a:lnSpc>
                <a:spcPct val="100000"/>
              </a:lnSpc>
              <a:buFont typeface="Arial" panose="020B0604020202020204" pitchFamily="34" charset="0"/>
              <a:buChar char="•"/>
            </a:pPr>
            <a:r>
              <a:rPr lang="en-GB" sz="1400" dirty="0">
                <a:solidFill>
                  <a:schemeClr val="tx1"/>
                </a:solidFill>
              </a:rPr>
              <a:t>If a student is </a:t>
            </a:r>
            <a:r>
              <a:rPr lang="en-GB" sz="1400" b="1" dirty="0">
                <a:solidFill>
                  <a:schemeClr val="tx1"/>
                </a:solidFill>
              </a:rPr>
              <a:t>unwell</a:t>
            </a:r>
            <a:r>
              <a:rPr lang="en-GB" sz="1400" dirty="0">
                <a:solidFill>
                  <a:schemeClr val="tx1"/>
                </a:solidFill>
              </a:rPr>
              <a:t> or </a:t>
            </a:r>
            <a:r>
              <a:rPr lang="en-GB" sz="1400" b="1" dirty="0">
                <a:solidFill>
                  <a:schemeClr val="tx1"/>
                </a:solidFill>
              </a:rPr>
              <a:t>excluded</a:t>
            </a:r>
            <a:r>
              <a:rPr lang="en-GB" sz="1400" dirty="0">
                <a:solidFill>
                  <a:schemeClr val="tx1"/>
                </a:solidFill>
              </a:rPr>
              <a:t>, remote learning has now become a viable alternative for them, meaning that they are less likely to be left behind in their learning. Students also have the opportunity to learn </a:t>
            </a:r>
            <a:r>
              <a:rPr lang="en-GB" sz="1400" b="1" dirty="0">
                <a:solidFill>
                  <a:schemeClr val="tx1"/>
                </a:solidFill>
              </a:rPr>
              <a:t>independently</a:t>
            </a:r>
            <a:r>
              <a:rPr lang="en-GB" sz="1400" dirty="0">
                <a:solidFill>
                  <a:schemeClr val="tx1"/>
                </a:solidFill>
              </a:rPr>
              <a:t> if lessons are uploaded online for further review.</a:t>
            </a:r>
          </a:p>
          <a:p>
            <a:pPr marL="171450" indent="-171450">
              <a:lnSpc>
                <a:spcPct val="100000"/>
              </a:lnSpc>
              <a:buFont typeface="Arial" panose="020B0604020202020204" pitchFamily="34" charset="0"/>
              <a:buChar char="•"/>
            </a:pPr>
            <a:endParaRPr lang="en-GB" sz="1400" dirty="0">
              <a:solidFill>
                <a:schemeClr val="tx1"/>
              </a:solidFill>
            </a:endParaRPr>
          </a:p>
          <a:p>
            <a:pPr marL="171450" indent="-171450">
              <a:lnSpc>
                <a:spcPct val="100000"/>
              </a:lnSpc>
              <a:buFont typeface="Arial" panose="020B0604020202020204" pitchFamily="34" charset="0"/>
              <a:buChar char="•"/>
            </a:pPr>
            <a:r>
              <a:rPr lang="en-GB" sz="1400" dirty="0">
                <a:solidFill>
                  <a:schemeClr val="tx1"/>
                </a:solidFill>
              </a:rPr>
              <a:t>As well as this, the pandemic has forced </a:t>
            </a:r>
            <a:r>
              <a:rPr lang="en-GB" sz="1400" b="1" dirty="0">
                <a:solidFill>
                  <a:schemeClr val="tx1"/>
                </a:solidFill>
              </a:rPr>
              <a:t>behaviour change </a:t>
            </a:r>
            <a:r>
              <a:rPr lang="en-GB" sz="1400" dirty="0">
                <a:solidFill>
                  <a:schemeClr val="tx1"/>
                </a:solidFill>
              </a:rPr>
              <a:t>with teachers who would not consider themselves to be ‘tech savvy’, feeling more comfortable with implementing the tools and resources which are available to them. </a:t>
            </a:r>
          </a:p>
          <a:p>
            <a:pPr marL="171450" indent="-171450">
              <a:lnSpc>
                <a:spcPct val="100000"/>
              </a:lnSpc>
              <a:buFont typeface="Arial" panose="020B0604020202020204" pitchFamily="34" charset="0"/>
              <a:buChar char="•"/>
            </a:pPr>
            <a:endParaRPr lang="en-GB" sz="1400" dirty="0">
              <a:solidFill>
                <a:schemeClr val="tx1"/>
              </a:solidFill>
            </a:endParaRPr>
          </a:p>
          <a:p>
            <a:pPr marL="171450" indent="-171450">
              <a:lnSpc>
                <a:spcPct val="100000"/>
              </a:lnSpc>
              <a:buFont typeface="Arial" panose="020B0604020202020204" pitchFamily="34" charset="0"/>
              <a:buChar char="•"/>
            </a:pPr>
            <a:endParaRPr lang="en-GB" sz="1400" dirty="0">
              <a:solidFill>
                <a:schemeClr val="tx1"/>
              </a:solidFill>
            </a:endParaRPr>
          </a:p>
        </p:txBody>
      </p:sp>
      <p:sp>
        <p:nvSpPr>
          <p:cNvPr id="16" name="Freeform 396">
            <a:extLst>
              <a:ext uri="{C183D7F6-B498-43B3-948B-1728B52AA6E4}">
                <adec:decorative xmlns:adec="http://schemas.microsoft.com/office/drawing/2017/decorative" val="1"/>
              </a:ext>
            </a:extLst>
          </p:cNvPr>
          <p:cNvSpPr>
            <a:spLocks noEditPoints="1"/>
          </p:cNvSpPr>
          <p:nvPr/>
        </p:nvSpPr>
        <p:spPr bwMode="auto">
          <a:xfrm>
            <a:off x="5821962" y="3758881"/>
            <a:ext cx="427997" cy="332068"/>
          </a:xfrm>
          <a:custGeom>
            <a:avLst/>
            <a:gdLst>
              <a:gd name="T0" fmla="*/ 213 w 478"/>
              <a:gd name="T1" fmla="*/ 265 h 371"/>
              <a:gd name="T2" fmla="*/ 213 w 478"/>
              <a:gd name="T3" fmla="*/ 318 h 371"/>
              <a:gd name="T4" fmla="*/ 266 w 478"/>
              <a:gd name="T5" fmla="*/ 318 h 371"/>
              <a:gd name="T6" fmla="*/ 266 w 478"/>
              <a:gd name="T7" fmla="*/ 265 h 371"/>
              <a:gd name="T8" fmla="*/ 213 w 478"/>
              <a:gd name="T9" fmla="*/ 265 h 371"/>
              <a:gd name="T10" fmla="*/ 159 w 478"/>
              <a:gd name="T11" fmla="*/ 212 h 371"/>
              <a:gd name="T12" fmla="*/ 319 w 478"/>
              <a:gd name="T13" fmla="*/ 212 h 371"/>
              <a:gd name="T14" fmla="*/ 319 w 478"/>
              <a:gd name="T15" fmla="*/ 371 h 371"/>
              <a:gd name="T16" fmla="*/ 159 w 478"/>
              <a:gd name="T17" fmla="*/ 371 h 371"/>
              <a:gd name="T18" fmla="*/ 159 w 478"/>
              <a:gd name="T19" fmla="*/ 212 h 371"/>
              <a:gd name="T20" fmla="*/ 239 w 478"/>
              <a:gd name="T21" fmla="*/ 0 h 371"/>
              <a:gd name="T22" fmla="*/ 390 w 478"/>
              <a:gd name="T23" fmla="*/ 107 h 371"/>
              <a:gd name="T24" fmla="*/ 478 w 478"/>
              <a:gd name="T25" fmla="*/ 212 h 371"/>
              <a:gd name="T26" fmla="*/ 372 w 478"/>
              <a:gd name="T27" fmla="*/ 318 h 371"/>
              <a:gd name="T28" fmla="*/ 359 w 478"/>
              <a:gd name="T29" fmla="*/ 318 h 371"/>
              <a:gd name="T30" fmla="*/ 359 w 478"/>
              <a:gd name="T31" fmla="*/ 265 h 371"/>
              <a:gd name="T32" fmla="*/ 372 w 478"/>
              <a:gd name="T33" fmla="*/ 265 h 371"/>
              <a:gd name="T34" fmla="*/ 425 w 478"/>
              <a:gd name="T35" fmla="*/ 212 h 371"/>
              <a:gd name="T36" fmla="*/ 398 w 478"/>
              <a:gd name="T37" fmla="*/ 166 h 371"/>
              <a:gd name="T38" fmla="*/ 372 w 478"/>
              <a:gd name="T39" fmla="*/ 159 h 371"/>
              <a:gd name="T40" fmla="*/ 345 w 478"/>
              <a:gd name="T41" fmla="*/ 167 h 371"/>
              <a:gd name="T42" fmla="*/ 345 w 478"/>
              <a:gd name="T43" fmla="*/ 159 h 371"/>
              <a:gd name="T44" fmla="*/ 335 w 478"/>
              <a:gd name="T45" fmla="*/ 113 h 371"/>
              <a:gd name="T46" fmla="*/ 239 w 478"/>
              <a:gd name="T47" fmla="*/ 53 h 371"/>
              <a:gd name="T48" fmla="*/ 144 w 478"/>
              <a:gd name="T49" fmla="*/ 113 h 371"/>
              <a:gd name="T50" fmla="*/ 133 w 478"/>
              <a:gd name="T51" fmla="*/ 159 h 371"/>
              <a:gd name="T52" fmla="*/ 133 w 478"/>
              <a:gd name="T53" fmla="*/ 167 h 371"/>
              <a:gd name="T54" fmla="*/ 106 w 478"/>
              <a:gd name="T55" fmla="*/ 159 h 371"/>
              <a:gd name="T56" fmla="*/ 80 w 478"/>
              <a:gd name="T57" fmla="*/ 166 h 371"/>
              <a:gd name="T58" fmla="*/ 53 w 478"/>
              <a:gd name="T59" fmla="*/ 212 h 371"/>
              <a:gd name="T60" fmla="*/ 106 w 478"/>
              <a:gd name="T61" fmla="*/ 265 h 371"/>
              <a:gd name="T62" fmla="*/ 120 w 478"/>
              <a:gd name="T63" fmla="*/ 265 h 371"/>
              <a:gd name="T64" fmla="*/ 120 w 478"/>
              <a:gd name="T65" fmla="*/ 318 h 371"/>
              <a:gd name="T66" fmla="*/ 106 w 478"/>
              <a:gd name="T67" fmla="*/ 318 h 371"/>
              <a:gd name="T68" fmla="*/ 0 w 478"/>
              <a:gd name="T69" fmla="*/ 212 h 371"/>
              <a:gd name="T70" fmla="*/ 88 w 478"/>
              <a:gd name="T71" fmla="*/ 107 h 371"/>
              <a:gd name="T72" fmla="*/ 239 w 478"/>
              <a:gd name="T73"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8" h="371">
                <a:moveTo>
                  <a:pt x="213" y="265"/>
                </a:moveTo>
                <a:cubicBezTo>
                  <a:pt x="213" y="318"/>
                  <a:pt x="213" y="318"/>
                  <a:pt x="213" y="318"/>
                </a:cubicBezTo>
                <a:cubicBezTo>
                  <a:pt x="266" y="318"/>
                  <a:pt x="266" y="318"/>
                  <a:pt x="266" y="318"/>
                </a:cubicBezTo>
                <a:cubicBezTo>
                  <a:pt x="266" y="265"/>
                  <a:pt x="266" y="265"/>
                  <a:pt x="266" y="265"/>
                </a:cubicBezTo>
                <a:lnTo>
                  <a:pt x="213" y="265"/>
                </a:lnTo>
                <a:close/>
                <a:moveTo>
                  <a:pt x="159" y="212"/>
                </a:moveTo>
                <a:cubicBezTo>
                  <a:pt x="319" y="212"/>
                  <a:pt x="319" y="212"/>
                  <a:pt x="319" y="212"/>
                </a:cubicBezTo>
                <a:cubicBezTo>
                  <a:pt x="319" y="371"/>
                  <a:pt x="319" y="371"/>
                  <a:pt x="319" y="371"/>
                </a:cubicBezTo>
                <a:cubicBezTo>
                  <a:pt x="159" y="371"/>
                  <a:pt x="159" y="371"/>
                  <a:pt x="159" y="371"/>
                </a:cubicBezTo>
                <a:lnTo>
                  <a:pt x="159" y="212"/>
                </a:lnTo>
                <a:close/>
                <a:moveTo>
                  <a:pt x="239" y="0"/>
                </a:moveTo>
                <a:cubicBezTo>
                  <a:pt x="309" y="0"/>
                  <a:pt x="368" y="45"/>
                  <a:pt x="390" y="107"/>
                </a:cubicBezTo>
                <a:cubicBezTo>
                  <a:pt x="440" y="116"/>
                  <a:pt x="478" y="160"/>
                  <a:pt x="478" y="212"/>
                </a:cubicBezTo>
                <a:cubicBezTo>
                  <a:pt x="478" y="271"/>
                  <a:pt x="431" y="318"/>
                  <a:pt x="372" y="318"/>
                </a:cubicBezTo>
                <a:cubicBezTo>
                  <a:pt x="359" y="318"/>
                  <a:pt x="359" y="318"/>
                  <a:pt x="359" y="318"/>
                </a:cubicBezTo>
                <a:cubicBezTo>
                  <a:pt x="359" y="265"/>
                  <a:pt x="359" y="265"/>
                  <a:pt x="359" y="265"/>
                </a:cubicBezTo>
                <a:cubicBezTo>
                  <a:pt x="372" y="265"/>
                  <a:pt x="372" y="265"/>
                  <a:pt x="372" y="265"/>
                </a:cubicBezTo>
                <a:cubicBezTo>
                  <a:pt x="401" y="265"/>
                  <a:pt x="425" y="241"/>
                  <a:pt x="425" y="212"/>
                </a:cubicBezTo>
                <a:cubicBezTo>
                  <a:pt x="425" y="192"/>
                  <a:pt x="414" y="175"/>
                  <a:pt x="398" y="166"/>
                </a:cubicBezTo>
                <a:cubicBezTo>
                  <a:pt x="390" y="162"/>
                  <a:pt x="382" y="159"/>
                  <a:pt x="372" y="159"/>
                </a:cubicBezTo>
                <a:cubicBezTo>
                  <a:pt x="362" y="159"/>
                  <a:pt x="353" y="162"/>
                  <a:pt x="345" y="167"/>
                </a:cubicBezTo>
                <a:cubicBezTo>
                  <a:pt x="345" y="164"/>
                  <a:pt x="345" y="162"/>
                  <a:pt x="345" y="159"/>
                </a:cubicBezTo>
                <a:cubicBezTo>
                  <a:pt x="345" y="142"/>
                  <a:pt x="341" y="127"/>
                  <a:pt x="335" y="113"/>
                </a:cubicBezTo>
                <a:cubicBezTo>
                  <a:pt x="317" y="77"/>
                  <a:pt x="281" y="53"/>
                  <a:pt x="239" y="53"/>
                </a:cubicBezTo>
                <a:cubicBezTo>
                  <a:pt x="197" y="53"/>
                  <a:pt x="161" y="77"/>
                  <a:pt x="144" y="113"/>
                </a:cubicBezTo>
                <a:cubicBezTo>
                  <a:pt x="137" y="127"/>
                  <a:pt x="133" y="142"/>
                  <a:pt x="133" y="159"/>
                </a:cubicBezTo>
                <a:cubicBezTo>
                  <a:pt x="133" y="162"/>
                  <a:pt x="133" y="164"/>
                  <a:pt x="133" y="167"/>
                </a:cubicBezTo>
                <a:cubicBezTo>
                  <a:pt x="125" y="162"/>
                  <a:pt x="116" y="159"/>
                  <a:pt x="106" y="159"/>
                </a:cubicBezTo>
                <a:cubicBezTo>
                  <a:pt x="97" y="159"/>
                  <a:pt x="88" y="162"/>
                  <a:pt x="80" y="166"/>
                </a:cubicBezTo>
                <a:cubicBezTo>
                  <a:pt x="64" y="175"/>
                  <a:pt x="53" y="192"/>
                  <a:pt x="53" y="212"/>
                </a:cubicBezTo>
                <a:cubicBezTo>
                  <a:pt x="53" y="241"/>
                  <a:pt x="77" y="265"/>
                  <a:pt x="106" y="265"/>
                </a:cubicBezTo>
                <a:cubicBezTo>
                  <a:pt x="120" y="265"/>
                  <a:pt x="120" y="265"/>
                  <a:pt x="120" y="265"/>
                </a:cubicBezTo>
                <a:cubicBezTo>
                  <a:pt x="120" y="318"/>
                  <a:pt x="120" y="318"/>
                  <a:pt x="120" y="318"/>
                </a:cubicBezTo>
                <a:cubicBezTo>
                  <a:pt x="106" y="318"/>
                  <a:pt x="106" y="318"/>
                  <a:pt x="106" y="318"/>
                </a:cubicBezTo>
                <a:cubicBezTo>
                  <a:pt x="48" y="318"/>
                  <a:pt x="0" y="271"/>
                  <a:pt x="0" y="212"/>
                </a:cubicBezTo>
                <a:cubicBezTo>
                  <a:pt x="0" y="160"/>
                  <a:pt x="38" y="116"/>
                  <a:pt x="88" y="107"/>
                </a:cubicBezTo>
                <a:cubicBezTo>
                  <a:pt x="110" y="45"/>
                  <a:pt x="169" y="0"/>
                  <a:pt x="23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4" name="Group 53">
            <a:extLst>
              <a:ext uri="{C183D7F6-B498-43B3-948B-1728B52AA6E4}">
                <adec:decorative xmlns:adec="http://schemas.microsoft.com/office/drawing/2017/decorative" val="1"/>
              </a:ext>
            </a:extLst>
          </p:cNvPr>
          <p:cNvGrpSpPr/>
          <p:nvPr/>
        </p:nvGrpSpPr>
        <p:grpSpPr>
          <a:xfrm>
            <a:off x="4353528" y="1645983"/>
            <a:ext cx="3266947" cy="3037071"/>
            <a:chOff x="4321213" y="1644072"/>
            <a:chExt cx="3266947" cy="3037071"/>
          </a:xfrm>
        </p:grpSpPr>
        <p:cxnSp>
          <p:nvCxnSpPr>
            <p:cNvPr id="30" name="Straight Connector 29"/>
            <p:cNvCxnSpPr/>
            <p:nvPr/>
          </p:nvCxnSpPr>
          <p:spPr>
            <a:xfrm flipH="1">
              <a:off x="6746848" y="1645983"/>
              <a:ext cx="68" cy="884777"/>
            </a:xfrm>
            <a:prstGeom prst="line">
              <a:avLst/>
            </a:prstGeom>
            <a:ln w="12700">
              <a:solidFill>
                <a:srgbClr val="605970"/>
              </a:solidFill>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83199" y="1644072"/>
              <a:ext cx="0" cy="969820"/>
            </a:xfrm>
            <a:prstGeom prst="line">
              <a:avLst/>
            </a:prstGeom>
            <a:ln w="12700">
              <a:solidFill>
                <a:srgbClr val="605970"/>
              </a:solidFill>
              <a:prstDash val="lgDash"/>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636114" y="1981143"/>
              <a:ext cx="2700000" cy="270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4962142" y="2250938"/>
              <a:ext cx="2160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5126642" y="2430938"/>
              <a:ext cx="1800000" cy="180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p:cNvCxnSpPr/>
            <p:nvPr/>
          </p:nvCxnSpPr>
          <p:spPr>
            <a:xfrm flipH="1" flipV="1">
              <a:off x="4321213" y="1645983"/>
              <a:ext cx="961987" cy="1"/>
            </a:xfrm>
            <a:prstGeom prst="straightConnector1">
              <a:avLst/>
            </a:prstGeom>
            <a:ln w="12700">
              <a:solidFill>
                <a:srgbClr val="60597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773325" y="1645984"/>
              <a:ext cx="814835" cy="8010"/>
            </a:xfrm>
            <a:prstGeom prst="straightConnector1">
              <a:avLst/>
            </a:prstGeom>
            <a:ln w="12700">
              <a:solidFill>
                <a:srgbClr val="605970"/>
              </a:solidFill>
              <a:prstDash val="lg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C183D7F6-B498-43B3-948B-1728B52AA6E4}">
                <adec:decorative xmlns:adec="http://schemas.microsoft.com/office/drawing/2017/decorative" val="1"/>
              </a:ext>
            </a:extLst>
          </p:cNvPr>
          <p:cNvGrpSpPr/>
          <p:nvPr/>
        </p:nvGrpSpPr>
        <p:grpSpPr>
          <a:xfrm>
            <a:off x="5673319" y="2548400"/>
            <a:ext cx="783849" cy="1588369"/>
            <a:chOff x="10839450" y="6140451"/>
            <a:chExt cx="280988" cy="644525"/>
          </a:xfrm>
          <a:solidFill>
            <a:schemeClr val="bg1"/>
          </a:solidFill>
        </p:grpSpPr>
        <p:sp>
          <p:nvSpPr>
            <p:cNvPr id="40" name="Freeform 485"/>
            <p:cNvSpPr>
              <a:spLocks noEditPoints="1"/>
            </p:cNvSpPr>
            <p:nvPr/>
          </p:nvSpPr>
          <p:spPr bwMode="auto">
            <a:xfrm>
              <a:off x="10933113" y="6284913"/>
              <a:ext cx="101600" cy="103188"/>
            </a:xfrm>
            <a:custGeom>
              <a:avLst/>
              <a:gdLst>
                <a:gd name="T0" fmla="*/ 75 w 149"/>
                <a:gd name="T1" fmla="*/ 149 h 149"/>
                <a:gd name="T2" fmla="*/ 74 w 149"/>
                <a:gd name="T3" fmla="*/ 149 h 149"/>
                <a:gd name="T4" fmla="*/ 0 w 149"/>
                <a:gd name="T5" fmla="*/ 73 h 149"/>
                <a:gd name="T6" fmla="*/ 75 w 149"/>
                <a:gd name="T7" fmla="*/ 0 h 149"/>
                <a:gd name="T8" fmla="*/ 75 w 149"/>
                <a:gd name="T9" fmla="*/ 0 h 149"/>
                <a:gd name="T10" fmla="*/ 128 w 149"/>
                <a:gd name="T11" fmla="*/ 22 h 149"/>
                <a:gd name="T12" fmla="*/ 149 w 149"/>
                <a:gd name="T13" fmla="*/ 75 h 149"/>
                <a:gd name="T14" fmla="*/ 75 w 149"/>
                <a:gd name="T15" fmla="*/ 149 h 149"/>
                <a:gd name="T16" fmla="*/ 75 w 149"/>
                <a:gd name="T17" fmla="*/ 32 h 149"/>
                <a:gd name="T18" fmla="*/ 32 w 149"/>
                <a:gd name="T19" fmla="*/ 74 h 149"/>
                <a:gd name="T20" fmla="*/ 74 w 149"/>
                <a:gd name="T21" fmla="*/ 117 h 149"/>
                <a:gd name="T22" fmla="*/ 75 w 149"/>
                <a:gd name="T23" fmla="*/ 117 h 149"/>
                <a:gd name="T24" fmla="*/ 117 w 149"/>
                <a:gd name="T25" fmla="*/ 74 h 149"/>
                <a:gd name="T26" fmla="*/ 105 w 149"/>
                <a:gd name="T27" fmla="*/ 44 h 149"/>
                <a:gd name="T28" fmla="*/ 75 w 149"/>
                <a:gd name="T29" fmla="*/ 3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9" h="149">
                  <a:moveTo>
                    <a:pt x="75" y="149"/>
                  </a:moveTo>
                  <a:cubicBezTo>
                    <a:pt x="74" y="149"/>
                    <a:pt x="74" y="149"/>
                    <a:pt x="74" y="149"/>
                  </a:cubicBezTo>
                  <a:cubicBezTo>
                    <a:pt x="33" y="148"/>
                    <a:pt x="0" y="115"/>
                    <a:pt x="0" y="73"/>
                  </a:cubicBezTo>
                  <a:cubicBezTo>
                    <a:pt x="1" y="33"/>
                    <a:pt x="34" y="0"/>
                    <a:pt x="75" y="0"/>
                  </a:cubicBezTo>
                  <a:cubicBezTo>
                    <a:pt x="75" y="0"/>
                    <a:pt x="75" y="0"/>
                    <a:pt x="75" y="0"/>
                  </a:cubicBezTo>
                  <a:cubicBezTo>
                    <a:pt x="95" y="0"/>
                    <a:pt x="114" y="8"/>
                    <a:pt x="128" y="22"/>
                  </a:cubicBezTo>
                  <a:cubicBezTo>
                    <a:pt x="142" y="36"/>
                    <a:pt x="149" y="55"/>
                    <a:pt x="149" y="75"/>
                  </a:cubicBezTo>
                  <a:cubicBezTo>
                    <a:pt x="149" y="115"/>
                    <a:pt x="116" y="149"/>
                    <a:pt x="75" y="149"/>
                  </a:cubicBezTo>
                  <a:close/>
                  <a:moveTo>
                    <a:pt x="75" y="32"/>
                  </a:moveTo>
                  <a:cubicBezTo>
                    <a:pt x="52" y="32"/>
                    <a:pt x="32" y="50"/>
                    <a:pt x="32" y="74"/>
                  </a:cubicBezTo>
                  <a:cubicBezTo>
                    <a:pt x="32" y="97"/>
                    <a:pt x="51" y="116"/>
                    <a:pt x="74" y="117"/>
                  </a:cubicBezTo>
                  <a:cubicBezTo>
                    <a:pt x="75" y="117"/>
                    <a:pt x="75" y="117"/>
                    <a:pt x="75" y="117"/>
                  </a:cubicBezTo>
                  <a:cubicBezTo>
                    <a:pt x="98" y="117"/>
                    <a:pt x="117" y="98"/>
                    <a:pt x="117" y="74"/>
                  </a:cubicBezTo>
                  <a:cubicBezTo>
                    <a:pt x="117" y="63"/>
                    <a:pt x="113" y="52"/>
                    <a:pt x="105" y="44"/>
                  </a:cubicBezTo>
                  <a:cubicBezTo>
                    <a:pt x="97" y="36"/>
                    <a:pt x="86" y="32"/>
                    <a:pt x="7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486"/>
            <p:cNvSpPr>
              <a:spLocks noEditPoints="1"/>
            </p:cNvSpPr>
            <p:nvPr/>
          </p:nvSpPr>
          <p:spPr bwMode="auto">
            <a:xfrm>
              <a:off x="10939463" y="6426201"/>
              <a:ext cx="82550" cy="80963"/>
            </a:xfrm>
            <a:custGeom>
              <a:avLst/>
              <a:gdLst>
                <a:gd name="T0" fmla="*/ 59 w 118"/>
                <a:gd name="T1" fmla="*/ 117 h 117"/>
                <a:gd name="T2" fmla="*/ 59 w 118"/>
                <a:gd name="T3" fmla="*/ 117 h 117"/>
                <a:gd name="T4" fmla="*/ 17 w 118"/>
                <a:gd name="T5" fmla="*/ 99 h 117"/>
                <a:gd name="T6" fmla="*/ 0 w 118"/>
                <a:gd name="T7" fmla="*/ 58 h 117"/>
                <a:gd name="T8" fmla="*/ 59 w 118"/>
                <a:gd name="T9" fmla="*/ 0 h 117"/>
                <a:gd name="T10" fmla="*/ 59 w 118"/>
                <a:gd name="T11" fmla="*/ 0 h 117"/>
                <a:gd name="T12" fmla="*/ 118 w 118"/>
                <a:gd name="T13" fmla="*/ 59 h 117"/>
                <a:gd name="T14" fmla="*/ 59 w 118"/>
                <a:gd name="T15" fmla="*/ 117 h 117"/>
                <a:gd name="T16" fmla="*/ 59 w 118"/>
                <a:gd name="T17" fmla="*/ 32 h 117"/>
                <a:gd name="T18" fmla="*/ 32 w 118"/>
                <a:gd name="T19" fmla="*/ 58 h 117"/>
                <a:gd name="T20" fmla="*/ 40 w 118"/>
                <a:gd name="T21" fmla="*/ 77 h 117"/>
                <a:gd name="T22" fmla="*/ 59 w 118"/>
                <a:gd name="T23" fmla="*/ 85 h 117"/>
                <a:gd name="T24" fmla="*/ 59 w 118"/>
                <a:gd name="T25" fmla="*/ 101 h 117"/>
                <a:gd name="T26" fmla="*/ 59 w 118"/>
                <a:gd name="T27" fmla="*/ 85 h 117"/>
                <a:gd name="T28" fmla="*/ 86 w 118"/>
                <a:gd name="T29" fmla="*/ 58 h 117"/>
                <a:gd name="T30" fmla="*/ 59 w 118"/>
                <a:gd name="T31" fmla="*/ 3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117">
                  <a:moveTo>
                    <a:pt x="59" y="117"/>
                  </a:moveTo>
                  <a:cubicBezTo>
                    <a:pt x="59" y="117"/>
                    <a:pt x="59" y="117"/>
                    <a:pt x="59" y="117"/>
                  </a:cubicBezTo>
                  <a:cubicBezTo>
                    <a:pt x="43" y="117"/>
                    <a:pt x="28" y="111"/>
                    <a:pt x="17" y="99"/>
                  </a:cubicBezTo>
                  <a:cubicBezTo>
                    <a:pt x="6" y="88"/>
                    <a:pt x="0" y="73"/>
                    <a:pt x="0" y="58"/>
                  </a:cubicBezTo>
                  <a:cubicBezTo>
                    <a:pt x="1" y="26"/>
                    <a:pt x="27" y="0"/>
                    <a:pt x="59" y="0"/>
                  </a:cubicBezTo>
                  <a:cubicBezTo>
                    <a:pt x="59" y="0"/>
                    <a:pt x="59" y="0"/>
                    <a:pt x="59" y="0"/>
                  </a:cubicBezTo>
                  <a:cubicBezTo>
                    <a:pt x="92" y="0"/>
                    <a:pt x="118" y="26"/>
                    <a:pt x="118" y="59"/>
                  </a:cubicBezTo>
                  <a:cubicBezTo>
                    <a:pt x="117" y="91"/>
                    <a:pt x="91" y="117"/>
                    <a:pt x="59" y="117"/>
                  </a:cubicBezTo>
                  <a:close/>
                  <a:moveTo>
                    <a:pt x="59" y="32"/>
                  </a:moveTo>
                  <a:cubicBezTo>
                    <a:pt x="44" y="32"/>
                    <a:pt x="32" y="43"/>
                    <a:pt x="32" y="58"/>
                  </a:cubicBezTo>
                  <a:cubicBezTo>
                    <a:pt x="32" y="65"/>
                    <a:pt x="35" y="72"/>
                    <a:pt x="40" y="77"/>
                  </a:cubicBezTo>
                  <a:cubicBezTo>
                    <a:pt x="45" y="82"/>
                    <a:pt x="52" y="85"/>
                    <a:pt x="59" y="85"/>
                  </a:cubicBezTo>
                  <a:cubicBezTo>
                    <a:pt x="59" y="101"/>
                    <a:pt x="59" y="101"/>
                    <a:pt x="59" y="101"/>
                  </a:cubicBezTo>
                  <a:cubicBezTo>
                    <a:pt x="59" y="85"/>
                    <a:pt x="59" y="85"/>
                    <a:pt x="59" y="85"/>
                  </a:cubicBezTo>
                  <a:cubicBezTo>
                    <a:pt x="74" y="85"/>
                    <a:pt x="85" y="73"/>
                    <a:pt x="86" y="58"/>
                  </a:cubicBezTo>
                  <a:cubicBezTo>
                    <a:pt x="86" y="44"/>
                    <a:pt x="74" y="32"/>
                    <a:pt x="59"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487"/>
            <p:cNvSpPr>
              <a:spLocks noEditPoints="1"/>
            </p:cNvSpPr>
            <p:nvPr/>
          </p:nvSpPr>
          <p:spPr bwMode="auto">
            <a:xfrm>
              <a:off x="10947400" y="6513513"/>
              <a:ext cx="73025" cy="73025"/>
            </a:xfrm>
            <a:custGeom>
              <a:avLst/>
              <a:gdLst>
                <a:gd name="T0" fmla="*/ 53 w 106"/>
                <a:gd name="T1" fmla="*/ 106 h 106"/>
                <a:gd name="T2" fmla="*/ 53 w 106"/>
                <a:gd name="T3" fmla="*/ 106 h 106"/>
                <a:gd name="T4" fmla="*/ 15 w 106"/>
                <a:gd name="T5" fmla="*/ 90 h 106"/>
                <a:gd name="T6" fmla="*/ 0 w 106"/>
                <a:gd name="T7" fmla="*/ 53 h 106"/>
                <a:gd name="T8" fmla="*/ 53 w 106"/>
                <a:gd name="T9" fmla="*/ 0 h 106"/>
                <a:gd name="T10" fmla="*/ 53 w 106"/>
                <a:gd name="T11" fmla="*/ 0 h 106"/>
                <a:gd name="T12" fmla="*/ 106 w 106"/>
                <a:gd name="T13" fmla="*/ 53 h 106"/>
                <a:gd name="T14" fmla="*/ 53 w 106"/>
                <a:gd name="T15" fmla="*/ 106 h 106"/>
                <a:gd name="T16" fmla="*/ 53 w 106"/>
                <a:gd name="T17" fmla="*/ 32 h 106"/>
                <a:gd name="T18" fmla="*/ 32 w 106"/>
                <a:gd name="T19" fmla="*/ 53 h 106"/>
                <a:gd name="T20" fmla="*/ 38 w 106"/>
                <a:gd name="T21" fmla="*/ 68 h 106"/>
                <a:gd name="T22" fmla="*/ 53 w 106"/>
                <a:gd name="T23" fmla="*/ 74 h 106"/>
                <a:gd name="T24" fmla="*/ 53 w 106"/>
                <a:gd name="T25" fmla="*/ 90 h 106"/>
                <a:gd name="T26" fmla="*/ 53 w 106"/>
                <a:gd name="T27" fmla="*/ 74 h 106"/>
                <a:gd name="T28" fmla="*/ 74 w 106"/>
                <a:gd name="T29" fmla="*/ 53 h 106"/>
                <a:gd name="T30" fmla="*/ 53 w 106"/>
                <a:gd name="T31" fmla="*/ 3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 h="106">
                  <a:moveTo>
                    <a:pt x="53" y="106"/>
                  </a:moveTo>
                  <a:cubicBezTo>
                    <a:pt x="53" y="106"/>
                    <a:pt x="53" y="106"/>
                    <a:pt x="53" y="106"/>
                  </a:cubicBezTo>
                  <a:cubicBezTo>
                    <a:pt x="38" y="106"/>
                    <a:pt x="25" y="100"/>
                    <a:pt x="15" y="90"/>
                  </a:cubicBezTo>
                  <a:cubicBezTo>
                    <a:pt x="5" y="80"/>
                    <a:pt x="0" y="67"/>
                    <a:pt x="0" y="53"/>
                  </a:cubicBezTo>
                  <a:cubicBezTo>
                    <a:pt x="0" y="23"/>
                    <a:pt x="24" y="0"/>
                    <a:pt x="53" y="0"/>
                  </a:cubicBezTo>
                  <a:cubicBezTo>
                    <a:pt x="53" y="0"/>
                    <a:pt x="53" y="0"/>
                    <a:pt x="53" y="0"/>
                  </a:cubicBezTo>
                  <a:cubicBezTo>
                    <a:pt x="83" y="0"/>
                    <a:pt x="106" y="24"/>
                    <a:pt x="106" y="53"/>
                  </a:cubicBezTo>
                  <a:cubicBezTo>
                    <a:pt x="106" y="82"/>
                    <a:pt x="82" y="106"/>
                    <a:pt x="53" y="106"/>
                  </a:cubicBezTo>
                  <a:close/>
                  <a:moveTo>
                    <a:pt x="53" y="32"/>
                  </a:moveTo>
                  <a:cubicBezTo>
                    <a:pt x="41" y="32"/>
                    <a:pt x="32" y="41"/>
                    <a:pt x="32" y="53"/>
                  </a:cubicBezTo>
                  <a:cubicBezTo>
                    <a:pt x="32" y="58"/>
                    <a:pt x="34" y="64"/>
                    <a:pt x="38" y="68"/>
                  </a:cubicBezTo>
                  <a:cubicBezTo>
                    <a:pt x="42" y="72"/>
                    <a:pt x="47" y="74"/>
                    <a:pt x="53" y="74"/>
                  </a:cubicBezTo>
                  <a:cubicBezTo>
                    <a:pt x="53" y="90"/>
                    <a:pt x="53" y="90"/>
                    <a:pt x="53" y="90"/>
                  </a:cubicBezTo>
                  <a:cubicBezTo>
                    <a:pt x="53" y="74"/>
                    <a:pt x="53" y="74"/>
                    <a:pt x="53" y="74"/>
                  </a:cubicBezTo>
                  <a:cubicBezTo>
                    <a:pt x="65" y="74"/>
                    <a:pt x="74" y="65"/>
                    <a:pt x="74" y="53"/>
                  </a:cubicBezTo>
                  <a:cubicBezTo>
                    <a:pt x="74" y="41"/>
                    <a:pt x="65" y="32"/>
                    <a:pt x="53"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488"/>
            <p:cNvSpPr>
              <a:spLocks/>
            </p:cNvSpPr>
            <p:nvPr/>
          </p:nvSpPr>
          <p:spPr bwMode="auto">
            <a:xfrm>
              <a:off x="10875963" y="6140451"/>
              <a:ext cx="122238" cy="527050"/>
            </a:xfrm>
            <a:custGeom>
              <a:avLst/>
              <a:gdLst>
                <a:gd name="T0" fmla="*/ 103 w 178"/>
                <a:gd name="T1" fmla="*/ 766 h 766"/>
                <a:gd name="T2" fmla="*/ 88 w 178"/>
                <a:gd name="T3" fmla="*/ 757 h 766"/>
                <a:gd name="T4" fmla="*/ 60 w 178"/>
                <a:gd name="T5" fmla="*/ 690 h 766"/>
                <a:gd name="T6" fmla="*/ 0 w 178"/>
                <a:gd name="T7" fmla="*/ 186 h 766"/>
                <a:gd name="T8" fmla="*/ 2 w 178"/>
                <a:gd name="T9" fmla="*/ 178 h 766"/>
                <a:gd name="T10" fmla="*/ 153 w 178"/>
                <a:gd name="T11" fmla="*/ 4 h 766"/>
                <a:gd name="T12" fmla="*/ 174 w 178"/>
                <a:gd name="T13" fmla="*/ 11 h 766"/>
                <a:gd name="T14" fmla="*/ 167 w 178"/>
                <a:gd name="T15" fmla="*/ 32 h 766"/>
                <a:gd name="T16" fmla="*/ 32 w 178"/>
                <a:gd name="T17" fmla="*/ 189 h 766"/>
                <a:gd name="T18" fmla="*/ 91 w 178"/>
                <a:gd name="T19" fmla="*/ 682 h 766"/>
                <a:gd name="T20" fmla="*/ 117 w 178"/>
                <a:gd name="T21" fmla="*/ 743 h 766"/>
                <a:gd name="T22" fmla="*/ 110 w 178"/>
                <a:gd name="T23" fmla="*/ 764 h 766"/>
                <a:gd name="T24" fmla="*/ 103 w 178"/>
                <a:gd name="T25" fmla="*/ 766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766">
                  <a:moveTo>
                    <a:pt x="103" y="766"/>
                  </a:moveTo>
                  <a:cubicBezTo>
                    <a:pt x="97" y="766"/>
                    <a:pt x="91" y="763"/>
                    <a:pt x="88" y="757"/>
                  </a:cubicBezTo>
                  <a:cubicBezTo>
                    <a:pt x="86" y="752"/>
                    <a:pt x="65" y="709"/>
                    <a:pt x="60" y="690"/>
                  </a:cubicBezTo>
                  <a:cubicBezTo>
                    <a:pt x="8" y="494"/>
                    <a:pt x="0" y="189"/>
                    <a:pt x="0" y="186"/>
                  </a:cubicBezTo>
                  <a:cubicBezTo>
                    <a:pt x="0" y="183"/>
                    <a:pt x="1" y="180"/>
                    <a:pt x="2" y="178"/>
                  </a:cubicBezTo>
                  <a:cubicBezTo>
                    <a:pt x="5" y="172"/>
                    <a:pt x="75" y="41"/>
                    <a:pt x="153" y="4"/>
                  </a:cubicBezTo>
                  <a:cubicBezTo>
                    <a:pt x="161" y="0"/>
                    <a:pt x="170" y="3"/>
                    <a:pt x="174" y="11"/>
                  </a:cubicBezTo>
                  <a:cubicBezTo>
                    <a:pt x="178" y="19"/>
                    <a:pt x="175" y="29"/>
                    <a:pt x="167" y="32"/>
                  </a:cubicBezTo>
                  <a:cubicBezTo>
                    <a:pt x="105" y="62"/>
                    <a:pt x="44" y="168"/>
                    <a:pt x="32" y="189"/>
                  </a:cubicBezTo>
                  <a:cubicBezTo>
                    <a:pt x="33" y="227"/>
                    <a:pt x="43" y="502"/>
                    <a:pt x="91" y="682"/>
                  </a:cubicBezTo>
                  <a:cubicBezTo>
                    <a:pt x="95" y="695"/>
                    <a:pt x="111" y="731"/>
                    <a:pt x="117" y="743"/>
                  </a:cubicBezTo>
                  <a:cubicBezTo>
                    <a:pt x="121" y="751"/>
                    <a:pt x="118" y="761"/>
                    <a:pt x="110" y="764"/>
                  </a:cubicBezTo>
                  <a:cubicBezTo>
                    <a:pt x="108" y="766"/>
                    <a:pt x="105" y="766"/>
                    <a:pt x="103" y="7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489"/>
            <p:cNvSpPr>
              <a:spLocks/>
            </p:cNvSpPr>
            <p:nvPr/>
          </p:nvSpPr>
          <p:spPr bwMode="auto">
            <a:xfrm>
              <a:off x="10922000" y="6367463"/>
              <a:ext cx="22225" cy="23813"/>
            </a:xfrm>
            <a:custGeom>
              <a:avLst/>
              <a:gdLst>
                <a:gd name="T0" fmla="*/ 17 w 33"/>
                <a:gd name="T1" fmla="*/ 36 h 36"/>
                <a:gd name="T2" fmla="*/ 17 w 33"/>
                <a:gd name="T3" fmla="*/ 36 h 36"/>
                <a:gd name="T4" fmla="*/ 1 w 33"/>
                <a:gd name="T5" fmla="*/ 23 h 36"/>
                <a:gd name="T6" fmla="*/ 0 w 33"/>
                <a:gd name="T7" fmla="*/ 18 h 36"/>
                <a:gd name="T8" fmla="*/ 0 w 33"/>
                <a:gd name="T9" fmla="*/ 18 h 36"/>
                <a:gd name="T10" fmla="*/ 0 w 33"/>
                <a:gd name="T11" fmla="*/ 18 h 36"/>
                <a:gd name="T12" fmla="*/ 2 w 33"/>
                <a:gd name="T13" fmla="*/ 10 h 36"/>
                <a:gd name="T14" fmla="*/ 5 w 33"/>
                <a:gd name="T15" fmla="*/ 6 h 36"/>
                <a:gd name="T16" fmla="*/ 27 w 33"/>
                <a:gd name="T17" fmla="*/ 6 h 36"/>
                <a:gd name="T18" fmla="*/ 31 w 33"/>
                <a:gd name="T19" fmla="*/ 11 h 36"/>
                <a:gd name="T20" fmla="*/ 33 w 33"/>
                <a:gd name="T21" fmla="*/ 20 h 36"/>
                <a:gd name="T22" fmla="*/ 33 w 33"/>
                <a:gd name="T23" fmla="*/ 20 h 36"/>
                <a:gd name="T24" fmla="*/ 17 w 33"/>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6">
                  <a:moveTo>
                    <a:pt x="17" y="36"/>
                  </a:moveTo>
                  <a:cubicBezTo>
                    <a:pt x="17" y="36"/>
                    <a:pt x="17" y="36"/>
                    <a:pt x="17" y="36"/>
                  </a:cubicBezTo>
                  <a:cubicBezTo>
                    <a:pt x="8" y="36"/>
                    <a:pt x="3" y="29"/>
                    <a:pt x="1" y="23"/>
                  </a:cubicBezTo>
                  <a:cubicBezTo>
                    <a:pt x="1" y="22"/>
                    <a:pt x="0" y="20"/>
                    <a:pt x="0" y="18"/>
                  </a:cubicBezTo>
                  <a:cubicBezTo>
                    <a:pt x="0" y="18"/>
                    <a:pt x="0" y="18"/>
                    <a:pt x="0" y="18"/>
                  </a:cubicBezTo>
                  <a:cubicBezTo>
                    <a:pt x="0" y="18"/>
                    <a:pt x="0" y="18"/>
                    <a:pt x="0" y="18"/>
                  </a:cubicBezTo>
                  <a:cubicBezTo>
                    <a:pt x="0" y="15"/>
                    <a:pt x="1" y="12"/>
                    <a:pt x="2" y="10"/>
                  </a:cubicBezTo>
                  <a:cubicBezTo>
                    <a:pt x="3" y="8"/>
                    <a:pt x="4" y="7"/>
                    <a:pt x="5" y="6"/>
                  </a:cubicBezTo>
                  <a:cubicBezTo>
                    <a:pt x="11" y="0"/>
                    <a:pt x="21" y="0"/>
                    <a:pt x="27" y="6"/>
                  </a:cubicBezTo>
                  <a:cubicBezTo>
                    <a:pt x="29" y="8"/>
                    <a:pt x="30" y="9"/>
                    <a:pt x="31" y="11"/>
                  </a:cubicBezTo>
                  <a:cubicBezTo>
                    <a:pt x="32" y="14"/>
                    <a:pt x="33" y="17"/>
                    <a:pt x="33" y="20"/>
                  </a:cubicBezTo>
                  <a:cubicBezTo>
                    <a:pt x="33" y="20"/>
                    <a:pt x="33" y="20"/>
                    <a:pt x="33" y="20"/>
                  </a:cubicBezTo>
                  <a:cubicBezTo>
                    <a:pt x="33" y="29"/>
                    <a:pt x="26" y="36"/>
                    <a:pt x="17"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490"/>
            <p:cNvSpPr>
              <a:spLocks/>
            </p:cNvSpPr>
            <p:nvPr/>
          </p:nvSpPr>
          <p:spPr bwMode="auto">
            <a:xfrm>
              <a:off x="10941050" y="6357938"/>
              <a:ext cx="114300" cy="61913"/>
            </a:xfrm>
            <a:custGeom>
              <a:avLst/>
              <a:gdLst>
                <a:gd name="T0" fmla="*/ 64 w 166"/>
                <a:gd name="T1" fmla="*/ 90 h 90"/>
                <a:gd name="T2" fmla="*/ 63 w 166"/>
                <a:gd name="T3" fmla="*/ 90 h 90"/>
                <a:gd name="T4" fmla="*/ 10 w 166"/>
                <a:gd name="T5" fmla="*/ 75 h 90"/>
                <a:gd name="T6" fmla="*/ 5 w 166"/>
                <a:gd name="T7" fmla="*/ 53 h 90"/>
                <a:gd name="T8" fmla="*/ 27 w 166"/>
                <a:gd name="T9" fmla="*/ 48 h 90"/>
                <a:gd name="T10" fmla="*/ 64 w 166"/>
                <a:gd name="T11" fmla="*/ 58 h 90"/>
                <a:gd name="T12" fmla="*/ 64 w 166"/>
                <a:gd name="T13" fmla="*/ 58 h 90"/>
                <a:gd name="T14" fmla="*/ 133 w 166"/>
                <a:gd name="T15" fmla="*/ 12 h 90"/>
                <a:gd name="T16" fmla="*/ 154 w 166"/>
                <a:gd name="T17" fmla="*/ 3 h 90"/>
                <a:gd name="T18" fmla="*/ 163 w 166"/>
                <a:gd name="T19" fmla="*/ 24 h 90"/>
                <a:gd name="T20" fmla="*/ 64 w 166"/>
                <a:gd name="T2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90">
                  <a:moveTo>
                    <a:pt x="64" y="90"/>
                  </a:moveTo>
                  <a:cubicBezTo>
                    <a:pt x="64" y="90"/>
                    <a:pt x="64" y="90"/>
                    <a:pt x="63" y="90"/>
                  </a:cubicBezTo>
                  <a:cubicBezTo>
                    <a:pt x="45" y="90"/>
                    <a:pt x="26" y="85"/>
                    <a:pt x="10" y="75"/>
                  </a:cubicBezTo>
                  <a:cubicBezTo>
                    <a:pt x="3" y="71"/>
                    <a:pt x="0" y="61"/>
                    <a:pt x="5" y="53"/>
                  </a:cubicBezTo>
                  <a:cubicBezTo>
                    <a:pt x="9" y="46"/>
                    <a:pt x="19" y="43"/>
                    <a:pt x="27" y="48"/>
                  </a:cubicBezTo>
                  <a:cubicBezTo>
                    <a:pt x="38" y="54"/>
                    <a:pt x="51" y="58"/>
                    <a:pt x="64" y="58"/>
                  </a:cubicBezTo>
                  <a:cubicBezTo>
                    <a:pt x="64" y="58"/>
                    <a:pt x="64" y="58"/>
                    <a:pt x="64" y="58"/>
                  </a:cubicBezTo>
                  <a:cubicBezTo>
                    <a:pt x="95" y="58"/>
                    <a:pt x="121" y="40"/>
                    <a:pt x="133" y="12"/>
                  </a:cubicBezTo>
                  <a:cubicBezTo>
                    <a:pt x="136" y="4"/>
                    <a:pt x="146" y="0"/>
                    <a:pt x="154" y="3"/>
                  </a:cubicBezTo>
                  <a:cubicBezTo>
                    <a:pt x="162" y="6"/>
                    <a:pt x="166" y="16"/>
                    <a:pt x="163" y="24"/>
                  </a:cubicBezTo>
                  <a:cubicBezTo>
                    <a:pt x="146" y="64"/>
                    <a:pt x="108" y="90"/>
                    <a:pt x="64"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491"/>
            <p:cNvSpPr>
              <a:spLocks/>
            </p:cNvSpPr>
            <p:nvPr/>
          </p:nvSpPr>
          <p:spPr bwMode="auto">
            <a:xfrm>
              <a:off x="10839450" y="6529388"/>
              <a:ext cx="100013" cy="138113"/>
            </a:xfrm>
            <a:custGeom>
              <a:avLst/>
              <a:gdLst>
                <a:gd name="T0" fmla="*/ 65 w 147"/>
                <a:gd name="T1" fmla="*/ 201 h 201"/>
                <a:gd name="T2" fmla="*/ 52 w 147"/>
                <a:gd name="T3" fmla="*/ 195 h 201"/>
                <a:gd name="T4" fmla="*/ 87 w 147"/>
                <a:gd name="T5" fmla="*/ 6 h 201"/>
                <a:gd name="T6" fmla="*/ 110 w 147"/>
                <a:gd name="T7" fmla="*/ 7 h 201"/>
                <a:gd name="T8" fmla="*/ 110 w 147"/>
                <a:gd name="T9" fmla="*/ 29 h 201"/>
                <a:gd name="T10" fmla="*/ 110 w 147"/>
                <a:gd name="T11" fmla="*/ 29 h 201"/>
                <a:gd name="T12" fmla="*/ 65 w 147"/>
                <a:gd name="T13" fmla="*/ 151 h 201"/>
                <a:gd name="T14" fmla="*/ 121 w 147"/>
                <a:gd name="T15" fmla="*/ 101 h 201"/>
                <a:gd name="T16" fmla="*/ 143 w 147"/>
                <a:gd name="T17" fmla="*/ 106 h 201"/>
                <a:gd name="T18" fmla="*/ 137 w 147"/>
                <a:gd name="T19" fmla="*/ 128 h 201"/>
                <a:gd name="T20" fmla="*/ 80 w 147"/>
                <a:gd name="T21" fmla="*/ 190 h 201"/>
                <a:gd name="T22" fmla="*/ 68 w 147"/>
                <a:gd name="T23" fmla="*/ 201 h 201"/>
                <a:gd name="T24" fmla="*/ 65 w 147"/>
                <a:gd name="T25"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201">
                  <a:moveTo>
                    <a:pt x="65" y="201"/>
                  </a:moveTo>
                  <a:cubicBezTo>
                    <a:pt x="60" y="201"/>
                    <a:pt x="55" y="199"/>
                    <a:pt x="52" y="195"/>
                  </a:cubicBezTo>
                  <a:cubicBezTo>
                    <a:pt x="0" y="124"/>
                    <a:pt x="53" y="41"/>
                    <a:pt x="87" y="6"/>
                  </a:cubicBezTo>
                  <a:cubicBezTo>
                    <a:pt x="94" y="0"/>
                    <a:pt x="104" y="0"/>
                    <a:pt x="110" y="7"/>
                  </a:cubicBezTo>
                  <a:cubicBezTo>
                    <a:pt x="116" y="13"/>
                    <a:pt x="116" y="23"/>
                    <a:pt x="110" y="29"/>
                  </a:cubicBezTo>
                  <a:cubicBezTo>
                    <a:pt x="110" y="29"/>
                    <a:pt x="110" y="29"/>
                    <a:pt x="110" y="29"/>
                  </a:cubicBezTo>
                  <a:cubicBezTo>
                    <a:pt x="107" y="32"/>
                    <a:pt x="48" y="92"/>
                    <a:pt x="65" y="151"/>
                  </a:cubicBezTo>
                  <a:cubicBezTo>
                    <a:pt x="86" y="121"/>
                    <a:pt x="119" y="102"/>
                    <a:pt x="121" y="101"/>
                  </a:cubicBezTo>
                  <a:cubicBezTo>
                    <a:pt x="128" y="96"/>
                    <a:pt x="138" y="99"/>
                    <a:pt x="143" y="106"/>
                  </a:cubicBezTo>
                  <a:cubicBezTo>
                    <a:pt x="147" y="114"/>
                    <a:pt x="145" y="124"/>
                    <a:pt x="137" y="128"/>
                  </a:cubicBezTo>
                  <a:cubicBezTo>
                    <a:pt x="124" y="136"/>
                    <a:pt x="88" y="162"/>
                    <a:pt x="80" y="190"/>
                  </a:cubicBezTo>
                  <a:cubicBezTo>
                    <a:pt x="78" y="196"/>
                    <a:pt x="74" y="200"/>
                    <a:pt x="68" y="201"/>
                  </a:cubicBezTo>
                  <a:cubicBezTo>
                    <a:pt x="67" y="201"/>
                    <a:pt x="66" y="201"/>
                    <a:pt x="65"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492"/>
            <p:cNvSpPr>
              <a:spLocks/>
            </p:cNvSpPr>
            <p:nvPr/>
          </p:nvSpPr>
          <p:spPr bwMode="auto">
            <a:xfrm>
              <a:off x="11018838" y="6529388"/>
              <a:ext cx="101600" cy="138113"/>
            </a:xfrm>
            <a:custGeom>
              <a:avLst/>
              <a:gdLst>
                <a:gd name="T0" fmla="*/ 81 w 147"/>
                <a:gd name="T1" fmla="*/ 202 h 202"/>
                <a:gd name="T2" fmla="*/ 78 w 147"/>
                <a:gd name="T3" fmla="*/ 202 h 202"/>
                <a:gd name="T4" fmla="*/ 66 w 147"/>
                <a:gd name="T5" fmla="*/ 190 h 202"/>
                <a:gd name="T6" fmla="*/ 10 w 147"/>
                <a:gd name="T7" fmla="*/ 127 h 202"/>
                <a:gd name="T8" fmla="*/ 5 w 147"/>
                <a:gd name="T9" fmla="*/ 105 h 202"/>
                <a:gd name="T10" fmla="*/ 27 w 147"/>
                <a:gd name="T11" fmla="*/ 100 h 202"/>
                <a:gd name="T12" fmla="*/ 82 w 147"/>
                <a:gd name="T13" fmla="*/ 151 h 202"/>
                <a:gd name="T14" fmla="*/ 38 w 147"/>
                <a:gd name="T15" fmla="*/ 29 h 202"/>
                <a:gd name="T16" fmla="*/ 39 w 147"/>
                <a:gd name="T17" fmla="*/ 6 h 202"/>
                <a:gd name="T18" fmla="*/ 61 w 147"/>
                <a:gd name="T19" fmla="*/ 7 h 202"/>
                <a:gd name="T20" fmla="*/ 94 w 147"/>
                <a:gd name="T21" fmla="*/ 195 h 202"/>
                <a:gd name="T22" fmla="*/ 81 w 147"/>
                <a:gd name="T23"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02">
                  <a:moveTo>
                    <a:pt x="81" y="202"/>
                  </a:moveTo>
                  <a:cubicBezTo>
                    <a:pt x="80" y="202"/>
                    <a:pt x="79" y="202"/>
                    <a:pt x="78" y="202"/>
                  </a:cubicBezTo>
                  <a:cubicBezTo>
                    <a:pt x="72" y="200"/>
                    <a:pt x="68" y="196"/>
                    <a:pt x="66" y="190"/>
                  </a:cubicBezTo>
                  <a:cubicBezTo>
                    <a:pt x="58" y="162"/>
                    <a:pt x="23" y="136"/>
                    <a:pt x="10" y="127"/>
                  </a:cubicBezTo>
                  <a:cubicBezTo>
                    <a:pt x="2" y="123"/>
                    <a:pt x="0" y="113"/>
                    <a:pt x="5" y="105"/>
                  </a:cubicBezTo>
                  <a:cubicBezTo>
                    <a:pt x="9" y="98"/>
                    <a:pt x="19" y="96"/>
                    <a:pt x="27" y="100"/>
                  </a:cubicBezTo>
                  <a:cubicBezTo>
                    <a:pt x="29" y="101"/>
                    <a:pt x="61" y="122"/>
                    <a:pt x="82" y="151"/>
                  </a:cubicBezTo>
                  <a:cubicBezTo>
                    <a:pt x="100" y="93"/>
                    <a:pt x="41" y="32"/>
                    <a:pt x="38" y="29"/>
                  </a:cubicBezTo>
                  <a:cubicBezTo>
                    <a:pt x="32" y="23"/>
                    <a:pt x="32" y="13"/>
                    <a:pt x="39" y="6"/>
                  </a:cubicBezTo>
                  <a:cubicBezTo>
                    <a:pt x="45" y="0"/>
                    <a:pt x="55" y="0"/>
                    <a:pt x="61" y="7"/>
                  </a:cubicBezTo>
                  <a:cubicBezTo>
                    <a:pt x="96" y="41"/>
                    <a:pt x="147" y="126"/>
                    <a:pt x="94" y="195"/>
                  </a:cubicBezTo>
                  <a:cubicBezTo>
                    <a:pt x="91" y="200"/>
                    <a:pt x="86" y="202"/>
                    <a:pt x="81"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93"/>
            <p:cNvSpPr>
              <a:spLocks/>
            </p:cNvSpPr>
            <p:nvPr/>
          </p:nvSpPr>
          <p:spPr bwMode="auto">
            <a:xfrm>
              <a:off x="10937875" y="6140451"/>
              <a:ext cx="157163" cy="533400"/>
            </a:xfrm>
            <a:custGeom>
              <a:avLst/>
              <a:gdLst>
                <a:gd name="T0" fmla="*/ 118 w 229"/>
                <a:gd name="T1" fmla="*/ 774 h 774"/>
                <a:gd name="T2" fmla="*/ 118 w 229"/>
                <a:gd name="T3" fmla="*/ 774 h 774"/>
                <a:gd name="T4" fmla="*/ 16 w 229"/>
                <a:gd name="T5" fmla="*/ 772 h 774"/>
                <a:gd name="T6" fmla="*/ 0 w 229"/>
                <a:gd name="T7" fmla="*/ 756 h 774"/>
                <a:gd name="T8" fmla="*/ 16 w 229"/>
                <a:gd name="T9" fmla="*/ 740 h 774"/>
                <a:gd name="T10" fmla="*/ 108 w 229"/>
                <a:gd name="T11" fmla="*/ 742 h 774"/>
                <a:gd name="T12" fmla="*/ 131 w 229"/>
                <a:gd name="T13" fmla="*/ 683 h 774"/>
                <a:gd name="T14" fmla="*/ 197 w 229"/>
                <a:gd name="T15" fmla="*/ 191 h 774"/>
                <a:gd name="T16" fmla="*/ 65 w 229"/>
                <a:gd name="T17" fmla="*/ 32 h 774"/>
                <a:gd name="T18" fmla="*/ 58 w 229"/>
                <a:gd name="T19" fmla="*/ 11 h 774"/>
                <a:gd name="T20" fmla="*/ 79 w 229"/>
                <a:gd name="T21" fmla="*/ 4 h 774"/>
                <a:gd name="T22" fmla="*/ 228 w 229"/>
                <a:gd name="T23" fmla="*/ 180 h 774"/>
                <a:gd name="T24" fmla="*/ 229 w 229"/>
                <a:gd name="T25" fmla="*/ 188 h 774"/>
                <a:gd name="T26" fmla="*/ 162 w 229"/>
                <a:gd name="T27" fmla="*/ 692 h 774"/>
                <a:gd name="T28" fmla="*/ 133 w 229"/>
                <a:gd name="T29" fmla="*/ 765 h 774"/>
                <a:gd name="T30" fmla="*/ 118 w 229"/>
                <a:gd name="T31"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774">
                  <a:moveTo>
                    <a:pt x="118" y="774"/>
                  </a:moveTo>
                  <a:cubicBezTo>
                    <a:pt x="118" y="774"/>
                    <a:pt x="118" y="774"/>
                    <a:pt x="118" y="774"/>
                  </a:cubicBezTo>
                  <a:cubicBezTo>
                    <a:pt x="16" y="772"/>
                    <a:pt x="16" y="772"/>
                    <a:pt x="16" y="772"/>
                  </a:cubicBezTo>
                  <a:cubicBezTo>
                    <a:pt x="7" y="772"/>
                    <a:pt x="0" y="765"/>
                    <a:pt x="0" y="756"/>
                  </a:cubicBezTo>
                  <a:cubicBezTo>
                    <a:pt x="0" y="747"/>
                    <a:pt x="8" y="740"/>
                    <a:pt x="16" y="740"/>
                  </a:cubicBezTo>
                  <a:cubicBezTo>
                    <a:pt x="108" y="742"/>
                    <a:pt x="108" y="742"/>
                    <a:pt x="108" y="742"/>
                  </a:cubicBezTo>
                  <a:cubicBezTo>
                    <a:pt x="115" y="724"/>
                    <a:pt x="128" y="694"/>
                    <a:pt x="131" y="683"/>
                  </a:cubicBezTo>
                  <a:cubicBezTo>
                    <a:pt x="181" y="503"/>
                    <a:pt x="195" y="228"/>
                    <a:pt x="197" y="191"/>
                  </a:cubicBezTo>
                  <a:cubicBezTo>
                    <a:pt x="186" y="170"/>
                    <a:pt x="126" y="63"/>
                    <a:pt x="65" y="32"/>
                  </a:cubicBezTo>
                  <a:cubicBezTo>
                    <a:pt x="57" y="28"/>
                    <a:pt x="54" y="19"/>
                    <a:pt x="58" y="11"/>
                  </a:cubicBezTo>
                  <a:cubicBezTo>
                    <a:pt x="62" y="3"/>
                    <a:pt x="71" y="0"/>
                    <a:pt x="79" y="4"/>
                  </a:cubicBezTo>
                  <a:cubicBezTo>
                    <a:pt x="156" y="42"/>
                    <a:pt x="225" y="174"/>
                    <a:pt x="228" y="180"/>
                  </a:cubicBezTo>
                  <a:cubicBezTo>
                    <a:pt x="229" y="182"/>
                    <a:pt x="229" y="185"/>
                    <a:pt x="229" y="188"/>
                  </a:cubicBezTo>
                  <a:cubicBezTo>
                    <a:pt x="229" y="191"/>
                    <a:pt x="217" y="496"/>
                    <a:pt x="162" y="692"/>
                  </a:cubicBezTo>
                  <a:cubicBezTo>
                    <a:pt x="157" y="710"/>
                    <a:pt x="135" y="759"/>
                    <a:pt x="133" y="765"/>
                  </a:cubicBezTo>
                  <a:cubicBezTo>
                    <a:pt x="130" y="771"/>
                    <a:pt x="124" y="774"/>
                    <a:pt x="118" y="7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494"/>
            <p:cNvSpPr>
              <a:spLocks/>
            </p:cNvSpPr>
            <p:nvPr/>
          </p:nvSpPr>
          <p:spPr bwMode="auto">
            <a:xfrm>
              <a:off x="10931525" y="6600826"/>
              <a:ext cx="73025" cy="22225"/>
            </a:xfrm>
            <a:custGeom>
              <a:avLst/>
              <a:gdLst>
                <a:gd name="T0" fmla="*/ 89 w 105"/>
                <a:gd name="T1" fmla="*/ 33 h 33"/>
                <a:gd name="T2" fmla="*/ 89 w 105"/>
                <a:gd name="T3" fmla="*/ 33 h 33"/>
                <a:gd name="T4" fmla="*/ 0 w 105"/>
                <a:gd name="T5" fmla="*/ 32 h 33"/>
                <a:gd name="T6" fmla="*/ 0 w 105"/>
                <a:gd name="T7" fmla="*/ 0 h 33"/>
                <a:gd name="T8" fmla="*/ 89 w 105"/>
                <a:gd name="T9" fmla="*/ 1 h 33"/>
                <a:gd name="T10" fmla="*/ 105 w 105"/>
                <a:gd name="T11" fmla="*/ 17 h 33"/>
                <a:gd name="T12" fmla="*/ 89 w 105"/>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105" h="33">
                  <a:moveTo>
                    <a:pt x="89" y="33"/>
                  </a:moveTo>
                  <a:cubicBezTo>
                    <a:pt x="89" y="33"/>
                    <a:pt x="89" y="33"/>
                    <a:pt x="89" y="33"/>
                  </a:cubicBezTo>
                  <a:cubicBezTo>
                    <a:pt x="0" y="32"/>
                    <a:pt x="0" y="32"/>
                    <a:pt x="0" y="32"/>
                  </a:cubicBezTo>
                  <a:cubicBezTo>
                    <a:pt x="0" y="0"/>
                    <a:pt x="0" y="0"/>
                    <a:pt x="0" y="0"/>
                  </a:cubicBezTo>
                  <a:cubicBezTo>
                    <a:pt x="89" y="1"/>
                    <a:pt x="89" y="1"/>
                    <a:pt x="89" y="1"/>
                  </a:cubicBezTo>
                  <a:cubicBezTo>
                    <a:pt x="98" y="1"/>
                    <a:pt x="105" y="8"/>
                    <a:pt x="105" y="17"/>
                  </a:cubicBezTo>
                  <a:cubicBezTo>
                    <a:pt x="105" y="26"/>
                    <a:pt x="98" y="33"/>
                    <a:pt x="89"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495"/>
            <p:cNvSpPr>
              <a:spLocks/>
            </p:cNvSpPr>
            <p:nvPr/>
          </p:nvSpPr>
          <p:spPr bwMode="auto">
            <a:xfrm>
              <a:off x="10875963" y="6257926"/>
              <a:ext cx="220663" cy="22225"/>
            </a:xfrm>
            <a:custGeom>
              <a:avLst/>
              <a:gdLst>
                <a:gd name="T0" fmla="*/ 304 w 320"/>
                <a:gd name="T1" fmla="*/ 34 h 34"/>
                <a:gd name="T2" fmla="*/ 303 w 320"/>
                <a:gd name="T3" fmla="*/ 34 h 34"/>
                <a:gd name="T4" fmla="*/ 15 w 320"/>
                <a:gd name="T5" fmla="*/ 32 h 34"/>
                <a:gd name="T6" fmla="*/ 0 w 320"/>
                <a:gd name="T7" fmla="*/ 16 h 34"/>
                <a:gd name="T8" fmla="*/ 16 w 320"/>
                <a:gd name="T9" fmla="*/ 0 h 34"/>
                <a:gd name="T10" fmla="*/ 16 w 320"/>
                <a:gd name="T11" fmla="*/ 0 h 34"/>
                <a:gd name="T12" fmla="*/ 304 w 320"/>
                <a:gd name="T13" fmla="*/ 2 h 34"/>
                <a:gd name="T14" fmla="*/ 319 w 320"/>
                <a:gd name="T15" fmla="*/ 19 h 34"/>
                <a:gd name="T16" fmla="*/ 304 w 320"/>
                <a:gd name="T17"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34">
                  <a:moveTo>
                    <a:pt x="304" y="34"/>
                  </a:moveTo>
                  <a:cubicBezTo>
                    <a:pt x="303" y="34"/>
                    <a:pt x="303" y="34"/>
                    <a:pt x="303" y="34"/>
                  </a:cubicBezTo>
                  <a:cubicBezTo>
                    <a:pt x="15" y="32"/>
                    <a:pt x="15" y="32"/>
                    <a:pt x="15" y="32"/>
                  </a:cubicBezTo>
                  <a:cubicBezTo>
                    <a:pt x="7" y="32"/>
                    <a:pt x="0" y="25"/>
                    <a:pt x="0" y="16"/>
                  </a:cubicBezTo>
                  <a:cubicBezTo>
                    <a:pt x="0" y="7"/>
                    <a:pt x="7" y="0"/>
                    <a:pt x="16" y="0"/>
                  </a:cubicBezTo>
                  <a:cubicBezTo>
                    <a:pt x="16" y="0"/>
                    <a:pt x="16" y="0"/>
                    <a:pt x="16" y="0"/>
                  </a:cubicBezTo>
                  <a:cubicBezTo>
                    <a:pt x="304" y="2"/>
                    <a:pt x="304" y="2"/>
                    <a:pt x="304" y="2"/>
                  </a:cubicBezTo>
                  <a:cubicBezTo>
                    <a:pt x="312" y="3"/>
                    <a:pt x="320" y="10"/>
                    <a:pt x="319" y="19"/>
                  </a:cubicBezTo>
                  <a:cubicBezTo>
                    <a:pt x="319" y="27"/>
                    <a:pt x="312" y="34"/>
                    <a:pt x="30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496"/>
            <p:cNvSpPr>
              <a:spLocks/>
            </p:cNvSpPr>
            <p:nvPr/>
          </p:nvSpPr>
          <p:spPr bwMode="auto">
            <a:xfrm>
              <a:off x="11002963" y="6199188"/>
              <a:ext cx="41275" cy="52388"/>
            </a:xfrm>
            <a:custGeom>
              <a:avLst/>
              <a:gdLst>
                <a:gd name="T0" fmla="*/ 43 w 61"/>
                <a:gd name="T1" fmla="*/ 75 h 75"/>
                <a:gd name="T2" fmla="*/ 28 w 61"/>
                <a:gd name="T3" fmla="*/ 65 h 75"/>
                <a:gd name="T4" fmla="*/ 5 w 61"/>
                <a:gd name="T5" fmla="*/ 28 h 75"/>
                <a:gd name="T6" fmla="*/ 8 w 61"/>
                <a:gd name="T7" fmla="*/ 5 h 75"/>
                <a:gd name="T8" fmla="*/ 31 w 61"/>
                <a:gd name="T9" fmla="*/ 9 h 75"/>
                <a:gd name="T10" fmla="*/ 57 w 61"/>
                <a:gd name="T11" fmla="*/ 52 h 75"/>
                <a:gd name="T12" fmla="*/ 49 w 61"/>
                <a:gd name="T13" fmla="*/ 73 h 75"/>
                <a:gd name="T14" fmla="*/ 43 w 61"/>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75">
                  <a:moveTo>
                    <a:pt x="43" y="75"/>
                  </a:moveTo>
                  <a:cubicBezTo>
                    <a:pt x="37" y="75"/>
                    <a:pt x="31" y="71"/>
                    <a:pt x="28" y="65"/>
                  </a:cubicBezTo>
                  <a:cubicBezTo>
                    <a:pt x="28" y="65"/>
                    <a:pt x="20" y="49"/>
                    <a:pt x="5" y="28"/>
                  </a:cubicBezTo>
                  <a:cubicBezTo>
                    <a:pt x="0" y="21"/>
                    <a:pt x="1" y="11"/>
                    <a:pt x="8" y="5"/>
                  </a:cubicBezTo>
                  <a:cubicBezTo>
                    <a:pt x="15" y="0"/>
                    <a:pt x="25" y="2"/>
                    <a:pt x="31" y="9"/>
                  </a:cubicBezTo>
                  <a:cubicBezTo>
                    <a:pt x="48" y="32"/>
                    <a:pt x="57" y="51"/>
                    <a:pt x="57" y="52"/>
                  </a:cubicBezTo>
                  <a:cubicBezTo>
                    <a:pt x="61" y="60"/>
                    <a:pt x="57" y="70"/>
                    <a:pt x="49" y="73"/>
                  </a:cubicBezTo>
                  <a:cubicBezTo>
                    <a:pt x="47" y="74"/>
                    <a:pt x="45" y="75"/>
                    <a:pt x="43"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497"/>
            <p:cNvSpPr>
              <a:spLocks noEditPoints="1"/>
            </p:cNvSpPr>
            <p:nvPr/>
          </p:nvSpPr>
          <p:spPr bwMode="auto">
            <a:xfrm>
              <a:off x="10983913" y="6176963"/>
              <a:ext cx="23813" cy="23813"/>
            </a:xfrm>
            <a:custGeom>
              <a:avLst/>
              <a:gdLst>
                <a:gd name="T0" fmla="*/ 17 w 35"/>
                <a:gd name="T1" fmla="*/ 35 h 35"/>
                <a:gd name="T2" fmla="*/ 1 w 35"/>
                <a:gd name="T3" fmla="*/ 18 h 35"/>
                <a:gd name="T4" fmla="*/ 10 w 35"/>
                <a:gd name="T5" fmla="*/ 3 h 35"/>
                <a:gd name="T6" fmla="*/ 27 w 35"/>
                <a:gd name="T7" fmla="*/ 5 h 35"/>
                <a:gd name="T8" fmla="*/ 33 w 35"/>
                <a:gd name="T9" fmla="*/ 25 h 35"/>
                <a:gd name="T10" fmla="*/ 17 w 35"/>
                <a:gd name="T11" fmla="*/ 35 h 35"/>
                <a:gd name="T12" fmla="*/ 3 w 35"/>
                <a:gd name="T13" fmla="*/ 14 h 35"/>
                <a:gd name="T14" fmla="*/ 7 w 35"/>
                <a:gd name="T15" fmla="*/ 29 h 35"/>
                <a:gd name="T16" fmla="*/ 16 w 35"/>
                <a:gd name="T17" fmla="*/ 19 h 35"/>
                <a:gd name="T18" fmla="*/ 3 w 35"/>
                <a:gd name="T19" fmla="*/ 14 h 35"/>
                <a:gd name="T20" fmla="*/ 17 w 35"/>
                <a:gd name="T21" fmla="*/ 3 h 35"/>
                <a:gd name="T22" fmla="*/ 17 w 35"/>
                <a:gd name="T23" fmla="*/ 17 h 35"/>
                <a:gd name="T24" fmla="*/ 33 w 35"/>
                <a:gd name="T25" fmla="*/ 16 h 35"/>
                <a:gd name="T26" fmla="*/ 17 w 35"/>
                <a:gd name="T2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35"/>
                  </a:moveTo>
                  <a:cubicBezTo>
                    <a:pt x="17" y="35"/>
                    <a:pt x="2" y="35"/>
                    <a:pt x="1" y="18"/>
                  </a:cubicBezTo>
                  <a:cubicBezTo>
                    <a:pt x="1" y="12"/>
                    <a:pt x="4" y="6"/>
                    <a:pt x="10" y="3"/>
                  </a:cubicBezTo>
                  <a:cubicBezTo>
                    <a:pt x="15" y="0"/>
                    <a:pt x="22" y="1"/>
                    <a:pt x="27" y="5"/>
                  </a:cubicBezTo>
                  <a:cubicBezTo>
                    <a:pt x="33" y="10"/>
                    <a:pt x="35" y="18"/>
                    <a:pt x="33" y="25"/>
                  </a:cubicBezTo>
                  <a:cubicBezTo>
                    <a:pt x="30" y="31"/>
                    <a:pt x="24" y="35"/>
                    <a:pt x="17" y="35"/>
                  </a:cubicBezTo>
                  <a:close/>
                  <a:moveTo>
                    <a:pt x="3" y="14"/>
                  </a:moveTo>
                  <a:cubicBezTo>
                    <a:pt x="0" y="20"/>
                    <a:pt x="3" y="26"/>
                    <a:pt x="7" y="29"/>
                  </a:cubicBezTo>
                  <a:cubicBezTo>
                    <a:pt x="16" y="19"/>
                    <a:pt x="16" y="19"/>
                    <a:pt x="16" y="19"/>
                  </a:cubicBezTo>
                  <a:lnTo>
                    <a:pt x="3" y="14"/>
                  </a:lnTo>
                  <a:close/>
                  <a:moveTo>
                    <a:pt x="17" y="3"/>
                  </a:moveTo>
                  <a:cubicBezTo>
                    <a:pt x="17" y="17"/>
                    <a:pt x="17" y="17"/>
                    <a:pt x="17" y="17"/>
                  </a:cubicBezTo>
                  <a:cubicBezTo>
                    <a:pt x="33" y="16"/>
                    <a:pt x="33" y="16"/>
                    <a:pt x="33" y="16"/>
                  </a:cubicBezTo>
                  <a:cubicBezTo>
                    <a:pt x="32" y="11"/>
                    <a:pt x="27" y="3"/>
                    <a:pt x="1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498"/>
            <p:cNvSpPr>
              <a:spLocks/>
            </p:cNvSpPr>
            <p:nvPr/>
          </p:nvSpPr>
          <p:spPr bwMode="auto">
            <a:xfrm>
              <a:off x="10917238" y="6684963"/>
              <a:ext cx="22225" cy="100013"/>
            </a:xfrm>
            <a:custGeom>
              <a:avLst/>
              <a:gdLst>
                <a:gd name="T0" fmla="*/ 16 w 32"/>
                <a:gd name="T1" fmla="*/ 144 h 144"/>
                <a:gd name="T2" fmla="*/ 0 w 32"/>
                <a:gd name="T3" fmla="*/ 128 h 144"/>
                <a:gd name="T4" fmla="*/ 0 w 32"/>
                <a:gd name="T5" fmla="*/ 16 h 144"/>
                <a:gd name="T6" fmla="*/ 16 w 32"/>
                <a:gd name="T7" fmla="*/ 0 h 144"/>
                <a:gd name="T8" fmla="*/ 32 w 32"/>
                <a:gd name="T9" fmla="*/ 16 h 144"/>
                <a:gd name="T10" fmla="*/ 32 w 32"/>
                <a:gd name="T11" fmla="*/ 128 h 144"/>
                <a:gd name="T12" fmla="*/ 16 w 32"/>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32" h="144">
                  <a:moveTo>
                    <a:pt x="16" y="144"/>
                  </a:moveTo>
                  <a:cubicBezTo>
                    <a:pt x="7" y="144"/>
                    <a:pt x="0" y="137"/>
                    <a:pt x="0" y="128"/>
                  </a:cubicBezTo>
                  <a:cubicBezTo>
                    <a:pt x="0" y="16"/>
                    <a:pt x="0" y="16"/>
                    <a:pt x="0" y="16"/>
                  </a:cubicBezTo>
                  <a:cubicBezTo>
                    <a:pt x="0" y="7"/>
                    <a:pt x="7" y="0"/>
                    <a:pt x="16" y="0"/>
                  </a:cubicBezTo>
                  <a:cubicBezTo>
                    <a:pt x="25" y="0"/>
                    <a:pt x="32" y="7"/>
                    <a:pt x="32" y="16"/>
                  </a:cubicBezTo>
                  <a:cubicBezTo>
                    <a:pt x="32" y="128"/>
                    <a:pt x="32" y="128"/>
                    <a:pt x="32" y="128"/>
                  </a:cubicBezTo>
                  <a:cubicBezTo>
                    <a:pt x="32" y="137"/>
                    <a:pt x="25" y="144"/>
                    <a:pt x="16"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499"/>
            <p:cNvSpPr>
              <a:spLocks/>
            </p:cNvSpPr>
            <p:nvPr/>
          </p:nvSpPr>
          <p:spPr bwMode="auto">
            <a:xfrm>
              <a:off x="10974388" y="6684963"/>
              <a:ext cx="22225" cy="58738"/>
            </a:xfrm>
            <a:custGeom>
              <a:avLst/>
              <a:gdLst>
                <a:gd name="T0" fmla="*/ 16 w 32"/>
                <a:gd name="T1" fmla="*/ 85 h 85"/>
                <a:gd name="T2" fmla="*/ 0 w 32"/>
                <a:gd name="T3" fmla="*/ 69 h 85"/>
                <a:gd name="T4" fmla="*/ 0 w 32"/>
                <a:gd name="T5" fmla="*/ 16 h 85"/>
                <a:gd name="T6" fmla="*/ 16 w 32"/>
                <a:gd name="T7" fmla="*/ 0 h 85"/>
                <a:gd name="T8" fmla="*/ 32 w 32"/>
                <a:gd name="T9" fmla="*/ 16 h 85"/>
                <a:gd name="T10" fmla="*/ 32 w 32"/>
                <a:gd name="T11" fmla="*/ 69 h 85"/>
                <a:gd name="T12" fmla="*/ 16 w 32"/>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32" h="85">
                  <a:moveTo>
                    <a:pt x="16" y="85"/>
                  </a:moveTo>
                  <a:cubicBezTo>
                    <a:pt x="7" y="85"/>
                    <a:pt x="0" y="78"/>
                    <a:pt x="0" y="69"/>
                  </a:cubicBezTo>
                  <a:cubicBezTo>
                    <a:pt x="0" y="16"/>
                    <a:pt x="0" y="16"/>
                    <a:pt x="0" y="16"/>
                  </a:cubicBezTo>
                  <a:cubicBezTo>
                    <a:pt x="0" y="7"/>
                    <a:pt x="7" y="0"/>
                    <a:pt x="16" y="0"/>
                  </a:cubicBezTo>
                  <a:cubicBezTo>
                    <a:pt x="25" y="0"/>
                    <a:pt x="32" y="7"/>
                    <a:pt x="32" y="16"/>
                  </a:cubicBezTo>
                  <a:cubicBezTo>
                    <a:pt x="32" y="69"/>
                    <a:pt x="32" y="69"/>
                    <a:pt x="32" y="69"/>
                  </a:cubicBezTo>
                  <a:cubicBezTo>
                    <a:pt x="32" y="78"/>
                    <a:pt x="25" y="85"/>
                    <a:pt x="16"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500"/>
            <p:cNvSpPr>
              <a:spLocks/>
            </p:cNvSpPr>
            <p:nvPr/>
          </p:nvSpPr>
          <p:spPr bwMode="auto">
            <a:xfrm>
              <a:off x="11031538" y="6684963"/>
              <a:ext cx="20638" cy="100013"/>
            </a:xfrm>
            <a:custGeom>
              <a:avLst/>
              <a:gdLst>
                <a:gd name="T0" fmla="*/ 16 w 32"/>
                <a:gd name="T1" fmla="*/ 144 h 144"/>
                <a:gd name="T2" fmla="*/ 0 w 32"/>
                <a:gd name="T3" fmla="*/ 128 h 144"/>
                <a:gd name="T4" fmla="*/ 0 w 32"/>
                <a:gd name="T5" fmla="*/ 16 h 144"/>
                <a:gd name="T6" fmla="*/ 16 w 32"/>
                <a:gd name="T7" fmla="*/ 0 h 144"/>
                <a:gd name="T8" fmla="*/ 32 w 32"/>
                <a:gd name="T9" fmla="*/ 16 h 144"/>
                <a:gd name="T10" fmla="*/ 32 w 32"/>
                <a:gd name="T11" fmla="*/ 128 h 144"/>
                <a:gd name="T12" fmla="*/ 16 w 32"/>
                <a:gd name="T13" fmla="*/ 144 h 144"/>
              </a:gdLst>
              <a:ahLst/>
              <a:cxnLst>
                <a:cxn ang="0">
                  <a:pos x="T0" y="T1"/>
                </a:cxn>
                <a:cxn ang="0">
                  <a:pos x="T2" y="T3"/>
                </a:cxn>
                <a:cxn ang="0">
                  <a:pos x="T4" y="T5"/>
                </a:cxn>
                <a:cxn ang="0">
                  <a:pos x="T6" y="T7"/>
                </a:cxn>
                <a:cxn ang="0">
                  <a:pos x="T8" y="T9"/>
                </a:cxn>
                <a:cxn ang="0">
                  <a:pos x="T10" y="T11"/>
                </a:cxn>
                <a:cxn ang="0">
                  <a:pos x="T12" y="T13"/>
                </a:cxn>
              </a:cxnLst>
              <a:rect l="0" t="0" r="r" b="b"/>
              <a:pathLst>
                <a:path w="32" h="144">
                  <a:moveTo>
                    <a:pt x="16" y="144"/>
                  </a:moveTo>
                  <a:cubicBezTo>
                    <a:pt x="7" y="144"/>
                    <a:pt x="0" y="137"/>
                    <a:pt x="0" y="128"/>
                  </a:cubicBezTo>
                  <a:cubicBezTo>
                    <a:pt x="0" y="16"/>
                    <a:pt x="0" y="16"/>
                    <a:pt x="0" y="16"/>
                  </a:cubicBezTo>
                  <a:cubicBezTo>
                    <a:pt x="0" y="7"/>
                    <a:pt x="7" y="0"/>
                    <a:pt x="16" y="0"/>
                  </a:cubicBezTo>
                  <a:cubicBezTo>
                    <a:pt x="25" y="0"/>
                    <a:pt x="32" y="7"/>
                    <a:pt x="32" y="16"/>
                  </a:cubicBezTo>
                  <a:cubicBezTo>
                    <a:pt x="32" y="128"/>
                    <a:pt x="32" y="128"/>
                    <a:pt x="32" y="128"/>
                  </a:cubicBezTo>
                  <a:cubicBezTo>
                    <a:pt x="32" y="137"/>
                    <a:pt x="25" y="144"/>
                    <a:pt x="16"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7" name="Rectangle 56"/>
          <p:cNvSpPr/>
          <p:nvPr/>
        </p:nvSpPr>
        <p:spPr>
          <a:xfrm>
            <a:off x="791319" y="4928135"/>
            <a:ext cx="3137672" cy="830997"/>
          </a:xfrm>
          <a:prstGeom prst="rect">
            <a:avLst/>
          </a:prstGeom>
        </p:spPr>
        <p:txBody>
          <a:bodyPr wrap="square">
            <a:spAutoFit/>
          </a:bodyPr>
          <a:lstStyle/>
          <a:p>
            <a:pPr algn="ctr"/>
            <a:r>
              <a:rPr lang="en-GB" sz="1200" i="1" dirty="0">
                <a:solidFill>
                  <a:schemeClr val="accent1"/>
                </a:solidFill>
                <a:ea typeface="Times New Roman" panose="02020603050405020304" pitchFamily="18" charset="0"/>
              </a:rPr>
              <a:t>“Will get you out of a hole but not the future solution. Teaching is about relationships with pupils – and that’s harder to do online” (primary school)</a:t>
            </a:r>
            <a:endParaRPr lang="en-GB" sz="1200" i="1" dirty="0">
              <a:solidFill>
                <a:schemeClr val="accent1"/>
              </a:solidFill>
            </a:endParaRPr>
          </a:p>
        </p:txBody>
      </p:sp>
      <p:sp>
        <p:nvSpPr>
          <p:cNvPr id="11" name="Rectangle 10"/>
          <p:cNvSpPr/>
          <p:nvPr/>
        </p:nvSpPr>
        <p:spPr>
          <a:xfrm>
            <a:off x="4514122" y="4941126"/>
            <a:ext cx="3137672" cy="1015663"/>
          </a:xfrm>
          <a:prstGeom prst="rect">
            <a:avLst/>
          </a:prstGeom>
        </p:spPr>
        <p:txBody>
          <a:bodyPr wrap="square">
            <a:spAutoFit/>
          </a:bodyPr>
          <a:lstStyle/>
          <a:p>
            <a:pPr algn="ctr"/>
            <a:r>
              <a:rPr lang="en-GB" sz="1200" i="1" dirty="0">
                <a:solidFill>
                  <a:schemeClr val="accent1"/>
                </a:solidFill>
                <a:ea typeface="Times New Roman" panose="02020603050405020304" pitchFamily="18" charset="0"/>
              </a:rPr>
              <a:t>“Remote learning could open up more personalised learning that students can access themselves.  I think a lot of resources went online which will only benefit them” (senior school)</a:t>
            </a:r>
          </a:p>
        </p:txBody>
      </p:sp>
      <p:sp>
        <p:nvSpPr>
          <p:cNvPr id="10" name="Rectangle 9"/>
          <p:cNvSpPr/>
          <p:nvPr/>
        </p:nvSpPr>
        <p:spPr>
          <a:xfrm>
            <a:off x="8236925" y="4928134"/>
            <a:ext cx="3137672" cy="830997"/>
          </a:xfrm>
          <a:prstGeom prst="rect">
            <a:avLst/>
          </a:prstGeom>
        </p:spPr>
        <p:txBody>
          <a:bodyPr wrap="square">
            <a:spAutoFit/>
          </a:bodyPr>
          <a:lstStyle/>
          <a:p>
            <a:pPr algn="ctr"/>
            <a:r>
              <a:rPr lang="en-GB" sz="1200" i="1" dirty="0">
                <a:solidFill>
                  <a:schemeClr val="accent1"/>
                </a:solidFill>
                <a:ea typeface="Times New Roman" panose="02020603050405020304" pitchFamily="18" charset="0"/>
              </a:rPr>
              <a:t>“It has increased access to education when schools cannot be open. That is something that should be carried over definitely” (secondary school)</a:t>
            </a:r>
          </a:p>
        </p:txBody>
      </p:sp>
    </p:spTree>
    <p:extLst>
      <p:ext uri="{BB962C8B-B14F-4D97-AF65-F5344CB8AC3E}">
        <p14:creationId xmlns:p14="http://schemas.microsoft.com/office/powerpoint/2010/main" val="9999199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13022" y="3269827"/>
            <a:ext cx="12192001" cy="86933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lendar">
            <a:extLst>
              <a:ext uri="{C183D7F6-B498-43B3-948B-1728B52AA6E4}">
                <adec:decorative xmlns:adec="http://schemas.microsoft.com/office/drawing/2017/decorative" val="1"/>
              </a:ext>
            </a:extLst>
          </p:cNvPr>
          <p:cNvSpPr>
            <a:spLocks noChangeAspect="1" noEditPoints="1"/>
          </p:cNvSpPr>
          <p:nvPr/>
        </p:nvSpPr>
        <p:spPr bwMode="auto">
          <a:xfrm>
            <a:off x="434046" y="3486823"/>
            <a:ext cx="439156" cy="439157"/>
          </a:xfrm>
          <a:custGeom>
            <a:avLst/>
            <a:gdLst>
              <a:gd name="T0" fmla="*/ 120 w 667"/>
              <a:gd name="T1" fmla="*/ 27 h 667"/>
              <a:gd name="T2" fmla="*/ 8 w 667"/>
              <a:gd name="T3" fmla="*/ 61 h 667"/>
              <a:gd name="T4" fmla="*/ 8 w 667"/>
              <a:gd name="T5" fmla="*/ 659 h 667"/>
              <a:gd name="T6" fmla="*/ 659 w 667"/>
              <a:gd name="T7" fmla="*/ 659 h 667"/>
              <a:gd name="T8" fmla="*/ 659 w 667"/>
              <a:gd name="T9" fmla="*/ 61 h 667"/>
              <a:gd name="T10" fmla="*/ 547 w 667"/>
              <a:gd name="T11" fmla="*/ 27 h 667"/>
              <a:gd name="T12" fmla="*/ 493 w 667"/>
              <a:gd name="T13" fmla="*/ 0 h 667"/>
              <a:gd name="T14" fmla="*/ 467 w 667"/>
              <a:gd name="T15" fmla="*/ 54 h 667"/>
              <a:gd name="T16" fmla="*/ 192 w 667"/>
              <a:gd name="T17" fmla="*/ 8 h 667"/>
              <a:gd name="T18" fmla="*/ 147 w 667"/>
              <a:gd name="T19" fmla="*/ 27 h 667"/>
              <a:gd name="T20" fmla="*/ 147 w 667"/>
              <a:gd name="T21" fmla="*/ 107 h 667"/>
              <a:gd name="T22" fmla="*/ 520 w 667"/>
              <a:gd name="T23" fmla="*/ 27 h 667"/>
              <a:gd name="T24" fmla="*/ 493 w 667"/>
              <a:gd name="T25" fmla="*/ 27 h 667"/>
              <a:gd name="T26" fmla="*/ 120 w 667"/>
              <a:gd name="T27" fmla="*/ 107 h 667"/>
              <a:gd name="T28" fmla="*/ 173 w 667"/>
              <a:gd name="T29" fmla="*/ 134 h 667"/>
              <a:gd name="T30" fmla="*/ 200 w 667"/>
              <a:gd name="T31" fmla="*/ 80 h 667"/>
              <a:gd name="T32" fmla="*/ 474 w 667"/>
              <a:gd name="T33" fmla="*/ 126 h 667"/>
              <a:gd name="T34" fmla="*/ 539 w 667"/>
              <a:gd name="T35" fmla="*/ 126 h 667"/>
              <a:gd name="T36" fmla="*/ 640 w 667"/>
              <a:gd name="T37" fmla="*/ 80 h 667"/>
              <a:gd name="T38" fmla="*/ 27 w 667"/>
              <a:gd name="T39" fmla="*/ 80 h 667"/>
              <a:gd name="T40" fmla="*/ 640 w 667"/>
              <a:gd name="T41" fmla="*/ 640 h 667"/>
              <a:gd name="T42" fmla="*/ 93 w 667"/>
              <a:gd name="T43" fmla="*/ 280 h 667"/>
              <a:gd name="T44" fmla="*/ 93 w 667"/>
              <a:gd name="T45" fmla="*/ 587 h 667"/>
              <a:gd name="T46" fmla="*/ 587 w 667"/>
              <a:gd name="T47" fmla="*/ 574 h 667"/>
              <a:gd name="T48" fmla="*/ 93 w 667"/>
              <a:gd name="T49" fmla="*/ 280 h 667"/>
              <a:gd name="T50" fmla="*/ 200 w 667"/>
              <a:gd name="T51" fmla="*/ 374 h 667"/>
              <a:gd name="T52" fmla="*/ 227 w 667"/>
              <a:gd name="T53" fmla="*/ 307 h 667"/>
              <a:gd name="T54" fmla="*/ 227 w 667"/>
              <a:gd name="T55" fmla="*/ 374 h 667"/>
              <a:gd name="T56" fmla="*/ 440 w 667"/>
              <a:gd name="T57" fmla="*/ 307 h 667"/>
              <a:gd name="T58" fmla="*/ 347 w 667"/>
              <a:gd name="T59" fmla="*/ 307 h 667"/>
              <a:gd name="T60" fmla="*/ 560 w 667"/>
              <a:gd name="T61" fmla="*/ 374 h 667"/>
              <a:gd name="T62" fmla="*/ 107 w 667"/>
              <a:gd name="T63" fmla="*/ 400 h 667"/>
              <a:gd name="T64" fmla="*/ 107 w 667"/>
              <a:gd name="T65" fmla="*/ 467 h 667"/>
              <a:gd name="T66" fmla="*/ 320 w 667"/>
              <a:gd name="T67" fmla="*/ 400 h 667"/>
              <a:gd name="T68" fmla="*/ 227 w 667"/>
              <a:gd name="T69" fmla="*/ 400 h 667"/>
              <a:gd name="T70" fmla="*/ 440 w 667"/>
              <a:gd name="T71" fmla="*/ 467 h 667"/>
              <a:gd name="T72" fmla="*/ 467 w 667"/>
              <a:gd name="T73" fmla="*/ 400 h 667"/>
              <a:gd name="T74" fmla="*/ 467 w 667"/>
              <a:gd name="T75" fmla="*/ 467 h 667"/>
              <a:gd name="T76" fmla="*/ 200 w 667"/>
              <a:gd name="T77" fmla="*/ 494 h 667"/>
              <a:gd name="T78" fmla="*/ 107 w 667"/>
              <a:gd name="T79" fmla="*/ 494 h 667"/>
              <a:gd name="T80" fmla="*/ 320 w 667"/>
              <a:gd name="T81" fmla="*/ 560 h 667"/>
              <a:gd name="T82" fmla="*/ 347 w 667"/>
              <a:gd name="T83" fmla="*/ 494 h 667"/>
              <a:gd name="T84" fmla="*/ 400 w 667"/>
              <a:gd name="T85" fmla="*/ 560 h 667"/>
              <a:gd name="T86" fmla="*/ 467 w 667"/>
              <a:gd name="T87" fmla="*/ 494 h 667"/>
              <a:gd name="T88" fmla="*/ 467 w 667"/>
              <a:gd name="T89" fmla="*/ 56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7" h="667">
                <a:moveTo>
                  <a:pt x="147" y="0"/>
                </a:moveTo>
                <a:cubicBezTo>
                  <a:pt x="140" y="0"/>
                  <a:pt x="133" y="3"/>
                  <a:pt x="128" y="8"/>
                </a:cubicBezTo>
                <a:cubicBezTo>
                  <a:pt x="123" y="13"/>
                  <a:pt x="120" y="20"/>
                  <a:pt x="120" y="27"/>
                </a:cubicBezTo>
                <a:lnTo>
                  <a:pt x="120" y="54"/>
                </a:lnTo>
                <a:lnTo>
                  <a:pt x="27" y="54"/>
                </a:lnTo>
                <a:cubicBezTo>
                  <a:pt x="20" y="54"/>
                  <a:pt x="13" y="56"/>
                  <a:pt x="8" y="61"/>
                </a:cubicBezTo>
                <a:cubicBezTo>
                  <a:pt x="3" y="66"/>
                  <a:pt x="0" y="73"/>
                  <a:pt x="0" y="80"/>
                </a:cubicBezTo>
                <a:lnTo>
                  <a:pt x="0" y="640"/>
                </a:lnTo>
                <a:cubicBezTo>
                  <a:pt x="0" y="647"/>
                  <a:pt x="3" y="654"/>
                  <a:pt x="8" y="659"/>
                </a:cubicBezTo>
                <a:cubicBezTo>
                  <a:pt x="13" y="664"/>
                  <a:pt x="20" y="667"/>
                  <a:pt x="27" y="667"/>
                </a:cubicBezTo>
                <a:lnTo>
                  <a:pt x="640" y="667"/>
                </a:lnTo>
                <a:cubicBezTo>
                  <a:pt x="647" y="667"/>
                  <a:pt x="654" y="664"/>
                  <a:pt x="659" y="659"/>
                </a:cubicBezTo>
                <a:cubicBezTo>
                  <a:pt x="664" y="654"/>
                  <a:pt x="667" y="647"/>
                  <a:pt x="667" y="640"/>
                </a:cubicBezTo>
                <a:lnTo>
                  <a:pt x="667" y="80"/>
                </a:lnTo>
                <a:cubicBezTo>
                  <a:pt x="667" y="73"/>
                  <a:pt x="664" y="66"/>
                  <a:pt x="659" y="61"/>
                </a:cubicBezTo>
                <a:cubicBezTo>
                  <a:pt x="654" y="56"/>
                  <a:pt x="647" y="54"/>
                  <a:pt x="640" y="54"/>
                </a:cubicBezTo>
                <a:lnTo>
                  <a:pt x="547" y="54"/>
                </a:lnTo>
                <a:lnTo>
                  <a:pt x="547" y="27"/>
                </a:lnTo>
                <a:cubicBezTo>
                  <a:pt x="547" y="20"/>
                  <a:pt x="544" y="13"/>
                  <a:pt x="539" y="8"/>
                </a:cubicBezTo>
                <a:cubicBezTo>
                  <a:pt x="534" y="3"/>
                  <a:pt x="527" y="0"/>
                  <a:pt x="520" y="0"/>
                </a:cubicBezTo>
                <a:lnTo>
                  <a:pt x="493" y="0"/>
                </a:lnTo>
                <a:cubicBezTo>
                  <a:pt x="486" y="0"/>
                  <a:pt x="479" y="3"/>
                  <a:pt x="474" y="8"/>
                </a:cubicBezTo>
                <a:cubicBezTo>
                  <a:pt x="469" y="13"/>
                  <a:pt x="467" y="20"/>
                  <a:pt x="467" y="27"/>
                </a:cubicBezTo>
                <a:lnTo>
                  <a:pt x="467" y="54"/>
                </a:lnTo>
                <a:lnTo>
                  <a:pt x="200" y="54"/>
                </a:lnTo>
                <a:lnTo>
                  <a:pt x="200" y="27"/>
                </a:lnTo>
                <a:cubicBezTo>
                  <a:pt x="200" y="20"/>
                  <a:pt x="197" y="13"/>
                  <a:pt x="192" y="8"/>
                </a:cubicBezTo>
                <a:cubicBezTo>
                  <a:pt x="187" y="3"/>
                  <a:pt x="180" y="0"/>
                  <a:pt x="173" y="0"/>
                </a:cubicBezTo>
                <a:lnTo>
                  <a:pt x="147" y="0"/>
                </a:lnTo>
                <a:close/>
                <a:moveTo>
                  <a:pt x="147" y="27"/>
                </a:moveTo>
                <a:lnTo>
                  <a:pt x="173" y="27"/>
                </a:lnTo>
                <a:lnTo>
                  <a:pt x="173" y="107"/>
                </a:lnTo>
                <a:lnTo>
                  <a:pt x="147" y="107"/>
                </a:lnTo>
                <a:lnTo>
                  <a:pt x="147" y="27"/>
                </a:lnTo>
                <a:close/>
                <a:moveTo>
                  <a:pt x="493" y="27"/>
                </a:moveTo>
                <a:lnTo>
                  <a:pt x="520" y="27"/>
                </a:lnTo>
                <a:lnTo>
                  <a:pt x="520" y="107"/>
                </a:lnTo>
                <a:lnTo>
                  <a:pt x="493" y="107"/>
                </a:lnTo>
                <a:lnTo>
                  <a:pt x="493" y="27"/>
                </a:lnTo>
                <a:close/>
                <a:moveTo>
                  <a:pt x="27" y="80"/>
                </a:moveTo>
                <a:lnTo>
                  <a:pt x="120" y="80"/>
                </a:lnTo>
                <a:lnTo>
                  <a:pt x="120" y="107"/>
                </a:lnTo>
                <a:cubicBezTo>
                  <a:pt x="120" y="114"/>
                  <a:pt x="123" y="121"/>
                  <a:pt x="128" y="126"/>
                </a:cubicBezTo>
                <a:cubicBezTo>
                  <a:pt x="133" y="131"/>
                  <a:pt x="140" y="134"/>
                  <a:pt x="147" y="134"/>
                </a:cubicBezTo>
                <a:lnTo>
                  <a:pt x="173" y="134"/>
                </a:lnTo>
                <a:cubicBezTo>
                  <a:pt x="180" y="134"/>
                  <a:pt x="187" y="131"/>
                  <a:pt x="192" y="126"/>
                </a:cubicBezTo>
                <a:cubicBezTo>
                  <a:pt x="197" y="121"/>
                  <a:pt x="200" y="114"/>
                  <a:pt x="200" y="107"/>
                </a:cubicBezTo>
                <a:lnTo>
                  <a:pt x="200" y="80"/>
                </a:lnTo>
                <a:lnTo>
                  <a:pt x="467" y="80"/>
                </a:lnTo>
                <a:lnTo>
                  <a:pt x="467" y="107"/>
                </a:lnTo>
                <a:cubicBezTo>
                  <a:pt x="467" y="114"/>
                  <a:pt x="469" y="121"/>
                  <a:pt x="474" y="126"/>
                </a:cubicBezTo>
                <a:cubicBezTo>
                  <a:pt x="479" y="131"/>
                  <a:pt x="486" y="134"/>
                  <a:pt x="493" y="134"/>
                </a:cubicBezTo>
                <a:lnTo>
                  <a:pt x="520" y="134"/>
                </a:lnTo>
                <a:cubicBezTo>
                  <a:pt x="527" y="134"/>
                  <a:pt x="534" y="131"/>
                  <a:pt x="539" y="126"/>
                </a:cubicBezTo>
                <a:cubicBezTo>
                  <a:pt x="544" y="121"/>
                  <a:pt x="547" y="114"/>
                  <a:pt x="547" y="107"/>
                </a:cubicBezTo>
                <a:lnTo>
                  <a:pt x="547" y="80"/>
                </a:lnTo>
                <a:lnTo>
                  <a:pt x="640" y="80"/>
                </a:lnTo>
                <a:lnTo>
                  <a:pt x="640" y="187"/>
                </a:lnTo>
                <a:lnTo>
                  <a:pt x="27" y="187"/>
                </a:lnTo>
                <a:lnTo>
                  <a:pt x="27" y="80"/>
                </a:lnTo>
                <a:close/>
                <a:moveTo>
                  <a:pt x="27" y="214"/>
                </a:moveTo>
                <a:lnTo>
                  <a:pt x="640" y="214"/>
                </a:lnTo>
                <a:lnTo>
                  <a:pt x="640" y="640"/>
                </a:lnTo>
                <a:lnTo>
                  <a:pt x="27" y="640"/>
                </a:lnTo>
                <a:lnTo>
                  <a:pt x="27" y="214"/>
                </a:lnTo>
                <a:close/>
                <a:moveTo>
                  <a:pt x="93" y="280"/>
                </a:moveTo>
                <a:cubicBezTo>
                  <a:pt x="86" y="280"/>
                  <a:pt x="80" y="286"/>
                  <a:pt x="80" y="294"/>
                </a:cubicBezTo>
                <a:lnTo>
                  <a:pt x="80" y="574"/>
                </a:lnTo>
                <a:cubicBezTo>
                  <a:pt x="80" y="581"/>
                  <a:pt x="86" y="587"/>
                  <a:pt x="93" y="587"/>
                </a:cubicBezTo>
                <a:lnTo>
                  <a:pt x="400" y="587"/>
                </a:lnTo>
                <a:lnTo>
                  <a:pt x="573" y="587"/>
                </a:lnTo>
                <a:cubicBezTo>
                  <a:pt x="581" y="587"/>
                  <a:pt x="587" y="581"/>
                  <a:pt x="587" y="574"/>
                </a:cubicBezTo>
                <a:lnTo>
                  <a:pt x="587" y="294"/>
                </a:lnTo>
                <a:cubicBezTo>
                  <a:pt x="587" y="286"/>
                  <a:pt x="581" y="280"/>
                  <a:pt x="573" y="280"/>
                </a:cubicBezTo>
                <a:lnTo>
                  <a:pt x="93" y="280"/>
                </a:lnTo>
                <a:close/>
                <a:moveTo>
                  <a:pt x="107" y="307"/>
                </a:moveTo>
                <a:lnTo>
                  <a:pt x="200" y="307"/>
                </a:lnTo>
                <a:lnTo>
                  <a:pt x="200" y="374"/>
                </a:lnTo>
                <a:lnTo>
                  <a:pt x="107" y="374"/>
                </a:lnTo>
                <a:lnTo>
                  <a:pt x="107" y="307"/>
                </a:lnTo>
                <a:close/>
                <a:moveTo>
                  <a:pt x="227" y="307"/>
                </a:moveTo>
                <a:lnTo>
                  <a:pt x="320" y="307"/>
                </a:lnTo>
                <a:lnTo>
                  <a:pt x="320" y="374"/>
                </a:lnTo>
                <a:lnTo>
                  <a:pt x="227" y="374"/>
                </a:lnTo>
                <a:lnTo>
                  <a:pt x="227" y="307"/>
                </a:lnTo>
                <a:close/>
                <a:moveTo>
                  <a:pt x="347" y="307"/>
                </a:moveTo>
                <a:lnTo>
                  <a:pt x="440" y="307"/>
                </a:lnTo>
                <a:lnTo>
                  <a:pt x="440" y="374"/>
                </a:lnTo>
                <a:lnTo>
                  <a:pt x="347" y="374"/>
                </a:lnTo>
                <a:lnTo>
                  <a:pt x="347" y="307"/>
                </a:lnTo>
                <a:close/>
                <a:moveTo>
                  <a:pt x="467" y="307"/>
                </a:moveTo>
                <a:lnTo>
                  <a:pt x="560" y="307"/>
                </a:lnTo>
                <a:lnTo>
                  <a:pt x="560" y="374"/>
                </a:lnTo>
                <a:lnTo>
                  <a:pt x="467" y="374"/>
                </a:lnTo>
                <a:lnTo>
                  <a:pt x="467" y="307"/>
                </a:lnTo>
                <a:close/>
                <a:moveTo>
                  <a:pt x="107" y="400"/>
                </a:moveTo>
                <a:lnTo>
                  <a:pt x="200" y="400"/>
                </a:lnTo>
                <a:lnTo>
                  <a:pt x="200" y="467"/>
                </a:lnTo>
                <a:lnTo>
                  <a:pt x="107" y="467"/>
                </a:lnTo>
                <a:lnTo>
                  <a:pt x="107" y="400"/>
                </a:lnTo>
                <a:close/>
                <a:moveTo>
                  <a:pt x="227" y="400"/>
                </a:moveTo>
                <a:lnTo>
                  <a:pt x="320" y="400"/>
                </a:lnTo>
                <a:lnTo>
                  <a:pt x="320" y="467"/>
                </a:lnTo>
                <a:lnTo>
                  <a:pt x="227" y="467"/>
                </a:lnTo>
                <a:lnTo>
                  <a:pt x="227" y="400"/>
                </a:lnTo>
                <a:close/>
                <a:moveTo>
                  <a:pt x="347" y="400"/>
                </a:moveTo>
                <a:lnTo>
                  <a:pt x="440" y="400"/>
                </a:lnTo>
                <a:lnTo>
                  <a:pt x="440" y="467"/>
                </a:lnTo>
                <a:lnTo>
                  <a:pt x="347" y="467"/>
                </a:lnTo>
                <a:lnTo>
                  <a:pt x="347" y="400"/>
                </a:lnTo>
                <a:close/>
                <a:moveTo>
                  <a:pt x="467" y="400"/>
                </a:moveTo>
                <a:lnTo>
                  <a:pt x="560" y="400"/>
                </a:lnTo>
                <a:lnTo>
                  <a:pt x="560" y="467"/>
                </a:lnTo>
                <a:lnTo>
                  <a:pt x="467" y="467"/>
                </a:lnTo>
                <a:lnTo>
                  <a:pt x="467" y="400"/>
                </a:lnTo>
                <a:close/>
                <a:moveTo>
                  <a:pt x="107" y="494"/>
                </a:moveTo>
                <a:lnTo>
                  <a:pt x="200" y="494"/>
                </a:lnTo>
                <a:lnTo>
                  <a:pt x="200" y="560"/>
                </a:lnTo>
                <a:lnTo>
                  <a:pt x="107" y="560"/>
                </a:lnTo>
                <a:lnTo>
                  <a:pt x="107" y="494"/>
                </a:lnTo>
                <a:close/>
                <a:moveTo>
                  <a:pt x="227" y="494"/>
                </a:moveTo>
                <a:lnTo>
                  <a:pt x="320" y="494"/>
                </a:lnTo>
                <a:lnTo>
                  <a:pt x="320" y="560"/>
                </a:lnTo>
                <a:lnTo>
                  <a:pt x="227" y="560"/>
                </a:lnTo>
                <a:lnTo>
                  <a:pt x="227" y="494"/>
                </a:lnTo>
                <a:close/>
                <a:moveTo>
                  <a:pt x="347" y="494"/>
                </a:moveTo>
                <a:lnTo>
                  <a:pt x="440" y="494"/>
                </a:lnTo>
                <a:lnTo>
                  <a:pt x="440" y="560"/>
                </a:lnTo>
                <a:lnTo>
                  <a:pt x="400" y="560"/>
                </a:lnTo>
                <a:lnTo>
                  <a:pt x="347" y="560"/>
                </a:lnTo>
                <a:lnTo>
                  <a:pt x="347" y="494"/>
                </a:lnTo>
                <a:close/>
                <a:moveTo>
                  <a:pt x="467" y="494"/>
                </a:moveTo>
                <a:lnTo>
                  <a:pt x="560" y="494"/>
                </a:lnTo>
                <a:lnTo>
                  <a:pt x="560" y="560"/>
                </a:lnTo>
                <a:lnTo>
                  <a:pt x="467" y="560"/>
                </a:lnTo>
                <a:lnTo>
                  <a:pt x="467" y="49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schemeClr val="bg1"/>
              </a:solidFill>
              <a:latin typeface="Segoe UI" panose="020B0502040204020203" pitchFamily="34" charset="0"/>
              <a:cs typeface="Segoe UI" panose="020B0502040204020203" pitchFamily="34" charset="0"/>
            </a:endParaRPr>
          </a:p>
        </p:txBody>
      </p:sp>
      <p:grpSp>
        <p:nvGrpSpPr>
          <p:cNvPr id="21" name="Group 20">
            <a:extLst>
              <a:ext uri="{C183D7F6-B498-43B3-948B-1728B52AA6E4}">
                <adec:decorative xmlns:adec="http://schemas.microsoft.com/office/drawing/2017/decorative" val="1"/>
              </a:ext>
            </a:extLst>
          </p:cNvPr>
          <p:cNvGrpSpPr/>
          <p:nvPr/>
        </p:nvGrpSpPr>
        <p:grpSpPr>
          <a:xfrm>
            <a:off x="4630511" y="3376016"/>
            <a:ext cx="482792" cy="624683"/>
            <a:chOff x="9767888" y="4470401"/>
            <a:chExt cx="427038" cy="538163"/>
          </a:xfrm>
          <a:solidFill>
            <a:schemeClr val="accent1">
              <a:lumMod val="60000"/>
              <a:lumOff val="40000"/>
            </a:schemeClr>
          </a:solidFill>
        </p:grpSpPr>
        <p:sp>
          <p:nvSpPr>
            <p:cNvPr id="22" name="Freeform 16"/>
            <p:cNvSpPr>
              <a:spLocks noEditPoints="1"/>
            </p:cNvSpPr>
            <p:nvPr/>
          </p:nvSpPr>
          <p:spPr bwMode="auto">
            <a:xfrm>
              <a:off x="9767888" y="4470401"/>
              <a:ext cx="427038" cy="538163"/>
            </a:xfrm>
            <a:custGeom>
              <a:avLst/>
              <a:gdLst>
                <a:gd name="T0" fmla="*/ 140 w 152"/>
                <a:gd name="T1" fmla="*/ 0 h 192"/>
                <a:gd name="T2" fmla="*/ 12 w 152"/>
                <a:gd name="T3" fmla="*/ 0 h 192"/>
                <a:gd name="T4" fmla="*/ 0 w 152"/>
                <a:gd name="T5" fmla="*/ 12 h 192"/>
                <a:gd name="T6" fmla="*/ 0 w 152"/>
                <a:gd name="T7" fmla="*/ 180 h 192"/>
                <a:gd name="T8" fmla="*/ 12 w 152"/>
                <a:gd name="T9" fmla="*/ 192 h 192"/>
                <a:gd name="T10" fmla="*/ 140 w 152"/>
                <a:gd name="T11" fmla="*/ 192 h 192"/>
                <a:gd name="T12" fmla="*/ 152 w 152"/>
                <a:gd name="T13" fmla="*/ 180 h 192"/>
                <a:gd name="T14" fmla="*/ 152 w 152"/>
                <a:gd name="T15" fmla="*/ 12 h 192"/>
                <a:gd name="T16" fmla="*/ 140 w 152"/>
                <a:gd name="T17" fmla="*/ 0 h 192"/>
                <a:gd name="T18" fmla="*/ 72 w 152"/>
                <a:gd name="T19" fmla="*/ 172 h 192"/>
                <a:gd name="T20" fmla="*/ 68 w 152"/>
                <a:gd name="T21" fmla="*/ 176 h 192"/>
                <a:gd name="T22" fmla="*/ 20 w 152"/>
                <a:gd name="T23" fmla="*/ 176 h 192"/>
                <a:gd name="T24" fmla="*/ 16 w 152"/>
                <a:gd name="T25" fmla="*/ 172 h 192"/>
                <a:gd name="T26" fmla="*/ 16 w 152"/>
                <a:gd name="T27" fmla="*/ 140 h 192"/>
                <a:gd name="T28" fmla="*/ 20 w 152"/>
                <a:gd name="T29" fmla="*/ 136 h 192"/>
                <a:gd name="T30" fmla="*/ 68 w 152"/>
                <a:gd name="T31" fmla="*/ 136 h 192"/>
                <a:gd name="T32" fmla="*/ 72 w 152"/>
                <a:gd name="T33" fmla="*/ 140 h 192"/>
                <a:gd name="T34" fmla="*/ 72 w 152"/>
                <a:gd name="T35" fmla="*/ 172 h 192"/>
                <a:gd name="T36" fmla="*/ 72 w 152"/>
                <a:gd name="T37" fmla="*/ 124 h 192"/>
                <a:gd name="T38" fmla="*/ 68 w 152"/>
                <a:gd name="T39" fmla="*/ 128 h 192"/>
                <a:gd name="T40" fmla="*/ 20 w 152"/>
                <a:gd name="T41" fmla="*/ 128 h 192"/>
                <a:gd name="T42" fmla="*/ 16 w 152"/>
                <a:gd name="T43" fmla="*/ 124 h 192"/>
                <a:gd name="T44" fmla="*/ 16 w 152"/>
                <a:gd name="T45" fmla="*/ 92 h 192"/>
                <a:gd name="T46" fmla="*/ 20 w 152"/>
                <a:gd name="T47" fmla="*/ 88 h 192"/>
                <a:gd name="T48" fmla="*/ 68 w 152"/>
                <a:gd name="T49" fmla="*/ 88 h 192"/>
                <a:gd name="T50" fmla="*/ 72 w 152"/>
                <a:gd name="T51" fmla="*/ 92 h 192"/>
                <a:gd name="T52" fmla="*/ 72 w 152"/>
                <a:gd name="T53" fmla="*/ 124 h 192"/>
                <a:gd name="T54" fmla="*/ 136 w 152"/>
                <a:gd name="T55" fmla="*/ 172 h 192"/>
                <a:gd name="T56" fmla="*/ 132 w 152"/>
                <a:gd name="T57" fmla="*/ 176 h 192"/>
                <a:gd name="T58" fmla="*/ 84 w 152"/>
                <a:gd name="T59" fmla="*/ 176 h 192"/>
                <a:gd name="T60" fmla="*/ 80 w 152"/>
                <a:gd name="T61" fmla="*/ 172 h 192"/>
                <a:gd name="T62" fmla="*/ 80 w 152"/>
                <a:gd name="T63" fmla="*/ 140 h 192"/>
                <a:gd name="T64" fmla="*/ 84 w 152"/>
                <a:gd name="T65" fmla="*/ 136 h 192"/>
                <a:gd name="T66" fmla="*/ 132 w 152"/>
                <a:gd name="T67" fmla="*/ 136 h 192"/>
                <a:gd name="T68" fmla="*/ 136 w 152"/>
                <a:gd name="T69" fmla="*/ 140 h 192"/>
                <a:gd name="T70" fmla="*/ 136 w 152"/>
                <a:gd name="T71" fmla="*/ 172 h 192"/>
                <a:gd name="T72" fmla="*/ 136 w 152"/>
                <a:gd name="T73" fmla="*/ 124 h 192"/>
                <a:gd name="T74" fmla="*/ 132 w 152"/>
                <a:gd name="T75" fmla="*/ 128 h 192"/>
                <a:gd name="T76" fmla="*/ 84 w 152"/>
                <a:gd name="T77" fmla="*/ 128 h 192"/>
                <a:gd name="T78" fmla="*/ 80 w 152"/>
                <a:gd name="T79" fmla="*/ 124 h 192"/>
                <a:gd name="T80" fmla="*/ 80 w 152"/>
                <a:gd name="T81" fmla="*/ 92 h 192"/>
                <a:gd name="T82" fmla="*/ 84 w 152"/>
                <a:gd name="T83" fmla="*/ 88 h 192"/>
                <a:gd name="T84" fmla="*/ 132 w 152"/>
                <a:gd name="T85" fmla="*/ 88 h 192"/>
                <a:gd name="T86" fmla="*/ 136 w 152"/>
                <a:gd name="T87" fmla="*/ 92 h 192"/>
                <a:gd name="T88" fmla="*/ 136 w 152"/>
                <a:gd name="T89" fmla="*/ 124 h 192"/>
                <a:gd name="T90" fmla="*/ 136 w 152"/>
                <a:gd name="T91" fmla="*/ 60 h 192"/>
                <a:gd name="T92" fmla="*/ 132 w 152"/>
                <a:gd name="T93" fmla="*/ 64 h 192"/>
                <a:gd name="T94" fmla="*/ 20 w 152"/>
                <a:gd name="T95" fmla="*/ 64 h 192"/>
                <a:gd name="T96" fmla="*/ 16 w 152"/>
                <a:gd name="T97" fmla="*/ 60 h 192"/>
                <a:gd name="T98" fmla="*/ 16 w 152"/>
                <a:gd name="T99" fmla="*/ 20 h 192"/>
                <a:gd name="T100" fmla="*/ 20 w 152"/>
                <a:gd name="T101" fmla="*/ 16 h 192"/>
                <a:gd name="T102" fmla="*/ 132 w 152"/>
                <a:gd name="T103" fmla="*/ 16 h 192"/>
                <a:gd name="T104" fmla="*/ 136 w 152"/>
                <a:gd name="T105" fmla="*/ 20 h 192"/>
                <a:gd name="T106" fmla="*/ 136 w 152"/>
                <a:gd name="T107"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92">
                  <a:moveTo>
                    <a:pt x="140" y="0"/>
                  </a:moveTo>
                  <a:cubicBezTo>
                    <a:pt x="12" y="0"/>
                    <a:pt x="12" y="0"/>
                    <a:pt x="12" y="0"/>
                  </a:cubicBezTo>
                  <a:cubicBezTo>
                    <a:pt x="5" y="0"/>
                    <a:pt x="0" y="5"/>
                    <a:pt x="0" y="12"/>
                  </a:cubicBezTo>
                  <a:cubicBezTo>
                    <a:pt x="0" y="180"/>
                    <a:pt x="0" y="180"/>
                    <a:pt x="0" y="180"/>
                  </a:cubicBezTo>
                  <a:cubicBezTo>
                    <a:pt x="0" y="187"/>
                    <a:pt x="5" y="192"/>
                    <a:pt x="12" y="192"/>
                  </a:cubicBezTo>
                  <a:cubicBezTo>
                    <a:pt x="140" y="192"/>
                    <a:pt x="140" y="192"/>
                    <a:pt x="140" y="192"/>
                  </a:cubicBezTo>
                  <a:cubicBezTo>
                    <a:pt x="147" y="192"/>
                    <a:pt x="152" y="187"/>
                    <a:pt x="152" y="180"/>
                  </a:cubicBezTo>
                  <a:cubicBezTo>
                    <a:pt x="152" y="12"/>
                    <a:pt x="152" y="12"/>
                    <a:pt x="152" y="12"/>
                  </a:cubicBezTo>
                  <a:cubicBezTo>
                    <a:pt x="152" y="5"/>
                    <a:pt x="147" y="0"/>
                    <a:pt x="140" y="0"/>
                  </a:cubicBezTo>
                  <a:close/>
                  <a:moveTo>
                    <a:pt x="72" y="172"/>
                  </a:moveTo>
                  <a:cubicBezTo>
                    <a:pt x="72" y="174"/>
                    <a:pt x="70" y="176"/>
                    <a:pt x="68" y="176"/>
                  </a:cubicBezTo>
                  <a:cubicBezTo>
                    <a:pt x="20" y="176"/>
                    <a:pt x="20" y="176"/>
                    <a:pt x="20" y="176"/>
                  </a:cubicBezTo>
                  <a:cubicBezTo>
                    <a:pt x="18" y="176"/>
                    <a:pt x="16" y="174"/>
                    <a:pt x="16" y="172"/>
                  </a:cubicBezTo>
                  <a:cubicBezTo>
                    <a:pt x="16" y="140"/>
                    <a:pt x="16" y="140"/>
                    <a:pt x="16" y="140"/>
                  </a:cubicBezTo>
                  <a:cubicBezTo>
                    <a:pt x="16" y="138"/>
                    <a:pt x="18" y="136"/>
                    <a:pt x="20" y="136"/>
                  </a:cubicBezTo>
                  <a:cubicBezTo>
                    <a:pt x="68" y="136"/>
                    <a:pt x="68" y="136"/>
                    <a:pt x="68" y="136"/>
                  </a:cubicBezTo>
                  <a:cubicBezTo>
                    <a:pt x="70" y="136"/>
                    <a:pt x="72" y="138"/>
                    <a:pt x="72" y="140"/>
                  </a:cubicBezTo>
                  <a:lnTo>
                    <a:pt x="72" y="172"/>
                  </a:lnTo>
                  <a:close/>
                  <a:moveTo>
                    <a:pt x="72" y="124"/>
                  </a:moveTo>
                  <a:cubicBezTo>
                    <a:pt x="72" y="126"/>
                    <a:pt x="70" y="128"/>
                    <a:pt x="68" y="128"/>
                  </a:cubicBezTo>
                  <a:cubicBezTo>
                    <a:pt x="20" y="128"/>
                    <a:pt x="20" y="128"/>
                    <a:pt x="20" y="128"/>
                  </a:cubicBezTo>
                  <a:cubicBezTo>
                    <a:pt x="18" y="128"/>
                    <a:pt x="16" y="126"/>
                    <a:pt x="16" y="124"/>
                  </a:cubicBezTo>
                  <a:cubicBezTo>
                    <a:pt x="16" y="92"/>
                    <a:pt x="16" y="92"/>
                    <a:pt x="16" y="92"/>
                  </a:cubicBezTo>
                  <a:cubicBezTo>
                    <a:pt x="16" y="90"/>
                    <a:pt x="18" y="88"/>
                    <a:pt x="20" y="88"/>
                  </a:cubicBezTo>
                  <a:cubicBezTo>
                    <a:pt x="68" y="88"/>
                    <a:pt x="68" y="88"/>
                    <a:pt x="68" y="88"/>
                  </a:cubicBezTo>
                  <a:cubicBezTo>
                    <a:pt x="70" y="88"/>
                    <a:pt x="72" y="90"/>
                    <a:pt x="72" y="92"/>
                  </a:cubicBezTo>
                  <a:lnTo>
                    <a:pt x="72" y="124"/>
                  </a:lnTo>
                  <a:close/>
                  <a:moveTo>
                    <a:pt x="136" y="172"/>
                  </a:moveTo>
                  <a:cubicBezTo>
                    <a:pt x="136" y="174"/>
                    <a:pt x="134" y="176"/>
                    <a:pt x="132" y="176"/>
                  </a:cubicBezTo>
                  <a:cubicBezTo>
                    <a:pt x="84" y="176"/>
                    <a:pt x="84" y="176"/>
                    <a:pt x="84" y="176"/>
                  </a:cubicBezTo>
                  <a:cubicBezTo>
                    <a:pt x="82" y="176"/>
                    <a:pt x="80" y="174"/>
                    <a:pt x="80" y="172"/>
                  </a:cubicBezTo>
                  <a:cubicBezTo>
                    <a:pt x="80" y="140"/>
                    <a:pt x="80" y="140"/>
                    <a:pt x="80" y="140"/>
                  </a:cubicBezTo>
                  <a:cubicBezTo>
                    <a:pt x="80" y="138"/>
                    <a:pt x="82" y="136"/>
                    <a:pt x="84" y="136"/>
                  </a:cubicBezTo>
                  <a:cubicBezTo>
                    <a:pt x="132" y="136"/>
                    <a:pt x="132" y="136"/>
                    <a:pt x="132" y="136"/>
                  </a:cubicBezTo>
                  <a:cubicBezTo>
                    <a:pt x="134" y="136"/>
                    <a:pt x="136" y="138"/>
                    <a:pt x="136" y="140"/>
                  </a:cubicBezTo>
                  <a:lnTo>
                    <a:pt x="136" y="172"/>
                  </a:lnTo>
                  <a:close/>
                  <a:moveTo>
                    <a:pt x="136" y="124"/>
                  </a:moveTo>
                  <a:cubicBezTo>
                    <a:pt x="136" y="126"/>
                    <a:pt x="134" y="128"/>
                    <a:pt x="132" y="128"/>
                  </a:cubicBezTo>
                  <a:cubicBezTo>
                    <a:pt x="84" y="128"/>
                    <a:pt x="84" y="128"/>
                    <a:pt x="84" y="128"/>
                  </a:cubicBezTo>
                  <a:cubicBezTo>
                    <a:pt x="82" y="128"/>
                    <a:pt x="80" y="126"/>
                    <a:pt x="80" y="124"/>
                  </a:cubicBezTo>
                  <a:cubicBezTo>
                    <a:pt x="80" y="92"/>
                    <a:pt x="80" y="92"/>
                    <a:pt x="80" y="92"/>
                  </a:cubicBezTo>
                  <a:cubicBezTo>
                    <a:pt x="80" y="90"/>
                    <a:pt x="82" y="88"/>
                    <a:pt x="84" y="88"/>
                  </a:cubicBezTo>
                  <a:cubicBezTo>
                    <a:pt x="132" y="88"/>
                    <a:pt x="132" y="88"/>
                    <a:pt x="132" y="88"/>
                  </a:cubicBezTo>
                  <a:cubicBezTo>
                    <a:pt x="134" y="88"/>
                    <a:pt x="136" y="90"/>
                    <a:pt x="136" y="92"/>
                  </a:cubicBezTo>
                  <a:lnTo>
                    <a:pt x="136" y="124"/>
                  </a:lnTo>
                  <a:close/>
                  <a:moveTo>
                    <a:pt x="136" y="60"/>
                  </a:moveTo>
                  <a:cubicBezTo>
                    <a:pt x="136" y="62"/>
                    <a:pt x="134" y="64"/>
                    <a:pt x="132" y="64"/>
                  </a:cubicBezTo>
                  <a:cubicBezTo>
                    <a:pt x="20" y="64"/>
                    <a:pt x="20" y="64"/>
                    <a:pt x="20" y="64"/>
                  </a:cubicBezTo>
                  <a:cubicBezTo>
                    <a:pt x="18" y="64"/>
                    <a:pt x="16" y="62"/>
                    <a:pt x="16" y="60"/>
                  </a:cubicBezTo>
                  <a:cubicBezTo>
                    <a:pt x="16" y="20"/>
                    <a:pt x="16" y="20"/>
                    <a:pt x="16" y="20"/>
                  </a:cubicBezTo>
                  <a:cubicBezTo>
                    <a:pt x="16" y="18"/>
                    <a:pt x="18" y="16"/>
                    <a:pt x="20" y="16"/>
                  </a:cubicBezTo>
                  <a:cubicBezTo>
                    <a:pt x="132" y="16"/>
                    <a:pt x="132" y="16"/>
                    <a:pt x="132" y="16"/>
                  </a:cubicBezTo>
                  <a:cubicBezTo>
                    <a:pt x="134" y="16"/>
                    <a:pt x="136" y="18"/>
                    <a:pt x="136" y="20"/>
                  </a:cubicBezTo>
                  <a:lnTo>
                    <a:pt x="136"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Rectangle 17"/>
            <p:cNvSpPr>
              <a:spLocks noChangeArrowheads="1"/>
            </p:cNvSpPr>
            <p:nvPr/>
          </p:nvSpPr>
          <p:spPr bwMode="auto">
            <a:xfrm>
              <a:off x="10026651" y="4762501"/>
              <a:ext cx="88900"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18"/>
            <p:cNvSpPr>
              <a:spLocks noChangeArrowheads="1"/>
            </p:cNvSpPr>
            <p:nvPr/>
          </p:nvSpPr>
          <p:spPr bwMode="auto">
            <a:xfrm>
              <a:off x="10026651" y="4873626"/>
              <a:ext cx="88900" cy="238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Rectangle 19"/>
            <p:cNvSpPr>
              <a:spLocks noChangeArrowheads="1"/>
            </p:cNvSpPr>
            <p:nvPr/>
          </p:nvSpPr>
          <p:spPr bwMode="auto">
            <a:xfrm>
              <a:off x="10026651" y="4919663"/>
              <a:ext cx="88900"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0"/>
            <p:cNvSpPr>
              <a:spLocks/>
            </p:cNvSpPr>
            <p:nvPr/>
          </p:nvSpPr>
          <p:spPr bwMode="auto">
            <a:xfrm>
              <a:off x="9847263" y="4729163"/>
              <a:ext cx="88900" cy="88900"/>
            </a:xfrm>
            <a:custGeom>
              <a:avLst/>
              <a:gdLst>
                <a:gd name="T0" fmla="*/ 35 w 56"/>
                <a:gd name="T1" fmla="*/ 0 h 56"/>
                <a:gd name="T2" fmla="*/ 21 w 56"/>
                <a:gd name="T3" fmla="*/ 0 h 56"/>
                <a:gd name="T4" fmla="*/ 21 w 56"/>
                <a:gd name="T5" fmla="*/ 21 h 56"/>
                <a:gd name="T6" fmla="*/ 0 w 56"/>
                <a:gd name="T7" fmla="*/ 21 h 56"/>
                <a:gd name="T8" fmla="*/ 0 w 56"/>
                <a:gd name="T9" fmla="*/ 35 h 56"/>
                <a:gd name="T10" fmla="*/ 21 w 56"/>
                <a:gd name="T11" fmla="*/ 35 h 56"/>
                <a:gd name="T12" fmla="*/ 21 w 56"/>
                <a:gd name="T13" fmla="*/ 56 h 56"/>
                <a:gd name="T14" fmla="*/ 35 w 56"/>
                <a:gd name="T15" fmla="*/ 56 h 56"/>
                <a:gd name="T16" fmla="*/ 35 w 56"/>
                <a:gd name="T17" fmla="*/ 35 h 56"/>
                <a:gd name="T18" fmla="*/ 56 w 56"/>
                <a:gd name="T19" fmla="*/ 35 h 56"/>
                <a:gd name="T20" fmla="*/ 56 w 56"/>
                <a:gd name="T21" fmla="*/ 21 h 56"/>
                <a:gd name="T22" fmla="*/ 35 w 56"/>
                <a:gd name="T23" fmla="*/ 21 h 56"/>
                <a:gd name="T24" fmla="*/ 35 w 56"/>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6">
                  <a:moveTo>
                    <a:pt x="35" y="0"/>
                  </a:moveTo>
                  <a:lnTo>
                    <a:pt x="21" y="0"/>
                  </a:lnTo>
                  <a:lnTo>
                    <a:pt x="21" y="21"/>
                  </a:lnTo>
                  <a:lnTo>
                    <a:pt x="0" y="21"/>
                  </a:lnTo>
                  <a:lnTo>
                    <a:pt x="0" y="35"/>
                  </a:lnTo>
                  <a:lnTo>
                    <a:pt x="21" y="35"/>
                  </a:lnTo>
                  <a:lnTo>
                    <a:pt x="21" y="56"/>
                  </a:lnTo>
                  <a:lnTo>
                    <a:pt x="35" y="56"/>
                  </a:lnTo>
                  <a:lnTo>
                    <a:pt x="35" y="35"/>
                  </a:lnTo>
                  <a:lnTo>
                    <a:pt x="56" y="35"/>
                  </a:lnTo>
                  <a:lnTo>
                    <a:pt x="56" y="21"/>
                  </a:lnTo>
                  <a:lnTo>
                    <a:pt x="35" y="21"/>
                  </a:lnTo>
                  <a:lnTo>
                    <a:pt x="3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1"/>
            <p:cNvSpPr>
              <a:spLocks/>
            </p:cNvSpPr>
            <p:nvPr/>
          </p:nvSpPr>
          <p:spPr bwMode="auto">
            <a:xfrm>
              <a:off x="9847263" y="4862513"/>
              <a:ext cx="88900" cy="90488"/>
            </a:xfrm>
            <a:custGeom>
              <a:avLst/>
              <a:gdLst>
                <a:gd name="T0" fmla="*/ 46 w 56"/>
                <a:gd name="T1" fmla="*/ 0 h 57"/>
                <a:gd name="T2" fmla="*/ 28 w 56"/>
                <a:gd name="T3" fmla="*/ 18 h 57"/>
                <a:gd name="T4" fmla="*/ 10 w 56"/>
                <a:gd name="T5" fmla="*/ 0 h 57"/>
                <a:gd name="T6" fmla="*/ 0 w 56"/>
                <a:gd name="T7" fmla="*/ 11 h 57"/>
                <a:gd name="T8" fmla="*/ 18 w 56"/>
                <a:gd name="T9" fmla="*/ 29 h 57"/>
                <a:gd name="T10" fmla="*/ 0 w 56"/>
                <a:gd name="T11" fmla="*/ 46 h 57"/>
                <a:gd name="T12" fmla="*/ 10 w 56"/>
                <a:gd name="T13" fmla="*/ 57 h 57"/>
                <a:gd name="T14" fmla="*/ 28 w 56"/>
                <a:gd name="T15" fmla="*/ 39 h 57"/>
                <a:gd name="T16" fmla="*/ 46 w 56"/>
                <a:gd name="T17" fmla="*/ 57 h 57"/>
                <a:gd name="T18" fmla="*/ 56 w 56"/>
                <a:gd name="T19" fmla="*/ 46 h 57"/>
                <a:gd name="T20" fmla="*/ 39 w 56"/>
                <a:gd name="T21" fmla="*/ 29 h 57"/>
                <a:gd name="T22" fmla="*/ 56 w 56"/>
                <a:gd name="T23" fmla="*/ 11 h 57"/>
                <a:gd name="T24" fmla="*/ 46 w 56"/>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7">
                  <a:moveTo>
                    <a:pt x="46" y="0"/>
                  </a:moveTo>
                  <a:lnTo>
                    <a:pt x="28" y="18"/>
                  </a:lnTo>
                  <a:lnTo>
                    <a:pt x="10" y="0"/>
                  </a:lnTo>
                  <a:lnTo>
                    <a:pt x="0" y="11"/>
                  </a:lnTo>
                  <a:lnTo>
                    <a:pt x="18" y="29"/>
                  </a:lnTo>
                  <a:lnTo>
                    <a:pt x="0" y="46"/>
                  </a:lnTo>
                  <a:lnTo>
                    <a:pt x="10" y="57"/>
                  </a:lnTo>
                  <a:lnTo>
                    <a:pt x="28" y="39"/>
                  </a:lnTo>
                  <a:lnTo>
                    <a:pt x="46" y="57"/>
                  </a:lnTo>
                  <a:lnTo>
                    <a:pt x="56" y="46"/>
                  </a:lnTo>
                  <a:lnTo>
                    <a:pt x="39" y="29"/>
                  </a:lnTo>
                  <a:lnTo>
                    <a:pt x="56" y="11"/>
                  </a:lnTo>
                  <a:lnTo>
                    <a:pt x="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cxnSp>
        <p:nvCxnSpPr>
          <p:cNvPr id="41" name="Straight Connector 40">
            <a:extLst>
              <a:ext uri="{C183D7F6-B498-43B3-948B-1728B52AA6E4}">
                <adec:decorative xmlns:adec="http://schemas.microsoft.com/office/drawing/2017/decorative" val="1"/>
              </a:ext>
            </a:extLst>
          </p:cNvPr>
          <p:cNvCxnSpPr/>
          <p:nvPr/>
        </p:nvCxnSpPr>
        <p:spPr>
          <a:xfrm>
            <a:off x="627497" y="4211992"/>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C183D7F6-B498-43B3-948B-1728B52AA6E4}">
                <adec:decorative xmlns:adec="http://schemas.microsoft.com/office/drawing/2017/decorative" val="1"/>
              </a:ext>
            </a:extLst>
          </p:cNvPr>
          <p:cNvCxnSpPr/>
          <p:nvPr/>
        </p:nvCxnSpPr>
        <p:spPr>
          <a:xfrm>
            <a:off x="3347456" y="4211993"/>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C183D7F6-B498-43B3-948B-1728B52AA6E4}">
                <adec:decorative xmlns:adec="http://schemas.microsoft.com/office/drawing/2017/decorative" val="1"/>
              </a:ext>
            </a:extLst>
          </p:cNvPr>
          <p:cNvCxnSpPr/>
          <p:nvPr/>
        </p:nvCxnSpPr>
        <p:spPr>
          <a:xfrm>
            <a:off x="6304618" y="4211994"/>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C183D7F6-B498-43B3-948B-1728B52AA6E4}">
                <adec:decorative xmlns:adec="http://schemas.microsoft.com/office/drawing/2017/decorative" val="1"/>
              </a:ext>
            </a:extLst>
          </p:cNvPr>
          <p:cNvCxnSpPr/>
          <p:nvPr/>
        </p:nvCxnSpPr>
        <p:spPr>
          <a:xfrm rot="10800000">
            <a:off x="1896393" y="2884932"/>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C183D7F6-B498-43B3-948B-1728B52AA6E4}">
                <adec:decorative xmlns:adec="http://schemas.microsoft.com/office/drawing/2017/decorative" val="1"/>
              </a:ext>
            </a:extLst>
          </p:cNvPr>
          <p:cNvCxnSpPr/>
          <p:nvPr/>
        </p:nvCxnSpPr>
        <p:spPr>
          <a:xfrm rot="10800000">
            <a:off x="4878896" y="2847881"/>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C183D7F6-B498-43B3-948B-1728B52AA6E4}">
                <adec:decorative xmlns:adec="http://schemas.microsoft.com/office/drawing/2017/decorative" val="1"/>
              </a:ext>
            </a:extLst>
          </p:cNvPr>
          <p:cNvCxnSpPr/>
          <p:nvPr/>
        </p:nvCxnSpPr>
        <p:spPr>
          <a:xfrm rot="10800000">
            <a:off x="7668385" y="2857041"/>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C183D7F6-B498-43B3-948B-1728B52AA6E4}">
                <adec:decorative xmlns:adec="http://schemas.microsoft.com/office/drawing/2017/decorative" val="1"/>
              </a:ext>
            </a:extLst>
          </p:cNvPr>
          <p:cNvCxnSpPr/>
          <p:nvPr/>
        </p:nvCxnSpPr>
        <p:spPr>
          <a:xfrm rot="10800000">
            <a:off x="9015517" y="4211993"/>
            <a:ext cx="0" cy="318535"/>
          </a:xfrm>
          <a:prstGeom prst="line">
            <a:avLst/>
          </a:prstGeom>
          <a:ln w="15875" cap="sq">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C183D7F6-B498-43B3-948B-1728B52AA6E4}">
                <adec:decorative xmlns:adec="http://schemas.microsoft.com/office/drawing/2017/decorative" val="1"/>
              </a:ext>
            </a:extLst>
          </p:cNvPr>
          <p:cNvCxnSpPr/>
          <p:nvPr/>
        </p:nvCxnSpPr>
        <p:spPr>
          <a:xfrm rot="10800000">
            <a:off x="11605308" y="4182125"/>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C183D7F6-B498-43B3-948B-1728B52AA6E4}">
                <adec:decorative xmlns:adec="http://schemas.microsoft.com/office/drawing/2017/decorative" val="1"/>
              </a:ext>
            </a:extLst>
          </p:cNvPr>
          <p:cNvCxnSpPr/>
          <p:nvPr/>
        </p:nvCxnSpPr>
        <p:spPr>
          <a:xfrm rot="10800000">
            <a:off x="10332799" y="2793099"/>
            <a:ext cx="0" cy="318535"/>
          </a:xfrm>
          <a:prstGeom prst="line">
            <a:avLst/>
          </a:prstGeom>
          <a:ln w="15875" cap="sq">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sp>
        <p:nvSpPr>
          <p:cNvPr id="67" name="Rectangle 66">
            <a:extLst>
              <a:ext uri="{C183D7F6-B498-43B3-948B-1728B52AA6E4}">
                <adec:decorative xmlns:adec="http://schemas.microsoft.com/office/drawing/2017/decorative" val="1"/>
              </a:ext>
            </a:extLst>
          </p:cNvPr>
          <p:cNvSpPr/>
          <p:nvPr/>
        </p:nvSpPr>
        <p:spPr>
          <a:xfrm>
            <a:off x="1005684" y="2125594"/>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Contextualising remote learning</a:t>
            </a:r>
          </a:p>
        </p:txBody>
      </p:sp>
      <p:sp>
        <p:nvSpPr>
          <p:cNvPr id="68" name="Rectangle 67">
            <a:extLst>
              <a:ext uri="{C183D7F6-B498-43B3-948B-1728B52AA6E4}">
                <adec:decorative xmlns:adec="http://schemas.microsoft.com/office/drawing/2017/decorative" val="1"/>
              </a:ext>
            </a:extLst>
          </p:cNvPr>
          <p:cNvSpPr/>
          <p:nvPr/>
        </p:nvSpPr>
        <p:spPr>
          <a:xfrm>
            <a:off x="2328361" y="4603359"/>
            <a:ext cx="2038189"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Delivering remote learning</a:t>
            </a:r>
          </a:p>
        </p:txBody>
      </p:sp>
      <p:sp>
        <p:nvSpPr>
          <p:cNvPr id="69" name="Rectangle 68">
            <a:extLst>
              <a:ext uri="{C183D7F6-B498-43B3-948B-1728B52AA6E4}">
                <adec:decorative xmlns:adec="http://schemas.microsoft.com/office/drawing/2017/decorative" val="1"/>
              </a:ext>
            </a:extLst>
          </p:cNvPr>
          <p:cNvSpPr/>
          <p:nvPr/>
        </p:nvSpPr>
        <p:spPr>
          <a:xfrm>
            <a:off x="5413909" y="4617476"/>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Challenges and barriers</a:t>
            </a:r>
          </a:p>
        </p:txBody>
      </p:sp>
      <p:sp>
        <p:nvSpPr>
          <p:cNvPr id="70" name="Rectangle 69">
            <a:extLst>
              <a:ext uri="{C183D7F6-B498-43B3-948B-1728B52AA6E4}">
                <adec:decorative xmlns:adec="http://schemas.microsoft.com/office/drawing/2017/decorative" val="1"/>
              </a:ext>
            </a:extLst>
          </p:cNvPr>
          <p:cNvSpPr/>
          <p:nvPr/>
        </p:nvSpPr>
        <p:spPr>
          <a:xfrm>
            <a:off x="3979243" y="2120484"/>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Curriculum alignment</a:t>
            </a:r>
          </a:p>
        </p:txBody>
      </p:sp>
      <p:sp>
        <p:nvSpPr>
          <p:cNvPr id="71" name="Rectangle 70">
            <a:extLst>
              <a:ext uri="{C183D7F6-B498-43B3-948B-1728B52AA6E4}">
                <adec:decorative xmlns:adec="http://schemas.microsoft.com/office/drawing/2017/decorative" val="1"/>
              </a:ext>
            </a:extLst>
          </p:cNvPr>
          <p:cNvSpPr/>
          <p:nvPr/>
        </p:nvSpPr>
        <p:spPr>
          <a:xfrm>
            <a:off x="6777676" y="2167842"/>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School and pupil engagement</a:t>
            </a:r>
          </a:p>
        </p:txBody>
      </p:sp>
      <p:sp>
        <p:nvSpPr>
          <p:cNvPr id="72" name="Rectangle 71">
            <a:extLst>
              <a:ext uri="{C183D7F6-B498-43B3-948B-1728B52AA6E4}">
                <adec:decorative xmlns:adec="http://schemas.microsoft.com/office/drawing/2017/decorative" val="1"/>
              </a:ext>
            </a:extLst>
          </p:cNvPr>
          <p:cNvSpPr/>
          <p:nvPr/>
        </p:nvSpPr>
        <p:spPr>
          <a:xfrm>
            <a:off x="8124808" y="4703730"/>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Positives and improvement</a:t>
            </a:r>
          </a:p>
        </p:txBody>
      </p:sp>
      <p:sp>
        <p:nvSpPr>
          <p:cNvPr id="73" name="Title 72"/>
          <p:cNvSpPr>
            <a:spLocks noGrp="1"/>
          </p:cNvSpPr>
          <p:nvPr>
            <p:ph type="title" idx="4294967295"/>
          </p:nvPr>
        </p:nvSpPr>
        <p:spPr>
          <a:xfrm>
            <a:off x="9474518" y="2260323"/>
            <a:ext cx="1618356"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mn-lt"/>
                <a:ea typeface="+mn-ea"/>
                <a:cs typeface="+mn-cs"/>
              </a:rPr>
              <a:t>Final thoughts </a:t>
            </a:r>
          </a:p>
        </p:txBody>
      </p:sp>
      <p:sp>
        <p:nvSpPr>
          <p:cNvPr id="74" name="Rectangle 73">
            <a:extLst>
              <a:ext uri="{C183D7F6-B498-43B3-948B-1728B52AA6E4}">
                <adec:decorative xmlns:adec="http://schemas.microsoft.com/office/drawing/2017/decorative" val="1"/>
              </a:ext>
            </a:extLst>
          </p:cNvPr>
          <p:cNvSpPr/>
          <p:nvPr/>
        </p:nvSpPr>
        <p:spPr>
          <a:xfrm>
            <a:off x="10428029" y="4676109"/>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Annex: Teacher case studies </a:t>
            </a:r>
          </a:p>
        </p:txBody>
      </p:sp>
      <p:sp>
        <p:nvSpPr>
          <p:cNvPr id="75" name="TextBox 74">
            <a:extLst>
              <a:ext uri="{C183D7F6-B498-43B3-948B-1728B52AA6E4}">
                <adec:decorative xmlns:adec="http://schemas.microsoft.com/office/drawing/2017/decorative" val="1"/>
              </a:ext>
            </a:extLst>
          </p:cNvPr>
          <p:cNvSpPr txBox="1"/>
          <p:nvPr/>
        </p:nvSpPr>
        <p:spPr>
          <a:xfrm>
            <a:off x="29452" y="4622176"/>
            <a:ext cx="1855073" cy="584775"/>
          </a:xfrm>
          <a:prstGeom prst="rect">
            <a:avLst/>
          </a:prstGeom>
          <a:noFill/>
        </p:spPr>
        <p:txBody>
          <a:bodyPr wrap="square" rtlCol="0">
            <a:spAutoFit/>
          </a:bodyPr>
          <a:lstStyle/>
          <a:p>
            <a:pPr algn="ctr"/>
            <a:r>
              <a:rPr lang="en-GB" sz="1600" dirty="0">
                <a:solidFill>
                  <a:schemeClr val="accent1">
                    <a:lumMod val="60000"/>
                    <a:lumOff val="40000"/>
                  </a:schemeClr>
                </a:solidFill>
              </a:rPr>
              <a:t>Background and methodology</a:t>
            </a:r>
          </a:p>
        </p:txBody>
      </p:sp>
      <p:grpSp>
        <p:nvGrpSpPr>
          <p:cNvPr id="76" name="Group 75">
            <a:extLst>
              <a:ext uri="{C183D7F6-B498-43B3-948B-1728B52AA6E4}">
                <adec:decorative xmlns:adec="http://schemas.microsoft.com/office/drawing/2017/decorative" val="1"/>
              </a:ext>
            </a:extLst>
          </p:cNvPr>
          <p:cNvGrpSpPr/>
          <p:nvPr/>
        </p:nvGrpSpPr>
        <p:grpSpPr>
          <a:xfrm>
            <a:off x="10085858" y="3335335"/>
            <a:ext cx="567219" cy="689738"/>
            <a:chOff x="868994" y="1779475"/>
            <a:chExt cx="567219" cy="689738"/>
          </a:xfrm>
          <a:solidFill>
            <a:schemeClr val="accent1"/>
          </a:solidFill>
        </p:grpSpPr>
        <p:sp>
          <p:nvSpPr>
            <p:cNvPr id="77" name="Freeform 5"/>
            <p:cNvSpPr>
              <a:spLocks noEditPoints="1"/>
            </p:cNvSpPr>
            <p:nvPr/>
          </p:nvSpPr>
          <p:spPr bwMode="auto">
            <a:xfrm>
              <a:off x="893498" y="2304039"/>
              <a:ext cx="493707" cy="165174"/>
            </a:xfrm>
            <a:custGeom>
              <a:avLst/>
              <a:gdLst>
                <a:gd name="T0" fmla="*/ 506 w 516"/>
                <a:gd name="T1" fmla="*/ 172 h 172"/>
                <a:gd name="T2" fmla="*/ 10 w 516"/>
                <a:gd name="T3" fmla="*/ 172 h 172"/>
                <a:gd name="T4" fmla="*/ 0 w 516"/>
                <a:gd name="T5" fmla="*/ 162 h 172"/>
                <a:gd name="T6" fmla="*/ 0 w 516"/>
                <a:gd name="T7" fmla="*/ 85 h 172"/>
                <a:gd name="T8" fmla="*/ 1 w 516"/>
                <a:gd name="T9" fmla="*/ 84 h 172"/>
                <a:gd name="T10" fmla="*/ 93 w 516"/>
                <a:gd name="T11" fmla="*/ 4 h 172"/>
                <a:gd name="T12" fmla="*/ 165 w 516"/>
                <a:gd name="T13" fmla="*/ 4 h 172"/>
                <a:gd name="T14" fmla="*/ 167 w 516"/>
                <a:gd name="T15" fmla="*/ 3 h 172"/>
                <a:gd name="T16" fmla="*/ 181 w 516"/>
                <a:gd name="T17" fmla="*/ 5 h 172"/>
                <a:gd name="T18" fmla="*/ 258 w 516"/>
                <a:gd name="T19" fmla="*/ 104 h 172"/>
                <a:gd name="T20" fmla="*/ 335 w 516"/>
                <a:gd name="T21" fmla="*/ 5 h 172"/>
                <a:gd name="T22" fmla="*/ 349 w 516"/>
                <a:gd name="T23" fmla="*/ 3 h 172"/>
                <a:gd name="T24" fmla="*/ 351 w 516"/>
                <a:gd name="T25" fmla="*/ 4 h 172"/>
                <a:gd name="T26" fmla="*/ 423 w 516"/>
                <a:gd name="T27" fmla="*/ 4 h 172"/>
                <a:gd name="T28" fmla="*/ 516 w 516"/>
                <a:gd name="T29" fmla="*/ 84 h 172"/>
                <a:gd name="T30" fmla="*/ 516 w 516"/>
                <a:gd name="T31" fmla="*/ 85 h 172"/>
                <a:gd name="T32" fmla="*/ 516 w 516"/>
                <a:gd name="T33" fmla="*/ 162 h 172"/>
                <a:gd name="T34" fmla="*/ 506 w 516"/>
                <a:gd name="T35" fmla="*/ 172 h 172"/>
                <a:gd name="T36" fmla="*/ 20 w 516"/>
                <a:gd name="T37" fmla="*/ 152 h 172"/>
                <a:gd name="T38" fmla="*/ 496 w 516"/>
                <a:gd name="T39" fmla="*/ 152 h 172"/>
                <a:gd name="T40" fmla="*/ 496 w 516"/>
                <a:gd name="T41" fmla="*/ 86 h 172"/>
                <a:gd name="T42" fmla="*/ 423 w 516"/>
                <a:gd name="T43" fmla="*/ 24 h 172"/>
                <a:gd name="T44" fmla="*/ 349 w 516"/>
                <a:gd name="T45" fmla="*/ 24 h 172"/>
                <a:gd name="T46" fmla="*/ 346 w 516"/>
                <a:gd name="T47" fmla="*/ 24 h 172"/>
                <a:gd name="T48" fmla="*/ 266 w 516"/>
                <a:gd name="T49" fmla="*/ 127 h 172"/>
                <a:gd name="T50" fmla="*/ 258 w 516"/>
                <a:gd name="T51" fmla="*/ 130 h 172"/>
                <a:gd name="T52" fmla="*/ 250 w 516"/>
                <a:gd name="T53" fmla="*/ 127 h 172"/>
                <a:gd name="T54" fmla="*/ 170 w 516"/>
                <a:gd name="T55" fmla="*/ 24 h 172"/>
                <a:gd name="T56" fmla="*/ 167 w 516"/>
                <a:gd name="T57" fmla="*/ 24 h 172"/>
                <a:gd name="T58" fmla="*/ 93 w 516"/>
                <a:gd name="T59" fmla="*/ 24 h 172"/>
                <a:gd name="T60" fmla="*/ 20 w 516"/>
                <a:gd name="T61" fmla="*/ 86 h 172"/>
                <a:gd name="T62" fmla="*/ 20 w 516"/>
                <a:gd name="T63" fmla="*/ 15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6" h="172">
                  <a:moveTo>
                    <a:pt x="506" y="172"/>
                  </a:moveTo>
                  <a:cubicBezTo>
                    <a:pt x="10" y="172"/>
                    <a:pt x="10" y="172"/>
                    <a:pt x="10" y="172"/>
                  </a:cubicBezTo>
                  <a:cubicBezTo>
                    <a:pt x="5" y="172"/>
                    <a:pt x="0" y="168"/>
                    <a:pt x="0" y="162"/>
                  </a:cubicBezTo>
                  <a:cubicBezTo>
                    <a:pt x="0" y="85"/>
                    <a:pt x="0" y="85"/>
                    <a:pt x="0" y="85"/>
                  </a:cubicBezTo>
                  <a:cubicBezTo>
                    <a:pt x="0" y="85"/>
                    <a:pt x="1" y="84"/>
                    <a:pt x="1" y="84"/>
                  </a:cubicBezTo>
                  <a:cubicBezTo>
                    <a:pt x="7" y="38"/>
                    <a:pt x="47" y="4"/>
                    <a:pt x="93" y="4"/>
                  </a:cubicBezTo>
                  <a:cubicBezTo>
                    <a:pt x="165" y="4"/>
                    <a:pt x="165" y="4"/>
                    <a:pt x="165" y="4"/>
                  </a:cubicBezTo>
                  <a:cubicBezTo>
                    <a:pt x="166" y="4"/>
                    <a:pt x="167" y="3"/>
                    <a:pt x="167" y="3"/>
                  </a:cubicBezTo>
                  <a:cubicBezTo>
                    <a:pt x="172" y="0"/>
                    <a:pt x="177" y="1"/>
                    <a:pt x="181" y="5"/>
                  </a:cubicBezTo>
                  <a:cubicBezTo>
                    <a:pt x="258" y="104"/>
                    <a:pt x="258" y="104"/>
                    <a:pt x="258" y="104"/>
                  </a:cubicBezTo>
                  <a:cubicBezTo>
                    <a:pt x="335" y="5"/>
                    <a:pt x="335" y="5"/>
                    <a:pt x="335" y="5"/>
                  </a:cubicBezTo>
                  <a:cubicBezTo>
                    <a:pt x="339" y="1"/>
                    <a:pt x="344" y="0"/>
                    <a:pt x="349" y="3"/>
                  </a:cubicBezTo>
                  <a:cubicBezTo>
                    <a:pt x="349" y="3"/>
                    <a:pt x="350" y="4"/>
                    <a:pt x="351" y="4"/>
                  </a:cubicBezTo>
                  <a:cubicBezTo>
                    <a:pt x="423" y="4"/>
                    <a:pt x="423" y="4"/>
                    <a:pt x="423" y="4"/>
                  </a:cubicBezTo>
                  <a:cubicBezTo>
                    <a:pt x="469" y="4"/>
                    <a:pt x="509" y="38"/>
                    <a:pt x="516" y="84"/>
                  </a:cubicBezTo>
                  <a:cubicBezTo>
                    <a:pt x="516" y="84"/>
                    <a:pt x="516" y="85"/>
                    <a:pt x="516" y="85"/>
                  </a:cubicBezTo>
                  <a:cubicBezTo>
                    <a:pt x="516" y="162"/>
                    <a:pt x="516" y="162"/>
                    <a:pt x="516" y="162"/>
                  </a:cubicBezTo>
                  <a:cubicBezTo>
                    <a:pt x="516" y="168"/>
                    <a:pt x="511" y="172"/>
                    <a:pt x="506" y="172"/>
                  </a:cubicBezTo>
                  <a:close/>
                  <a:moveTo>
                    <a:pt x="20" y="152"/>
                  </a:moveTo>
                  <a:cubicBezTo>
                    <a:pt x="496" y="152"/>
                    <a:pt x="496" y="152"/>
                    <a:pt x="496" y="152"/>
                  </a:cubicBezTo>
                  <a:cubicBezTo>
                    <a:pt x="496" y="86"/>
                    <a:pt x="496" y="86"/>
                    <a:pt x="496" y="86"/>
                  </a:cubicBezTo>
                  <a:cubicBezTo>
                    <a:pt x="490" y="51"/>
                    <a:pt x="459" y="24"/>
                    <a:pt x="423" y="24"/>
                  </a:cubicBezTo>
                  <a:cubicBezTo>
                    <a:pt x="349" y="24"/>
                    <a:pt x="349" y="24"/>
                    <a:pt x="349" y="24"/>
                  </a:cubicBezTo>
                  <a:cubicBezTo>
                    <a:pt x="348" y="24"/>
                    <a:pt x="347" y="24"/>
                    <a:pt x="346" y="24"/>
                  </a:cubicBezTo>
                  <a:cubicBezTo>
                    <a:pt x="266" y="127"/>
                    <a:pt x="266" y="127"/>
                    <a:pt x="266" y="127"/>
                  </a:cubicBezTo>
                  <a:cubicBezTo>
                    <a:pt x="264" y="129"/>
                    <a:pt x="261" y="130"/>
                    <a:pt x="258" y="130"/>
                  </a:cubicBezTo>
                  <a:cubicBezTo>
                    <a:pt x="255" y="130"/>
                    <a:pt x="252" y="129"/>
                    <a:pt x="250" y="127"/>
                  </a:cubicBezTo>
                  <a:cubicBezTo>
                    <a:pt x="170" y="24"/>
                    <a:pt x="170" y="24"/>
                    <a:pt x="170" y="24"/>
                  </a:cubicBezTo>
                  <a:cubicBezTo>
                    <a:pt x="169" y="24"/>
                    <a:pt x="168" y="24"/>
                    <a:pt x="167" y="24"/>
                  </a:cubicBezTo>
                  <a:cubicBezTo>
                    <a:pt x="93" y="24"/>
                    <a:pt x="93" y="24"/>
                    <a:pt x="93" y="24"/>
                  </a:cubicBezTo>
                  <a:cubicBezTo>
                    <a:pt x="57" y="24"/>
                    <a:pt x="26" y="51"/>
                    <a:pt x="20" y="86"/>
                  </a:cubicBezTo>
                  <a:lnTo>
                    <a:pt x="20"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6"/>
            <p:cNvSpPr>
              <a:spLocks noEditPoints="1"/>
            </p:cNvSpPr>
            <p:nvPr/>
          </p:nvSpPr>
          <p:spPr bwMode="auto">
            <a:xfrm>
              <a:off x="969732" y="1977321"/>
              <a:ext cx="112536" cy="108906"/>
            </a:xfrm>
            <a:custGeom>
              <a:avLst/>
              <a:gdLst>
                <a:gd name="T0" fmla="*/ 40 w 117"/>
                <a:gd name="T1" fmla="*/ 113 h 113"/>
                <a:gd name="T2" fmla="*/ 31 w 117"/>
                <a:gd name="T3" fmla="*/ 108 h 113"/>
                <a:gd name="T4" fmla="*/ 30 w 117"/>
                <a:gd name="T5" fmla="*/ 106 h 113"/>
                <a:gd name="T6" fmla="*/ 20 w 117"/>
                <a:gd name="T7" fmla="*/ 7 h 113"/>
                <a:gd name="T8" fmla="*/ 32 w 117"/>
                <a:gd name="T9" fmla="*/ 2 h 113"/>
                <a:gd name="T10" fmla="*/ 37 w 117"/>
                <a:gd name="T11" fmla="*/ 3 h 113"/>
                <a:gd name="T12" fmla="*/ 40 w 117"/>
                <a:gd name="T13" fmla="*/ 5 h 113"/>
                <a:gd name="T14" fmla="*/ 49 w 117"/>
                <a:gd name="T15" fmla="*/ 11 h 113"/>
                <a:gd name="T16" fmla="*/ 108 w 117"/>
                <a:gd name="T17" fmla="*/ 26 h 113"/>
                <a:gd name="T18" fmla="*/ 116 w 117"/>
                <a:gd name="T19" fmla="*/ 37 h 113"/>
                <a:gd name="T20" fmla="*/ 106 w 117"/>
                <a:gd name="T21" fmla="*/ 46 h 113"/>
                <a:gd name="T22" fmla="*/ 50 w 117"/>
                <a:gd name="T23" fmla="*/ 103 h 113"/>
                <a:gd name="T24" fmla="*/ 43 w 117"/>
                <a:gd name="T25" fmla="*/ 113 h 113"/>
                <a:gd name="T26" fmla="*/ 40 w 117"/>
                <a:gd name="T27" fmla="*/ 113 h 113"/>
                <a:gd name="T28" fmla="*/ 34 w 117"/>
                <a:gd name="T29" fmla="*/ 25 h 113"/>
                <a:gd name="T30" fmla="*/ 37 w 117"/>
                <a:gd name="T31" fmla="*/ 71 h 113"/>
                <a:gd name="T32" fmla="*/ 66 w 117"/>
                <a:gd name="T33" fmla="*/ 38 h 113"/>
                <a:gd name="T34" fmla="*/ 40 w 117"/>
                <a:gd name="T35" fmla="*/ 29 h 113"/>
                <a:gd name="T36" fmla="*/ 34 w 117"/>
                <a:gd name="T37" fmla="*/ 2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113">
                  <a:moveTo>
                    <a:pt x="40" y="113"/>
                  </a:moveTo>
                  <a:cubicBezTo>
                    <a:pt x="36" y="113"/>
                    <a:pt x="33" y="111"/>
                    <a:pt x="31" y="108"/>
                  </a:cubicBezTo>
                  <a:cubicBezTo>
                    <a:pt x="31" y="108"/>
                    <a:pt x="31" y="107"/>
                    <a:pt x="30" y="106"/>
                  </a:cubicBezTo>
                  <a:cubicBezTo>
                    <a:pt x="22" y="93"/>
                    <a:pt x="0" y="48"/>
                    <a:pt x="20" y="7"/>
                  </a:cubicBezTo>
                  <a:cubicBezTo>
                    <a:pt x="22" y="2"/>
                    <a:pt x="28" y="0"/>
                    <a:pt x="32" y="2"/>
                  </a:cubicBezTo>
                  <a:cubicBezTo>
                    <a:pt x="37" y="3"/>
                    <a:pt x="37" y="3"/>
                    <a:pt x="37" y="3"/>
                  </a:cubicBezTo>
                  <a:cubicBezTo>
                    <a:pt x="38" y="3"/>
                    <a:pt x="39" y="4"/>
                    <a:pt x="40" y="5"/>
                  </a:cubicBezTo>
                  <a:cubicBezTo>
                    <a:pt x="41" y="6"/>
                    <a:pt x="44" y="8"/>
                    <a:pt x="49" y="11"/>
                  </a:cubicBezTo>
                  <a:cubicBezTo>
                    <a:pt x="62" y="17"/>
                    <a:pt x="84" y="23"/>
                    <a:pt x="108" y="26"/>
                  </a:cubicBezTo>
                  <a:cubicBezTo>
                    <a:pt x="113" y="27"/>
                    <a:pt x="117" y="32"/>
                    <a:pt x="116" y="37"/>
                  </a:cubicBezTo>
                  <a:cubicBezTo>
                    <a:pt x="116" y="42"/>
                    <a:pt x="111" y="46"/>
                    <a:pt x="106" y="46"/>
                  </a:cubicBezTo>
                  <a:cubicBezTo>
                    <a:pt x="75" y="46"/>
                    <a:pt x="50" y="72"/>
                    <a:pt x="50" y="103"/>
                  </a:cubicBezTo>
                  <a:cubicBezTo>
                    <a:pt x="50" y="107"/>
                    <a:pt x="47" y="111"/>
                    <a:pt x="43" y="113"/>
                  </a:cubicBezTo>
                  <a:cubicBezTo>
                    <a:pt x="42" y="113"/>
                    <a:pt x="41" y="113"/>
                    <a:pt x="40" y="113"/>
                  </a:cubicBezTo>
                  <a:close/>
                  <a:moveTo>
                    <a:pt x="34" y="25"/>
                  </a:moveTo>
                  <a:cubicBezTo>
                    <a:pt x="30" y="42"/>
                    <a:pt x="33" y="58"/>
                    <a:pt x="37" y="71"/>
                  </a:cubicBezTo>
                  <a:cubicBezTo>
                    <a:pt x="43" y="58"/>
                    <a:pt x="53" y="46"/>
                    <a:pt x="66" y="38"/>
                  </a:cubicBezTo>
                  <a:cubicBezTo>
                    <a:pt x="56" y="35"/>
                    <a:pt x="47" y="32"/>
                    <a:pt x="40" y="29"/>
                  </a:cubicBezTo>
                  <a:cubicBezTo>
                    <a:pt x="38" y="28"/>
                    <a:pt x="36" y="27"/>
                    <a:pt x="34"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7"/>
            <p:cNvSpPr>
              <a:spLocks noEditPoints="1"/>
            </p:cNvSpPr>
            <p:nvPr/>
          </p:nvSpPr>
          <p:spPr bwMode="auto">
            <a:xfrm>
              <a:off x="1199342" y="1977321"/>
              <a:ext cx="111629" cy="108906"/>
            </a:xfrm>
            <a:custGeom>
              <a:avLst/>
              <a:gdLst>
                <a:gd name="T0" fmla="*/ 76 w 116"/>
                <a:gd name="T1" fmla="*/ 113 h 113"/>
                <a:gd name="T2" fmla="*/ 74 w 116"/>
                <a:gd name="T3" fmla="*/ 113 h 113"/>
                <a:gd name="T4" fmla="*/ 66 w 116"/>
                <a:gd name="T5" fmla="*/ 103 h 113"/>
                <a:gd name="T6" fmla="*/ 10 w 116"/>
                <a:gd name="T7" fmla="*/ 46 h 113"/>
                <a:gd name="T8" fmla="*/ 0 w 116"/>
                <a:gd name="T9" fmla="*/ 37 h 113"/>
                <a:gd name="T10" fmla="*/ 8 w 116"/>
                <a:gd name="T11" fmla="*/ 26 h 113"/>
                <a:gd name="T12" fmla="*/ 67 w 116"/>
                <a:gd name="T13" fmla="*/ 11 h 113"/>
                <a:gd name="T14" fmla="*/ 76 w 116"/>
                <a:gd name="T15" fmla="*/ 5 h 113"/>
                <a:gd name="T16" fmla="*/ 80 w 116"/>
                <a:gd name="T17" fmla="*/ 3 h 113"/>
                <a:gd name="T18" fmla="*/ 84 w 116"/>
                <a:gd name="T19" fmla="*/ 2 h 113"/>
                <a:gd name="T20" fmla="*/ 96 w 116"/>
                <a:gd name="T21" fmla="*/ 7 h 113"/>
                <a:gd name="T22" fmla="*/ 86 w 116"/>
                <a:gd name="T23" fmla="*/ 106 h 113"/>
                <a:gd name="T24" fmla="*/ 85 w 116"/>
                <a:gd name="T25" fmla="*/ 108 h 113"/>
                <a:gd name="T26" fmla="*/ 76 w 116"/>
                <a:gd name="T27" fmla="*/ 113 h 113"/>
                <a:gd name="T28" fmla="*/ 50 w 116"/>
                <a:gd name="T29" fmla="*/ 38 h 113"/>
                <a:gd name="T30" fmla="*/ 80 w 116"/>
                <a:gd name="T31" fmla="*/ 71 h 113"/>
                <a:gd name="T32" fmla="*/ 82 w 116"/>
                <a:gd name="T33" fmla="*/ 25 h 113"/>
                <a:gd name="T34" fmla="*/ 76 w 116"/>
                <a:gd name="T35" fmla="*/ 29 h 113"/>
                <a:gd name="T36" fmla="*/ 50 w 116"/>
                <a:gd name="T37" fmla="*/ 3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113">
                  <a:moveTo>
                    <a:pt x="76" y="113"/>
                  </a:moveTo>
                  <a:cubicBezTo>
                    <a:pt x="75" y="113"/>
                    <a:pt x="75" y="113"/>
                    <a:pt x="74" y="113"/>
                  </a:cubicBezTo>
                  <a:cubicBezTo>
                    <a:pt x="69" y="111"/>
                    <a:pt x="66" y="107"/>
                    <a:pt x="66" y="103"/>
                  </a:cubicBezTo>
                  <a:cubicBezTo>
                    <a:pt x="66" y="72"/>
                    <a:pt x="41" y="46"/>
                    <a:pt x="10" y="46"/>
                  </a:cubicBezTo>
                  <a:cubicBezTo>
                    <a:pt x="5" y="46"/>
                    <a:pt x="0" y="42"/>
                    <a:pt x="0" y="37"/>
                  </a:cubicBezTo>
                  <a:cubicBezTo>
                    <a:pt x="0" y="32"/>
                    <a:pt x="3" y="27"/>
                    <a:pt x="8" y="26"/>
                  </a:cubicBezTo>
                  <a:cubicBezTo>
                    <a:pt x="33" y="23"/>
                    <a:pt x="54" y="17"/>
                    <a:pt x="67" y="11"/>
                  </a:cubicBezTo>
                  <a:cubicBezTo>
                    <a:pt x="72" y="8"/>
                    <a:pt x="75" y="6"/>
                    <a:pt x="76" y="5"/>
                  </a:cubicBezTo>
                  <a:cubicBezTo>
                    <a:pt x="77" y="4"/>
                    <a:pt x="78" y="3"/>
                    <a:pt x="80" y="3"/>
                  </a:cubicBezTo>
                  <a:cubicBezTo>
                    <a:pt x="84" y="2"/>
                    <a:pt x="84" y="2"/>
                    <a:pt x="84" y="2"/>
                  </a:cubicBezTo>
                  <a:cubicBezTo>
                    <a:pt x="88" y="0"/>
                    <a:pt x="94" y="2"/>
                    <a:pt x="96" y="7"/>
                  </a:cubicBezTo>
                  <a:cubicBezTo>
                    <a:pt x="116" y="48"/>
                    <a:pt x="94" y="93"/>
                    <a:pt x="86" y="106"/>
                  </a:cubicBezTo>
                  <a:cubicBezTo>
                    <a:pt x="85" y="107"/>
                    <a:pt x="85" y="108"/>
                    <a:pt x="85" y="108"/>
                  </a:cubicBezTo>
                  <a:cubicBezTo>
                    <a:pt x="83" y="111"/>
                    <a:pt x="80" y="113"/>
                    <a:pt x="76" y="113"/>
                  </a:cubicBezTo>
                  <a:close/>
                  <a:moveTo>
                    <a:pt x="50" y="38"/>
                  </a:moveTo>
                  <a:cubicBezTo>
                    <a:pt x="63" y="46"/>
                    <a:pt x="73" y="58"/>
                    <a:pt x="80" y="71"/>
                  </a:cubicBezTo>
                  <a:cubicBezTo>
                    <a:pt x="84" y="58"/>
                    <a:pt x="86" y="42"/>
                    <a:pt x="82" y="25"/>
                  </a:cubicBezTo>
                  <a:cubicBezTo>
                    <a:pt x="80" y="27"/>
                    <a:pt x="78" y="28"/>
                    <a:pt x="76" y="29"/>
                  </a:cubicBezTo>
                  <a:cubicBezTo>
                    <a:pt x="69" y="32"/>
                    <a:pt x="60" y="35"/>
                    <a:pt x="50"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8"/>
            <p:cNvSpPr>
              <a:spLocks noEditPoints="1"/>
            </p:cNvSpPr>
            <p:nvPr/>
          </p:nvSpPr>
          <p:spPr bwMode="auto">
            <a:xfrm>
              <a:off x="868994" y="1779475"/>
              <a:ext cx="542715" cy="210552"/>
            </a:xfrm>
            <a:custGeom>
              <a:avLst/>
              <a:gdLst>
                <a:gd name="T0" fmla="*/ 283 w 566"/>
                <a:gd name="T1" fmla="*/ 220 h 220"/>
                <a:gd name="T2" fmla="*/ 280 w 566"/>
                <a:gd name="T3" fmla="*/ 220 h 220"/>
                <a:gd name="T4" fmla="*/ 7 w 566"/>
                <a:gd name="T5" fmla="*/ 120 h 220"/>
                <a:gd name="T6" fmla="*/ 0 w 566"/>
                <a:gd name="T7" fmla="*/ 110 h 220"/>
                <a:gd name="T8" fmla="*/ 7 w 566"/>
                <a:gd name="T9" fmla="*/ 101 h 220"/>
                <a:gd name="T10" fmla="*/ 280 w 566"/>
                <a:gd name="T11" fmla="*/ 1 h 220"/>
                <a:gd name="T12" fmla="*/ 286 w 566"/>
                <a:gd name="T13" fmla="*/ 1 h 220"/>
                <a:gd name="T14" fmla="*/ 560 w 566"/>
                <a:gd name="T15" fmla="*/ 101 h 220"/>
                <a:gd name="T16" fmla="*/ 566 w 566"/>
                <a:gd name="T17" fmla="*/ 110 h 220"/>
                <a:gd name="T18" fmla="*/ 560 w 566"/>
                <a:gd name="T19" fmla="*/ 120 h 220"/>
                <a:gd name="T20" fmla="*/ 286 w 566"/>
                <a:gd name="T21" fmla="*/ 220 h 220"/>
                <a:gd name="T22" fmla="*/ 283 w 566"/>
                <a:gd name="T23" fmla="*/ 220 h 220"/>
                <a:gd name="T24" fmla="*/ 39 w 566"/>
                <a:gd name="T25" fmla="*/ 110 h 220"/>
                <a:gd name="T26" fmla="*/ 283 w 566"/>
                <a:gd name="T27" fmla="*/ 199 h 220"/>
                <a:gd name="T28" fmla="*/ 527 w 566"/>
                <a:gd name="T29" fmla="*/ 110 h 220"/>
                <a:gd name="T30" fmla="*/ 283 w 566"/>
                <a:gd name="T31" fmla="*/ 21 h 220"/>
                <a:gd name="T32" fmla="*/ 39 w 566"/>
                <a:gd name="T33" fmla="*/ 1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6" h="220">
                  <a:moveTo>
                    <a:pt x="283" y="220"/>
                  </a:moveTo>
                  <a:cubicBezTo>
                    <a:pt x="282" y="220"/>
                    <a:pt x="281" y="220"/>
                    <a:pt x="280" y="220"/>
                  </a:cubicBezTo>
                  <a:cubicBezTo>
                    <a:pt x="7" y="120"/>
                    <a:pt x="7" y="120"/>
                    <a:pt x="7" y="120"/>
                  </a:cubicBezTo>
                  <a:cubicBezTo>
                    <a:pt x="3" y="118"/>
                    <a:pt x="0" y="114"/>
                    <a:pt x="0" y="110"/>
                  </a:cubicBezTo>
                  <a:cubicBezTo>
                    <a:pt x="0" y="106"/>
                    <a:pt x="3" y="102"/>
                    <a:pt x="7" y="101"/>
                  </a:cubicBezTo>
                  <a:cubicBezTo>
                    <a:pt x="280" y="1"/>
                    <a:pt x="280" y="1"/>
                    <a:pt x="280" y="1"/>
                  </a:cubicBezTo>
                  <a:cubicBezTo>
                    <a:pt x="282" y="0"/>
                    <a:pt x="284" y="0"/>
                    <a:pt x="286" y="1"/>
                  </a:cubicBezTo>
                  <a:cubicBezTo>
                    <a:pt x="560" y="101"/>
                    <a:pt x="560" y="101"/>
                    <a:pt x="560" y="101"/>
                  </a:cubicBezTo>
                  <a:cubicBezTo>
                    <a:pt x="564" y="102"/>
                    <a:pt x="566" y="106"/>
                    <a:pt x="566" y="110"/>
                  </a:cubicBezTo>
                  <a:cubicBezTo>
                    <a:pt x="566" y="114"/>
                    <a:pt x="564" y="118"/>
                    <a:pt x="560" y="120"/>
                  </a:cubicBezTo>
                  <a:cubicBezTo>
                    <a:pt x="286" y="220"/>
                    <a:pt x="286" y="220"/>
                    <a:pt x="286" y="220"/>
                  </a:cubicBezTo>
                  <a:cubicBezTo>
                    <a:pt x="285" y="220"/>
                    <a:pt x="284" y="220"/>
                    <a:pt x="283" y="220"/>
                  </a:cubicBezTo>
                  <a:close/>
                  <a:moveTo>
                    <a:pt x="39" y="110"/>
                  </a:moveTo>
                  <a:cubicBezTo>
                    <a:pt x="283" y="199"/>
                    <a:pt x="283" y="199"/>
                    <a:pt x="283" y="199"/>
                  </a:cubicBezTo>
                  <a:cubicBezTo>
                    <a:pt x="527" y="110"/>
                    <a:pt x="527" y="110"/>
                    <a:pt x="527" y="110"/>
                  </a:cubicBezTo>
                  <a:cubicBezTo>
                    <a:pt x="283" y="21"/>
                    <a:pt x="283" y="21"/>
                    <a:pt x="283" y="21"/>
                  </a:cubicBezTo>
                  <a:lnTo>
                    <a:pt x="39" y="1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9"/>
            <p:cNvSpPr>
              <a:spLocks noEditPoints="1"/>
            </p:cNvSpPr>
            <p:nvPr/>
          </p:nvSpPr>
          <p:spPr bwMode="auto">
            <a:xfrm>
              <a:off x="988791" y="1918330"/>
              <a:ext cx="303122" cy="108906"/>
            </a:xfrm>
            <a:custGeom>
              <a:avLst/>
              <a:gdLst>
                <a:gd name="T0" fmla="*/ 158 w 316"/>
                <a:gd name="T1" fmla="*/ 114 h 114"/>
                <a:gd name="T2" fmla="*/ 85 w 316"/>
                <a:gd name="T3" fmla="*/ 108 h 114"/>
                <a:gd name="T4" fmla="*/ 20 w 316"/>
                <a:gd name="T5" fmla="*/ 91 h 114"/>
                <a:gd name="T6" fmla="*/ 7 w 316"/>
                <a:gd name="T7" fmla="*/ 82 h 114"/>
                <a:gd name="T8" fmla="*/ 0 w 316"/>
                <a:gd name="T9" fmla="*/ 71 h 114"/>
                <a:gd name="T10" fmla="*/ 0 w 316"/>
                <a:gd name="T11" fmla="*/ 68 h 114"/>
                <a:gd name="T12" fmla="*/ 0 w 316"/>
                <a:gd name="T13" fmla="*/ 11 h 114"/>
                <a:gd name="T14" fmla="*/ 4 w 316"/>
                <a:gd name="T15" fmla="*/ 3 h 114"/>
                <a:gd name="T16" fmla="*/ 13 w 316"/>
                <a:gd name="T17" fmla="*/ 1 h 114"/>
                <a:gd name="T18" fmla="*/ 158 w 316"/>
                <a:gd name="T19" fmla="*/ 54 h 114"/>
                <a:gd name="T20" fmla="*/ 303 w 316"/>
                <a:gd name="T21" fmla="*/ 1 h 114"/>
                <a:gd name="T22" fmla="*/ 312 w 316"/>
                <a:gd name="T23" fmla="*/ 3 h 114"/>
                <a:gd name="T24" fmla="*/ 316 w 316"/>
                <a:gd name="T25" fmla="*/ 11 h 114"/>
                <a:gd name="T26" fmla="*/ 316 w 316"/>
                <a:gd name="T27" fmla="*/ 68 h 114"/>
                <a:gd name="T28" fmla="*/ 316 w 316"/>
                <a:gd name="T29" fmla="*/ 71 h 114"/>
                <a:gd name="T30" fmla="*/ 310 w 316"/>
                <a:gd name="T31" fmla="*/ 82 h 114"/>
                <a:gd name="T32" fmla="*/ 296 w 316"/>
                <a:gd name="T33" fmla="*/ 91 h 114"/>
                <a:gd name="T34" fmla="*/ 231 w 316"/>
                <a:gd name="T35" fmla="*/ 108 h 114"/>
                <a:gd name="T36" fmla="*/ 231 w 316"/>
                <a:gd name="T37" fmla="*/ 108 h 114"/>
                <a:gd name="T38" fmla="*/ 158 w 316"/>
                <a:gd name="T39" fmla="*/ 114 h 114"/>
                <a:gd name="T40" fmla="*/ 20 w 316"/>
                <a:gd name="T41" fmla="*/ 67 h 114"/>
                <a:gd name="T42" fmla="*/ 20 w 316"/>
                <a:gd name="T43" fmla="*/ 67 h 114"/>
                <a:gd name="T44" fmla="*/ 29 w 316"/>
                <a:gd name="T45" fmla="*/ 73 h 114"/>
                <a:gd name="T46" fmla="*/ 88 w 316"/>
                <a:gd name="T47" fmla="*/ 88 h 114"/>
                <a:gd name="T48" fmla="*/ 158 w 316"/>
                <a:gd name="T49" fmla="*/ 94 h 114"/>
                <a:gd name="T50" fmla="*/ 228 w 316"/>
                <a:gd name="T51" fmla="*/ 88 h 114"/>
                <a:gd name="T52" fmla="*/ 229 w 316"/>
                <a:gd name="T53" fmla="*/ 88 h 114"/>
                <a:gd name="T54" fmla="*/ 287 w 316"/>
                <a:gd name="T55" fmla="*/ 73 h 114"/>
                <a:gd name="T56" fmla="*/ 296 w 316"/>
                <a:gd name="T57" fmla="*/ 67 h 114"/>
                <a:gd name="T58" fmla="*/ 296 w 316"/>
                <a:gd name="T59" fmla="*/ 67 h 114"/>
                <a:gd name="T60" fmla="*/ 296 w 316"/>
                <a:gd name="T61" fmla="*/ 25 h 114"/>
                <a:gd name="T62" fmla="*/ 161 w 316"/>
                <a:gd name="T63" fmla="*/ 75 h 114"/>
                <a:gd name="T64" fmla="*/ 155 w 316"/>
                <a:gd name="T65" fmla="*/ 75 h 114"/>
                <a:gd name="T66" fmla="*/ 20 w 316"/>
                <a:gd name="T67" fmla="*/ 25 h 114"/>
                <a:gd name="T68" fmla="*/ 20 w 316"/>
                <a:gd name="T69" fmla="*/ 6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 h="114">
                  <a:moveTo>
                    <a:pt x="158" y="114"/>
                  </a:moveTo>
                  <a:cubicBezTo>
                    <a:pt x="133" y="114"/>
                    <a:pt x="108" y="112"/>
                    <a:pt x="85" y="108"/>
                  </a:cubicBezTo>
                  <a:cubicBezTo>
                    <a:pt x="58" y="104"/>
                    <a:pt x="35" y="98"/>
                    <a:pt x="20" y="91"/>
                  </a:cubicBezTo>
                  <a:cubicBezTo>
                    <a:pt x="14" y="88"/>
                    <a:pt x="10" y="85"/>
                    <a:pt x="7" y="82"/>
                  </a:cubicBezTo>
                  <a:cubicBezTo>
                    <a:pt x="3" y="78"/>
                    <a:pt x="1" y="75"/>
                    <a:pt x="0" y="71"/>
                  </a:cubicBezTo>
                  <a:cubicBezTo>
                    <a:pt x="0" y="70"/>
                    <a:pt x="0" y="69"/>
                    <a:pt x="0" y="68"/>
                  </a:cubicBezTo>
                  <a:cubicBezTo>
                    <a:pt x="0" y="11"/>
                    <a:pt x="0" y="11"/>
                    <a:pt x="0" y="11"/>
                  </a:cubicBezTo>
                  <a:cubicBezTo>
                    <a:pt x="0" y="8"/>
                    <a:pt x="1" y="5"/>
                    <a:pt x="4" y="3"/>
                  </a:cubicBezTo>
                  <a:cubicBezTo>
                    <a:pt x="7" y="1"/>
                    <a:pt x="10" y="0"/>
                    <a:pt x="13" y="1"/>
                  </a:cubicBezTo>
                  <a:cubicBezTo>
                    <a:pt x="158" y="54"/>
                    <a:pt x="158" y="54"/>
                    <a:pt x="158" y="54"/>
                  </a:cubicBezTo>
                  <a:cubicBezTo>
                    <a:pt x="303" y="1"/>
                    <a:pt x="303" y="1"/>
                    <a:pt x="303" y="1"/>
                  </a:cubicBezTo>
                  <a:cubicBezTo>
                    <a:pt x="306" y="0"/>
                    <a:pt x="309" y="1"/>
                    <a:pt x="312" y="3"/>
                  </a:cubicBezTo>
                  <a:cubicBezTo>
                    <a:pt x="315" y="5"/>
                    <a:pt x="316" y="8"/>
                    <a:pt x="316" y="11"/>
                  </a:cubicBezTo>
                  <a:cubicBezTo>
                    <a:pt x="316" y="68"/>
                    <a:pt x="316" y="68"/>
                    <a:pt x="316" y="68"/>
                  </a:cubicBezTo>
                  <a:cubicBezTo>
                    <a:pt x="316" y="69"/>
                    <a:pt x="316" y="70"/>
                    <a:pt x="316" y="71"/>
                  </a:cubicBezTo>
                  <a:cubicBezTo>
                    <a:pt x="315" y="75"/>
                    <a:pt x="313" y="78"/>
                    <a:pt x="310" y="82"/>
                  </a:cubicBezTo>
                  <a:cubicBezTo>
                    <a:pt x="306" y="85"/>
                    <a:pt x="301" y="88"/>
                    <a:pt x="296" y="91"/>
                  </a:cubicBezTo>
                  <a:cubicBezTo>
                    <a:pt x="281" y="98"/>
                    <a:pt x="258" y="104"/>
                    <a:pt x="231" y="108"/>
                  </a:cubicBezTo>
                  <a:cubicBezTo>
                    <a:pt x="231" y="108"/>
                    <a:pt x="231" y="108"/>
                    <a:pt x="231" y="108"/>
                  </a:cubicBezTo>
                  <a:cubicBezTo>
                    <a:pt x="208" y="112"/>
                    <a:pt x="183" y="114"/>
                    <a:pt x="158" y="114"/>
                  </a:cubicBezTo>
                  <a:close/>
                  <a:moveTo>
                    <a:pt x="20" y="67"/>
                  </a:moveTo>
                  <a:cubicBezTo>
                    <a:pt x="20" y="67"/>
                    <a:pt x="20" y="67"/>
                    <a:pt x="20" y="67"/>
                  </a:cubicBezTo>
                  <a:cubicBezTo>
                    <a:pt x="21" y="68"/>
                    <a:pt x="24" y="70"/>
                    <a:pt x="29" y="73"/>
                  </a:cubicBezTo>
                  <a:cubicBezTo>
                    <a:pt x="42" y="79"/>
                    <a:pt x="64" y="85"/>
                    <a:pt x="88" y="88"/>
                  </a:cubicBezTo>
                  <a:cubicBezTo>
                    <a:pt x="110" y="92"/>
                    <a:pt x="134" y="94"/>
                    <a:pt x="158" y="94"/>
                  </a:cubicBezTo>
                  <a:cubicBezTo>
                    <a:pt x="182" y="94"/>
                    <a:pt x="206" y="92"/>
                    <a:pt x="228" y="88"/>
                  </a:cubicBezTo>
                  <a:cubicBezTo>
                    <a:pt x="228" y="88"/>
                    <a:pt x="229" y="88"/>
                    <a:pt x="229" y="88"/>
                  </a:cubicBezTo>
                  <a:cubicBezTo>
                    <a:pt x="253" y="84"/>
                    <a:pt x="274" y="79"/>
                    <a:pt x="287" y="73"/>
                  </a:cubicBezTo>
                  <a:cubicBezTo>
                    <a:pt x="292" y="70"/>
                    <a:pt x="295" y="68"/>
                    <a:pt x="296" y="67"/>
                  </a:cubicBezTo>
                  <a:cubicBezTo>
                    <a:pt x="296" y="67"/>
                    <a:pt x="296" y="67"/>
                    <a:pt x="296" y="67"/>
                  </a:cubicBezTo>
                  <a:cubicBezTo>
                    <a:pt x="296" y="25"/>
                    <a:pt x="296" y="25"/>
                    <a:pt x="296" y="25"/>
                  </a:cubicBezTo>
                  <a:cubicBezTo>
                    <a:pt x="161" y="75"/>
                    <a:pt x="161" y="75"/>
                    <a:pt x="161" y="75"/>
                  </a:cubicBezTo>
                  <a:cubicBezTo>
                    <a:pt x="159" y="75"/>
                    <a:pt x="157" y="75"/>
                    <a:pt x="155" y="75"/>
                  </a:cubicBezTo>
                  <a:cubicBezTo>
                    <a:pt x="20" y="25"/>
                    <a:pt x="20" y="25"/>
                    <a:pt x="20" y="25"/>
                  </a:cubicBezTo>
                  <a:lnTo>
                    <a:pt x="20" y="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0"/>
            <p:cNvSpPr>
              <a:spLocks noEditPoints="1"/>
            </p:cNvSpPr>
            <p:nvPr/>
          </p:nvSpPr>
          <p:spPr bwMode="auto">
            <a:xfrm>
              <a:off x="967917" y="2002732"/>
              <a:ext cx="344869" cy="257744"/>
            </a:xfrm>
            <a:custGeom>
              <a:avLst/>
              <a:gdLst>
                <a:gd name="T0" fmla="*/ 180 w 360"/>
                <a:gd name="T1" fmla="*/ 269 h 269"/>
                <a:gd name="T2" fmla="*/ 117 w 360"/>
                <a:gd name="T3" fmla="*/ 250 h 269"/>
                <a:gd name="T4" fmla="*/ 47 w 360"/>
                <a:gd name="T5" fmla="*/ 156 h 269"/>
                <a:gd name="T6" fmla="*/ 44 w 360"/>
                <a:gd name="T7" fmla="*/ 157 h 269"/>
                <a:gd name="T8" fmla="*/ 19 w 360"/>
                <a:gd name="T9" fmla="*/ 130 h 269"/>
                <a:gd name="T10" fmla="*/ 10 w 360"/>
                <a:gd name="T11" fmla="*/ 112 h 269"/>
                <a:gd name="T12" fmla="*/ 3 w 360"/>
                <a:gd name="T13" fmla="*/ 79 h 269"/>
                <a:gd name="T14" fmla="*/ 19 w 360"/>
                <a:gd name="T15" fmla="*/ 65 h 269"/>
                <a:gd name="T16" fmla="*/ 33 w 360"/>
                <a:gd name="T17" fmla="*/ 64 h 269"/>
                <a:gd name="T18" fmla="*/ 108 w 360"/>
                <a:gd name="T19" fmla="*/ 0 h 269"/>
                <a:gd name="T20" fmla="*/ 110 w 360"/>
                <a:gd name="T21" fmla="*/ 0 h 269"/>
                <a:gd name="T22" fmla="*/ 180 w 360"/>
                <a:gd name="T23" fmla="*/ 6 h 269"/>
                <a:gd name="T24" fmla="*/ 250 w 360"/>
                <a:gd name="T25" fmla="*/ 0 h 269"/>
                <a:gd name="T26" fmla="*/ 252 w 360"/>
                <a:gd name="T27" fmla="*/ 0 h 269"/>
                <a:gd name="T28" fmla="*/ 327 w 360"/>
                <a:gd name="T29" fmla="*/ 64 h 269"/>
                <a:gd name="T30" fmla="*/ 341 w 360"/>
                <a:gd name="T31" fmla="*/ 65 h 269"/>
                <a:gd name="T32" fmla="*/ 357 w 360"/>
                <a:gd name="T33" fmla="*/ 79 h 269"/>
                <a:gd name="T34" fmla="*/ 350 w 360"/>
                <a:gd name="T35" fmla="*/ 112 h 269"/>
                <a:gd name="T36" fmla="*/ 341 w 360"/>
                <a:gd name="T37" fmla="*/ 130 h 269"/>
                <a:gd name="T38" fmla="*/ 316 w 360"/>
                <a:gd name="T39" fmla="*/ 157 h 269"/>
                <a:gd name="T40" fmla="*/ 313 w 360"/>
                <a:gd name="T41" fmla="*/ 156 h 269"/>
                <a:gd name="T42" fmla="*/ 244 w 360"/>
                <a:gd name="T43" fmla="*/ 250 h 269"/>
                <a:gd name="T44" fmla="*/ 180 w 360"/>
                <a:gd name="T45" fmla="*/ 269 h 269"/>
                <a:gd name="T46" fmla="*/ 53 w 360"/>
                <a:gd name="T47" fmla="*/ 132 h 269"/>
                <a:gd name="T48" fmla="*/ 55 w 360"/>
                <a:gd name="T49" fmla="*/ 133 h 269"/>
                <a:gd name="T50" fmla="*/ 62 w 360"/>
                <a:gd name="T51" fmla="*/ 139 h 269"/>
                <a:gd name="T52" fmla="*/ 128 w 360"/>
                <a:gd name="T53" fmla="*/ 233 h 269"/>
                <a:gd name="T54" fmla="*/ 180 w 360"/>
                <a:gd name="T55" fmla="*/ 249 h 269"/>
                <a:gd name="T56" fmla="*/ 233 w 360"/>
                <a:gd name="T57" fmla="*/ 233 h 269"/>
                <a:gd name="T58" fmla="*/ 298 w 360"/>
                <a:gd name="T59" fmla="*/ 139 h 269"/>
                <a:gd name="T60" fmla="*/ 305 w 360"/>
                <a:gd name="T61" fmla="*/ 133 h 269"/>
                <a:gd name="T62" fmla="*/ 314 w 360"/>
                <a:gd name="T63" fmla="*/ 135 h 269"/>
                <a:gd name="T64" fmla="*/ 315 w 360"/>
                <a:gd name="T65" fmla="*/ 136 h 269"/>
                <a:gd name="T66" fmla="*/ 323 w 360"/>
                <a:gd name="T67" fmla="*/ 122 h 269"/>
                <a:gd name="T68" fmla="*/ 333 w 360"/>
                <a:gd name="T69" fmla="*/ 102 h 269"/>
                <a:gd name="T70" fmla="*/ 338 w 360"/>
                <a:gd name="T71" fmla="*/ 86 h 269"/>
                <a:gd name="T72" fmla="*/ 334 w 360"/>
                <a:gd name="T73" fmla="*/ 83 h 269"/>
                <a:gd name="T74" fmla="*/ 325 w 360"/>
                <a:gd name="T75" fmla="*/ 86 h 269"/>
                <a:gd name="T76" fmla="*/ 315 w 360"/>
                <a:gd name="T77" fmla="*/ 87 h 269"/>
                <a:gd name="T78" fmla="*/ 312 w 360"/>
                <a:gd name="T79" fmla="*/ 85 h 269"/>
                <a:gd name="T80" fmla="*/ 308 w 360"/>
                <a:gd name="T81" fmla="*/ 77 h 269"/>
                <a:gd name="T82" fmla="*/ 253 w 360"/>
                <a:gd name="T83" fmla="*/ 20 h 269"/>
                <a:gd name="T84" fmla="*/ 180 w 360"/>
                <a:gd name="T85" fmla="*/ 26 h 269"/>
                <a:gd name="T86" fmla="*/ 107 w 360"/>
                <a:gd name="T87" fmla="*/ 20 h 269"/>
                <a:gd name="T88" fmla="*/ 52 w 360"/>
                <a:gd name="T89" fmla="*/ 77 h 269"/>
                <a:gd name="T90" fmla="*/ 48 w 360"/>
                <a:gd name="T91" fmla="*/ 85 h 269"/>
                <a:gd name="T92" fmla="*/ 45 w 360"/>
                <a:gd name="T93" fmla="*/ 87 h 269"/>
                <a:gd name="T94" fmla="*/ 35 w 360"/>
                <a:gd name="T95" fmla="*/ 86 h 269"/>
                <a:gd name="T96" fmla="*/ 26 w 360"/>
                <a:gd name="T97" fmla="*/ 83 h 269"/>
                <a:gd name="T98" fmla="*/ 22 w 360"/>
                <a:gd name="T99" fmla="*/ 86 h 269"/>
                <a:gd name="T100" fmla="*/ 27 w 360"/>
                <a:gd name="T101" fmla="*/ 102 h 269"/>
                <a:gd name="T102" fmla="*/ 37 w 360"/>
                <a:gd name="T103" fmla="*/ 122 h 269"/>
                <a:gd name="T104" fmla="*/ 45 w 360"/>
                <a:gd name="T105" fmla="*/ 136 h 269"/>
                <a:gd name="T106" fmla="*/ 46 w 360"/>
                <a:gd name="T107" fmla="*/ 135 h 269"/>
                <a:gd name="T108" fmla="*/ 53 w 360"/>
                <a:gd name="T109" fmla="*/ 13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269">
                  <a:moveTo>
                    <a:pt x="180" y="269"/>
                  </a:moveTo>
                  <a:cubicBezTo>
                    <a:pt x="158" y="269"/>
                    <a:pt x="136" y="263"/>
                    <a:pt x="117" y="250"/>
                  </a:cubicBezTo>
                  <a:cubicBezTo>
                    <a:pt x="87" y="230"/>
                    <a:pt x="63" y="197"/>
                    <a:pt x="47" y="156"/>
                  </a:cubicBezTo>
                  <a:cubicBezTo>
                    <a:pt x="46" y="157"/>
                    <a:pt x="45" y="157"/>
                    <a:pt x="44" y="157"/>
                  </a:cubicBezTo>
                  <a:cubicBezTo>
                    <a:pt x="31" y="157"/>
                    <a:pt x="25" y="143"/>
                    <a:pt x="19" y="130"/>
                  </a:cubicBezTo>
                  <a:cubicBezTo>
                    <a:pt x="16" y="124"/>
                    <a:pt x="14" y="118"/>
                    <a:pt x="10" y="112"/>
                  </a:cubicBezTo>
                  <a:cubicBezTo>
                    <a:pt x="2" y="99"/>
                    <a:pt x="0" y="88"/>
                    <a:pt x="3" y="79"/>
                  </a:cubicBezTo>
                  <a:cubicBezTo>
                    <a:pt x="5" y="74"/>
                    <a:pt x="9" y="68"/>
                    <a:pt x="19" y="65"/>
                  </a:cubicBezTo>
                  <a:cubicBezTo>
                    <a:pt x="23" y="63"/>
                    <a:pt x="28" y="63"/>
                    <a:pt x="33" y="64"/>
                  </a:cubicBezTo>
                  <a:cubicBezTo>
                    <a:pt x="39" y="28"/>
                    <a:pt x="71" y="0"/>
                    <a:pt x="108" y="0"/>
                  </a:cubicBezTo>
                  <a:cubicBezTo>
                    <a:pt x="109" y="0"/>
                    <a:pt x="109" y="0"/>
                    <a:pt x="110" y="0"/>
                  </a:cubicBezTo>
                  <a:cubicBezTo>
                    <a:pt x="132" y="4"/>
                    <a:pt x="156" y="6"/>
                    <a:pt x="180" y="6"/>
                  </a:cubicBezTo>
                  <a:cubicBezTo>
                    <a:pt x="204" y="6"/>
                    <a:pt x="228" y="4"/>
                    <a:pt x="250" y="0"/>
                  </a:cubicBezTo>
                  <a:cubicBezTo>
                    <a:pt x="251" y="0"/>
                    <a:pt x="251" y="0"/>
                    <a:pt x="252" y="0"/>
                  </a:cubicBezTo>
                  <a:cubicBezTo>
                    <a:pt x="290" y="0"/>
                    <a:pt x="321" y="28"/>
                    <a:pt x="327" y="64"/>
                  </a:cubicBezTo>
                  <a:cubicBezTo>
                    <a:pt x="332" y="63"/>
                    <a:pt x="337" y="63"/>
                    <a:pt x="341" y="65"/>
                  </a:cubicBezTo>
                  <a:cubicBezTo>
                    <a:pt x="351" y="68"/>
                    <a:pt x="355" y="74"/>
                    <a:pt x="357" y="79"/>
                  </a:cubicBezTo>
                  <a:cubicBezTo>
                    <a:pt x="360" y="88"/>
                    <a:pt x="358" y="99"/>
                    <a:pt x="350" y="112"/>
                  </a:cubicBezTo>
                  <a:cubicBezTo>
                    <a:pt x="346" y="118"/>
                    <a:pt x="344" y="124"/>
                    <a:pt x="341" y="130"/>
                  </a:cubicBezTo>
                  <a:cubicBezTo>
                    <a:pt x="335" y="143"/>
                    <a:pt x="329" y="157"/>
                    <a:pt x="316" y="157"/>
                  </a:cubicBezTo>
                  <a:cubicBezTo>
                    <a:pt x="315" y="157"/>
                    <a:pt x="314" y="157"/>
                    <a:pt x="313" y="156"/>
                  </a:cubicBezTo>
                  <a:cubicBezTo>
                    <a:pt x="298" y="197"/>
                    <a:pt x="273" y="230"/>
                    <a:pt x="244" y="250"/>
                  </a:cubicBezTo>
                  <a:cubicBezTo>
                    <a:pt x="224" y="263"/>
                    <a:pt x="202" y="269"/>
                    <a:pt x="180" y="269"/>
                  </a:cubicBezTo>
                  <a:close/>
                  <a:moveTo>
                    <a:pt x="53" y="132"/>
                  </a:moveTo>
                  <a:cubicBezTo>
                    <a:pt x="54" y="132"/>
                    <a:pt x="54" y="132"/>
                    <a:pt x="55" y="133"/>
                  </a:cubicBezTo>
                  <a:cubicBezTo>
                    <a:pt x="59" y="133"/>
                    <a:pt x="61" y="136"/>
                    <a:pt x="62" y="139"/>
                  </a:cubicBezTo>
                  <a:cubicBezTo>
                    <a:pt x="76" y="181"/>
                    <a:pt x="99" y="214"/>
                    <a:pt x="128" y="233"/>
                  </a:cubicBezTo>
                  <a:cubicBezTo>
                    <a:pt x="144" y="244"/>
                    <a:pt x="162" y="249"/>
                    <a:pt x="180" y="249"/>
                  </a:cubicBezTo>
                  <a:cubicBezTo>
                    <a:pt x="198" y="249"/>
                    <a:pt x="216" y="244"/>
                    <a:pt x="233" y="233"/>
                  </a:cubicBezTo>
                  <a:cubicBezTo>
                    <a:pt x="261" y="214"/>
                    <a:pt x="284" y="181"/>
                    <a:pt x="298" y="139"/>
                  </a:cubicBezTo>
                  <a:cubicBezTo>
                    <a:pt x="299" y="136"/>
                    <a:pt x="301" y="133"/>
                    <a:pt x="305" y="133"/>
                  </a:cubicBezTo>
                  <a:cubicBezTo>
                    <a:pt x="308" y="132"/>
                    <a:pt x="312" y="133"/>
                    <a:pt x="314" y="135"/>
                  </a:cubicBezTo>
                  <a:cubicBezTo>
                    <a:pt x="315" y="136"/>
                    <a:pt x="315" y="136"/>
                    <a:pt x="315" y="136"/>
                  </a:cubicBezTo>
                  <a:cubicBezTo>
                    <a:pt x="318" y="134"/>
                    <a:pt x="321" y="127"/>
                    <a:pt x="323" y="122"/>
                  </a:cubicBezTo>
                  <a:cubicBezTo>
                    <a:pt x="325" y="115"/>
                    <a:pt x="329" y="108"/>
                    <a:pt x="333" y="102"/>
                  </a:cubicBezTo>
                  <a:cubicBezTo>
                    <a:pt x="338" y="93"/>
                    <a:pt x="339" y="88"/>
                    <a:pt x="338" y="86"/>
                  </a:cubicBezTo>
                  <a:cubicBezTo>
                    <a:pt x="338" y="85"/>
                    <a:pt x="336" y="84"/>
                    <a:pt x="334" y="83"/>
                  </a:cubicBezTo>
                  <a:cubicBezTo>
                    <a:pt x="332" y="83"/>
                    <a:pt x="329" y="84"/>
                    <a:pt x="325" y="86"/>
                  </a:cubicBezTo>
                  <a:cubicBezTo>
                    <a:pt x="322" y="88"/>
                    <a:pt x="318" y="89"/>
                    <a:pt x="315" y="87"/>
                  </a:cubicBezTo>
                  <a:cubicBezTo>
                    <a:pt x="314" y="86"/>
                    <a:pt x="313" y="86"/>
                    <a:pt x="312" y="85"/>
                  </a:cubicBezTo>
                  <a:cubicBezTo>
                    <a:pt x="310" y="83"/>
                    <a:pt x="308" y="80"/>
                    <a:pt x="308" y="77"/>
                  </a:cubicBezTo>
                  <a:cubicBezTo>
                    <a:pt x="308" y="46"/>
                    <a:pt x="283" y="21"/>
                    <a:pt x="253" y="20"/>
                  </a:cubicBezTo>
                  <a:cubicBezTo>
                    <a:pt x="230" y="24"/>
                    <a:pt x="205" y="26"/>
                    <a:pt x="180" y="26"/>
                  </a:cubicBezTo>
                  <a:cubicBezTo>
                    <a:pt x="155" y="26"/>
                    <a:pt x="130" y="24"/>
                    <a:pt x="107" y="20"/>
                  </a:cubicBezTo>
                  <a:cubicBezTo>
                    <a:pt x="77" y="21"/>
                    <a:pt x="52" y="46"/>
                    <a:pt x="52" y="77"/>
                  </a:cubicBezTo>
                  <a:cubicBezTo>
                    <a:pt x="52" y="80"/>
                    <a:pt x="50" y="83"/>
                    <a:pt x="48" y="85"/>
                  </a:cubicBezTo>
                  <a:cubicBezTo>
                    <a:pt x="47" y="86"/>
                    <a:pt x="46" y="86"/>
                    <a:pt x="45" y="87"/>
                  </a:cubicBezTo>
                  <a:cubicBezTo>
                    <a:pt x="42" y="89"/>
                    <a:pt x="38" y="88"/>
                    <a:pt x="35" y="86"/>
                  </a:cubicBezTo>
                  <a:cubicBezTo>
                    <a:pt x="31" y="84"/>
                    <a:pt x="28" y="83"/>
                    <a:pt x="26" y="83"/>
                  </a:cubicBezTo>
                  <a:cubicBezTo>
                    <a:pt x="24" y="84"/>
                    <a:pt x="22" y="85"/>
                    <a:pt x="22" y="86"/>
                  </a:cubicBezTo>
                  <a:cubicBezTo>
                    <a:pt x="21" y="88"/>
                    <a:pt x="22" y="93"/>
                    <a:pt x="27" y="102"/>
                  </a:cubicBezTo>
                  <a:cubicBezTo>
                    <a:pt x="31" y="108"/>
                    <a:pt x="35" y="115"/>
                    <a:pt x="37" y="122"/>
                  </a:cubicBezTo>
                  <a:cubicBezTo>
                    <a:pt x="39" y="127"/>
                    <a:pt x="43" y="134"/>
                    <a:pt x="45" y="136"/>
                  </a:cubicBezTo>
                  <a:cubicBezTo>
                    <a:pt x="45" y="136"/>
                    <a:pt x="45" y="136"/>
                    <a:pt x="46" y="135"/>
                  </a:cubicBezTo>
                  <a:cubicBezTo>
                    <a:pt x="48" y="133"/>
                    <a:pt x="50" y="132"/>
                    <a:pt x="53"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1"/>
            <p:cNvSpPr>
              <a:spLocks/>
            </p:cNvSpPr>
            <p:nvPr/>
          </p:nvSpPr>
          <p:spPr bwMode="auto">
            <a:xfrm>
              <a:off x="1392650" y="1874768"/>
              <a:ext cx="19059" cy="128872"/>
            </a:xfrm>
            <a:custGeom>
              <a:avLst/>
              <a:gdLst>
                <a:gd name="T0" fmla="*/ 10 w 20"/>
                <a:gd name="T1" fmla="*/ 134 h 134"/>
                <a:gd name="T2" fmla="*/ 0 w 20"/>
                <a:gd name="T3" fmla="*/ 124 h 134"/>
                <a:gd name="T4" fmla="*/ 0 w 20"/>
                <a:gd name="T5" fmla="*/ 10 h 134"/>
                <a:gd name="T6" fmla="*/ 10 w 20"/>
                <a:gd name="T7" fmla="*/ 0 h 134"/>
                <a:gd name="T8" fmla="*/ 20 w 20"/>
                <a:gd name="T9" fmla="*/ 10 h 134"/>
                <a:gd name="T10" fmla="*/ 20 w 20"/>
                <a:gd name="T11" fmla="*/ 124 h 134"/>
                <a:gd name="T12" fmla="*/ 10 w 20"/>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20" h="134">
                  <a:moveTo>
                    <a:pt x="10" y="134"/>
                  </a:moveTo>
                  <a:cubicBezTo>
                    <a:pt x="5" y="134"/>
                    <a:pt x="0" y="130"/>
                    <a:pt x="0" y="124"/>
                  </a:cubicBezTo>
                  <a:cubicBezTo>
                    <a:pt x="0" y="10"/>
                    <a:pt x="0" y="10"/>
                    <a:pt x="0" y="10"/>
                  </a:cubicBezTo>
                  <a:cubicBezTo>
                    <a:pt x="0" y="5"/>
                    <a:pt x="5" y="0"/>
                    <a:pt x="10" y="0"/>
                  </a:cubicBezTo>
                  <a:cubicBezTo>
                    <a:pt x="16" y="0"/>
                    <a:pt x="20" y="5"/>
                    <a:pt x="20" y="10"/>
                  </a:cubicBezTo>
                  <a:cubicBezTo>
                    <a:pt x="20" y="124"/>
                    <a:pt x="20" y="124"/>
                    <a:pt x="20" y="124"/>
                  </a:cubicBezTo>
                  <a:cubicBezTo>
                    <a:pt x="20" y="130"/>
                    <a:pt x="16" y="134"/>
                    <a:pt x="10" y="1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2"/>
            <p:cNvSpPr>
              <a:spLocks noEditPoints="1"/>
            </p:cNvSpPr>
            <p:nvPr/>
          </p:nvSpPr>
          <p:spPr bwMode="auto">
            <a:xfrm>
              <a:off x="1375407" y="1985489"/>
              <a:ext cx="53545" cy="53545"/>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20 h 56"/>
                <a:gd name="T12" fmla="*/ 20 w 56"/>
                <a:gd name="T13" fmla="*/ 28 h 56"/>
                <a:gd name="T14" fmla="*/ 28 w 56"/>
                <a:gd name="T15" fmla="*/ 36 h 56"/>
                <a:gd name="T16" fmla="*/ 36 w 56"/>
                <a:gd name="T17" fmla="*/ 28 h 56"/>
                <a:gd name="T18" fmla="*/ 28 w 56"/>
                <a:gd name="T19"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4"/>
                    <a:pt x="0" y="28"/>
                  </a:cubicBezTo>
                  <a:cubicBezTo>
                    <a:pt x="0" y="13"/>
                    <a:pt x="13" y="0"/>
                    <a:pt x="28" y="0"/>
                  </a:cubicBezTo>
                  <a:cubicBezTo>
                    <a:pt x="44" y="0"/>
                    <a:pt x="56" y="13"/>
                    <a:pt x="56" y="28"/>
                  </a:cubicBezTo>
                  <a:cubicBezTo>
                    <a:pt x="56" y="44"/>
                    <a:pt x="44" y="56"/>
                    <a:pt x="28" y="56"/>
                  </a:cubicBezTo>
                  <a:close/>
                  <a:moveTo>
                    <a:pt x="28" y="20"/>
                  </a:moveTo>
                  <a:cubicBezTo>
                    <a:pt x="24" y="20"/>
                    <a:pt x="20" y="24"/>
                    <a:pt x="20" y="28"/>
                  </a:cubicBezTo>
                  <a:cubicBezTo>
                    <a:pt x="20" y="33"/>
                    <a:pt x="24" y="36"/>
                    <a:pt x="28" y="36"/>
                  </a:cubicBezTo>
                  <a:cubicBezTo>
                    <a:pt x="33" y="36"/>
                    <a:pt x="36" y="33"/>
                    <a:pt x="36" y="28"/>
                  </a:cubicBezTo>
                  <a:cubicBezTo>
                    <a:pt x="36" y="24"/>
                    <a:pt x="33" y="20"/>
                    <a:pt x="2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
            <p:cNvSpPr>
              <a:spLocks noEditPoints="1"/>
            </p:cNvSpPr>
            <p:nvPr/>
          </p:nvSpPr>
          <p:spPr bwMode="auto">
            <a:xfrm>
              <a:off x="1367239" y="2020883"/>
              <a:ext cx="68974" cy="97108"/>
            </a:xfrm>
            <a:custGeom>
              <a:avLst/>
              <a:gdLst>
                <a:gd name="T0" fmla="*/ 62 w 72"/>
                <a:gd name="T1" fmla="*/ 101 h 101"/>
                <a:gd name="T2" fmla="*/ 62 w 72"/>
                <a:gd name="T3" fmla="*/ 101 h 101"/>
                <a:gd name="T4" fmla="*/ 10 w 72"/>
                <a:gd name="T5" fmla="*/ 101 h 101"/>
                <a:gd name="T6" fmla="*/ 2 w 72"/>
                <a:gd name="T7" fmla="*/ 97 h 101"/>
                <a:gd name="T8" fmla="*/ 1 w 72"/>
                <a:gd name="T9" fmla="*/ 88 h 101"/>
                <a:gd name="T10" fmla="*/ 27 w 72"/>
                <a:gd name="T11" fmla="*/ 7 h 101"/>
                <a:gd name="T12" fmla="*/ 36 w 72"/>
                <a:gd name="T13" fmla="*/ 0 h 101"/>
                <a:gd name="T14" fmla="*/ 46 w 72"/>
                <a:gd name="T15" fmla="*/ 7 h 101"/>
                <a:gd name="T16" fmla="*/ 71 w 72"/>
                <a:gd name="T17" fmla="*/ 87 h 101"/>
                <a:gd name="T18" fmla="*/ 72 w 72"/>
                <a:gd name="T19" fmla="*/ 91 h 101"/>
                <a:gd name="T20" fmla="*/ 62 w 72"/>
                <a:gd name="T21" fmla="*/ 101 h 101"/>
                <a:gd name="T22" fmla="*/ 24 w 72"/>
                <a:gd name="T23" fmla="*/ 81 h 101"/>
                <a:gd name="T24" fmla="*/ 48 w 72"/>
                <a:gd name="T25" fmla="*/ 81 h 101"/>
                <a:gd name="T26" fmla="*/ 36 w 72"/>
                <a:gd name="T27" fmla="*/ 43 h 101"/>
                <a:gd name="T28" fmla="*/ 24 w 72"/>
                <a:gd name="T29" fmla="*/ 8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01">
                  <a:moveTo>
                    <a:pt x="62" y="101"/>
                  </a:moveTo>
                  <a:cubicBezTo>
                    <a:pt x="62" y="101"/>
                    <a:pt x="62" y="101"/>
                    <a:pt x="62" y="101"/>
                  </a:cubicBezTo>
                  <a:cubicBezTo>
                    <a:pt x="10" y="101"/>
                    <a:pt x="10" y="101"/>
                    <a:pt x="10" y="101"/>
                  </a:cubicBezTo>
                  <a:cubicBezTo>
                    <a:pt x="7" y="101"/>
                    <a:pt x="4" y="100"/>
                    <a:pt x="2" y="97"/>
                  </a:cubicBezTo>
                  <a:cubicBezTo>
                    <a:pt x="0" y="95"/>
                    <a:pt x="0" y="91"/>
                    <a:pt x="1" y="88"/>
                  </a:cubicBezTo>
                  <a:cubicBezTo>
                    <a:pt x="27" y="7"/>
                    <a:pt x="27" y="7"/>
                    <a:pt x="27" y="7"/>
                  </a:cubicBezTo>
                  <a:cubicBezTo>
                    <a:pt x="28" y="3"/>
                    <a:pt x="32" y="0"/>
                    <a:pt x="36" y="0"/>
                  </a:cubicBezTo>
                  <a:cubicBezTo>
                    <a:pt x="40" y="0"/>
                    <a:pt x="44" y="3"/>
                    <a:pt x="46" y="7"/>
                  </a:cubicBezTo>
                  <a:cubicBezTo>
                    <a:pt x="71" y="87"/>
                    <a:pt x="71" y="87"/>
                    <a:pt x="71" y="87"/>
                  </a:cubicBezTo>
                  <a:cubicBezTo>
                    <a:pt x="72" y="88"/>
                    <a:pt x="72" y="90"/>
                    <a:pt x="72" y="91"/>
                  </a:cubicBezTo>
                  <a:cubicBezTo>
                    <a:pt x="72" y="97"/>
                    <a:pt x="68" y="101"/>
                    <a:pt x="62" y="101"/>
                  </a:cubicBezTo>
                  <a:close/>
                  <a:moveTo>
                    <a:pt x="24" y="81"/>
                  </a:moveTo>
                  <a:cubicBezTo>
                    <a:pt x="48" y="81"/>
                    <a:pt x="48" y="81"/>
                    <a:pt x="48" y="81"/>
                  </a:cubicBezTo>
                  <a:cubicBezTo>
                    <a:pt x="36" y="43"/>
                    <a:pt x="36" y="43"/>
                    <a:pt x="36" y="43"/>
                  </a:cubicBezTo>
                  <a:lnTo>
                    <a:pt x="24"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
            <p:cNvSpPr>
              <a:spLocks noEditPoints="1"/>
            </p:cNvSpPr>
            <p:nvPr/>
          </p:nvSpPr>
          <p:spPr bwMode="auto">
            <a:xfrm>
              <a:off x="1048689" y="2224175"/>
              <a:ext cx="183325" cy="205106"/>
            </a:xfrm>
            <a:custGeom>
              <a:avLst/>
              <a:gdLst>
                <a:gd name="T0" fmla="*/ 96 w 192"/>
                <a:gd name="T1" fmla="*/ 214 h 214"/>
                <a:gd name="T2" fmla="*/ 88 w 192"/>
                <a:gd name="T3" fmla="*/ 211 h 214"/>
                <a:gd name="T4" fmla="*/ 3 w 192"/>
                <a:gd name="T5" fmla="*/ 101 h 214"/>
                <a:gd name="T6" fmla="*/ 1 w 192"/>
                <a:gd name="T7" fmla="*/ 93 h 214"/>
                <a:gd name="T8" fmla="*/ 5 w 192"/>
                <a:gd name="T9" fmla="*/ 87 h 214"/>
                <a:gd name="T10" fmla="*/ 23 w 192"/>
                <a:gd name="T11" fmla="*/ 54 h 214"/>
                <a:gd name="T12" fmla="*/ 28 w 192"/>
                <a:gd name="T13" fmla="*/ 10 h 214"/>
                <a:gd name="T14" fmla="*/ 33 w 192"/>
                <a:gd name="T15" fmla="*/ 1 h 214"/>
                <a:gd name="T16" fmla="*/ 44 w 192"/>
                <a:gd name="T17" fmla="*/ 2 h 214"/>
                <a:gd name="T18" fmla="*/ 96 w 192"/>
                <a:gd name="T19" fmla="*/ 18 h 214"/>
                <a:gd name="T20" fmla="*/ 149 w 192"/>
                <a:gd name="T21" fmla="*/ 2 h 214"/>
                <a:gd name="T22" fmla="*/ 159 w 192"/>
                <a:gd name="T23" fmla="*/ 1 h 214"/>
                <a:gd name="T24" fmla="*/ 164 w 192"/>
                <a:gd name="T25" fmla="*/ 10 h 214"/>
                <a:gd name="T26" fmla="*/ 169 w 192"/>
                <a:gd name="T27" fmla="*/ 54 h 214"/>
                <a:gd name="T28" fmla="*/ 187 w 192"/>
                <a:gd name="T29" fmla="*/ 87 h 214"/>
                <a:gd name="T30" fmla="*/ 191 w 192"/>
                <a:gd name="T31" fmla="*/ 93 h 214"/>
                <a:gd name="T32" fmla="*/ 189 w 192"/>
                <a:gd name="T33" fmla="*/ 101 h 214"/>
                <a:gd name="T34" fmla="*/ 104 w 192"/>
                <a:gd name="T35" fmla="*/ 211 h 214"/>
                <a:gd name="T36" fmla="*/ 96 w 192"/>
                <a:gd name="T37" fmla="*/ 214 h 214"/>
                <a:gd name="T38" fmla="*/ 25 w 192"/>
                <a:gd name="T39" fmla="*/ 97 h 214"/>
                <a:gd name="T40" fmla="*/ 96 w 192"/>
                <a:gd name="T41" fmla="*/ 188 h 214"/>
                <a:gd name="T42" fmla="*/ 167 w 192"/>
                <a:gd name="T43" fmla="*/ 97 h 214"/>
                <a:gd name="T44" fmla="*/ 149 w 192"/>
                <a:gd name="T45" fmla="*/ 58 h 214"/>
                <a:gd name="T46" fmla="*/ 145 w 192"/>
                <a:gd name="T47" fmla="*/ 27 h 214"/>
                <a:gd name="T48" fmla="*/ 96 w 192"/>
                <a:gd name="T49" fmla="*/ 38 h 214"/>
                <a:gd name="T50" fmla="*/ 47 w 192"/>
                <a:gd name="T51" fmla="*/ 27 h 214"/>
                <a:gd name="T52" fmla="*/ 43 w 192"/>
                <a:gd name="T53" fmla="*/ 58 h 214"/>
                <a:gd name="T54" fmla="*/ 25 w 192"/>
                <a:gd name="T55" fmla="*/ 9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214">
                  <a:moveTo>
                    <a:pt x="96" y="214"/>
                  </a:moveTo>
                  <a:cubicBezTo>
                    <a:pt x="93" y="214"/>
                    <a:pt x="90" y="213"/>
                    <a:pt x="88" y="211"/>
                  </a:cubicBezTo>
                  <a:cubicBezTo>
                    <a:pt x="3" y="101"/>
                    <a:pt x="3" y="101"/>
                    <a:pt x="3" y="101"/>
                  </a:cubicBezTo>
                  <a:cubicBezTo>
                    <a:pt x="1" y="99"/>
                    <a:pt x="0" y="96"/>
                    <a:pt x="1" y="93"/>
                  </a:cubicBezTo>
                  <a:cubicBezTo>
                    <a:pt x="1" y="91"/>
                    <a:pt x="3" y="88"/>
                    <a:pt x="5" y="87"/>
                  </a:cubicBezTo>
                  <a:cubicBezTo>
                    <a:pt x="13" y="82"/>
                    <a:pt x="20" y="70"/>
                    <a:pt x="23" y="54"/>
                  </a:cubicBezTo>
                  <a:cubicBezTo>
                    <a:pt x="26" y="42"/>
                    <a:pt x="28" y="27"/>
                    <a:pt x="28" y="10"/>
                  </a:cubicBezTo>
                  <a:cubicBezTo>
                    <a:pt x="28" y="6"/>
                    <a:pt x="30" y="3"/>
                    <a:pt x="33" y="1"/>
                  </a:cubicBezTo>
                  <a:cubicBezTo>
                    <a:pt x="37" y="0"/>
                    <a:pt x="40" y="0"/>
                    <a:pt x="44" y="2"/>
                  </a:cubicBezTo>
                  <a:cubicBezTo>
                    <a:pt x="60" y="13"/>
                    <a:pt x="78" y="18"/>
                    <a:pt x="96" y="18"/>
                  </a:cubicBezTo>
                  <a:cubicBezTo>
                    <a:pt x="114" y="18"/>
                    <a:pt x="132" y="13"/>
                    <a:pt x="149" y="2"/>
                  </a:cubicBezTo>
                  <a:cubicBezTo>
                    <a:pt x="152" y="0"/>
                    <a:pt x="156" y="0"/>
                    <a:pt x="159" y="1"/>
                  </a:cubicBezTo>
                  <a:cubicBezTo>
                    <a:pt x="162" y="3"/>
                    <a:pt x="164" y="6"/>
                    <a:pt x="164" y="10"/>
                  </a:cubicBezTo>
                  <a:cubicBezTo>
                    <a:pt x="164" y="27"/>
                    <a:pt x="166" y="42"/>
                    <a:pt x="169" y="54"/>
                  </a:cubicBezTo>
                  <a:cubicBezTo>
                    <a:pt x="172" y="70"/>
                    <a:pt x="179" y="82"/>
                    <a:pt x="187" y="87"/>
                  </a:cubicBezTo>
                  <a:cubicBezTo>
                    <a:pt x="189" y="88"/>
                    <a:pt x="191" y="91"/>
                    <a:pt x="191" y="93"/>
                  </a:cubicBezTo>
                  <a:cubicBezTo>
                    <a:pt x="192" y="96"/>
                    <a:pt x="191" y="99"/>
                    <a:pt x="189" y="101"/>
                  </a:cubicBezTo>
                  <a:cubicBezTo>
                    <a:pt x="104" y="211"/>
                    <a:pt x="104" y="211"/>
                    <a:pt x="104" y="211"/>
                  </a:cubicBezTo>
                  <a:cubicBezTo>
                    <a:pt x="102" y="213"/>
                    <a:pt x="99" y="214"/>
                    <a:pt x="96" y="214"/>
                  </a:cubicBezTo>
                  <a:close/>
                  <a:moveTo>
                    <a:pt x="25" y="97"/>
                  </a:moveTo>
                  <a:cubicBezTo>
                    <a:pt x="96" y="188"/>
                    <a:pt x="96" y="188"/>
                    <a:pt x="96" y="188"/>
                  </a:cubicBezTo>
                  <a:cubicBezTo>
                    <a:pt x="167" y="97"/>
                    <a:pt x="167" y="97"/>
                    <a:pt x="167" y="97"/>
                  </a:cubicBezTo>
                  <a:cubicBezTo>
                    <a:pt x="159" y="88"/>
                    <a:pt x="153" y="75"/>
                    <a:pt x="149" y="58"/>
                  </a:cubicBezTo>
                  <a:cubicBezTo>
                    <a:pt x="147" y="49"/>
                    <a:pt x="146" y="39"/>
                    <a:pt x="145" y="27"/>
                  </a:cubicBezTo>
                  <a:cubicBezTo>
                    <a:pt x="129" y="34"/>
                    <a:pt x="113" y="38"/>
                    <a:pt x="96" y="38"/>
                  </a:cubicBezTo>
                  <a:cubicBezTo>
                    <a:pt x="79" y="38"/>
                    <a:pt x="63" y="34"/>
                    <a:pt x="47" y="27"/>
                  </a:cubicBezTo>
                  <a:cubicBezTo>
                    <a:pt x="47" y="39"/>
                    <a:pt x="45" y="49"/>
                    <a:pt x="43" y="58"/>
                  </a:cubicBezTo>
                  <a:cubicBezTo>
                    <a:pt x="39" y="75"/>
                    <a:pt x="33" y="88"/>
                    <a:pt x="25" y="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5"/>
            <p:cNvSpPr>
              <a:spLocks noEditPoints="1"/>
            </p:cNvSpPr>
            <p:nvPr/>
          </p:nvSpPr>
          <p:spPr bwMode="auto">
            <a:xfrm>
              <a:off x="1111310" y="1861155"/>
              <a:ext cx="58083" cy="47193"/>
            </a:xfrm>
            <a:custGeom>
              <a:avLst/>
              <a:gdLst>
                <a:gd name="T0" fmla="*/ 30 w 60"/>
                <a:gd name="T1" fmla="*/ 50 h 50"/>
                <a:gd name="T2" fmla="*/ 0 w 60"/>
                <a:gd name="T3" fmla="*/ 25 h 50"/>
                <a:gd name="T4" fmla="*/ 30 w 60"/>
                <a:gd name="T5" fmla="*/ 0 h 50"/>
                <a:gd name="T6" fmla="*/ 60 w 60"/>
                <a:gd name="T7" fmla="*/ 25 h 50"/>
                <a:gd name="T8" fmla="*/ 30 w 60"/>
                <a:gd name="T9" fmla="*/ 50 h 50"/>
                <a:gd name="T10" fmla="*/ 30 w 60"/>
                <a:gd name="T11" fmla="*/ 20 h 50"/>
                <a:gd name="T12" fmla="*/ 20 w 60"/>
                <a:gd name="T13" fmla="*/ 25 h 50"/>
                <a:gd name="T14" fmla="*/ 30 w 60"/>
                <a:gd name="T15" fmla="*/ 30 h 50"/>
                <a:gd name="T16" fmla="*/ 40 w 60"/>
                <a:gd name="T17" fmla="*/ 25 h 50"/>
                <a:gd name="T18" fmla="*/ 30 w 60"/>
                <a:gd name="T1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0">
                  <a:moveTo>
                    <a:pt x="30" y="50"/>
                  </a:moveTo>
                  <a:cubicBezTo>
                    <a:pt x="13" y="50"/>
                    <a:pt x="0" y="39"/>
                    <a:pt x="0" y="25"/>
                  </a:cubicBezTo>
                  <a:cubicBezTo>
                    <a:pt x="0" y="11"/>
                    <a:pt x="13" y="0"/>
                    <a:pt x="30" y="0"/>
                  </a:cubicBezTo>
                  <a:cubicBezTo>
                    <a:pt x="47" y="0"/>
                    <a:pt x="60" y="11"/>
                    <a:pt x="60" y="25"/>
                  </a:cubicBezTo>
                  <a:cubicBezTo>
                    <a:pt x="60" y="39"/>
                    <a:pt x="47" y="50"/>
                    <a:pt x="30" y="50"/>
                  </a:cubicBezTo>
                  <a:close/>
                  <a:moveTo>
                    <a:pt x="30" y="20"/>
                  </a:moveTo>
                  <a:cubicBezTo>
                    <a:pt x="24" y="20"/>
                    <a:pt x="20" y="24"/>
                    <a:pt x="20" y="25"/>
                  </a:cubicBezTo>
                  <a:cubicBezTo>
                    <a:pt x="20" y="26"/>
                    <a:pt x="24" y="30"/>
                    <a:pt x="30" y="30"/>
                  </a:cubicBezTo>
                  <a:cubicBezTo>
                    <a:pt x="36" y="30"/>
                    <a:pt x="40" y="27"/>
                    <a:pt x="40" y="25"/>
                  </a:cubicBezTo>
                  <a:cubicBezTo>
                    <a:pt x="40" y="24"/>
                    <a:pt x="36" y="20"/>
                    <a:pt x="3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6"/>
            <p:cNvSpPr>
              <a:spLocks/>
            </p:cNvSpPr>
            <p:nvPr/>
          </p:nvSpPr>
          <p:spPr bwMode="auto">
            <a:xfrm>
              <a:off x="1151242" y="1874768"/>
              <a:ext cx="258652" cy="19966"/>
            </a:xfrm>
            <a:custGeom>
              <a:avLst/>
              <a:gdLst>
                <a:gd name="T0" fmla="*/ 260 w 270"/>
                <a:gd name="T1" fmla="*/ 20 h 20"/>
                <a:gd name="T2" fmla="*/ 10 w 270"/>
                <a:gd name="T3" fmla="*/ 20 h 20"/>
                <a:gd name="T4" fmla="*/ 0 w 270"/>
                <a:gd name="T5" fmla="*/ 10 h 20"/>
                <a:gd name="T6" fmla="*/ 10 w 270"/>
                <a:gd name="T7" fmla="*/ 0 h 20"/>
                <a:gd name="T8" fmla="*/ 260 w 270"/>
                <a:gd name="T9" fmla="*/ 0 h 20"/>
                <a:gd name="T10" fmla="*/ 270 w 270"/>
                <a:gd name="T11" fmla="*/ 10 h 20"/>
                <a:gd name="T12" fmla="*/ 260 w 27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70" h="20">
                  <a:moveTo>
                    <a:pt x="260" y="20"/>
                  </a:moveTo>
                  <a:cubicBezTo>
                    <a:pt x="10" y="20"/>
                    <a:pt x="10" y="20"/>
                    <a:pt x="10" y="20"/>
                  </a:cubicBezTo>
                  <a:cubicBezTo>
                    <a:pt x="5" y="20"/>
                    <a:pt x="0" y="16"/>
                    <a:pt x="0" y="10"/>
                  </a:cubicBezTo>
                  <a:cubicBezTo>
                    <a:pt x="0" y="5"/>
                    <a:pt x="5" y="0"/>
                    <a:pt x="10" y="0"/>
                  </a:cubicBezTo>
                  <a:cubicBezTo>
                    <a:pt x="260" y="0"/>
                    <a:pt x="260" y="0"/>
                    <a:pt x="260" y="0"/>
                  </a:cubicBezTo>
                  <a:cubicBezTo>
                    <a:pt x="265" y="0"/>
                    <a:pt x="270" y="5"/>
                    <a:pt x="270" y="10"/>
                  </a:cubicBezTo>
                  <a:cubicBezTo>
                    <a:pt x="270" y="16"/>
                    <a:pt x="265" y="20"/>
                    <a:pt x="26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7" name="Group 96">
            <a:extLst>
              <a:ext uri="{C183D7F6-B498-43B3-948B-1728B52AA6E4}">
                <adec:decorative xmlns:adec="http://schemas.microsoft.com/office/drawing/2017/decorative" val="1"/>
              </a:ext>
            </a:extLst>
          </p:cNvPr>
          <p:cNvGrpSpPr/>
          <p:nvPr/>
        </p:nvGrpSpPr>
        <p:grpSpPr>
          <a:xfrm>
            <a:off x="1571420" y="3395505"/>
            <a:ext cx="639823" cy="659789"/>
            <a:chOff x="4138898" y="1794903"/>
            <a:chExt cx="639823" cy="659789"/>
          </a:xfrm>
          <a:solidFill>
            <a:schemeClr val="accent1">
              <a:lumMod val="60000"/>
              <a:lumOff val="40000"/>
            </a:schemeClr>
          </a:solidFill>
        </p:grpSpPr>
        <p:sp>
          <p:nvSpPr>
            <p:cNvPr id="98" name="Freeform 54"/>
            <p:cNvSpPr>
              <a:spLocks noEditPoints="1"/>
            </p:cNvSpPr>
            <p:nvPr/>
          </p:nvSpPr>
          <p:spPr bwMode="auto">
            <a:xfrm>
              <a:off x="4600841" y="1881121"/>
              <a:ext cx="121612" cy="136133"/>
            </a:xfrm>
            <a:custGeom>
              <a:avLst/>
              <a:gdLst>
                <a:gd name="T0" fmla="*/ 63 w 127"/>
                <a:gd name="T1" fmla="*/ 142 h 142"/>
                <a:gd name="T2" fmla="*/ 16 w 127"/>
                <a:gd name="T3" fmla="*/ 116 h 142"/>
                <a:gd name="T4" fmla="*/ 0 w 127"/>
                <a:gd name="T5" fmla="*/ 67 h 142"/>
                <a:gd name="T6" fmla="*/ 16 w 127"/>
                <a:gd name="T7" fmla="*/ 21 h 142"/>
                <a:gd name="T8" fmla="*/ 63 w 127"/>
                <a:gd name="T9" fmla="*/ 0 h 142"/>
                <a:gd name="T10" fmla="*/ 127 w 127"/>
                <a:gd name="T11" fmla="*/ 67 h 142"/>
                <a:gd name="T12" fmla="*/ 63 w 127"/>
                <a:gd name="T13" fmla="*/ 142 h 142"/>
                <a:gd name="T14" fmla="*/ 63 w 127"/>
                <a:gd name="T15" fmla="*/ 20 h 142"/>
                <a:gd name="T16" fmla="*/ 31 w 127"/>
                <a:gd name="T17" fmla="*/ 34 h 142"/>
                <a:gd name="T18" fmla="*/ 20 w 127"/>
                <a:gd name="T19" fmla="*/ 67 h 142"/>
                <a:gd name="T20" fmla="*/ 32 w 127"/>
                <a:gd name="T21" fmla="*/ 104 h 142"/>
                <a:gd name="T22" fmla="*/ 63 w 127"/>
                <a:gd name="T23" fmla="*/ 122 h 142"/>
                <a:gd name="T24" fmla="*/ 107 w 127"/>
                <a:gd name="T25" fmla="*/ 67 h 142"/>
                <a:gd name="T26" fmla="*/ 63 w 127"/>
                <a:gd name="T27"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42">
                  <a:moveTo>
                    <a:pt x="63" y="142"/>
                  </a:moveTo>
                  <a:cubicBezTo>
                    <a:pt x="45" y="142"/>
                    <a:pt x="28" y="133"/>
                    <a:pt x="16" y="116"/>
                  </a:cubicBezTo>
                  <a:cubicBezTo>
                    <a:pt x="6" y="102"/>
                    <a:pt x="0" y="85"/>
                    <a:pt x="0" y="67"/>
                  </a:cubicBezTo>
                  <a:cubicBezTo>
                    <a:pt x="0" y="49"/>
                    <a:pt x="6" y="33"/>
                    <a:pt x="16" y="21"/>
                  </a:cubicBezTo>
                  <a:cubicBezTo>
                    <a:pt x="28" y="7"/>
                    <a:pt x="45" y="0"/>
                    <a:pt x="63" y="0"/>
                  </a:cubicBezTo>
                  <a:cubicBezTo>
                    <a:pt x="99" y="0"/>
                    <a:pt x="127" y="29"/>
                    <a:pt x="127" y="67"/>
                  </a:cubicBezTo>
                  <a:cubicBezTo>
                    <a:pt x="127" y="108"/>
                    <a:pt x="98" y="142"/>
                    <a:pt x="63" y="142"/>
                  </a:cubicBezTo>
                  <a:close/>
                  <a:moveTo>
                    <a:pt x="63" y="20"/>
                  </a:moveTo>
                  <a:cubicBezTo>
                    <a:pt x="51" y="20"/>
                    <a:pt x="39" y="25"/>
                    <a:pt x="31" y="34"/>
                  </a:cubicBezTo>
                  <a:cubicBezTo>
                    <a:pt x="24" y="43"/>
                    <a:pt x="20" y="54"/>
                    <a:pt x="20" y="67"/>
                  </a:cubicBezTo>
                  <a:cubicBezTo>
                    <a:pt x="20" y="80"/>
                    <a:pt x="24" y="94"/>
                    <a:pt x="32" y="104"/>
                  </a:cubicBezTo>
                  <a:cubicBezTo>
                    <a:pt x="40" y="116"/>
                    <a:pt x="52" y="122"/>
                    <a:pt x="63" y="122"/>
                  </a:cubicBezTo>
                  <a:cubicBezTo>
                    <a:pt x="86" y="122"/>
                    <a:pt x="107" y="96"/>
                    <a:pt x="107" y="67"/>
                  </a:cubicBezTo>
                  <a:cubicBezTo>
                    <a:pt x="107" y="40"/>
                    <a:pt x="88" y="20"/>
                    <a:pt x="6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55"/>
            <p:cNvSpPr>
              <a:spLocks/>
            </p:cNvSpPr>
            <p:nvPr/>
          </p:nvSpPr>
          <p:spPr bwMode="auto">
            <a:xfrm>
              <a:off x="4583598" y="2019976"/>
              <a:ext cx="49915" cy="19059"/>
            </a:xfrm>
            <a:custGeom>
              <a:avLst/>
              <a:gdLst>
                <a:gd name="T0" fmla="*/ 42 w 52"/>
                <a:gd name="T1" fmla="*/ 20 h 20"/>
                <a:gd name="T2" fmla="*/ 10 w 52"/>
                <a:gd name="T3" fmla="*/ 20 h 20"/>
                <a:gd name="T4" fmla="*/ 0 w 52"/>
                <a:gd name="T5" fmla="*/ 10 h 20"/>
                <a:gd name="T6" fmla="*/ 10 w 52"/>
                <a:gd name="T7" fmla="*/ 0 h 20"/>
                <a:gd name="T8" fmla="*/ 42 w 52"/>
                <a:gd name="T9" fmla="*/ 0 h 20"/>
                <a:gd name="T10" fmla="*/ 52 w 52"/>
                <a:gd name="T11" fmla="*/ 10 h 20"/>
                <a:gd name="T12" fmla="*/ 42 w 5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2" h="20">
                  <a:moveTo>
                    <a:pt x="42" y="20"/>
                  </a:moveTo>
                  <a:cubicBezTo>
                    <a:pt x="10" y="20"/>
                    <a:pt x="10" y="20"/>
                    <a:pt x="10" y="20"/>
                  </a:cubicBezTo>
                  <a:cubicBezTo>
                    <a:pt x="4" y="20"/>
                    <a:pt x="0" y="16"/>
                    <a:pt x="0" y="10"/>
                  </a:cubicBezTo>
                  <a:cubicBezTo>
                    <a:pt x="0" y="5"/>
                    <a:pt x="4" y="0"/>
                    <a:pt x="10" y="0"/>
                  </a:cubicBezTo>
                  <a:cubicBezTo>
                    <a:pt x="42" y="0"/>
                    <a:pt x="42" y="0"/>
                    <a:pt x="42" y="0"/>
                  </a:cubicBezTo>
                  <a:cubicBezTo>
                    <a:pt x="47" y="0"/>
                    <a:pt x="52" y="5"/>
                    <a:pt x="52" y="10"/>
                  </a:cubicBezTo>
                  <a:cubicBezTo>
                    <a:pt x="52" y="16"/>
                    <a:pt x="47" y="20"/>
                    <a:pt x="42"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56"/>
            <p:cNvSpPr>
              <a:spLocks/>
            </p:cNvSpPr>
            <p:nvPr/>
          </p:nvSpPr>
          <p:spPr bwMode="auto">
            <a:xfrm>
              <a:off x="4712470" y="2088042"/>
              <a:ext cx="19059" cy="137040"/>
            </a:xfrm>
            <a:custGeom>
              <a:avLst/>
              <a:gdLst>
                <a:gd name="T0" fmla="*/ 10 w 20"/>
                <a:gd name="T1" fmla="*/ 143 h 143"/>
                <a:gd name="T2" fmla="*/ 0 w 20"/>
                <a:gd name="T3" fmla="*/ 133 h 143"/>
                <a:gd name="T4" fmla="*/ 0 w 20"/>
                <a:gd name="T5" fmla="*/ 10 h 143"/>
                <a:gd name="T6" fmla="*/ 10 w 20"/>
                <a:gd name="T7" fmla="*/ 0 h 143"/>
                <a:gd name="T8" fmla="*/ 20 w 20"/>
                <a:gd name="T9" fmla="*/ 10 h 143"/>
                <a:gd name="T10" fmla="*/ 20 w 20"/>
                <a:gd name="T11" fmla="*/ 133 h 143"/>
                <a:gd name="T12" fmla="*/ 10 w 20"/>
                <a:gd name="T13" fmla="*/ 143 h 143"/>
              </a:gdLst>
              <a:ahLst/>
              <a:cxnLst>
                <a:cxn ang="0">
                  <a:pos x="T0" y="T1"/>
                </a:cxn>
                <a:cxn ang="0">
                  <a:pos x="T2" y="T3"/>
                </a:cxn>
                <a:cxn ang="0">
                  <a:pos x="T4" y="T5"/>
                </a:cxn>
                <a:cxn ang="0">
                  <a:pos x="T6" y="T7"/>
                </a:cxn>
                <a:cxn ang="0">
                  <a:pos x="T8" y="T9"/>
                </a:cxn>
                <a:cxn ang="0">
                  <a:pos x="T10" y="T11"/>
                </a:cxn>
                <a:cxn ang="0">
                  <a:pos x="T12" y="T13"/>
                </a:cxn>
              </a:cxnLst>
              <a:rect l="0" t="0" r="r" b="b"/>
              <a:pathLst>
                <a:path w="20" h="143">
                  <a:moveTo>
                    <a:pt x="10" y="143"/>
                  </a:moveTo>
                  <a:cubicBezTo>
                    <a:pt x="5" y="143"/>
                    <a:pt x="0" y="138"/>
                    <a:pt x="0" y="133"/>
                  </a:cubicBezTo>
                  <a:cubicBezTo>
                    <a:pt x="0" y="10"/>
                    <a:pt x="0" y="10"/>
                    <a:pt x="0" y="10"/>
                  </a:cubicBezTo>
                  <a:cubicBezTo>
                    <a:pt x="0" y="4"/>
                    <a:pt x="5" y="0"/>
                    <a:pt x="10" y="0"/>
                  </a:cubicBezTo>
                  <a:cubicBezTo>
                    <a:pt x="16" y="0"/>
                    <a:pt x="20" y="4"/>
                    <a:pt x="20" y="10"/>
                  </a:cubicBezTo>
                  <a:cubicBezTo>
                    <a:pt x="20" y="133"/>
                    <a:pt x="20" y="133"/>
                    <a:pt x="20" y="133"/>
                  </a:cubicBezTo>
                  <a:cubicBezTo>
                    <a:pt x="20" y="138"/>
                    <a:pt x="16" y="143"/>
                    <a:pt x="1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57"/>
            <p:cNvSpPr>
              <a:spLocks/>
            </p:cNvSpPr>
            <p:nvPr/>
          </p:nvSpPr>
          <p:spPr bwMode="auto">
            <a:xfrm>
              <a:off x="4591766" y="2096210"/>
              <a:ext cx="19059" cy="64436"/>
            </a:xfrm>
            <a:custGeom>
              <a:avLst/>
              <a:gdLst>
                <a:gd name="T0" fmla="*/ 10 w 20"/>
                <a:gd name="T1" fmla="*/ 67 h 67"/>
                <a:gd name="T2" fmla="*/ 0 w 20"/>
                <a:gd name="T3" fmla="*/ 57 h 67"/>
                <a:gd name="T4" fmla="*/ 0 w 20"/>
                <a:gd name="T5" fmla="*/ 10 h 67"/>
                <a:gd name="T6" fmla="*/ 10 w 20"/>
                <a:gd name="T7" fmla="*/ 0 h 67"/>
                <a:gd name="T8" fmla="*/ 20 w 20"/>
                <a:gd name="T9" fmla="*/ 10 h 67"/>
                <a:gd name="T10" fmla="*/ 20 w 20"/>
                <a:gd name="T11" fmla="*/ 57 h 67"/>
                <a:gd name="T12" fmla="*/ 10 w 20"/>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20" h="67">
                  <a:moveTo>
                    <a:pt x="10" y="67"/>
                  </a:moveTo>
                  <a:cubicBezTo>
                    <a:pt x="5" y="67"/>
                    <a:pt x="0" y="62"/>
                    <a:pt x="0" y="57"/>
                  </a:cubicBezTo>
                  <a:cubicBezTo>
                    <a:pt x="0" y="10"/>
                    <a:pt x="0" y="10"/>
                    <a:pt x="0" y="10"/>
                  </a:cubicBezTo>
                  <a:cubicBezTo>
                    <a:pt x="0" y="5"/>
                    <a:pt x="5" y="0"/>
                    <a:pt x="10" y="0"/>
                  </a:cubicBezTo>
                  <a:cubicBezTo>
                    <a:pt x="16" y="0"/>
                    <a:pt x="20" y="5"/>
                    <a:pt x="20" y="10"/>
                  </a:cubicBezTo>
                  <a:cubicBezTo>
                    <a:pt x="20" y="57"/>
                    <a:pt x="20" y="57"/>
                    <a:pt x="20" y="57"/>
                  </a:cubicBezTo>
                  <a:cubicBezTo>
                    <a:pt x="20" y="62"/>
                    <a:pt x="16" y="67"/>
                    <a:pt x="10"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58"/>
            <p:cNvSpPr>
              <a:spLocks/>
            </p:cNvSpPr>
            <p:nvPr/>
          </p:nvSpPr>
          <p:spPr bwMode="auto">
            <a:xfrm>
              <a:off x="4651664" y="2218729"/>
              <a:ext cx="19059" cy="210552"/>
            </a:xfrm>
            <a:custGeom>
              <a:avLst/>
              <a:gdLst>
                <a:gd name="T0" fmla="*/ 10 w 20"/>
                <a:gd name="T1" fmla="*/ 219 h 219"/>
                <a:gd name="T2" fmla="*/ 9 w 20"/>
                <a:gd name="T3" fmla="*/ 218 h 219"/>
                <a:gd name="T4" fmla="*/ 0 w 20"/>
                <a:gd name="T5" fmla="*/ 207 h 219"/>
                <a:gd name="T6" fmla="*/ 0 w 20"/>
                <a:gd name="T7" fmla="*/ 207 h 219"/>
                <a:gd name="T8" fmla="*/ 0 w 20"/>
                <a:gd name="T9" fmla="*/ 10 h 219"/>
                <a:gd name="T10" fmla="*/ 10 w 20"/>
                <a:gd name="T11" fmla="*/ 0 h 219"/>
                <a:gd name="T12" fmla="*/ 20 w 20"/>
                <a:gd name="T13" fmla="*/ 10 h 219"/>
                <a:gd name="T14" fmla="*/ 20 w 20"/>
                <a:gd name="T15" fmla="*/ 207 h 219"/>
                <a:gd name="T16" fmla="*/ 20 w 20"/>
                <a:gd name="T17" fmla="*/ 210 h 219"/>
                <a:gd name="T18" fmla="*/ 10 w 20"/>
                <a:gd name="T19"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9">
                  <a:moveTo>
                    <a:pt x="10" y="219"/>
                  </a:moveTo>
                  <a:cubicBezTo>
                    <a:pt x="10" y="219"/>
                    <a:pt x="9" y="219"/>
                    <a:pt x="9" y="218"/>
                  </a:cubicBezTo>
                  <a:cubicBezTo>
                    <a:pt x="4" y="218"/>
                    <a:pt x="0" y="213"/>
                    <a:pt x="0" y="207"/>
                  </a:cubicBezTo>
                  <a:cubicBezTo>
                    <a:pt x="0" y="207"/>
                    <a:pt x="0" y="207"/>
                    <a:pt x="0" y="207"/>
                  </a:cubicBezTo>
                  <a:cubicBezTo>
                    <a:pt x="0" y="10"/>
                    <a:pt x="0" y="10"/>
                    <a:pt x="0" y="10"/>
                  </a:cubicBezTo>
                  <a:cubicBezTo>
                    <a:pt x="0" y="4"/>
                    <a:pt x="5" y="0"/>
                    <a:pt x="10" y="0"/>
                  </a:cubicBezTo>
                  <a:cubicBezTo>
                    <a:pt x="16" y="0"/>
                    <a:pt x="20" y="4"/>
                    <a:pt x="20" y="10"/>
                  </a:cubicBezTo>
                  <a:cubicBezTo>
                    <a:pt x="20" y="207"/>
                    <a:pt x="20" y="207"/>
                    <a:pt x="20" y="207"/>
                  </a:cubicBezTo>
                  <a:cubicBezTo>
                    <a:pt x="20" y="208"/>
                    <a:pt x="20" y="209"/>
                    <a:pt x="20" y="210"/>
                  </a:cubicBezTo>
                  <a:cubicBezTo>
                    <a:pt x="20" y="215"/>
                    <a:pt x="15" y="219"/>
                    <a:pt x="10" y="2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59"/>
            <p:cNvSpPr>
              <a:spLocks/>
            </p:cNvSpPr>
            <p:nvPr/>
          </p:nvSpPr>
          <p:spPr bwMode="auto">
            <a:xfrm>
              <a:off x="4651664" y="2218729"/>
              <a:ext cx="19966" cy="210552"/>
            </a:xfrm>
            <a:custGeom>
              <a:avLst/>
              <a:gdLst>
                <a:gd name="T0" fmla="*/ 10 w 21"/>
                <a:gd name="T1" fmla="*/ 219 h 219"/>
                <a:gd name="T2" fmla="*/ 1 w 21"/>
                <a:gd name="T3" fmla="*/ 211 h 219"/>
                <a:gd name="T4" fmla="*/ 0 w 21"/>
                <a:gd name="T5" fmla="*/ 207 h 219"/>
                <a:gd name="T6" fmla="*/ 0 w 21"/>
                <a:gd name="T7" fmla="*/ 10 h 219"/>
                <a:gd name="T8" fmla="*/ 10 w 21"/>
                <a:gd name="T9" fmla="*/ 0 h 219"/>
                <a:gd name="T10" fmla="*/ 20 w 21"/>
                <a:gd name="T11" fmla="*/ 10 h 219"/>
                <a:gd name="T12" fmla="*/ 20 w 21"/>
                <a:gd name="T13" fmla="*/ 207 h 219"/>
                <a:gd name="T14" fmla="*/ 12 w 21"/>
                <a:gd name="T15" fmla="*/ 218 h 219"/>
                <a:gd name="T16" fmla="*/ 10 w 21"/>
                <a:gd name="T17"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9">
                  <a:moveTo>
                    <a:pt x="10" y="219"/>
                  </a:moveTo>
                  <a:cubicBezTo>
                    <a:pt x="6" y="219"/>
                    <a:pt x="1" y="215"/>
                    <a:pt x="1" y="211"/>
                  </a:cubicBezTo>
                  <a:cubicBezTo>
                    <a:pt x="0" y="209"/>
                    <a:pt x="0" y="208"/>
                    <a:pt x="0" y="207"/>
                  </a:cubicBezTo>
                  <a:cubicBezTo>
                    <a:pt x="0" y="10"/>
                    <a:pt x="0" y="10"/>
                    <a:pt x="0" y="10"/>
                  </a:cubicBezTo>
                  <a:cubicBezTo>
                    <a:pt x="0" y="4"/>
                    <a:pt x="5" y="0"/>
                    <a:pt x="10" y="0"/>
                  </a:cubicBezTo>
                  <a:cubicBezTo>
                    <a:pt x="16" y="0"/>
                    <a:pt x="20" y="4"/>
                    <a:pt x="20" y="10"/>
                  </a:cubicBezTo>
                  <a:cubicBezTo>
                    <a:pt x="20" y="207"/>
                    <a:pt x="20" y="207"/>
                    <a:pt x="20" y="207"/>
                  </a:cubicBezTo>
                  <a:cubicBezTo>
                    <a:pt x="21" y="212"/>
                    <a:pt x="18" y="217"/>
                    <a:pt x="12" y="218"/>
                  </a:cubicBezTo>
                  <a:cubicBezTo>
                    <a:pt x="12" y="218"/>
                    <a:pt x="11" y="219"/>
                    <a:pt x="10" y="2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60"/>
            <p:cNvSpPr>
              <a:spLocks/>
            </p:cNvSpPr>
            <p:nvPr/>
          </p:nvSpPr>
          <p:spPr bwMode="auto">
            <a:xfrm>
              <a:off x="4712470" y="2200578"/>
              <a:ext cx="19059" cy="24504"/>
            </a:xfrm>
            <a:custGeom>
              <a:avLst/>
              <a:gdLst>
                <a:gd name="T0" fmla="*/ 10 w 20"/>
                <a:gd name="T1" fmla="*/ 25 h 25"/>
                <a:gd name="T2" fmla="*/ 0 w 20"/>
                <a:gd name="T3" fmla="*/ 15 h 25"/>
                <a:gd name="T4" fmla="*/ 0 w 20"/>
                <a:gd name="T5" fmla="*/ 10 h 25"/>
                <a:gd name="T6" fmla="*/ 10 w 20"/>
                <a:gd name="T7" fmla="*/ 0 h 25"/>
                <a:gd name="T8" fmla="*/ 20 w 20"/>
                <a:gd name="T9" fmla="*/ 10 h 25"/>
                <a:gd name="T10" fmla="*/ 20 w 20"/>
                <a:gd name="T11" fmla="*/ 15 h 25"/>
                <a:gd name="T12" fmla="*/ 10 w 20"/>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10" y="25"/>
                  </a:moveTo>
                  <a:cubicBezTo>
                    <a:pt x="5" y="25"/>
                    <a:pt x="0" y="20"/>
                    <a:pt x="0" y="15"/>
                  </a:cubicBezTo>
                  <a:cubicBezTo>
                    <a:pt x="0" y="10"/>
                    <a:pt x="0" y="10"/>
                    <a:pt x="0" y="10"/>
                  </a:cubicBezTo>
                  <a:cubicBezTo>
                    <a:pt x="0" y="4"/>
                    <a:pt x="5" y="0"/>
                    <a:pt x="10" y="0"/>
                  </a:cubicBezTo>
                  <a:cubicBezTo>
                    <a:pt x="16" y="0"/>
                    <a:pt x="20" y="4"/>
                    <a:pt x="20" y="10"/>
                  </a:cubicBezTo>
                  <a:cubicBezTo>
                    <a:pt x="20" y="15"/>
                    <a:pt x="20" y="15"/>
                    <a:pt x="20" y="15"/>
                  </a:cubicBezTo>
                  <a:cubicBezTo>
                    <a:pt x="20" y="20"/>
                    <a:pt x="16" y="25"/>
                    <a:pt x="10"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61"/>
            <p:cNvSpPr>
              <a:spLocks noEditPoints="1"/>
            </p:cNvSpPr>
            <p:nvPr/>
          </p:nvSpPr>
          <p:spPr bwMode="auto">
            <a:xfrm>
              <a:off x="4138898" y="1794903"/>
              <a:ext cx="639823" cy="659789"/>
            </a:xfrm>
            <a:custGeom>
              <a:avLst/>
              <a:gdLst>
                <a:gd name="T0" fmla="*/ 581 w 668"/>
                <a:gd name="T1" fmla="*/ 689 h 689"/>
                <a:gd name="T2" fmla="*/ 575 w 668"/>
                <a:gd name="T3" fmla="*/ 689 h 689"/>
                <a:gd name="T4" fmla="*/ 546 w 668"/>
                <a:gd name="T5" fmla="*/ 676 h 689"/>
                <a:gd name="T6" fmla="*/ 518 w 668"/>
                <a:gd name="T7" fmla="*/ 689 h 689"/>
                <a:gd name="T8" fmla="*/ 512 w 668"/>
                <a:gd name="T9" fmla="*/ 689 h 689"/>
                <a:gd name="T10" fmla="*/ 473 w 668"/>
                <a:gd name="T11" fmla="*/ 650 h 689"/>
                <a:gd name="T12" fmla="*/ 473 w 668"/>
                <a:gd name="T13" fmla="*/ 382 h 689"/>
                <a:gd name="T14" fmla="*/ 22 w 668"/>
                <a:gd name="T15" fmla="*/ 382 h 689"/>
                <a:gd name="T16" fmla="*/ 0 w 668"/>
                <a:gd name="T17" fmla="*/ 360 h 689"/>
                <a:gd name="T18" fmla="*/ 0 w 668"/>
                <a:gd name="T19" fmla="*/ 22 h 689"/>
                <a:gd name="T20" fmla="*/ 22 w 668"/>
                <a:gd name="T21" fmla="*/ 0 h 689"/>
                <a:gd name="T22" fmla="*/ 495 w 668"/>
                <a:gd name="T23" fmla="*/ 0 h 689"/>
                <a:gd name="T24" fmla="*/ 517 w 668"/>
                <a:gd name="T25" fmla="*/ 22 h 689"/>
                <a:gd name="T26" fmla="*/ 517 w 668"/>
                <a:gd name="T27" fmla="*/ 118 h 689"/>
                <a:gd name="T28" fmla="*/ 514 w 668"/>
                <a:gd name="T29" fmla="*/ 124 h 689"/>
                <a:gd name="T30" fmla="*/ 503 w 668"/>
                <a:gd name="T31" fmla="*/ 157 h 689"/>
                <a:gd name="T32" fmla="*/ 515 w 668"/>
                <a:gd name="T33" fmla="*/ 194 h 689"/>
                <a:gd name="T34" fmla="*/ 517 w 668"/>
                <a:gd name="T35" fmla="*/ 200 h 689"/>
                <a:gd name="T36" fmla="*/ 517 w 668"/>
                <a:gd name="T37" fmla="*/ 235 h 689"/>
                <a:gd name="T38" fmla="*/ 634 w 668"/>
                <a:gd name="T39" fmla="*/ 235 h 689"/>
                <a:gd name="T40" fmla="*/ 668 w 668"/>
                <a:gd name="T41" fmla="*/ 269 h 689"/>
                <a:gd name="T42" fmla="*/ 668 w 668"/>
                <a:gd name="T43" fmla="*/ 439 h 689"/>
                <a:gd name="T44" fmla="*/ 634 w 668"/>
                <a:gd name="T45" fmla="*/ 473 h 689"/>
                <a:gd name="T46" fmla="*/ 634 w 668"/>
                <a:gd name="T47" fmla="*/ 473 h 689"/>
                <a:gd name="T48" fmla="*/ 619 w 668"/>
                <a:gd name="T49" fmla="*/ 470 h 689"/>
                <a:gd name="T50" fmla="*/ 619 w 668"/>
                <a:gd name="T51" fmla="*/ 650 h 689"/>
                <a:gd name="T52" fmla="*/ 581 w 668"/>
                <a:gd name="T53" fmla="*/ 689 h 689"/>
                <a:gd name="T54" fmla="*/ 546 w 668"/>
                <a:gd name="T55" fmla="*/ 642 h 689"/>
                <a:gd name="T56" fmla="*/ 546 w 668"/>
                <a:gd name="T57" fmla="*/ 642 h 689"/>
                <a:gd name="T58" fmla="*/ 556 w 668"/>
                <a:gd name="T59" fmla="*/ 651 h 689"/>
                <a:gd name="T60" fmla="*/ 575 w 668"/>
                <a:gd name="T61" fmla="*/ 669 h 689"/>
                <a:gd name="T62" fmla="*/ 581 w 668"/>
                <a:gd name="T63" fmla="*/ 669 h 689"/>
                <a:gd name="T64" fmla="*/ 599 w 668"/>
                <a:gd name="T65" fmla="*/ 650 h 689"/>
                <a:gd name="T66" fmla="*/ 599 w 668"/>
                <a:gd name="T67" fmla="*/ 439 h 689"/>
                <a:gd name="T68" fmla="*/ 609 w 668"/>
                <a:gd name="T69" fmla="*/ 429 h 689"/>
                <a:gd name="T70" fmla="*/ 619 w 668"/>
                <a:gd name="T71" fmla="*/ 439 h 689"/>
                <a:gd name="T72" fmla="*/ 634 w 668"/>
                <a:gd name="T73" fmla="*/ 453 h 689"/>
                <a:gd name="T74" fmla="*/ 634 w 668"/>
                <a:gd name="T75" fmla="*/ 453 h 689"/>
                <a:gd name="T76" fmla="*/ 648 w 668"/>
                <a:gd name="T77" fmla="*/ 439 h 689"/>
                <a:gd name="T78" fmla="*/ 648 w 668"/>
                <a:gd name="T79" fmla="*/ 269 h 689"/>
                <a:gd name="T80" fmla="*/ 634 w 668"/>
                <a:gd name="T81" fmla="*/ 255 h 689"/>
                <a:gd name="T82" fmla="*/ 507 w 668"/>
                <a:gd name="T83" fmla="*/ 255 h 689"/>
                <a:gd name="T84" fmla="*/ 497 w 668"/>
                <a:gd name="T85" fmla="*/ 245 h 689"/>
                <a:gd name="T86" fmla="*/ 497 w 668"/>
                <a:gd name="T87" fmla="*/ 203 h 689"/>
                <a:gd name="T88" fmla="*/ 483 w 668"/>
                <a:gd name="T89" fmla="*/ 157 h 689"/>
                <a:gd name="T90" fmla="*/ 497 w 668"/>
                <a:gd name="T91" fmla="*/ 114 h 689"/>
                <a:gd name="T92" fmla="*/ 497 w 668"/>
                <a:gd name="T93" fmla="*/ 22 h 689"/>
                <a:gd name="T94" fmla="*/ 495 w 668"/>
                <a:gd name="T95" fmla="*/ 20 h 689"/>
                <a:gd name="T96" fmla="*/ 22 w 668"/>
                <a:gd name="T97" fmla="*/ 20 h 689"/>
                <a:gd name="T98" fmla="*/ 20 w 668"/>
                <a:gd name="T99" fmla="*/ 22 h 689"/>
                <a:gd name="T100" fmla="*/ 20 w 668"/>
                <a:gd name="T101" fmla="*/ 360 h 689"/>
                <a:gd name="T102" fmla="*/ 22 w 668"/>
                <a:gd name="T103" fmla="*/ 362 h 689"/>
                <a:gd name="T104" fmla="*/ 483 w 668"/>
                <a:gd name="T105" fmla="*/ 362 h 689"/>
                <a:gd name="T106" fmla="*/ 493 w 668"/>
                <a:gd name="T107" fmla="*/ 372 h 689"/>
                <a:gd name="T108" fmla="*/ 493 w 668"/>
                <a:gd name="T109" fmla="*/ 650 h 689"/>
                <a:gd name="T110" fmla="*/ 512 w 668"/>
                <a:gd name="T111" fmla="*/ 669 h 689"/>
                <a:gd name="T112" fmla="*/ 518 w 668"/>
                <a:gd name="T113" fmla="*/ 669 h 689"/>
                <a:gd name="T114" fmla="*/ 536 w 668"/>
                <a:gd name="T115" fmla="*/ 651 h 689"/>
                <a:gd name="T116" fmla="*/ 546 w 668"/>
                <a:gd name="T117" fmla="*/ 64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8" h="689">
                  <a:moveTo>
                    <a:pt x="581" y="689"/>
                  </a:moveTo>
                  <a:cubicBezTo>
                    <a:pt x="575" y="689"/>
                    <a:pt x="575" y="689"/>
                    <a:pt x="575" y="689"/>
                  </a:cubicBezTo>
                  <a:cubicBezTo>
                    <a:pt x="564" y="689"/>
                    <a:pt x="553" y="684"/>
                    <a:pt x="546" y="676"/>
                  </a:cubicBezTo>
                  <a:cubicBezTo>
                    <a:pt x="539" y="684"/>
                    <a:pt x="529" y="689"/>
                    <a:pt x="518" y="689"/>
                  </a:cubicBezTo>
                  <a:cubicBezTo>
                    <a:pt x="512" y="689"/>
                    <a:pt x="512" y="689"/>
                    <a:pt x="512" y="689"/>
                  </a:cubicBezTo>
                  <a:cubicBezTo>
                    <a:pt x="491" y="689"/>
                    <a:pt x="473" y="671"/>
                    <a:pt x="473" y="650"/>
                  </a:cubicBezTo>
                  <a:cubicBezTo>
                    <a:pt x="473" y="382"/>
                    <a:pt x="473" y="382"/>
                    <a:pt x="473" y="382"/>
                  </a:cubicBezTo>
                  <a:cubicBezTo>
                    <a:pt x="22" y="382"/>
                    <a:pt x="22" y="382"/>
                    <a:pt x="22" y="382"/>
                  </a:cubicBezTo>
                  <a:cubicBezTo>
                    <a:pt x="10" y="382"/>
                    <a:pt x="0" y="372"/>
                    <a:pt x="0" y="360"/>
                  </a:cubicBezTo>
                  <a:cubicBezTo>
                    <a:pt x="0" y="22"/>
                    <a:pt x="0" y="22"/>
                    <a:pt x="0" y="22"/>
                  </a:cubicBezTo>
                  <a:cubicBezTo>
                    <a:pt x="0" y="9"/>
                    <a:pt x="10" y="0"/>
                    <a:pt x="22" y="0"/>
                  </a:cubicBezTo>
                  <a:cubicBezTo>
                    <a:pt x="495" y="0"/>
                    <a:pt x="495" y="0"/>
                    <a:pt x="495" y="0"/>
                  </a:cubicBezTo>
                  <a:cubicBezTo>
                    <a:pt x="507" y="0"/>
                    <a:pt x="517" y="9"/>
                    <a:pt x="517" y="22"/>
                  </a:cubicBezTo>
                  <a:cubicBezTo>
                    <a:pt x="517" y="118"/>
                    <a:pt x="517" y="118"/>
                    <a:pt x="517" y="118"/>
                  </a:cubicBezTo>
                  <a:cubicBezTo>
                    <a:pt x="517" y="120"/>
                    <a:pt x="516" y="122"/>
                    <a:pt x="514" y="124"/>
                  </a:cubicBezTo>
                  <a:cubicBezTo>
                    <a:pt x="507" y="133"/>
                    <a:pt x="503" y="144"/>
                    <a:pt x="503" y="157"/>
                  </a:cubicBezTo>
                  <a:cubicBezTo>
                    <a:pt x="503" y="170"/>
                    <a:pt x="507" y="184"/>
                    <a:pt x="515" y="194"/>
                  </a:cubicBezTo>
                  <a:cubicBezTo>
                    <a:pt x="516" y="196"/>
                    <a:pt x="517" y="198"/>
                    <a:pt x="517" y="200"/>
                  </a:cubicBezTo>
                  <a:cubicBezTo>
                    <a:pt x="517" y="235"/>
                    <a:pt x="517" y="235"/>
                    <a:pt x="517" y="235"/>
                  </a:cubicBezTo>
                  <a:cubicBezTo>
                    <a:pt x="634" y="235"/>
                    <a:pt x="634" y="235"/>
                    <a:pt x="634" y="235"/>
                  </a:cubicBezTo>
                  <a:cubicBezTo>
                    <a:pt x="653" y="235"/>
                    <a:pt x="668" y="251"/>
                    <a:pt x="668" y="269"/>
                  </a:cubicBezTo>
                  <a:cubicBezTo>
                    <a:pt x="668" y="439"/>
                    <a:pt x="668" y="439"/>
                    <a:pt x="668" y="439"/>
                  </a:cubicBezTo>
                  <a:cubicBezTo>
                    <a:pt x="668" y="457"/>
                    <a:pt x="653" y="473"/>
                    <a:pt x="634" y="473"/>
                  </a:cubicBezTo>
                  <a:cubicBezTo>
                    <a:pt x="634" y="473"/>
                    <a:pt x="634" y="473"/>
                    <a:pt x="634" y="473"/>
                  </a:cubicBezTo>
                  <a:cubicBezTo>
                    <a:pt x="629" y="473"/>
                    <a:pt x="624" y="472"/>
                    <a:pt x="619" y="470"/>
                  </a:cubicBezTo>
                  <a:cubicBezTo>
                    <a:pt x="619" y="650"/>
                    <a:pt x="619" y="650"/>
                    <a:pt x="619" y="650"/>
                  </a:cubicBezTo>
                  <a:cubicBezTo>
                    <a:pt x="619" y="671"/>
                    <a:pt x="602" y="689"/>
                    <a:pt x="581" y="689"/>
                  </a:cubicBezTo>
                  <a:close/>
                  <a:moveTo>
                    <a:pt x="546" y="642"/>
                  </a:moveTo>
                  <a:cubicBezTo>
                    <a:pt x="546" y="642"/>
                    <a:pt x="546" y="642"/>
                    <a:pt x="546" y="642"/>
                  </a:cubicBezTo>
                  <a:cubicBezTo>
                    <a:pt x="552" y="642"/>
                    <a:pt x="556" y="646"/>
                    <a:pt x="556" y="651"/>
                  </a:cubicBezTo>
                  <a:cubicBezTo>
                    <a:pt x="557" y="661"/>
                    <a:pt x="565" y="669"/>
                    <a:pt x="575" y="669"/>
                  </a:cubicBezTo>
                  <a:cubicBezTo>
                    <a:pt x="581" y="669"/>
                    <a:pt x="581" y="669"/>
                    <a:pt x="581" y="669"/>
                  </a:cubicBezTo>
                  <a:cubicBezTo>
                    <a:pt x="591" y="669"/>
                    <a:pt x="599" y="660"/>
                    <a:pt x="599" y="650"/>
                  </a:cubicBezTo>
                  <a:cubicBezTo>
                    <a:pt x="599" y="439"/>
                    <a:pt x="599" y="439"/>
                    <a:pt x="599" y="439"/>
                  </a:cubicBezTo>
                  <a:cubicBezTo>
                    <a:pt x="599" y="433"/>
                    <a:pt x="604" y="429"/>
                    <a:pt x="609" y="429"/>
                  </a:cubicBezTo>
                  <a:cubicBezTo>
                    <a:pt x="615" y="429"/>
                    <a:pt x="619" y="433"/>
                    <a:pt x="619" y="439"/>
                  </a:cubicBezTo>
                  <a:cubicBezTo>
                    <a:pt x="619" y="446"/>
                    <a:pt x="626" y="453"/>
                    <a:pt x="634" y="453"/>
                  </a:cubicBezTo>
                  <a:cubicBezTo>
                    <a:pt x="634" y="453"/>
                    <a:pt x="634" y="453"/>
                    <a:pt x="634" y="453"/>
                  </a:cubicBezTo>
                  <a:cubicBezTo>
                    <a:pt x="642" y="453"/>
                    <a:pt x="648" y="446"/>
                    <a:pt x="648" y="439"/>
                  </a:cubicBezTo>
                  <a:cubicBezTo>
                    <a:pt x="648" y="269"/>
                    <a:pt x="648" y="269"/>
                    <a:pt x="648" y="269"/>
                  </a:cubicBezTo>
                  <a:cubicBezTo>
                    <a:pt x="648" y="262"/>
                    <a:pt x="642" y="255"/>
                    <a:pt x="634" y="255"/>
                  </a:cubicBezTo>
                  <a:cubicBezTo>
                    <a:pt x="507" y="255"/>
                    <a:pt x="507" y="255"/>
                    <a:pt x="507" y="255"/>
                  </a:cubicBezTo>
                  <a:cubicBezTo>
                    <a:pt x="501" y="255"/>
                    <a:pt x="497" y="251"/>
                    <a:pt x="497" y="245"/>
                  </a:cubicBezTo>
                  <a:cubicBezTo>
                    <a:pt x="497" y="203"/>
                    <a:pt x="497" y="203"/>
                    <a:pt x="497" y="203"/>
                  </a:cubicBezTo>
                  <a:cubicBezTo>
                    <a:pt x="488" y="190"/>
                    <a:pt x="483" y="173"/>
                    <a:pt x="483" y="157"/>
                  </a:cubicBezTo>
                  <a:cubicBezTo>
                    <a:pt x="483" y="141"/>
                    <a:pt x="488" y="126"/>
                    <a:pt x="497" y="114"/>
                  </a:cubicBezTo>
                  <a:cubicBezTo>
                    <a:pt x="497" y="22"/>
                    <a:pt x="497" y="22"/>
                    <a:pt x="497" y="22"/>
                  </a:cubicBezTo>
                  <a:cubicBezTo>
                    <a:pt x="497" y="21"/>
                    <a:pt x="496" y="20"/>
                    <a:pt x="495" y="20"/>
                  </a:cubicBezTo>
                  <a:cubicBezTo>
                    <a:pt x="22" y="20"/>
                    <a:pt x="22" y="20"/>
                    <a:pt x="22" y="20"/>
                  </a:cubicBezTo>
                  <a:cubicBezTo>
                    <a:pt x="21" y="20"/>
                    <a:pt x="20" y="21"/>
                    <a:pt x="20" y="22"/>
                  </a:cubicBezTo>
                  <a:cubicBezTo>
                    <a:pt x="20" y="360"/>
                    <a:pt x="20" y="360"/>
                    <a:pt x="20" y="360"/>
                  </a:cubicBezTo>
                  <a:cubicBezTo>
                    <a:pt x="20" y="361"/>
                    <a:pt x="21" y="362"/>
                    <a:pt x="22" y="362"/>
                  </a:cubicBezTo>
                  <a:cubicBezTo>
                    <a:pt x="483" y="362"/>
                    <a:pt x="483" y="362"/>
                    <a:pt x="483" y="362"/>
                  </a:cubicBezTo>
                  <a:cubicBezTo>
                    <a:pt x="489" y="362"/>
                    <a:pt x="493" y="366"/>
                    <a:pt x="493" y="372"/>
                  </a:cubicBezTo>
                  <a:cubicBezTo>
                    <a:pt x="493" y="650"/>
                    <a:pt x="493" y="650"/>
                    <a:pt x="493" y="650"/>
                  </a:cubicBezTo>
                  <a:cubicBezTo>
                    <a:pt x="493" y="660"/>
                    <a:pt x="502" y="669"/>
                    <a:pt x="512" y="669"/>
                  </a:cubicBezTo>
                  <a:cubicBezTo>
                    <a:pt x="518" y="669"/>
                    <a:pt x="518" y="669"/>
                    <a:pt x="518" y="669"/>
                  </a:cubicBezTo>
                  <a:cubicBezTo>
                    <a:pt x="527" y="669"/>
                    <a:pt x="536" y="661"/>
                    <a:pt x="536" y="651"/>
                  </a:cubicBezTo>
                  <a:cubicBezTo>
                    <a:pt x="537" y="646"/>
                    <a:pt x="541" y="642"/>
                    <a:pt x="546" y="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62"/>
            <p:cNvSpPr>
              <a:spLocks/>
            </p:cNvSpPr>
            <p:nvPr/>
          </p:nvSpPr>
          <p:spPr bwMode="auto">
            <a:xfrm>
              <a:off x="4712470" y="2105286"/>
              <a:ext cx="19059" cy="119797"/>
            </a:xfrm>
            <a:custGeom>
              <a:avLst/>
              <a:gdLst>
                <a:gd name="T0" fmla="*/ 10 w 20"/>
                <a:gd name="T1" fmla="*/ 125 h 125"/>
                <a:gd name="T2" fmla="*/ 0 w 20"/>
                <a:gd name="T3" fmla="*/ 115 h 125"/>
                <a:gd name="T4" fmla="*/ 0 w 20"/>
                <a:gd name="T5" fmla="*/ 10 h 125"/>
                <a:gd name="T6" fmla="*/ 10 w 20"/>
                <a:gd name="T7" fmla="*/ 0 h 125"/>
                <a:gd name="T8" fmla="*/ 20 w 20"/>
                <a:gd name="T9" fmla="*/ 10 h 125"/>
                <a:gd name="T10" fmla="*/ 20 w 20"/>
                <a:gd name="T11" fmla="*/ 115 h 125"/>
                <a:gd name="T12" fmla="*/ 10 w 20"/>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20" h="125">
                  <a:moveTo>
                    <a:pt x="10" y="125"/>
                  </a:moveTo>
                  <a:cubicBezTo>
                    <a:pt x="5" y="125"/>
                    <a:pt x="0" y="120"/>
                    <a:pt x="0" y="115"/>
                  </a:cubicBezTo>
                  <a:cubicBezTo>
                    <a:pt x="0" y="10"/>
                    <a:pt x="0" y="10"/>
                    <a:pt x="0" y="10"/>
                  </a:cubicBezTo>
                  <a:cubicBezTo>
                    <a:pt x="0" y="5"/>
                    <a:pt x="5" y="0"/>
                    <a:pt x="10" y="0"/>
                  </a:cubicBezTo>
                  <a:cubicBezTo>
                    <a:pt x="16" y="0"/>
                    <a:pt x="20" y="5"/>
                    <a:pt x="20" y="10"/>
                  </a:cubicBezTo>
                  <a:cubicBezTo>
                    <a:pt x="20" y="115"/>
                    <a:pt x="20" y="115"/>
                    <a:pt x="20" y="115"/>
                  </a:cubicBezTo>
                  <a:cubicBezTo>
                    <a:pt x="20" y="120"/>
                    <a:pt x="16" y="125"/>
                    <a:pt x="10" y="1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63"/>
            <p:cNvSpPr>
              <a:spLocks/>
            </p:cNvSpPr>
            <p:nvPr/>
          </p:nvSpPr>
          <p:spPr bwMode="auto">
            <a:xfrm>
              <a:off x="4452003" y="1923776"/>
              <a:ext cx="159729" cy="190586"/>
            </a:xfrm>
            <a:custGeom>
              <a:avLst/>
              <a:gdLst>
                <a:gd name="T0" fmla="*/ 156 w 167"/>
                <a:gd name="T1" fmla="*/ 199 h 199"/>
                <a:gd name="T2" fmla="*/ 149 w 167"/>
                <a:gd name="T3" fmla="*/ 196 h 199"/>
                <a:gd name="T4" fmla="*/ 14 w 167"/>
                <a:gd name="T5" fmla="*/ 62 h 199"/>
                <a:gd name="T6" fmla="*/ 14 w 167"/>
                <a:gd name="T7" fmla="*/ 13 h 199"/>
                <a:gd name="T8" fmla="*/ 14 w 167"/>
                <a:gd name="T9" fmla="*/ 13 h 199"/>
                <a:gd name="T10" fmla="*/ 62 w 167"/>
                <a:gd name="T11" fmla="*/ 13 h 199"/>
                <a:gd name="T12" fmla="*/ 152 w 167"/>
                <a:gd name="T13" fmla="*/ 103 h 199"/>
                <a:gd name="T14" fmla="*/ 152 w 167"/>
                <a:gd name="T15" fmla="*/ 117 h 199"/>
                <a:gd name="T16" fmla="*/ 138 w 167"/>
                <a:gd name="T17" fmla="*/ 117 h 199"/>
                <a:gd name="T18" fmla="*/ 48 w 167"/>
                <a:gd name="T19" fmla="*/ 27 h 199"/>
                <a:gd name="T20" fmla="*/ 28 w 167"/>
                <a:gd name="T21" fmla="*/ 27 h 199"/>
                <a:gd name="T22" fmla="*/ 28 w 167"/>
                <a:gd name="T23" fmla="*/ 28 h 199"/>
                <a:gd name="T24" fmla="*/ 28 w 167"/>
                <a:gd name="T25" fmla="*/ 48 h 199"/>
                <a:gd name="T26" fmla="*/ 163 w 167"/>
                <a:gd name="T27" fmla="*/ 182 h 199"/>
                <a:gd name="T28" fmla="*/ 163 w 167"/>
                <a:gd name="T29" fmla="*/ 196 h 199"/>
                <a:gd name="T30" fmla="*/ 156 w 167"/>
                <a:gd name="T31"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99">
                  <a:moveTo>
                    <a:pt x="156" y="199"/>
                  </a:moveTo>
                  <a:cubicBezTo>
                    <a:pt x="153" y="199"/>
                    <a:pt x="150" y="198"/>
                    <a:pt x="149" y="196"/>
                  </a:cubicBezTo>
                  <a:cubicBezTo>
                    <a:pt x="14" y="62"/>
                    <a:pt x="14" y="62"/>
                    <a:pt x="14" y="62"/>
                  </a:cubicBezTo>
                  <a:cubicBezTo>
                    <a:pt x="0" y="48"/>
                    <a:pt x="0" y="27"/>
                    <a:pt x="14" y="13"/>
                  </a:cubicBezTo>
                  <a:cubicBezTo>
                    <a:pt x="14" y="13"/>
                    <a:pt x="14" y="13"/>
                    <a:pt x="14" y="13"/>
                  </a:cubicBezTo>
                  <a:cubicBezTo>
                    <a:pt x="27" y="0"/>
                    <a:pt x="49" y="0"/>
                    <a:pt x="62" y="13"/>
                  </a:cubicBezTo>
                  <a:cubicBezTo>
                    <a:pt x="152" y="103"/>
                    <a:pt x="152" y="103"/>
                    <a:pt x="152" y="103"/>
                  </a:cubicBezTo>
                  <a:cubicBezTo>
                    <a:pt x="156" y="107"/>
                    <a:pt x="156" y="113"/>
                    <a:pt x="152" y="117"/>
                  </a:cubicBezTo>
                  <a:cubicBezTo>
                    <a:pt x="148" y="121"/>
                    <a:pt x="142" y="121"/>
                    <a:pt x="138" y="117"/>
                  </a:cubicBezTo>
                  <a:cubicBezTo>
                    <a:pt x="48" y="27"/>
                    <a:pt x="48" y="27"/>
                    <a:pt x="48" y="27"/>
                  </a:cubicBezTo>
                  <a:cubicBezTo>
                    <a:pt x="43" y="22"/>
                    <a:pt x="34" y="22"/>
                    <a:pt x="28" y="27"/>
                  </a:cubicBezTo>
                  <a:cubicBezTo>
                    <a:pt x="28" y="28"/>
                    <a:pt x="28" y="28"/>
                    <a:pt x="28" y="28"/>
                  </a:cubicBezTo>
                  <a:cubicBezTo>
                    <a:pt x="22" y="33"/>
                    <a:pt x="22" y="42"/>
                    <a:pt x="28" y="48"/>
                  </a:cubicBezTo>
                  <a:cubicBezTo>
                    <a:pt x="163" y="182"/>
                    <a:pt x="163" y="182"/>
                    <a:pt x="163" y="182"/>
                  </a:cubicBezTo>
                  <a:cubicBezTo>
                    <a:pt x="167" y="186"/>
                    <a:pt x="167" y="193"/>
                    <a:pt x="163" y="196"/>
                  </a:cubicBezTo>
                  <a:cubicBezTo>
                    <a:pt x="161" y="198"/>
                    <a:pt x="158" y="199"/>
                    <a:pt x="156" y="19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64"/>
            <p:cNvSpPr>
              <a:spLocks noEditPoints="1"/>
            </p:cNvSpPr>
            <p:nvPr/>
          </p:nvSpPr>
          <p:spPr bwMode="auto">
            <a:xfrm>
              <a:off x="4196074" y="2211469"/>
              <a:ext cx="98015" cy="120704"/>
            </a:xfrm>
            <a:custGeom>
              <a:avLst/>
              <a:gdLst>
                <a:gd name="T0" fmla="*/ 51 w 102"/>
                <a:gd name="T1" fmla="*/ 126 h 126"/>
                <a:gd name="T2" fmla="*/ 29 w 102"/>
                <a:gd name="T3" fmla="*/ 120 h 126"/>
                <a:gd name="T4" fmla="*/ 0 w 102"/>
                <a:gd name="T5" fmla="*/ 57 h 126"/>
                <a:gd name="T6" fmla="*/ 51 w 102"/>
                <a:gd name="T7" fmla="*/ 0 h 126"/>
                <a:gd name="T8" fmla="*/ 102 w 102"/>
                <a:gd name="T9" fmla="*/ 57 h 126"/>
                <a:gd name="T10" fmla="*/ 73 w 102"/>
                <a:gd name="T11" fmla="*/ 120 h 126"/>
                <a:gd name="T12" fmla="*/ 51 w 102"/>
                <a:gd name="T13" fmla="*/ 126 h 126"/>
                <a:gd name="T14" fmla="*/ 51 w 102"/>
                <a:gd name="T15" fmla="*/ 20 h 126"/>
                <a:gd name="T16" fmla="*/ 20 w 102"/>
                <a:gd name="T17" fmla="*/ 57 h 126"/>
                <a:gd name="T18" fmla="*/ 40 w 102"/>
                <a:gd name="T19" fmla="*/ 103 h 126"/>
                <a:gd name="T20" fmla="*/ 62 w 102"/>
                <a:gd name="T21" fmla="*/ 103 h 126"/>
                <a:gd name="T22" fmla="*/ 82 w 102"/>
                <a:gd name="T23" fmla="*/ 57 h 126"/>
                <a:gd name="T24" fmla="*/ 51 w 102"/>
                <a:gd name="T2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26">
                  <a:moveTo>
                    <a:pt x="51" y="126"/>
                  </a:moveTo>
                  <a:cubicBezTo>
                    <a:pt x="43" y="126"/>
                    <a:pt x="36" y="124"/>
                    <a:pt x="29" y="120"/>
                  </a:cubicBezTo>
                  <a:cubicBezTo>
                    <a:pt x="11" y="108"/>
                    <a:pt x="0" y="84"/>
                    <a:pt x="0" y="57"/>
                  </a:cubicBezTo>
                  <a:cubicBezTo>
                    <a:pt x="0" y="15"/>
                    <a:pt x="26" y="0"/>
                    <a:pt x="51" y="0"/>
                  </a:cubicBezTo>
                  <a:cubicBezTo>
                    <a:pt x="75" y="0"/>
                    <a:pt x="102" y="15"/>
                    <a:pt x="102" y="57"/>
                  </a:cubicBezTo>
                  <a:cubicBezTo>
                    <a:pt x="102" y="84"/>
                    <a:pt x="91" y="108"/>
                    <a:pt x="73" y="120"/>
                  </a:cubicBezTo>
                  <a:cubicBezTo>
                    <a:pt x="66" y="124"/>
                    <a:pt x="59" y="126"/>
                    <a:pt x="51" y="126"/>
                  </a:cubicBezTo>
                  <a:close/>
                  <a:moveTo>
                    <a:pt x="51" y="20"/>
                  </a:moveTo>
                  <a:cubicBezTo>
                    <a:pt x="31" y="20"/>
                    <a:pt x="20" y="33"/>
                    <a:pt x="20" y="57"/>
                  </a:cubicBezTo>
                  <a:cubicBezTo>
                    <a:pt x="20" y="77"/>
                    <a:pt x="28" y="95"/>
                    <a:pt x="40" y="103"/>
                  </a:cubicBezTo>
                  <a:cubicBezTo>
                    <a:pt x="47" y="108"/>
                    <a:pt x="55" y="108"/>
                    <a:pt x="62" y="103"/>
                  </a:cubicBezTo>
                  <a:cubicBezTo>
                    <a:pt x="74" y="95"/>
                    <a:pt x="82" y="77"/>
                    <a:pt x="82" y="57"/>
                  </a:cubicBezTo>
                  <a:cubicBezTo>
                    <a:pt x="82" y="33"/>
                    <a:pt x="71"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Freeform 65"/>
            <p:cNvSpPr>
              <a:spLocks noEditPoints="1"/>
            </p:cNvSpPr>
            <p:nvPr/>
          </p:nvSpPr>
          <p:spPr bwMode="auto">
            <a:xfrm>
              <a:off x="4166125" y="2308577"/>
              <a:ext cx="157006" cy="88940"/>
            </a:xfrm>
            <a:custGeom>
              <a:avLst/>
              <a:gdLst>
                <a:gd name="T0" fmla="*/ 154 w 164"/>
                <a:gd name="T1" fmla="*/ 93 h 93"/>
                <a:gd name="T2" fmla="*/ 10 w 164"/>
                <a:gd name="T3" fmla="*/ 93 h 93"/>
                <a:gd name="T4" fmla="*/ 0 w 164"/>
                <a:gd name="T5" fmla="*/ 83 h 93"/>
                <a:gd name="T6" fmla="*/ 0 w 164"/>
                <a:gd name="T7" fmla="*/ 56 h 93"/>
                <a:gd name="T8" fmla="*/ 0 w 164"/>
                <a:gd name="T9" fmla="*/ 55 h 93"/>
                <a:gd name="T10" fmla="*/ 34 w 164"/>
                <a:gd name="T11" fmla="*/ 26 h 93"/>
                <a:gd name="T12" fmla="*/ 52 w 164"/>
                <a:gd name="T13" fmla="*/ 26 h 93"/>
                <a:gd name="T14" fmla="*/ 53 w 164"/>
                <a:gd name="T15" fmla="*/ 24 h 93"/>
                <a:gd name="T16" fmla="*/ 55 w 164"/>
                <a:gd name="T17" fmla="*/ 10 h 93"/>
                <a:gd name="T18" fmla="*/ 60 w 164"/>
                <a:gd name="T19" fmla="*/ 1 h 93"/>
                <a:gd name="T20" fmla="*/ 71 w 164"/>
                <a:gd name="T21" fmla="*/ 2 h 93"/>
                <a:gd name="T22" fmla="*/ 93 w 164"/>
                <a:gd name="T23" fmla="*/ 2 h 93"/>
                <a:gd name="T24" fmla="*/ 103 w 164"/>
                <a:gd name="T25" fmla="*/ 1 h 93"/>
                <a:gd name="T26" fmla="*/ 109 w 164"/>
                <a:gd name="T27" fmla="*/ 10 h 93"/>
                <a:gd name="T28" fmla="*/ 111 w 164"/>
                <a:gd name="T29" fmla="*/ 24 h 93"/>
                <a:gd name="T30" fmla="*/ 111 w 164"/>
                <a:gd name="T31" fmla="*/ 26 h 93"/>
                <a:gd name="T32" fmla="*/ 130 w 164"/>
                <a:gd name="T33" fmla="*/ 26 h 93"/>
                <a:gd name="T34" fmla="*/ 163 w 164"/>
                <a:gd name="T35" fmla="*/ 55 h 93"/>
                <a:gd name="T36" fmla="*/ 164 w 164"/>
                <a:gd name="T37" fmla="*/ 56 h 93"/>
                <a:gd name="T38" fmla="*/ 164 w 164"/>
                <a:gd name="T39" fmla="*/ 83 h 93"/>
                <a:gd name="T40" fmla="*/ 154 w 164"/>
                <a:gd name="T41" fmla="*/ 93 h 93"/>
                <a:gd name="T42" fmla="*/ 20 w 164"/>
                <a:gd name="T43" fmla="*/ 73 h 93"/>
                <a:gd name="T44" fmla="*/ 144 w 164"/>
                <a:gd name="T45" fmla="*/ 73 h 93"/>
                <a:gd name="T46" fmla="*/ 144 w 164"/>
                <a:gd name="T47" fmla="*/ 57 h 93"/>
                <a:gd name="T48" fmla="*/ 130 w 164"/>
                <a:gd name="T49" fmla="*/ 46 h 93"/>
                <a:gd name="T50" fmla="*/ 108 w 164"/>
                <a:gd name="T51" fmla="*/ 46 h 93"/>
                <a:gd name="T52" fmla="*/ 105 w 164"/>
                <a:gd name="T53" fmla="*/ 45 h 93"/>
                <a:gd name="T54" fmla="*/ 100 w 164"/>
                <a:gd name="T55" fmla="*/ 43 h 93"/>
                <a:gd name="T56" fmla="*/ 92 w 164"/>
                <a:gd name="T57" fmla="*/ 31 h 93"/>
                <a:gd name="T58" fmla="*/ 90 w 164"/>
                <a:gd name="T59" fmla="*/ 25 h 93"/>
                <a:gd name="T60" fmla="*/ 74 w 164"/>
                <a:gd name="T61" fmla="*/ 25 h 93"/>
                <a:gd name="T62" fmla="*/ 72 w 164"/>
                <a:gd name="T63" fmla="*/ 31 h 93"/>
                <a:gd name="T64" fmla="*/ 64 w 164"/>
                <a:gd name="T65" fmla="*/ 42 h 93"/>
                <a:gd name="T66" fmla="*/ 59 w 164"/>
                <a:gd name="T67" fmla="*/ 45 h 93"/>
                <a:gd name="T68" fmla="*/ 56 w 164"/>
                <a:gd name="T69" fmla="*/ 46 h 93"/>
                <a:gd name="T70" fmla="*/ 34 w 164"/>
                <a:gd name="T71" fmla="*/ 46 h 93"/>
                <a:gd name="T72" fmla="*/ 20 w 164"/>
                <a:gd name="T73" fmla="*/ 57 h 93"/>
                <a:gd name="T74" fmla="*/ 20 w 164"/>
                <a:gd name="T75"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 h="93">
                  <a:moveTo>
                    <a:pt x="154" y="93"/>
                  </a:moveTo>
                  <a:cubicBezTo>
                    <a:pt x="10" y="93"/>
                    <a:pt x="10" y="93"/>
                    <a:pt x="10" y="93"/>
                  </a:cubicBezTo>
                  <a:cubicBezTo>
                    <a:pt x="5" y="93"/>
                    <a:pt x="0" y="88"/>
                    <a:pt x="0" y="83"/>
                  </a:cubicBezTo>
                  <a:cubicBezTo>
                    <a:pt x="0" y="56"/>
                    <a:pt x="0" y="56"/>
                    <a:pt x="0" y="56"/>
                  </a:cubicBezTo>
                  <a:cubicBezTo>
                    <a:pt x="0" y="56"/>
                    <a:pt x="0" y="55"/>
                    <a:pt x="0" y="55"/>
                  </a:cubicBezTo>
                  <a:cubicBezTo>
                    <a:pt x="3" y="38"/>
                    <a:pt x="17" y="26"/>
                    <a:pt x="34" y="26"/>
                  </a:cubicBezTo>
                  <a:cubicBezTo>
                    <a:pt x="52" y="26"/>
                    <a:pt x="52" y="26"/>
                    <a:pt x="52" y="26"/>
                  </a:cubicBezTo>
                  <a:cubicBezTo>
                    <a:pt x="53" y="25"/>
                    <a:pt x="53" y="25"/>
                    <a:pt x="53" y="24"/>
                  </a:cubicBezTo>
                  <a:cubicBezTo>
                    <a:pt x="54" y="21"/>
                    <a:pt x="55" y="16"/>
                    <a:pt x="55" y="10"/>
                  </a:cubicBezTo>
                  <a:cubicBezTo>
                    <a:pt x="55" y="6"/>
                    <a:pt x="57" y="3"/>
                    <a:pt x="60" y="1"/>
                  </a:cubicBezTo>
                  <a:cubicBezTo>
                    <a:pt x="64" y="0"/>
                    <a:pt x="68" y="0"/>
                    <a:pt x="71" y="2"/>
                  </a:cubicBezTo>
                  <a:cubicBezTo>
                    <a:pt x="78" y="7"/>
                    <a:pt x="86" y="7"/>
                    <a:pt x="93" y="2"/>
                  </a:cubicBezTo>
                  <a:cubicBezTo>
                    <a:pt x="96" y="0"/>
                    <a:pt x="100" y="0"/>
                    <a:pt x="103" y="1"/>
                  </a:cubicBezTo>
                  <a:cubicBezTo>
                    <a:pt x="107" y="3"/>
                    <a:pt x="109" y="6"/>
                    <a:pt x="109" y="10"/>
                  </a:cubicBezTo>
                  <a:cubicBezTo>
                    <a:pt x="109" y="18"/>
                    <a:pt x="110" y="22"/>
                    <a:pt x="111" y="24"/>
                  </a:cubicBezTo>
                  <a:cubicBezTo>
                    <a:pt x="111" y="25"/>
                    <a:pt x="111" y="25"/>
                    <a:pt x="111" y="26"/>
                  </a:cubicBezTo>
                  <a:cubicBezTo>
                    <a:pt x="130" y="26"/>
                    <a:pt x="130" y="26"/>
                    <a:pt x="130" y="26"/>
                  </a:cubicBezTo>
                  <a:cubicBezTo>
                    <a:pt x="147" y="26"/>
                    <a:pt x="161" y="38"/>
                    <a:pt x="163" y="55"/>
                  </a:cubicBezTo>
                  <a:cubicBezTo>
                    <a:pt x="164" y="55"/>
                    <a:pt x="164" y="56"/>
                    <a:pt x="164" y="56"/>
                  </a:cubicBezTo>
                  <a:cubicBezTo>
                    <a:pt x="164" y="83"/>
                    <a:pt x="164" y="83"/>
                    <a:pt x="164" y="83"/>
                  </a:cubicBezTo>
                  <a:cubicBezTo>
                    <a:pt x="164" y="88"/>
                    <a:pt x="159" y="93"/>
                    <a:pt x="154" y="93"/>
                  </a:cubicBezTo>
                  <a:close/>
                  <a:moveTo>
                    <a:pt x="20" y="73"/>
                  </a:moveTo>
                  <a:cubicBezTo>
                    <a:pt x="144" y="73"/>
                    <a:pt x="144" y="73"/>
                    <a:pt x="144" y="73"/>
                  </a:cubicBezTo>
                  <a:cubicBezTo>
                    <a:pt x="144" y="57"/>
                    <a:pt x="144" y="57"/>
                    <a:pt x="144" y="57"/>
                  </a:cubicBezTo>
                  <a:cubicBezTo>
                    <a:pt x="142" y="51"/>
                    <a:pt x="136" y="46"/>
                    <a:pt x="130" y="46"/>
                  </a:cubicBezTo>
                  <a:cubicBezTo>
                    <a:pt x="108" y="46"/>
                    <a:pt x="108" y="46"/>
                    <a:pt x="108" y="46"/>
                  </a:cubicBezTo>
                  <a:cubicBezTo>
                    <a:pt x="107" y="46"/>
                    <a:pt x="106" y="45"/>
                    <a:pt x="105" y="45"/>
                  </a:cubicBezTo>
                  <a:cubicBezTo>
                    <a:pt x="103" y="44"/>
                    <a:pt x="102" y="44"/>
                    <a:pt x="100" y="43"/>
                  </a:cubicBezTo>
                  <a:cubicBezTo>
                    <a:pt x="96" y="40"/>
                    <a:pt x="94" y="36"/>
                    <a:pt x="92" y="31"/>
                  </a:cubicBezTo>
                  <a:cubicBezTo>
                    <a:pt x="91" y="29"/>
                    <a:pt x="91" y="27"/>
                    <a:pt x="90" y="25"/>
                  </a:cubicBezTo>
                  <a:cubicBezTo>
                    <a:pt x="85" y="26"/>
                    <a:pt x="79" y="26"/>
                    <a:pt x="74" y="25"/>
                  </a:cubicBezTo>
                  <a:cubicBezTo>
                    <a:pt x="73" y="27"/>
                    <a:pt x="73" y="29"/>
                    <a:pt x="72" y="31"/>
                  </a:cubicBezTo>
                  <a:cubicBezTo>
                    <a:pt x="70" y="36"/>
                    <a:pt x="67" y="40"/>
                    <a:pt x="64" y="42"/>
                  </a:cubicBezTo>
                  <a:cubicBezTo>
                    <a:pt x="62" y="44"/>
                    <a:pt x="61" y="44"/>
                    <a:pt x="59" y="45"/>
                  </a:cubicBezTo>
                  <a:cubicBezTo>
                    <a:pt x="58" y="45"/>
                    <a:pt x="57" y="46"/>
                    <a:pt x="56" y="46"/>
                  </a:cubicBezTo>
                  <a:cubicBezTo>
                    <a:pt x="34" y="46"/>
                    <a:pt x="34" y="46"/>
                    <a:pt x="34" y="46"/>
                  </a:cubicBezTo>
                  <a:cubicBezTo>
                    <a:pt x="27" y="46"/>
                    <a:pt x="22" y="51"/>
                    <a:pt x="20" y="57"/>
                  </a:cubicBezTo>
                  <a:lnTo>
                    <a:pt x="20"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Freeform 66"/>
            <p:cNvSpPr>
              <a:spLocks noEditPoints="1"/>
            </p:cNvSpPr>
            <p:nvPr/>
          </p:nvSpPr>
          <p:spPr bwMode="auto">
            <a:xfrm>
              <a:off x="4393012" y="2211469"/>
              <a:ext cx="97108" cy="120704"/>
            </a:xfrm>
            <a:custGeom>
              <a:avLst/>
              <a:gdLst>
                <a:gd name="T0" fmla="*/ 51 w 101"/>
                <a:gd name="T1" fmla="*/ 126 h 126"/>
                <a:gd name="T2" fmla="*/ 28 w 101"/>
                <a:gd name="T3" fmla="*/ 120 h 126"/>
                <a:gd name="T4" fmla="*/ 0 w 101"/>
                <a:gd name="T5" fmla="*/ 57 h 126"/>
                <a:gd name="T6" fmla="*/ 51 w 101"/>
                <a:gd name="T7" fmla="*/ 0 h 126"/>
                <a:gd name="T8" fmla="*/ 101 w 101"/>
                <a:gd name="T9" fmla="*/ 57 h 126"/>
                <a:gd name="T10" fmla="*/ 73 w 101"/>
                <a:gd name="T11" fmla="*/ 120 h 126"/>
                <a:gd name="T12" fmla="*/ 51 w 101"/>
                <a:gd name="T13" fmla="*/ 126 h 126"/>
                <a:gd name="T14" fmla="*/ 51 w 101"/>
                <a:gd name="T15" fmla="*/ 20 h 126"/>
                <a:gd name="T16" fmla="*/ 20 w 101"/>
                <a:gd name="T17" fmla="*/ 57 h 126"/>
                <a:gd name="T18" fmla="*/ 39 w 101"/>
                <a:gd name="T19" fmla="*/ 103 h 126"/>
                <a:gd name="T20" fmla="*/ 62 w 101"/>
                <a:gd name="T21" fmla="*/ 103 h 126"/>
                <a:gd name="T22" fmla="*/ 81 w 101"/>
                <a:gd name="T23" fmla="*/ 57 h 126"/>
                <a:gd name="T24" fmla="*/ 51 w 101"/>
                <a:gd name="T2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26">
                  <a:moveTo>
                    <a:pt x="51" y="126"/>
                  </a:moveTo>
                  <a:cubicBezTo>
                    <a:pt x="43" y="126"/>
                    <a:pt x="35" y="124"/>
                    <a:pt x="28" y="120"/>
                  </a:cubicBezTo>
                  <a:cubicBezTo>
                    <a:pt x="11" y="108"/>
                    <a:pt x="0" y="84"/>
                    <a:pt x="0" y="57"/>
                  </a:cubicBezTo>
                  <a:cubicBezTo>
                    <a:pt x="0" y="15"/>
                    <a:pt x="26" y="0"/>
                    <a:pt x="51" y="0"/>
                  </a:cubicBezTo>
                  <a:cubicBezTo>
                    <a:pt x="75" y="0"/>
                    <a:pt x="101" y="15"/>
                    <a:pt x="101" y="57"/>
                  </a:cubicBezTo>
                  <a:cubicBezTo>
                    <a:pt x="101" y="84"/>
                    <a:pt x="91" y="108"/>
                    <a:pt x="73" y="120"/>
                  </a:cubicBezTo>
                  <a:cubicBezTo>
                    <a:pt x="66" y="124"/>
                    <a:pt x="59" y="126"/>
                    <a:pt x="51" y="126"/>
                  </a:cubicBezTo>
                  <a:close/>
                  <a:moveTo>
                    <a:pt x="51" y="20"/>
                  </a:moveTo>
                  <a:cubicBezTo>
                    <a:pt x="31" y="20"/>
                    <a:pt x="20" y="33"/>
                    <a:pt x="20" y="57"/>
                  </a:cubicBezTo>
                  <a:cubicBezTo>
                    <a:pt x="20" y="77"/>
                    <a:pt x="28" y="95"/>
                    <a:pt x="39" y="103"/>
                  </a:cubicBezTo>
                  <a:cubicBezTo>
                    <a:pt x="47" y="108"/>
                    <a:pt x="55" y="108"/>
                    <a:pt x="62" y="103"/>
                  </a:cubicBezTo>
                  <a:cubicBezTo>
                    <a:pt x="74" y="95"/>
                    <a:pt x="81" y="77"/>
                    <a:pt x="81" y="57"/>
                  </a:cubicBezTo>
                  <a:cubicBezTo>
                    <a:pt x="81" y="33"/>
                    <a:pt x="71"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Freeform 67"/>
            <p:cNvSpPr>
              <a:spLocks noEditPoints="1"/>
            </p:cNvSpPr>
            <p:nvPr/>
          </p:nvSpPr>
          <p:spPr bwMode="auto">
            <a:xfrm>
              <a:off x="4363971" y="2308577"/>
              <a:ext cx="156099" cy="88940"/>
            </a:xfrm>
            <a:custGeom>
              <a:avLst/>
              <a:gdLst>
                <a:gd name="T0" fmla="*/ 153 w 163"/>
                <a:gd name="T1" fmla="*/ 93 h 93"/>
                <a:gd name="T2" fmla="*/ 10 w 163"/>
                <a:gd name="T3" fmla="*/ 93 h 93"/>
                <a:gd name="T4" fmla="*/ 0 w 163"/>
                <a:gd name="T5" fmla="*/ 83 h 93"/>
                <a:gd name="T6" fmla="*/ 0 w 163"/>
                <a:gd name="T7" fmla="*/ 56 h 93"/>
                <a:gd name="T8" fmla="*/ 0 w 163"/>
                <a:gd name="T9" fmla="*/ 55 h 93"/>
                <a:gd name="T10" fmla="*/ 34 w 163"/>
                <a:gd name="T11" fmla="*/ 26 h 93"/>
                <a:gd name="T12" fmla="*/ 52 w 163"/>
                <a:gd name="T13" fmla="*/ 26 h 93"/>
                <a:gd name="T14" fmla="*/ 53 w 163"/>
                <a:gd name="T15" fmla="*/ 24 h 93"/>
                <a:gd name="T16" fmla="*/ 55 w 163"/>
                <a:gd name="T17" fmla="*/ 10 h 93"/>
                <a:gd name="T18" fmla="*/ 60 w 163"/>
                <a:gd name="T19" fmla="*/ 1 h 93"/>
                <a:gd name="T20" fmla="*/ 70 w 163"/>
                <a:gd name="T21" fmla="*/ 2 h 93"/>
                <a:gd name="T22" fmla="*/ 93 w 163"/>
                <a:gd name="T23" fmla="*/ 2 h 93"/>
                <a:gd name="T24" fmla="*/ 103 w 163"/>
                <a:gd name="T25" fmla="*/ 1 h 93"/>
                <a:gd name="T26" fmla="*/ 109 w 163"/>
                <a:gd name="T27" fmla="*/ 10 h 93"/>
                <a:gd name="T28" fmla="*/ 110 w 163"/>
                <a:gd name="T29" fmla="*/ 24 h 93"/>
                <a:gd name="T30" fmla="*/ 111 w 163"/>
                <a:gd name="T31" fmla="*/ 26 h 93"/>
                <a:gd name="T32" fmla="*/ 130 w 163"/>
                <a:gd name="T33" fmla="*/ 26 h 93"/>
                <a:gd name="T34" fmla="*/ 163 w 163"/>
                <a:gd name="T35" fmla="*/ 55 h 93"/>
                <a:gd name="T36" fmla="*/ 163 w 163"/>
                <a:gd name="T37" fmla="*/ 56 h 93"/>
                <a:gd name="T38" fmla="*/ 163 w 163"/>
                <a:gd name="T39" fmla="*/ 83 h 93"/>
                <a:gd name="T40" fmla="*/ 153 w 163"/>
                <a:gd name="T41" fmla="*/ 93 h 93"/>
                <a:gd name="T42" fmla="*/ 20 w 163"/>
                <a:gd name="T43" fmla="*/ 73 h 93"/>
                <a:gd name="T44" fmla="*/ 143 w 163"/>
                <a:gd name="T45" fmla="*/ 73 h 93"/>
                <a:gd name="T46" fmla="*/ 143 w 163"/>
                <a:gd name="T47" fmla="*/ 57 h 93"/>
                <a:gd name="T48" fmla="*/ 130 w 163"/>
                <a:gd name="T49" fmla="*/ 46 h 93"/>
                <a:gd name="T50" fmla="*/ 108 w 163"/>
                <a:gd name="T51" fmla="*/ 46 h 93"/>
                <a:gd name="T52" fmla="*/ 105 w 163"/>
                <a:gd name="T53" fmla="*/ 45 h 93"/>
                <a:gd name="T54" fmla="*/ 100 w 163"/>
                <a:gd name="T55" fmla="*/ 43 h 93"/>
                <a:gd name="T56" fmla="*/ 92 w 163"/>
                <a:gd name="T57" fmla="*/ 31 h 93"/>
                <a:gd name="T58" fmla="*/ 90 w 163"/>
                <a:gd name="T59" fmla="*/ 25 h 93"/>
                <a:gd name="T60" fmla="*/ 74 w 163"/>
                <a:gd name="T61" fmla="*/ 25 h 93"/>
                <a:gd name="T62" fmla="*/ 72 w 163"/>
                <a:gd name="T63" fmla="*/ 31 h 93"/>
                <a:gd name="T64" fmla="*/ 64 w 163"/>
                <a:gd name="T65" fmla="*/ 42 h 93"/>
                <a:gd name="T66" fmla="*/ 59 w 163"/>
                <a:gd name="T67" fmla="*/ 45 h 93"/>
                <a:gd name="T68" fmla="*/ 55 w 163"/>
                <a:gd name="T69" fmla="*/ 46 h 93"/>
                <a:gd name="T70" fmla="*/ 34 w 163"/>
                <a:gd name="T71" fmla="*/ 46 h 93"/>
                <a:gd name="T72" fmla="*/ 20 w 163"/>
                <a:gd name="T73" fmla="*/ 57 h 93"/>
                <a:gd name="T74" fmla="*/ 20 w 163"/>
                <a:gd name="T75"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93">
                  <a:moveTo>
                    <a:pt x="153" y="93"/>
                  </a:moveTo>
                  <a:cubicBezTo>
                    <a:pt x="10" y="93"/>
                    <a:pt x="10" y="93"/>
                    <a:pt x="10" y="93"/>
                  </a:cubicBezTo>
                  <a:cubicBezTo>
                    <a:pt x="5" y="93"/>
                    <a:pt x="0" y="88"/>
                    <a:pt x="0" y="83"/>
                  </a:cubicBezTo>
                  <a:cubicBezTo>
                    <a:pt x="0" y="56"/>
                    <a:pt x="0" y="56"/>
                    <a:pt x="0" y="56"/>
                  </a:cubicBezTo>
                  <a:cubicBezTo>
                    <a:pt x="0" y="56"/>
                    <a:pt x="0" y="55"/>
                    <a:pt x="0" y="55"/>
                  </a:cubicBezTo>
                  <a:cubicBezTo>
                    <a:pt x="3" y="38"/>
                    <a:pt x="17" y="26"/>
                    <a:pt x="34" y="26"/>
                  </a:cubicBezTo>
                  <a:cubicBezTo>
                    <a:pt x="52" y="26"/>
                    <a:pt x="52" y="26"/>
                    <a:pt x="52" y="26"/>
                  </a:cubicBezTo>
                  <a:cubicBezTo>
                    <a:pt x="52" y="25"/>
                    <a:pt x="53" y="25"/>
                    <a:pt x="53" y="24"/>
                  </a:cubicBezTo>
                  <a:cubicBezTo>
                    <a:pt x="54" y="21"/>
                    <a:pt x="55" y="16"/>
                    <a:pt x="55" y="10"/>
                  </a:cubicBezTo>
                  <a:cubicBezTo>
                    <a:pt x="55" y="6"/>
                    <a:pt x="57" y="3"/>
                    <a:pt x="60" y="1"/>
                  </a:cubicBezTo>
                  <a:cubicBezTo>
                    <a:pt x="64" y="0"/>
                    <a:pt x="67" y="0"/>
                    <a:pt x="70" y="2"/>
                  </a:cubicBezTo>
                  <a:cubicBezTo>
                    <a:pt x="78" y="7"/>
                    <a:pt x="86" y="7"/>
                    <a:pt x="93" y="2"/>
                  </a:cubicBezTo>
                  <a:cubicBezTo>
                    <a:pt x="96" y="0"/>
                    <a:pt x="100" y="0"/>
                    <a:pt x="103" y="1"/>
                  </a:cubicBezTo>
                  <a:cubicBezTo>
                    <a:pt x="106" y="3"/>
                    <a:pt x="108" y="6"/>
                    <a:pt x="109" y="10"/>
                  </a:cubicBezTo>
                  <a:cubicBezTo>
                    <a:pt x="109" y="18"/>
                    <a:pt x="110" y="22"/>
                    <a:pt x="110" y="24"/>
                  </a:cubicBezTo>
                  <a:cubicBezTo>
                    <a:pt x="111" y="25"/>
                    <a:pt x="111" y="25"/>
                    <a:pt x="111" y="26"/>
                  </a:cubicBezTo>
                  <a:cubicBezTo>
                    <a:pt x="130" y="26"/>
                    <a:pt x="130" y="26"/>
                    <a:pt x="130" y="26"/>
                  </a:cubicBezTo>
                  <a:cubicBezTo>
                    <a:pt x="146" y="26"/>
                    <a:pt x="161" y="38"/>
                    <a:pt x="163" y="55"/>
                  </a:cubicBezTo>
                  <a:cubicBezTo>
                    <a:pt x="163" y="55"/>
                    <a:pt x="163" y="56"/>
                    <a:pt x="163" y="56"/>
                  </a:cubicBezTo>
                  <a:cubicBezTo>
                    <a:pt x="163" y="83"/>
                    <a:pt x="163" y="83"/>
                    <a:pt x="163" y="83"/>
                  </a:cubicBezTo>
                  <a:cubicBezTo>
                    <a:pt x="163" y="88"/>
                    <a:pt x="159" y="93"/>
                    <a:pt x="153" y="93"/>
                  </a:cubicBezTo>
                  <a:close/>
                  <a:moveTo>
                    <a:pt x="20" y="73"/>
                  </a:moveTo>
                  <a:cubicBezTo>
                    <a:pt x="143" y="73"/>
                    <a:pt x="143" y="73"/>
                    <a:pt x="143" y="73"/>
                  </a:cubicBezTo>
                  <a:cubicBezTo>
                    <a:pt x="143" y="57"/>
                    <a:pt x="143" y="57"/>
                    <a:pt x="143" y="57"/>
                  </a:cubicBezTo>
                  <a:cubicBezTo>
                    <a:pt x="142" y="51"/>
                    <a:pt x="136" y="46"/>
                    <a:pt x="130" y="46"/>
                  </a:cubicBezTo>
                  <a:cubicBezTo>
                    <a:pt x="108" y="46"/>
                    <a:pt x="108" y="46"/>
                    <a:pt x="108" y="46"/>
                  </a:cubicBezTo>
                  <a:cubicBezTo>
                    <a:pt x="107" y="46"/>
                    <a:pt x="106" y="45"/>
                    <a:pt x="105" y="45"/>
                  </a:cubicBezTo>
                  <a:cubicBezTo>
                    <a:pt x="103" y="44"/>
                    <a:pt x="101" y="44"/>
                    <a:pt x="100" y="43"/>
                  </a:cubicBezTo>
                  <a:cubicBezTo>
                    <a:pt x="96" y="40"/>
                    <a:pt x="93" y="36"/>
                    <a:pt x="92" y="31"/>
                  </a:cubicBezTo>
                  <a:cubicBezTo>
                    <a:pt x="91" y="29"/>
                    <a:pt x="90" y="27"/>
                    <a:pt x="90" y="25"/>
                  </a:cubicBezTo>
                  <a:cubicBezTo>
                    <a:pt x="85" y="26"/>
                    <a:pt x="79" y="26"/>
                    <a:pt x="74" y="25"/>
                  </a:cubicBezTo>
                  <a:cubicBezTo>
                    <a:pt x="73" y="27"/>
                    <a:pt x="73" y="29"/>
                    <a:pt x="72" y="31"/>
                  </a:cubicBezTo>
                  <a:cubicBezTo>
                    <a:pt x="70" y="36"/>
                    <a:pt x="67" y="40"/>
                    <a:pt x="64" y="42"/>
                  </a:cubicBezTo>
                  <a:cubicBezTo>
                    <a:pt x="62" y="44"/>
                    <a:pt x="61" y="44"/>
                    <a:pt x="59" y="45"/>
                  </a:cubicBezTo>
                  <a:cubicBezTo>
                    <a:pt x="58" y="45"/>
                    <a:pt x="57" y="46"/>
                    <a:pt x="55" y="46"/>
                  </a:cubicBezTo>
                  <a:cubicBezTo>
                    <a:pt x="34" y="46"/>
                    <a:pt x="34" y="46"/>
                    <a:pt x="34" y="46"/>
                  </a:cubicBezTo>
                  <a:cubicBezTo>
                    <a:pt x="27" y="46"/>
                    <a:pt x="21" y="51"/>
                    <a:pt x="20" y="57"/>
                  </a:cubicBezTo>
                  <a:lnTo>
                    <a:pt x="20"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68"/>
            <p:cNvSpPr>
              <a:spLocks/>
            </p:cNvSpPr>
            <p:nvPr/>
          </p:nvSpPr>
          <p:spPr bwMode="auto">
            <a:xfrm>
              <a:off x="4138898" y="2378458"/>
              <a:ext cx="409305" cy="19059"/>
            </a:xfrm>
            <a:custGeom>
              <a:avLst/>
              <a:gdLst>
                <a:gd name="T0" fmla="*/ 418 w 428"/>
                <a:gd name="T1" fmla="*/ 20 h 20"/>
                <a:gd name="T2" fmla="*/ 10 w 428"/>
                <a:gd name="T3" fmla="*/ 20 h 20"/>
                <a:gd name="T4" fmla="*/ 0 w 428"/>
                <a:gd name="T5" fmla="*/ 10 h 20"/>
                <a:gd name="T6" fmla="*/ 10 w 428"/>
                <a:gd name="T7" fmla="*/ 0 h 20"/>
                <a:gd name="T8" fmla="*/ 418 w 428"/>
                <a:gd name="T9" fmla="*/ 0 h 20"/>
                <a:gd name="T10" fmla="*/ 428 w 428"/>
                <a:gd name="T11" fmla="*/ 10 h 20"/>
                <a:gd name="T12" fmla="*/ 418 w 42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28" h="20">
                  <a:moveTo>
                    <a:pt x="418" y="20"/>
                  </a:moveTo>
                  <a:cubicBezTo>
                    <a:pt x="10" y="20"/>
                    <a:pt x="10" y="20"/>
                    <a:pt x="10" y="20"/>
                  </a:cubicBezTo>
                  <a:cubicBezTo>
                    <a:pt x="4" y="20"/>
                    <a:pt x="0" y="15"/>
                    <a:pt x="0" y="10"/>
                  </a:cubicBezTo>
                  <a:cubicBezTo>
                    <a:pt x="0" y="4"/>
                    <a:pt x="4" y="0"/>
                    <a:pt x="10" y="0"/>
                  </a:cubicBezTo>
                  <a:cubicBezTo>
                    <a:pt x="418" y="0"/>
                    <a:pt x="418" y="0"/>
                    <a:pt x="418" y="0"/>
                  </a:cubicBezTo>
                  <a:cubicBezTo>
                    <a:pt x="423" y="0"/>
                    <a:pt x="428" y="4"/>
                    <a:pt x="428" y="10"/>
                  </a:cubicBezTo>
                  <a:cubicBezTo>
                    <a:pt x="428" y="15"/>
                    <a:pt x="423" y="20"/>
                    <a:pt x="41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69"/>
            <p:cNvSpPr>
              <a:spLocks/>
            </p:cNvSpPr>
            <p:nvPr/>
          </p:nvSpPr>
          <p:spPr bwMode="auto">
            <a:xfrm>
              <a:off x="4198796" y="1898364"/>
              <a:ext cx="186048" cy="19059"/>
            </a:xfrm>
            <a:custGeom>
              <a:avLst/>
              <a:gdLst>
                <a:gd name="T0" fmla="*/ 184 w 194"/>
                <a:gd name="T1" fmla="*/ 20 h 20"/>
                <a:gd name="T2" fmla="*/ 10 w 194"/>
                <a:gd name="T3" fmla="*/ 20 h 20"/>
                <a:gd name="T4" fmla="*/ 0 w 194"/>
                <a:gd name="T5" fmla="*/ 10 h 20"/>
                <a:gd name="T6" fmla="*/ 10 w 194"/>
                <a:gd name="T7" fmla="*/ 0 h 20"/>
                <a:gd name="T8" fmla="*/ 184 w 194"/>
                <a:gd name="T9" fmla="*/ 0 h 20"/>
                <a:gd name="T10" fmla="*/ 194 w 194"/>
                <a:gd name="T11" fmla="*/ 10 h 20"/>
                <a:gd name="T12" fmla="*/ 184 w 19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94" h="20">
                  <a:moveTo>
                    <a:pt x="184" y="20"/>
                  </a:moveTo>
                  <a:cubicBezTo>
                    <a:pt x="10" y="20"/>
                    <a:pt x="10" y="20"/>
                    <a:pt x="10" y="20"/>
                  </a:cubicBezTo>
                  <a:cubicBezTo>
                    <a:pt x="4" y="20"/>
                    <a:pt x="0" y="16"/>
                    <a:pt x="0" y="10"/>
                  </a:cubicBezTo>
                  <a:cubicBezTo>
                    <a:pt x="0" y="5"/>
                    <a:pt x="4" y="0"/>
                    <a:pt x="10" y="0"/>
                  </a:cubicBezTo>
                  <a:cubicBezTo>
                    <a:pt x="184" y="0"/>
                    <a:pt x="184" y="0"/>
                    <a:pt x="184" y="0"/>
                  </a:cubicBezTo>
                  <a:cubicBezTo>
                    <a:pt x="190" y="0"/>
                    <a:pt x="194" y="5"/>
                    <a:pt x="194" y="10"/>
                  </a:cubicBezTo>
                  <a:cubicBezTo>
                    <a:pt x="194" y="16"/>
                    <a:pt x="190" y="20"/>
                    <a:pt x="184"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70"/>
            <p:cNvSpPr>
              <a:spLocks/>
            </p:cNvSpPr>
            <p:nvPr/>
          </p:nvSpPr>
          <p:spPr bwMode="auto">
            <a:xfrm>
              <a:off x="4198796" y="1951002"/>
              <a:ext cx="127965" cy="19059"/>
            </a:xfrm>
            <a:custGeom>
              <a:avLst/>
              <a:gdLst>
                <a:gd name="T0" fmla="*/ 123 w 133"/>
                <a:gd name="T1" fmla="*/ 20 h 20"/>
                <a:gd name="T2" fmla="*/ 10 w 133"/>
                <a:gd name="T3" fmla="*/ 20 h 20"/>
                <a:gd name="T4" fmla="*/ 0 w 133"/>
                <a:gd name="T5" fmla="*/ 10 h 20"/>
                <a:gd name="T6" fmla="*/ 10 w 133"/>
                <a:gd name="T7" fmla="*/ 0 h 20"/>
                <a:gd name="T8" fmla="*/ 123 w 133"/>
                <a:gd name="T9" fmla="*/ 0 h 20"/>
                <a:gd name="T10" fmla="*/ 133 w 133"/>
                <a:gd name="T11" fmla="*/ 10 h 20"/>
                <a:gd name="T12" fmla="*/ 123 w 13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33" h="20">
                  <a:moveTo>
                    <a:pt x="123" y="20"/>
                  </a:moveTo>
                  <a:cubicBezTo>
                    <a:pt x="10" y="20"/>
                    <a:pt x="10" y="20"/>
                    <a:pt x="10" y="20"/>
                  </a:cubicBezTo>
                  <a:cubicBezTo>
                    <a:pt x="4" y="20"/>
                    <a:pt x="0" y="16"/>
                    <a:pt x="0" y="10"/>
                  </a:cubicBezTo>
                  <a:cubicBezTo>
                    <a:pt x="0" y="5"/>
                    <a:pt x="4" y="0"/>
                    <a:pt x="10" y="0"/>
                  </a:cubicBezTo>
                  <a:cubicBezTo>
                    <a:pt x="123" y="0"/>
                    <a:pt x="123" y="0"/>
                    <a:pt x="123" y="0"/>
                  </a:cubicBezTo>
                  <a:cubicBezTo>
                    <a:pt x="129" y="0"/>
                    <a:pt x="133" y="5"/>
                    <a:pt x="133" y="10"/>
                  </a:cubicBezTo>
                  <a:cubicBezTo>
                    <a:pt x="133" y="16"/>
                    <a:pt x="129" y="20"/>
                    <a:pt x="12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1"/>
            <p:cNvSpPr>
              <a:spLocks/>
            </p:cNvSpPr>
            <p:nvPr/>
          </p:nvSpPr>
          <p:spPr bwMode="auto">
            <a:xfrm>
              <a:off x="4198796" y="2004548"/>
              <a:ext cx="201476" cy="19059"/>
            </a:xfrm>
            <a:custGeom>
              <a:avLst/>
              <a:gdLst>
                <a:gd name="T0" fmla="*/ 200 w 210"/>
                <a:gd name="T1" fmla="*/ 20 h 20"/>
                <a:gd name="T2" fmla="*/ 10 w 210"/>
                <a:gd name="T3" fmla="*/ 20 h 20"/>
                <a:gd name="T4" fmla="*/ 0 w 210"/>
                <a:gd name="T5" fmla="*/ 10 h 20"/>
                <a:gd name="T6" fmla="*/ 10 w 210"/>
                <a:gd name="T7" fmla="*/ 0 h 20"/>
                <a:gd name="T8" fmla="*/ 200 w 210"/>
                <a:gd name="T9" fmla="*/ 0 h 20"/>
                <a:gd name="T10" fmla="*/ 210 w 210"/>
                <a:gd name="T11" fmla="*/ 10 h 20"/>
                <a:gd name="T12" fmla="*/ 200 w 21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10" h="20">
                  <a:moveTo>
                    <a:pt x="200" y="20"/>
                  </a:moveTo>
                  <a:cubicBezTo>
                    <a:pt x="10" y="20"/>
                    <a:pt x="10" y="20"/>
                    <a:pt x="10" y="20"/>
                  </a:cubicBezTo>
                  <a:cubicBezTo>
                    <a:pt x="4" y="20"/>
                    <a:pt x="0" y="15"/>
                    <a:pt x="0" y="10"/>
                  </a:cubicBezTo>
                  <a:cubicBezTo>
                    <a:pt x="0" y="4"/>
                    <a:pt x="4" y="0"/>
                    <a:pt x="10" y="0"/>
                  </a:cubicBezTo>
                  <a:cubicBezTo>
                    <a:pt x="200" y="0"/>
                    <a:pt x="200" y="0"/>
                    <a:pt x="200" y="0"/>
                  </a:cubicBezTo>
                  <a:cubicBezTo>
                    <a:pt x="205" y="0"/>
                    <a:pt x="210" y="4"/>
                    <a:pt x="210" y="10"/>
                  </a:cubicBezTo>
                  <a:cubicBezTo>
                    <a:pt x="210" y="15"/>
                    <a:pt x="205" y="20"/>
                    <a:pt x="20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Freeform 72"/>
            <p:cNvSpPr>
              <a:spLocks/>
            </p:cNvSpPr>
            <p:nvPr/>
          </p:nvSpPr>
          <p:spPr bwMode="auto">
            <a:xfrm>
              <a:off x="4198796" y="2057185"/>
              <a:ext cx="172435" cy="19059"/>
            </a:xfrm>
            <a:custGeom>
              <a:avLst/>
              <a:gdLst>
                <a:gd name="T0" fmla="*/ 170 w 180"/>
                <a:gd name="T1" fmla="*/ 20 h 20"/>
                <a:gd name="T2" fmla="*/ 10 w 180"/>
                <a:gd name="T3" fmla="*/ 20 h 20"/>
                <a:gd name="T4" fmla="*/ 0 w 180"/>
                <a:gd name="T5" fmla="*/ 10 h 20"/>
                <a:gd name="T6" fmla="*/ 10 w 180"/>
                <a:gd name="T7" fmla="*/ 0 h 20"/>
                <a:gd name="T8" fmla="*/ 170 w 180"/>
                <a:gd name="T9" fmla="*/ 0 h 20"/>
                <a:gd name="T10" fmla="*/ 180 w 180"/>
                <a:gd name="T11" fmla="*/ 10 h 20"/>
                <a:gd name="T12" fmla="*/ 170 w 18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80" h="20">
                  <a:moveTo>
                    <a:pt x="170" y="20"/>
                  </a:moveTo>
                  <a:cubicBezTo>
                    <a:pt x="10" y="20"/>
                    <a:pt x="10" y="20"/>
                    <a:pt x="10" y="20"/>
                  </a:cubicBezTo>
                  <a:cubicBezTo>
                    <a:pt x="4" y="20"/>
                    <a:pt x="0" y="16"/>
                    <a:pt x="0" y="10"/>
                  </a:cubicBezTo>
                  <a:cubicBezTo>
                    <a:pt x="0" y="5"/>
                    <a:pt x="4" y="0"/>
                    <a:pt x="10" y="0"/>
                  </a:cubicBezTo>
                  <a:cubicBezTo>
                    <a:pt x="170" y="0"/>
                    <a:pt x="170" y="0"/>
                    <a:pt x="170" y="0"/>
                  </a:cubicBezTo>
                  <a:cubicBezTo>
                    <a:pt x="176" y="0"/>
                    <a:pt x="180" y="5"/>
                    <a:pt x="180" y="10"/>
                  </a:cubicBezTo>
                  <a:cubicBezTo>
                    <a:pt x="180" y="16"/>
                    <a:pt x="176" y="20"/>
                    <a:pt x="17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23" name="Group 122">
            <a:extLst>
              <a:ext uri="{C183D7F6-B498-43B3-948B-1728B52AA6E4}">
                <adec:decorative xmlns:adec="http://schemas.microsoft.com/office/drawing/2017/decorative" val="1"/>
              </a:ext>
            </a:extLst>
          </p:cNvPr>
          <p:cNvGrpSpPr/>
          <p:nvPr/>
        </p:nvGrpSpPr>
        <p:grpSpPr>
          <a:xfrm>
            <a:off x="3028128" y="3418781"/>
            <a:ext cx="651621" cy="537270"/>
            <a:chOff x="5270410" y="3065474"/>
            <a:chExt cx="651621" cy="537270"/>
          </a:xfrm>
          <a:solidFill>
            <a:schemeClr val="accent1">
              <a:lumMod val="60000"/>
              <a:lumOff val="40000"/>
            </a:schemeClr>
          </a:solidFill>
        </p:grpSpPr>
        <p:sp>
          <p:nvSpPr>
            <p:cNvPr id="124" name="Freeform 108"/>
            <p:cNvSpPr>
              <a:spLocks noEditPoints="1"/>
            </p:cNvSpPr>
            <p:nvPr/>
          </p:nvSpPr>
          <p:spPr bwMode="auto">
            <a:xfrm>
              <a:off x="5393836" y="3139894"/>
              <a:ext cx="386616" cy="155191"/>
            </a:xfrm>
            <a:custGeom>
              <a:avLst/>
              <a:gdLst>
                <a:gd name="T0" fmla="*/ 202 w 404"/>
                <a:gd name="T1" fmla="*/ 162 h 162"/>
                <a:gd name="T2" fmla="*/ 198 w 404"/>
                <a:gd name="T3" fmla="*/ 162 h 162"/>
                <a:gd name="T4" fmla="*/ 7 w 404"/>
                <a:gd name="T5" fmla="*/ 91 h 162"/>
                <a:gd name="T6" fmla="*/ 0 w 404"/>
                <a:gd name="T7" fmla="*/ 81 h 162"/>
                <a:gd name="T8" fmla="*/ 7 w 404"/>
                <a:gd name="T9" fmla="*/ 72 h 162"/>
                <a:gd name="T10" fmla="*/ 198 w 404"/>
                <a:gd name="T11" fmla="*/ 1 h 162"/>
                <a:gd name="T12" fmla="*/ 205 w 404"/>
                <a:gd name="T13" fmla="*/ 1 h 162"/>
                <a:gd name="T14" fmla="*/ 397 w 404"/>
                <a:gd name="T15" fmla="*/ 72 h 162"/>
                <a:gd name="T16" fmla="*/ 404 w 404"/>
                <a:gd name="T17" fmla="*/ 81 h 162"/>
                <a:gd name="T18" fmla="*/ 397 w 404"/>
                <a:gd name="T19" fmla="*/ 91 h 162"/>
                <a:gd name="T20" fmla="*/ 205 w 404"/>
                <a:gd name="T21" fmla="*/ 162 h 162"/>
                <a:gd name="T22" fmla="*/ 202 w 404"/>
                <a:gd name="T23" fmla="*/ 162 h 162"/>
                <a:gd name="T24" fmla="*/ 39 w 404"/>
                <a:gd name="T25" fmla="*/ 81 h 162"/>
                <a:gd name="T26" fmla="*/ 202 w 404"/>
                <a:gd name="T27" fmla="*/ 142 h 162"/>
                <a:gd name="T28" fmla="*/ 365 w 404"/>
                <a:gd name="T29" fmla="*/ 81 h 162"/>
                <a:gd name="T30" fmla="*/ 202 w 404"/>
                <a:gd name="T31" fmla="*/ 21 h 162"/>
                <a:gd name="T32" fmla="*/ 39 w 404"/>
                <a:gd name="T33"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4" h="162">
                  <a:moveTo>
                    <a:pt x="202" y="162"/>
                  </a:moveTo>
                  <a:cubicBezTo>
                    <a:pt x="201" y="162"/>
                    <a:pt x="200" y="162"/>
                    <a:pt x="198" y="162"/>
                  </a:cubicBezTo>
                  <a:cubicBezTo>
                    <a:pt x="7" y="91"/>
                    <a:pt x="7" y="91"/>
                    <a:pt x="7" y="91"/>
                  </a:cubicBezTo>
                  <a:cubicBezTo>
                    <a:pt x="3" y="89"/>
                    <a:pt x="0" y="85"/>
                    <a:pt x="0" y="81"/>
                  </a:cubicBezTo>
                  <a:cubicBezTo>
                    <a:pt x="0" y="77"/>
                    <a:pt x="3" y="73"/>
                    <a:pt x="7" y="72"/>
                  </a:cubicBezTo>
                  <a:cubicBezTo>
                    <a:pt x="198" y="1"/>
                    <a:pt x="198" y="1"/>
                    <a:pt x="198" y="1"/>
                  </a:cubicBezTo>
                  <a:cubicBezTo>
                    <a:pt x="201" y="0"/>
                    <a:pt x="203" y="0"/>
                    <a:pt x="205" y="1"/>
                  </a:cubicBezTo>
                  <a:cubicBezTo>
                    <a:pt x="397" y="72"/>
                    <a:pt x="397" y="72"/>
                    <a:pt x="397" y="72"/>
                  </a:cubicBezTo>
                  <a:cubicBezTo>
                    <a:pt x="401" y="73"/>
                    <a:pt x="404" y="77"/>
                    <a:pt x="404" y="81"/>
                  </a:cubicBezTo>
                  <a:cubicBezTo>
                    <a:pt x="404" y="85"/>
                    <a:pt x="401" y="89"/>
                    <a:pt x="397" y="91"/>
                  </a:cubicBezTo>
                  <a:cubicBezTo>
                    <a:pt x="205" y="162"/>
                    <a:pt x="205" y="162"/>
                    <a:pt x="205" y="162"/>
                  </a:cubicBezTo>
                  <a:cubicBezTo>
                    <a:pt x="204" y="162"/>
                    <a:pt x="203" y="162"/>
                    <a:pt x="202" y="162"/>
                  </a:cubicBezTo>
                  <a:close/>
                  <a:moveTo>
                    <a:pt x="39" y="81"/>
                  </a:moveTo>
                  <a:cubicBezTo>
                    <a:pt x="202" y="142"/>
                    <a:pt x="202" y="142"/>
                    <a:pt x="202" y="142"/>
                  </a:cubicBezTo>
                  <a:cubicBezTo>
                    <a:pt x="365" y="81"/>
                    <a:pt x="365" y="81"/>
                    <a:pt x="365" y="81"/>
                  </a:cubicBezTo>
                  <a:cubicBezTo>
                    <a:pt x="202" y="21"/>
                    <a:pt x="202" y="21"/>
                    <a:pt x="202" y="21"/>
                  </a:cubicBezTo>
                  <a:lnTo>
                    <a:pt x="39"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 name="Freeform 109"/>
            <p:cNvSpPr>
              <a:spLocks noEditPoints="1"/>
            </p:cNvSpPr>
            <p:nvPr/>
          </p:nvSpPr>
          <p:spPr bwMode="auto">
            <a:xfrm>
              <a:off x="5478239" y="3237909"/>
              <a:ext cx="218720" cy="135225"/>
            </a:xfrm>
            <a:custGeom>
              <a:avLst/>
              <a:gdLst>
                <a:gd name="T0" fmla="*/ 114 w 228"/>
                <a:gd name="T1" fmla="*/ 141 h 141"/>
                <a:gd name="T2" fmla="*/ 62 w 228"/>
                <a:gd name="T3" fmla="*/ 137 h 141"/>
                <a:gd name="T4" fmla="*/ 16 w 228"/>
                <a:gd name="T5" fmla="*/ 124 h 141"/>
                <a:gd name="T6" fmla="*/ 5 w 228"/>
                <a:gd name="T7" fmla="*/ 117 h 141"/>
                <a:gd name="T8" fmla="*/ 0 w 228"/>
                <a:gd name="T9" fmla="*/ 108 h 141"/>
                <a:gd name="T10" fmla="*/ 0 w 228"/>
                <a:gd name="T11" fmla="*/ 106 h 141"/>
                <a:gd name="T12" fmla="*/ 0 w 228"/>
                <a:gd name="T13" fmla="*/ 11 h 141"/>
                <a:gd name="T14" fmla="*/ 4 w 228"/>
                <a:gd name="T15" fmla="*/ 3 h 141"/>
                <a:gd name="T16" fmla="*/ 13 w 228"/>
                <a:gd name="T17" fmla="*/ 1 h 141"/>
                <a:gd name="T18" fmla="*/ 114 w 228"/>
                <a:gd name="T19" fmla="*/ 39 h 141"/>
                <a:gd name="T20" fmla="*/ 215 w 228"/>
                <a:gd name="T21" fmla="*/ 1 h 141"/>
                <a:gd name="T22" fmla="*/ 224 w 228"/>
                <a:gd name="T23" fmla="*/ 3 h 141"/>
                <a:gd name="T24" fmla="*/ 228 w 228"/>
                <a:gd name="T25" fmla="*/ 11 h 141"/>
                <a:gd name="T26" fmla="*/ 228 w 228"/>
                <a:gd name="T27" fmla="*/ 106 h 141"/>
                <a:gd name="T28" fmla="*/ 228 w 228"/>
                <a:gd name="T29" fmla="*/ 108 h 141"/>
                <a:gd name="T30" fmla="*/ 222 w 228"/>
                <a:gd name="T31" fmla="*/ 117 h 141"/>
                <a:gd name="T32" fmla="*/ 212 w 228"/>
                <a:gd name="T33" fmla="*/ 124 h 141"/>
                <a:gd name="T34" fmla="*/ 166 w 228"/>
                <a:gd name="T35" fmla="*/ 137 h 141"/>
                <a:gd name="T36" fmla="*/ 166 w 228"/>
                <a:gd name="T37" fmla="*/ 137 h 141"/>
                <a:gd name="T38" fmla="*/ 114 w 228"/>
                <a:gd name="T39" fmla="*/ 141 h 141"/>
                <a:gd name="T40" fmla="*/ 20 w 228"/>
                <a:gd name="T41" fmla="*/ 103 h 141"/>
                <a:gd name="T42" fmla="*/ 25 w 228"/>
                <a:gd name="T43" fmla="*/ 106 h 141"/>
                <a:gd name="T44" fmla="*/ 65 w 228"/>
                <a:gd name="T45" fmla="*/ 117 h 141"/>
                <a:gd name="T46" fmla="*/ 163 w 228"/>
                <a:gd name="T47" fmla="*/ 117 h 141"/>
                <a:gd name="T48" fmla="*/ 163 w 228"/>
                <a:gd name="T49" fmla="*/ 117 h 141"/>
                <a:gd name="T50" fmla="*/ 203 w 228"/>
                <a:gd name="T51" fmla="*/ 106 h 141"/>
                <a:gd name="T52" fmla="*/ 208 w 228"/>
                <a:gd name="T53" fmla="*/ 103 h 141"/>
                <a:gd name="T54" fmla="*/ 208 w 228"/>
                <a:gd name="T55" fmla="*/ 25 h 141"/>
                <a:gd name="T56" fmla="*/ 117 w 228"/>
                <a:gd name="T57" fmla="*/ 59 h 141"/>
                <a:gd name="T58" fmla="*/ 110 w 228"/>
                <a:gd name="T59" fmla="*/ 59 h 141"/>
                <a:gd name="T60" fmla="*/ 20 w 228"/>
                <a:gd name="T61" fmla="*/ 25 h 141"/>
                <a:gd name="T62" fmla="*/ 20 w 228"/>
                <a:gd name="T63" fmla="*/ 10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41">
                  <a:moveTo>
                    <a:pt x="114" y="141"/>
                  </a:moveTo>
                  <a:cubicBezTo>
                    <a:pt x="96" y="141"/>
                    <a:pt x="78" y="139"/>
                    <a:pt x="62" y="137"/>
                  </a:cubicBezTo>
                  <a:cubicBezTo>
                    <a:pt x="43" y="134"/>
                    <a:pt x="27" y="129"/>
                    <a:pt x="16" y="124"/>
                  </a:cubicBezTo>
                  <a:cubicBezTo>
                    <a:pt x="11" y="122"/>
                    <a:pt x="8" y="120"/>
                    <a:pt x="5" y="117"/>
                  </a:cubicBezTo>
                  <a:cubicBezTo>
                    <a:pt x="3" y="114"/>
                    <a:pt x="1" y="112"/>
                    <a:pt x="0" y="108"/>
                  </a:cubicBezTo>
                  <a:cubicBezTo>
                    <a:pt x="0" y="107"/>
                    <a:pt x="0" y="107"/>
                    <a:pt x="0" y="106"/>
                  </a:cubicBezTo>
                  <a:cubicBezTo>
                    <a:pt x="0" y="11"/>
                    <a:pt x="0" y="11"/>
                    <a:pt x="0" y="11"/>
                  </a:cubicBezTo>
                  <a:cubicBezTo>
                    <a:pt x="0" y="7"/>
                    <a:pt x="1" y="4"/>
                    <a:pt x="4" y="3"/>
                  </a:cubicBezTo>
                  <a:cubicBezTo>
                    <a:pt x="7" y="1"/>
                    <a:pt x="10" y="0"/>
                    <a:pt x="13" y="1"/>
                  </a:cubicBezTo>
                  <a:cubicBezTo>
                    <a:pt x="114" y="39"/>
                    <a:pt x="114" y="39"/>
                    <a:pt x="114" y="39"/>
                  </a:cubicBezTo>
                  <a:cubicBezTo>
                    <a:pt x="215" y="1"/>
                    <a:pt x="215" y="1"/>
                    <a:pt x="215" y="1"/>
                  </a:cubicBezTo>
                  <a:cubicBezTo>
                    <a:pt x="218" y="0"/>
                    <a:pt x="221" y="1"/>
                    <a:pt x="224" y="3"/>
                  </a:cubicBezTo>
                  <a:cubicBezTo>
                    <a:pt x="226" y="4"/>
                    <a:pt x="228" y="7"/>
                    <a:pt x="228" y="11"/>
                  </a:cubicBezTo>
                  <a:cubicBezTo>
                    <a:pt x="228" y="106"/>
                    <a:pt x="228" y="106"/>
                    <a:pt x="228" y="106"/>
                  </a:cubicBezTo>
                  <a:cubicBezTo>
                    <a:pt x="228" y="106"/>
                    <a:pt x="228" y="107"/>
                    <a:pt x="228" y="108"/>
                  </a:cubicBezTo>
                  <a:cubicBezTo>
                    <a:pt x="227" y="111"/>
                    <a:pt x="225" y="114"/>
                    <a:pt x="222" y="117"/>
                  </a:cubicBezTo>
                  <a:cubicBezTo>
                    <a:pt x="220" y="120"/>
                    <a:pt x="216" y="122"/>
                    <a:pt x="212" y="124"/>
                  </a:cubicBezTo>
                  <a:cubicBezTo>
                    <a:pt x="201" y="129"/>
                    <a:pt x="185" y="134"/>
                    <a:pt x="166" y="137"/>
                  </a:cubicBezTo>
                  <a:cubicBezTo>
                    <a:pt x="166" y="137"/>
                    <a:pt x="166" y="137"/>
                    <a:pt x="166" y="137"/>
                  </a:cubicBezTo>
                  <a:cubicBezTo>
                    <a:pt x="149" y="139"/>
                    <a:pt x="131" y="141"/>
                    <a:pt x="114" y="141"/>
                  </a:cubicBezTo>
                  <a:close/>
                  <a:moveTo>
                    <a:pt x="20" y="103"/>
                  </a:moveTo>
                  <a:cubicBezTo>
                    <a:pt x="21" y="104"/>
                    <a:pt x="22" y="105"/>
                    <a:pt x="25" y="106"/>
                  </a:cubicBezTo>
                  <a:cubicBezTo>
                    <a:pt x="34" y="110"/>
                    <a:pt x="48" y="114"/>
                    <a:pt x="65" y="117"/>
                  </a:cubicBezTo>
                  <a:cubicBezTo>
                    <a:pt x="96" y="122"/>
                    <a:pt x="132" y="122"/>
                    <a:pt x="163" y="117"/>
                  </a:cubicBezTo>
                  <a:cubicBezTo>
                    <a:pt x="163" y="117"/>
                    <a:pt x="163" y="117"/>
                    <a:pt x="163" y="117"/>
                  </a:cubicBezTo>
                  <a:cubicBezTo>
                    <a:pt x="180" y="114"/>
                    <a:pt x="194" y="110"/>
                    <a:pt x="203" y="106"/>
                  </a:cubicBezTo>
                  <a:cubicBezTo>
                    <a:pt x="206" y="105"/>
                    <a:pt x="207" y="104"/>
                    <a:pt x="208" y="103"/>
                  </a:cubicBezTo>
                  <a:cubicBezTo>
                    <a:pt x="208" y="25"/>
                    <a:pt x="208" y="25"/>
                    <a:pt x="208" y="25"/>
                  </a:cubicBezTo>
                  <a:cubicBezTo>
                    <a:pt x="117" y="59"/>
                    <a:pt x="117" y="59"/>
                    <a:pt x="117" y="59"/>
                  </a:cubicBezTo>
                  <a:cubicBezTo>
                    <a:pt x="115" y="60"/>
                    <a:pt x="113" y="60"/>
                    <a:pt x="110" y="59"/>
                  </a:cubicBezTo>
                  <a:cubicBezTo>
                    <a:pt x="20" y="25"/>
                    <a:pt x="20" y="25"/>
                    <a:pt x="20" y="25"/>
                  </a:cubicBezTo>
                  <a:lnTo>
                    <a:pt x="20"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 name="Freeform 110"/>
            <p:cNvSpPr>
              <a:spLocks/>
            </p:cNvSpPr>
            <p:nvPr/>
          </p:nvSpPr>
          <p:spPr bwMode="auto">
            <a:xfrm>
              <a:off x="5761394" y="3207960"/>
              <a:ext cx="19059" cy="96200"/>
            </a:xfrm>
            <a:custGeom>
              <a:avLst/>
              <a:gdLst>
                <a:gd name="T0" fmla="*/ 10 w 20"/>
                <a:gd name="T1" fmla="*/ 101 h 101"/>
                <a:gd name="T2" fmla="*/ 0 w 20"/>
                <a:gd name="T3" fmla="*/ 91 h 101"/>
                <a:gd name="T4" fmla="*/ 0 w 20"/>
                <a:gd name="T5" fmla="*/ 10 h 101"/>
                <a:gd name="T6" fmla="*/ 10 w 20"/>
                <a:gd name="T7" fmla="*/ 0 h 101"/>
                <a:gd name="T8" fmla="*/ 20 w 20"/>
                <a:gd name="T9" fmla="*/ 10 h 101"/>
                <a:gd name="T10" fmla="*/ 20 w 20"/>
                <a:gd name="T11" fmla="*/ 91 h 101"/>
                <a:gd name="T12" fmla="*/ 10 w 2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20" h="101">
                  <a:moveTo>
                    <a:pt x="10" y="101"/>
                  </a:moveTo>
                  <a:cubicBezTo>
                    <a:pt x="4" y="101"/>
                    <a:pt x="0" y="97"/>
                    <a:pt x="0" y="91"/>
                  </a:cubicBezTo>
                  <a:cubicBezTo>
                    <a:pt x="0" y="10"/>
                    <a:pt x="0" y="10"/>
                    <a:pt x="0" y="10"/>
                  </a:cubicBezTo>
                  <a:cubicBezTo>
                    <a:pt x="0" y="5"/>
                    <a:pt x="4" y="0"/>
                    <a:pt x="10" y="0"/>
                  </a:cubicBezTo>
                  <a:cubicBezTo>
                    <a:pt x="15" y="0"/>
                    <a:pt x="20" y="5"/>
                    <a:pt x="20" y="10"/>
                  </a:cubicBezTo>
                  <a:cubicBezTo>
                    <a:pt x="20" y="91"/>
                    <a:pt x="20" y="91"/>
                    <a:pt x="20" y="91"/>
                  </a:cubicBezTo>
                  <a:cubicBezTo>
                    <a:pt x="20" y="97"/>
                    <a:pt x="15" y="101"/>
                    <a:pt x="10" y="1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 name="Freeform 111"/>
            <p:cNvSpPr>
              <a:spLocks noEditPoints="1"/>
            </p:cNvSpPr>
            <p:nvPr/>
          </p:nvSpPr>
          <p:spPr bwMode="auto">
            <a:xfrm>
              <a:off x="5749596" y="3286009"/>
              <a:ext cx="42655" cy="44470"/>
            </a:xfrm>
            <a:custGeom>
              <a:avLst/>
              <a:gdLst>
                <a:gd name="T0" fmla="*/ 23 w 45"/>
                <a:gd name="T1" fmla="*/ 46 h 46"/>
                <a:gd name="T2" fmla="*/ 0 w 45"/>
                <a:gd name="T3" fmla="*/ 23 h 46"/>
                <a:gd name="T4" fmla="*/ 23 w 45"/>
                <a:gd name="T5" fmla="*/ 0 h 46"/>
                <a:gd name="T6" fmla="*/ 45 w 45"/>
                <a:gd name="T7" fmla="*/ 23 h 46"/>
                <a:gd name="T8" fmla="*/ 23 w 45"/>
                <a:gd name="T9" fmla="*/ 46 h 46"/>
                <a:gd name="T10" fmla="*/ 23 w 45"/>
                <a:gd name="T11" fmla="*/ 20 h 46"/>
                <a:gd name="T12" fmla="*/ 20 w 45"/>
                <a:gd name="T13" fmla="*/ 23 h 46"/>
                <a:gd name="T14" fmla="*/ 23 w 45"/>
                <a:gd name="T15" fmla="*/ 26 h 46"/>
                <a:gd name="T16" fmla="*/ 25 w 45"/>
                <a:gd name="T17" fmla="*/ 23 h 46"/>
                <a:gd name="T18" fmla="*/ 23 w 45"/>
                <a:gd name="T19"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6">
                  <a:moveTo>
                    <a:pt x="23" y="46"/>
                  </a:moveTo>
                  <a:cubicBezTo>
                    <a:pt x="10" y="46"/>
                    <a:pt x="0" y="35"/>
                    <a:pt x="0" y="23"/>
                  </a:cubicBezTo>
                  <a:cubicBezTo>
                    <a:pt x="0" y="10"/>
                    <a:pt x="10" y="0"/>
                    <a:pt x="23" y="0"/>
                  </a:cubicBezTo>
                  <a:cubicBezTo>
                    <a:pt x="35" y="0"/>
                    <a:pt x="45" y="10"/>
                    <a:pt x="45" y="23"/>
                  </a:cubicBezTo>
                  <a:cubicBezTo>
                    <a:pt x="45" y="35"/>
                    <a:pt x="35" y="46"/>
                    <a:pt x="23" y="46"/>
                  </a:cubicBezTo>
                  <a:close/>
                  <a:moveTo>
                    <a:pt x="23" y="20"/>
                  </a:moveTo>
                  <a:cubicBezTo>
                    <a:pt x="21" y="20"/>
                    <a:pt x="20" y="21"/>
                    <a:pt x="20" y="23"/>
                  </a:cubicBezTo>
                  <a:cubicBezTo>
                    <a:pt x="20" y="24"/>
                    <a:pt x="21" y="26"/>
                    <a:pt x="23" y="26"/>
                  </a:cubicBezTo>
                  <a:cubicBezTo>
                    <a:pt x="24" y="26"/>
                    <a:pt x="25" y="24"/>
                    <a:pt x="25" y="23"/>
                  </a:cubicBezTo>
                  <a:cubicBezTo>
                    <a:pt x="25" y="21"/>
                    <a:pt x="24" y="20"/>
                    <a:pt x="2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 name="Freeform 112"/>
            <p:cNvSpPr>
              <a:spLocks noEditPoints="1"/>
            </p:cNvSpPr>
            <p:nvPr/>
          </p:nvSpPr>
          <p:spPr bwMode="auto">
            <a:xfrm>
              <a:off x="5743243" y="3311421"/>
              <a:ext cx="54453" cy="74419"/>
            </a:xfrm>
            <a:custGeom>
              <a:avLst/>
              <a:gdLst>
                <a:gd name="T0" fmla="*/ 47 w 57"/>
                <a:gd name="T1" fmla="*/ 78 h 78"/>
                <a:gd name="T2" fmla="*/ 47 w 57"/>
                <a:gd name="T3" fmla="*/ 78 h 78"/>
                <a:gd name="T4" fmla="*/ 11 w 57"/>
                <a:gd name="T5" fmla="*/ 78 h 78"/>
                <a:gd name="T6" fmla="*/ 3 w 57"/>
                <a:gd name="T7" fmla="*/ 74 h 78"/>
                <a:gd name="T8" fmla="*/ 1 w 57"/>
                <a:gd name="T9" fmla="*/ 65 h 78"/>
                <a:gd name="T10" fmla="*/ 19 w 57"/>
                <a:gd name="T11" fmla="*/ 7 h 78"/>
                <a:gd name="T12" fmla="*/ 29 w 57"/>
                <a:gd name="T13" fmla="*/ 0 h 78"/>
                <a:gd name="T14" fmla="*/ 29 w 57"/>
                <a:gd name="T15" fmla="*/ 0 h 78"/>
                <a:gd name="T16" fmla="*/ 38 w 57"/>
                <a:gd name="T17" fmla="*/ 7 h 78"/>
                <a:gd name="T18" fmla="*/ 56 w 57"/>
                <a:gd name="T19" fmla="*/ 64 h 78"/>
                <a:gd name="T20" fmla="*/ 57 w 57"/>
                <a:gd name="T21" fmla="*/ 68 h 78"/>
                <a:gd name="T22" fmla="*/ 47 w 57"/>
                <a:gd name="T23" fmla="*/ 78 h 78"/>
                <a:gd name="T24" fmla="*/ 24 w 57"/>
                <a:gd name="T25" fmla="*/ 58 h 78"/>
                <a:gd name="T26" fmla="*/ 33 w 57"/>
                <a:gd name="T27" fmla="*/ 58 h 78"/>
                <a:gd name="T28" fmla="*/ 29 w 57"/>
                <a:gd name="T29" fmla="*/ 44 h 78"/>
                <a:gd name="T30" fmla="*/ 24 w 57"/>
                <a:gd name="T31"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8">
                  <a:moveTo>
                    <a:pt x="47" y="78"/>
                  </a:moveTo>
                  <a:cubicBezTo>
                    <a:pt x="47" y="78"/>
                    <a:pt x="47" y="78"/>
                    <a:pt x="47" y="78"/>
                  </a:cubicBezTo>
                  <a:cubicBezTo>
                    <a:pt x="11" y="78"/>
                    <a:pt x="11" y="78"/>
                    <a:pt x="11" y="78"/>
                  </a:cubicBezTo>
                  <a:cubicBezTo>
                    <a:pt x="7" y="78"/>
                    <a:pt x="4" y="76"/>
                    <a:pt x="3" y="74"/>
                  </a:cubicBezTo>
                  <a:cubicBezTo>
                    <a:pt x="1" y="71"/>
                    <a:pt x="0" y="68"/>
                    <a:pt x="1" y="65"/>
                  </a:cubicBezTo>
                  <a:cubicBezTo>
                    <a:pt x="19" y="7"/>
                    <a:pt x="19" y="7"/>
                    <a:pt x="19" y="7"/>
                  </a:cubicBezTo>
                  <a:cubicBezTo>
                    <a:pt x="21" y="3"/>
                    <a:pt x="24" y="0"/>
                    <a:pt x="29" y="0"/>
                  </a:cubicBezTo>
                  <a:cubicBezTo>
                    <a:pt x="29" y="0"/>
                    <a:pt x="29" y="0"/>
                    <a:pt x="29" y="0"/>
                  </a:cubicBezTo>
                  <a:cubicBezTo>
                    <a:pt x="33" y="0"/>
                    <a:pt x="37" y="3"/>
                    <a:pt x="38" y="7"/>
                  </a:cubicBezTo>
                  <a:cubicBezTo>
                    <a:pt x="56" y="64"/>
                    <a:pt x="56" y="64"/>
                    <a:pt x="56" y="64"/>
                  </a:cubicBezTo>
                  <a:cubicBezTo>
                    <a:pt x="57" y="65"/>
                    <a:pt x="57" y="66"/>
                    <a:pt x="57" y="68"/>
                  </a:cubicBezTo>
                  <a:cubicBezTo>
                    <a:pt x="57" y="73"/>
                    <a:pt x="53" y="78"/>
                    <a:pt x="47" y="78"/>
                  </a:cubicBezTo>
                  <a:close/>
                  <a:moveTo>
                    <a:pt x="24" y="58"/>
                  </a:moveTo>
                  <a:cubicBezTo>
                    <a:pt x="33" y="58"/>
                    <a:pt x="33" y="58"/>
                    <a:pt x="33" y="58"/>
                  </a:cubicBezTo>
                  <a:cubicBezTo>
                    <a:pt x="29" y="44"/>
                    <a:pt x="29" y="44"/>
                    <a:pt x="29" y="44"/>
                  </a:cubicBezTo>
                  <a:lnTo>
                    <a:pt x="24"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113"/>
            <p:cNvSpPr>
              <a:spLocks noEditPoints="1"/>
            </p:cNvSpPr>
            <p:nvPr/>
          </p:nvSpPr>
          <p:spPr bwMode="auto">
            <a:xfrm>
              <a:off x="5564456" y="3197977"/>
              <a:ext cx="46285" cy="39025"/>
            </a:xfrm>
            <a:custGeom>
              <a:avLst/>
              <a:gdLst>
                <a:gd name="T0" fmla="*/ 24 w 48"/>
                <a:gd name="T1" fmla="*/ 41 h 41"/>
                <a:gd name="T2" fmla="*/ 0 w 48"/>
                <a:gd name="T3" fmla="*/ 20 h 41"/>
                <a:gd name="T4" fmla="*/ 24 w 48"/>
                <a:gd name="T5" fmla="*/ 0 h 41"/>
                <a:gd name="T6" fmla="*/ 48 w 48"/>
                <a:gd name="T7" fmla="*/ 20 h 41"/>
                <a:gd name="T8" fmla="*/ 24 w 48"/>
                <a:gd name="T9" fmla="*/ 41 h 41"/>
                <a:gd name="T10" fmla="*/ 21 w 48"/>
                <a:gd name="T11" fmla="*/ 20 h 41"/>
                <a:gd name="T12" fmla="*/ 27 w 48"/>
                <a:gd name="T13" fmla="*/ 20 h 41"/>
                <a:gd name="T14" fmla="*/ 21 w 48"/>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1">
                  <a:moveTo>
                    <a:pt x="24" y="41"/>
                  </a:moveTo>
                  <a:cubicBezTo>
                    <a:pt x="10" y="41"/>
                    <a:pt x="0" y="32"/>
                    <a:pt x="0" y="20"/>
                  </a:cubicBezTo>
                  <a:cubicBezTo>
                    <a:pt x="0" y="9"/>
                    <a:pt x="10" y="0"/>
                    <a:pt x="24" y="0"/>
                  </a:cubicBezTo>
                  <a:cubicBezTo>
                    <a:pt x="37" y="0"/>
                    <a:pt x="48" y="9"/>
                    <a:pt x="48" y="20"/>
                  </a:cubicBezTo>
                  <a:cubicBezTo>
                    <a:pt x="48" y="32"/>
                    <a:pt x="37" y="41"/>
                    <a:pt x="24" y="41"/>
                  </a:cubicBezTo>
                  <a:close/>
                  <a:moveTo>
                    <a:pt x="21" y="20"/>
                  </a:moveTo>
                  <a:cubicBezTo>
                    <a:pt x="23" y="21"/>
                    <a:pt x="25" y="21"/>
                    <a:pt x="27" y="20"/>
                  </a:cubicBezTo>
                  <a:cubicBezTo>
                    <a:pt x="25" y="20"/>
                    <a:pt x="23" y="20"/>
                    <a:pt x="2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114"/>
            <p:cNvSpPr>
              <a:spLocks/>
            </p:cNvSpPr>
            <p:nvPr/>
          </p:nvSpPr>
          <p:spPr bwMode="auto">
            <a:xfrm>
              <a:off x="5592590" y="3207960"/>
              <a:ext cx="186048" cy="19059"/>
            </a:xfrm>
            <a:custGeom>
              <a:avLst/>
              <a:gdLst>
                <a:gd name="T0" fmla="*/ 185 w 195"/>
                <a:gd name="T1" fmla="*/ 20 h 20"/>
                <a:gd name="T2" fmla="*/ 10 w 195"/>
                <a:gd name="T3" fmla="*/ 20 h 20"/>
                <a:gd name="T4" fmla="*/ 0 w 195"/>
                <a:gd name="T5" fmla="*/ 10 h 20"/>
                <a:gd name="T6" fmla="*/ 10 w 195"/>
                <a:gd name="T7" fmla="*/ 0 h 20"/>
                <a:gd name="T8" fmla="*/ 185 w 195"/>
                <a:gd name="T9" fmla="*/ 0 h 20"/>
                <a:gd name="T10" fmla="*/ 195 w 195"/>
                <a:gd name="T11" fmla="*/ 10 h 20"/>
                <a:gd name="T12" fmla="*/ 185 w 19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95" h="20">
                  <a:moveTo>
                    <a:pt x="185" y="20"/>
                  </a:moveTo>
                  <a:cubicBezTo>
                    <a:pt x="10" y="20"/>
                    <a:pt x="10" y="20"/>
                    <a:pt x="10" y="20"/>
                  </a:cubicBezTo>
                  <a:cubicBezTo>
                    <a:pt x="5" y="20"/>
                    <a:pt x="0" y="16"/>
                    <a:pt x="0" y="10"/>
                  </a:cubicBezTo>
                  <a:cubicBezTo>
                    <a:pt x="0" y="5"/>
                    <a:pt x="5" y="0"/>
                    <a:pt x="10" y="0"/>
                  </a:cubicBezTo>
                  <a:cubicBezTo>
                    <a:pt x="185" y="0"/>
                    <a:pt x="185" y="0"/>
                    <a:pt x="185" y="0"/>
                  </a:cubicBezTo>
                  <a:cubicBezTo>
                    <a:pt x="191" y="0"/>
                    <a:pt x="195" y="5"/>
                    <a:pt x="195" y="10"/>
                  </a:cubicBezTo>
                  <a:cubicBezTo>
                    <a:pt x="195" y="16"/>
                    <a:pt x="191" y="20"/>
                    <a:pt x="185"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 name="Freeform 115"/>
            <p:cNvSpPr>
              <a:spLocks noEditPoints="1"/>
            </p:cNvSpPr>
            <p:nvPr/>
          </p:nvSpPr>
          <p:spPr bwMode="auto">
            <a:xfrm>
              <a:off x="5270410" y="3065474"/>
              <a:ext cx="651621" cy="420196"/>
            </a:xfrm>
            <a:custGeom>
              <a:avLst/>
              <a:gdLst>
                <a:gd name="T0" fmla="*/ 657 w 680"/>
                <a:gd name="T1" fmla="*/ 438 h 438"/>
                <a:gd name="T2" fmla="*/ 23 w 680"/>
                <a:gd name="T3" fmla="*/ 438 h 438"/>
                <a:gd name="T4" fmla="*/ 0 w 680"/>
                <a:gd name="T5" fmla="*/ 415 h 438"/>
                <a:gd name="T6" fmla="*/ 0 w 680"/>
                <a:gd name="T7" fmla="*/ 23 h 438"/>
                <a:gd name="T8" fmla="*/ 23 w 680"/>
                <a:gd name="T9" fmla="*/ 0 h 438"/>
                <a:gd name="T10" fmla="*/ 657 w 680"/>
                <a:gd name="T11" fmla="*/ 0 h 438"/>
                <a:gd name="T12" fmla="*/ 680 w 680"/>
                <a:gd name="T13" fmla="*/ 23 h 438"/>
                <a:gd name="T14" fmla="*/ 680 w 680"/>
                <a:gd name="T15" fmla="*/ 415 h 438"/>
                <a:gd name="T16" fmla="*/ 657 w 680"/>
                <a:gd name="T17" fmla="*/ 438 h 438"/>
                <a:gd name="T18" fmla="*/ 23 w 680"/>
                <a:gd name="T19" fmla="*/ 20 h 438"/>
                <a:gd name="T20" fmla="*/ 20 w 680"/>
                <a:gd name="T21" fmla="*/ 23 h 438"/>
                <a:gd name="T22" fmla="*/ 20 w 680"/>
                <a:gd name="T23" fmla="*/ 415 h 438"/>
                <a:gd name="T24" fmla="*/ 23 w 680"/>
                <a:gd name="T25" fmla="*/ 418 h 438"/>
                <a:gd name="T26" fmla="*/ 657 w 680"/>
                <a:gd name="T27" fmla="*/ 418 h 438"/>
                <a:gd name="T28" fmla="*/ 660 w 680"/>
                <a:gd name="T29" fmla="*/ 415 h 438"/>
                <a:gd name="T30" fmla="*/ 660 w 680"/>
                <a:gd name="T31" fmla="*/ 23 h 438"/>
                <a:gd name="T32" fmla="*/ 657 w 680"/>
                <a:gd name="T33" fmla="*/ 20 h 438"/>
                <a:gd name="T34" fmla="*/ 23 w 680"/>
                <a:gd name="T35" fmla="*/ 2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0" h="438">
                  <a:moveTo>
                    <a:pt x="657" y="438"/>
                  </a:moveTo>
                  <a:cubicBezTo>
                    <a:pt x="23" y="438"/>
                    <a:pt x="23" y="438"/>
                    <a:pt x="23" y="438"/>
                  </a:cubicBezTo>
                  <a:cubicBezTo>
                    <a:pt x="10" y="438"/>
                    <a:pt x="0" y="428"/>
                    <a:pt x="0" y="415"/>
                  </a:cubicBezTo>
                  <a:cubicBezTo>
                    <a:pt x="0" y="23"/>
                    <a:pt x="0" y="23"/>
                    <a:pt x="0" y="23"/>
                  </a:cubicBezTo>
                  <a:cubicBezTo>
                    <a:pt x="0" y="11"/>
                    <a:pt x="10" y="0"/>
                    <a:pt x="23" y="0"/>
                  </a:cubicBezTo>
                  <a:cubicBezTo>
                    <a:pt x="657" y="0"/>
                    <a:pt x="657" y="0"/>
                    <a:pt x="657" y="0"/>
                  </a:cubicBezTo>
                  <a:cubicBezTo>
                    <a:pt x="670" y="0"/>
                    <a:pt x="680" y="11"/>
                    <a:pt x="680" y="23"/>
                  </a:cubicBezTo>
                  <a:cubicBezTo>
                    <a:pt x="680" y="415"/>
                    <a:pt x="680" y="415"/>
                    <a:pt x="680" y="415"/>
                  </a:cubicBezTo>
                  <a:cubicBezTo>
                    <a:pt x="680" y="428"/>
                    <a:pt x="670" y="438"/>
                    <a:pt x="657" y="438"/>
                  </a:cubicBezTo>
                  <a:close/>
                  <a:moveTo>
                    <a:pt x="23" y="20"/>
                  </a:moveTo>
                  <a:cubicBezTo>
                    <a:pt x="21" y="20"/>
                    <a:pt x="20" y="22"/>
                    <a:pt x="20" y="23"/>
                  </a:cubicBezTo>
                  <a:cubicBezTo>
                    <a:pt x="20" y="415"/>
                    <a:pt x="20" y="415"/>
                    <a:pt x="20" y="415"/>
                  </a:cubicBezTo>
                  <a:cubicBezTo>
                    <a:pt x="20" y="417"/>
                    <a:pt x="21" y="418"/>
                    <a:pt x="23" y="418"/>
                  </a:cubicBezTo>
                  <a:cubicBezTo>
                    <a:pt x="657" y="418"/>
                    <a:pt x="657" y="418"/>
                    <a:pt x="657" y="418"/>
                  </a:cubicBezTo>
                  <a:cubicBezTo>
                    <a:pt x="659" y="418"/>
                    <a:pt x="660" y="417"/>
                    <a:pt x="660" y="415"/>
                  </a:cubicBezTo>
                  <a:cubicBezTo>
                    <a:pt x="660" y="23"/>
                    <a:pt x="660" y="23"/>
                    <a:pt x="660" y="23"/>
                  </a:cubicBezTo>
                  <a:cubicBezTo>
                    <a:pt x="660" y="22"/>
                    <a:pt x="659" y="20"/>
                    <a:pt x="657" y="20"/>
                  </a:cubicBezTo>
                  <a:lnTo>
                    <a:pt x="23"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 name="Freeform 116"/>
            <p:cNvSpPr>
              <a:spLocks noEditPoints="1"/>
            </p:cNvSpPr>
            <p:nvPr/>
          </p:nvSpPr>
          <p:spPr bwMode="auto">
            <a:xfrm>
              <a:off x="5297636" y="3091793"/>
              <a:ext cx="597168" cy="342147"/>
            </a:xfrm>
            <a:custGeom>
              <a:avLst/>
              <a:gdLst>
                <a:gd name="T0" fmla="*/ 614 w 624"/>
                <a:gd name="T1" fmla="*/ 357 h 357"/>
                <a:gd name="T2" fmla="*/ 10 w 624"/>
                <a:gd name="T3" fmla="*/ 357 h 357"/>
                <a:gd name="T4" fmla="*/ 0 w 624"/>
                <a:gd name="T5" fmla="*/ 347 h 357"/>
                <a:gd name="T6" fmla="*/ 0 w 624"/>
                <a:gd name="T7" fmla="*/ 10 h 357"/>
                <a:gd name="T8" fmla="*/ 10 w 624"/>
                <a:gd name="T9" fmla="*/ 0 h 357"/>
                <a:gd name="T10" fmla="*/ 614 w 624"/>
                <a:gd name="T11" fmla="*/ 0 h 357"/>
                <a:gd name="T12" fmla="*/ 624 w 624"/>
                <a:gd name="T13" fmla="*/ 10 h 357"/>
                <a:gd name="T14" fmla="*/ 624 w 624"/>
                <a:gd name="T15" fmla="*/ 347 h 357"/>
                <a:gd name="T16" fmla="*/ 614 w 624"/>
                <a:gd name="T17" fmla="*/ 357 h 357"/>
                <a:gd name="T18" fmla="*/ 20 w 624"/>
                <a:gd name="T19" fmla="*/ 337 h 357"/>
                <a:gd name="T20" fmla="*/ 604 w 624"/>
                <a:gd name="T21" fmla="*/ 337 h 357"/>
                <a:gd name="T22" fmla="*/ 604 w 624"/>
                <a:gd name="T23" fmla="*/ 20 h 357"/>
                <a:gd name="T24" fmla="*/ 20 w 624"/>
                <a:gd name="T25" fmla="*/ 20 h 357"/>
                <a:gd name="T26" fmla="*/ 20 w 624"/>
                <a:gd name="T27" fmla="*/ 33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4" h="357">
                  <a:moveTo>
                    <a:pt x="614" y="357"/>
                  </a:moveTo>
                  <a:cubicBezTo>
                    <a:pt x="10" y="357"/>
                    <a:pt x="10" y="357"/>
                    <a:pt x="10" y="357"/>
                  </a:cubicBezTo>
                  <a:cubicBezTo>
                    <a:pt x="4" y="357"/>
                    <a:pt x="0" y="352"/>
                    <a:pt x="0" y="347"/>
                  </a:cubicBezTo>
                  <a:cubicBezTo>
                    <a:pt x="0" y="10"/>
                    <a:pt x="0" y="10"/>
                    <a:pt x="0" y="10"/>
                  </a:cubicBezTo>
                  <a:cubicBezTo>
                    <a:pt x="0" y="5"/>
                    <a:pt x="4" y="0"/>
                    <a:pt x="10" y="0"/>
                  </a:cubicBezTo>
                  <a:cubicBezTo>
                    <a:pt x="614" y="0"/>
                    <a:pt x="614" y="0"/>
                    <a:pt x="614" y="0"/>
                  </a:cubicBezTo>
                  <a:cubicBezTo>
                    <a:pt x="620" y="0"/>
                    <a:pt x="624" y="5"/>
                    <a:pt x="624" y="10"/>
                  </a:cubicBezTo>
                  <a:cubicBezTo>
                    <a:pt x="624" y="347"/>
                    <a:pt x="624" y="347"/>
                    <a:pt x="624" y="347"/>
                  </a:cubicBezTo>
                  <a:cubicBezTo>
                    <a:pt x="624" y="352"/>
                    <a:pt x="620" y="357"/>
                    <a:pt x="614" y="357"/>
                  </a:cubicBezTo>
                  <a:close/>
                  <a:moveTo>
                    <a:pt x="20" y="337"/>
                  </a:moveTo>
                  <a:cubicBezTo>
                    <a:pt x="604" y="337"/>
                    <a:pt x="604" y="337"/>
                    <a:pt x="604" y="337"/>
                  </a:cubicBezTo>
                  <a:cubicBezTo>
                    <a:pt x="604" y="20"/>
                    <a:pt x="604" y="20"/>
                    <a:pt x="604" y="20"/>
                  </a:cubicBezTo>
                  <a:cubicBezTo>
                    <a:pt x="20" y="20"/>
                    <a:pt x="20" y="20"/>
                    <a:pt x="20" y="20"/>
                  </a:cubicBezTo>
                  <a:lnTo>
                    <a:pt x="20" y="3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 name="Freeform 117"/>
            <p:cNvSpPr>
              <a:spLocks noEditPoints="1"/>
            </p:cNvSpPr>
            <p:nvPr/>
          </p:nvSpPr>
          <p:spPr bwMode="auto">
            <a:xfrm>
              <a:off x="5495482" y="3466612"/>
              <a:ext cx="201476" cy="110721"/>
            </a:xfrm>
            <a:custGeom>
              <a:avLst/>
              <a:gdLst>
                <a:gd name="T0" fmla="*/ 199 w 210"/>
                <a:gd name="T1" fmla="*/ 116 h 116"/>
                <a:gd name="T2" fmla="*/ 11 w 210"/>
                <a:gd name="T3" fmla="*/ 116 h 116"/>
                <a:gd name="T4" fmla="*/ 3 w 210"/>
                <a:gd name="T5" fmla="*/ 112 h 116"/>
                <a:gd name="T6" fmla="*/ 1 w 210"/>
                <a:gd name="T7" fmla="*/ 103 h 116"/>
                <a:gd name="T8" fmla="*/ 27 w 210"/>
                <a:gd name="T9" fmla="*/ 8 h 116"/>
                <a:gd name="T10" fmla="*/ 37 w 210"/>
                <a:gd name="T11" fmla="*/ 0 h 116"/>
                <a:gd name="T12" fmla="*/ 173 w 210"/>
                <a:gd name="T13" fmla="*/ 0 h 116"/>
                <a:gd name="T14" fmla="*/ 183 w 210"/>
                <a:gd name="T15" fmla="*/ 8 h 116"/>
                <a:gd name="T16" fmla="*/ 209 w 210"/>
                <a:gd name="T17" fmla="*/ 103 h 116"/>
                <a:gd name="T18" fmla="*/ 207 w 210"/>
                <a:gd name="T19" fmla="*/ 112 h 116"/>
                <a:gd name="T20" fmla="*/ 199 w 210"/>
                <a:gd name="T21" fmla="*/ 116 h 116"/>
                <a:gd name="T22" fmla="*/ 24 w 210"/>
                <a:gd name="T23" fmla="*/ 96 h 116"/>
                <a:gd name="T24" fmla="*/ 186 w 210"/>
                <a:gd name="T25" fmla="*/ 96 h 116"/>
                <a:gd name="T26" fmla="*/ 166 w 210"/>
                <a:gd name="T27" fmla="*/ 20 h 116"/>
                <a:gd name="T28" fmla="*/ 44 w 210"/>
                <a:gd name="T29" fmla="*/ 20 h 116"/>
                <a:gd name="T30" fmla="*/ 24 w 210"/>
                <a:gd name="T31" fmla="*/ 9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16">
                  <a:moveTo>
                    <a:pt x="199" y="116"/>
                  </a:moveTo>
                  <a:cubicBezTo>
                    <a:pt x="11" y="116"/>
                    <a:pt x="11" y="116"/>
                    <a:pt x="11" y="116"/>
                  </a:cubicBezTo>
                  <a:cubicBezTo>
                    <a:pt x="8" y="116"/>
                    <a:pt x="5" y="114"/>
                    <a:pt x="3" y="112"/>
                  </a:cubicBezTo>
                  <a:cubicBezTo>
                    <a:pt x="1" y="109"/>
                    <a:pt x="0" y="106"/>
                    <a:pt x="1" y="103"/>
                  </a:cubicBezTo>
                  <a:cubicBezTo>
                    <a:pt x="27" y="8"/>
                    <a:pt x="27" y="8"/>
                    <a:pt x="27" y="8"/>
                  </a:cubicBezTo>
                  <a:cubicBezTo>
                    <a:pt x="28" y="3"/>
                    <a:pt x="32" y="0"/>
                    <a:pt x="37" y="0"/>
                  </a:cubicBezTo>
                  <a:cubicBezTo>
                    <a:pt x="173" y="0"/>
                    <a:pt x="173" y="0"/>
                    <a:pt x="173" y="0"/>
                  </a:cubicBezTo>
                  <a:cubicBezTo>
                    <a:pt x="178" y="0"/>
                    <a:pt x="182" y="3"/>
                    <a:pt x="183" y="8"/>
                  </a:cubicBezTo>
                  <a:cubicBezTo>
                    <a:pt x="209" y="103"/>
                    <a:pt x="209" y="103"/>
                    <a:pt x="209" y="103"/>
                  </a:cubicBezTo>
                  <a:cubicBezTo>
                    <a:pt x="210" y="106"/>
                    <a:pt x="209" y="109"/>
                    <a:pt x="207" y="112"/>
                  </a:cubicBezTo>
                  <a:cubicBezTo>
                    <a:pt x="205" y="114"/>
                    <a:pt x="202" y="116"/>
                    <a:pt x="199" y="116"/>
                  </a:cubicBezTo>
                  <a:close/>
                  <a:moveTo>
                    <a:pt x="24" y="96"/>
                  </a:moveTo>
                  <a:cubicBezTo>
                    <a:pt x="186" y="96"/>
                    <a:pt x="186" y="96"/>
                    <a:pt x="186" y="96"/>
                  </a:cubicBezTo>
                  <a:cubicBezTo>
                    <a:pt x="166" y="20"/>
                    <a:pt x="166" y="20"/>
                    <a:pt x="166" y="20"/>
                  </a:cubicBezTo>
                  <a:cubicBezTo>
                    <a:pt x="44" y="20"/>
                    <a:pt x="44" y="20"/>
                    <a:pt x="44" y="20"/>
                  </a:cubicBezTo>
                  <a:lnTo>
                    <a:pt x="24"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118"/>
            <p:cNvSpPr>
              <a:spLocks noEditPoints="1"/>
            </p:cNvSpPr>
            <p:nvPr/>
          </p:nvSpPr>
          <p:spPr bwMode="auto">
            <a:xfrm>
              <a:off x="5468256" y="3558274"/>
              <a:ext cx="254114" cy="44470"/>
            </a:xfrm>
            <a:custGeom>
              <a:avLst/>
              <a:gdLst>
                <a:gd name="T0" fmla="*/ 250 w 265"/>
                <a:gd name="T1" fmla="*/ 46 h 46"/>
                <a:gd name="T2" fmla="*/ 16 w 265"/>
                <a:gd name="T3" fmla="*/ 46 h 46"/>
                <a:gd name="T4" fmla="*/ 0 w 265"/>
                <a:gd name="T5" fmla="*/ 30 h 46"/>
                <a:gd name="T6" fmla="*/ 0 w 265"/>
                <a:gd name="T7" fmla="*/ 15 h 46"/>
                <a:gd name="T8" fmla="*/ 16 w 265"/>
                <a:gd name="T9" fmla="*/ 0 h 46"/>
                <a:gd name="T10" fmla="*/ 250 w 265"/>
                <a:gd name="T11" fmla="*/ 0 h 46"/>
                <a:gd name="T12" fmla="*/ 265 w 265"/>
                <a:gd name="T13" fmla="*/ 15 h 46"/>
                <a:gd name="T14" fmla="*/ 265 w 265"/>
                <a:gd name="T15" fmla="*/ 30 h 46"/>
                <a:gd name="T16" fmla="*/ 250 w 265"/>
                <a:gd name="T17" fmla="*/ 46 h 46"/>
                <a:gd name="T18" fmla="*/ 20 w 265"/>
                <a:gd name="T19" fmla="*/ 26 h 46"/>
                <a:gd name="T20" fmla="*/ 245 w 265"/>
                <a:gd name="T21" fmla="*/ 26 h 46"/>
                <a:gd name="T22" fmla="*/ 245 w 265"/>
                <a:gd name="T23" fmla="*/ 20 h 46"/>
                <a:gd name="T24" fmla="*/ 20 w 265"/>
                <a:gd name="T25" fmla="*/ 20 h 46"/>
                <a:gd name="T26" fmla="*/ 20 w 265"/>
                <a:gd name="T27"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5" h="46">
                  <a:moveTo>
                    <a:pt x="250" y="46"/>
                  </a:moveTo>
                  <a:cubicBezTo>
                    <a:pt x="16" y="46"/>
                    <a:pt x="16" y="46"/>
                    <a:pt x="16" y="46"/>
                  </a:cubicBezTo>
                  <a:cubicBezTo>
                    <a:pt x="7" y="46"/>
                    <a:pt x="0" y="39"/>
                    <a:pt x="0" y="30"/>
                  </a:cubicBezTo>
                  <a:cubicBezTo>
                    <a:pt x="0" y="15"/>
                    <a:pt x="0" y="15"/>
                    <a:pt x="0" y="15"/>
                  </a:cubicBezTo>
                  <a:cubicBezTo>
                    <a:pt x="0" y="7"/>
                    <a:pt x="7" y="0"/>
                    <a:pt x="16" y="0"/>
                  </a:cubicBezTo>
                  <a:cubicBezTo>
                    <a:pt x="250" y="0"/>
                    <a:pt x="250" y="0"/>
                    <a:pt x="250" y="0"/>
                  </a:cubicBezTo>
                  <a:cubicBezTo>
                    <a:pt x="259" y="0"/>
                    <a:pt x="265" y="7"/>
                    <a:pt x="265" y="15"/>
                  </a:cubicBezTo>
                  <a:cubicBezTo>
                    <a:pt x="265" y="30"/>
                    <a:pt x="265" y="30"/>
                    <a:pt x="265" y="30"/>
                  </a:cubicBezTo>
                  <a:cubicBezTo>
                    <a:pt x="265" y="39"/>
                    <a:pt x="259" y="46"/>
                    <a:pt x="250" y="46"/>
                  </a:cubicBezTo>
                  <a:close/>
                  <a:moveTo>
                    <a:pt x="20" y="26"/>
                  </a:moveTo>
                  <a:cubicBezTo>
                    <a:pt x="245" y="26"/>
                    <a:pt x="245" y="26"/>
                    <a:pt x="245" y="26"/>
                  </a:cubicBezTo>
                  <a:cubicBezTo>
                    <a:pt x="245" y="20"/>
                    <a:pt x="245" y="20"/>
                    <a:pt x="245" y="20"/>
                  </a:cubicBezTo>
                  <a:cubicBezTo>
                    <a:pt x="20" y="20"/>
                    <a:pt x="20" y="20"/>
                    <a:pt x="20" y="20"/>
                  </a:cubicBezTo>
                  <a:lnTo>
                    <a:pt x="20"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35" name="Group 134">
            <a:extLst>
              <a:ext uri="{C183D7F6-B498-43B3-948B-1728B52AA6E4}">
                <adec:decorative xmlns:adec="http://schemas.microsoft.com/office/drawing/2017/decorative" val="1"/>
              </a:ext>
            </a:extLst>
          </p:cNvPr>
          <p:cNvGrpSpPr/>
          <p:nvPr/>
        </p:nvGrpSpPr>
        <p:grpSpPr>
          <a:xfrm>
            <a:off x="7425747" y="3369028"/>
            <a:ext cx="522749" cy="689739"/>
            <a:chOff x="8640144" y="1715947"/>
            <a:chExt cx="522749" cy="689739"/>
          </a:xfrm>
          <a:solidFill>
            <a:schemeClr val="accent1">
              <a:lumMod val="60000"/>
              <a:lumOff val="40000"/>
            </a:schemeClr>
          </a:solidFill>
        </p:grpSpPr>
        <p:sp>
          <p:nvSpPr>
            <p:cNvPr id="136" name="Freeform 137"/>
            <p:cNvSpPr>
              <a:spLocks/>
            </p:cNvSpPr>
            <p:nvPr/>
          </p:nvSpPr>
          <p:spPr bwMode="auto">
            <a:xfrm>
              <a:off x="8845251" y="2033590"/>
              <a:ext cx="112536" cy="48100"/>
            </a:xfrm>
            <a:custGeom>
              <a:avLst/>
              <a:gdLst>
                <a:gd name="T0" fmla="*/ 10 w 118"/>
                <a:gd name="T1" fmla="*/ 49 h 50"/>
                <a:gd name="T2" fmla="*/ 9 w 118"/>
                <a:gd name="T3" fmla="*/ 49 h 50"/>
                <a:gd name="T4" fmla="*/ 1 w 118"/>
                <a:gd name="T5" fmla="*/ 38 h 50"/>
                <a:gd name="T6" fmla="*/ 3 w 118"/>
                <a:gd name="T7" fmla="*/ 10 h 50"/>
                <a:gd name="T8" fmla="*/ 8 w 118"/>
                <a:gd name="T9" fmla="*/ 1 h 50"/>
                <a:gd name="T10" fmla="*/ 18 w 118"/>
                <a:gd name="T11" fmla="*/ 2 h 50"/>
                <a:gd name="T12" fmla="*/ 21 w 118"/>
                <a:gd name="T13" fmla="*/ 3 h 50"/>
                <a:gd name="T14" fmla="*/ 23 w 118"/>
                <a:gd name="T15" fmla="*/ 5 h 50"/>
                <a:gd name="T16" fmla="*/ 25 w 118"/>
                <a:gd name="T17" fmla="*/ 6 h 50"/>
                <a:gd name="T18" fmla="*/ 38 w 118"/>
                <a:gd name="T19" fmla="*/ 11 h 50"/>
                <a:gd name="T20" fmla="*/ 41 w 118"/>
                <a:gd name="T21" fmla="*/ 12 h 50"/>
                <a:gd name="T22" fmla="*/ 41 w 118"/>
                <a:gd name="T23" fmla="*/ 12 h 50"/>
                <a:gd name="T24" fmla="*/ 42 w 118"/>
                <a:gd name="T25" fmla="*/ 12 h 50"/>
                <a:gd name="T26" fmla="*/ 43 w 118"/>
                <a:gd name="T27" fmla="*/ 13 h 50"/>
                <a:gd name="T28" fmla="*/ 44 w 118"/>
                <a:gd name="T29" fmla="*/ 13 h 50"/>
                <a:gd name="T30" fmla="*/ 45 w 118"/>
                <a:gd name="T31" fmla="*/ 13 h 50"/>
                <a:gd name="T32" fmla="*/ 46 w 118"/>
                <a:gd name="T33" fmla="*/ 13 h 50"/>
                <a:gd name="T34" fmla="*/ 47 w 118"/>
                <a:gd name="T35" fmla="*/ 14 h 50"/>
                <a:gd name="T36" fmla="*/ 48 w 118"/>
                <a:gd name="T37" fmla="*/ 14 h 50"/>
                <a:gd name="T38" fmla="*/ 49 w 118"/>
                <a:gd name="T39" fmla="*/ 14 h 50"/>
                <a:gd name="T40" fmla="*/ 52 w 118"/>
                <a:gd name="T41" fmla="*/ 14 h 50"/>
                <a:gd name="T42" fmla="*/ 56 w 118"/>
                <a:gd name="T43" fmla="*/ 15 h 50"/>
                <a:gd name="T44" fmla="*/ 59 w 118"/>
                <a:gd name="T45" fmla="*/ 15 h 50"/>
                <a:gd name="T46" fmla="*/ 100 w 118"/>
                <a:gd name="T47" fmla="*/ 2 h 50"/>
                <a:gd name="T48" fmla="*/ 105 w 118"/>
                <a:gd name="T49" fmla="*/ 0 h 50"/>
                <a:gd name="T50" fmla="*/ 115 w 118"/>
                <a:gd name="T51" fmla="*/ 10 h 50"/>
                <a:gd name="T52" fmla="*/ 118 w 118"/>
                <a:gd name="T53" fmla="*/ 37 h 50"/>
                <a:gd name="T54" fmla="*/ 109 w 118"/>
                <a:gd name="T55" fmla="*/ 49 h 50"/>
                <a:gd name="T56" fmla="*/ 98 w 118"/>
                <a:gd name="T57" fmla="*/ 41 h 50"/>
                <a:gd name="T58" fmla="*/ 96 w 118"/>
                <a:gd name="T59" fmla="*/ 27 h 50"/>
                <a:gd name="T60" fmla="*/ 56 w 118"/>
                <a:gd name="T61" fmla="*/ 35 h 50"/>
                <a:gd name="T62" fmla="*/ 56 w 118"/>
                <a:gd name="T63" fmla="*/ 35 h 50"/>
                <a:gd name="T64" fmla="*/ 49 w 118"/>
                <a:gd name="T65" fmla="*/ 34 h 50"/>
                <a:gd name="T66" fmla="*/ 46 w 118"/>
                <a:gd name="T67" fmla="*/ 34 h 50"/>
                <a:gd name="T68" fmla="*/ 44 w 118"/>
                <a:gd name="T69" fmla="*/ 33 h 50"/>
                <a:gd name="T70" fmla="*/ 42 w 118"/>
                <a:gd name="T71" fmla="*/ 33 h 50"/>
                <a:gd name="T72" fmla="*/ 39 w 118"/>
                <a:gd name="T73" fmla="*/ 32 h 50"/>
                <a:gd name="T74" fmla="*/ 37 w 118"/>
                <a:gd name="T75" fmla="*/ 32 h 50"/>
                <a:gd name="T76" fmla="*/ 35 w 118"/>
                <a:gd name="T77" fmla="*/ 31 h 50"/>
                <a:gd name="T78" fmla="*/ 32 w 118"/>
                <a:gd name="T79" fmla="*/ 31 h 50"/>
                <a:gd name="T80" fmla="*/ 22 w 118"/>
                <a:gd name="T81" fmla="*/ 27 h 50"/>
                <a:gd name="T82" fmla="*/ 20 w 118"/>
                <a:gd name="T83" fmla="*/ 41 h 50"/>
                <a:gd name="T84" fmla="*/ 10 w 118"/>
                <a:gd name="T85"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50">
                  <a:moveTo>
                    <a:pt x="10" y="49"/>
                  </a:moveTo>
                  <a:cubicBezTo>
                    <a:pt x="10" y="49"/>
                    <a:pt x="9" y="49"/>
                    <a:pt x="9" y="49"/>
                  </a:cubicBezTo>
                  <a:cubicBezTo>
                    <a:pt x="3" y="48"/>
                    <a:pt x="0" y="43"/>
                    <a:pt x="1" y="38"/>
                  </a:cubicBezTo>
                  <a:cubicBezTo>
                    <a:pt x="2" y="30"/>
                    <a:pt x="3" y="20"/>
                    <a:pt x="3" y="10"/>
                  </a:cubicBezTo>
                  <a:cubicBezTo>
                    <a:pt x="3" y="6"/>
                    <a:pt x="5" y="3"/>
                    <a:pt x="8" y="1"/>
                  </a:cubicBezTo>
                  <a:cubicBezTo>
                    <a:pt x="11" y="0"/>
                    <a:pt x="15" y="0"/>
                    <a:pt x="18" y="2"/>
                  </a:cubicBezTo>
                  <a:cubicBezTo>
                    <a:pt x="19" y="2"/>
                    <a:pt x="20" y="3"/>
                    <a:pt x="21" y="3"/>
                  </a:cubicBezTo>
                  <a:cubicBezTo>
                    <a:pt x="22" y="4"/>
                    <a:pt x="22" y="4"/>
                    <a:pt x="23" y="5"/>
                  </a:cubicBezTo>
                  <a:cubicBezTo>
                    <a:pt x="24" y="5"/>
                    <a:pt x="25" y="6"/>
                    <a:pt x="25" y="6"/>
                  </a:cubicBezTo>
                  <a:cubicBezTo>
                    <a:pt x="30" y="8"/>
                    <a:pt x="34" y="10"/>
                    <a:pt x="38" y="11"/>
                  </a:cubicBezTo>
                  <a:cubicBezTo>
                    <a:pt x="39" y="12"/>
                    <a:pt x="40" y="12"/>
                    <a:pt x="41" y="12"/>
                  </a:cubicBezTo>
                  <a:cubicBezTo>
                    <a:pt x="41" y="12"/>
                    <a:pt x="41" y="12"/>
                    <a:pt x="41" y="12"/>
                  </a:cubicBezTo>
                  <a:cubicBezTo>
                    <a:pt x="41" y="12"/>
                    <a:pt x="42" y="12"/>
                    <a:pt x="42" y="12"/>
                  </a:cubicBezTo>
                  <a:cubicBezTo>
                    <a:pt x="42" y="13"/>
                    <a:pt x="42" y="13"/>
                    <a:pt x="43" y="13"/>
                  </a:cubicBezTo>
                  <a:cubicBezTo>
                    <a:pt x="43" y="13"/>
                    <a:pt x="43" y="13"/>
                    <a:pt x="44" y="13"/>
                  </a:cubicBezTo>
                  <a:cubicBezTo>
                    <a:pt x="44" y="13"/>
                    <a:pt x="45" y="13"/>
                    <a:pt x="45" y="13"/>
                  </a:cubicBezTo>
                  <a:cubicBezTo>
                    <a:pt x="45" y="13"/>
                    <a:pt x="46" y="13"/>
                    <a:pt x="46" y="13"/>
                  </a:cubicBezTo>
                  <a:cubicBezTo>
                    <a:pt x="46" y="13"/>
                    <a:pt x="46" y="14"/>
                    <a:pt x="47" y="14"/>
                  </a:cubicBezTo>
                  <a:cubicBezTo>
                    <a:pt x="47" y="14"/>
                    <a:pt x="47" y="14"/>
                    <a:pt x="48" y="14"/>
                  </a:cubicBezTo>
                  <a:cubicBezTo>
                    <a:pt x="48" y="14"/>
                    <a:pt x="49" y="14"/>
                    <a:pt x="49" y="14"/>
                  </a:cubicBezTo>
                  <a:cubicBezTo>
                    <a:pt x="50" y="14"/>
                    <a:pt x="51" y="14"/>
                    <a:pt x="52" y="14"/>
                  </a:cubicBezTo>
                  <a:cubicBezTo>
                    <a:pt x="53" y="14"/>
                    <a:pt x="55" y="15"/>
                    <a:pt x="56" y="15"/>
                  </a:cubicBezTo>
                  <a:cubicBezTo>
                    <a:pt x="57" y="15"/>
                    <a:pt x="58" y="15"/>
                    <a:pt x="59" y="15"/>
                  </a:cubicBezTo>
                  <a:cubicBezTo>
                    <a:pt x="73" y="15"/>
                    <a:pt x="87" y="10"/>
                    <a:pt x="100" y="2"/>
                  </a:cubicBezTo>
                  <a:cubicBezTo>
                    <a:pt x="101" y="1"/>
                    <a:pt x="103" y="0"/>
                    <a:pt x="105" y="0"/>
                  </a:cubicBezTo>
                  <a:cubicBezTo>
                    <a:pt x="111" y="0"/>
                    <a:pt x="115" y="5"/>
                    <a:pt x="115" y="10"/>
                  </a:cubicBezTo>
                  <a:cubicBezTo>
                    <a:pt x="115" y="20"/>
                    <a:pt x="116" y="29"/>
                    <a:pt x="118" y="37"/>
                  </a:cubicBezTo>
                  <a:cubicBezTo>
                    <a:pt x="118" y="43"/>
                    <a:pt x="115" y="48"/>
                    <a:pt x="109" y="49"/>
                  </a:cubicBezTo>
                  <a:cubicBezTo>
                    <a:pt x="104" y="50"/>
                    <a:pt x="99" y="46"/>
                    <a:pt x="98" y="41"/>
                  </a:cubicBezTo>
                  <a:cubicBezTo>
                    <a:pt x="97" y="36"/>
                    <a:pt x="96" y="32"/>
                    <a:pt x="96" y="27"/>
                  </a:cubicBezTo>
                  <a:cubicBezTo>
                    <a:pt x="83" y="32"/>
                    <a:pt x="70" y="35"/>
                    <a:pt x="56" y="35"/>
                  </a:cubicBezTo>
                  <a:cubicBezTo>
                    <a:pt x="56" y="35"/>
                    <a:pt x="56" y="35"/>
                    <a:pt x="56" y="35"/>
                  </a:cubicBezTo>
                  <a:cubicBezTo>
                    <a:pt x="54" y="35"/>
                    <a:pt x="51" y="34"/>
                    <a:pt x="49" y="34"/>
                  </a:cubicBezTo>
                  <a:cubicBezTo>
                    <a:pt x="48" y="34"/>
                    <a:pt x="47" y="34"/>
                    <a:pt x="46" y="34"/>
                  </a:cubicBezTo>
                  <a:cubicBezTo>
                    <a:pt x="45" y="34"/>
                    <a:pt x="45" y="33"/>
                    <a:pt x="44" y="33"/>
                  </a:cubicBezTo>
                  <a:cubicBezTo>
                    <a:pt x="43" y="33"/>
                    <a:pt x="43" y="33"/>
                    <a:pt x="42" y="33"/>
                  </a:cubicBezTo>
                  <a:cubicBezTo>
                    <a:pt x="41" y="33"/>
                    <a:pt x="40" y="33"/>
                    <a:pt x="39" y="32"/>
                  </a:cubicBezTo>
                  <a:cubicBezTo>
                    <a:pt x="39" y="32"/>
                    <a:pt x="38" y="32"/>
                    <a:pt x="37" y="32"/>
                  </a:cubicBezTo>
                  <a:cubicBezTo>
                    <a:pt x="36" y="32"/>
                    <a:pt x="36" y="32"/>
                    <a:pt x="35" y="31"/>
                  </a:cubicBezTo>
                  <a:cubicBezTo>
                    <a:pt x="34" y="31"/>
                    <a:pt x="33" y="31"/>
                    <a:pt x="32" y="31"/>
                  </a:cubicBezTo>
                  <a:cubicBezTo>
                    <a:pt x="29" y="29"/>
                    <a:pt x="25" y="28"/>
                    <a:pt x="22" y="27"/>
                  </a:cubicBezTo>
                  <a:cubicBezTo>
                    <a:pt x="22" y="32"/>
                    <a:pt x="21" y="36"/>
                    <a:pt x="20" y="41"/>
                  </a:cubicBezTo>
                  <a:cubicBezTo>
                    <a:pt x="19" y="46"/>
                    <a:pt x="15" y="49"/>
                    <a:pt x="10"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Freeform 138"/>
            <p:cNvSpPr>
              <a:spLocks/>
            </p:cNvSpPr>
            <p:nvPr/>
          </p:nvSpPr>
          <p:spPr bwMode="auto">
            <a:xfrm>
              <a:off x="8761756" y="1877491"/>
              <a:ext cx="279526" cy="189678"/>
            </a:xfrm>
            <a:custGeom>
              <a:avLst/>
              <a:gdLst>
                <a:gd name="T0" fmla="*/ 146 w 292"/>
                <a:gd name="T1" fmla="*/ 198 h 198"/>
                <a:gd name="T2" fmla="*/ 94 w 292"/>
                <a:gd name="T3" fmla="*/ 182 h 198"/>
                <a:gd name="T4" fmla="*/ 39 w 292"/>
                <a:gd name="T5" fmla="*/ 107 h 198"/>
                <a:gd name="T6" fmla="*/ 15 w 292"/>
                <a:gd name="T7" fmla="*/ 84 h 198"/>
                <a:gd name="T8" fmla="*/ 8 w 292"/>
                <a:gd name="T9" fmla="*/ 71 h 198"/>
                <a:gd name="T10" fmla="*/ 2 w 292"/>
                <a:gd name="T11" fmla="*/ 42 h 198"/>
                <a:gd name="T12" fmla="*/ 16 w 292"/>
                <a:gd name="T13" fmla="*/ 29 h 198"/>
                <a:gd name="T14" fmla="*/ 26 w 292"/>
                <a:gd name="T15" fmla="*/ 28 h 198"/>
                <a:gd name="T16" fmla="*/ 26 w 292"/>
                <a:gd name="T17" fmla="*/ 10 h 198"/>
                <a:gd name="T18" fmla="*/ 36 w 292"/>
                <a:gd name="T19" fmla="*/ 0 h 198"/>
                <a:gd name="T20" fmla="*/ 46 w 292"/>
                <a:gd name="T21" fmla="*/ 10 h 198"/>
                <a:gd name="T22" fmla="*/ 46 w 292"/>
                <a:gd name="T23" fmla="*/ 53 h 198"/>
                <a:gd name="T24" fmla="*/ 38 w 292"/>
                <a:gd name="T25" fmla="*/ 63 h 198"/>
                <a:gd name="T26" fmla="*/ 27 w 292"/>
                <a:gd name="T27" fmla="*/ 56 h 198"/>
                <a:gd name="T28" fmla="*/ 24 w 292"/>
                <a:gd name="T29" fmla="*/ 48 h 198"/>
                <a:gd name="T30" fmla="*/ 23 w 292"/>
                <a:gd name="T31" fmla="*/ 48 h 198"/>
                <a:gd name="T32" fmla="*/ 21 w 292"/>
                <a:gd name="T33" fmla="*/ 49 h 198"/>
                <a:gd name="T34" fmla="*/ 21 w 292"/>
                <a:gd name="T35" fmla="*/ 49 h 198"/>
                <a:gd name="T36" fmla="*/ 25 w 292"/>
                <a:gd name="T37" fmla="*/ 60 h 198"/>
                <a:gd name="T38" fmla="*/ 33 w 292"/>
                <a:gd name="T39" fmla="*/ 76 h 198"/>
                <a:gd name="T40" fmla="*/ 38 w 292"/>
                <a:gd name="T41" fmla="*/ 86 h 198"/>
                <a:gd name="T42" fmla="*/ 47 w 292"/>
                <a:gd name="T43" fmla="*/ 84 h 198"/>
                <a:gd name="T44" fmla="*/ 54 w 292"/>
                <a:gd name="T45" fmla="*/ 90 h 198"/>
                <a:gd name="T46" fmla="*/ 105 w 292"/>
                <a:gd name="T47" fmla="*/ 165 h 198"/>
                <a:gd name="T48" fmla="*/ 146 w 292"/>
                <a:gd name="T49" fmla="*/ 178 h 198"/>
                <a:gd name="T50" fmla="*/ 187 w 292"/>
                <a:gd name="T51" fmla="*/ 165 h 198"/>
                <a:gd name="T52" fmla="*/ 238 w 292"/>
                <a:gd name="T53" fmla="*/ 90 h 198"/>
                <a:gd name="T54" fmla="*/ 245 w 292"/>
                <a:gd name="T55" fmla="*/ 84 h 198"/>
                <a:gd name="T56" fmla="*/ 254 w 292"/>
                <a:gd name="T57" fmla="*/ 86 h 198"/>
                <a:gd name="T58" fmla="*/ 259 w 292"/>
                <a:gd name="T59" fmla="*/ 76 h 198"/>
                <a:gd name="T60" fmla="*/ 267 w 292"/>
                <a:gd name="T61" fmla="*/ 60 h 198"/>
                <a:gd name="T62" fmla="*/ 271 w 292"/>
                <a:gd name="T63" fmla="*/ 49 h 198"/>
                <a:gd name="T64" fmla="*/ 271 w 292"/>
                <a:gd name="T65" fmla="*/ 49 h 198"/>
                <a:gd name="T66" fmla="*/ 269 w 292"/>
                <a:gd name="T67" fmla="*/ 48 h 198"/>
                <a:gd name="T68" fmla="*/ 266 w 292"/>
                <a:gd name="T69" fmla="*/ 49 h 198"/>
                <a:gd name="T70" fmla="*/ 265 w 292"/>
                <a:gd name="T71" fmla="*/ 55 h 198"/>
                <a:gd name="T72" fmla="*/ 254 w 292"/>
                <a:gd name="T73" fmla="*/ 63 h 198"/>
                <a:gd name="T74" fmla="*/ 245 w 292"/>
                <a:gd name="T75" fmla="*/ 53 h 198"/>
                <a:gd name="T76" fmla="*/ 245 w 292"/>
                <a:gd name="T77" fmla="*/ 10 h 198"/>
                <a:gd name="T78" fmla="*/ 255 w 292"/>
                <a:gd name="T79" fmla="*/ 0 h 198"/>
                <a:gd name="T80" fmla="*/ 265 w 292"/>
                <a:gd name="T81" fmla="*/ 10 h 198"/>
                <a:gd name="T82" fmla="*/ 265 w 292"/>
                <a:gd name="T83" fmla="*/ 28 h 198"/>
                <a:gd name="T84" fmla="*/ 276 w 292"/>
                <a:gd name="T85" fmla="*/ 29 h 198"/>
                <a:gd name="T86" fmla="*/ 290 w 292"/>
                <a:gd name="T87" fmla="*/ 42 h 198"/>
                <a:gd name="T88" fmla="*/ 284 w 292"/>
                <a:gd name="T89" fmla="*/ 71 h 198"/>
                <a:gd name="T90" fmla="*/ 277 w 292"/>
                <a:gd name="T91" fmla="*/ 84 h 198"/>
                <a:gd name="T92" fmla="*/ 253 w 292"/>
                <a:gd name="T93" fmla="*/ 107 h 198"/>
                <a:gd name="T94" fmla="*/ 198 w 292"/>
                <a:gd name="T95" fmla="*/ 182 h 198"/>
                <a:gd name="T96" fmla="*/ 146 w 292"/>
                <a:gd name="T9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198">
                  <a:moveTo>
                    <a:pt x="146" y="198"/>
                  </a:moveTo>
                  <a:cubicBezTo>
                    <a:pt x="128" y="198"/>
                    <a:pt x="110" y="192"/>
                    <a:pt x="94" y="182"/>
                  </a:cubicBezTo>
                  <a:cubicBezTo>
                    <a:pt x="71" y="166"/>
                    <a:pt x="51" y="140"/>
                    <a:pt x="39" y="107"/>
                  </a:cubicBezTo>
                  <a:cubicBezTo>
                    <a:pt x="26" y="109"/>
                    <a:pt x="19" y="94"/>
                    <a:pt x="15" y="84"/>
                  </a:cubicBezTo>
                  <a:cubicBezTo>
                    <a:pt x="13" y="80"/>
                    <a:pt x="11" y="75"/>
                    <a:pt x="8" y="71"/>
                  </a:cubicBezTo>
                  <a:cubicBezTo>
                    <a:pt x="2" y="60"/>
                    <a:pt x="0" y="50"/>
                    <a:pt x="2" y="42"/>
                  </a:cubicBezTo>
                  <a:cubicBezTo>
                    <a:pt x="4" y="38"/>
                    <a:pt x="8" y="32"/>
                    <a:pt x="16" y="29"/>
                  </a:cubicBezTo>
                  <a:cubicBezTo>
                    <a:pt x="20" y="28"/>
                    <a:pt x="23" y="28"/>
                    <a:pt x="26" y="28"/>
                  </a:cubicBezTo>
                  <a:cubicBezTo>
                    <a:pt x="26" y="10"/>
                    <a:pt x="26" y="10"/>
                    <a:pt x="26" y="10"/>
                  </a:cubicBezTo>
                  <a:cubicBezTo>
                    <a:pt x="26" y="5"/>
                    <a:pt x="31" y="0"/>
                    <a:pt x="36" y="0"/>
                  </a:cubicBezTo>
                  <a:cubicBezTo>
                    <a:pt x="42" y="0"/>
                    <a:pt x="46" y="5"/>
                    <a:pt x="46" y="10"/>
                  </a:cubicBezTo>
                  <a:cubicBezTo>
                    <a:pt x="46" y="53"/>
                    <a:pt x="46" y="53"/>
                    <a:pt x="46" y="53"/>
                  </a:cubicBezTo>
                  <a:cubicBezTo>
                    <a:pt x="46" y="58"/>
                    <a:pt x="43" y="62"/>
                    <a:pt x="38" y="63"/>
                  </a:cubicBezTo>
                  <a:cubicBezTo>
                    <a:pt x="33" y="64"/>
                    <a:pt x="29" y="61"/>
                    <a:pt x="27" y="56"/>
                  </a:cubicBezTo>
                  <a:cubicBezTo>
                    <a:pt x="24" y="48"/>
                    <a:pt x="24" y="48"/>
                    <a:pt x="24" y="48"/>
                  </a:cubicBezTo>
                  <a:cubicBezTo>
                    <a:pt x="24" y="48"/>
                    <a:pt x="23" y="48"/>
                    <a:pt x="23" y="48"/>
                  </a:cubicBezTo>
                  <a:cubicBezTo>
                    <a:pt x="22" y="49"/>
                    <a:pt x="21" y="49"/>
                    <a:pt x="21" y="49"/>
                  </a:cubicBezTo>
                  <a:cubicBezTo>
                    <a:pt x="21" y="49"/>
                    <a:pt x="21" y="49"/>
                    <a:pt x="21" y="49"/>
                  </a:cubicBezTo>
                  <a:cubicBezTo>
                    <a:pt x="21" y="49"/>
                    <a:pt x="21" y="52"/>
                    <a:pt x="25" y="60"/>
                  </a:cubicBezTo>
                  <a:cubicBezTo>
                    <a:pt x="29" y="65"/>
                    <a:pt x="31" y="71"/>
                    <a:pt x="33" y="76"/>
                  </a:cubicBezTo>
                  <a:cubicBezTo>
                    <a:pt x="35" y="79"/>
                    <a:pt x="36" y="83"/>
                    <a:pt x="38" y="86"/>
                  </a:cubicBezTo>
                  <a:cubicBezTo>
                    <a:pt x="40" y="84"/>
                    <a:pt x="44" y="83"/>
                    <a:pt x="47" y="84"/>
                  </a:cubicBezTo>
                  <a:cubicBezTo>
                    <a:pt x="50" y="84"/>
                    <a:pt x="53" y="87"/>
                    <a:pt x="54" y="90"/>
                  </a:cubicBezTo>
                  <a:cubicBezTo>
                    <a:pt x="65" y="124"/>
                    <a:pt x="83" y="150"/>
                    <a:pt x="105" y="165"/>
                  </a:cubicBezTo>
                  <a:cubicBezTo>
                    <a:pt x="118" y="173"/>
                    <a:pt x="132" y="178"/>
                    <a:pt x="146" y="178"/>
                  </a:cubicBezTo>
                  <a:cubicBezTo>
                    <a:pt x="160" y="178"/>
                    <a:pt x="174" y="173"/>
                    <a:pt x="187" y="165"/>
                  </a:cubicBezTo>
                  <a:cubicBezTo>
                    <a:pt x="209" y="150"/>
                    <a:pt x="227" y="124"/>
                    <a:pt x="238" y="90"/>
                  </a:cubicBezTo>
                  <a:cubicBezTo>
                    <a:pt x="239" y="87"/>
                    <a:pt x="242" y="84"/>
                    <a:pt x="245" y="84"/>
                  </a:cubicBezTo>
                  <a:cubicBezTo>
                    <a:pt x="249" y="83"/>
                    <a:pt x="252" y="84"/>
                    <a:pt x="254" y="86"/>
                  </a:cubicBezTo>
                  <a:cubicBezTo>
                    <a:pt x="256" y="83"/>
                    <a:pt x="257" y="79"/>
                    <a:pt x="259" y="76"/>
                  </a:cubicBezTo>
                  <a:cubicBezTo>
                    <a:pt x="261" y="71"/>
                    <a:pt x="263" y="65"/>
                    <a:pt x="267" y="60"/>
                  </a:cubicBezTo>
                  <a:cubicBezTo>
                    <a:pt x="271" y="52"/>
                    <a:pt x="271" y="49"/>
                    <a:pt x="271" y="49"/>
                  </a:cubicBezTo>
                  <a:cubicBezTo>
                    <a:pt x="271" y="49"/>
                    <a:pt x="271" y="49"/>
                    <a:pt x="271" y="49"/>
                  </a:cubicBezTo>
                  <a:cubicBezTo>
                    <a:pt x="271" y="49"/>
                    <a:pt x="270" y="49"/>
                    <a:pt x="269" y="48"/>
                  </a:cubicBezTo>
                  <a:cubicBezTo>
                    <a:pt x="268" y="48"/>
                    <a:pt x="267" y="48"/>
                    <a:pt x="266" y="49"/>
                  </a:cubicBezTo>
                  <a:cubicBezTo>
                    <a:pt x="265" y="55"/>
                    <a:pt x="265" y="55"/>
                    <a:pt x="265" y="55"/>
                  </a:cubicBezTo>
                  <a:cubicBezTo>
                    <a:pt x="264" y="60"/>
                    <a:pt x="259" y="63"/>
                    <a:pt x="254" y="63"/>
                  </a:cubicBezTo>
                  <a:cubicBezTo>
                    <a:pt x="249" y="62"/>
                    <a:pt x="245" y="58"/>
                    <a:pt x="245" y="53"/>
                  </a:cubicBezTo>
                  <a:cubicBezTo>
                    <a:pt x="245" y="10"/>
                    <a:pt x="245" y="10"/>
                    <a:pt x="245" y="10"/>
                  </a:cubicBezTo>
                  <a:cubicBezTo>
                    <a:pt x="245" y="4"/>
                    <a:pt x="249" y="0"/>
                    <a:pt x="255" y="0"/>
                  </a:cubicBezTo>
                  <a:cubicBezTo>
                    <a:pt x="261" y="0"/>
                    <a:pt x="265" y="4"/>
                    <a:pt x="265" y="10"/>
                  </a:cubicBezTo>
                  <a:cubicBezTo>
                    <a:pt x="265" y="28"/>
                    <a:pt x="265" y="28"/>
                    <a:pt x="265" y="28"/>
                  </a:cubicBezTo>
                  <a:cubicBezTo>
                    <a:pt x="269" y="28"/>
                    <a:pt x="272" y="28"/>
                    <a:pt x="276" y="29"/>
                  </a:cubicBezTo>
                  <a:cubicBezTo>
                    <a:pt x="284" y="32"/>
                    <a:pt x="288" y="38"/>
                    <a:pt x="290" y="42"/>
                  </a:cubicBezTo>
                  <a:cubicBezTo>
                    <a:pt x="292" y="50"/>
                    <a:pt x="290" y="60"/>
                    <a:pt x="284" y="71"/>
                  </a:cubicBezTo>
                  <a:cubicBezTo>
                    <a:pt x="281" y="75"/>
                    <a:pt x="279" y="80"/>
                    <a:pt x="277" y="84"/>
                  </a:cubicBezTo>
                  <a:cubicBezTo>
                    <a:pt x="273" y="94"/>
                    <a:pt x="266" y="109"/>
                    <a:pt x="253" y="107"/>
                  </a:cubicBezTo>
                  <a:cubicBezTo>
                    <a:pt x="241" y="140"/>
                    <a:pt x="221" y="166"/>
                    <a:pt x="198" y="182"/>
                  </a:cubicBezTo>
                  <a:cubicBezTo>
                    <a:pt x="182" y="192"/>
                    <a:pt x="164" y="198"/>
                    <a:pt x="146" y="1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 name="Freeform 139"/>
            <p:cNvSpPr>
              <a:spLocks/>
            </p:cNvSpPr>
            <p:nvPr/>
          </p:nvSpPr>
          <p:spPr bwMode="auto">
            <a:xfrm>
              <a:off x="8944174" y="1834836"/>
              <a:ext cx="70789" cy="59898"/>
            </a:xfrm>
            <a:custGeom>
              <a:avLst/>
              <a:gdLst>
                <a:gd name="T0" fmla="*/ 64 w 74"/>
                <a:gd name="T1" fmla="*/ 63 h 63"/>
                <a:gd name="T2" fmla="*/ 0 w 74"/>
                <a:gd name="T3" fmla="*/ 10 h 63"/>
                <a:gd name="T4" fmla="*/ 10 w 74"/>
                <a:gd name="T5" fmla="*/ 0 h 63"/>
                <a:gd name="T6" fmla="*/ 20 w 74"/>
                <a:gd name="T7" fmla="*/ 10 h 63"/>
                <a:gd name="T8" fmla="*/ 64 w 74"/>
                <a:gd name="T9" fmla="*/ 43 h 63"/>
                <a:gd name="T10" fmla="*/ 74 w 74"/>
                <a:gd name="T11" fmla="*/ 53 h 63"/>
                <a:gd name="T12" fmla="*/ 64 w 7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74" h="63">
                  <a:moveTo>
                    <a:pt x="64" y="63"/>
                  </a:moveTo>
                  <a:cubicBezTo>
                    <a:pt x="30" y="63"/>
                    <a:pt x="0" y="38"/>
                    <a:pt x="0" y="10"/>
                  </a:cubicBezTo>
                  <a:cubicBezTo>
                    <a:pt x="0" y="4"/>
                    <a:pt x="4" y="0"/>
                    <a:pt x="10" y="0"/>
                  </a:cubicBezTo>
                  <a:cubicBezTo>
                    <a:pt x="15" y="0"/>
                    <a:pt x="20" y="4"/>
                    <a:pt x="20" y="10"/>
                  </a:cubicBezTo>
                  <a:cubicBezTo>
                    <a:pt x="20" y="27"/>
                    <a:pt x="41" y="43"/>
                    <a:pt x="64" y="43"/>
                  </a:cubicBezTo>
                  <a:cubicBezTo>
                    <a:pt x="70" y="43"/>
                    <a:pt x="74" y="48"/>
                    <a:pt x="74" y="53"/>
                  </a:cubicBezTo>
                  <a:cubicBezTo>
                    <a:pt x="74" y="59"/>
                    <a:pt x="70" y="63"/>
                    <a:pt x="64"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 name="Freeform 140"/>
            <p:cNvSpPr>
              <a:spLocks/>
            </p:cNvSpPr>
            <p:nvPr/>
          </p:nvSpPr>
          <p:spPr bwMode="auto">
            <a:xfrm>
              <a:off x="8789890" y="1833021"/>
              <a:ext cx="174250" cy="62621"/>
            </a:xfrm>
            <a:custGeom>
              <a:avLst/>
              <a:gdLst>
                <a:gd name="T0" fmla="*/ 10 w 182"/>
                <a:gd name="T1" fmla="*/ 66 h 66"/>
                <a:gd name="T2" fmla="*/ 0 w 182"/>
                <a:gd name="T3" fmla="*/ 56 h 66"/>
                <a:gd name="T4" fmla="*/ 10 w 182"/>
                <a:gd name="T5" fmla="*/ 46 h 66"/>
                <a:gd name="T6" fmla="*/ 164 w 182"/>
                <a:gd name="T7" fmla="*/ 4 h 66"/>
                <a:gd name="T8" fmla="*/ 178 w 182"/>
                <a:gd name="T9" fmla="*/ 5 h 66"/>
                <a:gd name="T10" fmla="*/ 177 w 182"/>
                <a:gd name="T11" fmla="*/ 19 h 66"/>
                <a:gd name="T12" fmla="*/ 10 w 18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82" h="66">
                  <a:moveTo>
                    <a:pt x="10" y="66"/>
                  </a:moveTo>
                  <a:cubicBezTo>
                    <a:pt x="5" y="66"/>
                    <a:pt x="0" y="61"/>
                    <a:pt x="0" y="56"/>
                  </a:cubicBezTo>
                  <a:cubicBezTo>
                    <a:pt x="0" y="50"/>
                    <a:pt x="5" y="46"/>
                    <a:pt x="10" y="46"/>
                  </a:cubicBezTo>
                  <a:cubicBezTo>
                    <a:pt x="80" y="46"/>
                    <a:pt x="128" y="33"/>
                    <a:pt x="164" y="4"/>
                  </a:cubicBezTo>
                  <a:cubicBezTo>
                    <a:pt x="169" y="0"/>
                    <a:pt x="175" y="1"/>
                    <a:pt x="178" y="5"/>
                  </a:cubicBezTo>
                  <a:cubicBezTo>
                    <a:pt x="182" y="10"/>
                    <a:pt x="181" y="16"/>
                    <a:pt x="177" y="19"/>
                  </a:cubicBezTo>
                  <a:cubicBezTo>
                    <a:pt x="137" y="51"/>
                    <a:pt x="85" y="66"/>
                    <a:pt x="10" y="6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Freeform 141"/>
            <p:cNvSpPr>
              <a:spLocks/>
            </p:cNvSpPr>
            <p:nvPr/>
          </p:nvSpPr>
          <p:spPr bwMode="auto">
            <a:xfrm>
              <a:off x="8743605" y="1715947"/>
              <a:ext cx="315828" cy="345777"/>
            </a:xfrm>
            <a:custGeom>
              <a:avLst/>
              <a:gdLst>
                <a:gd name="T0" fmla="*/ 320 w 330"/>
                <a:gd name="T1" fmla="*/ 361 h 361"/>
                <a:gd name="T2" fmla="*/ 310 w 330"/>
                <a:gd name="T3" fmla="*/ 351 h 361"/>
                <a:gd name="T4" fmla="*/ 310 w 330"/>
                <a:gd name="T5" fmla="*/ 136 h 361"/>
                <a:gd name="T6" fmla="*/ 309 w 330"/>
                <a:gd name="T7" fmla="*/ 133 h 361"/>
                <a:gd name="T8" fmla="*/ 165 w 330"/>
                <a:gd name="T9" fmla="*/ 20 h 361"/>
                <a:gd name="T10" fmla="*/ 21 w 330"/>
                <a:gd name="T11" fmla="*/ 133 h 361"/>
                <a:gd name="T12" fmla="*/ 20 w 330"/>
                <a:gd name="T13" fmla="*/ 136 h 361"/>
                <a:gd name="T14" fmla="*/ 20 w 330"/>
                <a:gd name="T15" fmla="*/ 349 h 361"/>
                <a:gd name="T16" fmla="*/ 10 w 330"/>
                <a:gd name="T17" fmla="*/ 359 h 361"/>
                <a:gd name="T18" fmla="*/ 0 w 330"/>
                <a:gd name="T19" fmla="*/ 349 h 361"/>
                <a:gd name="T20" fmla="*/ 0 w 330"/>
                <a:gd name="T21" fmla="*/ 133 h 361"/>
                <a:gd name="T22" fmla="*/ 1 w 330"/>
                <a:gd name="T23" fmla="*/ 129 h 361"/>
                <a:gd name="T24" fmla="*/ 165 w 330"/>
                <a:gd name="T25" fmla="*/ 0 h 361"/>
                <a:gd name="T26" fmla="*/ 329 w 330"/>
                <a:gd name="T27" fmla="*/ 129 h 361"/>
                <a:gd name="T28" fmla="*/ 330 w 330"/>
                <a:gd name="T29" fmla="*/ 133 h 361"/>
                <a:gd name="T30" fmla="*/ 330 w 330"/>
                <a:gd name="T31" fmla="*/ 351 h 361"/>
                <a:gd name="T32" fmla="*/ 320 w 330"/>
                <a:gd name="T33"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0" h="361">
                  <a:moveTo>
                    <a:pt x="320" y="361"/>
                  </a:moveTo>
                  <a:cubicBezTo>
                    <a:pt x="314" y="361"/>
                    <a:pt x="310" y="357"/>
                    <a:pt x="310" y="351"/>
                  </a:cubicBezTo>
                  <a:cubicBezTo>
                    <a:pt x="310" y="136"/>
                    <a:pt x="310" y="136"/>
                    <a:pt x="310" y="136"/>
                  </a:cubicBezTo>
                  <a:cubicBezTo>
                    <a:pt x="309" y="135"/>
                    <a:pt x="309" y="134"/>
                    <a:pt x="309" y="133"/>
                  </a:cubicBezTo>
                  <a:cubicBezTo>
                    <a:pt x="308" y="71"/>
                    <a:pt x="243" y="20"/>
                    <a:pt x="165" y="20"/>
                  </a:cubicBezTo>
                  <a:cubicBezTo>
                    <a:pt x="87" y="20"/>
                    <a:pt x="22" y="71"/>
                    <a:pt x="21" y="133"/>
                  </a:cubicBezTo>
                  <a:cubicBezTo>
                    <a:pt x="21" y="134"/>
                    <a:pt x="21" y="135"/>
                    <a:pt x="20" y="136"/>
                  </a:cubicBezTo>
                  <a:cubicBezTo>
                    <a:pt x="20" y="349"/>
                    <a:pt x="20" y="349"/>
                    <a:pt x="20" y="349"/>
                  </a:cubicBezTo>
                  <a:cubicBezTo>
                    <a:pt x="20" y="355"/>
                    <a:pt x="16" y="359"/>
                    <a:pt x="10" y="359"/>
                  </a:cubicBezTo>
                  <a:cubicBezTo>
                    <a:pt x="5" y="359"/>
                    <a:pt x="0" y="355"/>
                    <a:pt x="0" y="349"/>
                  </a:cubicBezTo>
                  <a:cubicBezTo>
                    <a:pt x="0" y="133"/>
                    <a:pt x="0" y="133"/>
                    <a:pt x="0" y="133"/>
                  </a:cubicBezTo>
                  <a:cubicBezTo>
                    <a:pt x="0" y="132"/>
                    <a:pt x="1" y="130"/>
                    <a:pt x="1" y="129"/>
                  </a:cubicBezTo>
                  <a:cubicBezTo>
                    <a:pt x="5" y="57"/>
                    <a:pt x="76" y="0"/>
                    <a:pt x="165" y="0"/>
                  </a:cubicBezTo>
                  <a:cubicBezTo>
                    <a:pt x="254" y="0"/>
                    <a:pt x="325" y="57"/>
                    <a:pt x="329" y="129"/>
                  </a:cubicBezTo>
                  <a:cubicBezTo>
                    <a:pt x="329" y="131"/>
                    <a:pt x="330" y="132"/>
                    <a:pt x="330" y="133"/>
                  </a:cubicBezTo>
                  <a:cubicBezTo>
                    <a:pt x="330" y="351"/>
                    <a:pt x="330" y="351"/>
                    <a:pt x="330" y="351"/>
                  </a:cubicBezTo>
                  <a:cubicBezTo>
                    <a:pt x="330" y="357"/>
                    <a:pt x="325" y="361"/>
                    <a:pt x="320" y="3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 name="Freeform 142"/>
            <p:cNvSpPr>
              <a:spLocks noEditPoints="1"/>
            </p:cNvSpPr>
            <p:nvPr/>
          </p:nvSpPr>
          <p:spPr bwMode="auto">
            <a:xfrm>
              <a:off x="8688244" y="2042665"/>
              <a:ext cx="220535" cy="74419"/>
            </a:xfrm>
            <a:custGeom>
              <a:avLst/>
              <a:gdLst>
                <a:gd name="T0" fmla="*/ 220 w 230"/>
                <a:gd name="T1" fmla="*/ 78 h 78"/>
                <a:gd name="T2" fmla="*/ 220 w 230"/>
                <a:gd name="T3" fmla="*/ 78 h 78"/>
                <a:gd name="T4" fmla="*/ 202 w 230"/>
                <a:gd name="T5" fmla="*/ 78 h 78"/>
                <a:gd name="T6" fmla="*/ 201 w 230"/>
                <a:gd name="T7" fmla="*/ 78 h 78"/>
                <a:gd name="T8" fmla="*/ 192 w 230"/>
                <a:gd name="T9" fmla="*/ 77 h 78"/>
                <a:gd name="T10" fmla="*/ 9 w 230"/>
                <a:gd name="T11" fmla="*/ 43 h 78"/>
                <a:gd name="T12" fmla="*/ 1 w 230"/>
                <a:gd name="T13" fmla="*/ 36 h 78"/>
                <a:gd name="T14" fmla="*/ 3 w 230"/>
                <a:gd name="T15" fmla="*/ 27 h 78"/>
                <a:gd name="T16" fmla="*/ 82 w 230"/>
                <a:gd name="T17" fmla="*/ 0 h 78"/>
                <a:gd name="T18" fmla="*/ 125 w 230"/>
                <a:gd name="T19" fmla="*/ 5 h 78"/>
                <a:gd name="T20" fmla="*/ 179 w 230"/>
                <a:gd name="T21" fmla="*/ 21 h 78"/>
                <a:gd name="T22" fmla="*/ 179 w 230"/>
                <a:gd name="T23" fmla="*/ 21 h 78"/>
                <a:gd name="T24" fmla="*/ 229 w 230"/>
                <a:gd name="T25" fmla="*/ 63 h 78"/>
                <a:gd name="T26" fmla="*/ 230 w 230"/>
                <a:gd name="T27" fmla="*/ 68 h 78"/>
                <a:gd name="T28" fmla="*/ 220 w 230"/>
                <a:gd name="T29" fmla="*/ 78 h 78"/>
                <a:gd name="T30" fmla="*/ 36 w 230"/>
                <a:gd name="T31" fmla="*/ 28 h 78"/>
                <a:gd name="T32" fmla="*/ 199 w 230"/>
                <a:gd name="T33" fmla="*/ 58 h 78"/>
                <a:gd name="T34" fmla="*/ 171 w 230"/>
                <a:gd name="T35" fmla="*/ 40 h 78"/>
                <a:gd name="T36" fmla="*/ 170 w 230"/>
                <a:gd name="T37" fmla="*/ 40 h 78"/>
                <a:gd name="T38" fmla="*/ 121 w 230"/>
                <a:gd name="T39" fmla="*/ 24 h 78"/>
                <a:gd name="T40" fmla="*/ 82 w 230"/>
                <a:gd name="T41" fmla="*/ 20 h 78"/>
                <a:gd name="T42" fmla="*/ 36 w 230"/>
                <a:gd name="T43"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 h="78">
                  <a:moveTo>
                    <a:pt x="220" y="78"/>
                  </a:moveTo>
                  <a:cubicBezTo>
                    <a:pt x="220" y="78"/>
                    <a:pt x="220" y="78"/>
                    <a:pt x="220" y="78"/>
                  </a:cubicBezTo>
                  <a:cubicBezTo>
                    <a:pt x="202" y="78"/>
                    <a:pt x="202" y="78"/>
                    <a:pt x="202" y="78"/>
                  </a:cubicBezTo>
                  <a:cubicBezTo>
                    <a:pt x="202" y="78"/>
                    <a:pt x="201" y="78"/>
                    <a:pt x="201" y="78"/>
                  </a:cubicBezTo>
                  <a:cubicBezTo>
                    <a:pt x="192" y="77"/>
                    <a:pt x="192" y="77"/>
                    <a:pt x="192" y="77"/>
                  </a:cubicBezTo>
                  <a:cubicBezTo>
                    <a:pt x="9" y="43"/>
                    <a:pt x="9" y="43"/>
                    <a:pt x="9" y="43"/>
                  </a:cubicBezTo>
                  <a:cubicBezTo>
                    <a:pt x="5" y="42"/>
                    <a:pt x="3" y="40"/>
                    <a:pt x="1" y="36"/>
                  </a:cubicBezTo>
                  <a:cubicBezTo>
                    <a:pt x="0" y="33"/>
                    <a:pt x="1" y="30"/>
                    <a:pt x="3" y="27"/>
                  </a:cubicBezTo>
                  <a:cubicBezTo>
                    <a:pt x="16" y="10"/>
                    <a:pt x="45" y="0"/>
                    <a:pt x="82" y="0"/>
                  </a:cubicBezTo>
                  <a:cubicBezTo>
                    <a:pt x="96" y="0"/>
                    <a:pt x="110" y="2"/>
                    <a:pt x="125" y="5"/>
                  </a:cubicBezTo>
                  <a:cubicBezTo>
                    <a:pt x="144" y="8"/>
                    <a:pt x="163" y="14"/>
                    <a:pt x="179" y="21"/>
                  </a:cubicBezTo>
                  <a:cubicBezTo>
                    <a:pt x="179" y="21"/>
                    <a:pt x="179" y="21"/>
                    <a:pt x="179" y="21"/>
                  </a:cubicBezTo>
                  <a:cubicBezTo>
                    <a:pt x="204" y="33"/>
                    <a:pt x="221" y="48"/>
                    <a:pt x="229" y="63"/>
                  </a:cubicBezTo>
                  <a:cubicBezTo>
                    <a:pt x="230" y="65"/>
                    <a:pt x="230" y="66"/>
                    <a:pt x="230" y="68"/>
                  </a:cubicBezTo>
                  <a:cubicBezTo>
                    <a:pt x="230" y="74"/>
                    <a:pt x="226" y="78"/>
                    <a:pt x="220" y="78"/>
                  </a:cubicBezTo>
                  <a:close/>
                  <a:moveTo>
                    <a:pt x="36" y="28"/>
                  </a:moveTo>
                  <a:cubicBezTo>
                    <a:pt x="199" y="58"/>
                    <a:pt x="199" y="58"/>
                    <a:pt x="199" y="58"/>
                  </a:cubicBezTo>
                  <a:cubicBezTo>
                    <a:pt x="192" y="51"/>
                    <a:pt x="182" y="45"/>
                    <a:pt x="171" y="40"/>
                  </a:cubicBezTo>
                  <a:cubicBezTo>
                    <a:pt x="170" y="40"/>
                    <a:pt x="170" y="40"/>
                    <a:pt x="170" y="40"/>
                  </a:cubicBezTo>
                  <a:cubicBezTo>
                    <a:pt x="156" y="33"/>
                    <a:pt x="139" y="27"/>
                    <a:pt x="121" y="24"/>
                  </a:cubicBezTo>
                  <a:cubicBezTo>
                    <a:pt x="108" y="22"/>
                    <a:pt x="95" y="20"/>
                    <a:pt x="82" y="20"/>
                  </a:cubicBezTo>
                  <a:cubicBezTo>
                    <a:pt x="64" y="20"/>
                    <a:pt x="48" y="23"/>
                    <a:pt x="36"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 name="Freeform 143"/>
            <p:cNvSpPr>
              <a:spLocks noEditPoints="1"/>
            </p:cNvSpPr>
            <p:nvPr/>
          </p:nvSpPr>
          <p:spPr bwMode="auto">
            <a:xfrm>
              <a:off x="8894258" y="2042665"/>
              <a:ext cx="219627" cy="74419"/>
            </a:xfrm>
            <a:custGeom>
              <a:avLst/>
              <a:gdLst>
                <a:gd name="T0" fmla="*/ 29 w 230"/>
                <a:gd name="T1" fmla="*/ 78 h 78"/>
                <a:gd name="T2" fmla="*/ 10 w 230"/>
                <a:gd name="T3" fmla="*/ 78 h 78"/>
                <a:gd name="T4" fmla="*/ 2 w 230"/>
                <a:gd name="T5" fmla="*/ 74 h 78"/>
                <a:gd name="T6" fmla="*/ 1 w 230"/>
                <a:gd name="T7" fmla="*/ 64 h 78"/>
                <a:gd name="T8" fmla="*/ 52 w 230"/>
                <a:gd name="T9" fmla="*/ 21 h 78"/>
                <a:gd name="T10" fmla="*/ 53 w 230"/>
                <a:gd name="T11" fmla="*/ 21 h 78"/>
                <a:gd name="T12" fmla="*/ 106 w 230"/>
                <a:gd name="T13" fmla="*/ 5 h 78"/>
                <a:gd name="T14" fmla="*/ 148 w 230"/>
                <a:gd name="T15" fmla="*/ 0 h 78"/>
                <a:gd name="T16" fmla="*/ 228 w 230"/>
                <a:gd name="T17" fmla="*/ 27 h 78"/>
                <a:gd name="T18" fmla="*/ 229 w 230"/>
                <a:gd name="T19" fmla="*/ 37 h 78"/>
                <a:gd name="T20" fmla="*/ 222 w 230"/>
                <a:gd name="T21" fmla="*/ 43 h 78"/>
                <a:gd name="T22" fmla="*/ 30 w 230"/>
                <a:gd name="T23" fmla="*/ 78 h 78"/>
                <a:gd name="T24" fmla="*/ 29 w 230"/>
                <a:gd name="T25" fmla="*/ 78 h 78"/>
                <a:gd name="T26" fmla="*/ 61 w 230"/>
                <a:gd name="T27" fmla="*/ 39 h 78"/>
                <a:gd name="T28" fmla="*/ 60 w 230"/>
                <a:gd name="T29" fmla="*/ 40 h 78"/>
                <a:gd name="T30" fmla="*/ 31 w 230"/>
                <a:gd name="T31" fmla="*/ 58 h 78"/>
                <a:gd name="T32" fmla="*/ 194 w 230"/>
                <a:gd name="T33" fmla="*/ 28 h 78"/>
                <a:gd name="T34" fmla="*/ 148 w 230"/>
                <a:gd name="T35" fmla="*/ 20 h 78"/>
                <a:gd name="T36" fmla="*/ 109 w 230"/>
                <a:gd name="T37" fmla="*/ 24 h 78"/>
                <a:gd name="T38" fmla="*/ 61 w 230"/>
                <a:gd name="T39" fmla="*/ 39 h 78"/>
                <a:gd name="T40" fmla="*/ 61 w 230"/>
                <a:gd name="T41"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78">
                  <a:moveTo>
                    <a:pt x="29" y="78"/>
                  </a:moveTo>
                  <a:cubicBezTo>
                    <a:pt x="10" y="78"/>
                    <a:pt x="10" y="78"/>
                    <a:pt x="10" y="78"/>
                  </a:cubicBezTo>
                  <a:cubicBezTo>
                    <a:pt x="7" y="78"/>
                    <a:pt x="4" y="77"/>
                    <a:pt x="2" y="74"/>
                  </a:cubicBezTo>
                  <a:cubicBezTo>
                    <a:pt x="0" y="71"/>
                    <a:pt x="0" y="67"/>
                    <a:pt x="1" y="64"/>
                  </a:cubicBezTo>
                  <a:cubicBezTo>
                    <a:pt x="8" y="48"/>
                    <a:pt x="26" y="33"/>
                    <a:pt x="52" y="21"/>
                  </a:cubicBezTo>
                  <a:cubicBezTo>
                    <a:pt x="52" y="21"/>
                    <a:pt x="52" y="21"/>
                    <a:pt x="53" y="21"/>
                  </a:cubicBezTo>
                  <a:cubicBezTo>
                    <a:pt x="68" y="14"/>
                    <a:pt x="87" y="8"/>
                    <a:pt x="106" y="5"/>
                  </a:cubicBezTo>
                  <a:cubicBezTo>
                    <a:pt x="120" y="2"/>
                    <a:pt x="135" y="0"/>
                    <a:pt x="148" y="0"/>
                  </a:cubicBezTo>
                  <a:cubicBezTo>
                    <a:pt x="186" y="0"/>
                    <a:pt x="215" y="10"/>
                    <a:pt x="228" y="27"/>
                  </a:cubicBezTo>
                  <a:cubicBezTo>
                    <a:pt x="230" y="30"/>
                    <a:pt x="230" y="33"/>
                    <a:pt x="229" y="37"/>
                  </a:cubicBezTo>
                  <a:cubicBezTo>
                    <a:pt x="228" y="40"/>
                    <a:pt x="225" y="42"/>
                    <a:pt x="222" y="43"/>
                  </a:cubicBezTo>
                  <a:cubicBezTo>
                    <a:pt x="30" y="78"/>
                    <a:pt x="30" y="78"/>
                    <a:pt x="30" y="78"/>
                  </a:cubicBezTo>
                  <a:cubicBezTo>
                    <a:pt x="30" y="78"/>
                    <a:pt x="29" y="78"/>
                    <a:pt x="29" y="78"/>
                  </a:cubicBezTo>
                  <a:close/>
                  <a:moveTo>
                    <a:pt x="61" y="39"/>
                  </a:moveTo>
                  <a:cubicBezTo>
                    <a:pt x="60" y="39"/>
                    <a:pt x="60" y="40"/>
                    <a:pt x="60" y="40"/>
                  </a:cubicBezTo>
                  <a:cubicBezTo>
                    <a:pt x="48" y="45"/>
                    <a:pt x="38" y="51"/>
                    <a:pt x="31" y="58"/>
                  </a:cubicBezTo>
                  <a:cubicBezTo>
                    <a:pt x="194" y="28"/>
                    <a:pt x="194" y="28"/>
                    <a:pt x="194" y="28"/>
                  </a:cubicBezTo>
                  <a:cubicBezTo>
                    <a:pt x="183" y="23"/>
                    <a:pt x="167" y="20"/>
                    <a:pt x="148" y="20"/>
                  </a:cubicBezTo>
                  <a:cubicBezTo>
                    <a:pt x="136" y="20"/>
                    <a:pt x="123" y="22"/>
                    <a:pt x="109" y="24"/>
                  </a:cubicBezTo>
                  <a:cubicBezTo>
                    <a:pt x="92" y="27"/>
                    <a:pt x="75" y="33"/>
                    <a:pt x="61" y="39"/>
                  </a:cubicBezTo>
                  <a:cubicBezTo>
                    <a:pt x="61" y="39"/>
                    <a:pt x="61" y="39"/>
                    <a:pt x="6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 name="Freeform 144"/>
            <p:cNvSpPr>
              <a:spLocks/>
            </p:cNvSpPr>
            <p:nvPr/>
          </p:nvSpPr>
          <p:spPr bwMode="auto">
            <a:xfrm>
              <a:off x="8867032" y="2385719"/>
              <a:ext cx="24504" cy="19966"/>
            </a:xfrm>
            <a:custGeom>
              <a:avLst/>
              <a:gdLst>
                <a:gd name="T0" fmla="*/ 15 w 25"/>
                <a:gd name="T1" fmla="*/ 21 h 21"/>
                <a:gd name="T2" fmla="*/ 15 w 25"/>
                <a:gd name="T3" fmla="*/ 21 h 21"/>
                <a:gd name="T4" fmla="*/ 10 w 25"/>
                <a:gd name="T5" fmla="*/ 21 h 21"/>
                <a:gd name="T6" fmla="*/ 0 w 25"/>
                <a:gd name="T7" fmla="*/ 11 h 21"/>
                <a:gd name="T8" fmla="*/ 0 w 25"/>
                <a:gd name="T9" fmla="*/ 10 h 21"/>
                <a:gd name="T10" fmla="*/ 4 w 25"/>
                <a:gd name="T11" fmla="*/ 3 h 21"/>
                <a:gd name="T12" fmla="*/ 12 w 25"/>
                <a:gd name="T13" fmla="*/ 1 h 21"/>
                <a:gd name="T14" fmla="*/ 17 w 25"/>
                <a:gd name="T15" fmla="*/ 1 h 21"/>
                <a:gd name="T16" fmla="*/ 25 w 25"/>
                <a:gd name="T17" fmla="*/ 11 h 21"/>
                <a:gd name="T18" fmla="*/ 15 w 25"/>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15" y="21"/>
                  </a:moveTo>
                  <a:cubicBezTo>
                    <a:pt x="15" y="21"/>
                    <a:pt x="15" y="21"/>
                    <a:pt x="15" y="21"/>
                  </a:cubicBezTo>
                  <a:cubicBezTo>
                    <a:pt x="10" y="21"/>
                    <a:pt x="10" y="21"/>
                    <a:pt x="10" y="21"/>
                  </a:cubicBezTo>
                  <a:cubicBezTo>
                    <a:pt x="5" y="21"/>
                    <a:pt x="0" y="17"/>
                    <a:pt x="0" y="11"/>
                  </a:cubicBezTo>
                  <a:cubicBezTo>
                    <a:pt x="0" y="10"/>
                    <a:pt x="0" y="10"/>
                    <a:pt x="0" y="10"/>
                  </a:cubicBezTo>
                  <a:cubicBezTo>
                    <a:pt x="0" y="7"/>
                    <a:pt x="1" y="5"/>
                    <a:pt x="4" y="3"/>
                  </a:cubicBezTo>
                  <a:cubicBezTo>
                    <a:pt x="6" y="1"/>
                    <a:pt x="9" y="0"/>
                    <a:pt x="12" y="1"/>
                  </a:cubicBezTo>
                  <a:cubicBezTo>
                    <a:pt x="17" y="1"/>
                    <a:pt x="17" y="1"/>
                    <a:pt x="17" y="1"/>
                  </a:cubicBezTo>
                  <a:cubicBezTo>
                    <a:pt x="22" y="2"/>
                    <a:pt x="25" y="6"/>
                    <a:pt x="25" y="11"/>
                  </a:cubicBezTo>
                  <a:cubicBezTo>
                    <a:pt x="25" y="17"/>
                    <a:pt x="21" y="21"/>
                    <a:pt x="15"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 name="Freeform 145"/>
            <p:cNvSpPr>
              <a:spLocks/>
            </p:cNvSpPr>
            <p:nvPr/>
          </p:nvSpPr>
          <p:spPr bwMode="auto">
            <a:xfrm>
              <a:off x="8911502" y="2385719"/>
              <a:ext cx="24504" cy="19966"/>
            </a:xfrm>
            <a:custGeom>
              <a:avLst/>
              <a:gdLst>
                <a:gd name="T0" fmla="*/ 16 w 26"/>
                <a:gd name="T1" fmla="*/ 21 h 21"/>
                <a:gd name="T2" fmla="*/ 11 w 26"/>
                <a:gd name="T3" fmla="*/ 21 h 21"/>
                <a:gd name="T4" fmla="*/ 1 w 26"/>
                <a:gd name="T5" fmla="*/ 12 h 21"/>
                <a:gd name="T6" fmla="*/ 9 w 26"/>
                <a:gd name="T7" fmla="*/ 1 h 21"/>
                <a:gd name="T8" fmla="*/ 14 w 26"/>
                <a:gd name="T9" fmla="*/ 0 h 21"/>
                <a:gd name="T10" fmla="*/ 22 w 26"/>
                <a:gd name="T11" fmla="*/ 3 h 21"/>
                <a:gd name="T12" fmla="*/ 26 w 26"/>
                <a:gd name="T13" fmla="*/ 10 h 21"/>
                <a:gd name="T14" fmla="*/ 26 w 26"/>
                <a:gd name="T15" fmla="*/ 11 h 21"/>
                <a:gd name="T16" fmla="*/ 16 w 26"/>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1">
                  <a:moveTo>
                    <a:pt x="16" y="21"/>
                  </a:moveTo>
                  <a:cubicBezTo>
                    <a:pt x="11" y="21"/>
                    <a:pt x="11" y="21"/>
                    <a:pt x="11" y="21"/>
                  </a:cubicBezTo>
                  <a:cubicBezTo>
                    <a:pt x="6" y="21"/>
                    <a:pt x="1" y="17"/>
                    <a:pt x="1" y="12"/>
                  </a:cubicBezTo>
                  <a:cubicBezTo>
                    <a:pt x="0" y="7"/>
                    <a:pt x="4" y="2"/>
                    <a:pt x="9" y="1"/>
                  </a:cubicBezTo>
                  <a:cubicBezTo>
                    <a:pt x="14" y="0"/>
                    <a:pt x="14" y="0"/>
                    <a:pt x="14" y="0"/>
                  </a:cubicBezTo>
                  <a:cubicBezTo>
                    <a:pt x="17" y="0"/>
                    <a:pt x="20" y="1"/>
                    <a:pt x="22" y="3"/>
                  </a:cubicBezTo>
                  <a:cubicBezTo>
                    <a:pt x="25" y="5"/>
                    <a:pt x="26" y="7"/>
                    <a:pt x="26" y="10"/>
                  </a:cubicBezTo>
                  <a:cubicBezTo>
                    <a:pt x="26" y="11"/>
                    <a:pt x="26" y="11"/>
                    <a:pt x="26" y="11"/>
                  </a:cubicBezTo>
                  <a:cubicBezTo>
                    <a:pt x="26" y="17"/>
                    <a:pt x="21" y="21"/>
                    <a:pt x="16"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 name="Freeform 146"/>
            <p:cNvSpPr>
              <a:spLocks noEditPoints="1"/>
            </p:cNvSpPr>
            <p:nvPr/>
          </p:nvSpPr>
          <p:spPr bwMode="auto">
            <a:xfrm>
              <a:off x="8871570" y="2098026"/>
              <a:ext cx="59898" cy="307660"/>
            </a:xfrm>
            <a:custGeom>
              <a:avLst/>
              <a:gdLst>
                <a:gd name="T0" fmla="*/ 52 w 62"/>
                <a:gd name="T1" fmla="*/ 321 h 321"/>
                <a:gd name="T2" fmla="*/ 10 w 62"/>
                <a:gd name="T3" fmla="*/ 321 h 321"/>
                <a:gd name="T4" fmla="*/ 0 w 62"/>
                <a:gd name="T5" fmla="*/ 311 h 321"/>
                <a:gd name="T6" fmla="*/ 0 w 62"/>
                <a:gd name="T7" fmla="*/ 10 h 321"/>
                <a:gd name="T8" fmla="*/ 10 w 62"/>
                <a:gd name="T9" fmla="*/ 0 h 321"/>
                <a:gd name="T10" fmla="*/ 52 w 62"/>
                <a:gd name="T11" fmla="*/ 0 h 321"/>
                <a:gd name="T12" fmla="*/ 62 w 62"/>
                <a:gd name="T13" fmla="*/ 10 h 321"/>
                <a:gd name="T14" fmla="*/ 62 w 62"/>
                <a:gd name="T15" fmla="*/ 311 h 321"/>
                <a:gd name="T16" fmla="*/ 52 w 62"/>
                <a:gd name="T17" fmla="*/ 321 h 321"/>
                <a:gd name="T18" fmla="*/ 20 w 62"/>
                <a:gd name="T19" fmla="*/ 301 h 321"/>
                <a:gd name="T20" fmla="*/ 42 w 62"/>
                <a:gd name="T21" fmla="*/ 301 h 321"/>
                <a:gd name="T22" fmla="*/ 42 w 62"/>
                <a:gd name="T23" fmla="*/ 20 h 321"/>
                <a:gd name="T24" fmla="*/ 20 w 62"/>
                <a:gd name="T25" fmla="*/ 20 h 321"/>
                <a:gd name="T26" fmla="*/ 20 w 62"/>
                <a:gd name="T27" fmla="*/ 30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321">
                  <a:moveTo>
                    <a:pt x="52" y="321"/>
                  </a:moveTo>
                  <a:cubicBezTo>
                    <a:pt x="10" y="321"/>
                    <a:pt x="10" y="321"/>
                    <a:pt x="10" y="321"/>
                  </a:cubicBezTo>
                  <a:cubicBezTo>
                    <a:pt x="5" y="321"/>
                    <a:pt x="0" y="317"/>
                    <a:pt x="0" y="311"/>
                  </a:cubicBezTo>
                  <a:cubicBezTo>
                    <a:pt x="0" y="10"/>
                    <a:pt x="0" y="10"/>
                    <a:pt x="0" y="10"/>
                  </a:cubicBezTo>
                  <a:cubicBezTo>
                    <a:pt x="0" y="5"/>
                    <a:pt x="5" y="0"/>
                    <a:pt x="10" y="0"/>
                  </a:cubicBezTo>
                  <a:cubicBezTo>
                    <a:pt x="52" y="0"/>
                    <a:pt x="52" y="0"/>
                    <a:pt x="52" y="0"/>
                  </a:cubicBezTo>
                  <a:cubicBezTo>
                    <a:pt x="57" y="0"/>
                    <a:pt x="62" y="5"/>
                    <a:pt x="62" y="10"/>
                  </a:cubicBezTo>
                  <a:cubicBezTo>
                    <a:pt x="62" y="311"/>
                    <a:pt x="62" y="311"/>
                    <a:pt x="62" y="311"/>
                  </a:cubicBezTo>
                  <a:cubicBezTo>
                    <a:pt x="62" y="317"/>
                    <a:pt x="57" y="321"/>
                    <a:pt x="52" y="321"/>
                  </a:cubicBezTo>
                  <a:close/>
                  <a:moveTo>
                    <a:pt x="20" y="301"/>
                  </a:moveTo>
                  <a:cubicBezTo>
                    <a:pt x="42" y="301"/>
                    <a:pt x="42" y="301"/>
                    <a:pt x="42" y="301"/>
                  </a:cubicBezTo>
                  <a:cubicBezTo>
                    <a:pt x="42" y="20"/>
                    <a:pt x="42" y="20"/>
                    <a:pt x="42" y="20"/>
                  </a:cubicBezTo>
                  <a:cubicBezTo>
                    <a:pt x="20" y="20"/>
                    <a:pt x="20" y="20"/>
                    <a:pt x="20" y="20"/>
                  </a:cubicBezTo>
                  <a:lnTo>
                    <a:pt x="20" y="3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 name="Freeform 147"/>
            <p:cNvSpPr>
              <a:spLocks noEditPoints="1"/>
            </p:cNvSpPr>
            <p:nvPr/>
          </p:nvSpPr>
          <p:spPr bwMode="auto">
            <a:xfrm>
              <a:off x="8674631" y="2061724"/>
              <a:ext cx="216905" cy="343962"/>
            </a:xfrm>
            <a:custGeom>
              <a:avLst/>
              <a:gdLst>
                <a:gd name="T0" fmla="*/ 215 w 226"/>
                <a:gd name="T1" fmla="*/ 359 h 359"/>
                <a:gd name="T2" fmla="*/ 209 w 226"/>
                <a:gd name="T3" fmla="*/ 358 h 359"/>
                <a:gd name="T4" fmla="*/ 0 w 226"/>
                <a:gd name="T5" fmla="*/ 311 h 359"/>
                <a:gd name="T6" fmla="*/ 7 w 226"/>
                <a:gd name="T7" fmla="*/ 248 h 359"/>
                <a:gd name="T8" fmla="*/ 39 w 226"/>
                <a:gd name="T9" fmla="*/ 235 h 359"/>
                <a:gd name="T10" fmla="*/ 38 w 226"/>
                <a:gd name="T11" fmla="*/ 232 h 359"/>
                <a:gd name="T12" fmla="*/ 38 w 226"/>
                <a:gd name="T13" fmla="*/ 232 h 359"/>
                <a:gd name="T14" fmla="*/ 37 w 226"/>
                <a:gd name="T15" fmla="*/ 231 h 359"/>
                <a:gd name="T16" fmla="*/ 35 w 226"/>
                <a:gd name="T17" fmla="*/ 231 h 359"/>
                <a:gd name="T18" fmla="*/ 5 w 226"/>
                <a:gd name="T19" fmla="*/ 238 h 359"/>
                <a:gd name="T20" fmla="*/ 0 w 226"/>
                <a:gd name="T21" fmla="*/ 227 h 359"/>
                <a:gd name="T22" fmla="*/ 45 w 226"/>
                <a:gd name="T23" fmla="*/ 202 h 359"/>
                <a:gd name="T24" fmla="*/ 46 w 226"/>
                <a:gd name="T25" fmla="*/ 201 h 359"/>
                <a:gd name="T26" fmla="*/ 46 w 226"/>
                <a:gd name="T27" fmla="*/ 201 h 359"/>
                <a:gd name="T28" fmla="*/ 47 w 226"/>
                <a:gd name="T29" fmla="*/ 198 h 359"/>
                <a:gd name="T30" fmla="*/ 46 w 226"/>
                <a:gd name="T31" fmla="*/ 197 h 359"/>
                <a:gd name="T32" fmla="*/ 46 w 226"/>
                <a:gd name="T33" fmla="*/ 197 h 359"/>
                <a:gd name="T34" fmla="*/ 45 w 226"/>
                <a:gd name="T35" fmla="*/ 196 h 359"/>
                <a:gd name="T36" fmla="*/ 45 w 226"/>
                <a:gd name="T37" fmla="*/ 196 h 359"/>
                <a:gd name="T38" fmla="*/ 35 w 226"/>
                <a:gd name="T39" fmla="*/ 188 h 359"/>
                <a:gd name="T40" fmla="*/ 49 w 226"/>
                <a:gd name="T41" fmla="*/ 174 h 359"/>
                <a:gd name="T42" fmla="*/ 49 w 226"/>
                <a:gd name="T43" fmla="*/ 173 h 359"/>
                <a:gd name="T44" fmla="*/ 49 w 226"/>
                <a:gd name="T45" fmla="*/ 173 h 359"/>
                <a:gd name="T46" fmla="*/ 50 w 226"/>
                <a:gd name="T47" fmla="*/ 172 h 359"/>
                <a:gd name="T48" fmla="*/ 51 w 226"/>
                <a:gd name="T49" fmla="*/ 171 h 359"/>
                <a:gd name="T50" fmla="*/ 47 w 226"/>
                <a:gd name="T51" fmla="*/ 168 h 359"/>
                <a:gd name="T52" fmla="*/ 36 w 226"/>
                <a:gd name="T53" fmla="*/ 154 h 359"/>
                <a:gd name="T54" fmla="*/ 33 w 226"/>
                <a:gd name="T55" fmla="*/ 150 h 359"/>
                <a:gd name="T56" fmla="*/ 5 w 226"/>
                <a:gd name="T57" fmla="*/ 156 h 359"/>
                <a:gd name="T58" fmla="*/ 0 w 226"/>
                <a:gd name="T59" fmla="*/ 10 h 359"/>
                <a:gd name="T60" fmla="*/ 12 w 226"/>
                <a:gd name="T61" fmla="*/ 0 h 359"/>
                <a:gd name="T62" fmla="*/ 226 w 226"/>
                <a:gd name="T63" fmla="*/ 48 h 359"/>
                <a:gd name="T64" fmla="*/ 223 w 226"/>
                <a:gd name="T65" fmla="*/ 357 h 359"/>
                <a:gd name="T66" fmla="*/ 20 w 226"/>
                <a:gd name="T67" fmla="*/ 303 h 359"/>
                <a:gd name="T68" fmla="*/ 206 w 226"/>
                <a:gd name="T69" fmla="*/ 57 h 359"/>
                <a:gd name="T70" fmla="*/ 20 w 226"/>
                <a:gd name="T71" fmla="*/ 133 h 359"/>
                <a:gd name="T72" fmla="*/ 34 w 226"/>
                <a:gd name="T73" fmla="*/ 129 h 359"/>
                <a:gd name="T74" fmla="*/ 56 w 226"/>
                <a:gd name="T75" fmla="*/ 150 h 359"/>
                <a:gd name="T76" fmla="*/ 71 w 226"/>
                <a:gd name="T77" fmla="*/ 171 h 359"/>
                <a:gd name="T78" fmla="*/ 70 w 226"/>
                <a:gd name="T79" fmla="*/ 174 h 359"/>
                <a:gd name="T80" fmla="*/ 69 w 226"/>
                <a:gd name="T81" fmla="*/ 179 h 359"/>
                <a:gd name="T82" fmla="*/ 64 w 226"/>
                <a:gd name="T83" fmla="*/ 187 h 359"/>
                <a:gd name="T84" fmla="*/ 64 w 226"/>
                <a:gd name="T85" fmla="*/ 188 h 359"/>
                <a:gd name="T86" fmla="*/ 65 w 226"/>
                <a:gd name="T87" fmla="*/ 190 h 359"/>
                <a:gd name="T88" fmla="*/ 61 w 226"/>
                <a:gd name="T89" fmla="*/ 214 h 359"/>
                <a:gd name="T90" fmla="*/ 58 w 226"/>
                <a:gd name="T91" fmla="*/ 217 h 359"/>
                <a:gd name="T92" fmla="*/ 55 w 226"/>
                <a:gd name="T93" fmla="*/ 219 h 359"/>
                <a:gd name="T94" fmla="*/ 54 w 226"/>
                <a:gd name="T95" fmla="*/ 220 h 359"/>
                <a:gd name="T96" fmla="*/ 58 w 226"/>
                <a:gd name="T97" fmla="*/ 227 h 359"/>
                <a:gd name="T98" fmla="*/ 44 w 226"/>
                <a:gd name="T99" fmla="*/ 256 h 359"/>
                <a:gd name="T100" fmla="*/ 20 w 226"/>
                <a:gd name="T101" fmla="*/ 303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359">
                  <a:moveTo>
                    <a:pt x="216" y="359"/>
                  </a:moveTo>
                  <a:cubicBezTo>
                    <a:pt x="216" y="359"/>
                    <a:pt x="215" y="359"/>
                    <a:pt x="215" y="359"/>
                  </a:cubicBezTo>
                  <a:cubicBezTo>
                    <a:pt x="210" y="358"/>
                    <a:pt x="210" y="358"/>
                    <a:pt x="210" y="358"/>
                  </a:cubicBezTo>
                  <a:cubicBezTo>
                    <a:pt x="210" y="358"/>
                    <a:pt x="209" y="358"/>
                    <a:pt x="209" y="358"/>
                  </a:cubicBezTo>
                  <a:cubicBezTo>
                    <a:pt x="8" y="321"/>
                    <a:pt x="8" y="321"/>
                    <a:pt x="8" y="321"/>
                  </a:cubicBezTo>
                  <a:cubicBezTo>
                    <a:pt x="4" y="320"/>
                    <a:pt x="0" y="316"/>
                    <a:pt x="0" y="311"/>
                  </a:cubicBezTo>
                  <a:cubicBezTo>
                    <a:pt x="0" y="257"/>
                    <a:pt x="0" y="257"/>
                    <a:pt x="0" y="257"/>
                  </a:cubicBezTo>
                  <a:cubicBezTo>
                    <a:pt x="0" y="253"/>
                    <a:pt x="3" y="249"/>
                    <a:pt x="7" y="248"/>
                  </a:cubicBezTo>
                  <a:cubicBezTo>
                    <a:pt x="37" y="237"/>
                    <a:pt x="37" y="237"/>
                    <a:pt x="37" y="237"/>
                  </a:cubicBezTo>
                  <a:cubicBezTo>
                    <a:pt x="38" y="237"/>
                    <a:pt x="38" y="236"/>
                    <a:pt x="39" y="235"/>
                  </a:cubicBezTo>
                  <a:cubicBezTo>
                    <a:pt x="39" y="235"/>
                    <a:pt x="39" y="234"/>
                    <a:pt x="39" y="233"/>
                  </a:cubicBezTo>
                  <a:cubicBezTo>
                    <a:pt x="39" y="233"/>
                    <a:pt x="39" y="233"/>
                    <a:pt x="38" y="232"/>
                  </a:cubicBezTo>
                  <a:cubicBezTo>
                    <a:pt x="38" y="232"/>
                    <a:pt x="38" y="232"/>
                    <a:pt x="38" y="232"/>
                  </a:cubicBezTo>
                  <a:cubicBezTo>
                    <a:pt x="38" y="232"/>
                    <a:pt x="38" y="232"/>
                    <a:pt x="38" y="232"/>
                  </a:cubicBezTo>
                  <a:cubicBezTo>
                    <a:pt x="38" y="232"/>
                    <a:pt x="38" y="232"/>
                    <a:pt x="38" y="232"/>
                  </a:cubicBezTo>
                  <a:cubicBezTo>
                    <a:pt x="37" y="231"/>
                    <a:pt x="37" y="231"/>
                    <a:pt x="37" y="231"/>
                  </a:cubicBezTo>
                  <a:cubicBezTo>
                    <a:pt x="36" y="231"/>
                    <a:pt x="36" y="231"/>
                    <a:pt x="36" y="231"/>
                  </a:cubicBezTo>
                  <a:cubicBezTo>
                    <a:pt x="36" y="231"/>
                    <a:pt x="36" y="231"/>
                    <a:pt x="35" y="231"/>
                  </a:cubicBezTo>
                  <a:cubicBezTo>
                    <a:pt x="14" y="239"/>
                    <a:pt x="14" y="239"/>
                    <a:pt x="14" y="239"/>
                  </a:cubicBezTo>
                  <a:cubicBezTo>
                    <a:pt x="11" y="240"/>
                    <a:pt x="7" y="240"/>
                    <a:pt x="5" y="238"/>
                  </a:cubicBezTo>
                  <a:cubicBezTo>
                    <a:pt x="2" y="236"/>
                    <a:pt x="0" y="233"/>
                    <a:pt x="0" y="230"/>
                  </a:cubicBezTo>
                  <a:cubicBezTo>
                    <a:pt x="0" y="227"/>
                    <a:pt x="0" y="227"/>
                    <a:pt x="0" y="227"/>
                  </a:cubicBezTo>
                  <a:cubicBezTo>
                    <a:pt x="0" y="223"/>
                    <a:pt x="3" y="219"/>
                    <a:pt x="6" y="218"/>
                  </a:cubicBezTo>
                  <a:cubicBezTo>
                    <a:pt x="45" y="202"/>
                    <a:pt x="45" y="202"/>
                    <a:pt x="45" y="202"/>
                  </a:cubicBezTo>
                  <a:cubicBezTo>
                    <a:pt x="45" y="202"/>
                    <a:pt x="45" y="201"/>
                    <a:pt x="45" y="201"/>
                  </a:cubicBezTo>
                  <a:cubicBezTo>
                    <a:pt x="45" y="201"/>
                    <a:pt x="45" y="201"/>
                    <a:pt x="46" y="201"/>
                  </a:cubicBezTo>
                  <a:cubicBezTo>
                    <a:pt x="46" y="201"/>
                    <a:pt x="46" y="201"/>
                    <a:pt x="46" y="201"/>
                  </a:cubicBezTo>
                  <a:cubicBezTo>
                    <a:pt x="46" y="201"/>
                    <a:pt x="46" y="201"/>
                    <a:pt x="46" y="201"/>
                  </a:cubicBezTo>
                  <a:cubicBezTo>
                    <a:pt x="46" y="200"/>
                    <a:pt x="46" y="200"/>
                    <a:pt x="46" y="200"/>
                  </a:cubicBezTo>
                  <a:cubicBezTo>
                    <a:pt x="46" y="200"/>
                    <a:pt x="47" y="199"/>
                    <a:pt x="47" y="198"/>
                  </a:cubicBezTo>
                  <a:cubicBezTo>
                    <a:pt x="47" y="198"/>
                    <a:pt x="47" y="198"/>
                    <a:pt x="46" y="197"/>
                  </a:cubicBezTo>
                  <a:cubicBezTo>
                    <a:pt x="46" y="197"/>
                    <a:pt x="46" y="197"/>
                    <a:pt x="46" y="197"/>
                  </a:cubicBezTo>
                  <a:cubicBezTo>
                    <a:pt x="46" y="197"/>
                    <a:pt x="46" y="197"/>
                    <a:pt x="46" y="197"/>
                  </a:cubicBezTo>
                  <a:cubicBezTo>
                    <a:pt x="46" y="197"/>
                    <a:pt x="46" y="197"/>
                    <a:pt x="46" y="197"/>
                  </a:cubicBezTo>
                  <a:cubicBezTo>
                    <a:pt x="46" y="197"/>
                    <a:pt x="46" y="197"/>
                    <a:pt x="46" y="197"/>
                  </a:cubicBezTo>
                  <a:cubicBezTo>
                    <a:pt x="46" y="197"/>
                    <a:pt x="46" y="196"/>
                    <a:pt x="45" y="196"/>
                  </a:cubicBezTo>
                  <a:cubicBezTo>
                    <a:pt x="45" y="196"/>
                    <a:pt x="45" y="196"/>
                    <a:pt x="45" y="196"/>
                  </a:cubicBezTo>
                  <a:cubicBezTo>
                    <a:pt x="45" y="196"/>
                    <a:pt x="45" y="196"/>
                    <a:pt x="45" y="196"/>
                  </a:cubicBezTo>
                  <a:cubicBezTo>
                    <a:pt x="44" y="196"/>
                    <a:pt x="44" y="196"/>
                    <a:pt x="44" y="196"/>
                  </a:cubicBezTo>
                  <a:cubicBezTo>
                    <a:pt x="40" y="196"/>
                    <a:pt x="36" y="192"/>
                    <a:pt x="35" y="188"/>
                  </a:cubicBezTo>
                  <a:cubicBezTo>
                    <a:pt x="34" y="183"/>
                    <a:pt x="37" y="179"/>
                    <a:pt x="41" y="177"/>
                  </a:cubicBezTo>
                  <a:cubicBezTo>
                    <a:pt x="49" y="174"/>
                    <a:pt x="49" y="174"/>
                    <a:pt x="49" y="174"/>
                  </a:cubicBezTo>
                  <a:cubicBezTo>
                    <a:pt x="49" y="173"/>
                    <a:pt x="49" y="173"/>
                    <a:pt x="49" y="173"/>
                  </a:cubicBezTo>
                  <a:cubicBezTo>
                    <a:pt x="49" y="173"/>
                    <a:pt x="49" y="173"/>
                    <a:pt x="49" y="173"/>
                  </a:cubicBezTo>
                  <a:cubicBezTo>
                    <a:pt x="49" y="173"/>
                    <a:pt x="49" y="173"/>
                    <a:pt x="49" y="173"/>
                  </a:cubicBezTo>
                  <a:cubicBezTo>
                    <a:pt x="49" y="173"/>
                    <a:pt x="49" y="173"/>
                    <a:pt x="49" y="173"/>
                  </a:cubicBezTo>
                  <a:cubicBezTo>
                    <a:pt x="50" y="173"/>
                    <a:pt x="50" y="173"/>
                    <a:pt x="50" y="173"/>
                  </a:cubicBezTo>
                  <a:cubicBezTo>
                    <a:pt x="50" y="173"/>
                    <a:pt x="50" y="172"/>
                    <a:pt x="50" y="172"/>
                  </a:cubicBezTo>
                  <a:cubicBezTo>
                    <a:pt x="50" y="172"/>
                    <a:pt x="51" y="172"/>
                    <a:pt x="51" y="171"/>
                  </a:cubicBezTo>
                  <a:cubicBezTo>
                    <a:pt x="51" y="171"/>
                    <a:pt x="51" y="171"/>
                    <a:pt x="51" y="171"/>
                  </a:cubicBezTo>
                  <a:cubicBezTo>
                    <a:pt x="51" y="170"/>
                    <a:pt x="51" y="170"/>
                    <a:pt x="50" y="170"/>
                  </a:cubicBezTo>
                  <a:cubicBezTo>
                    <a:pt x="50" y="168"/>
                    <a:pt x="48" y="168"/>
                    <a:pt x="47" y="168"/>
                  </a:cubicBezTo>
                  <a:cubicBezTo>
                    <a:pt x="43" y="169"/>
                    <a:pt x="40" y="167"/>
                    <a:pt x="37" y="164"/>
                  </a:cubicBezTo>
                  <a:cubicBezTo>
                    <a:pt x="35" y="161"/>
                    <a:pt x="34" y="157"/>
                    <a:pt x="36" y="154"/>
                  </a:cubicBezTo>
                  <a:cubicBezTo>
                    <a:pt x="36" y="153"/>
                    <a:pt x="37" y="152"/>
                    <a:pt x="36" y="151"/>
                  </a:cubicBezTo>
                  <a:cubicBezTo>
                    <a:pt x="36" y="149"/>
                    <a:pt x="34" y="149"/>
                    <a:pt x="33" y="150"/>
                  </a:cubicBezTo>
                  <a:cubicBezTo>
                    <a:pt x="14" y="157"/>
                    <a:pt x="14" y="157"/>
                    <a:pt x="14" y="157"/>
                  </a:cubicBezTo>
                  <a:cubicBezTo>
                    <a:pt x="11" y="159"/>
                    <a:pt x="8" y="158"/>
                    <a:pt x="5" y="156"/>
                  </a:cubicBezTo>
                  <a:cubicBezTo>
                    <a:pt x="2" y="155"/>
                    <a:pt x="0" y="151"/>
                    <a:pt x="0" y="148"/>
                  </a:cubicBezTo>
                  <a:cubicBezTo>
                    <a:pt x="0" y="10"/>
                    <a:pt x="0" y="10"/>
                    <a:pt x="0" y="10"/>
                  </a:cubicBezTo>
                  <a:cubicBezTo>
                    <a:pt x="0" y="7"/>
                    <a:pt x="2" y="5"/>
                    <a:pt x="4" y="3"/>
                  </a:cubicBezTo>
                  <a:cubicBezTo>
                    <a:pt x="6" y="1"/>
                    <a:pt x="9" y="0"/>
                    <a:pt x="12" y="0"/>
                  </a:cubicBezTo>
                  <a:cubicBezTo>
                    <a:pt x="218" y="39"/>
                    <a:pt x="218" y="39"/>
                    <a:pt x="218" y="39"/>
                  </a:cubicBezTo>
                  <a:cubicBezTo>
                    <a:pt x="223" y="39"/>
                    <a:pt x="226" y="44"/>
                    <a:pt x="226" y="48"/>
                  </a:cubicBezTo>
                  <a:cubicBezTo>
                    <a:pt x="226" y="349"/>
                    <a:pt x="226" y="349"/>
                    <a:pt x="226" y="349"/>
                  </a:cubicBezTo>
                  <a:cubicBezTo>
                    <a:pt x="226" y="352"/>
                    <a:pt x="225" y="355"/>
                    <a:pt x="223" y="357"/>
                  </a:cubicBezTo>
                  <a:cubicBezTo>
                    <a:pt x="221" y="358"/>
                    <a:pt x="219" y="359"/>
                    <a:pt x="216" y="359"/>
                  </a:cubicBezTo>
                  <a:close/>
                  <a:moveTo>
                    <a:pt x="20" y="303"/>
                  </a:moveTo>
                  <a:cubicBezTo>
                    <a:pt x="206" y="337"/>
                    <a:pt x="206" y="337"/>
                    <a:pt x="206" y="337"/>
                  </a:cubicBezTo>
                  <a:cubicBezTo>
                    <a:pt x="206" y="57"/>
                    <a:pt x="206" y="57"/>
                    <a:pt x="206" y="57"/>
                  </a:cubicBezTo>
                  <a:cubicBezTo>
                    <a:pt x="20" y="22"/>
                    <a:pt x="20" y="22"/>
                    <a:pt x="20" y="22"/>
                  </a:cubicBezTo>
                  <a:cubicBezTo>
                    <a:pt x="20" y="133"/>
                    <a:pt x="20" y="133"/>
                    <a:pt x="20" y="133"/>
                  </a:cubicBezTo>
                  <a:cubicBezTo>
                    <a:pt x="25" y="131"/>
                    <a:pt x="25" y="131"/>
                    <a:pt x="25" y="131"/>
                  </a:cubicBezTo>
                  <a:cubicBezTo>
                    <a:pt x="28" y="130"/>
                    <a:pt x="31" y="129"/>
                    <a:pt x="34" y="129"/>
                  </a:cubicBezTo>
                  <a:cubicBezTo>
                    <a:pt x="43" y="129"/>
                    <a:pt x="51" y="135"/>
                    <a:pt x="55" y="143"/>
                  </a:cubicBezTo>
                  <a:cubicBezTo>
                    <a:pt x="56" y="145"/>
                    <a:pt x="56" y="148"/>
                    <a:pt x="56" y="150"/>
                  </a:cubicBezTo>
                  <a:cubicBezTo>
                    <a:pt x="62" y="152"/>
                    <a:pt x="66" y="156"/>
                    <a:pt x="69" y="162"/>
                  </a:cubicBezTo>
                  <a:cubicBezTo>
                    <a:pt x="70" y="165"/>
                    <a:pt x="71" y="168"/>
                    <a:pt x="71" y="171"/>
                  </a:cubicBezTo>
                  <a:cubicBezTo>
                    <a:pt x="71" y="172"/>
                    <a:pt x="71" y="173"/>
                    <a:pt x="71" y="173"/>
                  </a:cubicBezTo>
                  <a:cubicBezTo>
                    <a:pt x="71" y="174"/>
                    <a:pt x="70" y="174"/>
                    <a:pt x="70" y="174"/>
                  </a:cubicBezTo>
                  <a:cubicBezTo>
                    <a:pt x="70" y="174"/>
                    <a:pt x="70" y="174"/>
                    <a:pt x="70" y="174"/>
                  </a:cubicBezTo>
                  <a:cubicBezTo>
                    <a:pt x="70" y="176"/>
                    <a:pt x="70" y="178"/>
                    <a:pt x="69" y="179"/>
                  </a:cubicBezTo>
                  <a:cubicBezTo>
                    <a:pt x="69" y="180"/>
                    <a:pt x="68" y="181"/>
                    <a:pt x="68" y="182"/>
                  </a:cubicBezTo>
                  <a:cubicBezTo>
                    <a:pt x="67" y="184"/>
                    <a:pt x="66" y="185"/>
                    <a:pt x="64" y="187"/>
                  </a:cubicBezTo>
                  <a:cubicBezTo>
                    <a:pt x="64" y="187"/>
                    <a:pt x="64" y="187"/>
                    <a:pt x="64" y="187"/>
                  </a:cubicBezTo>
                  <a:cubicBezTo>
                    <a:pt x="64" y="187"/>
                    <a:pt x="64" y="188"/>
                    <a:pt x="64" y="188"/>
                  </a:cubicBezTo>
                  <a:cubicBezTo>
                    <a:pt x="64" y="188"/>
                    <a:pt x="64" y="188"/>
                    <a:pt x="64" y="188"/>
                  </a:cubicBezTo>
                  <a:cubicBezTo>
                    <a:pt x="65" y="189"/>
                    <a:pt x="65" y="190"/>
                    <a:pt x="65" y="190"/>
                  </a:cubicBezTo>
                  <a:cubicBezTo>
                    <a:pt x="68" y="198"/>
                    <a:pt x="67" y="207"/>
                    <a:pt x="62" y="214"/>
                  </a:cubicBezTo>
                  <a:cubicBezTo>
                    <a:pt x="61" y="214"/>
                    <a:pt x="61" y="214"/>
                    <a:pt x="61" y="214"/>
                  </a:cubicBezTo>
                  <a:cubicBezTo>
                    <a:pt x="61" y="214"/>
                    <a:pt x="60" y="215"/>
                    <a:pt x="60" y="215"/>
                  </a:cubicBezTo>
                  <a:cubicBezTo>
                    <a:pt x="60" y="216"/>
                    <a:pt x="59" y="216"/>
                    <a:pt x="58" y="217"/>
                  </a:cubicBezTo>
                  <a:cubicBezTo>
                    <a:pt x="58" y="217"/>
                    <a:pt x="57" y="218"/>
                    <a:pt x="57" y="218"/>
                  </a:cubicBezTo>
                  <a:cubicBezTo>
                    <a:pt x="56" y="218"/>
                    <a:pt x="56" y="218"/>
                    <a:pt x="55" y="219"/>
                  </a:cubicBezTo>
                  <a:cubicBezTo>
                    <a:pt x="55" y="219"/>
                    <a:pt x="55" y="219"/>
                    <a:pt x="55" y="219"/>
                  </a:cubicBezTo>
                  <a:cubicBezTo>
                    <a:pt x="54" y="219"/>
                    <a:pt x="54" y="219"/>
                    <a:pt x="54" y="220"/>
                  </a:cubicBezTo>
                  <a:cubicBezTo>
                    <a:pt x="54" y="220"/>
                    <a:pt x="54" y="220"/>
                    <a:pt x="54" y="220"/>
                  </a:cubicBezTo>
                  <a:cubicBezTo>
                    <a:pt x="56" y="222"/>
                    <a:pt x="57" y="224"/>
                    <a:pt x="58" y="227"/>
                  </a:cubicBezTo>
                  <a:cubicBezTo>
                    <a:pt x="60" y="232"/>
                    <a:pt x="59" y="238"/>
                    <a:pt x="57" y="244"/>
                  </a:cubicBezTo>
                  <a:cubicBezTo>
                    <a:pt x="54" y="249"/>
                    <a:pt x="50" y="254"/>
                    <a:pt x="44" y="256"/>
                  </a:cubicBezTo>
                  <a:cubicBezTo>
                    <a:pt x="20" y="264"/>
                    <a:pt x="20" y="264"/>
                    <a:pt x="20" y="264"/>
                  </a:cubicBezTo>
                  <a:lnTo>
                    <a:pt x="20" y="3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148"/>
            <p:cNvSpPr>
              <a:spLocks noEditPoints="1"/>
            </p:cNvSpPr>
            <p:nvPr/>
          </p:nvSpPr>
          <p:spPr bwMode="auto">
            <a:xfrm>
              <a:off x="8912409" y="2061724"/>
              <a:ext cx="215997" cy="343962"/>
            </a:xfrm>
            <a:custGeom>
              <a:avLst/>
              <a:gdLst>
                <a:gd name="T0" fmla="*/ 10 w 226"/>
                <a:gd name="T1" fmla="*/ 359 h 359"/>
                <a:gd name="T2" fmla="*/ 0 w 226"/>
                <a:gd name="T3" fmla="*/ 48 h 359"/>
                <a:gd name="T4" fmla="*/ 16 w 226"/>
                <a:gd name="T5" fmla="*/ 37 h 359"/>
                <a:gd name="T6" fmla="*/ 222 w 226"/>
                <a:gd name="T7" fmla="*/ 3 h 359"/>
                <a:gd name="T8" fmla="*/ 226 w 226"/>
                <a:gd name="T9" fmla="*/ 148 h 359"/>
                <a:gd name="T10" fmla="*/ 212 w 226"/>
                <a:gd name="T11" fmla="*/ 157 h 359"/>
                <a:gd name="T12" fmla="*/ 190 w 226"/>
                <a:gd name="T13" fmla="*/ 151 h 359"/>
                <a:gd name="T14" fmla="*/ 190 w 226"/>
                <a:gd name="T15" fmla="*/ 153 h 359"/>
                <a:gd name="T16" fmla="*/ 190 w 226"/>
                <a:gd name="T17" fmla="*/ 154 h 359"/>
                <a:gd name="T18" fmla="*/ 179 w 226"/>
                <a:gd name="T19" fmla="*/ 168 h 359"/>
                <a:gd name="T20" fmla="*/ 176 w 226"/>
                <a:gd name="T21" fmla="*/ 169 h 359"/>
                <a:gd name="T22" fmla="*/ 175 w 226"/>
                <a:gd name="T23" fmla="*/ 171 h 359"/>
                <a:gd name="T24" fmla="*/ 176 w 226"/>
                <a:gd name="T25" fmla="*/ 172 h 359"/>
                <a:gd name="T26" fmla="*/ 177 w 226"/>
                <a:gd name="T27" fmla="*/ 173 h 359"/>
                <a:gd name="T28" fmla="*/ 177 w 226"/>
                <a:gd name="T29" fmla="*/ 174 h 359"/>
                <a:gd name="T30" fmla="*/ 191 w 226"/>
                <a:gd name="T31" fmla="*/ 187 h 359"/>
                <a:gd name="T32" fmla="*/ 181 w 226"/>
                <a:gd name="T33" fmla="*/ 196 h 359"/>
                <a:gd name="T34" fmla="*/ 181 w 226"/>
                <a:gd name="T35" fmla="*/ 196 h 359"/>
                <a:gd name="T36" fmla="*/ 180 w 226"/>
                <a:gd name="T37" fmla="*/ 197 h 359"/>
                <a:gd name="T38" fmla="*/ 179 w 226"/>
                <a:gd name="T39" fmla="*/ 198 h 359"/>
                <a:gd name="T40" fmla="*/ 179 w 226"/>
                <a:gd name="T41" fmla="*/ 198 h 359"/>
                <a:gd name="T42" fmla="*/ 180 w 226"/>
                <a:gd name="T43" fmla="*/ 201 h 359"/>
                <a:gd name="T44" fmla="*/ 181 w 226"/>
                <a:gd name="T45" fmla="*/ 201 h 359"/>
                <a:gd name="T46" fmla="*/ 220 w 226"/>
                <a:gd name="T47" fmla="*/ 218 h 359"/>
                <a:gd name="T48" fmla="*/ 226 w 226"/>
                <a:gd name="T49" fmla="*/ 230 h 359"/>
                <a:gd name="T50" fmla="*/ 212 w 226"/>
                <a:gd name="T51" fmla="*/ 239 h 359"/>
                <a:gd name="T52" fmla="*/ 190 w 226"/>
                <a:gd name="T53" fmla="*/ 231 h 359"/>
                <a:gd name="T54" fmla="*/ 189 w 226"/>
                <a:gd name="T55" fmla="*/ 231 h 359"/>
                <a:gd name="T56" fmla="*/ 188 w 226"/>
                <a:gd name="T57" fmla="*/ 232 h 359"/>
                <a:gd name="T58" fmla="*/ 187 w 226"/>
                <a:gd name="T59" fmla="*/ 233 h 359"/>
                <a:gd name="T60" fmla="*/ 189 w 226"/>
                <a:gd name="T61" fmla="*/ 237 h 359"/>
                <a:gd name="T62" fmla="*/ 226 w 226"/>
                <a:gd name="T63" fmla="*/ 257 h 359"/>
                <a:gd name="T64" fmla="*/ 218 w 226"/>
                <a:gd name="T65" fmla="*/ 321 h 359"/>
                <a:gd name="T66" fmla="*/ 16 w 226"/>
                <a:gd name="T67" fmla="*/ 358 h 359"/>
                <a:gd name="T68" fmla="*/ 10 w 226"/>
                <a:gd name="T69" fmla="*/ 359 h 359"/>
                <a:gd name="T70" fmla="*/ 20 w 226"/>
                <a:gd name="T71" fmla="*/ 337 h 359"/>
                <a:gd name="T72" fmla="*/ 206 w 226"/>
                <a:gd name="T73" fmla="*/ 264 h 359"/>
                <a:gd name="T74" fmla="*/ 168 w 226"/>
                <a:gd name="T75" fmla="*/ 226 h 359"/>
                <a:gd name="T76" fmla="*/ 172 w 226"/>
                <a:gd name="T77" fmla="*/ 220 h 359"/>
                <a:gd name="T78" fmla="*/ 172 w 226"/>
                <a:gd name="T79" fmla="*/ 219 h 359"/>
                <a:gd name="T80" fmla="*/ 168 w 226"/>
                <a:gd name="T81" fmla="*/ 217 h 359"/>
                <a:gd name="T82" fmla="*/ 166 w 226"/>
                <a:gd name="T83" fmla="*/ 215 h 359"/>
                <a:gd name="T84" fmla="*/ 160 w 226"/>
                <a:gd name="T85" fmla="*/ 193 h 359"/>
                <a:gd name="T86" fmla="*/ 161 w 226"/>
                <a:gd name="T87" fmla="*/ 190 h 359"/>
                <a:gd name="T88" fmla="*/ 162 w 226"/>
                <a:gd name="T89" fmla="*/ 187 h 359"/>
                <a:gd name="T90" fmla="*/ 158 w 226"/>
                <a:gd name="T91" fmla="*/ 182 h 359"/>
                <a:gd name="T92" fmla="*/ 155 w 226"/>
                <a:gd name="T93" fmla="*/ 173 h 359"/>
                <a:gd name="T94" fmla="*/ 157 w 226"/>
                <a:gd name="T95" fmla="*/ 162 h 359"/>
                <a:gd name="T96" fmla="*/ 162 w 226"/>
                <a:gd name="T97" fmla="*/ 155 h 359"/>
                <a:gd name="T98" fmla="*/ 171 w 226"/>
                <a:gd name="T99" fmla="*/ 143 h 359"/>
                <a:gd name="T100" fmla="*/ 201 w 226"/>
                <a:gd name="T101" fmla="*/ 131 h 359"/>
                <a:gd name="T102" fmla="*/ 206 w 226"/>
                <a:gd name="T103" fmla="*/ 22 h 359"/>
                <a:gd name="T104" fmla="*/ 178 w 226"/>
                <a:gd name="T105" fmla="*/ 193 h 359"/>
                <a:gd name="T106" fmla="*/ 179 w 226"/>
                <a:gd name="T107" fmla="*/ 19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 h="359">
                  <a:moveTo>
                    <a:pt x="10" y="359"/>
                  </a:moveTo>
                  <a:cubicBezTo>
                    <a:pt x="10" y="359"/>
                    <a:pt x="10" y="359"/>
                    <a:pt x="10" y="359"/>
                  </a:cubicBezTo>
                  <a:cubicBezTo>
                    <a:pt x="4" y="359"/>
                    <a:pt x="0" y="355"/>
                    <a:pt x="0" y="349"/>
                  </a:cubicBezTo>
                  <a:cubicBezTo>
                    <a:pt x="0" y="48"/>
                    <a:pt x="0" y="48"/>
                    <a:pt x="0" y="48"/>
                  </a:cubicBezTo>
                  <a:cubicBezTo>
                    <a:pt x="0" y="44"/>
                    <a:pt x="3" y="39"/>
                    <a:pt x="8" y="39"/>
                  </a:cubicBezTo>
                  <a:cubicBezTo>
                    <a:pt x="16" y="37"/>
                    <a:pt x="16" y="37"/>
                    <a:pt x="16" y="37"/>
                  </a:cubicBezTo>
                  <a:cubicBezTo>
                    <a:pt x="214" y="0"/>
                    <a:pt x="214" y="0"/>
                    <a:pt x="214" y="0"/>
                  </a:cubicBezTo>
                  <a:cubicBezTo>
                    <a:pt x="217" y="0"/>
                    <a:pt x="220" y="1"/>
                    <a:pt x="222" y="3"/>
                  </a:cubicBezTo>
                  <a:cubicBezTo>
                    <a:pt x="224" y="5"/>
                    <a:pt x="226" y="7"/>
                    <a:pt x="226" y="10"/>
                  </a:cubicBezTo>
                  <a:cubicBezTo>
                    <a:pt x="226" y="148"/>
                    <a:pt x="226" y="148"/>
                    <a:pt x="226" y="148"/>
                  </a:cubicBezTo>
                  <a:cubicBezTo>
                    <a:pt x="226" y="151"/>
                    <a:pt x="224" y="155"/>
                    <a:pt x="221" y="156"/>
                  </a:cubicBezTo>
                  <a:cubicBezTo>
                    <a:pt x="219" y="158"/>
                    <a:pt x="215" y="159"/>
                    <a:pt x="212" y="157"/>
                  </a:cubicBezTo>
                  <a:cubicBezTo>
                    <a:pt x="193" y="150"/>
                    <a:pt x="193" y="150"/>
                    <a:pt x="193" y="150"/>
                  </a:cubicBezTo>
                  <a:cubicBezTo>
                    <a:pt x="192" y="149"/>
                    <a:pt x="190" y="149"/>
                    <a:pt x="190" y="151"/>
                  </a:cubicBezTo>
                  <a:cubicBezTo>
                    <a:pt x="189" y="152"/>
                    <a:pt x="189" y="152"/>
                    <a:pt x="190" y="153"/>
                  </a:cubicBezTo>
                  <a:cubicBezTo>
                    <a:pt x="190" y="153"/>
                    <a:pt x="190" y="153"/>
                    <a:pt x="190" y="153"/>
                  </a:cubicBezTo>
                  <a:cubicBezTo>
                    <a:pt x="190" y="153"/>
                    <a:pt x="190" y="153"/>
                    <a:pt x="190" y="153"/>
                  </a:cubicBezTo>
                  <a:cubicBezTo>
                    <a:pt x="190" y="154"/>
                    <a:pt x="190" y="154"/>
                    <a:pt x="190" y="154"/>
                  </a:cubicBezTo>
                  <a:cubicBezTo>
                    <a:pt x="192" y="157"/>
                    <a:pt x="191" y="161"/>
                    <a:pt x="189" y="164"/>
                  </a:cubicBezTo>
                  <a:cubicBezTo>
                    <a:pt x="187" y="168"/>
                    <a:pt x="183" y="169"/>
                    <a:pt x="179" y="168"/>
                  </a:cubicBezTo>
                  <a:cubicBezTo>
                    <a:pt x="178" y="168"/>
                    <a:pt x="177" y="168"/>
                    <a:pt x="176" y="169"/>
                  </a:cubicBezTo>
                  <a:cubicBezTo>
                    <a:pt x="176" y="169"/>
                    <a:pt x="176" y="169"/>
                    <a:pt x="176" y="169"/>
                  </a:cubicBezTo>
                  <a:cubicBezTo>
                    <a:pt x="176" y="169"/>
                    <a:pt x="176" y="169"/>
                    <a:pt x="176" y="170"/>
                  </a:cubicBezTo>
                  <a:cubicBezTo>
                    <a:pt x="175" y="170"/>
                    <a:pt x="175" y="170"/>
                    <a:pt x="175" y="171"/>
                  </a:cubicBezTo>
                  <a:cubicBezTo>
                    <a:pt x="175" y="171"/>
                    <a:pt x="175" y="171"/>
                    <a:pt x="175" y="171"/>
                  </a:cubicBezTo>
                  <a:cubicBezTo>
                    <a:pt x="175" y="171"/>
                    <a:pt x="175" y="172"/>
                    <a:pt x="176" y="172"/>
                  </a:cubicBezTo>
                  <a:cubicBezTo>
                    <a:pt x="176" y="172"/>
                    <a:pt x="176" y="173"/>
                    <a:pt x="176" y="173"/>
                  </a:cubicBezTo>
                  <a:cubicBezTo>
                    <a:pt x="176" y="173"/>
                    <a:pt x="176" y="173"/>
                    <a:pt x="177" y="173"/>
                  </a:cubicBezTo>
                  <a:cubicBezTo>
                    <a:pt x="177" y="173"/>
                    <a:pt x="177" y="173"/>
                    <a:pt x="177" y="173"/>
                  </a:cubicBezTo>
                  <a:cubicBezTo>
                    <a:pt x="177" y="173"/>
                    <a:pt x="177" y="174"/>
                    <a:pt x="177" y="174"/>
                  </a:cubicBezTo>
                  <a:cubicBezTo>
                    <a:pt x="185" y="177"/>
                    <a:pt x="185" y="177"/>
                    <a:pt x="185" y="177"/>
                  </a:cubicBezTo>
                  <a:cubicBezTo>
                    <a:pt x="189" y="179"/>
                    <a:pt x="191" y="183"/>
                    <a:pt x="191" y="187"/>
                  </a:cubicBezTo>
                  <a:cubicBezTo>
                    <a:pt x="190" y="192"/>
                    <a:pt x="186" y="195"/>
                    <a:pt x="182" y="196"/>
                  </a:cubicBezTo>
                  <a:cubicBezTo>
                    <a:pt x="181" y="196"/>
                    <a:pt x="181" y="196"/>
                    <a:pt x="181" y="196"/>
                  </a:cubicBezTo>
                  <a:cubicBezTo>
                    <a:pt x="181" y="196"/>
                    <a:pt x="181" y="196"/>
                    <a:pt x="181" y="196"/>
                  </a:cubicBezTo>
                  <a:cubicBezTo>
                    <a:pt x="181" y="196"/>
                    <a:pt x="181" y="196"/>
                    <a:pt x="181" y="196"/>
                  </a:cubicBezTo>
                  <a:cubicBezTo>
                    <a:pt x="181" y="196"/>
                    <a:pt x="181" y="196"/>
                    <a:pt x="180" y="196"/>
                  </a:cubicBezTo>
                  <a:cubicBezTo>
                    <a:pt x="180" y="197"/>
                    <a:pt x="180" y="197"/>
                    <a:pt x="180" y="197"/>
                  </a:cubicBezTo>
                  <a:cubicBezTo>
                    <a:pt x="180" y="197"/>
                    <a:pt x="180" y="197"/>
                    <a:pt x="180" y="197"/>
                  </a:cubicBezTo>
                  <a:cubicBezTo>
                    <a:pt x="180" y="197"/>
                    <a:pt x="180" y="197"/>
                    <a:pt x="179" y="198"/>
                  </a:cubicBezTo>
                  <a:cubicBezTo>
                    <a:pt x="179" y="198"/>
                    <a:pt x="179" y="198"/>
                    <a:pt x="179" y="198"/>
                  </a:cubicBezTo>
                  <a:cubicBezTo>
                    <a:pt x="179" y="198"/>
                    <a:pt x="179" y="198"/>
                    <a:pt x="179" y="198"/>
                  </a:cubicBezTo>
                  <a:cubicBezTo>
                    <a:pt x="179" y="198"/>
                    <a:pt x="179" y="199"/>
                    <a:pt x="179" y="199"/>
                  </a:cubicBezTo>
                  <a:cubicBezTo>
                    <a:pt x="179" y="199"/>
                    <a:pt x="179" y="200"/>
                    <a:pt x="180" y="201"/>
                  </a:cubicBezTo>
                  <a:cubicBezTo>
                    <a:pt x="180" y="201"/>
                    <a:pt x="180" y="201"/>
                    <a:pt x="180" y="201"/>
                  </a:cubicBezTo>
                  <a:cubicBezTo>
                    <a:pt x="181" y="201"/>
                    <a:pt x="181" y="201"/>
                    <a:pt x="181" y="201"/>
                  </a:cubicBezTo>
                  <a:cubicBezTo>
                    <a:pt x="181" y="201"/>
                    <a:pt x="181" y="202"/>
                    <a:pt x="181" y="202"/>
                  </a:cubicBezTo>
                  <a:cubicBezTo>
                    <a:pt x="220" y="218"/>
                    <a:pt x="220" y="218"/>
                    <a:pt x="220" y="218"/>
                  </a:cubicBezTo>
                  <a:cubicBezTo>
                    <a:pt x="223" y="219"/>
                    <a:pt x="226" y="223"/>
                    <a:pt x="226" y="227"/>
                  </a:cubicBezTo>
                  <a:cubicBezTo>
                    <a:pt x="226" y="230"/>
                    <a:pt x="226" y="230"/>
                    <a:pt x="226" y="230"/>
                  </a:cubicBezTo>
                  <a:cubicBezTo>
                    <a:pt x="226" y="233"/>
                    <a:pt x="224" y="236"/>
                    <a:pt x="221" y="238"/>
                  </a:cubicBezTo>
                  <a:cubicBezTo>
                    <a:pt x="219" y="240"/>
                    <a:pt x="215" y="240"/>
                    <a:pt x="212" y="239"/>
                  </a:cubicBezTo>
                  <a:cubicBezTo>
                    <a:pt x="191" y="231"/>
                    <a:pt x="191" y="231"/>
                    <a:pt x="191" y="231"/>
                  </a:cubicBezTo>
                  <a:cubicBezTo>
                    <a:pt x="191" y="231"/>
                    <a:pt x="190" y="231"/>
                    <a:pt x="190" y="231"/>
                  </a:cubicBezTo>
                  <a:cubicBezTo>
                    <a:pt x="190" y="231"/>
                    <a:pt x="189" y="231"/>
                    <a:pt x="189" y="231"/>
                  </a:cubicBezTo>
                  <a:cubicBezTo>
                    <a:pt x="189" y="231"/>
                    <a:pt x="189" y="231"/>
                    <a:pt x="189" y="231"/>
                  </a:cubicBezTo>
                  <a:cubicBezTo>
                    <a:pt x="189" y="231"/>
                    <a:pt x="189" y="231"/>
                    <a:pt x="189" y="232"/>
                  </a:cubicBezTo>
                  <a:cubicBezTo>
                    <a:pt x="189" y="232"/>
                    <a:pt x="188" y="232"/>
                    <a:pt x="188" y="232"/>
                  </a:cubicBezTo>
                  <a:cubicBezTo>
                    <a:pt x="188" y="232"/>
                    <a:pt x="188" y="232"/>
                    <a:pt x="188" y="232"/>
                  </a:cubicBezTo>
                  <a:cubicBezTo>
                    <a:pt x="188" y="232"/>
                    <a:pt x="187" y="233"/>
                    <a:pt x="187" y="233"/>
                  </a:cubicBezTo>
                  <a:cubicBezTo>
                    <a:pt x="187" y="233"/>
                    <a:pt x="187" y="233"/>
                    <a:pt x="187" y="233"/>
                  </a:cubicBezTo>
                  <a:cubicBezTo>
                    <a:pt x="187" y="235"/>
                    <a:pt x="187" y="236"/>
                    <a:pt x="189" y="237"/>
                  </a:cubicBezTo>
                  <a:cubicBezTo>
                    <a:pt x="219" y="248"/>
                    <a:pt x="219" y="248"/>
                    <a:pt x="219" y="248"/>
                  </a:cubicBezTo>
                  <a:cubicBezTo>
                    <a:pt x="223" y="249"/>
                    <a:pt x="226" y="253"/>
                    <a:pt x="226" y="257"/>
                  </a:cubicBezTo>
                  <a:cubicBezTo>
                    <a:pt x="226" y="311"/>
                    <a:pt x="226" y="311"/>
                    <a:pt x="226" y="311"/>
                  </a:cubicBezTo>
                  <a:cubicBezTo>
                    <a:pt x="226" y="316"/>
                    <a:pt x="222" y="320"/>
                    <a:pt x="218" y="321"/>
                  </a:cubicBezTo>
                  <a:cubicBezTo>
                    <a:pt x="17" y="358"/>
                    <a:pt x="17" y="358"/>
                    <a:pt x="17" y="358"/>
                  </a:cubicBezTo>
                  <a:cubicBezTo>
                    <a:pt x="17" y="358"/>
                    <a:pt x="16" y="358"/>
                    <a:pt x="16" y="358"/>
                  </a:cubicBezTo>
                  <a:cubicBezTo>
                    <a:pt x="11" y="359"/>
                    <a:pt x="11" y="359"/>
                    <a:pt x="11" y="359"/>
                  </a:cubicBezTo>
                  <a:cubicBezTo>
                    <a:pt x="11" y="359"/>
                    <a:pt x="10" y="359"/>
                    <a:pt x="10" y="359"/>
                  </a:cubicBezTo>
                  <a:close/>
                  <a:moveTo>
                    <a:pt x="20" y="57"/>
                  </a:moveTo>
                  <a:cubicBezTo>
                    <a:pt x="20" y="337"/>
                    <a:pt x="20" y="337"/>
                    <a:pt x="20" y="337"/>
                  </a:cubicBezTo>
                  <a:cubicBezTo>
                    <a:pt x="206" y="303"/>
                    <a:pt x="206" y="303"/>
                    <a:pt x="206" y="303"/>
                  </a:cubicBezTo>
                  <a:cubicBezTo>
                    <a:pt x="206" y="264"/>
                    <a:pt x="206" y="264"/>
                    <a:pt x="206" y="264"/>
                  </a:cubicBezTo>
                  <a:cubicBezTo>
                    <a:pt x="182" y="256"/>
                    <a:pt x="182" y="256"/>
                    <a:pt x="182" y="256"/>
                  </a:cubicBezTo>
                  <a:cubicBezTo>
                    <a:pt x="170" y="251"/>
                    <a:pt x="164" y="238"/>
                    <a:pt x="168" y="226"/>
                  </a:cubicBezTo>
                  <a:cubicBezTo>
                    <a:pt x="169" y="225"/>
                    <a:pt x="169" y="224"/>
                    <a:pt x="170" y="223"/>
                  </a:cubicBezTo>
                  <a:cubicBezTo>
                    <a:pt x="171" y="222"/>
                    <a:pt x="171" y="221"/>
                    <a:pt x="172" y="220"/>
                  </a:cubicBezTo>
                  <a:cubicBezTo>
                    <a:pt x="172" y="220"/>
                    <a:pt x="172" y="220"/>
                    <a:pt x="172" y="220"/>
                  </a:cubicBezTo>
                  <a:cubicBezTo>
                    <a:pt x="172" y="219"/>
                    <a:pt x="172" y="219"/>
                    <a:pt x="172" y="219"/>
                  </a:cubicBezTo>
                  <a:cubicBezTo>
                    <a:pt x="171" y="219"/>
                    <a:pt x="170" y="218"/>
                    <a:pt x="169" y="217"/>
                  </a:cubicBezTo>
                  <a:cubicBezTo>
                    <a:pt x="168" y="217"/>
                    <a:pt x="168" y="217"/>
                    <a:pt x="168" y="217"/>
                  </a:cubicBezTo>
                  <a:cubicBezTo>
                    <a:pt x="168" y="217"/>
                    <a:pt x="167" y="216"/>
                    <a:pt x="167" y="216"/>
                  </a:cubicBezTo>
                  <a:cubicBezTo>
                    <a:pt x="167" y="216"/>
                    <a:pt x="166" y="216"/>
                    <a:pt x="166" y="215"/>
                  </a:cubicBezTo>
                  <a:cubicBezTo>
                    <a:pt x="161" y="210"/>
                    <a:pt x="159" y="203"/>
                    <a:pt x="159" y="197"/>
                  </a:cubicBezTo>
                  <a:cubicBezTo>
                    <a:pt x="159" y="195"/>
                    <a:pt x="160" y="194"/>
                    <a:pt x="160" y="193"/>
                  </a:cubicBezTo>
                  <a:cubicBezTo>
                    <a:pt x="160" y="192"/>
                    <a:pt x="160" y="192"/>
                    <a:pt x="160" y="192"/>
                  </a:cubicBezTo>
                  <a:cubicBezTo>
                    <a:pt x="160" y="191"/>
                    <a:pt x="161" y="191"/>
                    <a:pt x="161" y="190"/>
                  </a:cubicBezTo>
                  <a:cubicBezTo>
                    <a:pt x="161" y="189"/>
                    <a:pt x="162" y="188"/>
                    <a:pt x="162" y="187"/>
                  </a:cubicBezTo>
                  <a:cubicBezTo>
                    <a:pt x="162" y="187"/>
                    <a:pt x="162" y="187"/>
                    <a:pt x="162" y="187"/>
                  </a:cubicBezTo>
                  <a:cubicBezTo>
                    <a:pt x="162" y="187"/>
                    <a:pt x="161" y="186"/>
                    <a:pt x="160" y="185"/>
                  </a:cubicBezTo>
                  <a:cubicBezTo>
                    <a:pt x="159" y="184"/>
                    <a:pt x="159" y="183"/>
                    <a:pt x="158" y="182"/>
                  </a:cubicBezTo>
                  <a:cubicBezTo>
                    <a:pt x="158" y="181"/>
                    <a:pt x="157" y="180"/>
                    <a:pt x="157" y="179"/>
                  </a:cubicBezTo>
                  <a:cubicBezTo>
                    <a:pt x="156" y="177"/>
                    <a:pt x="156" y="175"/>
                    <a:pt x="155" y="173"/>
                  </a:cubicBezTo>
                  <a:cubicBezTo>
                    <a:pt x="155" y="173"/>
                    <a:pt x="155" y="172"/>
                    <a:pt x="155" y="171"/>
                  </a:cubicBezTo>
                  <a:cubicBezTo>
                    <a:pt x="155" y="168"/>
                    <a:pt x="156" y="165"/>
                    <a:pt x="157" y="162"/>
                  </a:cubicBezTo>
                  <a:cubicBezTo>
                    <a:pt x="158" y="160"/>
                    <a:pt x="159" y="158"/>
                    <a:pt x="161" y="156"/>
                  </a:cubicBezTo>
                  <a:cubicBezTo>
                    <a:pt x="161" y="156"/>
                    <a:pt x="162" y="155"/>
                    <a:pt x="162" y="155"/>
                  </a:cubicBezTo>
                  <a:cubicBezTo>
                    <a:pt x="164" y="152"/>
                    <a:pt x="167" y="151"/>
                    <a:pt x="170" y="150"/>
                  </a:cubicBezTo>
                  <a:cubicBezTo>
                    <a:pt x="170" y="148"/>
                    <a:pt x="170" y="145"/>
                    <a:pt x="171" y="143"/>
                  </a:cubicBezTo>
                  <a:cubicBezTo>
                    <a:pt x="175" y="135"/>
                    <a:pt x="183" y="129"/>
                    <a:pt x="192" y="129"/>
                  </a:cubicBezTo>
                  <a:cubicBezTo>
                    <a:pt x="195" y="129"/>
                    <a:pt x="198" y="130"/>
                    <a:pt x="201" y="131"/>
                  </a:cubicBezTo>
                  <a:cubicBezTo>
                    <a:pt x="206" y="133"/>
                    <a:pt x="206" y="133"/>
                    <a:pt x="206" y="133"/>
                  </a:cubicBezTo>
                  <a:cubicBezTo>
                    <a:pt x="206" y="22"/>
                    <a:pt x="206" y="22"/>
                    <a:pt x="206" y="22"/>
                  </a:cubicBezTo>
                  <a:lnTo>
                    <a:pt x="20" y="57"/>
                  </a:lnTo>
                  <a:close/>
                  <a:moveTo>
                    <a:pt x="178" y="193"/>
                  </a:moveTo>
                  <a:cubicBezTo>
                    <a:pt x="179" y="195"/>
                    <a:pt x="179" y="195"/>
                    <a:pt x="179" y="195"/>
                  </a:cubicBezTo>
                  <a:cubicBezTo>
                    <a:pt x="179" y="194"/>
                    <a:pt x="179" y="194"/>
                    <a:pt x="179" y="194"/>
                  </a:cubicBezTo>
                  <a:cubicBezTo>
                    <a:pt x="178" y="193"/>
                    <a:pt x="178" y="193"/>
                    <a:pt x="178" y="19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 name="Freeform 149"/>
            <p:cNvSpPr>
              <a:spLocks noEditPoints="1"/>
            </p:cNvSpPr>
            <p:nvPr/>
          </p:nvSpPr>
          <p:spPr bwMode="auto">
            <a:xfrm>
              <a:off x="8650127" y="2264107"/>
              <a:ext cx="83495" cy="56268"/>
            </a:xfrm>
            <a:custGeom>
              <a:avLst/>
              <a:gdLst>
                <a:gd name="T0" fmla="*/ 26 w 88"/>
                <a:gd name="T1" fmla="*/ 59 h 59"/>
                <a:gd name="T2" fmla="*/ 4 w 88"/>
                <a:gd name="T3" fmla="*/ 44 h 59"/>
                <a:gd name="T4" fmla="*/ 18 w 88"/>
                <a:gd name="T5" fmla="*/ 15 h 59"/>
                <a:gd name="T6" fmla="*/ 54 w 88"/>
                <a:gd name="T7" fmla="*/ 2 h 59"/>
                <a:gd name="T8" fmla="*/ 62 w 88"/>
                <a:gd name="T9" fmla="*/ 0 h 59"/>
                <a:gd name="T10" fmla="*/ 84 w 88"/>
                <a:gd name="T11" fmla="*/ 15 h 59"/>
                <a:gd name="T12" fmla="*/ 70 w 88"/>
                <a:gd name="T13" fmla="*/ 45 h 59"/>
                <a:gd name="T14" fmla="*/ 34 w 88"/>
                <a:gd name="T15" fmla="*/ 58 h 59"/>
                <a:gd name="T16" fmla="*/ 26 w 88"/>
                <a:gd name="T17" fmla="*/ 59 h 59"/>
                <a:gd name="T18" fmla="*/ 62 w 88"/>
                <a:gd name="T19" fmla="*/ 20 h 59"/>
                <a:gd name="T20" fmla="*/ 61 w 88"/>
                <a:gd name="T21" fmla="*/ 20 h 59"/>
                <a:gd name="T22" fmla="*/ 25 w 88"/>
                <a:gd name="T23" fmla="*/ 34 h 59"/>
                <a:gd name="T24" fmla="*/ 23 w 88"/>
                <a:gd name="T25" fmla="*/ 38 h 59"/>
                <a:gd name="T26" fmla="*/ 27 w 88"/>
                <a:gd name="T27" fmla="*/ 39 h 59"/>
                <a:gd name="T28" fmla="*/ 63 w 88"/>
                <a:gd name="T29" fmla="*/ 26 h 59"/>
                <a:gd name="T30" fmla="*/ 65 w 88"/>
                <a:gd name="T31" fmla="*/ 22 h 59"/>
                <a:gd name="T32" fmla="*/ 62 w 88"/>
                <a:gd name="T3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59">
                  <a:moveTo>
                    <a:pt x="26" y="59"/>
                  </a:moveTo>
                  <a:cubicBezTo>
                    <a:pt x="16" y="59"/>
                    <a:pt x="8" y="53"/>
                    <a:pt x="4" y="44"/>
                  </a:cubicBezTo>
                  <a:cubicBezTo>
                    <a:pt x="0" y="32"/>
                    <a:pt x="6" y="19"/>
                    <a:pt x="18" y="15"/>
                  </a:cubicBezTo>
                  <a:cubicBezTo>
                    <a:pt x="54" y="2"/>
                    <a:pt x="54" y="2"/>
                    <a:pt x="54" y="2"/>
                  </a:cubicBezTo>
                  <a:cubicBezTo>
                    <a:pt x="57" y="1"/>
                    <a:pt x="59" y="0"/>
                    <a:pt x="62" y="0"/>
                  </a:cubicBezTo>
                  <a:cubicBezTo>
                    <a:pt x="72" y="0"/>
                    <a:pt x="80" y="6"/>
                    <a:pt x="84" y="15"/>
                  </a:cubicBezTo>
                  <a:cubicBezTo>
                    <a:pt x="88" y="27"/>
                    <a:pt x="82" y="40"/>
                    <a:pt x="70" y="45"/>
                  </a:cubicBezTo>
                  <a:cubicBezTo>
                    <a:pt x="34" y="58"/>
                    <a:pt x="34" y="58"/>
                    <a:pt x="34" y="58"/>
                  </a:cubicBezTo>
                  <a:cubicBezTo>
                    <a:pt x="31" y="59"/>
                    <a:pt x="28" y="59"/>
                    <a:pt x="26" y="59"/>
                  </a:cubicBezTo>
                  <a:close/>
                  <a:moveTo>
                    <a:pt x="62" y="20"/>
                  </a:moveTo>
                  <a:cubicBezTo>
                    <a:pt x="62" y="20"/>
                    <a:pt x="62" y="20"/>
                    <a:pt x="61" y="20"/>
                  </a:cubicBezTo>
                  <a:cubicBezTo>
                    <a:pt x="25" y="34"/>
                    <a:pt x="25" y="34"/>
                    <a:pt x="25" y="34"/>
                  </a:cubicBezTo>
                  <a:cubicBezTo>
                    <a:pt x="23" y="34"/>
                    <a:pt x="23" y="36"/>
                    <a:pt x="23" y="38"/>
                  </a:cubicBezTo>
                  <a:cubicBezTo>
                    <a:pt x="24" y="39"/>
                    <a:pt x="25" y="40"/>
                    <a:pt x="27" y="39"/>
                  </a:cubicBezTo>
                  <a:cubicBezTo>
                    <a:pt x="63" y="26"/>
                    <a:pt x="63" y="26"/>
                    <a:pt x="63" y="26"/>
                  </a:cubicBezTo>
                  <a:cubicBezTo>
                    <a:pt x="65" y="25"/>
                    <a:pt x="65" y="24"/>
                    <a:pt x="65" y="22"/>
                  </a:cubicBezTo>
                  <a:cubicBezTo>
                    <a:pt x="64" y="21"/>
                    <a:pt x="63" y="20"/>
                    <a:pt x="62"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 name="Freeform 150"/>
            <p:cNvSpPr>
              <a:spLocks noEditPoints="1"/>
            </p:cNvSpPr>
            <p:nvPr/>
          </p:nvSpPr>
          <p:spPr bwMode="auto">
            <a:xfrm>
              <a:off x="8651035" y="2230528"/>
              <a:ext cx="90755" cy="60806"/>
            </a:xfrm>
            <a:custGeom>
              <a:avLst/>
              <a:gdLst>
                <a:gd name="T0" fmla="*/ 25 w 95"/>
                <a:gd name="T1" fmla="*/ 64 h 64"/>
                <a:gd name="T2" fmla="*/ 4 w 95"/>
                <a:gd name="T3" fmla="*/ 50 h 64"/>
                <a:gd name="T4" fmla="*/ 11 w 95"/>
                <a:gd name="T5" fmla="*/ 24 h 64"/>
                <a:gd name="T6" fmla="*/ 18 w 95"/>
                <a:gd name="T7" fmla="*/ 21 h 64"/>
                <a:gd name="T8" fmla="*/ 18 w 95"/>
                <a:gd name="T9" fmla="*/ 21 h 64"/>
                <a:gd name="T10" fmla="*/ 19 w 95"/>
                <a:gd name="T11" fmla="*/ 21 h 64"/>
                <a:gd name="T12" fmla="*/ 66 w 95"/>
                <a:gd name="T13" fmla="*/ 1 h 64"/>
                <a:gd name="T14" fmla="*/ 71 w 95"/>
                <a:gd name="T15" fmla="*/ 0 h 64"/>
                <a:gd name="T16" fmla="*/ 90 w 95"/>
                <a:gd name="T17" fmla="*/ 14 h 64"/>
                <a:gd name="T18" fmla="*/ 78 w 95"/>
                <a:gd name="T19" fmla="*/ 44 h 64"/>
                <a:gd name="T20" fmla="*/ 34 w 95"/>
                <a:gd name="T21" fmla="*/ 63 h 64"/>
                <a:gd name="T22" fmla="*/ 25 w 95"/>
                <a:gd name="T23" fmla="*/ 64 h 64"/>
                <a:gd name="T24" fmla="*/ 22 w 95"/>
                <a:gd name="T25" fmla="*/ 41 h 64"/>
                <a:gd name="T26" fmla="*/ 22 w 95"/>
                <a:gd name="T27" fmla="*/ 43 h 64"/>
                <a:gd name="T28" fmla="*/ 26 w 95"/>
                <a:gd name="T29" fmla="*/ 44 h 64"/>
                <a:gd name="T30" fmla="*/ 70 w 95"/>
                <a:gd name="T31" fmla="*/ 26 h 64"/>
                <a:gd name="T32" fmla="*/ 72 w 95"/>
                <a:gd name="T33" fmla="*/ 22 h 64"/>
                <a:gd name="T34" fmla="*/ 71 w 95"/>
                <a:gd name="T35" fmla="*/ 21 h 64"/>
                <a:gd name="T36" fmla="*/ 27 w 95"/>
                <a:gd name="T37" fmla="*/ 40 h 64"/>
                <a:gd name="T38" fmla="*/ 22 w 95"/>
                <a:gd name="T39"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64">
                  <a:moveTo>
                    <a:pt x="25" y="64"/>
                  </a:moveTo>
                  <a:cubicBezTo>
                    <a:pt x="16" y="64"/>
                    <a:pt x="7" y="59"/>
                    <a:pt x="4" y="50"/>
                  </a:cubicBezTo>
                  <a:cubicBezTo>
                    <a:pt x="0" y="41"/>
                    <a:pt x="3" y="30"/>
                    <a:pt x="11" y="24"/>
                  </a:cubicBezTo>
                  <a:cubicBezTo>
                    <a:pt x="13" y="22"/>
                    <a:pt x="15" y="21"/>
                    <a:pt x="18" y="21"/>
                  </a:cubicBezTo>
                  <a:cubicBezTo>
                    <a:pt x="18" y="21"/>
                    <a:pt x="18" y="21"/>
                    <a:pt x="18" y="21"/>
                  </a:cubicBezTo>
                  <a:cubicBezTo>
                    <a:pt x="18" y="21"/>
                    <a:pt x="19" y="21"/>
                    <a:pt x="19" y="21"/>
                  </a:cubicBezTo>
                  <a:cubicBezTo>
                    <a:pt x="66" y="1"/>
                    <a:pt x="66" y="1"/>
                    <a:pt x="66" y="1"/>
                  </a:cubicBezTo>
                  <a:cubicBezTo>
                    <a:pt x="68" y="0"/>
                    <a:pt x="70" y="0"/>
                    <a:pt x="71" y="0"/>
                  </a:cubicBezTo>
                  <a:cubicBezTo>
                    <a:pt x="80" y="1"/>
                    <a:pt x="87" y="6"/>
                    <a:pt x="90" y="14"/>
                  </a:cubicBezTo>
                  <a:cubicBezTo>
                    <a:pt x="95" y="26"/>
                    <a:pt x="89" y="39"/>
                    <a:pt x="78" y="44"/>
                  </a:cubicBezTo>
                  <a:cubicBezTo>
                    <a:pt x="34" y="63"/>
                    <a:pt x="34" y="63"/>
                    <a:pt x="34" y="63"/>
                  </a:cubicBezTo>
                  <a:cubicBezTo>
                    <a:pt x="31" y="64"/>
                    <a:pt x="28" y="64"/>
                    <a:pt x="25" y="64"/>
                  </a:cubicBezTo>
                  <a:close/>
                  <a:moveTo>
                    <a:pt x="22" y="41"/>
                  </a:moveTo>
                  <a:cubicBezTo>
                    <a:pt x="22" y="42"/>
                    <a:pt x="22" y="42"/>
                    <a:pt x="22" y="43"/>
                  </a:cubicBezTo>
                  <a:cubicBezTo>
                    <a:pt x="23" y="44"/>
                    <a:pt x="25" y="45"/>
                    <a:pt x="26" y="44"/>
                  </a:cubicBezTo>
                  <a:cubicBezTo>
                    <a:pt x="70" y="26"/>
                    <a:pt x="70" y="26"/>
                    <a:pt x="70" y="26"/>
                  </a:cubicBezTo>
                  <a:cubicBezTo>
                    <a:pt x="72" y="25"/>
                    <a:pt x="72" y="23"/>
                    <a:pt x="72" y="22"/>
                  </a:cubicBezTo>
                  <a:cubicBezTo>
                    <a:pt x="71" y="21"/>
                    <a:pt x="71" y="21"/>
                    <a:pt x="71" y="21"/>
                  </a:cubicBezTo>
                  <a:cubicBezTo>
                    <a:pt x="27" y="40"/>
                    <a:pt x="27" y="40"/>
                    <a:pt x="27" y="40"/>
                  </a:cubicBezTo>
                  <a:cubicBezTo>
                    <a:pt x="25" y="40"/>
                    <a:pt x="24" y="41"/>
                    <a:pt x="2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151"/>
            <p:cNvSpPr>
              <a:spLocks noEditPoints="1"/>
            </p:cNvSpPr>
            <p:nvPr/>
          </p:nvSpPr>
          <p:spPr bwMode="auto">
            <a:xfrm>
              <a:off x="8640144" y="2185151"/>
              <a:ext cx="88940" cy="61713"/>
            </a:xfrm>
            <a:custGeom>
              <a:avLst/>
              <a:gdLst>
                <a:gd name="T0" fmla="*/ 23 w 93"/>
                <a:gd name="T1" fmla="*/ 64 h 64"/>
                <a:gd name="T2" fmla="*/ 20 w 93"/>
                <a:gd name="T3" fmla="*/ 64 h 64"/>
                <a:gd name="T4" fmla="*/ 4 w 93"/>
                <a:gd name="T5" fmla="*/ 51 h 64"/>
                <a:gd name="T6" fmla="*/ 17 w 93"/>
                <a:gd name="T7" fmla="*/ 21 h 64"/>
                <a:gd name="T8" fmla="*/ 61 w 93"/>
                <a:gd name="T9" fmla="*/ 2 h 64"/>
                <a:gd name="T10" fmla="*/ 70 w 93"/>
                <a:gd name="T11" fmla="*/ 0 h 64"/>
                <a:gd name="T12" fmla="*/ 91 w 93"/>
                <a:gd name="T13" fmla="*/ 14 h 64"/>
                <a:gd name="T14" fmla="*/ 90 w 93"/>
                <a:gd name="T15" fmla="*/ 34 h 64"/>
                <a:gd name="T16" fmla="*/ 83 w 93"/>
                <a:gd name="T17" fmla="*/ 39 h 64"/>
                <a:gd name="T18" fmla="*/ 83 w 93"/>
                <a:gd name="T19" fmla="*/ 39 h 64"/>
                <a:gd name="T20" fmla="*/ 28 w 93"/>
                <a:gd name="T21" fmla="*/ 63 h 64"/>
                <a:gd name="T22" fmla="*/ 28 w 93"/>
                <a:gd name="T23" fmla="*/ 63 h 64"/>
                <a:gd name="T24" fmla="*/ 23 w 93"/>
                <a:gd name="T25" fmla="*/ 64 h 64"/>
                <a:gd name="T26" fmla="*/ 18 w 93"/>
                <a:gd name="T27" fmla="*/ 46 h 64"/>
                <a:gd name="T28" fmla="*/ 23 w 93"/>
                <a:gd name="T29" fmla="*/ 54 h 64"/>
                <a:gd name="T30" fmla="*/ 18 w 93"/>
                <a:gd name="T31" fmla="*/ 46 h 64"/>
                <a:gd name="T32" fmla="*/ 70 w 93"/>
                <a:gd name="T33" fmla="*/ 20 h 64"/>
                <a:gd name="T34" fmla="*/ 69 w 93"/>
                <a:gd name="T35" fmla="*/ 21 h 64"/>
                <a:gd name="T36" fmla="*/ 24 w 93"/>
                <a:gd name="T37" fmla="*/ 39 h 64"/>
                <a:gd name="T38" fmla="*/ 23 w 93"/>
                <a:gd name="T39" fmla="*/ 43 h 64"/>
                <a:gd name="T40" fmla="*/ 23 w 93"/>
                <a:gd name="T41" fmla="*/ 43 h 64"/>
                <a:gd name="T42" fmla="*/ 72 w 93"/>
                <a:gd name="T43" fmla="*/ 22 h 64"/>
                <a:gd name="T44" fmla="*/ 70 w 93"/>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64">
                  <a:moveTo>
                    <a:pt x="23" y="64"/>
                  </a:moveTo>
                  <a:cubicBezTo>
                    <a:pt x="22" y="64"/>
                    <a:pt x="21" y="64"/>
                    <a:pt x="20" y="64"/>
                  </a:cubicBezTo>
                  <a:cubicBezTo>
                    <a:pt x="13" y="62"/>
                    <a:pt x="7" y="57"/>
                    <a:pt x="4" y="51"/>
                  </a:cubicBezTo>
                  <a:cubicBezTo>
                    <a:pt x="0" y="39"/>
                    <a:pt x="5" y="26"/>
                    <a:pt x="17" y="21"/>
                  </a:cubicBezTo>
                  <a:cubicBezTo>
                    <a:pt x="61" y="2"/>
                    <a:pt x="61" y="2"/>
                    <a:pt x="61" y="2"/>
                  </a:cubicBezTo>
                  <a:cubicBezTo>
                    <a:pt x="64" y="1"/>
                    <a:pt x="67" y="0"/>
                    <a:pt x="70" y="0"/>
                  </a:cubicBezTo>
                  <a:cubicBezTo>
                    <a:pt x="79" y="0"/>
                    <a:pt x="87" y="6"/>
                    <a:pt x="91" y="14"/>
                  </a:cubicBezTo>
                  <a:cubicBezTo>
                    <a:pt x="93" y="21"/>
                    <a:pt x="93" y="28"/>
                    <a:pt x="90" y="34"/>
                  </a:cubicBezTo>
                  <a:cubicBezTo>
                    <a:pt x="89" y="36"/>
                    <a:pt x="86" y="38"/>
                    <a:pt x="83" y="39"/>
                  </a:cubicBezTo>
                  <a:cubicBezTo>
                    <a:pt x="83" y="39"/>
                    <a:pt x="83" y="39"/>
                    <a:pt x="83" y="39"/>
                  </a:cubicBezTo>
                  <a:cubicBezTo>
                    <a:pt x="28" y="63"/>
                    <a:pt x="28" y="63"/>
                    <a:pt x="28" y="63"/>
                  </a:cubicBezTo>
                  <a:cubicBezTo>
                    <a:pt x="28" y="63"/>
                    <a:pt x="28" y="63"/>
                    <a:pt x="28" y="63"/>
                  </a:cubicBezTo>
                  <a:cubicBezTo>
                    <a:pt x="26" y="64"/>
                    <a:pt x="24" y="64"/>
                    <a:pt x="23" y="64"/>
                  </a:cubicBezTo>
                  <a:close/>
                  <a:moveTo>
                    <a:pt x="18" y="46"/>
                  </a:moveTo>
                  <a:cubicBezTo>
                    <a:pt x="23" y="54"/>
                    <a:pt x="23" y="54"/>
                    <a:pt x="23" y="54"/>
                  </a:cubicBezTo>
                  <a:lnTo>
                    <a:pt x="18" y="46"/>
                  </a:lnTo>
                  <a:close/>
                  <a:moveTo>
                    <a:pt x="70" y="20"/>
                  </a:moveTo>
                  <a:cubicBezTo>
                    <a:pt x="69" y="20"/>
                    <a:pt x="69" y="20"/>
                    <a:pt x="69" y="21"/>
                  </a:cubicBezTo>
                  <a:cubicBezTo>
                    <a:pt x="24" y="39"/>
                    <a:pt x="24" y="39"/>
                    <a:pt x="24" y="39"/>
                  </a:cubicBezTo>
                  <a:cubicBezTo>
                    <a:pt x="23" y="40"/>
                    <a:pt x="22" y="41"/>
                    <a:pt x="23" y="43"/>
                  </a:cubicBezTo>
                  <a:cubicBezTo>
                    <a:pt x="23" y="43"/>
                    <a:pt x="23" y="43"/>
                    <a:pt x="23" y="43"/>
                  </a:cubicBezTo>
                  <a:cubicBezTo>
                    <a:pt x="72" y="22"/>
                    <a:pt x="72" y="22"/>
                    <a:pt x="72" y="22"/>
                  </a:cubicBezTo>
                  <a:cubicBezTo>
                    <a:pt x="72" y="21"/>
                    <a:pt x="71" y="20"/>
                    <a:pt x="7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 name="Freeform 152"/>
            <p:cNvSpPr>
              <a:spLocks noEditPoints="1"/>
            </p:cNvSpPr>
            <p:nvPr/>
          </p:nvSpPr>
          <p:spPr bwMode="auto">
            <a:xfrm>
              <a:off x="8643775" y="2203302"/>
              <a:ext cx="101646" cy="66251"/>
            </a:xfrm>
            <a:custGeom>
              <a:avLst/>
              <a:gdLst>
                <a:gd name="T0" fmla="*/ 25 w 106"/>
                <a:gd name="T1" fmla="*/ 69 h 69"/>
                <a:gd name="T2" fmla="*/ 23 w 106"/>
                <a:gd name="T3" fmla="*/ 69 h 69"/>
                <a:gd name="T4" fmla="*/ 4 w 106"/>
                <a:gd name="T5" fmla="*/ 56 h 69"/>
                <a:gd name="T6" fmla="*/ 14 w 106"/>
                <a:gd name="T7" fmla="*/ 27 h 69"/>
                <a:gd name="T8" fmla="*/ 16 w 106"/>
                <a:gd name="T9" fmla="*/ 25 h 69"/>
                <a:gd name="T10" fmla="*/ 71 w 106"/>
                <a:gd name="T11" fmla="*/ 2 h 69"/>
                <a:gd name="T12" fmla="*/ 75 w 106"/>
                <a:gd name="T13" fmla="*/ 1 h 69"/>
                <a:gd name="T14" fmla="*/ 80 w 106"/>
                <a:gd name="T15" fmla="*/ 0 h 69"/>
                <a:gd name="T16" fmla="*/ 101 w 106"/>
                <a:gd name="T17" fmla="*/ 14 h 69"/>
                <a:gd name="T18" fmla="*/ 89 w 106"/>
                <a:gd name="T19" fmla="*/ 44 h 69"/>
                <a:gd name="T20" fmla="*/ 34 w 106"/>
                <a:gd name="T21" fmla="*/ 68 h 69"/>
                <a:gd name="T22" fmla="*/ 25 w 106"/>
                <a:gd name="T23" fmla="*/ 69 h 69"/>
                <a:gd name="T24" fmla="*/ 24 w 106"/>
                <a:gd name="T25" fmla="*/ 44 h 69"/>
                <a:gd name="T26" fmla="*/ 24 w 106"/>
                <a:gd name="T27" fmla="*/ 44 h 69"/>
                <a:gd name="T28" fmla="*/ 22 w 106"/>
                <a:gd name="T29" fmla="*/ 48 h 69"/>
                <a:gd name="T30" fmla="*/ 25 w 106"/>
                <a:gd name="T31" fmla="*/ 49 h 69"/>
                <a:gd name="T32" fmla="*/ 25 w 106"/>
                <a:gd name="T33" fmla="*/ 49 h 69"/>
                <a:gd name="T34" fmla="*/ 26 w 106"/>
                <a:gd name="T35" fmla="*/ 49 h 69"/>
                <a:gd name="T36" fmla="*/ 81 w 106"/>
                <a:gd name="T37" fmla="*/ 26 h 69"/>
                <a:gd name="T38" fmla="*/ 82 w 106"/>
                <a:gd name="T39" fmla="*/ 22 h 69"/>
                <a:gd name="T40" fmla="*/ 79 w 106"/>
                <a:gd name="T41" fmla="*/ 20 h 69"/>
                <a:gd name="T42" fmla="*/ 79 w 106"/>
                <a:gd name="T43" fmla="*/ 20 h 69"/>
                <a:gd name="T44" fmla="*/ 24 w 106"/>
                <a:gd name="T45"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69">
                  <a:moveTo>
                    <a:pt x="25" y="69"/>
                  </a:moveTo>
                  <a:cubicBezTo>
                    <a:pt x="24" y="69"/>
                    <a:pt x="24" y="69"/>
                    <a:pt x="23" y="69"/>
                  </a:cubicBezTo>
                  <a:cubicBezTo>
                    <a:pt x="15" y="68"/>
                    <a:pt x="7" y="63"/>
                    <a:pt x="4" y="56"/>
                  </a:cubicBezTo>
                  <a:cubicBezTo>
                    <a:pt x="0" y="45"/>
                    <a:pt x="4" y="33"/>
                    <a:pt x="14" y="27"/>
                  </a:cubicBezTo>
                  <a:cubicBezTo>
                    <a:pt x="15" y="26"/>
                    <a:pt x="15" y="26"/>
                    <a:pt x="16" y="25"/>
                  </a:cubicBezTo>
                  <a:cubicBezTo>
                    <a:pt x="71" y="2"/>
                    <a:pt x="71" y="2"/>
                    <a:pt x="71" y="2"/>
                  </a:cubicBezTo>
                  <a:cubicBezTo>
                    <a:pt x="72" y="1"/>
                    <a:pt x="73" y="1"/>
                    <a:pt x="75" y="1"/>
                  </a:cubicBezTo>
                  <a:cubicBezTo>
                    <a:pt x="76" y="0"/>
                    <a:pt x="78" y="0"/>
                    <a:pt x="80" y="0"/>
                  </a:cubicBezTo>
                  <a:cubicBezTo>
                    <a:pt x="89" y="0"/>
                    <a:pt x="97" y="5"/>
                    <a:pt x="101" y="14"/>
                  </a:cubicBezTo>
                  <a:cubicBezTo>
                    <a:pt x="106" y="25"/>
                    <a:pt x="100" y="39"/>
                    <a:pt x="89" y="44"/>
                  </a:cubicBezTo>
                  <a:cubicBezTo>
                    <a:pt x="34" y="68"/>
                    <a:pt x="34" y="68"/>
                    <a:pt x="34" y="68"/>
                  </a:cubicBezTo>
                  <a:cubicBezTo>
                    <a:pt x="31" y="69"/>
                    <a:pt x="28" y="69"/>
                    <a:pt x="25" y="69"/>
                  </a:cubicBezTo>
                  <a:close/>
                  <a:moveTo>
                    <a:pt x="24" y="44"/>
                  </a:moveTo>
                  <a:cubicBezTo>
                    <a:pt x="24" y="44"/>
                    <a:pt x="24" y="44"/>
                    <a:pt x="24" y="44"/>
                  </a:cubicBezTo>
                  <a:cubicBezTo>
                    <a:pt x="22" y="45"/>
                    <a:pt x="22" y="46"/>
                    <a:pt x="22" y="48"/>
                  </a:cubicBezTo>
                  <a:cubicBezTo>
                    <a:pt x="23" y="49"/>
                    <a:pt x="24" y="49"/>
                    <a:pt x="25" y="49"/>
                  </a:cubicBezTo>
                  <a:cubicBezTo>
                    <a:pt x="25" y="49"/>
                    <a:pt x="25" y="49"/>
                    <a:pt x="25" y="49"/>
                  </a:cubicBezTo>
                  <a:cubicBezTo>
                    <a:pt x="26" y="49"/>
                    <a:pt x="26" y="49"/>
                    <a:pt x="26" y="49"/>
                  </a:cubicBezTo>
                  <a:cubicBezTo>
                    <a:pt x="81" y="26"/>
                    <a:pt x="81" y="26"/>
                    <a:pt x="81" y="26"/>
                  </a:cubicBezTo>
                  <a:cubicBezTo>
                    <a:pt x="82" y="25"/>
                    <a:pt x="83" y="23"/>
                    <a:pt x="82" y="22"/>
                  </a:cubicBezTo>
                  <a:cubicBezTo>
                    <a:pt x="82" y="20"/>
                    <a:pt x="80" y="20"/>
                    <a:pt x="79" y="20"/>
                  </a:cubicBezTo>
                  <a:cubicBezTo>
                    <a:pt x="79" y="20"/>
                    <a:pt x="79" y="20"/>
                    <a:pt x="79" y="20"/>
                  </a:cubicBezTo>
                  <a:lnTo>
                    <a:pt x="24"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 name="Freeform 153"/>
            <p:cNvSpPr>
              <a:spLocks noEditPoints="1"/>
            </p:cNvSpPr>
            <p:nvPr/>
          </p:nvSpPr>
          <p:spPr bwMode="auto">
            <a:xfrm>
              <a:off x="9069416" y="2264107"/>
              <a:ext cx="84402" cy="56268"/>
            </a:xfrm>
            <a:custGeom>
              <a:avLst/>
              <a:gdLst>
                <a:gd name="T0" fmla="*/ 62 w 88"/>
                <a:gd name="T1" fmla="*/ 59 h 59"/>
                <a:gd name="T2" fmla="*/ 54 w 88"/>
                <a:gd name="T3" fmla="*/ 58 h 59"/>
                <a:gd name="T4" fmla="*/ 18 w 88"/>
                <a:gd name="T5" fmla="*/ 45 h 59"/>
                <a:gd name="T6" fmla="*/ 4 w 88"/>
                <a:gd name="T7" fmla="*/ 15 h 59"/>
                <a:gd name="T8" fmla="*/ 26 w 88"/>
                <a:gd name="T9" fmla="*/ 0 h 59"/>
                <a:gd name="T10" fmla="*/ 34 w 88"/>
                <a:gd name="T11" fmla="*/ 2 h 59"/>
                <a:gd name="T12" fmla="*/ 70 w 88"/>
                <a:gd name="T13" fmla="*/ 15 h 59"/>
                <a:gd name="T14" fmla="*/ 84 w 88"/>
                <a:gd name="T15" fmla="*/ 44 h 59"/>
                <a:gd name="T16" fmla="*/ 62 w 88"/>
                <a:gd name="T17" fmla="*/ 59 h 59"/>
                <a:gd name="T18" fmla="*/ 26 w 88"/>
                <a:gd name="T19" fmla="*/ 20 h 59"/>
                <a:gd name="T20" fmla="*/ 23 w 88"/>
                <a:gd name="T21" fmla="*/ 22 h 59"/>
                <a:gd name="T22" fmla="*/ 25 w 88"/>
                <a:gd name="T23" fmla="*/ 26 h 59"/>
                <a:gd name="T24" fmla="*/ 61 w 88"/>
                <a:gd name="T25" fmla="*/ 39 h 59"/>
                <a:gd name="T26" fmla="*/ 65 w 88"/>
                <a:gd name="T27" fmla="*/ 38 h 59"/>
                <a:gd name="T28" fmla="*/ 63 w 88"/>
                <a:gd name="T29" fmla="*/ 34 h 59"/>
                <a:gd name="T30" fmla="*/ 27 w 88"/>
                <a:gd name="T31" fmla="*/ 20 h 59"/>
                <a:gd name="T32" fmla="*/ 26 w 88"/>
                <a:gd name="T3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59">
                  <a:moveTo>
                    <a:pt x="62" y="59"/>
                  </a:moveTo>
                  <a:cubicBezTo>
                    <a:pt x="60" y="59"/>
                    <a:pt x="57" y="59"/>
                    <a:pt x="54" y="58"/>
                  </a:cubicBezTo>
                  <a:cubicBezTo>
                    <a:pt x="18" y="45"/>
                    <a:pt x="18" y="45"/>
                    <a:pt x="18" y="45"/>
                  </a:cubicBezTo>
                  <a:cubicBezTo>
                    <a:pt x="6" y="40"/>
                    <a:pt x="0" y="27"/>
                    <a:pt x="4" y="15"/>
                  </a:cubicBezTo>
                  <a:cubicBezTo>
                    <a:pt x="8" y="6"/>
                    <a:pt x="16" y="0"/>
                    <a:pt x="26" y="0"/>
                  </a:cubicBezTo>
                  <a:cubicBezTo>
                    <a:pt x="29" y="0"/>
                    <a:pt x="31" y="1"/>
                    <a:pt x="34" y="2"/>
                  </a:cubicBezTo>
                  <a:cubicBezTo>
                    <a:pt x="70" y="15"/>
                    <a:pt x="70" y="15"/>
                    <a:pt x="70" y="15"/>
                  </a:cubicBezTo>
                  <a:cubicBezTo>
                    <a:pt x="82" y="19"/>
                    <a:pt x="88" y="32"/>
                    <a:pt x="84" y="44"/>
                  </a:cubicBezTo>
                  <a:cubicBezTo>
                    <a:pt x="80" y="53"/>
                    <a:pt x="72" y="59"/>
                    <a:pt x="62" y="59"/>
                  </a:cubicBezTo>
                  <a:close/>
                  <a:moveTo>
                    <a:pt x="26" y="20"/>
                  </a:moveTo>
                  <a:cubicBezTo>
                    <a:pt x="25" y="20"/>
                    <a:pt x="24" y="21"/>
                    <a:pt x="23" y="22"/>
                  </a:cubicBezTo>
                  <a:cubicBezTo>
                    <a:pt x="23" y="24"/>
                    <a:pt x="23" y="25"/>
                    <a:pt x="25" y="26"/>
                  </a:cubicBezTo>
                  <a:cubicBezTo>
                    <a:pt x="61" y="39"/>
                    <a:pt x="61" y="39"/>
                    <a:pt x="61" y="39"/>
                  </a:cubicBezTo>
                  <a:cubicBezTo>
                    <a:pt x="63" y="40"/>
                    <a:pt x="64" y="39"/>
                    <a:pt x="65" y="38"/>
                  </a:cubicBezTo>
                  <a:cubicBezTo>
                    <a:pt x="65" y="36"/>
                    <a:pt x="65" y="34"/>
                    <a:pt x="63" y="34"/>
                  </a:cubicBezTo>
                  <a:cubicBezTo>
                    <a:pt x="27" y="20"/>
                    <a:pt x="27" y="20"/>
                    <a:pt x="27" y="20"/>
                  </a:cubicBezTo>
                  <a:cubicBezTo>
                    <a:pt x="27" y="20"/>
                    <a:pt x="26" y="20"/>
                    <a:pt x="2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54"/>
            <p:cNvSpPr>
              <a:spLocks noEditPoints="1"/>
            </p:cNvSpPr>
            <p:nvPr/>
          </p:nvSpPr>
          <p:spPr bwMode="auto">
            <a:xfrm>
              <a:off x="9061248" y="2230528"/>
              <a:ext cx="91663" cy="60806"/>
            </a:xfrm>
            <a:custGeom>
              <a:avLst/>
              <a:gdLst>
                <a:gd name="T0" fmla="*/ 70 w 95"/>
                <a:gd name="T1" fmla="*/ 64 h 64"/>
                <a:gd name="T2" fmla="*/ 61 w 95"/>
                <a:gd name="T3" fmla="*/ 63 h 64"/>
                <a:gd name="T4" fmla="*/ 17 w 95"/>
                <a:gd name="T5" fmla="*/ 44 h 64"/>
                <a:gd name="T6" fmla="*/ 5 w 95"/>
                <a:gd name="T7" fmla="*/ 14 h 64"/>
                <a:gd name="T8" fmla="*/ 24 w 95"/>
                <a:gd name="T9" fmla="*/ 0 h 64"/>
                <a:gd name="T10" fmla="*/ 29 w 95"/>
                <a:gd name="T11" fmla="*/ 1 h 64"/>
                <a:gd name="T12" fmla="*/ 76 w 95"/>
                <a:gd name="T13" fmla="*/ 21 h 64"/>
                <a:gd name="T14" fmla="*/ 77 w 95"/>
                <a:gd name="T15" fmla="*/ 21 h 64"/>
                <a:gd name="T16" fmla="*/ 84 w 95"/>
                <a:gd name="T17" fmla="*/ 24 h 64"/>
                <a:gd name="T18" fmla="*/ 91 w 95"/>
                <a:gd name="T19" fmla="*/ 50 h 64"/>
                <a:gd name="T20" fmla="*/ 70 w 95"/>
                <a:gd name="T21" fmla="*/ 64 h 64"/>
                <a:gd name="T22" fmla="*/ 24 w 95"/>
                <a:gd name="T23" fmla="*/ 21 h 64"/>
                <a:gd name="T24" fmla="*/ 23 w 95"/>
                <a:gd name="T25" fmla="*/ 22 h 64"/>
                <a:gd name="T26" fmla="*/ 25 w 95"/>
                <a:gd name="T27" fmla="*/ 26 h 64"/>
                <a:gd name="T28" fmla="*/ 69 w 95"/>
                <a:gd name="T29" fmla="*/ 44 h 64"/>
                <a:gd name="T30" fmla="*/ 73 w 95"/>
                <a:gd name="T31" fmla="*/ 43 h 64"/>
                <a:gd name="T32" fmla="*/ 73 w 95"/>
                <a:gd name="T33" fmla="*/ 41 h 64"/>
                <a:gd name="T34" fmla="*/ 68 w 95"/>
                <a:gd name="T35" fmla="*/ 40 h 64"/>
                <a:gd name="T36" fmla="*/ 24 w 95"/>
                <a:gd name="T37"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4">
                  <a:moveTo>
                    <a:pt x="70" y="64"/>
                  </a:moveTo>
                  <a:cubicBezTo>
                    <a:pt x="67" y="64"/>
                    <a:pt x="64" y="64"/>
                    <a:pt x="61" y="63"/>
                  </a:cubicBezTo>
                  <a:cubicBezTo>
                    <a:pt x="17" y="44"/>
                    <a:pt x="17" y="44"/>
                    <a:pt x="17" y="44"/>
                  </a:cubicBezTo>
                  <a:cubicBezTo>
                    <a:pt x="6" y="39"/>
                    <a:pt x="0" y="26"/>
                    <a:pt x="5" y="14"/>
                  </a:cubicBezTo>
                  <a:cubicBezTo>
                    <a:pt x="8" y="6"/>
                    <a:pt x="15" y="1"/>
                    <a:pt x="24" y="0"/>
                  </a:cubicBezTo>
                  <a:cubicBezTo>
                    <a:pt x="26" y="0"/>
                    <a:pt x="27" y="0"/>
                    <a:pt x="29" y="1"/>
                  </a:cubicBezTo>
                  <a:cubicBezTo>
                    <a:pt x="76" y="21"/>
                    <a:pt x="76" y="21"/>
                    <a:pt x="76" y="21"/>
                  </a:cubicBezTo>
                  <a:cubicBezTo>
                    <a:pt x="76" y="21"/>
                    <a:pt x="77" y="21"/>
                    <a:pt x="77" y="21"/>
                  </a:cubicBezTo>
                  <a:cubicBezTo>
                    <a:pt x="80" y="21"/>
                    <a:pt x="82" y="22"/>
                    <a:pt x="84" y="24"/>
                  </a:cubicBezTo>
                  <a:cubicBezTo>
                    <a:pt x="92" y="30"/>
                    <a:pt x="95" y="41"/>
                    <a:pt x="91" y="50"/>
                  </a:cubicBezTo>
                  <a:cubicBezTo>
                    <a:pt x="88" y="59"/>
                    <a:pt x="79" y="64"/>
                    <a:pt x="70" y="64"/>
                  </a:cubicBezTo>
                  <a:close/>
                  <a:moveTo>
                    <a:pt x="24" y="21"/>
                  </a:moveTo>
                  <a:cubicBezTo>
                    <a:pt x="24" y="21"/>
                    <a:pt x="24" y="21"/>
                    <a:pt x="23" y="22"/>
                  </a:cubicBezTo>
                  <a:cubicBezTo>
                    <a:pt x="23" y="23"/>
                    <a:pt x="24" y="25"/>
                    <a:pt x="25" y="26"/>
                  </a:cubicBezTo>
                  <a:cubicBezTo>
                    <a:pt x="69" y="44"/>
                    <a:pt x="69" y="44"/>
                    <a:pt x="69" y="44"/>
                  </a:cubicBezTo>
                  <a:cubicBezTo>
                    <a:pt x="70" y="45"/>
                    <a:pt x="72" y="44"/>
                    <a:pt x="73" y="43"/>
                  </a:cubicBezTo>
                  <a:cubicBezTo>
                    <a:pt x="73" y="42"/>
                    <a:pt x="73" y="42"/>
                    <a:pt x="73" y="41"/>
                  </a:cubicBezTo>
                  <a:cubicBezTo>
                    <a:pt x="71" y="41"/>
                    <a:pt x="70" y="40"/>
                    <a:pt x="68" y="40"/>
                  </a:cubicBezTo>
                  <a:lnTo>
                    <a:pt x="24"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 name="Freeform 155"/>
            <p:cNvSpPr>
              <a:spLocks noEditPoints="1"/>
            </p:cNvSpPr>
            <p:nvPr/>
          </p:nvSpPr>
          <p:spPr bwMode="auto">
            <a:xfrm>
              <a:off x="9073953" y="2185151"/>
              <a:ext cx="88940" cy="61713"/>
            </a:xfrm>
            <a:custGeom>
              <a:avLst/>
              <a:gdLst>
                <a:gd name="T0" fmla="*/ 70 w 93"/>
                <a:gd name="T1" fmla="*/ 64 h 64"/>
                <a:gd name="T2" fmla="*/ 65 w 93"/>
                <a:gd name="T3" fmla="*/ 63 h 64"/>
                <a:gd name="T4" fmla="*/ 65 w 93"/>
                <a:gd name="T5" fmla="*/ 63 h 64"/>
                <a:gd name="T6" fmla="*/ 65 w 93"/>
                <a:gd name="T7" fmla="*/ 63 h 64"/>
                <a:gd name="T8" fmla="*/ 65 w 93"/>
                <a:gd name="T9" fmla="*/ 63 h 64"/>
                <a:gd name="T10" fmla="*/ 10 w 93"/>
                <a:gd name="T11" fmla="*/ 39 h 64"/>
                <a:gd name="T12" fmla="*/ 10 w 93"/>
                <a:gd name="T13" fmla="*/ 39 h 64"/>
                <a:gd name="T14" fmla="*/ 3 w 93"/>
                <a:gd name="T15" fmla="*/ 34 h 64"/>
                <a:gd name="T16" fmla="*/ 2 w 93"/>
                <a:gd name="T17" fmla="*/ 14 h 64"/>
                <a:gd name="T18" fmla="*/ 23 w 93"/>
                <a:gd name="T19" fmla="*/ 0 h 64"/>
                <a:gd name="T20" fmla="*/ 32 w 93"/>
                <a:gd name="T21" fmla="*/ 2 h 64"/>
                <a:gd name="T22" fmla="*/ 76 w 93"/>
                <a:gd name="T23" fmla="*/ 21 h 64"/>
                <a:gd name="T24" fmla="*/ 89 w 93"/>
                <a:gd name="T25" fmla="*/ 51 h 64"/>
                <a:gd name="T26" fmla="*/ 73 w 93"/>
                <a:gd name="T27" fmla="*/ 64 h 64"/>
                <a:gd name="T28" fmla="*/ 70 w 93"/>
                <a:gd name="T29" fmla="*/ 64 h 64"/>
                <a:gd name="T30" fmla="*/ 21 w 93"/>
                <a:gd name="T31" fmla="*/ 22 h 64"/>
                <a:gd name="T32" fmla="*/ 70 w 93"/>
                <a:gd name="T33" fmla="*/ 43 h 64"/>
                <a:gd name="T34" fmla="*/ 70 w 93"/>
                <a:gd name="T35" fmla="*/ 43 h 64"/>
                <a:gd name="T36" fmla="*/ 69 w 93"/>
                <a:gd name="T37" fmla="*/ 39 h 64"/>
                <a:gd name="T38" fmla="*/ 24 w 93"/>
                <a:gd name="T39" fmla="*/ 21 h 64"/>
                <a:gd name="T40" fmla="*/ 21 w 93"/>
                <a:gd name="T41" fmla="*/ 2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64">
                  <a:moveTo>
                    <a:pt x="70" y="64"/>
                  </a:moveTo>
                  <a:cubicBezTo>
                    <a:pt x="69" y="64"/>
                    <a:pt x="67" y="64"/>
                    <a:pt x="65" y="63"/>
                  </a:cubicBezTo>
                  <a:cubicBezTo>
                    <a:pt x="65" y="63"/>
                    <a:pt x="65" y="63"/>
                    <a:pt x="65" y="63"/>
                  </a:cubicBezTo>
                  <a:cubicBezTo>
                    <a:pt x="65" y="63"/>
                    <a:pt x="65" y="63"/>
                    <a:pt x="65" y="63"/>
                  </a:cubicBezTo>
                  <a:cubicBezTo>
                    <a:pt x="65" y="63"/>
                    <a:pt x="65" y="63"/>
                    <a:pt x="65" y="63"/>
                  </a:cubicBezTo>
                  <a:cubicBezTo>
                    <a:pt x="10" y="39"/>
                    <a:pt x="10" y="39"/>
                    <a:pt x="10" y="39"/>
                  </a:cubicBezTo>
                  <a:cubicBezTo>
                    <a:pt x="10" y="39"/>
                    <a:pt x="10" y="39"/>
                    <a:pt x="10" y="39"/>
                  </a:cubicBezTo>
                  <a:cubicBezTo>
                    <a:pt x="7" y="38"/>
                    <a:pt x="5" y="36"/>
                    <a:pt x="3" y="34"/>
                  </a:cubicBezTo>
                  <a:cubicBezTo>
                    <a:pt x="0" y="28"/>
                    <a:pt x="0" y="21"/>
                    <a:pt x="2" y="14"/>
                  </a:cubicBezTo>
                  <a:cubicBezTo>
                    <a:pt x="6" y="6"/>
                    <a:pt x="14" y="0"/>
                    <a:pt x="23" y="0"/>
                  </a:cubicBezTo>
                  <a:cubicBezTo>
                    <a:pt x="26" y="0"/>
                    <a:pt x="29" y="1"/>
                    <a:pt x="32" y="2"/>
                  </a:cubicBezTo>
                  <a:cubicBezTo>
                    <a:pt x="76" y="21"/>
                    <a:pt x="76" y="21"/>
                    <a:pt x="76" y="21"/>
                  </a:cubicBezTo>
                  <a:cubicBezTo>
                    <a:pt x="88" y="26"/>
                    <a:pt x="93" y="39"/>
                    <a:pt x="89" y="51"/>
                  </a:cubicBezTo>
                  <a:cubicBezTo>
                    <a:pt x="86" y="57"/>
                    <a:pt x="80" y="62"/>
                    <a:pt x="73" y="64"/>
                  </a:cubicBezTo>
                  <a:cubicBezTo>
                    <a:pt x="72" y="64"/>
                    <a:pt x="71" y="64"/>
                    <a:pt x="70" y="64"/>
                  </a:cubicBezTo>
                  <a:close/>
                  <a:moveTo>
                    <a:pt x="21" y="22"/>
                  </a:moveTo>
                  <a:cubicBezTo>
                    <a:pt x="70" y="43"/>
                    <a:pt x="70" y="43"/>
                    <a:pt x="70" y="43"/>
                  </a:cubicBezTo>
                  <a:cubicBezTo>
                    <a:pt x="70" y="43"/>
                    <a:pt x="70" y="43"/>
                    <a:pt x="70" y="43"/>
                  </a:cubicBezTo>
                  <a:cubicBezTo>
                    <a:pt x="71" y="41"/>
                    <a:pt x="70" y="40"/>
                    <a:pt x="69" y="39"/>
                  </a:cubicBezTo>
                  <a:cubicBezTo>
                    <a:pt x="24" y="21"/>
                    <a:pt x="24" y="21"/>
                    <a:pt x="24" y="21"/>
                  </a:cubicBezTo>
                  <a:cubicBezTo>
                    <a:pt x="23" y="20"/>
                    <a:pt x="22" y="20"/>
                    <a:pt x="21"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 name="Freeform 156"/>
            <p:cNvSpPr>
              <a:spLocks noEditPoints="1"/>
            </p:cNvSpPr>
            <p:nvPr/>
          </p:nvSpPr>
          <p:spPr bwMode="auto">
            <a:xfrm>
              <a:off x="9057618" y="2203302"/>
              <a:ext cx="101646" cy="66251"/>
            </a:xfrm>
            <a:custGeom>
              <a:avLst/>
              <a:gdLst>
                <a:gd name="T0" fmla="*/ 81 w 106"/>
                <a:gd name="T1" fmla="*/ 69 h 69"/>
                <a:gd name="T2" fmla="*/ 72 w 106"/>
                <a:gd name="T3" fmla="*/ 68 h 69"/>
                <a:gd name="T4" fmla="*/ 17 w 106"/>
                <a:gd name="T5" fmla="*/ 44 h 69"/>
                <a:gd name="T6" fmla="*/ 5 w 106"/>
                <a:gd name="T7" fmla="*/ 14 h 69"/>
                <a:gd name="T8" fmla="*/ 26 w 106"/>
                <a:gd name="T9" fmla="*/ 0 h 69"/>
                <a:gd name="T10" fmla="*/ 31 w 106"/>
                <a:gd name="T11" fmla="*/ 1 h 69"/>
                <a:gd name="T12" fmla="*/ 35 w 106"/>
                <a:gd name="T13" fmla="*/ 2 h 69"/>
                <a:gd name="T14" fmla="*/ 90 w 106"/>
                <a:gd name="T15" fmla="*/ 25 h 69"/>
                <a:gd name="T16" fmla="*/ 92 w 106"/>
                <a:gd name="T17" fmla="*/ 27 h 69"/>
                <a:gd name="T18" fmla="*/ 102 w 106"/>
                <a:gd name="T19" fmla="*/ 56 h 69"/>
                <a:gd name="T20" fmla="*/ 83 w 106"/>
                <a:gd name="T21" fmla="*/ 69 h 69"/>
                <a:gd name="T22" fmla="*/ 81 w 106"/>
                <a:gd name="T23" fmla="*/ 69 h 69"/>
                <a:gd name="T24" fmla="*/ 26 w 106"/>
                <a:gd name="T25" fmla="*/ 20 h 69"/>
                <a:gd name="T26" fmla="*/ 24 w 106"/>
                <a:gd name="T27" fmla="*/ 22 h 69"/>
                <a:gd name="T28" fmla="*/ 25 w 106"/>
                <a:gd name="T29" fmla="*/ 26 h 69"/>
                <a:gd name="T30" fmla="*/ 80 w 106"/>
                <a:gd name="T31" fmla="*/ 49 h 69"/>
                <a:gd name="T32" fmla="*/ 81 w 106"/>
                <a:gd name="T33" fmla="*/ 49 h 69"/>
                <a:gd name="T34" fmla="*/ 81 w 106"/>
                <a:gd name="T35" fmla="*/ 49 h 69"/>
                <a:gd name="T36" fmla="*/ 84 w 106"/>
                <a:gd name="T37" fmla="*/ 48 h 69"/>
                <a:gd name="T38" fmla="*/ 82 w 106"/>
                <a:gd name="T39" fmla="*/ 44 h 69"/>
                <a:gd name="T40" fmla="*/ 82 w 106"/>
                <a:gd name="T41" fmla="*/ 44 h 69"/>
                <a:gd name="T42" fmla="*/ 82 w 106"/>
                <a:gd name="T43" fmla="*/ 44 h 69"/>
                <a:gd name="T44" fmla="*/ 82 w 106"/>
                <a:gd name="T45" fmla="*/ 44 h 69"/>
                <a:gd name="T46" fmla="*/ 27 w 106"/>
                <a:gd name="T47" fmla="*/ 20 h 69"/>
                <a:gd name="T48" fmla="*/ 27 w 106"/>
                <a:gd name="T49" fmla="*/ 20 h 69"/>
                <a:gd name="T50" fmla="*/ 26 w 106"/>
                <a:gd name="T5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69">
                  <a:moveTo>
                    <a:pt x="81" y="69"/>
                  </a:moveTo>
                  <a:cubicBezTo>
                    <a:pt x="78" y="69"/>
                    <a:pt x="75" y="69"/>
                    <a:pt x="72" y="68"/>
                  </a:cubicBezTo>
                  <a:cubicBezTo>
                    <a:pt x="17" y="44"/>
                    <a:pt x="17" y="44"/>
                    <a:pt x="17" y="44"/>
                  </a:cubicBezTo>
                  <a:cubicBezTo>
                    <a:pt x="6" y="39"/>
                    <a:pt x="0" y="25"/>
                    <a:pt x="5" y="14"/>
                  </a:cubicBezTo>
                  <a:cubicBezTo>
                    <a:pt x="9" y="5"/>
                    <a:pt x="17" y="0"/>
                    <a:pt x="26" y="0"/>
                  </a:cubicBezTo>
                  <a:cubicBezTo>
                    <a:pt x="28" y="0"/>
                    <a:pt x="30" y="0"/>
                    <a:pt x="31" y="1"/>
                  </a:cubicBezTo>
                  <a:cubicBezTo>
                    <a:pt x="33" y="1"/>
                    <a:pt x="34" y="1"/>
                    <a:pt x="35" y="2"/>
                  </a:cubicBezTo>
                  <a:cubicBezTo>
                    <a:pt x="90" y="25"/>
                    <a:pt x="90" y="25"/>
                    <a:pt x="90" y="25"/>
                  </a:cubicBezTo>
                  <a:cubicBezTo>
                    <a:pt x="91" y="26"/>
                    <a:pt x="91" y="26"/>
                    <a:pt x="92" y="27"/>
                  </a:cubicBezTo>
                  <a:cubicBezTo>
                    <a:pt x="102" y="33"/>
                    <a:pt x="106" y="45"/>
                    <a:pt x="102" y="56"/>
                  </a:cubicBezTo>
                  <a:cubicBezTo>
                    <a:pt x="99" y="63"/>
                    <a:pt x="91" y="68"/>
                    <a:pt x="83" y="69"/>
                  </a:cubicBezTo>
                  <a:cubicBezTo>
                    <a:pt x="82" y="69"/>
                    <a:pt x="82" y="69"/>
                    <a:pt x="81" y="69"/>
                  </a:cubicBezTo>
                  <a:close/>
                  <a:moveTo>
                    <a:pt x="26" y="20"/>
                  </a:moveTo>
                  <a:cubicBezTo>
                    <a:pt x="25" y="20"/>
                    <a:pt x="24" y="20"/>
                    <a:pt x="24" y="22"/>
                  </a:cubicBezTo>
                  <a:cubicBezTo>
                    <a:pt x="23" y="23"/>
                    <a:pt x="24" y="25"/>
                    <a:pt x="25" y="26"/>
                  </a:cubicBezTo>
                  <a:cubicBezTo>
                    <a:pt x="80" y="49"/>
                    <a:pt x="80" y="49"/>
                    <a:pt x="80" y="49"/>
                  </a:cubicBezTo>
                  <a:cubicBezTo>
                    <a:pt x="80" y="49"/>
                    <a:pt x="81" y="49"/>
                    <a:pt x="81" y="49"/>
                  </a:cubicBezTo>
                  <a:cubicBezTo>
                    <a:pt x="81" y="49"/>
                    <a:pt x="81" y="49"/>
                    <a:pt x="81" y="49"/>
                  </a:cubicBezTo>
                  <a:cubicBezTo>
                    <a:pt x="82" y="49"/>
                    <a:pt x="83" y="49"/>
                    <a:pt x="84" y="48"/>
                  </a:cubicBezTo>
                  <a:cubicBezTo>
                    <a:pt x="84" y="46"/>
                    <a:pt x="84" y="45"/>
                    <a:pt x="82" y="44"/>
                  </a:cubicBezTo>
                  <a:cubicBezTo>
                    <a:pt x="82" y="44"/>
                    <a:pt x="82" y="44"/>
                    <a:pt x="82" y="44"/>
                  </a:cubicBezTo>
                  <a:cubicBezTo>
                    <a:pt x="82" y="44"/>
                    <a:pt x="82" y="44"/>
                    <a:pt x="82" y="44"/>
                  </a:cubicBezTo>
                  <a:cubicBezTo>
                    <a:pt x="82" y="44"/>
                    <a:pt x="82" y="44"/>
                    <a:pt x="82" y="44"/>
                  </a:cubicBezTo>
                  <a:cubicBezTo>
                    <a:pt x="27" y="20"/>
                    <a:pt x="27" y="20"/>
                    <a:pt x="27" y="20"/>
                  </a:cubicBezTo>
                  <a:cubicBezTo>
                    <a:pt x="27" y="20"/>
                    <a:pt x="27" y="20"/>
                    <a:pt x="27" y="20"/>
                  </a:cubicBezTo>
                  <a:cubicBezTo>
                    <a:pt x="27" y="20"/>
                    <a:pt x="26" y="20"/>
                    <a:pt x="2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85" name="Group 184">
            <a:extLst>
              <a:ext uri="{C183D7F6-B498-43B3-948B-1728B52AA6E4}">
                <adec:decorative xmlns:adec="http://schemas.microsoft.com/office/drawing/2017/decorative" val="1"/>
              </a:ext>
            </a:extLst>
          </p:cNvPr>
          <p:cNvGrpSpPr/>
          <p:nvPr/>
        </p:nvGrpSpPr>
        <p:grpSpPr>
          <a:xfrm>
            <a:off x="11316759" y="3386093"/>
            <a:ext cx="686676" cy="664620"/>
            <a:chOff x="2800172" y="3190406"/>
            <a:chExt cx="708496" cy="702082"/>
          </a:xfrm>
          <a:solidFill>
            <a:schemeClr val="accent1">
              <a:lumMod val="60000"/>
              <a:lumOff val="40000"/>
            </a:schemeClr>
          </a:solidFill>
        </p:grpSpPr>
        <p:sp>
          <p:nvSpPr>
            <p:cNvPr id="186" name="Freeform 381"/>
            <p:cNvSpPr>
              <a:spLocks noEditPoints="1"/>
            </p:cNvSpPr>
            <p:nvPr/>
          </p:nvSpPr>
          <p:spPr bwMode="auto">
            <a:xfrm>
              <a:off x="2925202" y="3289787"/>
              <a:ext cx="317379" cy="333409"/>
            </a:xfrm>
            <a:custGeom>
              <a:avLst/>
              <a:gdLst>
                <a:gd name="T0" fmla="*/ 350 w 394"/>
                <a:gd name="T1" fmla="*/ 282 h 419"/>
                <a:gd name="T2" fmla="*/ 261 w 394"/>
                <a:gd name="T3" fmla="*/ 249 h 419"/>
                <a:gd name="T4" fmla="*/ 292 w 394"/>
                <a:gd name="T5" fmla="*/ 182 h 419"/>
                <a:gd name="T6" fmla="*/ 297 w 394"/>
                <a:gd name="T7" fmla="*/ 106 h 419"/>
                <a:gd name="T8" fmla="*/ 197 w 394"/>
                <a:gd name="T9" fmla="*/ 0 h 419"/>
                <a:gd name="T10" fmla="*/ 97 w 394"/>
                <a:gd name="T11" fmla="*/ 106 h 419"/>
                <a:gd name="T12" fmla="*/ 102 w 394"/>
                <a:gd name="T13" fmla="*/ 182 h 419"/>
                <a:gd name="T14" fmla="*/ 133 w 394"/>
                <a:gd name="T15" fmla="*/ 249 h 419"/>
                <a:gd name="T16" fmla="*/ 43 w 394"/>
                <a:gd name="T17" fmla="*/ 282 h 419"/>
                <a:gd name="T18" fmla="*/ 0 w 394"/>
                <a:gd name="T19" fmla="*/ 402 h 419"/>
                <a:gd name="T20" fmla="*/ 11 w 394"/>
                <a:gd name="T21" fmla="*/ 418 h 419"/>
                <a:gd name="T22" fmla="*/ 28 w 394"/>
                <a:gd name="T23" fmla="*/ 407 h 419"/>
                <a:gd name="T24" fmla="*/ 61 w 394"/>
                <a:gd name="T25" fmla="*/ 304 h 419"/>
                <a:gd name="T26" fmla="*/ 80 w 394"/>
                <a:gd name="T27" fmla="*/ 294 h 419"/>
                <a:gd name="T28" fmla="*/ 137 w 394"/>
                <a:gd name="T29" fmla="*/ 277 h 419"/>
                <a:gd name="T30" fmla="*/ 183 w 394"/>
                <a:gd name="T31" fmla="*/ 357 h 419"/>
                <a:gd name="T32" fmla="*/ 211 w 394"/>
                <a:gd name="T33" fmla="*/ 357 h 419"/>
                <a:gd name="T34" fmla="*/ 257 w 394"/>
                <a:gd name="T35" fmla="*/ 277 h 419"/>
                <a:gd name="T36" fmla="*/ 315 w 394"/>
                <a:gd name="T37" fmla="*/ 294 h 419"/>
                <a:gd name="T38" fmla="*/ 333 w 394"/>
                <a:gd name="T39" fmla="*/ 304 h 419"/>
                <a:gd name="T40" fmla="*/ 366 w 394"/>
                <a:gd name="T41" fmla="*/ 407 h 419"/>
                <a:gd name="T42" fmla="*/ 383 w 394"/>
                <a:gd name="T43" fmla="*/ 418 h 419"/>
                <a:gd name="T44" fmla="*/ 394 w 394"/>
                <a:gd name="T45" fmla="*/ 402 h 419"/>
                <a:gd name="T46" fmla="*/ 233 w 394"/>
                <a:gd name="T47" fmla="*/ 218 h 419"/>
                <a:gd name="T48" fmla="*/ 230 w 394"/>
                <a:gd name="T49" fmla="*/ 226 h 419"/>
                <a:gd name="T50" fmla="*/ 235 w 394"/>
                <a:gd name="T51" fmla="*/ 259 h 419"/>
                <a:gd name="T52" fmla="*/ 159 w 394"/>
                <a:gd name="T53" fmla="*/ 259 h 419"/>
                <a:gd name="T54" fmla="*/ 164 w 394"/>
                <a:gd name="T55" fmla="*/ 226 h 419"/>
                <a:gd name="T56" fmla="*/ 161 w 394"/>
                <a:gd name="T57" fmla="*/ 218 h 419"/>
                <a:gd name="T58" fmla="*/ 127 w 394"/>
                <a:gd name="T59" fmla="*/ 167 h 419"/>
                <a:gd name="T60" fmla="*/ 125 w 394"/>
                <a:gd name="T61" fmla="*/ 158 h 419"/>
                <a:gd name="T62" fmla="*/ 115 w 394"/>
                <a:gd name="T63" fmla="*/ 157 h 419"/>
                <a:gd name="T64" fmla="*/ 114 w 394"/>
                <a:gd name="T65" fmla="*/ 128 h 419"/>
                <a:gd name="T66" fmla="*/ 117 w 394"/>
                <a:gd name="T67" fmla="*/ 127 h 419"/>
                <a:gd name="T68" fmla="*/ 119 w 394"/>
                <a:gd name="T69" fmla="*/ 126 h 419"/>
                <a:gd name="T70" fmla="*/ 121 w 394"/>
                <a:gd name="T71" fmla="*/ 124 h 419"/>
                <a:gd name="T72" fmla="*/ 123 w 394"/>
                <a:gd name="T73" fmla="*/ 122 h 419"/>
                <a:gd name="T74" fmla="*/ 124 w 394"/>
                <a:gd name="T75" fmla="*/ 119 h 419"/>
                <a:gd name="T76" fmla="*/ 124 w 394"/>
                <a:gd name="T77" fmla="*/ 117 h 419"/>
                <a:gd name="T78" fmla="*/ 125 w 394"/>
                <a:gd name="T79" fmla="*/ 114 h 419"/>
                <a:gd name="T80" fmla="*/ 140 w 394"/>
                <a:gd name="T81" fmla="*/ 69 h 419"/>
                <a:gd name="T82" fmla="*/ 167 w 394"/>
                <a:gd name="T83" fmla="*/ 73 h 419"/>
                <a:gd name="T84" fmla="*/ 178 w 394"/>
                <a:gd name="T85" fmla="*/ 78 h 419"/>
                <a:gd name="T86" fmla="*/ 237 w 394"/>
                <a:gd name="T87" fmla="*/ 94 h 419"/>
                <a:gd name="T88" fmla="*/ 269 w 394"/>
                <a:gd name="T89" fmla="*/ 114 h 419"/>
                <a:gd name="T90" fmla="*/ 269 w 394"/>
                <a:gd name="T91" fmla="*/ 115 h 419"/>
                <a:gd name="T92" fmla="*/ 270 w 394"/>
                <a:gd name="T93" fmla="*/ 121 h 419"/>
                <a:gd name="T94" fmla="*/ 271 w 394"/>
                <a:gd name="T95" fmla="*/ 123 h 419"/>
                <a:gd name="T96" fmla="*/ 273 w 394"/>
                <a:gd name="T97" fmla="*/ 124 h 419"/>
                <a:gd name="T98" fmla="*/ 279 w 394"/>
                <a:gd name="T99" fmla="*/ 128 h 419"/>
                <a:gd name="T100" fmla="*/ 279 w 394"/>
                <a:gd name="T101" fmla="*/ 157 h 419"/>
                <a:gd name="T102" fmla="*/ 269 w 394"/>
                <a:gd name="T103" fmla="*/ 158 h 419"/>
                <a:gd name="T104" fmla="*/ 267 w 394"/>
                <a:gd name="T105" fmla="*/ 167 h 419"/>
                <a:gd name="T106" fmla="*/ 233 w 394"/>
                <a:gd name="T107" fmla="*/ 218 h 419"/>
                <a:gd name="T108" fmla="*/ 226 w 394"/>
                <a:gd name="T109" fmla="*/ 66 h 419"/>
                <a:gd name="T110" fmla="*/ 179 w 394"/>
                <a:gd name="T111" fmla="*/ 48 h 419"/>
                <a:gd name="T112" fmla="*/ 197 w 394"/>
                <a:gd name="T113" fmla="*/ 28 h 419"/>
                <a:gd name="T114" fmla="*/ 258 w 394"/>
                <a:gd name="T115" fmla="*/ 6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 h="419">
                  <a:moveTo>
                    <a:pt x="379" y="330"/>
                  </a:moveTo>
                  <a:cubicBezTo>
                    <a:pt x="376" y="311"/>
                    <a:pt x="365" y="294"/>
                    <a:pt x="350" y="282"/>
                  </a:cubicBezTo>
                  <a:cubicBezTo>
                    <a:pt x="341" y="274"/>
                    <a:pt x="331" y="269"/>
                    <a:pt x="321" y="267"/>
                  </a:cubicBezTo>
                  <a:cubicBezTo>
                    <a:pt x="261" y="249"/>
                    <a:pt x="261" y="249"/>
                    <a:pt x="261" y="249"/>
                  </a:cubicBezTo>
                  <a:cubicBezTo>
                    <a:pt x="259" y="233"/>
                    <a:pt x="259" y="233"/>
                    <a:pt x="259" y="233"/>
                  </a:cubicBezTo>
                  <a:cubicBezTo>
                    <a:pt x="274" y="220"/>
                    <a:pt x="285" y="202"/>
                    <a:pt x="292" y="182"/>
                  </a:cubicBezTo>
                  <a:cubicBezTo>
                    <a:pt x="305" y="176"/>
                    <a:pt x="314" y="161"/>
                    <a:pt x="314" y="143"/>
                  </a:cubicBezTo>
                  <a:cubicBezTo>
                    <a:pt x="314" y="127"/>
                    <a:pt x="307" y="113"/>
                    <a:pt x="297" y="106"/>
                  </a:cubicBezTo>
                  <a:cubicBezTo>
                    <a:pt x="296" y="88"/>
                    <a:pt x="291" y="53"/>
                    <a:pt x="267" y="27"/>
                  </a:cubicBezTo>
                  <a:cubicBezTo>
                    <a:pt x="250" y="9"/>
                    <a:pt x="226" y="0"/>
                    <a:pt x="197" y="0"/>
                  </a:cubicBezTo>
                  <a:cubicBezTo>
                    <a:pt x="168" y="0"/>
                    <a:pt x="144" y="9"/>
                    <a:pt x="127" y="27"/>
                  </a:cubicBezTo>
                  <a:cubicBezTo>
                    <a:pt x="102" y="53"/>
                    <a:pt x="97" y="88"/>
                    <a:pt x="97" y="106"/>
                  </a:cubicBezTo>
                  <a:cubicBezTo>
                    <a:pt x="87" y="114"/>
                    <a:pt x="80" y="128"/>
                    <a:pt x="80" y="143"/>
                  </a:cubicBezTo>
                  <a:cubicBezTo>
                    <a:pt x="80" y="160"/>
                    <a:pt x="89" y="176"/>
                    <a:pt x="102" y="182"/>
                  </a:cubicBezTo>
                  <a:cubicBezTo>
                    <a:pt x="109" y="202"/>
                    <a:pt x="120" y="220"/>
                    <a:pt x="135" y="233"/>
                  </a:cubicBezTo>
                  <a:cubicBezTo>
                    <a:pt x="133" y="249"/>
                    <a:pt x="133" y="249"/>
                    <a:pt x="133" y="249"/>
                  </a:cubicBezTo>
                  <a:cubicBezTo>
                    <a:pt x="73" y="267"/>
                    <a:pt x="73" y="267"/>
                    <a:pt x="73" y="267"/>
                  </a:cubicBezTo>
                  <a:cubicBezTo>
                    <a:pt x="63" y="269"/>
                    <a:pt x="53" y="274"/>
                    <a:pt x="43" y="282"/>
                  </a:cubicBezTo>
                  <a:cubicBezTo>
                    <a:pt x="29" y="294"/>
                    <a:pt x="18" y="311"/>
                    <a:pt x="15" y="330"/>
                  </a:cubicBezTo>
                  <a:cubicBezTo>
                    <a:pt x="0" y="402"/>
                    <a:pt x="0" y="402"/>
                    <a:pt x="0" y="402"/>
                  </a:cubicBezTo>
                  <a:cubicBezTo>
                    <a:pt x="0" y="405"/>
                    <a:pt x="0" y="409"/>
                    <a:pt x="2" y="412"/>
                  </a:cubicBezTo>
                  <a:cubicBezTo>
                    <a:pt x="4" y="415"/>
                    <a:pt x="8" y="418"/>
                    <a:pt x="11" y="418"/>
                  </a:cubicBezTo>
                  <a:cubicBezTo>
                    <a:pt x="12" y="418"/>
                    <a:pt x="13" y="419"/>
                    <a:pt x="14" y="419"/>
                  </a:cubicBezTo>
                  <a:cubicBezTo>
                    <a:pt x="21" y="419"/>
                    <a:pt x="26" y="414"/>
                    <a:pt x="28" y="407"/>
                  </a:cubicBezTo>
                  <a:cubicBezTo>
                    <a:pt x="42" y="336"/>
                    <a:pt x="42" y="336"/>
                    <a:pt x="42" y="336"/>
                  </a:cubicBezTo>
                  <a:cubicBezTo>
                    <a:pt x="44" y="323"/>
                    <a:pt x="51" y="312"/>
                    <a:pt x="61" y="304"/>
                  </a:cubicBezTo>
                  <a:cubicBezTo>
                    <a:pt x="68" y="298"/>
                    <a:pt x="74" y="295"/>
                    <a:pt x="80" y="294"/>
                  </a:cubicBezTo>
                  <a:cubicBezTo>
                    <a:pt x="80" y="294"/>
                    <a:pt x="80" y="294"/>
                    <a:pt x="80" y="294"/>
                  </a:cubicBezTo>
                  <a:cubicBezTo>
                    <a:pt x="80" y="294"/>
                    <a:pt x="80" y="294"/>
                    <a:pt x="80" y="294"/>
                  </a:cubicBezTo>
                  <a:cubicBezTo>
                    <a:pt x="137" y="277"/>
                    <a:pt x="137" y="277"/>
                    <a:pt x="137" y="277"/>
                  </a:cubicBezTo>
                  <a:cubicBezTo>
                    <a:pt x="183" y="325"/>
                    <a:pt x="183" y="325"/>
                    <a:pt x="183" y="325"/>
                  </a:cubicBezTo>
                  <a:cubicBezTo>
                    <a:pt x="183" y="357"/>
                    <a:pt x="183" y="357"/>
                    <a:pt x="183" y="357"/>
                  </a:cubicBezTo>
                  <a:cubicBezTo>
                    <a:pt x="183" y="365"/>
                    <a:pt x="189" y="371"/>
                    <a:pt x="197" y="371"/>
                  </a:cubicBezTo>
                  <a:cubicBezTo>
                    <a:pt x="205" y="371"/>
                    <a:pt x="211" y="365"/>
                    <a:pt x="211" y="357"/>
                  </a:cubicBezTo>
                  <a:cubicBezTo>
                    <a:pt x="211" y="325"/>
                    <a:pt x="211" y="325"/>
                    <a:pt x="211" y="325"/>
                  </a:cubicBezTo>
                  <a:cubicBezTo>
                    <a:pt x="257" y="277"/>
                    <a:pt x="257" y="277"/>
                    <a:pt x="257" y="277"/>
                  </a:cubicBezTo>
                  <a:cubicBezTo>
                    <a:pt x="314" y="294"/>
                    <a:pt x="314" y="294"/>
                    <a:pt x="314" y="294"/>
                  </a:cubicBezTo>
                  <a:cubicBezTo>
                    <a:pt x="315" y="294"/>
                    <a:pt x="315" y="294"/>
                    <a:pt x="315" y="294"/>
                  </a:cubicBezTo>
                  <a:cubicBezTo>
                    <a:pt x="315" y="294"/>
                    <a:pt x="315" y="294"/>
                    <a:pt x="315" y="294"/>
                  </a:cubicBezTo>
                  <a:cubicBezTo>
                    <a:pt x="320" y="295"/>
                    <a:pt x="326" y="298"/>
                    <a:pt x="333" y="304"/>
                  </a:cubicBezTo>
                  <a:cubicBezTo>
                    <a:pt x="342" y="312"/>
                    <a:pt x="349" y="323"/>
                    <a:pt x="352" y="336"/>
                  </a:cubicBezTo>
                  <a:cubicBezTo>
                    <a:pt x="366" y="407"/>
                    <a:pt x="366" y="407"/>
                    <a:pt x="366" y="407"/>
                  </a:cubicBezTo>
                  <a:cubicBezTo>
                    <a:pt x="367" y="414"/>
                    <a:pt x="373" y="419"/>
                    <a:pt x="380" y="419"/>
                  </a:cubicBezTo>
                  <a:cubicBezTo>
                    <a:pt x="381" y="419"/>
                    <a:pt x="382" y="418"/>
                    <a:pt x="383" y="418"/>
                  </a:cubicBezTo>
                  <a:cubicBezTo>
                    <a:pt x="386" y="418"/>
                    <a:pt x="389" y="415"/>
                    <a:pt x="392" y="412"/>
                  </a:cubicBezTo>
                  <a:cubicBezTo>
                    <a:pt x="394" y="409"/>
                    <a:pt x="394" y="405"/>
                    <a:pt x="394" y="402"/>
                  </a:cubicBezTo>
                  <a:lnTo>
                    <a:pt x="379" y="330"/>
                  </a:lnTo>
                  <a:close/>
                  <a:moveTo>
                    <a:pt x="233" y="218"/>
                  </a:moveTo>
                  <a:cubicBezTo>
                    <a:pt x="230" y="221"/>
                    <a:pt x="230" y="221"/>
                    <a:pt x="230" y="221"/>
                  </a:cubicBezTo>
                  <a:cubicBezTo>
                    <a:pt x="230" y="226"/>
                    <a:pt x="230" y="226"/>
                    <a:pt x="230" y="226"/>
                  </a:cubicBezTo>
                  <a:cubicBezTo>
                    <a:pt x="233" y="253"/>
                    <a:pt x="233" y="253"/>
                    <a:pt x="233" y="253"/>
                  </a:cubicBezTo>
                  <a:cubicBezTo>
                    <a:pt x="234" y="255"/>
                    <a:pt x="234" y="257"/>
                    <a:pt x="235" y="259"/>
                  </a:cubicBezTo>
                  <a:cubicBezTo>
                    <a:pt x="197" y="299"/>
                    <a:pt x="197" y="299"/>
                    <a:pt x="197" y="299"/>
                  </a:cubicBezTo>
                  <a:cubicBezTo>
                    <a:pt x="159" y="259"/>
                    <a:pt x="159" y="259"/>
                    <a:pt x="159" y="259"/>
                  </a:cubicBezTo>
                  <a:cubicBezTo>
                    <a:pt x="160" y="257"/>
                    <a:pt x="160" y="255"/>
                    <a:pt x="160" y="253"/>
                  </a:cubicBezTo>
                  <a:cubicBezTo>
                    <a:pt x="164" y="226"/>
                    <a:pt x="164" y="226"/>
                    <a:pt x="164" y="226"/>
                  </a:cubicBezTo>
                  <a:cubicBezTo>
                    <a:pt x="164" y="221"/>
                    <a:pt x="164" y="221"/>
                    <a:pt x="164" y="221"/>
                  </a:cubicBezTo>
                  <a:cubicBezTo>
                    <a:pt x="161" y="218"/>
                    <a:pt x="161" y="218"/>
                    <a:pt x="161" y="218"/>
                  </a:cubicBezTo>
                  <a:cubicBezTo>
                    <a:pt x="158" y="216"/>
                    <a:pt x="158" y="216"/>
                    <a:pt x="158" y="216"/>
                  </a:cubicBezTo>
                  <a:cubicBezTo>
                    <a:pt x="143" y="205"/>
                    <a:pt x="132" y="188"/>
                    <a:pt x="127" y="167"/>
                  </a:cubicBezTo>
                  <a:cubicBezTo>
                    <a:pt x="126" y="163"/>
                    <a:pt x="126" y="163"/>
                    <a:pt x="126" y="163"/>
                  </a:cubicBezTo>
                  <a:cubicBezTo>
                    <a:pt x="125" y="158"/>
                    <a:pt x="125" y="158"/>
                    <a:pt x="125" y="158"/>
                  </a:cubicBezTo>
                  <a:cubicBezTo>
                    <a:pt x="119" y="157"/>
                    <a:pt x="119" y="157"/>
                    <a:pt x="119" y="157"/>
                  </a:cubicBezTo>
                  <a:cubicBezTo>
                    <a:pt x="115" y="157"/>
                    <a:pt x="115" y="157"/>
                    <a:pt x="115" y="157"/>
                  </a:cubicBezTo>
                  <a:cubicBezTo>
                    <a:pt x="113" y="157"/>
                    <a:pt x="108" y="152"/>
                    <a:pt x="108" y="143"/>
                  </a:cubicBezTo>
                  <a:cubicBezTo>
                    <a:pt x="108" y="135"/>
                    <a:pt x="112" y="129"/>
                    <a:pt x="114" y="128"/>
                  </a:cubicBezTo>
                  <a:cubicBezTo>
                    <a:pt x="115" y="128"/>
                    <a:pt x="115" y="128"/>
                    <a:pt x="116" y="128"/>
                  </a:cubicBezTo>
                  <a:cubicBezTo>
                    <a:pt x="116" y="128"/>
                    <a:pt x="116" y="128"/>
                    <a:pt x="117" y="127"/>
                  </a:cubicBezTo>
                  <a:cubicBezTo>
                    <a:pt x="117" y="127"/>
                    <a:pt x="118" y="127"/>
                    <a:pt x="118" y="127"/>
                  </a:cubicBezTo>
                  <a:cubicBezTo>
                    <a:pt x="118" y="126"/>
                    <a:pt x="119" y="126"/>
                    <a:pt x="119" y="126"/>
                  </a:cubicBezTo>
                  <a:cubicBezTo>
                    <a:pt x="120" y="126"/>
                    <a:pt x="120" y="125"/>
                    <a:pt x="120" y="125"/>
                  </a:cubicBezTo>
                  <a:cubicBezTo>
                    <a:pt x="121" y="125"/>
                    <a:pt x="121" y="124"/>
                    <a:pt x="121" y="124"/>
                  </a:cubicBezTo>
                  <a:cubicBezTo>
                    <a:pt x="121" y="124"/>
                    <a:pt x="122" y="123"/>
                    <a:pt x="122" y="123"/>
                  </a:cubicBezTo>
                  <a:cubicBezTo>
                    <a:pt x="122" y="123"/>
                    <a:pt x="122" y="122"/>
                    <a:pt x="123" y="122"/>
                  </a:cubicBezTo>
                  <a:cubicBezTo>
                    <a:pt x="123" y="122"/>
                    <a:pt x="123" y="121"/>
                    <a:pt x="123" y="121"/>
                  </a:cubicBezTo>
                  <a:cubicBezTo>
                    <a:pt x="123" y="120"/>
                    <a:pt x="124" y="120"/>
                    <a:pt x="124" y="119"/>
                  </a:cubicBezTo>
                  <a:cubicBezTo>
                    <a:pt x="124" y="119"/>
                    <a:pt x="124" y="119"/>
                    <a:pt x="124" y="118"/>
                  </a:cubicBezTo>
                  <a:cubicBezTo>
                    <a:pt x="124" y="118"/>
                    <a:pt x="124" y="117"/>
                    <a:pt x="124" y="117"/>
                  </a:cubicBezTo>
                  <a:cubicBezTo>
                    <a:pt x="125" y="116"/>
                    <a:pt x="125" y="116"/>
                    <a:pt x="125" y="115"/>
                  </a:cubicBezTo>
                  <a:cubicBezTo>
                    <a:pt x="125" y="115"/>
                    <a:pt x="125" y="115"/>
                    <a:pt x="125" y="114"/>
                  </a:cubicBezTo>
                  <a:cubicBezTo>
                    <a:pt x="125" y="114"/>
                    <a:pt x="124" y="96"/>
                    <a:pt x="130" y="77"/>
                  </a:cubicBezTo>
                  <a:cubicBezTo>
                    <a:pt x="132" y="73"/>
                    <a:pt x="136" y="70"/>
                    <a:pt x="140" y="69"/>
                  </a:cubicBezTo>
                  <a:cubicBezTo>
                    <a:pt x="142" y="68"/>
                    <a:pt x="144" y="68"/>
                    <a:pt x="147" y="68"/>
                  </a:cubicBezTo>
                  <a:cubicBezTo>
                    <a:pt x="153" y="68"/>
                    <a:pt x="160" y="70"/>
                    <a:pt x="167" y="73"/>
                  </a:cubicBezTo>
                  <a:cubicBezTo>
                    <a:pt x="171" y="75"/>
                    <a:pt x="174" y="76"/>
                    <a:pt x="177" y="78"/>
                  </a:cubicBezTo>
                  <a:cubicBezTo>
                    <a:pt x="178" y="78"/>
                    <a:pt x="178" y="78"/>
                    <a:pt x="178" y="78"/>
                  </a:cubicBezTo>
                  <a:cubicBezTo>
                    <a:pt x="191" y="85"/>
                    <a:pt x="205" y="92"/>
                    <a:pt x="223" y="94"/>
                  </a:cubicBezTo>
                  <a:cubicBezTo>
                    <a:pt x="228" y="94"/>
                    <a:pt x="233" y="94"/>
                    <a:pt x="237" y="94"/>
                  </a:cubicBezTo>
                  <a:cubicBezTo>
                    <a:pt x="248" y="94"/>
                    <a:pt x="257" y="93"/>
                    <a:pt x="267" y="90"/>
                  </a:cubicBezTo>
                  <a:cubicBezTo>
                    <a:pt x="269" y="103"/>
                    <a:pt x="269" y="112"/>
                    <a:pt x="269" y="114"/>
                  </a:cubicBezTo>
                  <a:cubicBezTo>
                    <a:pt x="269" y="115"/>
                    <a:pt x="269" y="115"/>
                    <a:pt x="269" y="115"/>
                  </a:cubicBezTo>
                  <a:cubicBezTo>
                    <a:pt x="269" y="115"/>
                    <a:pt x="269" y="115"/>
                    <a:pt x="269" y="115"/>
                  </a:cubicBezTo>
                  <a:cubicBezTo>
                    <a:pt x="269" y="116"/>
                    <a:pt x="269" y="118"/>
                    <a:pt x="270" y="119"/>
                  </a:cubicBezTo>
                  <a:cubicBezTo>
                    <a:pt x="270" y="120"/>
                    <a:pt x="270" y="120"/>
                    <a:pt x="270" y="121"/>
                  </a:cubicBezTo>
                  <a:cubicBezTo>
                    <a:pt x="270" y="121"/>
                    <a:pt x="270" y="121"/>
                    <a:pt x="271" y="122"/>
                  </a:cubicBezTo>
                  <a:cubicBezTo>
                    <a:pt x="271" y="122"/>
                    <a:pt x="271" y="123"/>
                    <a:pt x="271" y="123"/>
                  </a:cubicBezTo>
                  <a:cubicBezTo>
                    <a:pt x="272" y="123"/>
                    <a:pt x="272" y="124"/>
                    <a:pt x="272" y="124"/>
                  </a:cubicBezTo>
                  <a:cubicBezTo>
                    <a:pt x="273" y="124"/>
                    <a:pt x="273" y="124"/>
                    <a:pt x="273" y="124"/>
                  </a:cubicBezTo>
                  <a:cubicBezTo>
                    <a:pt x="273" y="125"/>
                    <a:pt x="273" y="125"/>
                    <a:pt x="273" y="125"/>
                  </a:cubicBezTo>
                  <a:cubicBezTo>
                    <a:pt x="275" y="126"/>
                    <a:pt x="277" y="128"/>
                    <a:pt x="279" y="128"/>
                  </a:cubicBezTo>
                  <a:cubicBezTo>
                    <a:pt x="282" y="129"/>
                    <a:pt x="286" y="134"/>
                    <a:pt x="286" y="143"/>
                  </a:cubicBezTo>
                  <a:cubicBezTo>
                    <a:pt x="286" y="151"/>
                    <a:pt x="282" y="157"/>
                    <a:pt x="279" y="157"/>
                  </a:cubicBezTo>
                  <a:cubicBezTo>
                    <a:pt x="275" y="157"/>
                    <a:pt x="275" y="157"/>
                    <a:pt x="275" y="157"/>
                  </a:cubicBezTo>
                  <a:cubicBezTo>
                    <a:pt x="269" y="158"/>
                    <a:pt x="269" y="158"/>
                    <a:pt x="269" y="158"/>
                  </a:cubicBezTo>
                  <a:cubicBezTo>
                    <a:pt x="268" y="163"/>
                    <a:pt x="268" y="163"/>
                    <a:pt x="268" y="163"/>
                  </a:cubicBezTo>
                  <a:cubicBezTo>
                    <a:pt x="267" y="167"/>
                    <a:pt x="267" y="167"/>
                    <a:pt x="267" y="167"/>
                  </a:cubicBezTo>
                  <a:cubicBezTo>
                    <a:pt x="261" y="188"/>
                    <a:pt x="251" y="205"/>
                    <a:pt x="236" y="216"/>
                  </a:cubicBezTo>
                  <a:lnTo>
                    <a:pt x="233" y="218"/>
                  </a:lnTo>
                  <a:close/>
                  <a:moveTo>
                    <a:pt x="237" y="66"/>
                  </a:moveTo>
                  <a:cubicBezTo>
                    <a:pt x="234" y="66"/>
                    <a:pt x="230" y="66"/>
                    <a:pt x="226" y="66"/>
                  </a:cubicBezTo>
                  <a:cubicBezTo>
                    <a:pt x="213" y="64"/>
                    <a:pt x="202" y="59"/>
                    <a:pt x="190" y="53"/>
                  </a:cubicBezTo>
                  <a:cubicBezTo>
                    <a:pt x="187" y="51"/>
                    <a:pt x="183" y="49"/>
                    <a:pt x="179" y="48"/>
                  </a:cubicBezTo>
                  <a:cubicBezTo>
                    <a:pt x="170" y="44"/>
                    <a:pt x="162" y="41"/>
                    <a:pt x="154" y="40"/>
                  </a:cubicBezTo>
                  <a:cubicBezTo>
                    <a:pt x="165" y="32"/>
                    <a:pt x="180" y="28"/>
                    <a:pt x="197" y="28"/>
                  </a:cubicBezTo>
                  <a:cubicBezTo>
                    <a:pt x="218" y="28"/>
                    <a:pt x="235" y="34"/>
                    <a:pt x="247" y="46"/>
                  </a:cubicBezTo>
                  <a:cubicBezTo>
                    <a:pt x="251" y="51"/>
                    <a:pt x="255" y="57"/>
                    <a:pt x="258" y="63"/>
                  </a:cubicBezTo>
                  <a:cubicBezTo>
                    <a:pt x="252" y="65"/>
                    <a:pt x="245" y="66"/>
                    <a:pt x="237" y="66"/>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sp>
          <p:nvSpPr>
            <p:cNvPr id="187" name="Freeform 382"/>
            <p:cNvSpPr>
              <a:spLocks noEditPoints="1"/>
            </p:cNvSpPr>
            <p:nvPr/>
          </p:nvSpPr>
          <p:spPr bwMode="auto">
            <a:xfrm>
              <a:off x="2800172" y="3190406"/>
              <a:ext cx="567436" cy="567436"/>
            </a:xfrm>
            <a:custGeom>
              <a:avLst/>
              <a:gdLst>
                <a:gd name="T0" fmla="*/ 0 w 710"/>
                <a:gd name="T1" fmla="*/ 355 h 711"/>
                <a:gd name="T2" fmla="*/ 355 w 710"/>
                <a:gd name="T3" fmla="*/ 711 h 711"/>
                <a:gd name="T4" fmla="*/ 710 w 710"/>
                <a:gd name="T5" fmla="*/ 355 h 711"/>
                <a:gd name="T6" fmla="*/ 355 w 710"/>
                <a:gd name="T7" fmla="*/ 0 h 711"/>
                <a:gd name="T8" fmla="*/ 0 w 710"/>
                <a:gd name="T9" fmla="*/ 355 h 711"/>
                <a:gd name="T10" fmla="*/ 355 w 710"/>
                <a:gd name="T11" fmla="*/ 683 h 711"/>
                <a:gd name="T12" fmla="*/ 28 w 710"/>
                <a:gd name="T13" fmla="*/ 355 h 711"/>
                <a:gd name="T14" fmla="*/ 355 w 710"/>
                <a:gd name="T15" fmla="*/ 28 h 711"/>
                <a:gd name="T16" fmla="*/ 682 w 710"/>
                <a:gd name="T17" fmla="*/ 355 h 711"/>
                <a:gd name="T18" fmla="*/ 355 w 710"/>
                <a:gd name="T19" fmla="*/ 683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711">
                  <a:moveTo>
                    <a:pt x="0" y="355"/>
                  </a:moveTo>
                  <a:cubicBezTo>
                    <a:pt x="0" y="551"/>
                    <a:pt x="159" y="711"/>
                    <a:pt x="355" y="711"/>
                  </a:cubicBezTo>
                  <a:cubicBezTo>
                    <a:pt x="551" y="711"/>
                    <a:pt x="710" y="551"/>
                    <a:pt x="710" y="355"/>
                  </a:cubicBezTo>
                  <a:cubicBezTo>
                    <a:pt x="710" y="159"/>
                    <a:pt x="551" y="0"/>
                    <a:pt x="355" y="0"/>
                  </a:cubicBezTo>
                  <a:cubicBezTo>
                    <a:pt x="159" y="0"/>
                    <a:pt x="0" y="159"/>
                    <a:pt x="0" y="355"/>
                  </a:cubicBezTo>
                  <a:close/>
                  <a:moveTo>
                    <a:pt x="355" y="683"/>
                  </a:moveTo>
                  <a:cubicBezTo>
                    <a:pt x="174" y="683"/>
                    <a:pt x="28" y="536"/>
                    <a:pt x="28" y="355"/>
                  </a:cubicBezTo>
                  <a:cubicBezTo>
                    <a:pt x="28" y="175"/>
                    <a:pt x="174" y="28"/>
                    <a:pt x="355" y="28"/>
                  </a:cubicBezTo>
                  <a:cubicBezTo>
                    <a:pt x="535" y="28"/>
                    <a:pt x="682" y="175"/>
                    <a:pt x="682" y="355"/>
                  </a:cubicBezTo>
                  <a:cubicBezTo>
                    <a:pt x="682" y="536"/>
                    <a:pt x="535" y="683"/>
                    <a:pt x="355" y="683"/>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sp>
          <p:nvSpPr>
            <p:cNvPr id="188" name="Freeform 383"/>
            <p:cNvSpPr>
              <a:spLocks noEditPoints="1"/>
            </p:cNvSpPr>
            <p:nvPr/>
          </p:nvSpPr>
          <p:spPr bwMode="auto">
            <a:xfrm>
              <a:off x="3079083" y="3469315"/>
              <a:ext cx="429585" cy="423173"/>
            </a:xfrm>
            <a:custGeom>
              <a:avLst/>
              <a:gdLst>
                <a:gd name="T0" fmla="*/ 339 w 536"/>
                <a:gd name="T1" fmla="*/ 256 h 530"/>
                <a:gd name="T2" fmla="*/ 419 w 536"/>
                <a:gd name="T3" fmla="*/ 14 h 530"/>
                <a:gd name="T4" fmla="*/ 405 w 536"/>
                <a:gd name="T5" fmla="*/ 0 h 530"/>
                <a:gd name="T6" fmla="*/ 391 w 536"/>
                <a:gd name="T7" fmla="*/ 14 h 530"/>
                <a:gd name="T8" fmla="*/ 14 w 536"/>
                <a:gd name="T9" fmla="*/ 391 h 530"/>
                <a:gd name="T10" fmla="*/ 0 w 536"/>
                <a:gd name="T11" fmla="*/ 405 h 530"/>
                <a:gd name="T12" fmla="*/ 14 w 536"/>
                <a:gd name="T13" fmla="*/ 419 h 530"/>
                <a:gd name="T14" fmla="*/ 255 w 536"/>
                <a:gd name="T15" fmla="*/ 339 h 530"/>
                <a:gd name="T16" fmla="*/ 429 w 536"/>
                <a:gd name="T17" fmla="*/ 513 h 530"/>
                <a:gd name="T18" fmla="*/ 471 w 536"/>
                <a:gd name="T19" fmla="*/ 530 h 530"/>
                <a:gd name="T20" fmla="*/ 512 w 536"/>
                <a:gd name="T21" fmla="*/ 513 h 530"/>
                <a:gd name="T22" fmla="*/ 512 w 536"/>
                <a:gd name="T23" fmla="*/ 429 h 530"/>
                <a:gd name="T24" fmla="*/ 339 w 536"/>
                <a:gd name="T25" fmla="*/ 256 h 530"/>
                <a:gd name="T26" fmla="*/ 493 w 536"/>
                <a:gd name="T27" fmla="*/ 493 h 530"/>
                <a:gd name="T28" fmla="*/ 471 w 536"/>
                <a:gd name="T29" fmla="*/ 502 h 530"/>
                <a:gd name="T30" fmla="*/ 449 w 536"/>
                <a:gd name="T31" fmla="*/ 493 h 530"/>
                <a:gd name="T32" fmla="*/ 277 w 536"/>
                <a:gd name="T33" fmla="*/ 322 h 530"/>
                <a:gd name="T34" fmla="*/ 321 w 536"/>
                <a:gd name="T35" fmla="*/ 278 h 530"/>
                <a:gd name="T36" fmla="*/ 493 w 536"/>
                <a:gd name="T37" fmla="*/ 449 h 530"/>
                <a:gd name="T38" fmla="*/ 493 w 536"/>
                <a:gd name="T39" fmla="*/ 49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6" h="530">
                  <a:moveTo>
                    <a:pt x="339" y="256"/>
                  </a:moveTo>
                  <a:cubicBezTo>
                    <a:pt x="391" y="185"/>
                    <a:pt x="419" y="102"/>
                    <a:pt x="419" y="14"/>
                  </a:cubicBezTo>
                  <a:cubicBezTo>
                    <a:pt x="419" y="7"/>
                    <a:pt x="412" y="0"/>
                    <a:pt x="405" y="0"/>
                  </a:cubicBezTo>
                  <a:cubicBezTo>
                    <a:pt x="397" y="0"/>
                    <a:pt x="391" y="7"/>
                    <a:pt x="391" y="14"/>
                  </a:cubicBezTo>
                  <a:cubicBezTo>
                    <a:pt x="391" y="222"/>
                    <a:pt x="222" y="391"/>
                    <a:pt x="14" y="391"/>
                  </a:cubicBezTo>
                  <a:cubicBezTo>
                    <a:pt x="6" y="391"/>
                    <a:pt x="0" y="397"/>
                    <a:pt x="0" y="405"/>
                  </a:cubicBezTo>
                  <a:cubicBezTo>
                    <a:pt x="0" y="413"/>
                    <a:pt x="6" y="419"/>
                    <a:pt x="14" y="419"/>
                  </a:cubicBezTo>
                  <a:cubicBezTo>
                    <a:pt x="102" y="419"/>
                    <a:pt x="185" y="391"/>
                    <a:pt x="255" y="339"/>
                  </a:cubicBezTo>
                  <a:cubicBezTo>
                    <a:pt x="429" y="513"/>
                    <a:pt x="429" y="513"/>
                    <a:pt x="429" y="513"/>
                  </a:cubicBezTo>
                  <a:cubicBezTo>
                    <a:pt x="440" y="524"/>
                    <a:pt x="455" y="530"/>
                    <a:pt x="471" y="530"/>
                  </a:cubicBezTo>
                  <a:cubicBezTo>
                    <a:pt x="486" y="530"/>
                    <a:pt x="501" y="524"/>
                    <a:pt x="512" y="513"/>
                  </a:cubicBezTo>
                  <a:cubicBezTo>
                    <a:pt x="536" y="490"/>
                    <a:pt x="536" y="452"/>
                    <a:pt x="512" y="429"/>
                  </a:cubicBezTo>
                  <a:lnTo>
                    <a:pt x="339" y="256"/>
                  </a:lnTo>
                  <a:close/>
                  <a:moveTo>
                    <a:pt x="493" y="493"/>
                  </a:moveTo>
                  <a:cubicBezTo>
                    <a:pt x="487" y="499"/>
                    <a:pt x="479" y="502"/>
                    <a:pt x="471" y="502"/>
                  </a:cubicBezTo>
                  <a:cubicBezTo>
                    <a:pt x="462" y="502"/>
                    <a:pt x="455" y="499"/>
                    <a:pt x="449" y="493"/>
                  </a:cubicBezTo>
                  <a:cubicBezTo>
                    <a:pt x="277" y="322"/>
                    <a:pt x="277" y="322"/>
                    <a:pt x="277" y="322"/>
                  </a:cubicBezTo>
                  <a:cubicBezTo>
                    <a:pt x="293" y="308"/>
                    <a:pt x="308" y="293"/>
                    <a:pt x="321" y="278"/>
                  </a:cubicBezTo>
                  <a:cubicBezTo>
                    <a:pt x="493" y="449"/>
                    <a:pt x="493" y="449"/>
                    <a:pt x="493" y="449"/>
                  </a:cubicBezTo>
                  <a:cubicBezTo>
                    <a:pt x="505" y="461"/>
                    <a:pt x="505" y="481"/>
                    <a:pt x="493" y="493"/>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grpSp>
      <p:grpSp>
        <p:nvGrpSpPr>
          <p:cNvPr id="189" name="Group 188">
            <a:extLst>
              <a:ext uri="{C183D7F6-B498-43B3-948B-1728B52AA6E4}">
                <adec:decorative xmlns:adec="http://schemas.microsoft.com/office/drawing/2017/decorative" val="1"/>
              </a:ext>
            </a:extLst>
          </p:cNvPr>
          <p:cNvGrpSpPr/>
          <p:nvPr/>
        </p:nvGrpSpPr>
        <p:grpSpPr>
          <a:xfrm>
            <a:off x="8739134" y="3379570"/>
            <a:ext cx="539750" cy="596900"/>
            <a:chOff x="11607801" y="4889500"/>
            <a:chExt cx="539750" cy="596900"/>
          </a:xfrm>
          <a:solidFill>
            <a:schemeClr val="accent1">
              <a:lumMod val="60000"/>
              <a:lumOff val="40000"/>
            </a:schemeClr>
          </a:solidFill>
        </p:grpSpPr>
        <p:sp>
          <p:nvSpPr>
            <p:cNvPr id="190" name="Freeform 152"/>
            <p:cNvSpPr>
              <a:spLocks noEditPoints="1"/>
            </p:cNvSpPr>
            <p:nvPr/>
          </p:nvSpPr>
          <p:spPr bwMode="auto">
            <a:xfrm>
              <a:off x="11607801" y="5038725"/>
              <a:ext cx="269875" cy="447675"/>
            </a:xfrm>
            <a:custGeom>
              <a:avLst/>
              <a:gdLst>
                <a:gd name="T0" fmla="*/ 52 w 80"/>
                <a:gd name="T1" fmla="*/ 132 h 132"/>
                <a:gd name="T2" fmla="*/ 50 w 80"/>
                <a:gd name="T3" fmla="*/ 131 h 132"/>
                <a:gd name="T4" fmla="*/ 48 w 80"/>
                <a:gd name="T5" fmla="*/ 128 h 132"/>
                <a:gd name="T6" fmla="*/ 48 w 80"/>
                <a:gd name="T7" fmla="*/ 80 h 132"/>
                <a:gd name="T8" fmla="*/ 40 w 80"/>
                <a:gd name="T9" fmla="*/ 80 h 132"/>
                <a:gd name="T10" fmla="*/ 0 w 80"/>
                <a:gd name="T11" fmla="*/ 40 h 132"/>
                <a:gd name="T12" fmla="*/ 40 w 80"/>
                <a:gd name="T13" fmla="*/ 0 h 132"/>
                <a:gd name="T14" fmla="*/ 80 w 80"/>
                <a:gd name="T15" fmla="*/ 40 h 132"/>
                <a:gd name="T16" fmla="*/ 80 w 80"/>
                <a:gd name="T17" fmla="*/ 116 h 132"/>
                <a:gd name="T18" fmla="*/ 78 w 80"/>
                <a:gd name="T19" fmla="*/ 120 h 132"/>
                <a:gd name="T20" fmla="*/ 54 w 80"/>
                <a:gd name="T21" fmla="*/ 132 h 132"/>
                <a:gd name="T22" fmla="*/ 52 w 80"/>
                <a:gd name="T23" fmla="*/ 132 h 132"/>
                <a:gd name="T24" fmla="*/ 56 w 80"/>
                <a:gd name="T25" fmla="*/ 76 h 132"/>
                <a:gd name="T26" fmla="*/ 56 w 80"/>
                <a:gd name="T27" fmla="*/ 122 h 132"/>
                <a:gd name="T28" fmla="*/ 72 w 80"/>
                <a:gd name="T29" fmla="*/ 114 h 132"/>
                <a:gd name="T30" fmla="*/ 72 w 80"/>
                <a:gd name="T31" fmla="*/ 40 h 132"/>
                <a:gd name="T32" fmla="*/ 40 w 80"/>
                <a:gd name="T33" fmla="*/ 8 h 132"/>
                <a:gd name="T34" fmla="*/ 8 w 80"/>
                <a:gd name="T35" fmla="*/ 40 h 132"/>
                <a:gd name="T36" fmla="*/ 40 w 80"/>
                <a:gd name="T37" fmla="*/ 72 h 132"/>
                <a:gd name="T38" fmla="*/ 48 w 80"/>
                <a:gd name="T39" fmla="*/ 72 h 132"/>
                <a:gd name="T40" fmla="*/ 48 w 80"/>
                <a:gd name="T41" fmla="*/ 56 h 132"/>
                <a:gd name="T42" fmla="*/ 40 w 80"/>
                <a:gd name="T43" fmla="*/ 56 h 132"/>
                <a:gd name="T44" fmla="*/ 24 w 80"/>
                <a:gd name="T45" fmla="*/ 40 h 132"/>
                <a:gd name="T46" fmla="*/ 40 w 80"/>
                <a:gd name="T47" fmla="*/ 24 h 132"/>
                <a:gd name="T48" fmla="*/ 56 w 80"/>
                <a:gd name="T49" fmla="*/ 40 h 132"/>
                <a:gd name="T50" fmla="*/ 56 w 80"/>
                <a:gd name="T51" fmla="*/ 76 h 132"/>
                <a:gd name="T52" fmla="*/ 40 w 80"/>
                <a:gd name="T53" fmla="*/ 32 h 132"/>
                <a:gd name="T54" fmla="*/ 32 w 80"/>
                <a:gd name="T55" fmla="*/ 40 h 132"/>
                <a:gd name="T56" fmla="*/ 40 w 80"/>
                <a:gd name="T57" fmla="*/ 48 h 132"/>
                <a:gd name="T58" fmla="*/ 48 w 80"/>
                <a:gd name="T59" fmla="*/ 48 h 132"/>
                <a:gd name="T60" fmla="*/ 48 w 80"/>
                <a:gd name="T61" fmla="*/ 40 h 132"/>
                <a:gd name="T62" fmla="*/ 40 w 80"/>
                <a:gd name="T63" fmla="*/ 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132">
                  <a:moveTo>
                    <a:pt x="52" y="132"/>
                  </a:moveTo>
                  <a:cubicBezTo>
                    <a:pt x="51" y="132"/>
                    <a:pt x="51" y="132"/>
                    <a:pt x="50" y="131"/>
                  </a:cubicBezTo>
                  <a:cubicBezTo>
                    <a:pt x="49" y="131"/>
                    <a:pt x="48" y="129"/>
                    <a:pt x="48" y="128"/>
                  </a:cubicBezTo>
                  <a:cubicBezTo>
                    <a:pt x="48" y="80"/>
                    <a:pt x="48" y="80"/>
                    <a:pt x="48" y="80"/>
                  </a:cubicBezTo>
                  <a:cubicBezTo>
                    <a:pt x="40" y="80"/>
                    <a:pt x="40" y="80"/>
                    <a:pt x="40" y="80"/>
                  </a:cubicBezTo>
                  <a:cubicBezTo>
                    <a:pt x="18" y="80"/>
                    <a:pt x="0" y="62"/>
                    <a:pt x="0" y="40"/>
                  </a:cubicBezTo>
                  <a:cubicBezTo>
                    <a:pt x="0" y="18"/>
                    <a:pt x="18" y="0"/>
                    <a:pt x="40" y="0"/>
                  </a:cubicBezTo>
                  <a:cubicBezTo>
                    <a:pt x="62" y="0"/>
                    <a:pt x="80" y="18"/>
                    <a:pt x="80" y="40"/>
                  </a:cubicBezTo>
                  <a:cubicBezTo>
                    <a:pt x="80" y="116"/>
                    <a:pt x="80" y="116"/>
                    <a:pt x="80" y="116"/>
                  </a:cubicBezTo>
                  <a:cubicBezTo>
                    <a:pt x="80" y="118"/>
                    <a:pt x="79" y="119"/>
                    <a:pt x="78" y="120"/>
                  </a:cubicBezTo>
                  <a:cubicBezTo>
                    <a:pt x="54" y="132"/>
                    <a:pt x="54" y="132"/>
                    <a:pt x="54" y="132"/>
                  </a:cubicBezTo>
                  <a:cubicBezTo>
                    <a:pt x="53" y="132"/>
                    <a:pt x="53" y="132"/>
                    <a:pt x="52" y="132"/>
                  </a:cubicBezTo>
                  <a:close/>
                  <a:moveTo>
                    <a:pt x="56" y="76"/>
                  </a:moveTo>
                  <a:cubicBezTo>
                    <a:pt x="56" y="122"/>
                    <a:pt x="56" y="122"/>
                    <a:pt x="56" y="122"/>
                  </a:cubicBezTo>
                  <a:cubicBezTo>
                    <a:pt x="72" y="114"/>
                    <a:pt x="72" y="114"/>
                    <a:pt x="72" y="114"/>
                  </a:cubicBezTo>
                  <a:cubicBezTo>
                    <a:pt x="72" y="40"/>
                    <a:pt x="72" y="40"/>
                    <a:pt x="72" y="40"/>
                  </a:cubicBezTo>
                  <a:cubicBezTo>
                    <a:pt x="72" y="22"/>
                    <a:pt x="58" y="8"/>
                    <a:pt x="40" y="8"/>
                  </a:cubicBezTo>
                  <a:cubicBezTo>
                    <a:pt x="22" y="8"/>
                    <a:pt x="8" y="22"/>
                    <a:pt x="8" y="40"/>
                  </a:cubicBezTo>
                  <a:cubicBezTo>
                    <a:pt x="8" y="58"/>
                    <a:pt x="22" y="72"/>
                    <a:pt x="40" y="72"/>
                  </a:cubicBezTo>
                  <a:cubicBezTo>
                    <a:pt x="48" y="72"/>
                    <a:pt x="48" y="72"/>
                    <a:pt x="48" y="72"/>
                  </a:cubicBezTo>
                  <a:cubicBezTo>
                    <a:pt x="48" y="56"/>
                    <a:pt x="48" y="56"/>
                    <a:pt x="48" y="56"/>
                  </a:cubicBezTo>
                  <a:cubicBezTo>
                    <a:pt x="40" y="56"/>
                    <a:pt x="40" y="56"/>
                    <a:pt x="40" y="56"/>
                  </a:cubicBezTo>
                  <a:cubicBezTo>
                    <a:pt x="31" y="56"/>
                    <a:pt x="24" y="49"/>
                    <a:pt x="24" y="40"/>
                  </a:cubicBezTo>
                  <a:cubicBezTo>
                    <a:pt x="24" y="31"/>
                    <a:pt x="31" y="24"/>
                    <a:pt x="40" y="24"/>
                  </a:cubicBezTo>
                  <a:cubicBezTo>
                    <a:pt x="49" y="24"/>
                    <a:pt x="56" y="31"/>
                    <a:pt x="56" y="40"/>
                  </a:cubicBezTo>
                  <a:lnTo>
                    <a:pt x="56" y="76"/>
                  </a:lnTo>
                  <a:close/>
                  <a:moveTo>
                    <a:pt x="40" y="32"/>
                  </a:moveTo>
                  <a:cubicBezTo>
                    <a:pt x="36" y="32"/>
                    <a:pt x="32" y="36"/>
                    <a:pt x="32" y="40"/>
                  </a:cubicBezTo>
                  <a:cubicBezTo>
                    <a:pt x="32" y="44"/>
                    <a:pt x="36" y="48"/>
                    <a:pt x="40" y="48"/>
                  </a:cubicBezTo>
                  <a:cubicBezTo>
                    <a:pt x="48" y="48"/>
                    <a:pt x="48" y="48"/>
                    <a:pt x="48" y="48"/>
                  </a:cubicBezTo>
                  <a:cubicBezTo>
                    <a:pt x="48" y="40"/>
                    <a:pt x="48" y="40"/>
                    <a:pt x="48" y="40"/>
                  </a:cubicBezTo>
                  <a:cubicBezTo>
                    <a:pt x="48" y="36"/>
                    <a:pt x="44" y="32"/>
                    <a:pt x="4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1" name="Freeform 153"/>
            <p:cNvSpPr>
              <a:spLocks/>
            </p:cNvSpPr>
            <p:nvPr/>
          </p:nvSpPr>
          <p:spPr bwMode="auto">
            <a:xfrm>
              <a:off x="11850688" y="5295900"/>
              <a:ext cx="107950" cy="190500"/>
            </a:xfrm>
            <a:custGeom>
              <a:avLst/>
              <a:gdLst>
                <a:gd name="T0" fmla="*/ 24 w 32"/>
                <a:gd name="T1" fmla="*/ 0 h 56"/>
                <a:gd name="T2" fmla="*/ 24 w 32"/>
                <a:gd name="T3" fmla="*/ 46 h 56"/>
                <a:gd name="T4" fmla="*/ 8 w 32"/>
                <a:gd name="T5" fmla="*/ 38 h 56"/>
                <a:gd name="T6" fmla="*/ 8 w 32"/>
                <a:gd name="T7" fmla="*/ 20 h 56"/>
                <a:gd name="T8" fmla="*/ 0 w 32"/>
                <a:gd name="T9" fmla="*/ 20 h 56"/>
                <a:gd name="T10" fmla="*/ 0 w 32"/>
                <a:gd name="T11" fmla="*/ 40 h 56"/>
                <a:gd name="T12" fmla="*/ 2 w 32"/>
                <a:gd name="T13" fmla="*/ 44 h 56"/>
                <a:gd name="T14" fmla="*/ 26 w 32"/>
                <a:gd name="T15" fmla="*/ 56 h 56"/>
                <a:gd name="T16" fmla="*/ 28 w 32"/>
                <a:gd name="T17" fmla="*/ 56 h 56"/>
                <a:gd name="T18" fmla="*/ 30 w 32"/>
                <a:gd name="T19" fmla="*/ 55 h 56"/>
                <a:gd name="T20" fmla="*/ 32 w 32"/>
                <a:gd name="T21" fmla="*/ 52 h 56"/>
                <a:gd name="T22" fmla="*/ 32 w 32"/>
                <a:gd name="T23" fmla="*/ 0 h 56"/>
                <a:gd name="T24" fmla="*/ 24 w 32"/>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6">
                  <a:moveTo>
                    <a:pt x="24" y="0"/>
                  </a:moveTo>
                  <a:cubicBezTo>
                    <a:pt x="24" y="46"/>
                    <a:pt x="24" y="46"/>
                    <a:pt x="24" y="46"/>
                  </a:cubicBezTo>
                  <a:cubicBezTo>
                    <a:pt x="8" y="38"/>
                    <a:pt x="8" y="38"/>
                    <a:pt x="8" y="38"/>
                  </a:cubicBezTo>
                  <a:cubicBezTo>
                    <a:pt x="8" y="20"/>
                    <a:pt x="8" y="20"/>
                    <a:pt x="8" y="20"/>
                  </a:cubicBezTo>
                  <a:cubicBezTo>
                    <a:pt x="0" y="20"/>
                    <a:pt x="0" y="20"/>
                    <a:pt x="0" y="20"/>
                  </a:cubicBezTo>
                  <a:cubicBezTo>
                    <a:pt x="0" y="40"/>
                    <a:pt x="0" y="40"/>
                    <a:pt x="0" y="40"/>
                  </a:cubicBezTo>
                  <a:cubicBezTo>
                    <a:pt x="0" y="42"/>
                    <a:pt x="1" y="43"/>
                    <a:pt x="2" y="44"/>
                  </a:cubicBezTo>
                  <a:cubicBezTo>
                    <a:pt x="26" y="56"/>
                    <a:pt x="26" y="56"/>
                    <a:pt x="26" y="56"/>
                  </a:cubicBezTo>
                  <a:cubicBezTo>
                    <a:pt x="27" y="56"/>
                    <a:pt x="27" y="56"/>
                    <a:pt x="28" y="56"/>
                  </a:cubicBezTo>
                  <a:cubicBezTo>
                    <a:pt x="29" y="56"/>
                    <a:pt x="29" y="56"/>
                    <a:pt x="30" y="55"/>
                  </a:cubicBezTo>
                  <a:cubicBezTo>
                    <a:pt x="31" y="55"/>
                    <a:pt x="32" y="53"/>
                    <a:pt x="32" y="52"/>
                  </a:cubicBezTo>
                  <a:cubicBezTo>
                    <a:pt x="32" y="0"/>
                    <a:pt x="32" y="0"/>
                    <a:pt x="32" y="0"/>
                  </a:cubicBezTo>
                  <a:lnTo>
                    <a:pt x="24"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2" name="Freeform 154"/>
            <p:cNvSpPr>
              <a:spLocks/>
            </p:cNvSpPr>
            <p:nvPr/>
          </p:nvSpPr>
          <p:spPr bwMode="auto">
            <a:xfrm>
              <a:off x="11796713" y="4889500"/>
              <a:ext cx="215900" cy="325437"/>
            </a:xfrm>
            <a:custGeom>
              <a:avLst/>
              <a:gdLst>
                <a:gd name="T0" fmla="*/ 63 w 64"/>
                <a:gd name="T1" fmla="*/ 38 h 96"/>
                <a:gd name="T2" fmla="*/ 35 w 64"/>
                <a:gd name="T3" fmla="*/ 2 h 96"/>
                <a:gd name="T4" fmla="*/ 29 w 64"/>
                <a:gd name="T5" fmla="*/ 2 h 96"/>
                <a:gd name="T6" fmla="*/ 1 w 64"/>
                <a:gd name="T7" fmla="*/ 38 h 96"/>
                <a:gd name="T8" fmla="*/ 0 w 64"/>
                <a:gd name="T9" fmla="*/ 42 h 96"/>
                <a:gd name="T10" fmla="*/ 4 w 64"/>
                <a:gd name="T11" fmla="*/ 44 h 96"/>
                <a:gd name="T12" fmla="*/ 16 w 64"/>
                <a:gd name="T13" fmla="*/ 44 h 96"/>
                <a:gd name="T14" fmla="*/ 16 w 64"/>
                <a:gd name="T15" fmla="*/ 92 h 96"/>
                <a:gd name="T16" fmla="*/ 24 w 64"/>
                <a:gd name="T17" fmla="*/ 92 h 96"/>
                <a:gd name="T18" fmla="*/ 24 w 64"/>
                <a:gd name="T19" fmla="*/ 40 h 96"/>
                <a:gd name="T20" fmla="*/ 20 w 64"/>
                <a:gd name="T21" fmla="*/ 36 h 96"/>
                <a:gd name="T22" fmla="*/ 12 w 64"/>
                <a:gd name="T23" fmla="*/ 36 h 96"/>
                <a:gd name="T24" fmla="*/ 32 w 64"/>
                <a:gd name="T25" fmla="*/ 11 h 96"/>
                <a:gd name="T26" fmla="*/ 52 w 64"/>
                <a:gd name="T27" fmla="*/ 36 h 96"/>
                <a:gd name="T28" fmla="*/ 44 w 64"/>
                <a:gd name="T29" fmla="*/ 36 h 96"/>
                <a:gd name="T30" fmla="*/ 40 w 64"/>
                <a:gd name="T31" fmla="*/ 40 h 96"/>
                <a:gd name="T32" fmla="*/ 40 w 64"/>
                <a:gd name="T33" fmla="*/ 96 h 96"/>
                <a:gd name="T34" fmla="*/ 48 w 64"/>
                <a:gd name="T35" fmla="*/ 96 h 96"/>
                <a:gd name="T36" fmla="*/ 48 w 64"/>
                <a:gd name="T37" fmla="*/ 44 h 96"/>
                <a:gd name="T38" fmla="*/ 60 w 64"/>
                <a:gd name="T39" fmla="*/ 44 h 96"/>
                <a:gd name="T40" fmla="*/ 64 w 64"/>
                <a:gd name="T41" fmla="*/ 42 h 96"/>
                <a:gd name="T42" fmla="*/ 63 w 64"/>
                <a:gd name="T43" fmla="*/ 3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96">
                  <a:moveTo>
                    <a:pt x="63" y="38"/>
                  </a:moveTo>
                  <a:cubicBezTo>
                    <a:pt x="35" y="2"/>
                    <a:pt x="35" y="2"/>
                    <a:pt x="35" y="2"/>
                  </a:cubicBezTo>
                  <a:cubicBezTo>
                    <a:pt x="34" y="0"/>
                    <a:pt x="30" y="0"/>
                    <a:pt x="29" y="2"/>
                  </a:cubicBezTo>
                  <a:cubicBezTo>
                    <a:pt x="1" y="38"/>
                    <a:pt x="1" y="38"/>
                    <a:pt x="1" y="38"/>
                  </a:cubicBezTo>
                  <a:cubicBezTo>
                    <a:pt x="0" y="39"/>
                    <a:pt x="0" y="40"/>
                    <a:pt x="0" y="42"/>
                  </a:cubicBezTo>
                  <a:cubicBezTo>
                    <a:pt x="1" y="43"/>
                    <a:pt x="2" y="44"/>
                    <a:pt x="4" y="44"/>
                  </a:cubicBezTo>
                  <a:cubicBezTo>
                    <a:pt x="16" y="44"/>
                    <a:pt x="16" y="44"/>
                    <a:pt x="16" y="44"/>
                  </a:cubicBezTo>
                  <a:cubicBezTo>
                    <a:pt x="16" y="92"/>
                    <a:pt x="16" y="92"/>
                    <a:pt x="16" y="92"/>
                  </a:cubicBezTo>
                  <a:cubicBezTo>
                    <a:pt x="24" y="92"/>
                    <a:pt x="24" y="92"/>
                    <a:pt x="24" y="92"/>
                  </a:cubicBezTo>
                  <a:cubicBezTo>
                    <a:pt x="24" y="40"/>
                    <a:pt x="24" y="40"/>
                    <a:pt x="24" y="40"/>
                  </a:cubicBezTo>
                  <a:cubicBezTo>
                    <a:pt x="24" y="38"/>
                    <a:pt x="22" y="36"/>
                    <a:pt x="20" y="36"/>
                  </a:cubicBezTo>
                  <a:cubicBezTo>
                    <a:pt x="12" y="36"/>
                    <a:pt x="12" y="36"/>
                    <a:pt x="12" y="36"/>
                  </a:cubicBezTo>
                  <a:cubicBezTo>
                    <a:pt x="32" y="11"/>
                    <a:pt x="32" y="11"/>
                    <a:pt x="32" y="11"/>
                  </a:cubicBezTo>
                  <a:cubicBezTo>
                    <a:pt x="52" y="36"/>
                    <a:pt x="52" y="36"/>
                    <a:pt x="52" y="36"/>
                  </a:cubicBezTo>
                  <a:cubicBezTo>
                    <a:pt x="44" y="36"/>
                    <a:pt x="44" y="36"/>
                    <a:pt x="44" y="36"/>
                  </a:cubicBezTo>
                  <a:cubicBezTo>
                    <a:pt x="42" y="36"/>
                    <a:pt x="40" y="38"/>
                    <a:pt x="40" y="40"/>
                  </a:cubicBezTo>
                  <a:cubicBezTo>
                    <a:pt x="40" y="96"/>
                    <a:pt x="40" y="96"/>
                    <a:pt x="40" y="96"/>
                  </a:cubicBezTo>
                  <a:cubicBezTo>
                    <a:pt x="48" y="96"/>
                    <a:pt x="48" y="96"/>
                    <a:pt x="48" y="96"/>
                  </a:cubicBezTo>
                  <a:cubicBezTo>
                    <a:pt x="48" y="44"/>
                    <a:pt x="48" y="44"/>
                    <a:pt x="48" y="44"/>
                  </a:cubicBezTo>
                  <a:cubicBezTo>
                    <a:pt x="60" y="44"/>
                    <a:pt x="60" y="44"/>
                    <a:pt x="60" y="44"/>
                  </a:cubicBezTo>
                  <a:cubicBezTo>
                    <a:pt x="62" y="44"/>
                    <a:pt x="63" y="43"/>
                    <a:pt x="64" y="42"/>
                  </a:cubicBezTo>
                  <a:cubicBezTo>
                    <a:pt x="64" y="40"/>
                    <a:pt x="64" y="39"/>
                    <a:pt x="63"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3" name="Freeform 155"/>
            <p:cNvSpPr>
              <a:spLocks/>
            </p:cNvSpPr>
            <p:nvPr/>
          </p:nvSpPr>
          <p:spPr bwMode="auto">
            <a:xfrm>
              <a:off x="11850688" y="5146675"/>
              <a:ext cx="296863" cy="217487"/>
            </a:xfrm>
            <a:custGeom>
              <a:avLst/>
              <a:gdLst>
                <a:gd name="T0" fmla="*/ 48 w 88"/>
                <a:gd name="T1" fmla="*/ 64 h 64"/>
                <a:gd name="T2" fmla="*/ 46 w 88"/>
                <a:gd name="T3" fmla="*/ 64 h 64"/>
                <a:gd name="T4" fmla="*/ 44 w 88"/>
                <a:gd name="T5" fmla="*/ 60 h 64"/>
                <a:gd name="T6" fmla="*/ 44 w 88"/>
                <a:gd name="T7" fmla="*/ 48 h 64"/>
                <a:gd name="T8" fmla="*/ 4 w 88"/>
                <a:gd name="T9" fmla="*/ 48 h 64"/>
                <a:gd name="T10" fmla="*/ 0 w 88"/>
                <a:gd name="T11" fmla="*/ 44 h 64"/>
                <a:gd name="T12" fmla="*/ 4 w 88"/>
                <a:gd name="T13" fmla="*/ 40 h 64"/>
                <a:gd name="T14" fmla="*/ 48 w 88"/>
                <a:gd name="T15" fmla="*/ 40 h 64"/>
                <a:gd name="T16" fmla="*/ 52 w 88"/>
                <a:gd name="T17" fmla="*/ 44 h 64"/>
                <a:gd name="T18" fmla="*/ 52 w 88"/>
                <a:gd name="T19" fmla="*/ 52 h 64"/>
                <a:gd name="T20" fmla="*/ 77 w 88"/>
                <a:gd name="T21" fmla="*/ 32 h 64"/>
                <a:gd name="T22" fmla="*/ 52 w 88"/>
                <a:gd name="T23" fmla="*/ 12 h 64"/>
                <a:gd name="T24" fmla="*/ 52 w 88"/>
                <a:gd name="T25" fmla="*/ 20 h 64"/>
                <a:gd name="T26" fmla="*/ 48 w 88"/>
                <a:gd name="T27" fmla="*/ 24 h 64"/>
                <a:gd name="T28" fmla="*/ 4 w 88"/>
                <a:gd name="T29" fmla="*/ 24 h 64"/>
                <a:gd name="T30" fmla="*/ 0 w 88"/>
                <a:gd name="T31" fmla="*/ 20 h 64"/>
                <a:gd name="T32" fmla="*/ 4 w 88"/>
                <a:gd name="T33" fmla="*/ 16 h 64"/>
                <a:gd name="T34" fmla="*/ 44 w 88"/>
                <a:gd name="T35" fmla="*/ 16 h 64"/>
                <a:gd name="T36" fmla="*/ 44 w 88"/>
                <a:gd name="T37" fmla="*/ 4 h 64"/>
                <a:gd name="T38" fmla="*/ 46 w 88"/>
                <a:gd name="T39" fmla="*/ 0 h 64"/>
                <a:gd name="T40" fmla="*/ 50 w 88"/>
                <a:gd name="T41" fmla="*/ 1 h 64"/>
                <a:gd name="T42" fmla="*/ 86 w 88"/>
                <a:gd name="T43" fmla="*/ 29 h 64"/>
                <a:gd name="T44" fmla="*/ 88 w 88"/>
                <a:gd name="T45" fmla="*/ 32 h 64"/>
                <a:gd name="T46" fmla="*/ 86 w 88"/>
                <a:gd name="T47" fmla="*/ 35 h 64"/>
                <a:gd name="T48" fmla="*/ 50 w 88"/>
                <a:gd name="T49" fmla="*/ 63 h 64"/>
                <a:gd name="T50" fmla="*/ 48 w 88"/>
                <a:gd name="T5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64">
                  <a:moveTo>
                    <a:pt x="48" y="64"/>
                  </a:moveTo>
                  <a:cubicBezTo>
                    <a:pt x="47" y="64"/>
                    <a:pt x="47" y="64"/>
                    <a:pt x="46" y="64"/>
                  </a:cubicBezTo>
                  <a:cubicBezTo>
                    <a:pt x="45" y="63"/>
                    <a:pt x="44" y="62"/>
                    <a:pt x="44" y="60"/>
                  </a:cubicBezTo>
                  <a:cubicBezTo>
                    <a:pt x="44" y="48"/>
                    <a:pt x="44" y="48"/>
                    <a:pt x="44" y="48"/>
                  </a:cubicBezTo>
                  <a:cubicBezTo>
                    <a:pt x="4" y="48"/>
                    <a:pt x="4" y="48"/>
                    <a:pt x="4" y="48"/>
                  </a:cubicBezTo>
                  <a:cubicBezTo>
                    <a:pt x="2" y="48"/>
                    <a:pt x="0" y="46"/>
                    <a:pt x="0" y="44"/>
                  </a:cubicBezTo>
                  <a:cubicBezTo>
                    <a:pt x="0" y="42"/>
                    <a:pt x="2" y="40"/>
                    <a:pt x="4" y="40"/>
                  </a:cubicBezTo>
                  <a:cubicBezTo>
                    <a:pt x="48" y="40"/>
                    <a:pt x="48" y="40"/>
                    <a:pt x="48" y="40"/>
                  </a:cubicBezTo>
                  <a:cubicBezTo>
                    <a:pt x="50" y="40"/>
                    <a:pt x="52" y="42"/>
                    <a:pt x="52" y="44"/>
                  </a:cubicBezTo>
                  <a:cubicBezTo>
                    <a:pt x="52" y="52"/>
                    <a:pt x="52" y="52"/>
                    <a:pt x="52" y="52"/>
                  </a:cubicBezTo>
                  <a:cubicBezTo>
                    <a:pt x="77" y="32"/>
                    <a:pt x="77" y="32"/>
                    <a:pt x="77" y="32"/>
                  </a:cubicBezTo>
                  <a:cubicBezTo>
                    <a:pt x="52" y="12"/>
                    <a:pt x="52" y="12"/>
                    <a:pt x="52" y="12"/>
                  </a:cubicBezTo>
                  <a:cubicBezTo>
                    <a:pt x="52" y="20"/>
                    <a:pt x="52" y="20"/>
                    <a:pt x="52" y="20"/>
                  </a:cubicBezTo>
                  <a:cubicBezTo>
                    <a:pt x="52" y="22"/>
                    <a:pt x="50" y="24"/>
                    <a:pt x="48" y="24"/>
                  </a:cubicBezTo>
                  <a:cubicBezTo>
                    <a:pt x="4" y="24"/>
                    <a:pt x="4" y="24"/>
                    <a:pt x="4" y="24"/>
                  </a:cubicBezTo>
                  <a:cubicBezTo>
                    <a:pt x="2" y="24"/>
                    <a:pt x="0" y="22"/>
                    <a:pt x="0" y="20"/>
                  </a:cubicBezTo>
                  <a:cubicBezTo>
                    <a:pt x="0" y="18"/>
                    <a:pt x="2" y="16"/>
                    <a:pt x="4" y="16"/>
                  </a:cubicBezTo>
                  <a:cubicBezTo>
                    <a:pt x="44" y="16"/>
                    <a:pt x="44" y="16"/>
                    <a:pt x="44" y="16"/>
                  </a:cubicBezTo>
                  <a:cubicBezTo>
                    <a:pt x="44" y="4"/>
                    <a:pt x="44" y="4"/>
                    <a:pt x="44" y="4"/>
                  </a:cubicBezTo>
                  <a:cubicBezTo>
                    <a:pt x="44" y="2"/>
                    <a:pt x="45" y="1"/>
                    <a:pt x="46" y="0"/>
                  </a:cubicBezTo>
                  <a:cubicBezTo>
                    <a:pt x="48" y="0"/>
                    <a:pt x="49" y="0"/>
                    <a:pt x="50" y="1"/>
                  </a:cubicBezTo>
                  <a:cubicBezTo>
                    <a:pt x="86" y="29"/>
                    <a:pt x="86" y="29"/>
                    <a:pt x="86" y="29"/>
                  </a:cubicBezTo>
                  <a:cubicBezTo>
                    <a:pt x="87" y="30"/>
                    <a:pt x="88" y="31"/>
                    <a:pt x="88" y="32"/>
                  </a:cubicBezTo>
                  <a:cubicBezTo>
                    <a:pt x="88" y="33"/>
                    <a:pt x="87" y="34"/>
                    <a:pt x="86" y="35"/>
                  </a:cubicBezTo>
                  <a:cubicBezTo>
                    <a:pt x="50" y="63"/>
                    <a:pt x="50" y="63"/>
                    <a:pt x="50" y="63"/>
                  </a:cubicBezTo>
                  <a:cubicBezTo>
                    <a:pt x="50" y="64"/>
                    <a:pt x="49" y="64"/>
                    <a:pt x="48"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194" name="Freeform 5">
            <a:extLst>
              <a:ext uri="{C183D7F6-B498-43B3-948B-1728B52AA6E4}">
                <adec:decorative xmlns:adec="http://schemas.microsoft.com/office/drawing/2017/decorative" val="1"/>
              </a:ext>
            </a:extLst>
          </p:cNvPr>
          <p:cNvSpPr>
            <a:spLocks noEditPoints="1"/>
          </p:cNvSpPr>
          <p:nvPr/>
        </p:nvSpPr>
        <p:spPr bwMode="auto">
          <a:xfrm>
            <a:off x="5979718" y="3369784"/>
            <a:ext cx="545127" cy="613189"/>
          </a:xfrm>
          <a:custGeom>
            <a:avLst/>
            <a:gdLst>
              <a:gd name="T0" fmla="*/ 279 w 630"/>
              <a:gd name="T1" fmla="*/ 0 h 706"/>
              <a:gd name="T2" fmla="*/ 302 w 630"/>
              <a:gd name="T3" fmla="*/ 0 h 706"/>
              <a:gd name="T4" fmla="*/ 302 w 630"/>
              <a:gd name="T5" fmla="*/ 57 h 706"/>
              <a:gd name="T6" fmla="*/ 327 w 630"/>
              <a:gd name="T7" fmla="*/ 57 h 706"/>
              <a:gd name="T8" fmla="*/ 487 w 630"/>
              <a:gd name="T9" fmla="*/ 57 h 706"/>
              <a:gd name="T10" fmla="*/ 509 w 630"/>
              <a:gd name="T11" fmla="*/ 79 h 706"/>
              <a:gd name="T12" fmla="*/ 509 w 630"/>
              <a:gd name="T13" fmla="*/ 142 h 706"/>
              <a:gd name="T14" fmla="*/ 607 w 630"/>
              <a:gd name="T15" fmla="*/ 142 h 706"/>
              <a:gd name="T16" fmla="*/ 627 w 630"/>
              <a:gd name="T17" fmla="*/ 150 h 706"/>
              <a:gd name="T18" fmla="*/ 621 w 630"/>
              <a:gd name="T19" fmla="*/ 169 h 706"/>
              <a:gd name="T20" fmla="*/ 572 w 630"/>
              <a:gd name="T21" fmla="*/ 245 h 706"/>
              <a:gd name="T22" fmla="*/ 622 w 630"/>
              <a:gd name="T23" fmla="*/ 322 h 706"/>
              <a:gd name="T24" fmla="*/ 627 w 630"/>
              <a:gd name="T25" fmla="*/ 342 h 706"/>
              <a:gd name="T26" fmla="*/ 608 w 630"/>
              <a:gd name="T27" fmla="*/ 349 h 706"/>
              <a:gd name="T28" fmla="*/ 420 w 630"/>
              <a:gd name="T29" fmla="*/ 349 h 706"/>
              <a:gd name="T30" fmla="*/ 399 w 630"/>
              <a:gd name="T31" fmla="*/ 328 h 706"/>
              <a:gd name="T32" fmla="*/ 399 w 630"/>
              <a:gd name="T33" fmla="*/ 264 h 706"/>
              <a:gd name="T34" fmla="*/ 303 w 630"/>
              <a:gd name="T35" fmla="*/ 264 h 706"/>
              <a:gd name="T36" fmla="*/ 302 w 630"/>
              <a:gd name="T37" fmla="*/ 357 h 706"/>
              <a:gd name="T38" fmla="*/ 334 w 630"/>
              <a:gd name="T39" fmla="*/ 437 h 706"/>
              <a:gd name="T40" fmla="*/ 567 w 630"/>
              <a:gd name="T41" fmla="*/ 671 h 706"/>
              <a:gd name="T42" fmla="*/ 578 w 630"/>
              <a:gd name="T43" fmla="*/ 683 h 706"/>
              <a:gd name="T44" fmla="*/ 568 w 630"/>
              <a:gd name="T45" fmla="*/ 705 h 706"/>
              <a:gd name="T46" fmla="*/ 554 w 630"/>
              <a:gd name="T47" fmla="*/ 705 h 706"/>
              <a:gd name="T48" fmla="*/ 28 w 630"/>
              <a:gd name="T49" fmla="*/ 705 h 706"/>
              <a:gd name="T50" fmla="*/ 16 w 630"/>
              <a:gd name="T51" fmla="*/ 705 h 706"/>
              <a:gd name="T52" fmla="*/ 1 w 630"/>
              <a:gd name="T53" fmla="*/ 698 h 706"/>
              <a:gd name="T54" fmla="*/ 7 w 630"/>
              <a:gd name="T55" fmla="*/ 681 h 706"/>
              <a:gd name="T56" fmla="*/ 88 w 630"/>
              <a:gd name="T57" fmla="*/ 597 h 706"/>
              <a:gd name="T58" fmla="*/ 264 w 630"/>
              <a:gd name="T59" fmla="*/ 418 h 706"/>
              <a:gd name="T60" fmla="*/ 280 w 630"/>
              <a:gd name="T61" fmla="*/ 381 h 706"/>
              <a:gd name="T62" fmla="*/ 279 w 630"/>
              <a:gd name="T63" fmla="*/ 21 h 706"/>
              <a:gd name="T64" fmla="*/ 279 w 630"/>
              <a:gd name="T65" fmla="*/ 0 h 706"/>
              <a:gd name="T66" fmla="*/ 444 w 630"/>
              <a:gd name="T67" fmla="*/ 579 h 706"/>
              <a:gd name="T68" fmla="*/ 293 w 630"/>
              <a:gd name="T69" fmla="*/ 434 h 706"/>
              <a:gd name="T70" fmla="*/ 141 w 630"/>
              <a:gd name="T71" fmla="*/ 579 h 706"/>
              <a:gd name="T72" fmla="*/ 207 w 630"/>
              <a:gd name="T73" fmla="*/ 626 h 706"/>
              <a:gd name="T74" fmla="*/ 276 w 630"/>
              <a:gd name="T75" fmla="*/ 577 h 706"/>
              <a:gd name="T76" fmla="*/ 308 w 630"/>
              <a:gd name="T77" fmla="*/ 577 h 706"/>
              <a:gd name="T78" fmla="*/ 378 w 630"/>
              <a:gd name="T79" fmla="*/ 626 h 706"/>
              <a:gd name="T80" fmla="*/ 444 w 630"/>
              <a:gd name="T81" fmla="*/ 579 h 706"/>
              <a:gd name="T82" fmla="*/ 304 w 630"/>
              <a:gd name="T83" fmla="*/ 238 h 706"/>
              <a:gd name="T84" fmla="*/ 485 w 630"/>
              <a:gd name="T85" fmla="*/ 238 h 706"/>
              <a:gd name="T86" fmla="*/ 485 w 630"/>
              <a:gd name="T87" fmla="*/ 81 h 706"/>
              <a:gd name="T88" fmla="*/ 304 w 630"/>
              <a:gd name="T89" fmla="*/ 81 h 706"/>
              <a:gd name="T90" fmla="*/ 304 w 630"/>
              <a:gd name="T91" fmla="*/ 238 h 706"/>
              <a:gd name="T92" fmla="*/ 595 w 630"/>
              <a:gd name="T93" fmla="*/ 325 h 706"/>
              <a:gd name="T94" fmla="*/ 559 w 630"/>
              <a:gd name="T95" fmla="*/ 270 h 706"/>
              <a:gd name="T96" fmla="*/ 559 w 630"/>
              <a:gd name="T97" fmla="*/ 221 h 706"/>
              <a:gd name="T98" fmla="*/ 594 w 630"/>
              <a:gd name="T99" fmla="*/ 167 h 706"/>
              <a:gd name="T100" fmla="*/ 509 w 630"/>
              <a:gd name="T101" fmla="*/ 167 h 706"/>
              <a:gd name="T102" fmla="*/ 509 w 630"/>
              <a:gd name="T103" fmla="*/ 236 h 706"/>
              <a:gd name="T104" fmla="*/ 495 w 630"/>
              <a:gd name="T105" fmla="*/ 271 h 706"/>
              <a:gd name="T106" fmla="*/ 439 w 630"/>
              <a:gd name="T107" fmla="*/ 325 h 706"/>
              <a:gd name="T108" fmla="*/ 595 w 630"/>
              <a:gd name="T109" fmla="*/ 325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0" h="706">
                <a:moveTo>
                  <a:pt x="279" y="0"/>
                </a:moveTo>
                <a:cubicBezTo>
                  <a:pt x="288" y="0"/>
                  <a:pt x="294" y="0"/>
                  <a:pt x="302" y="0"/>
                </a:cubicBezTo>
                <a:cubicBezTo>
                  <a:pt x="302" y="18"/>
                  <a:pt x="302" y="36"/>
                  <a:pt x="302" y="57"/>
                </a:cubicBezTo>
                <a:cubicBezTo>
                  <a:pt x="312" y="57"/>
                  <a:pt x="320" y="57"/>
                  <a:pt x="327" y="57"/>
                </a:cubicBezTo>
                <a:cubicBezTo>
                  <a:pt x="381" y="57"/>
                  <a:pt x="434" y="57"/>
                  <a:pt x="487" y="57"/>
                </a:cubicBezTo>
                <a:cubicBezTo>
                  <a:pt x="504" y="56"/>
                  <a:pt x="510" y="62"/>
                  <a:pt x="509" y="79"/>
                </a:cubicBezTo>
                <a:cubicBezTo>
                  <a:pt x="508" y="99"/>
                  <a:pt x="509" y="120"/>
                  <a:pt x="509" y="142"/>
                </a:cubicBezTo>
                <a:cubicBezTo>
                  <a:pt x="543" y="142"/>
                  <a:pt x="575" y="142"/>
                  <a:pt x="607" y="142"/>
                </a:cubicBezTo>
                <a:cubicBezTo>
                  <a:pt x="614" y="143"/>
                  <a:pt x="623" y="145"/>
                  <a:pt x="627" y="150"/>
                </a:cubicBezTo>
                <a:cubicBezTo>
                  <a:pt x="630" y="152"/>
                  <a:pt x="625" y="163"/>
                  <a:pt x="621" y="169"/>
                </a:cubicBezTo>
                <a:cubicBezTo>
                  <a:pt x="606" y="194"/>
                  <a:pt x="589" y="219"/>
                  <a:pt x="572" y="245"/>
                </a:cubicBezTo>
                <a:cubicBezTo>
                  <a:pt x="589" y="271"/>
                  <a:pt x="606" y="296"/>
                  <a:pt x="622" y="322"/>
                </a:cubicBezTo>
                <a:cubicBezTo>
                  <a:pt x="625" y="328"/>
                  <a:pt x="629" y="337"/>
                  <a:pt x="627" y="342"/>
                </a:cubicBezTo>
                <a:cubicBezTo>
                  <a:pt x="624" y="346"/>
                  <a:pt x="615" y="349"/>
                  <a:pt x="608" y="349"/>
                </a:cubicBezTo>
                <a:cubicBezTo>
                  <a:pt x="545" y="349"/>
                  <a:pt x="483" y="349"/>
                  <a:pt x="420" y="349"/>
                </a:cubicBezTo>
                <a:cubicBezTo>
                  <a:pt x="405" y="349"/>
                  <a:pt x="398" y="344"/>
                  <a:pt x="399" y="328"/>
                </a:cubicBezTo>
                <a:cubicBezTo>
                  <a:pt x="400" y="307"/>
                  <a:pt x="399" y="287"/>
                  <a:pt x="399" y="264"/>
                </a:cubicBezTo>
                <a:cubicBezTo>
                  <a:pt x="367" y="264"/>
                  <a:pt x="337" y="264"/>
                  <a:pt x="303" y="264"/>
                </a:cubicBezTo>
                <a:cubicBezTo>
                  <a:pt x="303" y="295"/>
                  <a:pt x="305" y="327"/>
                  <a:pt x="302" y="357"/>
                </a:cubicBezTo>
                <a:cubicBezTo>
                  <a:pt x="299" y="391"/>
                  <a:pt x="311" y="414"/>
                  <a:pt x="334" y="437"/>
                </a:cubicBezTo>
                <a:cubicBezTo>
                  <a:pt x="413" y="514"/>
                  <a:pt x="490" y="593"/>
                  <a:pt x="567" y="671"/>
                </a:cubicBezTo>
                <a:cubicBezTo>
                  <a:pt x="571" y="675"/>
                  <a:pt x="575" y="679"/>
                  <a:pt x="578" y="683"/>
                </a:cubicBezTo>
                <a:cubicBezTo>
                  <a:pt x="587" y="695"/>
                  <a:pt x="583" y="703"/>
                  <a:pt x="568" y="705"/>
                </a:cubicBezTo>
                <a:cubicBezTo>
                  <a:pt x="563" y="705"/>
                  <a:pt x="559" y="705"/>
                  <a:pt x="554" y="705"/>
                </a:cubicBezTo>
                <a:cubicBezTo>
                  <a:pt x="379" y="705"/>
                  <a:pt x="203" y="705"/>
                  <a:pt x="28" y="705"/>
                </a:cubicBezTo>
                <a:cubicBezTo>
                  <a:pt x="24" y="705"/>
                  <a:pt x="20" y="706"/>
                  <a:pt x="16" y="705"/>
                </a:cubicBezTo>
                <a:cubicBezTo>
                  <a:pt x="11" y="703"/>
                  <a:pt x="2" y="701"/>
                  <a:pt x="1" y="698"/>
                </a:cubicBezTo>
                <a:cubicBezTo>
                  <a:pt x="0" y="693"/>
                  <a:pt x="3" y="685"/>
                  <a:pt x="7" y="681"/>
                </a:cubicBezTo>
                <a:cubicBezTo>
                  <a:pt x="33" y="652"/>
                  <a:pt x="61" y="625"/>
                  <a:pt x="88" y="597"/>
                </a:cubicBezTo>
                <a:cubicBezTo>
                  <a:pt x="146" y="538"/>
                  <a:pt x="205" y="477"/>
                  <a:pt x="264" y="418"/>
                </a:cubicBezTo>
                <a:cubicBezTo>
                  <a:pt x="275" y="407"/>
                  <a:pt x="280" y="397"/>
                  <a:pt x="280" y="381"/>
                </a:cubicBezTo>
                <a:cubicBezTo>
                  <a:pt x="279" y="261"/>
                  <a:pt x="279" y="141"/>
                  <a:pt x="279" y="21"/>
                </a:cubicBezTo>
                <a:cubicBezTo>
                  <a:pt x="279" y="15"/>
                  <a:pt x="279" y="8"/>
                  <a:pt x="279" y="0"/>
                </a:cubicBezTo>
                <a:close/>
                <a:moveTo>
                  <a:pt x="444" y="579"/>
                </a:moveTo>
                <a:cubicBezTo>
                  <a:pt x="391" y="528"/>
                  <a:pt x="340" y="479"/>
                  <a:pt x="293" y="434"/>
                </a:cubicBezTo>
                <a:cubicBezTo>
                  <a:pt x="244" y="480"/>
                  <a:pt x="193" y="529"/>
                  <a:pt x="141" y="579"/>
                </a:cubicBezTo>
                <a:cubicBezTo>
                  <a:pt x="164" y="595"/>
                  <a:pt x="185" y="610"/>
                  <a:pt x="207" y="626"/>
                </a:cubicBezTo>
                <a:cubicBezTo>
                  <a:pt x="231" y="609"/>
                  <a:pt x="254" y="594"/>
                  <a:pt x="276" y="577"/>
                </a:cubicBezTo>
                <a:cubicBezTo>
                  <a:pt x="288" y="568"/>
                  <a:pt x="297" y="568"/>
                  <a:pt x="308" y="577"/>
                </a:cubicBezTo>
                <a:cubicBezTo>
                  <a:pt x="331" y="593"/>
                  <a:pt x="355" y="609"/>
                  <a:pt x="378" y="626"/>
                </a:cubicBezTo>
                <a:cubicBezTo>
                  <a:pt x="400" y="611"/>
                  <a:pt x="421" y="596"/>
                  <a:pt x="444" y="579"/>
                </a:cubicBezTo>
                <a:close/>
                <a:moveTo>
                  <a:pt x="304" y="238"/>
                </a:moveTo>
                <a:cubicBezTo>
                  <a:pt x="365" y="238"/>
                  <a:pt x="424" y="238"/>
                  <a:pt x="485" y="238"/>
                </a:cubicBezTo>
                <a:cubicBezTo>
                  <a:pt x="485" y="185"/>
                  <a:pt x="485" y="134"/>
                  <a:pt x="485" y="81"/>
                </a:cubicBezTo>
                <a:cubicBezTo>
                  <a:pt x="424" y="81"/>
                  <a:pt x="364" y="81"/>
                  <a:pt x="304" y="81"/>
                </a:cubicBezTo>
                <a:cubicBezTo>
                  <a:pt x="304" y="134"/>
                  <a:pt x="304" y="185"/>
                  <a:pt x="304" y="238"/>
                </a:cubicBezTo>
                <a:close/>
                <a:moveTo>
                  <a:pt x="595" y="325"/>
                </a:moveTo>
                <a:cubicBezTo>
                  <a:pt x="582" y="304"/>
                  <a:pt x="572" y="286"/>
                  <a:pt x="559" y="270"/>
                </a:cubicBezTo>
                <a:cubicBezTo>
                  <a:pt x="546" y="253"/>
                  <a:pt x="544" y="239"/>
                  <a:pt x="559" y="221"/>
                </a:cubicBezTo>
                <a:cubicBezTo>
                  <a:pt x="572" y="205"/>
                  <a:pt x="582" y="186"/>
                  <a:pt x="594" y="167"/>
                </a:cubicBezTo>
                <a:cubicBezTo>
                  <a:pt x="565" y="167"/>
                  <a:pt x="538" y="167"/>
                  <a:pt x="509" y="167"/>
                </a:cubicBezTo>
                <a:cubicBezTo>
                  <a:pt x="509" y="191"/>
                  <a:pt x="508" y="214"/>
                  <a:pt x="509" y="236"/>
                </a:cubicBezTo>
                <a:cubicBezTo>
                  <a:pt x="510" y="251"/>
                  <a:pt x="506" y="261"/>
                  <a:pt x="495" y="271"/>
                </a:cubicBezTo>
                <a:cubicBezTo>
                  <a:pt x="477" y="287"/>
                  <a:pt x="460" y="304"/>
                  <a:pt x="439" y="325"/>
                </a:cubicBezTo>
                <a:cubicBezTo>
                  <a:pt x="494" y="325"/>
                  <a:pt x="543" y="325"/>
                  <a:pt x="595" y="325"/>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951866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B435C4-DA15-D245-9217-D11DF93B3CCC}"/>
              </a:ext>
            </a:extLst>
          </p:cNvPr>
          <p:cNvSpPr>
            <a:spLocks noGrp="1"/>
          </p:cNvSpPr>
          <p:nvPr>
            <p:ph type="body" sz="quarter" idx="13"/>
          </p:nvPr>
        </p:nvSpPr>
        <p:spPr>
          <a:xfrm>
            <a:off x="477520" y="803855"/>
            <a:ext cx="11236960" cy="4612639"/>
          </a:xfrm>
        </p:spPr>
        <p:txBody>
          <a:bodyPr/>
          <a:lstStyle/>
          <a:p>
            <a:pPr>
              <a:spcAft>
                <a:spcPts val="1200"/>
              </a:spcAft>
            </a:pPr>
            <a:r>
              <a:rPr lang="en-GB" sz="1400" b="1" dirty="0"/>
              <a:t>While previously a low priority for investment, a range of remote learning is being offered with ease of implementation key for what type of delivery is chosen</a:t>
            </a:r>
          </a:p>
          <a:p>
            <a:pPr marL="285750" indent="-285750">
              <a:spcAft>
                <a:spcPts val="1200"/>
              </a:spcAft>
              <a:buFont typeface="Arial" panose="020B0604020202020204" pitchFamily="34" charset="0"/>
              <a:buChar char="•"/>
            </a:pPr>
            <a:r>
              <a:rPr lang="en-GB" sz="1200" dirty="0"/>
              <a:t>Most schools are currently offering a range of remote learning options. This tends to be live video lessons for secondary (74%) and links to external resources for Primary (75%). </a:t>
            </a:r>
          </a:p>
          <a:p>
            <a:pPr marL="285750" indent="-285750">
              <a:spcAft>
                <a:spcPts val="1200"/>
              </a:spcAft>
              <a:buFont typeface="Arial" panose="020B0604020202020204" pitchFamily="34" charset="0"/>
              <a:buChar char="•"/>
            </a:pPr>
            <a:r>
              <a:rPr lang="en-GB" sz="1200" dirty="0"/>
              <a:t>Senior leaders are most likely to list the ‘ease of implementation’ (64%) as the key influencing key as to why a certain type of remote learning was chosen, this was followed by the benefit to learners (46%). </a:t>
            </a:r>
          </a:p>
          <a:p>
            <a:pPr marL="285750" indent="-285750">
              <a:spcAft>
                <a:spcPts val="1200"/>
              </a:spcAft>
              <a:buFont typeface="Arial" panose="020B0604020202020204" pitchFamily="34" charset="0"/>
              <a:buChar char="•"/>
            </a:pPr>
            <a:r>
              <a:rPr lang="en-GB" sz="1200" dirty="0"/>
              <a:t>Only a quarter (24%) of teachers feel their school was prioritising investment in digital learning prior to the pandemic, compared with 83% who now feel it is being prioritised. Schools rated ‘Outstanding’ by Ofsted, and Independent schools were the most likely to be prioritising investment prior to the pandemic (35% and 39% respectively). </a:t>
            </a:r>
          </a:p>
          <a:p>
            <a:pPr>
              <a:spcAft>
                <a:spcPts val="1200"/>
              </a:spcAft>
            </a:pPr>
            <a:r>
              <a:rPr lang="en-GB" sz="1400" b="1" dirty="0"/>
              <a:t>Teachers and to a lesser extent parents have been offered training to support the delivery of remote learning. But experiences vary and pupils are learning remotely on different devices and if different spaces in the home</a:t>
            </a:r>
          </a:p>
          <a:p>
            <a:pPr marL="285750" indent="-285750">
              <a:spcAft>
                <a:spcPts val="1200"/>
              </a:spcAft>
              <a:buFont typeface="Arial" panose="020B0604020202020204" pitchFamily="34" charset="0"/>
              <a:buChar char="•"/>
            </a:pPr>
            <a:r>
              <a:rPr lang="en-GB" sz="1200" dirty="0"/>
              <a:t>Overall, there has been training for teachers and pupils at most schools on the remote learning tools, and for around four in ten parents as well </a:t>
            </a:r>
          </a:p>
          <a:p>
            <a:pPr marL="285750" indent="-285750">
              <a:spcAft>
                <a:spcPts val="1200"/>
              </a:spcAft>
              <a:buFont typeface="Arial" panose="020B0604020202020204" pitchFamily="34" charset="0"/>
              <a:buChar char="•"/>
            </a:pPr>
            <a:r>
              <a:rPr lang="en-GB" sz="1200" dirty="0"/>
              <a:t>Parents report that around half (52%) of children are using their own device to connect to remote learning. This falls to 27% among primary aged children and is higher (69%) among secondary level pupils. Almost all (90%) primary pupils are learning in a shared space in the home compared with half (50%) of secondary pupils. </a:t>
            </a:r>
          </a:p>
          <a:p>
            <a:pPr marL="285750" indent="-285750">
              <a:spcAft>
                <a:spcPts val="1200"/>
              </a:spcAft>
              <a:buFont typeface="Arial" panose="020B0604020202020204" pitchFamily="34" charset="0"/>
              <a:buChar char="•"/>
            </a:pPr>
            <a:endParaRPr lang="en-GB" sz="1400" dirty="0"/>
          </a:p>
        </p:txBody>
      </p:sp>
      <p:sp>
        <p:nvSpPr>
          <p:cNvPr id="5" name="Title 4"/>
          <p:cNvSpPr>
            <a:spLocks noGrp="1"/>
          </p:cNvSpPr>
          <p:nvPr>
            <p:ph type="title"/>
          </p:nvPr>
        </p:nvSpPr>
        <p:spPr>
          <a:xfrm>
            <a:off x="477520" y="165025"/>
            <a:ext cx="10634400" cy="461665"/>
          </a:xfrm>
        </p:spPr>
        <p:txBody>
          <a:bodyPr/>
          <a:lstStyle/>
          <a:p>
            <a:r>
              <a:rPr lang="en-US" dirty="0"/>
              <a:t>Key takeaways (1) </a:t>
            </a:r>
          </a:p>
        </p:txBody>
      </p:sp>
      <p:sp>
        <p:nvSpPr>
          <p:cNvPr id="4" name="Footer Placeholder 3"/>
          <p:cNvSpPr>
            <a:spLocks noGrp="1"/>
          </p:cNvSpPr>
          <p:nvPr>
            <p:ph type="ftr" sz="quarter" idx="14"/>
          </p:nvPr>
        </p:nvSpPr>
        <p:spPr/>
        <p:txBody>
          <a:bodyPr/>
          <a:lstStyle/>
          <a:p>
            <a:endParaRPr lang="en-US" dirty="0"/>
          </a:p>
        </p:txBody>
      </p:sp>
    </p:spTree>
    <p:extLst>
      <p:ext uri="{BB962C8B-B14F-4D97-AF65-F5344CB8AC3E}">
        <p14:creationId xmlns:p14="http://schemas.microsoft.com/office/powerpoint/2010/main" val="510468877"/>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40A1FB3-94E5-4FB2-9EEC-A746ECCF52A5}"/>
              </a:ext>
            </a:extLst>
          </p:cNvPr>
          <p:cNvSpPr>
            <a:spLocks noGrp="1"/>
          </p:cNvSpPr>
          <p:nvPr>
            <p:ph type="body" sz="quarter" idx="13"/>
          </p:nvPr>
        </p:nvSpPr>
        <p:spPr>
          <a:xfrm>
            <a:off x="568049" y="846883"/>
            <a:ext cx="10634472" cy="5495109"/>
          </a:xfrm>
        </p:spPr>
        <p:txBody>
          <a:bodyPr/>
          <a:lstStyle/>
          <a:p>
            <a:pPr>
              <a:spcAft>
                <a:spcPts val="1200"/>
              </a:spcAft>
            </a:pPr>
            <a:r>
              <a:rPr lang="en-GB" sz="1400" b="1" dirty="0"/>
              <a:t>Alignment of remote learning to the curriculum being taught is a challenge and for many teachers not an easy thing to do</a:t>
            </a:r>
          </a:p>
          <a:p>
            <a:pPr marL="285750" indent="-285750">
              <a:spcAft>
                <a:spcPts val="1200"/>
              </a:spcAft>
              <a:buFont typeface="Arial" panose="020B0604020202020204" pitchFamily="34" charset="0"/>
              <a:buChar char="•"/>
            </a:pPr>
            <a:r>
              <a:rPr lang="en-GB" sz="1200" dirty="0"/>
              <a:t>The majority of teachers think that remote education has been aligned with the curriculum to an extent (80%), however less than half think this was easy to do (47%). Only half (50%) of teachers think the curriculum can be aligned completely with remote education.</a:t>
            </a:r>
          </a:p>
          <a:p>
            <a:pPr>
              <a:spcAft>
                <a:spcPts val="1200"/>
              </a:spcAft>
            </a:pPr>
            <a:r>
              <a:rPr lang="en-GB" sz="1400" b="1" dirty="0"/>
              <a:t>The vast majority of teachers feel the quality of work produced remotely is of lower quality and parents and teachers feel that pupils are not progressing as expected when learning remotely. The experiences of pupils vary by their socio-economic context but challenges exist around pupils engagement with work and negative impacts upon their motivation to learn</a:t>
            </a:r>
          </a:p>
          <a:p>
            <a:pPr marL="285750" indent="-285750">
              <a:spcAft>
                <a:spcPts val="1200"/>
              </a:spcAft>
              <a:buFont typeface="Arial" panose="020B0604020202020204" pitchFamily="34" charset="0"/>
              <a:buChar char="•"/>
            </a:pPr>
            <a:r>
              <a:rPr lang="en-GB" sz="1200" dirty="0"/>
              <a:t>Teachers are reporting overall that the quality of work produced by pupils is worse than when they are working in the classroom. </a:t>
            </a:r>
          </a:p>
          <a:p>
            <a:pPr marL="285750" indent="-285750">
              <a:spcAft>
                <a:spcPts val="1200"/>
              </a:spcAft>
              <a:buFont typeface="Arial" panose="020B0604020202020204" pitchFamily="34" charset="0"/>
              <a:buChar char="•"/>
            </a:pPr>
            <a:r>
              <a:rPr lang="en-GB" sz="1200" dirty="0"/>
              <a:t>Eight in ten teachers feel pupils are not progressing at the expected rate whilst using remote learning, this is lower in schools rated ‘Outstanding’ by Ofsted or schools with the lowest levels of FSM eligibility. </a:t>
            </a:r>
          </a:p>
          <a:p>
            <a:pPr marL="285750" indent="-285750">
              <a:spcAft>
                <a:spcPts val="1200"/>
              </a:spcAft>
              <a:buFont typeface="Arial" panose="020B0604020202020204" pitchFamily="34" charset="0"/>
              <a:buChar char="•"/>
            </a:pPr>
            <a:r>
              <a:rPr lang="en-US" sz="1200" dirty="0"/>
              <a:t>Parents are most likely to say that remote learning has had a negative impact upon their child's motivation to learn and their academic progress</a:t>
            </a:r>
          </a:p>
          <a:p>
            <a:pPr marL="285750" indent="-285750">
              <a:spcAft>
                <a:spcPts val="1200"/>
              </a:spcAft>
              <a:buFont typeface="Arial" panose="020B0604020202020204" pitchFamily="34" charset="0"/>
              <a:buChar char="•"/>
            </a:pPr>
            <a:r>
              <a:rPr lang="en-GB" sz="1200" dirty="0"/>
              <a:t>Pupils not completing work (79%) or not engaging with work (76%) are cited by teachers as the top challenges when implementing remote education.</a:t>
            </a:r>
            <a:endParaRPr lang="en-US" sz="1200" dirty="0"/>
          </a:p>
          <a:p>
            <a:pPr marL="342900" indent="-342900">
              <a:buFont typeface="Arial" panose="020B0604020202020204" pitchFamily="34" charset="0"/>
              <a:buChar char="•"/>
            </a:pPr>
            <a:endParaRPr lang="en-GB" sz="1400" dirty="0"/>
          </a:p>
          <a:p>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p:txBody>
      </p:sp>
      <p:sp>
        <p:nvSpPr>
          <p:cNvPr id="3" name="Title 4"/>
          <p:cNvSpPr>
            <a:spLocks noGrp="1"/>
          </p:cNvSpPr>
          <p:nvPr>
            <p:ph type="title"/>
          </p:nvPr>
        </p:nvSpPr>
        <p:spPr>
          <a:xfrm>
            <a:off x="477520" y="165025"/>
            <a:ext cx="10634400" cy="461665"/>
          </a:xfrm>
        </p:spPr>
        <p:txBody>
          <a:bodyPr/>
          <a:lstStyle/>
          <a:p>
            <a:r>
              <a:rPr lang="en-US" dirty="0"/>
              <a:t>Key takeaways (2) </a:t>
            </a:r>
          </a:p>
        </p:txBody>
      </p:sp>
    </p:spTree>
    <p:extLst>
      <p:ext uri="{BB962C8B-B14F-4D97-AF65-F5344CB8AC3E}">
        <p14:creationId xmlns:p14="http://schemas.microsoft.com/office/powerpoint/2010/main" val="30326507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40A1FB3-94E5-4FB2-9EEC-A746ECCF52A5}"/>
              </a:ext>
            </a:extLst>
          </p:cNvPr>
          <p:cNvSpPr>
            <a:spLocks noGrp="1"/>
          </p:cNvSpPr>
          <p:nvPr>
            <p:ph type="body" sz="quarter" idx="13"/>
          </p:nvPr>
        </p:nvSpPr>
        <p:spPr>
          <a:xfrm>
            <a:off x="568049" y="659232"/>
            <a:ext cx="10634472" cy="4119709"/>
          </a:xfrm>
        </p:spPr>
        <p:txBody>
          <a:bodyPr/>
          <a:lstStyle/>
          <a:p>
            <a:pPr>
              <a:spcAft>
                <a:spcPts val="1200"/>
              </a:spcAft>
            </a:pPr>
            <a:r>
              <a:rPr lang="en-GB" sz="1400" b="1" dirty="0"/>
              <a:t>While teachers do feel pupils can be less engaged when learning remotely, schools and pupils are interacting to monitor progress and provide feedback on work</a:t>
            </a:r>
          </a:p>
          <a:p>
            <a:pPr marL="285750" indent="-285750">
              <a:spcAft>
                <a:spcPts val="1200"/>
              </a:spcAft>
              <a:buFont typeface="Arial" panose="020B0604020202020204" pitchFamily="34" charset="0"/>
              <a:buChar char="•"/>
            </a:pPr>
            <a:r>
              <a:rPr lang="en-US" sz="1200" dirty="0"/>
              <a:t>The majority of teachers report pupils are less engaged with remote learning compared with classroom learning, with significant differences between independent and state schools.</a:t>
            </a:r>
            <a:endParaRPr lang="en-GB" sz="1200" dirty="0"/>
          </a:p>
          <a:p>
            <a:pPr marL="285750" indent="-285750">
              <a:spcAft>
                <a:spcPts val="1200"/>
              </a:spcAft>
              <a:buFont typeface="Arial" panose="020B0604020202020204" pitchFamily="34" charset="0"/>
              <a:buChar char="•"/>
            </a:pPr>
            <a:r>
              <a:rPr lang="en-GB" sz="1200" dirty="0"/>
              <a:t>Secondary school teachers are significantly more likely to monitor progress through any method compared to primary schools teachers. Overall, marking of work (61%) and assessments (54%) are the most commonly used methods to track progress. </a:t>
            </a:r>
          </a:p>
          <a:p>
            <a:pPr marL="285750" indent="-285750">
              <a:spcAft>
                <a:spcPts val="1200"/>
              </a:spcAft>
              <a:buFont typeface="Arial" panose="020B0604020202020204" pitchFamily="34" charset="0"/>
              <a:buChar char="•"/>
            </a:pPr>
            <a:r>
              <a:rPr lang="en-GB" sz="1200" dirty="0"/>
              <a:t>Close to four in five (79%) teachers report contacting pupils who are working remotely at least weekly. Independent schools are most likely to contact pupils once a day, with just under a quarter (23%) reporting this.</a:t>
            </a:r>
          </a:p>
          <a:p>
            <a:pPr marL="285750" indent="-285750">
              <a:spcAft>
                <a:spcPts val="1200"/>
              </a:spcAft>
              <a:buFont typeface="Arial" panose="020B0604020202020204" pitchFamily="34" charset="0"/>
              <a:buChar char="•"/>
            </a:pPr>
            <a:r>
              <a:rPr lang="en-GB" sz="1200" dirty="0"/>
              <a:t>However, fewer parents report schools keeping in touch this frequently, just over half (54%) report they are in touch weekly about school work, while 38% report they are in touch weekly about their child’s wellbeing.</a:t>
            </a:r>
          </a:p>
          <a:p>
            <a:pPr>
              <a:spcAft>
                <a:spcPts val="1200"/>
              </a:spcAft>
            </a:pPr>
            <a:r>
              <a:rPr lang="en-GB" sz="1400" b="1" dirty="0"/>
              <a:t>Parents have seen improvements in remote learning solutions since March but a minority of parents have been asked for feedback to improve delivery. Teachers would like more guidance and support for helping pupils with SEND learn remotely </a:t>
            </a:r>
          </a:p>
          <a:p>
            <a:pPr marL="285750" indent="-285750">
              <a:spcAft>
                <a:spcPts val="1200"/>
              </a:spcAft>
              <a:buFont typeface="Arial" panose="020B0604020202020204" pitchFamily="34" charset="0"/>
              <a:buChar char="•"/>
            </a:pPr>
            <a:r>
              <a:rPr lang="en-GB" sz="1200" dirty="0"/>
              <a:t>Four in ten (41%) parents do feel that schools remote learning solutions have improved since the March lockdown</a:t>
            </a:r>
          </a:p>
          <a:p>
            <a:pPr marL="285750" indent="-285750">
              <a:spcAft>
                <a:spcPts val="1200"/>
              </a:spcAft>
              <a:buFont typeface="Arial" panose="020B0604020202020204" pitchFamily="34" charset="0"/>
              <a:buChar char="•"/>
            </a:pPr>
            <a:r>
              <a:rPr lang="en-GB" sz="1200" dirty="0"/>
              <a:t>A fifth (20%) of parents report the school has asked for feedback on remote education from pupils, slightly more report the school has asked for feedback from parents (27%).</a:t>
            </a:r>
          </a:p>
          <a:p>
            <a:pPr marL="285750" indent="-285750">
              <a:spcAft>
                <a:spcPts val="1200"/>
              </a:spcAft>
              <a:buFont typeface="Arial" panose="020B0604020202020204" pitchFamily="34" charset="0"/>
              <a:buChar char="•"/>
            </a:pPr>
            <a:r>
              <a:rPr lang="en-GB" sz="1200" dirty="0"/>
              <a:t>Two fifths (41%) of teachers would like to see guidance or training sessions on remote learning for pupils with SEND.</a:t>
            </a:r>
          </a:p>
          <a:p>
            <a:pPr marL="285750" indent="-285750">
              <a:spcAft>
                <a:spcPts val="1200"/>
              </a:spcAft>
              <a:buFont typeface="Arial" panose="020B0604020202020204" pitchFamily="34" charset="0"/>
              <a:buChar char="•"/>
            </a:pPr>
            <a:r>
              <a:rPr lang="en-GB" sz="1200" dirty="0"/>
              <a:t>Parents see spending more time with their children and having a better understanding of what their child is learning as benefits of remote learning. </a:t>
            </a:r>
            <a:endParaRPr lang="en-GB" sz="1400" dirty="0"/>
          </a:p>
          <a:p>
            <a:pPr marL="342900" indent="-342900">
              <a:buFont typeface="Arial" panose="020B0604020202020204" pitchFamily="34" charset="0"/>
              <a:buChar char="•"/>
            </a:pPr>
            <a:endParaRPr lang="en-GB" sz="1400" dirty="0"/>
          </a:p>
          <a:p>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a:p>
        </p:txBody>
      </p:sp>
      <p:sp>
        <p:nvSpPr>
          <p:cNvPr id="3" name="Title 4"/>
          <p:cNvSpPr>
            <a:spLocks noGrp="1"/>
          </p:cNvSpPr>
          <p:nvPr>
            <p:ph type="title"/>
          </p:nvPr>
        </p:nvSpPr>
        <p:spPr>
          <a:xfrm>
            <a:off x="477520" y="165025"/>
            <a:ext cx="10634400" cy="461665"/>
          </a:xfrm>
        </p:spPr>
        <p:txBody>
          <a:bodyPr/>
          <a:lstStyle/>
          <a:p>
            <a:r>
              <a:rPr lang="en-US" dirty="0"/>
              <a:t>Key takeaways (3) </a:t>
            </a:r>
          </a:p>
        </p:txBody>
      </p:sp>
    </p:spTree>
    <p:extLst>
      <p:ext uri="{BB962C8B-B14F-4D97-AF65-F5344CB8AC3E}">
        <p14:creationId xmlns:p14="http://schemas.microsoft.com/office/powerpoint/2010/main" val="39429161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3828" y="172154"/>
            <a:ext cx="10634400" cy="830997"/>
          </a:xfrm>
        </p:spPr>
        <p:txBody>
          <a:bodyPr/>
          <a:lstStyle/>
          <a:p>
            <a:r>
              <a:rPr lang="en-GB" dirty="0"/>
              <a:t>Success with remote learning is dependent on the student, parent and teacher being provided with effective training and access to the tech</a:t>
            </a:r>
          </a:p>
        </p:txBody>
      </p:sp>
      <p:sp>
        <p:nvSpPr>
          <p:cNvPr id="7" name="Freeform 6"/>
          <p:cNvSpPr/>
          <p:nvPr/>
        </p:nvSpPr>
        <p:spPr>
          <a:xfrm>
            <a:off x="751607" y="1311469"/>
            <a:ext cx="3276000" cy="625616"/>
          </a:xfrm>
          <a:custGeom>
            <a:avLst/>
            <a:gdLst>
              <a:gd name="connsiteX0" fmla="*/ 0 w 1918106"/>
              <a:gd name="connsiteY0" fmla="*/ 0 h 492414"/>
              <a:gd name="connsiteX1" fmla="*/ 1918106 w 1918106"/>
              <a:gd name="connsiteY1" fmla="*/ 0 h 492414"/>
              <a:gd name="connsiteX2" fmla="*/ 1918106 w 1918106"/>
              <a:gd name="connsiteY2" fmla="*/ 376969 h 492414"/>
              <a:gd name="connsiteX3" fmla="*/ 1026012 w 1918106"/>
              <a:gd name="connsiteY3" fmla="*/ 376969 h 492414"/>
              <a:gd name="connsiteX4" fmla="*/ 959054 w 1918106"/>
              <a:gd name="connsiteY4" fmla="*/ 492414 h 492414"/>
              <a:gd name="connsiteX5" fmla="*/ 892096 w 1918106"/>
              <a:gd name="connsiteY5" fmla="*/ 376969 h 492414"/>
              <a:gd name="connsiteX6" fmla="*/ 0 w 1918106"/>
              <a:gd name="connsiteY6" fmla="*/ 376969 h 492414"/>
              <a:gd name="connsiteX0" fmla="*/ 0 w 1918106"/>
              <a:gd name="connsiteY0" fmla="*/ 0 h 387884"/>
              <a:gd name="connsiteX1" fmla="*/ 1918106 w 1918106"/>
              <a:gd name="connsiteY1" fmla="*/ 0 h 387884"/>
              <a:gd name="connsiteX2" fmla="*/ 1918106 w 1918106"/>
              <a:gd name="connsiteY2" fmla="*/ 376969 h 387884"/>
              <a:gd name="connsiteX3" fmla="*/ 1026012 w 1918106"/>
              <a:gd name="connsiteY3" fmla="*/ 376969 h 387884"/>
              <a:gd name="connsiteX4" fmla="*/ 963231 w 1918106"/>
              <a:gd name="connsiteY4" fmla="*/ 387884 h 387884"/>
              <a:gd name="connsiteX5" fmla="*/ 892096 w 1918106"/>
              <a:gd name="connsiteY5" fmla="*/ 376969 h 387884"/>
              <a:gd name="connsiteX6" fmla="*/ 0 w 1918106"/>
              <a:gd name="connsiteY6" fmla="*/ 376969 h 387884"/>
              <a:gd name="connsiteX7" fmla="*/ 0 w 1918106"/>
              <a:gd name="connsiteY7" fmla="*/ 0 h 387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18106" h="387884">
                <a:moveTo>
                  <a:pt x="0" y="0"/>
                </a:moveTo>
                <a:lnTo>
                  <a:pt x="1918106" y="0"/>
                </a:lnTo>
                <a:lnTo>
                  <a:pt x="1918106" y="376969"/>
                </a:lnTo>
                <a:lnTo>
                  <a:pt x="1026012" y="376969"/>
                </a:lnTo>
                <a:lnTo>
                  <a:pt x="963231" y="387884"/>
                </a:lnTo>
                <a:lnTo>
                  <a:pt x="892096" y="376969"/>
                </a:lnTo>
                <a:lnTo>
                  <a:pt x="0" y="376969"/>
                </a:lnTo>
                <a:lnTo>
                  <a:pt x="0" y="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lstStyle/>
          <a:p>
            <a:pPr algn="ctr"/>
            <a:r>
              <a:rPr lang="en-GB" b="1" dirty="0">
                <a:solidFill>
                  <a:schemeClr val="bg1"/>
                </a:solidFill>
                <a:latin typeface="+mj-lt"/>
              </a:rPr>
              <a:t>Where it doesn’t work..</a:t>
            </a:r>
          </a:p>
        </p:txBody>
      </p:sp>
      <p:sp>
        <p:nvSpPr>
          <p:cNvPr id="6" name="Rectangle 5"/>
          <p:cNvSpPr>
            <a:spLocks noChangeAspect="1"/>
          </p:cNvSpPr>
          <p:nvPr/>
        </p:nvSpPr>
        <p:spPr>
          <a:xfrm>
            <a:off x="778317" y="2324671"/>
            <a:ext cx="3269669" cy="372867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rmAutofit/>
          </a:bodyPr>
          <a:lstStyle/>
          <a:p>
            <a:pPr marL="285750" indent="-285750">
              <a:buFont typeface="Arial" panose="020B0604020202020204" pitchFamily="34" charset="0"/>
              <a:buChar char="•"/>
            </a:pPr>
            <a:r>
              <a:rPr lang="en-US" sz="1400" dirty="0">
                <a:solidFill>
                  <a:schemeClr val="tx1"/>
                </a:solidFill>
              </a:rPr>
              <a:t>Live lessons (esp. if no video) were generally not felt to be a success due to the lack of </a:t>
            </a:r>
            <a:r>
              <a:rPr lang="en-US" sz="1400" b="1" dirty="0">
                <a:solidFill>
                  <a:schemeClr val="tx1"/>
                </a:solidFill>
              </a:rPr>
              <a:t>interaction</a:t>
            </a:r>
            <a:r>
              <a:rPr lang="en-US" sz="1400" dirty="0">
                <a:solidFill>
                  <a:schemeClr val="tx1"/>
                </a:solidFill>
              </a:rPr>
              <a:t> and </a:t>
            </a:r>
            <a:r>
              <a:rPr lang="en-US" sz="1400" b="1" dirty="0">
                <a:solidFill>
                  <a:schemeClr val="tx1"/>
                </a:solidFill>
              </a:rPr>
              <a:t>flexibility</a:t>
            </a:r>
            <a:r>
              <a:rPr lang="en-US" sz="1400" dirty="0">
                <a:solidFill>
                  <a:schemeClr val="tx1"/>
                </a:solidFill>
              </a:rPr>
              <a:t>, plus </a:t>
            </a:r>
            <a:r>
              <a:rPr lang="en-US" sz="1400" b="1" dirty="0">
                <a:solidFill>
                  <a:schemeClr val="tx1"/>
                </a:solidFill>
              </a:rPr>
              <a:t>safeguarding</a:t>
            </a:r>
            <a:r>
              <a:rPr lang="en-US" sz="1400" dirty="0">
                <a:solidFill>
                  <a:schemeClr val="tx1"/>
                </a:solidFill>
              </a:rPr>
              <a:t> issues. </a:t>
            </a:r>
          </a:p>
          <a:p>
            <a:pPr marL="285750" indent="-285750">
              <a:buFont typeface="Arial" panose="020B0604020202020204" pitchFamily="34" charset="0"/>
              <a:buChar char="•"/>
            </a:pPr>
            <a:r>
              <a:rPr lang="en-US" sz="1400" b="1" dirty="0">
                <a:solidFill>
                  <a:schemeClr val="tx1"/>
                </a:solidFill>
              </a:rPr>
              <a:t>Practical</a:t>
            </a:r>
            <a:r>
              <a:rPr lang="en-US" sz="1400" dirty="0">
                <a:solidFill>
                  <a:schemeClr val="tx1"/>
                </a:solidFill>
              </a:rPr>
              <a:t> subjects and more complex subjects (e.g. Science) are particularly difficult to teach online. </a:t>
            </a:r>
          </a:p>
          <a:p>
            <a:pPr marL="285750" indent="-285750">
              <a:buFont typeface="Arial" panose="020B0604020202020204" pitchFamily="34" charset="0"/>
              <a:buChar char="•"/>
            </a:pPr>
            <a:r>
              <a:rPr lang="en-US" sz="1400" dirty="0">
                <a:solidFill>
                  <a:schemeClr val="tx1"/>
                </a:solidFill>
              </a:rPr>
              <a:t>Many believe that primary pupils and those with </a:t>
            </a:r>
            <a:r>
              <a:rPr lang="en-US" sz="1400" b="1" dirty="0">
                <a:solidFill>
                  <a:schemeClr val="tx1"/>
                </a:solidFill>
              </a:rPr>
              <a:t>complex needs </a:t>
            </a:r>
            <a:r>
              <a:rPr lang="en-US" sz="1400" dirty="0">
                <a:solidFill>
                  <a:schemeClr val="tx1"/>
                </a:solidFill>
              </a:rPr>
              <a:t>especially, require focused support in a classroom environment to truly thrive. </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p:txBody>
      </p:sp>
      <p:sp>
        <p:nvSpPr>
          <p:cNvPr id="20" name="Rectangle 19"/>
          <p:cNvSpPr/>
          <p:nvPr/>
        </p:nvSpPr>
        <p:spPr>
          <a:xfrm>
            <a:off x="1362950" y="5372270"/>
            <a:ext cx="2192436" cy="646331"/>
          </a:xfrm>
          <a:prstGeom prst="rect">
            <a:avLst/>
          </a:prstGeom>
        </p:spPr>
        <p:txBody>
          <a:bodyPr wrap="square">
            <a:spAutoFit/>
          </a:bodyPr>
          <a:lstStyle/>
          <a:p>
            <a:pPr algn="ctr"/>
            <a:r>
              <a:rPr lang="en-GB" sz="1200" i="1" dirty="0">
                <a:solidFill>
                  <a:schemeClr val="accent1"/>
                </a:solidFill>
              </a:rPr>
              <a:t>“Kids learn from adults and not PC screens” (secondary school)</a:t>
            </a:r>
          </a:p>
        </p:txBody>
      </p:sp>
      <p:cxnSp>
        <p:nvCxnSpPr>
          <p:cNvPr id="8" name="Straight Connector 7">
            <a:extLst>
              <a:ext uri="{C183D7F6-B498-43B3-948B-1728B52AA6E4}">
                <adec:decorative xmlns:adec="http://schemas.microsoft.com/office/drawing/2017/decorative" val="1"/>
              </a:ext>
            </a:extLst>
          </p:cNvPr>
          <p:cNvCxnSpPr/>
          <p:nvPr/>
        </p:nvCxnSpPr>
        <p:spPr>
          <a:xfrm>
            <a:off x="920123" y="5924549"/>
            <a:ext cx="3276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4344908" y="1326526"/>
            <a:ext cx="3452892" cy="792795"/>
          </a:xfrm>
          <a:custGeom>
            <a:avLst/>
            <a:gdLst>
              <a:gd name="connsiteX0" fmla="*/ 0 w 1918106"/>
              <a:gd name="connsiteY0" fmla="*/ 0 h 492414"/>
              <a:gd name="connsiteX1" fmla="*/ 1918106 w 1918106"/>
              <a:gd name="connsiteY1" fmla="*/ 0 h 492414"/>
              <a:gd name="connsiteX2" fmla="*/ 1918106 w 1918106"/>
              <a:gd name="connsiteY2" fmla="*/ 376969 h 492414"/>
              <a:gd name="connsiteX3" fmla="*/ 1026012 w 1918106"/>
              <a:gd name="connsiteY3" fmla="*/ 376969 h 492414"/>
              <a:gd name="connsiteX4" fmla="*/ 959054 w 1918106"/>
              <a:gd name="connsiteY4" fmla="*/ 492414 h 492414"/>
              <a:gd name="connsiteX5" fmla="*/ 892096 w 1918106"/>
              <a:gd name="connsiteY5" fmla="*/ 376969 h 492414"/>
              <a:gd name="connsiteX6" fmla="*/ 0 w 1918106"/>
              <a:gd name="connsiteY6" fmla="*/ 376969 h 49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8106" h="492414">
                <a:moveTo>
                  <a:pt x="0" y="0"/>
                </a:moveTo>
                <a:lnTo>
                  <a:pt x="1918106" y="0"/>
                </a:lnTo>
                <a:lnTo>
                  <a:pt x="1918106" y="376969"/>
                </a:lnTo>
                <a:lnTo>
                  <a:pt x="1026012" y="376969"/>
                </a:lnTo>
                <a:lnTo>
                  <a:pt x="959054" y="492414"/>
                </a:lnTo>
                <a:lnTo>
                  <a:pt x="892096" y="376969"/>
                </a:lnTo>
                <a:lnTo>
                  <a:pt x="0" y="376969"/>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lstStyle/>
          <a:p>
            <a:pPr algn="ctr"/>
            <a:r>
              <a:rPr lang="en-GB" b="1" dirty="0">
                <a:solidFill>
                  <a:schemeClr val="bg1"/>
                </a:solidFill>
                <a:latin typeface="+mj-lt"/>
              </a:rPr>
              <a:t>Where it works..</a:t>
            </a:r>
          </a:p>
        </p:txBody>
      </p:sp>
      <p:sp>
        <p:nvSpPr>
          <p:cNvPr id="10" name="Rectangle 9"/>
          <p:cNvSpPr>
            <a:spLocks noChangeAspect="1"/>
          </p:cNvSpPr>
          <p:nvPr/>
        </p:nvSpPr>
        <p:spPr>
          <a:xfrm>
            <a:off x="4329134" y="2063335"/>
            <a:ext cx="3452892" cy="376875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r>
              <a:rPr lang="en-US" sz="1400" dirty="0">
                <a:solidFill>
                  <a:schemeClr val="tx1"/>
                </a:solidFill>
              </a:rPr>
              <a:t>When using a range of </a:t>
            </a:r>
            <a:r>
              <a:rPr lang="en-US" sz="1400" b="1" dirty="0">
                <a:solidFill>
                  <a:schemeClr val="tx1"/>
                </a:solidFill>
              </a:rPr>
              <a:t>formats</a:t>
            </a:r>
            <a:r>
              <a:rPr lang="en-US" sz="1400" dirty="0">
                <a:solidFill>
                  <a:schemeClr val="tx1"/>
                </a:solidFill>
              </a:rPr>
              <a:t> (e.g. video clips, online chat, recorded videos of lessons).</a:t>
            </a:r>
          </a:p>
          <a:p>
            <a:pPr marL="285750" indent="-285750">
              <a:buFont typeface="Arial" panose="020B0604020202020204" pitchFamily="34" charset="0"/>
              <a:buChar char="•"/>
            </a:pPr>
            <a:r>
              <a:rPr lang="en-US" sz="1400" b="1" dirty="0">
                <a:solidFill>
                  <a:schemeClr val="tx1"/>
                </a:solidFill>
              </a:rPr>
              <a:t>Older</a:t>
            </a:r>
            <a:r>
              <a:rPr lang="en-US" sz="1400" dirty="0">
                <a:solidFill>
                  <a:schemeClr val="tx1"/>
                </a:solidFill>
              </a:rPr>
              <a:t> students tend to be more </a:t>
            </a:r>
            <a:r>
              <a:rPr lang="en-US" sz="1400" b="1" dirty="0">
                <a:solidFill>
                  <a:schemeClr val="tx1"/>
                </a:solidFill>
              </a:rPr>
              <a:t>engaged</a:t>
            </a:r>
            <a:r>
              <a:rPr lang="en-US" sz="1400" dirty="0">
                <a:solidFill>
                  <a:schemeClr val="tx1"/>
                </a:solidFill>
              </a:rPr>
              <a:t> and </a:t>
            </a:r>
            <a:r>
              <a:rPr lang="en-US" sz="1400" b="1" dirty="0">
                <a:solidFill>
                  <a:schemeClr val="tx1"/>
                </a:solidFill>
              </a:rPr>
              <a:t>motivated</a:t>
            </a:r>
            <a:r>
              <a:rPr lang="en-US" sz="1400" dirty="0">
                <a:solidFill>
                  <a:schemeClr val="tx1"/>
                </a:solidFill>
              </a:rPr>
              <a:t> with working remotely.</a:t>
            </a:r>
          </a:p>
          <a:p>
            <a:pPr marL="285750" indent="-285750">
              <a:buFont typeface="Arial" panose="020B0604020202020204" pitchFamily="34" charset="0"/>
              <a:buChar char="•"/>
            </a:pPr>
            <a:r>
              <a:rPr lang="en-US" sz="1400" dirty="0">
                <a:solidFill>
                  <a:schemeClr val="tx1"/>
                </a:solidFill>
              </a:rPr>
              <a:t>When </a:t>
            </a:r>
            <a:r>
              <a:rPr lang="en-US" sz="1400" b="1" dirty="0">
                <a:solidFill>
                  <a:schemeClr val="tx1"/>
                </a:solidFill>
              </a:rPr>
              <a:t>training</a:t>
            </a:r>
            <a:r>
              <a:rPr lang="en-US" sz="1400" dirty="0">
                <a:solidFill>
                  <a:schemeClr val="tx1"/>
                </a:solidFill>
              </a:rPr>
              <a:t> on the tech is provided to all parties and funding for the technology. </a:t>
            </a:r>
          </a:p>
          <a:p>
            <a:pPr marL="285750" indent="-285750">
              <a:buFont typeface="Arial" panose="020B0604020202020204" pitchFamily="34" charset="0"/>
              <a:buChar char="•"/>
            </a:pPr>
            <a:r>
              <a:rPr lang="en-US" sz="1400" dirty="0">
                <a:solidFill>
                  <a:schemeClr val="tx1"/>
                </a:solidFill>
              </a:rPr>
              <a:t>Where the parents and schools communicate effectively and the parents are </a:t>
            </a:r>
            <a:r>
              <a:rPr lang="en-US" sz="1400" b="1" dirty="0">
                <a:solidFill>
                  <a:schemeClr val="tx1"/>
                </a:solidFill>
              </a:rPr>
              <a:t>supportive</a:t>
            </a:r>
            <a:r>
              <a:rPr lang="en-US" sz="1400" dirty="0">
                <a:solidFill>
                  <a:schemeClr val="tx1"/>
                </a:solidFill>
              </a:rPr>
              <a:t> and engaged with the tasks.</a:t>
            </a:r>
          </a:p>
          <a:p>
            <a:pPr marL="285750" indent="-285750">
              <a:buFont typeface="Arial" panose="020B0604020202020204" pitchFamily="34" charset="0"/>
              <a:buChar char="•"/>
            </a:pPr>
            <a:r>
              <a:rPr lang="en-US" sz="1400" dirty="0">
                <a:solidFill>
                  <a:schemeClr val="tx1"/>
                </a:solidFill>
              </a:rPr>
              <a:t>The success of remote learning is largely dependent on the </a:t>
            </a:r>
            <a:r>
              <a:rPr lang="en-US" sz="1400" b="1" dirty="0">
                <a:solidFill>
                  <a:schemeClr val="tx1"/>
                </a:solidFill>
              </a:rPr>
              <a:t>dedication</a:t>
            </a:r>
            <a:r>
              <a:rPr lang="en-US" sz="1400" dirty="0">
                <a:solidFill>
                  <a:schemeClr val="tx1"/>
                </a:solidFill>
              </a:rPr>
              <a:t> of the teachers and how they are able to communicate online.</a:t>
            </a:r>
          </a:p>
        </p:txBody>
      </p:sp>
      <p:sp>
        <p:nvSpPr>
          <p:cNvPr id="15" name="Freeform 14"/>
          <p:cNvSpPr/>
          <p:nvPr/>
        </p:nvSpPr>
        <p:spPr>
          <a:xfrm>
            <a:off x="8135999" y="1342517"/>
            <a:ext cx="3276001" cy="784365"/>
          </a:xfrm>
          <a:custGeom>
            <a:avLst/>
            <a:gdLst>
              <a:gd name="connsiteX0" fmla="*/ 0 w 1918106"/>
              <a:gd name="connsiteY0" fmla="*/ 0 h 492414"/>
              <a:gd name="connsiteX1" fmla="*/ 1918106 w 1918106"/>
              <a:gd name="connsiteY1" fmla="*/ 0 h 492414"/>
              <a:gd name="connsiteX2" fmla="*/ 1918106 w 1918106"/>
              <a:gd name="connsiteY2" fmla="*/ 376969 h 492414"/>
              <a:gd name="connsiteX3" fmla="*/ 1026012 w 1918106"/>
              <a:gd name="connsiteY3" fmla="*/ 376969 h 492414"/>
              <a:gd name="connsiteX4" fmla="*/ 959054 w 1918106"/>
              <a:gd name="connsiteY4" fmla="*/ 492414 h 492414"/>
              <a:gd name="connsiteX5" fmla="*/ 892096 w 1918106"/>
              <a:gd name="connsiteY5" fmla="*/ 376969 h 492414"/>
              <a:gd name="connsiteX6" fmla="*/ 0 w 1918106"/>
              <a:gd name="connsiteY6" fmla="*/ 376969 h 49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8106" h="492414">
                <a:moveTo>
                  <a:pt x="0" y="0"/>
                </a:moveTo>
                <a:lnTo>
                  <a:pt x="1918106" y="0"/>
                </a:lnTo>
                <a:lnTo>
                  <a:pt x="1918106" y="376969"/>
                </a:lnTo>
                <a:lnTo>
                  <a:pt x="1026012" y="376969"/>
                </a:lnTo>
                <a:lnTo>
                  <a:pt x="959054" y="492414"/>
                </a:lnTo>
                <a:lnTo>
                  <a:pt x="892096" y="376969"/>
                </a:lnTo>
                <a:lnTo>
                  <a:pt x="0" y="376969"/>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lstStyle/>
          <a:p>
            <a:pPr algn="ctr"/>
            <a:r>
              <a:rPr lang="en-GB" sz="2000" b="1" dirty="0">
                <a:solidFill>
                  <a:schemeClr val="bg1"/>
                </a:solidFill>
                <a:latin typeface="+mj-lt"/>
              </a:rPr>
              <a:t>The ideal..</a:t>
            </a:r>
          </a:p>
        </p:txBody>
      </p:sp>
      <p:sp>
        <p:nvSpPr>
          <p:cNvPr id="14" name="Rectangle 13"/>
          <p:cNvSpPr>
            <a:spLocks noChangeAspect="1"/>
          </p:cNvSpPr>
          <p:nvPr/>
        </p:nvSpPr>
        <p:spPr>
          <a:xfrm>
            <a:off x="8110007" y="1966756"/>
            <a:ext cx="3391299" cy="372867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rmAutofit/>
          </a:bodyPr>
          <a:lstStyle/>
          <a:p>
            <a:pPr marL="285750" indent="-285750">
              <a:buFont typeface="Arial" panose="020B0604020202020204" pitchFamily="34" charset="0"/>
              <a:buChar char="•"/>
            </a:pPr>
            <a:r>
              <a:rPr lang="en-US" sz="1400" dirty="0">
                <a:solidFill>
                  <a:schemeClr val="tx1"/>
                </a:solidFill>
              </a:rPr>
              <a:t>Where </a:t>
            </a:r>
            <a:r>
              <a:rPr lang="en-US" sz="1400" b="1" dirty="0">
                <a:solidFill>
                  <a:schemeClr val="tx1"/>
                </a:solidFill>
              </a:rPr>
              <a:t>feedback</a:t>
            </a:r>
            <a:r>
              <a:rPr lang="en-US" sz="1400" dirty="0">
                <a:solidFill>
                  <a:schemeClr val="tx1"/>
                </a:solidFill>
              </a:rPr>
              <a:t> is provided regularly and in real time (e.g. with quizzes or polls). </a:t>
            </a:r>
          </a:p>
          <a:p>
            <a:pPr marL="285750" indent="-285750">
              <a:buFont typeface="Arial" panose="020B0604020202020204" pitchFamily="34" charset="0"/>
              <a:buChar char="•"/>
            </a:pPr>
            <a:r>
              <a:rPr lang="en-US" sz="1400" dirty="0">
                <a:solidFill>
                  <a:schemeClr val="tx1"/>
                </a:solidFill>
              </a:rPr>
              <a:t>Where the approach is </a:t>
            </a:r>
            <a:r>
              <a:rPr lang="en-US" sz="1400" b="1" dirty="0">
                <a:solidFill>
                  <a:schemeClr val="tx1"/>
                </a:solidFill>
              </a:rPr>
              <a:t>consistent</a:t>
            </a:r>
            <a:r>
              <a:rPr lang="en-US" sz="1400" dirty="0">
                <a:solidFill>
                  <a:schemeClr val="tx1"/>
                </a:solidFill>
              </a:rPr>
              <a:t> across the school / year group, simple and </a:t>
            </a:r>
            <a:r>
              <a:rPr lang="en-US" sz="1400" b="1" dirty="0">
                <a:solidFill>
                  <a:schemeClr val="tx1"/>
                </a:solidFill>
              </a:rPr>
              <a:t>streamlined</a:t>
            </a:r>
            <a:r>
              <a:rPr lang="en-US" sz="1400" dirty="0">
                <a:solidFill>
                  <a:schemeClr val="tx1"/>
                </a:solidFill>
              </a:rPr>
              <a:t> (e.g. not having too many apps to learn how to navigate). </a:t>
            </a:r>
          </a:p>
          <a:p>
            <a:pPr marL="285750" indent="-285750">
              <a:buFont typeface="Arial" panose="020B0604020202020204" pitchFamily="34" charset="0"/>
              <a:buChar char="•"/>
            </a:pPr>
            <a:r>
              <a:rPr lang="en-US" sz="1400" dirty="0">
                <a:solidFill>
                  <a:schemeClr val="tx1"/>
                </a:solidFill>
              </a:rPr>
              <a:t>Having a </a:t>
            </a:r>
            <a:r>
              <a:rPr lang="en-US" sz="1400" b="1" dirty="0">
                <a:solidFill>
                  <a:schemeClr val="tx1"/>
                </a:solidFill>
              </a:rPr>
              <a:t>centralized</a:t>
            </a:r>
            <a:r>
              <a:rPr lang="en-US" sz="1400" dirty="0">
                <a:solidFill>
                  <a:schemeClr val="tx1"/>
                </a:solidFill>
              </a:rPr>
              <a:t> hub of free resources and lesson plans, split by developmental stage / age. </a:t>
            </a: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a:p>
            <a:pPr marL="285750" indent="-285750">
              <a:buFont typeface="Arial" panose="020B0604020202020204" pitchFamily="34" charset="0"/>
              <a:buChar char="•"/>
            </a:pPr>
            <a:endParaRPr lang="en-US" sz="1400" dirty="0">
              <a:solidFill>
                <a:schemeClr val="tx1"/>
              </a:solidFill>
            </a:endParaRPr>
          </a:p>
        </p:txBody>
      </p:sp>
      <p:sp>
        <p:nvSpPr>
          <p:cNvPr id="21" name="Rectangle 20"/>
          <p:cNvSpPr/>
          <p:nvPr/>
        </p:nvSpPr>
        <p:spPr>
          <a:xfrm>
            <a:off x="8578208" y="5185755"/>
            <a:ext cx="2391582" cy="646331"/>
          </a:xfrm>
          <a:prstGeom prst="rect">
            <a:avLst/>
          </a:prstGeom>
        </p:spPr>
        <p:txBody>
          <a:bodyPr wrap="square">
            <a:spAutoFit/>
          </a:bodyPr>
          <a:lstStyle/>
          <a:p>
            <a:pPr algn="ctr"/>
            <a:r>
              <a:rPr lang="en-GB" sz="1200" i="1" dirty="0">
                <a:solidFill>
                  <a:schemeClr val="accent1"/>
                </a:solidFill>
              </a:rPr>
              <a:t>“At GCSE level they are more switched on and self-motivated” (primary school)</a:t>
            </a:r>
          </a:p>
        </p:txBody>
      </p:sp>
      <p:sp>
        <p:nvSpPr>
          <p:cNvPr id="22" name="Isosceles Triangle 21">
            <a:extLst>
              <a:ext uri="{C183D7F6-B498-43B3-948B-1728B52AA6E4}">
                <adec:decorative xmlns:adec="http://schemas.microsoft.com/office/drawing/2017/decorative" val="1"/>
              </a:ext>
            </a:extLst>
          </p:cNvPr>
          <p:cNvSpPr/>
          <p:nvPr/>
        </p:nvSpPr>
        <p:spPr>
          <a:xfrm rot="10800000">
            <a:off x="2115391" y="1892547"/>
            <a:ext cx="605218" cy="2413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a:extLst>
              <a:ext uri="{C183D7F6-B498-43B3-948B-1728B52AA6E4}">
                <adec:decorative xmlns:adec="http://schemas.microsoft.com/office/drawing/2017/decorative" val="1"/>
              </a:ext>
            </a:extLst>
          </p:cNvPr>
          <p:cNvSpPr/>
          <p:nvPr/>
        </p:nvSpPr>
        <p:spPr>
          <a:xfrm rot="10800000">
            <a:off x="5766198" y="1910116"/>
            <a:ext cx="605218" cy="2413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Isosceles Triangle 23">
            <a:extLst>
              <a:ext uri="{C183D7F6-B498-43B3-948B-1728B52AA6E4}">
                <adec:decorative xmlns:adec="http://schemas.microsoft.com/office/drawing/2017/decorative" val="1"/>
              </a:ext>
            </a:extLst>
          </p:cNvPr>
          <p:cNvSpPr/>
          <p:nvPr/>
        </p:nvSpPr>
        <p:spPr>
          <a:xfrm rot="10800000">
            <a:off x="9503047" y="1929858"/>
            <a:ext cx="605218" cy="24130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595548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13022" y="3269827"/>
            <a:ext cx="12192001" cy="86933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lendar">
            <a:extLst>
              <a:ext uri="{C183D7F6-B498-43B3-948B-1728B52AA6E4}">
                <adec:decorative xmlns:adec="http://schemas.microsoft.com/office/drawing/2017/decorative" val="1"/>
              </a:ext>
            </a:extLst>
          </p:cNvPr>
          <p:cNvSpPr>
            <a:spLocks noChangeAspect="1" noEditPoints="1"/>
          </p:cNvSpPr>
          <p:nvPr/>
        </p:nvSpPr>
        <p:spPr bwMode="auto">
          <a:xfrm>
            <a:off x="434046" y="3486823"/>
            <a:ext cx="439156" cy="439157"/>
          </a:xfrm>
          <a:custGeom>
            <a:avLst/>
            <a:gdLst>
              <a:gd name="T0" fmla="*/ 120 w 667"/>
              <a:gd name="T1" fmla="*/ 27 h 667"/>
              <a:gd name="T2" fmla="*/ 8 w 667"/>
              <a:gd name="T3" fmla="*/ 61 h 667"/>
              <a:gd name="T4" fmla="*/ 8 w 667"/>
              <a:gd name="T5" fmla="*/ 659 h 667"/>
              <a:gd name="T6" fmla="*/ 659 w 667"/>
              <a:gd name="T7" fmla="*/ 659 h 667"/>
              <a:gd name="T8" fmla="*/ 659 w 667"/>
              <a:gd name="T9" fmla="*/ 61 h 667"/>
              <a:gd name="T10" fmla="*/ 547 w 667"/>
              <a:gd name="T11" fmla="*/ 27 h 667"/>
              <a:gd name="T12" fmla="*/ 493 w 667"/>
              <a:gd name="T13" fmla="*/ 0 h 667"/>
              <a:gd name="T14" fmla="*/ 467 w 667"/>
              <a:gd name="T15" fmla="*/ 54 h 667"/>
              <a:gd name="T16" fmla="*/ 192 w 667"/>
              <a:gd name="T17" fmla="*/ 8 h 667"/>
              <a:gd name="T18" fmla="*/ 147 w 667"/>
              <a:gd name="T19" fmla="*/ 27 h 667"/>
              <a:gd name="T20" fmla="*/ 147 w 667"/>
              <a:gd name="T21" fmla="*/ 107 h 667"/>
              <a:gd name="T22" fmla="*/ 520 w 667"/>
              <a:gd name="T23" fmla="*/ 27 h 667"/>
              <a:gd name="T24" fmla="*/ 493 w 667"/>
              <a:gd name="T25" fmla="*/ 27 h 667"/>
              <a:gd name="T26" fmla="*/ 120 w 667"/>
              <a:gd name="T27" fmla="*/ 107 h 667"/>
              <a:gd name="T28" fmla="*/ 173 w 667"/>
              <a:gd name="T29" fmla="*/ 134 h 667"/>
              <a:gd name="T30" fmla="*/ 200 w 667"/>
              <a:gd name="T31" fmla="*/ 80 h 667"/>
              <a:gd name="T32" fmla="*/ 474 w 667"/>
              <a:gd name="T33" fmla="*/ 126 h 667"/>
              <a:gd name="T34" fmla="*/ 539 w 667"/>
              <a:gd name="T35" fmla="*/ 126 h 667"/>
              <a:gd name="T36" fmla="*/ 640 w 667"/>
              <a:gd name="T37" fmla="*/ 80 h 667"/>
              <a:gd name="T38" fmla="*/ 27 w 667"/>
              <a:gd name="T39" fmla="*/ 80 h 667"/>
              <a:gd name="T40" fmla="*/ 640 w 667"/>
              <a:gd name="T41" fmla="*/ 640 h 667"/>
              <a:gd name="T42" fmla="*/ 93 w 667"/>
              <a:gd name="T43" fmla="*/ 280 h 667"/>
              <a:gd name="T44" fmla="*/ 93 w 667"/>
              <a:gd name="T45" fmla="*/ 587 h 667"/>
              <a:gd name="T46" fmla="*/ 587 w 667"/>
              <a:gd name="T47" fmla="*/ 574 h 667"/>
              <a:gd name="T48" fmla="*/ 93 w 667"/>
              <a:gd name="T49" fmla="*/ 280 h 667"/>
              <a:gd name="T50" fmla="*/ 200 w 667"/>
              <a:gd name="T51" fmla="*/ 374 h 667"/>
              <a:gd name="T52" fmla="*/ 227 w 667"/>
              <a:gd name="T53" fmla="*/ 307 h 667"/>
              <a:gd name="T54" fmla="*/ 227 w 667"/>
              <a:gd name="T55" fmla="*/ 374 h 667"/>
              <a:gd name="T56" fmla="*/ 440 w 667"/>
              <a:gd name="T57" fmla="*/ 307 h 667"/>
              <a:gd name="T58" fmla="*/ 347 w 667"/>
              <a:gd name="T59" fmla="*/ 307 h 667"/>
              <a:gd name="T60" fmla="*/ 560 w 667"/>
              <a:gd name="T61" fmla="*/ 374 h 667"/>
              <a:gd name="T62" fmla="*/ 107 w 667"/>
              <a:gd name="T63" fmla="*/ 400 h 667"/>
              <a:gd name="T64" fmla="*/ 107 w 667"/>
              <a:gd name="T65" fmla="*/ 467 h 667"/>
              <a:gd name="T66" fmla="*/ 320 w 667"/>
              <a:gd name="T67" fmla="*/ 400 h 667"/>
              <a:gd name="T68" fmla="*/ 227 w 667"/>
              <a:gd name="T69" fmla="*/ 400 h 667"/>
              <a:gd name="T70" fmla="*/ 440 w 667"/>
              <a:gd name="T71" fmla="*/ 467 h 667"/>
              <a:gd name="T72" fmla="*/ 467 w 667"/>
              <a:gd name="T73" fmla="*/ 400 h 667"/>
              <a:gd name="T74" fmla="*/ 467 w 667"/>
              <a:gd name="T75" fmla="*/ 467 h 667"/>
              <a:gd name="T76" fmla="*/ 200 w 667"/>
              <a:gd name="T77" fmla="*/ 494 h 667"/>
              <a:gd name="T78" fmla="*/ 107 w 667"/>
              <a:gd name="T79" fmla="*/ 494 h 667"/>
              <a:gd name="T80" fmla="*/ 320 w 667"/>
              <a:gd name="T81" fmla="*/ 560 h 667"/>
              <a:gd name="T82" fmla="*/ 347 w 667"/>
              <a:gd name="T83" fmla="*/ 494 h 667"/>
              <a:gd name="T84" fmla="*/ 400 w 667"/>
              <a:gd name="T85" fmla="*/ 560 h 667"/>
              <a:gd name="T86" fmla="*/ 467 w 667"/>
              <a:gd name="T87" fmla="*/ 494 h 667"/>
              <a:gd name="T88" fmla="*/ 467 w 667"/>
              <a:gd name="T89" fmla="*/ 56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7" h="667">
                <a:moveTo>
                  <a:pt x="147" y="0"/>
                </a:moveTo>
                <a:cubicBezTo>
                  <a:pt x="140" y="0"/>
                  <a:pt x="133" y="3"/>
                  <a:pt x="128" y="8"/>
                </a:cubicBezTo>
                <a:cubicBezTo>
                  <a:pt x="123" y="13"/>
                  <a:pt x="120" y="20"/>
                  <a:pt x="120" y="27"/>
                </a:cubicBezTo>
                <a:lnTo>
                  <a:pt x="120" y="54"/>
                </a:lnTo>
                <a:lnTo>
                  <a:pt x="27" y="54"/>
                </a:lnTo>
                <a:cubicBezTo>
                  <a:pt x="20" y="54"/>
                  <a:pt x="13" y="56"/>
                  <a:pt x="8" y="61"/>
                </a:cubicBezTo>
                <a:cubicBezTo>
                  <a:pt x="3" y="66"/>
                  <a:pt x="0" y="73"/>
                  <a:pt x="0" y="80"/>
                </a:cubicBezTo>
                <a:lnTo>
                  <a:pt x="0" y="640"/>
                </a:lnTo>
                <a:cubicBezTo>
                  <a:pt x="0" y="647"/>
                  <a:pt x="3" y="654"/>
                  <a:pt x="8" y="659"/>
                </a:cubicBezTo>
                <a:cubicBezTo>
                  <a:pt x="13" y="664"/>
                  <a:pt x="20" y="667"/>
                  <a:pt x="27" y="667"/>
                </a:cubicBezTo>
                <a:lnTo>
                  <a:pt x="640" y="667"/>
                </a:lnTo>
                <a:cubicBezTo>
                  <a:pt x="647" y="667"/>
                  <a:pt x="654" y="664"/>
                  <a:pt x="659" y="659"/>
                </a:cubicBezTo>
                <a:cubicBezTo>
                  <a:pt x="664" y="654"/>
                  <a:pt x="667" y="647"/>
                  <a:pt x="667" y="640"/>
                </a:cubicBezTo>
                <a:lnTo>
                  <a:pt x="667" y="80"/>
                </a:lnTo>
                <a:cubicBezTo>
                  <a:pt x="667" y="73"/>
                  <a:pt x="664" y="66"/>
                  <a:pt x="659" y="61"/>
                </a:cubicBezTo>
                <a:cubicBezTo>
                  <a:pt x="654" y="56"/>
                  <a:pt x="647" y="54"/>
                  <a:pt x="640" y="54"/>
                </a:cubicBezTo>
                <a:lnTo>
                  <a:pt x="547" y="54"/>
                </a:lnTo>
                <a:lnTo>
                  <a:pt x="547" y="27"/>
                </a:lnTo>
                <a:cubicBezTo>
                  <a:pt x="547" y="20"/>
                  <a:pt x="544" y="13"/>
                  <a:pt x="539" y="8"/>
                </a:cubicBezTo>
                <a:cubicBezTo>
                  <a:pt x="534" y="3"/>
                  <a:pt x="527" y="0"/>
                  <a:pt x="520" y="0"/>
                </a:cubicBezTo>
                <a:lnTo>
                  <a:pt x="493" y="0"/>
                </a:lnTo>
                <a:cubicBezTo>
                  <a:pt x="486" y="0"/>
                  <a:pt x="479" y="3"/>
                  <a:pt x="474" y="8"/>
                </a:cubicBezTo>
                <a:cubicBezTo>
                  <a:pt x="469" y="13"/>
                  <a:pt x="467" y="20"/>
                  <a:pt x="467" y="27"/>
                </a:cubicBezTo>
                <a:lnTo>
                  <a:pt x="467" y="54"/>
                </a:lnTo>
                <a:lnTo>
                  <a:pt x="200" y="54"/>
                </a:lnTo>
                <a:lnTo>
                  <a:pt x="200" y="27"/>
                </a:lnTo>
                <a:cubicBezTo>
                  <a:pt x="200" y="20"/>
                  <a:pt x="197" y="13"/>
                  <a:pt x="192" y="8"/>
                </a:cubicBezTo>
                <a:cubicBezTo>
                  <a:pt x="187" y="3"/>
                  <a:pt x="180" y="0"/>
                  <a:pt x="173" y="0"/>
                </a:cubicBezTo>
                <a:lnTo>
                  <a:pt x="147" y="0"/>
                </a:lnTo>
                <a:close/>
                <a:moveTo>
                  <a:pt x="147" y="27"/>
                </a:moveTo>
                <a:lnTo>
                  <a:pt x="173" y="27"/>
                </a:lnTo>
                <a:lnTo>
                  <a:pt x="173" y="107"/>
                </a:lnTo>
                <a:lnTo>
                  <a:pt x="147" y="107"/>
                </a:lnTo>
                <a:lnTo>
                  <a:pt x="147" y="27"/>
                </a:lnTo>
                <a:close/>
                <a:moveTo>
                  <a:pt x="493" y="27"/>
                </a:moveTo>
                <a:lnTo>
                  <a:pt x="520" y="27"/>
                </a:lnTo>
                <a:lnTo>
                  <a:pt x="520" y="107"/>
                </a:lnTo>
                <a:lnTo>
                  <a:pt x="493" y="107"/>
                </a:lnTo>
                <a:lnTo>
                  <a:pt x="493" y="27"/>
                </a:lnTo>
                <a:close/>
                <a:moveTo>
                  <a:pt x="27" y="80"/>
                </a:moveTo>
                <a:lnTo>
                  <a:pt x="120" y="80"/>
                </a:lnTo>
                <a:lnTo>
                  <a:pt x="120" y="107"/>
                </a:lnTo>
                <a:cubicBezTo>
                  <a:pt x="120" y="114"/>
                  <a:pt x="123" y="121"/>
                  <a:pt x="128" y="126"/>
                </a:cubicBezTo>
                <a:cubicBezTo>
                  <a:pt x="133" y="131"/>
                  <a:pt x="140" y="134"/>
                  <a:pt x="147" y="134"/>
                </a:cubicBezTo>
                <a:lnTo>
                  <a:pt x="173" y="134"/>
                </a:lnTo>
                <a:cubicBezTo>
                  <a:pt x="180" y="134"/>
                  <a:pt x="187" y="131"/>
                  <a:pt x="192" y="126"/>
                </a:cubicBezTo>
                <a:cubicBezTo>
                  <a:pt x="197" y="121"/>
                  <a:pt x="200" y="114"/>
                  <a:pt x="200" y="107"/>
                </a:cubicBezTo>
                <a:lnTo>
                  <a:pt x="200" y="80"/>
                </a:lnTo>
                <a:lnTo>
                  <a:pt x="467" y="80"/>
                </a:lnTo>
                <a:lnTo>
                  <a:pt x="467" y="107"/>
                </a:lnTo>
                <a:cubicBezTo>
                  <a:pt x="467" y="114"/>
                  <a:pt x="469" y="121"/>
                  <a:pt x="474" y="126"/>
                </a:cubicBezTo>
                <a:cubicBezTo>
                  <a:pt x="479" y="131"/>
                  <a:pt x="486" y="134"/>
                  <a:pt x="493" y="134"/>
                </a:cubicBezTo>
                <a:lnTo>
                  <a:pt x="520" y="134"/>
                </a:lnTo>
                <a:cubicBezTo>
                  <a:pt x="527" y="134"/>
                  <a:pt x="534" y="131"/>
                  <a:pt x="539" y="126"/>
                </a:cubicBezTo>
                <a:cubicBezTo>
                  <a:pt x="544" y="121"/>
                  <a:pt x="547" y="114"/>
                  <a:pt x="547" y="107"/>
                </a:cubicBezTo>
                <a:lnTo>
                  <a:pt x="547" y="80"/>
                </a:lnTo>
                <a:lnTo>
                  <a:pt x="640" y="80"/>
                </a:lnTo>
                <a:lnTo>
                  <a:pt x="640" y="187"/>
                </a:lnTo>
                <a:lnTo>
                  <a:pt x="27" y="187"/>
                </a:lnTo>
                <a:lnTo>
                  <a:pt x="27" y="80"/>
                </a:lnTo>
                <a:close/>
                <a:moveTo>
                  <a:pt x="27" y="214"/>
                </a:moveTo>
                <a:lnTo>
                  <a:pt x="640" y="214"/>
                </a:lnTo>
                <a:lnTo>
                  <a:pt x="640" y="640"/>
                </a:lnTo>
                <a:lnTo>
                  <a:pt x="27" y="640"/>
                </a:lnTo>
                <a:lnTo>
                  <a:pt x="27" y="214"/>
                </a:lnTo>
                <a:close/>
                <a:moveTo>
                  <a:pt x="93" y="280"/>
                </a:moveTo>
                <a:cubicBezTo>
                  <a:pt x="86" y="280"/>
                  <a:pt x="80" y="286"/>
                  <a:pt x="80" y="294"/>
                </a:cubicBezTo>
                <a:lnTo>
                  <a:pt x="80" y="574"/>
                </a:lnTo>
                <a:cubicBezTo>
                  <a:pt x="80" y="581"/>
                  <a:pt x="86" y="587"/>
                  <a:pt x="93" y="587"/>
                </a:cubicBezTo>
                <a:lnTo>
                  <a:pt x="400" y="587"/>
                </a:lnTo>
                <a:lnTo>
                  <a:pt x="573" y="587"/>
                </a:lnTo>
                <a:cubicBezTo>
                  <a:pt x="581" y="587"/>
                  <a:pt x="587" y="581"/>
                  <a:pt x="587" y="574"/>
                </a:cubicBezTo>
                <a:lnTo>
                  <a:pt x="587" y="294"/>
                </a:lnTo>
                <a:cubicBezTo>
                  <a:pt x="587" y="286"/>
                  <a:pt x="581" y="280"/>
                  <a:pt x="573" y="280"/>
                </a:cubicBezTo>
                <a:lnTo>
                  <a:pt x="93" y="280"/>
                </a:lnTo>
                <a:close/>
                <a:moveTo>
                  <a:pt x="107" y="307"/>
                </a:moveTo>
                <a:lnTo>
                  <a:pt x="200" y="307"/>
                </a:lnTo>
                <a:lnTo>
                  <a:pt x="200" y="374"/>
                </a:lnTo>
                <a:lnTo>
                  <a:pt x="107" y="374"/>
                </a:lnTo>
                <a:lnTo>
                  <a:pt x="107" y="307"/>
                </a:lnTo>
                <a:close/>
                <a:moveTo>
                  <a:pt x="227" y="307"/>
                </a:moveTo>
                <a:lnTo>
                  <a:pt x="320" y="307"/>
                </a:lnTo>
                <a:lnTo>
                  <a:pt x="320" y="374"/>
                </a:lnTo>
                <a:lnTo>
                  <a:pt x="227" y="374"/>
                </a:lnTo>
                <a:lnTo>
                  <a:pt x="227" y="307"/>
                </a:lnTo>
                <a:close/>
                <a:moveTo>
                  <a:pt x="347" y="307"/>
                </a:moveTo>
                <a:lnTo>
                  <a:pt x="440" y="307"/>
                </a:lnTo>
                <a:lnTo>
                  <a:pt x="440" y="374"/>
                </a:lnTo>
                <a:lnTo>
                  <a:pt x="347" y="374"/>
                </a:lnTo>
                <a:lnTo>
                  <a:pt x="347" y="307"/>
                </a:lnTo>
                <a:close/>
                <a:moveTo>
                  <a:pt x="467" y="307"/>
                </a:moveTo>
                <a:lnTo>
                  <a:pt x="560" y="307"/>
                </a:lnTo>
                <a:lnTo>
                  <a:pt x="560" y="374"/>
                </a:lnTo>
                <a:lnTo>
                  <a:pt x="467" y="374"/>
                </a:lnTo>
                <a:lnTo>
                  <a:pt x="467" y="307"/>
                </a:lnTo>
                <a:close/>
                <a:moveTo>
                  <a:pt x="107" y="400"/>
                </a:moveTo>
                <a:lnTo>
                  <a:pt x="200" y="400"/>
                </a:lnTo>
                <a:lnTo>
                  <a:pt x="200" y="467"/>
                </a:lnTo>
                <a:lnTo>
                  <a:pt x="107" y="467"/>
                </a:lnTo>
                <a:lnTo>
                  <a:pt x="107" y="400"/>
                </a:lnTo>
                <a:close/>
                <a:moveTo>
                  <a:pt x="227" y="400"/>
                </a:moveTo>
                <a:lnTo>
                  <a:pt x="320" y="400"/>
                </a:lnTo>
                <a:lnTo>
                  <a:pt x="320" y="467"/>
                </a:lnTo>
                <a:lnTo>
                  <a:pt x="227" y="467"/>
                </a:lnTo>
                <a:lnTo>
                  <a:pt x="227" y="400"/>
                </a:lnTo>
                <a:close/>
                <a:moveTo>
                  <a:pt x="347" y="400"/>
                </a:moveTo>
                <a:lnTo>
                  <a:pt x="440" y="400"/>
                </a:lnTo>
                <a:lnTo>
                  <a:pt x="440" y="467"/>
                </a:lnTo>
                <a:lnTo>
                  <a:pt x="347" y="467"/>
                </a:lnTo>
                <a:lnTo>
                  <a:pt x="347" y="400"/>
                </a:lnTo>
                <a:close/>
                <a:moveTo>
                  <a:pt x="467" y="400"/>
                </a:moveTo>
                <a:lnTo>
                  <a:pt x="560" y="400"/>
                </a:lnTo>
                <a:lnTo>
                  <a:pt x="560" y="467"/>
                </a:lnTo>
                <a:lnTo>
                  <a:pt x="467" y="467"/>
                </a:lnTo>
                <a:lnTo>
                  <a:pt x="467" y="400"/>
                </a:lnTo>
                <a:close/>
                <a:moveTo>
                  <a:pt x="107" y="494"/>
                </a:moveTo>
                <a:lnTo>
                  <a:pt x="200" y="494"/>
                </a:lnTo>
                <a:lnTo>
                  <a:pt x="200" y="560"/>
                </a:lnTo>
                <a:lnTo>
                  <a:pt x="107" y="560"/>
                </a:lnTo>
                <a:lnTo>
                  <a:pt x="107" y="494"/>
                </a:lnTo>
                <a:close/>
                <a:moveTo>
                  <a:pt x="227" y="494"/>
                </a:moveTo>
                <a:lnTo>
                  <a:pt x="320" y="494"/>
                </a:lnTo>
                <a:lnTo>
                  <a:pt x="320" y="560"/>
                </a:lnTo>
                <a:lnTo>
                  <a:pt x="227" y="560"/>
                </a:lnTo>
                <a:lnTo>
                  <a:pt x="227" y="494"/>
                </a:lnTo>
                <a:close/>
                <a:moveTo>
                  <a:pt x="347" y="494"/>
                </a:moveTo>
                <a:lnTo>
                  <a:pt x="440" y="494"/>
                </a:lnTo>
                <a:lnTo>
                  <a:pt x="440" y="560"/>
                </a:lnTo>
                <a:lnTo>
                  <a:pt x="400" y="560"/>
                </a:lnTo>
                <a:lnTo>
                  <a:pt x="347" y="560"/>
                </a:lnTo>
                <a:lnTo>
                  <a:pt x="347" y="494"/>
                </a:lnTo>
                <a:close/>
                <a:moveTo>
                  <a:pt x="467" y="494"/>
                </a:moveTo>
                <a:lnTo>
                  <a:pt x="560" y="494"/>
                </a:lnTo>
                <a:lnTo>
                  <a:pt x="560" y="560"/>
                </a:lnTo>
                <a:lnTo>
                  <a:pt x="467" y="560"/>
                </a:lnTo>
                <a:lnTo>
                  <a:pt x="467" y="49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schemeClr val="bg1"/>
              </a:solidFill>
              <a:latin typeface="Segoe UI" panose="020B0502040204020203" pitchFamily="34" charset="0"/>
              <a:cs typeface="Segoe UI" panose="020B0502040204020203" pitchFamily="34" charset="0"/>
            </a:endParaRPr>
          </a:p>
        </p:txBody>
      </p:sp>
      <p:grpSp>
        <p:nvGrpSpPr>
          <p:cNvPr id="21" name="Group 20">
            <a:extLst>
              <a:ext uri="{C183D7F6-B498-43B3-948B-1728B52AA6E4}">
                <adec:decorative xmlns:adec="http://schemas.microsoft.com/office/drawing/2017/decorative" val="1"/>
              </a:ext>
            </a:extLst>
          </p:cNvPr>
          <p:cNvGrpSpPr/>
          <p:nvPr/>
        </p:nvGrpSpPr>
        <p:grpSpPr>
          <a:xfrm>
            <a:off x="4630511" y="3376016"/>
            <a:ext cx="482792" cy="624683"/>
            <a:chOff x="9767888" y="4470401"/>
            <a:chExt cx="427038" cy="538163"/>
          </a:xfrm>
          <a:solidFill>
            <a:schemeClr val="accent1">
              <a:lumMod val="60000"/>
              <a:lumOff val="40000"/>
            </a:schemeClr>
          </a:solidFill>
        </p:grpSpPr>
        <p:sp>
          <p:nvSpPr>
            <p:cNvPr id="22" name="Freeform 16"/>
            <p:cNvSpPr>
              <a:spLocks noEditPoints="1"/>
            </p:cNvSpPr>
            <p:nvPr/>
          </p:nvSpPr>
          <p:spPr bwMode="auto">
            <a:xfrm>
              <a:off x="9767888" y="4470401"/>
              <a:ext cx="427038" cy="538163"/>
            </a:xfrm>
            <a:custGeom>
              <a:avLst/>
              <a:gdLst>
                <a:gd name="T0" fmla="*/ 140 w 152"/>
                <a:gd name="T1" fmla="*/ 0 h 192"/>
                <a:gd name="T2" fmla="*/ 12 w 152"/>
                <a:gd name="T3" fmla="*/ 0 h 192"/>
                <a:gd name="T4" fmla="*/ 0 w 152"/>
                <a:gd name="T5" fmla="*/ 12 h 192"/>
                <a:gd name="T6" fmla="*/ 0 w 152"/>
                <a:gd name="T7" fmla="*/ 180 h 192"/>
                <a:gd name="T8" fmla="*/ 12 w 152"/>
                <a:gd name="T9" fmla="*/ 192 h 192"/>
                <a:gd name="T10" fmla="*/ 140 w 152"/>
                <a:gd name="T11" fmla="*/ 192 h 192"/>
                <a:gd name="T12" fmla="*/ 152 w 152"/>
                <a:gd name="T13" fmla="*/ 180 h 192"/>
                <a:gd name="T14" fmla="*/ 152 w 152"/>
                <a:gd name="T15" fmla="*/ 12 h 192"/>
                <a:gd name="T16" fmla="*/ 140 w 152"/>
                <a:gd name="T17" fmla="*/ 0 h 192"/>
                <a:gd name="T18" fmla="*/ 72 w 152"/>
                <a:gd name="T19" fmla="*/ 172 h 192"/>
                <a:gd name="T20" fmla="*/ 68 w 152"/>
                <a:gd name="T21" fmla="*/ 176 h 192"/>
                <a:gd name="T22" fmla="*/ 20 w 152"/>
                <a:gd name="T23" fmla="*/ 176 h 192"/>
                <a:gd name="T24" fmla="*/ 16 w 152"/>
                <a:gd name="T25" fmla="*/ 172 h 192"/>
                <a:gd name="T26" fmla="*/ 16 w 152"/>
                <a:gd name="T27" fmla="*/ 140 h 192"/>
                <a:gd name="T28" fmla="*/ 20 w 152"/>
                <a:gd name="T29" fmla="*/ 136 h 192"/>
                <a:gd name="T30" fmla="*/ 68 w 152"/>
                <a:gd name="T31" fmla="*/ 136 h 192"/>
                <a:gd name="T32" fmla="*/ 72 w 152"/>
                <a:gd name="T33" fmla="*/ 140 h 192"/>
                <a:gd name="T34" fmla="*/ 72 w 152"/>
                <a:gd name="T35" fmla="*/ 172 h 192"/>
                <a:gd name="T36" fmla="*/ 72 w 152"/>
                <a:gd name="T37" fmla="*/ 124 h 192"/>
                <a:gd name="T38" fmla="*/ 68 w 152"/>
                <a:gd name="T39" fmla="*/ 128 h 192"/>
                <a:gd name="T40" fmla="*/ 20 w 152"/>
                <a:gd name="T41" fmla="*/ 128 h 192"/>
                <a:gd name="T42" fmla="*/ 16 w 152"/>
                <a:gd name="T43" fmla="*/ 124 h 192"/>
                <a:gd name="T44" fmla="*/ 16 w 152"/>
                <a:gd name="T45" fmla="*/ 92 h 192"/>
                <a:gd name="T46" fmla="*/ 20 w 152"/>
                <a:gd name="T47" fmla="*/ 88 h 192"/>
                <a:gd name="T48" fmla="*/ 68 w 152"/>
                <a:gd name="T49" fmla="*/ 88 h 192"/>
                <a:gd name="T50" fmla="*/ 72 w 152"/>
                <a:gd name="T51" fmla="*/ 92 h 192"/>
                <a:gd name="T52" fmla="*/ 72 w 152"/>
                <a:gd name="T53" fmla="*/ 124 h 192"/>
                <a:gd name="T54" fmla="*/ 136 w 152"/>
                <a:gd name="T55" fmla="*/ 172 h 192"/>
                <a:gd name="T56" fmla="*/ 132 w 152"/>
                <a:gd name="T57" fmla="*/ 176 h 192"/>
                <a:gd name="T58" fmla="*/ 84 w 152"/>
                <a:gd name="T59" fmla="*/ 176 h 192"/>
                <a:gd name="T60" fmla="*/ 80 w 152"/>
                <a:gd name="T61" fmla="*/ 172 h 192"/>
                <a:gd name="T62" fmla="*/ 80 w 152"/>
                <a:gd name="T63" fmla="*/ 140 h 192"/>
                <a:gd name="T64" fmla="*/ 84 w 152"/>
                <a:gd name="T65" fmla="*/ 136 h 192"/>
                <a:gd name="T66" fmla="*/ 132 w 152"/>
                <a:gd name="T67" fmla="*/ 136 h 192"/>
                <a:gd name="T68" fmla="*/ 136 w 152"/>
                <a:gd name="T69" fmla="*/ 140 h 192"/>
                <a:gd name="T70" fmla="*/ 136 w 152"/>
                <a:gd name="T71" fmla="*/ 172 h 192"/>
                <a:gd name="T72" fmla="*/ 136 w 152"/>
                <a:gd name="T73" fmla="*/ 124 h 192"/>
                <a:gd name="T74" fmla="*/ 132 w 152"/>
                <a:gd name="T75" fmla="*/ 128 h 192"/>
                <a:gd name="T76" fmla="*/ 84 w 152"/>
                <a:gd name="T77" fmla="*/ 128 h 192"/>
                <a:gd name="T78" fmla="*/ 80 w 152"/>
                <a:gd name="T79" fmla="*/ 124 h 192"/>
                <a:gd name="T80" fmla="*/ 80 w 152"/>
                <a:gd name="T81" fmla="*/ 92 h 192"/>
                <a:gd name="T82" fmla="*/ 84 w 152"/>
                <a:gd name="T83" fmla="*/ 88 h 192"/>
                <a:gd name="T84" fmla="*/ 132 w 152"/>
                <a:gd name="T85" fmla="*/ 88 h 192"/>
                <a:gd name="T86" fmla="*/ 136 w 152"/>
                <a:gd name="T87" fmla="*/ 92 h 192"/>
                <a:gd name="T88" fmla="*/ 136 w 152"/>
                <a:gd name="T89" fmla="*/ 124 h 192"/>
                <a:gd name="T90" fmla="*/ 136 w 152"/>
                <a:gd name="T91" fmla="*/ 60 h 192"/>
                <a:gd name="T92" fmla="*/ 132 w 152"/>
                <a:gd name="T93" fmla="*/ 64 h 192"/>
                <a:gd name="T94" fmla="*/ 20 w 152"/>
                <a:gd name="T95" fmla="*/ 64 h 192"/>
                <a:gd name="T96" fmla="*/ 16 w 152"/>
                <a:gd name="T97" fmla="*/ 60 h 192"/>
                <a:gd name="T98" fmla="*/ 16 w 152"/>
                <a:gd name="T99" fmla="*/ 20 h 192"/>
                <a:gd name="T100" fmla="*/ 20 w 152"/>
                <a:gd name="T101" fmla="*/ 16 h 192"/>
                <a:gd name="T102" fmla="*/ 132 w 152"/>
                <a:gd name="T103" fmla="*/ 16 h 192"/>
                <a:gd name="T104" fmla="*/ 136 w 152"/>
                <a:gd name="T105" fmla="*/ 20 h 192"/>
                <a:gd name="T106" fmla="*/ 136 w 152"/>
                <a:gd name="T107" fmla="*/ 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 h="192">
                  <a:moveTo>
                    <a:pt x="140" y="0"/>
                  </a:moveTo>
                  <a:cubicBezTo>
                    <a:pt x="12" y="0"/>
                    <a:pt x="12" y="0"/>
                    <a:pt x="12" y="0"/>
                  </a:cubicBezTo>
                  <a:cubicBezTo>
                    <a:pt x="5" y="0"/>
                    <a:pt x="0" y="5"/>
                    <a:pt x="0" y="12"/>
                  </a:cubicBezTo>
                  <a:cubicBezTo>
                    <a:pt x="0" y="180"/>
                    <a:pt x="0" y="180"/>
                    <a:pt x="0" y="180"/>
                  </a:cubicBezTo>
                  <a:cubicBezTo>
                    <a:pt x="0" y="187"/>
                    <a:pt x="5" y="192"/>
                    <a:pt x="12" y="192"/>
                  </a:cubicBezTo>
                  <a:cubicBezTo>
                    <a:pt x="140" y="192"/>
                    <a:pt x="140" y="192"/>
                    <a:pt x="140" y="192"/>
                  </a:cubicBezTo>
                  <a:cubicBezTo>
                    <a:pt x="147" y="192"/>
                    <a:pt x="152" y="187"/>
                    <a:pt x="152" y="180"/>
                  </a:cubicBezTo>
                  <a:cubicBezTo>
                    <a:pt x="152" y="12"/>
                    <a:pt x="152" y="12"/>
                    <a:pt x="152" y="12"/>
                  </a:cubicBezTo>
                  <a:cubicBezTo>
                    <a:pt x="152" y="5"/>
                    <a:pt x="147" y="0"/>
                    <a:pt x="140" y="0"/>
                  </a:cubicBezTo>
                  <a:close/>
                  <a:moveTo>
                    <a:pt x="72" y="172"/>
                  </a:moveTo>
                  <a:cubicBezTo>
                    <a:pt x="72" y="174"/>
                    <a:pt x="70" y="176"/>
                    <a:pt x="68" y="176"/>
                  </a:cubicBezTo>
                  <a:cubicBezTo>
                    <a:pt x="20" y="176"/>
                    <a:pt x="20" y="176"/>
                    <a:pt x="20" y="176"/>
                  </a:cubicBezTo>
                  <a:cubicBezTo>
                    <a:pt x="18" y="176"/>
                    <a:pt x="16" y="174"/>
                    <a:pt x="16" y="172"/>
                  </a:cubicBezTo>
                  <a:cubicBezTo>
                    <a:pt x="16" y="140"/>
                    <a:pt x="16" y="140"/>
                    <a:pt x="16" y="140"/>
                  </a:cubicBezTo>
                  <a:cubicBezTo>
                    <a:pt x="16" y="138"/>
                    <a:pt x="18" y="136"/>
                    <a:pt x="20" y="136"/>
                  </a:cubicBezTo>
                  <a:cubicBezTo>
                    <a:pt x="68" y="136"/>
                    <a:pt x="68" y="136"/>
                    <a:pt x="68" y="136"/>
                  </a:cubicBezTo>
                  <a:cubicBezTo>
                    <a:pt x="70" y="136"/>
                    <a:pt x="72" y="138"/>
                    <a:pt x="72" y="140"/>
                  </a:cubicBezTo>
                  <a:lnTo>
                    <a:pt x="72" y="172"/>
                  </a:lnTo>
                  <a:close/>
                  <a:moveTo>
                    <a:pt x="72" y="124"/>
                  </a:moveTo>
                  <a:cubicBezTo>
                    <a:pt x="72" y="126"/>
                    <a:pt x="70" y="128"/>
                    <a:pt x="68" y="128"/>
                  </a:cubicBezTo>
                  <a:cubicBezTo>
                    <a:pt x="20" y="128"/>
                    <a:pt x="20" y="128"/>
                    <a:pt x="20" y="128"/>
                  </a:cubicBezTo>
                  <a:cubicBezTo>
                    <a:pt x="18" y="128"/>
                    <a:pt x="16" y="126"/>
                    <a:pt x="16" y="124"/>
                  </a:cubicBezTo>
                  <a:cubicBezTo>
                    <a:pt x="16" y="92"/>
                    <a:pt x="16" y="92"/>
                    <a:pt x="16" y="92"/>
                  </a:cubicBezTo>
                  <a:cubicBezTo>
                    <a:pt x="16" y="90"/>
                    <a:pt x="18" y="88"/>
                    <a:pt x="20" y="88"/>
                  </a:cubicBezTo>
                  <a:cubicBezTo>
                    <a:pt x="68" y="88"/>
                    <a:pt x="68" y="88"/>
                    <a:pt x="68" y="88"/>
                  </a:cubicBezTo>
                  <a:cubicBezTo>
                    <a:pt x="70" y="88"/>
                    <a:pt x="72" y="90"/>
                    <a:pt x="72" y="92"/>
                  </a:cubicBezTo>
                  <a:lnTo>
                    <a:pt x="72" y="124"/>
                  </a:lnTo>
                  <a:close/>
                  <a:moveTo>
                    <a:pt x="136" y="172"/>
                  </a:moveTo>
                  <a:cubicBezTo>
                    <a:pt x="136" y="174"/>
                    <a:pt x="134" y="176"/>
                    <a:pt x="132" y="176"/>
                  </a:cubicBezTo>
                  <a:cubicBezTo>
                    <a:pt x="84" y="176"/>
                    <a:pt x="84" y="176"/>
                    <a:pt x="84" y="176"/>
                  </a:cubicBezTo>
                  <a:cubicBezTo>
                    <a:pt x="82" y="176"/>
                    <a:pt x="80" y="174"/>
                    <a:pt x="80" y="172"/>
                  </a:cubicBezTo>
                  <a:cubicBezTo>
                    <a:pt x="80" y="140"/>
                    <a:pt x="80" y="140"/>
                    <a:pt x="80" y="140"/>
                  </a:cubicBezTo>
                  <a:cubicBezTo>
                    <a:pt x="80" y="138"/>
                    <a:pt x="82" y="136"/>
                    <a:pt x="84" y="136"/>
                  </a:cubicBezTo>
                  <a:cubicBezTo>
                    <a:pt x="132" y="136"/>
                    <a:pt x="132" y="136"/>
                    <a:pt x="132" y="136"/>
                  </a:cubicBezTo>
                  <a:cubicBezTo>
                    <a:pt x="134" y="136"/>
                    <a:pt x="136" y="138"/>
                    <a:pt x="136" y="140"/>
                  </a:cubicBezTo>
                  <a:lnTo>
                    <a:pt x="136" y="172"/>
                  </a:lnTo>
                  <a:close/>
                  <a:moveTo>
                    <a:pt x="136" y="124"/>
                  </a:moveTo>
                  <a:cubicBezTo>
                    <a:pt x="136" y="126"/>
                    <a:pt x="134" y="128"/>
                    <a:pt x="132" y="128"/>
                  </a:cubicBezTo>
                  <a:cubicBezTo>
                    <a:pt x="84" y="128"/>
                    <a:pt x="84" y="128"/>
                    <a:pt x="84" y="128"/>
                  </a:cubicBezTo>
                  <a:cubicBezTo>
                    <a:pt x="82" y="128"/>
                    <a:pt x="80" y="126"/>
                    <a:pt x="80" y="124"/>
                  </a:cubicBezTo>
                  <a:cubicBezTo>
                    <a:pt x="80" y="92"/>
                    <a:pt x="80" y="92"/>
                    <a:pt x="80" y="92"/>
                  </a:cubicBezTo>
                  <a:cubicBezTo>
                    <a:pt x="80" y="90"/>
                    <a:pt x="82" y="88"/>
                    <a:pt x="84" y="88"/>
                  </a:cubicBezTo>
                  <a:cubicBezTo>
                    <a:pt x="132" y="88"/>
                    <a:pt x="132" y="88"/>
                    <a:pt x="132" y="88"/>
                  </a:cubicBezTo>
                  <a:cubicBezTo>
                    <a:pt x="134" y="88"/>
                    <a:pt x="136" y="90"/>
                    <a:pt x="136" y="92"/>
                  </a:cubicBezTo>
                  <a:lnTo>
                    <a:pt x="136" y="124"/>
                  </a:lnTo>
                  <a:close/>
                  <a:moveTo>
                    <a:pt x="136" y="60"/>
                  </a:moveTo>
                  <a:cubicBezTo>
                    <a:pt x="136" y="62"/>
                    <a:pt x="134" y="64"/>
                    <a:pt x="132" y="64"/>
                  </a:cubicBezTo>
                  <a:cubicBezTo>
                    <a:pt x="20" y="64"/>
                    <a:pt x="20" y="64"/>
                    <a:pt x="20" y="64"/>
                  </a:cubicBezTo>
                  <a:cubicBezTo>
                    <a:pt x="18" y="64"/>
                    <a:pt x="16" y="62"/>
                    <a:pt x="16" y="60"/>
                  </a:cubicBezTo>
                  <a:cubicBezTo>
                    <a:pt x="16" y="20"/>
                    <a:pt x="16" y="20"/>
                    <a:pt x="16" y="20"/>
                  </a:cubicBezTo>
                  <a:cubicBezTo>
                    <a:pt x="16" y="18"/>
                    <a:pt x="18" y="16"/>
                    <a:pt x="20" y="16"/>
                  </a:cubicBezTo>
                  <a:cubicBezTo>
                    <a:pt x="132" y="16"/>
                    <a:pt x="132" y="16"/>
                    <a:pt x="132" y="16"/>
                  </a:cubicBezTo>
                  <a:cubicBezTo>
                    <a:pt x="134" y="16"/>
                    <a:pt x="136" y="18"/>
                    <a:pt x="136" y="20"/>
                  </a:cubicBezTo>
                  <a:lnTo>
                    <a:pt x="136"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Rectangle 17"/>
            <p:cNvSpPr>
              <a:spLocks noChangeArrowheads="1"/>
            </p:cNvSpPr>
            <p:nvPr/>
          </p:nvSpPr>
          <p:spPr bwMode="auto">
            <a:xfrm>
              <a:off x="10026651" y="4762501"/>
              <a:ext cx="88900"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18"/>
            <p:cNvSpPr>
              <a:spLocks noChangeArrowheads="1"/>
            </p:cNvSpPr>
            <p:nvPr/>
          </p:nvSpPr>
          <p:spPr bwMode="auto">
            <a:xfrm>
              <a:off x="10026651" y="4873626"/>
              <a:ext cx="88900" cy="238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Rectangle 19"/>
            <p:cNvSpPr>
              <a:spLocks noChangeArrowheads="1"/>
            </p:cNvSpPr>
            <p:nvPr/>
          </p:nvSpPr>
          <p:spPr bwMode="auto">
            <a:xfrm>
              <a:off x="10026651" y="4919663"/>
              <a:ext cx="88900" cy="222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0"/>
            <p:cNvSpPr>
              <a:spLocks/>
            </p:cNvSpPr>
            <p:nvPr/>
          </p:nvSpPr>
          <p:spPr bwMode="auto">
            <a:xfrm>
              <a:off x="9847263" y="4729163"/>
              <a:ext cx="88900" cy="88900"/>
            </a:xfrm>
            <a:custGeom>
              <a:avLst/>
              <a:gdLst>
                <a:gd name="T0" fmla="*/ 35 w 56"/>
                <a:gd name="T1" fmla="*/ 0 h 56"/>
                <a:gd name="T2" fmla="*/ 21 w 56"/>
                <a:gd name="T3" fmla="*/ 0 h 56"/>
                <a:gd name="T4" fmla="*/ 21 w 56"/>
                <a:gd name="T5" fmla="*/ 21 h 56"/>
                <a:gd name="T6" fmla="*/ 0 w 56"/>
                <a:gd name="T7" fmla="*/ 21 h 56"/>
                <a:gd name="T8" fmla="*/ 0 w 56"/>
                <a:gd name="T9" fmla="*/ 35 h 56"/>
                <a:gd name="T10" fmla="*/ 21 w 56"/>
                <a:gd name="T11" fmla="*/ 35 h 56"/>
                <a:gd name="T12" fmla="*/ 21 w 56"/>
                <a:gd name="T13" fmla="*/ 56 h 56"/>
                <a:gd name="T14" fmla="*/ 35 w 56"/>
                <a:gd name="T15" fmla="*/ 56 h 56"/>
                <a:gd name="T16" fmla="*/ 35 w 56"/>
                <a:gd name="T17" fmla="*/ 35 h 56"/>
                <a:gd name="T18" fmla="*/ 56 w 56"/>
                <a:gd name="T19" fmla="*/ 35 h 56"/>
                <a:gd name="T20" fmla="*/ 56 w 56"/>
                <a:gd name="T21" fmla="*/ 21 h 56"/>
                <a:gd name="T22" fmla="*/ 35 w 56"/>
                <a:gd name="T23" fmla="*/ 21 h 56"/>
                <a:gd name="T24" fmla="*/ 35 w 56"/>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6">
                  <a:moveTo>
                    <a:pt x="35" y="0"/>
                  </a:moveTo>
                  <a:lnTo>
                    <a:pt x="21" y="0"/>
                  </a:lnTo>
                  <a:lnTo>
                    <a:pt x="21" y="21"/>
                  </a:lnTo>
                  <a:lnTo>
                    <a:pt x="0" y="21"/>
                  </a:lnTo>
                  <a:lnTo>
                    <a:pt x="0" y="35"/>
                  </a:lnTo>
                  <a:lnTo>
                    <a:pt x="21" y="35"/>
                  </a:lnTo>
                  <a:lnTo>
                    <a:pt x="21" y="56"/>
                  </a:lnTo>
                  <a:lnTo>
                    <a:pt x="35" y="56"/>
                  </a:lnTo>
                  <a:lnTo>
                    <a:pt x="35" y="35"/>
                  </a:lnTo>
                  <a:lnTo>
                    <a:pt x="56" y="35"/>
                  </a:lnTo>
                  <a:lnTo>
                    <a:pt x="56" y="21"/>
                  </a:lnTo>
                  <a:lnTo>
                    <a:pt x="35" y="21"/>
                  </a:lnTo>
                  <a:lnTo>
                    <a:pt x="3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1"/>
            <p:cNvSpPr>
              <a:spLocks/>
            </p:cNvSpPr>
            <p:nvPr/>
          </p:nvSpPr>
          <p:spPr bwMode="auto">
            <a:xfrm>
              <a:off x="9847263" y="4862513"/>
              <a:ext cx="88900" cy="90488"/>
            </a:xfrm>
            <a:custGeom>
              <a:avLst/>
              <a:gdLst>
                <a:gd name="T0" fmla="*/ 46 w 56"/>
                <a:gd name="T1" fmla="*/ 0 h 57"/>
                <a:gd name="T2" fmla="*/ 28 w 56"/>
                <a:gd name="T3" fmla="*/ 18 h 57"/>
                <a:gd name="T4" fmla="*/ 10 w 56"/>
                <a:gd name="T5" fmla="*/ 0 h 57"/>
                <a:gd name="T6" fmla="*/ 0 w 56"/>
                <a:gd name="T7" fmla="*/ 11 h 57"/>
                <a:gd name="T8" fmla="*/ 18 w 56"/>
                <a:gd name="T9" fmla="*/ 29 h 57"/>
                <a:gd name="T10" fmla="*/ 0 w 56"/>
                <a:gd name="T11" fmla="*/ 46 h 57"/>
                <a:gd name="T12" fmla="*/ 10 w 56"/>
                <a:gd name="T13" fmla="*/ 57 h 57"/>
                <a:gd name="T14" fmla="*/ 28 w 56"/>
                <a:gd name="T15" fmla="*/ 39 h 57"/>
                <a:gd name="T16" fmla="*/ 46 w 56"/>
                <a:gd name="T17" fmla="*/ 57 h 57"/>
                <a:gd name="T18" fmla="*/ 56 w 56"/>
                <a:gd name="T19" fmla="*/ 46 h 57"/>
                <a:gd name="T20" fmla="*/ 39 w 56"/>
                <a:gd name="T21" fmla="*/ 29 h 57"/>
                <a:gd name="T22" fmla="*/ 56 w 56"/>
                <a:gd name="T23" fmla="*/ 11 h 57"/>
                <a:gd name="T24" fmla="*/ 46 w 56"/>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57">
                  <a:moveTo>
                    <a:pt x="46" y="0"/>
                  </a:moveTo>
                  <a:lnTo>
                    <a:pt x="28" y="18"/>
                  </a:lnTo>
                  <a:lnTo>
                    <a:pt x="10" y="0"/>
                  </a:lnTo>
                  <a:lnTo>
                    <a:pt x="0" y="11"/>
                  </a:lnTo>
                  <a:lnTo>
                    <a:pt x="18" y="29"/>
                  </a:lnTo>
                  <a:lnTo>
                    <a:pt x="0" y="46"/>
                  </a:lnTo>
                  <a:lnTo>
                    <a:pt x="10" y="57"/>
                  </a:lnTo>
                  <a:lnTo>
                    <a:pt x="28" y="39"/>
                  </a:lnTo>
                  <a:lnTo>
                    <a:pt x="46" y="57"/>
                  </a:lnTo>
                  <a:lnTo>
                    <a:pt x="56" y="46"/>
                  </a:lnTo>
                  <a:lnTo>
                    <a:pt x="39" y="29"/>
                  </a:lnTo>
                  <a:lnTo>
                    <a:pt x="56" y="11"/>
                  </a:lnTo>
                  <a:lnTo>
                    <a:pt x="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cxnSp>
        <p:nvCxnSpPr>
          <p:cNvPr id="41" name="Straight Connector 40">
            <a:extLst>
              <a:ext uri="{C183D7F6-B498-43B3-948B-1728B52AA6E4}">
                <adec:decorative xmlns:adec="http://schemas.microsoft.com/office/drawing/2017/decorative" val="1"/>
              </a:ext>
            </a:extLst>
          </p:cNvPr>
          <p:cNvCxnSpPr/>
          <p:nvPr/>
        </p:nvCxnSpPr>
        <p:spPr>
          <a:xfrm>
            <a:off x="627497" y="4211992"/>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C183D7F6-B498-43B3-948B-1728B52AA6E4}">
                <adec:decorative xmlns:adec="http://schemas.microsoft.com/office/drawing/2017/decorative" val="1"/>
              </a:ext>
            </a:extLst>
          </p:cNvPr>
          <p:cNvCxnSpPr/>
          <p:nvPr/>
        </p:nvCxnSpPr>
        <p:spPr>
          <a:xfrm>
            <a:off x="3347456" y="4211993"/>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C183D7F6-B498-43B3-948B-1728B52AA6E4}">
                <adec:decorative xmlns:adec="http://schemas.microsoft.com/office/drawing/2017/decorative" val="1"/>
              </a:ext>
            </a:extLst>
          </p:cNvPr>
          <p:cNvCxnSpPr/>
          <p:nvPr/>
        </p:nvCxnSpPr>
        <p:spPr>
          <a:xfrm>
            <a:off x="6304618" y="4211994"/>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C183D7F6-B498-43B3-948B-1728B52AA6E4}">
                <adec:decorative xmlns:adec="http://schemas.microsoft.com/office/drawing/2017/decorative" val="1"/>
              </a:ext>
            </a:extLst>
          </p:cNvPr>
          <p:cNvCxnSpPr/>
          <p:nvPr/>
        </p:nvCxnSpPr>
        <p:spPr>
          <a:xfrm rot="10800000">
            <a:off x="1896393" y="2884932"/>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C183D7F6-B498-43B3-948B-1728B52AA6E4}">
                <adec:decorative xmlns:adec="http://schemas.microsoft.com/office/drawing/2017/decorative" val="1"/>
              </a:ext>
            </a:extLst>
          </p:cNvPr>
          <p:cNvCxnSpPr/>
          <p:nvPr/>
        </p:nvCxnSpPr>
        <p:spPr>
          <a:xfrm rot="10800000">
            <a:off x="4878896" y="2847881"/>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C183D7F6-B498-43B3-948B-1728B52AA6E4}">
                <adec:decorative xmlns:adec="http://schemas.microsoft.com/office/drawing/2017/decorative" val="1"/>
              </a:ext>
            </a:extLst>
          </p:cNvPr>
          <p:cNvCxnSpPr/>
          <p:nvPr/>
        </p:nvCxnSpPr>
        <p:spPr>
          <a:xfrm rot="10800000">
            <a:off x="7668385" y="2857041"/>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C183D7F6-B498-43B3-948B-1728B52AA6E4}">
                <adec:decorative xmlns:adec="http://schemas.microsoft.com/office/drawing/2017/decorative" val="1"/>
              </a:ext>
            </a:extLst>
          </p:cNvPr>
          <p:cNvCxnSpPr/>
          <p:nvPr/>
        </p:nvCxnSpPr>
        <p:spPr>
          <a:xfrm rot="10800000">
            <a:off x="9015517" y="4211993"/>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C183D7F6-B498-43B3-948B-1728B52AA6E4}">
                <adec:decorative xmlns:adec="http://schemas.microsoft.com/office/drawing/2017/decorative" val="1"/>
              </a:ext>
            </a:extLst>
          </p:cNvPr>
          <p:cNvCxnSpPr/>
          <p:nvPr/>
        </p:nvCxnSpPr>
        <p:spPr>
          <a:xfrm rot="10800000">
            <a:off x="11605308" y="4182125"/>
            <a:ext cx="0" cy="318535"/>
          </a:xfrm>
          <a:prstGeom prst="line">
            <a:avLst/>
          </a:prstGeom>
          <a:ln w="15875" cap="sq">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C183D7F6-B498-43B3-948B-1728B52AA6E4}">
                <adec:decorative xmlns:adec="http://schemas.microsoft.com/office/drawing/2017/decorative" val="1"/>
              </a:ext>
            </a:extLst>
          </p:cNvPr>
          <p:cNvCxnSpPr/>
          <p:nvPr/>
        </p:nvCxnSpPr>
        <p:spPr>
          <a:xfrm rot="10800000">
            <a:off x="10332799" y="2793099"/>
            <a:ext cx="0" cy="318535"/>
          </a:xfrm>
          <a:prstGeom prst="line">
            <a:avLst/>
          </a:prstGeom>
          <a:ln w="15875" cap="sq">
            <a:solidFill>
              <a:schemeClr val="accent1">
                <a:lumMod val="60000"/>
                <a:lumOff val="4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7" name="Rectangle 66">
            <a:extLst>
              <a:ext uri="{C183D7F6-B498-43B3-948B-1728B52AA6E4}">
                <adec:decorative xmlns:adec="http://schemas.microsoft.com/office/drawing/2017/decorative" val="1"/>
              </a:ext>
            </a:extLst>
          </p:cNvPr>
          <p:cNvSpPr/>
          <p:nvPr/>
        </p:nvSpPr>
        <p:spPr>
          <a:xfrm>
            <a:off x="1005684" y="2125594"/>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Contextualising remote learning</a:t>
            </a:r>
          </a:p>
        </p:txBody>
      </p:sp>
      <p:sp>
        <p:nvSpPr>
          <p:cNvPr id="68" name="Rectangle 67">
            <a:extLst>
              <a:ext uri="{C183D7F6-B498-43B3-948B-1728B52AA6E4}">
                <adec:decorative xmlns:adec="http://schemas.microsoft.com/office/drawing/2017/decorative" val="1"/>
              </a:ext>
            </a:extLst>
          </p:cNvPr>
          <p:cNvSpPr/>
          <p:nvPr/>
        </p:nvSpPr>
        <p:spPr>
          <a:xfrm>
            <a:off x="2328361" y="4603359"/>
            <a:ext cx="2038189"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Delivering remote learning</a:t>
            </a:r>
          </a:p>
        </p:txBody>
      </p:sp>
      <p:sp>
        <p:nvSpPr>
          <p:cNvPr id="69" name="Rectangle 68">
            <a:extLst>
              <a:ext uri="{C183D7F6-B498-43B3-948B-1728B52AA6E4}">
                <adec:decorative xmlns:adec="http://schemas.microsoft.com/office/drawing/2017/decorative" val="1"/>
              </a:ext>
            </a:extLst>
          </p:cNvPr>
          <p:cNvSpPr/>
          <p:nvPr/>
        </p:nvSpPr>
        <p:spPr>
          <a:xfrm>
            <a:off x="5413909" y="4617476"/>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Challenges and barriers</a:t>
            </a:r>
          </a:p>
        </p:txBody>
      </p:sp>
      <p:sp>
        <p:nvSpPr>
          <p:cNvPr id="70" name="Rectangle 69">
            <a:extLst>
              <a:ext uri="{C183D7F6-B498-43B3-948B-1728B52AA6E4}">
                <adec:decorative xmlns:adec="http://schemas.microsoft.com/office/drawing/2017/decorative" val="1"/>
              </a:ext>
            </a:extLst>
          </p:cNvPr>
          <p:cNvSpPr/>
          <p:nvPr/>
        </p:nvSpPr>
        <p:spPr>
          <a:xfrm>
            <a:off x="3979243" y="2120484"/>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Curriculum alignment</a:t>
            </a:r>
          </a:p>
        </p:txBody>
      </p:sp>
      <p:sp>
        <p:nvSpPr>
          <p:cNvPr id="71" name="Rectangle 70">
            <a:extLst>
              <a:ext uri="{C183D7F6-B498-43B3-948B-1728B52AA6E4}">
                <adec:decorative xmlns:adec="http://schemas.microsoft.com/office/drawing/2017/decorative" val="1"/>
              </a:ext>
            </a:extLst>
          </p:cNvPr>
          <p:cNvSpPr/>
          <p:nvPr/>
        </p:nvSpPr>
        <p:spPr>
          <a:xfrm>
            <a:off x="6777676" y="2167842"/>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Pupil engagement</a:t>
            </a:r>
          </a:p>
        </p:txBody>
      </p:sp>
      <p:sp>
        <p:nvSpPr>
          <p:cNvPr id="72" name="Rectangle 71">
            <a:extLst>
              <a:ext uri="{C183D7F6-B498-43B3-948B-1728B52AA6E4}">
                <adec:decorative xmlns:adec="http://schemas.microsoft.com/office/drawing/2017/decorative" val="1"/>
              </a:ext>
            </a:extLst>
          </p:cNvPr>
          <p:cNvSpPr/>
          <p:nvPr/>
        </p:nvSpPr>
        <p:spPr>
          <a:xfrm>
            <a:off x="8124808" y="4703730"/>
            <a:ext cx="1781417" cy="584775"/>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Positives and improvement</a:t>
            </a:r>
          </a:p>
        </p:txBody>
      </p:sp>
      <p:sp>
        <p:nvSpPr>
          <p:cNvPr id="73" name="Rectangle 72">
            <a:extLst>
              <a:ext uri="{C183D7F6-B498-43B3-948B-1728B52AA6E4}">
                <adec:decorative xmlns:adec="http://schemas.microsoft.com/office/drawing/2017/decorative" val="1"/>
              </a:ext>
            </a:extLst>
          </p:cNvPr>
          <p:cNvSpPr/>
          <p:nvPr/>
        </p:nvSpPr>
        <p:spPr>
          <a:xfrm>
            <a:off x="9474518" y="2260323"/>
            <a:ext cx="1618356" cy="338554"/>
          </a:xfrm>
          <a:prstGeom prst="rect">
            <a:avLst/>
          </a:prstGeom>
        </p:spPr>
        <p:txBody>
          <a:bodyPr wrap="square">
            <a:spAutoFit/>
          </a:bodyPr>
          <a:lstStyle/>
          <a:p>
            <a:pPr algn="ctr">
              <a:spcAft>
                <a:spcPts val="600"/>
              </a:spcAft>
            </a:pPr>
            <a:r>
              <a:rPr lang="en-GB" sz="1600" dirty="0">
                <a:solidFill>
                  <a:schemeClr val="accent1">
                    <a:lumMod val="60000"/>
                    <a:lumOff val="40000"/>
                  </a:schemeClr>
                </a:solidFill>
              </a:rPr>
              <a:t>Final thoughts </a:t>
            </a:r>
          </a:p>
        </p:txBody>
      </p:sp>
      <p:sp>
        <p:nvSpPr>
          <p:cNvPr id="74" name="Title 73"/>
          <p:cNvSpPr>
            <a:spLocks noGrp="1"/>
          </p:cNvSpPr>
          <p:nvPr>
            <p:ph type="title" idx="4294967295"/>
          </p:nvPr>
        </p:nvSpPr>
        <p:spPr>
          <a:xfrm>
            <a:off x="10428029" y="4676109"/>
            <a:ext cx="178141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chemeClr val="bg1"/>
                </a:solidFill>
                <a:effectLst/>
                <a:uLnTx/>
                <a:uFillTx/>
                <a:latin typeface="+mn-lt"/>
                <a:ea typeface="+mn-ea"/>
                <a:cs typeface="+mn-cs"/>
              </a:rPr>
              <a:t>Annex: Teacher case studies </a:t>
            </a:r>
          </a:p>
        </p:txBody>
      </p:sp>
      <p:sp>
        <p:nvSpPr>
          <p:cNvPr id="75" name="TextBox 74">
            <a:extLst>
              <a:ext uri="{C183D7F6-B498-43B3-948B-1728B52AA6E4}">
                <adec:decorative xmlns:adec="http://schemas.microsoft.com/office/drawing/2017/decorative" val="1"/>
              </a:ext>
            </a:extLst>
          </p:cNvPr>
          <p:cNvSpPr txBox="1"/>
          <p:nvPr/>
        </p:nvSpPr>
        <p:spPr>
          <a:xfrm>
            <a:off x="29452" y="4622176"/>
            <a:ext cx="1855073" cy="584775"/>
          </a:xfrm>
          <a:prstGeom prst="rect">
            <a:avLst/>
          </a:prstGeom>
          <a:noFill/>
        </p:spPr>
        <p:txBody>
          <a:bodyPr wrap="square" rtlCol="0">
            <a:spAutoFit/>
          </a:bodyPr>
          <a:lstStyle/>
          <a:p>
            <a:pPr algn="ctr"/>
            <a:r>
              <a:rPr lang="en-GB" sz="1600" dirty="0">
                <a:solidFill>
                  <a:schemeClr val="accent1">
                    <a:lumMod val="60000"/>
                    <a:lumOff val="40000"/>
                  </a:schemeClr>
                </a:solidFill>
              </a:rPr>
              <a:t>Background and methodology</a:t>
            </a:r>
          </a:p>
        </p:txBody>
      </p:sp>
      <p:grpSp>
        <p:nvGrpSpPr>
          <p:cNvPr id="76" name="Group 75">
            <a:extLst>
              <a:ext uri="{C183D7F6-B498-43B3-948B-1728B52AA6E4}">
                <adec:decorative xmlns:adec="http://schemas.microsoft.com/office/drawing/2017/decorative" val="1"/>
              </a:ext>
            </a:extLst>
          </p:cNvPr>
          <p:cNvGrpSpPr/>
          <p:nvPr/>
        </p:nvGrpSpPr>
        <p:grpSpPr>
          <a:xfrm>
            <a:off x="10085858" y="3335335"/>
            <a:ext cx="567219" cy="689738"/>
            <a:chOff x="868994" y="1779475"/>
            <a:chExt cx="567219" cy="689738"/>
          </a:xfrm>
          <a:solidFill>
            <a:schemeClr val="accent1">
              <a:lumMod val="60000"/>
              <a:lumOff val="40000"/>
            </a:schemeClr>
          </a:solidFill>
        </p:grpSpPr>
        <p:sp>
          <p:nvSpPr>
            <p:cNvPr id="77" name="Freeform 5"/>
            <p:cNvSpPr>
              <a:spLocks noEditPoints="1"/>
            </p:cNvSpPr>
            <p:nvPr/>
          </p:nvSpPr>
          <p:spPr bwMode="auto">
            <a:xfrm>
              <a:off x="893498" y="2304039"/>
              <a:ext cx="493707" cy="165174"/>
            </a:xfrm>
            <a:custGeom>
              <a:avLst/>
              <a:gdLst>
                <a:gd name="T0" fmla="*/ 506 w 516"/>
                <a:gd name="T1" fmla="*/ 172 h 172"/>
                <a:gd name="T2" fmla="*/ 10 w 516"/>
                <a:gd name="T3" fmla="*/ 172 h 172"/>
                <a:gd name="T4" fmla="*/ 0 w 516"/>
                <a:gd name="T5" fmla="*/ 162 h 172"/>
                <a:gd name="T6" fmla="*/ 0 w 516"/>
                <a:gd name="T7" fmla="*/ 85 h 172"/>
                <a:gd name="T8" fmla="*/ 1 w 516"/>
                <a:gd name="T9" fmla="*/ 84 h 172"/>
                <a:gd name="T10" fmla="*/ 93 w 516"/>
                <a:gd name="T11" fmla="*/ 4 h 172"/>
                <a:gd name="T12" fmla="*/ 165 w 516"/>
                <a:gd name="T13" fmla="*/ 4 h 172"/>
                <a:gd name="T14" fmla="*/ 167 w 516"/>
                <a:gd name="T15" fmla="*/ 3 h 172"/>
                <a:gd name="T16" fmla="*/ 181 w 516"/>
                <a:gd name="T17" fmla="*/ 5 h 172"/>
                <a:gd name="T18" fmla="*/ 258 w 516"/>
                <a:gd name="T19" fmla="*/ 104 h 172"/>
                <a:gd name="T20" fmla="*/ 335 w 516"/>
                <a:gd name="T21" fmla="*/ 5 h 172"/>
                <a:gd name="T22" fmla="*/ 349 w 516"/>
                <a:gd name="T23" fmla="*/ 3 h 172"/>
                <a:gd name="T24" fmla="*/ 351 w 516"/>
                <a:gd name="T25" fmla="*/ 4 h 172"/>
                <a:gd name="T26" fmla="*/ 423 w 516"/>
                <a:gd name="T27" fmla="*/ 4 h 172"/>
                <a:gd name="T28" fmla="*/ 516 w 516"/>
                <a:gd name="T29" fmla="*/ 84 h 172"/>
                <a:gd name="T30" fmla="*/ 516 w 516"/>
                <a:gd name="T31" fmla="*/ 85 h 172"/>
                <a:gd name="T32" fmla="*/ 516 w 516"/>
                <a:gd name="T33" fmla="*/ 162 h 172"/>
                <a:gd name="T34" fmla="*/ 506 w 516"/>
                <a:gd name="T35" fmla="*/ 172 h 172"/>
                <a:gd name="T36" fmla="*/ 20 w 516"/>
                <a:gd name="T37" fmla="*/ 152 h 172"/>
                <a:gd name="T38" fmla="*/ 496 w 516"/>
                <a:gd name="T39" fmla="*/ 152 h 172"/>
                <a:gd name="T40" fmla="*/ 496 w 516"/>
                <a:gd name="T41" fmla="*/ 86 h 172"/>
                <a:gd name="T42" fmla="*/ 423 w 516"/>
                <a:gd name="T43" fmla="*/ 24 h 172"/>
                <a:gd name="T44" fmla="*/ 349 w 516"/>
                <a:gd name="T45" fmla="*/ 24 h 172"/>
                <a:gd name="T46" fmla="*/ 346 w 516"/>
                <a:gd name="T47" fmla="*/ 24 h 172"/>
                <a:gd name="T48" fmla="*/ 266 w 516"/>
                <a:gd name="T49" fmla="*/ 127 h 172"/>
                <a:gd name="T50" fmla="*/ 258 w 516"/>
                <a:gd name="T51" fmla="*/ 130 h 172"/>
                <a:gd name="T52" fmla="*/ 250 w 516"/>
                <a:gd name="T53" fmla="*/ 127 h 172"/>
                <a:gd name="T54" fmla="*/ 170 w 516"/>
                <a:gd name="T55" fmla="*/ 24 h 172"/>
                <a:gd name="T56" fmla="*/ 167 w 516"/>
                <a:gd name="T57" fmla="*/ 24 h 172"/>
                <a:gd name="T58" fmla="*/ 93 w 516"/>
                <a:gd name="T59" fmla="*/ 24 h 172"/>
                <a:gd name="T60" fmla="*/ 20 w 516"/>
                <a:gd name="T61" fmla="*/ 86 h 172"/>
                <a:gd name="T62" fmla="*/ 20 w 516"/>
                <a:gd name="T63" fmla="*/ 15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6" h="172">
                  <a:moveTo>
                    <a:pt x="506" y="172"/>
                  </a:moveTo>
                  <a:cubicBezTo>
                    <a:pt x="10" y="172"/>
                    <a:pt x="10" y="172"/>
                    <a:pt x="10" y="172"/>
                  </a:cubicBezTo>
                  <a:cubicBezTo>
                    <a:pt x="5" y="172"/>
                    <a:pt x="0" y="168"/>
                    <a:pt x="0" y="162"/>
                  </a:cubicBezTo>
                  <a:cubicBezTo>
                    <a:pt x="0" y="85"/>
                    <a:pt x="0" y="85"/>
                    <a:pt x="0" y="85"/>
                  </a:cubicBezTo>
                  <a:cubicBezTo>
                    <a:pt x="0" y="85"/>
                    <a:pt x="1" y="84"/>
                    <a:pt x="1" y="84"/>
                  </a:cubicBezTo>
                  <a:cubicBezTo>
                    <a:pt x="7" y="38"/>
                    <a:pt x="47" y="4"/>
                    <a:pt x="93" y="4"/>
                  </a:cubicBezTo>
                  <a:cubicBezTo>
                    <a:pt x="165" y="4"/>
                    <a:pt x="165" y="4"/>
                    <a:pt x="165" y="4"/>
                  </a:cubicBezTo>
                  <a:cubicBezTo>
                    <a:pt x="166" y="4"/>
                    <a:pt x="167" y="3"/>
                    <a:pt x="167" y="3"/>
                  </a:cubicBezTo>
                  <a:cubicBezTo>
                    <a:pt x="172" y="0"/>
                    <a:pt x="177" y="1"/>
                    <a:pt x="181" y="5"/>
                  </a:cubicBezTo>
                  <a:cubicBezTo>
                    <a:pt x="258" y="104"/>
                    <a:pt x="258" y="104"/>
                    <a:pt x="258" y="104"/>
                  </a:cubicBezTo>
                  <a:cubicBezTo>
                    <a:pt x="335" y="5"/>
                    <a:pt x="335" y="5"/>
                    <a:pt x="335" y="5"/>
                  </a:cubicBezTo>
                  <a:cubicBezTo>
                    <a:pt x="339" y="1"/>
                    <a:pt x="344" y="0"/>
                    <a:pt x="349" y="3"/>
                  </a:cubicBezTo>
                  <a:cubicBezTo>
                    <a:pt x="349" y="3"/>
                    <a:pt x="350" y="4"/>
                    <a:pt x="351" y="4"/>
                  </a:cubicBezTo>
                  <a:cubicBezTo>
                    <a:pt x="423" y="4"/>
                    <a:pt x="423" y="4"/>
                    <a:pt x="423" y="4"/>
                  </a:cubicBezTo>
                  <a:cubicBezTo>
                    <a:pt x="469" y="4"/>
                    <a:pt x="509" y="38"/>
                    <a:pt x="516" y="84"/>
                  </a:cubicBezTo>
                  <a:cubicBezTo>
                    <a:pt x="516" y="84"/>
                    <a:pt x="516" y="85"/>
                    <a:pt x="516" y="85"/>
                  </a:cubicBezTo>
                  <a:cubicBezTo>
                    <a:pt x="516" y="162"/>
                    <a:pt x="516" y="162"/>
                    <a:pt x="516" y="162"/>
                  </a:cubicBezTo>
                  <a:cubicBezTo>
                    <a:pt x="516" y="168"/>
                    <a:pt x="511" y="172"/>
                    <a:pt x="506" y="172"/>
                  </a:cubicBezTo>
                  <a:close/>
                  <a:moveTo>
                    <a:pt x="20" y="152"/>
                  </a:moveTo>
                  <a:cubicBezTo>
                    <a:pt x="496" y="152"/>
                    <a:pt x="496" y="152"/>
                    <a:pt x="496" y="152"/>
                  </a:cubicBezTo>
                  <a:cubicBezTo>
                    <a:pt x="496" y="86"/>
                    <a:pt x="496" y="86"/>
                    <a:pt x="496" y="86"/>
                  </a:cubicBezTo>
                  <a:cubicBezTo>
                    <a:pt x="490" y="51"/>
                    <a:pt x="459" y="24"/>
                    <a:pt x="423" y="24"/>
                  </a:cubicBezTo>
                  <a:cubicBezTo>
                    <a:pt x="349" y="24"/>
                    <a:pt x="349" y="24"/>
                    <a:pt x="349" y="24"/>
                  </a:cubicBezTo>
                  <a:cubicBezTo>
                    <a:pt x="348" y="24"/>
                    <a:pt x="347" y="24"/>
                    <a:pt x="346" y="24"/>
                  </a:cubicBezTo>
                  <a:cubicBezTo>
                    <a:pt x="266" y="127"/>
                    <a:pt x="266" y="127"/>
                    <a:pt x="266" y="127"/>
                  </a:cubicBezTo>
                  <a:cubicBezTo>
                    <a:pt x="264" y="129"/>
                    <a:pt x="261" y="130"/>
                    <a:pt x="258" y="130"/>
                  </a:cubicBezTo>
                  <a:cubicBezTo>
                    <a:pt x="255" y="130"/>
                    <a:pt x="252" y="129"/>
                    <a:pt x="250" y="127"/>
                  </a:cubicBezTo>
                  <a:cubicBezTo>
                    <a:pt x="170" y="24"/>
                    <a:pt x="170" y="24"/>
                    <a:pt x="170" y="24"/>
                  </a:cubicBezTo>
                  <a:cubicBezTo>
                    <a:pt x="169" y="24"/>
                    <a:pt x="168" y="24"/>
                    <a:pt x="167" y="24"/>
                  </a:cubicBezTo>
                  <a:cubicBezTo>
                    <a:pt x="93" y="24"/>
                    <a:pt x="93" y="24"/>
                    <a:pt x="93" y="24"/>
                  </a:cubicBezTo>
                  <a:cubicBezTo>
                    <a:pt x="57" y="24"/>
                    <a:pt x="26" y="51"/>
                    <a:pt x="20" y="86"/>
                  </a:cubicBezTo>
                  <a:lnTo>
                    <a:pt x="20"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6"/>
            <p:cNvSpPr>
              <a:spLocks noEditPoints="1"/>
            </p:cNvSpPr>
            <p:nvPr/>
          </p:nvSpPr>
          <p:spPr bwMode="auto">
            <a:xfrm>
              <a:off x="969732" y="1977321"/>
              <a:ext cx="112536" cy="108906"/>
            </a:xfrm>
            <a:custGeom>
              <a:avLst/>
              <a:gdLst>
                <a:gd name="T0" fmla="*/ 40 w 117"/>
                <a:gd name="T1" fmla="*/ 113 h 113"/>
                <a:gd name="T2" fmla="*/ 31 w 117"/>
                <a:gd name="T3" fmla="*/ 108 h 113"/>
                <a:gd name="T4" fmla="*/ 30 w 117"/>
                <a:gd name="T5" fmla="*/ 106 h 113"/>
                <a:gd name="T6" fmla="*/ 20 w 117"/>
                <a:gd name="T7" fmla="*/ 7 h 113"/>
                <a:gd name="T8" fmla="*/ 32 w 117"/>
                <a:gd name="T9" fmla="*/ 2 h 113"/>
                <a:gd name="T10" fmla="*/ 37 w 117"/>
                <a:gd name="T11" fmla="*/ 3 h 113"/>
                <a:gd name="T12" fmla="*/ 40 w 117"/>
                <a:gd name="T13" fmla="*/ 5 h 113"/>
                <a:gd name="T14" fmla="*/ 49 w 117"/>
                <a:gd name="T15" fmla="*/ 11 h 113"/>
                <a:gd name="T16" fmla="*/ 108 w 117"/>
                <a:gd name="T17" fmla="*/ 26 h 113"/>
                <a:gd name="T18" fmla="*/ 116 w 117"/>
                <a:gd name="T19" fmla="*/ 37 h 113"/>
                <a:gd name="T20" fmla="*/ 106 w 117"/>
                <a:gd name="T21" fmla="*/ 46 h 113"/>
                <a:gd name="T22" fmla="*/ 50 w 117"/>
                <a:gd name="T23" fmla="*/ 103 h 113"/>
                <a:gd name="T24" fmla="*/ 43 w 117"/>
                <a:gd name="T25" fmla="*/ 113 h 113"/>
                <a:gd name="T26" fmla="*/ 40 w 117"/>
                <a:gd name="T27" fmla="*/ 113 h 113"/>
                <a:gd name="T28" fmla="*/ 34 w 117"/>
                <a:gd name="T29" fmla="*/ 25 h 113"/>
                <a:gd name="T30" fmla="*/ 37 w 117"/>
                <a:gd name="T31" fmla="*/ 71 h 113"/>
                <a:gd name="T32" fmla="*/ 66 w 117"/>
                <a:gd name="T33" fmla="*/ 38 h 113"/>
                <a:gd name="T34" fmla="*/ 40 w 117"/>
                <a:gd name="T35" fmla="*/ 29 h 113"/>
                <a:gd name="T36" fmla="*/ 34 w 117"/>
                <a:gd name="T37" fmla="*/ 2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113">
                  <a:moveTo>
                    <a:pt x="40" y="113"/>
                  </a:moveTo>
                  <a:cubicBezTo>
                    <a:pt x="36" y="113"/>
                    <a:pt x="33" y="111"/>
                    <a:pt x="31" y="108"/>
                  </a:cubicBezTo>
                  <a:cubicBezTo>
                    <a:pt x="31" y="108"/>
                    <a:pt x="31" y="107"/>
                    <a:pt x="30" y="106"/>
                  </a:cubicBezTo>
                  <a:cubicBezTo>
                    <a:pt x="22" y="93"/>
                    <a:pt x="0" y="48"/>
                    <a:pt x="20" y="7"/>
                  </a:cubicBezTo>
                  <a:cubicBezTo>
                    <a:pt x="22" y="2"/>
                    <a:pt x="28" y="0"/>
                    <a:pt x="32" y="2"/>
                  </a:cubicBezTo>
                  <a:cubicBezTo>
                    <a:pt x="37" y="3"/>
                    <a:pt x="37" y="3"/>
                    <a:pt x="37" y="3"/>
                  </a:cubicBezTo>
                  <a:cubicBezTo>
                    <a:pt x="38" y="3"/>
                    <a:pt x="39" y="4"/>
                    <a:pt x="40" y="5"/>
                  </a:cubicBezTo>
                  <a:cubicBezTo>
                    <a:pt x="41" y="6"/>
                    <a:pt x="44" y="8"/>
                    <a:pt x="49" y="11"/>
                  </a:cubicBezTo>
                  <a:cubicBezTo>
                    <a:pt x="62" y="17"/>
                    <a:pt x="84" y="23"/>
                    <a:pt x="108" y="26"/>
                  </a:cubicBezTo>
                  <a:cubicBezTo>
                    <a:pt x="113" y="27"/>
                    <a:pt x="117" y="32"/>
                    <a:pt x="116" y="37"/>
                  </a:cubicBezTo>
                  <a:cubicBezTo>
                    <a:pt x="116" y="42"/>
                    <a:pt x="111" y="46"/>
                    <a:pt x="106" y="46"/>
                  </a:cubicBezTo>
                  <a:cubicBezTo>
                    <a:pt x="75" y="46"/>
                    <a:pt x="50" y="72"/>
                    <a:pt x="50" y="103"/>
                  </a:cubicBezTo>
                  <a:cubicBezTo>
                    <a:pt x="50" y="107"/>
                    <a:pt x="47" y="111"/>
                    <a:pt x="43" y="113"/>
                  </a:cubicBezTo>
                  <a:cubicBezTo>
                    <a:pt x="42" y="113"/>
                    <a:pt x="41" y="113"/>
                    <a:pt x="40" y="113"/>
                  </a:cubicBezTo>
                  <a:close/>
                  <a:moveTo>
                    <a:pt x="34" y="25"/>
                  </a:moveTo>
                  <a:cubicBezTo>
                    <a:pt x="30" y="42"/>
                    <a:pt x="33" y="58"/>
                    <a:pt x="37" y="71"/>
                  </a:cubicBezTo>
                  <a:cubicBezTo>
                    <a:pt x="43" y="58"/>
                    <a:pt x="53" y="46"/>
                    <a:pt x="66" y="38"/>
                  </a:cubicBezTo>
                  <a:cubicBezTo>
                    <a:pt x="56" y="35"/>
                    <a:pt x="47" y="32"/>
                    <a:pt x="40" y="29"/>
                  </a:cubicBezTo>
                  <a:cubicBezTo>
                    <a:pt x="38" y="28"/>
                    <a:pt x="36" y="27"/>
                    <a:pt x="34"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7"/>
            <p:cNvSpPr>
              <a:spLocks noEditPoints="1"/>
            </p:cNvSpPr>
            <p:nvPr/>
          </p:nvSpPr>
          <p:spPr bwMode="auto">
            <a:xfrm>
              <a:off x="1199342" y="1977321"/>
              <a:ext cx="111629" cy="108906"/>
            </a:xfrm>
            <a:custGeom>
              <a:avLst/>
              <a:gdLst>
                <a:gd name="T0" fmla="*/ 76 w 116"/>
                <a:gd name="T1" fmla="*/ 113 h 113"/>
                <a:gd name="T2" fmla="*/ 74 w 116"/>
                <a:gd name="T3" fmla="*/ 113 h 113"/>
                <a:gd name="T4" fmla="*/ 66 w 116"/>
                <a:gd name="T5" fmla="*/ 103 h 113"/>
                <a:gd name="T6" fmla="*/ 10 w 116"/>
                <a:gd name="T7" fmla="*/ 46 h 113"/>
                <a:gd name="T8" fmla="*/ 0 w 116"/>
                <a:gd name="T9" fmla="*/ 37 h 113"/>
                <a:gd name="T10" fmla="*/ 8 w 116"/>
                <a:gd name="T11" fmla="*/ 26 h 113"/>
                <a:gd name="T12" fmla="*/ 67 w 116"/>
                <a:gd name="T13" fmla="*/ 11 h 113"/>
                <a:gd name="T14" fmla="*/ 76 w 116"/>
                <a:gd name="T15" fmla="*/ 5 h 113"/>
                <a:gd name="T16" fmla="*/ 80 w 116"/>
                <a:gd name="T17" fmla="*/ 3 h 113"/>
                <a:gd name="T18" fmla="*/ 84 w 116"/>
                <a:gd name="T19" fmla="*/ 2 h 113"/>
                <a:gd name="T20" fmla="*/ 96 w 116"/>
                <a:gd name="T21" fmla="*/ 7 h 113"/>
                <a:gd name="T22" fmla="*/ 86 w 116"/>
                <a:gd name="T23" fmla="*/ 106 h 113"/>
                <a:gd name="T24" fmla="*/ 85 w 116"/>
                <a:gd name="T25" fmla="*/ 108 h 113"/>
                <a:gd name="T26" fmla="*/ 76 w 116"/>
                <a:gd name="T27" fmla="*/ 113 h 113"/>
                <a:gd name="T28" fmla="*/ 50 w 116"/>
                <a:gd name="T29" fmla="*/ 38 h 113"/>
                <a:gd name="T30" fmla="*/ 80 w 116"/>
                <a:gd name="T31" fmla="*/ 71 h 113"/>
                <a:gd name="T32" fmla="*/ 82 w 116"/>
                <a:gd name="T33" fmla="*/ 25 h 113"/>
                <a:gd name="T34" fmla="*/ 76 w 116"/>
                <a:gd name="T35" fmla="*/ 29 h 113"/>
                <a:gd name="T36" fmla="*/ 50 w 116"/>
                <a:gd name="T37" fmla="*/ 3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 h="113">
                  <a:moveTo>
                    <a:pt x="76" y="113"/>
                  </a:moveTo>
                  <a:cubicBezTo>
                    <a:pt x="75" y="113"/>
                    <a:pt x="75" y="113"/>
                    <a:pt x="74" y="113"/>
                  </a:cubicBezTo>
                  <a:cubicBezTo>
                    <a:pt x="69" y="111"/>
                    <a:pt x="66" y="107"/>
                    <a:pt x="66" y="103"/>
                  </a:cubicBezTo>
                  <a:cubicBezTo>
                    <a:pt x="66" y="72"/>
                    <a:pt x="41" y="46"/>
                    <a:pt x="10" y="46"/>
                  </a:cubicBezTo>
                  <a:cubicBezTo>
                    <a:pt x="5" y="46"/>
                    <a:pt x="0" y="42"/>
                    <a:pt x="0" y="37"/>
                  </a:cubicBezTo>
                  <a:cubicBezTo>
                    <a:pt x="0" y="32"/>
                    <a:pt x="3" y="27"/>
                    <a:pt x="8" y="26"/>
                  </a:cubicBezTo>
                  <a:cubicBezTo>
                    <a:pt x="33" y="23"/>
                    <a:pt x="54" y="17"/>
                    <a:pt x="67" y="11"/>
                  </a:cubicBezTo>
                  <a:cubicBezTo>
                    <a:pt x="72" y="8"/>
                    <a:pt x="75" y="6"/>
                    <a:pt x="76" y="5"/>
                  </a:cubicBezTo>
                  <a:cubicBezTo>
                    <a:pt x="77" y="4"/>
                    <a:pt x="78" y="3"/>
                    <a:pt x="80" y="3"/>
                  </a:cubicBezTo>
                  <a:cubicBezTo>
                    <a:pt x="84" y="2"/>
                    <a:pt x="84" y="2"/>
                    <a:pt x="84" y="2"/>
                  </a:cubicBezTo>
                  <a:cubicBezTo>
                    <a:pt x="88" y="0"/>
                    <a:pt x="94" y="2"/>
                    <a:pt x="96" y="7"/>
                  </a:cubicBezTo>
                  <a:cubicBezTo>
                    <a:pt x="116" y="48"/>
                    <a:pt x="94" y="93"/>
                    <a:pt x="86" y="106"/>
                  </a:cubicBezTo>
                  <a:cubicBezTo>
                    <a:pt x="85" y="107"/>
                    <a:pt x="85" y="108"/>
                    <a:pt x="85" y="108"/>
                  </a:cubicBezTo>
                  <a:cubicBezTo>
                    <a:pt x="83" y="111"/>
                    <a:pt x="80" y="113"/>
                    <a:pt x="76" y="113"/>
                  </a:cubicBezTo>
                  <a:close/>
                  <a:moveTo>
                    <a:pt x="50" y="38"/>
                  </a:moveTo>
                  <a:cubicBezTo>
                    <a:pt x="63" y="46"/>
                    <a:pt x="73" y="58"/>
                    <a:pt x="80" y="71"/>
                  </a:cubicBezTo>
                  <a:cubicBezTo>
                    <a:pt x="84" y="58"/>
                    <a:pt x="86" y="42"/>
                    <a:pt x="82" y="25"/>
                  </a:cubicBezTo>
                  <a:cubicBezTo>
                    <a:pt x="80" y="27"/>
                    <a:pt x="78" y="28"/>
                    <a:pt x="76" y="29"/>
                  </a:cubicBezTo>
                  <a:cubicBezTo>
                    <a:pt x="69" y="32"/>
                    <a:pt x="60" y="35"/>
                    <a:pt x="50"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8"/>
            <p:cNvSpPr>
              <a:spLocks noEditPoints="1"/>
            </p:cNvSpPr>
            <p:nvPr/>
          </p:nvSpPr>
          <p:spPr bwMode="auto">
            <a:xfrm>
              <a:off x="868994" y="1779475"/>
              <a:ext cx="542715" cy="210552"/>
            </a:xfrm>
            <a:custGeom>
              <a:avLst/>
              <a:gdLst>
                <a:gd name="T0" fmla="*/ 283 w 566"/>
                <a:gd name="T1" fmla="*/ 220 h 220"/>
                <a:gd name="T2" fmla="*/ 280 w 566"/>
                <a:gd name="T3" fmla="*/ 220 h 220"/>
                <a:gd name="T4" fmla="*/ 7 w 566"/>
                <a:gd name="T5" fmla="*/ 120 h 220"/>
                <a:gd name="T6" fmla="*/ 0 w 566"/>
                <a:gd name="T7" fmla="*/ 110 h 220"/>
                <a:gd name="T8" fmla="*/ 7 w 566"/>
                <a:gd name="T9" fmla="*/ 101 h 220"/>
                <a:gd name="T10" fmla="*/ 280 w 566"/>
                <a:gd name="T11" fmla="*/ 1 h 220"/>
                <a:gd name="T12" fmla="*/ 286 w 566"/>
                <a:gd name="T13" fmla="*/ 1 h 220"/>
                <a:gd name="T14" fmla="*/ 560 w 566"/>
                <a:gd name="T15" fmla="*/ 101 h 220"/>
                <a:gd name="T16" fmla="*/ 566 w 566"/>
                <a:gd name="T17" fmla="*/ 110 h 220"/>
                <a:gd name="T18" fmla="*/ 560 w 566"/>
                <a:gd name="T19" fmla="*/ 120 h 220"/>
                <a:gd name="T20" fmla="*/ 286 w 566"/>
                <a:gd name="T21" fmla="*/ 220 h 220"/>
                <a:gd name="T22" fmla="*/ 283 w 566"/>
                <a:gd name="T23" fmla="*/ 220 h 220"/>
                <a:gd name="T24" fmla="*/ 39 w 566"/>
                <a:gd name="T25" fmla="*/ 110 h 220"/>
                <a:gd name="T26" fmla="*/ 283 w 566"/>
                <a:gd name="T27" fmla="*/ 199 h 220"/>
                <a:gd name="T28" fmla="*/ 527 w 566"/>
                <a:gd name="T29" fmla="*/ 110 h 220"/>
                <a:gd name="T30" fmla="*/ 283 w 566"/>
                <a:gd name="T31" fmla="*/ 21 h 220"/>
                <a:gd name="T32" fmla="*/ 39 w 566"/>
                <a:gd name="T33" fmla="*/ 1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6" h="220">
                  <a:moveTo>
                    <a:pt x="283" y="220"/>
                  </a:moveTo>
                  <a:cubicBezTo>
                    <a:pt x="282" y="220"/>
                    <a:pt x="281" y="220"/>
                    <a:pt x="280" y="220"/>
                  </a:cubicBezTo>
                  <a:cubicBezTo>
                    <a:pt x="7" y="120"/>
                    <a:pt x="7" y="120"/>
                    <a:pt x="7" y="120"/>
                  </a:cubicBezTo>
                  <a:cubicBezTo>
                    <a:pt x="3" y="118"/>
                    <a:pt x="0" y="114"/>
                    <a:pt x="0" y="110"/>
                  </a:cubicBezTo>
                  <a:cubicBezTo>
                    <a:pt x="0" y="106"/>
                    <a:pt x="3" y="102"/>
                    <a:pt x="7" y="101"/>
                  </a:cubicBezTo>
                  <a:cubicBezTo>
                    <a:pt x="280" y="1"/>
                    <a:pt x="280" y="1"/>
                    <a:pt x="280" y="1"/>
                  </a:cubicBezTo>
                  <a:cubicBezTo>
                    <a:pt x="282" y="0"/>
                    <a:pt x="284" y="0"/>
                    <a:pt x="286" y="1"/>
                  </a:cubicBezTo>
                  <a:cubicBezTo>
                    <a:pt x="560" y="101"/>
                    <a:pt x="560" y="101"/>
                    <a:pt x="560" y="101"/>
                  </a:cubicBezTo>
                  <a:cubicBezTo>
                    <a:pt x="564" y="102"/>
                    <a:pt x="566" y="106"/>
                    <a:pt x="566" y="110"/>
                  </a:cubicBezTo>
                  <a:cubicBezTo>
                    <a:pt x="566" y="114"/>
                    <a:pt x="564" y="118"/>
                    <a:pt x="560" y="120"/>
                  </a:cubicBezTo>
                  <a:cubicBezTo>
                    <a:pt x="286" y="220"/>
                    <a:pt x="286" y="220"/>
                    <a:pt x="286" y="220"/>
                  </a:cubicBezTo>
                  <a:cubicBezTo>
                    <a:pt x="285" y="220"/>
                    <a:pt x="284" y="220"/>
                    <a:pt x="283" y="220"/>
                  </a:cubicBezTo>
                  <a:close/>
                  <a:moveTo>
                    <a:pt x="39" y="110"/>
                  </a:moveTo>
                  <a:cubicBezTo>
                    <a:pt x="283" y="199"/>
                    <a:pt x="283" y="199"/>
                    <a:pt x="283" y="199"/>
                  </a:cubicBezTo>
                  <a:cubicBezTo>
                    <a:pt x="527" y="110"/>
                    <a:pt x="527" y="110"/>
                    <a:pt x="527" y="110"/>
                  </a:cubicBezTo>
                  <a:cubicBezTo>
                    <a:pt x="283" y="21"/>
                    <a:pt x="283" y="21"/>
                    <a:pt x="283" y="21"/>
                  </a:cubicBezTo>
                  <a:lnTo>
                    <a:pt x="39" y="1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9"/>
            <p:cNvSpPr>
              <a:spLocks noEditPoints="1"/>
            </p:cNvSpPr>
            <p:nvPr/>
          </p:nvSpPr>
          <p:spPr bwMode="auto">
            <a:xfrm>
              <a:off x="988791" y="1918330"/>
              <a:ext cx="303122" cy="108906"/>
            </a:xfrm>
            <a:custGeom>
              <a:avLst/>
              <a:gdLst>
                <a:gd name="T0" fmla="*/ 158 w 316"/>
                <a:gd name="T1" fmla="*/ 114 h 114"/>
                <a:gd name="T2" fmla="*/ 85 w 316"/>
                <a:gd name="T3" fmla="*/ 108 h 114"/>
                <a:gd name="T4" fmla="*/ 20 w 316"/>
                <a:gd name="T5" fmla="*/ 91 h 114"/>
                <a:gd name="T6" fmla="*/ 7 w 316"/>
                <a:gd name="T7" fmla="*/ 82 h 114"/>
                <a:gd name="T8" fmla="*/ 0 w 316"/>
                <a:gd name="T9" fmla="*/ 71 h 114"/>
                <a:gd name="T10" fmla="*/ 0 w 316"/>
                <a:gd name="T11" fmla="*/ 68 h 114"/>
                <a:gd name="T12" fmla="*/ 0 w 316"/>
                <a:gd name="T13" fmla="*/ 11 h 114"/>
                <a:gd name="T14" fmla="*/ 4 w 316"/>
                <a:gd name="T15" fmla="*/ 3 h 114"/>
                <a:gd name="T16" fmla="*/ 13 w 316"/>
                <a:gd name="T17" fmla="*/ 1 h 114"/>
                <a:gd name="T18" fmla="*/ 158 w 316"/>
                <a:gd name="T19" fmla="*/ 54 h 114"/>
                <a:gd name="T20" fmla="*/ 303 w 316"/>
                <a:gd name="T21" fmla="*/ 1 h 114"/>
                <a:gd name="T22" fmla="*/ 312 w 316"/>
                <a:gd name="T23" fmla="*/ 3 h 114"/>
                <a:gd name="T24" fmla="*/ 316 w 316"/>
                <a:gd name="T25" fmla="*/ 11 h 114"/>
                <a:gd name="T26" fmla="*/ 316 w 316"/>
                <a:gd name="T27" fmla="*/ 68 h 114"/>
                <a:gd name="T28" fmla="*/ 316 w 316"/>
                <a:gd name="T29" fmla="*/ 71 h 114"/>
                <a:gd name="T30" fmla="*/ 310 w 316"/>
                <a:gd name="T31" fmla="*/ 82 h 114"/>
                <a:gd name="T32" fmla="*/ 296 w 316"/>
                <a:gd name="T33" fmla="*/ 91 h 114"/>
                <a:gd name="T34" fmla="*/ 231 w 316"/>
                <a:gd name="T35" fmla="*/ 108 h 114"/>
                <a:gd name="T36" fmla="*/ 231 w 316"/>
                <a:gd name="T37" fmla="*/ 108 h 114"/>
                <a:gd name="T38" fmla="*/ 158 w 316"/>
                <a:gd name="T39" fmla="*/ 114 h 114"/>
                <a:gd name="T40" fmla="*/ 20 w 316"/>
                <a:gd name="T41" fmla="*/ 67 h 114"/>
                <a:gd name="T42" fmla="*/ 20 w 316"/>
                <a:gd name="T43" fmla="*/ 67 h 114"/>
                <a:gd name="T44" fmla="*/ 29 w 316"/>
                <a:gd name="T45" fmla="*/ 73 h 114"/>
                <a:gd name="T46" fmla="*/ 88 w 316"/>
                <a:gd name="T47" fmla="*/ 88 h 114"/>
                <a:gd name="T48" fmla="*/ 158 w 316"/>
                <a:gd name="T49" fmla="*/ 94 h 114"/>
                <a:gd name="T50" fmla="*/ 228 w 316"/>
                <a:gd name="T51" fmla="*/ 88 h 114"/>
                <a:gd name="T52" fmla="*/ 229 w 316"/>
                <a:gd name="T53" fmla="*/ 88 h 114"/>
                <a:gd name="T54" fmla="*/ 287 w 316"/>
                <a:gd name="T55" fmla="*/ 73 h 114"/>
                <a:gd name="T56" fmla="*/ 296 w 316"/>
                <a:gd name="T57" fmla="*/ 67 h 114"/>
                <a:gd name="T58" fmla="*/ 296 w 316"/>
                <a:gd name="T59" fmla="*/ 67 h 114"/>
                <a:gd name="T60" fmla="*/ 296 w 316"/>
                <a:gd name="T61" fmla="*/ 25 h 114"/>
                <a:gd name="T62" fmla="*/ 161 w 316"/>
                <a:gd name="T63" fmla="*/ 75 h 114"/>
                <a:gd name="T64" fmla="*/ 155 w 316"/>
                <a:gd name="T65" fmla="*/ 75 h 114"/>
                <a:gd name="T66" fmla="*/ 20 w 316"/>
                <a:gd name="T67" fmla="*/ 25 h 114"/>
                <a:gd name="T68" fmla="*/ 20 w 316"/>
                <a:gd name="T69" fmla="*/ 6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 h="114">
                  <a:moveTo>
                    <a:pt x="158" y="114"/>
                  </a:moveTo>
                  <a:cubicBezTo>
                    <a:pt x="133" y="114"/>
                    <a:pt x="108" y="112"/>
                    <a:pt x="85" y="108"/>
                  </a:cubicBezTo>
                  <a:cubicBezTo>
                    <a:pt x="58" y="104"/>
                    <a:pt x="35" y="98"/>
                    <a:pt x="20" y="91"/>
                  </a:cubicBezTo>
                  <a:cubicBezTo>
                    <a:pt x="14" y="88"/>
                    <a:pt x="10" y="85"/>
                    <a:pt x="7" y="82"/>
                  </a:cubicBezTo>
                  <a:cubicBezTo>
                    <a:pt x="3" y="78"/>
                    <a:pt x="1" y="75"/>
                    <a:pt x="0" y="71"/>
                  </a:cubicBezTo>
                  <a:cubicBezTo>
                    <a:pt x="0" y="70"/>
                    <a:pt x="0" y="69"/>
                    <a:pt x="0" y="68"/>
                  </a:cubicBezTo>
                  <a:cubicBezTo>
                    <a:pt x="0" y="11"/>
                    <a:pt x="0" y="11"/>
                    <a:pt x="0" y="11"/>
                  </a:cubicBezTo>
                  <a:cubicBezTo>
                    <a:pt x="0" y="8"/>
                    <a:pt x="1" y="5"/>
                    <a:pt x="4" y="3"/>
                  </a:cubicBezTo>
                  <a:cubicBezTo>
                    <a:pt x="7" y="1"/>
                    <a:pt x="10" y="0"/>
                    <a:pt x="13" y="1"/>
                  </a:cubicBezTo>
                  <a:cubicBezTo>
                    <a:pt x="158" y="54"/>
                    <a:pt x="158" y="54"/>
                    <a:pt x="158" y="54"/>
                  </a:cubicBezTo>
                  <a:cubicBezTo>
                    <a:pt x="303" y="1"/>
                    <a:pt x="303" y="1"/>
                    <a:pt x="303" y="1"/>
                  </a:cubicBezTo>
                  <a:cubicBezTo>
                    <a:pt x="306" y="0"/>
                    <a:pt x="309" y="1"/>
                    <a:pt x="312" y="3"/>
                  </a:cubicBezTo>
                  <a:cubicBezTo>
                    <a:pt x="315" y="5"/>
                    <a:pt x="316" y="8"/>
                    <a:pt x="316" y="11"/>
                  </a:cubicBezTo>
                  <a:cubicBezTo>
                    <a:pt x="316" y="68"/>
                    <a:pt x="316" y="68"/>
                    <a:pt x="316" y="68"/>
                  </a:cubicBezTo>
                  <a:cubicBezTo>
                    <a:pt x="316" y="69"/>
                    <a:pt x="316" y="70"/>
                    <a:pt x="316" y="71"/>
                  </a:cubicBezTo>
                  <a:cubicBezTo>
                    <a:pt x="315" y="75"/>
                    <a:pt x="313" y="78"/>
                    <a:pt x="310" y="82"/>
                  </a:cubicBezTo>
                  <a:cubicBezTo>
                    <a:pt x="306" y="85"/>
                    <a:pt x="301" y="88"/>
                    <a:pt x="296" y="91"/>
                  </a:cubicBezTo>
                  <a:cubicBezTo>
                    <a:pt x="281" y="98"/>
                    <a:pt x="258" y="104"/>
                    <a:pt x="231" y="108"/>
                  </a:cubicBezTo>
                  <a:cubicBezTo>
                    <a:pt x="231" y="108"/>
                    <a:pt x="231" y="108"/>
                    <a:pt x="231" y="108"/>
                  </a:cubicBezTo>
                  <a:cubicBezTo>
                    <a:pt x="208" y="112"/>
                    <a:pt x="183" y="114"/>
                    <a:pt x="158" y="114"/>
                  </a:cubicBezTo>
                  <a:close/>
                  <a:moveTo>
                    <a:pt x="20" y="67"/>
                  </a:moveTo>
                  <a:cubicBezTo>
                    <a:pt x="20" y="67"/>
                    <a:pt x="20" y="67"/>
                    <a:pt x="20" y="67"/>
                  </a:cubicBezTo>
                  <a:cubicBezTo>
                    <a:pt x="21" y="68"/>
                    <a:pt x="24" y="70"/>
                    <a:pt x="29" y="73"/>
                  </a:cubicBezTo>
                  <a:cubicBezTo>
                    <a:pt x="42" y="79"/>
                    <a:pt x="64" y="85"/>
                    <a:pt x="88" y="88"/>
                  </a:cubicBezTo>
                  <a:cubicBezTo>
                    <a:pt x="110" y="92"/>
                    <a:pt x="134" y="94"/>
                    <a:pt x="158" y="94"/>
                  </a:cubicBezTo>
                  <a:cubicBezTo>
                    <a:pt x="182" y="94"/>
                    <a:pt x="206" y="92"/>
                    <a:pt x="228" y="88"/>
                  </a:cubicBezTo>
                  <a:cubicBezTo>
                    <a:pt x="228" y="88"/>
                    <a:pt x="229" y="88"/>
                    <a:pt x="229" y="88"/>
                  </a:cubicBezTo>
                  <a:cubicBezTo>
                    <a:pt x="253" y="84"/>
                    <a:pt x="274" y="79"/>
                    <a:pt x="287" y="73"/>
                  </a:cubicBezTo>
                  <a:cubicBezTo>
                    <a:pt x="292" y="70"/>
                    <a:pt x="295" y="68"/>
                    <a:pt x="296" y="67"/>
                  </a:cubicBezTo>
                  <a:cubicBezTo>
                    <a:pt x="296" y="67"/>
                    <a:pt x="296" y="67"/>
                    <a:pt x="296" y="67"/>
                  </a:cubicBezTo>
                  <a:cubicBezTo>
                    <a:pt x="296" y="25"/>
                    <a:pt x="296" y="25"/>
                    <a:pt x="296" y="25"/>
                  </a:cubicBezTo>
                  <a:cubicBezTo>
                    <a:pt x="161" y="75"/>
                    <a:pt x="161" y="75"/>
                    <a:pt x="161" y="75"/>
                  </a:cubicBezTo>
                  <a:cubicBezTo>
                    <a:pt x="159" y="75"/>
                    <a:pt x="157" y="75"/>
                    <a:pt x="155" y="75"/>
                  </a:cubicBezTo>
                  <a:cubicBezTo>
                    <a:pt x="20" y="25"/>
                    <a:pt x="20" y="25"/>
                    <a:pt x="20" y="25"/>
                  </a:cubicBezTo>
                  <a:lnTo>
                    <a:pt x="20" y="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0"/>
            <p:cNvSpPr>
              <a:spLocks noEditPoints="1"/>
            </p:cNvSpPr>
            <p:nvPr/>
          </p:nvSpPr>
          <p:spPr bwMode="auto">
            <a:xfrm>
              <a:off x="967917" y="2002732"/>
              <a:ext cx="344869" cy="257744"/>
            </a:xfrm>
            <a:custGeom>
              <a:avLst/>
              <a:gdLst>
                <a:gd name="T0" fmla="*/ 180 w 360"/>
                <a:gd name="T1" fmla="*/ 269 h 269"/>
                <a:gd name="T2" fmla="*/ 117 w 360"/>
                <a:gd name="T3" fmla="*/ 250 h 269"/>
                <a:gd name="T4" fmla="*/ 47 w 360"/>
                <a:gd name="T5" fmla="*/ 156 h 269"/>
                <a:gd name="T6" fmla="*/ 44 w 360"/>
                <a:gd name="T7" fmla="*/ 157 h 269"/>
                <a:gd name="T8" fmla="*/ 19 w 360"/>
                <a:gd name="T9" fmla="*/ 130 h 269"/>
                <a:gd name="T10" fmla="*/ 10 w 360"/>
                <a:gd name="T11" fmla="*/ 112 h 269"/>
                <a:gd name="T12" fmla="*/ 3 w 360"/>
                <a:gd name="T13" fmla="*/ 79 h 269"/>
                <a:gd name="T14" fmla="*/ 19 w 360"/>
                <a:gd name="T15" fmla="*/ 65 h 269"/>
                <a:gd name="T16" fmla="*/ 33 w 360"/>
                <a:gd name="T17" fmla="*/ 64 h 269"/>
                <a:gd name="T18" fmla="*/ 108 w 360"/>
                <a:gd name="T19" fmla="*/ 0 h 269"/>
                <a:gd name="T20" fmla="*/ 110 w 360"/>
                <a:gd name="T21" fmla="*/ 0 h 269"/>
                <a:gd name="T22" fmla="*/ 180 w 360"/>
                <a:gd name="T23" fmla="*/ 6 h 269"/>
                <a:gd name="T24" fmla="*/ 250 w 360"/>
                <a:gd name="T25" fmla="*/ 0 h 269"/>
                <a:gd name="T26" fmla="*/ 252 w 360"/>
                <a:gd name="T27" fmla="*/ 0 h 269"/>
                <a:gd name="T28" fmla="*/ 327 w 360"/>
                <a:gd name="T29" fmla="*/ 64 h 269"/>
                <a:gd name="T30" fmla="*/ 341 w 360"/>
                <a:gd name="T31" fmla="*/ 65 h 269"/>
                <a:gd name="T32" fmla="*/ 357 w 360"/>
                <a:gd name="T33" fmla="*/ 79 h 269"/>
                <a:gd name="T34" fmla="*/ 350 w 360"/>
                <a:gd name="T35" fmla="*/ 112 h 269"/>
                <a:gd name="T36" fmla="*/ 341 w 360"/>
                <a:gd name="T37" fmla="*/ 130 h 269"/>
                <a:gd name="T38" fmla="*/ 316 w 360"/>
                <a:gd name="T39" fmla="*/ 157 h 269"/>
                <a:gd name="T40" fmla="*/ 313 w 360"/>
                <a:gd name="T41" fmla="*/ 156 h 269"/>
                <a:gd name="T42" fmla="*/ 244 w 360"/>
                <a:gd name="T43" fmla="*/ 250 h 269"/>
                <a:gd name="T44" fmla="*/ 180 w 360"/>
                <a:gd name="T45" fmla="*/ 269 h 269"/>
                <a:gd name="T46" fmla="*/ 53 w 360"/>
                <a:gd name="T47" fmla="*/ 132 h 269"/>
                <a:gd name="T48" fmla="*/ 55 w 360"/>
                <a:gd name="T49" fmla="*/ 133 h 269"/>
                <a:gd name="T50" fmla="*/ 62 w 360"/>
                <a:gd name="T51" fmla="*/ 139 h 269"/>
                <a:gd name="T52" fmla="*/ 128 w 360"/>
                <a:gd name="T53" fmla="*/ 233 h 269"/>
                <a:gd name="T54" fmla="*/ 180 w 360"/>
                <a:gd name="T55" fmla="*/ 249 h 269"/>
                <a:gd name="T56" fmla="*/ 233 w 360"/>
                <a:gd name="T57" fmla="*/ 233 h 269"/>
                <a:gd name="T58" fmla="*/ 298 w 360"/>
                <a:gd name="T59" fmla="*/ 139 h 269"/>
                <a:gd name="T60" fmla="*/ 305 w 360"/>
                <a:gd name="T61" fmla="*/ 133 h 269"/>
                <a:gd name="T62" fmla="*/ 314 w 360"/>
                <a:gd name="T63" fmla="*/ 135 h 269"/>
                <a:gd name="T64" fmla="*/ 315 w 360"/>
                <a:gd name="T65" fmla="*/ 136 h 269"/>
                <a:gd name="T66" fmla="*/ 323 w 360"/>
                <a:gd name="T67" fmla="*/ 122 h 269"/>
                <a:gd name="T68" fmla="*/ 333 w 360"/>
                <a:gd name="T69" fmla="*/ 102 h 269"/>
                <a:gd name="T70" fmla="*/ 338 w 360"/>
                <a:gd name="T71" fmla="*/ 86 h 269"/>
                <a:gd name="T72" fmla="*/ 334 w 360"/>
                <a:gd name="T73" fmla="*/ 83 h 269"/>
                <a:gd name="T74" fmla="*/ 325 w 360"/>
                <a:gd name="T75" fmla="*/ 86 h 269"/>
                <a:gd name="T76" fmla="*/ 315 w 360"/>
                <a:gd name="T77" fmla="*/ 87 h 269"/>
                <a:gd name="T78" fmla="*/ 312 w 360"/>
                <a:gd name="T79" fmla="*/ 85 h 269"/>
                <a:gd name="T80" fmla="*/ 308 w 360"/>
                <a:gd name="T81" fmla="*/ 77 h 269"/>
                <a:gd name="T82" fmla="*/ 253 w 360"/>
                <a:gd name="T83" fmla="*/ 20 h 269"/>
                <a:gd name="T84" fmla="*/ 180 w 360"/>
                <a:gd name="T85" fmla="*/ 26 h 269"/>
                <a:gd name="T86" fmla="*/ 107 w 360"/>
                <a:gd name="T87" fmla="*/ 20 h 269"/>
                <a:gd name="T88" fmla="*/ 52 w 360"/>
                <a:gd name="T89" fmla="*/ 77 h 269"/>
                <a:gd name="T90" fmla="*/ 48 w 360"/>
                <a:gd name="T91" fmla="*/ 85 h 269"/>
                <a:gd name="T92" fmla="*/ 45 w 360"/>
                <a:gd name="T93" fmla="*/ 87 h 269"/>
                <a:gd name="T94" fmla="*/ 35 w 360"/>
                <a:gd name="T95" fmla="*/ 86 h 269"/>
                <a:gd name="T96" fmla="*/ 26 w 360"/>
                <a:gd name="T97" fmla="*/ 83 h 269"/>
                <a:gd name="T98" fmla="*/ 22 w 360"/>
                <a:gd name="T99" fmla="*/ 86 h 269"/>
                <a:gd name="T100" fmla="*/ 27 w 360"/>
                <a:gd name="T101" fmla="*/ 102 h 269"/>
                <a:gd name="T102" fmla="*/ 37 w 360"/>
                <a:gd name="T103" fmla="*/ 122 h 269"/>
                <a:gd name="T104" fmla="*/ 45 w 360"/>
                <a:gd name="T105" fmla="*/ 136 h 269"/>
                <a:gd name="T106" fmla="*/ 46 w 360"/>
                <a:gd name="T107" fmla="*/ 135 h 269"/>
                <a:gd name="T108" fmla="*/ 53 w 360"/>
                <a:gd name="T109" fmla="*/ 13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 h="269">
                  <a:moveTo>
                    <a:pt x="180" y="269"/>
                  </a:moveTo>
                  <a:cubicBezTo>
                    <a:pt x="158" y="269"/>
                    <a:pt x="136" y="263"/>
                    <a:pt x="117" y="250"/>
                  </a:cubicBezTo>
                  <a:cubicBezTo>
                    <a:pt x="87" y="230"/>
                    <a:pt x="63" y="197"/>
                    <a:pt x="47" y="156"/>
                  </a:cubicBezTo>
                  <a:cubicBezTo>
                    <a:pt x="46" y="157"/>
                    <a:pt x="45" y="157"/>
                    <a:pt x="44" y="157"/>
                  </a:cubicBezTo>
                  <a:cubicBezTo>
                    <a:pt x="31" y="157"/>
                    <a:pt x="25" y="143"/>
                    <a:pt x="19" y="130"/>
                  </a:cubicBezTo>
                  <a:cubicBezTo>
                    <a:pt x="16" y="124"/>
                    <a:pt x="14" y="118"/>
                    <a:pt x="10" y="112"/>
                  </a:cubicBezTo>
                  <a:cubicBezTo>
                    <a:pt x="2" y="99"/>
                    <a:pt x="0" y="88"/>
                    <a:pt x="3" y="79"/>
                  </a:cubicBezTo>
                  <a:cubicBezTo>
                    <a:pt x="5" y="74"/>
                    <a:pt x="9" y="68"/>
                    <a:pt x="19" y="65"/>
                  </a:cubicBezTo>
                  <a:cubicBezTo>
                    <a:pt x="23" y="63"/>
                    <a:pt x="28" y="63"/>
                    <a:pt x="33" y="64"/>
                  </a:cubicBezTo>
                  <a:cubicBezTo>
                    <a:pt x="39" y="28"/>
                    <a:pt x="71" y="0"/>
                    <a:pt x="108" y="0"/>
                  </a:cubicBezTo>
                  <a:cubicBezTo>
                    <a:pt x="109" y="0"/>
                    <a:pt x="109" y="0"/>
                    <a:pt x="110" y="0"/>
                  </a:cubicBezTo>
                  <a:cubicBezTo>
                    <a:pt x="132" y="4"/>
                    <a:pt x="156" y="6"/>
                    <a:pt x="180" y="6"/>
                  </a:cubicBezTo>
                  <a:cubicBezTo>
                    <a:pt x="204" y="6"/>
                    <a:pt x="228" y="4"/>
                    <a:pt x="250" y="0"/>
                  </a:cubicBezTo>
                  <a:cubicBezTo>
                    <a:pt x="251" y="0"/>
                    <a:pt x="251" y="0"/>
                    <a:pt x="252" y="0"/>
                  </a:cubicBezTo>
                  <a:cubicBezTo>
                    <a:pt x="290" y="0"/>
                    <a:pt x="321" y="28"/>
                    <a:pt x="327" y="64"/>
                  </a:cubicBezTo>
                  <a:cubicBezTo>
                    <a:pt x="332" y="63"/>
                    <a:pt x="337" y="63"/>
                    <a:pt x="341" y="65"/>
                  </a:cubicBezTo>
                  <a:cubicBezTo>
                    <a:pt x="351" y="68"/>
                    <a:pt x="355" y="74"/>
                    <a:pt x="357" y="79"/>
                  </a:cubicBezTo>
                  <a:cubicBezTo>
                    <a:pt x="360" y="88"/>
                    <a:pt x="358" y="99"/>
                    <a:pt x="350" y="112"/>
                  </a:cubicBezTo>
                  <a:cubicBezTo>
                    <a:pt x="346" y="118"/>
                    <a:pt x="344" y="124"/>
                    <a:pt x="341" y="130"/>
                  </a:cubicBezTo>
                  <a:cubicBezTo>
                    <a:pt x="335" y="143"/>
                    <a:pt x="329" y="157"/>
                    <a:pt x="316" y="157"/>
                  </a:cubicBezTo>
                  <a:cubicBezTo>
                    <a:pt x="315" y="157"/>
                    <a:pt x="314" y="157"/>
                    <a:pt x="313" y="156"/>
                  </a:cubicBezTo>
                  <a:cubicBezTo>
                    <a:pt x="298" y="197"/>
                    <a:pt x="273" y="230"/>
                    <a:pt x="244" y="250"/>
                  </a:cubicBezTo>
                  <a:cubicBezTo>
                    <a:pt x="224" y="263"/>
                    <a:pt x="202" y="269"/>
                    <a:pt x="180" y="269"/>
                  </a:cubicBezTo>
                  <a:close/>
                  <a:moveTo>
                    <a:pt x="53" y="132"/>
                  </a:moveTo>
                  <a:cubicBezTo>
                    <a:pt x="54" y="132"/>
                    <a:pt x="54" y="132"/>
                    <a:pt x="55" y="133"/>
                  </a:cubicBezTo>
                  <a:cubicBezTo>
                    <a:pt x="59" y="133"/>
                    <a:pt x="61" y="136"/>
                    <a:pt x="62" y="139"/>
                  </a:cubicBezTo>
                  <a:cubicBezTo>
                    <a:pt x="76" y="181"/>
                    <a:pt x="99" y="214"/>
                    <a:pt x="128" y="233"/>
                  </a:cubicBezTo>
                  <a:cubicBezTo>
                    <a:pt x="144" y="244"/>
                    <a:pt x="162" y="249"/>
                    <a:pt x="180" y="249"/>
                  </a:cubicBezTo>
                  <a:cubicBezTo>
                    <a:pt x="198" y="249"/>
                    <a:pt x="216" y="244"/>
                    <a:pt x="233" y="233"/>
                  </a:cubicBezTo>
                  <a:cubicBezTo>
                    <a:pt x="261" y="214"/>
                    <a:pt x="284" y="181"/>
                    <a:pt x="298" y="139"/>
                  </a:cubicBezTo>
                  <a:cubicBezTo>
                    <a:pt x="299" y="136"/>
                    <a:pt x="301" y="133"/>
                    <a:pt x="305" y="133"/>
                  </a:cubicBezTo>
                  <a:cubicBezTo>
                    <a:pt x="308" y="132"/>
                    <a:pt x="312" y="133"/>
                    <a:pt x="314" y="135"/>
                  </a:cubicBezTo>
                  <a:cubicBezTo>
                    <a:pt x="315" y="136"/>
                    <a:pt x="315" y="136"/>
                    <a:pt x="315" y="136"/>
                  </a:cubicBezTo>
                  <a:cubicBezTo>
                    <a:pt x="318" y="134"/>
                    <a:pt x="321" y="127"/>
                    <a:pt x="323" y="122"/>
                  </a:cubicBezTo>
                  <a:cubicBezTo>
                    <a:pt x="325" y="115"/>
                    <a:pt x="329" y="108"/>
                    <a:pt x="333" y="102"/>
                  </a:cubicBezTo>
                  <a:cubicBezTo>
                    <a:pt x="338" y="93"/>
                    <a:pt x="339" y="88"/>
                    <a:pt x="338" y="86"/>
                  </a:cubicBezTo>
                  <a:cubicBezTo>
                    <a:pt x="338" y="85"/>
                    <a:pt x="336" y="84"/>
                    <a:pt x="334" y="83"/>
                  </a:cubicBezTo>
                  <a:cubicBezTo>
                    <a:pt x="332" y="83"/>
                    <a:pt x="329" y="84"/>
                    <a:pt x="325" y="86"/>
                  </a:cubicBezTo>
                  <a:cubicBezTo>
                    <a:pt x="322" y="88"/>
                    <a:pt x="318" y="89"/>
                    <a:pt x="315" y="87"/>
                  </a:cubicBezTo>
                  <a:cubicBezTo>
                    <a:pt x="314" y="86"/>
                    <a:pt x="313" y="86"/>
                    <a:pt x="312" y="85"/>
                  </a:cubicBezTo>
                  <a:cubicBezTo>
                    <a:pt x="310" y="83"/>
                    <a:pt x="308" y="80"/>
                    <a:pt x="308" y="77"/>
                  </a:cubicBezTo>
                  <a:cubicBezTo>
                    <a:pt x="308" y="46"/>
                    <a:pt x="283" y="21"/>
                    <a:pt x="253" y="20"/>
                  </a:cubicBezTo>
                  <a:cubicBezTo>
                    <a:pt x="230" y="24"/>
                    <a:pt x="205" y="26"/>
                    <a:pt x="180" y="26"/>
                  </a:cubicBezTo>
                  <a:cubicBezTo>
                    <a:pt x="155" y="26"/>
                    <a:pt x="130" y="24"/>
                    <a:pt x="107" y="20"/>
                  </a:cubicBezTo>
                  <a:cubicBezTo>
                    <a:pt x="77" y="21"/>
                    <a:pt x="52" y="46"/>
                    <a:pt x="52" y="77"/>
                  </a:cubicBezTo>
                  <a:cubicBezTo>
                    <a:pt x="52" y="80"/>
                    <a:pt x="50" y="83"/>
                    <a:pt x="48" y="85"/>
                  </a:cubicBezTo>
                  <a:cubicBezTo>
                    <a:pt x="47" y="86"/>
                    <a:pt x="46" y="86"/>
                    <a:pt x="45" y="87"/>
                  </a:cubicBezTo>
                  <a:cubicBezTo>
                    <a:pt x="42" y="89"/>
                    <a:pt x="38" y="88"/>
                    <a:pt x="35" y="86"/>
                  </a:cubicBezTo>
                  <a:cubicBezTo>
                    <a:pt x="31" y="84"/>
                    <a:pt x="28" y="83"/>
                    <a:pt x="26" y="83"/>
                  </a:cubicBezTo>
                  <a:cubicBezTo>
                    <a:pt x="24" y="84"/>
                    <a:pt x="22" y="85"/>
                    <a:pt x="22" y="86"/>
                  </a:cubicBezTo>
                  <a:cubicBezTo>
                    <a:pt x="21" y="88"/>
                    <a:pt x="22" y="93"/>
                    <a:pt x="27" y="102"/>
                  </a:cubicBezTo>
                  <a:cubicBezTo>
                    <a:pt x="31" y="108"/>
                    <a:pt x="35" y="115"/>
                    <a:pt x="37" y="122"/>
                  </a:cubicBezTo>
                  <a:cubicBezTo>
                    <a:pt x="39" y="127"/>
                    <a:pt x="43" y="134"/>
                    <a:pt x="45" y="136"/>
                  </a:cubicBezTo>
                  <a:cubicBezTo>
                    <a:pt x="45" y="136"/>
                    <a:pt x="45" y="136"/>
                    <a:pt x="46" y="135"/>
                  </a:cubicBezTo>
                  <a:cubicBezTo>
                    <a:pt x="48" y="133"/>
                    <a:pt x="50" y="132"/>
                    <a:pt x="53" y="1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1"/>
            <p:cNvSpPr>
              <a:spLocks/>
            </p:cNvSpPr>
            <p:nvPr/>
          </p:nvSpPr>
          <p:spPr bwMode="auto">
            <a:xfrm>
              <a:off x="1392650" y="1874768"/>
              <a:ext cx="19059" cy="128872"/>
            </a:xfrm>
            <a:custGeom>
              <a:avLst/>
              <a:gdLst>
                <a:gd name="T0" fmla="*/ 10 w 20"/>
                <a:gd name="T1" fmla="*/ 134 h 134"/>
                <a:gd name="T2" fmla="*/ 0 w 20"/>
                <a:gd name="T3" fmla="*/ 124 h 134"/>
                <a:gd name="T4" fmla="*/ 0 w 20"/>
                <a:gd name="T5" fmla="*/ 10 h 134"/>
                <a:gd name="T6" fmla="*/ 10 w 20"/>
                <a:gd name="T7" fmla="*/ 0 h 134"/>
                <a:gd name="T8" fmla="*/ 20 w 20"/>
                <a:gd name="T9" fmla="*/ 10 h 134"/>
                <a:gd name="T10" fmla="*/ 20 w 20"/>
                <a:gd name="T11" fmla="*/ 124 h 134"/>
                <a:gd name="T12" fmla="*/ 10 w 20"/>
                <a:gd name="T13" fmla="*/ 134 h 134"/>
              </a:gdLst>
              <a:ahLst/>
              <a:cxnLst>
                <a:cxn ang="0">
                  <a:pos x="T0" y="T1"/>
                </a:cxn>
                <a:cxn ang="0">
                  <a:pos x="T2" y="T3"/>
                </a:cxn>
                <a:cxn ang="0">
                  <a:pos x="T4" y="T5"/>
                </a:cxn>
                <a:cxn ang="0">
                  <a:pos x="T6" y="T7"/>
                </a:cxn>
                <a:cxn ang="0">
                  <a:pos x="T8" y="T9"/>
                </a:cxn>
                <a:cxn ang="0">
                  <a:pos x="T10" y="T11"/>
                </a:cxn>
                <a:cxn ang="0">
                  <a:pos x="T12" y="T13"/>
                </a:cxn>
              </a:cxnLst>
              <a:rect l="0" t="0" r="r" b="b"/>
              <a:pathLst>
                <a:path w="20" h="134">
                  <a:moveTo>
                    <a:pt x="10" y="134"/>
                  </a:moveTo>
                  <a:cubicBezTo>
                    <a:pt x="5" y="134"/>
                    <a:pt x="0" y="130"/>
                    <a:pt x="0" y="124"/>
                  </a:cubicBezTo>
                  <a:cubicBezTo>
                    <a:pt x="0" y="10"/>
                    <a:pt x="0" y="10"/>
                    <a:pt x="0" y="10"/>
                  </a:cubicBezTo>
                  <a:cubicBezTo>
                    <a:pt x="0" y="5"/>
                    <a:pt x="5" y="0"/>
                    <a:pt x="10" y="0"/>
                  </a:cubicBezTo>
                  <a:cubicBezTo>
                    <a:pt x="16" y="0"/>
                    <a:pt x="20" y="5"/>
                    <a:pt x="20" y="10"/>
                  </a:cubicBezTo>
                  <a:cubicBezTo>
                    <a:pt x="20" y="124"/>
                    <a:pt x="20" y="124"/>
                    <a:pt x="20" y="124"/>
                  </a:cubicBezTo>
                  <a:cubicBezTo>
                    <a:pt x="20" y="130"/>
                    <a:pt x="16" y="134"/>
                    <a:pt x="10" y="1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2"/>
            <p:cNvSpPr>
              <a:spLocks noEditPoints="1"/>
            </p:cNvSpPr>
            <p:nvPr/>
          </p:nvSpPr>
          <p:spPr bwMode="auto">
            <a:xfrm>
              <a:off x="1375407" y="1985489"/>
              <a:ext cx="53545" cy="53545"/>
            </a:xfrm>
            <a:custGeom>
              <a:avLst/>
              <a:gdLst>
                <a:gd name="T0" fmla="*/ 28 w 56"/>
                <a:gd name="T1" fmla="*/ 56 h 56"/>
                <a:gd name="T2" fmla="*/ 0 w 56"/>
                <a:gd name="T3" fmla="*/ 28 h 56"/>
                <a:gd name="T4" fmla="*/ 28 w 56"/>
                <a:gd name="T5" fmla="*/ 0 h 56"/>
                <a:gd name="T6" fmla="*/ 56 w 56"/>
                <a:gd name="T7" fmla="*/ 28 h 56"/>
                <a:gd name="T8" fmla="*/ 28 w 56"/>
                <a:gd name="T9" fmla="*/ 56 h 56"/>
                <a:gd name="T10" fmla="*/ 28 w 56"/>
                <a:gd name="T11" fmla="*/ 20 h 56"/>
                <a:gd name="T12" fmla="*/ 20 w 56"/>
                <a:gd name="T13" fmla="*/ 28 h 56"/>
                <a:gd name="T14" fmla="*/ 28 w 56"/>
                <a:gd name="T15" fmla="*/ 36 h 56"/>
                <a:gd name="T16" fmla="*/ 36 w 56"/>
                <a:gd name="T17" fmla="*/ 28 h 56"/>
                <a:gd name="T18" fmla="*/ 28 w 56"/>
                <a:gd name="T19"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13" y="56"/>
                    <a:pt x="0" y="44"/>
                    <a:pt x="0" y="28"/>
                  </a:cubicBezTo>
                  <a:cubicBezTo>
                    <a:pt x="0" y="13"/>
                    <a:pt x="13" y="0"/>
                    <a:pt x="28" y="0"/>
                  </a:cubicBezTo>
                  <a:cubicBezTo>
                    <a:pt x="44" y="0"/>
                    <a:pt x="56" y="13"/>
                    <a:pt x="56" y="28"/>
                  </a:cubicBezTo>
                  <a:cubicBezTo>
                    <a:pt x="56" y="44"/>
                    <a:pt x="44" y="56"/>
                    <a:pt x="28" y="56"/>
                  </a:cubicBezTo>
                  <a:close/>
                  <a:moveTo>
                    <a:pt x="28" y="20"/>
                  </a:moveTo>
                  <a:cubicBezTo>
                    <a:pt x="24" y="20"/>
                    <a:pt x="20" y="24"/>
                    <a:pt x="20" y="28"/>
                  </a:cubicBezTo>
                  <a:cubicBezTo>
                    <a:pt x="20" y="33"/>
                    <a:pt x="24" y="36"/>
                    <a:pt x="28" y="36"/>
                  </a:cubicBezTo>
                  <a:cubicBezTo>
                    <a:pt x="33" y="36"/>
                    <a:pt x="36" y="33"/>
                    <a:pt x="36" y="28"/>
                  </a:cubicBezTo>
                  <a:cubicBezTo>
                    <a:pt x="36" y="24"/>
                    <a:pt x="33" y="20"/>
                    <a:pt x="2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
            <p:cNvSpPr>
              <a:spLocks noEditPoints="1"/>
            </p:cNvSpPr>
            <p:nvPr/>
          </p:nvSpPr>
          <p:spPr bwMode="auto">
            <a:xfrm>
              <a:off x="1367239" y="2020883"/>
              <a:ext cx="68974" cy="97108"/>
            </a:xfrm>
            <a:custGeom>
              <a:avLst/>
              <a:gdLst>
                <a:gd name="T0" fmla="*/ 62 w 72"/>
                <a:gd name="T1" fmla="*/ 101 h 101"/>
                <a:gd name="T2" fmla="*/ 62 w 72"/>
                <a:gd name="T3" fmla="*/ 101 h 101"/>
                <a:gd name="T4" fmla="*/ 10 w 72"/>
                <a:gd name="T5" fmla="*/ 101 h 101"/>
                <a:gd name="T6" fmla="*/ 2 w 72"/>
                <a:gd name="T7" fmla="*/ 97 h 101"/>
                <a:gd name="T8" fmla="*/ 1 w 72"/>
                <a:gd name="T9" fmla="*/ 88 h 101"/>
                <a:gd name="T10" fmla="*/ 27 w 72"/>
                <a:gd name="T11" fmla="*/ 7 h 101"/>
                <a:gd name="T12" fmla="*/ 36 w 72"/>
                <a:gd name="T13" fmla="*/ 0 h 101"/>
                <a:gd name="T14" fmla="*/ 46 w 72"/>
                <a:gd name="T15" fmla="*/ 7 h 101"/>
                <a:gd name="T16" fmla="*/ 71 w 72"/>
                <a:gd name="T17" fmla="*/ 87 h 101"/>
                <a:gd name="T18" fmla="*/ 72 w 72"/>
                <a:gd name="T19" fmla="*/ 91 h 101"/>
                <a:gd name="T20" fmla="*/ 62 w 72"/>
                <a:gd name="T21" fmla="*/ 101 h 101"/>
                <a:gd name="T22" fmla="*/ 24 w 72"/>
                <a:gd name="T23" fmla="*/ 81 h 101"/>
                <a:gd name="T24" fmla="*/ 48 w 72"/>
                <a:gd name="T25" fmla="*/ 81 h 101"/>
                <a:gd name="T26" fmla="*/ 36 w 72"/>
                <a:gd name="T27" fmla="*/ 43 h 101"/>
                <a:gd name="T28" fmla="*/ 24 w 72"/>
                <a:gd name="T29" fmla="*/ 8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01">
                  <a:moveTo>
                    <a:pt x="62" y="101"/>
                  </a:moveTo>
                  <a:cubicBezTo>
                    <a:pt x="62" y="101"/>
                    <a:pt x="62" y="101"/>
                    <a:pt x="62" y="101"/>
                  </a:cubicBezTo>
                  <a:cubicBezTo>
                    <a:pt x="10" y="101"/>
                    <a:pt x="10" y="101"/>
                    <a:pt x="10" y="101"/>
                  </a:cubicBezTo>
                  <a:cubicBezTo>
                    <a:pt x="7" y="101"/>
                    <a:pt x="4" y="100"/>
                    <a:pt x="2" y="97"/>
                  </a:cubicBezTo>
                  <a:cubicBezTo>
                    <a:pt x="0" y="95"/>
                    <a:pt x="0" y="91"/>
                    <a:pt x="1" y="88"/>
                  </a:cubicBezTo>
                  <a:cubicBezTo>
                    <a:pt x="27" y="7"/>
                    <a:pt x="27" y="7"/>
                    <a:pt x="27" y="7"/>
                  </a:cubicBezTo>
                  <a:cubicBezTo>
                    <a:pt x="28" y="3"/>
                    <a:pt x="32" y="0"/>
                    <a:pt x="36" y="0"/>
                  </a:cubicBezTo>
                  <a:cubicBezTo>
                    <a:pt x="40" y="0"/>
                    <a:pt x="44" y="3"/>
                    <a:pt x="46" y="7"/>
                  </a:cubicBezTo>
                  <a:cubicBezTo>
                    <a:pt x="71" y="87"/>
                    <a:pt x="71" y="87"/>
                    <a:pt x="71" y="87"/>
                  </a:cubicBezTo>
                  <a:cubicBezTo>
                    <a:pt x="72" y="88"/>
                    <a:pt x="72" y="90"/>
                    <a:pt x="72" y="91"/>
                  </a:cubicBezTo>
                  <a:cubicBezTo>
                    <a:pt x="72" y="97"/>
                    <a:pt x="68" y="101"/>
                    <a:pt x="62" y="101"/>
                  </a:cubicBezTo>
                  <a:close/>
                  <a:moveTo>
                    <a:pt x="24" y="81"/>
                  </a:moveTo>
                  <a:cubicBezTo>
                    <a:pt x="48" y="81"/>
                    <a:pt x="48" y="81"/>
                    <a:pt x="48" y="81"/>
                  </a:cubicBezTo>
                  <a:cubicBezTo>
                    <a:pt x="36" y="43"/>
                    <a:pt x="36" y="43"/>
                    <a:pt x="36" y="43"/>
                  </a:cubicBezTo>
                  <a:lnTo>
                    <a:pt x="24"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
            <p:cNvSpPr>
              <a:spLocks noEditPoints="1"/>
            </p:cNvSpPr>
            <p:nvPr/>
          </p:nvSpPr>
          <p:spPr bwMode="auto">
            <a:xfrm>
              <a:off x="1048689" y="2224175"/>
              <a:ext cx="183325" cy="205106"/>
            </a:xfrm>
            <a:custGeom>
              <a:avLst/>
              <a:gdLst>
                <a:gd name="T0" fmla="*/ 96 w 192"/>
                <a:gd name="T1" fmla="*/ 214 h 214"/>
                <a:gd name="T2" fmla="*/ 88 w 192"/>
                <a:gd name="T3" fmla="*/ 211 h 214"/>
                <a:gd name="T4" fmla="*/ 3 w 192"/>
                <a:gd name="T5" fmla="*/ 101 h 214"/>
                <a:gd name="T6" fmla="*/ 1 w 192"/>
                <a:gd name="T7" fmla="*/ 93 h 214"/>
                <a:gd name="T8" fmla="*/ 5 w 192"/>
                <a:gd name="T9" fmla="*/ 87 h 214"/>
                <a:gd name="T10" fmla="*/ 23 w 192"/>
                <a:gd name="T11" fmla="*/ 54 h 214"/>
                <a:gd name="T12" fmla="*/ 28 w 192"/>
                <a:gd name="T13" fmla="*/ 10 h 214"/>
                <a:gd name="T14" fmla="*/ 33 w 192"/>
                <a:gd name="T15" fmla="*/ 1 h 214"/>
                <a:gd name="T16" fmla="*/ 44 w 192"/>
                <a:gd name="T17" fmla="*/ 2 h 214"/>
                <a:gd name="T18" fmla="*/ 96 w 192"/>
                <a:gd name="T19" fmla="*/ 18 h 214"/>
                <a:gd name="T20" fmla="*/ 149 w 192"/>
                <a:gd name="T21" fmla="*/ 2 h 214"/>
                <a:gd name="T22" fmla="*/ 159 w 192"/>
                <a:gd name="T23" fmla="*/ 1 h 214"/>
                <a:gd name="T24" fmla="*/ 164 w 192"/>
                <a:gd name="T25" fmla="*/ 10 h 214"/>
                <a:gd name="T26" fmla="*/ 169 w 192"/>
                <a:gd name="T27" fmla="*/ 54 h 214"/>
                <a:gd name="T28" fmla="*/ 187 w 192"/>
                <a:gd name="T29" fmla="*/ 87 h 214"/>
                <a:gd name="T30" fmla="*/ 191 w 192"/>
                <a:gd name="T31" fmla="*/ 93 h 214"/>
                <a:gd name="T32" fmla="*/ 189 w 192"/>
                <a:gd name="T33" fmla="*/ 101 h 214"/>
                <a:gd name="T34" fmla="*/ 104 w 192"/>
                <a:gd name="T35" fmla="*/ 211 h 214"/>
                <a:gd name="T36" fmla="*/ 96 w 192"/>
                <a:gd name="T37" fmla="*/ 214 h 214"/>
                <a:gd name="T38" fmla="*/ 25 w 192"/>
                <a:gd name="T39" fmla="*/ 97 h 214"/>
                <a:gd name="T40" fmla="*/ 96 w 192"/>
                <a:gd name="T41" fmla="*/ 188 h 214"/>
                <a:gd name="T42" fmla="*/ 167 w 192"/>
                <a:gd name="T43" fmla="*/ 97 h 214"/>
                <a:gd name="T44" fmla="*/ 149 w 192"/>
                <a:gd name="T45" fmla="*/ 58 h 214"/>
                <a:gd name="T46" fmla="*/ 145 w 192"/>
                <a:gd name="T47" fmla="*/ 27 h 214"/>
                <a:gd name="T48" fmla="*/ 96 w 192"/>
                <a:gd name="T49" fmla="*/ 38 h 214"/>
                <a:gd name="T50" fmla="*/ 47 w 192"/>
                <a:gd name="T51" fmla="*/ 27 h 214"/>
                <a:gd name="T52" fmla="*/ 43 w 192"/>
                <a:gd name="T53" fmla="*/ 58 h 214"/>
                <a:gd name="T54" fmla="*/ 25 w 192"/>
                <a:gd name="T55" fmla="*/ 9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214">
                  <a:moveTo>
                    <a:pt x="96" y="214"/>
                  </a:moveTo>
                  <a:cubicBezTo>
                    <a:pt x="93" y="214"/>
                    <a:pt x="90" y="213"/>
                    <a:pt x="88" y="211"/>
                  </a:cubicBezTo>
                  <a:cubicBezTo>
                    <a:pt x="3" y="101"/>
                    <a:pt x="3" y="101"/>
                    <a:pt x="3" y="101"/>
                  </a:cubicBezTo>
                  <a:cubicBezTo>
                    <a:pt x="1" y="99"/>
                    <a:pt x="0" y="96"/>
                    <a:pt x="1" y="93"/>
                  </a:cubicBezTo>
                  <a:cubicBezTo>
                    <a:pt x="1" y="91"/>
                    <a:pt x="3" y="88"/>
                    <a:pt x="5" y="87"/>
                  </a:cubicBezTo>
                  <a:cubicBezTo>
                    <a:pt x="13" y="82"/>
                    <a:pt x="20" y="70"/>
                    <a:pt x="23" y="54"/>
                  </a:cubicBezTo>
                  <a:cubicBezTo>
                    <a:pt x="26" y="42"/>
                    <a:pt x="28" y="27"/>
                    <a:pt x="28" y="10"/>
                  </a:cubicBezTo>
                  <a:cubicBezTo>
                    <a:pt x="28" y="6"/>
                    <a:pt x="30" y="3"/>
                    <a:pt x="33" y="1"/>
                  </a:cubicBezTo>
                  <a:cubicBezTo>
                    <a:pt x="37" y="0"/>
                    <a:pt x="40" y="0"/>
                    <a:pt x="44" y="2"/>
                  </a:cubicBezTo>
                  <a:cubicBezTo>
                    <a:pt x="60" y="13"/>
                    <a:pt x="78" y="18"/>
                    <a:pt x="96" y="18"/>
                  </a:cubicBezTo>
                  <a:cubicBezTo>
                    <a:pt x="114" y="18"/>
                    <a:pt x="132" y="13"/>
                    <a:pt x="149" y="2"/>
                  </a:cubicBezTo>
                  <a:cubicBezTo>
                    <a:pt x="152" y="0"/>
                    <a:pt x="156" y="0"/>
                    <a:pt x="159" y="1"/>
                  </a:cubicBezTo>
                  <a:cubicBezTo>
                    <a:pt x="162" y="3"/>
                    <a:pt x="164" y="6"/>
                    <a:pt x="164" y="10"/>
                  </a:cubicBezTo>
                  <a:cubicBezTo>
                    <a:pt x="164" y="27"/>
                    <a:pt x="166" y="42"/>
                    <a:pt x="169" y="54"/>
                  </a:cubicBezTo>
                  <a:cubicBezTo>
                    <a:pt x="172" y="70"/>
                    <a:pt x="179" y="82"/>
                    <a:pt x="187" y="87"/>
                  </a:cubicBezTo>
                  <a:cubicBezTo>
                    <a:pt x="189" y="88"/>
                    <a:pt x="191" y="91"/>
                    <a:pt x="191" y="93"/>
                  </a:cubicBezTo>
                  <a:cubicBezTo>
                    <a:pt x="192" y="96"/>
                    <a:pt x="191" y="99"/>
                    <a:pt x="189" y="101"/>
                  </a:cubicBezTo>
                  <a:cubicBezTo>
                    <a:pt x="104" y="211"/>
                    <a:pt x="104" y="211"/>
                    <a:pt x="104" y="211"/>
                  </a:cubicBezTo>
                  <a:cubicBezTo>
                    <a:pt x="102" y="213"/>
                    <a:pt x="99" y="214"/>
                    <a:pt x="96" y="214"/>
                  </a:cubicBezTo>
                  <a:close/>
                  <a:moveTo>
                    <a:pt x="25" y="97"/>
                  </a:moveTo>
                  <a:cubicBezTo>
                    <a:pt x="96" y="188"/>
                    <a:pt x="96" y="188"/>
                    <a:pt x="96" y="188"/>
                  </a:cubicBezTo>
                  <a:cubicBezTo>
                    <a:pt x="167" y="97"/>
                    <a:pt x="167" y="97"/>
                    <a:pt x="167" y="97"/>
                  </a:cubicBezTo>
                  <a:cubicBezTo>
                    <a:pt x="159" y="88"/>
                    <a:pt x="153" y="75"/>
                    <a:pt x="149" y="58"/>
                  </a:cubicBezTo>
                  <a:cubicBezTo>
                    <a:pt x="147" y="49"/>
                    <a:pt x="146" y="39"/>
                    <a:pt x="145" y="27"/>
                  </a:cubicBezTo>
                  <a:cubicBezTo>
                    <a:pt x="129" y="34"/>
                    <a:pt x="113" y="38"/>
                    <a:pt x="96" y="38"/>
                  </a:cubicBezTo>
                  <a:cubicBezTo>
                    <a:pt x="79" y="38"/>
                    <a:pt x="63" y="34"/>
                    <a:pt x="47" y="27"/>
                  </a:cubicBezTo>
                  <a:cubicBezTo>
                    <a:pt x="47" y="39"/>
                    <a:pt x="45" y="49"/>
                    <a:pt x="43" y="58"/>
                  </a:cubicBezTo>
                  <a:cubicBezTo>
                    <a:pt x="39" y="75"/>
                    <a:pt x="33" y="88"/>
                    <a:pt x="25" y="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5"/>
            <p:cNvSpPr>
              <a:spLocks noEditPoints="1"/>
            </p:cNvSpPr>
            <p:nvPr/>
          </p:nvSpPr>
          <p:spPr bwMode="auto">
            <a:xfrm>
              <a:off x="1111310" y="1861155"/>
              <a:ext cx="58083" cy="47193"/>
            </a:xfrm>
            <a:custGeom>
              <a:avLst/>
              <a:gdLst>
                <a:gd name="T0" fmla="*/ 30 w 60"/>
                <a:gd name="T1" fmla="*/ 50 h 50"/>
                <a:gd name="T2" fmla="*/ 0 w 60"/>
                <a:gd name="T3" fmla="*/ 25 h 50"/>
                <a:gd name="T4" fmla="*/ 30 w 60"/>
                <a:gd name="T5" fmla="*/ 0 h 50"/>
                <a:gd name="T6" fmla="*/ 60 w 60"/>
                <a:gd name="T7" fmla="*/ 25 h 50"/>
                <a:gd name="T8" fmla="*/ 30 w 60"/>
                <a:gd name="T9" fmla="*/ 50 h 50"/>
                <a:gd name="T10" fmla="*/ 30 w 60"/>
                <a:gd name="T11" fmla="*/ 20 h 50"/>
                <a:gd name="T12" fmla="*/ 20 w 60"/>
                <a:gd name="T13" fmla="*/ 25 h 50"/>
                <a:gd name="T14" fmla="*/ 30 w 60"/>
                <a:gd name="T15" fmla="*/ 30 h 50"/>
                <a:gd name="T16" fmla="*/ 40 w 60"/>
                <a:gd name="T17" fmla="*/ 25 h 50"/>
                <a:gd name="T18" fmla="*/ 30 w 60"/>
                <a:gd name="T1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50">
                  <a:moveTo>
                    <a:pt x="30" y="50"/>
                  </a:moveTo>
                  <a:cubicBezTo>
                    <a:pt x="13" y="50"/>
                    <a:pt x="0" y="39"/>
                    <a:pt x="0" y="25"/>
                  </a:cubicBezTo>
                  <a:cubicBezTo>
                    <a:pt x="0" y="11"/>
                    <a:pt x="13" y="0"/>
                    <a:pt x="30" y="0"/>
                  </a:cubicBezTo>
                  <a:cubicBezTo>
                    <a:pt x="47" y="0"/>
                    <a:pt x="60" y="11"/>
                    <a:pt x="60" y="25"/>
                  </a:cubicBezTo>
                  <a:cubicBezTo>
                    <a:pt x="60" y="39"/>
                    <a:pt x="47" y="50"/>
                    <a:pt x="30" y="50"/>
                  </a:cubicBezTo>
                  <a:close/>
                  <a:moveTo>
                    <a:pt x="30" y="20"/>
                  </a:moveTo>
                  <a:cubicBezTo>
                    <a:pt x="24" y="20"/>
                    <a:pt x="20" y="24"/>
                    <a:pt x="20" y="25"/>
                  </a:cubicBezTo>
                  <a:cubicBezTo>
                    <a:pt x="20" y="26"/>
                    <a:pt x="24" y="30"/>
                    <a:pt x="30" y="30"/>
                  </a:cubicBezTo>
                  <a:cubicBezTo>
                    <a:pt x="36" y="30"/>
                    <a:pt x="40" y="27"/>
                    <a:pt x="40" y="25"/>
                  </a:cubicBezTo>
                  <a:cubicBezTo>
                    <a:pt x="40" y="24"/>
                    <a:pt x="36" y="20"/>
                    <a:pt x="3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16"/>
            <p:cNvSpPr>
              <a:spLocks/>
            </p:cNvSpPr>
            <p:nvPr/>
          </p:nvSpPr>
          <p:spPr bwMode="auto">
            <a:xfrm>
              <a:off x="1151242" y="1874768"/>
              <a:ext cx="258652" cy="19966"/>
            </a:xfrm>
            <a:custGeom>
              <a:avLst/>
              <a:gdLst>
                <a:gd name="T0" fmla="*/ 260 w 270"/>
                <a:gd name="T1" fmla="*/ 20 h 20"/>
                <a:gd name="T2" fmla="*/ 10 w 270"/>
                <a:gd name="T3" fmla="*/ 20 h 20"/>
                <a:gd name="T4" fmla="*/ 0 w 270"/>
                <a:gd name="T5" fmla="*/ 10 h 20"/>
                <a:gd name="T6" fmla="*/ 10 w 270"/>
                <a:gd name="T7" fmla="*/ 0 h 20"/>
                <a:gd name="T8" fmla="*/ 260 w 270"/>
                <a:gd name="T9" fmla="*/ 0 h 20"/>
                <a:gd name="T10" fmla="*/ 270 w 270"/>
                <a:gd name="T11" fmla="*/ 10 h 20"/>
                <a:gd name="T12" fmla="*/ 260 w 27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70" h="20">
                  <a:moveTo>
                    <a:pt x="260" y="20"/>
                  </a:moveTo>
                  <a:cubicBezTo>
                    <a:pt x="10" y="20"/>
                    <a:pt x="10" y="20"/>
                    <a:pt x="10" y="20"/>
                  </a:cubicBezTo>
                  <a:cubicBezTo>
                    <a:pt x="5" y="20"/>
                    <a:pt x="0" y="16"/>
                    <a:pt x="0" y="10"/>
                  </a:cubicBezTo>
                  <a:cubicBezTo>
                    <a:pt x="0" y="5"/>
                    <a:pt x="5" y="0"/>
                    <a:pt x="10" y="0"/>
                  </a:cubicBezTo>
                  <a:cubicBezTo>
                    <a:pt x="260" y="0"/>
                    <a:pt x="260" y="0"/>
                    <a:pt x="260" y="0"/>
                  </a:cubicBezTo>
                  <a:cubicBezTo>
                    <a:pt x="265" y="0"/>
                    <a:pt x="270" y="5"/>
                    <a:pt x="270" y="10"/>
                  </a:cubicBezTo>
                  <a:cubicBezTo>
                    <a:pt x="270" y="16"/>
                    <a:pt x="265" y="20"/>
                    <a:pt x="26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97" name="Group 96">
            <a:extLst>
              <a:ext uri="{C183D7F6-B498-43B3-948B-1728B52AA6E4}">
                <adec:decorative xmlns:adec="http://schemas.microsoft.com/office/drawing/2017/decorative" val="1"/>
              </a:ext>
            </a:extLst>
          </p:cNvPr>
          <p:cNvGrpSpPr/>
          <p:nvPr/>
        </p:nvGrpSpPr>
        <p:grpSpPr>
          <a:xfrm>
            <a:off x="1571420" y="3395505"/>
            <a:ext cx="639823" cy="659789"/>
            <a:chOff x="4138898" y="1794903"/>
            <a:chExt cx="639823" cy="659789"/>
          </a:xfrm>
          <a:solidFill>
            <a:schemeClr val="accent1">
              <a:lumMod val="60000"/>
              <a:lumOff val="40000"/>
            </a:schemeClr>
          </a:solidFill>
        </p:grpSpPr>
        <p:sp>
          <p:nvSpPr>
            <p:cNvPr id="98" name="Freeform 54"/>
            <p:cNvSpPr>
              <a:spLocks noEditPoints="1"/>
            </p:cNvSpPr>
            <p:nvPr/>
          </p:nvSpPr>
          <p:spPr bwMode="auto">
            <a:xfrm>
              <a:off x="4600841" y="1881121"/>
              <a:ext cx="121612" cy="136133"/>
            </a:xfrm>
            <a:custGeom>
              <a:avLst/>
              <a:gdLst>
                <a:gd name="T0" fmla="*/ 63 w 127"/>
                <a:gd name="T1" fmla="*/ 142 h 142"/>
                <a:gd name="T2" fmla="*/ 16 w 127"/>
                <a:gd name="T3" fmla="*/ 116 h 142"/>
                <a:gd name="T4" fmla="*/ 0 w 127"/>
                <a:gd name="T5" fmla="*/ 67 h 142"/>
                <a:gd name="T6" fmla="*/ 16 w 127"/>
                <a:gd name="T7" fmla="*/ 21 h 142"/>
                <a:gd name="T8" fmla="*/ 63 w 127"/>
                <a:gd name="T9" fmla="*/ 0 h 142"/>
                <a:gd name="T10" fmla="*/ 127 w 127"/>
                <a:gd name="T11" fmla="*/ 67 h 142"/>
                <a:gd name="T12" fmla="*/ 63 w 127"/>
                <a:gd name="T13" fmla="*/ 142 h 142"/>
                <a:gd name="T14" fmla="*/ 63 w 127"/>
                <a:gd name="T15" fmla="*/ 20 h 142"/>
                <a:gd name="T16" fmla="*/ 31 w 127"/>
                <a:gd name="T17" fmla="*/ 34 h 142"/>
                <a:gd name="T18" fmla="*/ 20 w 127"/>
                <a:gd name="T19" fmla="*/ 67 h 142"/>
                <a:gd name="T20" fmla="*/ 32 w 127"/>
                <a:gd name="T21" fmla="*/ 104 h 142"/>
                <a:gd name="T22" fmla="*/ 63 w 127"/>
                <a:gd name="T23" fmla="*/ 122 h 142"/>
                <a:gd name="T24" fmla="*/ 107 w 127"/>
                <a:gd name="T25" fmla="*/ 67 h 142"/>
                <a:gd name="T26" fmla="*/ 63 w 127"/>
                <a:gd name="T27" fmla="*/ 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142">
                  <a:moveTo>
                    <a:pt x="63" y="142"/>
                  </a:moveTo>
                  <a:cubicBezTo>
                    <a:pt x="45" y="142"/>
                    <a:pt x="28" y="133"/>
                    <a:pt x="16" y="116"/>
                  </a:cubicBezTo>
                  <a:cubicBezTo>
                    <a:pt x="6" y="102"/>
                    <a:pt x="0" y="85"/>
                    <a:pt x="0" y="67"/>
                  </a:cubicBezTo>
                  <a:cubicBezTo>
                    <a:pt x="0" y="49"/>
                    <a:pt x="6" y="33"/>
                    <a:pt x="16" y="21"/>
                  </a:cubicBezTo>
                  <a:cubicBezTo>
                    <a:pt x="28" y="7"/>
                    <a:pt x="45" y="0"/>
                    <a:pt x="63" y="0"/>
                  </a:cubicBezTo>
                  <a:cubicBezTo>
                    <a:pt x="99" y="0"/>
                    <a:pt x="127" y="29"/>
                    <a:pt x="127" y="67"/>
                  </a:cubicBezTo>
                  <a:cubicBezTo>
                    <a:pt x="127" y="108"/>
                    <a:pt x="98" y="142"/>
                    <a:pt x="63" y="142"/>
                  </a:cubicBezTo>
                  <a:close/>
                  <a:moveTo>
                    <a:pt x="63" y="20"/>
                  </a:moveTo>
                  <a:cubicBezTo>
                    <a:pt x="51" y="20"/>
                    <a:pt x="39" y="25"/>
                    <a:pt x="31" y="34"/>
                  </a:cubicBezTo>
                  <a:cubicBezTo>
                    <a:pt x="24" y="43"/>
                    <a:pt x="20" y="54"/>
                    <a:pt x="20" y="67"/>
                  </a:cubicBezTo>
                  <a:cubicBezTo>
                    <a:pt x="20" y="80"/>
                    <a:pt x="24" y="94"/>
                    <a:pt x="32" y="104"/>
                  </a:cubicBezTo>
                  <a:cubicBezTo>
                    <a:pt x="40" y="116"/>
                    <a:pt x="52" y="122"/>
                    <a:pt x="63" y="122"/>
                  </a:cubicBezTo>
                  <a:cubicBezTo>
                    <a:pt x="86" y="122"/>
                    <a:pt x="107" y="96"/>
                    <a:pt x="107" y="67"/>
                  </a:cubicBezTo>
                  <a:cubicBezTo>
                    <a:pt x="107" y="40"/>
                    <a:pt x="88" y="20"/>
                    <a:pt x="6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55"/>
            <p:cNvSpPr>
              <a:spLocks/>
            </p:cNvSpPr>
            <p:nvPr/>
          </p:nvSpPr>
          <p:spPr bwMode="auto">
            <a:xfrm>
              <a:off x="4583598" y="2019976"/>
              <a:ext cx="49915" cy="19059"/>
            </a:xfrm>
            <a:custGeom>
              <a:avLst/>
              <a:gdLst>
                <a:gd name="T0" fmla="*/ 42 w 52"/>
                <a:gd name="T1" fmla="*/ 20 h 20"/>
                <a:gd name="T2" fmla="*/ 10 w 52"/>
                <a:gd name="T3" fmla="*/ 20 h 20"/>
                <a:gd name="T4" fmla="*/ 0 w 52"/>
                <a:gd name="T5" fmla="*/ 10 h 20"/>
                <a:gd name="T6" fmla="*/ 10 w 52"/>
                <a:gd name="T7" fmla="*/ 0 h 20"/>
                <a:gd name="T8" fmla="*/ 42 w 52"/>
                <a:gd name="T9" fmla="*/ 0 h 20"/>
                <a:gd name="T10" fmla="*/ 52 w 52"/>
                <a:gd name="T11" fmla="*/ 10 h 20"/>
                <a:gd name="T12" fmla="*/ 42 w 5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52" h="20">
                  <a:moveTo>
                    <a:pt x="42" y="20"/>
                  </a:moveTo>
                  <a:cubicBezTo>
                    <a:pt x="10" y="20"/>
                    <a:pt x="10" y="20"/>
                    <a:pt x="10" y="20"/>
                  </a:cubicBezTo>
                  <a:cubicBezTo>
                    <a:pt x="4" y="20"/>
                    <a:pt x="0" y="16"/>
                    <a:pt x="0" y="10"/>
                  </a:cubicBezTo>
                  <a:cubicBezTo>
                    <a:pt x="0" y="5"/>
                    <a:pt x="4" y="0"/>
                    <a:pt x="10" y="0"/>
                  </a:cubicBezTo>
                  <a:cubicBezTo>
                    <a:pt x="42" y="0"/>
                    <a:pt x="42" y="0"/>
                    <a:pt x="42" y="0"/>
                  </a:cubicBezTo>
                  <a:cubicBezTo>
                    <a:pt x="47" y="0"/>
                    <a:pt x="52" y="5"/>
                    <a:pt x="52" y="10"/>
                  </a:cubicBezTo>
                  <a:cubicBezTo>
                    <a:pt x="52" y="16"/>
                    <a:pt x="47" y="20"/>
                    <a:pt x="42"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Freeform 56"/>
            <p:cNvSpPr>
              <a:spLocks/>
            </p:cNvSpPr>
            <p:nvPr/>
          </p:nvSpPr>
          <p:spPr bwMode="auto">
            <a:xfrm>
              <a:off x="4712470" y="2088042"/>
              <a:ext cx="19059" cy="137040"/>
            </a:xfrm>
            <a:custGeom>
              <a:avLst/>
              <a:gdLst>
                <a:gd name="T0" fmla="*/ 10 w 20"/>
                <a:gd name="T1" fmla="*/ 143 h 143"/>
                <a:gd name="T2" fmla="*/ 0 w 20"/>
                <a:gd name="T3" fmla="*/ 133 h 143"/>
                <a:gd name="T4" fmla="*/ 0 w 20"/>
                <a:gd name="T5" fmla="*/ 10 h 143"/>
                <a:gd name="T6" fmla="*/ 10 w 20"/>
                <a:gd name="T7" fmla="*/ 0 h 143"/>
                <a:gd name="T8" fmla="*/ 20 w 20"/>
                <a:gd name="T9" fmla="*/ 10 h 143"/>
                <a:gd name="T10" fmla="*/ 20 w 20"/>
                <a:gd name="T11" fmla="*/ 133 h 143"/>
                <a:gd name="T12" fmla="*/ 10 w 20"/>
                <a:gd name="T13" fmla="*/ 143 h 143"/>
              </a:gdLst>
              <a:ahLst/>
              <a:cxnLst>
                <a:cxn ang="0">
                  <a:pos x="T0" y="T1"/>
                </a:cxn>
                <a:cxn ang="0">
                  <a:pos x="T2" y="T3"/>
                </a:cxn>
                <a:cxn ang="0">
                  <a:pos x="T4" y="T5"/>
                </a:cxn>
                <a:cxn ang="0">
                  <a:pos x="T6" y="T7"/>
                </a:cxn>
                <a:cxn ang="0">
                  <a:pos x="T8" y="T9"/>
                </a:cxn>
                <a:cxn ang="0">
                  <a:pos x="T10" y="T11"/>
                </a:cxn>
                <a:cxn ang="0">
                  <a:pos x="T12" y="T13"/>
                </a:cxn>
              </a:cxnLst>
              <a:rect l="0" t="0" r="r" b="b"/>
              <a:pathLst>
                <a:path w="20" h="143">
                  <a:moveTo>
                    <a:pt x="10" y="143"/>
                  </a:moveTo>
                  <a:cubicBezTo>
                    <a:pt x="5" y="143"/>
                    <a:pt x="0" y="138"/>
                    <a:pt x="0" y="133"/>
                  </a:cubicBezTo>
                  <a:cubicBezTo>
                    <a:pt x="0" y="10"/>
                    <a:pt x="0" y="10"/>
                    <a:pt x="0" y="10"/>
                  </a:cubicBezTo>
                  <a:cubicBezTo>
                    <a:pt x="0" y="4"/>
                    <a:pt x="5" y="0"/>
                    <a:pt x="10" y="0"/>
                  </a:cubicBezTo>
                  <a:cubicBezTo>
                    <a:pt x="16" y="0"/>
                    <a:pt x="20" y="4"/>
                    <a:pt x="20" y="10"/>
                  </a:cubicBezTo>
                  <a:cubicBezTo>
                    <a:pt x="20" y="133"/>
                    <a:pt x="20" y="133"/>
                    <a:pt x="20" y="133"/>
                  </a:cubicBezTo>
                  <a:cubicBezTo>
                    <a:pt x="20" y="138"/>
                    <a:pt x="16" y="143"/>
                    <a:pt x="10" y="14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57"/>
            <p:cNvSpPr>
              <a:spLocks/>
            </p:cNvSpPr>
            <p:nvPr/>
          </p:nvSpPr>
          <p:spPr bwMode="auto">
            <a:xfrm>
              <a:off x="4591766" y="2096210"/>
              <a:ext cx="19059" cy="64436"/>
            </a:xfrm>
            <a:custGeom>
              <a:avLst/>
              <a:gdLst>
                <a:gd name="T0" fmla="*/ 10 w 20"/>
                <a:gd name="T1" fmla="*/ 67 h 67"/>
                <a:gd name="T2" fmla="*/ 0 w 20"/>
                <a:gd name="T3" fmla="*/ 57 h 67"/>
                <a:gd name="T4" fmla="*/ 0 w 20"/>
                <a:gd name="T5" fmla="*/ 10 h 67"/>
                <a:gd name="T6" fmla="*/ 10 w 20"/>
                <a:gd name="T7" fmla="*/ 0 h 67"/>
                <a:gd name="T8" fmla="*/ 20 w 20"/>
                <a:gd name="T9" fmla="*/ 10 h 67"/>
                <a:gd name="T10" fmla="*/ 20 w 20"/>
                <a:gd name="T11" fmla="*/ 57 h 67"/>
                <a:gd name="T12" fmla="*/ 10 w 20"/>
                <a:gd name="T13" fmla="*/ 67 h 67"/>
              </a:gdLst>
              <a:ahLst/>
              <a:cxnLst>
                <a:cxn ang="0">
                  <a:pos x="T0" y="T1"/>
                </a:cxn>
                <a:cxn ang="0">
                  <a:pos x="T2" y="T3"/>
                </a:cxn>
                <a:cxn ang="0">
                  <a:pos x="T4" y="T5"/>
                </a:cxn>
                <a:cxn ang="0">
                  <a:pos x="T6" y="T7"/>
                </a:cxn>
                <a:cxn ang="0">
                  <a:pos x="T8" y="T9"/>
                </a:cxn>
                <a:cxn ang="0">
                  <a:pos x="T10" y="T11"/>
                </a:cxn>
                <a:cxn ang="0">
                  <a:pos x="T12" y="T13"/>
                </a:cxn>
              </a:cxnLst>
              <a:rect l="0" t="0" r="r" b="b"/>
              <a:pathLst>
                <a:path w="20" h="67">
                  <a:moveTo>
                    <a:pt x="10" y="67"/>
                  </a:moveTo>
                  <a:cubicBezTo>
                    <a:pt x="5" y="67"/>
                    <a:pt x="0" y="62"/>
                    <a:pt x="0" y="57"/>
                  </a:cubicBezTo>
                  <a:cubicBezTo>
                    <a:pt x="0" y="10"/>
                    <a:pt x="0" y="10"/>
                    <a:pt x="0" y="10"/>
                  </a:cubicBezTo>
                  <a:cubicBezTo>
                    <a:pt x="0" y="5"/>
                    <a:pt x="5" y="0"/>
                    <a:pt x="10" y="0"/>
                  </a:cubicBezTo>
                  <a:cubicBezTo>
                    <a:pt x="16" y="0"/>
                    <a:pt x="20" y="5"/>
                    <a:pt x="20" y="10"/>
                  </a:cubicBezTo>
                  <a:cubicBezTo>
                    <a:pt x="20" y="57"/>
                    <a:pt x="20" y="57"/>
                    <a:pt x="20" y="57"/>
                  </a:cubicBezTo>
                  <a:cubicBezTo>
                    <a:pt x="20" y="62"/>
                    <a:pt x="16" y="67"/>
                    <a:pt x="10" y="6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2" name="Freeform 58"/>
            <p:cNvSpPr>
              <a:spLocks/>
            </p:cNvSpPr>
            <p:nvPr/>
          </p:nvSpPr>
          <p:spPr bwMode="auto">
            <a:xfrm>
              <a:off x="4651664" y="2218729"/>
              <a:ext cx="19059" cy="210552"/>
            </a:xfrm>
            <a:custGeom>
              <a:avLst/>
              <a:gdLst>
                <a:gd name="T0" fmla="*/ 10 w 20"/>
                <a:gd name="T1" fmla="*/ 219 h 219"/>
                <a:gd name="T2" fmla="*/ 9 w 20"/>
                <a:gd name="T3" fmla="*/ 218 h 219"/>
                <a:gd name="T4" fmla="*/ 0 w 20"/>
                <a:gd name="T5" fmla="*/ 207 h 219"/>
                <a:gd name="T6" fmla="*/ 0 w 20"/>
                <a:gd name="T7" fmla="*/ 207 h 219"/>
                <a:gd name="T8" fmla="*/ 0 w 20"/>
                <a:gd name="T9" fmla="*/ 10 h 219"/>
                <a:gd name="T10" fmla="*/ 10 w 20"/>
                <a:gd name="T11" fmla="*/ 0 h 219"/>
                <a:gd name="T12" fmla="*/ 20 w 20"/>
                <a:gd name="T13" fmla="*/ 10 h 219"/>
                <a:gd name="T14" fmla="*/ 20 w 20"/>
                <a:gd name="T15" fmla="*/ 207 h 219"/>
                <a:gd name="T16" fmla="*/ 20 w 20"/>
                <a:gd name="T17" fmla="*/ 210 h 219"/>
                <a:gd name="T18" fmla="*/ 10 w 20"/>
                <a:gd name="T19"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9">
                  <a:moveTo>
                    <a:pt x="10" y="219"/>
                  </a:moveTo>
                  <a:cubicBezTo>
                    <a:pt x="10" y="219"/>
                    <a:pt x="9" y="219"/>
                    <a:pt x="9" y="218"/>
                  </a:cubicBezTo>
                  <a:cubicBezTo>
                    <a:pt x="4" y="218"/>
                    <a:pt x="0" y="213"/>
                    <a:pt x="0" y="207"/>
                  </a:cubicBezTo>
                  <a:cubicBezTo>
                    <a:pt x="0" y="207"/>
                    <a:pt x="0" y="207"/>
                    <a:pt x="0" y="207"/>
                  </a:cubicBezTo>
                  <a:cubicBezTo>
                    <a:pt x="0" y="10"/>
                    <a:pt x="0" y="10"/>
                    <a:pt x="0" y="10"/>
                  </a:cubicBezTo>
                  <a:cubicBezTo>
                    <a:pt x="0" y="4"/>
                    <a:pt x="5" y="0"/>
                    <a:pt x="10" y="0"/>
                  </a:cubicBezTo>
                  <a:cubicBezTo>
                    <a:pt x="16" y="0"/>
                    <a:pt x="20" y="4"/>
                    <a:pt x="20" y="10"/>
                  </a:cubicBezTo>
                  <a:cubicBezTo>
                    <a:pt x="20" y="207"/>
                    <a:pt x="20" y="207"/>
                    <a:pt x="20" y="207"/>
                  </a:cubicBezTo>
                  <a:cubicBezTo>
                    <a:pt x="20" y="208"/>
                    <a:pt x="20" y="209"/>
                    <a:pt x="20" y="210"/>
                  </a:cubicBezTo>
                  <a:cubicBezTo>
                    <a:pt x="20" y="215"/>
                    <a:pt x="15" y="219"/>
                    <a:pt x="10" y="2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 name="Freeform 59"/>
            <p:cNvSpPr>
              <a:spLocks/>
            </p:cNvSpPr>
            <p:nvPr/>
          </p:nvSpPr>
          <p:spPr bwMode="auto">
            <a:xfrm>
              <a:off x="4651664" y="2218729"/>
              <a:ext cx="19966" cy="210552"/>
            </a:xfrm>
            <a:custGeom>
              <a:avLst/>
              <a:gdLst>
                <a:gd name="T0" fmla="*/ 10 w 21"/>
                <a:gd name="T1" fmla="*/ 219 h 219"/>
                <a:gd name="T2" fmla="*/ 1 w 21"/>
                <a:gd name="T3" fmla="*/ 211 h 219"/>
                <a:gd name="T4" fmla="*/ 0 w 21"/>
                <a:gd name="T5" fmla="*/ 207 h 219"/>
                <a:gd name="T6" fmla="*/ 0 w 21"/>
                <a:gd name="T7" fmla="*/ 10 h 219"/>
                <a:gd name="T8" fmla="*/ 10 w 21"/>
                <a:gd name="T9" fmla="*/ 0 h 219"/>
                <a:gd name="T10" fmla="*/ 20 w 21"/>
                <a:gd name="T11" fmla="*/ 10 h 219"/>
                <a:gd name="T12" fmla="*/ 20 w 21"/>
                <a:gd name="T13" fmla="*/ 207 h 219"/>
                <a:gd name="T14" fmla="*/ 12 w 21"/>
                <a:gd name="T15" fmla="*/ 218 h 219"/>
                <a:gd name="T16" fmla="*/ 10 w 21"/>
                <a:gd name="T17" fmla="*/ 21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19">
                  <a:moveTo>
                    <a:pt x="10" y="219"/>
                  </a:moveTo>
                  <a:cubicBezTo>
                    <a:pt x="6" y="219"/>
                    <a:pt x="1" y="215"/>
                    <a:pt x="1" y="211"/>
                  </a:cubicBezTo>
                  <a:cubicBezTo>
                    <a:pt x="0" y="209"/>
                    <a:pt x="0" y="208"/>
                    <a:pt x="0" y="207"/>
                  </a:cubicBezTo>
                  <a:cubicBezTo>
                    <a:pt x="0" y="10"/>
                    <a:pt x="0" y="10"/>
                    <a:pt x="0" y="10"/>
                  </a:cubicBezTo>
                  <a:cubicBezTo>
                    <a:pt x="0" y="4"/>
                    <a:pt x="5" y="0"/>
                    <a:pt x="10" y="0"/>
                  </a:cubicBezTo>
                  <a:cubicBezTo>
                    <a:pt x="16" y="0"/>
                    <a:pt x="20" y="4"/>
                    <a:pt x="20" y="10"/>
                  </a:cubicBezTo>
                  <a:cubicBezTo>
                    <a:pt x="20" y="207"/>
                    <a:pt x="20" y="207"/>
                    <a:pt x="20" y="207"/>
                  </a:cubicBezTo>
                  <a:cubicBezTo>
                    <a:pt x="21" y="212"/>
                    <a:pt x="18" y="217"/>
                    <a:pt x="12" y="218"/>
                  </a:cubicBezTo>
                  <a:cubicBezTo>
                    <a:pt x="12" y="218"/>
                    <a:pt x="11" y="219"/>
                    <a:pt x="10" y="2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 name="Freeform 60"/>
            <p:cNvSpPr>
              <a:spLocks/>
            </p:cNvSpPr>
            <p:nvPr/>
          </p:nvSpPr>
          <p:spPr bwMode="auto">
            <a:xfrm>
              <a:off x="4712470" y="2200578"/>
              <a:ext cx="19059" cy="24504"/>
            </a:xfrm>
            <a:custGeom>
              <a:avLst/>
              <a:gdLst>
                <a:gd name="T0" fmla="*/ 10 w 20"/>
                <a:gd name="T1" fmla="*/ 25 h 25"/>
                <a:gd name="T2" fmla="*/ 0 w 20"/>
                <a:gd name="T3" fmla="*/ 15 h 25"/>
                <a:gd name="T4" fmla="*/ 0 w 20"/>
                <a:gd name="T5" fmla="*/ 10 h 25"/>
                <a:gd name="T6" fmla="*/ 10 w 20"/>
                <a:gd name="T7" fmla="*/ 0 h 25"/>
                <a:gd name="T8" fmla="*/ 20 w 20"/>
                <a:gd name="T9" fmla="*/ 10 h 25"/>
                <a:gd name="T10" fmla="*/ 20 w 20"/>
                <a:gd name="T11" fmla="*/ 15 h 25"/>
                <a:gd name="T12" fmla="*/ 10 w 20"/>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10" y="25"/>
                  </a:moveTo>
                  <a:cubicBezTo>
                    <a:pt x="5" y="25"/>
                    <a:pt x="0" y="20"/>
                    <a:pt x="0" y="15"/>
                  </a:cubicBezTo>
                  <a:cubicBezTo>
                    <a:pt x="0" y="10"/>
                    <a:pt x="0" y="10"/>
                    <a:pt x="0" y="10"/>
                  </a:cubicBezTo>
                  <a:cubicBezTo>
                    <a:pt x="0" y="4"/>
                    <a:pt x="5" y="0"/>
                    <a:pt x="10" y="0"/>
                  </a:cubicBezTo>
                  <a:cubicBezTo>
                    <a:pt x="16" y="0"/>
                    <a:pt x="20" y="4"/>
                    <a:pt x="20" y="10"/>
                  </a:cubicBezTo>
                  <a:cubicBezTo>
                    <a:pt x="20" y="15"/>
                    <a:pt x="20" y="15"/>
                    <a:pt x="20" y="15"/>
                  </a:cubicBezTo>
                  <a:cubicBezTo>
                    <a:pt x="20" y="20"/>
                    <a:pt x="16" y="25"/>
                    <a:pt x="10"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5" name="Freeform 61"/>
            <p:cNvSpPr>
              <a:spLocks noEditPoints="1"/>
            </p:cNvSpPr>
            <p:nvPr/>
          </p:nvSpPr>
          <p:spPr bwMode="auto">
            <a:xfrm>
              <a:off x="4138898" y="1794903"/>
              <a:ext cx="639823" cy="659789"/>
            </a:xfrm>
            <a:custGeom>
              <a:avLst/>
              <a:gdLst>
                <a:gd name="T0" fmla="*/ 581 w 668"/>
                <a:gd name="T1" fmla="*/ 689 h 689"/>
                <a:gd name="T2" fmla="*/ 575 w 668"/>
                <a:gd name="T3" fmla="*/ 689 h 689"/>
                <a:gd name="T4" fmla="*/ 546 w 668"/>
                <a:gd name="T5" fmla="*/ 676 h 689"/>
                <a:gd name="T6" fmla="*/ 518 w 668"/>
                <a:gd name="T7" fmla="*/ 689 h 689"/>
                <a:gd name="T8" fmla="*/ 512 w 668"/>
                <a:gd name="T9" fmla="*/ 689 h 689"/>
                <a:gd name="T10" fmla="*/ 473 w 668"/>
                <a:gd name="T11" fmla="*/ 650 h 689"/>
                <a:gd name="T12" fmla="*/ 473 w 668"/>
                <a:gd name="T13" fmla="*/ 382 h 689"/>
                <a:gd name="T14" fmla="*/ 22 w 668"/>
                <a:gd name="T15" fmla="*/ 382 h 689"/>
                <a:gd name="T16" fmla="*/ 0 w 668"/>
                <a:gd name="T17" fmla="*/ 360 h 689"/>
                <a:gd name="T18" fmla="*/ 0 w 668"/>
                <a:gd name="T19" fmla="*/ 22 h 689"/>
                <a:gd name="T20" fmla="*/ 22 w 668"/>
                <a:gd name="T21" fmla="*/ 0 h 689"/>
                <a:gd name="T22" fmla="*/ 495 w 668"/>
                <a:gd name="T23" fmla="*/ 0 h 689"/>
                <a:gd name="T24" fmla="*/ 517 w 668"/>
                <a:gd name="T25" fmla="*/ 22 h 689"/>
                <a:gd name="T26" fmla="*/ 517 w 668"/>
                <a:gd name="T27" fmla="*/ 118 h 689"/>
                <a:gd name="T28" fmla="*/ 514 w 668"/>
                <a:gd name="T29" fmla="*/ 124 h 689"/>
                <a:gd name="T30" fmla="*/ 503 w 668"/>
                <a:gd name="T31" fmla="*/ 157 h 689"/>
                <a:gd name="T32" fmla="*/ 515 w 668"/>
                <a:gd name="T33" fmla="*/ 194 h 689"/>
                <a:gd name="T34" fmla="*/ 517 w 668"/>
                <a:gd name="T35" fmla="*/ 200 h 689"/>
                <a:gd name="T36" fmla="*/ 517 w 668"/>
                <a:gd name="T37" fmla="*/ 235 h 689"/>
                <a:gd name="T38" fmla="*/ 634 w 668"/>
                <a:gd name="T39" fmla="*/ 235 h 689"/>
                <a:gd name="T40" fmla="*/ 668 w 668"/>
                <a:gd name="T41" fmla="*/ 269 h 689"/>
                <a:gd name="T42" fmla="*/ 668 w 668"/>
                <a:gd name="T43" fmla="*/ 439 h 689"/>
                <a:gd name="T44" fmla="*/ 634 w 668"/>
                <a:gd name="T45" fmla="*/ 473 h 689"/>
                <a:gd name="T46" fmla="*/ 634 w 668"/>
                <a:gd name="T47" fmla="*/ 473 h 689"/>
                <a:gd name="T48" fmla="*/ 619 w 668"/>
                <a:gd name="T49" fmla="*/ 470 h 689"/>
                <a:gd name="T50" fmla="*/ 619 w 668"/>
                <a:gd name="T51" fmla="*/ 650 h 689"/>
                <a:gd name="T52" fmla="*/ 581 w 668"/>
                <a:gd name="T53" fmla="*/ 689 h 689"/>
                <a:gd name="T54" fmla="*/ 546 w 668"/>
                <a:gd name="T55" fmla="*/ 642 h 689"/>
                <a:gd name="T56" fmla="*/ 546 w 668"/>
                <a:gd name="T57" fmla="*/ 642 h 689"/>
                <a:gd name="T58" fmla="*/ 556 w 668"/>
                <a:gd name="T59" fmla="*/ 651 h 689"/>
                <a:gd name="T60" fmla="*/ 575 w 668"/>
                <a:gd name="T61" fmla="*/ 669 h 689"/>
                <a:gd name="T62" fmla="*/ 581 w 668"/>
                <a:gd name="T63" fmla="*/ 669 h 689"/>
                <a:gd name="T64" fmla="*/ 599 w 668"/>
                <a:gd name="T65" fmla="*/ 650 h 689"/>
                <a:gd name="T66" fmla="*/ 599 w 668"/>
                <a:gd name="T67" fmla="*/ 439 h 689"/>
                <a:gd name="T68" fmla="*/ 609 w 668"/>
                <a:gd name="T69" fmla="*/ 429 h 689"/>
                <a:gd name="T70" fmla="*/ 619 w 668"/>
                <a:gd name="T71" fmla="*/ 439 h 689"/>
                <a:gd name="T72" fmla="*/ 634 w 668"/>
                <a:gd name="T73" fmla="*/ 453 h 689"/>
                <a:gd name="T74" fmla="*/ 634 w 668"/>
                <a:gd name="T75" fmla="*/ 453 h 689"/>
                <a:gd name="T76" fmla="*/ 648 w 668"/>
                <a:gd name="T77" fmla="*/ 439 h 689"/>
                <a:gd name="T78" fmla="*/ 648 w 668"/>
                <a:gd name="T79" fmla="*/ 269 h 689"/>
                <a:gd name="T80" fmla="*/ 634 w 668"/>
                <a:gd name="T81" fmla="*/ 255 h 689"/>
                <a:gd name="T82" fmla="*/ 507 w 668"/>
                <a:gd name="T83" fmla="*/ 255 h 689"/>
                <a:gd name="T84" fmla="*/ 497 w 668"/>
                <a:gd name="T85" fmla="*/ 245 h 689"/>
                <a:gd name="T86" fmla="*/ 497 w 668"/>
                <a:gd name="T87" fmla="*/ 203 h 689"/>
                <a:gd name="T88" fmla="*/ 483 w 668"/>
                <a:gd name="T89" fmla="*/ 157 h 689"/>
                <a:gd name="T90" fmla="*/ 497 w 668"/>
                <a:gd name="T91" fmla="*/ 114 h 689"/>
                <a:gd name="T92" fmla="*/ 497 w 668"/>
                <a:gd name="T93" fmla="*/ 22 h 689"/>
                <a:gd name="T94" fmla="*/ 495 w 668"/>
                <a:gd name="T95" fmla="*/ 20 h 689"/>
                <a:gd name="T96" fmla="*/ 22 w 668"/>
                <a:gd name="T97" fmla="*/ 20 h 689"/>
                <a:gd name="T98" fmla="*/ 20 w 668"/>
                <a:gd name="T99" fmla="*/ 22 h 689"/>
                <a:gd name="T100" fmla="*/ 20 w 668"/>
                <a:gd name="T101" fmla="*/ 360 h 689"/>
                <a:gd name="T102" fmla="*/ 22 w 668"/>
                <a:gd name="T103" fmla="*/ 362 h 689"/>
                <a:gd name="T104" fmla="*/ 483 w 668"/>
                <a:gd name="T105" fmla="*/ 362 h 689"/>
                <a:gd name="T106" fmla="*/ 493 w 668"/>
                <a:gd name="T107" fmla="*/ 372 h 689"/>
                <a:gd name="T108" fmla="*/ 493 w 668"/>
                <a:gd name="T109" fmla="*/ 650 h 689"/>
                <a:gd name="T110" fmla="*/ 512 w 668"/>
                <a:gd name="T111" fmla="*/ 669 h 689"/>
                <a:gd name="T112" fmla="*/ 518 w 668"/>
                <a:gd name="T113" fmla="*/ 669 h 689"/>
                <a:gd name="T114" fmla="*/ 536 w 668"/>
                <a:gd name="T115" fmla="*/ 651 h 689"/>
                <a:gd name="T116" fmla="*/ 546 w 668"/>
                <a:gd name="T117" fmla="*/ 642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68" h="689">
                  <a:moveTo>
                    <a:pt x="581" y="689"/>
                  </a:moveTo>
                  <a:cubicBezTo>
                    <a:pt x="575" y="689"/>
                    <a:pt x="575" y="689"/>
                    <a:pt x="575" y="689"/>
                  </a:cubicBezTo>
                  <a:cubicBezTo>
                    <a:pt x="564" y="689"/>
                    <a:pt x="553" y="684"/>
                    <a:pt x="546" y="676"/>
                  </a:cubicBezTo>
                  <a:cubicBezTo>
                    <a:pt x="539" y="684"/>
                    <a:pt x="529" y="689"/>
                    <a:pt x="518" y="689"/>
                  </a:cubicBezTo>
                  <a:cubicBezTo>
                    <a:pt x="512" y="689"/>
                    <a:pt x="512" y="689"/>
                    <a:pt x="512" y="689"/>
                  </a:cubicBezTo>
                  <a:cubicBezTo>
                    <a:pt x="491" y="689"/>
                    <a:pt x="473" y="671"/>
                    <a:pt x="473" y="650"/>
                  </a:cubicBezTo>
                  <a:cubicBezTo>
                    <a:pt x="473" y="382"/>
                    <a:pt x="473" y="382"/>
                    <a:pt x="473" y="382"/>
                  </a:cubicBezTo>
                  <a:cubicBezTo>
                    <a:pt x="22" y="382"/>
                    <a:pt x="22" y="382"/>
                    <a:pt x="22" y="382"/>
                  </a:cubicBezTo>
                  <a:cubicBezTo>
                    <a:pt x="10" y="382"/>
                    <a:pt x="0" y="372"/>
                    <a:pt x="0" y="360"/>
                  </a:cubicBezTo>
                  <a:cubicBezTo>
                    <a:pt x="0" y="22"/>
                    <a:pt x="0" y="22"/>
                    <a:pt x="0" y="22"/>
                  </a:cubicBezTo>
                  <a:cubicBezTo>
                    <a:pt x="0" y="9"/>
                    <a:pt x="10" y="0"/>
                    <a:pt x="22" y="0"/>
                  </a:cubicBezTo>
                  <a:cubicBezTo>
                    <a:pt x="495" y="0"/>
                    <a:pt x="495" y="0"/>
                    <a:pt x="495" y="0"/>
                  </a:cubicBezTo>
                  <a:cubicBezTo>
                    <a:pt x="507" y="0"/>
                    <a:pt x="517" y="9"/>
                    <a:pt x="517" y="22"/>
                  </a:cubicBezTo>
                  <a:cubicBezTo>
                    <a:pt x="517" y="118"/>
                    <a:pt x="517" y="118"/>
                    <a:pt x="517" y="118"/>
                  </a:cubicBezTo>
                  <a:cubicBezTo>
                    <a:pt x="517" y="120"/>
                    <a:pt x="516" y="122"/>
                    <a:pt x="514" y="124"/>
                  </a:cubicBezTo>
                  <a:cubicBezTo>
                    <a:pt x="507" y="133"/>
                    <a:pt x="503" y="144"/>
                    <a:pt x="503" y="157"/>
                  </a:cubicBezTo>
                  <a:cubicBezTo>
                    <a:pt x="503" y="170"/>
                    <a:pt x="507" y="184"/>
                    <a:pt x="515" y="194"/>
                  </a:cubicBezTo>
                  <a:cubicBezTo>
                    <a:pt x="516" y="196"/>
                    <a:pt x="517" y="198"/>
                    <a:pt x="517" y="200"/>
                  </a:cubicBezTo>
                  <a:cubicBezTo>
                    <a:pt x="517" y="235"/>
                    <a:pt x="517" y="235"/>
                    <a:pt x="517" y="235"/>
                  </a:cubicBezTo>
                  <a:cubicBezTo>
                    <a:pt x="634" y="235"/>
                    <a:pt x="634" y="235"/>
                    <a:pt x="634" y="235"/>
                  </a:cubicBezTo>
                  <a:cubicBezTo>
                    <a:pt x="653" y="235"/>
                    <a:pt x="668" y="251"/>
                    <a:pt x="668" y="269"/>
                  </a:cubicBezTo>
                  <a:cubicBezTo>
                    <a:pt x="668" y="439"/>
                    <a:pt x="668" y="439"/>
                    <a:pt x="668" y="439"/>
                  </a:cubicBezTo>
                  <a:cubicBezTo>
                    <a:pt x="668" y="457"/>
                    <a:pt x="653" y="473"/>
                    <a:pt x="634" y="473"/>
                  </a:cubicBezTo>
                  <a:cubicBezTo>
                    <a:pt x="634" y="473"/>
                    <a:pt x="634" y="473"/>
                    <a:pt x="634" y="473"/>
                  </a:cubicBezTo>
                  <a:cubicBezTo>
                    <a:pt x="629" y="473"/>
                    <a:pt x="624" y="472"/>
                    <a:pt x="619" y="470"/>
                  </a:cubicBezTo>
                  <a:cubicBezTo>
                    <a:pt x="619" y="650"/>
                    <a:pt x="619" y="650"/>
                    <a:pt x="619" y="650"/>
                  </a:cubicBezTo>
                  <a:cubicBezTo>
                    <a:pt x="619" y="671"/>
                    <a:pt x="602" y="689"/>
                    <a:pt x="581" y="689"/>
                  </a:cubicBezTo>
                  <a:close/>
                  <a:moveTo>
                    <a:pt x="546" y="642"/>
                  </a:moveTo>
                  <a:cubicBezTo>
                    <a:pt x="546" y="642"/>
                    <a:pt x="546" y="642"/>
                    <a:pt x="546" y="642"/>
                  </a:cubicBezTo>
                  <a:cubicBezTo>
                    <a:pt x="552" y="642"/>
                    <a:pt x="556" y="646"/>
                    <a:pt x="556" y="651"/>
                  </a:cubicBezTo>
                  <a:cubicBezTo>
                    <a:pt x="557" y="661"/>
                    <a:pt x="565" y="669"/>
                    <a:pt x="575" y="669"/>
                  </a:cubicBezTo>
                  <a:cubicBezTo>
                    <a:pt x="581" y="669"/>
                    <a:pt x="581" y="669"/>
                    <a:pt x="581" y="669"/>
                  </a:cubicBezTo>
                  <a:cubicBezTo>
                    <a:pt x="591" y="669"/>
                    <a:pt x="599" y="660"/>
                    <a:pt x="599" y="650"/>
                  </a:cubicBezTo>
                  <a:cubicBezTo>
                    <a:pt x="599" y="439"/>
                    <a:pt x="599" y="439"/>
                    <a:pt x="599" y="439"/>
                  </a:cubicBezTo>
                  <a:cubicBezTo>
                    <a:pt x="599" y="433"/>
                    <a:pt x="604" y="429"/>
                    <a:pt x="609" y="429"/>
                  </a:cubicBezTo>
                  <a:cubicBezTo>
                    <a:pt x="615" y="429"/>
                    <a:pt x="619" y="433"/>
                    <a:pt x="619" y="439"/>
                  </a:cubicBezTo>
                  <a:cubicBezTo>
                    <a:pt x="619" y="446"/>
                    <a:pt x="626" y="453"/>
                    <a:pt x="634" y="453"/>
                  </a:cubicBezTo>
                  <a:cubicBezTo>
                    <a:pt x="634" y="453"/>
                    <a:pt x="634" y="453"/>
                    <a:pt x="634" y="453"/>
                  </a:cubicBezTo>
                  <a:cubicBezTo>
                    <a:pt x="642" y="453"/>
                    <a:pt x="648" y="446"/>
                    <a:pt x="648" y="439"/>
                  </a:cubicBezTo>
                  <a:cubicBezTo>
                    <a:pt x="648" y="269"/>
                    <a:pt x="648" y="269"/>
                    <a:pt x="648" y="269"/>
                  </a:cubicBezTo>
                  <a:cubicBezTo>
                    <a:pt x="648" y="262"/>
                    <a:pt x="642" y="255"/>
                    <a:pt x="634" y="255"/>
                  </a:cubicBezTo>
                  <a:cubicBezTo>
                    <a:pt x="507" y="255"/>
                    <a:pt x="507" y="255"/>
                    <a:pt x="507" y="255"/>
                  </a:cubicBezTo>
                  <a:cubicBezTo>
                    <a:pt x="501" y="255"/>
                    <a:pt x="497" y="251"/>
                    <a:pt x="497" y="245"/>
                  </a:cubicBezTo>
                  <a:cubicBezTo>
                    <a:pt x="497" y="203"/>
                    <a:pt x="497" y="203"/>
                    <a:pt x="497" y="203"/>
                  </a:cubicBezTo>
                  <a:cubicBezTo>
                    <a:pt x="488" y="190"/>
                    <a:pt x="483" y="173"/>
                    <a:pt x="483" y="157"/>
                  </a:cubicBezTo>
                  <a:cubicBezTo>
                    <a:pt x="483" y="141"/>
                    <a:pt x="488" y="126"/>
                    <a:pt x="497" y="114"/>
                  </a:cubicBezTo>
                  <a:cubicBezTo>
                    <a:pt x="497" y="22"/>
                    <a:pt x="497" y="22"/>
                    <a:pt x="497" y="22"/>
                  </a:cubicBezTo>
                  <a:cubicBezTo>
                    <a:pt x="497" y="21"/>
                    <a:pt x="496" y="20"/>
                    <a:pt x="495" y="20"/>
                  </a:cubicBezTo>
                  <a:cubicBezTo>
                    <a:pt x="22" y="20"/>
                    <a:pt x="22" y="20"/>
                    <a:pt x="22" y="20"/>
                  </a:cubicBezTo>
                  <a:cubicBezTo>
                    <a:pt x="21" y="20"/>
                    <a:pt x="20" y="21"/>
                    <a:pt x="20" y="22"/>
                  </a:cubicBezTo>
                  <a:cubicBezTo>
                    <a:pt x="20" y="360"/>
                    <a:pt x="20" y="360"/>
                    <a:pt x="20" y="360"/>
                  </a:cubicBezTo>
                  <a:cubicBezTo>
                    <a:pt x="20" y="361"/>
                    <a:pt x="21" y="362"/>
                    <a:pt x="22" y="362"/>
                  </a:cubicBezTo>
                  <a:cubicBezTo>
                    <a:pt x="483" y="362"/>
                    <a:pt x="483" y="362"/>
                    <a:pt x="483" y="362"/>
                  </a:cubicBezTo>
                  <a:cubicBezTo>
                    <a:pt x="489" y="362"/>
                    <a:pt x="493" y="366"/>
                    <a:pt x="493" y="372"/>
                  </a:cubicBezTo>
                  <a:cubicBezTo>
                    <a:pt x="493" y="650"/>
                    <a:pt x="493" y="650"/>
                    <a:pt x="493" y="650"/>
                  </a:cubicBezTo>
                  <a:cubicBezTo>
                    <a:pt x="493" y="660"/>
                    <a:pt x="502" y="669"/>
                    <a:pt x="512" y="669"/>
                  </a:cubicBezTo>
                  <a:cubicBezTo>
                    <a:pt x="518" y="669"/>
                    <a:pt x="518" y="669"/>
                    <a:pt x="518" y="669"/>
                  </a:cubicBezTo>
                  <a:cubicBezTo>
                    <a:pt x="527" y="669"/>
                    <a:pt x="536" y="661"/>
                    <a:pt x="536" y="651"/>
                  </a:cubicBezTo>
                  <a:cubicBezTo>
                    <a:pt x="537" y="646"/>
                    <a:pt x="541" y="642"/>
                    <a:pt x="546" y="6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6" name="Freeform 62"/>
            <p:cNvSpPr>
              <a:spLocks/>
            </p:cNvSpPr>
            <p:nvPr/>
          </p:nvSpPr>
          <p:spPr bwMode="auto">
            <a:xfrm>
              <a:off x="4712470" y="2105286"/>
              <a:ext cx="19059" cy="119797"/>
            </a:xfrm>
            <a:custGeom>
              <a:avLst/>
              <a:gdLst>
                <a:gd name="T0" fmla="*/ 10 w 20"/>
                <a:gd name="T1" fmla="*/ 125 h 125"/>
                <a:gd name="T2" fmla="*/ 0 w 20"/>
                <a:gd name="T3" fmla="*/ 115 h 125"/>
                <a:gd name="T4" fmla="*/ 0 w 20"/>
                <a:gd name="T5" fmla="*/ 10 h 125"/>
                <a:gd name="T6" fmla="*/ 10 w 20"/>
                <a:gd name="T7" fmla="*/ 0 h 125"/>
                <a:gd name="T8" fmla="*/ 20 w 20"/>
                <a:gd name="T9" fmla="*/ 10 h 125"/>
                <a:gd name="T10" fmla="*/ 20 w 20"/>
                <a:gd name="T11" fmla="*/ 115 h 125"/>
                <a:gd name="T12" fmla="*/ 10 w 20"/>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20" h="125">
                  <a:moveTo>
                    <a:pt x="10" y="125"/>
                  </a:moveTo>
                  <a:cubicBezTo>
                    <a:pt x="5" y="125"/>
                    <a:pt x="0" y="120"/>
                    <a:pt x="0" y="115"/>
                  </a:cubicBezTo>
                  <a:cubicBezTo>
                    <a:pt x="0" y="10"/>
                    <a:pt x="0" y="10"/>
                    <a:pt x="0" y="10"/>
                  </a:cubicBezTo>
                  <a:cubicBezTo>
                    <a:pt x="0" y="5"/>
                    <a:pt x="5" y="0"/>
                    <a:pt x="10" y="0"/>
                  </a:cubicBezTo>
                  <a:cubicBezTo>
                    <a:pt x="16" y="0"/>
                    <a:pt x="20" y="5"/>
                    <a:pt x="20" y="10"/>
                  </a:cubicBezTo>
                  <a:cubicBezTo>
                    <a:pt x="20" y="115"/>
                    <a:pt x="20" y="115"/>
                    <a:pt x="20" y="115"/>
                  </a:cubicBezTo>
                  <a:cubicBezTo>
                    <a:pt x="20" y="120"/>
                    <a:pt x="16" y="125"/>
                    <a:pt x="10" y="1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Freeform 63"/>
            <p:cNvSpPr>
              <a:spLocks/>
            </p:cNvSpPr>
            <p:nvPr/>
          </p:nvSpPr>
          <p:spPr bwMode="auto">
            <a:xfrm>
              <a:off x="4452003" y="1923776"/>
              <a:ext cx="159729" cy="190586"/>
            </a:xfrm>
            <a:custGeom>
              <a:avLst/>
              <a:gdLst>
                <a:gd name="T0" fmla="*/ 156 w 167"/>
                <a:gd name="T1" fmla="*/ 199 h 199"/>
                <a:gd name="T2" fmla="*/ 149 w 167"/>
                <a:gd name="T3" fmla="*/ 196 h 199"/>
                <a:gd name="T4" fmla="*/ 14 w 167"/>
                <a:gd name="T5" fmla="*/ 62 h 199"/>
                <a:gd name="T6" fmla="*/ 14 w 167"/>
                <a:gd name="T7" fmla="*/ 13 h 199"/>
                <a:gd name="T8" fmla="*/ 14 w 167"/>
                <a:gd name="T9" fmla="*/ 13 h 199"/>
                <a:gd name="T10" fmla="*/ 62 w 167"/>
                <a:gd name="T11" fmla="*/ 13 h 199"/>
                <a:gd name="T12" fmla="*/ 152 w 167"/>
                <a:gd name="T13" fmla="*/ 103 h 199"/>
                <a:gd name="T14" fmla="*/ 152 w 167"/>
                <a:gd name="T15" fmla="*/ 117 h 199"/>
                <a:gd name="T16" fmla="*/ 138 w 167"/>
                <a:gd name="T17" fmla="*/ 117 h 199"/>
                <a:gd name="T18" fmla="*/ 48 w 167"/>
                <a:gd name="T19" fmla="*/ 27 h 199"/>
                <a:gd name="T20" fmla="*/ 28 w 167"/>
                <a:gd name="T21" fmla="*/ 27 h 199"/>
                <a:gd name="T22" fmla="*/ 28 w 167"/>
                <a:gd name="T23" fmla="*/ 28 h 199"/>
                <a:gd name="T24" fmla="*/ 28 w 167"/>
                <a:gd name="T25" fmla="*/ 48 h 199"/>
                <a:gd name="T26" fmla="*/ 163 w 167"/>
                <a:gd name="T27" fmla="*/ 182 h 199"/>
                <a:gd name="T28" fmla="*/ 163 w 167"/>
                <a:gd name="T29" fmla="*/ 196 h 199"/>
                <a:gd name="T30" fmla="*/ 156 w 167"/>
                <a:gd name="T31"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7" h="199">
                  <a:moveTo>
                    <a:pt x="156" y="199"/>
                  </a:moveTo>
                  <a:cubicBezTo>
                    <a:pt x="153" y="199"/>
                    <a:pt x="150" y="198"/>
                    <a:pt x="149" y="196"/>
                  </a:cubicBezTo>
                  <a:cubicBezTo>
                    <a:pt x="14" y="62"/>
                    <a:pt x="14" y="62"/>
                    <a:pt x="14" y="62"/>
                  </a:cubicBezTo>
                  <a:cubicBezTo>
                    <a:pt x="0" y="48"/>
                    <a:pt x="0" y="27"/>
                    <a:pt x="14" y="13"/>
                  </a:cubicBezTo>
                  <a:cubicBezTo>
                    <a:pt x="14" y="13"/>
                    <a:pt x="14" y="13"/>
                    <a:pt x="14" y="13"/>
                  </a:cubicBezTo>
                  <a:cubicBezTo>
                    <a:pt x="27" y="0"/>
                    <a:pt x="49" y="0"/>
                    <a:pt x="62" y="13"/>
                  </a:cubicBezTo>
                  <a:cubicBezTo>
                    <a:pt x="152" y="103"/>
                    <a:pt x="152" y="103"/>
                    <a:pt x="152" y="103"/>
                  </a:cubicBezTo>
                  <a:cubicBezTo>
                    <a:pt x="156" y="107"/>
                    <a:pt x="156" y="113"/>
                    <a:pt x="152" y="117"/>
                  </a:cubicBezTo>
                  <a:cubicBezTo>
                    <a:pt x="148" y="121"/>
                    <a:pt x="142" y="121"/>
                    <a:pt x="138" y="117"/>
                  </a:cubicBezTo>
                  <a:cubicBezTo>
                    <a:pt x="48" y="27"/>
                    <a:pt x="48" y="27"/>
                    <a:pt x="48" y="27"/>
                  </a:cubicBezTo>
                  <a:cubicBezTo>
                    <a:pt x="43" y="22"/>
                    <a:pt x="34" y="22"/>
                    <a:pt x="28" y="27"/>
                  </a:cubicBezTo>
                  <a:cubicBezTo>
                    <a:pt x="28" y="28"/>
                    <a:pt x="28" y="28"/>
                    <a:pt x="28" y="28"/>
                  </a:cubicBezTo>
                  <a:cubicBezTo>
                    <a:pt x="22" y="33"/>
                    <a:pt x="22" y="42"/>
                    <a:pt x="28" y="48"/>
                  </a:cubicBezTo>
                  <a:cubicBezTo>
                    <a:pt x="163" y="182"/>
                    <a:pt x="163" y="182"/>
                    <a:pt x="163" y="182"/>
                  </a:cubicBezTo>
                  <a:cubicBezTo>
                    <a:pt x="167" y="186"/>
                    <a:pt x="167" y="193"/>
                    <a:pt x="163" y="196"/>
                  </a:cubicBezTo>
                  <a:cubicBezTo>
                    <a:pt x="161" y="198"/>
                    <a:pt x="158" y="199"/>
                    <a:pt x="156" y="19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8" name="Freeform 64"/>
            <p:cNvSpPr>
              <a:spLocks noEditPoints="1"/>
            </p:cNvSpPr>
            <p:nvPr/>
          </p:nvSpPr>
          <p:spPr bwMode="auto">
            <a:xfrm>
              <a:off x="4196074" y="2211469"/>
              <a:ext cx="98015" cy="120704"/>
            </a:xfrm>
            <a:custGeom>
              <a:avLst/>
              <a:gdLst>
                <a:gd name="T0" fmla="*/ 51 w 102"/>
                <a:gd name="T1" fmla="*/ 126 h 126"/>
                <a:gd name="T2" fmla="*/ 29 w 102"/>
                <a:gd name="T3" fmla="*/ 120 h 126"/>
                <a:gd name="T4" fmla="*/ 0 w 102"/>
                <a:gd name="T5" fmla="*/ 57 h 126"/>
                <a:gd name="T6" fmla="*/ 51 w 102"/>
                <a:gd name="T7" fmla="*/ 0 h 126"/>
                <a:gd name="T8" fmla="*/ 102 w 102"/>
                <a:gd name="T9" fmla="*/ 57 h 126"/>
                <a:gd name="T10" fmla="*/ 73 w 102"/>
                <a:gd name="T11" fmla="*/ 120 h 126"/>
                <a:gd name="T12" fmla="*/ 51 w 102"/>
                <a:gd name="T13" fmla="*/ 126 h 126"/>
                <a:gd name="T14" fmla="*/ 51 w 102"/>
                <a:gd name="T15" fmla="*/ 20 h 126"/>
                <a:gd name="T16" fmla="*/ 20 w 102"/>
                <a:gd name="T17" fmla="*/ 57 h 126"/>
                <a:gd name="T18" fmla="*/ 40 w 102"/>
                <a:gd name="T19" fmla="*/ 103 h 126"/>
                <a:gd name="T20" fmla="*/ 62 w 102"/>
                <a:gd name="T21" fmla="*/ 103 h 126"/>
                <a:gd name="T22" fmla="*/ 82 w 102"/>
                <a:gd name="T23" fmla="*/ 57 h 126"/>
                <a:gd name="T24" fmla="*/ 51 w 102"/>
                <a:gd name="T2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26">
                  <a:moveTo>
                    <a:pt x="51" y="126"/>
                  </a:moveTo>
                  <a:cubicBezTo>
                    <a:pt x="43" y="126"/>
                    <a:pt x="36" y="124"/>
                    <a:pt x="29" y="120"/>
                  </a:cubicBezTo>
                  <a:cubicBezTo>
                    <a:pt x="11" y="108"/>
                    <a:pt x="0" y="84"/>
                    <a:pt x="0" y="57"/>
                  </a:cubicBezTo>
                  <a:cubicBezTo>
                    <a:pt x="0" y="15"/>
                    <a:pt x="26" y="0"/>
                    <a:pt x="51" y="0"/>
                  </a:cubicBezTo>
                  <a:cubicBezTo>
                    <a:pt x="75" y="0"/>
                    <a:pt x="102" y="15"/>
                    <a:pt x="102" y="57"/>
                  </a:cubicBezTo>
                  <a:cubicBezTo>
                    <a:pt x="102" y="84"/>
                    <a:pt x="91" y="108"/>
                    <a:pt x="73" y="120"/>
                  </a:cubicBezTo>
                  <a:cubicBezTo>
                    <a:pt x="66" y="124"/>
                    <a:pt x="59" y="126"/>
                    <a:pt x="51" y="126"/>
                  </a:cubicBezTo>
                  <a:close/>
                  <a:moveTo>
                    <a:pt x="51" y="20"/>
                  </a:moveTo>
                  <a:cubicBezTo>
                    <a:pt x="31" y="20"/>
                    <a:pt x="20" y="33"/>
                    <a:pt x="20" y="57"/>
                  </a:cubicBezTo>
                  <a:cubicBezTo>
                    <a:pt x="20" y="77"/>
                    <a:pt x="28" y="95"/>
                    <a:pt x="40" y="103"/>
                  </a:cubicBezTo>
                  <a:cubicBezTo>
                    <a:pt x="47" y="108"/>
                    <a:pt x="55" y="108"/>
                    <a:pt x="62" y="103"/>
                  </a:cubicBezTo>
                  <a:cubicBezTo>
                    <a:pt x="74" y="95"/>
                    <a:pt x="82" y="77"/>
                    <a:pt x="82" y="57"/>
                  </a:cubicBezTo>
                  <a:cubicBezTo>
                    <a:pt x="82" y="33"/>
                    <a:pt x="71"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Freeform 65"/>
            <p:cNvSpPr>
              <a:spLocks noEditPoints="1"/>
            </p:cNvSpPr>
            <p:nvPr/>
          </p:nvSpPr>
          <p:spPr bwMode="auto">
            <a:xfrm>
              <a:off x="4166125" y="2308577"/>
              <a:ext cx="157006" cy="88940"/>
            </a:xfrm>
            <a:custGeom>
              <a:avLst/>
              <a:gdLst>
                <a:gd name="T0" fmla="*/ 154 w 164"/>
                <a:gd name="T1" fmla="*/ 93 h 93"/>
                <a:gd name="T2" fmla="*/ 10 w 164"/>
                <a:gd name="T3" fmla="*/ 93 h 93"/>
                <a:gd name="T4" fmla="*/ 0 w 164"/>
                <a:gd name="T5" fmla="*/ 83 h 93"/>
                <a:gd name="T6" fmla="*/ 0 w 164"/>
                <a:gd name="T7" fmla="*/ 56 h 93"/>
                <a:gd name="T8" fmla="*/ 0 w 164"/>
                <a:gd name="T9" fmla="*/ 55 h 93"/>
                <a:gd name="T10" fmla="*/ 34 w 164"/>
                <a:gd name="T11" fmla="*/ 26 h 93"/>
                <a:gd name="T12" fmla="*/ 52 w 164"/>
                <a:gd name="T13" fmla="*/ 26 h 93"/>
                <a:gd name="T14" fmla="*/ 53 w 164"/>
                <a:gd name="T15" fmla="*/ 24 h 93"/>
                <a:gd name="T16" fmla="*/ 55 w 164"/>
                <a:gd name="T17" fmla="*/ 10 h 93"/>
                <a:gd name="T18" fmla="*/ 60 w 164"/>
                <a:gd name="T19" fmla="*/ 1 h 93"/>
                <a:gd name="T20" fmla="*/ 71 w 164"/>
                <a:gd name="T21" fmla="*/ 2 h 93"/>
                <a:gd name="T22" fmla="*/ 93 w 164"/>
                <a:gd name="T23" fmla="*/ 2 h 93"/>
                <a:gd name="T24" fmla="*/ 103 w 164"/>
                <a:gd name="T25" fmla="*/ 1 h 93"/>
                <a:gd name="T26" fmla="*/ 109 w 164"/>
                <a:gd name="T27" fmla="*/ 10 h 93"/>
                <a:gd name="T28" fmla="*/ 111 w 164"/>
                <a:gd name="T29" fmla="*/ 24 h 93"/>
                <a:gd name="T30" fmla="*/ 111 w 164"/>
                <a:gd name="T31" fmla="*/ 26 h 93"/>
                <a:gd name="T32" fmla="*/ 130 w 164"/>
                <a:gd name="T33" fmla="*/ 26 h 93"/>
                <a:gd name="T34" fmla="*/ 163 w 164"/>
                <a:gd name="T35" fmla="*/ 55 h 93"/>
                <a:gd name="T36" fmla="*/ 164 w 164"/>
                <a:gd name="T37" fmla="*/ 56 h 93"/>
                <a:gd name="T38" fmla="*/ 164 w 164"/>
                <a:gd name="T39" fmla="*/ 83 h 93"/>
                <a:gd name="T40" fmla="*/ 154 w 164"/>
                <a:gd name="T41" fmla="*/ 93 h 93"/>
                <a:gd name="T42" fmla="*/ 20 w 164"/>
                <a:gd name="T43" fmla="*/ 73 h 93"/>
                <a:gd name="T44" fmla="*/ 144 w 164"/>
                <a:gd name="T45" fmla="*/ 73 h 93"/>
                <a:gd name="T46" fmla="*/ 144 w 164"/>
                <a:gd name="T47" fmla="*/ 57 h 93"/>
                <a:gd name="T48" fmla="*/ 130 w 164"/>
                <a:gd name="T49" fmla="*/ 46 h 93"/>
                <a:gd name="T50" fmla="*/ 108 w 164"/>
                <a:gd name="T51" fmla="*/ 46 h 93"/>
                <a:gd name="T52" fmla="*/ 105 w 164"/>
                <a:gd name="T53" fmla="*/ 45 h 93"/>
                <a:gd name="T54" fmla="*/ 100 w 164"/>
                <a:gd name="T55" fmla="*/ 43 h 93"/>
                <a:gd name="T56" fmla="*/ 92 w 164"/>
                <a:gd name="T57" fmla="*/ 31 h 93"/>
                <a:gd name="T58" fmla="*/ 90 w 164"/>
                <a:gd name="T59" fmla="*/ 25 h 93"/>
                <a:gd name="T60" fmla="*/ 74 w 164"/>
                <a:gd name="T61" fmla="*/ 25 h 93"/>
                <a:gd name="T62" fmla="*/ 72 w 164"/>
                <a:gd name="T63" fmla="*/ 31 h 93"/>
                <a:gd name="T64" fmla="*/ 64 w 164"/>
                <a:gd name="T65" fmla="*/ 42 h 93"/>
                <a:gd name="T66" fmla="*/ 59 w 164"/>
                <a:gd name="T67" fmla="*/ 45 h 93"/>
                <a:gd name="T68" fmla="*/ 56 w 164"/>
                <a:gd name="T69" fmla="*/ 46 h 93"/>
                <a:gd name="T70" fmla="*/ 34 w 164"/>
                <a:gd name="T71" fmla="*/ 46 h 93"/>
                <a:gd name="T72" fmla="*/ 20 w 164"/>
                <a:gd name="T73" fmla="*/ 57 h 93"/>
                <a:gd name="T74" fmla="*/ 20 w 164"/>
                <a:gd name="T75"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4" h="93">
                  <a:moveTo>
                    <a:pt x="154" y="93"/>
                  </a:moveTo>
                  <a:cubicBezTo>
                    <a:pt x="10" y="93"/>
                    <a:pt x="10" y="93"/>
                    <a:pt x="10" y="93"/>
                  </a:cubicBezTo>
                  <a:cubicBezTo>
                    <a:pt x="5" y="93"/>
                    <a:pt x="0" y="88"/>
                    <a:pt x="0" y="83"/>
                  </a:cubicBezTo>
                  <a:cubicBezTo>
                    <a:pt x="0" y="56"/>
                    <a:pt x="0" y="56"/>
                    <a:pt x="0" y="56"/>
                  </a:cubicBezTo>
                  <a:cubicBezTo>
                    <a:pt x="0" y="56"/>
                    <a:pt x="0" y="55"/>
                    <a:pt x="0" y="55"/>
                  </a:cubicBezTo>
                  <a:cubicBezTo>
                    <a:pt x="3" y="38"/>
                    <a:pt x="17" y="26"/>
                    <a:pt x="34" y="26"/>
                  </a:cubicBezTo>
                  <a:cubicBezTo>
                    <a:pt x="52" y="26"/>
                    <a:pt x="52" y="26"/>
                    <a:pt x="52" y="26"/>
                  </a:cubicBezTo>
                  <a:cubicBezTo>
                    <a:pt x="53" y="25"/>
                    <a:pt x="53" y="25"/>
                    <a:pt x="53" y="24"/>
                  </a:cubicBezTo>
                  <a:cubicBezTo>
                    <a:pt x="54" y="21"/>
                    <a:pt x="55" y="16"/>
                    <a:pt x="55" y="10"/>
                  </a:cubicBezTo>
                  <a:cubicBezTo>
                    <a:pt x="55" y="6"/>
                    <a:pt x="57" y="3"/>
                    <a:pt x="60" y="1"/>
                  </a:cubicBezTo>
                  <a:cubicBezTo>
                    <a:pt x="64" y="0"/>
                    <a:pt x="68" y="0"/>
                    <a:pt x="71" y="2"/>
                  </a:cubicBezTo>
                  <a:cubicBezTo>
                    <a:pt x="78" y="7"/>
                    <a:pt x="86" y="7"/>
                    <a:pt x="93" y="2"/>
                  </a:cubicBezTo>
                  <a:cubicBezTo>
                    <a:pt x="96" y="0"/>
                    <a:pt x="100" y="0"/>
                    <a:pt x="103" y="1"/>
                  </a:cubicBezTo>
                  <a:cubicBezTo>
                    <a:pt x="107" y="3"/>
                    <a:pt x="109" y="6"/>
                    <a:pt x="109" y="10"/>
                  </a:cubicBezTo>
                  <a:cubicBezTo>
                    <a:pt x="109" y="18"/>
                    <a:pt x="110" y="22"/>
                    <a:pt x="111" y="24"/>
                  </a:cubicBezTo>
                  <a:cubicBezTo>
                    <a:pt x="111" y="25"/>
                    <a:pt x="111" y="25"/>
                    <a:pt x="111" y="26"/>
                  </a:cubicBezTo>
                  <a:cubicBezTo>
                    <a:pt x="130" y="26"/>
                    <a:pt x="130" y="26"/>
                    <a:pt x="130" y="26"/>
                  </a:cubicBezTo>
                  <a:cubicBezTo>
                    <a:pt x="147" y="26"/>
                    <a:pt x="161" y="38"/>
                    <a:pt x="163" y="55"/>
                  </a:cubicBezTo>
                  <a:cubicBezTo>
                    <a:pt x="164" y="55"/>
                    <a:pt x="164" y="56"/>
                    <a:pt x="164" y="56"/>
                  </a:cubicBezTo>
                  <a:cubicBezTo>
                    <a:pt x="164" y="83"/>
                    <a:pt x="164" y="83"/>
                    <a:pt x="164" y="83"/>
                  </a:cubicBezTo>
                  <a:cubicBezTo>
                    <a:pt x="164" y="88"/>
                    <a:pt x="159" y="93"/>
                    <a:pt x="154" y="93"/>
                  </a:cubicBezTo>
                  <a:close/>
                  <a:moveTo>
                    <a:pt x="20" y="73"/>
                  </a:moveTo>
                  <a:cubicBezTo>
                    <a:pt x="144" y="73"/>
                    <a:pt x="144" y="73"/>
                    <a:pt x="144" y="73"/>
                  </a:cubicBezTo>
                  <a:cubicBezTo>
                    <a:pt x="144" y="57"/>
                    <a:pt x="144" y="57"/>
                    <a:pt x="144" y="57"/>
                  </a:cubicBezTo>
                  <a:cubicBezTo>
                    <a:pt x="142" y="51"/>
                    <a:pt x="136" y="46"/>
                    <a:pt x="130" y="46"/>
                  </a:cubicBezTo>
                  <a:cubicBezTo>
                    <a:pt x="108" y="46"/>
                    <a:pt x="108" y="46"/>
                    <a:pt x="108" y="46"/>
                  </a:cubicBezTo>
                  <a:cubicBezTo>
                    <a:pt x="107" y="46"/>
                    <a:pt x="106" y="45"/>
                    <a:pt x="105" y="45"/>
                  </a:cubicBezTo>
                  <a:cubicBezTo>
                    <a:pt x="103" y="44"/>
                    <a:pt x="102" y="44"/>
                    <a:pt x="100" y="43"/>
                  </a:cubicBezTo>
                  <a:cubicBezTo>
                    <a:pt x="96" y="40"/>
                    <a:pt x="94" y="36"/>
                    <a:pt x="92" y="31"/>
                  </a:cubicBezTo>
                  <a:cubicBezTo>
                    <a:pt x="91" y="29"/>
                    <a:pt x="91" y="27"/>
                    <a:pt x="90" y="25"/>
                  </a:cubicBezTo>
                  <a:cubicBezTo>
                    <a:pt x="85" y="26"/>
                    <a:pt x="79" y="26"/>
                    <a:pt x="74" y="25"/>
                  </a:cubicBezTo>
                  <a:cubicBezTo>
                    <a:pt x="73" y="27"/>
                    <a:pt x="73" y="29"/>
                    <a:pt x="72" y="31"/>
                  </a:cubicBezTo>
                  <a:cubicBezTo>
                    <a:pt x="70" y="36"/>
                    <a:pt x="67" y="40"/>
                    <a:pt x="64" y="42"/>
                  </a:cubicBezTo>
                  <a:cubicBezTo>
                    <a:pt x="62" y="44"/>
                    <a:pt x="61" y="44"/>
                    <a:pt x="59" y="45"/>
                  </a:cubicBezTo>
                  <a:cubicBezTo>
                    <a:pt x="58" y="45"/>
                    <a:pt x="57" y="46"/>
                    <a:pt x="56" y="46"/>
                  </a:cubicBezTo>
                  <a:cubicBezTo>
                    <a:pt x="34" y="46"/>
                    <a:pt x="34" y="46"/>
                    <a:pt x="34" y="46"/>
                  </a:cubicBezTo>
                  <a:cubicBezTo>
                    <a:pt x="27" y="46"/>
                    <a:pt x="22" y="51"/>
                    <a:pt x="20" y="57"/>
                  </a:cubicBezTo>
                  <a:lnTo>
                    <a:pt x="20"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0" name="Freeform 66"/>
            <p:cNvSpPr>
              <a:spLocks noEditPoints="1"/>
            </p:cNvSpPr>
            <p:nvPr/>
          </p:nvSpPr>
          <p:spPr bwMode="auto">
            <a:xfrm>
              <a:off x="4393012" y="2211469"/>
              <a:ext cx="97108" cy="120704"/>
            </a:xfrm>
            <a:custGeom>
              <a:avLst/>
              <a:gdLst>
                <a:gd name="T0" fmla="*/ 51 w 101"/>
                <a:gd name="T1" fmla="*/ 126 h 126"/>
                <a:gd name="T2" fmla="*/ 28 w 101"/>
                <a:gd name="T3" fmla="*/ 120 h 126"/>
                <a:gd name="T4" fmla="*/ 0 w 101"/>
                <a:gd name="T5" fmla="*/ 57 h 126"/>
                <a:gd name="T6" fmla="*/ 51 w 101"/>
                <a:gd name="T7" fmla="*/ 0 h 126"/>
                <a:gd name="T8" fmla="*/ 101 w 101"/>
                <a:gd name="T9" fmla="*/ 57 h 126"/>
                <a:gd name="T10" fmla="*/ 73 w 101"/>
                <a:gd name="T11" fmla="*/ 120 h 126"/>
                <a:gd name="T12" fmla="*/ 51 w 101"/>
                <a:gd name="T13" fmla="*/ 126 h 126"/>
                <a:gd name="T14" fmla="*/ 51 w 101"/>
                <a:gd name="T15" fmla="*/ 20 h 126"/>
                <a:gd name="T16" fmla="*/ 20 w 101"/>
                <a:gd name="T17" fmla="*/ 57 h 126"/>
                <a:gd name="T18" fmla="*/ 39 w 101"/>
                <a:gd name="T19" fmla="*/ 103 h 126"/>
                <a:gd name="T20" fmla="*/ 62 w 101"/>
                <a:gd name="T21" fmla="*/ 103 h 126"/>
                <a:gd name="T22" fmla="*/ 81 w 101"/>
                <a:gd name="T23" fmla="*/ 57 h 126"/>
                <a:gd name="T24" fmla="*/ 51 w 101"/>
                <a:gd name="T25" fmla="*/ 2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26">
                  <a:moveTo>
                    <a:pt x="51" y="126"/>
                  </a:moveTo>
                  <a:cubicBezTo>
                    <a:pt x="43" y="126"/>
                    <a:pt x="35" y="124"/>
                    <a:pt x="28" y="120"/>
                  </a:cubicBezTo>
                  <a:cubicBezTo>
                    <a:pt x="11" y="108"/>
                    <a:pt x="0" y="84"/>
                    <a:pt x="0" y="57"/>
                  </a:cubicBezTo>
                  <a:cubicBezTo>
                    <a:pt x="0" y="15"/>
                    <a:pt x="26" y="0"/>
                    <a:pt x="51" y="0"/>
                  </a:cubicBezTo>
                  <a:cubicBezTo>
                    <a:pt x="75" y="0"/>
                    <a:pt x="101" y="15"/>
                    <a:pt x="101" y="57"/>
                  </a:cubicBezTo>
                  <a:cubicBezTo>
                    <a:pt x="101" y="84"/>
                    <a:pt x="91" y="108"/>
                    <a:pt x="73" y="120"/>
                  </a:cubicBezTo>
                  <a:cubicBezTo>
                    <a:pt x="66" y="124"/>
                    <a:pt x="59" y="126"/>
                    <a:pt x="51" y="126"/>
                  </a:cubicBezTo>
                  <a:close/>
                  <a:moveTo>
                    <a:pt x="51" y="20"/>
                  </a:moveTo>
                  <a:cubicBezTo>
                    <a:pt x="31" y="20"/>
                    <a:pt x="20" y="33"/>
                    <a:pt x="20" y="57"/>
                  </a:cubicBezTo>
                  <a:cubicBezTo>
                    <a:pt x="20" y="77"/>
                    <a:pt x="28" y="95"/>
                    <a:pt x="39" y="103"/>
                  </a:cubicBezTo>
                  <a:cubicBezTo>
                    <a:pt x="47" y="108"/>
                    <a:pt x="55" y="108"/>
                    <a:pt x="62" y="103"/>
                  </a:cubicBezTo>
                  <a:cubicBezTo>
                    <a:pt x="74" y="95"/>
                    <a:pt x="81" y="77"/>
                    <a:pt x="81" y="57"/>
                  </a:cubicBezTo>
                  <a:cubicBezTo>
                    <a:pt x="81" y="33"/>
                    <a:pt x="71"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Freeform 67"/>
            <p:cNvSpPr>
              <a:spLocks noEditPoints="1"/>
            </p:cNvSpPr>
            <p:nvPr/>
          </p:nvSpPr>
          <p:spPr bwMode="auto">
            <a:xfrm>
              <a:off x="4363971" y="2308577"/>
              <a:ext cx="156099" cy="88940"/>
            </a:xfrm>
            <a:custGeom>
              <a:avLst/>
              <a:gdLst>
                <a:gd name="T0" fmla="*/ 153 w 163"/>
                <a:gd name="T1" fmla="*/ 93 h 93"/>
                <a:gd name="T2" fmla="*/ 10 w 163"/>
                <a:gd name="T3" fmla="*/ 93 h 93"/>
                <a:gd name="T4" fmla="*/ 0 w 163"/>
                <a:gd name="T5" fmla="*/ 83 h 93"/>
                <a:gd name="T6" fmla="*/ 0 w 163"/>
                <a:gd name="T7" fmla="*/ 56 h 93"/>
                <a:gd name="T8" fmla="*/ 0 w 163"/>
                <a:gd name="T9" fmla="*/ 55 h 93"/>
                <a:gd name="T10" fmla="*/ 34 w 163"/>
                <a:gd name="T11" fmla="*/ 26 h 93"/>
                <a:gd name="T12" fmla="*/ 52 w 163"/>
                <a:gd name="T13" fmla="*/ 26 h 93"/>
                <a:gd name="T14" fmla="*/ 53 w 163"/>
                <a:gd name="T15" fmla="*/ 24 h 93"/>
                <a:gd name="T16" fmla="*/ 55 w 163"/>
                <a:gd name="T17" fmla="*/ 10 h 93"/>
                <a:gd name="T18" fmla="*/ 60 w 163"/>
                <a:gd name="T19" fmla="*/ 1 h 93"/>
                <a:gd name="T20" fmla="*/ 70 w 163"/>
                <a:gd name="T21" fmla="*/ 2 h 93"/>
                <a:gd name="T22" fmla="*/ 93 w 163"/>
                <a:gd name="T23" fmla="*/ 2 h 93"/>
                <a:gd name="T24" fmla="*/ 103 w 163"/>
                <a:gd name="T25" fmla="*/ 1 h 93"/>
                <a:gd name="T26" fmla="*/ 109 w 163"/>
                <a:gd name="T27" fmla="*/ 10 h 93"/>
                <a:gd name="T28" fmla="*/ 110 w 163"/>
                <a:gd name="T29" fmla="*/ 24 h 93"/>
                <a:gd name="T30" fmla="*/ 111 w 163"/>
                <a:gd name="T31" fmla="*/ 26 h 93"/>
                <a:gd name="T32" fmla="*/ 130 w 163"/>
                <a:gd name="T33" fmla="*/ 26 h 93"/>
                <a:gd name="T34" fmla="*/ 163 w 163"/>
                <a:gd name="T35" fmla="*/ 55 h 93"/>
                <a:gd name="T36" fmla="*/ 163 w 163"/>
                <a:gd name="T37" fmla="*/ 56 h 93"/>
                <a:gd name="T38" fmla="*/ 163 w 163"/>
                <a:gd name="T39" fmla="*/ 83 h 93"/>
                <a:gd name="T40" fmla="*/ 153 w 163"/>
                <a:gd name="T41" fmla="*/ 93 h 93"/>
                <a:gd name="T42" fmla="*/ 20 w 163"/>
                <a:gd name="T43" fmla="*/ 73 h 93"/>
                <a:gd name="T44" fmla="*/ 143 w 163"/>
                <a:gd name="T45" fmla="*/ 73 h 93"/>
                <a:gd name="T46" fmla="*/ 143 w 163"/>
                <a:gd name="T47" fmla="*/ 57 h 93"/>
                <a:gd name="T48" fmla="*/ 130 w 163"/>
                <a:gd name="T49" fmla="*/ 46 h 93"/>
                <a:gd name="T50" fmla="*/ 108 w 163"/>
                <a:gd name="T51" fmla="*/ 46 h 93"/>
                <a:gd name="T52" fmla="*/ 105 w 163"/>
                <a:gd name="T53" fmla="*/ 45 h 93"/>
                <a:gd name="T54" fmla="*/ 100 w 163"/>
                <a:gd name="T55" fmla="*/ 43 h 93"/>
                <a:gd name="T56" fmla="*/ 92 w 163"/>
                <a:gd name="T57" fmla="*/ 31 h 93"/>
                <a:gd name="T58" fmla="*/ 90 w 163"/>
                <a:gd name="T59" fmla="*/ 25 h 93"/>
                <a:gd name="T60" fmla="*/ 74 w 163"/>
                <a:gd name="T61" fmla="*/ 25 h 93"/>
                <a:gd name="T62" fmla="*/ 72 w 163"/>
                <a:gd name="T63" fmla="*/ 31 h 93"/>
                <a:gd name="T64" fmla="*/ 64 w 163"/>
                <a:gd name="T65" fmla="*/ 42 h 93"/>
                <a:gd name="T66" fmla="*/ 59 w 163"/>
                <a:gd name="T67" fmla="*/ 45 h 93"/>
                <a:gd name="T68" fmla="*/ 55 w 163"/>
                <a:gd name="T69" fmla="*/ 46 h 93"/>
                <a:gd name="T70" fmla="*/ 34 w 163"/>
                <a:gd name="T71" fmla="*/ 46 h 93"/>
                <a:gd name="T72" fmla="*/ 20 w 163"/>
                <a:gd name="T73" fmla="*/ 57 h 93"/>
                <a:gd name="T74" fmla="*/ 20 w 163"/>
                <a:gd name="T75" fmla="*/ 7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3" h="93">
                  <a:moveTo>
                    <a:pt x="153" y="93"/>
                  </a:moveTo>
                  <a:cubicBezTo>
                    <a:pt x="10" y="93"/>
                    <a:pt x="10" y="93"/>
                    <a:pt x="10" y="93"/>
                  </a:cubicBezTo>
                  <a:cubicBezTo>
                    <a:pt x="5" y="93"/>
                    <a:pt x="0" y="88"/>
                    <a:pt x="0" y="83"/>
                  </a:cubicBezTo>
                  <a:cubicBezTo>
                    <a:pt x="0" y="56"/>
                    <a:pt x="0" y="56"/>
                    <a:pt x="0" y="56"/>
                  </a:cubicBezTo>
                  <a:cubicBezTo>
                    <a:pt x="0" y="56"/>
                    <a:pt x="0" y="55"/>
                    <a:pt x="0" y="55"/>
                  </a:cubicBezTo>
                  <a:cubicBezTo>
                    <a:pt x="3" y="38"/>
                    <a:pt x="17" y="26"/>
                    <a:pt x="34" y="26"/>
                  </a:cubicBezTo>
                  <a:cubicBezTo>
                    <a:pt x="52" y="26"/>
                    <a:pt x="52" y="26"/>
                    <a:pt x="52" y="26"/>
                  </a:cubicBezTo>
                  <a:cubicBezTo>
                    <a:pt x="52" y="25"/>
                    <a:pt x="53" y="25"/>
                    <a:pt x="53" y="24"/>
                  </a:cubicBezTo>
                  <a:cubicBezTo>
                    <a:pt x="54" y="21"/>
                    <a:pt x="55" y="16"/>
                    <a:pt x="55" y="10"/>
                  </a:cubicBezTo>
                  <a:cubicBezTo>
                    <a:pt x="55" y="6"/>
                    <a:pt x="57" y="3"/>
                    <a:pt x="60" y="1"/>
                  </a:cubicBezTo>
                  <a:cubicBezTo>
                    <a:pt x="64" y="0"/>
                    <a:pt x="67" y="0"/>
                    <a:pt x="70" y="2"/>
                  </a:cubicBezTo>
                  <a:cubicBezTo>
                    <a:pt x="78" y="7"/>
                    <a:pt x="86" y="7"/>
                    <a:pt x="93" y="2"/>
                  </a:cubicBezTo>
                  <a:cubicBezTo>
                    <a:pt x="96" y="0"/>
                    <a:pt x="100" y="0"/>
                    <a:pt x="103" y="1"/>
                  </a:cubicBezTo>
                  <a:cubicBezTo>
                    <a:pt x="106" y="3"/>
                    <a:pt x="108" y="6"/>
                    <a:pt x="109" y="10"/>
                  </a:cubicBezTo>
                  <a:cubicBezTo>
                    <a:pt x="109" y="18"/>
                    <a:pt x="110" y="22"/>
                    <a:pt x="110" y="24"/>
                  </a:cubicBezTo>
                  <a:cubicBezTo>
                    <a:pt x="111" y="25"/>
                    <a:pt x="111" y="25"/>
                    <a:pt x="111" y="26"/>
                  </a:cubicBezTo>
                  <a:cubicBezTo>
                    <a:pt x="130" y="26"/>
                    <a:pt x="130" y="26"/>
                    <a:pt x="130" y="26"/>
                  </a:cubicBezTo>
                  <a:cubicBezTo>
                    <a:pt x="146" y="26"/>
                    <a:pt x="161" y="38"/>
                    <a:pt x="163" y="55"/>
                  </a:cubicBezTo>
                  <a:cubicBezTo>
                    <a:pt x="163" y="55"/>
                    <a:pt x="163" y="56"/>
                    <a:pt x="163" y="56"/>
                  </a:cubicBezTo>
                  <a:cubicBezTo>
                    <a:pt x="163" y="83"/>
                    <a:pt x="163" y="83"/>
                    <a:pt x="163" y="83"/>
                  </a:cubicBezTo>
                  <a:cubicBezTo>
                    <a:pt x="163" y="88"/>
                    <a:pt x="159" y="93"/>
                    <a:pt x="153" y="93"/>
                  </a:cubicBezTo>
                  <a:close/>
                  <a:moveTo>
                    <a:pt x="20" y="73"/>
                  </a:moveTo>
                  <a:cubicBezTo>
                    <a:pt x="143" y="73"/>
                    <a:pt x="143" y="73"/>
                    <a:pt x="143" y="73"/>
                  </a:cubicBezTo>
                  <a:cubicBezTo>
                    <a:pt x="143" y="57"/>
                    <a:pt x="143" y="57"/>
                    <a:pt x="143" y="57"/>
                  </a:cubicBezTo>
                  <a:cubicBezTo>
                    <a:pt x="142" y="51"/>
                    <a:pt x="136" y="46"/>
                    <a:pt x="130" y="46"/>
                  </a:cubicBezTo>
                  <a:cubicBezTo>
                    <a:pt x="108" y="46"/>
                    <a:pt x="108" y="46"/>
                    <a:pt x="108" y="46"/>
                  </a:cubicBezTo>
                  <a:cubicBezTo>
                    <a:pt x="107" y="46"/>
                    <a:pt x="106" y="45"/>
                    <a:pt x="105" y="45"/>
                  </a:cubicBezTo>
                  <a:cubicBezTo>
                    <a:pt x="103" y="44"/>
                    <a:pt x="101" y="44"/>
                    <a:pt x="100" y="43"/>
                  </a:cubicBezTo>
                  <a:cubicBezTo>
                    <a:pt x="96" y="40"/>
                    <a:pt x="93" y="36"/>
                    <a:pt x="92" y="31"/>
                  </a:cubicBezTo>
                  <a:cubicBezTo>
                    <a:pt x="91" y="29"/>
                    <a:pt x="90" y="27"/>
                    <a:pt x="90" y="25"/>
                  </a:cubicBezTo>
                  <a:cubicBezTo>
                    <a:pt x="85" y="26"/>
                    <a:pt x="79" y="26"/>
                    <a:pt x="74" y="25"/>
                  </a:cubicBezTo>
                  <a:cubicBezTo>
                    <a:pt x="73" y="27"/>
                    <a:pt x="73" y="29"/>
                    <a:pt x="72" y="31"/>
                  </a:cubicBezTo>
                  <a:cubicBezTo>
                    <a:pt x="70" y="36"/>
                    <a:pt x="67" y="40"/>
                    <a:pt x="64" y="42"/>
                  </a:cubicBezTo>
                  <a:cubicBezTo>
                    <a:pt x="62" y="44"/>
                    <a:pt x="61" y="44"/>
                    <a:pt x="59" y="45"/>
                  </a:cubicBezTo>
                  <a:cubicBezTo>
                    <a:pt x="58" y="45"/>
                    <a:pt x="57" y="46"/>
                    <a:pt x="55" y="46"/>
                  </a:cubicBezTo>
                  <a:cubicBezTo>
                    <a:pt x="34" y="46"/>
                    <a:pt x="34" y="46"/>
                    <a:pt x="34" y="46"/>
                  </a:cubicBezTo>
                  <a:cubicBezTo>
                    <a:pt x="27" y="46"/>
                    <a:pt x="21" y="51"/>
                    <a:pt x="20" y="57"/>
                  </a:cubicBezTo>
                  <a:lnTo>
                    <a:pt x="20"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2" name="Freeform 68"/>
            <p:cNvSpPr>
              <a:spLocks/>
            </p:cNvSpPr>
            <p:nvPr/>
          </p:nvSpPr>
          <p:spPr bwMode="auto">
            <a:xfrm>
              <a:off x="4138898" y="2378458"/>
              <a:ext cx="409305" cy="19059"/>
            </a:xfrm>
            <a:custGeom>
              <a:avLst/>
              <a:gdLst>
                <a:gd name="T0" fmla="*/ 418 w 428"/>
                <a:gd name="T1" fmla="*/ 20 h 20"/>
                <a:gd name="T2" fmla="*/ 10 w 428"/>
                <a:gd name="T3" fmla="*/ 20 h 20"/>
                <a:gd name="T4" fmla="*/ 0 w 428"/>
                <a:gd name="T5" fmla="*/ 10 h 20"/>
                <a:gd name="T6" fmla="*/ 10 w 428"/>
                <a:gd name="T7" fmla="*/ 0 h 20"/>
                <a:gd name="T8" fmla="*/ 418 w 428"/>
                <a:gd name="T9" fmla="*/ 0 h 20"/>
                <a:gd name="T10" fmla="*/ 428 w 428"/>
                <a:gd name="T11" fmla="*/ 10 h 20"/>
                <a:gd name="T12" fmla="*/ 418 w 42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428" h="20">
                  <a:moveTo>
                    <a:pt x="418" y="20"/>
                  </a:moveTo>
                  <a:cubicBezTo>
                    <a:pt x="10" y="20"/>
                    <a:pt x="10" y="20"/>
                    <a:pt x="10" y="20"/>
                  </a:cubicBezTo>
                  <a:cubicBezTo>
                    <a:pt x="4" y="20"/>
                    <a:pt x="0" y="15"/>
                    <a:pt x="0" y="10"/>
                  </a:cubicBezTo>
                  <a:cubicBezTo>
                    <a:pt x="0" y="4"/>
                    <a:pt x="4" y="0"/>
                    <a:pt x="10" y="0"/>
                  </a:cubicBezTo>
                  <a:cubicBezTo>
                    <a:pt x="418" y="0"/>
                    <a:pt x="418" y="0"/>
                    <a:pt x="418" y="0"/>
                  </a:cubicBezTo>
                  <a:cubicBezTo>
                    <a:pt x="423" y="0"/>
                    <a:pt x="428" y="4"/>
                    <a:pt x="428" y="10"/>
                  </a:cubicBezTo>
                  <a:cubicBezTo>
                    <a:pt x="428" y="15"/>
                    <a:pt x="423" y="20"/>
                    <a:pt x="41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3" name="Freeform 69"/>
            <p:cNvSpPr>
              <a:spLocks/>
            </p:cNvSpPr>
            <p:nvPr/>
          </p:nvSpPr>
          <p:spPr bwMode="auto">
            <a:xfrm>
              <a:off x="4198796" y="1898364"/>
              <a:ext cx="186048" cy="19059"/>
            </a:xfrm>
            <a:custGeom>
              <a:avLst/>
              <a:gdLst>
                <a:gd name="T0" fmla="*/ 184 w 194"/>
                <a:gd name="T1" fmla="*/ 20 h 20"/>
                <a:gd name="T2" fmla="*/ 10 w 194"/>
                <a:gd name="T3" fmla="*/ 20 h 20"/>
                <a:gd name="T4" fmla="*/ 0 w 194"/>
                <a:gd name="T5" fmla="*/ 10 h 20"/>
                <a:gd name="T6" fmla="*/ 10 w 194"/>
                <a:gd name="T7" fmla="*/ 0 h 20"/>
                <a:gd name="T8" fmla="*/ 184 w 194"/>
                <a:gd name="T9" fmla="*/ 0 h 20"/>
                <a:gd name="T10" fmla="*/ 194 w 194"/>
                <a:gd name="T11" fmla="*/ 10 h 20"/>
                <a:gd name="T12" fmla="*/ 184 w 19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94" h="20">
                  <a:moveTo>
                    <a:pt x="184" y="20"/>
                  </a:moveTo>
                  <a:cubicBezTo>
                    <a:pt x="10" y="20"/>
                    <a:pt x="10" y="20"/>
                    <a:pt x="10" y="20"/>
                  </a:cubicBezTo>
                  <a:cubicBezTo>
                    <a:pt x="4" y="20"/>
                    <a:pt x="0" y="16"/>
                    <a:pt x="0" y="10"/>
                  </a:cubicBezTo>
                  <a:cubicBezTo>
                    <a:pt x="0" y="5"/>
                    <a:pt x="4" y="0"/>
                    <a:pt x="10" y="0"/>
                  </a:cubicBezTo>
                  <a:cubicBezTo>
                    <a:pt x="184" y="0"/>
                    <a:pt x="184" y="0"/>
                    <a:pt x="184" y="0"/>
                  </a:cubicBezTo>
                  <a:cubicBezTo>
                    <a:pt x="190" y="0"/>
                    <a:pt x="194" y="5"/>
                    <a:pt x="194" y="10"/>
                  </a:cubicBezTo>
                  <a:cubicBezTo>
                    <a:pt x="194" y="16"/>
                    <a:pt x="190" y="20"/>
                    <a:pt x="184"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4" name="Freeform 70"/>
            <p:cNvSpPr>
              <a:spLocks/>
            </p:cNvSpPr>
            <p:nvPr/>
          </p:nvSpPr>
          <p:spPr bwMode="auto">
            <a:xfrm>
              <a:off x="4198796" y="1951002"/>
              <a:ext cx="127965" cy="19059"/>
            </a:xfrm>
            <a:custGeom>
              <a:avLst/>
              <a:gdLst>
                <a:gd name="T0" fmla="*/ 123 w 133"/>
                <a:gd name="T1" fmla="*/ 20 h 20"/>
                <a:gd name="T2" fmla="*/ 10 w 133"/>
                <a:gd name="T3" fmla="*/ 20 h 20"/>
                <a:gd name="T4" fmla="*/ 0 w 133"/>
                <a:gd name="T5" fmla="*/ 10 h 20"/>
                <a:gd name="T6" fmla="*/ 10 w 133"/>
                <a:gd name="T7" fmla="*/ 0 h 20"/>
                <a:gd name="T8" fmla="*/ 123 w 133"/>
                <a:gd name="T9" fmla="*/ 0 h 20"/>
                <a:gd name="T10" fmla="*/ 133 w 133"/>
                <a:gd name="T11" fmla="*/ 10 h 20"/>
                <a:gd name="T12" fmla="*/ 123 w 133"/>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33" h="20">
                  <a:moveTo>
                    <a:pt x="123" y="20"/>
                  </a:moveTo>
                  <a:cubicBezTo>
                    <a:pt x="10" y="20"/>
                    <a:pt x="10" y="20"/>
                    <a:pt x="10" y="20"/>
                  </a:cubicBezTo>
                  <a:cubicBezTo>
                    <a:pt x="4" y="20"/>
                    <a:pt x="0" y="16"/>
                    <a:pt x="0" y="10"/>
                  </a:cubicBezTo>
                  <a:cubicBezTo>
                    <a:pt x="0" y="5"/>
                    <a:pt x="4" y="0"/>
                    <a:pt x="10" y="0"/>
                  </a:cubicBezTo>
                  <a:cubicBezTo>
                    <a:pt x="123" y="0"/>
                    <a:pt x="123" y="0"/>
                    <a:pt x="123" y="0"/>
                  </a:cubicBezTo>
                  <a:cubicBezTo>
                    <a:pt x="129" y="0"/>
                    <a:pt x="133" y="5"/>
                    <a:pt x="133" y="10"/>
                  </a:cubicBezTo>
                  <a:cubicBezTo>
                    <a:pt x="133" y="16"/>
                    <a:pt x="129" y="20"/>
                    <a:pt x="12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5" name="Freeform 71"/>
            <p:cNvSpPr>
              <a:spLocks/>
            </p:cNvSpPr>
            <p:nvPr/>
          </p:nvSpPr>
          <p:spPr bwMode="auto">
            <a:xfrm>
              <a:off x="4198796" y="2004548"/>
              <a:ext cx="201476" cy="19059"/>
            </a:xfrm>
            <a:custGeom>
              <a:avLst/>
              <a:gdLst>
                <a:gd name="T0" fmla="*/ 200 w 210"/>
                <a:gd name="T1" fmla="*/ 20 h 20"/>
                <a:gd name="T2" fmla="*/ 10 w 210"/>
                <a:gd name="T3" fmla="*/ 20 h 20"/>
                <a:gd name="T4" fmla="*/ 0 w 210"/>
                <a:gd name="T5" fmla="*/ 10 h 20"/>
                <a:gd name="T6" fmla="*/ 10 w 210"/>
                <a:gd name="T7" fmla="*/ 0 h 20"/>
                <a:gd name="T8" fmla="*/ 200 w 210"/>
                <a:gd name="T9" fmla="*/ 0 h 20"/>
                <a:gd name="T10" fmla="*/ 210 w 210"/>
                <a:gd name="T11" fmla="*/ 10 h 20"/>
                <a:gd name="T12" fmla="*/ 200 w 21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10" h="20">
                  <a:moveTo>
                    <a:pt x="200" y="20"/>
                  </a:moveTo>
                  <a:cubicBezTo>
                    <a:pt x="10" y="20"/>
                    <a:pt x="10" y="20"/>
                    <a:pt x="10" y="20"/>
                  </a:cubicBezTo>
                  <a:cubicBezTo>
                    <a:pt x="4" y="20"/>
                    <a:pt x="0" y="15"/>
                    <a:pt x="0" y="10"/>
                  </a:cubicBezTo>
                  <a:cubicBezTo>
                    <a:pt x="0" y="4"/>
                    <a:pt x="4" y="0"/>
                    <a:pt x="10" y="0"/>
                  </a:cubicBezTo>
                  <a:cubicBezTo>
                    <a:pt x="200" y="0"/>
                    <a:pt x="200" y="0"/>
                    <a:pt x="200" y="0"/>
                  </a:cubicBezTo>
                  <a:cubicBezTo>
                    <a:pt x="205" y="0"/>
                    <a:pt x="210" y="4"/>
                    <a:pt x="210" y="10"/>
                  </a:cubicBezTo>
                  <a:cubicBezTo>
                    <a:pt x="210" y="15"/>
                    <a:pt x="205" y="20"/>
                    <a:pt x="20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6" name="Freeform 72"/>
            <p:cNvSpPr>
              <a:spLocks/>
            </p:cNvSpPr>
            <p:nvPr/>
          </p:nvSpPr>
          <p:spPr bwMode="auto">
            <a:xfrm>
              <a:off x="4198796" y="2057185"/>
              <a:ext cx="172435" cy="19059"/>
            </a:xfrm>
            <a:custGeom>
              <a:avLst/>
              <a:gdLst>
                <a:gd name="T0" fmla="*/ 170 w 180"/>
                <a:gd name="T1" fmla="*/ 20 h 20"/>
                <a:gd name="T2" fmla="*/ 10 w 180"/>
                <a:gd name="T3" fmla="*/ 20 h 20"/>
                <a:gd name="T4" fmla="*/ 0 w 180"/>
                <a:gd name="T5" fmla="*/ 10 h 20"/>
                <a:gd name="T6" fmla="*/ 10 w 180"/>
                <a:gd name="T7" fmla="*/ 0 h 20"/>
                <a:gd name="T8" fmla="*/ 170 w 180"/>
                <a:gd name="T9" fmla="*/ 0 h 20"/>
                <a:gd name="T10" fmla="*/ 180 w 180"/>
                <a:gd name="T11" fmla="*/ 10 h 20"/>
                <a:gd name="T12" fmla="*/ 170 w 18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80" h="20">
                  <a:moveTo>
                    <a:pt x="170" y="20"/>
                  </a:moveTo>
                  <a:cubicBezTo>
                    <a:pt x="10" y="20"/>
                    <a:pt x="10" y="20"/>
                    <a:pt x="10" y="20"/>
                  </a:cubicBezTo>
                  <a:cubicBezTo>
                    <a:pt x="4" y="20"/>
                    <a:pt x="0" y="16"/>
                    <a:pt x="0" y="10"/>
                  </a:cubicBezTo>
                  <a:cubicBezTo>
                    <a:pt x="0" y="5"/>
                    <a:pt x="4" y="0"/>
                    <a:pt x="10" y="0"/>
                  </a:cubicBezTo>
                  <a:cubicBezTo>
                    <a:pt x="170" y="0"/>
                    <a:pt x="170" y="0"/>
                    <a:pt x="170" y="0"/>
                  </a:cubicBezTo>
                  <a:cubicBezTo>
                    <a:pt x="176" y="0"/>
                    <a:pt x="180" y="5"/>
                    <a:pt x="180" y="10"/>
                  </a:cubicBezTo>
                  <a:cubicBezTo>
                    <a:pt x="180" y="16"/>
                    <a:pt x="176" y="20"/>
                    <a:pt x="17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23" name="Group 122">
            <a:extLst>
              <a:ext uri="{C183D7F6-B498-43B3-948B-1728B52AA6E4}">
                <adec:decorative xmlns:adec="http://schemas.microsoft.com/office/drawing/2017/decorative" val="1"/>
              </a:ext>
            </a:extLst>
          </p:cNvPr>
          <p:cNvGrpSpPr/>
          <p:nvPr/>
        </p:nvGrpSpPr>
        <p:grpSpPr>
          <a:xfrm>
            <a:off x="3028128" y="3418781"/>
            <a:ext cx="651621" cy="537270"/>
            <a:chOff x="5270410" y="3065474"/>
            <a:chExt cx="651621" cy="537270"/>
          </a:xfrm>
          <a:solidFill>
            <a:schemeClr val="accent1">
              <a:lumMod val="60000"/>
              <a:lumOff val="40000"/>
            </a:schemeClr>
          </a:solidFill>
        </p:grpSpPr>
        <p:sp>
          <p:nvSpPr>
            <p:cNvPr id="124" name="Freeform 108"/>
            <p:cNvSpPr>
              <a:spLocks noEditPoints="1"/>
            </p:cNvSpPr>
            <p:nvPr/>
          </p:nvSpPr>
          <p:spPr bwMode="auto">
            <a:xfrm>
              <a:off x="5393836" y="3139894"/>
              <a:ext cx="386616" cy="155191"/>
            </a:xfrm>
            <a:custGeom>
              <a:avLst/>
              <a:gdLst>
                <a:gd name="T0" fmla="*/ 202 w 404"/>
                <a:gd name="T1" fmla="*/ 162 h 162"/>
                <a:gd name="T2" fmla="*/ 198 w 404"/>
                <a:gd name="T3" fmla="*/ 162 h 162"/>
                <a:gd name="T4" fmla="*/ 7 w 404"/>
                <a:gd name="T5" fmla="*/ 91 h 162"/>
                <a:gd name="T6" fmla="*/ 0 w 404"/>
                <a:gd name="T7" fmla="*/ 81 h 162"/>
                <a:gd name="T8" fmla="*/ 7 w 404"/>
                <a:gd name="T9" fmla="*/ 72 h 162"/>
                <a:gd name="T10" fmla="*/ 198 w 404"/>
                <a:gd name="T11" fmla="*/ 1 h 162"/>
                <a:gd name="T12" fmla="*/ 205 w 404"/>
                <a:gd name="T13" fmla="*/ 1 h 162"/>
                <a:gd name="T14" fmla="*/ 397 w 404"/>
                <a:gd name="T15" fmla="*/ 72 h 162"/>
                <a:gd name="T16" fmla="*/ 404 w 404"/>
                <a:gd name="T17" fmla="*/ 81 h 162"/>
                <a:gd name="T18" fmla="*/ 397 w 404"/>
                <a:gd name="T19" fmla="*/ 91 h 162"/>
                <a:gd name="T20" fmla="*/ 205 w 404"/>
                <a:gd name="T21" fmla="*/ 162 h 162"/>
                <a:gd name="T22" fmla="*/ 202 w 404"/>
                <a:gd name="T23" fmla="*/ 162 h 162"/>
                <a:gd name="T24" fmla="*/ 39 w 404"/>
                <a:gd name="T25" fmla="*/ 81 h 162"/>
                <a:gd name="T26" fmla="*/ 202 w 404"/>
                <a:gd name="T27" fmla="*/ 142 h 162"/>
                <a:gd name="T28" fmla="*/ 365 w 404"/>
                <a:gd name="T29" fmla="*/ 81 h 162"/>
                <a:gd name="T30" fmla="*/ 202 w 404"/>
                <a:gd name="T31" fmla="*/ 21 h 162"/>
                <a:gd name="T32" fmla="*/ 39 w 404"/>
                <a:gd name="T33"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4" h="162">
                  <a:moveTo>
                    <a:pt x="202" y="162"/>
                  </a:moveTo>
                  <a:cubicBezTo>
                    <a:pt x="201" y="162"/>
                    <a:pt x="200" y="162"/>
                    <a:pt x="198" y="162"/>
                  </a:cubicBezTo>
                  <a:cubicBezTo>
                    <a:pt x="7" y="91"/>
                    <a:pt x="7" y="91"/>
                    <a:pt x="7" y="91"/>
                  </a:cubicBezTo>
                  <a:cubicBezTo>
                    <a:pt x="3" y="89"/>
                    <a:pt x="0" y="85"/>
                    <a:pt x="0" y="81"/>
                  </a:cubicBezTo>
                  <a:cubicBezTo>
                    <a:pt x="0" y="77"/>
                    <a:pt x="3" y="73"/>
                    <a:pt x="7" y="72"/>
                  </a:cubicBezTo>
                  <a:cubicBezTo>
                    <a:pt x="198" y="1"/>
                    <a:pt x="198" y="1"/>
                    <a:pt x="198" y="1"/>
                  </a:cubicBezTo>
                  <a:cubicBezTo>
                    <a:pt x="201" y="0"/>
                    <a:pt x="203" y="0"/>
                    <a:pt x="205" y="1"/>
                  </a:cubicBezTo>
                  <a:cubicBezTo>
                    <a:pt x="397" y="72"/>
                    <a:pt x="397" y="72"/>
                    <a:pt x="397" y="72"/>
                  </a:cubicBezTo>
                  <a:cubicBezTo>
                    <a:pt x="401" y="73"/>
                    <a:pt x="404" y="77"/>
                    <a:pt x="404" y="81"/>
                  </a:cubicBezTo>
                  <a:cubicBezTo>
                    <a:pt x="404" y="85"/>
                    <a:pt x="401" y="89"/>
                    <a:pt x="397" y="91"/>
                  </a:cubicBezTo>
                  <a:cubicBezTo>
                    <a:pt x="205" y="162"/>
                    <a:pt x="205" y="162"/>
                    <a:pt x="205" y="162"/>
                  </a:cubicBezTo>
                  <a:cubicBezTo>
                    <a:pt x="204" y="162"/>
                    <a:pt x="203" y="162"/>
                    <a:pt x="202" y="162"/>
                  </a:cubicBezTo>
                  <a:close/>
                  <a:moveTo>
                    <a:pt x="39" y="81"/>
                  </a:moveTo>
                  <a:cubicBezTo>
                    <a:pt x="202" y="142"/>
                    <a:pt x="202" y="142"/>
                    <a:pt x="202" y="142"/>
                  </a:cubicBezTo>
                  <a:cubicBezTo>
                    <a:pt x="365" y="81"/>
                    <a:pt x="365" y="81"/>
                    <a:pt x="365" y="81"/>
                  </a:cubicBezTo>
                  <a:cubicBezTo>
                    <a:pt x="202" y="21"/>
                    <a:pt x="202" y="21"/>
                    <a:pt x="202" y="21"/>
                  </a:cubicBezTo>
                  <a:lnTo>
                    <a:pt x="39"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5" name="Freeform 109"/>
            <p:cNvSpPr>
              <a:spLocks noEditPoints="1"/>
            </p:cNvSpPr>
            <p:nvPr/>
          </p:nvSpPr>
          <p:spPr bwMode="auto">
            <a:xfrm>
              <a:off x="5478239" y="3237909"/>
              <a:ext cx="218720" cy="135225"/>
            </a:xfrm>
            <a:custGeom>
              <a:avLst/>
              <a:gdLst>
                <a:gd name="T0" fmla="*/ 114 w 228"/>
                <a:gd name="T1" fmla="*/ 141 h 141"/>
                <a:gd name="T2" fmla="*/ 62 w 228"/>
                <a:gd name="T3" fmla="*/ 137 h 141"/>
                <a:gd name="T4" fmla="*/ 16 w 228"/>
                <a:gd name="T5" fmla="*/ 124 h 141"/>
                <a:gd name="T6" fmla="*/ 5 w 228"/>
                <a:gd name="T7" fmla="*/ 117 h 141"/>
                <a:gd name="T8" fmla="*/ 0 w 228"/>
                <a:gd name="T9" fmla="*/ 108 h 141"/>
                <a:gd name="T10" fmla="*/ 0 w 228"/>
                <a:gd name="T11" fmla="*/ 106 h 141"/>
                <a:gd name="T12" fmla="*/ 0 w 228"/>
                <a:gd name="T13" fmla="*/ 11 h 141"/>
                <a:gd name="T14" fmla="*/ 4 w 228"/>
                <a:gd name="T15" fmla="*/ 3 h 141"/>
                <a:gd name="T16" fmla="*/ 13 w 228"/>
                <a:gd name="T17" fmla="*/ 1 h 141"/>
                <a:gd name="T18" fmla="*/ 114 w 228"/>
                <a:gd name="T19" fmla="*/ 39 h 141"/>
                <a:gd name="T20" fmla="*/ 215 w 228"/>
                <a:gd name="T21" fmla="*/ 1 h 141"/>
                <a:gd name="T22" fmla="*/ 224 w 228"/>
                <a:gd name="T23" fmla="*/ 3 h 141"/>
                <a:gd name="T24" fmla="*/ 228 w 228"/>
                <a:gd name="T25" fmla="*/ 11 h 141"/>
                <a:gd name="T26" fmla="*/ 228 w 228"/>
                <a:gd name="T27" fmla="*/ 106 h 141"/>
                <a:gd name="T28" fmla="*/ 228 w 228"/>
                <a:gd name="T29" fmla="*/ 108 h 141"/>
                <a:gd name="T30" fmla="*/ 222 w 228"/>
                <a:gd name="T31" fmla="*/ 117 h 141"/>
                <a:gd name="T32" fmla="*/ 212 w 228"/>
                <a:gd name="T33" fmla="*/ 124 h 141"/>
                <a:gd name="T34" fmla="*/ 166 w 228"/>
                <a:gd name="T35" fmla="*/ 137 h 141"/>
                <a:gd name="T36" fmla="*/ 166 w 228"/>
                <a:gd name="T37" fmla="*/ 137 h 141"/>
                <a:gd name="T38" fmla="*/ 114 w 228"/>
                <a:gd name="T39" fmla="*/ 141 h 141"/>
                <a:gd name="T40" fmla="*/ 20 w 228"/>
                <a:gd name="T41" fmla="*/ 103 h 141"/>
                <a:gd name="T42" fmla="*/ 25 w 228"/>
                <a:gd name="T43" fmla="*/ 106 h 141"/>
                <a:gd name="T44" fmla="*/ 65 w 228"/>
                <a:gd name="T45" fmla="*/ 117 h 141"/>
                <a:gd name="T46" fmla="*/ 163 w 228"/>
                <a:gd name="T47" fmla="*/ 117 h 141"/>
                <a:gd name="T48" fmla="*/ 163 w 228"/>
                <a:gd name="T49" fmla="*/ 117 h 141"/>
                <a:gd name="T50" fmla="*/ 203 w 228"/>
                <a:gd name="T51" fmla="*/ 106 h 141"/>
                <a:gd name="T52" fmla="*/ 208 w 228"/>
                <a:gd name="T53" fmla="*/ 103 h 141"/>
                <a:gd name="T54" fmla="*/ 208 w 228"/>
                <a:gd name="T55" fmla="*/ 25 h 141"/>
                <a:gd name="T56" fmla="*/ 117 w 228"/>
                <a:gd name="T57" fmla="*/ 59 h 141"/>
                <a:gd name="T58" fmla="*/ 110 w 228"/>
                <a:gd name="T59" fmla="*/ 59 h 141"/>
                <a:gd name="T60" fmla="*/ 20 w 228"/>
                <a:gd name="T61" fmla="*/ 25 h 141"/>
                <a:gd name="T62" fmla="*/ 20 w 228"/>
                <a:gd name="T63" fmla="*/ 10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8" h="141">
                  <a:moveTo>
                    <a:pt x="114" y="141"/>
                  </a:moveTo>
                  <a:cubicBezTo>
                    <a:pt x="96" y="141"/>
                    <a:pt x="78" y="139"/>
                    <a:pt x="62" y="137"/>
                  </a:cubicBezTo>
                  <a:cubicBezTo>
                    <a:pt x="43" y="134"/>
                    <a:pt x="27" y="129"/>
                    <a:pt x="16" y="124"/>
                  </a:cubicBezTo>
                  <a:cubicBezTo>
                    <a:pt x="11" y="122"/>
                    <a:pt x="8" y="120"/>
                    <a:pt x="5" y="117"/>
                  </a:cubicBezTo>
                  <a:cubicBezTo>
                    <a:pt x="3" y="114"/>
                    <a:pt x="1" y="112"/>
                    <a:pt x="0" y="108"/>
                  </a:cubicBezTo>
                  <a:cubicBezTo>
                    <a:pt x="0" y="107"/>
                    <a:pt x="0" y="107"/>
                    <a:pt x="0" y="106"/>
                  </a:cubicBezTo>
                  <a:cubicBezTo>
                    <a:pt x="0" y="11"/>
                    <a:pt x="0" y="11"/>
                    <a:pt x="0" y="11"/>
                  </a:cubicBezTo>
                  <a:cubicBezTo>
                    <a:pt x="0" y="7"/>
                    <a:pt x="1" y="4"/>
                    <a:pt x="4" y="3"/>
                  </a:cubicBezTo>
                  <a:cubicBezTo>
                    <a:pt x="7" y="1"/>
                    <a:pt x="10" y="0"/>
                    <a:pt x="13" y="1"/>
                  </a:cubicBezTo>
                  <a:cubicBezTo>
                    <a:pt x="114" y="39"/>
                    <a:pt x="114" y="39"/>
                    <a:pt x="114" y="39"/>
                  </a:cubicBezTo>
                  <a:cubicBezTo>
                    <a:pt x="215" y="1"/>
                    <a:pt x="215" y="1"/>
                    <a:pt x="215" y="1"/>
                  </a:cubicBezTo>
                  <a:cubicBezTo>
                    <a:pt x="218" y="0"/>
                    <a:pt x="221" y="1"/>
                    <a:pt x="224" y="3"/>
                  </a:cubicBezTo>
                  <a:cubicBezTo>
                    <a:pt x="226" y="4"/>
                    <a:pt x="228" y="7"/>
                    <a:pt x="228" y="11"/>
                  </a:cubicBezTo>
                  <a:cubicBezTo>
                    <a:pt x="228" y="106"/>
                    <a:pt x="228" y="106"/>
                    <a:pt x="228" y="106"/>
                  </a:cubicBezTo>
                  <a:cubicBezTo>
                    <a:pt x="228" y="106"/>
                    <a:pt x="228" y="107"/>
                    <a:pt x="228" y="108"/>
                  </a:cubicBezTo>
                  <a:cubicBezTo>
                    <a:pt x="227" y="111"/>
                    <a:pt x="225" y="114"/>
                    <a:pt x="222" y="117"/>
                  </a:cubicBezTo>
                  <a:cubicBezTo>
                    <a:pt x="220" y="120"/>
                    <a:pt x="216" y="122"/>
                    <a:pt x="212" y="124"/>
                  </a:cubicBezTo>
                  <a:cubicBezTo>
                    <a:pt x="201" y="129"/>
                    <a:pt x="185" y="134"/>
                    <a:pt x="166" y="137"/>
                  </a:cubicBezTo>
                  <a:cubicBezTo>
                    <a:pt x="166" y="137"/>
                    <a:pt x="166" y="137"/>
                    <a:pt x="166" y="137"/>
                  </a:cubicBezTo>
                  <a:cubicBezTo>
                    <a:pt x="149" y="139"/>
                    <a:pt x="131" y="141"/>
                    <a:pt x="114" y="141"/>
                  </a:cubicBezTo>
                  <a:close/>
                  <a:moveTo>
                    <a:pt x="20" y="103"/>
                  </a:moveTo>
                  <a:cubicBezTo>
                    <a:pt x="21" y="104"/>
                    <a:pt x="22" y="105"/>
                    <a:pt x="25" y="106"/>
                  </a:cubicBezTo>
                  <a:cubicBezTo>
                    <a:pt x="34" y="110"/>
                    <a:pt x="48" y="114"/>
                    <a:pt x="65" y="117"/>
                  </a:cubicBezTo>
                  <a:cubicBezTo>
                    <a:pt x="96" y="122"/>
                    <a:pt x="132" y="122"/>
                    <a:pt x="163" y="117"/>
                  </a:cubicBezTo>
                  <a:cubicBezTo>
                    <a:pt x="163" y="117"/>
                    <a:pt x="163" y="117"/>
                    <a:pt x="163" y="117"/>
                  </a:cubicBezTo>
                  <a:cubicBezTo>
                    <a:pt x="180" y="114"/>
                    <a:pt x="194" y="110"/>
                    <a:pt x="203" y="106"/>
                  </a:cubicBezTo>
                  <a:cubicBezTo>
                    <a:pt x="206" y="105"/>
                    <a:pt x="207" y="104"/>
                    <a:pt x="208" y="103"/>
                  </a:cubicBezTo>
                  <a:cubicBezTo>
                    <a:pt x="208" y="25"/>
                    <a:pt x="208" y="25"/>
                    <a:pt x="208" y="25"/>
                  </a:cubicBezTo>
                  <a:cubicBezTo>
                    <a:pt x="117" y="59"/>
                    <a:pt x="117" y="59"/>
                    <a:pt x="117" y="59"/>
                  </a:cubicBezTo>
                  <a:cubicBezTo>
                    <a:pt x="115" y="60"/>
                    <a:pt x="113" y="60"/>
                    <a:pt x="110" y="59"/>
                  </a:cubicBezTo>
                  <a:cubicBezTo>
                    <a:pt x="20" y="25"/>
                    <a:pt x="20" y="25"/>
                    <a:pt x="20" y="25"/>
                  </a:cubicBezTo>
                  <a:lnTo>
                    <a:pt x="20"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6" name="Freeform 110"/>
            <p:cNvSpPr>
              <a:spLocks/>
            </p:cNvSpPr>
            <p:nvPr/>
          </p:nvSpPr>
          <p:spPr bwMode="auto">
            <a:xfrm>
              <a:off x="5761394" y="3207960"/>
              <a:ext cx="19059" cy="96200"/>
            </a:xfrm>
            <a:custGeom>
              <a:avLst/>
              <a:gdLst>
                <a:gd name="T0" fmla="*/ 10 w 20"/>
                <a:gd name="T1" fmla="*/ 101 h 101"/>
                <a:gd name="T2" fmla="*/ 0 w 20"/>
                <a:gd name="T3" fmla="*/ 91 h 101"/>
                <a:gd name="T4" fmla="*/ 0 w 20"/>
                <a:gd name="T5" fmla="*/ 10 h 101"/>
                <a:gd name="T6" fmla="*/ 10 w 20"/>
                <a:gd name="T7" fmla="*/ 0 h 101"/>
                <a:gd name="T8" fmla="*/ 20 w 20"/>
                <a:gd name="T9" fmla="*/ 10 h 101"/>
                <a:gd name="T10" fmla="*/ 20 w 20"/>
                <a:gd name="T11" fmla="*/ 91 h 101"/>
                <a:gd name="T12" fmla="*/ 10 w 20"/>
                <a:gd name="T13" fmla="*/ 101 h 101"/>
              </a:gdLst>
              <a:ahLst/>
              <a:cxnLst>
                <a:cxn ang="0">
                  <a:pos x="T0" y="T1"/>
                </a:cxn>
                <a:cxn ang="0">
                  <a:pos x="T2" y="T3"/>
                </a:cxn>
                <a:cxn ang="0">
                  <a:pos x="T4" y="T5"/>
                </a:cxn>
                <a:cxn ang="0">
                  <a:pos x="T6" y="T7"/>
                </a:cxn>
                <a:cxn ang="0">
                  <a:pos x="T8" y="T9"/>
                </a:cxn>
                <a:cxn ang="0">
                  <a:pos x="T10" y="T11"/>
                </a:cxn>
                <a:cxn ang="0">
                  <a:pos x="T12" y="T13"/>
                </a:cxn>
              </a:cxnLst>
              <a:rect l="0" t="0" r="r" b="b"/>
              <a:pathLst>
                <a:path w="20" h="101">
                  <a:moveTo>
                    <a:pt x="10" y="101"/>
                  </a:moveTo>
                  <a:cubicBezTo>
                    <a:pt x="4" y="101"/>
                    <a:pt x="0" y="97"/>
                    <a:pt x="0" y="91"/>
                  </a:cubicBezTo>
                  <a:cubicBezTo>
                    <a:pt x="0" y="10"/>
                    <a:pt x="0" y="10"/>
                    <a:pt x="0" y="10"/>
                  </a:cubicBezTo>
                  <a:cubicBezTo>
                    <a:pt x="0" y="5"/>
                    <a:pt x="4" y="0"/>
                    <a:pt x="10" y="0"/>
                  </a:cubicBezTo>
                  <a:cubicBezTo>
                    <a:pt x="15" y="0"/>
                    <a:pt x="20" y="5"/>
                    <a:pt x="20" y="10"/>
                  </a:cubicBezTo>
                  <a:cubicBezTo>
                    <a:pt x="20" y="91"/>
                    <a:pt x="20" y="91"/>
                    <a:pt x="20" y="91"/>
                  </a:cubicBezTo>
                  <a:cubicBezTo>
                    <a:pt x="20" y="97"/>
                    <a:pt x="15" y="101"/>
                    <a:pt x="10" y="1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7" name="Freeform 111"/>
            <p:cNvSpPr>
              <a:spLocks noEditPoints="1"/>
            </p:cNvSpPr>
            <p:nvPr/>
          </p:nvSpPr>
          <p:spPr bwMode="auto">
            <a:xfrm>
              <a:off x="5749596" y="3286009"/>
              <a:ext cx="42655" cy="44470"/>
            </a:xfrm>
            <a:custGeom>
              <a:avLst/>
              <a:gdLst>
                <a:gd name="T0" fmla="*/ 23 w 45"/>
                <a:gd name="T1" fmla="*/ 46 h 46"/>
                <a:gd name="T2" fmla="*/ 0 w 45"/>
                <a:gd name="T3" fmla="*/ 23 h 46"/>
                <a:gd name="T4" fmla="*/ 23 w 45"/>
                <a:gd name="T5" fmla="*/ 0 h 46"/>
                <a:gd name="T6" fmla="*/ 45 w 45"/>
                <a:gd name="T7" fmla="*/ 23 h 46"/>
                <a:gd name="T8" fmla="*/ 23 w 45"/>
                <a:gd name="T9" fmla="*/ 46 h 46"/>
                <a:gd name="T10" fmla="*/ 23 w 45"/>
                <a:gd name="T11" fmla="*/ 20 h 46"/>
                <a:gd name="T12" fmla="*/ 20 w 45"/>
                <a:gd name="T13" fmla="*/ 23 h 46"/>
                <a:gd name="T14" fmla="*/ 23 w 45"/>
                <a:gd name="T15" fmla="*/ 26 h 46"/>
                <a:gd name="T16" fmla="*/ 25 w 45"/>
                <a:gd name="T17" fmla="*/ 23 h 46"/>
                <a:gd name="T18" fmla="*/ 23 w 45"/>
                <a:gd name="T19" fmla="*/ 2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46">
                  <a:moveTo>
                    <a:pt x="23" y="46"/>
                  </a:moveTo>
                  <a:cubicBezTo>
                    <a:pt x="10" y="46"/>
                    <a:pt x="0" y="35"/>
                    <a:pt x="0" y="23"/>
                  </a:cubicBezTo>
                  <a:cubicBezTo>
                    <a:pt x="0" y="10"/>
                    <a:pt x="10" y="0"/>
                    <a:pt x="23" y="0"/>
                  </a:cubicBezTo>
                  <a:cubicBezTo>
                    <a:pt x="35" y="0"/>
                    <a:pt x="45" y="10"/>
                    <a:pt x="45" y="23"/>
                  </a:cubicBezTo>
                  <a:cubicBezTo>
                    <a:pt x="45" y="35"/>
                    <a:pt x="35" y="46"/>
                    <a:pt x="23" y="46"/>
                  </a:cubicBezTo>
                  <a:close/>
                  <a:moveTo>
                    <a:pt x="23" y="20"/>
                  </a:moveTo>
                  <a:cubicBezTo>
                    <a:pt x="21" y="20"/>
                    <a:pt x="20" y="21"/>
                    <a:pt x="20" y="23"/>
                  </a:cubicBezTo>
                  <a:cubicBezTo>
                    <a:pt x="20" y="24"/>
                    <a:pt x="21" y="26"/>
                    <a:pt x="23" y="26"/>
                  </a:cubicBezTo>
                  <a:cubicBezTo>
                    <a:pt x="24" y="26"/>
                    <a:pt x="25" y="24"/>
                    <a:pt x="25" y="23"/>
                  </a:cubicBezTo>
                  <a:cubicBezTo>
                    <a:pt x="25" y="21"/>
                    <a:pt x="24" y="20"/>
                    <a:pt x="23"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8" name="Freeform 112"/>
            <p:cNvSpPr>
              <a:spLocks noEditPoints="1"/>
            </p:cNvSpPr>
            <p:nvPr/>
          </p:nvSpPr>
          <p:spPr bwMode="auto">
            <a:xfrm>
              <a:off x="5743243" y="3311421"/>
              <a:ext cx="54453" cy="74419"/>
            </a:xfrm>
            <a:custGeom>
              <a:avLst/>
              <a:gdLst>
                <a:gd name="T0" fmla="*/ 47 w 57"/>
                <a:gd name="T1" fmla="*/ 78 h 78"/>
                <a:gd name="T2" fmla="*/ 47 w 57"/>
                <a:gd name="T3" fmla="*/ 78 h 78"/>
                <a:gd name="T4" fmla="*/ 11 w 57"/>
                <a:gd name="T5" fmla="*/ 78 h 78"/>
                <a:gd name="T6" fmla="*/ 3 w 57"/>
                <a:gd name="T7" fmla="*/ 74 h 78"/>
                <a:gd name="T8" fmla="*/ 1 w 57"/>
                <a:gd name="T9" fmla="*/ 65 h 78"/>
                <a:gd name="T10" fmla="*/ 19 w 57"/>
                <a:gd name="T11" fmla="*/ 7 h 78"/>
                <a:gd name="T12" fmla="*/ 29 w 57"/>
                <a:gd name="T13" fmla="*/ 0 h 78"/>
                <a:gd name="T14" fmla="*/ 29 w 57"/>
                <a:gd name="T15" fmla="*/ 0 h 78"/>
                <a:gd name="T16" fmla="*/ 38 w 57"/>
                <a:gd name="T17" fmla="*/ 7 h 78"/>
                <a:gd name="T18" fmla="*/ 56 w 57"/>
                <a:gd name="T19" fmla="*/ 64 h 78"/>
                <a:gd name="T20" fmla="*/ 57 w 57"/>
                <a:gd name="T21" fmla="*/ 68 h 78"/>
                <a:gd name="T22" fmla="*/ 47 w 57"/>
                <a:gd name="T23" fmla="*/ 78 h 78"/>
                <a:gd name="T24" fmla="*/ 24 w 57"/>
                <a:gd name="T25" fmla="*/ 58 h 78"/>
                <a:gd name="T26" fmla="*/ 33 w 57"/>
                <a:gd name="T27" fmla="*/ 58 h 78"/>
                <a:gd name="T28" fmla="*/ 29 w 57"/>
                <a:gd name="T29" fmla="*/ 44 h 78"/>
                <a:gd name="T30" fmla="*/ 24 w 57"/>
                <a:gd name="T31"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8">
                  <a:moveTo>
                    <a:pt x="47" y="78"/>
                  </a:moveTo>
                  <a:cubicBezTo>
                    <a:pt x="47" y="78"/>
                    <a:pt x="47" y="78"/>
                    <a:pt x="47" y="78"/>
                  </a:cubicBezTo>
                  <a:cubicBezTo>
                    <a:pt x="11" y="78"/>
                    <a:pt x="11" y="78"/>
                    <a:pt x="11" y="78"/>
                  </a:cubicBezTo>
                  <a:cubicBezTo>
                    <a:pt x="7" y="78"/>
                    <a:pt x="4" y="76"/>
                    <a:pt x="3" y="74"/>
                  </a:cubicBezTo>
                  <a:cubicBezTo>
                    <a:pt x="1" y="71"/>
                    <a:pt x="0" y="68"/>
                    <a:pt x="1" y="65"/>
                  </a:cubicBezTo>
                  <a:cubicBezTo>
                    <a:pt x="19" y="7"/>
                    <a:pt x="19" y="7"/>
                    <a:pt x="19" y="7"/>
                  </a:cubicBezTo>
                  <a:cubicBezTo>
                    <a:pt x="21" y="3"/>
                    <a:pt x="24" y="0"/>
                    <a:pt x="29" y="0"/>
                  </a:cubicBezTo>
                  <a:cubicBezTo>
                    <a:pt x="29" y="0"/>
                    <a:pt x="29" y="0"/>
                    <a:pt x="29" y="0"/>
                  </a:cubicBezTo>
                  <a:cubicBezTo>
                    <a:pt x="33" y="0"/>
                    <a:pt x="37" y="3"/>
                    <a:pt x="38" y="7"/>
                  </a:cubicBezTo>
                  <a:cubicBezTo>
                    <a:pt x="56" y="64"/>
                    <a:pt x="56" y="64"/>
                    <a:pt x="56" y="64"/>
                  </a:cubicBezTo>
                  <a:cubicBezTo>
                    <a:pt x="57" y="65"/>
                    <a:pt x="57" y="66"/>
                    <a:pt x="57" y="68"/>
                  </a:cubicBezTo>
                  <a:cubicBezTo>
                    <a:pt x="57" y="73"/>
                    <a:pt x="53" y="78"/>
                    <a:pt x="47" y="78"/>
                  </a:cubicBezTo>
                  <a:close/>
                  <a:moveTo>
                    <a:pt x="24" y="58"/>
                  </a:moveTo>
                  <a:cubicBezTo>
                    <a:pt x="33" y="58"/>
                    <a:pt x="33" y="58"/>
                    <a:pt x="33" y="58"/>
                  </a:cubicBezTo>
                  <a:cubicBezTo>
                    <a:pt x="29" y="44"/>
                    <a:pt x="29" y="44"/>
                    <a:pt x="29" y="44"/>
                  </a:cubicBezTo>
                  <a:lnTo>
                    <a:pt x="24"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113"/>
            <p:cNvSpPr>
              <a:spLocks noEditPoints="1"/>
            </p:cNvSpPr>
            <p:nvPr/>
          </p:nvSpPr>
          <p:spPr bwMode="auto">
            <a:xfrm>
              <a:off x="5564456" y="3197977"/>
              <a:ext cx="46285" cy="39025"/>
            </a:xfrm>
            <a:custGeom>
              <a:avLst/>
              <a:gdLst>
                <a:gd name="T0" fmla="*/ 24 w 48"/>
                <a:gd name="T1" fmla="*/ 41 h 41"/>
                <a:gd name="T2" fmla="*/ 0 w 48"/>
                <a:gd name="T3" fmla="*/ 20 h 41"/>
                <a:gd name="T4" fmla="*/ 24 w 48"/>
                <a:gd name="T5" fmla="*/ 0 h 41"/>
                <a:gd name="T6" fmla="*/ 48 w 48"/>
                <a:gd name="T7" fmla="*/ 20 h 41"/>
                <a:gd name="T8" fmla="*/ 24 w 48"/>
                <a:gd name="T9" fmla="*/ 41 h 41"/>
                <a:gd name="T10" fmla="*/ 21 w 48"/>
                <a:gd name="T11" fmla="*/ 20 h 41"/>
                <a:gd name="T12" fmla="*/ 27 w 48"/>
                <a:gd name="T13" fmla="*/ 20 h 41"/>
                <a:gd name="T14" fmla="*/ 21 w 48"/>
                <a:gd name="T15" fmla="*/ 2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1">
                  <a:moveTo>
                    <a:pt x="24" y="41"/>
                  </a:moveTo>
                  <a:cubicBezTo>
                    <a:pt x="10" y="41"/>
                    <a:pt x="0" y="32"/>
                    <a:pt x="0" y="20"/>
                  </a:cubicBezTo>
                  <a:cubicBezTo>
                    <a:pt x="0" y="9"/>
                    <a:pt x="10" y="0"/>
                    <a:pt x="24" y="0"/>
                  </a:cubicBezTo>
                  <a:cubicBezTo>
                    <a:pt x="37" y="0"/>
                    <a:pt x="48" y="9"/>
                    <a:pt x="48" y="20"/>
                  </a:cubicBezTo>
                  <a:cubicBezTo>
                    <a:pt x="48" y="32"/>
                    <a:pt x="37" y="41"/>
                    <a:pt x="24" y="41"/>
                  </a:cubicBezTo>
                  <a:close/>
                  <a:moveTo>
                    <a:pt x="21" y="20"/>
                  </a:moveTo>
                  <a:cubicBezTo>
                    <a:pt x="23" y="21"/>
                    <a:pt x="25" y="21"/>
                    <a:pt x="27" y="20"/>
                  </a:cubicBezTo>
                  <a:cubicBezTo>
                    <a:pt x="25" y="20"/>
                    <a:pt x="23" y="20"/>
                    <a:pt x="2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0" name="Freeform 114"/>
            <p:cNvSpPr>
              <a:spLocks/>
            </p:cNvSpPr>
            <p:nvPr/>
          </p:nvSpPr>
          <p:spPr bwMode="auto">
            <a:xfrm>
              <a:off x="5592590" y="3207960"/>
              <a:ext cx="186048" cy="19059"/>
            </a:xfrm>
            <a:custGeom>
              <a:avLst/>
              <a:gdLst>
                <a:gd name="T0" fmla="*/ 185 w 195"/>
                <a:gd name="T1" fmla="*/ 20 h 20"/>
                <a:gd name="T2" fmla="*/ 10 w 195"/>
                <a:gd name="T3" fmla="*/ 20 h 20"/>
                <a:gd name="T4" fmla="*/ 0 w 195"/>
                <a:gd name="T5" fmla="*/ 10 h 20"/>
                <a:gd name="T6" fmla="*/ 10 w 195"/>
                <a:gd name="T7" fmla="*/ 0 h 20"/>
                <a:gd name="T8" fmla="*/ 185 w 195"/>
                <a:gd name="T9" fmla="*/ 0 h 20"/>
                <a:gd name="T10" fmla="*/ 195 w 195"/>
                <a:gd name="T11" fmla="*/ 10 h 20"/>
                <a:gd name="T12" fmla="*/ 185 w 19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95" h="20">
                  <a:moveTo>
                    <a:pt x="185" y="20"/>
                  </a:moveTo>
                  <a:cubicBezTo>
                    <a:pt x="10" y="20"/>
                    <a:pt x="10" y="20"/>
                    <a:pt x="10" y="20"/>
                  </a:cubicBezTo>
                  <a:cubicBezTo>
                    <a:pt x="5" y="20"/>
                    <a:pt x="0" y="16"/>
                    <a:pt x="0" y="10"/>
                  </a:cubicBezTo>
                  <a:cubicBezTo>
                    <a:pt x="0" y="5"/>
                    <a:pt x="5" y="0"/>
                    <a:pt x="10" y="0"/>
                  </a:cubicBezTo>
                  <a:cubicBezTo>
                    <a:pt x="185" y="0"/>
                    <a:pt x="185" y="0"/>
                    <a:pt x="185" y="0"/>
                  </a:cubicBezTo>
                  <a:cubicBezTo>
                    <a:pt x="191" y="0"/>
                    <a:pt x="195" y="5"/>
                    <a:pt x="195" y="10"/>
                  </a:cubicBezTo>
                  <a:cubicBezTo>
                    <a:pt x="195" y="16"/>
                    <a:pt x="191" y="20"/>
                    <a:pt x="185"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1" name="Freeform 115"/>
            <p:cNvSpPr>
              <a:spLocks noEditPoints="1"/>
            </p:cNvSpPr>
            <p:nvPr/>
          </p:nvSpPr>
          <p:spPr bwMode="auto">
            <a:xfrm>
              <a:off x="5270410" y="3065474"/>
              <a:ext cx="651621" cy="420196"/>
            </a:xfrm>
            <a:custGeom>
              <a:avLst/>
              <a:gdLst>
                <a:gd name="T0" fmla="*/ 657 w 680"/>
                <a:gd name="T1" fmla="*/ 438 h 438"/>
                <a:gd name="T2" fmla="*/ 23 w 680"/>
                <a:gd name="T3" fmla="*/ 438 h 438"/>
                <a:gd name="T4" fmla="*/ 0 w 680"/>
                <a:gd name="T5" fmla="*/ 415 h 438"/>
                <a:gd name="T6" fmla="*/ 0 w 680"/>
                <a:gd name="T7" fmla="*/ 23 h 438"/>
                <a:gd name="T8" fmla="*/ 23 w 680"/>
                <a:gd name="T9" fmla="*/ 0 h 438"/>
                <a:gd name="T10" fmla="*/ 657 w 680"/>
                <a:gd name="T11" fmla="*/ 0 h 438"/>
                <a:gd name="T12" fmla="*/ 680 w 680"/>
                <a:gd name="T13" fmla="*/ 23 h 438"/>
                <a:gd name="T14" fmla="*/ 680 w 680"/>
                <a:gd name="T15" fmla="*/ 415 h 438"/>
                <a:gd name="T16" fmla="*/ 657 w 680"/>
                <a:gd name="T17" fmla="*/ 438 h 438"/>
                <a:gd name="T18" fmla="*/ 23 w 680"/>
                <a:gd name="T19" fmla="*/ 20 h 438"/>
                <a:gd name="T20" fmla="*/ 20 w 680"/>
                <a:gd name="T21" fmla="*/ 23 h 438"/>
                <a:gd name="T22" fmla="*/ 20 w 680"/>
                <a:gd name="T23" fmla="*/ 415 h 438"/>
                <a:gd name="T24" fmla="*/ 23 w 680"/>
                <a:gd name="T25" fmla="*/ 418 h 438"/>
                <a:gd name="T26" fmla="*/ 657 w 680"/>
                <a:gd name="T27" fmla="*/ 418 h 438"/>
                <a:gd name="T28" fmla="*/ 660 w 680"/>
                <a:gd name="T29" fmla="*/ 415 h 438"/>
                <a:gd name="T30" fmla="*/ 660 w 680"/>
                <a:gd name="T31" fmla="*/ 23 h 438"/>
                <a:gd name="T32" fmla="*/ 657 w 680"/>
                <a:gd name="T33" fmla="*/ 20 h 438"/>
                <a:gd name="T34" fmla="*/ 23 w 680"/>
                <a:gd name="T35" fmla="*/ 2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0" h="438">
                  <a:moveTo>
                    <a:pt x="657" y="438"/>
                  </a:moveTo>
                  <a:cubicBezTo>
                    <a:pt x="23" y="438"/>
                    <a:pt x="23" y="438"/>
                    <a:pt x="23" y="438"/>
                  </a:cubicBezTo>
                  <a:cubicBezTo>
                    <a:pt x="10" y="438"/>
                    <a:pt x="0" y="428"/>
                    <a:pt x="0" y="415"/>
                  </a:cubicBezTo>
                  <a:cubicBezTo>
                    <a:pt x="0" y="23"/>
                    <a:pt x="0" y="23"/>
                    <a:pt x="0" y="23"/>
                  </a:cubicBezTo>
                  <a:cubicBezTo>
                    <a:pt x="0" y="11"/>
                    <a:pt x="10" y="0"/>
                    <a:pt x="23" y="0"/>
                  </a:cubicBezTo>
                  <a:cubicBezTo>
                    <a:pt x="657" y="0"/>
                    <a:pt x="657" y="0"/>
                    <a:pt x="657" y="0"/>
                  </a:cubicBezTo>
                  <a:cubicBezTo>
                    <a:pt x="670" y="0"/>
                    <a:pt x="680" y="11"/>
                    <a:pt x="680" y="23"/>
                  </a:cubicBezTo>
                  <a:cubicBezTo>
                    <a:pt x="680" y="415"/>
                    <a:pt x="680" y="415"/>
                    <a:pt x="680" y="415"/>
                  </a:cubicBezTo>
                  <a:cubicBezTo>
                    <a:pt x="680" y="428"/>
                    <a:pt x="670" y="438"/>
                    <a:pt x="657" y="438"/>
                  </a:cubicBezTo>
                  <a:close/>
                  <a:moveTo>
                    <a:pt x="23" y="20"/>
                  </a:moveTo>
                  <a:cubicBezTo>
                    <a:pt x="21" y="20"/>
                    <a:pt x="20" y="22"/>
                    <a:pt x="20" y="23"/>
                  </a:cubicBezTo>
                  <a:cubicBezTo>
                    <a:pt x="20" y="415"/>
                    <a:pt x="20" y="415"/>
                    <a:pt x="20" y="415"/>
                  </a:cubicBezTo>
                  <a:cubicBezTo>
                    <a:pt x="20" y="417"/>
                    <a:pt x="21" y="418"/>
                    <a:pt x="23" y="418"/>
                  </a:cubicBezTo>
                  <a:cubicBezTo>
                    <a:pt x="657" y="418"/>
                    <a:pt x="657" y="418"/>
                    <a:pt x="657" y="418"/>
                  </a:cubicBezTo>
                  <a:cubicBezTo>
                    <a:pt x="659" y="418"/>
                    <a:pt x="660" y="417"/>
                    <a:pt x="660" y="415"/>
                  </a:cubicBezTo>
                  <a:cubicBezTo>
                    <a:pt x="660" y="23"/>
                    <a:pt x="660" y="23"/>
                    <a:pt x="660" y="23"/>
                  </a:cubicBezTo>
                  <a:cubicBezTo>
                    <a:pt x="660" y="22"/>
                    <a:pt x="659" y="20"/>
                    <a:pt x="657" y="20"/>
                  </a:cubicBezTo>
                  <a:lnTo>
                    <a:pt x="23"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2" name="Freeform 116"/>
            <p:cNvSpPr>
              <a:spLocks noEditPoints="1"/>
            </p:cNvSpPr>
            <p:nvPr/>
          </p:nvSpPr>
          <p:spPr bwMode="auto">
            <a:xfrm>
              <a:off x="5297636" y="3091793"/>
              <a:ext cx="597168" cy="342147"/>
            </a:xfrm>
            <a:custGeom>
              <a:avLst/>
              <a:gdLst>
                <a:gd name="T0" fmla="*/ 614 w 624"/>
                <a:gd name="T1" fmla="*/ 357 h 357"/>
                <a:gd name="T2" fmla="*/ 10 w 624"/>
                <a:gd name="T3" fmla="*/ 357 h 357"/>
                <a:gd name="T4" fmla="*/ 0 w 624"/>
                <a:gd name="T5" fmla="*/ 347 h 357"/>
                <a:gd name="T6" fmla="*/ 0 w 624"/>
                <a:gd name="T7" fmla="*/ 10 h 357"/>
                <a:gd name="T8" fmla="*/ 10 w 624"/>
                <a:gd name="T9" fmla="*/ 0 h 357"/>
                <a:gd name="T10" fmla="*/ 614 w 624"/>
                <a:gd name="T11" fmla="*/ 0 h 357"/>
                <a:gd name="T12" fmla="*/ 624 w 624"/>
                <a:gd name="T13" fmla="*/ 10 h 357"/>
                <a:gd name="T14" fmla="*/ 624 w 624"/>
                <a:gd name="T15" fmla="*/ 347 h 357"/>
                <a:gd name="T16" fmla="*/ 614 w 624"/>
                <a:gd name="T17" fmla="*/ 357 h 357"/>
                <a:gd name="T18" fmla="*/ 20 w 624"/>
                <a:gd name="T19" fmla="*/ 337 h 357"/>
                <a:gd name="T20" fmla="*/ 604 w 624"/>
                <a:gd name="T21" fmla="*/ 337 h 357"/>
                <a:gd name="T22" fmla="*/ 604 w 624"/>
                <a:gd name="T23" fmla="*/ 20 h 357"/>
                <a:gd name="T24" fmla="*/ 20 w 624"/>
                <a:gd name="T25" fmla="*/ 20 h 357"/>
                <a:gd name="T26" fmla="*/ 20 w 624"/>
                <a:gd name="T27" fmla="*/ 33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4" h="357">
                  <a:moveTo>
                    <a:pt x="614" y="357"/>
                  </a:moveTo>
                  <a:cubicBezTo>
                    <a:pt x="10" y="357"/>
                    <a:pt x="10" y="357"/>
                    <a:pt x="10" y="357"/>
                  </a:cubicBezTo>
                  <a:cubicBezTo>
                    <a:pt x="4" y="357"/>
                    <a:pt x="0" y="352"/>
                    <a:pt x="0" y="347"/>
                  </a:cubicBezTo>
                  <a:cubicBezTo>
                    <a:pt x="0" y="10"/>
                    <a:pt x="0" y="10"/>
                    <a:pt x="0" y="10"/>
                  </a:cubicBezTo>
                  <a:cubicBezTo>
                    <a:pt x="0" y="5"/>
                    <a:pt x="4" y="0"/>
                    <a:pt x="10" y="0"/>
                  </a:cubicBezTo>
                  <a:cubicBezTo>
                    <a:pt x="614" y="0"/>
                    <a:pt x="614" y="0"/>
                    <a:pt x="614" y="0"/>
                  </a:cubicBezTo>
                  <a:cubicBezTo>
                    <a:pt x="620" y="0"/>
                    <a:pt x="624" y="5"/>
                    <a:pt x="624" y="10"/>
                  </a:cubicBezTo>
                  <a:cubicBezTo>
                    <a:pt x="624" y="347"/>
                    <a:pt x="624" y="347"/>
                    <a:pt x="624" y="347"/>
                  </a:cubicBezTo>
                  <a:cubicBezTo>
                    <a:pt x="624" y="352"/>
                    <a:pt x="620" y="357"/>
                    <a:pt x="614" y="357"/>
                  </a:cubicBezTo>
                  <a:close/>
                  <a:moveTo>
                    <a:pt x="20" y="337"/>
                  </a:moveTo>
                  <a:cubicBezTo>
                    <a:pt x="604" y="337"/>
                    <a:pt x="604" y="337"/>
                    <a:pt x="604" y="337"/>
                  </a:cubicBezTo>
                  <a:cubicBezTo>
                    <a:pt x="604" y="20"/>
                    <a:pt x="604" y="20"/>
                    <a:pt x="604" y="20"/>
                  </a:cubicBezTo>
                  <a:cubicBezTo>
                    <a:pt x="20" y="20"/>
                    <a:pt x="20" y="20"/>
                    <a:pt x="20" y="20"/>
                  </a:cubicBezTo>
                  <a:lnTo>
                    <a:pt x="20" y="3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3" name="Freeform 117"/>
            <p:cNvSpPr>
              <a:spLocks noEditPoints="1"/>
            </p:cNvSpPr>
            <p:nvPr/>
          </p:nvSpPr>
          <p:spPr bwMode="auto">
            <a:xfrm>
              <a:off x="5495482" y="3466612"/>
              <a:ext cx="201476" cy="110721"/>
            </a:xfrm>
            <a:custGeom>
              <a:avLst/>
              <a:gdLst>
                <a:gd name="T0" fmla="*/ 199 w 210"/>
                <a:gd name="T1" fmla="*/ 116 h 116"/>
                <a:gd name="T2" fmla="*/ 11 w 210"/>
                <a:gd name="T3" fmla="*/ 116 h 116"/>
                <a:gd name="T4" fmla="*/ 3 w 210"/>
                <a:gd name="T5" fmla="*/ 112 h 116"/>
                <a:gd name="T6" fmla="*/ 1 w 210"/>
                <a:gd name="T7" fmla="*/ 103 h 116"/>
                <a:gd name="T8" fmla="*/ 27 w 210"/>
                <a:gd name="T9" fmla="*/ 8 h 116"/>
                <a:gd name="T10" fmla="*/ 37 w 210"/>
                <a:gd name="T11" fmla="*/ 0 h 116"/>
                <a:gd name="T12" fmla="*/ 173 w 210"/>
                <a:gd name="T13" fmla="*/ 0 h 116"/>
                <a:gd name="T14" fmla="*/ 183 w 210"/>
                <a:gd name="T15" fmla="*/ 8 h 116"/>
                <a:gd name="T16" fmla="*/ 209 w 210"/>
                <a:gd name="T17" fmla="*/ 103 h 116"/>
                <a:gd name="T18" fmla="*/ 207 w 210"/>
                <a:gd name="T19" fmla="*/ 112 h 116"/>
                <a:gd name="T20" fmla="*/ 199 w 210"/>
                <a:gd name="T21" fmla="*/ 116 h 116"/>
                <a:gd name="T22" fmla="*/ 24 w 210"/>
                <a:gd name="T23" fmla="*/ 96 h 116"/>
                <a:gd name="T24" fmla="*/ 186 w 210"/>
                <a:gd name="T25" fmla="*/ 96 h 116"/>
                <a:gd name="T26" fmla="*/ 166 w 210"/>
                <a:gd name="T27" fmla="*/ 20 h 116"/>
                <a:gd name="T28" fmla="*/ 44 w 210"/>
                <a:gd name="T29" fmla="*/ 20 h 116"/>
                <a:gd name="T30" fmla="*/ 24 w 210"/>
                <a:gd name="T31" fmla="*/ 9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0" h="116">
                  <a:moveTo>
                    <a:pt x="199" y="116"/>
                  </a:moveTo>
                  <a:cubicBezTo>
                    <a:pt x="11" y="116"/>
                    <a:pt x="11" y="116"/>
                    <a:pt x="11" y="116"/>
                  </a:cubicBezTo>
                  <a:cubicBezTo>
                    <a:pt x="8" y="116"/>
                    <a:pt x="5" y="114"/>
                    <a:pt x="3" y="112"/>
                  </a:cubicBezTo>
                  <a:cubicBezTo>
                    <a:pt x="1" y="109"/>
                    <a:pt x="0" y="106"/>
                    <a:pt x="1" y="103"/>
                  </a:cubicBezTo>
                  <a:cubicBezTo>
                    <a:pt x="27" y="8"/>
                    <a:pt x="27" y="8"/>
                    <a:pt x="27" y="8"/>
                  </a:cubicBezTo>
                  <a:cubicBezTo>
                    <a:pt x="28" y="3"/>
                    <a:pt x="32" y="0"/>
                    <a:pt x="37" y="0"/>
                  </a:cubicBezTo>
                  <a:cubicBezTo>
                    <a:pt x="173" y="0"/>
                    <a:pt x="173" y="0"/>
                    <a:pt x="173" y="0"/>
                  </a:cubicBezTo>
                  <a:cubicBezTo>
                    <a:pt x="178" y="0"/>
                    <a:pt x="182" y="3"/>
                    <a:pt x="183" y="8"/>
                  </a:cubicBezTo>
                  <a:cubicBezTo>
                    <a:pt x="209" y="103"/>
                    <a:pt x="209" y="103"/>
                    <a:pt x="209" y="103"/>
                  </a:cubicBezTo>
                  <a:cubicBezTo>
                    <a:pt x="210" y="106"/>
                    <a:pt x="209" y="109"/>
                    <a:pt x="207" y="112"/>
                  </a:cubicBezTo>
                  <a:cubicBezTo>
                    <a:pt x="205" y="114"/>
                    <a:pt x="202" y="116"/>
                    <a:pt x="199" y="116"/>
                  </a:cubicBezTo>
                  <a:close/>
                  <a:moveTo>
                    <a:pt x="24" y="96"/>
                  </a:moveTo>
                  <a:cubicBezTo>
                    <a:pt x="186" y="96"/>
                    <a:pt x="186" y="96"/>
                    <a:pt x="186" y="96"/>
                  </a:cubicBezTo>
                  <a:cubicBezTo>
                    <a:pt x="166" y="20"/>
                    <a:pt x="166" y="20"/>
                    <a:pt x="166" y="20"/>
                  </a:cubicBezTo>
                  <a:cubicBezTo>
                    <a:pt x="44" y="20"/>
                    <a:pt x="44" y="20"/>
                    <a:pt x="44" y="20"/>
                  </a:cubicBezTo>
                  <a:lnTo>
                    <a:pt x="24"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4" name="Freeform 118"/>
            <p:cNvSpPr>
              <a:spLocks noEditPoints="1"/>
            </p:cNvSpPr>
            <p:nvPr/>
          </p:nvSpPr>
          <p:spPr bwMode="auto">
            <a:xfrm>
              <a:off x="5468256" y="3558274"/>
              <a:ext cx="254114" cy="44470"/>
            </a:xfrm>
            <a:custGeom>
              <a:avLst/>
              <a:gdLst>
                <a:gd name="T0" fmla="*/ 250 w 265"/>
                <a:gd name="T1" fmla="*/ 46 h 46"/>
                <a:gd name="T2" fmla="*/ 16 w 265"/>
                <a:gd name="T3" fmla="*/ 46 h 46"/>
                <a:gd name="T4" fmla="*/ 0 w 265"/>
                <a:gd name="T5" fmla="*/ 30 h 46"/>
                <a:gd name="T6" fmla="*/ 0 w 265"/>
                <a:gd name="T7" fmla="*/ 15 h 46"/>
                <a:gd name="T8" fmla="*/ 16 w 265"/>
                <a:gd name="T9" fmla="*/ 0 h 46"/>
                <a:gd name="T10" fmla="*/ 250 w 265"/>
                <a:gd name="T11" fmla="*/ 0 h 46"/>
                <a:gd name="T12" fmla="*/ 265 w 265"/>
                <a:gd name="T13" fmla="*/ 15 h 46"/>
                <a:gd name="T14" fmla="*/ 265 w 265"/>
                <a:gd name="T15" fmla="*/ 30 h 46"/>
                <a:gd name="T16" fmla="*/ 250 w 265"/>
                <a:gd name="T17" fmla="*/ 46 h 46"/>
                <a:gd name="T18" fmla="*/ 20 w 265"/>
                <a:gd name="T19" fmla="*/ 26 h 46"/>
                <a:gd name="T20" fmla="*/ 245 w 265"/>
                <a:gd name="T21" fmla="*/ 26 h 46"/>
                <a:gd name="T22" fmla="*/ 245 w 265"/>
                <a:gd name="T23" fmla="*/ 20 h 46"/>
                <a:gd name="T24" fmla="*/ 20 w 265"/>
                <a:gd name="T25" fmla="*/ 20 h 46"/>
                <a:gd name="T26" fmla="*/ 20 w 265"/>
                <a:gd name="T27"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5" h="46">
                  <a:moveTo>
                    <a:pt x="250" y="46"/>
                  </a:moveTo>
                  <a:cubicBezTo>
                    <a:pt x="16" y="46"/>
                    <a:pt x="16" y="46"/>
                    <a:pt x="16" y="46"/>
                  </a:cubicBezTo>
                  <a:cubicBezTo>
                    <a:pt x="7" y="46"/>
                    <a:pt x="0" y="39"/>
                    <a:pt x="0" y="30"/>
                  </a:cubicBezTo>
                  <a:cubicBezTo>
                    <a:pt x="0" y="15"/>
                    <a:pt x="0" y="15"/>
                    <a:pt x="0" y="15"/>
                  </a:cubicBezTo>
                  <a:cubicBezTo>
                    <a:pt x="0" y="7"/>
                    <a:pt x="7" y="0"/>
                    <a:pt x="16" y="0"/>
                  </a:cubicBezTo>
                  <a:cubicBezTo>
                    <a:pt x="250" y="0"/>
                    <a:pt x="250" y="0"/>
                    <a:pt x="250" y="0"/>
                  </a:cubicBezTo>
                  <a:cubicBezTo>
                    <a:pt x="259" y="0"/>
                    <a:pt x="265" y="7"/>
                    <a:pt x="265" y="15"/>
                  </a:cubicBezTo>
                  <a:cubicBezTo>
                    <a:pt x="265" y="30"/>
                    <a:pt x="265" y="30"/>
                    <a:pt x="265" y="30"/>
                  </a:cubicBezTo>
                  <a:cubicBezTo>
                    <a:pt x="265" y="39"/>
                    <a:pt x="259" y="46"/>
                    <a:pt x="250" y="46"/>
                  </a:cubicBezTo>
                  <a:close/>
                  <a:moveTo>
                    <a:pt x="20" y="26"/>
                  </a:moveTo>
                  <a:cubicBezTo>
                    <a:pt x="245" y="26"/>
                    <a:pt x="245" y="26"/>
                    <a:pt x="245" y="26"/>
                  </a:cubicBezTo>
                  <a:cubicBezTo>
                    <a:pt x="245" y="20"/>
                    <a:pt x="245" y="20"/>
                    <a:pt x="245" y="20"/>
                  </a:cubicBezTo>
                  <a:cubicBezTo>
                    <a:pt x="20" y="20"/>
                    <a:pt x="20" y="20"/>
                    <a:pt x="20" y="20"/>
                  </a:cubicBezTo>
                  <a:lnTo>
                    <a:pt x="20"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35" name="Group 134">
            <a:extLst>
              <a:ext uri="{C183D7F6-B498-43B3-948B-1728B52AA6E4}">
                <adec:decorative xmlns:adec="http://schemas.microsoft.com/office/drawing/2017/decorative" val="1"/>
              </a:ext>
            </a:extLst>
          </p:cNvPr>
          <p:cNvGrpSpPr/>
          <p:nvPr/>
        </p:nvGrpSpPr>
        <p:grpSpPr>
          <a:xfrm>
            <a:off x="7425747" y="3369028"/>
            <a:ext cx="522749" cy="689739"/>
            <a:chOff x="8640144" y="1715947"/>
            <a:chExt cx="522749" cy="689739"/>
          </a:xfrm>
          <a:solidFill>
            <a:schemeClr val="accent1">
              <a:lumMod val="60000"/>
              <a:lumOff val="40000"/>
            </a:schemeClr>
          </a:solidFill>
        </p:grpSpPr>
        <p:sp>
          <p:nvSpPr>
            <p:cNvPr id="136" name="Freeform 137"/>
            <p:cNvSpPr>
              <a:spLocks/>
            </p:cNvSpPr>
            <p:nvPr/>
          </p:nvSpPr>
          <p:spPr bwMode="auto">
            <a:xfrm>
              <a:off x="8845251" y="2033590"/>
              <a:ext cx="112536" cy="48100"/>
            </a:xfrm>
            <a:custGeom>
              <a:avLst/>
              <a:gdLst>
                <a:gd name="T0" fmla="*/ 10 w 118"/>
                <a:gd name="T1" fmla="*/ 49 h 50"/>
                <a:gd name="T2" fmla="*/ 9 w 118"/>
                <a:gd name="T3" fmla="*/ 49 h 50"/>
                <a:gd name="T4" fmla="*/ 1 w 118"/>
                <a:gd name="T5" fmla="*/ 38 h 50"/>
                <a:gd name="T6" fmla="*/ 3 w 118"/>
                <a:gd name="T7" fmla="*/ 10 h 50"/>
                <a:gd name="T8" fmla="*/ 8 w 118"/>
                <a:gd name="T9" fmla="*/ 1 h 50"/>
                <a:gd name="T10" fmla="*/ 18 w 118"/>
                <a:gd name="T11" fmla="*/ 2 h 50"/>
                <a:gd name="T12" fmla="*/ 21 w 118"/>
                <a:gd name="T13" fmla="*/ 3 h 50"/>
                <a:gd name="T14" fmla="*/ 23 w 118"/>
                <a:gd name="T15" fmla="*/ 5 h 50"/>
                <a:gd name="T16" fmla="*/ 25 w 118"/>
                <a:gd name="T17" fmla="*/ 6 h 50"/>
                <a:gd name="T18" fmla="*/ 38 w 118"/>
                <a:gd name="T19" fmla="*/ 11 h 50"/>
                <a:gd name="T20" fmla="*/ 41 w 118"/>
                <a:gd name="T21" fmla="*/ 12 h 50"/>
                <a:gd name="T22" fmla="*/ 41 w 118"/>
                <a:gd name="T23" fmla="*/ 12 h 50"/>
                <a:gd name="T24" fmla="*/ 42 w 118"/>
                <a:gd name="T25" fmla="*/ 12 h 50"/>
                <a:gd name="T26" fmla="*/ 43 w 118"/>
                <a:gd name="T27" fmla="*/ 13 h 50"/>
                <a:gd name="T28" fmla="*/ 44 w 118"/>
                <a:gd name="T29" fmla="*/ 13 h 50"/>
                <a:gd name="T30" fmla="*/ 45 w 118"/>
                <a:gd name="T31" fmla="*/ 13 h 50"/>
                <a:gd name="T32" fmla="*/ 46 w 118"/>
                <a:gd name="T33" fmla="*/ 13 h 50"/>
                <a:gd name="T34" fmla="*/ 47 w 118"/>
                <a:gd name="T35" fmla="*/ 14 h 50"/>
                <a:gd name="T36" fmla="*/ 48 w 118"/>
                <a:gd name="T37" fmla="*/ 14 h 50"/>
                <a:gd name="T38" fmla="*/ 49 w 118"/>
                <a:gd name="T39" fmla="*/ 14 h 50"/>
                <a:gd name="T40" fmla="*/ 52 w 118"/>
                <a:gd name="T41" fmla="*/ 14 h 50"/>
                <a:gd name="T42" fmla="*/ 56 w 118"/>
                <a:gd name="T43" fmla="*/ 15 h 50"/>
                <a:gd name="T44" fmla="*/ 59 w 118"/>
                <a:gd name="T45" fmla="*/ 15 h 50"/>
                <a:gd name="T46" fmla="*/ 100 w 118"/>
                <a:gd name="T47" fmla="*/ 2 h 50"/>
                <a:gd name="T48" fmla="*/ 105 w 118"/>
                <a:gd name="T49" fmla="*/ 0 h 50"/>
                <a:gd name="T50" fmla="*/ 115 w 118"/>
                <a:gd name="T51" fmla="*/ 10 h 50"/>
                <a:gd name="T52" fmla="*/ 118 w 118"/>
                <a:gd name="T53" fmla="*/ 37 h 50"/>
                <a:gd name="T54" fmla="*/ 109 w 118"/>
                <a:gd name="T55" fmla="*/ 49 h 50"/>
                <a:gd name="T56" fmla="*/ 98 w 118"/>
                <a:gd name="T57" fmla="*/ 41 h 50"/>
                <a:gd name="T58" fmla="*/ 96 w 118"/>
                <a:gd name="T59" fmla="*/ 27 h 50"/>
                <a:gd name="T60" fmla="*/ 56 w 118"/>
                <a:gd name="T61" fmla="*/ 35 h 50"/>
                <a:gd name="T62" fmla="*/ 56 w 118"/>
                <a:gd name="T63" fmla="*/ 35 h 50"/>
                <a:gd name="T64" fmla="*/ 49 w 118"/>
                <a:gd name="T65" fmla="*/ 34 h 50"/>
                <a:gd name="T66" fmla="*/ 46 w 118"/>
                <a:gd name="T67" fmla="*/ 34 h 50"/>
                <a:gd name="T68" fmla="*/ 44 w 118"/>
                <a:gd name="T69" fmla="*/ 33 h 50"/>
                <a:gd name="T70" fmla="*/ 42 w 118"/>
                <a:gd name="T71" fmla="*/ 33 h 50"/>
                <a:gd name="T72" fmla="*/ 39 w 118"/>
                <a:gd name="T73" fmla="*/ 32 h 50"/>
                <a:gd name="T74" fmla="*/ 37 w 118"/>
                <a:gd name="T75" fmla="*/ 32 h 50"/>
                <a:gd name="T76" fmla="*/ 35 w 118"/>
                <a:gd name="T77" fmla="*/ 31 h 50"/>
                <a:gd name="T78" fmla="*/ 32 w 118"/>
                <a:gd name="T79" fmla="*/ 31 h 50"/>
                <a:gd name="T80" fmla="*/ 22 w 118"/>
                <a:gd name="T81" fmla="*/ 27 h 50"/>
                <a:gd name="T82" fmla="*/ 20 w 118"/>
                <a:gd name="T83" fmla="*/ 41 h 50"/>
                <a:gd name="T84" fmla="*/ 10 w 118"/>
                <a:gd name="T85" fmla="*/ 4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50">
                  <a:moveTo>
                    <a:pt x="10" y="49"/>
                  </a:moveTo>
                  <a:cubicBezTo>
                    <a:pt x="10" y="49"/>
                    <a:pt x="9" y="49"/>
                    <a:pt x="9" y="49"/>
                  </a:cubicBezTo>
                  <a:cubicBezTo>
                    <a:pt x="3" y="48"/>
                    <a:pt x="0" y="43"/>
                    <a:pt x="1" y="38"/>
                  </a:cubicBezTo>
                  <a:cubicBezTo>
                    <a:pt x="2" y="30"/>
                    <a:pt x="3" y="20"/>
                    <a:pt x="3" y="10"/>
                  </a:cubicBezTo>
                  <a:cubicBezTo>
                    <a:pt x="3" y="6"/>
                    <a:pt x="5" y="3"/>
                    <a:pt x="8" y="1"/>
                  </a:cubicBezTo>
                  <a:cubicBezTo>
                    <a:pt x="11" y="0"/>
                    <a:pt x="15" y="0"/>
                    <a:pt x="18" y="2"/>
                  </a:cubicBezTo>
                  <a:cubicBezTo>
                    <a:pt x="19" y="2"/>
                    <a:pt x="20" y="3"/>
                    <a:pt x="21" y="3"/>
                  </a:cubicBezTo>
                  <a:cubicBezTo>
                    <a:pt x="22" y="4"/>
                    <a:pt x="22" y="4"/>
                    <a:pt x="23" y="5"/>
                  </a:cubicBezTo>
                  <a:cubicBezTo>
                    <a:pt x="24" y="5"/>
                    <a:pt x="25" y="6"/>
                    <a:pt x="25" y="6"/>
                  </a:cubicBezTo>
                  <a:cubicBezTo>
                    <a:pt x="30" y="8"/>
                    <a:pt x="34" y="10"/>
                    <a:pt x="38" y="11"/>
                  </a:cubicBezTo>
                  <a:cubicBezTo>
                    <a:pt x="39" y="12"/>
                    <a:pt x="40" y="12"/>
                    <a:pt x="41" y="12"/>
                  </a:cubicBezTo>
                  <a:cubicBezTo>
                    <a:pt x="41" y="12"/>
                    <a:pt x="41" y="12"/>
                    <a:pt x="41" y="12"/>
                  </a:cubicBezTo>
                  <a:cubicBezTo>
                    <a:pt x="41" y="12"/>
                    <a:pt x="42" y="12"/>
                    <a:pt x="42" y="12"/>
                  </a:cubicBezTo>
                  <a:cubicBezTo>
                    <a:pt x="42" y="13"/>
                    <a:pt x="42" y="13"/>
                    <a:pt x="43" y="13"/>
                  </a:cubicBezTo>
                  <a:cubicBezTo>
                    <a:pt x="43" y="13"/>
                    <a:pt x="43" y="13"/>
                    <a:pt x="44" y="13"/>
                  </a:cubicBezTo>
                  <a:cubicBezTo>
                    <a:pt x="44" y="13"/>
                    <a:pt x="45" y="13"/>
                    <a:pt x="45" y="13"/>
                  </a:cubicBezTo>
                  <a:cubicBezTo>
                    <a:pt x="45" y="13"/>
                    <a:pt x="46" y="13"/>
                    <a:pt x="46" y="13"/>
                  </a:cubicBezTo>
                  <a:cubicBezTo>
                    <a:pt x="46" y="13"/>
                    <a:pt x="46" y="14"/>
                    <a:pt x="47" y="14"/>
                  </a:cubicBezTo>
                  <a:cubicBezTo>
                    <a:pt x="47" y="14"/>
                    <a:pt x="47" y="14"/>
                    <a:pt x="48" y="14"/>
                  </a:cubicBezTo>
                  <a:cubicBezTo>
                    <a:pt x="48" y="14"/>
                    <a:pt x="49" y="14"/>
                    <a:pt x="49" y="14"/>
                  </a:cubicBezTo>
                  <a:cubicBezTo>
                    <a:pt x="50" y="14"/>
                    <a:pt x="51" y="14"/>
                    <a:pt x="52" y="14"/>
                  </a:cubicBezTo>
                  <a:cubicBezTo>
                    <a:pt x="53" y="14"/>
                    <a:pt x="55" y="15"/>
                    <a:pt x="56" y="15"/>
                  </a:cubicBezTo>
                  <a:cubicBezTo>
                    <a:pt x="57" y="15"/>
                    <a:pt x="58" y="15"/>
                    <a:pt x="59" y="15"/>
                  </a:cubicBezTo>
                  <a:cubicBezTo>
                    <a:pt x="73" y="15"/>
                    <a:pt x="87" y="10"/>
                    <a:pt x="100" y="2"/>
                  </a:cubicBezTo>
                  <a:cubicBezTo>
                    <a:pt x="101" y="1"/>
                    <a:pt x="103" y="0"/>
                    <a:pt x="105" y="0"/>
                  </a:cubicBezTo>
                  <a:cubicBezTo>
                    <a:pt x="111" y="0"/>
                    <a:pt x="115" y="5"/>
                    <a:pt x="115" y="10"/>
                  </a:cubicBezTo>
                  <a:cubicBezTo>
                    <a:pt x="115" y="20"/>
                    <a:pt x="116" y="29"/>
                    <a:pt x="118" y="37"/>
                  </a:cubicBezTo>
                  <a:cubicBezTo>
                    <a:pt x="118" y="43"/>
                    <a:pt x="115" y="48"/>
                    <a:pt x="109" y="49"/>
                  </a:cubicBezTo>
                  <a:cubicBezTo>
                    <a:pt x="104" y="50"/>
                    <a:pt x="99" y="46"/>
                    <a:pt x="98" y="41"/>
                  </a:cubicBezTo>
                  <a:cubicBezTo>
                    <a:pt x="97" y="36"/>
                    <a:pt x="96" y="32"/>
                    <a:pt x="96" y="27"/>
                  </a:cubicBezTo>
                  <a:cubicBezTo>
                    <a:pt x="83" y="32"/>
                    <a:pt x="70" y="35"/>
                    <a:pt x="56" y="35"/>
                  </a:cubicBezTo>
                  <a:cubicBezTo>
                    <a:pt x="56" y="35"/>
                    <a:pt x="56" y="35"/>
                    <a:pt x="56" y="35"/>
                  </a:cubicBezTo>
                  <a:cubicBezTo>
                    <a:pt x="54" y="35"/>
                    <a:pt x="51" y="34"/>
                    <a:pt x="49" y="34"/>
                  </a:cubicBezTo>
                  <a:cubicBezTo>
                    <a:pt x="48" y="34"/>
                    <a:pt x="47" y="34"/>
                    <a:pt x="46" y="34"/>
                  </a:cubicBezTo>
                  <a:cubicBezTo>
                    <a:pt x="45" y="34"/>
                    <a:pt x="45" y="33"/>
                    <a:pt x="44" y="33"/>
                  </a:cubicBezTo>
                  <a:cubicBezTo>
                    <a:pt x="43" y="33"/>
                    <a:pt x="43" y="33"/>
                    <a:pt x="42" y="33"/>
                  </a:cubicBezTo>
                  <a:cubicBezTo>
                    <a:pt x="41" y="33"/>
                    <a:pt x="40" y="33"/>
                    <a:pt x="39" y="32"/>
                  </a:cubicBezTo>
                  <a:cubicBezTo>
                    <a:pt x="39" y="32"/>
                    <a:pt x="38" y="32"/>
                    <a:pt x="37" y="32"/>
                  </a:cubicBezTo>
                  <a:cubicBezTo>
                    <a:pt x="36" y="32"/>
                    <a:pt x="36" y="32"/>
                    <a:pt x="35" y="31"/>
                  </a:cubicBezTo>
                  <a:cubicBezTo>
                    <a:pt x="34" y="31"/>
                    <a:pt x="33" y="31"/>
                    <a:pt x="32" y="31"/>
                  </a:cubicBezTo>
                  <a:cubicBezTo>
                    <a:pt x="29" y="29"/>
                    <a:pt x="25" y="28"/>
                    <a:pt x="22" y="27"/>
                  </a:cubicBezTo>
                  <a:cubicBezTo>
                    <a:pt x="22" y="32"/>
                    <a:pt x="21" y="36"/>
                    <a:pt x="20" y="41"/>
                  </a:cubicBezTo>
                  <a:cubicBezTo>
                    <a:pt x="19" y="46"/>
                    <a:pt x="15" y="49"/>
                    <a:pt x="10"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7" name="Freeform 138"/>
            <p:cNvSpPr>
              <a:spLocks/>
            </p:cNvSpPr>
            <p:nvPr/>
          </p:nvSpPr>
          <p:spPr bwMode="auto">
            <a:xfrm>
              <a:off x="8761756" y="1877491"/>
              <a:ext cx="279526" cy="189678"/>
            </a:xfrm>
            <a:custGeom>
              <a:avLst/>
              <a:gdLst>
                <a:gd name="T0" fmla="*/ 146 w 292"/>
                <a:gd name="T1" fmla="*/ 198 h 198"/>
                <a:gd name="T2" fmla="*/ 94 w 292"/>
                <a:gd name="T3" fmla="*/ 182 h 198"/>
                <a:gd name="T4" fmla="*/ 39 w 292"/>
                <a:gd name="T5" fmla="*/ 107 h 198"/>
                <a:gd name="T6" fmla="*/ 15 w 292"/>
                <a:gd name="T7" fmla="*/ 84 h 198"/>
                <a:gd name="T8" fmla="*/ 8 w 292"/>
                <a:gd name="T9" fmla="*/ 71 h 198"/>
                <a:gd name="T10" fmla="*/ 2 w 292"/>
                <a:gd name="T11" fmla="*/ 42 h 198"/>
                <a:gd name="T12" fmla="*/ 16 w 292"/>
                <a:gd name="T13" fmla="*/ 29 h 198"/>
                <a:gd name="T14" fmla="*/ 26 w 292"/>
                <a:gd name="T15" fmla="*/ 28 h 198"/>
                <a:gd name="T16" fmla="*/ 26 w 292"/>
                <a:gd name="T17" fmla="*/ 10 h 198"/>
                <a:gd name="T18" fmla="*/ 36 w 292"/>
                <a:gd name="T19" fmla="*/ 0 h 198"/>
                <a:gd name="T20" fmla="*/ 46 w 292"/>
                <a:gd name="T21" fmla="*/ 10 h 198"/>
                <a:gd name="T22" fmla="*/ 46 w 292"/>
                <a:gd name="T23" fmla="*/ 53 h 198"/>
                <a:gd name="T24" fmla="*/ 38 w 292"/>
                <a:gd name="T25" fmla="*/ 63 h 198"/>
                <a:gd name="T26" fmla="*/ 27 w 292"/>
                <a:gd name="T27" fmla="*/ 56 h 198"/>
                <a:gd name="T28" fmla="*/ 24 w 292"/>
                <a:gd name="T29" fmla="*/ 48 h 198"/>
                <a:gd name="T30" fmla="*/ 23 w 292"/>
                <a:gd name="T31" fmla="*/ 48 h 198"/>
                <a:gd name="T32" fmla="*/ 21 w 292"/>
                <a:gd name="T33" fmla="*/ 49 h 198"/>
                <a:gd name="T34" fmla="*/ 21 w 292"/>
                <a:gd name="T35" fmla="*/ 49 h 198"/>
                <a:gd name="T36" fmla="*/ 25 w 292"/>
                <a:gd name="T37" fmla="*/ 60 h 198"/>
                <a:gd name="T38" fmla="*/ 33 w 292"/>
                <a:gd name="T39" fmla="*/ 76 h 198"/>
                <a:gd name="T40" fmla="*/ 38 w 292"/>
                <a:gd name="T41" fmla="*/ 86 h 198"/>
                <a:gd name="T42" fmla="*/ 47 w 292"/>
                <a:gd name="T43" fmla="*/ 84 h 198"/>
                <a:gd name="T44" fmla="*/ 54 w 292"/>
                <a:gd name="T45" fmla="*/ 90 h 198"/>
                <a:gd name="T46" fmla="*/ 105 w 292"/>
                <a:gd name="T47" fmla="*/ 165 h 198"/>
                <a:gd name="T48" fmla="*/ 146 w 292"/>
                <a:gd name="T49" fmla="*/ 178 h 198"/>
                <a:gd name="T50" fmla="*/ 187 w 292"/>
                <a:gd name="T51" fmla="*/ 165 h 198"/>
                <a:gd name="T52" fmla="*/ 238 w 292"/>
                <a:gd name="T53" fmla="*/ 90 h 198"/>
                <a:gd name="T54" fmla="*/ 245 w 292"/>
                <a:gd name="T55" fmla="*/ 84 h 198"/>
                <a:gd name="T56" fmla="*/ 254 w 292"/>
                <a:gd name="T57" fmla="*/ 86 h 198"/>
                <a:gd name="T58" fmla="*/ 259 w 292"/>
                <a:gd name="T59" fmla="*/ 76 h 198"/>
                <a:gd name="T60" fmla="*/ 267 w 292"/>
                <a:gd name="T61" fmla="*/ 60 h 198"/>
                <a:gd name="T62" fmla="*/ 271 w 292"/>
                <a:gd name="T63" fmla="*/ 49 h 198"/>
                <a:gd name="T64" fmla="*/ 271 w 292"/>
                <a:gd name="T65" fmla="*/ 49 h 198"/>
                <a:gd name="T66" fmla="*/ 269 w 292"/>
                <a:gd name="T67" fmla="*/ 48 h 198"/>
                <a:gd name="T68" fmla="*/ 266 w 292"/>
                <a:gd name="T69" fmla="*/ 49 h 198"/>
                <a:gd name="T70" fmla="*/ 265 w 292"/>
                <a:gd name="T71" fmla="*/ 55 h 198"/>
                <a:gd name="T72" fmla="*/ 254 w 292"/>
                <a:gd name="T73" fmla="*/ 63 h 198"/>
                <a:gd name="T74" fmla="*/ 245 w 292"/>
                <a:gd name="T75" fmla="*/ 53 h 198"/>
                <a:gd name="T76" fmla="*/ 245 w 292"/>
                <a:gd name="T77" fmla="*/ 10 h 198"/>
                <a:gd name="T78" fmla="*/ 255 w 292"/>
                <a:gd name="T79" fmla="*/ 0 h 198"/>
                <a:gd name="T80" fmla="*/ 265 w 292"/>
                <a:gd name="T81" fmla="*/ 10 h 198"/>
                <a:gd name="T82" fmla="*/ 265 w 292"/>
                <a:gd name="T83" fmla="*/ 28 h 198"/>
                <a:gd name="T84" fmla="*/ 276 w 292"/>
                <a:gd name="T85" fmla="*/ 29 h 198"/>
                <a:gd name="T86" fmla="*/ 290 w 292"/>
                <a:gd name="T87" fmla="*/ 42 h 198"/>
                <a:gd name="T88" fmla="*/ 284 w 292"/>
                <a:gd name="T89" fmla="*/ 71 h 198"/>
                <a:gd name="T90" fmla="*/ 277 w 292"/>
                <a:gd name="T91" fmla="*/ 84 h 198"/>
                <a:gd name="T92" fmla="*/ 253 w 292"/>
                <a:gd name="T93" fmla="*/ 107 h 198"/>
                <a:gd name="T94" fmla="*/ 198 w 292"/>
                <a:gd name="T95" fmla="*/ 182 h 198"/>
                <a:gd name="T96" fmla="*/ 146 w 292"/>
                <a:gd name="T9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198">
                  <a:moveTo>
                    <a:pt x="146" y="198"/>
                  </a:moveTo>
                  <a:cubicBezTo>
                    <a:pt x="128" y="198"/>
                    <a:pt x="110" y="192"/>
                    <a:pt x="94" y="182"/>
                  </a:cubicBezTo>
                  <a:cubicBezTo>
                    <a:pt x="71" y="166"/>
                    <a:pt x="51" y="140"/>
                    <a:pt x="39" y="107"/>
                  </a:cubicBezTo>
                  <a:cubicBezTo>
                    <a:pt x="26" y="109"/>
                    <a:pt x="19" y="94"/>
                    <a:pt x="15" y="84"/>
                  </a:cubicBezTo>
                  <a:cubicBezTo>
                    <a:pt x="13" y="80"/>
                    <a:pt x="11" y="75"/>
                    <a:pt x="8" y="71"/>
                  </a:cubicBezTo>
                  <a:cubicBezTo>
                    <a:pt x="2" y="60"/>
                    <a:pt x="0" y="50"/>
                    <a:pt x="2" y="42"/>
                  </a:cubicBezTo>
                  <a:cubicBezTo>
                    <a:pt x="4" y="38"/>
                    <a:pt x="8" y="32"/>
                    <a:pt x="16" y="29"/>
                  </a:cubicBezTo>
                  <a:cubicBezTo>
                    <a:pt x="20" y="28"/>
                    <a:pt x="23" y="28"/>
                    <a:pt x="26" y="28"/>
                  </a:cubicBezTo>
                  <a:cubicBezTo>
                    <a:pt x="26" y="10"/>
                    <a:pt x="26" y="10"/>
                    <a:pt x="26" y="10"/>
                  </a:cubicBezTo>
                  <a:cubicBezTo>
                    <a:pt x="26" y="5"/>
                    <a:pt x="31" y="0"/>
                    <a:pt x="36" y="0"/>
                  </a:cubicBezTo>
                  <a:cubicBezTo>
                    <a:pt x="42" y="0"/>
                    <a:pt x="46" y="5"/>
                    <a:pt x="46" y="10"/>
                  </a:cubicBezTo>
                  <a:cubicBezTo>
                    <a:pt x="46" y="53"/>
                    <a:pt x="46" y="53"/>
                    <a:pt x="46" y="53"/>
                  </a:cubicBezTo>
                  <a:cubicBezTo>
                    <a:pt x="46" y="58"/>
                    <a:pt x="43" y="62"/>
                    <a:pt x="38" y="63"/>
                  </a:cubicBezTo>
                  <a:cubicBezTo>
                    <a:pt x="33" y="64"/>
                    <a:pt x="29" y="61"/>
                    <a:pt x="27" y="56"/>
                  </a:cubicBezTo>
                  <a:cubicBezTo>
                    <a:pt x="24" y="48"/>
                    <a:pt x="24" y="48"/>
                    <a:pt x="24" y="48"/>
                  </a:cubicBezTo>
                  <a:cubicBezTo>
                    <a:pt x="24" y="48"/>
                    <a:pt x="23" y="48"/>
                    <a:pt x="23" y="48"/>
                  </a:cubicBezTo>
                  <a:cubicBezTo>
                    <a:pt x="22" y="49"/>
                    <a:pt x="21" y="49"/>
                    <a:pt x="21" y="49"/>
                  </a:cubicBezTo>
                  <a:cubicBezTo>
                    <a:pt x="21" y="49"/>
                    <a:pt x="21" y="49"/>
                    <a:pt x="21" y="49"/>
                  </a:cubicBezTo>
                  <a:cubicBezTo>
                    <a:pt x="21" y="49"/>
                    <a:pt x="21" y="52"/>
                    <a:pt x="25" y="60"/>
                  </a:cubicBezTo>
                  <a:cubicBezTo>
                    <a:pt x="29" y="65"/>
                    <a:pt x="31" y="71"/>
                    <a:pt x="33" y="76"/>
                  </a:cubicBezTo>
                  <a:cubicBezTo>
                    <a:pt x="35" y="79"/>
                    <a:pt x="36" y="83"/>
                    <a:pt x="38" y="86"/>
                  </a:cubicBezTo>
                  <a:cubicBezTo>
                    <a:pt x="40" y="84"/>
                    <a:pt x="44" y="83"/>
                    <a:pt x="47" y="84"/>
                  </a:cubicBezTo>
                  <a:cubicBezTo>
                    <a:pt x="50" y="84"/>
                    <a:pt x="53" y="87"/>
                    <a:pt x="54" y="90"/>
                  </a:cubicBezTo>
                  <a:cubicBezTo>
                    <a:pt x="65" y="124"/>
                    <a:pt x="83" y="150"/>
                    <a:pt x="105" y="165"/>
                  </a:cubicBezTo>
                  <a:cubicBezTo>
                    <a:pt x="118" y="173"/>
                    <a:pt x="132" y="178"/>
                    <a:pt x="146" y="178"/>
                  </a:cubicBezTo>
                  <a:cubicBezTo>
                    <a:pt x="160" y="178"/>
                    <a:pt x="174" y="173"/>
                    <a:pt x="187" y="165"/>
                  </a:cubicBezTo>
                  <a:cubicBezTo>
                    <a:pt x="209" y="150"/>
                    <a:pt x="227" y="124"/>
                    <a:pt x="238" y="90"/>
                  </a:cubicBezTo>
                  <a:cubicBezTo>
                    <a:pt x="239" y="87"/>
                    <a:pt x="242" y="84"/>
                    <a:pt x="245" y="84"/>
                  </a:cubicBezTo>
                  <a:cubicBezTo>
                    <a:pt x="249" y="83"/>
                    <a:pt x="252" y="84"/>
                    <a:pt x="254" y="86"/>
                  </a:cubicBezTo>
                  <a:cubicBezTo>
                    <a:pt x="256" y="83"/>
                    <a:pt x="257" y="79"/>
                    <a:pt x="259" y="76"/>
                  </a:cubicBezTo>
                  <a:cubicBezTo>
                    <a:pt x="261" y="71"/>
                    <a:pt x="263" y="65"/>
                    <a:pt x="267" y="60"/>
                  </a:cubicBezTo>
                  <a:cubicBezTo>
                    <a:pt x="271" y="52"/>
                    <a:pt x="271" y="49"/>
                    <a:pt x="271" y="49"/>
                  </a:cubicBezTo>
                  <a:cubicBezTo>
                    <a:pt x="271" y="49"/>
                    <a:pt x="271" y="49"/>
                    <a:pt x="271" y="49"/>
                  </a:cubicBezTo>
                  <a:cubicBezTo>
                    <a:pt x="271" y="49"/>
                    <a:pt x="270" y="49"/>
                    <a:pt x="269" y="48"/>
                  </a:cubicBezTo>
                  <a:cubicBezTo>
                    <a:pt x="268" y="48"/>
                    <a:pt x="267" y="48"/>
                    <a:pt x="266" y="49"/>
                  </a:cubicBezTo>
                  <a:cubicBezTo>
                    <a:pt x="265" y="55"/>
                    <a:pt x="265" y="55"/>
                    <a:pt x="265" y="55"/>
                  </a:cubicBezTo>
                  <a:cubicBezTo>
                    <a:pt x="264" y="60"/>
                    <a:pt x="259" y="63"/>
                    <a:pt x="254" y="63"/>
                  </a:cubicBezTo>
                  <a:cubicBezTo>
                    <a:pt x="249" y="62"/>
                    <a:pt x="245" y="58"/>
                    <a:pt x="245" y="53"/>
                  </a:cubicBezTo>
                  <a:cubicBezTo>
                    <a:pt x="245" y="10"/>
                    <a:pt x="245" y="10"/>
                    <a:pt x="245" y="10"/>
                  </a:cubicBezTo>
                  <a:cubicBezTo>
                    <a:pt x="245" y="4"/>
                    <a:pt x="249" y="0"/>
                    <a:pt x="255" y="0"/>
                  </a:cubicBezTo>
                  <a:cubicBezTo>
                    <a:pt x="261" y="0"/>
                    <a:pt x="265" y="4"/>
                    <a:pt x="265" y="10"/>
                  </a:cubicBezTo>
                  <a:cubicBezTo>
                    <a:pt x="265" y="28"/>
                    <a:pt x="265" y="28"/>
                    <a:pt x="265" y="28"/>
                  </a:cubicBezTo>
                  <a:cubicBezTo>
                    <a:pt x="269" y="28"/>
                    <a:pt x="272" y="28"/>
                    <a:pt x="276" y="29"/>
                  </a:cubicBezTo>
                  <a:cubicBezTo>
                    <a:pt x="284" y="32"/>
                    <a:pt x="288" y="38"/>
                    <a:pt x="290" y="42"/>
                  </a:cubicBezTo>
                  <a:cubicBezTo>
                    <a:pt x="292" y="50"/>
                    <a:pt x="290" y="60"/>
                    <a:pt x="284" y="71"/>
                  </a:cubicBezTo>
                  <a:cubicBezTo>
                    <a:pt x="281" y="75"/>
                    <a:pt x="279" y="80"/>
                    <a:pt x="277" y="84"/>
                  </a:cubicBezTo>
                  <a:cubicBezTo>
                    <a:pt x="273" y="94"/>
                    <a:pt x="266" y="109"/>
                    <a:pt x="253" y="107"/>
                  </a:cubicBezTo>
                  <a:cubicBezTo>
                    <a:pt x="241" y="140"/>
                    <a:pt x="221" y="166"/>
                    <a:pt x="198" y="182"/>
                  </a:cubicBezTo>
                  <a:cubicBezTo>
                    <a:pt x="182" y="192"/>
                    <a:pt x="164" y="198"/>
                    <a:pt x="146" y="1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8" name="Freeform 139"/>
            <p:cNvSpPr>
              <a:spLocks/>
            </p:cNvSpPr>
            <p:nvPr/>
          </p:nvSpPr>
          <p:spPr bwMode="auto">
            <a:xfrm>
              <a:off x="8944174" y="1834836"/>
              <a:ext cx="70789" cy="59898"/>
            </a:xfrm>
            <a:custGeom>
              <a:avLst/>
              <a:gdLst>
                <a:gd name="T0" fmla="*/ 64 w 74"/>
                <a:gd name="T1" fmla="*/ 63 h 63"/>
                <a:gd name="T2" fmla="*/ 0 w 74"/>
                <a:gd name="T3" fmla="*/ 10 h 63"/>
                <a:gd name="T4" fmla="*/ 10 w 74"/>
                <a:gd name="T5" fmla="*/ 0 h 63"/>
                <a:gd name="T6" fmla="*/ 20 w 74"/>
                <a:gd name="T7" fmla="*/ 10 h 63"/>
                <a:gd name="T8" fmla="*/ 64 w 74"/>
                <a:gd name="T9" fmla="*/ 43 h 63"/>
                <a:gd name="T10" fmla="*/ 74 w 74"/>
                <a:gd name="T11" fmla="*/ 53 h 63"/>
                <a:gd name="T12" fmla="*/ 64 w 7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74" h="63">
                  <a:moveTo>
                    <a:pt x="64" y="63"/>
                  </a:moveTo>
                  <a:cubicBezTo>
                    <a:pt x="30" y="63"/>
                    <a:pt x="0" y="38"/>
                    <a:pt x="0" y="10"/>
                  </a:cubicBezTo>
                  <a:cubicBezTo>
                    <a:pt x="0" y="4"/>
                    <a:pt x="4" y="0"/>
                    <a:pt x="10" y="0"/>
                  </a:cubicBezTo>
                  <a:cubicBezTo>
                    <a:pt x="15" y="0"/>
                    <a:pt x="20" y="4"/>
                    <a:pt x="20" y="10"/>
                  </a:cubicBezTo>
                  <a:cubicBezTo>
                    <a:pt x="20" y="27"/>
                    <a:pt x="41" y="43"/>
                    <a:pt x="64" y="43"/>
                  </a:cubicBezTo>
                  <a:cubicBezTo>
                    <a:pt x="70" y="43"/>
                    <a:pt x="74" y="48"/>
                    <a:pt x="74" y="53"/>
                  </a:cubicBezTo>
                  <a:cubicBezTo>
                    <a:pt x="74" y="59"/>
                    <a:pt x="70" y="63"/>
                    <a:pt x="64"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9" name="Freeform 140"/>
            <p:cNvSpPr>
              <a:spLocks/>
            </p:cNvSpPr>
            <p:nvPr/>
          </p:nvSpPr>
          <p:spPr bwMode="auto">
            <a:xfrm>
              <a:off x="8789890" y="1833021"/>
              <a:ext cx="174250" cy="62621"/>
            </a:xfrm>
            <a:custGeom>
              <a:avLst/>
              <a:gdLst>
                <a:gd name="T0" fmla="*/ 10 w 182"/>
                <a:gd name="T1" fmla="*/ 66 h 66"/>
                <a:gd name="T2" fmla="*/ 0 w 182"/>
                <a:gd name="T3" fmla="*/ 56 h 66"/>
                <a:gd name="T4" fmla="*/ 10 w 182"/>
                <a:gd name="T5" fmla="*/ 46 h 66"/>
                <a:gd name="T6" fmla="*/ 164 w 182"/>
                <a:gd name="T7" fmla="*/ 4 h 66"/>
                <a:gd name="T8" fmla="*/ 178 w 182"/>
                <a:gd name="T9" fmla="*/ 5 h 66"/>
                <a:gd name="T10" fmla="*/ 177 w 182"/>
                <a:gd name="T11" fmla="*/ 19 h 66"/>
                <a:gd name="T12" fmla="*/ 10 w 18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182" h="66">
                  <a:moveTo>
                    <a:pt x="10" y="66"/>
                  </a:moveTo>
                  <a:cubicBezTo>
                    <a:pt x="5" y="66"/>
                    <a:pt x="0" y="61"/>
                    <a:pt x="0" y="56"/>
                  </a:cubicBezTo>
                  <a:cubicBezTo>
                    <a:pt x="0" y="50"/>
                    <a:pt x="5" y="46"/>
                    <a:pt x="10" y="46"/>
                  </a:cubicBezTo>
                  <a:cubicBezTo>
                    <a:pt x="80" y="46"/>
                    <a:pt x="128" y="33"/>
                    <a:pt x="164" y="4"/>
                  </a:cubicBezTo>
                  <a:cubicBezTo>
                    <a:pt x="169" y="0"/>
                    <a:pt x="175" y="1"/>
                    <a:pt x="178" y="5"/>
                  </a:cubicBezTo>
                  <a:cubicBezTo>
                    <a:pt x="182" y="10"/>
                    <a:pt x="181" y="16"/>
                    <a:pt x="177" y="19"/>
                  </a:cubicBezTo>
                  <a:cubicBezTo>
                    <a:pt x="137" y="51"/>
                    <a:pt x="85" y="66"/>
                    <a:pt x="10" y="6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0" name="Freeform 141"/>
            <p:cNvSpPr>
              <a:spLocks/>
            </p:cNvSpPr>
            <p:nvPr/>
          </p:nvSpPr>
          <p:spPr bwMode="auto">
            <a:xfrm>
              <a:off x="8743605" y="1715947"/>
              <a:ext cx="315828" cy="345777"/>
            </a:xfrm>
            <a:custGeom>
              <a:avLst/>
              <a:gdLst>
                <a:gd name="T0" fmla="*/ 320 w 330"/>
                <a:gd name="T1" fmla="*/ 361 h 361"/>
                <a:gd name="T2" fmla="*/ 310 w 330"/>
                <a:gd name="T3" fmla="*/ 351 h 361"/>
                <a:gd name="T4" fmla="*/ 310 w 330"/>
                <a:gd name="T5" fmla="*/ 136 h 361"/>
                <a:gd name="T6" fmla="*/ 309 w 330"/>
                <a:gd name="T7" fmla="*/ 133 h 361"/>
                <a:gd name="T8" fmla="*/ 165 w 330"/>
                <a:gd name="T9" fmla="*/ 20 h 361"/>
                <a:gd name="T10" fmla="*/ 21 w 330"/>
                <a:gd name="T11" fmla="*/ 133 h 361"/>
                <a:gd name="T12" fmla="*/ 20 w 330"/>
                <a:gd name="T13" fmla="*/ 136 h 361"/>
                <a:gd name="T14" fmla="*/ 20 w 330"/>
                <a:gd name="T15" fmla="*/ 349 h 361"/>
                <a:gd name="T16" fmla="*/ 10 w 330"/>
                <a:gd name="T17" fmla="*/ 359 h 361"/>
                <a:gd name="T18" fmla="*/ 0 w 330"/>
                <a:gd name="T19" fmla="*/ 349 h 361"/>
                <a:gd name="T20" fmla="*/ 0 w 330"/>
                <a:gd name="T21" fmla="*/ 133 h 361"/>
                <a:gd name="T22" fmla="*/ 1 w 330"/>
                <a:gd name="T23" fmla="*/ 129 h 361"/>
                <a:gd name="T24" fmla="*/ 165 w 330"/>
                <a:gd name="T25" fmla="*/ 0 h 361"/>
                <a:gd name="T26" fmla="*/ 329 w 330"/>
                <a:gd name="T27" fmla="*/ 129 h 361"/>
                <a:gd name="T28" fmla="*/ 330 w 330"/>
                <a:gd name="T29" fmla="*/ 133 h 361"/>
                <a:gd name="T30" fmla="*/ 330 w 330"/>
                <a:gd name="T31" fmla="*/ 351 h 361"/>
                <a:gd name="T32" fmla="*/ 320 w 330"/>
                <a:gd name="T33"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0" h="361">
                  <a:moveTo>
                    <a:pt x="320" y="361"/>
                  </a:moveTo>
                  <a:cubicBezTo>
                    <a:pt x="314" y="361"/>
                    <a:pt x="310" y="357"/>
                    <a:pt x="310" y="351"/>
                  </a:cubicBezTo>
                  <a:cubicBezTo>
                    <a:pt x="310" y="136"/>
                    <a:pt x="310" y="136"/>
                    <a:pt x="310" y="136"/>
                  </a:cubicBezTo>
                  <a:cubicBezTo>
                    <a:pt x="309" y="135"/>
                    <a:pt x="309" y="134"/>
                    <a:pt x="309" y="133"/>
                  </a:cubicBezTo>
                  <a:cubicBezTo>
                    <a:pt x="308" y="71"/>
                    <a:pt x="243" y="20"/>
                    <a:pt x="165" y="20"/>
                  </a:cubicBezTo>
                  <a:cubicBezTo>
                    <a:pt x="87" y="20"/>
                    <a:pt x="22" y="71"/>
                    <a:pt x="21" y="133"/>
                  </a:cubicBezTo>
                  <a:cubicBezTo>
                    <a:pt x="21" y="134"/>
                    <a:pt x="21" y="135"/>
                    <a:pt x="20" y="136"/>
                  </a:cubicBezTo>
                  <a:cubicBezTo>
                    <a:pt x="20" y="349"/>
                    <a:pt x="20" y="349"/>
                    <a:pt x="20" y="349"/>
                  </a:cubicBezTo>
                  <a:cubicBezTo>
                    <a:pt x="20" y="355"/>
                    <a:pt x="16" y="359"/>
                    <a:pt x="10" y="359"/>
                  </a:cubicBezTo>
                  <a:cubicBezTo>
                    <a:pt x="5" y="359"/>
                    <a:pt x="0" y="355"/>
                    <a:pt x="0" y="349"/>
                  </a:cubicBezTo>
                  <a:cubicBezTo>
                    <a:pt x="0" y="133"/>
                    <a:pt x="0" y="133"/>
                    <a:pt x="0" y="133"/>
                  </a:cubicBezTo>
                  <a:cubicBezTo>
                    <a:pt x="0" y="132"/>
                    <a:pt x="1" y="130"/>
                    <a:pt x="1" y="129"/>
                  </a:cubicBezTo>
                  <a:cubicBezTo>
                    <a:pt x="5" y="57"/>
                    <a:pt x="76" y="0"/>
                    <a:pt x="165" y="0"/>
                  </a:cubicBezTo>
                  <a:cubicBezTo>
                    <a:pt x="254" y="0"/>
                    <a:pt x="325" y="57"/>
                    <a:pt x="329" y="129"/>
                  </a:cubicBezTo>
                  <a:cubicBezTo>
                    <a:pt x="329" y="131"/>
                    <a:pt x="330" y="132"/>
                    <a:pt x="330" y="133"/>
                  </a:cubicBezTo>
                  <a:cubicBezTo>
                    <a:pt x="330" y="351"/>
                    <a:pt x="330" y="351"/>
                    <a:pt x="330" y="351"/>
                  </a:cubicBezTo>
                  <a:cubicBezTo>
                    <a:pt x="330" y="357"/>
                    <a:pt x="325" y="361"/>
                    <a:pt x="320" y="3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1" name="Freeform 142"/>
            <p:cNvSpPr>
              <a:spLocks noEditPoints="1"/>
            </p:cNvSpPr>
            <p:nvPr/>
          </p:nvSpPr>
          <p:spPr bwMode="auto">
            <a:xfrm>
              <a:off x="8688244" y="2042665"/>
              <a:ext cx="220535" cy="74419"/>
            </a:xfrm>
            <a:custGeom>
              <a:avLst/>
              <a:gdLst>
                <a:gd name="T0" fmla="*/ 220 w 230"/>
                <a:gd name="T1" fmla="*/ 78 h 78"/>
                <a:gd name="T2" fmla="*/ 220 w 230"/>
                <a:gd name="T3" fmla="*/ 78 h 78"/>
                <a:gd name="T4" fmla="*/ 202 w 230"/>
                <a:gd name="T5" fmla="*/ 78 h 78"/>
                <a:gd name="T6" fmla="*/ 201 w 230"/>
                <a:gd name="T7" fmla="*/ 78 h 78"/>
                <a:gd name="T8" fmla="*/ 192 w 230"/>
                <a:gd name="T9" fmla="*/ 77 h 78"/>
                <a:gd name="T10" fmla="*/ 9 w 230"/>
                <a:gd name="T11" fmla="*/ 43 h 78"/>
                <a:gd name="T12" fmla="*/ 1 w 230"/>
                <a:gd name="T13" fmla="*/ 36 h 78"/>
                <a:gd name="T14" fmla="*/ 3 w 230"/>
                <a:gd name="T15" fmla="*/ 27 h 78"/>
                <a:gd name="T16" fmla="*/ 82 w 230"/>
                <a:gd name="T17" fmla="*/ 0 h 78"/>
                <a:gd name="T18" fmla="*/ 125 w 230"/>
                <a:gd name="T19" fmla="*/ 5 h 78"/>
                <a:gd name="T20" fmla="*/ 179 w 230"/>
                <a:gd name="T21" fmla="*/ 21 h 78"/>
                <a:gd name="T22" fmla="*/ 179 w 230"/>
                <a:gd name="T23" fmla="*/ 21 h 78"/>
                <a:gd name="T24" fmla="*/ 229 w 230"/>
                <a:gd name="T25" fmla="*/ 63 h 78"/>
                <a:gd name="T26" fmla="*/ 230 w 230"/>
                <a:gd name="T27" fmla="*/ 68 h 78"/>
                <a:gd name="T28" fmla="*/ 220 w 230"/>
                <a:gd name="T29" fmla="*/ 78 h 78"/>
                <a:gd name="T30" fmla="*/ 36 w 230"/>
                <a:gd name="T31" fmla="*/ 28 h 78"/>
                <a:gd name="T32" fmla="*/ 199 w 230"/>
                <a:gd name="T33" fmla="*/ 58 h 78"/>
                <a:gd name="T34" fmla="*/ 171 w 230"/>
                <a:gd name="T35" fmla="*/ 40 h 78"/>
                <a:gd name="T36" fmla="*/ 170 w 230"/>
                <a:gd name="T37" fmla="*/ 40 h 78"/>
                <a:gd name="T38" fmla="*/ 121 w 230"/>
                <a:gd name="T39" fmla="*/ 24 h 78"/>
                <a:gd name="T40" fmla="*/ 82 w 230"/>
                <a:gd name="T41" fmla="*/ 20 h 78"/>
                <a:gd name="T42" fmla="*/ 36 w 230"/>
                <a:gd name="T43" fmla="*/ 2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0" h="78">
                  <a:moveTo>
                    <a:pt x="220" y="78"/>
                  </a:moveTo>
                  <a:cubicBezTo>
                    <a:pt x="220" y="78"/>
                    <a:pt x="220" y="78"/>
                    <a:pt x="220" y="78"/>
                  </a:cubicBezTo>
                  <a:cubicBezTo>
                    <a:pt x="202" y="78"/>
                    <a:pt x="202" y="78"/>
                    <a:pt x="202" y="78"/>
                  </a:cubicBezTo>
                  <a:cubicBezTo>
                    <a:pt x="202" y="78"/>
                    <a:pt x="201" y="78"/>
                    <a:pt x="201" y="78"/>
                  </a:cubicBezTo>
                  <a:cubicBezTo>
                    <a:pt x="192" y="77"/>
                    <a:pt x="192" y="77"/>
                    <a:pt x="192" y="77"/>
                  </a:cubicBezTo>
                  <a:cubicBezTo>
                    <a:pt x="9" y="43"/>
                    <a:pt x="9" y="43"/>
                    <a:pt x="9" y="43"/>
                  </a:cubicBezTo>
                  <a:cubicBezTo>
                    <a:pt x="5" y="42"/>
                    <a:pt x="3" y="40"/>
                    <a:pt x="1" y="36"/>
                  </a:cubicBezTo>
                  <a:cubicBezTo>
                    <a:pt x="0" y="33"/>
                    <a:pt x="1" y="30"/>
                    <a:pt x="3" y="27"/>
                  </a:cubicBezTo>
                  <a:cubicBezTo>
                    <a:pt x="16" y="10"/>
                    <a:pt x="45" y="0"/>
                    <a:pt x="82" y="0"/>
                  </a:cubicBezTo>
                  <a:cubicBezTo>
                    <a:pt x="96" y="0"/>
                    <a:pt x="110" y="2"/>
                    <a:pt x="125" y="5"/>
                  </a:cubicBezTo>
                  <a:cubicBezTo>
                    <a:pt x="144" y="8"/>
                    <a:pt x="163" y="14"/>
                    <a:pt x="179" y="21"/>
                  </a:cubicBezTo>
                  <a:cubicBezTo>
                    <a:pt x="179" y="21"/>
                    <a:pt x="179" y="21"/>
                    <a:pt x="179" y="21"/>
                  </a:cubicBezTo>
                  <a:cubicBezTo>
                    <a:pt x="204" y="33"/>
                    <a:pt x="221" y="48"/>
                    <a:pt x="229" y="63"/>
                  </a:cubicBezTo>
                  <a:cubicBezTo>
                    <a:pt x="230" y="65"/>
                    <a:pt x="230" y="66"/>
                    <a:pt x="230" y="68"/>
                  </a:cubicBezTo>
                  <a:cubicBezTo>
                    <a:pt x="230" y="74"/>
                    <a:pt x="226" y="78"/>
                    <a:pt x="220" y="78"/>
                  </a:cubicBezTo>
                  <a:close/>
                  <a:moveTo>
                    <a:pt x="36" y="28"/>
                  </a:moveTo>
                  <a:cubicBezTo>
                    <a:pt x="199" y="58"/>
                    <a:pt x="199" y="58"/>
                    <a:pt x="199" y="58"/>
                  </a:cubicBezTo>
                  <a:cubicBezTo>
                    <a:pt x="192" y="51"/>
                    <a:pt x="182" y="45"/>
                    <a:pt x="171" y="40"/>
                  </a:cubicBezTo>
                  <a:cubicBezTo>
                    <a:pt x="170" y="40"/>
                    <a:pt x="170" y="40"/>
                    <a:pt x="170" y="40"/>
                  </a:cubicBezTo>
                  <a:cubicBezTo>
                    <a:pt x="156" y="33"/>
                    <a:pt x="139" y="27"/>
                    <a:pt x="121" y="24"/>
                  </a:cubicBezTo>
                  <a:cubicBezTo>
                    <a:pt x="108" y="22"/>
                    <a:pt x="95" y="20"/>
                    <a:pt x="82" y="20"/>
                  </a:cubicBezTo>
                  <a:cubicBezTo>
                    <a:pt x="64" y="20"/>
                    <a:pt x="48" y="23"/>
                    <a:pt x="36"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2" name="Freeform 143"/>
            <p:cNvSpPr>
              <a:spLocks noEditPoints="1"/>
            </p:cNvSpPr>
            <p:nvPr/>
          </p:nvSpPr>
          <p:spPr bwMode="auto">
            <a:xfrm>
              <a:off x="8894258" y="2042665"/>
              <a:ext cx="219627" cy="74419"/>
            </a:xfrm>
            <a:custGeom>
              <a:avLst/>
              <a:gdLst>
                <a:gd name="T0" fmla="*/ 29 w 230"/>
                <a:gd name="T1" fmla="*/ 78 h 78"/>
                <a:gd name="T2" fmla="*/ 10 w 230"/>
                <a:gd name="T3" fmla="*/ 78 h 78"/>
                <a:gd name="T4" fmla="*/ 2 w 230"/>
                <a:gd name="T5" fmla="*/ 74 h 78"/>
                <a:gd name="T6" fmla="*/ 1 w 230"/>
                <a:gd name="T7" fmla="*/ 64 h 78"/>
                <a:gd name="T8" fmla="*/ 52 w 230"/>
                <a:gd name="T9" fmla="*/ 21 h 78"/>
                <a:gd name="T10" fmla="*/ 53 w 230"/>
                <a:gd name="T11" fmla="*/ 21 h 78"/>
                <a:gd name="T12" fmla="*/ 106 w 230"/>
                <a:gd name="T13" fmla="*/ 5 h 78"/>
                <a:gd name="T14" fmla="*/ 148 w 230"/>
                <a:gd name="T15" fmla="*/ 0 h 78"/>
                <a:gd name="T16" fmla="*/ 228 w 230"/>
                <a:gd name="T17" fmla="*/ 27 h 78"/>
                <a:gd name="T18" fmla="*/ 229 w 230"/>
                <a:gd name="T19" fmla="*/ 37 h 78"/>
                <a:gd name="T20" fmla="*/ 222 w 230"/>
                <a:gd name="T21" fmla="*/ 43 h 78"/>
                <a:gd name="T22" fmla="*/ 30 w 230"/>
                <a:gd name="T23" fmla="*/ 78 h 78"/>
                <a:gd name="T24" fmla="*/ 29 w 230"/>
                <a:gd name="T25" fmla="*/ 78 h 78"/>
                <a:gd name="T26" fmla="*/ 61 w 230"/>
                <a:gd name="T27" fmla="*/ 39 h 78"/>
                <a:gd name="T28" fmla="*/ 60 w 230"/>
                <a:gd name="T29" fmla="*/ 40 h 78"/>
                <a:gd name="T30" fmla="*/ 31 w 230"/>
                <a:gd name="T31" fmla="*/ 58 h 78"/>
                <a:gd name="T32" fmla="*/ 194 w 230"/>
                <a:gd name="T33" fmla="*/ 28 h 78"/>
                <a:gd name="T34" fmla="*/ 148 w 230"/>
                <a:gd name="T35" fmla="*/ 20 h 78"/>
                <a:gd name="T36" fmla="*/ 109 w 230"/>
                <a:gd name="T37" fmla="*/ 24 h 78"/>
                <a:gd name="T38" fmla="*/ 61 w 230"/>
                <a:gd name="T39" fmla="*/ 39 h 78"/>
                <a:gd name="T40" fmla="*/ 61 w 230"/>
                <a:gd name="T41"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78">
                  <a:moveTo>
                    <a:pt x="29" y="78"/>
                  </a:moveTo>
                  <a:cubicBezTo>
                    <a:pt x="10" y="78"/>
                    <a:pt x="10" y="78"/>
                    <a:pt x="10" y="78"/>
                  </a:cubicBezTo>
                  <a:cubicBezTo>
                    <a:pt x="7" y="78"/>
                    <a:pt x="4" y="77"/>
                    <a:pt x="2" y="74"/>
                  </a:cubicBezTo>
                  <a:cubicBezTo>
                    <a:pt x="0" y="71"/>
                    <a:pt x="0" y="67"/>
                    <a:pt x="1" y="64"/>
                  </a:cubicBezTo>
                  <a:cubicBezTo>
                    <a:pt x="8" y="48"/>
                    <a:pt x="26" y="33"/>
                    <a:pt x="52" y="21"/>
                  </a:cubicBezTo>
                  <a:cubicBezTo>
                    <a:pt x="52" y="21"/>
                    <a:pt x="52" y="21"/>
                    <a:pt x="53" y="21"/>
                  </a:cubicBezTo>
                  <a:cubicBezTo>
                    <a:pt x="68" y="14"/>
                    <a:pt x="87" y="8"/>
                    <a:pt x="106" y="5"/>
                  </a:cubicBezTo>
                  <a:cubicBezTo>
                    <a:pt x="120" y="2"/>
                    <a:pt x="135" y="0"/>
                    <a:pt x="148" y="0"/>
                  </a:cubicBezTo>
                  <a:cubicBezTo>
                    <a:pt x="186" y="0"/>
                    <a:pt x="215" y="10"/>
                    <a:pt x="228" y="27"/>
                  </a:cubicBezTo>
                  <a:cubicBezTo>
                    <a:pt x="230" y="30"/>
                    <a:pt x="230" y="33"/>
                    <a:pt x="229" y="37"/>
                  </a:cubicBezTo>
                  <a:cubicBezTo>
                    <a:pt x="228" y="40"/>
                    <a:pt x="225" y="42"/>
                    <a:pt x="222" y="43"/>
                  </a:cubicBezTo>
                  <a:cubicBezTo>
                    <a:pt x="30" y="78"/>
                    <a:pt x="30" y="78"/>
                    <a:pt x="30" y="78"/>
                  </a:cubicBezTo>
                  <a:cubicBezTo>
                    <a:pt x="30" y="78"/>
                    <a:pt x="29" y="78"/>
                    <a:pt x="29" y="78"/>
                  </a:cubicBezTo>
                  <a:close/>
                  <a:moveTo>
                    <a:pt x="61" y="39"/>
                  </a:moveTo>
                  <a:cubicBezTo>
                    <a:pt x="60" y="39"/>
                    <a:pt x="60" y="40"/>
                    <a:pt x="60" y="40"/>
                  </a:cubicBezTo>
                  <a:cubicBezTo>
                    <a:pt x="48" y="45"/>
                    <a:pt x="38" y="51"/>
                    <a:pt x="31" y="58"/>
                  </a:cubicBezTo>
                  <a:cubicBezTo>
                    <a:pt x="194" y="28"/>
                    <a:pt x="194" y="28"/>
                    <a:pt x="194" y="28"/>
                  </a:cubicBezTo>
                  <a:cubicBezTo>
                    <a:pt x="183" y="23"/>
                    <a:pt x="167" y="20"/>
                    <a:pt x="148" y="20"/>
                  </a:cubicBezTo>
                  <a:cubicBezTo>
                    <a:pt x="136" y="20"/>
                    <a:pt x="123" y="22"/>
                    <a:pt x="109" y="24"/>
                  </a:cubicBezTo>
                  <a:cubicBezTo>
                    <a:pt x="92" y="27"/>
                    <a:pt x="75" y="33"/>
                    <a:pt x="61" y="39"/>
                  </a:cubicBezTo>
                  <a:cubicBezTo>
                    <a:pt x="61" y="39"/>
                    <a:pt x="61" y="39"/>
                    <a:pt x="61"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3" name="Freeform 144"/>
            <p:cNvSpPr>
              <a:spLocks/>
            </p:cNvSpPr>
            <p:nvPr/>
          </p:nvSpPr>
          <p:spPr bwMode="auto">
            <a:xfrm>
              <a:off x="8867032" y="2385719"/>
              <a:ext cx="24504" cy="19966"/>
            </a:xfrm>
            <a:custGeom>
              <a:avLst/>
              <a:gdLst>
                <a:gd name="T0" fmla="*/ 15 w 25"/>
                <a:gd name="T1" fmla="*/ 21 h 21"/>
                <a:gd name="T2" fmla="*/ 15 w 25"/>
                <a:gd name="T3" fmla="*/ 21 h 21"/>
                <a:gd name="T4" fmla="*/ 10 w 25"/>
                <a:gd name="T5" fmla="*/ 21 h 21"/>
                <a:gd name="T6" fmla="*/ 0 w 25"/>
                <a:gd name="T7" fmla="*/ 11 h 21"/>
                <a:gd name="T8" fmla="*/ 0 w 25"/>
                <a:gd name="T9" fmla="*/ 10 h 21"/>
                <a:gd name="T10" fmla="*/ 4 w 25"/>
                <a:gd name="T11" fmla="*/ 3 h 21"/>
                <a:gd name="T12" fmla="*/ 12 w 25"/>
                <a:gd name="T13" fmla="*/ 1 h 21"/>
                <a:gd name="T14" fmla="*/ 17 w 25"/>
                <a:gd name="T15" fmla="*/ 1 h 21"/>
                <a:gd name="T16" fmla="*/ 25 w 25"/>
                <a:gd name="T17" fmla="*/ 11 h 21"/>
                <a:gd name="T18" fmla="*/ 15 w 25"/>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1">
                  <a:moveTo>
                    <a:pt x="15" y="21"/>
                  </a:moveTo>
                  <a:cubicBezTo>
                    <a:pt x="15" y="21"/>
                    <a:pt x="15" y="21"/>
                    <a:pt x="15" y="21"/>
                  </a:cubicBezTo>
                  <a:cubicBezTo>
                    <a:pt x="10" y="21"/>
                    <a:pt x="10" y="21"/>
                    <a:pt x="10" y="21"/>
                  </a:cubicBezTo>
                  <a:cubicBezTo>
                    <a:pt x="5" y="21"/>
                    <a:pt x="0" y="17"/>
                    <a:pt x="0" y="11"/>
                  </a:cubicBezTo>
                  <a:cubicBezTo>
                    <a:pt x="0" y="10"/>
                    <a:pt x="0" y="10"/>
                    <a:pt x="0" y="10"/>
                  </a:cubicBezTo>
                  <a:cubicBezTo>
                    <a:pt x="0" y="7"/>
                    <a:pt x="1" y="5"/>
                    <a:pt x="4" y="3"/>
                  </a:cubicBezTo>
                  <a:cubicBezTo>
                    <a:pt x="6" y="1"/>
                    <a:pt x="9" y="0"/>
                    <a:pt x="12" y="1"/>
                  </a:cubicBezTo>
                  <a:cubicBezTo>
                    <a:pt x="17" y="1"/>
                    <a:pt x="17" y="1"/>
                    <a:pt x="17" y="1"/>
                  </a:cubicBezTo>
                  <a:cubicBezTo>
                    <a:pt x="22" y="2"/>
                    <a:pt x="25" y="6"/>
                    <a:pt x="25" y="11"/>
                  </a:cubicBezTo>
                  <a:cubicBezTo>
                    <a:pt x="25" y="17"/>
                    <a:pt x="21" y="21"/>
                    <a:pt x="15"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4" name="Freeform 145"/>
            <p:cNvSpPr>
              <a:spLocks/>
            </p:cNvSpPr>
            <p:nvPr/>
          </p:nvSpPr>
          <p:spPr bwMode="auto">
            <a:xfrm>
              <a:off x="8911502" y="2385719"/>
              <a:ext cx="24504" cy="19966"/>
            </a:xfrm>
            <a:custGeom>
              <a:avLst/>
              <a:gdLst>
                <a:gd name="T0" fmla="*/ 16 w 26"/>
                <a:gd name="T1" fmla="*/ 21 h 21"/>
                <a:gd name="T2" fmla="*/ 11 w 26"/>
                <a:gd name="T3" fmla="*/ 21 h 21"/>
                <a:gd name="T4" fmla="*/ 1 w 26"/>
                <a:gd name="T5" fmla="*/ 12 h 21"/>
                <a:gd name="T6" fmla="*/ 9 w 26"/>
                <a:gd name="T7" fmla="*/ 1 h 21"/>
                <a:gd name="T8" fmla="*/ 14 w 26"/>
                <a:gd name="T9" fmla="*/ 0 h 21"/>
                <a:gd name="T10" fmla="*/ 22 w 26"/>
                <a:gd name="T11" fmla="*/ 3 h 21"/>
                <a:gd name="T12" fmla="*/ 26 w 26"/>
                <a:gd name="T13" fmla="*/ 10 h 21"/>
                <a:gd name="T14" fmla="*/ 26 w 26"/>
                <a:gd name="T15" fmla="*/ 11 h 21"/>
                <a:gd name="T16" fmla="*/ 16 w 26"/>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1">
                  <a:moveTo>
                    <a:pt x="16" y="21"/>
                  </a:moveTo>
                  <a:cubicBezTo>
                    <a:pt x="11" y="21"/>
                    <a:pt x="11" y="21"/>
                    <a:pt x="11" y="21"/>
                  </a:cubicBezTo>
                  <a:cubicBezTo>
                    <a:pt x="6" y="21"/>
                    <a:pt x="1" y="17"/>
                    <a:pt x="1" y="12"/>
                  </a:cubicBezTo>
                  <a:cubicBezTo>
                    <a:pt x="0" y="7"/>
                    <a:pt x="4" y="2"/>
                    <a:pt x="9" y="1"/>
                  </a:cubicBezTo>
                  <a:cubicBezTo>
                    <a:pt x="14" y="0"/>
                    <a:pt x="14" y="0"/>
                    <a:pt x="14" y="0"/>
                  </a:cubicBezTo>
                  <a:cubicBezTo>
                    <a:pt x="17" y="0"/>
                    <a:pt x="20" y="1"/>
                    <a:pt x="22" y="3"/>
                  </a:cubicBezTo>
                  <a:cubicBezTo>
                    <a:pt x="25" y="5"/>
                    <a:pt x="26" y="7"/>
                    <a:pt x="26" y="10"/>
                  </a:cubicBezTo>
                  <a:cubicBezTo>
                    <a:pt x="26" y="11"/>
                    <a:pt x="26" y="11"/>
                    <a:pt x="26" y="11"/>
                  </a:cubicBezTo>
                  <a:cubicBezTo>
                    <a:pt x="26" y="17"/>
                    <a:pt x="21" y="21"/>
                    <a:pt x="16"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5" name="Freeform 146"/>
            <p:cNvSpPr>
              <a:spLocks noEditPoints="1"/>
            </p:cNvSpPr>
            <p:nvPr/>
          </p:nvSpPr>
          <p:spPr bwMode="auto">
            <a:xfrm>
              <a:off x="8871570" y="2098026"/>
              <a:ext cx="59898" cy="307660"/>
            </a:xfrm>
            <a:custGeom>
              <a:avLst/>
              <a:gdLst>
                <a:gd name="T0" fmla="*/ 52 w 62"/>
                <a:gd name="T1" fmla="*/ 321 h 321"/>
                <a:gd name="T2" fmla="*/ 10 w 62"/>
                <a:gd name="T3" fmla="*/ 321 h 321"/>
                <a:gd name="T4" fmla="*/ 0 w 62"/>
                <a:gd name="T5" fmla="*/ 311 h 321"/>
                <a:gd name="T6" fmla="*/ 0 w 62"/>
                <a:gd name="T7" fmla="*/ 10 h 321"/>
                <a:gd name="T8" fmla="*/ 10 w 62"/>
                <a:gd name="T9" fmla="*/ 0 h 321"/>
                <a:gd name="T10" fmla="*/ 52 w 62"/>
                <a:gd name="T11" fmla="*/ 0 h 321"/>
                <a:gd name="T12" fmla="*/ 62 w 62"/>
                <a:gd name="T13" fmla="*/ 10 h 321"/>
                <a:gd name="T14" fmla="*/ 62 w 62"/>
                <a:gd name="T15" fmla="*/ 311 h 321"/>
                <a:gd name="T16" fmla="*/ 52 w 62"/>
                <a:gd name="T17" fmla="*/ 321 h 321"/>
                <a:gd name="T18" fmla="*/ 20 w 62"/>
                <a:gd name="T19" fmla="*/ 301 h 321"/>
                <a:gd name="T20" fmla="*/ 42 w 62"/>
                <a:gd name="T21" fmla="*/ 301 h 321"/>
                <a:gd name="T22" fmla="*/ 42 w 62"/>
                <a:gd name="T23" fmla="*/ 20 h 321"/>
                <a:gd name="T24" fmla="*/ 20 w 62"/>
                <a:gd name="T25" fmla="*/ 20 h 321"/>
                <a:gd name="T26" fmla="*/ 20 w 62"/>
                <a:gd name="T27" fmla="*/ 30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321">
                  <a:moveTo>
                    <a:pt x="52" y="321"/>
                  </a:moveTo>
                  <a:cubicBezTo>
                    <a:pt x="10" y="321"/>
                    <a:pt x="10" y="321"/>
                    <a:pt x="10" y="321"/>
                  </a:cubicBezTo>
                  <a:cubicBezTo>
                    <a:pt x="5" y="321"/>
                    <a:pt x="0" y="317"/>
                    <a:pt x="0" y="311"/>
                  </a:cubicBezTo>
                  <a:cubicBezTo>
                    <a:pt x="0" y="10"/>
                    <a:pt x="0" y="10"/>
                    <a:pt x="0" y="10"/>
                  </a:cubicBezTo>
                  <a:cubicBezTo>
                    <a:pt x="0" y="5"/>
                    <a:pt x="5" y="0"/>
                    <a:pt x="10" y="0"/>
                  </a:cubicBezTo>
                  <a:cubicBezTo>
                    <a:pt x="52" y="0"/>
                    <a:pt x="52" y="0"/>
                    <a:pt x="52" y="0"/>
                  </a:cubicBezTo>
                  <a:cubicBezTo>
                    <a:pt x="57" y="0"/>
                    <a:pt x="62" y="5"/>
                    <a:pt x="62" y="10"/>
                  </a:cubicBezTo>
                  <a:cubicBezTo>
                    <a:pt x="62" y="311"/>
                    <a:pt x="62" y="311"/>
                    <a:pt x="62" y="311"/>
                  </a:cubicBezTo>
                  <a:cubicBezTo>
                    <a:pt x="62" y="317"/>
                    <a:pt x="57" y="321"/>
                    <a:pt x="52" y="321"/>
                  </a:cubicBezTo>
                  <a:close/>
                  <a:moveTo>
                    <a:pt x="20" y="301"/>
                  </a:moveTo>
                  <a:cubicBezTo>
                    <a:pt x="42" y="301"/>
                    <a:pt x="42" y="301"/>
                    <a:pt x="42" y="301"/>
                  </a:cubicBezTo>
                  <a:cubicBezTo>
                    <a:pt x="42" y="20"/>
                    <a:pt x="42" y="20"/>
                    <a:pt x="42" y="20"/>
                  </a:cubicBezTo>
                  <a:cubicBezTo>
                    <a:pt x="20" y="20"/>
                    <a:pt x="20" y="20"/>
                    <a:pt x="20" y="20"/>
                  </a:cubicBezTo>
                  <a:lnTo>
                    <a:pt x="20" y="3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6" name="Freeform 147"/>
            <p:cNvSpPr>
              <a:spLocks noEditPoints="1"/>
            </p:cNvSpPr>
            <p:nvPr/>
          </p:nvSpPr>
          <p:spPr bwMode="auto">
            <a:xfrm>
              <a:off x="8674631" y="2061724"/>
              <a:ext cx="216905" cy="343962"/>
            </a:xfrm>
            <a:custGeom>
              <a:avLst/>
              <a:gdLst>
                <a:gd name="T0" fmla="*/ 215 w 226"/>
                <a:gd name="T1" fmla="*/ 359 h 359"/>
                <a:gd name="T2" fmla="*/ 209 w 226"/>
                <a:gd name="T3" fmla="*/ 358 h 359"/>
                <a:gd name="T4" fmla="*/ 0 w 226"/>
                <a:gd name="T5" fmla="*/ 311 h 359"/>
                <a:gd name="T6" fmla="*/ 7 w 226"/>
                <a:gd name="T7" fmla="*/ 248 h 359"/>
                <a:gd name="T8" fmla="*/ 39 w 226"/>
                <a:gd name="T9" fmla="*/ 235 h 359"/>
                <a:gd name="T10" fmla="*/ 38 w 226"/>
                <a:gd name="T11" fmla="*/ 232 h 359"/>
                <a:gd name="T12" fmla="*/ 38 w 226"/>
                <a:gd name="T13" fmla="*/ 232 h 359"/>
                <a:gd name="T14" fmla="*/ 37 w 226"/>
                <a:gd name="T15" fmla="*/ 231 h 359"/>
                <a:gd name="T16" fmla="*/ 35 w 226"/>
                <a:gd name="T17" fmla="*/ 231 h 359"/>
                <a:gd name="T18" fmla="*/ 5 w 226"/>
                <a:gd name="T19" fmla="*/ 238 h 359"/>
                <a:gd name="T20" fmla="*/ 0 w 226"/>
                <a:gd name="T21" fmla="*/ 227 h 359"/>
                <a:gd name="T22" fmla="*/ 45 w 226"/>
                <a:gd name="T23" fmla="*/ 202 h 359"/>
                <a:gd name="T24" fmla="*/ 46 w 226"/>
                <a:gd name="T25" fmla="*/ 201 h 359"/>
                <a:gd name="T26" fmla="*/ 46 w 226"/>
                <a:gd name="T27" fmla="*/ 201 h 359"/>
                <a:gd name="T28" fmla="*/ 47 w 226"/>
                <a:gd name="T29" fmla="*/ 198 h 359"/>
                <a:gd name="T30" fmla="*/ 46 w 226"/>
                <a:gd name="T31" fmla="*/ 197 h 359"/>
                <a:gd name="T32" fmla="*/ 46 w 226"/>
                <a:gd name="T33" fmla="*/ 197 h 359"/>
                <a:gd name="T34" fmla="*/ 45 w 226"/>
                <a:gd name="T35" fmla="*/ 196 h 359"/>
                <a:gd name="T36" fmla="*/ 45 w 226"/>
                <a:gd name="T37" fmla="*/ 196 h 359"/>
                <a:gd name="T38" fmla="*/ 35 w 226"/>
                <a:gd name="T39" fmla="*/ 188 h 359"/>
                <a:gd name="T40" fmla="*/ 49 w 226"/>
                <a:gd name="T41" fmla="*/ 174 h 359"/>
                <a:gd name="T42" fmla="*/ 49 w 226"/>
                <a:gd name="T43" fmla="*/ 173 h 359"/>
                <a:gd name="T44" fmla="*/ 49 w 226"/>
                <a:gd name="T45" fmla="*/ 173 h 359"/>
                <a:gd name="T46" fmla="*/ 50 w 226"/>
                <a:gd name="T47" fmla="*/ 172 h 359"/>
                <a:gd name="T48" fmla="*/ 51 w 226"/>
                <a:gd name="T49" fmla="*/ 171 h 359"/>
                <a:gd name="T50" fmla="*/ 47 w 226"/>
                <a:gd name="T51" fmla="*/ 168 h 359"/>
                <a:gd name="T52" fmla="*/ 36 w 226"/>
                <a:gd name="T53" fmla="*/ 154 h 359"/>
                <a:gd name="T54" fmla="*/ 33 w 226"/>
                <a:gd name="T55" fmla="*/ 150 h 359"/>
                <a:gd name="T56" fmla="*/ 5 w 226"/>
                <a:gd name="T57" fmla="*/ 156 h 359"/>
                <a:gd name="T58" fmla="*/ 0 w 226"/>
                <a:gd name="T59" fmla="*/ 10 h 359"/>
                <a:gd name="T60" fmla="*/ 12 w 226"/>
                <a:gd name="T61" fmla="*/ 0 h 359"/>
                <a:gd name="T62" fmla="*/ 226 w 226"/>
                <a:gd name="T63" fmla="*/ 48 h 359"/>
                <a:gd name="T64" fmla="*/ 223 w 226"/>
                <a:gd name="T65" fmla="*/ 357 h 359"/>
                <a:gd name="T66" fmla="*/ 20 w 226"/>
                <a:gd name="T67" fmla="*/ 303 h 359"/>
                <a:gd name="T68" fmla="*/ 206 w 226"/>
                <a:gd name="T69" fmla="*/ 57 h 359"/>
                <a:gd name="T70" fmla="*/ 20 w 226"/>
                <a:gd name="T71" fmla="*/ 133 h 359"/>
                <a:gd name="T72" fmla="*/ 34 w 226"/>
                <a:gd name="T73" fmla="*/ 129 h 359"/>
                <a:gd name="T74" fmla="*/ 56 w 226"/>
                <a:gd name="T75" fmla="*/ 150 h 359"/>
                <a:gd name="T76" fmla="*/ 71 w 226"/>
                <a:gd name="T77" fmla="*/ 171 h 359"/>
                <a:gd name="T78" fmla="*/ 70 w 226"/>
                <a:gd name="T79" fmla="*/ 174 h 359"/>
                <a:gd name="T80" fmla="*/ 69 w 226"/>
                <a:gd name="T81" fmla="*/ 179 h 359"/>
                <a:gd name="T82" fmla="*/ 64 w 226"/>
                <a:gd name="T83" fmla="*/ 187 h 359"/>
                <a:gd name="T84" fmla="*/ 64 w 226"/>
                <a:gd name="T85" fmla="*/ 188 h 359"/>
                <a:gd name="T86" fmla="*/ 65 w 226"/>
                <a:gd name="T87" fmla="*/ 190 h 359"/>
                <a:gd name="T88" fmla="*/ 61 w 226"/>
                <a:gd name="T89" fmla="*/ 214 h 359"/>
                <a:gd name="T90" fmla="*/ 58 w 226"/>
                <a:gd name="T91" fmla="*/ 217 h 359"/>
                <a:gd name="T92" fmla="*/ 55 w 226"/>
                <a:gd name="T93" fmla="*/ 219 h 359"/>
                <a:gd name="T94" fmla="*/ 54 w 226"/>
                <a:gd name="T95" fmla="*/ 220 h 359"/>
                <a:gd name="T96" fmla="*/ 58 w 226"/>
                <a:gd name="T97" fmla="*/ 227 h 359"/>
                <a:gd name="T98" fmla="*/ 44 w 226"/>
                <a:gd name="T99" fmla="*/ 256 h 359"/>
                <a:gd name="T100" fmla="*/ 20 w 226"/>
                <a:gd name="T101" fmla="*/ 303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359">
                  <a:moveTo>
                    <a:pt x="216" y="359"/>
                  </a:moveTo>
                  <a:cubicBezTo>
                    <a:pt x="216" y="359"/>
                    <a:pt x="215" y="359"/>
                    <a:pt x="215" y="359"/>
                  </a:cubicBezTo>
                  <a:cubicBezTo>
                    <a:pt x="210" y="358"/>
                    <a:pt x="210" y="358"/>
                    <a:pt x="210" y="358"/>
                  </a:cubicBezTo>
                  <a:cubicBezTo>
                    <a:pt x="210" y="358"/>
                    <a:pt x="209" y="358"/>
                    <a:pt x="209" y="358"/>
                  </a:cubicBezTo>
                  <a:cubicBezTo>
                    <a:pt x="8" y="321"/>
                    <a:pt x="8" y="321"/>
                    <a:pt x="8" y="321"/>
                  </a:cubicBezTo>
                  <a:cubicBezTo>
                    <a:pt x="4" y="320"/>
                    <a:pt x="0" y="316"/>
                    <a:pt x="0" y="311"/>
                  </a:cubicBezTo>
                  <a:cubicBezTo>
                    <a:pt x="0" y="257"/>
                    <a:pt x="0" y="257"/>
                    <a:pt x="0" y="257"/>
                  </a:cubicBezTo>
                  <a:cubicBezTo>
                    <a:pt x="0" y="253"/>
                    <a:pt x="3" y="249"/>
                    <a:pt x="7" y="248"/>
                  </a:cubicBezTo>
                  <a:cubicBezTo>
                    <a:pt x="37" y="237"/>
                    <a:pt x="37" y="237"/>
                    <a:pt x="37" y="237"/>
                  </a:cubicBezTo>
                  <a:cubicBezTo>
                    <a:pt x="38" y="237"/>
                    <a:pt x="38" y="236"/>
                    <a:pt x="39" y="235"/>
                  </a:cubicBezTo>
                  <a:cubicBezTo>
                    <a:pt x="39" y="235"/>
                    <a:pt x="39" y="234"/>
                    <a:pt x="39" y="233"/>
                  </a:cubicBezTo>
                  <a:cubicBezTo>
                    <a:pt x="39" y="233"/>
                    <a:pt x="39" y="233"/>
                    <a:pt x="38" y="232"/>
                  </a:cubicBezTo>
                  <a:cubicBezTo>
                    <a:pt x="38" y="232"/>
                    <a:pt x="38" y="232"/>
                    <a:pt x="38" y="232"/>
                  </a:cubicBezTo>
                  <a:cubicBezTo>
                    <a:pt x="38" y="232"/>
                    <a:pt x="38" y="232"/>
                    <a:pt x="38" y="232"/>
                  </a:cubicBezTo>
                  <a:cubicBezTo>
                    <a:pt x="38" y="232"/>
                    <a:pt x="38" y="232"/>
                    <a:pt x="38" y="232"/>
                  </a:cubicBezTo>
                  <a:cubicBezTo>
                    <a:pt x="37" y="231"/>
                    <a:pt x="37" y="231"/>
                    <a:pt x="37" y="231"/>
                  </a:cubicBezTo>
                  <a:cubicBezTo>
                    <a:pt x="36" y="231"/>
                    <a:pt x="36" y="231"/>
                    <a:pt x="36" y="231"/>
                  </a:cubicBezTo>
                  <a:cubicBezTo>
                    <a:pt x="36" y="231"/>
                    <a:pt x="36" y="231"/>
                    <a:pt x="35" y="231"/>
                  </a:cubicBezTo>
                  <a:cubicBezTo>
                    <a:pt x="14" y="239"/>
                    <a:pt x="14" y="239"/>
                    <a:pt x="14" y="239"/>
                  </a:cubicBezTo>
                  <a:cubicBezTo>
                    <a:pt x="11" y="240"/>
                    <a:pt x="7" y="240"/>
                    <a:pt x="5" y="238"/>
                  </a:cubicBezTo>
                  <a:cubicBezTo>
                    <a:pt x="2" y="236"/>
                    <a:pt x="0" y="233"/>
                    <a:pt x="0" y="230"/>
                  </a:cubicBezTo>
                  <a:cubicBezTo>
                    <a:pt x="0" y="227"/>
                    <a:pt x="0" y="227"/>
                    <a:pt x="0" y="227"/>
                  </a:cubicBezTo>
                  <a:cubicBezTo>
                    <a:pt x="0" y="223"/>
                    <a:pt x="3" y="219"/>
                    <a:pt x="6" y="218"/>
                  </a:cubicBezTo>
                  <a:cubicBezTo>
                    <a:pt x="45" y="202"/>
                    <a:pt x="45" y="202"/>
                    <a:pt x="45" y="202"/>
                  </a:cubicBezTo>
                  <a:cubicBezTo>
                    <a:pt x="45" y="202"/>
                    <a:pt x="45" y="201"/>
                    <a:pt x="45" y="201"/>
                  </a:cubicBezTo>
                  <a:cubicBezTo>
                    <a:pt x="45" y="201"/>
                    <a:pt x="45" y="201"/>
                    <a:pt x="46" y="201"/>
                  </a:cubicBezTo>
                  <a:cubicBezTo>
                    <a:pt x="46" y="201"/>
                    <a:pt x="46" y="201"/>
                    <a:pt x="46" y="201"/>
                  </a:cubicBezTo>
                  <a:cubicBezTo>
                    <a:pt x="46" y="201"/>
                    <a:pt x="46" y="201"/>
                    <a:pt x="46" y="201"/>
                  </a:cubicBezTo>
                  <a:cubicBezTo>
                    <a:pt x="46" y="200"/>
                    <a:pt x="46" y="200"/>
                    <a:pt x="46" y="200"/>
                  </a:cubicBezTo>
                  <a:cubicBezTo>
                    <a:pt x="46" y="200"/>
                    <a:pt x="47" y="199"/>
                    <a:pt x="47" y="198"/>
                  </a:cubicBezTo>
                  <a:cubicBezTo>
                    <a:pt x="47" y="198"/>
                    <a:pt x="47" y="198"/>
                    <a:pt x="46" y="197"/>
                  </a:cubicBezTo>
                  <a:cubicBezTo>
                    <a:pt x="46" y="197"/>
                    <a:pt x="46" y="197"/>
                    <a:pt x="46" y="197"/>
                  </a:cubicBezTo>
                  <a:cubicBezTo>
                    <a:pt x="46" y="197"/>
                    <a:pt x="46" y="197"/>
                    <a:pt x="46" y="197"/>
                  </a:cubicBezTo>
                  <a:cubicBezTo>
                    <a:pt x="46" y="197"/>
                    <a:pt x="46" y="197"/>
                    <a:pt x="46" y="197"/>
                  </a:cubicBezTo>
                  <a:cubicBezTo>
                    <a:pt x="46" y="197"/>
                    <a:pt x="46" y="197"/>
                    <a:pt x="46" y="197"/>
                  </a:cubicBezTo>
                  <a:cubicBezTo>
                    <a:pt x="46" y="197"/>
                    <a:pt x="46" y="196"/>
                    <a:pt x="45" y="196"/>
                  </a:cubicBezTo>
                  <a:cubicBezTo>
                    <a:pt x="45" y="196"/>
                    <a:pt x="45" y="196"/>
                    <a:pt x="45" y="196"/>
                  </a:cubicBezTo>
                  <a:cubicBezTo>
                    <a:pt x="45" y="196"/>
                    <a:pt x="45" y="196"/>
                    <a:pt x="45" y="196"/>
                  </a:cubicBezTo>
                  <a:cubicBezTo>
                    <a:pt x="44" y="196"/>
                    <a:pt x="44" y="196"/>
                    <a:pt x="44" y="196"/>
                  </a:cubicBezTo>
                  <a:cubicBezTo>
                    <a:pt x="40" y="196"/>
                    <a:pt x="36" y="192"/>
                    <a:pt x="35" y="188"/>
                  </a:cubicBezTo>
                  <a:cubicBezTo>
                    <a:pt x="34" y="183"/>
                    <a:pt x="37" y="179"/>
                    <a:pt x="41" y="177"/>
                  </a:cubicBezTo>
                  <a:cubicBezTo>
                    <a:pt x="49" y="174"/>
                    <a:pt x="49" y="174"/>
                    <a:pt x="49" y="174"/>
                  </a:cubicBezTo>
                  <a:cubicBezTo>
                    <a:pt x="49" y="173"/>
                    <a:pt x="49" y="173"/>
                    <a:pt x="49" y="173"/>
                  </a:cubicBezTo>
                  <a:cubicBezTo>
                    <a:pt x="49" y="173"/>
                    <a:pt x="49" y="173"/>
                    <a:pt x="49" y="173"/>
                  </a:cubicBezTo>
                  <a:cubicBezTo>
                    <a:pt x="49" y="173"/>
                    <a:pt x="49" y="173"/>
                    <a:pt x="49" y="173"/>
                  </a:cubicBezTo>
                  <a:cubicBezTo>
                    <a:pt x="49" y="173"/>
                    <a:pt x="49" y="173"/>
                    <a:pt x="49" y="173"/>
                  </a:cubicBezTo>
                  <a:cubicBezTo>
                    <a:pt x="50" y="173"/>
                    <a:pt x="50" y="173"/>
                    <a:pt x="50" y="173"/>
                  </a:cubicBezTo>
                  <a:cubicBezTo>
                    <a:pt x="50" y="173"/>
                    <a:pt x="50" y="172"/>
                    <a:pt x="50" y="172"/>
                  </a:cubicBezTo>
                  <a:cubicBezTo>
                    <a:pt x="50" y="172"/>
                    <a:pt x="51" y="172"/>
                    <a:pt x="51" y="171"/>
                  </a:cubicBezTo>
                  <a:cubicBezTo>
                    <a:pt x="51" y="171"/>
                    <a:pt x="51" y="171"/>
                    <a:pt x="51" y="171"/>
                  </a:cubicBezTo>
                  <a:cubicBezTo>
                    <a:pt x="51" y="170"/>
                    <a:pt x="51" y="170"/>
                    <a:pt x="50" y="170"/>
                  </a:cubicBezTo>
                  <a:cubicBezTo>
                    <a:pt x="50" y="168"/>
                    <a:pt x="48" y="168"/>
                    <a:pt x="47" y="168"/>
                  </a:cubicBezTo>
                  <a:cubicBezTo>
                    <a:pt x="43" y="169"/>
                    <a:pt x="40" y="167"/>
                    <a:pt x="37" y="164"/>
                  </a:cubicBezTo>
                  <a:cubicBezTo>
                    <a:pt x="35" y="161"/>
                    <a:pt x="34" y="157"/>
                    <a:pt x="36" y="154"/>
                  </a:cubicBezTo>
                  <a:cubicBezTo>
                    <a:pt x="36" y="153"/>
                    <a:pt x="37" y="152"/>
                    <a:pt x="36" y="151"/>
                  </a:cubicBezTo>
                  <a:cubicBezTo>
                    <a:pt x="36" y="149"/>
                    <a:pt x="34" y="149"/>
                    <a:pt x="33" y="150"/>
                  </a:cubicBezTo>
                  <a:cubicBezTo>
                    <a:pt x="14" y="157"/>
                    <a:pt x="14" y="157"/>
                    <a:pt x="14" y="157"/>
                  </a:cubicBezTo>
                  <a:cubicBezTo>
                    <a:pt x="11" y="159"/>
                    <a:pt x="8" y="158"/>
                    <a:pt x="5" y="156"/>
                  </a:cubicBezTo>
                  <a:cubicBezTo>
                    <a:pt x="2" y="155"/>
                    <a:pt x="0" y="151"/>
                    <a:pt x="0" y="148"/>
                  </a:cubicBezTo>
                  <a:cubicBezTo>
                    <a:pt x="0" y="10"/>
                    <a:pt x="0" y="10"/>
                    <a:pt x="0" y="10"/>
                  </a:cubicBezTo>
                  <a:cubicBezTo>
                    <a:pt x="0" y="7"/>
                    <a:pt x="2" y="5"/>
                    <a:pt x="4" y="3"/>
                  </a:cubicBezTo>
                  <a:cubicBezTo>
                    <a:pt x="6" y="1"/>
                    <a:pt x="9" y="0"/>
                    <a:pt x="12" y="0"/>
                  </a:cubicBezTo>
                  <a:cubicBezTo>
                    <a:pt x="218" y="39"/>
                    <a:pt x="218" y="39"/>
                    <a:pt x="218" y="39"/>
                  </a:cubicBezTo>
                  <a:cubicBezTo>
                    <a:pt x="223" y="39"/>
                    <a:pt x="226" y="44"/>
                    <a:pt x="226" y="48"/>
                  </a:cubicBezTo>
                  <a:cubicBezTo>
                    <a:pt x="226" y="349"/>
                    <a:pt x="226" y="349"/>
                    <a:pt x="226" y="349"/>
                  </a:cubicBezTo>
                  <a:cubicBezTo>
                    <a:pt x="226" y="352"/>
                    <a:pt x="225" y="355"/>
                    <a:pt x="223" y="357"/>
                  </a:cubicBezTo>
                  <a:cubicBezTo>
                    <a:pt x="221" y="358"/>
                    <a:pt x="219" y="359"/>
                    <a:pt x="216" y="359"/>
                  </a:cubicBezTo>
                  <a:close/>
                  <a:moveTo>
                    <a:pt x="20" y="303"/>
                  </a:moveTo>
                  <a:cubicBezTo>
                    <a:pt x="206" y="337"/>
                    <a:pt x="206" y="337"/>
                    <a:pt x="206" y="337"/>
                  </a:cubicBezTo>
                  <a:cubicBezTo>
                    <a:pt x="206" y="57"/>
                    <a:pt x="206" y="57"/>
                    <a:pt x="206" y="57"/>
                  </a:cubicBezTo>
                  <a:cubicBezTo>
                    <a:pt x="20" y="22"/>
                    <a:pt x="20" y="22"/>
                    <a:pt x="20" y="22"/>
                  </a:cubicBezTo>
                  <a:cubicBezTo>
                    <a:pt x="20" y="133"/>
                    <a:pt x="20" y="133"/>
                    <a:pt x="20" y="133"/>
                  </a:cubicBezTo>
                  <a:cubicBezTo>
                    <a:pt x="25" y="131"/>
                    <a:pt x="25" y="131"/>
                    <a:pt x="25" y="131"/>
                  </a:cubicBezTo>
                  <a:cubicBezTo>
                    <a:pt x="28" y="130"/>
                    <a:pt x="31" y="129"/>
                    <a:pt x="34" y="129"/>
                  </a:cubicBezTo>
                  <a:cubicBezTo>
                    <a:pt x="43" y="129"/>
                    <a:pt x="51" y="135"/>
                    <a:pt x="55" y="143"/>
                  </a:cubicBezTo>
                  <a:cubicBezTo>
                    <a:pt x="56" y="145"/>
                    <a:pt x="56" y="148"/>
                    <a:pt x="56" y="150"/>
                  </a:cubicBezTo>
                  <a:cubicBezTo>
                    <a:pt x="62" y="152"/>
                    <a:pt x="66" y="156"/>
                    <a:pt x="69" y="162"/>
                  </a:cubicBezTo>
                  <a:cubicBezTo>
                    <a:pt x="70" y="165"/>
                    <a:pt x="71" y="168"/>
                    <a:pt x="71" y="171"/>
                  </a:cubicBezTo>
                  <a:cubicBezTo>
                    <a:pt x="71" y="172"/>
                    <a:pt x="71" y="173"/>
                    <a:pt x="71" y="173"/>
                  </a:cubicBezTo>
                  <a:cubicBezTo>
                    <a:pt x="71" y="174"/>
                    <a:pt x="70" y="174"/>
                    <a:pt x="70" y="174"/>
                  </a:cubicBezTo>
                  <a:cubicBezTo>
                    <a:pt x="70" y="174"/>
                    <a:pt x="70" y="174"/>
                    <a:pt x="70" y="174"/>
                  </a:cubicBezTo>
                  <a:cubicBezTo>
                    <a:pt x="70" y="176"/>
                    <a:pt x="70" y="178"/>
                    <a:pt x="69" y="179"/>
                  </a:cubicBezTo>
                  <a:cubicBezTo>
                    <a:pt x="69" y="180"/>
                    <a:pt x="68" y="181"/>
                    <a:pt x="68" y="182"/>
                  </a:cubicBezTo>
                  <a:cubicBezTo>
                    <a:pt x="67" y="184"/>
                    <a:pt x="66" y="185"/>
                    <a:pt x="64" y="187"/>
                  </a:cubicBezTo>
                  <a:cubicBezTo>
                    <a:pt x="64" y="187"/>
                    <a:pt x="64" y="187"/>
                    <a:pt x="64" y="187"/>
                  </a:cubicBezTo>
                  <a:cubicBezTo>
                    <a:pt x="64" y="187"/>
                    <a:pt x="64" y="188"/>
                    <a:pt x="64" y="188"/>
                  </a:cubicBezTo>
                  <a:cubicBezTo>
                    <a:pt x="64" y="188"/>
                    <a:pt x="64" y="188"/>
                    <a:pt x="64" y="188"/>
                  </a:cubicBezTo>
                  <a:cubicBezTo>
                    <a:pt x="65" y="189"/>
                    <a:pt x="65" y="190"/>
                    <a:pt x="65" y="190"/>
                  </a:cubicBezTo>
                  <a:cubicBezTo>
                    <a:pt x="68" y="198"/>
                    <a:pt x="67" y="207"/>
                    <a:pt x="62" y="214"/>
                  </a:cubicBezTo>
                  <a:cubicBezTo>
                    <a:pt x="61" y="214"/>
                    <a:pt x="61" y="214"/>
                    <a:pt x="61" y="214"/>
                  </a:cubicBezTo>
                  <a:cubicBezTo>
                    <a:pt x="61" y="214"/>
                    <a:pt x="60" y="215"/>
                    <a:pt x="60" y="215"/>
                  </a:cubicBezTo>
                  <a:cubicBezTo>
                    <a:pt x="60" y="216"/>
                    <a:pt x="59" y="216"/>
                    <a:pt x="58" y="217"/>
                  </a:cubicBezTo>
                  <a:cubicBezTo>
                    <a:pt x="58" y="217"/>
                    <a:pt x="57" y="218"/>
                    <a:pt x="57" y="218"/>
                  </a:cubicBezTo>
                  <a:cubicBezTo>
                    <a:pt x="56" y="218"/>
                    <a:pt x="56" y="218"/>
                    <a:pt x="55" y="219"/>
                  </a:cubicBezTo>
                  <a:cubicBezTo>
                    <a:pt x="55" y="219"/>
                    <a:pt x="55" y="219"/>
                    <a:pt x="55" y="219"/>
                  </a:cubicBezTo>
                  <a:cubicBezTo>
                    <a:pt x="54" y="219"/>
                    <a:pt x="54" y="219"/>
                    <a:pt x="54" y="220"/>
                  </a:cubicBezTo>
                  <a:cubicBezTo>
                    <a:pt x="54" y="220"/>
                    <a:pt x="54" y="220"/>
                    <a:pt x="54" y="220"/>
                  </a:cubicBezTo>
                  <a:cubicBezTo>
                    <a:pt x="56" y="222"/>
                    <a:pt x="57" y="224"/>
                    <a:pt x="58" y="227"/>
                  </a:cubicBezTo>
                  <a:cubicBezTo>
                    <a:pt x="60" y="232"/>
                    <a:pt x="59" y="238"/>
                    <a:pt x="57" y="244"/>
                  </a:cubicBezTo>
                  <a:cubicBezTo>
                    <a:pt x="54" y="249"/>
                    <a:pt x="50" y="254"/>
                    <a:pt x="44" y="256"/>
                  </a:cubicBezTo>
                  <a:cubicBezTo>
                    <a:pt x="20" y="264"/>
                    <a:pt x="20" y="264"/>
                    <a:pt x="20" y="264"/>
                  </a:cubicBezTo>
                  <a:lnTo>
                    <a:pt x="20" y="3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148"/>
            <p:cNvSpPr>
              <a:spLocks noEditPoints="1"/>
            </p:cNvSpPr>
            <p:nvPr/>
          </p:nvSpPr>
          <p:spPr bwMode="auto">
            <a:xfrm>
              <a:off x="8912409" y="2061724"/>
              <a:ext cx="215997" cy="343962"/>
            </a:xfrm>
            <a:custGeom>
              <a:avLst/>
              <a:gdLst>
                <a:gd name="T0" fmla="*/ 10 w 226"/>
                <a:gd name="T1" fmla="*/ 359 h 359"/>
                <a:gd name="T2" fmla="*/ 0 w 226"/>
                <a:gd name="T3" fmla="*/ 48 h 359"/>
                <a:gd name="T4" fmla="*/ 16 w 226"/>
                <a:gd name="T5" fmla="*/ 37 h 359"/>
                <a:gd name="T6" fmla="*/ 222 w 226"/>
                <a:gd name="T7" fmla="*/ 3 h 359"/>
                <a:gd name="T8" fmla="*/ 226 w 226"/>
                <a:gd name="T9" fmla="*/ 148 h 359"/>
                <a:gd name="T10" fmla="*/ 212 w 226"/>
                <a:gd name="T11" fmla="*/ 157 h 359"/>
                <a:gd name="T12" fmla="*/ 190 w 226"/>
                <a:gd name="T13" fmla="*/ 151 h 359"/>
                <a:gd name="T14" fmla="*/ 190 w 226"/>
                <a:gd name="T15" fmla="*/ 153 h 359"/>
                <a:gd name="T16" fmla="*/ 190 w 226"/>
                <a:gd name="T17" fmla="*/ 154 h 359"/>
                <a:gd name="T18" fmla="*/ 179 w 226"/>
                <a:gd name="T19" fmla="*/ 168 h 359"/>
                <a:gd name="T20" fmla="*/ 176 w 226"/>
                <a:gd name="T21" fmla="*/ 169 h 359"/>
                <a:gd name="T22" fmla="*/ 175 w 226"/>
                <a:gd name="T23" fmla="*/ 171 h 359"/>
                <a:gd name="T24" fmla="*/ 176 w 226"/>
                <a:gd name="T25" fmla="*/ 172 h 359"/>
                <a:gd name="T26" fmla="*/ 177 w 226"/>
                <a:gd name="T27" fmla="*/ 173 h 359"/>
                <a:gd name="T28" fmla="*/ 177 w 226"/>
                <a:gd name="T29" fmla="*/ 174 h 359"/>
                <a:gd name="T30" fmla="*/ 191 w 226"/>
                <a:gd name="T31" fmla="*/ 187 h 359"/>
                <a:gd name="T32" fmla="*/ 181 w 226"/>
                <a:gd name="T33" fmla="*/ 196 h 359"/>
                <a:gd name="T34" fmla="*/ 181 w 226"/>
                <a:gd name="T35" fmla="*/ 196 h 359"/>
                <a:gd name="T36" fmla="*/ 180 w 226"/>
                <a:gd name="T37" fmla="*/ 197 h 359"/>
                <a:gd name="T38" fmla="*/ 179 w 226"/>
                <a:gd name="T39" fmla="*/ 198 h 359"/>
                <a:gd name="T40" fmla="*/ 179 w 226"/>
                <a:gd name="T41" fmla="*/ 198 h 359"/>
                <a:gd name="T42" fmla="*/ 180 w 226"/>
                <a:gd name="T43" fmla="*/ 201 h 359"/>
                <a:gd name="T44" fmla="*/ 181 w 226"/>
                <a:gd name="T45" fmla="*/ 201 h 359"/>
                <a:gd name="T46" fmla="*/ 220 w 226"/>
                <a:gd name="T47" fmla="*/ 218 h 359"/>
                <a:gd name="T48" fmla="*/ 226 w 226"/>
                <a:gd name="T49" fmla="*/ 230 h 359"/>
                <a:gd name="T50" fmla="*/ 212 w 226"/>
                <a:gd name="T51" fmla="*/ 239 h 359"/>
                <a:gd name="T52" fmla="*/ 190 w 226"/>
                <a:gd name="T53" fmla="*/ 231 h 359"/>
                <a:gd name="T54" fmla="*/ 189 w 226"/>
                <a:gd name="T55" fmla="*/ 231 h 359"/>
                <a:gd name="T56" fmla="*/ 188 w 226"/>
                <a:gd name="T57" fmla="*/ 232 h 359"/>
                <a:gd name="T58" fmla="*/ 187 w 226"/>
                <a:gd name="T59" fmla="*/ 233 h 359"/>
                <a:gd name="T60" fmla="*/ 189 w 226"/>
                <a:gd name="T61" fmla="*/ 237 h 359"/>
                <a:gd name="T62" fmla="*/ 226 w 226"/>
                <a:gd name="T63" fmla="*/ 257 h 359"/>
                <a:gd name="T64" fmla="*/ 218 w 226"/>
                <a:gd name="T65" fmla="*/ 321 h 359"/>
                <a:gd name="T66" fmla="*/ 16 w 226"/>
                <a:gd name="T67" fmla="*/ 358 h 359"/>
                <a:gd name="T68" fmla="*/ 10 w 226"/>
                <a:gd name="T69" fmla="*/ 359 h 359"/>
                <a:gd name="T70" fmla="*/ 20 w 226"/>
                <a:gd name="T71" fmla="*/ 337 h 359"/>
                <a:gd name="T72" fmla="*/ 206 w 226"/>
                <a:gd name="T73" fmla="*/ 264 h 359"/>
                <a:gd name="T74" fmla="*/ 168 w 226"/>
                <a:gd name="T75" fmla="*/ 226 h 359"/>
                <a:gd name="T76" fmla="*/ 172 w 226"/>
                <a:gd name="T77" fmla="*/ 220 h 359"/>
                <a:gd name="T78" fmla="*/ 172 w 226"/>
                <a:gd name="T79" fmla="*/ 219 h 359"/>
                <a:gd name="T80" fmla="*/ 168 w 226"/>
                <a:gd name="T81" fmla="*/ 217 h 359"/>
                <a:gd name="T82" fmla="*/ 166 w 226"/>
                <a:gd name="T83" fmla="*/ 215 h 359"/>
                <a:gd name="T84" fmla="*/ 160 w 226"/>
                <a:gd name="T85" fmla="*/ 193 h 359"/>
                <a:gd name="T86" fmla="*/ 161 w 226"/>
                <a:gd name="T87" fmla="*/ 190 h 359"/>
                <a:gd name="T88" fmla="*/ 162 w 226"/>
                <a:gd name="T89" fmla="*/ 187 h 359"/>
                <a:gd name="T90" fmla="*/ 158 w 226"/>
                <a:gd name="T91" fmla="*/ 182 h 359"/>
                <a:gd name="T92" fmla="*/ 155 w 226"/>
                <a:gd name="T93" fmla="*/ 173 h 359"/>
                <a:gd name="T94" fmla="*/ 157 w 226"/>
                <a:gd name="T95" fmla="*/ 162 h 359"/>
                <a:gd name="T96" fmla="*/ 162 w 226"/>
                <a:gd name="T97" fmla="*/ 155 h 359"/>
                <a:gd name="T98" fmla="*/ 171 w 226"/>
                <a:gd name="T99" fmla="*/ 143 h 359"/>
                <a:gd name="T100" fmla="*/ 201 w 226"/>
                <a:gd name="T101" fmla="*/ 131 h 359"/>
                <a:gd name="T102" fmla="*/ 206 w 226"/>
                <a:gd name="T103" fmla="*/ 22 h 359"/>
                <a:gd name="T104" fmla="*/ 178 w 226"/>
                <a:gd name="T105" fmla="*/ 193 h 359"/>
                <a:gd name="T106" fmla="*/ 179 w 226"/>
                <a:gd name="T107" fmla="*/ 19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 h="359">
                  <a:moveTo>
                    <a:pt x="10" y="359"/>
                  </a:moveTo>
                  <a:cubicBezTo>
                    <a:pt x="10" y="359"/>
                    <a:pt x="10" y="359"/>
                    <a:pt x="10" y="359"/>
                  </a:cubicBezTo>
                  <a:cubicBezTo>
                    <a:pt x="4" y="359"/>
                    <a:pt x="0" y="355"/>
                    <a:pt x="0" y="349"/>
                  </a:cubicBezTo>
                  <a:cubicBezTo>
                    <a:pt x="0" y="48"/>
                    <a:pt x="0" y="48"/>
                    <a:pt x="0" y="48"/>
                  </a:cubicBezTo>
                  <a:cubicBezTo>
                    <a:pt x="0" y="44"/>
                    <a:pt x="3" y="39"/>
                    <a:pt x="8" y="39"/>
                  </a:cubicBezTo>
                  <a:cubicBezTo>
                    <a:pt x="16" y="37"/>
                    <a:pt x="16" y="37"/>
                    <a:pt x="16" y="37"/>
                  </a:cubicBezTo>
                  <a:cubicBezTo>
                    <a:pt x="214" y="0"/>
                    <a:pt x="214" y="0"/>
                    <a:pt x="214" y="0"/>
                  </a:cubicBezTo>
                  <a:cubicBezTo>
                    <a:pt x="217" y="0"/>
                    <a:pt x="220" y="1"/>
                    <a:pt x="222" y="3"/>
                  </a:cubicBezTo>
                  <a:cubicBezTo>
                    <a:pt x="224" y="5"/>
                    <a:pt x="226" y="7"/>
                    <a:pt x="226" y="10"/>
                  </a:cubicBezTo>
                  <a:cubicBezTo>
                    <a:pt x="226" y="148"/>
                    <a:pt x="226" y="148"/>
                    <a:pt x="226" y="148"/>
                  </a:cubicBezTo>
                  <a:cubicBezTo>
                    <a:pt x="226" y="151"/>
                    <a:pt x="224" y="155"/>
                    <a:pt x="221" y="156"/>
                  </a:cubicBezTo>
                  <a:cubicBezTo>
                    <a:pt x="219" y="158"/>
                    <a:pt x="215" y="159"/>
                    <a:pt x="212" y="157"/>
                  </a:cubicBezTo>
                  <a:cubicBezTo>
                    <a:pt x="193" y="150"/>
                    <a:pt x="193" y="150"/>
                    <a:pt x="193" y="150"/>
                  </a:cubicBezTo>
                  <a:cubicBezTo>
                    <a:pt x="192" y="149"/>
                    <a:pt x="190" y="149"/>
                    <a:pt x="190" y="151"/>
                  </a:cubicBezTo>
                  <a:cubicBezTo>
                    <a:pt x="189" y="152"/>
                    <a:pt x="189" y="152"/>
                    <a:pt x="190" y="153"/>
                  </a:cubicBezTo>
                  <a:cubicBezTo>
                    <a:pt x="190" y="153"/>
                    <a:pt x="190" y="153"/>
                    <a:pt x="190" y="153"/>
                  </a:cubicBezTo>
                  <a:cubicBezTo>
                    <a:pt x="190" y="153"/>
                    <a:pt x="190" y="153"/>
                    <a:pt x="190" y="153"/>
                  </a:cubicBezTo>
                  <a:cubicBezTo>
                    <a:pt x="190" y="154"/>
                    <a:pt x="190" y="154"/>
                    <a:pt x="190" y="154"/>
                  </a:cubicBezTo>
                  <a:cubicBezTo>
                    <a:pt x="192" y="157"/>
                    <a:pt x="191" y="161"/>
                    <a:pt x="189" y="164"/>
                  </a:cubicBezTo>
                  <a:cubicBezTo>
                    <a:pt x="187" y="168"/>
                    <a:pt x="183" y="169"/>
                    <a:pt x="179" y="168"/>
                  </a:cubicBezTo>
                  <a:cubicBezTo>
                    <a:pt x="178" y="168"/>
                    <a:pt x="177" y="168"/>
                    <a:pt x="176" y="169"/>
                  </a:cubicBezTo>
                  <a:cubicBezTo>
                    <a:pt x="176" y="169"/>
                    <a:pt x="176" y="169"/>
                    <a:pt x="176" y="169"/>
                  </a:cubicBezTo>
                  <a:cubicBezTo>
                    <a:pt x="176" y="169"/>
                    <a:pt x="176" y="169"/>
                    <a:pt x="176" y="170"/>
                  </a:cubicBezTo>
                  <a:cubicBezTo>
                    <a:pt x="175" y="170"/>
                    <a:pt x="175" y="170"/>
                    <a:pt x="175" y="171"/>
                  </a:cubicBezTo>
                  <a:cubicBezTo>
                    <a:pt x="175" y="171"/>
                    <a:pt x="175" y="171"/>
                    <a:pt x="175" y="171"/>
                  </a:cubicBezTo>
                  <a:cubicBezTo>
                    <a:pt x="175" y="171"/>
                    <a:pt x="175" y="172"/>
                    <a:pt x="176" y="172"/>
                  </a:cubicBezTo>
                  <a:cubicBezTo>
                    <a:pt x="176" y="172"/>
                    <a:pt x="176" y="173"/>
                    <a:pt x="176" y="173"/>
                  </a:cubicBezTo>
                  <a:cubicBezTo>
                    <a:pt x="176" y="173"/>
                    <a:pt x="176" y="173"/>
                    <a:pt x="177" y="173"/>
                  </a:cubicBezTo>
                  <a:cubicBezTo>
                    <a:pt x="177" y="173"/>
                    <a:pt x="177" y="173"/>
                    <a:pt x="177" y="173"/>
                  </a:cubicBezTo>
                  <a:cubicBezTo>
                    <a:pt x="177" y="173"/>
                    <a:pt x="177" y="174"/>
                    <a:pt x="177" y="174"/>
                  </a:cubicBezTo>
                  <a:cubicBezTo>
                    <a:pt x="185" y="177"/>
                    <a:pt x="185" y="177"/>
                    <a:pt x="185" y="177"/>
                  </a:cubicBezTo>
                  <a:cubicBezTo>
                    <a:pt x="189" y="179"/>
                    <a:pt x="191" y="183"/>
                    <a:pt x="191" y="187"/>
                  </a:cubicBezTo>
                  <a:cubicBezTo>
                    <a:pt x="190" y="192"/>
                    <a:pt x="186" y="195"/>
                    <a:pt x="182" y="196"/>
                  </a:cubicBezTo>
                  <a:cubicBezTo>
                    <a:pt x="181" y="196"/>
                    <a:pt x="181" y="196"/>
                    <a:pt x="181" y="196"/>
                  </a:cubicBezTo>
                  <a:cubicBezTo>
                    <a:pt x="181" y="196"/>
                    <a:pt x="181" y="196"/>
                    <a:pt x="181" y="196"/>
                  </a:cubicBezTo>
                  <a:cubicBezTo>
                    <a:pt x="181" y="196"/>
                    <a:pt x="181" y="196"/>
                    <a:pt x="181" y="196"/>
                  </a:cubicBezTo>
                  <a:cubicBezTo>
                    <a:pt x="181" y="196"/>
                    <a:pt x="181" y="196"/>
                    <a:pt x="180" y="196"/>
                  </a:cubicBezTo>
                  <a:cubicBezTo>
                    <a:pt x="180" y="197"/>
                    <a:pt x="180" y="197"/>
                    <a:pt x="180" y="197"/>
                  </a:cubicBezTo>
                  <a:cubicBezTo>
                    <a:pt x="180" y="197"/>
                    <a:pt x="180" y="197"/>
                    <a:pt x="180" y="197"/>
                  </a:cubicBezTo>
                  <a:cubicBezTo>
                    <a:pt x="180" y="197"/>
                    <a:pt x="180" y="197"/>
                    <a:pt x="179" y="198"/>
                  </a:cubicBezTo>
                  <a:cubicBezTo>
                    <a:pt x="179" y="198"/>
                    <a:pt x="179" y="198"/>
                    <a:pt x="179" y="198"/>
                  </a:cubicBezTo>
                  <a:cubicBezTo>
                    <a:pt x="179" y="198"/>
                    <a:pt x="179" y="198"/>
                    <a:pt x="179" y="198"/>
                  </a:cubicBezTo>
                  <a:cubicBezTo>
                    <a:pt x="179" y="198"/>
                    <a:pt x="179" y="199"/>
                    <a:pt x="179" y="199"/>
                  </a:cubicBezTo>
                  <a:cubicBezTo>
                    <a:pt x="179" y="199"/>
                    <a:pt x="179" y="200"/>
                    <a:pt x="180" y="201"/>
                  </a:cubicBezTo>
                  <a:cubicBezTo>
                    <a:pt x="180" y="201"/>
                    <a:pt x="180" y="201"/>
                    <a:pt x="180" y="201"/>
                  </a:cubicBezTo>
                  <a:cubicBezTo>
                    <a:pt x="181" y="201"/>
                    <a:pt x="181" y="201"/>
                    <a:pt x="181" y="201"/>
                  </a:cubicBezTo>
                  <a:cubicBezTo>
                    <a:pt x="181" y="201"/>
                    <a:pt x="181" y="202"/>
                    <a:pt x="181" y="202"/>
                  </a:cubicBezTo>
                  <a:cubicBezTo>
                    <a:pt x="220" y="218"/>
                    <a:pt x="220" y="218"/>
                    <a:pt x="220" y="218"/>
                  </a:cubicBezTo>
                  <a:cubicBezTo>
                    <a:pt x="223" y="219"/>
                    <a:pt x="226" y="223"/>
                    <a:pt x="226" y="227"/>
                  </a:cubicBezTo>
                  <a:cubicBezTo>
                    <a:pt x="226" y="230"/>
                    <a:pt x="226" y="230"/>
                    <a:pt x="226" y="230"/>
                  </a:cubicBezTo>
                  <a:cubicBezTo>
                    <a:pt x="226" y="233"/>
                    <a:pt x="224" y="236"/>
                    <a:pt x="221" y="238"/>
                  </a:cubicBezTo>
                  <a:cubicBezTo>
                    <a:pt x="219" y="240"/>
                    <a:pt x="215" y="240"/>
                    <a:pt x="212" y="239"/>
                  </a:cubicBezTo>
                  <a:cubicBezTo>
                    <a:pt x="191" y="231"/>
                    <a:pt x="191" y="231"/>
                    <a:pt x="191" y="231"/>
                  </a:cubicBezTo>
                  <a:cubicBezTo>
                    <a:pt x="191" y="231"/>
                    <a:pt x="190" y="231"/>
                    <a:pt x="190" y="231"/>
                  </a:cubicBezTo>
                  <a:cubicBezTo>
                    <a:pt x="190" y="231"/>
                    <a:pt x="189" y="231"/>
                    <a:pt x="189" y="231"/>
                  </a:cubicBezTo>
                  <a:cubicBezTo>
                    <a:pt x="189" y="231"/>
                    <a:pt x="189" y="231"/>
                    <a:pt x="189" y="231"/>
                  </a:cubicBezTo>
                  <a:cubicBezTo>
                    <a:pt x="189" y="231"/>
                    <a:pt x="189" y="231"/>
                    <a:pt x="189" y="232"/>
                  </a:cubicBezTo>
                  <a:cubicBezTo>
                    <a:pt x="189" y="232"/>
                    <a:pt x="188" y="232"/>
                    <a:pt x="188" y="232"/>
                  </a:cubicBezTo>
                  <a:cubicBezTo>
                    <a:pt x="188" y="232"/>
                    <a:pt x="188" y="232"/>
                    <a:pt x="188" y="232"/>
                  </a:cubicBezTo>
                  <a:cubicBezTo>
                    <a:pt x="188" y="232"/>
                    <a:pt x="187" y="233"/>
                    <a:pt x="187" y="233"/>
                  </a:cubicBezTo>
                  <a:cubicBezTo>
                    <a:pt x="187" y="233"/>
                    <a:pt x="187" y="233"/>
                    <a:pt x="187" y="233"/>
                  </a:cubicBezTo>
                  <a:cubicBezTo>
                    <a:pt x="187" y="235"/>
                    <a:pt x="187" y="236"/>
                    <a:pt x="189" y="237"/>
                  </a:cubicBezTo>
                  <a:cubicBezTo>
                    <a:pt x="219" y="248"/>
                    <a:pt x="219" y="248"/>
                    <a:pt x="219" y="248"/>
                  </a:cubicBezTo>
                  <a:cubicBezTo>
                    <a:pt x="223" y="249"/>
                    <a:pt x="226" y="253"/>
                    <a:pt x="226" y="257"/>
                  </a:cubicBezTo>
                  <a:cubicBezTo>
                    <a:pt x="226" y="311"/>
                    <a:pt x="226" y="311"/>
                    <a:pt x="226" y="311"/>
                  </a:cubicBezTo>
                  <a:cubicBezTo>
                    <a:pt x="226" y="316"/>
                    <a:pt x="222" y="320"/>
                    <a:pt x="218" y="321"/>
                  </a:cubicBezTo>
                  <a:cubicBezTo>
                    <a:pt x="17" y="358"/>
                    <a:pt x="17" y="358"/>
                    <a:pt x="17" y="358"/>
                  </a:cubicBezTo>
                  <a:cubicBezTo>
                    <a:pt x="17" y="358"/>
                    <a:pt x="16" y="358"/>
                    <a:pt x="16" y="358"/>
                  </a:cubicBezTo>
                  <a:cubicBezTo>
                    <a:pt x="11" y="359"/>
                    <a:pt x="11" y="359"/>
                    <a:pt x="11" y="359"/>
                  </a:cubicBezTo>
                  <a:cubicBezTo>
                    <a:pt x="11" y="359"/>
                    <a:pt x="10" y="359"/>
                    <a:pt x="10" y="359"/>
                  </a:cubicBezTo>
                  <a:close/>
                  <a:moveTo>
                    <a:pt x="20" y="57"/>
                  </a:moveTo>
                  <a:cubicBezTo>
                    <a:pt x="20" y="337"/>
                    <a:pt x="20" y="337"/>
                    <a:pt x="20" y="337"/>
                  </a:cubicBezTo>
                  <a:cubicBezTo>
                    <a:pt x="206" y="303"/>
                    <a:pt x="206" y="303"/>
                    <a:pt x="206" y="303"/>
                  </a:cubicBezTo>
                  <a:cubicBezTo>
                    <a:pt x="206" y="264"/>
                    <a:pt x="206" y="264"/>
                    <a:pt x="206" y="264"/>
                  </a:cubicBezTo>
                  <a:cubicBezTo>
                    <a:pt x="182" y="256"/>
                    <a:pt x="182" y="256"/>
                    <a:pt x="182" y="256"/>
                  </a:cubicBezTo>
                  <a:cubicBezTo>
                    <a:pt x="170" y="251"/>
                    <a:pt x="164" y="238"/>
                    <a:pt x="168" y="226"/>
                  </a:cubicBezTo>
                  <a:cubicBezTo>
                    <a:pt x="169" y="225"/>
                    <a:pt x="169" y="224"/>
                    <a:pt x="170" y="223"/>
                  </a:cubicBezTo>
                  <a:cubicBezTo>
                    <a:pt x="171" y="222"/>
                    <a:pt x="171" y="221"/>
                    <a:pt x="172" y="220"/>
                  </a:cubicBezTo>
                  <a:cubicBezTo>
                    <a:pt x="172" y="220"/>
                    <a:pt x="172" y="220"/>
                    <a:pt x="172" y="220"/>
                  </a:cubicBezTo>
                  <a:cubicBezTo>
                    <a:pt x="172" y="219"/>
                    <a:pt x="172" y="219"/>
                    <a:pt x="172" y="219"/>
                  </a:cubicBezTo>
                  <a:cubicBezTo>
                    <a:pt x="171" y="219"/>
                    <a:pt x="170" y="218"/>
                    <a:pt x="169" y="217"/>
                  </a:cubicBezTo>
                  <a:cubicBezTo>
                    <a:pt x="168" y="217"/>
                    <a:pt x="168" y="217"/>
                    <a:pt x="168" y="217"/>
                  </a:cubicBezTo>
                  <a:cubicBezTo>
                    <a:pt x="168" y="217"/>
                    <a:pt x="167" y="216"/>
                    <a:pt x="167" y="216"/>
                  </a:cubicBezTo>
                  <a:cubicBezTo>
                    <a:pt x="167" y="216"/>
                    <a:pt x="166" y="216"/>
                    <a:pt x="166" y="215"/>
                  </a:cubicBezTo>
                  <a:cubicBezTo>
                    <a:pt x="161" y="210"/>
                    <a:pt x="159" y="203"/>
                    <a:pt x="159" y="197"/>
                  </a:cubicBezTo>
                  <a:cubicBezTo>
                    <a:pt x="159" y="195"/>
                    <a:pt x="160" y="194"/>
                    <a:pt x="160" y="193"/>
                  </a:cubicBezTo>
                  <a:cubicBezTo>
                    <a:pt x="160" y="192"/>
                    <a:pt x="160" y="192"/>
                    <a:pt x="160" y="192"/>
                  </a:cubicBezTo>
                  <a:cubicBezTo>
                    <a:pt x="160" y="191"/>
                    <a:pt x="161" y="191"/>
                    <a:pt x="161" y="190"/>
                  </a:cubicBezTo>
                  <a:cubicBezTo>
                    <a:pt x="161" y="189"/>
                    <a:pt x="162" y="188"/>
                    <a:pt x="162" y="187"/>
                  </a:cubicBezTo>
                  <a:cubicBezTo>
                    <a:pt x="162" y="187"/>
                    <a:pt x="162" y="187"/>
                    <a:pt x="162" y="187"/>
                  </a:cubicBezTo>
                  <a:cubicBezTo>
                    <a:pt x="162" y="187"/>
                    <a:pt x="161" y="186"/>
                    <a:pt x="160" y="185"/>
                  </a:cubicBezTo>
                  <a:cubicBezTo>
                    <a:pt x="159" y="184"/>
                    <a:pt x="159" y="183"/>
                    <a:pt x="158" y="182"/>
                  </a:cubicBezTo>
                  <a:cubicBezTo>
                    <a:pt x="158" y="181"/>
                    <a:pt x="157" y="180"/>
                    <a:pt x="157" y="179"/>
                  </a:cubicBezTo>
                  <a:cubicBezTo>
                    <a:pt x="156" y="177"/>
                    <a:pt x="156" y="175"/>
                    <a:pt x="155" y="173"/>
                  </a:cubicBezTo>
                  <a:cubicBezTo>
                    <a:pt x="155" y="173"/>
                    <a:pt x="155" y="172"/>
                    <a:pt x="155" y="171"/>
                  </a:cubicBezTo>
                  <a:cubicBezTo>
                    <a:pt x="155" y="168"/>
                    <a:pt x="156" y="165"/>
                    <a:pt x="157" y="162"/>
                  </a:cubicBezTo>
                  <a:cubicBezTo>
                    <a:pt x="158" y="160"/>
                    <a:pt x="159" y="158"/>
                    <a:pt x="161" y="156"/>
                  </a:cubicBezTo>
                  <a:cubicBezTo>
                    <a:pt x="161" y="156"/>
                    <a:pt x="162" y="155"/>
                    <a:pt x="162" y="155"/>
                  </a:cubicBezTo>
                  <a:cubicBezTo>
                    <a:pt x="164" y="152"/>
                    <a:pt x="167" y="151"/>
                    <a:pt x="170" y="150"/>
                  </a:cubicBezTo>
                  <a:cubicBezTo>
                    <a:pt x="170" y="148"/>
                    <a:pt x="170" y="145"/>
                    <a:pt x="171" y="143"/>
                  </a:cubicBezTo>
                  <a:cubicBezTo>
                    <a:pt x="175" y="135"/>
                    <a:pt x="183" y="129"/>
                    <a:pt x="192" y="129"/>
                  </a:cubicBezTo>
                  <a:cubicBezTo>
                    <a:pt x="195" y="129"/>
                    <a:pt x="198" y="130"/>
                    <a:pt x="201" y="131"/>
                  </a:cubicBezTo>
                  <a:cubicBezTo>
                    <a:pt x="206" y="133"/>
                    <a:pt x="206" y="133"/>
                    <a:pt x="206" y="133"/>
                  </a:cubicBezTo>
                  <a:cubicBezTo>
                    <a:pt x="206" y="22"/>
                    <a:pt x="206" y="22"/>
                    <a:pt x="206" y="22"/>
                  </a:cubicBezTo>
                  <a:lnTo>
                    <a:pt x="20" y="57"/>
                  </a:lnTo>
                  <a:close/>
                  <a:moveTo>
                    <a:pt x="178" y="193"/>
                  </a:moveTo>
                  <a:cubicBezTo>
                    <a:pt x="179" y="195"/>
                    <a:pt x="179" y="195"/>
                    <a:pt x="179" y="195"/>
                  </a:cubicBezTo>
                  <a:cubicBezTo>
                    <a:pt x="179" y="194"/>
                    <a:pt x="179" y="194"/>
                    <a:pt x="179" y="194"/>
                  </a:cubicBezTo>
                  <a:cubicBezTo>
                    <a:pt x="178" y="193"/>
                    <a:pt x="178" y="193"/>
                    <a:pt x="178" y="19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8" name="Freeform 149"/>
            <p:cNvSpPr>
              <a:spLocks noEditPoints="1"/>
            </p:cNvSpPr>
            <p:nvPr/>
          </p:nvSpPr>
          <p:spPr bwMode="auto">
            <a:xfrm>
              <a:off x="8650127" y="2264107"/>
              <a:ext cx="83495" cy="56268"/>
            </a:xfrm>
            <a:custGeom>
              <a:avLst/>
              <a:gdLst>
                <a:gd name="T0" fmla="*/ 26 w 88"/>
                <a:gd name="T1" fmla="*/ 59 h 59"/>
                <a:gd name="T2" fmla="*/ 4 w 88"/>
                <a:gd name="T3" fmla="*/ 44 h 59"/>
                <a:gd name="T4" fmla="*/ 18 w 88"/>
                <a:gd name="T5" fmla="*/ 15 h 59"/>
                <a:gd name="T6" fmla="*/ 54 w 88"/>
                <a:gd name="T7" fmla="*/ 2 h 59"/>
                <a:gd name="T8" fmla="*/ 62 w 88"/>
                <a:gd name="T9" fmla="*/ 0 h 59"/>
                <a:gd name="T10" fmla="*/ 84 w 88"/>
                <a:gd name="T11" fmla="*/ 15 h 59"/>
                <a:gd name="T12" fmla="*/ 70 w 88"/>
                <a:gd name="T13" fmla="*/ 45 h 59"/>
                <a:gd name="T14" fmla="*/ 34 w 88"/>
                <a:gd name="T15" fmla="*/ 58 h 59"/>
                <a:gd name="T16" fmla="*/ 26 w 88"/>
                <a:gd name="T17" fmla="*/ 59 h 59"/>
                <a:gd name="T18" fmla="*/ 62 w 88"/>
                <a:gd name="T19" fmla="*/ 20 h 59"/>
                <a:gd name="T20" fmla="*/ 61 w 88"/>
                <a:gd name="T21" fmla="*/ 20 h 59"/>
                <a:gd name="T22" fmla="*/ 25 w 88"/>
                <a:gd name="T23" fmla="*/ 34 h 59"/>
                <a:gd name="T24" fmla="*/ 23 w 88"/>
                <a:gd name="T25" fmla="*/ 38 h 59"/>
                <a:gd name="T26" fmla="*/ 27 w 88"/>
                <a:gd name="T27" fmla="*/ 39 h 59"/>
                <a:gd name="T28" fmla="*/ 63 w 88"/>
                <a:gd name="T29" fmla="*/ 26 h 59"/>
                <a:gd name="T30" fmla="*/ 65 w 88"/>
                <a:gd name="T31" fmla="*/ 22 h 59"/>
                <a:gd name="T32" fmla="*/ 62 w 88"/>
                <a:gd name="T3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59">
                  <a:moveTo>
                    <a:pt x="26" y="59"/>
                  </a:moveTo>
                  <a:cubicBezTo>
                    <a:pt x="16" y="59"/>
                    <a:pt x="8" y="53"/>
                    <a:pt x="4" y="44"/>
                  </a:cubicBezTo>
                  <a:cubicBezTo>
                    <a:pt x="0" y="32"/>
                    <a:pt x="6" y="19"/>
                    <a:pt x="18" y="15"/>
                  </a:cubicBezTo>
                  <a:cubicBezTo>
                    <a:pt x="54" y="2"/>
                    <a:pt x="54" y="2"/>
                    <a:pt x="54" y="2"/>
                  </a:cubicBezTo>
                  <a:cubicBezTo>
                    <a:pt x="57" y="1"/>
                    <a:pt x="59" y="0"/>
                    <a:pt x="62" y="0"/>
                  </a:cubicBezTo>
                  <a:cubicBezTo>
                    <a:pt x="72" y="0"/>
                    <a:pt x="80" y="6"/>
                    <a:pt x="84" y="15"/>
                  </a:cubicBezTo>
                  <a:cubicBezTo>
                    <a:pt x="88" y="27"/>
                    <a:pt x="82" y="40"/>
                    <a:pt x="70" y="45"/>
                  </a:cubicBezTo>
                  <a:cubicBezTo>
                    <a:pt x="34" y="58"/>
                    <a:pt x="34" y="58"/>
                    <a:pt x="34" y="58"/>
                  </a:cubicBezTo>
                  <a:cubicBezTo>
                    <a:pt x="31" y="59"/>
                    <a:pt x="28" y="59"/>
                    <a:pt x="26" y="59"/>
                  </a:cubicBezTo>
                  <a:close/>
                  <a:moveTo>
                    <a:pt x="62" y="20"/>
                  </a:moveTo>
                  <a:cubicBezTo>
                    <a:pt x="62" y="20"/>
                    <a:pt x="62" y="20"/>
                    <a:pt x="61" y="20"/>
                  </a:cubicBezTo>
                  <a:cubicBezTo>
                    <a:pt x="25" y="34"/>
                    <a:pt x="25" y="34"/>
                    <a:pt x="25" y="34"/>
                  </a:cubicBezTo>
                  <a:cubicBezTo>
                    <a:pt x="23" y="34"/>
                    <a:pt x="23" y="36"/>
                    <a:pt x="23" y="38"/>
                  </a:cubicBezTo>
                  <a:cubicBezTo>
                    <a:pt x="24" y="39"/>
                    <a:pt x="25" y="40"/>
                    <a:pt x="27" y="39"/>
                  </a:cubicBezTo>
                  <a:cubicBezTo>
                    <a:pt x="63" y="26"/>
                    <a:pt x="63" y="26"/>
                    <a:pt x="63" y="26"/>
                  </a:cubicBezTo>
                  <a:cubicBezTo>
                    <a:pt x="65" y="25"/>
                    <a:pt x="65" y="24"/>
                    <a:pt x="65" y="22"/>
                  </a:cubicBezTo>
                  <a:cubicBezTo>
                    <a:pt x="64" y="21"/>
                    <a:pt x="63" y="20"/>
                    <a:pt x="62"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9" name="Freeform 150"/>
            <p:cNvSpPr>
              <a:spLocks noEditPoints="1"/>
            </p:cNvSpPr>
            <p:nvPr/>
          </p:nvSpPr>
          <p:spPr bwMode="auto">
            <a:xfrm>
              <a:off x="8651035" y="2230528"/>
              <a:ext cx="90755" cy="60806"/>
            </a:xfrm>
            <a:custGeom>
              <a:avLst/>
              <a:gdLst>
                <a:gd name="T0" fmla="*/ 25 w 95"/>
                <a:gd name="T1" fmla="*/ 64 h 64"/>
                <a:gd name="T2" fmla="*/ 4 w 95"/>
                <a:gd name="T3" fmla="*/ 50 h 64"/>
                <a:gd name="T4" fmla="*/ 11 w 95"/>
                <a:gd name="T5" fmla="*/ 24 h 64"/>
                <a:gd name="T6" fmla="*/ 18 w 95"/>
                <a:gd name="T7" fmla="*/ 21 h 64"/>
                <a:gd name="T8" fmla="*/ 18 w 95"/>
                <a:gd name="T9" fmla="*/ 21 h 64"/>
                <a:gd name="T10" fmla="*/ 19 w 95"/>
                <a:gd name="T11" fmla="*/ 21 h 64"/>
                <a:gd name="T12" fmla="*/ 66 w 95"/>
                <a:gd name="T13" fmla="*/ 1 h 64"/>
                <a:gd name="T14" fmla="*/ 71 w 95"/>
                <a:gd name="T15" fmla="*/ 0 h 64"/>
                <a:gd name="T16" fmla="*/ 90 w 95"/>
                <a:gd name="T17" fmla="*/ 14 h 64"/>
                <a:gd name="T18" fmla="*/ 78 w 95"/>
                <a:gd name="T19" fmla="*/ 44 h 64"/>
                <a:gd name="T20" fmla="*/ 34 w 95"/>
                <a:gd name="T21" fmla="*/ 63 h 64"/>
                <a:gd name="T22" fmla="*/ 25 w 95"/>
                <a:gd name="T23" fmla="*/ 64 h 64"/>
                <a:gd name="T24" fmla="*/ 22 w 95"/>
                <a:gd name="T25" fmla="*/ 41 h 64"/>
                <a:gd name="T26" fmla="*/ 22 w 95"/>
                <a:gd name="T27" fmla="*/ 43 h 64"/>
                <a:gd name="T28" fmla="*/ 26 w 95"/>
                <a:gd name="T29" fmla="*/ 44 h 64"/>
                <a:gd name="T30" fmla="*/ 70 w 95"/>
                <a:gd name="T31" fmla="*/ 26 h 64"/>
                <a:gd name="T32" fmla="*/ 72 w 95"/>
                <a:gd name="T33" fmla="*/ 22 h 64"/>
                <a:gd name="T34" fmla="*/ 71 w 95"/>
                <a:gd name="T35" fmla="*/ 21 h 64"/>
                <a:gd name="T36" fmla="*/ 27 w 95"/>
                <a:gd name="T37" fmla="*/ 40 h 64"/>
                <a:gd name="T38" fmla="*/ 22 w 95"/>
                <a:gd name="T39"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64">
                  <a:moveTo>
                    <a:pt x="25" y="64"/>
                  </a:moveTo>
                  <a:cubicBezTo>
                    <a:pt x="16" y="64"/>
                    <a:pt x="7" y="59"/>
                    <a:pt x="4" y="50"/>
                  </a:cubicBezTo>
                  <a:cubicBezTo>
                    <a:pt x="0" y="41"/>
                    <a:pt x="3" y="30"/>
                    <a:pt x="11" y="24"/>
                  </a:cubicBezTo>
                  <a:cubicBezTo>
                    <a:pt x="13" y="22"/>
                    <a:pt x="15" y="21"/>
                    <a:pt x="18" y="21"/>
                  </a:cubicBezTo>
                  <a:cubicBezTo>
                    <a:pt x="18" y="21"/>
                    <a:pt x="18" y="21"/>
                    <a:pt x="18" y="21"/>
                  </a:cubicBezTo>
                  <a:cubicBezTo>
                    <a:pt x="18" y="21"/>
                    <a:pt x="19" y="21"/>
                    <a:pt x="19" y="21"/>
                  </a:cubicBezTo>
                  <a:cubicBezTo>
                    <a:pt x="66" y="1"/>
                    <a:pt x="66" y="1"/>
                    <a:pt x="66" y="1"/>
                  </a:cubicBezTo>
                  <a:cubicBezTo>
                    <a:pt x="68" y="0"/>
                    <a:pt x="70" y="0"/>
                    <a:pt x="71" y="0"/>
                  </a:cubicBezTo>
                  <a:cubicBezTo>
                    <a:pt x="80" y="1"/>
                    <a:pt x="87" y="6"/>
                    <a:pt x="90" y="14"/>
                  </a:cubicBezTo>
                  <a:cubicBezTo>
                    <a:pt x="95" y="26"/>
                    <a:pt x="89" y="39"/>
                    <a:pt x="78" y="44"/>
                  </a:cubicBezTo>
                  <a:cubicBezTo>
                    <a:pt x="34" y="63"/>
                    <a:pt x="34" y="63"/>
                    <a:pt x="34" y="63"/>
                  </a:cubicBezTo>
                  <a:cubicBezTo>
                    <a:pt x="31" y="64"/>
                    <a:pt x="28" y="64"/>
                    <a:pt x="25" y="64"/>
                  </a:cubicBezTo>
                  <a:close/>
                  <a:moveTo>
                    <a:pt x="22" y="41"/>
                  </a:moveTo>
                  <a:cubicBezTo>
                    <a:pt x="22" y="42"/>
                    <a:pt x="22" y="42"/>
                    <a:pt x="22" y="43"/>
                  </a:cubicBezTo>
                  <a:cubicBezTo>
                    <a:pt x="23" y="44"/>
                    <a:pt x="25" y="45"/>
                    <a:pt x="26" y="44"/>
                  </a:cubicBezTo>
                  <a:cubicBezTo>
                    <a:pt x="70" y="26"/>
                    <a:pt x="70" y="26"/>
                    <a:pt x="70" y="26"/>
                  </a:cubicBezTo>
                  <a:cubicBezTo>
                    <a:pt x="72" y="25"/>
                    <a:pt x="72" y="23"/>
                    <a:pt x="72" y="22"/>
                  </a:cubicBezTo>
                  <a:cubicBezTo>
                    <a:pt x="71" y="21"/>
                    <a:pt x="71" y="21"/>
                    <a:pt x="71" y="21"/>
                  </a:cubicBezTo>
                  <a:cubicBezTo>
                    <a:pt x="27" y="40"/>
                    <a:pt x="27" y="40"/>
                    <a:pt x="27" y="40"/>
                  </a:cubicBezTo>
                  <a:cubicBezTo>
                    <a:pt x="25" y="40"/>
                    <a:pt x="24" y="41"/>
                    <a:pt x="22"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151"/>
            <p:cNvSpPr>
              <a:spLocks noEditPoints="1"/>
            </p:cNvSpPr>
            <p:nvPr/>
          </p:nvSpPr>
          <p:spPr bwMode="auto">
            <a:xfrm>
              <a:off x="8640144" y="2185151"/>
              <a:ext cx="88940" cy="61713"/>
            </a:xfrm>
            <a:custGeom>
              <a:avLst/>
              <a:gdLst>
                <a:gd name="T0" fmla="*/ 23 w 93"/>
                <a:gd name="T1" fmla="*/ 64 h 64"/>
                <a:gd name="T2" fmla="*/ 20 w 93"/>
                <a:gd name="T3" fmla="*/ 64 h 64"/>
                <a:gd name="T4" fmla="*/ 4 w 93"/>
                <a:gd name="T5" fmla="*/ 51 h 64"/>
                <a:gd name="T6" fmla="*/ 17 w 93"/>
                <a:gd name="T7" fmla="*/ 21 h 64"/>
                <a:gd name="T8" fmla="*/ 61 w 93"/>
                <a:gd name="T9" fmla="*/ 2 h 64"/>
                <a:gd name="T10" fmla="*/ 70 w 93"/>
                <a:gd name="T11" fmla="*/ 0 h 64"/>
                <a:gd name="T12" fmla="*/ 91 w 93"/>
                <a:gd name="T13" fmla="*/ 14 h 64"/>
                <a:gd name="T14" fmla="*/ 90 w 93"/>
                <a:gd name="T15" fmla="*/ 34 h 64"/>
                <a:gd name="T16" fmla="*/ 83 w 93"/>
                <a:gd name="T17" fmla="*/ 39 h 64"/>
                <a:gd name="T18" fmla="*/ 83 w 93"/>
                <a:gd name="T19" fmla="*/ 39 h 64"/>
                <a:gd name="T20" fmla="*/ 28 w 93"/>
                <a:gd name="T21" fmla="*/ 63 h 64"/>
                <a:gd name="T22" fmla="*/ 28 w 93"/>
                <a:gd name="T23" fmla="*/ 63 h 64"/>
                <a:gd name="T24" fmla="*/ 23 w 93"/>
                <a:gd name="T25" fmla="*/ 64 h 64"/>
                <a:gd name="T26" fmla="*/ 18 w 93"/>
                <a:gd name="T27" fmla="*/ 46 h 64"/>
                <a:gd name="T28" fmla="*/ 23 w 93"/>
                <a:gd name="T29" fmla="*/ 54 h 64"/>
                <a:gd name="T30" fmla="*/ 18 w 93"/>
                <a:gd name="T31" fmla="*/ 46 h 64"/>
                <a:gd name="T32" fmla="*/ 70 w 93"/>
                <a:gd name="T33" fmla="*/ 20 h 64"/>
                <a:gd name="T34" fmla="*/ 69 w 93"/>
                <a:gd name="T35" fmla="*/ 21 h 64"/>
                <a:gd name="T36" fmla="*/ 24 w 93"/>
                <a:gd name="T37" fmla="*/ 39 h 64"/>
                <a:gd name="T38" fmla="*/ 23 w 93"/>
                <a:gd name="T39" fmla="*/ 43 h 64"/>
                <a:gd name="T40" fmla="*/ 23 w 93"/>
                <a:gd name="T41" fmla="*/ 43 h 64"/>
                <a:gd name="T42" fmla="*/ 72 w 93"/>
                <a:gd name="T43" fmla="*/ 22 h 64"/>
                <a:gd name="T44" fmla="*/ 70 w 93"/>
                <a:gd name="T45" fmla="*/ 2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64">
                  <a:moveTo>
                    <a:pt x="23" y="64"/>
                  </a:moveTo>
                  <a:cubicBezTo>
                    <a:pt x="22" y="64"/>
                    <a:pt x="21" y="64"/>
                    <a:pt x="20" y="64"/>
                  </a:cubicBezTo>
                  <a:cubicBezTo>
                    <a:pt x="13" y="62"/>
                    <a:pt x="7" y="57"/>
                    <a:pt x="4" y="51"/>
                  </a:cubicBezTo>
                  <a:cubicBezTo>
                    <a:pt x="0" y="39"/>
                    <a:pt x="5" y="26"/>
                    <a:pt x="17" y="21"/>
                  </a:cubicBezTo>
                  <a:cubicBezTo>
                    <a:pt x="61" y="2"/>
                    <a:pt x="61" y="2"/>
                    <a:pt x="61" y="2"/>
                  </a:cubicBezTo>
                  <a:cubicBezTo>
                    <a:pt x="64" y="1"/>
                    <a:pt x="67" y="0"/>
                    <a:pt x="70" y="0"/>
                  </a:cubicBezTo>
                  <a:cubicBezTo>
                    <a:pt x="79" y="0"/>
                    <a:pt x="87" y="6"/>
                    <a:pt x="91" y="14"/>
                  </a:cubicBezTo>
                  <a:cubicBezTo>
                    <a:pt x="93" y="21"/>
                    <a:pt x="93" y="28"/>
                    <a:pt x="90" y="34"/>
                  </a:cubicBezTo>
                  <a:cubicBezTo>
                    <a:pt x="89" y="36"/>
                    <a:pt x="86" y="38"/>
                    <a:pt x="83" y="39"/>
                  </a:cubicBezTo>
                  <a:cubicBezTo>
                    <a:pt x="83" y="39"/>
                    <a:pt x="83" y="39"/>
                    <a:pt x="83" y="39"/>
                  </a:cubicBezTo>
                  <a:cubicBezTo>
                    <a:pt x="28" y="63"/>
                    <a:pt x="28" y="63"/>
                    <a:pt x="28" y="63"/>
                  </a:cubicBezTo>
                  <a:cubicBezTo>
                    <a:pt x="28" y="63"/>
                    <a:pt x="28" y="63"/>
                    <a:pt x="28" y="63"/>
                  </a:cubicBezTo>
                  <a:cubicBezTo>
                    <a:pt x="26" y="64"/>
                    <a:pt x="24" y="64"/>
                    <a:pt x="23" y="64"/>
                  </a:cubicBezTo>
                  <a:close/>
                  <a:moveTo>
                    <a:pt x="18" y="46"/>
                  </a:moveTo>
                  <a:cubicBezTo>
                    <a:pt x="23" y="54"/>
                    <a:pt x="23" y="54"/>
                    <a:pt x="23" y="54"/>
                  </a:cubicBezTo>
                  <a:lnTo>
                    <a:pt x="18" y="46"/>
                  </a:lnTo>
                  <a:close/>
                  <a:moveTo>
                    <a:pt x="70" y="20"/>
                  </a:moveTo>
                  <a:cubicBezTo>
                    <a:pt x="69" y="20"/>
                    <a:pt x="69" y="20"/>
                    <a:pt x="69" y="21"/>
                  </a:cubicBezTo>
                  <a:cubicBezTo>
                    <a:pt x="24" y="39"/>
                    <a:pt x="24" y="39"/>
                    <a:pt x="24" y="39"/>
                  </a:cubicBezTo>
                  <a:cubicBezTo>
                    <a:pt x="23" y="40"/>
                    <a:pt x="22" y="41"/>
                    <a:pt x="23" y="43"/>
                  </a:cubicBezTo>
                  <a:cubicBezTo>
                    <a:pt x="23" y="43"/>
                    <a:pt x="23" y="43"/>
                    <a:pt x="23" y="43"/>
                  </a:cubicBezTo>
                  <a:cubicBezTo>
                    <a:pt x="72" y="22"/>
                    <a:pt x="72" y="22"/>
                    <a:pt x="72" y="22"/>
                  </a:cubicBezTo>
                  <a:cubicBezTo>
                    <a:pt x="72" y="21"/>
                    <a:pt x="71" y="20"/>
                    <a:pt x="7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1" name="Freeform 152"/>
            <p:cNvSpPr>
              <a:spLocks noEditPoints="1"/>
            </p:cNvSpPr>
            <p:nvPr/>
          </p:nvSpPr>
          <p:spPr bwMode="auto">
            <a:xfrm>
              <a:off x="8643775" y="2203302"/>
              <a:ext cx="101646" cy="66251"/>
            </a:xfrm>
            <a:custGeom>
              <a:avLst/>
              <a:gdLst>
                <a:gd name="T0" fmla="*/ 25 w 106"/>
                <a:gd name="T1" fmla="*/ 69 h 69"/>
                <a:gd name="T2" fmla="*/ 23 w 106"/>
                <a:gd name="T3" fmla="*/ 69 h 69"/>
                <a:gd name="T4" fmla="*/ 4 w 106"/>
                <a:gd name="T5" fmla="*/ 56 h 69"/>
                <a:gd name="T6" fmla="*/ 14 w 106"/>
                <a:gd name="T7" fmla="*/ 27 h 69"/>
                <a:gd name="T8" fmla="*/ 16 w 106"/>
                <a:gd name="T9" fmla="*/ 25 h 69"/>
                <a:gd name="T10" fmla="*/ 71 w 106"/>
                <a:gd name="T11" fmla="*/ 2 h 69"/>
                <a:gd name="T12" fmla="*/ 75 w 106"/>
                <a:gd name="T13" fmla="*/ 1 h 69"/>
                <a:gd name="T14" fmla="*/ 80 w 106"/>
                <a:gd name="T15" fmla="*/ 0 h 69"/>
                <a:gd name="T16" fmla="*/ 101 w 106"/>
                <a:gd name="T17" fmla="*/ 14 h 69"/>
                <a:gd name="T18" fmla="*/ 89 w 106"/>
                <a:gd name="T19" fmla="*/ 44 h 69"/>
                <a:gd name="T20" fmla="*/ 34 w 106"/>
                <a:gd name="T21" fmla="*/ 68 h 69"/>
                <a:gd name="T22" fmla="*/ 25 w 106"/>
                <a:gd name="T23" fmla="*/ 69 h 69"/>
                <a:gd name="T24" fmla="*/ 24 w 106"/>
                <a:gd name="T25" fmla="*/ 44 h 69"/>
                <a:gd name="T26" fmla="*/ 24 w 106"/>
                <a:gd name="T27" fmla="*/ 44 h 69"/>
                <a:gd name="T28" fmla="*/ 22 w 106"/>
                <a:gd name="T29" fmla="*/ 48 h 69"/>
                <a:gd name="T30" fmla="*/ 25 w 106"/>
                <a:gd name="T31" fmla="*/ 49 h 69"/>
                <a:gd name="T32" fmla="*/ 25 w 106"/>
                <a:gd name="T33" fmla="*/ 49 h 69"/>
                <a:gd name="T34" fmla="*/ 26 w 106"/>
                <a:gd name="T35" fmla="*/ 49 h 69"/>
                <a:gd name="T36" fmla="*/ 81 w 106"/>
                <a:gd name="T37" fmla="*/ 26 h 69"/>
                <a:gd name="T38" fmla="*/ 82 w 106"/>
                <a:gd name="T39" fmla="*/ 22 h 69"/>
                <a:gd name="T40" fmla="*/ 79 w 106"/>
                <a:gd name="T41" fmla="*/ 20 h 69"/>
                <a:gd name="T42" fmla="*/ 79 w 106"/>
                <a:gd name="T43" fmla="*/ 20 h 69"/>
                <a:gd name="T44" fmla="*/ 24 w 106"/>
                <a:gd name="T45" fmla="*/ 4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6" h="69">
                  <a:moveTo>
                    <a:pt x="25" y="69"/>
                  </a:moveTo>
                  <a:cubicBezTo>
                    <a:pt x="24" y="69"/>
                    <a:pt x="24" y="69"/>
                    <a:pt x="23" y="69"/>
                  </a:cubicBezTo>
                  <a:cubicBezTo>
                    <a:pt x="15" y="68"/>
                    <a:pt x="7" y="63"/>
                    <a:pt x="4" y="56"/>
                  </a:cubicBezTo>
                  <a:cubicBezTo>
                    <a:pt x="0" y="45"/>
                    <a:pt x="4" y="33"/>
                    <a:pt x="14" y="27"/>
                  </a:cubicBezTo>
                  <a:cubicBezTo>
                    <a:pt x="15" y="26"/>
                    <a:pt x="15" y="26"/>
                    <a:pt x="16" y="25"/>
                  </a:cubicBezTo>
                  <a:cubicBezTo>
                    <a:pt x="71" y="2"/>
                    <a:pt x="71" y="2"/>
                    <a:pt x="71" y="2"/>
                  </a:cubicBezTo>
                  <a:cubicBezTo>
                    <a:pt x="72" y="1"/>
                    <a:pt x="73" y="1"/>
                    <a:pt x="75" y="1"/>
                  </a:cubicBezTo>
                  <a:cubicBezTo>
                    <a:pt x="76" y="0"/>
                    <a:pt x="78" y="0"/>
                    <a:pt x="80" y="0"/>
                  </a:cubicBezTo>
                  <a:cubicBezTo>
                    <a:pt x="89" y="0"/>
                    <a:pt x="97" y="5"/>
                    <a:pt x="101" y="14"/>
                  </a:cubicBezTo>
                  <a:cubicBezTo>
                    <a:pt x="106" y="25"/>
                    <a:pt x="100" y="39"/>
                    <a:pt x="89" y="44"/>
                  </a:cubicBezTo>
                  <a:cubicBezTo>
                    <a:pt x="34" y="68"/>
                    <a:pt x="34" y="68"/>
                    <a:pt x="34" y="68"/>
                  </a:cubicBezTo>
                  <a:cubicBezTo>
                    <a:pt x="31" y="69"/>
                    <a:pt x="28" y="69"/>
                    <a:pt x="25" y="69"/>
                  </a:cubicBezTo>
                  <a:close/>
                  <a:moveTo>
                    <a:pt x="24" y="44"/>
                  </a:moveTo>
                  <a:cubicBezTo>
                    <a:pt x="24" y="44"/>
                    <a:pt x="24" y="44"/>
                    <a:pt x="24" y="44"/>
                  </a:cubicBezTo>
                  <a:cubicBezTo>
                    <a:pt x="22" y="45"/>
                    <a:pt x="22" y="46"/>
                    <a:pt x="22" y="48"/>
                  </a:cubicBezTo>
                  <a:cubicBezTo>
                    <a:pt x="23" y="49"/>
                    <a:pt x="24" y="49"/>
                    <a:pt x="25" y="49"/>
                  </a:cubicBezTo>
                  <a:cubicBezTo>
                    <a:pt x="25" y="49"/>
                    <a:pt x="25" y="49"/>
                    <a:pt x="25" y="49"/>
                  </a:cubicBezTo>
                  <a:cubicBezTo>
                    <a:pt x="26" y="49"/>
                    <a:pt x="26" y="49"/>
                    <a:pt x="26" y="49"/>
                  </a:cubicBezTo>
                  <a:cubicBezTo>
                    <a:pt x="81" y="26"/>
                    <a:pt x="81" y="26"/>
                    <a:pt x="81" y="26"/>
                  </a:cubicBezTo>
                  <a:cubicBezTo>
                    <a:pt x="82" y="25"/>
                    <a:pt x="83" y="23"/>
                    <a:pt x="82" y="22"/>
                  </a:cubicBezTo>
                  <a:cubicBezTo>
                    <a:pt x="82" y="20"/>
                    <a:pt x="80" y="20"/>
                    <a:pt x="79" y="20"/>
                  </a:cubicBezTo>
                  <a:cubicBezTo>
                    <a:pt x="79" y="20"/>
                    <a:pt x="79" y="20"/>
                    <a:pt x="79" y="20"/>
                  </a:cubicBezTo>
                  <a:lnTo>
                    <a:pt x="24"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2" name="Freeform 153"/>
            <p:cNvSpPr>
              <a:spLocks noEditPoints="1"/>
            </p:cNvSpPr>
            <p:nvPr/>
          </p:nvSpPr>
          <p:spPr bwMode="auto">
            <a:xfrm>
              <a:off x="9069416" y="2264107"/>
              <a:ext cx="84402" cy="56268"/>
            </a:xfrm>
            <a:custGeom>
              <a:avLst/>
              <a:gdLst>
                <a:gd name="T0" fmla="*/ 62 w 88"/>
                <a:gd name="T1" fmla="*/ 59 h 59"/>
                <a:gd name="T2" fmla="*/ 54 w 88"/>
                <a:gd name="T3" fmla="*/ 58 h 59"/>
                <a:gd name="T4" fmla="*/ 18 w 88"/>
                <a:gd name="T5" fmla="*/ 45 h 59"/>
                <a:gd name="T6" fmla="*/ 4 w 88"/>
                <a:gd name="T7" fmla="*/ 15 h 59"/>
                <a:gd name="T8" fmla="*/ 26 w 88"/>
                <a:gd name="T9" fmla="*/ 0 h 59"/>
                <a:gd name="T10" fmla="*/ 34 w 88"/>
                <a:gd name="T11" fmla="*/ 2 h 59"/>
                <a:gd name="T12" fmla="*/ 70 w 88"/>
                <a:gd name="T13" fmla="*/ 15 h 59"/>
                <a:gd name="T14" fmla="*/ 84 w 88"/>
                <a:gd name="T15" fmla="*/ 44 h 59"/>
                <a:gd name="T16" fmla="*/ 62 w 88"/>
                <a:gd name="T17" fmla="*/ 59 h 59"/>
                <a:gd name="T18" fmla="*/ 26 w 88"/>
                <a:gd name="T19" fmla="*/ 20 h 59"/>
                <a:gd name="T20" fmla="*/ 23 w 88"/>
                <a:gd name="T21" fmla="*/ 22 h 59"/>
                <a:gd name="T22" fmla="*/ 25 w 88"/>
                <a:gd name="T23" fmla="*/ 26 h 59"/>
                <a:gd name="T24" fmla="*/ 61 w 88"/>
                <a:gd name="T25" fmla="*/ 39 h 59"/>
                <a:gd name="T26" fmla="*/ 65 w 88"/>
                <a:gd name="T27" fmla="*/ 38 h 59"/>
                <a:gd name="T28" fmla="*/ 63 w 88"/>
                <a:gd name="T29" fmla="*/ 34 h 59"/>
                <a:gd name="T30" fmla="*/ 27 w 88"/>
                <a:gd name="T31" fmla="*/ 20 h 59"/>
                <a:gd name="T32" fmla="*/ 26 w 88"/>
                <a:gd name="T3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59">
                  <a:moveTo>
                    <a:pt x="62" y="59"/>
                  </a:moveTo>
                  <a:cubicBezTo>
                    <a:pt x="60" y="59"/>
                    <a:pt x="57" y="59"/>
                    <a:pt x="54" y="58"/>
                  </a:cubicBezTo>
                  <a:cubicBezTo>
                    <a:pt x="18" y="45"/>
                    <a:pt x="18" y="45"/>
                    <a:pt x="18" y="45"/>
                  </a:cubicBezTo>
                  <a:cubicBezTo>
                    <a:pt x="6" y="40"/>
                    <a:pt x="0" y="27"/>
                    <a:pt x="4" y="15"/>
                  </a:cubicBezTo>
                  <a:cubicBezTo>
                    <a:pt x="8" y="6"/>
                    <a:pt x="16" y="0"/>
                    <a:pt x="26" y="0"/>
                  </a:cubicBezTo>
                  <a:cubicBezTo>
                    <a:pt x="29" y="0"/>
                    <a:pt x="31" y="1"/>
                    <a:pt x="34" y="2"/>
                  </a:cubicBezTo>
                  <a:cubicBezTo>
                    <a:pt x="70" y="15"/>
                    <a:pt x="70" y="15"/>
                    <a:pt x="70" y="15"/>
                  </a:cubicBezTo>
                  <a:cubicBezTo>
                    <a:pt x="82" y="19"/>
                    <a:pt x="88" y="32"/>
                    <a:pt x="84" y="44"/>
                  </a:cubicBezTo>
                  <a:cubicBezTo>
                    <a:pt x="80" y="53"/>
                    <a:pt x="72" y="59"/>
                    <a:pt x="62" y="59"/>
                  </a:cubicBezTo>
                  <a:close/>
                  <a:moveTo>
                    <a:pt x="26" y="20"/>
                  </a:moveTo>
                  <a:cubicBezTo>
                    <a:pt x="25" y="20"/>
                    <a:pt x="24" y="21"/>
                    <a:pt x="23" y="22"/>
                  </a:cubicBezTo>
                  <a:cubicBezTo>
                    <a:pt x="23" y="24"/>
                    <a:pt x="23" y="25"/>
                    <a:pt x="25" y="26"/>
                  </a:cubicBezTo>
                  <a:cubicBezTo>
                    <a:pt x="61" y="39"/>
                    <a:pt x="61" y="39"/>
                    <a:pt x="61" y="39"/>
                  </a:cubicBezTo>
                  <a:cubicBezTo>
                    <a:pt x="63" y="40"/>
                    <a:pt x="64" y="39"/>
                    <a:pt x="65" y="38"/>
                  </a:cubicBezTo>
                  <a:cubicBezTo>
                    <a:pt x="65" y="36"/>
                    <a:pt x="65" y="34"/>
                    <a:pt x="63" y="34"/>
                  </a:cubicBezTo>
                  <a:cubicBezTo>
                    <a:pt x="27" y="20"/>
                    <a:pt x="27" y="20"/>
                    <a:pt x="27" y="20"/>
                  </a:cubicBezTo>
                  <a:cubicBezTo>
                    <a:pt x="27" y="20"/>
                    <a:pt x="26" y="20"/>
                    <a:pt x="2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54"/>
            <p:cNvSpPr>
              <a:spLocks noEditPoints="1"/>
            </p:cNvSpPr>
            <p:nvPr/>
          </p:nvSpPr>
          <p:spPr bwMode="auto">
            <a:xfrm>
              <a:off x="9061248" y="2230528"/>
              <a:ext cx="91663" cy="60806"/>
            </a:xfrm>
            <a:custGeom>
              <a:avLst/>
              <a:gdLst>
                <a:gd name="T0" fmla="*/ 70 w 95"/>
                <a:gd name="T1" fmla="*/ 64 h 64"/>
                <a:gd name="T2" fmla="*/ 61 w 95"/>
                <a:gd name="T3" fmla="*/ 63 h 64"/>
                <a:gd name="T4" fmla="*/ 17 w 95"/>
                <a:gd name="T5" fmla="*/ 44 h 64"/>
                <a:gd name="T6" fmla="*/ 5 w 95"/>
                <a:gd name="T7" fmla="*/ 14 h 64"/>
                <a:gd name="T8" fmla="*/ 24 w 95"/>
                <a:gd name="T9" fmla="*/ 0 h 64"/>
                <a:gd name="T10" fmla="*/ 29 w 95"/>
                <a:gd name="T11" fmla="*/ 1 h 64"/>
                <a:gd name="T12" fmla="*/ 76 w 95"/>
                <a:gd name="T13" fmla="*/ 21 h 64"/>
                <a:gd name="T14" fmla="*/ 77 w 95"/>
                <a:gd name="T15" fmla="*/ 21 h 64"/>
                <a:gd name="T16" fmla="*/ 84 w 95"/>
                <a:gd name="T17" fmla="*/ 24 h 64"/>
                <a:gd name="T18" fmla="*/ 91 w 95"/>
                <a:gd name="T19" fmla="*/ 50 h 64"/>
                <a:gd name="T20" fmla="*/ 70 w 95"/>
                <a:gd name="T21" fmla="*/ 64 h 64"/>
                <a:gd name="T22" fmla="*/ 24 w 95"/>
                <a:gd name="T23" fmla="*/ 21 h 64"/>
                <a:gd name="T24" fmla="*/ 23 w 95"/>
                <a:gd name="T25" fmla="*/ 22 h 64"/>
                <a:gd name="T26" fmla="*/ 25 w 95"/>
                <a:gd name="T27" fmla="*/ 26 h 64"/>
                <a:gd name="T28" fmla="*/ 69 w 95"/>
                <a:gd name="T29" fmla="*/ 44 h 64"/>
                <a:gd name="T30" fmla="*/ 73 w 95"/>
                <a:gd name="T31" fmla="*/ 43 h 64"/>
                <a:gd name="T32" fmla="*/ 73 w 95"/>
                <a:gd name="T33" fmla="*/ 41 h 64"/>
                <a:gd name="T34" fmla="*/ 68 w 95"/>
                <a:gd name="T35" fmla="*/ 40 h 64"/>
                <a:gd name="T36" fmla="*/ 24 w 95"/>
                <a:gd name="T37"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64">
                  <a:moveTo>
                    <a:pt x="70" y="64"/>
                  </a:moveTo>
                  <a:cubicBezTo>
                    <a:pt x="67" y="64"/>
                    <a:pt x="64" y="64"/>
                    <a:pt x="61" y="63"/>
                  </a:cubicBezTo>
                  <a:cubicBezTo>
                    <a:pt x="17" y="44"/>
                    <a:pt x="17" y="44"/>
                    <a:pt x="17" y="44"/>
                  </a:cubicBezTo>
                  <a:cubicBezTo>
                    <a:pt x="6" y="39"/>
                    <a:pt x="0" y="26"/>
                    <a:pt x="5" y="14"/>
                  </a:cubicBezTo>
                  <a:cubicBezTo>
                    <a:pt x="8" y="6"/>
                    <a:pt x="15" y="1"/>
                    <a:pt x="24" y="0"/>
                  </a:cubicBezTo>
                  <a:cubicBezTo>
                    <a:pt x="26" y="0"/>
                    <a:pt x="27" y="0"/>
                    <a:pt x="29" y="1"/>
                  </a:cubicBezTo>
                  <a:cubicBezTo>
                    <a:pt x="76" y="21"/>
                    <a:pt x="76" y="21"/>
                    <a:pt x="76" y="21"/>
                  </a:cubicBezTo>
                  <a:cubicBezTo>
                    <a:pt x="76" y="21"/>
                    <a:pt x="77" y="21"/>
                    <a:pt x="77" y="21"/>
                  </a:cubicBezTo>
                  <a:cubicBezTo>
                    <a:pt x="80" y="21"/>
                    <a:pt x="82" y="22"/>
                    <a:pt x="84" y="24"/>
                  </a:cubicBezTo>
                  <a:cubicBezTo>
                    <a:pt x="92" y="30"/>
                    <a:pt x="95" y="41"/>
                    <a:pt x="91" y="50"/>
                  </a:cubicBezTo>
                  <a:cubicBezTo>
                    <a:pt x="88" y="59"/>
                    <a:pt x="79" y="64"/>
                    <a:pt x="70" y="64"/>
                  </a:cubicBezTo>
                  <a:close/>
                  <a:moveTo>
                    <a:pt x="24" y="21"/>
                  </a:moveTo>
                  <a:cubicBezTo>
                    <a:pt x="24" y="21"/>
                    <a:pt x="24" y="21"/>
                    <a:pt x="23" y="22"/>
                  </a:cubicBezTo>
                  <a:cubicBezTo>
                    <a:pt x="23" y="23"/>
                    <a:pt x="24" y="25"/>
                    <a:pt x="25" y="26"/>
                  </a:cubicBezTo>
                  <a:cubicBezTo>
                    <a:pt x="69" y="44"/>
                    <a:pt x="69" y="44"/>
                    <a:pt x="69" y="44"/>
                  </a:cubicBezTo>
                  <a:cubicBezTo>
                    <a:pt x="70" y="45"/>
                    <a:pt x="72" y="44"/>
                    <a:pt x="73" y="43"/>
                  </a:cubicBezTo>
                  <a:cubicBezTo>
                    <a:pt x="73" y="42"/>
                    <a:pt x="73" y="42"/>
                    <a:pt x="73" y="41"/>
                  </a:cubicBezTo>
                  <a:cubicBezTo>
                    <a:pt x="71" y="41"/>
                    <a:pt x="70" y="40"/>
                    <a:pt x="68" y="40"/>
                  </a:cubicBezTo>
                  <a:lnTo>
                    <a:pt x="24"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4" name="Freeform 155"/>
            <p:cNvSpPr>
              <a:spLocks noEditPoints="1"/>
            </p:cNvSpPr>
            <p:nvPr/>
          </p:nvSpPr>
          <p:spPr bwMode="auto">
            <a:xfrm>
              <a:off x="9073953" y="2185151"/>
              <a:ext cx="88940" cy="61713"/>
            </a:xfrm>
            <a:custGeom>
              <a:avLst/>
              <a:gdLst>
                <a:gd name="T0" fmla="*/ 70 w 93"/>
                <a:gd name="T1" fmla="*/ 64 h 64"/>
                <a:gd name="T2" fmla="*/ 65 w 93"/>
                <a:gd name="T3" fmla="*/ 63 h 64"/>
                <a:gd name="T4" fmla="*/ 65 w 93"/>
                <a:gd name="T5" fmla="*/ 63 h 64"/>
                <a:gd name="T6" fmla="*/ 65 w 93"/>
                <a:gd name="T7" fmla="*/ 63 h 64"/>
                <a:gd name="T8" fmla="*/ 65 w 93"/>
                <a:gd name="T9" fmla="*/ 63 h 64"/>
                <a:gd name="T10" fmla="*/ 10 w 93"/>
                <a:gd name="T11" fmla="*/ 39 h 64"/>
                <a:gd name="T12" fmla="*/ 10 w 93"/>
                <a:gd name="T13" fmla="*/ 39 h 64"/>
                <a:gd name="T14" fmla="*/ 3 w 93"/>
                <a:gd name="T15" fmla="*/ 34 h 64"/>
                <a:gd name="T16" fmla="*/ 2 w 93"/>
                <a:gd name="T17" fmla="*/ 14 h 64"/>
                <a:gd name="T18" fmla="*/ 23 w 93"/>
                <a:gd name="T19" fmla="*/ 0 h 64"/>
                <a:gd name="T20" fmla="*/ 32 w 93"/>
                <a:gd name="T21" fmla="*/ 2 h 64"/>
                <a:gd name="T22" fmla="*/ 76 w 93"/>
                <a:gd name="T23" fmla="*/ 21 h 64"/>
                <a:gd name="T24" fmla="*/ 89 w 93"/>
                <a:gd name="T25" fmla="*/ 51 h 64"/>
                <a:gd name="T26" fmla="*/ 73 w 93"/>
                <a:gd name="T27" fmla="*/ 64 h 64"/>
                <a:gd name="T28" fmla="*/ 70 w 93"/>
                <a:gd name="T29" fmla="*/ 64 h 64"/>
                <a:gd name="T30" fmla="*/ 21 w 93"/>
                <a:gd name="T31" fmla="*/ 22 h 64"/>
                <a:gd name="T32" fmla="*/ 70 w 93"/>
                <a:gd name="T33" fmla="*/ 43 h 64"/>
                <a:gd name="T34" fmla="*/ 70 w 93"/>
                <a:gd name="T35" fmla="*/ 43 h 64"/>
                <a:gd name="T36" fmla="*/ 69 w 93"/>
                <a:gd name="T37" fmla="*/ 39 h 64"/>
                <a:gd name="T38" fmla="*/ 24 w 93"/>
                <a:gd name="T39" fmla="*/ 21 h 64"/>
                <a:gd name="T40" fmla="*/ 21 w 93"/>
                <a:gd name="T41" fmla="*/ 2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 h="64">
                  <a:moveTo>
                    <a:pt x="70" y="64"/>
                  </a:moveTo>
                  <a:cubicBezTo>
                    <a:pt x="69" y="64"/>
                    <a:pt x="67" y="64"/>
                    <a:pt x="65" y="63"/>
                  </a:cubicBezTo>
                  <a:cubicBezTo>
                    <a:pt x="65" y="63"/>
                    <a:pt x="65" y="63"/>
                    <a:pt x="65" y="63"/>
                  </a:cubicBezTo>
                  <a:cubicBezTo>
                    <a:pt x="65" y="63"/>
                    <a:pt x="65" y="63"/>
                    <a:pt x="65" y="63"/>
                  </a:cubicBezTo>
                  <a:cubicBezTo>
                    <a:pt x="65" y="63"/>
                    <a:pt x="65" y="63"/>
                    <a:pt x="65" y="63"/>
                  </a:cubicBezTo>
                  <a:cubicBezTo>
                    <a:pt x="10" y="39"/>
                    <a:pt x="10" y="39"/>
                    <a:pt x="10" y="39"/>
                  </a:cubicBezTo>
                  <a:cubicBezTo>
                    <a:pt x="10" y="39"/>
                    <a:pt x="10" y="39"/>
                    <a:pt x="10" y="39"/>
                  </a:cubicBezTo>
                  <a:cubicBezTo>
                    <a:pt x="7" y="38"/>
                    <a:pt x="5" y="36"/>
                    <a:pt x="3" y="34"/>
                  </a:cubicBezTo>
                  <a:cubicBezTo>
                    <a:pt x="0" y="28"/>
                    <a:pt x="0" y="21"/>
                    <a:pt x="2" y="14"/>
                  </a:cubicBezTo>
                  <a:cubicBezTo>
                    <a:pt x="6" y="6"/>
                    <a:pt x="14" y="0"/>
                    <a:pt x="23" y="0"/>
                  </a:cubicBezTo>
                  <a:cubicBezTo>
                    <a:pt x="26" y="0"/>
                    <a:pt x="29" y="1"/>
                    <a:pt x="32" y="2"/>
                  </a:cubicBezTo>
                  <a:cubicBezTo>
                    <a:pt x="76" y="21"/>
                    <a:pt x="76" y="21"/>
                    <a:pt x="76" y="21"/>
                  </a:cubicBezTo>
                  <a:cubicBezTo>
                    <a:pt x="88" y="26"/>
                    <a:pt x="93" y="39"/>
                    <a:pt x="89" y="51"/>
                  </a:cubicBezTo>
                  <a:cubicBezTo>
                    <a:pt x="86" y="57"/>
                    <a:pt x="80" y="62"/>
                    <a:pt x="73" y="64"/>
                  </a:cubicBezTo>
                  <a:cubicBezTo>
                    <a:pt x="72" y="64"/>
                    <a:pt x="71" y="64"/>
                    <a:pt x="70" y="64"/>
                  </a:cubicBezTo>
                  <a:close/>
                  <a:moveTo>
                    <a:pt x="21" y="22"/>
                  </a:moveTo>
                  <a:cubicBezTo>
                    <a:pt x="70" y="43"/>
                    <a:pt x="70" y="43"/>
                    <a:pt x="70" y="43"/>
                  </a:cubicBezTo>
                  <a:cubicBezTo>
                    <a:pt x="70" y="43"/>
                    <a:pt x="70" y="43"/>
                    <a:pt x="70" y="43"/>
                  </a:cubicBezTo>
                  <a:cubicBezTo>
                    <a:pt x="71" y="41"/>
                    <a:pt x="70" y="40"/>
                    <a:pt x="69" y="39"/>
                  </a:cubicBezTo>
                  <a:cubicBezTo>
                    <a:pt x="24" y="21"/>
                    <a:pt x="24" y="21"/>
                    <a:pt x="24" y="21"/>
                  </a:cubicBezTo>
                  <a:cubicBezTo>
                    <a:pt x="23" y="20"/>
                    <a:pt x="22" y="20"/>
                    <a:pt x="21"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5" name="Freeform 156"/>
            <p:cNvSpPr>
              <a:spLocks noEditPoints="1"/>
            </p:cNvSpPr>
            <p:nvPr/>
          </p:nvSpPr>
          <p:spPr bwMode="auto">
            <a:xfrm>
              <a:off x="9057618" y="2203302"/>
              <a:ext cx="101646" cy="66251"/>
            </a:xfrm>
            <a:custGeom>
              <a:avLst/>
              <a:gdLst>
                <a:gd name="T0" fmla="*/ 81 w 106"/>
                <a:gd name="T1" fmla="*/ 69 h 69"/>
                <a:gd name="T2" fmla="*/ 72 w 106"/>
                <a:gd name="T3" fmla="*/ 68 h 69"/>
                <a:gd name="T4" fmla="*/ 17 w 106"/>
                <a:gd name="T5" fmla="*/ 44 h 69"/>
                <a:gd name="T6" fmla="*/ 5 w 106"/>
                <a:gd name="T7" fmla="*/ 14 h 69"/>
                <a:gd name="T8" fmla="*/ 26 w 106"/>
                <a:gd name="T9" fmla="*/ 0 h 69"/>
                <a:gd name="T10" fmla="*/ 31 w 106"/>
                <a:gd name="T11" fmla="*/ 1 h 69"/>
                <a:gd name="T12" fmla="*/ 35 w 106"/>
                <a:gd name="T13" fmla="*/ 2 h 69"/>
                <a:gd name="T14" fmla="*/ 90 w 106"/>
                <a:gd name="T15" fmla="*/ 25 h 69"/>
                <a:gd name="T16" fmla="*/ 92 w 106"/>
                <a:gd name="T17" fmla="*/ 27 h 69"/>
                <a:gd name="T18" fmla="*/ 102 w 106"/>
                <a:gd name="T19" fmla="*/ 56 h 69"/>
                <a:gd name="T20" fmla="*/ 83 w 106"/>
                <a:gd name="T21" fmla="*/ 69 h 69"/>
                <a:gd name="T22" fmla="*/ 81 w 106"/>
                <a:gd name="T23" fmla="*/ 69 h 69"/>
                <a:gd name="T24" fmla="*/ 26 w 106"/>
                <a:gd name="T25" fmla="*/ 20 h 69"/>
                <a:gd name="T26" fmla="*/ 24 w 106"/>
                <a:gd name="T27" fmla="*/ 22 h 69"/>
                <a:gd name="T28" fmla="*/ 25 w 106"/>
                <a:gd name="T29" fmla="*/ 26 h 69"/>
                <a:gd name="T30" fmla="*/ 80 w 106"/>
                <a:gd name="T31" fmla="*/ 49 h 69"/>
                <a:gd name="T32" fmla="*/ 81 w 106"/>
                <a:gd name="T33" fmla="*/ 49 h 69"/>
                <a:gd name="T34" fmla="*/ 81 w 106"/>
                <a:gd name="T35" fmla="*/ 49 h 69"/>
                <a:gd name="T36" fmla="*/ 84 w 106"/>
                <a:gd name="T37" fmla="*/ 48 h 69"/>
                <a:gd name="T38" fmla="*/ 82 w 106"/>
                <a:gd name="T39" fmla="*/ 44 h 69"/>
                <a:gd name="T40" fmla="*/ 82 w 106"/>
                <a:gd name="T41" fmla="*/ 44 h 69"/>
                <a:gd name="T42" fmla="*/ 82 w 106"/>
                <a:gd name="T43" fmla="*/ 44 h 69"/>
                <a:gd name="T44" fmla="*/ 82 w 106"/>
                <a:gd name="T45" fmla="*/ 44 h 69"/>
                <a:gd name="T46" fmla="*/ 27 w 106"/>
                <a:gd name="T47" fmla="*/ 20 h 69"/>
                <a:gd name="T48" fmla="*/ 27 w 106"/>
                <a:gd name="T49" fmla="*/ 20 h 69"/>
                <a:gd name="T50" fmla="*/ 26 w 106"/>
                <a:gd name="T5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 h="69">
                  <a:moveTo>
                    <a:pt x="81" y="69"/>
                  </a:moveTo>
                  <a:cubicBezTo>
                    <a:pt x="78" y="69"/>
                    <a:pt x="75" y="69"/>
                    <a:pt x="72" y="68"/>
                  </a:cubicBezTo>
                  <a:cubicBezTo>
                    <a:pt x="17" y="44"/>
                    <a:pt x="17" y="44"/>
                    <a:pt x="17" y="44"/>
                  </a:cubicBezTo>
                  <a:cubicBezTo>
                    <a:pt x="6" y="39"/>
                    <a:pt x="0" y="25"/>
                    <a:pt x="5" y="14"/>
                  </a:cubicBezTo>
                  <a:cubicBezTo>
                    <a:pt x="9" y="5"/>
                    <a:pt x="17" y="0"/>
                    <a:pt x="26" y="0"/>
                  </a:cubicBezTo>
                  <a:cubicBezTo>
                    <a:pt x="28" y="0"/>
                    <a:pt x="30" y="0"/>
                    <a:pt x="31" y="1"/>
                  </a:cubicBezTo>
                  <a:cubicBezTo>
                    <a:pt x="33" y="1"/>
                    <a:pt x="34" y="1"/>
                    <a:pt x="35" y="2"/>
                  </a:cubicBezTo>
                  <a:cubicBezTo>
                    <a:pt x="90" y="25"/>
                    <a:pt x="90" y="25"/>
                    <a:pt x="90" y="25"/>
                  </a:cubicBezTo>
                  <a:cubicBezTo>
                    <a:pt x="91" y="26"/>
                    <a:pt x="91" y="26"/>
                    <a:pt x="92" y="27"/>
                  </a:cubicBezTo>
                  <a:cubicBezTo>
                    <a:pt x="102" y="33"/>
                    <a:pt x="106" y="45"/>
                    <a:pt x="102" y="56"/>
                  </a:cubicBezTo>
                  <a:cubicBezTo>
                    <a:pt x="99" y="63"/>
                    <a:pt x="91" y="68"/>
                    <a:pt x="83" y="69"/>
                  </a:cubicBezTo>
                  <a:cubicBezTo>
                    <a:pt x="82" y="69"/>
                    <a:pt x="82" y="69"/>
                    <a:pt x="81" y="69"/>
                  </a:cubicBezTo>
                  <a:close/>
                  <a:moveTo>
                    <a:pt x="26" y="20"/>
                  </a:moveTo>
                  <a:cubicBezTo>
                    <a:pt x="25" y="20"/>
                    <a:pt x="24" y="20"/>
                    <a:pt x="24" y="22"/>
                  </a:cubicBezTo>
                  <a:cubicBezTo>
                    <a:pt x="23" y="23"/>
                    <a:pt x="24" y="25"/>
                    <a:pt x="25" y="26"/>
                  </a:cubicBezTo>
                  <a:cubicBezTo>
                    <a:pt x="80" y="49"/>
                    <a:pt x="80" y="49"/>
                    <a:pt x="80" y="49"/>
                  </a:cubicBezTo>
                  <a:cubicBezTo>
                    <a:pt x="80" y="49"/>
                    <a:pt x="81" y="49"/>
                    <a:pt x="81" y="49"/>
                  </a:cubicBezTo>
                  <a:cubicBezTo>
                    <a:pt x="81" y="49"/>
                    <a:pt x="81" y="49"/>
                    <a:pt x="81" y="49"/>
                  </a:cubicBezTo>
                  <a:cubicBezTo>
                    <a:pt x="82" y="49"/>
                    <a:pt x="83" y="49"/>
                    <a:pt x="84" y="48"/>
                  </a:cubicBezTo>
                  <a:cubicBezTo>
                    <a:pt x="84" y="46"/>
                    <a:pt x="84" y="45"/>
                    <a:pt x="82" y="44"/>
                  </a:cubicBezTo>
                  <a:cubicBezTo>
                    <a:pt x="82" y="44"/>
                    <a:pt x="82" y="44"/>
                    <a:pt x="82" y="44"/>
                  </a:cubicBezTo>
                  <a:cubicBezTo>
                    <a:pt x="82" y="44"/>
                    <a:pt x="82" y="44"/>
                    <a:pt x="82" y="44"/>
                  </a:cubicBezTo>
                  <a:cubicBezTo>
                    <a:pt x="82" y="44"/>
                    <a:pt x="82" y="44"/>
                    <a:pt x="82" y="44"/>
                  </a:cubicBezTo>
                  <a:cubicBezTo>
                    <a:pt x="27" y="20"/>
                    <a:pt x="27" y="20"/>
                    <a:pt x="27" y="20"/>
                  </a:cubicBezTo>
                  <a:cubicBezTo>
                    <a:pt x="27" y="20"/>
                    <a:pt x="27" y="20"/>
                    <a:pt x="27" y="20"/>
                  </a:cubicBezTo>
                  <a:cubicBezTo>
                    <a:pt x="27" y="20"/>
                    <a:pt x="26" y="20"/>
                    <a:pt x="26"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85" name="Group 184">
            <a:extLst>
              <a:ext uri="{C183D7F6-B498-43B3-948B-1728B52AA6E4}">
                <adec:decorative xmlns:adec="http://schemas.microsoft.com/office/drawing/2017/decorative" val="1"/>
              </a:ext>
            </a:extLst>
          </p:cNvPr>
          <p:cNvGrpSpPr/>
          <p:nvPr/>
        </p:nvGrpSpPr>
        <p:grpSpPr>
          <a:xfrm>
            <a:off x="11316759" y="3386093"/>
            <a:ext cx="686676" cy="664620"/>
            <a:chOff x="2800172" y="3190406"/>
            <a:chExt cx="708496" cy="702082"/>
          </a:xfrm>
          <a:solidFill>
            <a:schemeClr val="accent1"/>
          </a:solidFill>
        </p:grpSpPr>
        <p:sp>
          <p:nvSpPr>
            <p:cNvPr id="186" name="Freeform 381"/>
            <p:cNvSpPr>
              <a:spLocks noEditPoints="1"/>
            </p:cNvSpPr>
            <p:nvPr/>
          </p:nvSpPr>
          <p:spPr bwMode="auto">
            <a:xfrm>
              <a:off x="2925202" y="3289787"/>
              <a:ext cx="317379" cy="333409"/>
            </a:xfrm>
            <a:custGeom>
              <a:avLst/>
              <a:gdLst>
                <a:gd name="T0" fmla="*/ 350 w 394"/>
                <a:gd name="T1" fmla="*/ 282 h 419"/>
                <a:gd name="T2" fmla="*/ 261 w 394"/>
                <a:gd name="T3" fmla="*/ 249 h 419"/>
                <a:gd name="T4" fmla="*/ 292 w 394"/>
                <a:gd name="T5" fmla="*/ 182 h 419"/>
                <a:gd name="T6" fmla="*/ 297 w 394"/>
                <a:gd name="T7" fmla="*/ 106 h 419"/>
                <a:gd name="T8" fmla="*/ 197 w 394"/>
                <a:gd name="T9" fmla="*/ 0 h 419"/>
                <a:gd name="T10" fmla="*/ 97 w 394"/>
                <a:gd name="T11" fmla="*/ 106 h 419"/>
                <a:gd name="T12" fmla="*/ 102 w 394"/>
                <a:gd name="T13" fmla="*/ 182 h 419"/>
                <a:gd name="T14" fmla="*/ 133 w 394"/>
                <a:gd name="T15" fmla="*/ 249 h 419"/>
                <a:gd name="T16" fmla="*/ 43 w 394"/>
                <a:gd name="T17" fmla="*/ 282 h 419"/>
                <a:gd name="T18" fmla="*/ 0 w 394"/>
                <a:gd name="T19" fmla="*/ 402 h 419"/>
                <a:gd name="T20" fmla="*/ 11 w 394"/>
                <a:gd name="T21" fmla="*/ 418 h 419"/>
                <a:gd name="T22" fmla="*/ 28 w 394"/>
                <a:gd name="T23" fmla="*/ 407 h 419"/>
                <a:gd name="T24" fmla="*/ 61 w 394"/>
                <a:gd name="T25" fmla="*/ 304 h 419"/>
                <a:gd name="T26" fmla="*/ 80 w 394"/>
                <a:gd name="T27" fmla="*/ 294 h 419"/>
                <a:gd name="T28" fmla="*/ 137 w 394"/>
                <a:gd name="T29" fmla="*/ 277 h 419"/>
                <a:gd name="T30" fmla="*/ 183 w 394"/>
                <a:gd name="T31" fmla="*/ 357 h 419"/>
                <a:gd name="T32" fmla="*/ 211 w 394"/>
                <a:gd name="T33" fmla="*/ 357 h 419"/>
                <a:gd name="T34" fmla="*/ 257 w 394"/>
                <a:gd name="T35" fmla="*/ 277 h 419"/>
                <a:gd name="T36" fmla="*/ 315 w 394"/>
                <a:gd name="T37" fmla="*/ 294 h 419"/>
                <a:gd name="T38" fmla="*/ 333 w 394"/>
                <a:gd name="T39" fmla="*/ 304 h 419"/>
                <a:gd name="T40" fmla="*/ 366 w 394"/>
                <a:gd name="T41" fmla="*/ 407 h 419"/>
                <a:gd name="T42" fmla="*/ 383 w 394"/>
                <a:gd name="T43" fmla="*/ 418 h 419"/>
                <a:gd name="T44" fmla="*/ 394 w 394"/>
                <a:gd name="T45" fmla="*/ 402 h 419"/>
                <a:gd name="T46" fmla="*/ 233 w 394"/>
                <a:gd name="T47" fmla="*/ 218 h 419"/>
                <a:gd name="T48" fmla="*/ 230 w 394"/>
                <a:gd name="T49" fmla="*/ 226 h 419"/>
                <a:gd name="T50" fmla="*/ 235 w 394"/>
                <a:gd name="T51" fmla="*/ 259 h 419"/>
                <a:gd name="T52" fmla="*/ 159 w 394"/>
                <a:gd name="T53" fmla="*/ 259 h 419"/>
                <a:gd name="T54" fmla="*/ 164 w 394"/>
                <a:gd name="T55" fmla="*/ 226 h 419"/>
                <a:gd name="T56" fmla="*/ 161 w 394"/>
                <a:gd name="T57" fmla="*/ 218 h 419"/>
                <a:gd name="T58" fmla="*/ 127 w 394"/>
                <a:gd name="T59" fmla="*/ 167 h 419"/>
                <a:gd name="T60" fmla="*/ 125 w 394"/>
                <a:gd name="T61" fmla="*/ 158 h 419"/>
                <a:gd name="T62" fmla="*/ 115 w 394"/>
                <a:gd name="T63" fmla="*/ 157 h 419"/>
                <a:gd name="T64" fmla="*/ 114 w 394"/>
                <a:gd name="T65" fmla="*/ 128 h 419"/>
                <a:gd name="T66" fmla="*/ 117 w 394"/>
                <a:gd name="T67" fmla="*/ 127 h 419"/>
                <a:gd name="T68" fmla="*/ 119 w 394"/>
                <a:gd name="T69" fmla="*/ 126 h 419"/>
                <a:gd name="T70" fmla="*/ 121 w 394"/>
                <a:gd name="T71" fmla="*/ 124 h 419"/>
                <a:gd name="T72" fmla="*/ 123 w 394"/>
                <a:gd name="T73" fmla="*/ 122 h 419"/>
                <a:gd name="T74" fmla="*/ 124 w 394"/>
                <a:gd name="T75" fmla="*/ 119 h 419"/>
                <a:gd name="T76" fmla="*/ 124 w 394"/>
                <a:gd name="T77" fmla="*/ 117 h 419"/>
                <a:gd name="T78" fmla="*/ 125 w 394"/>
                <a:gd name="T79" fmla="*/ 114 h 419"/>
                <a:gd name="T80" fmla="*/ 140 w 394"/>
                <a:gd name="T81" fmla="*/ 69 h 419"/>
                <a:gd name="T82" fmla="*/ 167 w 394"/>
                <a:gd name="T83" fmla="*/ 73 h 419"/>
                <a:gd name="T84" fmla="*/ 178 w 394"/>
                <a:gd name="T85" fmla="*/ 78 h 419"/>
                <a:gd name="T86" fmla="*/ 237 w 394"/>
                <a:gd name="T87" fmla="*/ 94 h 419"/>
                <a:gd name="T88" fmla="*/ 269 w 394"/>
                <a:gd name="T89" fmla="*/ 114 h 419"/>
                <a:gd name="T90" fmla="*/ 269 w 394"/>
                <a:gd name="T91" fmla="*/ 115 h 419"/>
                <a:gd name="T92" fmla="*/ 270 w 394"/>
                <a:gd name="T93" fmla="*/ 121 h 419"/>
                <a:gd name="T94" fmla="*/ 271 w 394"/>
                <a:gd name="T95" fmla="*/ 123 h 419"/>
                <a:gd name="T96" fmla="*/ 273 w 394"/>
                <a:gd name="T97" fmla="*/ 124 h 419"/>
                <a:gd name="T98" fmla="*/ 279 w 394"/>
                <a:gd name="T99" fmla="*/ 128 h 419"/>
                <a:gd name="T100" fmla="*/ 279 w 394"/>
                <a:gd name="T101" fmla="*/ 157 h 419"/>
                <a:gd name="T102" fmla="*/ 269 w 394"/>
                <a:gd name="T103" fmla="*/ 158 h 419"/>
                <a:gd name="T104" fmla="*/ 267 w 394"/>
                <a:gd name="T105" fmla="*/ 167 h 419"/>
                <a:gd name="T106" fmla="*/ 233 w 394"/>
                <a:gd name="T107" fmla="*/ 218 h 419"/>
                <a:gd name="T108" fmla="*/ 226 w 394"/>
                <a:gd name="T109" fmla="*/ 66 h 419"/>
                <a:gd name="T110" fmla="*/ 179 w 394"/>
                <a:gd name="T111" fmla="*/ 48 h 419"/>
                <a:gd name="T112" fmla="*/ 197 w 394"/>
                <a:gd name="T113" fmla="*/ 28 h 419"/>
                <a:gd name="T114" fmla="*/ 258 w 394"/>
                <a:gd name="T115" fmla="*/ 6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 h="419">
                  <a:moveTo>
                    <a:pt x="379" y="330"/>
                  </a:moveTo>
                  <a:cubicBezTo>
                    <a:pt x="376" y="311"/>
                    <a:pt x="365" y="294"/>
                    <a:pt x="350" y="282"/>
                  </a:cubicBezTo>
                  <a:cubicBezTo>
                    <a:pt x="341" y="274"/>
                    <a:pt x="331" y="269"/>
                    <a:pt x="321" y="267"/>
                  </a:cubicBezTo>
                  <a:cubicBezTo>
                    <a:pt x="261" y="249"/>
                    <a:pt x="261" y="249"/>
                    <a:pt x="261" y="249"/>
                  </a:cubicBezTo>
                  <a:cubicBezTo>
                    <a:pt x="259" y="233"/>
                    <a:pt x="259" y="233"/>
                    <a:pt x="259" y="233"/>
                  </a:cubicBezTo>
                  <a:cubicBezTo>
                    <a:pt x="274" y="220"/>
                    <a:pt x="285" y="202"/>
                    <a:pt x="292" y="182"/>
                  </a:cubicBezTo>
                  <a:cubicBezTo>
                    <a:pt x="305" y="176"/>
                    <a:pt x="314" y="161"/>
                    <a:pt x="314" y="143"/>
                  </a:cubicBezTo>
                  <a:cubicBezTo>
                    <a:pt x="314" y="127"/>
                    <a:pt x="307" y="113"/>
                    <a:pt x="297" y="106"/>
                  </a:cubicBezTo>
                  <a:cubicBezTo>
                    <a:pt x="296" y="88"/>
                    <a:pt x="291" y="53"/>
                    <a:pt x="267" y="27"/>
                  </a:cubicBezTo>
                  <a:cubicBezTo>
                    <a:pt x="250" y="9"/>
                    <a:pt x="226" y="0"/>
                    <a:pt x="197" y="0"/>
                  </a:cubicBezTo>
                  <a:cubicBezTo>
                    <a:pt x="168" y="0"/>
                    <a:pt x="144" y="9"/>
                    <a:pt x="127" y="27"/>
                  </a:cubicBezTo>
                  <a:cubicBezTo>
                    <a:pt x="102" y="53"/>
                    <a:pt x="97" y="88"/>
                    <a:pt x="97" y="106"/>
                  </a:cubicBezTo>
                  <a:cubicBezTo>
                    <a:pt x="87" y="114"/>
                    <a:pt x="80" y="128"/>
                    <a:pt x="80" y="143"/>
                  </a:cubicBezTo>
                  <a:cubicBezTo>
                    <a:pt x="80" y="160"/>
                    <a:pt x="89" y="176"/>
                    <a:pt x="102" y="182"/>
                  </a:cubicBezTo>
                  <a:cubicBezTo>
                    <a:pt x="109" y="202"/>
                    <a:pt x="120" y="220"/>
                    <a:pt x="135" y="233"/>
                  </a:cubicBezTo>
                  <a:cubicBezTo>
                    <a:pt x="133" y="249"/>
                    <a:pt x="133" y="249"/>
                    <a:pt x="133" y="249"/>
                  </a:cubicBezTo>
                  <a:cubicBezTo>
                    <a:pt x="73" y="267"/>
                    <a:pt x="73" y="267"/>
                    <a:pt x="73" y="267"/>
                  </a:cubicBezTo>
                  <a:cubicBezTo>
                    <a:pt x="63" y="269"/>
                    <a:pt x="53" y="274"/>
                    <a:pt x="43" y="282"/>
                  </a:cubicBezTo>
                  <a:cubicBezTo>
                    <a:pt x="29" y="294"/>
                    <a:pt x="18" y="311"/>
                    <a:pt x="15" y="330"/>
                  </a:cubicBezTo>
                  <a:cubicBezTo>
                    <a:pt x="0" y="402"/>
                    <a:pt x="0" y="402"/>
                    <a:pt x="0" y="402"/>
                  </a:cubicBezTo>
                  <a:cubicBezTo>
                    <a:pt x="0" y="405"/>
                    <a:pt x="0" y="409"/>
                    <a:pt x="2" y="412"/>
                  </a:cubicBezTo>
                  <a:cubicBezTo>
                    <a:pt x="4" y="415"/>
                    <a:pt x="8" y="418"/>
                    <a:pt x="11" y="418"/>
                  </a:cubicBezTo>
                  <a:cubicBezTo>
                    <a:pt x="12" y="418"/>
                    <a:pt x="13" y="419"/>
                    <a:pt x="14" y="419"/>
                  </a:cubicBezTo>
                  <a:cubicBezTo>
                    <a:pt x="21" y="419"/>
                    <a:pt x="26" y="414"/>
                    <a:pt x="28" y="407"/>
                  </a:cubicBezTo>
                  <a:cubicBezTo>
                    <a:pt x="42" y="336"/>
                    <a:pt x="42" y="336"/>
                    <a:pt x="42" y="336"/>
                  </a:cubicBezTo>
                  <a:cubicBezTo>
                    <a:pt x="44" y="323"/>
                    <a:pt x="51" y="312"/>
                    <a:pt x="61" y="304"/>
                  </a:cubicBezTo>
                  <a:cubicBezTo>
                    <a:pt x="68" y="298"/>
                    <a:pt x="74" y="295"/>
                    <a:pt x="80" y="294"/>
                  </a:cubicBezTo>
                  <a:cubicBezTo>
                    <a:pt x="80" y="294"/>
                    <a:pt x="80" y="294"/>
                    <a:pt x="80" y="294"/>
                  </a:cubicBezTo>
                  <a:cubicBezTo>
                    <a:pt x="80" y="294"/>
                    <a:pt x="80" y="294"/>
                    <a:pt x="80" y="294"/>
                  </a:cubicBezTo>
                  <a:cubicBezTo>
                    <a:pt x="137" y="277"/>
                    <a:pt x="137" y="277"/>
                    <a:pt x="137" y="277"/>
                  </a:cubicBezTo>
                  <a:cubicBezTo>
                    <a:pt x="183" y="325"/>
                    <a:pt x="183" y="325"/>
                    <a:pt x="183" y="325"/>
                  </a:cubicBezTo>
                  <a:cubicBezTo>
                    <a:pt x="183" y="357"/>
                    <a:pt x="183" y="357"/>
                    <a:pt x="183" y="357"/>
                  </a:cubicBezTo>
                  <a:cubicBezTo>
                    <a:pt x="183" y="365"/>
                    <a:pt x="189" y="371"/>
                    <a:pt x="197" y="371"/>
                  </a:cubicBezTo>
                  <a:cubicBezTo>
                    <a:pt x="205" y="371"/>
                    <a:pt x="211" y="365"/>
                    <a:pt x="211" y="357"/>
                  </a:cubicBezTo>
                  <a:cubicBezTo>
                    <a:pt x="211" y="325"/>
                    <a:pt x="211" y="325"/>
                    <a:pt x="211" y="325"/>
                  </a:cubicBezTo>
                  <a:cubicBezTo>
                    <a:pt x="257" y="277"/>
                    <a:pt x="257" y="277"/>
                    <a:pt x="257" y="277"/>
                  </a:cubicBezTo>
                  <a:cubicBezTo>
                    <a:pt x="314" y="294"/>
                    <a:pt x="314" y="294"/>
                    <a:pt x="314" y="294"/>
                  </a:cubicBezTo>
                  <a:cubicBezTo>
                    <a:pt x="315" y="294"/>
                    <a:pt x="315" y="294"/>
                    <a:pt x="315" y="294"/>
                  </a:cubicBezTo>
                  <a:cubicBezTo>
                    <a:pt x="315" y="294"/>
                    <a:pt x="315" y="294"/>
                    <a:pt x="315" y="294"/>
                  </a:cubicBezTo>
                  <a:cubicBezTo>
                    <a:pt x="320" y="295"/>
                    <a:pt x="326" y="298"/>
                    <a:pt x="333" y="304"/>
                  </a:cubicBezTo>
                  <a:cubicBezTo>
                    <a:pt x="342" y="312"/>
                    <a:pt x="349" y="323"/>
                    <a:pt x="352" y="336"/>
                  </a:cubicBezTo>
                  <a:cubicBezTo>
                    <a:pt x="366" y="407"/>
                    <a:pt x="366" y="407"/>
                    <a:pt x="366" y="407"/>
                  </a:cubicBezTo>
                  <a:cubicBezTo>
                    <a:pt x="367" y="414"/>
                    <a:pt x="373" y="419"/>
                    <a:pt x="380" y="419"/>
                  </a:cubicBezTo>
                  <a:cubicBezTo>
                    <a:pt x="381" y="419"/>
                    <a:pt x="382" y="418"/>
                    <a:pt x="383" y="418"/>
                  </a:cubicBezTo>
                  <a:cubicBezTo>
                    <a:pt x="386" y="418"/>
                    <a:pt x="389" y="415"/>
                    <a:pt x="392" y="412"/>
                  </a:cubicBezTo>
                  <a:cubicBezTo>
                    <a:pt x="394" y="409"/>
                    <a:pt x="394" y="405"/>
                    <a:pt x="394" y="402"/>
                  </a:cubicBezTo>
                  <a:lnTo>
                    <a:pt x="379" y="330"/>
                  </a:lnTo>
                  <a:close/>
                  <a:moveTo>
                    <a:pt x="233" y="218"/>
                  </a:moveTo>
                  <a:cubicBezTo>
                    <a:pt x="230" y="221"/>
                    <a:pt x="230" y="221"/>
                    <a:pt x="230" y="221"/>
                  </a:cubicBezTo>
                  <a:cubicBezTo>
                    <a:pt x="230" y="226"/>
                    <a:pt x="230" y="226"/>
                    <a:pt x="230" y="226"/>
                  </a:cubicBezTo>
                  <a:cubicBezTo>
                    <a:pt x="233" y="253"/>
                    <a:pt x="233" y="253"/>
                    <a:pt x="233" y="253"/>
                  </a:cubicBezTo>
                  <a:cubicBezTo>
                    <a:pt x="234" y="255"/>
                    <a:pt x="234" y="257"/>
                    <a:pt x="235" y="259"/>
                  </a:cubicBezTo>
                  <a:cubicBezTo>
                    <a:pt x="197" y="299"/>
                    <a:pt x="197" y="299"/>
                    <a:pt x="197" y="299"/>
                  </a:cubicBezTo>
                  <a:cubicBezTo>
                    <a:pt x="159" y="259"/>
                    <a:pt x="159" y="259"/>
                    <a:pt x="159" y="259"/>
                  </a:cubicBezTo>
                  <a:cubicBezTo>
                    <a:pt x="160" y="257"/>
                    <a:pt x="160" y="255"/>
                    <a:pt x="160" y="253"/>
                  </a:cubicBezTo>
                  <a:cubicBezTo>
                    <a:pt x="164" y="226"/>
                    <a:pt x="164" y="226"/>
                    <a:pt x="164" y="226"/>
                  </a:cubicBezTo>
                  <a:cubicBezTo>
                    <a:pt x="164" y="221"/>
                    <a:pt x="164" y="221"/>
                    <a:pt x="164" y="221"/>
                  </a:cubicBezTo>
                  <a:cubicBezTo>
                    <a:pt x="161" y="218"/>
                    <a:pt x="161" y="218"/>
                    <a:pt x="161" y="218"/>
                  </a:cubicBezTo>
                  <a:cubicBezTo>
                    <a:pt x="158" y="216"/>
                    <a:pt x="158" y="216"/>
                    <a:pt x="158" y="216"/>
                  </a:cubicBezTo>
                  <a:cubicBezTo>
                    <a:pt x="143" y="205"/>
                    <a:pt x="132" y="188"/>
                    <a:pt x="127" y="167"/>
                  </a:cubicBezTo>
                  <a:cubicBezTo>
                    <a:pt x="126" y="163"/>
                    <a:pt x="126" y="163"/>
                    <a:pt x="126" y="163"/>
                  </a:cubicBezTo>
                  <a:cubicBezTo>
                    <a:pt x="125" y="158"/>
                    <a:pt x="125" y="158"/>
                    <a:pt x="125" y="158"/>
                  </a:cubicBezTo>
                  <a:cubicBezTo>
                    <a:pt x="119" y="157"/>
                    <a:pt x="119" y="157"/>
                    <a:pt x="119" y="157"/>
                  </a:cubicBezTo>
                  <a:cubicBezTo>
                    <a:pt x="115" y="157"/>
                    <a:pt x="115" y="157"/>
                    <a:pt x="115" y="157"/>
                  </a:cubicBezTo>
                  <a:cubicBezTo>
                    <a:pt x="113" y="157"/>
                    <a:pt x="108" y="152"/>
                    <a:pt x="108" y="143"/>
                  </a:cubicBezTo>
                  <a:cubicBezTo>
                    <a:pt x="108" y="135"/>
                    <a:pt x="112" y="129"/>
                    <a:pt x="114" y="128"/>
                  </a:cubicBezTo>
                  <a:cubicBezTo>
                    <a:pt x="115" y="128"/>
                    <a:pt x="115" y="128"/>
                    <a:pt x="116" y="128"/>
                  </a:cubicBezTo>
                  <a:cubicBezTo>
                    <a:pt x="116" y="128"/>
                    <a:pt x="116" y="128"/>
                    <a:pt x="117" y="127"/>
                  </a:cubicBezTo>
                  <a:cubicBezTo>
                    <a:pt x="117" y="127"/>
                    <a:pt x="118" y="127"/>
                    <a:pt x="118" y="127"/>
                  </a:cubicBezTo>
                  <a:cubicBezTo>
                    <a:pt x="118" y="126"/>
                    <a:pt x="119" y="126"/>
                    <a:pt x="119" y="126"/>
                  </a:cubicBezTo>
                  <a:cubicBezTo>
                    <a:pt x="120" y="126"/>
                    <a:pt x="120" y="125"/>
                    <a:pt x="120" y="125"/>
                  </a:cubicBezTo>
                  <a:cubicBezTo>
                    <a:pt x="121" y="125"/>
                    <a:pt x="121" y="124"/>
                    <a:pt x="121" y="124"/>
                  </a:cubicBezTo>
                  <a:cubicBezTo>
                    <a:pt x="121" y="124"/>
                    <a:pt x="122" y="123"/>
                    <a:pt x="122" y="123"/>
                  </a:cubicBezTo>
                  <a:cubicBezTo>
                    <a:pt x="122" y="123"/>
                    <a:pt x="122" y="122"/>
                    <a:pt x="123" y="122"/>
                  </a:cubicBezTo>
                  <a:cubicBezTo>
                    <a:pt x="123" y="122"/>
                    <a:pt x="123" y="121"/>
                    <a:pt x="123" y="121"/>
                  </a:cubicBezTo>
                  <a:cubicBezTo>
                    <a:pt x="123" y="120"/>
                    <a:pt x="124" y="120"/>
                    <a:pt x="124" y="119"/>
                  </a:cubicBezTo>
                  <a:cubicBezTo>
                    <a:pt x="124" y="119"/>
                    <a:pt x="124" y="119"/>
                    <a:pt x="124" y="118"/>
                  </a:cubicBezTo>
                  <a:cubicBezTo>
                    <a:pt x="124" y="118"/>
                    <a:pt x="124" y="117"/>
                    <a:pt x="124" y="117"/>
                  </a:cubicBezTo>
                  <a:cubicBezTo>
                    <a:pt x="125" y="116"/>
                    <a:pt x="125" y="116"/>
                    <a:pt x="125" y="115"/>
                  </a:cubicBezTo>
                  <a:cubicBezTo>
                    <a:pt x="125" y="115"/>
                    <a:pt x="125" y="115"/>
                    <a:pt x="125" y="114"/>
                  </a:cubicBezTo>
                  <a:cubicBezTo>
                    <a:pt x="125" y="114"/>
                    <a:pt x="124" y="96"/>
                    <a:pt x="130" y="77"/>
                  </a:cubicBezTo>
                  <a:cubicBezTo>
                    <a:pt x="132" y="73"/>
                    <a:pt x="136" y="70"/>
                    <a:pt x="140" y="69"/>
                  </a:cubicBezTo>
                  <a:cubicBezTo>
                    <a:pt x="142" y="68"/>
                    <a:pt x="144" y="68"/>
                    <a:pt x="147" y="68"/>
                  </a:cubicBezTo>
                  <a:cubicBezTo>
                    <a:pt x="153" y="68"/>
                    <a:pt x="160" y="70"/>
                    <a:pt x="167" y="73"/>
                  </a:cubicBezTo>
                  <a:cubicBezTo>
                    <a:pt x="171" y="75"/>
                    <a:pt x="174" y="76"/>
                    <a:pt x="177" y="78"/>
                  </a:cubicBezTo>
                  <a:cubicBezTo>
                    <a:pt x="178" y="78"/>
                    <a:pt x="178" y="78"/>
                    <a:pt x="178" y="78"/>
                  </a:cubicBezTo>
                  <a:cubicBezTo>
                    <a:pt x="191" y="85"/>
                    <a:pt x="205" y="92"/>
                    <a:pt x="223" y="94"/>
                  </a:cubicBezTo>
                  <a:cubicBezTo>
                    <a:pt x="228" y="94"/>
                    <a:pt x="233" y="94"/>
                    <a:pt x="237" y="94"/>
                  </a:cubicBezTo>
                  <a:cubicBezTo>
                    <a:pt x="248" y="94"/>
                    <a:pt x="257" y="93"/>
                    <a:pt x="267" y="90"/>
                  </a:cubicBezTo>
                  <a:cubicBezTo>
                    <a:pt x="269" y="103"/>
                    <a:pt x="269" y="112"/>
                    <a:pt x="269" y="114"/>
                  </a:cubicBezTo>
                  <a:cubicBezTo>
                    <a:pt x="269" y="115"/>
                    <a:pt x="269" y="115"/>
                    <a:pt x="269" y="115"/>
                  </a:cubicBezTo>
                  <a:cubicBezTo>
                    <a:pt x="269" y="115"/>
                    <a:pt x="269" y="115"/>
                    <a:pt x="269" y="115"/>
                  </a:cubicBezTo>
                  <a:cubicBezTo>
                    <a:pt x="269" y="116"/>
                    <a:pt x="269" y="118"/>
                    <a:pt x="270" y="119"/>
                  </a:cubicBezTo>
                  <a:cubicBezTo>
                    <a:pt x="270" y="120"/>
                    <a:pt x="270" y="120"/>
                    <a:pt x="270" y="121"/>
                  </a:cubicBezTo>
                  <a:cubicBezTo>
                    <a:pt x="270" y="121"/>
                    <a:pt x="270" y="121"/>
                    <a:pt x="271" y="122"/>
                  </a:cubicBezTo>
                  <a:cubicBezTo>
                    <a:pt x="271" y="122"/>
                    <a:pt x="271" y="123"/>
                    <a:pt x="271" y="123"/>
                  </a:cubicBezTo>
                  <a:cubicBezTo>
                    <a:pt x="272" y="123"/>
                    <a:pt x="272" y="124"/>
                    <a:pt x="272" y="124"/>
                  </a:cubicBezTo>
                  <a:cubicBezTo>
                    <a:pt x="273" y="124"/>
                    <a:pt x="273" y="124"/>
                    <a:pt x="273" y="124"/>
                  </a:cubicBezTo>
                  <a:cubicBezTo>
                    <a:pt x="273" y="125"/>
                    <a:pt x="273" y="125"/>
                    <a:pt x="273" y="125"/>
                  </a:cubicBezTo>
                  <a:cubicBezTo>
                    <a:pt x="275" y="126"/>
                    <a:pt x="277" y="128"/>
                    <a:pt x="279" y="128"/>
                  </a:cubicBezTo>
                  <a:cubicBezTo>
                    <a:pt x="282" y="129"/>
                    <a:pt x="286" y="134"/>
                    <a:pt x="286" y="143"/>
                  </a:cubicBezTo>
                  <a:cubicBezTo>
                    <a:pt x="286" y="151"/>
                    <a:pt x="282" y="157"/>
                    <a:pt x="279" y="157"/>
                  </a:cubicBezTo>
                  <a:cubicBezTo>
                    <a:pt x="275" y="157"/>
                    <a:pt x="275" y="157"/>
                    <a:pt x="275" y="157"/>
                  </a:cubicBezTo>
                  <a:cubicBezTo>
                    <a:pt x="269" y="158"/>
                    <a:pt x="269" y="158"/>
                    <a:pt x="269" y="158"/>
                  </a:cubicBezTo>
                  <a:cubicBezTo>
                    <a:pt x="268" y="163"/>
                    <a:pt x="268" y="163"/>
                    <a:pt x="268" y="163"/>
                  </a:cubicBezTo>
                  <a:cubicBezTo>
                    <a:pt x="267" y="167"/>
                    <a:pt x="267" y="167"/>
                    <a:pt x="267" y="167"/>
                  </a:cubicBezTo>
                  <a:cubicBezTo>
                    <a:pt x="261" y="188"/>
                    <a:pt x="251" y="205"/>
                    <a:pt x="236" y="216"/>
                  </a:cubicBezTo>
                  <a:lnTo>
                    <a:pt x="233" y="218"/>
                  </a:lnTo>
                  <a:close/>
                  <a:moveTo>
                    <a:pt x="237" y="66"/>
                  </a:moveTo>
                  <a:cubicBezTo>
                    <a:pt x="234" y="66"/>
                    <a:pt x="230" y="66"/>
                    <a:pt x="226" y="66"/>
                  </a:cubicBezTo>
                  <a:cubicBezTo>
                    <a:pt x="213" y="64"/>
                    <a:pt x="202" y="59"/>
                    <a:pt x="190" y="53"/>
                  </a:cubicBezTo>
                  <a:cubicBezTo>
                    <a:pt x="187" y="51"/>
                    <a:pt x="183" y="49"/>
                    <a:pt x="179" y="48"/>
                  </a:cubicBezTo>
                  <a:cubicBezTo>
                    <a:pt x="170" y="44"/>
                    <a:pt x="162" y="41"/>
                    <a:pt x="154" y="40"/>
                  </a:cubicBezTo>
                  <a:cubicBezTo>
                    <a:pt x="165" y="32"/>
                    <a:pt x="180" y="28"/>
                    <a:pt x="197" y="28"/>
                  </a:cubicBezTo>
                  <a:cubicBezTo>
                    <a:pt x="218" y="28"/>
                    <a:pt x="235" y="34"/>
                    <a:pt x="247" y="46"/>
                  </a:cubicBezTo>
                  <a:cubicBezTo>
                    <a:pt x="251" y="51"/>
                    <a:pt x="255" y="57"/>
                    <a:pt x="258" y="63"/>
                  </a:cubicBezTo>
                  <a:cubicBezTo>
                    <a:pt x="252" y="65"/>
                    <a:pt x="245" y="66"/>
                    <a:pt x="237" y="66"/>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sp>
          <p:nvSpPr>
            <p:cNvPr id="187" name="Freeform 382"/>
            <p:cNvSpPr>
              <a:spLocks noEditPoints="1"/>
            </p:cNvSpPr>
            <p:nvPr/>
          </p:nvSpPr>
          <p:spPr bwMode="auto">
            <a:xfrm>
              <a:off x="2800172" y="3190406"/>
              <a:ext cx="567436" cy="567436"/>
            </a:xfrm>
            <a:custGeom>
              <a:avLst/>
              <a:gdLst>
                <a:gd name="T0" fmla="*/ 0 w 710"/>
                <a:gd name="T1" fmla="*/ 355 h 711"/>
                <a:gd name="T2" fmla="*/ 355 w 710"/>
                <a:gd name="T3" fmla="*/ 711 h 711"/>
                <a:gd name="T4" fmla="*/ 710 w 710"/>
                <a:gd name="T5" fmla="*/ 355 h 711"/>
                <a:gd name="T6" fmla="*/ 355 w 710"/>
                <a:gd name="T7" fmla="*/ 0 h 711"/>
                <a:gd name="T8" fmla="*/ 0 w 710"/>
                <a:gd name="T9" fmla="*/ 355 h 711"/>
                <a:gd name="T10" fmla="*/ 355 w 710"/>
                <a:gd name="T11" fmla="*/ 683 h 711"/>
                <a:gd name="T12" fmla="*/ 28 w 710"/>
                <a:gd name="T13" fmla="*/ 355 h 711"/>
                <a:gd name="T14" fmla="*/ 355 w 710"/>
                <a:gd name="T15" fmla="*/ 28 h 711"/>
                <a:gd name="T16" fmla="*/ 682 w 710"/>
                <a:gd name="T17" fmla="*/ 355 h 711"/>
                <a:gd name="T18" fmla="*/ 355 w 710"/>
                <a:gd name="T19" fmla="*/ 683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711">
                  <a:moveTo>
                    <a:pt x="0" y="355"/>
                  </a:moveTo>
                  <a:cubicBezTo>
                    <a:pt x="0" y="551"/>
                    <a:pt x="159" y="711"/>
                    <a:pt x="355" y="711"/>
                  </a:cubicBezTo>
                  <a:cubicBezTo>
                    <a:pt x="551" y="711"/>
                    <a:pt x="710" y="551"/>
                    <a:pt x="710" y="355"/>
                  </a:cubicBezTo>
                  <a:cubicBezTo>
                    <a:pt x="710" y="159"/>
                    <a:pt x="551" y="0"/>
                    <a:pt x="355" y="0"/>
                  </a:cubicBezTo>
                  <a:cubicBezTo>
                    <a:pt x="159" y="0"/>
                    <a:pt x="0" y="159"/>
                    <a:pt x="0" y="355"/>
                  </a:cubicBezTo>
                  <a:close/>
                  <a:moveTo>
                    <a:pt x="355" y="683"/>
                  </a:moveTo>
                  <a:cubicBezTo>
                    <a:pt x="174" y="683"/>
                    <a:pt x="28" y="536"/>
                    <a:pt x="28" y="355"/>
                  </a:cubicBezTo>
                  <a:cubicBezTo>
                    <a:pt x="28" y="175"/>
                    <a:pt x="174" y="28"/>
                    <a:pt x="355" y="28"/>
                  </a:cubicBezTo>
                  <a:cubicBezTo>
                    <a:pt x="535" y="28"/>
                    <a:pt x="682" y="175"/>
                    <a:pt x="682" y="355"/>
                  </a:cubicBezTo>
                  <a:cubicBezTo>
                    <a:pt x="682" y="536"/>
                    <a:pt x="535" y="683"/>
                    <a:pt x="355" y="683"/>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sp>
          <p:nvSpPr>
            <p:cNvPr id="188" name="Freeform 383"/>
            <p:cNvSpPr>
              <a:spLocks noEditPoints="1"/>
            </p:cNvSpPr>
            <p:nvPr/>
          </p:nvSpPr>
          <p:spPr bwMode="auto">
            <a:xfrm>
              <a:off x="3079083" y="3469315"/>
              <a:ext cx="429585" cy="423173"/>
            </a:xfrm>
            <a:custGeom>
              <a:avLst/>
              <a:gdLst>
                <a:gd name="T0" fmla="*/ 339 w 536"/>
                <a:gd name="T1" fmla="*/ 256 h 530"/>
                <a:gd name="T2" fmla="*/ 419 w 536"/>
                <a:gd name="T3" fmla="*/ 14 h 530"/>
                <a:gd name="T4" fmla="*/ 405 w 536"/>
                <a:gd name="T5" fmla="*/ 0 h 530"/>
                <a:gd name="T6" fmla="*/ 391 w 536"/>
                <a:gd name="T7" fmla="*/ 14 h 530"/>
                <a:gd name="T8" fmla="*/ 14 w 536"/>
                <a:gd name="T9" fmla="*/ 391 h 530"/>
                <a:gd name="T10" fmla="*/ 0 w 536"/>
                <a:gd name="T11" fmla="*/ 405 h 530"/>
                <a:gd name="T12" fmla="*/ 14 w 536"/>
                <a:gd name="T13" fmla="*/ 419 h 530"/>
                <a:gd name="T14" fmla="*/ 255 w 536"/>
                <a:gd name="T15" fmla="*/ 339 h 530"/>
                <a:gd name="T16" fmla="*/ 429 w 536"/>
                <a:gd name="T17" fmla="*/ 513 h 530"/>
                <a:gd name="T18" fmla="*/ 471 w 536"/>
                <a:gd name="T19" fmla="*/ 530 h 530"/>
                <a:gd name="T20" fmla="*/ 512 w 536"/>
                <a:gd name="T21" fmla="*/ 513 h 530"/>
                <a:gd name="T22" fmla="*/ 512 w 536"/>
                <a:gd name="T23" fmla="*/ 429 h 530"/>
                <a:gd name="T24" fmla="*/ 339 w 536"/>
                <a:gd name="T25" fmla="*/ 256 h 530"/>
                <a:gd name="T26" fmla="*/ 493 w 536"/>
                <a:gd name="T27" fmla="*/ 493 h 530"/>
                <a:gd name="T28" fmla="*/ 471 w 536"/>
                <a:gd name="T29" fmla="*/ 502 h 530"/>
                <a:gd name="T30" fmla="*/ 449 w 536"/>
                <a:gd name="T31" fmla="*/ 493 h 530"/>
                <a:gd name="T32" fmla="*/ 277 w 536"/>
                <a:gd name="T33" fmla="*/ 322 h 530"/>
                <a:gd name="T34" fmla="*/ 321 w 536"/>
                <a:gd name="T35" fmla="*/ 278 h 530"/>
                <a:gd name="T36" fmla="*/ 493 w 536"/>
                <a:gd name="T37" fmla="*/ 449 h 530"/>
                <a:gd name="T38" fmla="*/ 493 w 536"/>
                <a:gd name="T39" fmla="*/ 49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6" h="530">
                  <a:moveTo>
                    <a:pt x="339" y="256"/>
                  </a:moveTo>
                  <a:cubicBezTo>
                    <a:pt x="391" y="185"/>
                    <a:pt x="419" y="102"/>
                    <a:pt x="419" y="14"/>
                  </a:cubicBezTo>
                  <a:cubicBezTo>
                    <a:pt x="419" y="7"/>
                    <a:pt x="412" y="0"/>
                    <a:pt x="405" y="0"/>
                  </a:cubicBezTo>
                  <a:cubicBezTo>
                    <a:pt x="397" y="0"/>
                    <a:pt x="391" y="7"/>
                    <a:pt x="391" y="14"/>
                  </a:cubicBezTo>
                  <a:cubicBezTo>
                    <a:pt x="391" y="222"/>
                    <a:pt x="222" y="391"/>
                    <a:pt x="14" y="391"/>
                  </a:cubicBezTo>
                  <a:cubicBezTo>
                    <a:pt x="6" y="391"/>
                    <a:pt x="0" y="397"/>
                    <a:pt x="0" y="405"/>
                  </a:cubicBezTo>
                  <a:cubicBezTo>
                    <a:pt x="0" y="413"/>
                    <a:pt x="6" y="419"/>
                    <a:pt x="14" y="419"/>
                  </a:cubicBezTo>
                  <a:cubicBezTo>
                    <a:pt x="102" y="419"/>
                    <a:pt x="185" y="391"/>
                    <a:pt x="255" y="339"/>
                  </a:cubicBezTo>
                  <a:cubicBezTo>
                    <a:pt x="429" y="513"/>
                    <a:pt x="429" y="513"/>
                    <a:pt x="429" y="513"/>
                  </a:cubicBezTo>
                  <a:cubicBezTo>
                    <a:pt x="440" y="524"/>
                    <a:pt x="455" y="530"/>
                    <a:pt x="471" y="530"/>
                  </a:cubicBezTo>
                  <a:cubicBezTo>
                    <a:pt x="486" y="530"/>
                    <a:pt x="501" y="524"/>
                    <a:pt x="512" y="513"/>
                  </a:cubicBezTo>
                  <a:cubicBezTo>
                    <a:pt x="536" y="490"/>
                    <a:pt x="536" y="452"/>
                    <a:pt x="512" y="429"/>
                  </a:cubicBezTo>
                  <a:lnTo>
                    <a:pt x="339" y="256"/>
                  </a:lnTo>
                  <a:close/>
                  <a:moveTo>
                    <a:pt x="493" y="493"/>
                  </a:moveTo>
                  <a:cubicBezTo>
                    <a:pt x="487" y="499"/>
                    <a:pt x="479" y="502"/>
                    <a:pt x="471" y="502"/>
                  </a:cubicBezTo>
                  <a:cubicBezTo>
                    <a:pt x="462" y="502"/>
                    <a:pt x="455" y="499"/>
                    <a:pt x="449" y="493"/>
                  </a:cubicBezTo>
                  <a:cubicBezTo>
                    <a:pt x="277" y="322"/>
                    <a:pt x="277" y="322"/>
                    <a:pt x="277" y="322"/>
                  </a:cubicBezTo>
                  <a:cubicBezTo>
                    <a:pt x="293" y="308"/>
                    <a:pt x="308" y="293"/>
                    <a:pt x="321" y="278"/>
                  </a:cubicBezTo>
                  <a:cubicBezTo>
                    <a:pt x="493" y="449"/>
                    <a:pt x="493" y="449"/>
                    <a:pt x="493" y="449"/>
                  </a:cubicBezTo>
                  <a:cubicBezTo>
                    <a:pt x="505" y="461"/>
                    <a:pt x="505" y="481"/>
                    <a:pt x="493" y="493"/>
                  </a:cubicBezTo>
                  <a:close/>
                </a:path>
              </a:pathLst>
            </a:custGeom>
            <a:grpFill/>
            <a:ln w="6350">
              <a:noFill/>
            </a:ln>
          </p:spPr>
          <p:txBody>
            <a:bodyPr vert="horz" wrap="square" lIns="121920" tIns="60960" rIns="121920" bIns="60960" numCol="1" anchor="t" anchorCtr="0" compatLnSpc="1">
              <a:prstTxWarp prst="textNoShape">
                <a:avLst/>
              </a:prstTxWarp>
            </a:bodyPr>
            <a:lstStyle/>
            <a:p>
              <a:endParaRPr lang="en-GB" sz="2000"/>
            </a:p>
          </p:txBody>
        </p:sp>
      </p:grpSp>
      <p:grpSp>
        <p:nvGrpSpPr>
          <p:cNvPr id="189" name="Group 188">
            <a:extLst>
              <a:ext uri="{C183D7F6-B498-43B3-948B-1728B52AA6E4}">
                <adec:decorative xmlns:adec="http://schemas.microsoft.com/office/drawing/2017/decorative" val="1"/>
              </a:ext>
            </a:extLst>
          </p:cNvPr>
          <p:cNvGrpSpPr/>
          <p:nvPr/>
        </p:nvGrpSpPr>
        <p:grpSpPr>
          <a:xfrm>
            <a:off x="8739134" y="3379570"/>
            <a:ext cx="539750" cy="596900"/>
            <a:chOff x="11607801" y="4889500"/>
            <a:chExt cx="539750" cy="596900"/>
          </a:xfrm>
          <a:solidFill>
            <a:schemeClr val="accent1">
              <a:lumMod val="60000"/>
              <a:lumOff val="40000"/>
            </a:schemeClr>
          </a:solidFill>
        </p:grpSpPr>
        <p:sp>
          <p:nvSpPr>
            <p:cNvPr id="190" name="Freeform 152"/>
            <p:cNvSpPr>
              <a:spLocks noEditPoints="1"/>
            </p:cNvSpPr>
            <p:nvPr/>
          </p:nvSpPr>
          <p:spPr bwMode="auto">
            <a:xfrm>
              <a:off x="11607801" y="5038725"/>
              <a:ext cx="269875" cy="447675"/>
            </a:xfrm>
            <a:custGeom>
              <a:avLst/>
              <a:gdLst>
                <a:gd name="T0" fmla="*/ 52 w 80"/>
                <a:gd name="T1" fmla="*/ 132 h 132"/>
                <a:gd name="T2" fmla="*/ 50 w 80"/>
                <a:gd name="T3" fmla="*/ 131 h 132"/>
                <a:gd name="T4" fmla="*/ 48 w 80"/>
                <a:gd name="T5" fmla="*/ 128 h 132"/>
                <a:gd name="T6" fmla="*/ 48 w 80"/>
                <a:gd name="T7" fmla="*/ 80 h 132"/>
                <a:gd name="T8" fmla="*/ 40 w 80"/>
                <a:gd name="T9" fmla="*/ 80 h 132"/>
                <a:gd name="T10" fmla="*/ 0 w 80"/>
                <a:gd name="T11" fmla="*/ 40 h 132"/>
                <a:gd name="T12" fmla="*/ 40 w 80"/>
                <a:gd name="T13" fmla="*/ 0 h 132"/>
                <a:gd name="T14" fmla="*/ 80 w 80"/>
                <a:gd name="T15" fmla="*/ 40 h 132"/>
                <a:gd name="T16" fmla="*/ 80 w 80"/>
                <a:gd name="T17" fmla="*/ 116 h 132"/>
                <a:gd name="T18" fmla="*/ 78 w 80"/>
                <a:gd name="T19" fmla="*/ 120 h 132"/>
                <a:gd name="T20" fmla="*/ 54 w 80"/>
                <a:gd name="T21" fmla="*/ 132 h 132"/>
                <a:gd name="T22" fmla="*/ 52 w 80"/>
                <a:gd name="T23" fmla="*/ 132 h 132"/>
                <a:gd name="T24" fmla="*/ 56 w 80"/>
                <a:gd name="T25" fmla="*/ 76 h 132"/>
                <a:gd name="T26" fmla="*/ 56 w 80"/>
                <a:gd name="T27" fmla="*/ 122 h 132"/>
                <a:gd name="T28" fmla="*/ 72 w 80"/>
                <a:gd name="T29" fmla="*/ 114 h 132"/>
                <a:gd name="T30" fmla="*/ 72 w 80"/>
                <a:gd name="T31" fmla="*/ 40 h 132"/>
                <a:gd name="T32" fmla="*/ 40 w 80"/>
                <a:gd name="T33" fmla="*/ 8 h 132"/>
                <a:gd name="T34" fmla="*/ 8 w 80"/>
                <a:gd name="T35" fmla="*/ 40 h 132"/>
                <a:gd name="T36" fmla="*/ 40 w 80"/>
                <a:gd name="T37" fmla="*/ 72 h 132"/>
                <a:gd name="T38" fmla="*/ 48 w 80"/>
                <a:gd name="T39" fmla="*/ 72 h 132"/>
                <a:gd name="T40" fmla="*/ 48 w 80"/>
                <a:gd name="T41" fmla="*/ 56 h 132"/>
                <a:gd name="T42" fmla="*/ 40 w 80"/>
                <a:gd name="T43" fmla="*/ 56 h 132"/>
                <a:gd name="T44" fmla="*/ 24 w 80"/>
                <a:gd name="T45" fmla="*/ 40 h 132"/>
                <a:gd name="T46" fmla="*/ 40 w 80"/>
                <a:gd name="T47" fmla="*/ 24 h 132"/>
                <a:gd name="T48" fmla="*/ 56 w 80"/>
                <a:gd name="T49" fmla="*/ 40 h 132"/>
                <a:gd name="T50" fmla="*/ 56 w 80"/>
                <a:gd name="T51" fmla="*/ 76 h 132"/>
                <a:gd name="T52" fmla="*/ 40 w 80"/>
                <a:gd name="T53" fmla="*/ 32 h 132"/>
                <a:gd name="T54" fmla="*/ 32 w 80"/>
                <a:gd name="T55" fmla="*/ 40 h 132"/>
                <a:gd name="T56" fmla="*/ 40 w 80"/>
                <a:gd name="T57" fmla="*/ 48 h 132"/>
                <a:gd name="T58" fmla="*/ 48 w 80"/>
                <a:gd name="T59" fmla="*/ 48 h 132"/>
                <a:gd name="T60" fmla="*/ 48 w 80"/>
                <a:gd name="T61" fmla="*/ 40 h 132"/>
                <a:gd name="T62" fmla="*/ 40 w 80"/>
                <a:gd name="T63" fmla="*/ 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132">
                  <a:moveTo>
                    <a:pt x="52" y="132"/>
                  </a:moveTo>
                  <a:cubicBezTo>
                    <a:pt x="51" y="132"/>
                    <a:pt x="51" y="132"/>
                    <a:pt x="50" y="131"/>
                  </a:cubicBezTo>
                  <a:cubicBezTo>
                    <a:pt x="49" y="131"/>
                    <a:pt x="48" y="129"/>
                    <a:pt x="48" y="128"/>
                  </a:cubicBezTo>
                  <a:cubicBezTo>
                    <a:pt x="48" y="80"/>
                    <a:pt x="48" y="80"/>
                    <a:pt x="48" y="80"/>
                  </a:cubicBezTo>
                  <a:cubicBezTo>
                    <a:pt x="40" y="80"/>
                    <a:pt x="40" y="80"/>
                    <a:pt x="40" y="80"/>
                  </a:cubicBezTo>
                  <a:cubicBezTo>
                    <a:pt x="18" y="80"/>
                    <a:pt x="0" y="62"/>
                    <a:pt x="0" y="40"/>
                  </a:cubicBezTo>
                  <a:cubicBezTo>
                    <a:pt x="0" y="18"/>
                    <a:pt x="18" y="0"/>
                    <a:pt x="40" y="0"/>
                  </a:cubicBezTo>
                  <a:cubicBezTo>
                    <a:pt x="62" y="0"/>
                    <a:pt x="80" y="18"/>
                    <a:pt x="80" y="40"/>
                  </a:cubicBezTo>
                  <a:cubicBezTo>
                    <a:pt x="80" y="116"/>
                    <a:pt x="80" y="116"/>
                    <a:pt x="80" y="116"/>
                  </a:cubicBezTo>
                  <a:cubicBezTo>
                    <a:pt x="80" y="118"/>
                    <a:pt x="79" y="119"/>
                    <a:pt x="78" y="120"/>
                  </a:cubicBezTo>
                  <a:cubicBezTo>
                    <a:pt x="54" y="132"/>
                    <a:pt x="54" y="132"/>
                    <a:pt x="54" y="132"/>
                  </a:cubicBezTo>
                  <a:cubicBezTo>
                    <a:pt x="53" y="132"/>
                    <a:pt x="53" y="132"/>
                    <a:pt x="52" y="132"/>
                  </a:cubicBezTo>
                  <a:close/>
                  <a:moveTo>
                    <a:pt x="56" y="76"/>
                  </a:moveTo>
                  <a:cubicBezTo>
                    <a:pt x="56" y="122"/>
                    <a:pt x="56" y="122"/>
                    <a:pt x="56" y="122"/>
                  </a:cubicBezTo>
                  <a:cubicBezTo>
                    <a:pt x="72" y="114"/>
                    <a:pt x="72" y="114"/>
                    <a:pt x="72" y="114"/>
                  </a:cubicBezTo>
                  <a:cubicBezTo>
                    <a:pt x="72" y="40"/>
                    <a:pt x="72" y="40"/>
                    <a:pt x="72" y="40"/>
                  </a:cubicBezTo>
                  <a:cubicBezTo>
                    <a:pt x="72" y="22"/>
                    <a:pt x="58" y="8"/>
                    <a:pt x="40" y="8"/>
                  </a:cubicBezTo>
                  <a:cubicBezTo>
                    <a:pt x="22" y="8"/>
                    <a:pt x="8" y="22"/>
                    <a:pt x="8" y="40"/>
                  </a:cubicBezTo>
                  <a:cubicBezTo>
                    <a:pt x="8" y="58"/>
                    <a:pt x="22" y="72"/>
                    <a:pt x="40" y="72"/>
                  </a:cubicBezTo>
                  <a:cubicBezTo>
                    <a:pt x="48" y="72"/>
                    <a:pt x="48" y="72"/>
                    <a:pt x="48" y="72"/>
                  </a:cubicBezTo>
                  <a:cubicBezTo>
                    <a:pt x="48" y="56"/>
                    <a:pt x="48" y="56"/>
                    <a:pt x="48" y="56"/>
                  </a:cubicBezTo>
                  <a:cubicBezTo>
                    <a:pt x="40" y="56"/>
                    <a:pt x="40" y="56"/>
                    <a:pt x="40" y="56"/>
                  </a:cubicBezTo>
                  <a:cubicBezTo>
                    <a:pt x="31" y="56"/>
                    <a:pt x="24" y="49"/>
                    <a:pt x="24" y="40"/>
                  </a:cubicBezTo>
                  <a:cubicBezTo>
                    <a:pt x="24" y="31"/>
                    <a:pt x="31" y="24"/>
                    <a:pt x="40" y="24"/>
                  </a:cubicBezTo>
                  <a:cubicBezTo>
                    <a:pt x="49" y="24"/>
                    <a:pt x="56" y="31"/>
                    <a:pt x="56" y="40"/>
                  </a:cubicBezTo>
                  <a:lnTo>
                    <a:pt x="56" y="76"/>
                  </a:lnTo>
                  <a:close/>
                  <a:moveTo>
                    <a:pt x="40" y="32"/>
                  </a:moveTo>
                  <a:cubicBezTo>
                    <a:pt x="36" y="32"/>
                    <a:pt x="32" y="36"/>
                    <a:pt x="32" y="40"/>
                  </a:cubicBezTo>
                  <a:cubicBezTo>
                    <a:pt x="32" y="44"/>
                    <a:pt x="36" y="48"/>
                    <a:pt x="40" y="48"/>
                  </a:cubicBezTo>
                  <a:cubicBezTo>
                    <a:pt x="48" y="48"/>
                    <a:pt x="48" y="48"/>
                    <a:pt x="48" y="48"/>
                  </a:cubicBezTo>
                  <a:cubicBezTo>
                    <a:pt x="48" y="40"/>
                    <a:pt x="48" y="40"/>
                    <a:pt x="48" y="40"/>
                  </a:cubicBezTo>
                  <a:cubicBezTo>
                    <a:pt x="48" y="36"/>
                    <a:pt x="44" y="32"/>
                    <a:pt x="40"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1" name="Freeform 153"/>
            <p:cNvSpPr>
              <a:spLocks/>
            </p:cNvSpPr>
            <p:nvPr/>
          </p:nvSpPr>
          <p:spPr bwMode="auto">
            <a:xfrm>
              <a:off x="11850688" y="5295900"/>
              <a:ext cx="107950" cy="190500"/>
            </a:xfrm>
            <a:custGeom>
              <a:avLst/>
              <a:gdLst>
                <a:gd name="T0" fmla="*/ 24 w 32"/>
                <a:gd name="T1" fmla="*/ 0 h 56"/>
                <a:gd name="T2" fmla="*/ 24 w 32"/>
                <a:gd name="T3" fmla="*/ 46 h 56"/>
                <a:gd name="T4" fmla="*/ 8 w 32"/>
                <a:gd name="T5" fmla="*/ 38 h 56"/>
                <a:gd name="T6" fmla="*/ 8 w 32"/>
                <a:gd name="T7" fmla="*/ 20 h 56"/>
                <a:gd name="T8" fmla="*/ 0 w 32"/>
                <a:gd name="T9" fmla="*/ 20 h 56"/>
                <a:gd name="T10" fmla="*/ 0 w 32"/>
                <a:gd name="T11" fmla="*/ 40 h 56"/>
                <a:gd name="T12" fmla="*/ 2 w 32"/>
                <a:gd name="T13" fmla="*/ 44 h 56"/>
                <a:gd name="T14" fmla="*/ 26 w 32"/>
                <a:gd name="T15" fmla="*/ 56 h 56"/>
                <a:gd name="T16" fmla="*/ 28 w 32"/>
                <a:gd name="T17" fmla="*/ 56 h 56"/>
                <a:gd name="T18" fmla="*/ 30 w 32"/>
                <a:gd name="T19" fmla="*/ 55 h 56"/>
                <a:gd name="T20" fmla="*/ 32 w 32"/>
                <a:gd name="T21" fmla="*/ 52 h 56"/>
                <a:gd name="T22" fmla="*/ 32 w 32"/>
                <a:gd name="T23" fmla="*/ 0 h 56"/>
                <a:gd name="T24" fmla="*/ 24 w 32"/>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6">
                  <a:moveTo>
                    <a:pt x="24" y="0"/>
                  </a:moveTo>
                  <a:cubicBezTo>
                    <a:pt x="24" y="46"/>
                    <a:pt x="24" y="46"/>
                    <a:pt x="24" y="46"/>
                  </a:cubicBezTo>
                  <a:cubicBezTo>
                    <a:pt x="8" y="38"/>
                    <a:pt x="8" y="38"/>
                    <a:pt x="8" y="38"/>
                  </a:cubicBezTo>
                  <a:cubicBezTo>
                    <a:pt x="8" y="20"/>
                    <a:pt x="8" y="20"/>
                    <a:pt x="8" y="20"/>
                  </a:cubicBezTo>
                  <a:cubicBezTo>
                    <a:pt x="0" y="20"/>
                    <a:pt x="0" y="20"/>
                    <a:pt x="0" y="20"/>
                  </a:cubicBezTo>
                  <a:cubicBezTo>
                    <a:pt x="0" y="40"/>
                    <a:pt x="0" y="40"/>
                    <a:pt x="0" y="40"/>
                  </a:cubicBezTo>
                  <a:cubicBezTo>
                    <a:pt x="0" y="42"/>
                    <a:pt x="1" y="43"/>
                    <a:pt x="2" y="44"/>
                  </a:cubicBezTo>
                  <a:cubicBezTo>
                    <a:pt x="26" y="56"/>
                    <a:pt x="26" y="56"/>
                    <a:pt x="26" y="56"/>
                  </a:cubicBezTo>
                  <a:cubicBezTo>
                    <a:pt x="27" y="56"/>
                    <a:pt x="27" y="56"/>
                    <a:pt x="28" y="56"/>
                  </a:cubicBezTo>
                  <a:cubicBezTo>
                    <a:pt x="29" y="56"/>
                    <a:pt x="29" y="56"/>
                    <a:pt x="30" y="55"/>
                  </a:cubicBezTo>
                  <a:cubicBezTo>
                    <a:pt x="31" y="55"/>
                    <a:pt x="32" y="53"/>
                    <a:pt x="32" y="52"/>
                  </a:cubicBezTo>
                  <a:cubicBezTo>
                    <a:pt x="32" y="0"/>
                    <a:pt x="32" y="0"/>
                    <a:pt x="32" y="0"/>
                  </a:cubicBezTo>
                  <a:lnTo>
                    <a:pt x="24" y="0"/>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2" name="Freeform 154"/>
            <p:cNvSpPr>
              <a:spLocks/>
            </p:cNvSpPr>
            <p:nvPr/>
          </p:nvSpPr>
          <p:spPr bwMode="auto">
            <a:xfrm>
              <a:off x="11796713" y="4889500"/>
              <a:ext cx="215900" cy="325437"/>
            </a:xfrm>
            <a:custGeom>
              <a:avLst/>
              <a:gdLst>
                <a:gd name="T0" fmla="*/ 63 w 64"/>
                <a:gd name="T1" fmla="*/ 38 h 96"/>
                <a:gd name="T2" fmla="*/ 35 w 64"/>
                <a:gd name="T3" fmla="*/ 2 h 96"/>
                <a:gd name="T4" fmla="*/ 29 w 64"/>
                <a:gd name="T5" fmla="*/ 2 h 96"/>
                <a:gd name="T6" fmla="*/ 1 w 64"/>
                <a:gd name="T7" fmla="*/ 38 h 96"/>
                <a:gd name="T8" fmla="*/ 0 w 64"/>
                <a:gd name="T9" fmla="*/ 42 h 96"/>
                <a:gd name="T10" fmla="*/ 4 w 64"/>
                <a:gd name="T11" fmla="*/ 44 h 96"/>
                <a:gd name="T12" fmla="*/ 16 w 64"/>
                <a:gd name="T13" fmla="*/ 44 h 96"/>
                <a:gd name="T14" fmla="*/ 16 w 64"/>
                <a:gd name="T15" fmla="*/ 92 h 96"/>
                <a:gd name="T16" fmla="*/ 24 w 64"/>
                <a:gd name="T17" fmla="*/ 92 h 96"/>
                <a:gd name="T18" fmla="*/ 24 w 64"/>
                <a:gd name="T19" fmla="*/ 40 h 96"/>
                <a:gd name="T20" fmla="*/ 20 w 64"/>
                <a:gd name="T21" fmla="*/ 36 h 96"/>
                <a:gd name="T22" fmla="*/ 12 w 64"/>
                <a:gd name="T23" fmla="*/ 36 h 96"/>
                <a:gd name="T24" fmla="*/ 32 w 64"/>
                <a:gd name="T25" fmla="*/ 11 h 96"/>
                <a:gd name="T26" fmla="*/ 52 w 64"/>
                <a:gd name="T27" fmla="*/ 36 h 96"/>
                <a:gd name="T28" fmla="*/ 44 w 64"/>
                <a:gd name="T29" fmla="*/ 36 h 96"/>
                <a:gd name="T30" fmla="*/ 40 w 64"/>
                <a:gd name="T31" fmla="*/ 40 h 96"/>
                <a:gd name="T32" fmla="*/ 40 w 64"/>
                <a:gd name="T33" fmla="*/ 96 h 96"/>
                <a:gd name="T34" fmla="*/ 48 w 64"/>
                <a:gd name="T35" fmla="*/ 96 h 96"/>
                <a:gd name="T36" fmla="*/ 48 w 64"/>
                <a:gd name="T37" fmla="*/ 44 h 96"/>
                <a:gd name="T38" fmla="*/ 60 w 64"/>
                <a:gd name="T39" fmla="*/ 44 h 96"/>
                <a:gd name="T40" fmla="*/ 64 w 64"/>
                <a:gd name="T41" fmla="*/ 42 h 96"/>
                <a:gd name="T42" fmla="*/ 63 w 64"/>
                <a:gd name="T43" fmla="*/ 3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96">
                  <a:moveTo>
                    <a:pt x="63" y="38"/>
                  </a:moveTo>
                  <a:cubicBezTo>
                    <a:pt x="35" y="2"/>
                    <a:pt x="35" y="2"/>
                    <a:pt x="35" y="2"/>
                  </a:cubicBezTo>
                  <a:cubicBezTo>
                    <a:pt x="34" y="0"/>
                    <a:pt x="30" y="0"/>
                    <a:pt x="29" y="2"/>
                  </a:cubicBezTo>
                  <a:cubicBezTo>
                    <a:pt x="1" y="38"/>
                    <a:pt x="1" y="38"/>
                    <a:pt x="1" y="38"/>
                  </a:cubicBezTo>
                  <a:cubicBezTo>
                    <a:pt x="0" y="39"/>
                    <a:pt x="0" y="40"/>
                    <a:pt x="0" y="42"/>
                  </a:cubicBezTo>
                  <a:cubicBezTo>
                    <a:pt x="1" y="43"/>
                    <a:pt x="2" y="44"/>
                    <a:pt x="4" y="44"/>
                  </a:cubicBezTo>
                  <a:cubicBezTo>
                    <a:pt x="16" y="44"/>
                    <a:pt x="16" y="44"/>
                    <a:pt x="16" y="44"/>
                  </a:cubicBezTo>
                  <a:cubicBezTo>
                    <a:pt x="16" y="92"/>
                    <a:pt x="16" y="92"/>
                    <a:pt x="16" y="92"/>
                  </a:cubicBezTo>
                  <a:cubicBezTo>
                    <a:pt x="24" y="92"/>
                    <a:pt x="24" y="92"/>
                    <a:pt x="24" y="92"/>
                  </a:cubicBezTo>
                  <a:cubicBezTo>
                    <a:pt x="24" y="40"/>
                    <a:pt x="24" y="40"/>
                    <a:pt x="24" y="40"/>
                  </a:cubicBezTo>
                  <a:cubicBezTo>
                    <a:pt x="24" y="38"/>
                    <a:pt x="22" y="36"/>
                    <a:pt x="20" y="36"/>
                  </a:cubicBezTo>
                  <a:cubicBezTo>
                    <a:pt x="12" y="36"/>
                    <a:pt x="12" y="36"/>
                    <a:pt x="12" y="36"/>
                  </a:cubicBezTo>
                  <a:cubicBezTo>
                    <a:pt x="32" y="11"/>
                    <a:pt x="32" y="11"/>
                    <a:pt x="32" y="11"/>
                  </a:cubicBezTo>
                  <a:cubicBezTo>
                    <a:pt x="52" y="36"/>
                    <a:pt x="52" y="36"/>
                    <a:pt x="52" y="36"/>
                  </a:cubicBezTo>
                  <a:cubicBezTo>
                    <a:pt x="44" y="36"/>
                    <a:pt x="44" y="36"/>
                    <a:pt x="44" y="36"/>
                  </a:cubicBezTo>
                  <a:cubicBezTo>
                    <a:pt x="42" y="36"/>
                    <a:pt x="40" y="38"/>
                    <a:pt x="40" y="40"/>
                  </a:cubicBezTo>
                  <a:cubicBezTo>
                    <a:pt x="40" y="96"/>
                    <a:pt x="40" y="96"/>
                    <a:pt x="40" y="96"/>
                  </a:cubicBezTo>
                  <a:cubicBezTo>
                    <a:pt x="48" y="96"/>
                    <a:pt x="48" y="96"/>
                    <a:pt x="48" y="96"/>
                  </a:cubicBezTo>
                  <a:cubicBezTo>
                    <a:pt x="48" y="44"/>
                    <a:pt x="48" y="44"/>
                    <a:pt x="48" y="44"/>
                  </a:cubicBezTo>
                  <a:cubicBezTo>
                    <a:pt x="60" y="44"/>
                    <a:pt x="60" y="44"/>
                    <a:pt x="60" y="44"/>
                  </a:cubicBezTo>
                  <a:cubicBezTo>
                    <a:pt x="62" y="44"/>
                    <a:pt x="63" y="43"/>
                    <a:pt x="64" y="42"/>
                  </a:cubicBezTo>
                  <a:cubicBezTo>
                    <a:pt x="64" y="40"/>
                    <a:pt x="64" y="39"/>
                    <a:pt x="63" y="3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3" name="Freeform 155"/>
            <p:cNvSpPr>
              <a:spLocks/>
            </p:cNvSpPr>
            <p:nvPr/>
          </p:nvSpPr>
          <p:spPr bwMode="auto">
            <a:xfrm>
              <a:off x="11850688" y="5146675"/>
              <a:ext cx="296863" cy="217487"/>
            </a:xfrm>
            <a:custGeom>
              <a:avLst/>
              <a:gdLst>
                <a:gd name="T0" fmla="*/ 48 w 88"/>
                <a:gd name="T1" fmla="*/ 64 h 64"/>
                <a:gd name="T2" fmla="*/ 46 w 88"/>
                <a:gd name="T3" fmla="*/ 64 h 64"/>
                <a:gd name="T4" fmla="*/ 44 w 88"/>
                <a:gd name="T5" fmla="*/ 60 h 64"/>
                <a:gd name="T6" fmla="*/ 44 w 88"/>
                <a:gd name="T7" fmla="*/ 48 h 64"/>
                <a:gd name="T8" fmla="*/ 4 w 88"/>
                <a:gd name="T9" fmla="*/ 48 h 64"/>
                <a:gd name="T10" fmla="*/ 0 w 88"/>
                <a:gd name="T11" fmla="*/ 44 h 64"/>
                <a:gd name="T12" fmla="*/ 4 w 88"/>
                <a:gd name="T13" fmla="*/ 40 h 64"/>
                <a:gd name="T14" fmla="*/ 48 w 88"/>
                <a:gd name="T15" fmla="*/ 40 h 64"/>
                <a:gd name="T16" fmla="*/ 52 w 88"/>
                <a:gd name="T17" fmla="*/ 44 h 64"/>
                <a:gd name="T18" fmla="*/ 52 w 88"/>
                <a:gd name="T19" fmla="*/ 52 h 64"/>
                <a:gd name="T20" fmla="*/ 77 w 88"/>
                <a:gd name="T21" fmla="*/ 32 h 64"/>
                <a:gd name="T22" fmla="*/ 52 w 88"/>
                <a:gd name="T23" fmla="*/ 12 h 64"/>
                <a:gd name="T24" fmla="*/ 52 w 88"/>
                <a:gd name="T25" fmla="*/ 20 h 64"/>
                <a:gd name="T26" fmla="*/ 48 w 88"/>
                <a:gd name="T27" fmla="*/ 24 h 64"/>
                <a:gd name="T28" fmla="*/ 4 w 88"/>
                <a:gd name="T29" fmla="*/ 24 h 64"/>
                <a:gd name="T30" fmla="*/ 0 w 88"/>
                <a:gd name="T31" fmla="*/ 20 h 64"/>
                <a:gd name="T32" fmla="*/ 4 w 88"/>
                <a:gd name="T33" fmla="*/ 16 h 64"/>
                <a:gd name="T34" fmla="*/ 44 w 88"/>
                <a:gd name="T35" fmla="*/ 16 h 64"/>
                <a:gd name="T36" fmla="*/ 44 w 88"/>
                <a:gd name="T37" fmla="*/ 4 h 64"/>
                <a:gd name="T38" fmla="*/ 46 w 88"/>
                <a:gd name="T39" fmla="*/ 0 h 64"/>
                <a:gd name="T40" fmla="*/ 50 w 88"/>
                <a:gd name="T41" fmla="*/ 1 h 64"/>
                <a:gd name="T42" fmla="*/ 86 w 88"/>
                <a:gd name="T43" fmla="*/ 29 h 64"/>
                <a:gd name="T44" fmla="*/ 88 w 88"/>
                <a:gd name="T45" fmla="*/ 32 h 64"/>
                <a:gd name="T46" fmla="*/ 86 w 88"/>
                <a:gd name="T47" fmla="*/ 35 h 64"/>
                <a:gd name="T48" fmla="*/ 50 w 88"/>
                <a:gd name="T49" fmla="*/ 63 h 64"/>
                <a:gd name="T50" fmla="*/ 48 w 88"/>
                <a:gd name="T5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64">
                  <a:moveTo>
                    <a:pt x="48" y="64"/>
                  </a:moveTo>
                  <a:cubicBezTo>
                    <a:pt x="47" y="64"/>
                    <a:pt x="47" y="64"/>
                    <a:pt x="46" y="64"/>
                  </a:cubicBezTo>
                  <a:cubicBezTo>
                    <a:pt x="45" y="63"/>
                    <a:pt x="44" y="62"/>
                    <a:pt x="44" y="60"/>
                  </a:cubicBezTo>
                  <a:cubicBezTo>
                    <a:pt x="44" y="48"/>
                    <a:pt x="44" y="48"/>
                    <a:pt x="44" y="48"/>
                  </a:cubicBezTo>
                  <a:cubicBezTo>
                    <a:pt x="4" y="48"/>
                    <a:pt x="4" y="48"/>
                    <a:pt x="4" y="48"/>
                  </a:cubicBezTo>
                  <a:cubicBezTo>
                    <a:pt x="2" y="48"/>
                    <a:pt x="0" y="46"/>
                    <a:pt x="0" y="44"/>
                  </a:cubicBezTo>
                  <a:cubicBezTo>
                    <a:pt x="0" y="42"/>
                    <a:pt x="2" y="40"/>
                    <a:pt x="4" y="40"/>
                  </a:cubicBezTo>
                  <a:cubicBezTo>
                    <a:pt x="48" y="40"/>
                    <a:pt x="48" y="40"/>
                    <a:pt x="48" y="40"/>
                  </a:cubicBezTo>
                  <a:cubicBezTo>
                    <a:pt x="50" y="40"/>
                    <a:pt x="52" y="42"/>
                    <a:pt x="52" y="44"/>
                  </a:cubicBezTo>
                  <a:cubicBezTo>
                    <a:pt x="52" y="52"/>
                    <a:pt x="52" y="52"/>
                    <a:pt x="52" y="52"/>
                  </a:cubicBezTo>
                  <a:cubicBezTo>
                    <a:pt x="77" y="32"/>
                    <a:pt x="77" y="32"/>
                    <a:pt x="77" y="32"/>
                  </a:cubicBezTo>
                  <a:cubicBezTo>
                    <a:pt x="52" y="12"/>
                    <a:pt x="52" y="12"/>
                    <a:pt x="52" y="12"/>
                  </a:cubicBezTo>
                  <a:cubicBezTo>
                    <a:pt x="52" y="20"/>
                    <a:pt x="52" y="20"/>
                    <a:pt x="52" y="20"/>
                  </a:cubicBezTo>
                  <a:cubicBezTo>
                    <a:pt x="52" y="22"/>
                    <a:pt x="50" y="24"/>
                    <a:pt x="48" y="24"/>
                  </a:cubicBezTo>
                  <a:cubicBezTo>
                    <a:pt x="4" y="24"/>
                    <a:pt x="4" y="24"/>
                    <a:pt x="4" y="24"/>
                  </a:cubicBezTo>
                  <a:cubicBezTo>
                    <a:pt x="2" y="24"/>
                    <a:pt x="0" y="22"/>
                    <a:pt x="0" y="20"/>
                  </a:cubicBezTo>
                  <a:cubicBezTo>
                    <a:pt x="0" y="18"/>
                    <a:pt x="2" y="16"/>
                    <a:pt x="4" y="16"/>
                  </a:cubicBezTo>
                  <a:cubicBezTo>
                    <a:pt x="44" y="16"/>
                    <a:pt x="44" y="16"/>
                    <a:pt x="44" y="16"/>
                  </a:cubicBezTo>
                  <a:cubicBezTo>
                    <a:pt x="44" y="4"/>
                    <a:pt x="44" y="4"/>
                    <a:pt x="44" y="4"/>
                  </a:cubicBezTo>
                  <a:cubicBezTo>
                    <a:pt x="44" y="2"/>
                    <a:pt x="45" y="1"/>
                    <a:pt x="46" y="0"/>
                  </a:cubicBezTo>
                  <a:cubicBezTo>
                    <a:pt x="48" y="0"/>
                    <a:pt x="49" y="0"/>
                    <a:pt x="50" y="1"/>
                  </a:cubicBezTo>
                  <a:cubicBezTo>
                    <a:pt x="86" y="29"/>
                    <a:pt x="86" y="29"/>
                    <a:pt x="86" y="29"/>
                  </a:cubicBezTo>
                  <a:cubicBezTo>
                    <a:pt x="87" y="30"/>
                    <a:pt x="88" y="31"/>
                    <a:pt x="88" y="32"/>
                  </a:cubicBezTo>
                  <a:cubicBezTo>
                    <a:pt x="88" y="33"/>
                    <a:pt x="87" y="34"/>
                    <a:pt x="86" y="35"/>
                  </a:cubicBezTo>
                  <a:cubicBezTo>
                    <a:pt x="50" y="63"/>
                    <a:pt x="50" y="63"/>
                    <a:pt x="50" y="63"/>
                  </a:cubicBezTo>
                  <a:cubicBezTo>
                    <a:pt x="50" y="64"/>
                    <a:pt x="49" y="64"/>
                    <a:pt x="48" y="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
        <p:nvSpPr>
          <p:cNvPr id="194" name="Freeform 5">
            <a:extLst>
              <a:ext uri="{C183D7F6-B498-43B3-948B-1728B52AA6E4}">
                <adec:decorative xmlns:adec="http://schemas.microsoft.com/office/drawing/2017/decorative" val="1"/>
              </a:ext>
            </a:extLst>
          </p:cNvPr>
          <p:cNvSpPr>
            <a:spLocks noEditPoints="1"/>
          </p:cNvSpPr>
          <p:nvPr/>
        </p:nvSpPr>
        <p:spPr bwMode="auto">
          <a:xfrm>
            <a:off x="5979718" y="3369784"/>
            <a:ext cx="545127" cy="613189"/>
          </a:xfrm>
          <a:custGeom>
            <a:avLst/>
            <a:gdLst>
              <a:gd name="T0" fmla="*/ 279 w 630"/>
              <a:gd name="T1" fmla="*/ 0 h 706"/>
              <a:gd name="T2" fmla="*/ 302 w 630"/>
              <a:gd name="T3" fmla="*/ 0 h 706"/>
              <a:gd name="T4" fmla="*/ 302 w 630"/>
              <a:gd name="T5" fmla="*/ 57 h 706"/>
              <a:gd name="T6" fmla="*/ 327 w 630"/>
              <a:gd name="T7" fmla="*/ 57 h 706"/>
              <a:gd name="T8" fmla="*/ 487 w 630"/>
              <a:gd name="T9" fmla="*/ 57 h 706"/>
              <a:gd name="T10" fmla="*/ 509 w 630"/>
              <a:gd name="T11" fmla="*/ 79 h 706"/>
              <a:gd name="T12" fmla="*/ 509 w 630"/>
              <a:gd name="T13" fmla="*/ 142 h 706"/>
              <a:gd name="T14" fmla="*/ 607 w 630"/>
              <a:gd name="T15" fmla="*/ 142 h 706"/>
              <a:gd name="T16" fmla="*/ 627 w 630"/>
              <a:gd name="T17" fmla="*/ 150 h 706"/>
              <a:gd name="T18" fmla="*/ 621 w 630"/>
              <a:gd name="T19" fmla="*/ 169 h 706"/>
              <a:gd name="T20" fmla="*/ 572 w 630"/>
              <a:gd name="T21" fmla="*/ 245 h 706"/>
              <a:gd name="T22" fmla="*/ 622 w 630"/>
              <a:gd name="T23" fmla="*/ 322 h 706"/>
              <a:gd name="T24" fmla="*/ 627 w 630"/>
              <a:gd name="T25" fmla="*/ 342 h 706"/>
              <a:gd name="T26" fmla="*/ 608 w 630"/>
              <a:gd name="T27" fmla="*/ 349 h 706"/>
              <a:gd name="T28" fmla="*/ 420 w 630"/>
              <a:gd name="T29" fmla="*/ 349 h 706"/>
              <a:gd name="T30" fmla="*/ 399 w 630"/>
              <a:gd name="T31" fmla="*/ 328 h 706"/>
              <a:gd name="T32" fmla="*/ 399 w 630"/>
              <a:gd name="T33" fmla="*/ 264 h 706"/>
              <a:gd name="T34" fmla="*/ 303 w 630"/>
              <a:gd name="T35" fmla="*/ 264 h 706"/>
              <a:gd name="T36" fmla="*/ 302 w 630"/>
              <a:gd name="T37" fmla="*/ 357 h 706"/>
              <a:gd name="T38" fmla="*/ 334 w 630"/>
              <a:gd name="T39" fmla="*/ 437 h 706"/>
              <a:gd name="T40" fmla="*/ 567 w 630"/>
              <a:gd name="T41" fmla="*/ 671 h 706"/>
              <a:gd name="T42" fmla="*/ 578 w 630"/>
              <a:gd name="T43" fmla="*/ 683 h 706"/>
              <a:gd name="T44" fmla="*/ 568 w 630"/>
              <a:gd name="T45" fmla="*/ 705 h 706"/>
              <a:gd name="T46" fmla="*/ 554 w 630"/>
              <a:gd name="T47" fmla="*/ 705 h 706"/>
              <a:gd name="T48" fmla="*/ 28 w 630"/>
              <a:gd name="T49" fmla="*/ 705 h 706"/>
              <a:gd name="T50" fmla="*/ 16 w 630"/>
              <a:gd name="T51" fmla="*/ 705 h 706"/>
              <a:gd name="T52" fmla="*/ 1 w 630"/>
              <a:gd name="T53" fmla="*/ 698 h 706"/>
              <a:gd name="T54" fmla="*/ 7 w 630"/>
              <a:gd name="T55" fmla="*/ 681 h 706"/>
              <a:gd name="T56" fmla="*/ 88 w 630"/>
              <a:gd name="T57" fmla="*/ 597 h 706"/>
              <a:gd name="T58" fmla="*/ 264 w 630"/>
              <a:gd name="T59" fmla="*/ 418 h 706"/>
              <a:gd name="T60" fmla="*/ 280 w 630"/>
              <a:gd name="T61" fmla="*/ 381 h 706"/>
              <a:gd name="T62" fmla="*/ 279 w 630"/>
              <a:gd name="T63" fmla="*/ 21 h 706"/>
              <a:gd name="T64" fmla="*/ 279 w 630"/>
              <a:gd name="T65" fmla="*/ 0 h 706"/>
              <a:gd name="T66" fmla="*/ 444 w 630"/>
              <a:gd name="T67" fmla="*/ 579 h 706"/>
              <a:gd name="T68" fmla="*/ 293 w 630"/>
              <a:gd name="T69" fmla="*/ 434 h 706"/>
              <a:gd name="T70" fmla="*/ 141 w 630"/>
              <a:gd name="T71" fmla="*/ 579 h 706"/>
              <a:gd name="T72" fmla="*/ 207 w 630"/>
              <a:gd name="T73" fmla="*/ 626 h 706"/>
              <a:gd name="T74" fmla="*/ 276 w 630"/>
              <a:gd name="T75" fmla="*/ 577 h 706"/>
              <a:gd name="T76" fmla="*/ 308 w 630"/>
              <a:gd name="T77" fmla="*/ 577 h 706"/>
              <a:gd name="T78" fmla="*/ 378 w 630"/>
              <a:gd name="T79" fmla="*/ 626 h 706"/>
              <a:gd name="T80" fmla="*/ 444 w 630"/>
              <a:gd name="T81" fmla="*/ 579 h 706"/>
              <a:gd name="T82" fmla="*/ 304 w 630"/>
              <a:gd name="T83" fmla="*/ 238 h 706"/>
              <a:gd name="T84" fmla="*/ 485 w 630"/>
              <a:gd name="T85" fmla="*/ 238 h 706"/>
              <a:gd name="T86" fmla="*/ 485 w 630"/>
              <a:gd name="T87" fmla="*/ 81 h 706"/>
              <a:gd name="T88" fmla="*/ 304 w 630"/>
              <a:gd name="T89" fmla="*/ 81 h 706"/>
              <a:gd name="T90" fmla="*/ 304 w 630"/>
              <a:gd name="T91" fmla="*/ 238 h 706"/>
              <a:gd name="T92" fmla="*/ 595 w 630"/>
              <a:gd name="T93" fmla="*/ 325 h 706"/>
              <a:gd name="T94" fmla="*/ 559 w 630"/>
              <a:gd name="T95" fmla="*/ 270 h 706"/>
              <a:gd name="T96" fmla="*/ 559 w 630"/>
              <a:gd name="T97" fmla="*/ 221 h 706"/>
              <a:gd name="T98" fmla="*/ 594 w 630"/>
              <a:gd name="T99" fmla="*/ 167 h 706"/>
              <a:gd name="T100" fmla="*/ 509 w 630"/>
              <a:gd name="T101" fmla="*/ 167 h 706"/>
              <a:gd name="T102" fmla="*/ 509 w 630"/>
              <a:gd name="T103" fmla="*/ 236 h 706"/>
              <a:gd name="T104" fmla="*/ 495 w 630"/>
              <a:gd name="T105" fmla="*/ 271 h 706"/>
              <a:gd name="T106" fmla="*/ 439 w 630"/>
              <a:gd name="T107" fmla="*/ 325 h 706"/>
              <a:gd name="T108" fmla="*/ 595 w 630"/>
              <a:gd name="T109" fmla="*/ 325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0" h="706">
                <a:moveTo>
                  <a:pt x="279" y="0"/>
                </a:moveTo>
                <a:cubicBezTo>
                  <a:pt x="288" y="0"/>
                  <a:pt x="294" y="0"/>
                  <a:pt x="302" y="0"/>
                </a:cubicBezTo>
                <a:cubicBezTo>
                  <a:pt x="302" y="18"/>
                  <a:pt x="302" y="36"/>
                  <a:pt x="302" y="57"/>
                </a:cubicBezTo>
                <a:cubicBezTo>
                  <a:pt x="312" y="57"/>
                  <a:pt x="320" y="57"/>
                  <a:pt x="327" y="57"/>
                </a:cubicBezTo>
                <a:cubicBezTo>
                  <a:pt x="381" y="57"/>
                  <a:pt x="434" y="57"/>
                  <a:pt x="487" y="57"/>
                </a:cubicBezTo>
                <a:cubicBezTo>
                  <a:pt x="504" y="56"/>
                  <a:pt x="510" y="62"/>
                  <a:pt x="509" y="79"/>
                </a:cubicBezTo>
                <a:cubicBezTo>
                  <a:pt x="508" y="99"/>
                  <a:pt x="509" y="120"/>
                  <a:pt x="509" y="142"/>
                </a:cubicBezTo>
                <a:cubicBezTo>
                  <a:pt x="543" y="142"/>
                  <a:pt x="575" y="142"/>
                  <a:pt x="607" y="142"/>
                </a:cubicBezTo>
                <a:cubicBezTo>
                  <a:pt x="614" y="143"/>
                  <a:pt x="623" y="145"/>
                  <a:pt x="627" y="150"/>
                </a:cubicBezTo>
                <a:cubicBezTo>
                  <a:pt x="630" y="152"/>
                  <a:pt x="625" y="163"/>
                  <a:pt x="621" y="169"/>
                </a:cubicBezTo>
                <a:cubicBezTo>
                  <a:pt x="606" y="194"/>
                  <a:pt x="589" y="219"/>
                  <a:pt x="572" y="245"/>
                </a:cubicBezTo>
                <a:cubicBezTo>
                  <a:pt x="589" y="271"/>
                  <a:pt x="606" y="296"/>
                  <a:pt x="622" y="322"/>
                </a:cubicBezTo>
                <a:cubicBezTo>
                  <a:pt x="625" y="328"/>
                  <a:pt x="629" y="337"/>
                  <a:pt x="627" y="342"/>
                </a:cubicBezTo>
                <a:cubicBezTo>
                  <a:pt x="624" y="346"/>
                  <a:pt x="615" y="349"/>
                  <a:pt x="608" y="349"/>
                </a:cubicBezTo>
                <a:cubicBezTo>
                  <a:pt x="545" y="349"/>
                  <a:pt x="483" y="349"/>
                  <a:pt x="420" y="349"/>
                </a:cubicBezTo>
                <a:cubicBezTo>
                  <a:pt x="405" y="349"/>
                  <a:pt x="398" y="344"/>
                  <a:pt x="399" y="328"/>
                </a:cubicBezTo>
                <a:cubicBezTo>
                  <a:pt x="400" y="307"/>
                  <a:pt x="399" y="287"/>
                  <a:pt x="399" y="264"/>
                </a:cubicBezTo>
                <a:cubicBezTo>
                  <a:pt x="367" y="264"/>
                  <a:pt x="337" y="264"/>
                  <a:pt x="303" y="264"/>
                </a:cubicBezTo>
                <a:cubicBezTo>
                  <a:pt x="303" y="295"/>
                  <a:pt x="305" y="327"/>
                  <a:pt x="302" y="357"/>
                </a:cubicBezTo>
                <a:cubicBezTo>
                  <a:pt x="299" y="391"/>
                  <a:pt x="311" y="414"/>
                  <a:pt x="334" y="437"/>
                </a:cubicBezTo>
                <a:cubicBezTo>
                  <a:pt x="413" y="514"/>
                  <a:pt x="490" y="593"/>
                  <a:pt x="567" y="671"/>
                </a:cubicBezTo>
                <a:cubicBezTo>
                  <a:pt x="571" y="675"/>
                  <a:pt x="575" y="679"/>
                  <a:pt x="578" y="683"/>
                </a:cubicBezTo>
                <a:cubicBezTo>
                  <a:pt x="587" y="695"/>
                  <a:pt x="583" y="703"/>
                  <a:pt x="568" y="705"/>
                </a:cubicBezTo>
                <a:cubicBezTo>
                  <a:pt x="563" y="705"/>
                  <a:pt x="559" y="705"/>
                  <a:pt x="554" y="705"/>
                </a:cubicBezTo>
                <a:cubicBezTo>
                  <a:pt x="379" y="705"/>
                  <a:pt x="203" y="705"/>
                  <a:pt x="28" y="705"/>
                </a:cubicBezTo>
                <a:cubicBezTo>
                  <a:pt x="24" y="705"/>
                  <a:pt x="20" y="706"/>
                  <a:pt x="16" y="705"/>
                </a:cubicBezTo>
                <a:cubicBezTo>
                  <a:pt x="11" y="703"/>
                  <a:pt x="2" y="701"/>
                  <a:pt x="1" y="698"/>
                </a:cubicBezTo>
                <a:cubicBezTo>
                  <a:pt x="0" y="693"/>
                  <a:pt x="3" y="685"/>
                  <a:pt x="7" y="681"/>
                </a:cubicBezTo>
                <a:cubicBezTo>
                  <a:pt x="33" y="652"/>
                  <a:pt x="61" y="625"/>
                  <a:pt x="88" y="597"/>
                </a:cubicBezTo>
                <a:cubicBezTo>
                  <a:pt x="146" y="538"/>
                  <a:pt x="205" y="477"/>
                  <a:pt x="264" y="418"/>
                </a:cubicBezTo>
                <a:cubicBezTo>
                  <a:pt x="275" y="407"/>
                  <a:pt x="280" y="397"/>
                  <a:pt x="280" y="381"/>
                </a:cubicBezTo>
                <a:cubicBezTo>
                  <a:pt x="279" y="261"/>
                  <a:pt x="279" y="141"/>
                  <a:pt x="279" y="21"/>
                </a:cubicBezTo>
                <a:cubicBezTo>
                  <a:pt x="279" y="15"/>
                  <a:pt x="279" y="8"/>
                  <a:pt x="279" y="0"/>
                </a:cubicBezTo>
                <a:close/>
                <a:moveTo>
                  <a:pt x="444" y="579"/>
                </a:moveTo>
                <a:cubicBezTo>
                  <a:pt x="391" y="528"/>
                  <a:pt x="340" y="479"/>
                  <a:pt x="293" y="434"/>
                </a:cubicBezTo>
                <a:cubicBezTo>
                  <a:pt x="244" y="480"/>
                  <a:pt x="193" y="529"/>
                  <a:pt x="141" y="579"/>
                </a:cubicBezTo>
                <a:cubicBezTo>
                  <a:pt x="164" y="595"/>
                  <a:pt x="185" y="610"/>
                  <a:pt x="207" y="626"/>
                </a:cubicBezTo>
                <a:cubicBezTo>
                  <a:pt x="231" y="609"/>
                  <a:pt x="254" y="594"/>
                  <a:pt x="276" y="577"/>
                </a:cubicBezTo>
                <a:cubicBezTo>
                  <a:pt x="288" y="568"/>
                  <a:pt x="297" y="568"/>
                  <a:pt x="308" y="577"/>
                </a:cubicBezTo>
                <a:cubicBezTo>
                  <a:pt x="331" y="593"/>
                  <a:pt x="355" y="609"/>
                  <a:pt x="378" y="626"/>
                </a:cubicBezTo>
                <a:cubicBezTo>
                  <a:pt x="400" y="611"/>
                  <a:pt x="421" y="596"/>
                  <a:pt x="444" y="579"/>
                </a:cubicBezTo>
                <a:close/>
                <a:moveTo>
                  <a:pt x="304" y="238"/>
                </a:moveTo>
                <a:cubicBezTo>
                  <a:pt x="365" y="238"/>
                  <a:pt x="424" y="238"/>
                  <a:pt x="485" y="238"/>
                </a:cubicBezTo>
                <a:cubicBezTo>
                  <a:pt x="485" y="185"/>
                  <a:pt x="485" y="134"/>
                  <a:pt x="485" y="81"/>
                </a:cubicBezTo>
                <a:cubicBezTo>
                  <a:pt x="424" y="81"/>
                  <a:pt x="364" y="81"/>
                  <a:pt x="304" y="81"/>
                </a:cubicBezTo>
                <a:cubicBezTo>
                  <a:pt x="304" y="134"/>
                  <a:pt x="304" y="185"/>
                  <a:pt x="304" y="238"/>
                </a:cubicBezTo>
                <a:close/>
                <a:moveTo>
                  <a:pt x="595" y="325"/>
                </a:moveTo>
                <a:cubicBezTo>
                  <a:pt x="582" y="304"/>
                  <a:pt x="572" y="286"/>
                  <a:pt x="559" y="270"/>
                </a:cubicBezTo>
                <a:cubicBezTo>
                  <a:pt x="546" y="253"/>
                  <a:pt x="544" y="239"/>
                  <a:pt x="559" y="221"/>
                </a:cubicBezTo>
                <a:cubicBezTo>
                  <a:pt x="572" y="205"/>
                  <a:pt x="582" y="186"/>
                  <a:pt x="594" y="167"/>
                </a:cubicBezTo>
                <a:cubicBezTo>
                  <a:pt x="565" y="167"/>
                  <a:pt x="538" y="167"/>
                  <a:pt x="509" y="167"/>
                </a:cubicBezTo>
                <a:cubicBezTo>
                  <a:pt x="509" y="191"/>
                  <a:pt x="508" y="214"/>
                  <a:pt x="509" y="236"/>
                </a:cubicBezTo>
                <a:cubicBezTo>
                  <a:pt x="510" y="251"/>
                  <a:pt x="506" y="261"/>
                  <a:pt x="495" y="271"/>
                </a:cubicBezTo>
                <a:cubicBezTo>
                  <a:pt x="477" y="287"/>
                  <a:pt x="460" y="304"/>
                  <a:pt x="439" y="325"/>
                </a:cubicBezTo>
                <a:cubicBezTo>
                  <a:pt x="494" y="325"/>
                  <a:pt x="543" y="325"/>
                  <a:pt x="595" y="325"/>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2507175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a:extLst>
              <a:ext uri="{C183D7F6-B498-43B3-948B-1728B52AA6E4}">
                <adec:decorative xmlns:adec="http://schemas.microsoft.com/office/drawing/2017/decorative" val="1"/>
              </a:ext>
            </a:extLst>
          </p:cNvPr>
          <p:cNvSpPr/>
          <p:nvPr/>
        </p:nvSpPr>
        <p:spPr>
          <a:xfrm>
            <a:off x="742950" y="785091"/>
            <a:ext cx="2915618" cy="2082143"/>
          </a:xfrm>
          <a:prstGeom prst="roundRect">
            <a:avLst>
              <a:gd name="adj" fmla="val 6631"/>
            </a:avLst>
          </a:prstGeom>
          <a:solidFill>
            <a:srgbClr val="AD97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25" dirty="0">
              <a:latin typeface="+mj-lt"/>
            </a:endParaRPr>
          </a:p>
        </p:txBody>
      </p:sp>
      <p:sp>
        <p:nvSpPr>
          <p:cNvPr id="45" name="Rounded Rectangle 44"/>
          <p:cNvSpPr/>
          <p:nvPr/>
        </p:nvSpPr>
        <p:spPr>
          <a:xfrm>
            <a:off x="3736428" y="785091"/>
            <a:ext cx="5026572" cy="2107550"/>
          </a:xfrm>
          <a:prstGeom prst="roundRect">
            <a:avLst>
              <a:gd name="adj" fmla="val 6631"/>
            </a:avLst>
          </a:prstGeom>
          <a:solidFill>
            <a:srgbClr val="337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100" b="1" i="1" dirty="0">
              <a:solidFill>
                <a:schemeClr val="bg1"/>
              </a:solidFill>
              <a:latin typeface="+mj-lt"/>
            </a:endParaRPr>
          </a:p>
          <a:p>
            <a:endParaRPr lang="en-GB" sz="1100" b="1" i="1" dirty="0">
              <a:solidFill>
                <a:schemeClr val="bg1"/>
              </a:solidFill>
              <a:latin typeface="+mj-lt"/>
            </a:endParaRPr>
          </a:p>
          <a:p>
            <a:r>
              <a:rPr lang="en-GB" sz="1100" b="1" i="1" dirty="0">
                <a:solidFill>
                  <a:schemeClr val="bg1"/>
                </a:solidFill>
                <a:latin typeface="+mj-lt"/>
              </a:rPr>
              <a:t>First lockdown (March 2020)</a:t>
            </a:r>
          </a:p>
          <a:p>
            <a:pPr marL="171450" indent="-171450">
              <a:buFont typeface="Arial" panose="020B0604020202020204" pitchFamily="34" charset="0"/>
              <a:buChar char="•"/>
            </a:pPr>
            <a:r>
              <a:rPr lang="en-GB" sz="1100" dirty="0">
                <a:solidFill>
                  <a:schemeClr val="bg1"/>
                </a:solidFill>
                <a:latin typeface="+mj-lt"/>
              </a:rPr>
              <a:t>They adopted an online platform called Purple Mash.  This proved to be challenging for both the children and the parents, who struggled to understand the way the platform worked.  Eventually, the teachers produced a guide for the parents</a:t>
            </a:r>
          </a:p>
          <a:p>
            <a:pPr marL="171450" indent="-171450">
              <a:buFont typeface="Arial" panose="020B0604020202020204" pitchFamily="34" charset="0"/>
              <a:buChar char="•"/>
            </a:pPr>
            <a:r>
              <a:rPr lang="en-GB" sz="1100" dirty="0">
                <a:solidFill>
                  <a:schemeClr val="bg1"/>
                </a:solidFill>
                <a:latin typeface="+mj-lt"/>
              </a:rPr>
              <a:t>The platform is a great tool for remote working, allowing them to perform a variety of tasks  (assignment delegation, group work, marking etc.)</a:t>
            </a:r>
          </a:p>
          <a:p>
            <a:endParaRPr lang="en-GB" sz="1100" dirty="0">
              <a:solidFill>
                <a:schemeClr val="bg1"/>
              </a:solidFill>
              <a:latin typeface="+mj-lt"/>
            </a:endParaRPr>
          </a:p>
          <a:p>
            <a:r>
              <a:rPr lang="en-GB" sz="1100" b="1" i="1" dirty="0">
                <a:solidFill>
                  <a:schemeClr val="bg1"/>
                </a:solidFill>
                <a:latin typeface="+mj-lt"/>
              </a:rPr>
              <a:t>September onwards</a:t>
            </a:r>
          </a:p>
          <a:p>
            <a:pPr marL="171450" indent="-171450">
              <a:buFont typeface="Arial" panose="020B0604020202020204" pitchFamily="34" charset="0"/>
              <a:buChar char="•"/>
            </a:pPr>
            <a:r>
              <a:rPr lang="en-GB" sz="1100" dirty="0">
                <a:solidFill>
                  <a:schemeClr val="bg1"/>
                </a:solidFill>
                <a:latin typeface="+mj-lt"/>
              </a:rPr>
              <a:t>They continued using Purple Mash, alongside Microsoft Teams, successfully</a:t>
            </a:r>
          </a:p>
          <a:p>
            <a:endParaRPr lang="en-GB" sz="900" dirty="0">
              <a:solidFill>
                <a:schemeClr val="bg1"/>
              </a:solidFill>
              <a:latin typeface="+mj-lt"/>
            </a:endParaRPr>
          </a:p>
        </p:txBody>
      </p:sp>
      <p:sp>
        <p:nvSpPr>
          <p:cNvPr id="71" name="Title 70"/>
          <p:cNvSpPr>
            <a:spLocks noGrp="1"/>
          </p:cNvSpPr>
          <p:nvPr>
            <p:ph type="title" idx="4294967295"/>
          </p:nvPr>
        </p:nvSpPr>
        <p:spPr>
          <a:xfrm>
            <a:off x="3806385" y="763355"/>
            <a:ext cx="4797114" cy="3077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j-lt"/>
                <a:ea typeface="+mn-ea"/>
                <a:cs typeface="+mn-cs"/>
              </a:rPr>
              <a:t>Remote learning approach </a:t>
            </a:r>
          </a:p>
        </p:txBody>
      </p:sp>
      <p:sp>
        <p:nvSpPr>
          <p:cNvPr id="51" name="TextBox 50"/>
          <p:cNvSpPr txBox="1"/>
          <p:nvPr/>
        </p:nvSpPr>
        <p:spPr>
          <a:xfrm>
            <a:off x="882554" y="1000373"/>
            <a:ext cx="2836722" cy="311624"/>
          </a:xfrm>
          <a:prstGeom prst="rect">
            <a:avLst/>
          </a:prstGeom>
        </p:spPr>
        <p:txBody>
          <a:bodyPr wrap="square" rtlCol="0" anchor="ctr" anchorCtr="0">
            <a:spAutoFit/>
          </a:bodyPr>
          <a:lstStyle/>
          <a:p>
            <a:r>
              <a:rPr lang="en-GB" sz="1425" b="1" dirty="0">
                <a:solidFill>
                  <a:schemeClr val="bg1"/>
                </a:solidFill>
                <a:latin typeface="+mj-lt"/>
              </a:rPr>
              <a:t>Primary School teacher</a:t>
            </a:r>
          </a:p>
        </p:txBody>
      </p:sp>
      <p:sp>
        <p:nvSpPr>
          <p:cNvPr id="48" name="Rounded Rectangle 47">
            <a:extLst>
              <a:ext uri="{C183D7F6-B498-43B3-948B-1728B52AA6E4}">
                <adec:decorative xmlns:adec="http://schemas.microsoft.com/office/drawing/2017/decorative" val="1"/>
              </a:ext>
            </a:extLst>
          </p:cNvPr>
          <p:cNvSpPr/>
          <p:nvPr/>
        </p:nvSpPr>
        <p:spPr>
          <a:xfrm>
            <a:off x="781104" y="2942484"/>
            <a:ext cx="2894681" cy="3011966"/>
          </a:xfrm>
          <a:prstGeom prst="roundRect">
            <a:avLst>
              <a:gd name="adj" fmla="val 6631"/>
            </a:avLst>
          </a:prstGeom>
          <a:solidFill>
            <a:srgbClr val="00A3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788" dirty="0">
              <a:solidFill>
                <a:schemeClr val="bg1"/>
              </a:solidFill>
              <a:latin typeface="+mj-lt"/>
            </a:endParaRPr>
          </a:p>
        </p:txBody>
      </p:sp>
      <p:sp>
        <p:nvSpPr>
          <p:cNvPr id="5" name="TextBox 4"/>
          <p:cNvSpPr txBox="1"/>
          <p:nvPr/>
        </p:nvSpPr>
        <p:spPr>
          <a:xfrm>
            <a:off x="827983" y="1402755"/>
            <a:ext cx="2598708" cy="1200329"/>
          </a:xfrm>
          <a:prstGeom prst="rect">
            <a:avLst/>
          </a:prstGeom>
          <a:noFill/>
        </p:spPr>
        <p:txBody>
          <a:bodyPr wrap="square" rtlCol="0">
            <a:spAutoFit/>
          </a:bodyPr>
          <a:lstStyle/>
          <a:p>
            <a:pPr marL="128588" indent="-128588">
              <a:buFont typeface="Arial" panose="020B0604020202020204" pitchFamily="34" charset="0"/>
              <a:buChar char="•"/>
            </a:pPr>
            <a:r>
              <a:rPr lang="en-GB" sz="1200" dirty="0">
                <a:solidFill>
                  <a:schemeClr val="bg1"/>
                </a:solidFill>
                <a:latin typeface="+mj-lt"/>
              </a:rPr>
              <a:t>Teaches English, Years 2 and 3</a:t>
            </a:r>
          </a:p>
          <a:p>
            <a:pPr marL="128588" indent="-128588">
              <a:buFont typeface="Arial" panose="020B0604020202020204" pitchFamily="34" charset="0"/>
              <a:buChar char="•"/>
            </a:pPr>
            <a:r>
              <a:rPr lang="en-GB" sz="1200" dirty="0">
                <a:solidFill>
                  <a:schemeClr val="bg1"/>
                </a:solidFill>
                <a:latin typeface="+mj-lt"/>
              </a:rPr>
              <a:t>Primary School, Academy</a:t>
            </a:r>
          </a:p>
          <a:p>
            <a:pPr marL="128588" indent="-128588">
              <a:buFont typeface="Arial" panose="020B0604020202020204" pitchFamily="34" charset="0"/>
              <a:buChar char="•"/>
            </a:pPr>
            <a:r>
              <a:rPr lang="en-GB" sz="1200" dirty="0">
                <a:solidFill>
                  <a:schemeClr val="bg1"/>
                </a:solidFill>
                <a:latin typeface="+mj-lt"/>
              </a:rPr>
              <a:t>Urban school</a:t>
            </a:r>
          </a:p>
          <a:p>
            <a:pPr marL="128588" indent="-128588">
              <a:buFont typeface="Arial" panose="020B0604020202020204" pitchFamily="34" charset="0"/>
              <a:buChar char="•"/>
            </a:pPr>
            <a:r>
              <a:rPr lang="en-GB" sz="1200" dirty="0">
                <a:solidFill>
                  <a:schemeClr val="bg1"/>
                </a:solidFill>
                <a:latin typeface="+mj-lt"/>
              </a:rPr>
              <a:t>Low socioeconomic area (over 35% on free school meals)</a:t>
            </a:r>
          </a:p>
          <a:p>
            <a:pPr marL="128588" indent="-128588">
              <a:buFont typeface="Arial" panose="020B0604020202020204" pitchFamily="34" charset="0"/>
              <a:buChar char="•"/>
            </a:pPr>
            <a:r>
              <a:rPr lang="en-GB" sz="1200" dirty="0">
                <a:solidFill>
                  <a:schemeClr val="bg1"/>
                </a:solidFill>
                <a:latin typeface="+mj-lt"/>
              </a:rPr>
              <a:t>Ofsted rating: </a:t>
            </a:r>
            <a:r>
              <a:rPr lang="en-GB" sz="1200" dirty="0">
                <a:solidFill>
                  <a:schemeClr val="bg1"/>
                </a:solidFill>
              </a:rPr>
              <a:t>Outstanding</a:t>
            </a:r>
            <a:endParaRPr lang="en-GB" sz="1200" dirty="0">
              <a:solidFill>
                <a:schemeClr val="bg1"/>
              </a:solidFill>
              <a:latin typeface="+mj-lt"/>
            </a:endParaRPr>
          </a:p>
        </p:txBody>
      </p:sp>
      <p:sp>
        <p:nvSpPr>
          <p:cNvPr id="60" name="TextBox 59"/>
          <p:cNvSpPr txBox="1"/>
          <p:nvPr/>
        </p:nvSpPr>
        <p:spPr>
          <a:xfrm>
            <a:off x="827983" y="2987271"/>
            <a:ext cx="2764069" cy="307777"/>
          </a:xfrm>
          <a:prstGeom prst="rect">
            <a:avLst/>
          </a:prstGeom>
        </p:spPr>
        <p:txBody>
          <a:bodyPr wrap="square" rtlCol="0" anchor="ctr" anchorCtr="0">
            <a:spAutoFit/>
          </a:bodyPr>
          <a:lstStyle/>
          <a:p>
            <a:r>
              <a:rPr lang="en-GB" sz="1400" b="1" dirty="0">
                <a:solidFill>
                  <a:schemeClr val="bg1"/>
                </a:solidFill>
                <a:latin typeface="+mj-lt"/>
              </a:rPr>
              <a:t>What works well?</a:t>
            </a:r>
          </a:p>
        </p:txBody>
      </p:sp>
      <p:sp>
        <p:nvSpPr>
          <p:cNvPr id="7" name="TextBox 6"/>
          <p:cNvSpPr txBox="1"/>
          <p:nvPr/>
        </p:nvSpPr>
        <p:spPr>
          <a:xfrm>
            <a:off x="904090" y="3446605"/>
            <a:ext cx="2764069" cy="2123658"/>
          </a:xfrm>
          <a:prstGeom prst="rect">
            <a:avLst/>
          </a:prstGeom>
          <a:noFill/>
        </p:spPr>
        <p:txBody>
          <a:bodyPr wrap="square" rtlCol="0">
            <a:spAutoFit/>
          </a:bodyPr>
          <a:lstStyle/>
          <a:p>
            <a:pPr marL="128588" indent="-128588">
              <a:buFont typeface="Arial" panose="020B0604020202020204" pitchFamily="34" charset="0"/>
              <a:buChar char="•"/>
            </a:pPr>
            <a:r>
              <a:rPr lang="en-GB" sz="1200" dirty="0">
                <a:solidFill>
                  <a:schemeClr val="bg1"/>
                </a:solidFill>
                <a:latin typeface="+mj-lt"/>
              </a:rPr>
              <a:t>Purple Mash is a multi-tool platform, allowing teachers to set assignments, delegate group work, personalise the lessons and mark assignments</a:t>
            </a:r>
          </a:p>
          <a:p>
            <a:pPr marL="128588" indent="-128588">
              <a:buFont typeface="Arial" panose="020B0604020202020204" pitchFamily="34" charset="0"/>
              <a:buChar char="•"/>
            </a:pPr>
            <a:r>
              <a:rPr lang="en-GB" sz="1200" dirty="0">
                <a:solidFill>
                  <a:schemeClr val="bg1"/>
                </a:solidFill>
                <a:latin typeface="+mj-lt"/>
              </a:rPr>
              <a:t>Microsoft Teams serves well as a tool for setting up meetings </a:t>
            </a:r>
          </a:p>
          <a:p>
            <a:pPr marL="128588" indent="-128588">
              <a:buFont typeface="Arial" panose="020B0604020202020204" pitchFamily="34" charset="0"/>
              <a:buChar char="•"/>
            </a:pPr>
            <a:r>
              <a:rPr lang="en-GB" sz="1200" dirty="0">
                <a:solidFill>
                  <a:schemeClr val="bg1"/>
                </a:solidFill>
                <a:latin typeface="+mj-lt"/>
              </a:rPr>
              <a:t>Remote learning is most suitable for older pupils, who already possess independent working and teamworking skills</a:t>
            </a:r>
          </a:p>
        </p:txBody>
      </p:sp>
      <p:pic>
        <p:nvPicPr>
          <p:cNvPr id="25" name="Picture 24">
            <a:extLst>
              <a:ext uri="{FF2B5EF4-FFF2-40B4-BE49-F238E27FC236}">
                <a16:creationId xmlns:a16="http://schemas.microsoft.com/office/drawing/2014/main" id="{991F8577-0FEB-4733-AD0E-57A5607D429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9151" y="4277602"/>
            <a:ext cx="1714552" cy="1714552"/>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79625F87-44A5-4BCE-BECC-3F62853E43A0}" type="slidenum">
              <a:rPr lang="en-GB" smtClean="0">
                <a:solidFill>
                  <a:schemeClr val="bg1"/>
                </a:solidFill>
                <a:latin typeface="+mj-lt"/>
              </a:rPr>
              <a:pPr/>
              <a:t>78</a:t>
            </a:fld>
            <a:endParaRPr lang="en-GB" dirty="0">
              <a:solidFill>
                <a:schemeClr val="bg1"/>
              </a:solidFill>
              <a:latin typeface="+mj-lt"/>
            </a:endParaRPr>
          </a:p>
        </p:txBody>
      </p:sp>
      <p:sp>
        <p:nvSpPr>
          <p:cNvPr id="46" name="Rounded Rectangular Callout 45"/>
          <p:cNvSpPr/>
          <p:nvPr/>
        </p:nvSpPr>
        <p:spPr>
          <a:xfrm>
            <a:off x="3762830" y="2944953"/>
            <a:ext cx="1150618" cy="1598668"/>
          </a:xfrm>
          <a:prstGeom prst="wedgeRoundRectCallout">
            <a:avLst>
              <a:gd name="adj1" fmla="val 87085"/>
              <a:gd name="adj2" fmla="val 48439"/>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i="1" dirty="0">
                <a:solidFill>
                  <a:schemeClr val="bg1"/>
                </a:solidFill>
                <a:latin typeface="+mj-lt"/>
                <a:ea typeface="Times New Roman" panose="02020603050405020304" pitchFamily="18" charset="0"/>
              </a:rPr>
              <a:t>“[Purple Mash]</a:t>
            </a:r>
            <a:r>
              <a:rPr lang="en-US" sz="900" i="1" dirty="0">
                <a:solidFill>
                  <a:schemeClr val="bg1"/>
                </a:solidFill>
                <a:latin typeface="+mj-lt"/>
                <a:ea typeface="Times New Roman" panose="02020603050405020304" pitchFamily="18" charset="0"/>
              </a:rPr>
              <a:t> was bought about a year ago. We realised how good it was for  remote learning; we could personalise it, could put pupils into groups and set up work, it evolved.” </a:t>
            </a:r>
            <a:endParaRPr lang="en-GB" sz="900" i="1" dirty="0">
              <a:solidFill>
                <a:schemeClr val="bg1"/>
              </a:solidFill>
              <a:latin typeface="+mj-lt"/>
              <a:ea typeface="Times New Roman" panose="02020603050405020304" pitchFamily="18" charset="0"/>
            </a:endParaRPr>
          </a:p>
        </p:txBody>
      </p:sp>
      <p:sp>
        <p:nvSpPr>
          <p:cNvPr id="47" name="Rounded Rectangular Callout 46"/>
          <p:cNvSpPr/>
          <p:nvPr/>
        </p:nvSpPr>
        <p:spPr>
          <a:xfrm>
            <a:off x="6947800" y="2919307"/>
            <a:ext cx="1815199" cy="1483461"/>
          </a:xfrm>
          <a:prstGeom prst="wedgeRoundRectCallout">
            <a:avLst>
              <a:gd name="adj1" fmla="val -63675"/>
              <a:gd name="adj2" fmla="val 69098"/>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i="1" dirty="0">
                <a:solidFill>
                  <a:schemeClr val="bg1"/>
                </a:solidFill>
                <a:latin typeface="+mj-lt"/>
                <a:ea typeface="Times New Roman" panose="02020603050405020304" pitchFamily="18" charset="0"/>
              </a:rPr>
              <a:t>“I think for Year 1… they need to develop their social skills as well as academic, that’s what’s missing in any online learning because it’s individual. It’s ok academically, but they don’t get all the other aspects of learning they get in school.”</a:t>
            </a:r>
            <a:endParaRPr lang="en-GB" sz="300" i="1" dirty="0">
              <a:solidFill>
                <a:schemeClr val="bg1"/>
              </a:solidFill>
              <a:latin typeface="+mj-lt"/>
              <a:ea typeface="Times New Roman" panose="02020603050405020304" pitchFamily="18" charset="0"/>
            </a:endParaRPr>
          </a:p>
        </p:txBody>
      </p:sp>
      <p:sp>
        <p:nvSpPr>
          <p:cNvPr id="58" name="Rounded Rectangular Callout 57"/>
          <p:cNvSpPr/>
          <p:nvPr/>
        </p:nvSpPr>
        <p:spPr>
          <a:xfrm>
            <a:off x="5005331" y="2944952"/>
            <a:ext cx="1828372" cy="960059"/>
          </a:xfrm>
          <a:prstGeom prst="wedgeRoundRectCallout">
            <a:avLst>
              <a:gd name="adj1" fmla="val 17631"/>
              <a:gd name="adj2" fmla="val 89416"/>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i="1" dirty="0">
                <a:solidFill>
                  <a:schemeClr val="bg1"/>
                </a:solidFill>
                <a:latin typeface="+mj-lt"/>
              </a:rPr>
              <a:t>“Some of these kids might be going home to domestic abuse or violence and if they’re in that  situation and they’re trying to learn, they’re not going to be able to learn.”</a:t>
            </a:r>
          </a:p>
        </p:txBody>
      </p:sp>
      <p:sp>
        <p:nvSpPr>
          <p:cNvPr id="61" name="Rounded Rectangular Callout 60"/>
          <p:cNvSpPr/>
          <p:nvPr/>
        </p:nvSpPr>
        <p:spPr>
          <a:xfrm>
            <a:off x="3755338" y="4630481"/>
            <a:ext cx="1204984" cy="1314860"/>
          </a:xfrm>
          <a:prstGeom prst="wedgeRoundRectCallout">
            <a:avLst>
              <a:gd name="adj1" fmla="val 62593"/>
              <a:gd name="adj2" fmla="val -24007"/>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i="1" dirty="0">
                <a:solidFill>
                  <a:schemeClr val="bg1"/>
                </a:solidFill>
                <a:latin typeface="+mj-lt"/>
              </a:rPr>
              <a:t>“Microsoft Teams was a really good way of holding meetings and uploading work, it worked really well.”</a:t>
            </a:r>
          </a:p>
        </p:txBody>
      </p:sp>
      <p:sp>
        <p:nvSpPr>
          <p:cNvPr id="74" name="Rounded Rectangular Callout 73"/>
          <p:cNvSpPr/>
          <p:nvPr/>
        </p:nvSpPr>
        <p:spPr>
          <a:xfrm>
            <a:off x="6981745" y="4580224"/>
            <a:ext cx="1781255" cy="1365119"/>
          </a:xfrm>
          <a:prstGeom prst="wedgeRoundRectCallout">
            <a:avLst>
              <a:gd name="adj1" fmla="val -61488"/>
              <a:gd name="adj2" fmla="val 12158"/>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900" i="1" dirty="0">
                <a:solidFill>
                  <a:schemeClr val="bg1"/>
                </a:solidFill>
                <a:latin typeface="+mj-lt"/>
              </a:rPr>
              <a:t>“I don’t think their learning is as good, because  they are not using their other skills: investigating, asking questions and all of those kind of skills.”</a:t>
            </a:r>
          </a:p>
        </p:txBody>
      </p:sp>
      <p:sp>
        <p:nvSpPr>
          <p:cNvPr id="33" name="Rounded Rectangle 47">
            <a:extLst>
              <a:ext uri="{FF2B5EF4-FFF2-40B4-BE49-F238E27FC236}">
                <a16:creationId xmlns:a16="http://schemas.microsoft.com/office/drawing/2014/main" id="{99D2CB26-0F57-4D05-ADC1-822A387FA83E}"/>
              </a:ext>
              <a:ext uri="{C183D7F6-B498-43B3-948B-1728B52AA6E4}">
                <adec:decorative xmlns:adec="http://schemas.microsoft.com/office/drawing/2017/decorative" val="1"/>
              </a:ext>
            </a:extLst>
          </p:cNvPr>
          <p:cNvSpPr/>
          <p:nvPr/>
        </p:nvSpPr>
        <p:spPr>
          <a:xfrm>
            <a:off x="8840119" y="2987271"/>
            <a:ext cx="2894681" cy="3011966"/>
          </a:xfrm>
          <a:prstGeom prst="roundRect">
            <a:avLst>
              <a:gd name="adj" fmla="val 6631"/>
            </a:avLst>
          </a:prstGeom>
          <a:solidFill>
            <a:srgbClr val="00A3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788" dirty="0">
              <a:solidFill>
                <a:schemeClr val="bg1"/>
              </a:solidFill>
              <a:latin typeface="+mj-lt"/>
            </a:endParaRPr>
          </a:p>
        </p:txBody>
      </p:sp>
      <p:sp>
        <p:nvSpPr>
          <p:cNvPr id="35" name="TextBox 34">
            <a:extLst>
              <a:ext uri="{FF2B5EF4-FFF2-40B4-BE49-F238E27FC236}">
                <a16:creationId xmlns:a16="http://schemas.microsoft.com/office/drawing/2014/main" id="{6C802183-9F11-4E82-955A-83D35B3F3D8F}"/>
              </a:ext>
            </a:extLst>
          </p:cNvPr>
          <p:cNvSpPr txBox="1"/>
          <p:nvPr/>
        </p:nvSpPr>
        <p:spPr>
          <a:xfrm>
            <a:off x="8920759" y="3036753"/>
            <a:ext cx="2764069" cy="307777"/>
          </a:xfrm>
          <a:prstGeom prst="rect">
            <a:avLst/>
          </a:prstGeom>
        </p:spPr>
        <p:txBody>
          <a:bodyPr wrap="square" rtlCol="0" anchor="ctr" anchorCtr="0">
            <a:spAutoFit/>
          </a:bodyPr>
          <a:lstStyle/>
          <a:p>
            <a:r>
              <a:rPr lang="en-GB" sz="1400" b="1" dirty="0">
                <a:solidFill>
                  <a:schemeClr val="bg1"/>
                </a:solidFill>
                <a:latin typeface="+mj-lt"/>
              </a:rPr>
              <a:t>What works less well?</a:t>
            </a:r>
          </a:p>
        </p:txBody>
      </p:sp>
      <p:sp>
        <p:nvSpPr>
          <p:cNvPr id="38" name="TextBox 37">
            <a:extLst>
              <a:ext uri="{FF2B5EF4-FFF2-40B4-BE49-F238E27FC236}">
                <a16:creationId xmlns:a16="http://schemas.microsoft.com/office/drawing/2014/main" id="{AFD3D515-DE46-4F7B-96DA-9A89BE7DC5FD}"/>
              </a:ext>
            </a:extLst>
          </p:cNvPr>
          <p:cNvSpPr txBox="1"/>
          <p:nvPr/>
        </p:nvSpPr>
        <p:spPr>
          <a:xfrm>
            <a:off x="8927228" y="3324289"/>
            <a:ext cx="2764069" cy="2492990"/>
          </a:xfrm>
          <a:prstGeom prst="rect">
            <a:avLst/>
          </a:prstGeom>
          <a:noFill/>
        </p:spPr>
        <p:txBody>
          <a:bodyPr wrap="square" rtlCol="0">
            <a:spAutoFit/>
          </a:bodyPr>
          <a:lstStyle/>
          <a:p>
            <a:pPr marL="128588" indent="-128588">
              <a:buFont typeface="Arial" panose="020B0604020202020204" pitchFamily="34" charset="0"/>
              <a:buChar char="•"/>
            </a:pPr>
            <a:r>
              <a:rPr lang="en-GB" sz="1200" dirty="0">
                <a:solidFill>
                  <a:schemeClr val="bg1"/>
                </a:solidFill>
                <a:latin typeface="+mj-lt"/>
              </a:rPr>
              <a:t>Remote working is not suitable for younger pupils (e.g. Year  1) who learn through modelling  (e.g.  model writing)</a:t>
            </a:r>
          </a:p>
          <a:p>
            <a:pPr marL="128588" indent="-128588">
              <a:buFont typeface="Arial" panose="020B0604020202020204" pitchFamily="34" charset="0"/>
              <a:buChar char="•"/>
            </a:pPr>
            <a:r>
              <a:rPr lang="en-GB" sz="1200" dirty="0">
                <a:solidFill>
                  <a:schemeClr val="bg1"/>
                </a:solidFill>
                <a:latin typeface="+mj-lt"/>
              </a:rPr>
              <a:t>Social skills such as teamworking are difficult to develop remotely</a:t>
            </a:r>
          </a:p>
          <a:p>
            <a:pPr marL="128588" indent="-128588">
              <a:buFont typeface="Arial" panose="020B0604020202020204" pitchFamily="34" charset="0"/>
              <a:buChar char="•"/>
            </a:pPr>
            <a:r>
              <a:rPr lang="en-GB" sz="1200" dirty="0">
                <a:solidFill>
                  <a:schemeClr val="bg1"/>
                </a:solidFill>
                <a:latin typeface="+mj-lt"/>
              </a:rPr>
              <a:t>Art classes such as Music and Painting are also a challenge</a:t>
            </a:r>
          </a:p>
          <a:p>
            <a:pPr marL="128588" indent="-128588">
              <a:buFont typeface="Arial" panose="020B0604020202020204" pitchFamily="34" charset="0"/>
              <a:buChar char="•"/>
            </a:pPr>
            <a:r>
              <a:rPr lang="en-GB" sz="1200" dirty="0">
                <a:solidFill>
                  <a:schemeClr val="bg1"/>
                </a:solidFill>
                <a:latin typeface="+mj-lt"/>
              </a:rPr>
              <a:t>Remote teaching is also more time consuming for teachers,  who have to set up the lessons, ensure pupils have access to Purple Mash and mark their work</a:t>
            </a:r>
          </a:p>
        </p:txBody>
      </p:sp>
      <p:sp>
        <p:nvSpPr>
          <p:cNvPr id="22" name="Rectangle 21"/>
          <p:cNvSpPr/>
          <p:nvPr/>
        </p:nvSpPr>
        <p:spPr>
          <a:xfrm>
            <a:off x="8927228" y="879535"/>
            <a:ext cx="2921830" cy="523220"/>
          </a:xfrm>
          <a:prstGeom prst="rect">
            <a:avLst/>
          </a:prstGeom>
        </p:spPr>
        <p:txBody>
          <a:bodyPr wrap="square">
            <a:spAutoFit/>
          </a:bodyPr>
          <a:lstStyle/>
          <a:p>
            <a:r>
              <a:rPr lang="en-GB" sz="1400" b="1" dirty="0">
                <a:solidFill>
                  <a:schemeClr val="bg1"/>
                </a:solidFill>
                <a:latin typeface="+mj-lt"/>
              </a:rPr>
              <a:t>Future approach to remote learning</a:t>
            </a:r>
          </a:p>
        </p:txBody>
      </p:sp>
      <p:sp>
        <p:nvSpPr>
          <p:cNvPr id="21" name="Rounded Rectangle 20"/>
          <p:cNvSpPr/>
          <p:nvPr/>
        </p:nvSpPr>
        <p:spPr>
          <a:xfrm>
            <a:off x="8840119" y="785091"/>
            <a:ext cx="2851178" cy="2106322"/>
          </a:xfrm>
          <a:prstGeom prst="roundRect">
            <a:avLst>
              <a:gd name="adj" fmla="val 6631"/>
            </a:avLst>
          </a:prstGeom>
          <a:solidFill>
            <a:srgbClr val="AD97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endParaRPr lang="en-GB" sz="1100" dirty="0">
              <a:solidFill>
                <a:schemeClr val="bg1"/>
              </a:solidFill>
              <a:latin typeface="+mj-lt"/>
            </a:endParaRPr>
          </a:p>
          <a:p>
            <a:pPr marL="171450" indent="-171450">
              <a:buFont typeface="Arial" panose="020B0604020202020204" pitchFamily="34" charset="0"/>
              <a:buChar char="•"/>
            </a:pPr>
            <a:endParaRPr lang="en-GB" sz="1100" dirty="0">
              <a:solidFill>
                <a:schemeClr val="bg1"/>
              </a:solidFill>
              <a:latin typeface="+mj-lt"/>
            </a:endParaRPr>
          </a:p>
          <a:p>
            <a:pPr marL="171450" indent="-171450">
              <a:buFont typeface="Arial" panose="020B0604020202020204" pitchFamily="34" charset="0"/>
              <a:buChar char="•"/>
            </a:pPr>
            <a:endParaRPr lang="en-GB" sz="1100" dirty="0">
              <a:solidFill>
                <a:schemeClr val="bg1"/>
              </a:solidFill>
              <a:latin typeface="+mj-lt"/>
            </a:endParaRPr>
          </a:p>
          <a:p>
            <a:pPr marL="171450" indent="-171450">
              <a:buFont typeface="Arial" panose="020B0604020202020204" pitchFamily="34" charset="0"/>
              <a:buChar char="•"/>
            </a:pPr>
            <a:endParaRPr lang="en-GB" sz="1100" dirty="0">
              <a:solidFill>
                <a:schemeClr val="bg1"/>
              </a:solidFill>
              <a:latin typeface="+mj-lt"/>
            </a:endParaRPr>
          </a:p>
          <a:p>
            <a:pPr marL="171450" indent="-171450">
              <a:buFont typeface="Arial" panose="020B0604020202020204" pitchFamily="34" charset="0"/>
              <a:buChar char="•"/>
            </a:pPr>
            <a:r>
              <a:rPr lang="en-GB" sz="1200" dirty="0">
                <a:solidFill>
                  <a:schemeClr val="bg1"/>
                </a:solidFill>
                <a:latin typeface="+mj-lt"/>
              </a:rPr>
              <a:t>She does not think online learning could replace F2F, especially for early years and primary school, where interaction is essential for building social skills</a:t>
            </a:r>
          </a:p>
          <a:p>
            <a:pPr marL="171450" indent="-171450">
              <a:buFont typeface="Arial" panose="020B0604020202020204" pitchFamily="34" charset="0"/>
              <a:buChar char="•"/>
            </a:pPr>
            <a:r>
              <a:rPr lang="en-GB" sz="1200" dirty="0">
                <a:solidFill>
                  <a:schemeClr val="bg1"/>
                </a:solidFill>
                <a:latin typeface="+mj-lt"/>
              </a:rPr>
              <a:t>The differences in home learning environments would also create differences in learning quality</a:t>
            </a:r>
          </a:p>
          <a:p>
            <a:pPr marL="171450" indent="-171450">
              <a:buFont typeface="Arial" panose="020B0604020202020204" pitchFamily="34" charset="0"/>
              <a:buChar char="•"/>
            </a:pPr>
            <a:endParaRPr lang="en-GB" sz="1100" dirty="0">
              <a:solidFill>
                <a:schemeClr val="bg1"/>
              </a:solidFill>
              <a:latin typeface="+mj-lt"/>
            </a:endParaRPr>
          </a:p>
        </p:txBody>
      </p:sp>
    </p:spTree>
    <p:extLst>
      <p:ext uri="{BB962C8B-B14F-4D97-AF65-F5344CB8AC3E}">
        <p14:creationId xmlns:p14="http://schemas.microsoft.com/office/powerpoint/2010/main" val="3842935272"/>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a:extLst>
              <a:ext uri="{C183D7F6-B498-43B3-948B-1728B52AA6E4}">
                <adec:decorative xmlns:adec="http://schemas.microsoft.com/office/drawing/2017/decorative" val="0"/>
              </a:ext>
            </a:extLst>
          </p:cNvPr>
          <p:cNvSpPr>
            <a:spLocks noGrp="1"/>
          </p:cNvSpPr>
          <p:nvPr>
            <p:ph type="title" idx="4294967295"/>
          </p:nvPr>
        </p:nvSpPr>
        <p:spPr>
          <a:xfrm>
            <a:off x="3736428" y="230909"/>
            <a:ext cx="4964127" cy="2661732"/>
          </a:xfrm>
          <a:prstGeom prst="roundRect">
            <a:avLst>
              <a:gd name="adj" fmla="val 6631"/>
            </a:avLst>
          </a:prstGeom>
          <a:solidFill>
            <a:srgbClr val="337180"/>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1" u="none" strike="noStrike" kern="1200" cap="none" spc="0" normalizeH="0" baseline="0" noProof="0" dirty="0">
              <a:ln>
                <a:noFill/>
              </a:ln>
              <a:solidFill>
                <a:schemeClr val="lt1"/>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schemeClr val="lt1"/>
                </a:solidFill>
                <a:effectLst/>
                <a:uLnTx/>
                <a:uFillTx/>
                <a:latin typeface="+mj-lt"/>
                <a:ea typeface="+mn-ea"/>
                <a:cs typeface="+mn-cs"/>
              </a:rPr>
              <a:t>First lockdown (March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lt1"/>
                </a:solidFill>
                <a:effectLst/>
                <a:uLnTx/>
                <a:uFillTx/>
                <a:latin typeface="+mj-lt"/>
                <a:ea typeface="+mn-ea"/>
                <a:cs typeface="+mn-cs"/>
              </a:rPr>
              <a:t>Multiple methods of teaching were trialled during the first lockdown, including emails to parents, contacting students via parents’ Facebook, and using the school website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lt1"/>
                </a:solidFill>
                <a:effectLst/>
                <a:uLnTx/>
                <a:uFillTx/>
                <a:latin typeface="+mj-lt"/>
                <a:ea typeface="+mn-ea"/>
                <a:cs typeface="+mn-cs"/>
              </a:rPr>
              <a:t>Anticipation of lockdown led the school to provide students with log-ins for online learning platforms early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chemeClr val="lt1"/>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1" u="none" strike="noStrike" kern="1200" cap="none" spc="0" normalizeH="0" baseline="0" noProof="0" dirty="0">
                <a:ln>
                  <a:noFill/>
                </a:ln>
                <a:solidFill>
                  <a:schemeClr val="lt1"/>
                </a:solidFill>
                <a:effectLst/>
                <a:uLnTx/>
                <a:uFillTx/>
                <a:latin typeface="+mj-lt"/>
                <a:ea typeface="+mn-ea"/>
                <a:cs typeface="+mn-cs"/>
              </a:rPr>
              <a:t>September onwards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lt1"/>
                </a:solidFill>
                <a:effectLst/>
                <a:uLnTx/>
                <a:uFillTx/>
                <a:latin typeface="+mj-lt"/>
                <a:ea typeface="+mn-ea"/>
                <a:cs typeface="+mn-cs"/>
              </a:rPr>
              <a:t>By September, more planning was put into online learning, with lessons learnt from the previous lockdown and what worked well for other schools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lt1"/>
                </a:solidFill>
                <a:effectLst/>
                <a:uLnTx/>
                <a:uFillTx/>
                <a:latin typeface="+mj-lt"/>
                <a:ea typeface="+mn-ea"/>
                <a:cs typeface="+mn-cs"/>
              </a:rPr>
              <a:t>Zoom was seen as an effective and cheaper option; live lessons improved engagement</a:t>
            </a:r>
            <a:endParaRPr kumimoji="0" lang="en-GB" sz="900" b="0" i="0" u="none" strike="noStrike" kern="1200" cap="none" spc="0" normalizeH="0" baseline="0" noProof="0" dirty="0">
              <a:ln>
                <a:noFill/>
              </a:ln>
              <a:solidFill>
                <a:schemeClr val="lt1"/>
              </a:solidFill>
              <a:effectLst/>
              <a:uLnTx/>
              <a:uFillTx/>
              <a:latin typeface="+mj-lt"/>
              <a:ea typeface="+mn-ea"/>
              <a:cs typeface="+mn-cs"/>
            </a:endParaRPr>
          </a:p>
        </p:txBody>
      </p:sp>
      <p:sp>
        <p:nvSpPr>
          <p:cNvPr id="71" name="Rectangle 70"/>
          <p:cNvSpPr/>
          <p:nvPr/>
        </p:nvSpPr>
        <p:spPr>
          <a:xfrm>
            <a:off x="3755338" y="221677"/>
            <a:ext cx="4263570" cy="307777"/>
          </a:xfrm>
          <a:prstGeom prst="rect">
            <a:avLst/>
          </a:prstGeom>
        </p:spPr>
        <p:txBody>
          <a:bodyPr wrap="square">
            <a:spAutoFit/>
          </a:bodyPr>
          <a:lstStyle/>
          <a:p>
            <a:r>
              <a:rPr lang="en-GB" sz="1400" b="1" dirty="0">
                <a:solidFill>
                  <a:schemeClr val="bg1"/>
                </a:solidFill>
                <a:latin typeface="+mj-lt"/>
              </a:rPr>
              <a:t>Remote learning approach </a:t>
            </a:r>
          </a:p>
        </p:txBody>
      </p:sp>
      <p:sp>
        <p:nvSpPr>
          <p:cNvPr id="48" name="Rounded Rectangle 47">
            <a:extLst>
              <a:ext uri="{C183D7F6-B498-43B3-948B-1728B52AA6E4}">
                <adec:decorative xmlns:adec="http://schemas.microsoft.com/office/drawing/2017/decorative" val="1"/>
              </a:ext>
            </a:extLst>
          </p:cNvPr>
          <p:cNvSpPr/>
          <p:nvPr/>
        </p:nvSpPr>
        <p:spPr>
          <a:xfrm>
            <a:off x="781105" y="2942484"/>
            <a:ext cx="2826192" cy="3011966"/>
          </a:xfrm>
          <a:prstGeom prst="roundRect">
            <a:avLst>
              <a:gd name="adj" fmla="val 6631"/>
            </a:avLst>
          </a:prstGeom>
          <a:solidFill>
            <a:srgbClr val="00A3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788" dirty="0">
              <a:solidFill>
                <a:schemeClr val="bg1">
                  <a:lumMod val="95000"/>
                </a:schemeClr>
              </a:solidFill>
              <a:latin typeface="+mj-lt"/>
            </a:endParaRPr>
          </a:p>
        </p:txBody>
      </p:sp>
      <p:sp>
        <p:nvSpPr>
          <p:cNvPr id="50" name="Rounded Rectangle 49">
            <a:extLst>
              <a:ext uri="{C183D7F6-B498-43B3-948B-1728B52AA6E4}">
                <adec:decorative xmlns:adec="http://schemas.microsoft.com/office/drawing/2017/decorative" val="1"/>
              </a:ext>
            </a:extLst>
          </p:cNvPr>
          <p:cNvSpPr/>
          <p:nvPr/>
        </p:nvSpPr>
        <p:spPr>
          <a:xfrm>
            <a:off x="742950" y="221677"/>
            <a:ext cx="2849102" cy="2645557"/>
          </a:xfrm>
          <a:prstGeom prst="roundRect">
            <a:avLst>
              <a:gd name="adj" fmla="val 6631"/>
            </a:avLst>
          </a:prstGeom>
          <a:solidFill>
            <a:srgbClr val="AD97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endParaRPr lang="en-GB" sz="1100">
              <a:solidFill>
                <a:schemeClr val="bg1"/>
              </a:solidFill>
              <a:latin typeface="+mj-lt"/>
            </a:endParaRPr>
          </a:p>
        </p:txBody>
      </p:sp>
      <p:sp>
        <p:nvSpPr>
          <p:cNvPr id="51" name="TextBox 50"/>
          <p:cNvSpPr txBox="1"/>
          <p:nvPr/>
        </p:nvSpPr>
        <p:spPr>
          <a:xfrm>
            <a:off x="759403" y="464231"/>
            <a:ext cx="2836722" cy="311624"/>
          </a:xfrm>
          <a:prstGeom prst="rect">
            <a:avLst/>
          </a:prstGeom>
        </p:spPr>
        <p:txBody>
          <a:bodyPr wrap="square" rtlCol="0" anchor="ctr" anchorCtr="0">
            <a:spAutoFit/>
          </a:bodyPr>
          <a:lstStyle/>
          <a:p>
            <a:r>
              <a:rPr lang="en-GB" sz="1425" b="1" dirty="0">
                <a:solidFill>
                  <a:schemeClr val="bg1"/>
                </a:solidFill>
                <a:latin typeface="+mj-lt"/>
              </a:rPr>
              <a:t>Primary School teacher</a:t>
            </a:r>
          </a:p>
        </p:txBody>
      </p:sp>
      <p:sp>
        <p:nvSpPr>
          <p:cNvPr id="5" name="TextBox 4"/>
          <p:cNvSpPr txBox="1"/>
          <p:nvPr/>
        </p:nvSpPr>
        <p:spPr>
          <a:xfrm>
            <a:off x="717964" y="905818"/>
            <a:ext cx="2768142" cy="1569660"/>
          </a:xfrm>
          <a:prstGeom prst="rect">
            <a:avLst/>
          </a:prstGeom>
          <a:noFill/>
        </p:spPr>
        <p:txBody>
          <a:bodyPr wrap="square" rtlCol="0">
            <a:spAutoFit/>
          </a:bodyPr>
          <a:lstStyle/>
          <a:p>
            <a:pPr marL="128588" indent="-128588">
              <a:buFont typeface="Arial" panose="020B0604020202020204" pitchFamily="34" charset="0"/>
              <a:buChar char="•"/>
            </a:pPr>
            <a:r>
              <a:rPr lang="en-GB" sz="1200" dirty="0">
                <a:solidFill>
                  <a:schemeClr val="bg1"/>
                </a:solidFill>
                <a:latin typeface="+mj-lt"/>
              </a:rPr>
              <a:t>Teaches all subjects; Year 5</a:t>
            </a:r>
          </a:p>
          <a:p>
            <a:pPr marL="128588" indent="-128588">
              <a:buFont typeface="Arial" panose="020B0604020202020204" pitchFamily="34" charset="0"/>
              <a:buChar char="•"/>
            </a:pPr>
            <a:r>
              <a:rPr lang="en-GB" sz="1200" dirty="0">
                <a:solidFill>
                  <a:schemeClr val="bg1"/>
                </a:solidFill>
                <a:latin typeface="+mj-lt"/>
              </a:rPr>
              <a:t>Type of school: Academy</a:t>
            </a:r>
          </a:p>
          <a:p>
            <a:pPr marL="128588" indent="-128588">
              <a:buFont typeface="Arial" panose="020B0604020202020204" pitchFamily="34" charset="0"/>
              <a:buChar char="•"/>
            </a:pPr>
            <a:r>
              <a:rPr lang="en-GB" sz="1200" dirty="0">
                <a:solidFill>
                  <a:schemeClr val="bg1"/>
                </a:solidFill>
                <a:latin typeface="+mj-lt"/>
              </a:rPr>
              <a:t>Urban</a:t>
            </a:r>
          </a:p>
          <a:p>
            <a:pPr marL="128588" indent="-128588">
              <a:buFont typeface="Arial" panose="020B0604020202020204" pitchFamily="34" charset="0"/>
              <a:buChar char="•"/>
            </a:pPr>
            <a:r>
              <a:rPr lang="en-GB" sz="1200" dirty="0">
                <a:solidFill>
                  <a:schemeClr val="bg1"/>
                </a:solidFill>
                <a:latin typeface="+mj-lt"/>
              </a:rPr>
              <a:t>30% or more on free school meals, 30% have English as a second language, 33% Roma population, deprived area</a:t>
            </a:r>
          </a:p>
          <a:p>
            <a:pPr marL="128588" indent="-128588">
              <a:buFont typeface="Arial" panose="020B0604020202020204" pitchFamily="34" charset="0"/>
              <a:buChar char="•"/>
            </a:pPr>
            <a:r>
              <a:rPr lang="en-GB" sz="1200" dirty="0">
                <a:solidFill>
                  <a:schemeClr val="bg1"/>
                </a:solidFill>
                <a:latin typeface="+mj-lt"/>
              </a:rPr>
              <a:t>Ofsted rating: </a:t>
            </a:r>
            <a:r>
              <a:rPr lang="en-GB" sz="1200" dirty="0">
                <a:solidFill>
                  <a:schemeClr val="bg1"/>
                </a:solidFill>
              </a:rPr>
              <a:t>Good</a:t>
            </a:r>
            <a:endParaRPr lang="en-GB" sz="1200" dirty="0">
              <a:solidFill>
                <a:schemeClr val="bg1"/>
              </a:solidFill>
              <a:latin typeface="+mj-lt"/>
            </a:endParaRPr>
          </a:p>
        </p:txBody>
      </p:sp>
      <p:sp>
        <p:nvSpPr>
          <p:cNvPr id="60" name="TextBox 59"/>
          <p:cNvSpPr txBox="1"/>
          <p:nvPr/>
        </p:nvSpPr>
        <p:spPr>
          <a:xfrm>
            <a:off x="827983" y="2987271"/>
            <a:ext cx="2764069" cy="307777"/>
          </a:xfrm>
          <a:prstGeom prst="rect">
            <a:avLst/>
          </a:prstGeom>
        </p:spPr>
        <p:txBody>
          <a:bodyPr wrap="square" rtlCol="0" anchor="ctr" anchorCtr="0">
            <a:spAutoFit/>
          </a:bodyPr>
          <a:lstStyle/>
          <a:p>
            <a:r>
              <a:rPr lang="en-GB" sz="1400" b="1" dirty="0">
                <a:solidFill>
                  <a:schemeClr val="bg1"/>
                </a:solidFill>
                <a:latin typeface="+mj-lt"/>
              </a:rPr>
              <a:t>What works well?</a:t>
            </a:r>
          </a:p>
        </p:txBody>
      </p:sp>
      <p:sp>
        <p:nvSpPr>
          <p:cNvPr id="7" name="TextBox 6"/>
          <p:cNvSpPr txBox="1"/>
          <p:nvPr/>
        </p:nvSpPr>
        <p:spPr>
          <a:xfrm>
            <a:off x="904090" y="3446605"/>
            <a:ext cx="2632317" cy="1754326"/>
          </a:xfrm>
          <a:prstGeom prst="rect">
            <a:avLst/>
          </a:prstGeom>
          <a:noFill/>
        </p:spPr>
        <p:txBody>
          <a:bodyPr wrap="square" rtlCol="0">
            <a:spAutoFit/>
          </a:bodyPr>
          <a:lstStyle/>
          <a:p>
            <a:pPr marL="128588" indent="-128588">
              <a:buFont typeface="Arial" panose="020B0604020202020204" pitchFamily="34" charset="0"/>
              <a:buChar char="•"/>
            </a:pPr>
            <a:r>
              <a:rPr lang="en-GB" sz="1200" dirty="0">
                <a:solidFill>
                  <a:schemeClr val="bg1"/>
                </a:solidFill>
                <a:latin typeface="+mj-lt"/>
              </a:rPr>
              <a:t>Live lessons via Zoom were seen as effective and innovative</a:t>
            </a:r>
          </a:p>
          <a:p>
            <a:pPr marL="128588" indent="-128588">
              <a:buFont typeface="Arial" panose="020B0604020202020204" pitchFamily="34" charset="0"/>
              <a:buChar char="•"/>
            </a:pPr>
            <a:r>
              <a:rPr lang="en-GB" sz="1200" dirty="0">
                <a:solidFill>
                  <a:schemeClr val="bg1"/>
                </a:solidFill>
                <a:latin typeface="+mj-lt"/>
              </a:rPr>
              <a:t>Parents often joined in the lessons, and this involvement is seen as positive</a:t>
            </a:r>
          </a:p>
          <a:p>
            <a:pPr marL="128588" indent="-128588">
              <a:buFont typeface="Arial" panose="020B0604020202020204" pitchFamily="34" charset="0"/>
              <a:buChar char="•"/>
            </a:pPr>
            <a:r>
              <a:rPr lang="en-GB" sz="1200" dirty="0">
                <a:solidFill>
                  <a:schemeClr val="bg1"/>
                </a:solidFill>
                <a:latin typeface="+mj-lt"/>
              </a:rPr>
              <a:t>The increased focus on teaching and reduced admin work has had a positive impact on teacher workload</a:t>
            </a:r>
          </a:p>
        </p:txBody>
      </p:sp>
      <p:sp>
        <p:nvSpPr>
          <p:cNvPr id="61" name="Rounded Rectangular Callout 60"/>
          <p:cNvSpPr/>
          <p:nvPr/>
        </p:nvSpPr>
        <p:spPr>
          <a:xfrm>
            <a:off x="3755338" y="4630481"/>
            <a:ext cx="1204984" cy="1314860"/>
          </a:xfrm>
          <a:prstGeom prst="wedgeRoundRectCallout">
            <a:avLst>
              <a:gd name="adj1" fmla="val 62593"/>
              <a:gd name="adj2" fmla="val -24007"/>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050" i="1">
                <a:solidFill>
                  <a:srgbClr val="FFFFFF"/>
                </a:solidFill>
                <a:latin typeface="+mj-lt"/>
              </a:rPr>
              <a:t> “We refined it - looked at different ways of doing it, learnt from other schools too”</a:t>
            </a:r>
            <a:endParaRPr lang="en-GB" sz="1050" i="1" dirty="0">
              <a:solidFill>
                <a:srgbClr val="FFFFFF"/>
              </a:solidFill>
              <a:latin typeface="+mj-lt"/>
            </a:endParaRPr>
          </a:p>
        </p:txBody>
      </p:sp>
      <p:sp>
        <p:nvSpPr>
          <p:cNvPr id="74" name="Rounded Rectangular Callout 73"/>
          <p:cNvSpPr/>
          <p:nvPr/>
        </p:nvSpPr>
        <p:spPr>
          <a:xfrm>
            <a:off x="6981745" y="4580224"/>
            <a:ext cx="1781255" cy="1365119"/>
          </a:xfrm>
          <a:prstGeom prst="wedgeRoundRectCallout">
            <a:avLst>
              <a:gd name="adj1" fmla="val -61488"/>
              <a:gd name="adj2" fmla="val 12158"/>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i="1" dirty="0">
                <a:latin typeface="+mj-lt"/>
              </a:rPr>
              <a:t>“[Engagement in March] We did it via email, website… Facebook parents group page.  We did it all – we threw mud on the wall and hoped it stuck”</a:t>
            </a:r>
            <a:endParaRPr lang="en-GB" sz="1050" i="1" dirty="0">
              <a:latin typeface="+mj-lt"/>
            </a:endParaRP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9428" y="4299541"/>
            <a:ext cx="1714275" cy="1714275"/>
          </a:xfrm>
          <a:prstGeom prst="rect">
            <a:avLst/>
          </a:prstGeom>
        </p:spPr>
      </p:pic>
      <p:sp>
        <p:nvSpPr>
          <p:cNvPr id="46" name="Rounded Rectangular Callout 45"/>
          <p:cNvSpPr/>
          <p:nvPr/>
        </p:nvSpPr>
        <p:spPr>
          <a:xfrm>
            <a:off x="3695513" y="2944953"/>
            <a:ext cx="1319532" cy="1598668"/>
          </a:xfrm>
          <a:prstGeom prst="wedgeRoundRectCallout">
            <a:avLst>
              <a:gd name="adj1" fmla="val 87085"/>
              <a:gd name="adj2" fmla="val 48439"/>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i="1" dirty="0">
                <a:latin typeface="+mj-lt"/>
              </a:rPr>
              <a:t>“Online platforms e.g. ‘Mathletics’ are valuable, but are parents helping? Whose work am I marking?” </a:t>
            </a:r>
            <a:endParaRPr lang="en-GB" sz="1050" i="1" dirty="0">
              <a:latin typeface="+mj-lt"/>
            </a:endParaRPr>
          </a:p>
        </p:txBody>
      </p:sp>
      <p:sp>
        <p:nvSpPr>
          <p:cNvPr id="47" name="Rounded Rectangular Callout 46"/>
          <p:cNvSpPr/>
          <p:nvPr/>
        </p:nvSpPr>
        <p:spPr>
          <a:xfrm>
            <a:off x="6947800" y="3006654"/>
            <a:ext cx="1815199" cy="1396114"/>
          </a:xfrm>
          <a:prstGeom prst="wedgeRoundRectCallout">
            <a:avLst>
              <a:gd name="adj1" fmla="val -63675"/>
              <a:gd name="adj2" fmla="val 69098"/>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i="1" dirty="0">
                <a:latin typeface="+mj-lt"/>
              </a:rPr>
              <a:t>“Those who engage do well and others just fall away… Poorer English, more mental health issues. Neglect and abuse is increasing. No respite when home all the time”</a:t>
            </a:r>
            <a:endParaRPr lang="en-GB" sz="1050" i="1" dirty="0">
              <a:latin typeface="+mj-lt"/>
            </a:endParaRPr>
          </a:p>
        </p:txBody>
      </p:sp>
      <p:sp>
        <p:nvSpPr>
          <p:cNvPr id="58" name="Rounded Rectangular Callout 57"/>
          <p:cNvSpPr/>
          <p:nvPr/>
        </p:nvSpPr>
        <p:spPr>
          <a:xfrm>
            <a:off x="5042275" y="2944952"/>
            <a:ext cx="1828372" cy="960059"/>
          </a:xfrm>
          <a:prstGeom prst="wedgeRoundRectCallout">
            <a:avLst>
              <a:gd name="adj1" fmla="val 17631"/>
              <a:gd name="adj2" fmla="val 89416"/>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i="1" dirty="0">
                <a:latin typeface="+mj-lt"/>
              </a:rPr>
              <a:t>“30-50% don’t turn up to live lessons, widening the gap, especially if Roma and English as a 2nd language”</a:t>
            </a:r>
            <a:endParaRPr lang="en-GB" sz="1050" i="1" dirty="0">
              <a:latin typeface="+mj-lt"/>
            </a:endParaRPr>
          </a:p>
        </p:txBody>
      </p:sp>
      <p:sp>
        <p:nvSpPr>
          <p:cNvPr id="33" name="Rounded Rectangle 47">
            <a:extLst>
              <a:ext uri="{FF2B5EF4-FFF2-40B4-BE49-F238E27FC236}">
                <a16:creationId xmlns:a16="http://schemas.microsoft.com/office/drawing/2014/main" id="{99D2CB26-0F57-4D05-ADC1-822A387FA83E}"/>
              </a:ext>
              <a:ext uri="{C183D7F6-B498-43B3-948B-1728B52AA6E4}">
                <adec:decorative xmlns:adec="http://schemas.microsoft.com/office/drawing/2017/decorative" val="1"/>
              </a:ext>
            </a:extLst>
          </p:cNvPr>
          <p:cNvSpPr/>
          <p:nvPr/>
        </p:nvSpPr>
        <p:spPr>
          <a:xfrm>
            <a:off x="8840119" y="2608437"/>
            <a:ext cx="2894681" cy="3346013"/>
          </a:xfrm>
          <a:prstGeom prst="roundRect">
            <a:avLst>
              <a:gd name="adj" fmla="val 6631"/>
            </a:avLst>
          </a:prstGeom>
          <a:solidFill>
            <a:srgbClr val="00A3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788" dirty="0">
              <a:solidFill>
                <a:schemeClr val="bg1">
                  <a:lumMod val="95000"/>
                </a:schemeClr>
              </a:solidFill>
              <a:latin typeface="+mj-lt"/>
            </a:endParaRPr>
          </a:p>
        </p:txBody>
      </p:sp>
      <p:sp>
        <p:nvSpPr>
          <p:cNvPr id="35" name="TextBox 34">
            <a:extLst>
              <a:ext uri="{FF2B5EF4-FFF2-40B4-BE49-F238E27FC236}">
                <a16:creationId xmlns:a16="http://schemas.microsoft.com/office/drawing/2014/main" id="{6C802183-9F11-4E82-955A-83D35B3F3D8F}"/>
              </a:ext>
            </a:extLst>
          </p:cNvPr>
          <p:cNvSpPr txBox="1"/>
          <p:nvPr/>
        </p:nvSpPr>
        <p:spPr>
          <a:xfrm>
            <a:off x="8920759" y="2722716"/>
            <a:ext cx="2764069" cy="307777"/>
          </a:xfrm>
          <a:prstGeom prst="rect">
            <a:avLst/>
          </a:prstGeom>
        </p:spPr>
        <p:txBody>
          <a:bodyPr wrap="square" rtlCol="0" anchor="ctr" anchorCtr="0">
            <a:spAutoFit/>
          </a:bodyPr>
          <a:lstStyle/>
          <a:p>
            <a:r>
              <a:rPr lang="en-GB" sz="1400" b="1" dirty="0">
                <a:solidFill>
                  <a:schemeClr val="bg1"/>
                </a:solidFill>
                <a:latin typeface="+mj-lt"/>
              </a:rPr>
              <a:t>What works less well?</a:t>
            </a:r>
          </a:p>
        </p:txBody>
      </p:sp>
      <p:sp>
        <p:nvSpPr>
          <p:cNvPr id="38" name="TextBox 37">
            <a:extLst>
              <a:ext uri="{FF2B5EF4-FFF2-40B4-BE49-F238E27FC236}">
                <a16:creationId xmlns:a16="http://schemas.microsoft.com/office/drawing/2014/main" id="{AFD3D515-DE46-4F7B-96DA-9A89BE7DC5FD}"/>
              </a:ext>
            </a:extLst>
          </p:cNvPr>
          <p:cNvSpPr txBox="1"/>
          <p:nvPr/>
        </p:nvSpPr>
        <p:spPr>
          <a:xfrm>
            <a:off x="8927228" y="2982543"/>
            <a:ext cx="2764069" cy="2862322"/>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bg1"/>
                </a:solidFill>
                <a:latin typeface="+mj-lt"/>
              </a:rPr>
              <a:t>For those who did not engage highly, it was a challenge to assess their progress</a:t>
            </a:r>
          </a:p>
          <a:p>
            <a:pPr marL="171450" indent="-171450">
              <a:buFont typeface="Arial" panose="020B0604020202020204" pitchFamily="34" charset="0"/>
              <a:buChar char="•"/>
            </a:pPr>
            <a:r>
              <a:rPr lang="en-GB" sz="1200" dirty="0">
                <a:solidFill>
                  <a:schemeClr val="bg1"/>
                </a:solidFill>
                <a:latin typeface="+mj-lt"/>
              </a:rPr>
              <a:t>Limited access to technology and varying levels of engagement widened the gap between peers</a:t>
            </a:r>
          </a:p>
          <a:p>
            <a:pPr marL="171450" indent="-171450">
              <a:buFont typeface="Arial" panose="020B0604020202020204" pitchFamily="34" charset="0"/>
              <a:buChar char="•"/>
            </a:pPr>
            <a:r>
              <a:rPr lang="en-GB" sz="1200" dirty="0">
                <a:solidFill>
                  <a:schemeClr val="bg1"/>
                </a:solidFill>
                <a:latin typeface="+mj-lt"/>
              </a:rPr>
              <a:t>Due to the demographic of pupils, there were cultural barriers which were harder to bridge than in-person</a:t>
            </a:r>
          </a:p>
          <a:p>
            <a:pPr marL="171450" indent="-171450">
              <a:buFont typeface="Arial" panose="020B0604020202020204" pitchFamily="34" charset="0"/>
              <a:buChar char="•"/>
            </a:pPr>
            <a:r>
              <a:rPr lang="en-GB" sz="1200" dirty="0">
                <a:solidFill>
                  <a:schemeClr val="bg1"/>
                </a:solidFill>
                <a:latin typeface="+mj-lt"/>
              </a:rPr>
              <a:t>There were some concerns around safeguarding e.g. video calls with young children without supervision.  The school office has to send out the official communications</a:t>
            </a:r>
          </a:p>
        </p:txBody>
      </p:sp>
      <p:sp>
        <p:nvSpPr>
          <p:cNvPr id="27" name="Rectangle 26"/>
          <p:cNvSpPr/>
          <p:nvPr/>
        </p:nvSpPr>
        <p:spPr>
          <a:xfrm>
            <a:off x="8787983" y="514245"/>
            <a:ext cx="2921830" cy="523220"/>
          </a:xfrm>
          <a:prstGeom prst="rect">
            <a:avLst/>
          </a:prstGeom>
        </p:spPr>
        <p:txBody>
          <a:bodyPr wrap="square">
            <a:spAutoFit/>
          </a:bodyPr>
          <a:lstStyle/>
          <a:p>
            <a:r>
              <a:rPr lang="en-GB" sz="1400" b="1" dirty="0">
                <a:solidFill>
                  <a:schemeClr val="bg1"/>
                </a:solidFill>
                <a:latin typeface="+mj-lt"/>
              </a:rPr>
              <a:t>Future approach to remote learning</a:t>
            </a:r>
          </a:p>
        </p:txBody>
      </p:sp>
      <p:sp>
        <p:nvSpPr>
          <p:cNvPr id="26" name="Rounded Rectangle 25"/>
          <p:cNvSpPr/>
          <p:nvPr/>
        </p:nvSpPr>
        <p:spPr>
          <a:xfrm>
            <a:off x="8762998" y="221677"/>
            <a:ext cx="2971801" cy="2327409"/>
          </a:xfrm>
          <a:prstGeom prst="roundRect">
            <a:avLst>
              <a:gd name="adj" fmla="val 6631"/>
            </a:avLst>
          </a:prstGeom>
          <a:solidFill>
            <a:srgbClr val="AD97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endParaRPr lang="en-GB" sz="1100" dirty="0">
              <a:solidFill>
                <a:schemeClr val="bg1"/>
              </a:solidFill>
              <a:latin typeface="+mj-lt"/>
            </a:endParaRPr>
          </a:p>
          <a:p>
            <a:pPr marL="171450" indent="-171450">
              <a:buFont typeface="Arial" panose="020B0604020202020204" pitchFamily="34" charset="0"/>
              <a:buChar char="•"/>
            </a:pPr>
            <a:endParaRPr lang="en-GB" sz="1100" dirty="0">
              <a:solidFill>
                <a:schemeClr val="bg1"/>
              </a:solidFill>
              <a:latin typeface="+mj-lt"/>
            </a:endParaRPr>
          </a:p>
          <a:p>
            <a:pPr marL="171450" indent="-171450">
              <a:buFont typeface="Arial" panose="020B0604020202020204" pitchFamily="34" charset="0"/>
              <a:buChar char="•"/>
            </a:pPr>
            <a:endParaRPr lang="en-GB" sz="1100" dirty="0">
              <a:solidFill>
                <a:schemeClr val="bg1"/>
              </a:solidFill>
              <a:latin typeface="+mj-lt"/>
            </a:endParaRPr>
          </a:p>
          <a:p>
            <a:pPr marL="171450" indent="-171450">
              <a:buFont typeface="Arial" panose="020B0604020202020204" pitchFamily="34" charset="0"/>
              <a:buChar char="•"/>
            </a:pPr>
            <a:endParaRPr lang="en-GB" sz="1100" dirty="0">
              <a:solidFill>
                <a:schemeClr val="bg1"/>
              </a:solidFill>
              <a:latin typeface="+mj-lt"/>
            </a:endParaRPr>
          </a:p>
          <a:p>
            <a:pPr marL="171450" indent="-171450">
              <a:buFont typeface="Arial" panose="020B0604020202020204" pitchFamily="34" charset="0"/>
              <a:buChar char="•"/>
            </a:pPr>
            <a:r>
              <a:rPr lang="en-GB" sz="1200" dirty="0">
                <a:solidFill>
                  <a:schemeClr val="bg1"/>
                </a:solidFill>
                <a:latin typeface="+mj-lt"/>
              </a:rPr>
              <a:t>He hopes that remote learning will not replace traditional classroom learning</a:t>
            </a:r>
          </a:p>
          <a:p>
            <a:pPr marL="171450" indent="-171450">
              <a:buFont typeface="Arial" panose="020B0604020202020204" pitchFamily="34" charset="0"/>
              <a:buChar char="•"/>
            </a:pPr>
            <a:r>
              <a:rPr lang="en-GB" sz="1200" dirty="0">
                <a:solidFill>
                  <a:schemeClr val="bg1"/>
                </a:solidFill>
                <a:latin typeface="+mj-lt"/>
              </a:rPr>
              <a:t>Whilst there are some positives (e.g. innovative lessons can be created on Zoom), essential 1-to-1 engagement is lost</a:t>
            </a:r>
          </a:p>
          <a:p>
            <a:pPr marL="171450" indent="-171450">
              <a:buFont typeface="Arial" panose="020B0604020202020204" pitchFamily="34" charset="0"/>
              <a:buChar char="•"/>
            </a:pPr>
            <a:endParaRPr lang="en-GB" sz="1100" dirty="0">
              <a:solidFill>
                <a:schemeClr val="bg1"/>
              </a:solidFill>
              <a:latin typeface="+mj-lt"/>
            </a:endParaRPr>
          </a:p>
        </p:txBody>
      </p:sp>
      <p:sp>
        <p:nvSpPr>
          <p:cNvPr id="4" name="Slide Number Placeholder 3"/>
          <p:cNvSpPr>
            <a:spLocks noGrp="1"/>
          </p:cNvSpPr>
          <p:nvPr>
            <p:ph type="sldNum" sz="quarter" idx="4"/>
          </p:nvPr>
        </p:nvSpPr>
        <p:spPr/>
        <p:txBody>
          <a:bodyPr/>
          <a:lstStyle/>
          <a:p>
            <a:fld id="{79625F87-44A5-4BCE-BECC-3F62853E43A0}" type="slidenum">
              <a:rPr lang="en-GB" smtClean="0">
                <a:latin typeface="+mj-lt"/>
              </a:rPr>
              <a:pPr/>
              <a:t>79</a:t>
            </a:fld>
            <a:endParaRPr lang="en-GB" dirty="0">
              <a:latin typeface="+mj-lt"/>
            </a:endParaRPr>
          </a:p>
        </p:txBody>
      </p:sp>
    </p:spTree>
    <p:extLst>
      <p:ext uri="{BB962C8B-B14F-4D97-AF65-F5344CB8AC3E}">
        <p14:creationId xmlns:p14="http://schemas.microsoft.com/office/powerpoint/2010/main" val="139240515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4" y="369888"/>
            <a:ext cx="3757909" cy="2793039"/>
          </a:xfrm>
        </p:spPr>
        <p:txBody>
          <a:bodyPr>
            <a:noAutofit/>
          </a:bodyPr>
          <a:lstStyle/>
          <a:p>
            <a:r>
              <a:rPr lang="en-GB" sz="2800" dirty="0"/>
              <a:t>Only a quarter of teachers feel their school prioritised investment in digital learning in the 5 years prior to the pandemic </a:t>
            </a:r>
            <a:endParaRPr sz="2800" dirty="0"/>
          </a:p>
        </p:txBody>
      </p:sp>
      <p:sp>
        <p:nvSpPr>
          <p:cNvPr id="3" name="Text Placeholder 2"/>
          <p:cNvSpPr>
            <a:spLocks noGrp="1"/>
          </p:cNvSpPr>
          <p:nvPr>
            <p:ph type="body" idx="1"/>
          </p:nvPr>
        </p:nvSpPr>
        <p:spPr>
          <a:xfrm>
            <a:off x="352425" y="4051950"/>
            <a:ext cx="3539111" cy="2368281"/>
          </a:xfrm>
        </p:spPr>
        <p:txBody>
          <a:bodyPr>
            <a:normAutofit/>
          </a:bodyPr>
          <a:lstStyle/>
          <a:p>
            <a:r>
              <a:rPr lang="en-GB" sz="2000" dirty="0"/>
              <a:t>Primary teachers are more likely to feel it was not prioritised in the past (74% compared with 65% of secondary teachers). </a:t>
            </a:r>
            <a:endParaRPr sz="2000" dirty="0">
              <a:highlight>
                <a:srgbClr val="FFFF00"/>
              </a:highlight>
            </a:endParaRPr>
          </a:p>
        </p:txBody>
      </p:sp>
      <p:sp>
        <p:nvSpPr>
          <p:cNvPr id="10" name="Text Placeholder 24">
            <a:extLst>
              <a:ext uri="{FF2B5EF4-FFF2-40B4-BE49-F238E27FC236}">
                <a16:creationId xmlns:a16="http://schemas.microsoft.com/office/drawing/2014/main" id="{EBDACC14-4346-44F6-BCD1-2C6BED09D81C}"/>
              </a:ext>
            </a:extLst>
          </p:cNvPr>
          <p:cNvSpPr txBox="1">
            <a:spLocks/>
          </p:cNvSpPr>
          <p:nvPr/>
        </p:nvSpPr>
        <p:spPr>
          <a:xfrm>
            <a:off x="5176444" y="325931"/>
            <a:ext cx="5948755" cy="502744"/>
          </a:xfrm>
          <a:prstGeom prst="rect">
            <a:avLst/>
          </a:prstGeom>
          <a:solidFill>
            <a:srgbClr val="F7F6FB"/>
          </a:solidFill>
        </p:spPr>
        <p:txBody>
          <a:bodyPr vert="horz" lIns="91440" tIns="45720" rIns="91440" bIns="45720" rtlCol="0" anchor="t">
            <a:normAutofit fontScale="92500"/>
          </a:bodyPr>
          <a:lstStyle>
            <a:lvl1pPr marL="0" indent="0" algn="l" defTabSz="6858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baseline="0">
                <a:solidFill>
                  <a:srgbClr val="9A93A8"/>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gn="ctr"/>
            <a:r>
              <a:rPr lang="en-US" sz="1600" b="1" dirty="0"/>
              <a:t>To what extent was investment in digital learning prioritised? </a:t>
            </a:r>
          </a:p>
        </p:txBody>
      </p:sp>
      <p:graphicFrame>
        <p:nvGraphicFramePr>
          <p:cNvPr id="4" name="Chart Placeholder 3" descr="5 years before the COVID-19 pandemic, 24% of teachers greatly or somewhat prioritised digital learning, compared with 84% currently. "/>
          <p:cNvGraphicFramePr>
            <a:graphicFrameLocks noGrp="1"/>
          </p:cNvGraphicFramePr>
          <p:nvPr>
            <p:ph type="chart" sz="quarter" idx="4294967295"/>
            <p:extLst>
              <p:ext uri="{D42A27DB-BD31-4B8C-83A1-F6EECF244321}">
                <p14:modId xmlns:p14="http://schemas.microsoft.com/office/powerpoint/2010/main" val="1124725947"/>
              </p:ext>
            </p:extLst>
          </p:nvPr>
        </p:nvGraphicFramePr>
        <p:xfrm>
          <a:off x="4482299" y="885825"/>
          <a:ext cx="7381875" cy="4095749"/>
        </p:xfrm>
        <a:graphic>
          <a:graphicData uri="http://schemas.openxmlformats.org/drawingml/2006/chart">
            <c:chart xmlns:c="http://schemas.openxmlformats.org/drawingml/2006/chart" xmlns:r="http://schemas.openxmlformats.org/officeDocument/2006/relationships" r:id="rId2"/>
          </a:graphicData>
        </a:graphic>
      </p:graphicFrame>
      <p:sp>
        <p:nvSpPr>
          <p:cNvPr id="13" name="Oval 12">
            <a:extLst>
              <a:ext uri="{FF2B5EF4-FFF2-40B4-BE49-F238E27FC236}">
                <a16:creationId xmlns:a16="http://schemas.microsoft.com/office/drawing/2014/main" id="{162977C9-6C12-43DB-9B64-3C8E73E7E1FC}"/>
              </a:ext>
              <a:ext uri="{C183D7F6-B498-43B3-948B-1728B52AA6E4}">
                <adec:decorative xmlns:adec="http://schemas.microsoft.com/office/drawing/2017/decorative" val="1"/>
              </a:ext>
            </a:extLst>
          </p:cNvPr>
          <p:cNvSpPr/>
          <p:nvPr/>
        </p:nvSpPr>
        <p:spPr>
          <a:xfrm rot="19960984">
            <a:off x="7076924" y="1114950"/>
            <a:ext cx="848688" cy="41754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rPr>
              <a:t>24% </a:t>
            </a:r>
          </a:p>
        </p:txBody>
      </p:sp>
      <p:sp>
        <p:nvSpPr>
          <p:cNvPr id="14" name="Oval 13">
            <a:extLst>
              <a:ext uri="{FF2B5EF4-FFF2-40B4-BE49-F238E27FC236}">
                <a16:creationId xmlns:a16="http://schemas.microsoft.com/office/drawing/2014/main" id="{7AC01BCA-1632-4EC6-9045-D7A93D785928}"/>
              </a:ext>
              <a:ext uri="{C183D7F6-B498-43B3-948B-1728B52AA6E4}">
                <adec:decorative xmlns:adec="http://schemas.microsoft.com/office/drawing/2017/decorative" val="1"/>
              </a:ext>
            </a:extLst>
          </p:cNvPr>
          <p:cNvSpPr/>
          <p:nvPr/>
        </p:nvSpPr>
        <p:spPr>
          <a:xfrm rot="19671809">
            <a:off x="9199674" y="1078106"/>
            <a:ext cx="966094" cy="399495"/>
          </a:xfrm>
          <a:prstGeom prst="ellipse">
            <a:avLst/>
          </a:prstGeom>
          <a:solidFill>
            <a:srgbClr val="A7E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rPr>
              <a:t>69% </a:t>
            </a:r>
          </a:p>
        </p:txBody>
      </p:sp>
      <p:sp>
        <p:nvSpPr>
          <p:cNvPr id="15" name="Oval 14">
            <a:extLst>
              <a:ext uri="{FF2B5EF4-FFF2-40B4-BE49-F238E27FC236}">
                <a16:creationId xmlns:a16="http://schemas.microsoft.com/office/drawing/2014/main" id="{0ACB2D0F-AED6-4684-981E-54B346643BE2}"/>
              </a:ext>
              <a:ext uri="{C183D7F6-B498-43B3-948B-1728B52AA6E4}">
                <adec:decorative xmlns:adec="http://schemas.microsoft.com/office/drawing/2017/decorative" val="1"/>
              </a:ext>
            </a:extLst>
          </p:cNvPr>
          <p:cNvSpPr/>
          <p:nvPr/>
        </p:nvSpPr>
        <p:spPr>
          <a:xfrm rot="19960984">
            <a:off x="8492067" y="2420102"/>
            <a:ext cx="848688" cy="41754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rPr>
              <a:t>84% </a:t>
            </a:r>
          </a:p>
        </p:txBody>
      </p:sp>
      <p:sp>
        <p:nvSpPr>
          <p:cNvPr id="16" name="Oval 15">
            <a:extLst>
              <a:ext uri="{FF2B5EF4-FFF2-40B4-BE49-F238E27FC236}">
                <a16:creationId xmlns:a16="http://schemas.microsoft.com/office/drawing/2014/main" id="{ECD670EA-3F9C-4CA9-94BF-9892369E32EF}"/>
              </a:ext>
              <a:ext uri="{C183D7F6-B498-43B3-948B-1728B52AA6E4}">
                <adec:decorative xmlns:adec="http://schemas.microsoft.com/office/drawing/2017/decorative" val="1"/>
              </a:ext>
            </a:extLst>
          </p:cNvPr>
          <p:cNvSpPr/>
          <p:nvPr/>
        </p:nvSpPr>
        <p:spPr>
          <a:xfrm rot="19671809">
            <a:off x="10382654" y="2453850"/>
            <a:ext cx="966094" cy="399495"/>
          </a:xfrm>
          <a:prstGeom prst="ellipse">
            <a:avLst/>
          </a:prstGeom>
          <a:solidFill>
            <a:srgbClr val="A7E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rPr>
              <a:t>11% </a:t>
            </a:r>
          </a:p>
        </p:txBody>
      </p:sp>
      <p:sp>
        <p:nvSpPr>
          <p:cNvPr id="9" name="Rectangle 8">
            <a:extLst>
              <a:ext uri="{FF2B5EF4-FFF2-40B4-BE49-F238E27FC236}">
                <a16:creationId xmlns:a16="http://schemas.microsoft.com/office/drawing/2014/main" id="{954DC155-AD7B-41F3-A190-8E405172782A}"/>
              </a:ext>
              <a:ext uri="{C183D7F6-B498-43B3-948B-1728B52AA6E4}">
                <adec:decorative xmlns:adec="http://schemas.microsoft.com/office/drawing/2017/decorative" val="1"/>
              </a:ext>
            </a:extLst>
          </p:cNvPr>
          <p:cNvSpPr/>
          <p:nvPr/>
        </p:nvSpPr>
        <p:spPr>
          <a:xfrm>
            <a:off x="4344760" y="2320180"/>
            <a:ext cx="352425" cy="22176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Teachers</a:t>
            </a:r>
          </a:p>
        </p:txBody>
      </p:sp>
      <p:sp>
        <p:nvSpPr>
          <p:cNvPr id="11" name="Speech Bubble: Rectangle with Corners Rounded 10">
            <a:extLst>
              <a:ext uri="{FF2B5EF4-FFF2-40B4-BE49-F238E27FC236}">
                <a16:creationId xmlns:a16="http://schemas.microsoft.com/office/drawing/2014/main" id="{0CD79079-EA97-423E-B53D-88DB07FC60DB}"/>
              </a:ext>
            </a:extLst>
          </p:cNvPr>
          <p:cNvSpPr/>
          <p:nvPr/>
        </p:nvSpPr>
        <p:spPr>
          <a:xfrm>
            <a:off x="4931611" y="4289419"/>
            <a:ext cx="3283130" cy="1682756"/>
          </a:xfrm>
          <a:prstGeom prst="wedgeRoundRectCallout">
            <a:avLst>
              <a:gd name="adj1" fmla="val 24633"/>
              <a:gd name="adj2" fmla="val -64800"/>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Schools with an ‘Outstanding’ rating from Ofsted are significantly more likely than schools with lesser ratings to feel the school prioritised investment into digital learning in the 5 years prior to the pandemic (35% compared with 22% of ‘Good’ schools, and 18% of ‘Requires improvement’). </a:t>
            </a:r>
            <a:endParaRPr lang="en-GB" sz="1200" dirty="0">
              <a:solidFill>
                <a:schemeClr val="tx1">
                  <a:lumMod val="75000"/>
                  <a:lumOff val="25000"/>
                </a:schemeClr>
              </a:solidFill>
            </a:endParaRPr>
          </a:p>
        </p:txBody>
      </p:sp>
      <p:sp>
        <p:nvSpPr>
          <p:cNvPr id="12" name="Speech Bubble: Rectangle with Corners Rounded 11">
            <a:extLst>
              <a:ext uri="{FF2B5EF4-FFF2-40B4-BE49-F238E27FC236}">
                <a16:creationId xmlns:a16="http://schemas.microsoft.com/office/drawing/2014/main" id="{29861C78-076B-4A60-A6D4-0CF8939AFD9C}"/>
              </a:ext>
            </a:extLst>
          </p:cNvPr>
          <p:cNvSpPr/>
          <p:nvPr/>
        </p:nvSpPr>
        <p:spPr>
          <a:xfrm>
            <a:off x="8556445" y="4421371"/>
            <a:ext cx="3283130" cy="1120406"/>
          </a:xfrm>
          <a:prstGeom prst="wedgeRoundRectCallout">
            <a:avLst>
              <a:gd name="adj1" fmla="val 15639"/>
              <a:gd name="adj2" fmla="val -69051"/>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lumMod val="75000"/>
                    <a:lumOff val="25000"/>
                  </a:schemeClr>
                </a:solidFill>
              </a:rPr>
              <a:t>Teachers at Independent schools were more likely to be feel prepared, with 39% stating investment in digital learning was priortised prior to the pandemic (compared with 20% of maintained school teachers and 24% of Academy teachers). </a:t>
            </a:r>
            <a:endParaRPr lang="en-GB" sz="1200" dirty="0">
              <a:solidFill>
                <a:schemeClr val="tx1">
                  <a:lumMod val="75000"/>
                  <a:lumOff val="25000"/>
                </a:schemeClr>
              </a:solidFill>
            </a:endParaRPr>
          </a:p>
        </p:txBody>
      </p:sp>
      <p:sp>
        <p:nvSpPr>
          <p:cNvPr id="8" name="Text Placeholder 4">
            <a:extLst>
              <a:ext uri="{FF2B5EF4-FFF2-40B4-BE49-F238E27FC236}">
                <a16:creationId xmlns:a16="http://schemas.microsoft.com/office/drawing/2014/main" id="{77AD78FA-B55A-4052-B097-F3C0BC13F68D}"/>
              </a:ext>
            </a:extLst>
          </p:cNvPr>
          <p:cNvSpPr txBox="1">
            <a:spLocks/>
          </p:cNvSpPr>
          <p:nvPr/>
        </p:nvSpPr>
        <p:spPr>
          <a:xfrm>
            <a:off x="4410075" y="6086476"/>
            <a:ext cx="6838950" cy="685800"/>
          </a:xfrm>
          <a:prstGeom prst="rect">
            <a:avLst/>
          </a:prstGeom>
        </p:spPr>
        <p:txBody>
          <a:bodyPr vert="horz" lIns="91440" tIns="45720" rIns="91440" bIns="45720" rtlCol="0" anchor="t">
            <a:normAutofit/>
          </a:bodyPr>
          <a:lstStyle>
            <a:lvl1pPr marL="0" indent="0" algn="l" defTabSz="685800" rtl="0" eaLnBrk="1" latinLnBrk="0" hangingPunct="1">
              <a:lnSpc>
                <a:spcPct val="100000"/>
              </a:lnSpc>
              <a:spcBef>
                <a:spcPts val="0"/>
              </a:spcBef>
              <a:buFont typeface="Arial"/>
              <a:buNone/>
              <a:defRPr sz="2400" b="1" kern="1200">
                <a:solidFill>
                  <a:schemeClr val="tx2"/>
                </a:solidFill>
                <a:latin typeface="+mn-lt"/>
                <a:ea typeface="Arial" panose="020B0604020202020204"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a:buNone/>
              <a:defRPr sz="15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2pPr>
            <a:lvl3pPr marL="685800" indent="0" algn="l" defTabSz="685800" rtl="0" eaLnBrk="1" latinLnBrk="0" hangingPunct="1">
              <a:lnSpc>
                <a:spcPct val="90000"/>
              </a:lnSpc>
              <a:spcBef>
                <a:spcPts val="375"/>
              </a:spcBef>
              <a:buFont typeface="Arial"/>
              <a:buNone/>
              <a:defRPr sz="12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3pPr>
            <a:lvl4pPr marL="1028700" indent="0" algn="l" defTabSz="685800" rtl="0" eaLnBrk="1" latinLnBrk="0" hangingPunct="1">
              <a:lnSpc>
                <a:spcPct val="90000"/>
              </a:lnSpc>
              <a:spcBef>
                <a:spcPts val="375"/>
              </a:spcBef>
              <a:buFont typeface="Arial"/>
              <a:buNone/>
              <a:defRPr sz="105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4pPr>
            <a:lvl5pPr marL="1371600" indent="0" algn="l" defTabSz="685800" rtl="0" eaLnBrk="1" latinLnBrk="0" hangingPunct="1">
              <a:lnSpc>
                <a:spcPct val="90000"/>
              </a:lnSpc>
              <a:spcBef>
                <a:spcPts val="375"/>
              </a:spcBef>
              <a:buFont typeface="Arial"/>
              <a:buNone/>
              <a:defRPr sz="900" kern="1200">
                <a:solidFill>
                  <a:schemeClr val="bg1">
                    <a:lumMod val="50000"/>
                  </a:schemeClr>
                </a:solidFill>
                <a:latin typeface="Trebuchet MS" panose="020B0603020202020204" pitchFamily="34" charset="0"/>
                <a:ea typeface="Trebuchet MS" panose="020B0603020202020204" pitchFamily="34" charset="0"/>
                <a:cs typeface="Trebuchet MS" panose="020B0603020202020204" pitchFamily="34"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1000" b="0" dirty="0"/>
              <a:t>Q9. Thinking about the last 5 years before the COVID-19 pandemic… To what extent was investment in digital learning (e.g. learning through a VLE, digital learning resources, etc.) by your school prioritised and how much is it prioritised now? Base: All teachers whose school offers remote learning (n=969)</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a:extLst>
              <a:ext uri="{C183D7F6-B498-43B3-948B-1728B52AA6E4}">
                <adec:decorative xmlns:adec="http://schemas.microsoft.com/office/drawing/2017/decorative" val="1"/>
              </a:ext>
            </a:extLst>
          </p:cNvPr>
          <p:cNvSpPr/>
          <p:nvPr/>
        </p:nvSpPr>
        <p:spPr>
          <a:xfrm>
            <a:off x="742950" y="581891"/>
            <a:ext cx="2915618" cy="2285344"/>
          </a:xfrm>
          <a:prstGeom prst="roundRect">
            <a:avLst>
              <a:gd name="adj" fmla="val 6631"/>
            </a:avLst>
          </a:prstGeom>
          <a:solidFill>
            <a:srgbClr val="AD97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25">
              <a:latin typeface="+mj-lt"/>
            </a:endParaRPr>
          </a:p>
        </p:txBody>
      </p:sp>
      <p:sp>
        <p:nvSpPr>
          <p:cNvPr id="51" name="Title 50"/>
          <p:cNvSpPr txBox="1">
            <a:spLocks noGrp="1"/>
          </p:cNvSpPr>
          <p:nvPr>
            <p:ph type="title" idx="4294967295"/>
          </p:nvPr>
        </p:nvSpPr>
        <p:spPr>
          <a:xfrm>
            <a:off x="782398" y="697409"/>
            <a:ext cx="2836722" cy="3116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25" b="1" i="0" u="none" strike="noStrike" kern="1200" cap="none" spc="0" normalizeH="0" baseline="0" noProof="0" dirty="0">
                <a:ln>
                  <a:noFill/>
                </a:ln>
                <a:solidFill>
                  <a:schemeClr val="bg1"/>
                </a:solidFill>
                <a:effectLst/>
                <a:uLnTx/>
                <a:uFillTx/>
                <a:latin typeface="+mj-lt"/>
                <a:ea typeface="+mn-ea"/>
                <a:cs typeface="+mn-cs"/>
              </a:rPr>
              <a:t>Secondary school teacher</a:t>
            </a:r>
          </a:p>
        </p:txBody>
      </p:sp>
      <p:sp>
        <p:nvSpPr>
          <p:cNvPr id="48" name="Rounded Rectangle 47">
            <a:extLst>
              <a:ext uri="{C183D7F6-B498-43B3-948B-1728B52AA6E4}">
                <adec:decorative xmlns:adec="http://schemas.microsoft.com/office/drawing/2017/decorative" val="1"/>
              </a:ext>
            </a:extLst>
          </p:cNvPr>
          <p:cNvSpPr/>
          <p:nvPr/>
        </p:nvSpPr>
        <p:spPr>
          <a:xfrm>
            <a:off x="781104" y="2942484"/>
            <a:ext cx="2894681" cy="3011966"/>
          </a:xfrm>
          <a:prstGeom prst="roundRect">
            <a:avLst>
              <a:gd name="adj" fmla="val 6631"/>
            </a:avLst>
          </a:prstGeom>
          <a:solidFill>
            <a:srgbClr val="00A3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788" dirty="0">
              <a:solidFill>
                <a:schemeClr val="bg1">
                  <a:lumMod val="95000"/>
                </a:schemeClr>
              </a:solidFill>
              <a:latin typeface="+mj-lt"/>
            </a:endParaRPr>
          </a:p>
        </p:txBody>
      </p:sp>
      <p:sp>
        <p:nvSpPr>
          <p:cNvPr id="5" name="TextBox 4"/>
          <p:cNvSpPr txBox="1"/>
          <p:nvPr/>
        </p:nvSpPr>
        <p:spPr>
          <a:xfrm>
            <a:off x="742950" y="1051821"/>
            <a:ext cx="2552526" cy="1384995"/>
          </a:xfrm>
          <a:prstGeom prst="rect">
            <a:avLst/>
          </a:prstGeom>
          <a:noFill/>
        </p:spPr>
        <p:txBody>
          <a:bodyPr wrap="square" rtlCol="0">
            <a:spAutoFit/>
          </a:bodyPr>
          <a:lstStyle/>
          <a:p>
            <a:pPr marL="128588" indent="-128588">
              <a:buFont typeface="Arial" panose="020B0604020202020204" pitchFamily="34" charset="0"/>
              <a:buChar char="•"/>
            </a:pPr>
            <a:r>
              <a:rPr lang="en-GB" sz="1200" dirty="0">
                <a:solidFill>
                  <a:schemeClr val="bg1"/>
                </a:solidFill>
                <a:latin typeface="+mj-lt"/>
              </a:rPr>
              <a:t>Teaches Art and Media, Head of Department</a:t>
            </a:r>
          </a:p>
          <a:p>
            <a:pPr marL="128588" indent="-128588">
              <a:buFont typeface="Arial" panose="020B0604020202020204" pitchFamily="34" charset="0"/>
              <a:buChar char="•"/>
            </a:pPr>
            <a:r>
              <a:rPr lang="en-GB" sz="1200" dirty="0">
                <a:solidFill>
                  <a:schemeClr val="bg1"/>
                </a:solidFill>
                <a:latin typeface="+mj-lt"/>
              </a:rPr>
              <a:t>Secondary school, Years 11-18</a:t>
            </a:r>
          </a:p>
          <a:p>
            <a:pPr marL="128588" indent="-128588">
              <a:buFont typeface="Arial" panose="020B0604020202020204" pitchFamily="34" charset="0"/>
              <a:buChar char="•"/>
            </a:pPr>
            <a:r>
              <a:rPr lang="en-GB" sz="1200" dirty="0">
                <a:solidFill>
                  <a:schemeClr val="bg1"/>
                </a:solidFill>
                <a:latin typeface="+mj-lt"/>
              </a:rPr>
              <a:t>Community school</a:t>
            </a:r>
          </a:p>
          <a:p>
            <a:pPr marL="128588" indent="-128588">
              <a:buFont typeface="Arial" panose="020B0604020202020204" pitchFamily="34" charset="0"/>
              <a:buChar char="•"/>
            </a:pPr>
            <a:r>
              <a:rPr lang="en-GB" sz="1200" dirty="0">
                <a:solidFill>
                  <a:schemeClr val="bg1"/>
                </a:solidFill>
                <a:latin typeface="+mj-lt"/>
              </a:rPr>
              <a:t>15% to 20% of pupils on free  school meals</a:t>
            </a:r>
          </a:p>
          <a:p>
            <a:pPr marL="128588" indent="-128588">
              <a:buFont typeface="Arial" panose="020B0604020202020204" pitchFamily="34" charset="0"/>
              <a:buChar char="•"/>
            </a:pPr>
            <a:r>
              <a:rPr lang="en-GB" sz="1200" dirty="0">
                <a:solidFill>
                  <a:schemeClr val="bg1"/>
                </a:solidFill>
                <a:latin typeface="+mj-lt"/>
              </a:rPr>
              <a:t>Ofsted rating: </a:t>
            </a:r>
            <a:r>
              <a:rPr lang="en-GB" sz="1200" dirty="0">
                <a:solidFill>
                  <a:schemeClr val="bg1"/>
                </a:solidFill>
              </a:rPr>
              <a:t>Good</a:t>
            </a:r>
            <a:endParaRPr lang="en-GB" sz="1200" dirty="0">
              <a:solidFill>
                <a:schemeClr val="bg1"/>
              </a:solidFill>
              <a:latin typeface="+mj-lt"/>
            </a:endParaRPr>
          </a:p>
        </p:txBody>
      </p:sp>
      <p:sp>
        <p:nvSpPr>
          <p:cNvPr id="60" name="TextBox 59"/>
          <p:cNvSpPr txBox="1"/>
          <p:nvPr/>
        </p:nvSpPr>
        <p:spPr>
          <a:xfrm>
            <a:off x="827983" y="2987271"/>
            <a:ext cx="2764069" cy="307777"/>
          </a:xfrm>
          <a:prstGeom prst="rect">
            <a:avLst/>
          </a:prstGeom>
        </p:spPr>
        <p:txBody>
          <a:bodyPr wrap="square" rtlCol="0" anchor="ctr" anchorCtr="0">
            <a:spAutoFit/>
          </a:bodyPr>
          <a:lstStyle/>
          <a:p>
            <a:r>
              <a:rPr lang="en-GB" sz="1400" b="1" dirty="0">
                <a:solidFill>
                  <a:schemeClr val="bg1"/>
                </a:solidFill>
                <a:latin typeface="+mj-lt"/>
              </a:rPr>
              <a:t>What works well?</a:t>
            </a:r>
          </a:p>
        </p:txBody>
      </p:sp>
      <p:sp>
        <p:nvSpPr>
          <p:cNvPr id="7" name="TextBox 6"/>
          <p:cNvSpPr txBox="1"/>
          <p:nvPr/>
        </p:nvSpPr>
        <p:spPr>
          <a:xfrm>
            <a:off x="904090" y="3446605"/>
            <a:ext cx="2764069" cy="1938992"/>
          </a:xfrm>
          <a:prstGeom prst="rect">
            <a:avLst/>
          </a:prstGeom>
          <a:noFill/>
        </p:spPr>
        <p:txBody>
          <a:bodyPr wrap="square" rtlCol="0">
            <a:spAutoFit/>
          </a:bodyPr>
          <a:lstStyle/>
          <a:p>
            <a:pPr marL="128588" indent="-128588">
              <a:buFont typeface="Arial" panose="020B0604020202020204" pitchFamily="34" charset="0"/>
              <a:buChar char="•"/>
            </a:pPr>
            <a:r>
              <a:rPr lang="en-GB" sz="1200" dirty="0">
                <a:solidFill>
                  <a:schemeClr val="lt1"/>
                </a:solidFill>
                <a:latin typeface="+mj-lt"/>
              </a:rPr>
              <a:t>Certain subjects, such as Maths, History and English are easier to teach remotely</a:t>
            </a:r>
          </a:p>
          <a:p>
            <a:pPr marL="128588" indent="-128588">
              <a:buFont typeface="Arial" panose="020B0604020202020204" pitchFamily="34" charset="0"/>
              <a:buChar char="•"/>
            </a:pPr>
            <a:r>
              <a:rPr lang="en-GB" sz="1200" dirty="0">
                <a:solidFill>
                  <a:schemeClr val="lt1"/>
                </a:solidFill>
                <a:latin typeface="+mj-lt"/>
              </a:rPr>
              <a:t>For practical subjects (Drama, Music, Arts), YouTube was useful in accessing performances and demonstrating practical skills</a:t>
            </a:r>
          </a:p>
          <a:p>
            <a:pPr marL="128588" indent="-128588">
              <a:buFont typeface="Arial" panose="020B0604020202020204" pitchFamily="34" charset="0"/>
              <a:buChar char="•"/>
            </a:pPr>
            <a:r>
              <a:rPr lang="en-GB" sz="1200" dirty="0">
                <a:solidFill>
                  <a:schemeClr val="lt1"/>
                </a:solidFill>
                <a:latin typeface="+mj-lt"/>
              </a:rPr>
              <a:t>Face to face contact over video worked better than distant tasks in getting the pupils engaged</a:t>
            </a:r>
          </a:p>
        </p:txBody>
      </p:sp>
      <p:sp>
        <p:nvSpPr>
          <p:cNvPr id="45" name="Rounded Rectangle 44"/>
          <p:cNvSpPr/>
          <p:nvPr/>
        </p:nvSpPr>
        <p:spPr>
          <a:xfrm>
            <a:off x="3736428" y="581891"/>
            <a:ext cx="5026572" cy="2310750"/>
          </a:xfrm>
          <a:prstGeom prst="roundRect">
            <a:avLst>
              <a:gd name="adj" fmla="val 6631"/>
            </a:avLst>
          </a:prstGeom>
          <a:solidFill>
            <a:srgbClr val="337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100" b="1" i="1" dirty="0">
              <a:latin typeface="+mj-lt"/>
            </a:endParaRPr>
          </a:p>
          <a:p>
            <a:endParaRPr lang="en-GB" sz="1100" b="1" i="1" dirty="0">
              <a:latin typeface="+mj-lt"/>
            </a:endParaRPr>
          </a:p>
          <a:p>
            <a:r>
              <a:rPr lang="en-GB" sz="1100" b="1" i="1" dirty="0">
                <a:latin typeface="+mj-lt"/>
              </a:rPr>
              <a:t>First lockdown (March 2020)</a:t>
            </a:r>
          </a:p>
          <a:p>
            <a:pPr marL="171450" indent="-171450">
              <a:buFont typeface="Arial" panose="020B0604020202020204" pitchFamily="34" charset="0"/>
              <a:buChar char="•"/>
            </a:pPr>
            <a:r>
              <a:rPr lang="en-GB" sz="1100" dirty="0">
                <a:latin typeface="+mj-lt"/>
              </a:rPr>
              <a:t>They progressively implemented a number of measures that facilitated remote teaching: they uploaded downloadable material for students on their website (e.g. worksheets with instructions, videos made by the staff)</a:t>
            </a:r>
          </a:p>
          <a:p>
            <a:pPr marL="171450" indent="-171450">
              <a:buFont typeface="Arial" panose="020B0604020202020204" pitchFamily="34" charset="0"/>
              <a:buChar char="•"/>
            </a:pPr>
            <a:r>
              <a:rPr lang="en-GB" sz="1100" dirty="0">
                <a:latin typeface="+mj-lt"/>
              </a:rPr>
              <a:t>They used the platform Show My Homework for uploading and marking assignments, and they started using MS Teams for live lessons</a:t>
            </a:r>
          </a:p>
          <a:p>
            <a:pPr marL="171450" indent="-171450">
              <a:buFont typeface="Arial" panose="020B0604020202020204" pitchFamily="34" charset="0"/>
              <a:buChar char="•"/>
            </a:pPr>
            <a:r>
              <a:rPr lang="en-GB" sz="1100" dirty="0">
                <a:latin typeface="+mj-lt"/>
              </a:rPr>
              <a:t>IT support was provided for students</a:t>
            </a:r>
          </a:p>
          <a:p>
            <a:endParaRPr lang="en-GB" sz="500" dirty="0">
              <a:latin typeface="+mj-lt"/>
            </a:endParaRPr>
          </a:p>
          <a:p>
            <a:r>
              <a:rPr lang="en-GB" sz="1100" b="1" i="1" dirty="0">
                <a:latin typeface="+mj-lt"/>
              </a:rPr>
              <a:t>September onwards</a:t>
            </a:r>
          </a:p>
          <a:p>
            <a:pPr marL="171450" indent="-171450">
              <a:buFont typeface="Arial" panose="020B0604020202020204" pitchFamily="34" charset="0"/>
              <a:buChar char="•"/>
            </a:pPr>
            <a:r>
              <a:rPr lang="en-GB" sz="1100" dirty="0">
                <a:latin typeface="+mj-lt"/>
              </a:rPr>
              <a:t>The school continued with the same approach, supplemented by training for all staff on utilising MS Teams for live lessons, as well as tech support for teachers (e.g. provision of headphones with microphone)</a:t>
            </a:r>
          </a:p>
        </p:txBody>
      </p:sp>
      <p:sp>
        <p:nvSpPr>
          <p:cNvPr id="71" name="Rectangle 70"/>
          <p:cNvSpPr/>
          <p:nvPr/>
        </p:nvSpPr>
        <p:spPr>
          <a:xfrm>
            <a:off x="3762830" y="634332"/>
            <a:ext cx="4797114" cy="307777"/>
          </a:xfrm>
          <a:prstGeom prst="rect">
            <a:avLst/>
          </a:prstGeom>
        </p:spPr>
        <p:txBody>
          <a:bodyPr wrap="square">
            <a:spAutoFit/>
          </a:bodyPr>
          <a:lstStyle/>
          <a:p>
            <a:r>
              <a:rPr lang="en-GB" sz="1400" b="1" dirty="0">
                <a:solidFill>
                  <a:schemeClr val="bg1"/>
                </a:solidFill>
                <a:latin typeface="+mj-lt"/>
              </a:rPr>
              <a:t>Remote learning approach </a:t>
            </a:r>
          </a:p>
        </p:txBody>
      </p:sp>
      <p:sp>
        <p:nvSpPr>
          <p:cNvPr id="46" name="Rounded Rectangular Callout 45"/>
          <p:cNvSpPr/>
          <p:nvPr/>
        </p:nvSpPr>
        <p:spPr>
          <a:xfrm>
            <a:off x="3762830" y="2944953"/>
            <a:ext cx="1150618" cy="1598668"/>
          </a:xfrm>
          <a:prstGeom prst="wedgeRoundRectCallout">
            <a:avLst>
              <a:gd name="adj1" fmla="val 87085"/>
              <a:gd name="adj2" fmla="val 48439"/>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i="1" dirty="0">
                <a:solidFill>
                  <a:schemeClr val="bg1"/>
                </a:solidFill>
                <a:latin typeface="+mj-lt"/>
              </a:rPr>
              <a:t>“There are certain subjects which landed themselves very well with it, like Math, English, History and so on but a lot of the practical subjects, we had to get quite creative.”</a:t>
            </a:r>
            <a:endParaRPr lang="en-GB" sz="900" i="1" dirty="0">
              <a:solidFill>
                <a:schemeClr val="bg1"/>
              </a:solidFill>
              <a:latin typeface="+mj-lt"/>
            </a:endParaRPr>
          </a:p>
        </p:txBody>
      </p:sp>
      <p:sp>
        <p:nvSpPr>
          <p:cNvPr id="47" name="Rounded Rectangular Callout 46"/>
          <p:cNvSpPr/>
          <p:nvPr/>
        </p:nvSpPr>
        <p:spPr>
          <a:xfrm>
            <a:off x="6947800" y="3006654"/>
            <a:ext cx="1815199" cy="1396114"/>
          </a:xfrm>
          <a:prstGeom prst="wedgeRoundRectCallout">
            <a:avLst>
              <a:gd name="adj1" fmla="val -63675"/>
              <a:gd name="adj2" fmla="val 69098"/>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i="1" dirty="0">
                <a:solidFill>
                  <a:schemeClr val="bg1"/>
                </a:solidFill>
                <a:latin typeface="+mj-lt"/>
              </a:rPr>
              <a:t>“Remote learning, doubled, troubled, quadrupled the work of teachers and I do not think that in the current structure, we are going to really improve it.”</a:t>
            </a:r>
            <a:endParaRPr lang="en-GB" sz="900" i="1" dirty="0">
              <a:solidFill>
                <a:schemeClr val="bg1"/>
              </a:solidFill>
              <a:latin typeface="+mj-lt"/>
            </a:endParaRPr>
          </a:p>
        </p:txBody>
      </p:sp>
      <p:sp>
        <p:nvSpPr>
          <p:cNvPr id="58" name="Rounded Rectangular Callout 57"/>
          <p:cNvSpPr/>
          <p:nvPr/>
        </p:nvSpPr>
        <p:spPr>
          <a:xfrm>
            <a:off x="5005331" y="2944952"/>
            <a:ext cx="1828372" cy="960059"/>
          </a:xfrm>
          <a:prstGeom prst="wedgeRoundRectCallout">
            <a:avLst>
              <a:gd name="adj1" fmla="val 17631"/>
              <a:gd name="adj2" fmla="val 89416"/>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i="1" dirty="0">
                <a:solidFill>
                  <a:schemeClr val="bg1"/>
                </a:solidFill>
                <a:latin typeface="+mj-lt"/>
              </a:rPr>
              <a:t>“Initially it was reacting to a very fast-moving situation and looking at the limited resources we had at school and how we could best use them for quality education.”</a:t>
            </a:r>
            <a:endParaRPr lang="en-GB" sz="900" i="1" dirty="0">
              <a:solidFill>
                <a:schemeClr val="bg1"/>
              </a:solidFill>
              <a:latin typeface="+mj-lt"/>
            </a:endParaRPr>
          </a:p>
        </p:txBody>
      </p:sp>
      <p:sp>
        <p:nvSpPr>
          <p:cNvPr id="61" name="Rounded Rectangular Callout 60"/>
          <p:cNvSpPr/>
          <p:nvPr/>
        </p:nvSpPr>
        <p:spPr>
          <a:xfrm>
            <a:off x="3755338" y="4630481"/>
            <a:ext cx="1204984" cy="1314860"/>
          </a:xfrm>
          <a:prstGeom prst="wedgeRoundRectCallout">
            <a:avLst>
              <a:gd name="adj1" fmla="val 62593"/>
              <a:gd name="adj2" fmla="val -24007"/>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i="1" dirty="0">
                <a:solidFill>
                  <a:schemeClr val="bg1"/>
                </a:solidFill>
                <a:latin typeface="+mj-lt"/>
              </a:rPr>
              <a:t>“As much face-to-face contact as possible rather than distant tasks. And as much interaction with students as possible, getting them to engage.”</a:t>
            </a:r>
            <a:endParaRPr lang="en-GB" sz="900" i="1" dirty="0">
              <a:solidFill>
                <a:schemeClr val="bg1"/>
              </a:solidFill>
              <a:latin typeface="+mj-lt"/>
            </a:endParaRPr>
          </a:p>
        </p:txBody>
      </p:sp>
      <p:sp>
        <p:nvSpPr>
          <p:cNvPr id="74" name="Rounded Rectangular Callout 73"/>
          <p:cNvSpPr/>
          <p:nvPr/>
        </p:nvSpPr>
        <p:spPr>
          <a:xfrm>
            <a:off x="6981745" y="4580224"/>
            <a:ext cx="1781255" cy="1365119"/>
          </a:xfrm>
          <a:prstGeom prst="wedgeRoundRectCallout">
            <a:avLst>
              <a:gd name="adj1" fmla="val -61488"/>
              <a:gd name="adj2" fmla="val 12158"/>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900" i="1" dirty="0">
                <a:solidFill>
                  <a:schemeClr val="bg1"/>
                </a:solidFill>
                <a:latin typeface="+mj-lt"/>
              </a:rPr>
              <a:t>“I think what remote learning did was to show a real divide in poverty from well off families, parents who spend time with the children, and engage with the school. I think the disadvantage gap has widen as a result of this.”</a:t>
            </a:r>
            <a:endParaRPr lang="en-GB" sz="900" i="1" dirty="0">
              <a:solidFill>
                <a:schemeClr val="bg1"/>
              </a:solidFill>
              <a:latin typeface="+mj-lt"/>
            </a:endParaRP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9428" y="4281069"/>
            <a:ext cx="1714275" cy="1714275"/>
          </a:xfrm>
          <a:prstGeom prst="rect">
            <a:avLst/>
          </a:prstGeom>
        </p:spPr>
      </p:pic>
      <p:sp>
        <p:nvSpPr>
          <p:cNvPr id="33" name="Rounded Rectangle 47">
            <a:extLst>
              <a:ext uri="{FF2B5EF4-FFF2-40B4-BE49-F238E27FC236}">
                <a16:creationId xmlns:a16="http://schemas.microsoft.com/office/drawing/2014/main" id="{99D2CB26-0F57-4D05-ADC1-822A387FA83E}"/>
              </a:ext>
              <a:ext uri="{C183D7F6-B498-43B3-948B-1728B52AA6E4}">
                <adec:decorative xmlns:adec="http://schemas.microsoft.com/office/drawing/2017/decorative" val="1"/>
              </a:ext>
            </a:extLst>
          </p:cNvPr>
          <p:cNvSpPr/>
          <p:nvPr/>
        </p:nvSpPr>
        <p:spPr>
          <a:xfrm>
            <a:off x="8840119" y="2987271"/>
            <a:ext cx="2894681" cy="3011966"/>
          </a:xfrm>
          <a:prstGeom prst="roundRect">
            <a:avLst>
              <a:gd name="adj" fmla="val 6631"/>
            </a:avLst>
          </a:prstGeom>
          <a:solidFill>
            <a:srgbClr val="00A3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788" dirty="0">
              <a:solidFill>
                <a:schemeClr val="bg1">
                  <a:lumMod val="95000"/>
                </a:schemeClr>
              </a:solidFill>
              <a:latin typeface="+mj-lt"/>
            </a:endParaRPr>
          </a:p>
        </p:txBody>
      </p:sp>
      <p:sp>
        <p:nvSpPr>
          <p:cNvPr id="35" name="TextBox 34">
            <a:extLst>
              <a:ext uri="{FF2B5EF4-FFF2-40B4-BE49-F238E27FC236}">
                <a16:creationId xmlns:a16="http://schemas.microsoft.com/office/drawing/2014/main" id="{6C802183-9F11-4E82-955A-83D35B3F3D8F}"/>
              </a:ext>
            </a:extLst>
          </p:cNvPr>
          <p:cNvSpPr txBox="1"/>
          <p:nvPr/>
        </p:nvSpPr>
        <p:spPr>
          <a:xfrm>
            <a:off x="8920759" y="3036753"/>
            <a:ext cx="2764069" cy="307777"/>
          </a:xfrm>
          <a:prstGeom prst="rect">
            <a:avLst/>
          </a:prstGeom>
        </p:spPr>
        <p:txBody>
          <a:bodyPr wrap="square" rtlCol="0" anchor="ctr" anchorCtr="0">
            <a:spAutoFit/>
          </a:bodyPr>
          <a:lstStyle/>
          <a:p>
            <a:r>
              <a:rPr lang="en-GB" sz="1400" b="1" dirty="0">
                <a:solidFill>
                  <a:schemeClr val="bg1"/>
                </a:solidFill>
                <a:latin typeface="+mj-lt"/>
              </a:rPr>
              <a:t>What works less well?</a:t>
            </a:r>
          </a:p>
        </p:txBody>
      </p:sp>
      <p:sp>
        <p:nvSpPr>
          <p:cNvPr id="38" name="TextBox 37">
            <a:extLst>
              <a:ext uri="{FF2B5EF4-FFF2-40B4-BE49-F238E27FC236}">
                <a16:creationId xmlns:a16="http://schemas.microsoft.com/office/drawing/2014/main" id="{AFD3D515-DE46-4F7B-96DA-9A89BE7DC5FD}"/>
              </a:ext>
            </a:extLst>
          </p:cNvPr>
          <p:cNvSpPr txBox="1"/>
          <p:nvPr/>
        </p:nvSpPr>
        <p:spPr>
          <a:xfrm>
            <a:off x="8877096" y="3231545"/>
            <a:ext cx="2884691" cy="2492990"/>
          </a:xfrm>
          <a:prstGeom prst="rect">
            <a:avLst/>
          </a:prstGeom>
          <a:noFill/>
        </p:spPr>
        <p:txBody>
          <a:bodyPr wrap="square" rtlCol="0">
            <a:spAutoFit/>
          </a:bodyPr>
          <a:lstStyle/>
          <a:p>
            <a:pPr marL="128588" indent="-128588">
              <a:buFont typeface="Arial" panose="020B0604020202020204" pitchFamily="34" charset="0"/>
              <a:buChar char="•"/>
            </a:pPr>
            <a:r>
              <a:rPr lang="en-GB" sz="1200" dirty="0">
                <a:solidFill>
                  <a:schemeClr val="lt1"/>
                </a:solidFill>
                <a:latin typeface="+mj-lt"/>
              </a:rPr>
              <a:t>Remote teaching resulted in a considerable increase in teachers’ workload</a:t>
            </a:r>
          </a:p>
          <a:p>
            <a:pPr marL="128588" indent="-128588">
              <a:buFont typeface="Arial" panose="020B0604020202020204" pitchFamily="34" charset="0"/>
              <a:buChar char="•"/>
            </a:pPr>
            <a:r>
              <a:rPr lang="en-GB" sz="1200" dirty="0">
                <a:solidFill>
                  <a:schemeClr val="lt1"/>
                </a:solidFill>
                <a:latin typeface="+mj-lt"/>
              </a:rPr>
              <a:t>Teaching practical skills remotely poses a challenge, many pupils not having the appropriate equipment at home for subjects such as Music and Tech, or struggling with improper IT or internet connection</a:t>
            </a:r>
          </a:p>
          <a:p>
            <a:pPr marL="128588" indent="-128588">
              <a:buFont typeface="Arial" panose="020B0604020202020204" pitchFamily="34" charset="0"/>
              <a:buChar char="•"/>
            </a:pPr>
            <a:r>
              <a:rPr lang="en-GB" sz="1200" dirty="0">
                <a:solidFill>
                  <a:schemeClr val="lt1"/>
                </a:solidFill>
                <a:latin typeface="+mj-lt"/>
              </a:rPr>
              <a:t>The class divide was widened: pupils from privileged backgrounds received considerable more support from their parents with their studies</a:t>
            </a:r>
          </a:p>
        </p:txBody>
      </p:sp>
      <p:sp>
        <p:nvSpPr>
          <p:cNvPr id="21" name="Rounded Rectangle 20"/>
          <p:cNvSpPr/>
          <p:nvPr/>
        </p:nvSpPr>
        <p:spPr>
          <a:xfrm>
            <a:off x="8840119" y="581891"/>
            <a:ext cx="2851178" cy="2283243"/>
          </a:xfrm>
          <a:prstGeom prst="roundRect">
            <a:avLst>
              <a:gd name="adj" fmla="val 6631"/>
            </a:avLst>
          </a:prstGeom>
          <a:solidFill>
            <a:srgbClr val="AD97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endParaRPr lang="en-GB" sz="1100" dirty="0">
              <a:solidFill>
                <a:schemeClr val="bg1"/>
              </a:solidFill>
              <a:latin typeface="+mj-lt"/>
            </a:endParaRPr>
          </a:p>
          <a:p>
            <a:pPr marL="171450" indent="-171450">
              <a:buFont typeface="Arial" panose="020B0604020202020204" pitchFamily="34" charset="0"/>
              <a:buChar char="•"/>
            </a:pPr>
            <a:endParaRPr lang="en-GB" sz="1100" dirty="0">
              <a:solidFill>
                <a:schemeClr val="bg1"/>
              </a:solidFill>
              <a:latin typeface="+mj-lt"/>
            </a:endParaRPr>
          </a:p>
          <a:p>
            <a:pPr marL="171450" indent="-171450">
              <a:buFont typeface="Arial" panose="020B0604020202020204" pitchFamily="34" charset="0"/>
              <a:buChar char="•"/>
            </a:pPr>
            <a:endParaRPr lang="en-GB" sz="1100" dirty="0">
              <a:solidFill>
                <a:schemeClr val="bg1"/>
              </a:solidFill>
              <a:latin typeface="+mj-lt"/>
            </a:endParaRPr>
          </a:p>
          <a:p>
            <a:pPr marL="171450" indent="-171450">
              <a:buFont typeface="Arial" panose="020B0604020202020204" pitchFamily="34" charset="0"/>
              <a:buChar char="•"/>
            </a:pPr>
            <a:endParaRPr lang="en-GB" sz="1100" dirty="0">
              <a:solidFill>
                <a:schemeClr val="bg1"/>
              </a:solidFill>
              <a:latin typeface="+mj-lt"/>
            </a:endParaRPr>
          </a:p>
          <a:p>
            <a:pPr marL="171450" indent="-171450">
              <a:buFont typeface="Arial" panose="020B0604020202020204" pitchFamily="34" charset="0"/>
              <a:buChar char="•"/>
            </a:pPr>
            <a:r>
              <a:rPr lang="en-GB" sz="1200" dirty="0">
                <a:solidFill>
                  <a:schemeClr val="bg1"/>
                </a:solidFill>
                <a:latin typeface="+mj-lt"/>
              </a:rPr>
              <a:t>He sees aspects of remote learning being used (e.g. recording lessons so students can access them at home, or using online resources)</a:t>
            </a:r>
          </a:p>
          <a:p>
            <a:pPr marL="171450" indent="-171450">
              <a:buFont typeface="Arial" panose="020B0604020202020204" pitchFamily="34" charset="0"/>
              <a:buChar char="•"/>
            </a:pPr>
            <a:r>
              <a:rPr lang="en-GB" sz="1200" dirty="0">
                <a:solidFill>
                  <a:schemeClr val="bg1"/>
                </a:solidFill>
                <a:latin typeface="+mj-lt"/>
              </a:rPr>
              <a:t>However, he recognises that remote learning is better suited to some subjects, and not all</a:t>
            </a:r>
          </a:p>
          <a:p>
            <a:pPr marL="171450" indent="-171450">
              <a:buFont typeface="Arial" panose="020B0604020202020204" pitchFamily="34" charset="0"/>
              <a:buChar char="•"/>
            </a:pPr>
            <a:endParaRPr lang="en-GB" sz="1100" dirty="0">
              <a:solidFill>
                <a:schemeClr val="bg1"/>
              </a:solidFill>
              <a:latin typeface="+mj-lt"/>
            </a:endParaRPr>
          </a:p>
        </p:txBody>
      </p:sp>
      <p:sp>
        <p:nvSpPr>
          <p:cNvPr id="22" name="Rectangle 21"/>
          <p:cNvSpPr/>
          <p:nvPr/>
        </p:nvSpPr>
        <p:spPr>
          <a:xfrm>
            <a:off x="8927228" y="734171"/>
            <a:ext cx="2921830" cy="523220"/>
          </a:xfrm>
          <a:prstGeom prst="rect">
            <a:avLst/>
          </a:prstGeom>
        </p:spPr>
        <p:txBody>
          <a:bodyPr wrap="square">
            <a:spAutoFit/>
          </a:bodyPr>
          <a:lstStyle/>
          <a:p>
            <a:r>
              <a:rPr lang="en-GB" sz="1400" b="1" dirty="0">
                <a:solidFill>
                  <a:schemeClr val="bg1"/>
                </a:solidFill>
                <a:latin typeface="+mj-lt"/>
              </a:rPr>
              <a:t>Future approach to remote learning</a:t>
            </a:r>
          </a:p>
        </p:txBody>
      </p:sp>
      <p:sp>
        <p:nvSpPr>
          <p:cNvPr id="4" name="Slide Number Placeholder 3"/>
          <p:cNvSpPr>
            <a:spLocks noGrp="1"/>
          </p:cNvSpPr>
          <p:nvPr>
            <p:ph type="sldNum" sz="quarter" idx="4"/>
          </p:nvPr>
        </p:nvSpPr>
        <p:spPr/>
        <p:txBody>
          <a:bodyPr/>
          <a:lstStyle/>
          <a:p>
            <a:fld id="{79625F87-44A5-4BCE-BECC-3F62853E43A0}" type="slidenum">
              <a:rPr lang="en-GB" smtClean="0">
                <a:latin typeface="+mj-lt"/>
              </a:rPr>
              <a:pPr/>
              <a:t>80</a:t>
            </a:fld>
            <a:endParaRPr lang="en-GB" dirty="0">
              <a:latin typeface="+mj-lt"/>
            </a:endParaRPr>
          </a:p>
        </p:txBody>
      </p:sp>
    </p:spTree>
    <p:extLst>
      <p:ext uri="{BB962C8B-B14F-4D97-AF65-F5344CB8AC3E}">
        <p14:creationId xmlns:p14="http://schemas.microsoft.com/office/powerpoint/2010/main" val="1923587250"/>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a:extLst>
              <a:ext uri="{C183D7F6-B498-43B3-948B-1728B52AA6E4}">
                <adec:decorative xmlns:adec="http://schemas.microsoft.com/office/drawing/2017/decorative" val="1"/>
              </a:ext>
            </a:extLst>
          </p:cNvPr>
          <p:cNvSpPr/>
          <p:nvPr/>
        </p:nvSpPr>
        <p:spPr>
          <a:xfrm>
            <a:off x="781104" y="2942483"/>
            <a:ext cx="2894681" cy="3056753"/>
          </a:xfrm>
          <a:prstGeom prst="roundRect">
            <a:avLst>
              <a:gd name="adj" fmla="val 6631"/>
            </a:avLst>
          </a:prstGeom>
          <a:solidFill>
            <a:srgbClr val="00A3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788" dirty="0">
              <a:solidFill>
                <a:schemeClr val="bg1">
                  <a:lumMod val="95000"/>
                </a:schemeClr>
              </a:solidFill>
              <a:latin typeface="+mj-lt"/>
            </a:endParaRPr>
          </a:p>
        </p:txBody>
      </p:sp>
      <p:sp>
        <p:nvSpPr>
          <p:cNvPr id="50" name="Rounded Rectangle 49">
            <a:extLst>
              <a:ext uri="{C183D7F6-B498-43B3-948B-1728B52AA6E4}">
                <adec:decorative xmlns:adec="http://schemas.microsoft.com/office/drawing/2017/decorative" val="1"/>
              </a:ext>
            </a:extLst>
          </p:cNvPr>
          <p:cNvSpPr/>
          <p:nvPr/>
        </p:nvSpPr>
        <p:spPr>
          <a:xfrm>
            <a:off x="742950" y="341745"/>
            <a:ext cx="2915618" cy="2525489"/>
          </a:xfrm>
          <a:prstGeom prst="roundRect">
            <a:avLst>
              <a:gd name="adj" fmla="val 6631"/>
            </a:avLst>
          </a:prstGeom>
          <a:solidFill>
            <a:srgbClr val="AD97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25">
              <a:latin typeface="+mj-lt"/>
            </a:endParaRPr>
          </a:p>
        </p:txBody>
      </p:sp>
      <p:sp>
        <p:nvSpPr>
          <p:cNvPr id="51" name="Title 50"/>
          <p:cNvSpPr txBox="1">
            <a:spLocks noGrp="1"/>
          </p:cNvSpPr>
          <p:nvPr>
            <p:ph type="title" idx="4294967295"/>
          </p:nvPr>
        </p:nvSpPr>
        <p:spPr>
          <a:xfrm>
            <a:off x="857681" y="733262"/>
            <a:ext cx="2836722" cy="3116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25" b="1" i="0" u="none" strike="noStrike" kern="1200" cap="none" spc="0" normalizeH="0" baseline="0" noProof="0" dirty="0">
                <a:ln>
                  <a:noFill/>
                </a:ln>
                <a:solidFill>
                  <a:schemeClr val="bg1"/>
                </a:solidFill>
                <a:effectLst/>
                <a:uLnTx/>
                <a:uFillTx/>
                <a:latin typeface="+mj-lt"/>
                <a:ea typeface="+mn-ea"/>
                <a:cs typeface="+mn-cs"/>
              </a:rPr>
              <a:t>Secondary school teacher</a:t>
            </a:r>
          </a:p>
        </p:txBody>
      </p:sp>
      <p:sp>
        <p:nvSpPr>
          <p:cNvPr id="5" name="TextBox 4"/>
          <p:cNvSpPr txBox="1"/>
          <p:nvPr/>
        </p:nvSpPr>
        <p:spPr>
          <a:xfrm>
            <a:off x="858455" y="1044886"/>
            <a:ext cx="2684607" cy="1384995"/>
          </a:xfrm>
          <a:prstGeom prst="rect">
            <a:avLst/>
          </a:prstGeom>
          <a:noFill/>
        </p:spPr>
        <p:txBody>
          <a:bodyPr wrap="square" rtlCol="0">
            <a:spAutoFit/>
          </a:bodyPr>
          <a:lstStyle/>
          <a:p>
            <a:pPr marL="128588" indent="-128588">
              <a:buFont typeface="Arial" panose="020B0604020202020204" pitchFamily="34" charset="0"/>
              <a:buChar char="•"/>
            </a:pPr>
            <a:r>
              <a:rPr lang="en-GB" sz="1200" dirty="0">
                <a:solidFill>
                  <a:schemeClr val="bg1"/>
                </a:solidFill>
                <a:latin typeface="+mj-lt"/>
              </a:rPr>
              <a:t>Teaches English; Years 7 - 11</a:t>
            </a:r>
          </a:p>
          <a:p>
            <a:pPr marL="128588" indent="-128588">
              <a:buFont typeface="Arial" panose="020B0604020202020204" pitchFamily="34" charset="0"/>
              <a:buChar char="•"/>
            </a:pPr>
            <a:r>
              <a:rPr lang="en-GB" sz="1200" dirty="0">
                <a:solidFill>
                  <a:schemeClr val="bg1"/>
                </a:solidFill>
                <a:latin typeface="+mj-lt"/>
              </a:rPr>
              <a:t>Academy</a:t>
            </a:r>
          </a:p>
          <a:p>
            <a:pPr marL="128588" indent="-128588">
              <a:buFont typeface="Arial" panose="020B0604020202020204" pitchFamily="34" charset="0"/>
              <a:buChar char="•"/>
            </a:pPr>
            <a:r>
              <a:rPr lang="en-GB" sz="1200" dirty="0">
                <a:solidFill>
                  <a:schemeClr val="bg1"/>
                </a:solidFill>
                <a:latin typeface="+mj-lt"/>
              </a:rPr>
              <a:t>Urban</a:t>
            </a:r>
          </a:p>
          <a:p>
            <a:pPr marL="128588" indent="-128588">
              <a:buFont typeface="Arial" panose="020B0604020202020204" pitchFamily="34" charset="0"/>
              <a:buChar char="•"/>
            </a:pPr>
            <a:r>
              <a:rPr lang="en-GB" sz="1200" dirty="0">
                <a:solidFill>
                  <a:schemeClr val="bg1"/>
                </a:solidFill>
                <a:latin typeface="+mj-lt"/>
              </a:rPr>
              <a:t>70% on free school meals, high pupil premium, challenging school and area</a:t>
            </a:r>
          </a:p>
          <a:p>
            <a:pPr marL="128588" indent="-128588">
              <a:buFont typeface="Arial" panose="020B0604020202020204" pitchFamily="34" charset="0"/>
              <a:buChar char="•"/>
            </a:pPr>
            <a:r>
              <a:rPr lang="en-GB" sz="1200" dirty="0">
                <a:solidFill>
                  <a:schemeClr val="bg1"/>
                </a:solidFill>
                <a:latin typeface="+mj-lt"/>
              </a:rPr>
              <a:t>Ofsted rating: </a:t>
            </a:r>
            <a:r>
              <a:rPr lang="en-GB" sz="1200" dirty="0">
                <a:solidFill>
                  <a:schemeClr val="bg1"/>
                </a:solidFill>
              </a:rPr>
              <a:t>Good</a:t>
            </a:r>
            <a:endParaRPr lang="en-GB" sz="1200" dirty="0">
              <a:solidFill>
                <a:schemeClr val="bg1"/>
              </a:solidFill>
              <a:latin typeface="+mj-lt"/>
            </a:endParaRPr>
          </a:p>
        </p:txBody>
      </p:sp>
      <p:sp>
        <p:nvSpPr>
          <p:cNvPr id="60" name="TextBox 59"/>
          <p:cNvSpPr txBox="1"/>
          <p:nvPr/>
        </p:nvSpPr>
        <p:spPr>
          <a:xfrm>
            <a:off x="827983" y="2987271"/>
            <a:ext cx="2764069" cy="307777"/>
          </a:xfrm>
          <a:prstGeom prst="rect">
            <a:avLst/>
          </a:prstGeom>
        </p:spPr>
        <p:txBody>
          <a:bodyPr wrap="square" rtlCol="0" anchor="ctr" anchorCtr="0">
            <a:spAutoFit/>
          </a:bodyPr>
          <a:lstStyle/>
          <a:p>
            <a:r>
              <a:rPr lang="en-GB" sz="1400" b="1" dirty="0">
                <a:solidFill>
                  <a:schemeClr val="bg1"/>
                </a:solidFill>
                <a:latin typeface="+mj-lt"/>
              </a:rPr>
              <a:t>What works well?</a:t>
            </a:r>
          </a:p>
        </p:txBody>
      </p:sp>
      <p:sp>
        <p:nvSpPr>
          <p:cNvPr id="7" name="TextBox 6"/>
          <p:cNvSpPr txBox="1"/>
          <p:nvPr/>
        </p:nvSpPr>
        <p:spPr>
          <a:xfrm>
            <a:off x="847802" y="3447636"/>
            <a:ext cx="2705911" cy="1754326"/>
          </a:xfrm>
          <a:prstGeom prst="rect">
            <a:avLst/>
          </a:prstGeom>
          <a:noFill/>
        </p:spPr>
        <p:txBody>
          <a:bodyPr wrap="square" rtlCol="0">
            <a:spAutoFit/>
          </a:bodyPr>
          <a:lstStyle/>
          <a:p>
            <a:pPr marL="128588" indent="-128588">
              <a:buFont typeface="Arial" panose="020B0604020202020204" pitchFamily="34" charset="0"/>
              <a:buChar char="•"/>
            </a:pPr>
            <a:r>
              <a:rPr lang="en-GB" sz="1200" dirty="0">
                <a:solidFill>
                  <a:schemeClr val="lt1"/>
                </a:solidFill>
                <a:latin typeface="+mj-lt"/>
              </a:rPr>
              <a:t>Some students had limited access to technology, however the school received funding so that most now have laptops</a:t>
            </a:r>
          </a:p>
          <a:p>
            <a:pPr marL="128588" indent="-128588">
              <a:buFont typeface="Arial" panose="020B0604020202020204" pitchFamily="34" charset="0"/>
              <a:buChar char="•"/>
            </a:pPr>
            <a:r>
              <a:rPr lang="en-GB" sz="1200" dirty="0">
                <a:solidFill>
                  <a:schemeClr val="lt1"/>
                </a:solidFill>
                <a:latin typeface="+mj-lt"/>
              </a:rPr>
              <a:t>The cloud-based MS Teams is positive, as it can be accessed on any device; it allows students who are isolating, unwell or excluded to always have access to classwork</a:t>
            </a:r>
          </a:p>
        </p:txBody>
      </p:sp>
      <p:sp>
        <p:nvSpPr>
          <p:cNvPr id="71" name="Rectangle 70"/>
          <p:cNvSpPr/>
          <p:nvPr/>
        </p:nvSpPr>
        <p:spPr>
          <a:xfrm>
            <a:off x="3762830" y="924515"/>
            <a:ext cx="4797114" cy="307777"/>
          </a:xfrm>
          <a:prstGeom prst="rect">
            <a:avLst/>
          </a:prstGeom>
        </p:spPr>
        <p:txBody>
          <a:bodyPr wrap="square">
            <a:spAutoFit/>
          </a:bodyPr>
          <a:lstStyle/>
          <a:p>
            <a:r>
              <a:rPr lang="en-GB" sz="1400" b="1" dirty="0">
                <a:solidFill>
                  <a:schemeClr val="bg1"/>
                </a:solidFill>
                <a:latin typeface="+mj-lt"/>
              </a:rPr>
              <a:t>Remote learning approach </a:t>
            </a:r>
          </a:p>
        </p:txBody>
      </p:sp>
      <p:sp>
        <p:nvSpPr>
          <p:cNvPr id="27" name="Rounded Rectangle 26"/>
          <p:cNvSpPr/>
          <p:nvPr/>
        </p:nvSpPr>
        <p:spPr>
          <a:xfrm>
            <a:off x="3736428" y="341745"/>
            <a:ext cx="5047354" cy="2550896"/>
          </a:xfrm>
          <a:prstGeom prst="roundRect">
            <a:avLst>
              <a:gd name="adj" fmla="val 6631"/>
            </a:avLst>
          </a:prstGeom>
          <a:solidFill>
            <a:srgbClr val="337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100" b="1" i="1" dirty="0">
              <a:latin typeface="+mj-lt"/>
            </a:endParaRPr>
          </a:p>
          <a:p>
            <a:endParaRPr lang="en-GB" sz="1100" b="1" i="1" dirty="0">
              <a:latin typeface="+mj-lt"/>
            </a:endParaRPr>
          </a:p>
          <a:p>
            <a:r>
              <a:rPr lang="en-GB" sz="1100" b="1" i="1" dirty="0">
                <a:latin typeface="+mj-lt"/>
              </a:rPr>
              <a:t>First lockdown (March 2020)</a:t>
            </a:r>
          </a:p>
          <a:p>
            <a:pPr marL="171450" indent="-171450">
              <a:buFont typeface="Arial" panose="020B0604020202020204" pitchFamily="34" charset="0"/>
              <a:buChar char="•"/>
            </a:pPr>
            <a:r>
              <a:rPr lang="en-GB" sz="1100" dirty="0">
                <a:latin typeface="+mj-lt"/>
              </a:rPr>
              <a:t>Paper-based learning booklets were used until Easter, but high amounts of paperwork and printing led to a change to online learning</a:t>
            </a:r>
          </a:p>
          <a:p>
            <a:pPr marL="171450" indent="-171450">
              <a:buFont typeface="Arial" panose="020B0604020202020204" pitchFamily="34" charset="0"/>
              <a:buChar char="•"/>
            </a:pPr>
            <a:r>
              <a:rPr lang="en-GB" sz="1100" dirty="0">
                <a:latin typeface="+mj-lt"/>
              </a:rPr>
              <a:t>Microsoft Teams was then used; lessons were uploaded online and standardised lesson plans / PPTs were created</a:t>
            </a:r>
          </a:p>
          <a:p>
            <a:endParaRPr lang="en-GB" sz="1100" dirty="0">
              <a:latin typeface="+mj-lt"/>
            </a:endParaRPr>
          </a:p>
          <a:p>
            <a:r>
              <a:rPr lang="en-GB" sz="1100" b="1" i="1" dirty="0">
                <a:latin typeface="+mj-lt"/>
              </a:rPr>
              <a:t>September onwards</a:t>
            </a:r>
          </a:p>
          <a:p>
            <a:pPr marL="171450" indent="-171450">
              <a:buFont typeface="Arial" panose="020B0604020202020204" pitchFamily="34" charset="0"/>
              <a:buChar char="•"/>
            </a:pPr>
            <a:r>
              <a:rPr lang="en-GB" sz="1100" dirty="0">
                <a:latin typeface="+mj-lt"/>
              </a:rPr>
              <a:t>By September, MS Teams was still used, so students isolating or unwell could access work. For those who did not have online access, paper booklets were provided</a:t>
            </a:r>
          </a:p>
          <a:p>
            <a:pPr marL="171450" indent="-171450">
              <a:buFont typeface="Arial" panose="020B0604020202020204" pitchFamily="34" charset="0"/>
              <a:buChar char="•"/>
            </a:pPr>
            <a:r>
              <a:rPr lang="en-GB" sz="1100" dirty="0">
                <a:latin typeface="+mj-lt"/>
              </a:rPr>
              <a:t>Zoom ‘live lessons’ and the app Class Charts to record and set homework were also starting to be used</a:t>
            </a:r>
          </a:p>
          <a:p>
            <a:endParaRPr lang="en-GB" sz="900" dirty="0">
              <a:latin typeface="+mj-lt"/>
            </a:endParaRPr>
          </a:p>
        </p:txBody>
      </p:sp>
      <p:sp>
        <p:nvSpPr>
          <p:cNvPr id="46" name="Rounded Rectangular Callout 45"/>
          <p:cNvSpPr/>
          <p:nvPr/>
        </p:nvSpPr>
        <p:spPr>
          <a:xfrm>
            <a:off x="3762830" y="2944953"/>
            <a:ext cx="1150618" cy="1598668"/>
          </a:xfrm>
          <a:prstGeom prst="wedgeRoundRectCallout">
            <a:avLst>
              <a:gd name="adj1" fmla="val 87085"/>
              <a:gd name="adj2" fmla="val 48439"/>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i="1" dirty="0">
                <a:latin typeface="+mj-lt"/>
              </a:rPr>
              <a:t>“It can feel deflating when not many children access your uploads - are kids learning?”</a:t>
            </a:r>
            <a:endParaRPr lang="en-GB" sz="1050" i="1" dirty="0">
              <a:latin typeface="+mj-lt"/>
            </a:endParaRPr>
          </a:p>
        </p:txBody>
      </p:sp>
      <p:sp>
        <p:nvSpPr>
          <p:cNvPr id="47" name="Rounded Rectangular Callout 46"/>
          <p:cNvSpPr/>
          <p:nvPr/>
        </p:nvSpPr>
        <p:spPr>
          <a:xfrm>
            <a:off x="6947800" y="3006654"/>
            <a:ext cx="1815199" cy="1396114"/>
          </a:xfrm>
          <a:prstGeom prst="wedgeRoundRectCallout">
            <a:avLst>
              <a:gd name="adj1" fmla="val -63675"/>
              <a:gd name="adj2" fmla="val 69098"/>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50" i="1" dirty="0">
                <a:latin typeface="+mj-lt"/>
              </a:rPr>
              <a:t>“It </a:t>
            </a:r>
            <a:r>
              <a:rPr lang="en-US" sz="1050" i="1" dirty="0">
                <a:latin typeface="+mj-lt"/>
              </a:rPr>
              <a:t>was all paper based up to Easter.   We then moved to an online platform in the summer as we couldn’t keep doing printing”</a:t>
            </a:r>
            <a:endParaRPr lang="en-GB" sz="1050" i="1" dirty="0">
              <a:latin typeface="+mj-lt"/>
            </a:endParaRPr>
          </a:p>
        </p:txBody>
      </p:sp>
      <p:sp>
        <p:nvSpPr>
          <p:cNvPr id="58" name="Rounded Rectangular Callout 57"/>
          <p:cNvSpPr/>
          <p:nvPr/>
        </p:nvSpPr>
        <p:spPr>
          <a:xfrm>
            <a:off x="5005330" y="2944952"/>
            <a:ext cx="1865349" cy="1100575"/>
          </a:xfrm>
          <a:prstGeom prst="wedgeRoundRectCallout">
            <a:avLst>
              <a:gd name="adj1" fmla="val 15155"/>
              <a:gd name="adj2" fmla="val 74310"/>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i="1" dirty="0">
                <a:latin typeface="+mj-lt"/>
              </a:rPr>
              <a:t>“The best place is the classroom; socially and mentally. Even teachers struggled - lack of interaction, harder to give feedback…”</a:t>
            </a:r>
            <a:endParaRPr lang="en-GB" sz="1050" i="1" dirty="0">
              <a:latin typeface="+mj-lt"/>
            </a:endParaRPr>
          </a:p>
        </p:txBody>
      </p:sp>
      <p:sp>
        <p:nvSpPr>
          <p:cNvPr id="61" name="Rounded Rectangular Callout 60"/>
          <p:cNvSpPr/>
          <p:nvPr/>
        </p:nvSpPr>
        <p:spPr>
          <a:xfrm>
            <a:off x="3755338" y="4630481"/>
            <a:ext cx="1204984" cy="1314860"/>
          </a:xfrm>
          <a:prstGeom prst="wedgeRoundRectCallout">
            <a:avLst>
              <a:gd name="adj1" fmla="val 62593"/>
              <a:gd name="adj2" fmla="val -24007"/>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i="1" dirty="0">
                <a:latin typeface="+mj-lt"/>
              </a:rPr>
              <a:t> “I like MS Teams as parents can see it and children at home for any reason”</a:t>
            </a:r>
            <a:endParaRPr lang="en-GB" sz="1050" i="1" dirty="0">
              <a:latin typeface="+mj-lt"/>
            </a:endParaRPr>
          </a:p>
        </p:txBody>
      </p:sp>
      <p:sp>
        <p:nvSpPr>
          <p:cNvPr id="74" name="Rounded Rectangular Callout 73"/>
          <p:cNvSpPr/>
          <p:nvPr/>
        </p:nvSpPr>
        <p:spPr>
          <a:xfrm>
            <a:off x="6981745" y="4580224"/>
            <a:ext cx="1781255" cy="1365119"/>
          </a:xfrm>
          <a:prstGeom prst="wedgeRoundRectCallout">
            <a:avLst>
              <a:gd name="adj1" fmla="val -61488"/>
              <a:gd name="adj2" fmla="val 12158"/>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i="1" dirty="0">
                <a:latin typeface="+mj-lt"/>
              </a:rPr>
              <a:t>“In the class of 30, only 10 accessed work regularly - it’s an issue. The quality of work submitted is not as high as if in class”</a:t>
            </a:r>
            <a:endParaRPr lang="en-GB" sz="1050" i="1" dirty="0">
              <a:latin typeface="+mj-lt"/>
            </a:endParaRPr>
          </a:p>
        </p:txBody>
      </p:sp>
      <p:sp>
        <p:nvSpPr>
          <p:cNvPr id="33" name="Rounded Rectangle 47">
            <a:extLst>
              <a:ext uri="{FF2B5EF4-FFF2-40B4-BE49-F238E27FC236}">
                <a16:creationId xmlns:a16="http://schemas.microsoft.com/office/drawing/2014/main" id="{99D2CB26-0F57-4D05-ADC1-822A387FA83E}"/>
              </a:ext>
              <a:ext uri="{C183D7F6-B498-43B3-948B-1728B52AA6E4}">
                <adec:decorative xmlns:adec="http://schemas.microsoft.com/office/drawing/2017/decorative" val="1"/>
              </a:ext>
            </a:extLst>
          </p:cNvPr>
          <p:cNvSpPr/>
          <p:nvPr/>
        </p:nvSpPr>
        <p:spPr>
          <a:xfrm>
            <a:off x="8855452" y="2861451"/>
            <a:ext cx="2894681" cy="3137785"/>
          </a:xfrm>
          <a:prstGeom prst="roundRect">
            <a:avLst>
              <a:gd name="adj" fmla="val 6631"/>
            </a:avLst>
          </a:prstGeom>
          <a:solidFill>
            <a:srgbClr val="00A3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788" dirty="0">
              <a:solidFill>
                <a:schemeClr val="bg1">
                  <a:lumMod val="95000"/>
                </a:schemeClr>
              </a:solidFill>
              <a:latin typeface="+mj-lt"/>
            </a:endParaRPr>
          </a:p>
        </p:txBody>
      </p:sp>
      <p:sp>
        <p:nvSpPr>
          <p:cNvPr id="35" name="TextBox 34">
            <a:extLst>
              <a:ext uri="{FF2B5EF4-FFF2-40B4-BE49-F238E27FC236}">
                <a16:creationId xmlns:a16="http://schemas.microsoft.com/office/drawing/2014/main" id="{6C802183-9F11-4E82-955A-83D35B3F3D8F}"/>
              </a:ext>
            </a:extLst>
          </p:cNvPr>
          <p:cNvSpPr txBox="1"/>
          <p:nvPr/>
        </p:nvSpPr>
        <p:spPr>
          <a:xfrm>
            <a:off x="8920759" y="2898209"/>
            <a:ext cx="2764069" cy="307777"/>
          </a:xfrm>
          <a:prstGeom prst="rect">
            <a:avLst/>
          </a:prstGeom>
        </p:spPr>
        <p:txBody>
          <a:bodyPr wrap="square" rtlCol="0" anchor="ctr" anchorCtr="0">
            <a:spAutoFit/>
          </a:bodyPr>
          <a:lstStyle/>
          <a:p>
            <a:r>
              <a:rPr lang="en-GB" sz="1400" b="1" dirty="0">
                <a:solidFill>
                  <a:schemeClr val="bg1"/>
                </a:solidFill>
                <a:latin typeface="+mj-lt"/>
              </a:rPr>
              <a:t>What works less well?</a:t>
            </a:r>
          </a:p>
        </p:txBody>
      </p:sp>
      <p:sp>
        <p:nvSpPr>
          <p:cNvPr id="38" name="TextBox 37">
            <a:extLst>
              <a:ext uri="{FF2B5EF4-FFF2-40B4-BE49-F238E27FC236}">
                <a16:creationId xmlns:a16="http://schemas.microsoft.com/office/drawing/2014/main" id="{AFD3D515-DE46-4F7B-96DA-9A89BE7DC5FD}"/>
              </a:ext>
            </a:extLst>
          </p:cNvPr>
          <p:cNvSpPr txBox="1"/>
          <p:nvPr/>
        </p:nvSpPr>
        <p:spPr>
          <a:xfrm>
            <a:off x="8927228" y="3158036"/>
            <a:ext cx="2764069" cy="2862322"/>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lt1"/>
                </a:solidFill>
                <a:latin typeface="+mj-lt"/>
              </a:rPr>
              <a:t>Concerns around safeguarding, e.g. teacher privacy on video lessons, 1-to-1 conversations with students on MS Teams</a:t>
            </a:r>
          </a:p>
          <a:p>
            <a:pPr marL="171450" indent="-171450">
              <a:buFont typeface="Arial" panose="020B0604020202020204" pitchFamily="34" charset="0"/>
              <a:buChar char="•"/>
            </a:pPr>
            <a:r>
              <a:rPr lang="en-GB" sz="1200" dirty="0">
                <a:solidFill>
                  <a:schemeClr val="lt1"/>
                </a:solidFill>
                <a:latin typeface="+mj-lt"/>
              </a:rPr>
              <a:t>The quality of student work and standard of teaching is not as high as in-person teaching</a:t>
            </a:r>
          </a:p>
          <a:p>
            <a:pPr marL="171450" indent="-171450">
              <a:buFont typeface="Arial" panose="020B0604020202020204" pitchFamily="34" charset="0"/>
              <a:buChar char="•"/>
            </a:pPr>
            <a:r>
              <a:rPr lang="en-GB" sz="1200" dirty="0">
                <a:solidFill>
                  <a:schemeClr val="lt1"/>
                </a:solidFill>
                <a:latin typeface="+mj-lt"/>
              </a:rPr>
              <a:t>There are difficulties in engaging students – home issues, cultural differences or parent attitudes towards education can impact the student’s engagement</a:t>
            </a:r>
          </a:p>
          <a:p>
            <a:pPr marL="171450" indent="-171450">
              <a:buFont typeface="Arial" panose="020B0604020202020204" pitchFamily="34" charset="0"/>
              <a:buChar char="•"/>
            </a:pPr>
            <a:r>
              <a:rPr lang="en-GB" sz="1200" dirty="0">
                <a:solidFill>
                  <a:schemeClr val="lt1"/>
                </a:solidFill>
                <a:latin typeface="+mj-lt"/>
              </a:rPr>
              <a:t>Not all parents are aware of how to use the online platforms; training for parents is needed</a:t>
            </a:r>
          </a:p>
        </p:txBody>
      </p:sp>
      <p:pic>
        <p:nvPicPr>
          <p:cNvPr id="26" name="Picture 25">
            <a:extLst>
              <a:ext uri="{FF2B5EF4-FFF2-40B4-BE49-F238E27FC236}">
                <a16:creationId xmlns:a16="http://schemas.microsoft.com/office/drawing/2014/main" id="{5814E28B-4E74-41D0-B06B-79612A6F0A5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0524" y="4310408"/>
            <a:ext cx="1688829" cy="1688829"/>
          </a:xfrm>
          <a:prstGeom prst="rect">
            <a:avLst/>
          </a:prstGeom>
        </p:spPr>
      </p:pic>
      <p:sp>
        <p:nvSpPr>
          <p:cNvPr id="28" name="Rectangle 27"/>
          <p:cNvSpPr/>
          <p:nvPr/>
        </p:nvSpPr>
        <p:spPr>
          <a:xfrm>
            <a:off x="3781302" y="336872"/>
            <a:ext cx="4263570" cy="307777"/>
          </a:xfrm>
          <a:prstGeom prst="rect">
            <a:avLst/>
          </a:prstGeom>
        </p:spPr>
        <p:txBody>
          <a:bodyPr wrap="square">
            <a:spAutoFit/>
          </a:bodyPr>
          <a:lstStyle/>
          <a:p>
            <a:r>
              <a:rPr lang="en-GB" sz="1400" b="1" dirty="0">
                <a:solidFill>
                  <a:schemeClr val="bg1"/>
                </a:solidFill>
                <a:latin typeface="+mj-lt"/>
              </a:rPr>
              <a:t>Remote learning approach </a:t>
            </a:r>
          </a:p>
        </p:txBody>
      </p:sp>
      <p:sp>
        <p:nvSpPr>
          <p:cNvPr id="29" name="Rounded Rectangle 28"/>
          <p:cNvSpPr/>
          <p:nvPr/>
        </p:nvSpPr>
        <p:spPr>
          <a:xfrm>
            <a:off x="8855452" y="336872"/>
            <a:ext cx="2879348" cy="2440898"/>
          </a:xfrm>
          <a:prstGeom prst="roundRect">
            <a:avLst>
              <a:gd name="adj" fmla="val 6631"/>
            </a:avLst>
          </a:prstGeom>
          <a:solidFill>
            <a:srgbClr val="AD97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endParaRPr lang="en-GB" sz="1100" dirty="0">
              <a:solidFill>
                <a:schemeClr val="bg1"/>
              </a:solidFill>
              <a:latin typeface="+mj-lt"/>
            </a:endParaRPr>
          </a:p>
          <a:p>
            <a:pPr marL="171450" indent="-171450">
              <a:buFont typeface="Arial" panose="020B0604020202020204" pitchFamily="34" charset="0"/>
              <a:buChar char="•"/>
            </a:pPr>
            <a:endParaRPr lang="en-GB" sz="1100" dirty="0">
              <a:solidFill>
                <a:schemeClr val="bg1"/>
              </a:solidFill>
              <a:latin typeface="+mj-lt"/>
            </a:endParaRPr>
          </a:p>
          <a:p>
            <a:pPr marL="171450" indent="-171450">
              <a:buFont typeface="Arial" panose="020B0604020202020204" pitchFamily="34" charset="0"/>
              <a:buChar char="•"/>
            </a:pPr>
            <a:endParaRPr lang="en-GB" sz="1100" dirty="0">
              <a:solidFill>
                <a:schemeClr val="bg1"/>
              </a:solidFill>
              <a:latin typeface="+mj-lt"/>
            </a:endParaRPr>
          </a:p>
          <a:p>
            <a:pPr marL="171450" indent="-171450">
              <a:buFont typeface="Arial" panose="020B0604020202020204" pitchFamily="34" charset="0"/>
              <a:buChar char="•"/>
            </a:pPr>
            <a:endParaRPr lang="en-GB" sz="1100" dirty="0">
              <a:solidFill>
                <a:schemeClr val="bg1"/>
              </a:solidFill>
              <a:latin typeface="+mj-lt"/>
            </a:endParaRPr>
          </a:p>
          <a:p>
            <a:pPr marL="171450" indent="-171450">
              <a:buFont typeface="Arial" panose="020B0604020202020204" pitchFamily="34" charset="0"/>
              <a:buChar char="•"/>
            </a:pPr>
            <a:r>
              <a:rPr lang="en-GB" sz="1200" dirty="0">
                <a:latin typeface="+mj-lt"/>
              </a:rPr>
              <a:t>Lessons will continue to be uploaded online for students unable to attend</a:t>
            </a:r>
          </a:p>
          <a:p>
            <a:pPr marL="171450" indent="-171450">
              <a:buFont typeface="Arial" panose="020B0604020202020204" pitchFamily="34" charset="0"/>
              <a:buChar char="•"/>
            </a:pPr>
            <a:r>
              <a:rPr lang="en-GB" sz="1200" dirty="0">
                <a:latin typeface="+mj-lt"/>
              </a:rPr>
              <a:t>However, she does not want learning to remain 100% remote – she sees the best place for education is in the classroom</a:t>
            </a:r>
          </a:p>
          <a:p>
            <a:pPr marL="171450" indent="-171450">
              <a:buFont typeface="Arial" panose="020B0604020202020204" pitchFamily="34" charset="0"/>
              <a:buChar char="•"/>
            </a:pPr>
            <a:endParaRPr lang="en-GB" sz="1100" dirty="0">
              <a:solidFill>
                <a:schemeClr val="bg1"/>
              </a:solidFill>
              <a:latin typeface="+mj-lt"/>
            </a:endParaRPr>
          </a:p>
        </p:txBody>
      </p:sp>
      <p:sp>
        <p:nvSpPr>
          <p:cNvPr id="30" name="Rectangle 29"/>
          <p:cNvSpPr/>
          <p:nvPr/>
        </p:nvSpPr>
        <p:spPr>
          <a:xfrm>
            <a:off x="8927228" y="618591"/>
            <a:ext cx="2885711" cy="523220"/>
          </a:xfrm>
          <a:prstGeom prst="rect">
            <a:avLst/>
          </a:prstGeom>
        </p:spPr>
        <p:txBody>
          <a:bodyPr wrap="square">
            <a:spAutoFit/>
          </a:bodyPr>
          <a:lstStyle/>
          <a:p>
            <a:r>
              <a:rPr lang="en-GB" sz="1400" b="1" dirty="0">
                <a:solidFill>
                  <a:schemeClr val="bg1"/>
                </a:solidFill>
                <a:latin typeface="+mj-lt"/>
              </a:rPr>
              <a:t>Future approach to remote learning</a:t>
            </a:r>
          </a:p>
        </p:txBody>
      </p:sp>
      <p:sp>
        <p:nvSpPr>
          <p:cNvPr id="4" name="Slide Number Placeholder 3"/>
          <p:cNvSpPr>
            <a:spLocks noGrp="1"/>
          </p:cNvSpPr>
          <p:nvPr>
            <p:ph type="sldNum" sz="quarter" idx="4"/>
          </p:nvPr>
        </p:nvSpPr>
        <p:spPr/>
        <p:txBody>
          <a:bodyPr/>
          <a:lstStyle/>
          <a:p>
            <a:fld id="{79625F87-44A5-4BCE-BECC-3F62853E43A0}" type="slidenum">
              <a:rPr lang="en-GB" smtClean="0">
                <a:latin typeface="+mj-lt"/>
              </a:rPr>
              <a:pPr/>
              <a:t>81</a:t>
            </a:fld>
            <a:endParaRPr lang="en-GB" dirty="0">
              <a:latin typeface="+mj-lt"/>
            </a:endParaRPr>
          </a:p>
        </p:txBody>
      </p:sp>
    </p:spTree>
    <p:extLst>
      <p:ext uri="{BB962C8B-B14F-4D97-AF65-F5344CB8AC3E}">
        <p14:creationId xmlns:p14="http://schemas.microsoft.com/office/powerpoint/2010/main" val="671178641"/>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a:extLst>
              <a:ext uri="{C183D7F6-B498-43B3-948B-1728B52AA6E4}">
                <adec:decorative xmlns:adec="http://schemas.microsoft.com/office/drawing/2017/decorative" val="1"/>
              </a:ext>
            </a:extLst>
          </p:cNvPr>
          <p:cNvSpPr/>
          <p:nvPr/>
        </p:nvSpPr>
        <p:spPr>
          <a:xfrm>
            <a:off x="781105" y="2942484"/>
            <a:ext cx="2819304" cy="3011966"/>
          </a:xfrm>
          <a:prstGeom prst="roundRect">
            <a:avLst>
              <a:gd name="adj" fmla="val 6631"/>
            </a:avLst>
          </a:prstGeom>
          <a:solidFill>
            <a:srgbClr val="00A3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788" dirty="0">
              <a:solidFill>
                <a:schemeClr val="bg1"/>
              </a:solidFill>
              <a:latin typeface="+mj-lt"/>
            </a:endParaRPr>
          </a:p>
        </p:txBody>
      </p:sp>
      <p:sp>
        <p:nvSpPr>
          <p:cNvPr id="50" name="Rounded Rectangle 49">
            <a:extLst>
              <a:ext uri="{C183D7F6-B498-43B3-948B-1728B52AA6E4}">
                <adec:decorative xmlns:adec="http://schemas.microsoft.com/office/drawing/2017/decorative" val="1"/>
              </a:ext>
            </a:extLst>
          </p:cNvPr>
          <p:cNvSpPr/>
          <p:nvPr/>
        </p:nvSpPr>
        <p:spPr>
          <a:xfrm>
            <a:off x="742950" y="114797"/>
            <a:ext cx="2832492" cy="2752437"/>
          </a:xfrm>
          <a:prstGeom prst="roundRect">
            <a:avLst>
              <a:gd name="adj" fmla="val 6631"/>
            </a:avLst>
          </a:prstGeom>
          <a:solidFill>
            <a:srgbClr val="AD97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25">
              <a:solidFill>
                <a:schemeClr val="bg1"/>
              </a:solidFill>
              <a:latin typeface="+mj-lt"/>
            </a:endParaRPr>
          </a:p>
        </p:txBody>
      </p:sp>
      <p:sp>
        <p:nvSpPr>
          <p:cNvPr id="51" name="TextBox 50"/>
          <p:cNvSpPr txBox="1"/>
          <p:nvPr/>
        </p:nvSpPr>
        <p:spPr>
          <a:xfrm>
            <a:off x="867763" y="484980"/>
            <a:ext cx="2836722" cy="311624"/>
          </a:xfrm>
          <a:prstGeom prst="rect">
            <a:avLst/>
          </a:prstGeom>
        </p:spPr>
        <p:txBody>
          <a:bodyPr wrap="square" rtlCol="0" anchor="ctr" anchorCtr="0">
            <a:spAutoFit/>
          </a:bodyPr>
          <a:lstStyle/>
          <a:p>
            <a:r>
              <a:rPr lang="en-GB" sz="1425" b="1" dirty="0">
                <a:solidFill>
                  <a:schemeClr val="bg1"/>
                </a:solidFill>
                <a:latin typeface="+mj-lt"/>
              </a:rPr>
              <a:t>Secondary school teacher</a:t>
            </a:r>
          </a:p>
        </p:txBody>
      </p:sp>
      <p:sp>
        <p:nvSpPr>
          <p:cNvPr id="5" name="TextBox 4"/>
          <p:cNvSpPr txBox="1"/>
          <p:nvPr/>
        </p:nvSpPr>
        <p:spPr>
          <a:xfrm>
            <a:off x="816688" y="877410"/>
            <a:ext cx="2665421" cy="1384995"/>
          </a:xfrm>
          <a:prstGeom prst="rect">
            <a:avLst/>
          </a:prstGeom>
          <a:noFill/>
        </p:spPr>
        <p:txBody>
          <a:bodyPr wrap="square" rtlCol="0">
            <a:spAutoFit/>
          </a:bodyPr>
          <a:lstStyle/>
          <a:p>
            <a:pPr marL="128588" indent="-128588">
              <a:buFont typeface="Arial" panose="020B0604020202020204" pitchFamily="34" charset="0"/>
              <a:buChar char="•"/>
            </a:pPr>
            <a:r>
              <a:rPr lang="en-GB" sz="1200" dirty="0">
                <a:solidFill>
                  <a:schemeClr val="bg1"/>
                </a:solidFill>
                <a:latin typeface="+mj-lt"/>
              </a:rPr>
              <a:t>Teaches Maths, Economics and Business at GCSE and A Level</a:t>
            </a:r>
          </a:p>
          <a:p>
            <a:pPr marL="128588" indent="-128588">
              <a:buFont typeface="Arial" panose="020B0604020202020204" pitchFamily="34" charset="0"/>
              <a:buChar char="•"/>
            </a:pPr>
            <a:r>
              <a:rPr lang="en-GB" sz="1200" dirty="0">
                <a:solidFill>
                  <a:schemeClr val="bg1"/>
                </a:solidFill>
                <a:latin typeface="+mj-lt"/>
              </a:rPr>
              <a:t>Free School</a:t>
            </a:r>
          </a:p>
          <a:p>
            <a:pPr marL="128588" indent="-128588">
              <a:buFont typeface="Arial" panose="020B0604020202020204" pitchFamily="34" charset="0"/>
              <a:buChar char="•"/>
            </a:pPr>
            <a:r>
              <a:rPr lang="en-GB" sz="1200" dirty="0">
                <a:solidFill>
                  <a:schemeClr val="bg1"/>
                </a:solidFill>
                <a:latin typeface="+mj-lt"/>
              </a:rPr>
              <a:t>Urban</a:t>
            </a:r>
          </a:p>
          <a:p>
            <a:pPr marL="128588" indent="-128588">
              <a:buFont typeface="Arial" panose="020B0604020202020204" pitchFamily="34" charset="0"/>
              <a:buChar char="•"/>
            </a:pPr>
            <a:r>
              <a:rPr lang="en-GB" sz="1200" dirty="0">
                <a:solidFill>
                  <a:schemeClr val="bg1"/>
                </a:solidFill>
                <a:latin typeface="+mj-lt"/>
              </a:rPr>
              <a:t>10 – 14% of pupils on free school meals</a:t>
            </a:r>
          </a:p>
          <a:p>
            <a:pPr marL="128588" indent="-128588">
              <a:buFont typeface="Arial" panose="020B0604020202020204" pitchFamily="34" charset="0"/>
              <a:buChar char="•"/>
            </a:pPr>
            <a:r>
              <a:rPr lang="en-GB" sz="1200" dirty="0">
                <a:solidFill>
                  <a:schemeClr val="bg1"/>
                </a:solidFill>
                <a:latin typeface="+mj-lt"/>
              </a:rPr>
              <a:t>Ofsted rating: </a:t>
            </a:r>
            <a:r>
              <a:rPr lang="en-GB" sz="1200" dirty="0">
                <a:solidFill>
                  <a:schemeClr val="bg1"/>
                </a:solidFill>
              </a:rPr>
              <a:t>Outstanding</a:t>
            </a:r>
            <a:endParaRPr lang="en-GB" sz="1200" dirty="0">
              <a:solidFill>
                <a:schemeClr val="bg1"/>
              </a:solidFill>
              <a:latin typeface="+mj-lt"/>
            </a:endParaRPr>
          </a:p>
        </p:txBody>
      </p:sp>
      <p:sp>
        <p:nvSpPr>
          <p:cNvPr id="60" name="TextBox 59"/>
          <p:cNvSpPr txBox="1"/>
          <p:nvPr/>
        </p:nvSpPr>
        <p:spPr>
          <a:xfrm>
            <a:off x="867763" y="3349872"/>
            <a:ext cx="2764069" cy="307777"/>
          </a:xfrm>
          <a:prstGeom prst="rect">
            <a:avLst/>
          </a:prstGeom>
        </p:spPr>
        <p:txBody>
          <a:bodyPr wrap="square" rtlCol="0" anchor="ctr" anchorCtr="0">
            <a:spAutoFit/>
          </a:bodyPr>
          <a:lstStyle/>
          <a:p>
            <a:r>
              <a:rPr lang="en-GB" sz="1400" b="1" dirty="0">
                <a:solidFill>
                  <a:schemeClr val="bg1"/>
                </a:solidFill>
                <a:latin typeface="+mj-lt"/>
              </a:rPr>
              <a:t>What works well?</a:t>
            </a:r>
          </a:p>
        </p:txBody>
      </p:sp>
      <p:sp>
        <p:nvSpPr>
          <p:cNvPr id="7" name="TextBox 6"/>
          <p:cNvSpPr txBox="1"/>
          <p:nvPr/>
        </p:nvSpPr>
        <p:spPr>
          <a:xfrm>
            <a:off x="904090" y="3704711"/>
            <a:ext cx="2578019" cy="1569660"/>
          </a:xfrm>
          <a:prstGeom prst="rect">
            <a:avLst/>
          </a:prstGeom>
          <a:noFill/>
        </p:spPr>
        <p:txBody>
          <a:bodyPr wrap="square" rtlCol="0">
            <a:spAutoFit/>
          </a:bodyPr>
          <a:lstStyle/>
          <a:p>
            <a:pPr marL="128588" indent="-128588">
              <a:buFont typeface="Arial" panose="020B0604020202020204" pitchFamily="34" charset="0"/>
              <a:buChar char="•"/>
            </a:pPr>
            <a:r>
              <a:rPr lang="en-GB" sz="1200" dirty="0">
                <a:solidFill>
                  <a:schemeClr val="lt1"/>
                </a:solidFill>
                <a:latin typeface="+mj-lt"/>
              </a:rPr>
              <a:t>Using different teaching methods to keep students interested, e.g. voice-over of PPT notes, YouTube videos, Maths Watch, Tutor4You</a:t>
            </a:r>
          </a:p>
          <a:p>
            <a:pPr marL="128588" indent="-128588">
              <a:buFont typeface="Arial" panose="020B0604020202020204" pitchFamily="34" charset="0"/>
              <a:buChar char="•"/>
            </a:pPr>
            <a:r>
              <a:rPr lang="en-GB" sz="1200" dirty="0">
                <a:solidFill>
                  <a:schemeClr val="lt1"/>
                </a:solidFill>
                <a:latin typeface="+mj-lt"/>
              </a:rPr>
              <a:t>The ability to provide some students with additional work if required</a:t>
            </a:r>
          </a:p>
        </p:txBody>
      </p:sp>
      <p:sp>
        <p:nvSpPr>
          <p:cNvPr id="71" name="Rectangle 70"/>
          <p:cNvSpPr/>
          <p:nvPr/>
        </p:nvSpPr>
        <p:spPr>
          <a:xfrm>
            <a:off x="3762830" y="924515"/>
            <a:ext cx="4797114" cy="307777"/>
          </a:xfrm>
          <a:prstGeom prst="rect">
            <a:avLst/>
          </a:prstGeom>
        </p:spPr>
        <p:txBody>
          <a:bodyPr wrap="square">
            <a:spAutoFit/>
          </a:bodyPr>
          <a:lstStyle/>
          <a:p>
            <a:r>
              <a:rPr lang="en-GB" sz="1400" b="1" dirty="0">
                <a:solidFill>
                  <a:schemeClr val="bg1"/>
                </a:solidFill>
                <a:latin typeface="+mj-lt"/>
              </a:rPr>
              <a:t>Remote learning approach </a:t>
            </a:r>
          </a:p>
        </p:txBody>
      </p:sp>
      <p:sp>
        <p:nvSpPr>
          <p:cNvPr id="27" name="Rounded Rectangle 26"/>
          <p:cNvSpPr/>
          <p:nvPr/>
        </p:nvSpPr>
        <p:spPr>
          <a:xfrm>
            <a:off x="3736428" y="120073"/>
            <a:ext cx="4984502" cy="2772568"/>
          </a:xfrm>
          <a:prstGeom prst="roundRect">
            <a:avLst>
              <a:gd name="adj" fmla="val 6631"/>
            </a:avLst>
          </a:prstGeom>
          <a:solidFill>
            <a:srgbClr val="337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100" b="1" i="1" dirty="0">
              <a:solidFill>
                <a:schemeClr val="bg1"/>
              </a:solidFill>
              <a:latin typeface="+mj-lt"/>
            </a:endParaRPr>
          </a:p>
          <a:p>
            <a:endParaRPr lang="en-GB" sz="1100" b="1" i="1" dirty="0">
              <a:solidFill>
                <a:schemeClr val="bg1"/>
              </a:solidFill>
              <a:latin typeface="+mj-lt"/>
            </a:endParaRPr>
          </a:p>
          <a:p>
            <a:r>
              <a:rPr lang="en-GB" sz="1100" b="1" i="1" dirty="0">
                <a:solidFill>
                  <a:schemeClr val="bg1"/>
                </a:solidFill>
                <a:latin typeface="+mj-lt"/>
              </a:rPr>
              <a:t>First lockdown (March 2020)</a:t>
            </a:r>
          </a:p>
          <a:p>
            <a:pPr marL="171450" indent="-171450">
              <a:buFont typeface="Arial" panose="020B0604020202020204" pitchFamily="34" charset="0"/>
              <a:buChar char="•"/>
            </a:pPr>
            <a:r>
              <a:rPr lang="en-GB" sz="1100" dirty="0">
                <a:solidFill>
                  <a:schemeClr val="bg1"/>
                </a:solidFill>
                <a:latin typeface="+mj-lt"/>
              </a:rPr>
              <a:t>MS Teams and Zoom were not used due to safeguarding. Lessons were instead uploaded to Show My Homework (now Satchel 1)</a:t>
            </a:r>
          </a:p>
          <a:p>
            <a:pPr marL="171450" indent="-171450">
              <a:buFont typeface="Arial" panose="020B0604020202020204" pitchFamily="34" charset="0"/>
              <a:buChar char="•"/>
            </a:pPr>
            <a:r>
              <a:rPr lang="en-GB" sz="1100" dirty="0">
                <a:solidFill>
                  <a:schemeClr val="bg1"/>
                </a:solidFill>
                <a:latin typeface="+mj-lt"/>
              </a:rPr>
              <a:t>Quizzes and answers were uploaded so students could self-check</a:t>
            </a:r>
          </a:p>
          <a:p>
            <a:pPr marL="171450" indent="-171450">
              <a:buFont typeface="Arial" panose="020B0604020202020204" pitchFamily="34" charset="0"/>
              <a:buChar char="•"/>
            </a:pPr>
            <a:r>
              <a:rPr lang="en-GB" sz="1100" dirty="0">
                <a:solidFill>
                  <a:schemeClr val="bg1"/>
                </a:solidFill>
                <a:latin typeface="+mj-lt"/>
              </a:rPr>
              <a:t>SEN students, children of key workers and students not able to engage online were taught in the classroom</a:t>
            </a:r>
          </a:p>
          <a:p>
            <a:endParaRPr lang="en-GB" sz="500" dirty="0">
              <a:solidFill>
                <a:schemeClr val="bg1"/>
              </a:solidFill>
              <a:latin typeface="+mj-lt"/>
            </a:endParaRPr>
          </a:p>
          <a:p>
            <a:r>
              <a:rPr lang="en-GB" sz="1100" b="1" i="1" dirty="0">
                <a:solidFill>
                  <a:schemeClr val="bg1"/>
                </a:solidFill>
                <a:latin typeface="+mj-lt"/>
              </a:rPr>
              <a:t>September onwards</a:t>
            </a:r>
          </a:p>
          <a:p>
            <a:pPr marL="171450" indent="-171450">
              <a:buFont typeface="Arial" panose="020B0604020202020204" pitchFamily="34" charset="0"/>
              <a:buChar char="•"/>
            </a:pPr>
            <a:r>
              <a:rPr lang="en-GB" sz="1100" dirty="0">
                <a:solidFill>
                  <a:schemeClr val="bg1"/>
                </a:solidFill>
                <a:latin typeface="+mj-lt"/>
              </a:rPr>
              <a:t>By September, they started to provide voice-overs on PPT notes to help explain complex tasks, which seemed to engage students more</a:t>
            </a:r>
          </a:p>
          <a:p>
            <a:pPr marL="171450" indent="-171450">
              <a:buFont typeface="Arial" panose="020B0604020202020204" pitchFamily="34" charset="0"/>
              <a:buChar char="•"/>
            </a:pPr>
            <a:r>
              <a:rPr lang="en-GB" sz="1100" dirty="0">
                <a:solidFill>
                  <a:schemeClr val="bg1"/>
                </a:solidFill>
                <a:latin typeface="+mj-lt"/>
              </a:rPr>
              <a:t>When students returned to school, forms agreeing to use video calls e.g. Zoom / MS Teams were signed</a:t>
            </a:r>
          </a:p>
          <a:p>
            <a:pPr marL="171450" indent="-171450">
              <a:buFont typeface="Arial" panose="020B0604020202020204" pitchFamily="34" charset="0"/>
              <a:buChar char="•"/>
            </a:pPr>
            <a:r>
              <a:rPr lang="en-GB" sz="1100" dirty="0">
                <a:solidFill>
                  <a:schemeClr val="bg1"/>
                </a:solidFill>
                <a:latin typeface="+mj-lt"/>
              </a:rPr>
              <a:t>Now, a mixed method approach using Teams, f2f learning and homework apps are used</a:t>
            </a:r>
          </a:p>
          <a:p>
            <a:endParaRPr lang="en-GB" sz="900" dirty="0">
              <a:solidFill>
                <a:schemeClr val="bg1"/>
              </a:solidFill>
              <a:latin typeface="+mj-lt"/>
            </a:endParaRPr>
          </a:p>
        </p:txBody>
      </p:sp>
      <p:sp>
        <p:nvSpPr>
          <p:cNvPr id="28" name="Title 27"/>
          <p:cNvSpPr>
            <a:spLocks noGrp="1"/>
          </p:cNvSpPr>
          <p:nvPr>
            <p:ph type="title" idx="4294967295"/>
          </p:nvPr>
        </p:nvSpPr>
        <p:spPr>
          <a:xfrm>
            <a:off x="3778496" y="114797"/>
            <a:ext cx="4263570" cy="3077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j-lt"/>
                <a:ea typeface="+mn-ea"/>
                <a:cs typeface="+mn-cs"/>
              </a:rPr>
              <a:t>Remote learning approach </a:t>
            </a:r>
          </a:p>
        </p:txBody>
      </p:sp>
      <p:sp>
        <p:nvSpPr>
          <p:cNvPr id="46" name="Rounded Rectangular Callout 45"/>
          <p:cNvSpPr/>
          <p:nvPr/>
        </p:nvSpPr>
        <p:spPr>
          <a:xfrm>
            <a:off x="3762830" y="2944953"/>
            <a:ext cx="1150618" cy="1598668"/>
          </a:xfrm>
          <a:prstGeom prst="wedgeRoundRectCallout">
            <a:avLst>
              <a:gd name="adj1" fmla="val 87085"/>
              <a:gd name="adj2" fmla="val 48439"/>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i="1" dirty="0">
                <a:solidFill>
                  <a:schemeClr val="bg1"/>
                </a:solidFill>
                <a:latin typeface="+mj-lt"/>
              </a:rPr>
              <a:t>“Now teaching f2f and at the same time doing video recording – it is tricky”</a:t>
            </a:r>
            <a:endParaRPr lang="en-GB" sz="1050" i="1" dirty="0">
              <a:solidFill>
                <a:schemeClr val="bg1"/>
              </a:solidFill>
              <a:latin typeface="+mj-lt"/>
            </a:endParaRPr>
          </a:p>
        </p:txBody>
      </p:sp>
      <p:sp>
        <p:nvSpPr>
          <p:cNvPr id="47" name="Rounded Rectangular Callout 46"/>
          <p:cNvSpPr/>
          <p:nvPr/>
        </p:nvSpPr>
        <p:spPr>
          <a:xfrm>
            <a:off x="6947800" y="3006654"/>
            <a:ext cx="1815199" cy="1396114"/>
          </a:xfrm>
          <a:prstGeom prst="wedgeRoundRectCallout">
            <a:avLst>
              <a:gd name="adj1" fmla="val -63675"/>
              <a:gd name="adj2" fmla="val 69098"/>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i="1" dirty="0">
                <a:solidFill>
                  <a:schemeClr val="bg1"/>
                </a:solidFill>
                <a:latin typeface="+mj-lt"/>
              </a:rPr>
              <a:t>“We taught by Show My Homework (called Satchel 1 now) - put lesson on there. We uploaded answers and they self checked” </a:t>
            </a:r>
            <a:endParaRPr lang="en-GB" sz="1050" i="1" dirty="0">
              <a:solidFill>
                <a:schemeClr val="bg1"/>
              </a:solidFill>
              <a:latin typeface="+mj-lt"/>
            </a:endParaRPr>
          </a:p>
        </p:txBody>
      </p:sp>
      <p:sp>
        <p:nvSpPr>
          <p:cNvPr id="58" name="Rounded Rectangular Callout 57"/>
          <p:cNvSpPr/>
          <p:nvPr/>
        </p:nvSpPr>
        <p:spPr>
          <a:xfrm>
            <a:off x="5005331" y="2944952"/>
            <a:ext cx="1828372" cy="960059"/>
          </a:xfrm>
          <a:prstGeom prst="wedgeRoundRectCallout">
            <a:avLst>
              <a:gd name="adj1" fmla="val 17631"/>
              <a:gd name="adj2" fmla="val 89416"/>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i="1" dirty="0">
                <a:solidFill>
                  <a:schemeClr val="bg1"/>
                </a:solidFill>
                <a:latin typeface="+mj-lt"/>
              </a:rPr>
              <a:t>“If we had the right tech and investment – [remote learning] could go forward”</a:t>
            </a:r>
            <a:endParaRPr lang="en-GB" sz="1050" i="1" dirty="0">
              <a:solidFill>
                <a:schemeClr val="bg1"/>
              </a:solidFill>
              <a:latin typeface="+mj-lt"/>
            </a:endParaRPr>
          </a:p>
        </p:txBody>
      </p:sp>
      <p:sp>
        <p:nvSpPr>
          <p:cNvPr id="61" name="Rounded Rectangular Callout 60"/>
          <p:cNvSpPr/>
          <p:nvPr/>
        </p:nvSpPr>
        <p:spPr>
          <a:xfrm>
            <a:off x="3755338" y="4630481"/>
            <a:ext cx="1204984" cy="1314860"/>
          </a:xfrm>
          <a:prstGeom prst="wedgeRoundRectCallout">
            <a:avLst>
              <a:gd name="adj1" fmla="val 62593"/>
              <a:gd name="adj2" fmla="val -24007"/>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i="1" dirty="0">
                <a:solidFill>
                  <a:schemeClr val="bg1"/>
                </a:solidFill>
                <a:latin typeface="+mj-lt"/>
              </a:rPr>
              <a:t>“It all takes me time. It can be soul-destroying when you don't get much back”</a:t>
            </a:r>
            <a:endParaRPr lang="en-GB" sz="1050" i="1" dirty="0">
              <a:solidFill>
                <a:schemeClr val="bg1"/>
              </a:solidFill>
              <a:latin typeface="+mj-lt"/>
            </a:endParaRPr>
          </a:p>
        </p:txBody>
      </p:sp>
      <p:sp>
        <p:nvSpPr>
          <p:cNvPr id="74" name="Rounded Rectangular Callout 73"/>
          <p:cNvSpPr/>
          <p:nvPr/>
        </p:nvSpPr>
        <p:spPr>
          <a:xfrm>
            <a:off x="6981745" y="4580224"/>
            <a:ext cx="1781255" cy="1365119"/>
          </a:xfrm>
          <a:prstGeom prst="wedgeRoundRectCallout">
            <a:avLst>
              <a:gd name="adj1" fmla="val -61488"/>
              <a:gd name="adj2" fmla="val 12158"/>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i="1" dirty="0">
                <a:solidFill>
                  <a:schemeClr val="bg1"/>
                </a:solidFill>
                <a:latin typeface="+mj-lt"/>
              </a:rPr>
              <a:t>“We started doing voice overs on PPT notes to help explain complex tasks and to remind them what I said earlier. It was more engaging for them”</a:t>
            </a:r>
            <a:endParaRPr lang="en-GB" sz="1050" i="1" dirty="0">
              <a:solidFill>
                <a:schemeClr val="bg1"/>
              </a:solidFill>
              <a:latin typeface="+mj-lt"/>
            </a:endParaRPr>
          </a:p>
        </p:txBody>
      </p:sp>
      <p:sp>
        <p:nvSpPr>
          <p:cNvPr id="33" name="Rounded Rectangle 47">
            <a:extLst>
              <a:ext uri="{FF2B5EF4-FFF2-40B4-BE49-F238E27FC236}">
                <a16:creationId xmlns:a16="http://schemas.microsoft.com/office/drawing/2014/main" id="{99D2CB26-0F57-4D05-ADC1-822A387FA83E}"/>
              </a:ext>
              <a:ext uri="{C183D7F6-B498-43B3-948B-1728B52AA6E4}">
                <adec:decorative xmlns:adec="http://schemas.microsoft.com/office/drawing/2017/decorative" val="1"/>
              </a:ext>
            </a:extLst>
          </p:cNvPr>
          <p:cNvSpPr/>
          <p:nvPr/>
        </p:nvSpPr>
        <p:spPr>
          <a:xfrm>
            <a:off x="8875860" y="2755110"/>
            <a:ext cx="2894681" cy="3199340"/>
          </a:xfrm>
          <a:prstGeom prst="roundRect">
            <a:avLst>
              <a:gd name="adj" fmla="val 6631"/>
            </a:avLst>
          </a:prstGeom>
          <a:solidFill>
            <a:srgbClr val="00A3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788" dirty="0">
              <a:solidFill>
                <a:schemeClr val="bg1"/>
              </a:solidFill>
              <a:latin typeface="+mj-lt"/>
            </a:endParaRPr>
          </a:p>
        </p:txBody>
      </p:sp>
      <p:sp>
        <p:nvSpPr>
          <p:cNvPr id="35" name="TextBox 34">
            <a:extLst>
              <a:ext uri="{FF2B5EF4-FFF2-40B4-BE49-F238E27FC236}">
                <a16:creationId xmlns:a16="http://schemas.microsoft.com/office/drawing/2014/main" id="{6C802183-9F11-4E82-955A-83D35B3F3D8F}"/>
              </a:ext>
            </a:extLst>
          </p:cNvPr>
          <p:cNvSpPr txBox="1"/>
          <p:nvPr/>
        </p:nvSpPr>
        <p:spPr>
          <a:xfrm>
            <a:off x="8920759" y="2842792"/>
            <a:ext cx="2764069" cy="307777"/>
          </a:xfrm>
          <a:prstGeom prst="rect">
            <a:avLst/>
          </a:prstGeom>
        </p:spPr>
        <p:txBody>
          <a:bodyPr wrap="square" rtlCol="0" anchor="ctr" anchorCtr="0">
            <a:spAutoFit/>
          </a:bodyPr>
          <a:lstStyle/>
          <a:p>
            <a:r>
              <a:rPr lang="en-GB" sz="1400" b="1" dirty="0">
                <a:solidFill>
                  <a:schemeClr val="bg1"/>
                </a:solidFill>
                <a:latin typeface="+mj-lt"/>
              </a:rPr>
              <a:t>What works less well?</a:t>
            </a:r>
          </a:p>
        </p:txBody>
      </p:sp>
      <p:sp>
        <p:nvSpPr>
          <p:cNvPr id="38" name="TextBox 37">
            <a:extLst>
              <a:ext uri="{FF2B5EF4-FFF2-40B4-BE49-F238E27FC236}">
                <a16:creationId xmlns:a16="http://schemas.microsoft.com/office/drawing/2014/main" id="{AFD3D515-DE46-4F7B-96DA-9A89BE7DC5FD}"/>
              </a:ext>
            </a:extLst>
          </p:cNvPr>
          <p:cNvSpPr txBox="1"/>
          <p:nvPr/>
        </p:nvSpPr>
        <p:spPr>
          <a:xfrm>
            <a:off x="8927228" y="3084145"/>
            <a:ext cx="2764069" cy="2862322"/>
          </a:xfrm>
          <a:prstGeom prst="rect">
            <a:avLst/>
          </a:prstGeom>
          <a:noFill/>
        </p:spPr>
        <p:txBody>
          <a:bodyPr wrap="square" rtlCol="0">
            <a:spAutoFit/>
          </a:bodyPr>
          <a:lstStyle/>
          <a:p>
            <a:pPr marL="128588" indent="-128588">
              <a:buFont typeface="Arial" panose="020B0604020202020204" pitchFamily="34" charset="0"/>
              <a:buChar char="•"/>
            </a:pPr>
            <a:r>
              <a:rPr lang="en-GB" sz="1200" dirty="0">
                <a:solidFill>
                  <a:schemeClr val="bg1"/>
                </a:solidFill>
                <a:latin typeface="+mj-lt"/>
              </a:rPr>
              <a:t>For a subject such as Maths, he found challenges in teaching more complex aspects remotely, and to keep students engaged</a:t>
            </a:r>
          </a:p>
          <a:p>
            <a:pPr marL="128588" indent="-128588">
              <a:buFont typeface="Arial" panose="020B0604020202020204" pitchFamily="34" charset="0"/>
              <a:buChar char="•"/>
            </a:pPr>
            <a:r>
              <a:rPr lang="en-GB" sz="1200" dirty="0">
                <a:solidFill>
                  <a:schemeClr val="bg1"/>
                </a:solidFill>
                <a:latin typeface="+mj-lt"/>
              </a:rPr>
              <a:t>Before using video calls, the only method of communication was via email, which made chasing students for incomplete work difficult</a:t>
            </a:r>
          </a:p>
          <a:p>
            <a:pPr marL="128588" indent="-128588">
              <a:buFont typeface="Arial" panose="020B0604020202020204" pitchFamily="34" charset="0"/>
              <a:buChar char="•"/>
            </a:pPr>
            <a:r>
              <a:rPr lang="en-GB" sz="1200" dirty="0">
                <a:solidFill>
                  <a:schemeClr val="bg1"/>
                </a:solidFill>
                <a:latin typeface="+mj-lt"/>
              </a:rPr>
              <a:t>Finding a balance in the amount of work set – some parents would say it was too much, others, too little</a:t>
            </a:r>
          </a:p>
          <a:p>
            <a:pPr marL="128588" indent="-128588">
              <a:buFont typeface="Arial" panose="020B0604020202020204" pitchFamily="34" charset="0"/>
              <a:buChar char="•"/>
            </a:pPr>
            <a:r>
              <a:rPr lang="en-GB" sz="1200" dirty="0">
                <a:solidFill>
                  <a:schemeClr val="bg1"/>
                </a:solidFill>
                <a:latin typeface="+mj-lt"/>
              </a:rPr>
              <a:t>The mixed online and f2f method now is difficult to manage e.g. camera angle when moving around the classroom</a:t>
            </a:r>
          </a:p>
        </p:txBody>
      </p:sp>
      <p:pic>
        <p:nvPicPr>
          <p:cNvPr id="26" name="Picture 25">
            <a:extLst>
              <a:ext uri="{FF2B5EF4-FFF2-40B4-BE49-F238E27FC236}">
                <a16:creationId xmlns:a16="http://schemas.microsoft.com/office/drawing/2014/main" id="{64F7D5F7-3685-44FF-95D6-88273BFEEED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5252" y="4291936"/>
            <a:ext cx="1698066" cy="1698066"/>
          </a:xfrm>
          <a:prstGeom prst="rect">
            <a:avLst/>
          </a:prstGeom>
        </p:spPr>
      </p:pic>
      <p:sp>
        <p:nvSpPr>
          <p:cNvPr id="29" name="Rounded Rectangle 28"/>
          <p:cNvSpPr/>
          <p:nvPr/>
        </p:nvSpPr>
        <p:spPr>
          <a:xfrm>
            <a:off x="8875859" y="120073"/>
            <a:ext cx="2894681" cy="2564095"/>
          </a:xfrm>
          <a:prstGeom prst="roundRect">
            <a:avLst>
              <a:gd name="adj" fmla="val 6631"/>
            </a:avLst>
          </a:prstGeom>
          <a:solidFill>
            <a:srgbClr val="AD97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endParaRPr lang="en-GB" sz="1100" dirty="0">
              <a:solidFill>
                <a:schemeClr val="bg1"/>
              </a:solidFill>
              <a:latin typeface="+mj-lt"/>
            </a:endParaRPr>
          </a:p>
          <a:p>
            <a:pPr marL="171450" indent="-171450">
              <a:buFont typeface="Arial" panose="020B0604020202020204" pitchFamily="34" charset="0"/>
              <a:buChar char="•"/>
            </a:pPr>
            <a:endParaRPr lang="en-GB" sz="1100" dirty="0">
              <a:solidFill>
                <a:schemeClr val="bg1"/>
              </a:solidFill>
              <a:latin typeface="+mj-lt"/>
            </a:endParaRPr>
          </a:p>
          <a:p>
            <a:pPr marL="171450" indent="-171450">
              <a:buFont typeface="Arial" panose="020B0604020202020204" pitchFamily="34" charset="0"/>
              <a:buChar char="•"/>
            </a:pPr>
            <a:endParaRPr lang="en-GB" sz="1100" dirty="0">
              <a:solidFill>
                <a:schemeClr val="bg1"/>
              </a:solidFill>
              <a:latin typeface="+mj-lt"/>
            </a:endParaRPr>
          </a:p>
          <a:p>
            <a:pPr marL="171450" indent="-171450">
              <a:buFont typeface="Arial" panose="020B0604020202020204" pitchFamily="34" charset="0"/>
              <a:buChar char="•"/>
            </a:pPr>
            <a:endParaRPr lang="en-GB" sz="1100" dirty="0">
              <a:solidFill>
                <a:schemeClr val="bg1"/>
              </a:solidFill>
              <a:latin typeface="+mj-lt"/>
            </a:endParaRPr>
          </a:p>
          <a:p>
            <a:pPr marL="171450" indent="-171450">
              <a:buFont typeface="Arial" panose="020B0604020202020204" pitchFamily="34" charset="0"/>
              <a:buChar char="•"/>
            </a:pPr>
            <a:r>
              <a:rPr lang="en-GB" sz="1200" dirty="0">
                <a:latin typeface="+mj-lt"/>
              </a:rPr>
              <a:t>He sees remote learning going forward if the right tech and investment is used</a:t>
            </a:r>
          </a:p>
          <a:p>
            <a:pPr marL="171450" indent="-171450">
              <a:buFont typeface="Arial" panose="020B0604020202020204" pitchFamily="34" charset="0"/>
              <a:buChar char="•"/>
            </a:pPr>
            <a:r>
              <a:rPr lang="en-GB" sz="1200" dirty="0">
                <a:latin typeface="+mj-lt"/>
              </a:rPr>
              <a:t>The success of his online private tutoring business during the pandemic (1-to-1 teaching, video lessons) has led him to soon retire from school</a:t>
            </a:r>
          </a:p>
          <a:p>
            <a:pPr marL="171450" indent="-171450">
              <a:buFont typeface="Arial" panose="020B0604020202020204" pitchFamily="34" charset="0"/>
              <a:buChar char="•"/>
            </a:pPr>
            <a:endParaRPr lang="en-GB" sz="1100" dirty="0">
              <a:solidFill>
                <a:schemeClr val="bg1"/>
              </a:solidFill>
              <a:latin typeface="+mj-lt"/>
            </a:endParaRPr>
          </a:p>
        </p:txBody>
      </p:sp>
      <p:sp>
        <p:nvSpPr>
          <p:cNvPr id="30" name="Rectangle 29"/>
          <p:cNvSpPr/>
          <p:nvPr/>
        </p:nvSpPr>
        <p:spPr>
          <a:xfrm>
            <a:off x="8941164" y="431955"/>
            <a:ext cx="2764069" cy="523220"/>
          </a:xfrm>
          <a:prstGeom prst="rect">
            <a:avLst/>
          </a:prstGeom>
        </p:spPr>
        <p:txBody>
          <a:bodyPr wrap="square">
            <a:spAutoFit/>
          </a:bodyPr>
          <a:lstStyle/>
          <a:p>
            <a:r>
              <a:rPr lang="en-GB" sz="1400" b="1" dirty="0">
                <a:solidFill>
                  <a:schemeClr val="bg1"/>
                </a:solidFill>
                <a:latin typeface="+mj-lt"/>
              </a:rPr>
              <a:t>Future approach to remote learning</a:t>
            </a:r>
          </a:p>
        </p:txBody>
      </p:sp>
      <p:sp>
        <p:nvSpPr>
          <p:cNvPr id="4" name="Slide Number Placeholder 3"/>
          <p:cNvSpPr>
            <a:spLocks noGrp="1"/>
          </p:cNvSpPr>
          <p:nvPr>
            <p:ph type="sldNum" sz="quarter" idx="4"/>
          </p:nvPr>
        </p:nvSpPr>
        <p:spPr/>
        <p:txBody>
          <a:bodyPr/>
          <a:lstStyle/>
          <a:p>
            <a:fld id="{79625F87-44A5-4BCE-BECC-3F62853E43A0}" type="slidenum">
              <a:rPr lang="en-GB" smtClean="0">
                <a:solidFill>
                  <a:schemeClr val="bg1"/>
                </a:solidFill>
                <a:latin typeface="+mj-lt"/>
              </a:rPr>
              <a:pPr/>
              <a:t>82</a:t>
            </a:fld>
            <a:endParaRPr lang="en-GB" dirty="0">
              <a:solidFill>
                <a:schemeClr val="bg1"/>
              </a:solidFill>
              <a:latin typeface="+mj-lt"/>
            </a:endParaRPr>
          </a:p>
        </p:txBody>
      </p:sp>
    </p:spTree>
    <p:extLst>
      <p:ext uri="{BB962C8B-B14F-4D97-AF65-F5344CB8AC3E}">
        <p14:creationId xmlns:p14="http://schemas.microsoft.com/office/powerpoint/2010/main" val="4036867674"/>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3736427" y="341745"/>
            <a:ext cx="4984503" cy="2550896"/>
          </a:xfrm>
          <a:prstGeom prst="roundRect">
            <a:avLst>
              <a:gd name="adj" fmla="val 6631"/>
            </a:avLst>
          </a:prstGeom>
          <a:solidFill>
            <a:srgbClr val="3371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100" b="1" i="1" dirty="0">
              <a:latin typeface="+mj-lt"/>
            </a:endParaRPr>
          </a:p>
          <a:p>
            <a:endParaRPr lang="en-GB" sz="1100" b="1" i="1" dirty="0">
              <a:latin typeface="+mj-lt"/>
            </a:endParaRPr>
          </a:p>
          <a:p>
            <a:r>
              <a:rPr lang="en-GB" sz="1100" b="1" i="1" dirty="0">
                <a:latin typeface="+mj-lt"/>
              </a:rPr>
              <a:t>First lockdown (March 2020)</a:t>
            </a:r>
          </a:p>
          <a:p>
            <a:pPr marL="171450" indent="-171450">
              <a:buFont typeface="Arial" panose="020B0604020202020204" pitchFamily="34" charset="0"/>
              <a:buChar char="•"/>
            </a:pPr>
            <a:r>
              <a:rPr lang="en-GB" sz="1100" dirty="0">
                <a:latin typeface="+mj-lt"/>
              </a:rPr>
              <a:t>Weekly tasks were set online for all students, but feedback was only provided to years 11 and 13 initially</a:t>
            </a:r>
          </a:p>
          <a:p>
            <a:pPr marL="171450" indent="-171450">
              <a:buFont typeface="Arial" panose="020B0604020202020204" pitchFamily="34" charset="0"/>
              <a:buChar char="•"/>
            </a:pPr>
            <a:r>
              <a:rPr lang="en-GB" sz="1100" dirty="0">
                <a:latin typeface="+mj-lt"/>
              </a:rPr>
              <a:t>The school was aware that teachers wouldn’t be able to teach a full timetable online, so remote learning begun very slowly</a:t>
            </a:r>
          </a:p>
          <a:p>
            <a:endParaRPr lang="en-GB" sz="900" dirty="0">
              <a:latin typeface="+mj-lt"/>
            </a:endParaRPr>
          </a:p>
          <a:p>
            <a:r>
              <a:rPr lang="en-GB" sz="1100" b="1" i="1" dirty="0">
                <a:latin typeface="+mj-lt"/>
              </a:rPr>
              <a:t>September onwards</a:t>
            </a:r>
          </a:p>
          <a:p>
            <a:pPr marL="171450" indent="-171450">
              <a:buFont typeface="Arial" panose="020B0604020202020204" pitchFamily="34" charset="0"/>
              <a:buChar char="•"/>
            </a:pPr>
            <a:r>
              <a:rPr lang="en-GB" sz="1100" dirty="0">
                <a:latin typeface="+mj-lt"/>
              </a:rPr>
              <a:t>By September, there was a mixed method approach to teaching. Zoom is used for students isolating, to join lessons whilst at home; and </a:t>
            </a:r>
            <a:r>
              <a:rPr lang="en-GB" sz="1100" i="1" dirty="0">
                <a:latin typeface="+mj-lt"/>
              </a:rPr>
              <a:t>all</a:t>
            </a:r>
            <a:r>
              <a:rPr lang="en-GB" sz="1100" dirty="0">
                <a:latin typeface="+mj-lt"/>
              </a:rPr>
              <a:t> resources are uploaded to Showbiz</a:t>
            </a:r>
          </a:p>
          <a:p>
            <a:endParaRPr lang="en-GB" sz="900" dirty="0">
              <a:latin typeface="+mj-lt"/>
            </a:endParaRPr>
          </a:p>
        </p:txBody>
      </p:sp>
      <p:sp>
        <p:nvSpPr>
          <p:cNvPr id="28" name="Title 27"/>
          <p:cNvSpPr>
            <a:spLocks noGrp="1"/>
          </p:cNvSpPr>
          <p:nvPr>
            <p:ph type="title" idx="4294967295"/>
          </p:nvPr>
        </p:nvSpPr>
        <p:spPr>
          <a:xfrm>
            <a:off x="3796546" y="355594"/>
            <a:ext cx="4263570" cy="3077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bg1"/>
                </a:solidFill>
                <a:effectLst/>
                <a:uLnTx/>
                <a:uFillTx/>
                <a:latin typeface="+mj-lt"/>
                <a:ea typeface="+mn-ea"/>
                <a:cs typeface="+mn-cs"/>
              </a:rPr>
              <a:t>Remote learning approach </a:t>
            </a:r>
          </a:p>
        </p:txBody>
      </p:sp>
      <p:sp>
        <p:nvSpPr>
          <p:cNvPr id="50" name="Rounded Rectangle 49">
            <a:extLst>
              <a:ext uri="{C183D7F6-B498-43B3-948B-1728B52AA6E4}">
                <adec:decorative xmlns:adec="http://schemas.microsoft.com/office/drawing/2017/decorative" val="1"/>
              </a:ext>
            </a:extLst>
          </p:cNvPr>
          <p:cNvSpPr/>
          <p:nvPr/>
        </p:nvSpPr>
        <p:spPr>
          <a:xfrm>
            <a:off x="742950" y="355595"/>
            <a:ext cx="2822833" cy="2511640"/>
          </a:xfrm>
          <a:prstGeom prst="roundRect">
            <a:avLst>
              <a:gd name="adj" fmla="val 6631"/>
            </a:avLst>
          </a:prstGeom>
          <a:solidFill>
            <a:srgbClr val="AD97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25">
              <a:latin typeface="+mj-lt"/>
            </a:endParaRPr>
          </a:p>
        </p:txBody>
      </p:sp>
      <p:sp>
        <p:nvSpPr>
          <p:cNvPr id="48" name="Rounded Rectangle 47">
            <a:extLst>
              <a:ext uri="{C183D7F6-B498-43B3-948B-1728B52AA6E4}">
                <adec:decorative xmlns:adec="http://schemas.microsoft.com/office/drawing/2017/decorative" val="1"/>
              </a:ext>
            </a:extLst>
          </p:cNvPr>
          <p:cNvSpPr/>
          <p:nvPr/>
        </p:nvSpPr>
        <p:spPr>
          <a:xfrm>
            <a:off x="781104" y="2942484"/>
            <a:ext cx="2784679" cy="3011966"/>
          </a:xfrm>
          <a:prstGeom prst="roundRect">
            <a:avLst>
              <a:gd name="adj" fmla="val 6631"/>
            </a:avLst>
          </a:prstGeom>
          <a:solidFill>
            <a:srgbClr val="00A3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788" dirty="0">
              <a:solidFill>
                <a:schemeClr val="bg1">
                  <a:lumMod val="95000"/>
                </a:schemeClr>
              </a:solidFill>
              <a:latin typeface="+mj-lt"/>
            </a:endParaRPr>
          </a:p>
        </p:txBody>
      </p:sp>
      <p:sp>
        <p:nvSpPr>
          <p:cNvPr id="51" name="TextBox 50"/>
          <p:cNvSpPr txBox="1"/>
          <p:nvPr/>
        </p:nvSpPr>
        <p:spPr>
          <a:xfrm>
            <a:off x="702658" y="881822"/>
            <a:ext cx="2836722" cy="311624"/>
          </a:xfrm>
          <a:prstGeom prst="rect">
            <a:avLst/>
          </a:prstGeom>
        </p:spPr>
        <p:txBody>
          <a:bodyPr wrap="square" rtlCol="0" anchor="ctr" anchorCtr="0">
            <a:spAutoFit/>
          </a:bodyPr>
          <a:lstStyle/>
          <a:p>
            <a:r>
              <a:rPr lang="en-GB" sz="1425" b="1" dirty="0">
                <a:solidFill>
                  <a:schemeClr val="bg1"/>
                </a:solidFill>
                <a:latin typeface="+mj-lt"/>
              </a:rPr>
              <a:t>Secondary school teacher</a:t>
            </a:r>
          </a:p>
        </p:txBody>
      </p:sp>
      <p:sp>
        <p:nvSpPr>
          <p:cNvPr id="5" name="TextBox 4"/>
          <p:cNvSpPr txBox="1"/>
          <p:nvPr/>
        </p:nvSpPr>
        <p:spPr>
          <a:xfrm>
            <a:off x="827983" y="1223443"/>
            <a:ext cx="2768142" cy="1015663"/>
          </a:xfrm>
          <a:prstGeom prst="rect">
            <a:avLst/>
          </a:prstGeom>
          <a:noFill/>
        </p:spPr>
        <p:txBody>
          <a:bodyPr wrap="square" rtlCol="0">
            <a:spAutoFit/>
          </a:bodyPr>
          <a:lstStyle/>
          <a:p>
            <a:pPr marL="128588" indent="-128588">
              <a:buFont typeface="Arial" panose="020B0604020202020204" pitchFamily="34" charset="0"/>
              <a:buChar char="•"/>
            </a:pPr>
            <a:r>
              <a:rPr lang="en-GB" sz="1200" dirty="0">
                <a:solidFill>
                  <a:schemeClr val="bg1"/>
                </a:solidFill>
                <a:latin typeface="+mj-lt"/>
              </a:rPr>
              <a:t>Teaches English (part-time)</a:t>
            </a:r>
          </a:p>
          <a:p>
            <a:pPr marL="128588" indent="-128588">
              <a:buFont typeface="Arial" panose="020B0604020202020204" pitchFamily="34" charset="0"/>
              <a:buChar char="•"/>
            </a:pPr>
            <a:r>
              <a:rPr lang="en-GB" sz="1200" dirty="0">
                <a:solidFill>
                  <a:schemeClr val="bg1"/>
                </a:solidFill>
                <a:latin typeface="+mj-lt"/>
              </a:rPr>
              <a:t>Academy</a:t>
            </a:r>
          </a:p>
          <a:p>
            <a:pPr marL="128588" indent="-128588">
              <a:buFont typeface="Arial" panose="020B0604020202020204" pitchFamily="34" charset="0"/>
              <a:buChar char="•"/>
            </a:pPr>
            <a:r>
              <a:rPr lang="en-GB" sz="1200" dirty="0">
                <a:solidFill>
                  <a:schemeClr val="bg1"/>
                </a:solidFill>
                <a:latin typeface="+mj-lt"/>
              </a:rPr>
              <a:t>Urban</a:t>
            </a:r>
          </a:p>
          <a:p>
            <a:pPr marL="128588" indent="-128588">
              <a:buFont typeface="Arial" panose="020B0604020202020204" pitchFamily="34" charset="0"/>
              <a:buChar char="•"/>
            </a:pPr>
            <a:r>
              <a:rPr lang="en-GB" sz="1200" dirty="0">
                <a:solidFill>
                  <a:schemeClr val="bg1"/>
                </a:solidFill>
                <a:latin typeface="+mj-lt"/>
              </a:rPr>
              <a:t>Less than 10% on free school meals</a:t>
            </a:r>
          </a:p>
          <a:p>
            <a:pPr marL="128588" indent="-128588">
              <a:buFont typeface="Arial" panose="020B0604020202020204" pitchFamily="34" charset="0"/>
              <a:buChar char="•"/>
            </a:pPr>
            <a:r>
              <a:rPr lang="en-GB" sz="1200" dirty="0">
                <a:solidFill>
                  <a:schemeClr val="bg1"/>
                </a:solidFill>
                <a:latin typeface="+mj-lt"/>
              </a:rPr>
              <a:t>Ofsted rating: </a:t>
            </a:r>
            <a:r>
              <a:rPr lang="en-GB" sz="1200" dirty="0">
                <a:solidFill>
                  <a:schemeClr val="bg1"/>
                </a:solidFill>
              </a:rPr>
              <a:t>Outstanding</a:t>
            </a:r>
            <a:endParaRPr lang="en-GB" sz="1200" dirty="0">
              <a:solidFill>
                <a:schemeClr val="bg1"/>
              </a:solidFill>
              <a:latin typeface="+mj-lt"/>
            </a:endParaRPr>
          </a:p>
        </p:txBody>
      </p:sp>
      <p:sp>
        <p:nvSpPr>
          <p:cNvPr id="60" name="TextBox 59"/>
          <p:cNvSpPr txBox="1"/>
          <p:nvPr/>
        </p:nvSpPr>
        <p:spPr>
          <a:xfrm>
            <a:off x="883065" y="3213011"/>
            <a:ext cx="2764069" cy="307777"/>
          </a:xfrm>
          <a:prstGeom prst="rect">
            <a:avLst/>
          </a:prstGeom>
        </p:spPr>
        <p:txBody>
          <a:bodyPr wrap="square" rtlCol="0" anchor="ctr" anchorCtr="0">
            <a:spAutoFit/>
          </a:bodyPr>
          <a:lstStyle/>
          <a:p>
            <a:r>
              <a:rPr lang="en-GB" sz="1400" b="1" dirty="0">
                <a:solidFill>
                  <a:schemeClr val="bg1"/>
                </a:solidFill>
                <a:latin typeface="+mj-lt"/>
              </a:rPr>
              <a:t>What works well?</a:t>
            </a:r>
          </a:p>
        </p:txBody>
      </p:sp>
      <p:sp>
        <p:nvSpPr>
          <p:cNvPr id="7" name="TextBox 6"/>
          <p:cNvSpPr txBox="1"/>
          <p:nvPr/>
        </p:nvSpPr>
        <p:spPr>
          <a:xfrm>
            <a:off x="850114" y="3568652"/>
            <a:ext cx="2646657" cy="2123658"/>
          </a:xfrm>
          <a:prstGeom prst="rect">
            <a:avLst/>
          </a:prstGeom>
          <a:noFill/>
        </p:spPr>
        <p:txBody>
          <a:bodyPr wrap="square" rtlCol="0">
            <a:spAutoFit/>
          </a:bodyPr>
          <a:lstStyle/>
          <a:p>
            <a:pPr marL="128588" indent="-128588">
              <a:buFont typeface="Arial" panose="020B0604020202020204" pitchFamily="34" charset="0"/>
              <a:buChar char="•"/>
            </a:pPr>
            <a:r>
              <a:rPr lang="en-GB" sz="1200" dirty="0">
                <a:solidFill>
                  <a:schemeClr val="lt1"/>
                </a:solidFill>
                <a:latin typeface="+mj-lt"/>
              </a:rPr>
              <a:t>Using technology in innovative ways, e.g. Zoom break out rooms, virtual whiteboards</a:t>
            </a:r>
          </a:p>
          <a:p>
            <a:pPr marL="128588" indent="-128588">
              <a:buFont typeface="Arial" panose="020B0604020202020204" pitchFamily="34" charset="0"/>
              <a:buChar char="•"/>
            </a:pPr>
            <a:r>
              <a:rPr lang="en-GB" sz="1200" dirty="0">
                <a:solidFill>
                  <a:schemeClr val="lt1"/>
                </a:solidFill>
                <a:latin typeface="+mj-lt"/>
              </a:rPr>
              <a:t>The tool Showbiz allows students to upload their work, and teachers can provide feedback either written or through voice notes;</a:t>
            </a:r>
          </a:p>
          <a:p>
            <a:pPr marL="128588" indent="-128588">
              <a:buFont typeface="Arial" panose="020B0604020202020204" pitchFamily="34" charset="0"/>
              <a:buChar char="•"/>
            </a:pPr>
            <a:r>
              <a:rPr lang="en-GB" sz="1200" dirty="0">
                <a:solidFill>
                  <a:schemeClr val="lt1"/>
                </a:solidFill>
                <a:latin typeface="+mj-lt"/>
              </a:rPr>
              <a:t>The Showbiz tool is easy to use, and has various helpful functions e.g. setting work in advance, which comes up on a certain day</a:t>
            </a:r>
          </a:p>
        </p:txBody>
      </p:sp>
      <p:sp>
        <p:nvSpPr>
          <p:cNvPr id="46" name="Rounded Rectangular Callout 45"/>
          <p:cNvSpPr/>
          <p:nvPr/>
        </p:nvSpPr>
        <p:spPr>
          <a:xfrm>
            <a:off x="3715039" y="2944952"/>
            <a:ext cx="1273766" cy="1635271"/>
          </a:xfrm>
          <a:prstGeom prst="wedgeRoundRectCallout">
            <a:avLst>
              <a:gd name="adj1" fmla="val 69682"/>
              <a:gd name="adj2" fmla="val 49569"/>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050" i="1" dirty="0">
                <a:solidFill>
                  <a:srgbClr val="FFFFFF"/>
                </a:solidFill>
                <a:latin typeface="+mj-lt"/>
              </a:rPr>
              <a:t>“We're at a school where all the students have iPads… in that sense we’re lucky, everyone can access resources”</a:t>
            </a:r>
            <a:endParaRPr lang="en-GB" sz="1050" i="1" dirty="0">
              <a:solidFill>
                <a:srgbClr val="FFFFFF"/>
              </a:solidFill>
              <a:latin typeface="+mj-lt"/>
            </a:endParaRPr>
          </a:p>
        </p:txBody>
      </p:sp>
      <p:sp>
        <p:nvSpPr>
          <p:cNvPr id="47" name="Rounded Rectangular Callout 46"/>
          <p:cNvSpPr/>
          <p:nvPr/>
        </p:nvSpPr>
        <p:spPr>
          <a:xfrm>
            <a:off x="6947800" y="3006654"/>
            <a:ext cx="1815199" cy="1396114"/>
          </a:xfrm>
          <a:prstGeom prst="wedgeRoundRectCallout">
            <a:avLst>
              <a:gd name="adj1" fmla="val -63675"/>
              <a:gd name="adj2" fmla="val 69098"/>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050" i="1" dirty="0">
                <a:solidFill>
                  <a:srgbClr val="FFFFFF"/>
                </a:solidFill>
                <a:latin typeface="+mj-lt"/>
              </a:rPr>
              <a:t>“Recently, the discussions were more around how do you teach students who are in school and also involve and provide  work for those who are at home”</a:t>
            </a:r>
            <a:endParaRPr lang="en-GB" sz="1050" i="1" dirty="0">
              <a:solidFill>
                <a:srgbClr val="FFFFFF"/>
              </a:solidFill>
              <a:latin typeface="+mj-lt"/>
            </a:endParaRPr>
          </a:p>
        </p:txBody>
      </p:sp>
      <p:sp>
        <p:nvSpPr>
          <p:cNvPr id="58" name="Rounded Rectangular Callout 57"/>
          <p:cNvSpPr/>
          <p:nvPr/>
        </p:nvSpPr>
        <p:spPr>
          <a:xfrm>
            <a:off x="5049591" y="2944952"/>
            <a:ext cx="1821089" cy="1210334"/>
          </a:xfrm>
          <a:prstGeom prst="wedgeRoundRectCallout">
            <a:avLst>
              <a:gd name="adj1" fmla="val 17124"/>
              <a:gd name="adj2" fmla="val 61943"/>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GB" sz="1050" i="1" dirty="0">
                <a:solidFill>
                  <a:srgbClr val="FFFFFF"/>
                </a:solidFill>
                <a:latin typeface="+mj-lt"/>
              </a:rPr>
              <a:t>“Showbiz - t</a:t>
            </a:r>
            <a:r>
              <a:rPr lang="en-US" sz="1050" i="1" dirty="0">
                <a:solidFill>
                  <a:srgbClr val="FFFFFF"/>
                </a:solidFill>
                <a:latin typeface="+mj-lt"/>
              </a:rPr>
              <a:t>hat's where students upload their work, we would provide feedback either written or through voice notes, it's a really good tool”</a:t>
            </a:r>
            <a:endParaRPr lang="en-GB" sz="1050" i="1" dirty="0">
              <a:solidFill>
                <a:srgbClr val="FFFFFF"/>
              </a:solidFill>
              <a:latin typeface="+mj-lt"/>
            </a:endParaRPr>
          </a:p>
        </p:txBody>
      </p:sp>
      <p:sp>
        <p:nvSpPr>
          <p:cNvPr id="61" name="Rounded Rectangular Callout 60"/>
          <p:cNvSpPr/>
          <p:nvPr/>
        </p:nvSpPr>
        <p:spPr>
          <a:xfrm>
            <a:off x="3755338" y="4630481"/>
            <a:ext cx="1204984" cy="1314860"/>
          </a:xfrm>
          <a:prstGeom prst="wedgeRoundRectCallout">
            <a:avLst>
              <a:gd name="adj1" fmla="val 62593"/>
              <a:gd name="adj2" fmla="val -24007"/>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050" i="1" dirty="0">
                <a:solidFill>
                  <a:srgbClr val="FFFFFF"/>
                </a:solidFill>
                <a:latin typeface="+mj-lt"/>
              </a:rPr>
              <a:t>“It's hard to know how  engaged they are, especially if they don't ask questions”</a:t>
            </a:r>
            <a:endParaRPr lang="en-GB" sz="1050" i="1" dirty="0">
              <a:solidFill>
                <a:srgbClr val="FFFFFF"/>
              </a:solidFill>
              <a:latin typeface="+mj-lt"/>
            </a:endParaRPr>
          </a:p>
        </p:txBody>
      </p:sp>
      <p:sp>
        <p:nvSpPr>
          <p:cNvPr id="74" name="Rounded Rectangular Callout 73"/>
          <p:cNvSpPr/>
          <p:nvPr/>
        </p:nvSpPr>
        <p:spPr>
          <a:xfrm>
            <a:off x="6981745" y="4580224"/>
            <a:ext cx="1781255" cy="1365119"/>
          </a:xfrm>
          <a:prstGeom prst="wedgeRoundRectCallout">
            <a:avLst>
              <a:gd name="adj1" fmla="val -61488"/>
              <a:gd name="adj2" fmla="val 12158"/>
              <a:gd name="adj3" fmla="val 16667"/>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i="1" dirty="0">
                <a:latin typeface="+mj-lt"/>
              </a:rPr>
              <a:t>“We started off by not doing too much… then increased it when they realised we weren't going to be back in school”</a:t>
            </a:r>
            <a:endParaRPr lang="en-GB" sz="1050" i="1" dirty="0">
              <a:latin typeface="+mj-lt"/>
            </a:endParaRPr>
          </a:p>
        </p:txBody>
      </p:sp>
      <p:sp>
        <p:nvSpPr>
          <p:cNvPr id="33" name="Rounded Rectangle 47">
            <a:extLst>
              <a:ext uri="{FF2B5EF4-FFF2-40B4-BE49-F238E27FC236}">
                <a16:creationId xmlns:a16="http://schemas.microsoft.com/office/drawing/2014/main" id="{99D2CB26-0F57-4D05-ADC1-822A387FA83E}"/>
              </a:ext>
              <a:ext uri="{C183D7F6-B498-43B3-948B-1728B52AA6E4}">
                <adec:decorative xmlns:adec="http://schemas.microsoft.com/office/drawing/2017/decorative" val="1"/>
              </a:ext>
            </a:extLst>
          </p:cNvPr>
          <p:cNvSpPr/>
          <p:nvPr/>
        </p:nvSpPr>
        <p:spPr>
          <a:xfrm>
            <a:off x="8840119" y="2987271"/>
            <a:ext cx="2894681" cy="3011966"/>
          </a:xfrm>
          <a:prstGeom prst="roundRect">
            <a:avLst>
              <a:gd name="adj" fmla="val 6631"/>
            </a:avLst>
          </a:prstGeom>
          <a:solidFill>
            <a:srgbClr val="00A3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788" dirty="0">
              <a:solidFill>
                <a:schemeClr val="bg1">
                  <a:lumMod val="95000"/>
                </a:schemeClr>
              </a:solidFill>
              <a:latin typeface="+mj-lt"/>
            </a:endParaRPr>
          </a:p>
        </p:txBody>
      </p:sp>
      <p:sp>
        <p:nvSpPr>
          <p:cNvPr id="35" name="TextBox 34">
            <a:extLst>
              <a:ext uri="{FF2B5EF4-FFF2-40B4-BE49-F238E27FC236}">
                <a16:creationId xmlns:a16="http://schemas.microsoft.com/office/drawing/2014/main" id="{6C802183-9F11-4E82-955A-83D35B3F3D8F}"/>
              </a:ext>
            </a:extLst>
          </p:cNvPr>
          <p:cNvSpPr txBox="1"/>
          <p:nvPr/>
        </p:nvSpPr>
        <p:spPr>
          <a:xfrm>
            <a:off x="8920759" y="3116623"/>
            <a:ext cx="2764069" cy="307777"/>
          </a:xfrm>
          <a:prstGeom prst="rect">
            <a:avLst/>
          </a:prstGeom>
        </p:spPr>
        <p:txBody>
          <a:bodyPr wrap="square" rtlCol="0" anchor="ctr" anchorCtr="0">
            <a:spAutoFit/>
          </a:bodyPr>
          <a:lstStyle/>
          <a:p>
            <a:r>
              <a:rPr lang="en-GB" sz="1400" b="1" dirty="0">
                <a:solidFill>
                  <a:schemeClr val="bg1"/>
                </a:solidFill>
                <a:latin typeface="+mj-lt"/>
              </a:rPr>
              <a:t>What works less well?</a:t>
            </a:r>
          </a:p>
        </p:txBody>
      </p:sp>
      <p:sp>
        <p:nvSpPr>
          <p:cNvPr id="38" name="TextBox 37">
            <a:extLst>
              <a:ext uri="{FF2B5EF4-FFF2-40B4-BE49-F238E27FC236}">
                <a16:creationId xmlns:a16="http://schemas.microsoft.com/office/drawing/2014/main" id="{AFD3D515-DE46-4F7B-96DA-9A89BE7DC5FD}"/>
              </a:ext>
            </a:extLst>
          </p:cNvPr>
          <p:cNvSpPr txBox="1"/>
          <p:nvPr/>
        </p:nvSpPr>
        <p:spPr>
          <a:xfrm>
            <a:off x="8898808" y="3517721"/>
            <a:ext cx="2764069" cy="2308324"/>
          </a:xfrm>
          <a:prstGeom prst="rect">
            <a:avLst/>
          </a:prstGeom>
          <a:noFill/>
        </p:spPr>
        <p:txBody>
          <a:bodyPr wrap="square" rtlCol="0">
            <a:spAutoFit/>
          </a:bodyPr>
          <a:lstStyle/>
          <a:p>
            <a:pPr marL="128588" indent="-128588">
              <a:buFont typeface="Arial" panose="020B0604020202020204" pitchFamily="34" charset="0"/>
              <a:buChar char="•"/>
            </a:pPr>
            <a:r>
              <a:rPr lang="en-GB" sz="1200" dirty="0">
                <a:solidFill>
                  <a:schemeClr val="lt1"/>
                </a:solidFill>
                <a:latin typeface="+mj-lt"/>
              </a:rPr>
              <a:t>Challenges in assessing student progress at home, as 1-to-1 conversations that would usually happen informally in class are not possible</a:t>
            </a:r>
          </a:p>
          <a:p>
            <a:pPr marL="128588" indent="-128588">
              <a:buFont typeface="Arial" panose="020B0604020202020204" pitchFamily="34" charset="0"/>
              <a:buChar char="•"/>
            </a:pPr>
            <a:r>
              <a:rPr lang="en-GB" sz="1200" dirty="0">
                <a:solidFill>
                  <a:schemeClr val="lt1"/>
                </a:solidFill>
                <a:latin typeface="+mj-lt"/>
              </a:rPr>
              <a:t>Students weren’t as comfortable sharing ideas online as they are in class, but this improved as they got used to remote learning</a:t>
            </a:r>
          </a:p>
          <a:p>
            <a:pPr marL="128588" indent="-128588">
              <a:buFont typeface="Arial" panose="020B0604020202020204" pitchFamily="34" charset="0"/>
              <a:buChar char="•"/>
            </a:pPr>
            <a:r>
              <a:rPr lang="en-GB" sz="1200" dirty="0">
                <a:solidFill>
                  <a:schemeClr val="lt1"/>
                </a:solidFill>
                <a:latin typeface="+mj-lt"/>
              </a:rPr>
              <a:t>Missing out on the social aspect, such as interacting with friends / teachers in class</a:t>
            </a:r>
          </a:p>
        </p:txBody>
      </p:sp>
      <p:pic>
        <p:nvPicPr>
          <p:cNvPr id="26" name="Picture 25">
            <a:extLst>
              <a:ext uri="{FF2B5EF4-FFF2-40B4-BE49-F238E27FC236}">
                <a16:creationId xmlns:a16="http://schemas.microsoft.com/office/drawing/2014/main" id="{34C79D44-8016-418B-8E2C-1F13C519DC1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614" y="4276309"/>
            <a:ext cx="1687377" cy="1687377"/>
          </a:xfrm>
          <a:prstGeom prst="rect">
            <a:avLst/>
          </a:prstGeom>
        </p:spPr>
      </p:pic>
      <p:sp>
        <p:nvSpPr>
          <p:cNvPr id="29" name="Rounded Rectangle 28"/>
          <p:cNvSpPr/>
          <p:nvPr/>
        </p:nvSpPr>
        <p:spPr>
          <a:xfrm>
            <a:off x="8840118" y="355594"/>
            <a:ext cx="2894682" cy="2537391"/>
          </a:xfrm>
          <a:prstGeom prst="roundRect">
            <a:avLst>
              <a:gd name="adj" fmla="val 6631"/>
            </a:avLst>
          </a:prstGeom>
          <a:solidFill>
            <a:srgbClr val="AD97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indent="-171450">
              <a:buFont typeface="Arial" panose="020B0604020202020204" pitchFamily="34" charset="0"/>
              <a:buChar char="•"/>
            </a:pPr>
            <a:endParaRPr lang="en-GB" sz="1100" dirty="0">
              <a:solidFill>
                <a:schemeClr val="bg1"/>
              </a:solidFill>
              <a:latin typeface="+mj-lt"/>
            </a:endParaRPr>
          </a:p>
          <a:p>
            <a:pPr marL="171450" indent="-171450">
              <a:buFont typeface="Arial" panose="020B0604020202020204" pitchFamily="34" charset="0"/>
              <a:buChar char="•"/>
            </a:pPr>
            <a:endParaRPr lang="en-GB" sz="1100" dirty="0">
              <a:solidFill>
                <a:schemeClr val="bg1"/>
              </a:solidFill>
              <a:latin typeface="+mj-lt"/>
            </a:endParaRPr>
          </a:p>
          <a:p>
            <a:pPr marL="171450" indent="-171450">
              <a:buFont typeface="Arial" panose="020B0604020202020204" pitchFamily="34" charset="0"/>
              <a:buChar char="•"/>
            </a:pPr>
            <a:r>
              <a:rPr lang="en-GB" sz="1200" dirty="0">
                <a:latin typeface="+mj-lt"/>
              </a:rPr>
              <a:t>She doesn’t see remote learning replacing classroom learning;</a:t>
            </a:r>
          </a:p>
          <a:p>
            <a:pPr marL="171450" indent="-171450">
              <a:buFont typeface="Arial" panose="020B0604020202020204" pitchFamily="34" charset="0"/>
              <a:buChar char="•"/>
            </a:pPr>
            <a:r>
              <a:rPr lang="en-GB" sz="1200" dirty="0">
                <a:latin typeface="+mj-lt"/>
              </a:rPr>
              <a:t>However, if a student was unwell or couldn’t attend school, remote learning is a possible alternative</a:t>
            </a:r>
          </a:p>
          <a:p>
            <a:pPr marL="171450" indent="-171450">
              <a:buFont typeface="Arial" panose="020B0604020202020204" pitchFamily="34" charset="0"/>
              <a:buChar char="•"/>
            </a:pPr>
            <a:endParaRPr lang="en-GB" sz="1100" dirty="0">
              <a:solidFill>
                <a:schemeClr val="bg1"/>
              </a:solidFill>
              <a:latin typeface="+mj-lt"/>
            </a:endParaRPr>
          </a:p>
        </p:txBody>
      </p:sp>
      <p:sp>
        <p:nvSpPr>
          <p:cNvPr id="30" name="Rectangle 29"/>
          <p:cNvSpPr/>
          <p:nvPr/>
        </p:nvSpPr>
        <p:spPr>
          <a:xfrm>
            <a:off x="8927228" y="537589"/>
            <a:ext cx="2764069" cy="523220"/>
          </a:xfrm>
          <a:prstGeom prst="rect">
            <a:avLst/>
          </a:prstGeom>
        </p:spPr>
        <p:txBody>
          <a:bodyPr wrap="square">
            <a:spAutoFit/>
          </a:bodyPr>
          <a:lstStyle/>
          <a:p>
            <a:r>
              <a:rPr lang="en-GB" sz="1400" b="1" dirty="0">
                <a:solidFill>
                  <a:schemeClr val="bg1"/>
                </a:solidFill>
                <a:latin typeface="+mj-lt"/>
              </a:rPr>
              <a:t>Future approach to remote learning</a:t>
            </a:r>
          </a:p>
        </p:txBody>
      </p:sp>
      <p:sp>
        <p:nvSpPr>
          <p:cNvPr id="4" name="Slide Number Placeholder 3"/>
          <p:cNvSpPr>
            <a:spLocks noGrp="1"/>
          </p:cNvSpPr>
          <p:nvPr>
            <p:ph type="sldNum" sz="quarter" idx="4"/>
          </p:nvPr>
        </p:nvSpPr>
        <p:spPr/>
        <p:txBody>
          <a:bodyPr/>
          <a:lstStyle/>
          <a:p>
            <a:fld id="{79625F87-44A5-4BCE-BECC-3F62853E43A0}" type="slidenum">
              <a:rPr lang="en-GB" smtClean="0">
                <a:latin typeface="+mj-lt"/>
              </a:rPr>
              <a:pPr/>
              <a:t>83</a:t>
            </a:fld>
            <a:endParaRPr lang="en-GB" dirty="0">
              <a:latin typeface="+mj-lt"/>
            </a:endParaRPr>
          </a:p>
        </p:txBody>
      </p:sp>
    </p:spTree>
    <p:extLst>
      <p:ext uri="{BB962C8B-B14F-4D97-AF65-F5344CB8AC3E}">
        <p14:creationId xmlns:p14="http://schemas.microsoft.com/office/powerpoint/2010/main" val="370605349"/>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720000"/>
            <a:ext cx="9910800" cy="769441"/>
          </a:xfrm>
        </p:spPr>
        <p:txBody>
          <a:bodyPr/>
          <a:lstStyle/>
          <a:p>
            <a:r>
              <a:rPr lang="en-GB" sz="4400" dirty="0"/>
              <a:t>For more information</a:t>
            </a:r>
          </a:p>
        </p:txBody>
      </p:sp>
      <p:sp>
        <p:nvSpPr>
          <p:cNvPr id="3" name="TextBox 2"/>
          <p:cNvSpPr txBox="1"/>
          <p:nvPr/>
        </p:nvSpPr>
        <p:spPr>
          <a:xfrm>
            <a:off x="1080000" y="2327563"/>
            <a:ext cx="4720436" cy="1477328"/>
          </a:xfrm>
          <a:prstGeom prst="rect">
            <a:avLst/>
          </a:prstGeom>
          <a:noFill/>
        </p:spPr>
        <p:txBody>
          <a:bodyPr wrap="square" rtlCol="0">
            <a:spAutoFit/>
          </a:bodyPr>
          <a:lstStyle/>
          <a:p>
            <a:r>
              <a:rPr lang="en-GB" dirty="0">
                <a:solidFill>
                  <a:schemeClr val="bg1"/>
                </a:solidFill>
              </a:rPr>
              <a:t>Ian Neale, Research Director </a:t>
            </a:r>
            <a:r>
              <a:rPr lang="en-GB" dirty="0">
                <a:solidFill>
                  <a:schemeClr val="bg1"/>
                </a:solidFill>
                <a:hlinkClick r:id="rId2"/>
              </a:rPr>
              <a:t>Ian.Neale@yougov.com</a:t>
            </a:r>
            <a:endParaRPr lang="en-GB" dirty="0">
              <a:solidFill>
                <a:schemeClr val="bg1"/>
              </a:solidFill>
            </a:endParaRPr>
          </a:p>
          <a:p>
            <a:endParaRPr lang="en-GB" dirty="0">
              <a:solidFill>
                <a:schemeClr val="bg1"/>
              </a:solidFill>
            </a:endParaRPr>
          </a:p>
          <a:p>
            <a:r>
              <a:rPr lang="en-GB" dirty="0">
                <a:solidFill>
                  <a:schemeClr val="bg1"/>
                </a:solidFill>
              </a:rPr>
              <a:t>Olivia Joyner, Qualitative Research Director</a:t>
            </a:r>
          </a:p>
          <a:p>
            <a:r>
              <a:rPr lang="en-GB" dirty="0">
                <a:solidFill>
                  <a:schemeClr val="bg1"/>
                </a:solidFill>
                <a:hlinkClick r:id="rId3"/>
              </a:rPr>
              <a:t>Olivia.joyner@yougov.com</a:t>
            </a:r>
            <a:r>
              <a:rPr lang="en-GB" dirty="0">
                <a:solidFill>
                  <a:schemeClr val="bg1"/>
                </a:solidFill>
              </a:rPr>
              <a:t>  </a:t>
            </a:r>
          </a:p>
        </p:txBody>
      </p:sp>
      <p:sp>
        <p:nvSpPr>
          <p:cNvPr id="4" name="TextBox 3"/>
          <p:cNvSpPr txBox="1"/>
          <p:nvPr/>
        </p:nvSpPr>
        <p:spPr>
          <a:xfrm>
            <a:off x="6681854" y="2327563"/>
            <a:ext cx="4115455" cy="2862322"/>
          </a:xfrm>
          <a:prstGeom prst="rect">
            <a:avLst/>
          </a:prstGeom>
          <a:noFill/>
        </p:spPr>
        <p:txBody>
          <a:bodyPr wrap="square" rtlCol="0">
            <a:spAutoFit/>
          </a:bodyPr>
          <a:lstStyle/>
          <a:p>
            <a:r>
              <a:rPr lang="en-GB" dirty="0">
                <a:solidFill>
                  <a:schemeClr val="bg1"/>
                </a:solidFill>
              </a:rPr>
              <a:t>Maeve Fairclough-Tierney, Senior Research Executive </a:t>
            </a:r>
            <a:r>
              <a:rPr lang="en-GB" dirty="0">
                <a:solidFill>
                  <a:schemeClr val="bg1"/>
                </a:solidFill>
                <a:hlinkClick r:id="rId4"/>
              </a:rPr>
              <a:t>Maeve.fairclough@yougov.com</a:t>
            </a:r>
            <a:endParaRPr lang="en-GB" dirty="0">
              <a:solidFill>
                <a:schemeClr val="bg1"/>
              </a:solidFill>
            </a:endParaRPr>
          </a:p>
          <a:p>
            <a:endParaRPr lang="en-GB" dirty="0">
              <a:solidFill>
                <a:schemeClr val="bg1"/>
              </a:solidFill>
            </a:endParaRPr>
          </a:p>
          <a:p>
            <a:r>
              <a:rPr lang="en-GB" dirty="0">
                <a:solidFill>
                  <a:schemeClr val="bg1"/>
                </a:solidFill>
              </a:rPr>
              <a:t>Sophie Webb, Research Executive </a:t>
            </a:r>
            <a:r>
              <a:rPr lang="en-GB" dirty="0">
                <a:solidFill>
                  <a:schemeClr val="bg1"/>
                </a:solidFill>
                <a:hlinkClick r:id="rId5"/>
              </a:rPr>
              <a:t>Sophie.webb@yougov.com</a:t>
            </a:r>
            <a:endParaRPr lang="en-GB" dirty="0">
              <a:solidFill>
                <a:schemeClr val="bg1"/>
              </a:solidFill>
            </a:endParaRPr>
          </a:p>
          <a:p>
            <a:endParaRPr lang="en-GB" dirty="0">
              <a:solidFill>
                <a:schemeClr val="bg1"/>
              </a:solidFill>
            </a:endParaRPr>
          </a:p>
          <a:p>
            <a:r>
              <a:rPr lang="en-GB" dirty="0">
                <a:solidFill>
                  <a:schemeClr val="bg1"/>
                </a:solidFill>
              </a:rPr>
              <a:t>Mariana Owen, Senior Research Executive (Qualitative)</a:t>
            </a:r>
          </a:p>
          <a:p>
            <a:r>
              <a:rPr lang="en-GB" dirty="0">
                <a:solidFill>
                  <a:schemeClr val="bg1"/>
                </a:solidFill>
                <a:hlinkClick r:id="rId6"/>
              </a:rPr>
              <a:t>Mariana.owen@yougov.com</a:t>
            </a:r>
            <a:r>
              <a:rPr lang="en-GB" dirty="0">
                <a:solidFill>
                  <a:schemeClr val="bg1"/>
                </a:solidFill>
              </a:rPr>
              <a:t>   </a:t>
            </a:r>
          </a:p>
        </p:txBody>
      </p:sp>
    </p:spTree>
    <p:extLst>
      <p:ext uri="{BB962C8B-B14F-4D97-AF65-F5344CB8AC3E}">
        <p14:creationId xmlns:p14="http://schemas.microsoft.com/office/powerpoint/2010/main" val="3077182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0151" y="255716"/>
            <a:ext cx="11211698" cy="830997"/>
          </a:xfrm>
        </p:spPr>
        <p:txBody>
          <a:bodyPr/>
          <a:lstStyle/>
          <a:p>
            <a:r>
              <a:rPr lang="en-US" dirty="0"/>
              <a:t>There was a range of preparedness in the early stages of remote learning, those with existing online tools adapted the fastest </a:t>
            </a:r>
            <a:endParaRPr lang="en-GB" dirty="0"/>
          </a:p>
        </p:txBody>
      </p:sp>
      <p:sp>
        <p:nvSpPr>
          <p:cNvPr id="2" name="Text Placeholder 1"/>
          <p:cNvSpPr>
            <a:spLocks noGrp="1"/>
          </p:cNvSpPr>
          <p:nvPr>
            <p:ph type="body" sz="quarter" idx="13"/>
          </p:nvPr>
        </p:nvSpPr>
        <p:spPr>
          <a:xfrm>
            <a:off x="638180" y="2780050"/>
            <a:ext cx="7078120" cy="3197238"/>
          </a:xfrm>
        </p:spPr>
        <p:txBody>
          <a:bodyPr/>
          <a:lstStyle/>
          <a:p>
            <a:pPr algn="ctr">
              <a:lnSpc>
                <a:spcPct val="100000"/>
              </a:lnSpc>
            </a:pPr>
            <a:r>
              <a:rPr lang="en-US" sz="1600" b="1" dirty="0">
                <a:solidFill>
                  <a:schemeClr val="accent1"/>
                </a:solidFill>
              </a:rPr>
              <a:t>Approach in March 2020 (1</a:t>
            </a:r>
            <a:r>
              <a:rPr lang="en-US" sz="1600" b="1" baseline="30000" dirty="0">
                <a:solidFill>
                  <a:schemeClr val="accent1"/>
                </a:solidFill>
              </a:rPr>
              <a:t>st</a:t>
            </a:r>
            <a:r>
              <a:rPr lang="en-US" sz="1600" b="1" dirty="0">
                <a:solidFill>
                  <a:schemeClr val="accent1"/>
                </a:solidFill>
              </a:rPr>
              <a:t> lockdown)</a:t>
            </a:r>
          </a:p>
          <a:p>
            <a:pPr marL="285750" indent="-285750">
              <a:lnSpc>
                <a:spcPct val="100000"/>
              </a:lnSpc>
              <a:buFont typeface="Arial" panose="020B0604020202020204" pitchFamily="34" charset="0"/>
              <a:buChar char="•"/>
            </a:pPr>
            <a:endParaRPr lang="en-US" sz="1400" dirty="0"/>
          </a:p>
          <a:p>
            <a:pPr marL="285750" indent="-285750">
              <a:lnSpc>
                <a:spcPct val="100000"/>
              </a:lnSpc>
              <a:buFont typeface="Arial" panose="020B0604020202020204" pitchFamily="34" charset="0"/>
              <a:buChar char="•"/>
            </a:pPr>
            <a:r>
              <a:rPr lang="en-US" sz="1400" dirty="0"/>
              <a:t>Some schools had </a:t>
            </a:r>
            <a:r>
              <a:rPr lang="en-US" sz="1400" b="1" dirty="0"/>
              <a:t>existing online </a:t>
            </a:r>
            <a:r>
              <a:rPr lang="en-US" sz="1400" b="1" dirty="0" err="1"/>
              <a:t>programmes</a:t>
            </a:r>
            <a:r>
              <a:rPr lang="en-US" sz="1400" b="1" dirty="0"/>
              <a:t> </a:t>
            </a:r>
            <a:r>
              <a:rPr lang="en-US" sz="1400" dirty="0"/>
              <a:t>for managing homework so were able to </a:t>
            </a:r>
            <a:r>
              <a:rPr lang="en-US" sz="1400" dirty="0" err="1"/>
              <a:t>utilise</a:t>
            </a:r>
            <a:r>
              <a:rPr lang="en-US" sz="1400" dirty="0"/>
              <a:t> these and add more functionalities. </a:t>
            </a:r>
          </a:p>
          <a:p>
            <a:pPr marL="285750" indent="-285750">
              <a:lnSpc>
                <a:spcPct val="100000"/>
              </a:lnSpc>
              <a:buFont typeface="Arial" panose="020B0604020202020204" pitchFamily="34" charset="0"/>
              <a:buChar char="•"/>
            </a:pPr>
            <a:r>
              <a:rPr lang="en-US" sz="1400" dirty="0"/>
              <a:t>However, many were reliant on sharing work in </a:t>
            </a:r>
            <a:r>
              <a:rPr lang="en-US" sz="1400" b="1" dirty="0"/>
              <a:t>hard copies </a:t>
            </a:r>
            <a:r>
              <a:rPr lang="en-US" sz="1400" dirty="0"/>
              <a:t>at the start of the first lockdown, as well as phoning and emailing parents to explain the tasks. </a:t>
            </a:r>
          </a:p>
          <a:p>
            <a:pPr marL="285750" indent="-285750">
              <a:lnSpc>
                <a:spcPct val="100000"/>
              </a:lnSpc>
              <a:buFont typeface="Arial" panose="020B0604020202020204" pitchFamily="34" charset="0"/>
              <a:buChar char="•"/>
            </a:pPr>
            <a:endParaRPr lang="en-US" sz="1400" dirty="0"/>
          </a:p>
          <a:p>
            <a:pPr marL="285750" indent="-285750">
              <a:lnSpc>
                <a:spcPct val="100000"/>
              </a:lnSpc>
              <a:buFont typeface="Arial" panose="020B0604020202020204" pitchFamily="34" charset="0"/>
              <a:buChar char="•"/>
            </a:pPr>
            <a:r>
              <a:rPr lang="en-US" sz="1400" dirty="0"/>
              <a:t>Most were not conducting live lessons at the start, due to </a:t>
            </a:r>
            <a:r>
              <a:rPr lang="en-US" sz="1400" b="1" dirty="0"/>
              <a:t>safeguarding</a:t>
            </a:r>
            <a:r>
              <a:rPr lang="en-US" sz="1400" dirty="0"/>
              <a:t> worries and technology issues (e.g. some pupils not having access to a laptop or Wi-Fi), as well as </a:t>
            </a:r>
            <a:r>
              <a:rPr lang="en-US" sz="1400" b="1" dirty="0"/>
              <a:t>lack of engagement</a:t>
            </a:r>
            <a:r>
              <a:rPr lang="en-US" sz="1400" dirty="0"/>
              <a:t> with the format. </a:t>
            </a:r>
          </a:p>
          <a:p>
            <a:pPr marL="285750" indent="-285750">
              <a:lnSpc>
                <a:spcPct val="100000"/>
              </a:lnSpc>
              <a:buFont typeface="Arial" panose="020B0604020202020204" pitchFamily="34" charset="0"/>
              <a:buChar char="•"/>
            </a:pPr>
            <a:r>
              <a:rPr lang="en-US" sz="1400" dirty="0"/>
              <a:t>Having pre-recorded lessons generally worked well, especially for the primary school students who tend to have a shorter attention span, as this gave them the ability to dip in and out of lessons. A </a:t>
            </a:r>
            <a:r>
              <a:rPr lang="en-US" sz="1400" b="1" dirty="0"/>
              <a:t>flexible approach </a:t>
            </a:r>
            <a:r>
              <a:rPr lang="en-US" sz="1400" dirty="0"/>
              <a:t>was preferred by both students and teachers.     </a:t>
            </a:r>
          </a:p>
        </p:txBody>
      </p:sp>
      <p:cxnSp>
        <p:nvCxnSpPr>
          <p:cNvPr id="5" name="Straight Connector 4">
            <a:extLst>
              <a:ext uri="{C183D7F6-B498-43B3-948B-1728B52AA6E4}">
                <adec:decorative xmlns:adec="http://schemas.microsoft.com/office/drawing/2017/decorative" val="1"/>
              </a:ext>
            </a:extLst>
          </p:cNvPr>
          <p:cNvCxnSpPr/>
          <p:nvPr/>
        </p:nvCxnSpPr>
        <p:spPr>
          <a:xfrm flipV="1">
            <a:off x="4096400" y="2324554"/>
            <a:ext cx="0" cy="390291"/>
          </a:xfrm>
          <a:prstGeom prst="line">
            <a:avLst/>
          </a:prstGeom>
          <a:ln w="15875" cap="sq">
            <a:solidFill>
              <a:schemeClr val="accent1"/>
            </a:solidFill>
            <a:headEnd type="oval" w="sm" len="sm"/>
          </a:ln>
        </p:spPr>
        <p:style>
          <a:lnRef idx="1">
            <a:schemeClr val="accent1"/>
          </a:lnRef>
          <a:fillRef idx="0">
            <a:schemeClr val="accent1"/>
          </a:fillRef>
          <a:effectRef idx="0">
            <a:schemeClr val="accent1"/>
          </a:effectRef>
          <a:fontRef idx="minor">
            <a:schemeClr val="tx1"/>
          </a:fontRef>
        </p:style>
      </p:cxnSp>
      <p:sp>
        <p:nvSpPr>
          <p:cNvPr id="3" name="Rectangle 2">
            <a:extLst>
              <a:ext uri="{C183D7F6-B498-43B3-948B-1728B52AA6E4}">
                <adec:decorative xmlns:adec="http://schemas.microsoft.com/office/drawing/2017/decorative" val="1"/>
              </a:ext>
            </a:extLst>
          </p:cNvPr>
          <p:cNvSpPr/>
          <p:nvPr/>
        </p:nvSpPr>
        <p:spPr>
          <a:xfrm>
            <a:off x="0" y="1670050"/>
            <a:ext cx="12236450" cy="849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934036" y="3686373"/>
            <a:ext cx="3477964" cy="1384995"/>
          </a:xfrm>
          <a:prstGeom prst="rect">
            <a:avLst/>
          </a:prstGeom>
        </p:spPr>
        <p:txBody>
          <a:bodyPr wrap="square">
            <a:spAutoFit/>
          </a:bodyPr>
          <a:lstStyle/>
          <a:p>
            <a:pPr algn="ctr"/>
            <a:r>
              <a:rPr lang="en-US" sz="1400" i="1" dirty="0">
                <a:solidFill>
                  <a:schemeClr val="accent1"/>
                </a:solidFill>
              </a:rPr>
              <a:t>“Luckily we already had Purple Mash set up so we were able to implement that, it allows you to set homework and see how active students are... We also helped develop and evolve what you could do on there” (secondary school)</a:t>
            </a:r>
            <a:endParaRPr lang="en-GB" sz="1400" i="1" dirty="0">
              <a:solidFill>
                <a:schemeClr val="accent1"/>
              </a:solidFill>
            </a:endParaRPr>
          </a:p>
        </p:txBody>
      </p:sp>
      <p:sp>
        <p:nvSpPr>
          <p:cNvPr id="9" name="Calendar">
            <a:extLst>
              <a:ext uri="{C183D7F6-B498-43B3-948B-1728B52AA6E4}">
                <adec:decorative xmlns:adec="http://schemas.microsoft.com/office/drawing/2017/decorative" val="1"/>
              </a:ext>
            </a:extLst>
          </p:cNvPr>
          <p:cNvSpPr>
            <a:spLocks noChangeAspect="1" noEditPoints="1"/>
          </p:cNvSpPr>
          <p:nvPr/>
        </p:nvSpPr>
        <p:spPr bwMode="auto">
          <a:xfrm>
            <a:off x="3791189" y="1782600"/>
            <a:ext cx="647871" cy="647871"/>
          </a:xfrm>
          <a:custGeom>
            <a:avLst/>
            <a:gdLst>
              <a:gd name="T0" fmla="*/ 120 w 667"/>
              <a:gd name="T1" fmla="*/ 27 h 667"/>
              <a:gd name="T2" fmla="*/ 8 w 667"/>
              <a:gd name="T3" fmla="*/ 61 h 667"/>
              <a:gd name="T4" fmla="*/ 8 w 667"/>
              <a:gd name="T5" fmla="*/ 659 h 667"/>
              <a:gd name="T6" fmla="*/ 659 w 667"/>
              <a:gd name="T7" fmla="*/ 659 h 667"/>
              <a:gd name="T8" fmla="*/ 659 w 667"/>
              <a:gd name="T9" fmla="*/ 61 h 667"/>
              <a:gd name="T10" fmla="*/ 547 w 667"/>
              <a:gd name="T11" fmla="*/ 27 h 667"/>
              <a:gd name="T12" fmla="*/ 493 w 667"/>
              <a:gd name="T13" fmla="*/ 0 h 667"/>
              <a:gd name="T14" fmla="*/ 467 w 667"/>
              <a:gd name="T15" fmla="*/ 54 h 667"/>
              <a:gd name="T16" fmla="*/ 192 w 667"/>
              <a:gd name="T17" fmla="*/ 8 h 667"/>
              <a:gd name="T18" fmla="*/ 147 w 667"/>
              <a:gd name="T19" fmla="*/ 27 h 667"/>
              <a:gd name="T20" fmla="*/ 147 w 667"/>
              <a:gd name="T21" fmla="*/ 107 h 667"/>
              <a:gd name="T22" fmla="*/ 520 w 667"/>
              <a:gd name="T23" fmla="*/ 27 h 667"/>
              <a:gd name="T24" fmla="*/ 493 w 667"/>
              <a:gd name="T25" fmla="*/ 27 h 667"/>
              <a:gd name="T26" fmla="*/ 120 w 667"/>
              <a:gd name="T27" fmla="*/ 107 h 667"/>
              <a:gd name="T28" fmla="*/ 173 w 667"/>
              <a:gd name="T29" fmla="*/ 134 h 667"/>
              <a:gd name="T30" fmla="*/ 200 w 667"/>
              <a:gd name="T31" fmla="*/ 80 h 667"/>
              <a:gd name="T32" fmla="*/ 474 w 667"/>
              <a:gd name="T33" fmla="*/ 126 h 667"/>
              <a:gd name="T34" fmla="*/ 539 w 667"/>
              <a:gd name="T35" fmla="*/ 126 h 667"/>
              <a:gd name="T36" fmla="*/ 640 w 667"/>
              <a:gd name="T37" fmla="*/ 80 h 667"/>
              <a:gd name="T38" fmla="*/ 27 w 667"/>
              <a:gd name="T39" fmla="*/ 80 h 667"/>
              <a:gd name="T40" fmla="*/ 640 w 667"/>
              <a:gd name="T41" fmla="*/ 640 h 667"/>
              <a:gd name="T42" fmla="*/ 93 w 667"/>
              <a:gd name="T43" fmla="*/ 280 h 667"/>
              <a:gd name="T44" fmla="*/ 93 w 667"/>
              <a:gd name="T45" fmla="*/ 587 h 667"/>
              <a:gd name="T46" fmla="*/ 587 w 667"/>
              <a:gd name="T47" fmla="*/ 574 h 667"/>
              <a:gd name="T48" fmla="*/ 93 w 667"/>
              <a:gd name="T49" fmla="*/ 280 h 667"/>
              <a:gd name="T50" fmla="*/ 200 w 667"/>
              <a:gd name="T51" fmla="*/ 374 h 667"/>
              <a:gd name="T52" fmla="*/ 227 w 667"/>
              <a:gd name="T53" fmla="*/ 307 h 667"/>
              <a:gd name="T54" fmla="*/ 227 w 667"/>
              <a:gd name="T55" fmla="*/ 374 h 667"/>
              <a:gd name="T56" fmla="*/ 440 w 667"/>
              <a:gd name="T57" fmla="*/ 307 h 667"/>
              <a:gd name="T58" fmla="*/ 347 w 667"/>
              <a:gd name="T59" fmla="*/ 307 h 667"/>
              <a:gd name="T60" fmla="*/ 560 w 667"/>
              <a:gd name="T61" fmla="*/ 374 h 667"/>
              <a:gd name="T62" fmla="*/ 107 w 667"/>
              <a:gd name="T63" fmla="*/ 400 h 667"/>
              <a:gd name="T64" fmla="*/ 107 w 667"/>
              <a:gd name="T65" fmla="*/ 467 h 667"/>
              <a:gd name="T66" fmla="*/ 320 w 667"/>
              <a:gd name="T67" fmla="*/ 400 h 667"/>
              <a:gd name="T68" fmla="*/ 227 w 667"/>
              <a:gd name="T69" fmla="*/ 400 h 667"/>
              <a:gd name="T70" fmla="*/ 440 w 667"/>
              <a:gd name="T71" fmla="*/ 467 h 667"/>
              <a:gd name="T72" fmla="*/ 467 w 667"/>
              <a:gd name="T73" fmla="*/ 400 h 667"/>
              <a:gd name="T74" fmla="*/ 467 w 667"/>
              <a:gd name="T75" fmla="*/ 467 h 667"/>
              <a:gd name="T76" fmla="*/ 200 w 667"/>
              <a:gd name="T77" fmla="*/ 494 h 667"/>
              <a:gd name="T78" fmla="*/ 107 w 667"/>
              <a:gd name="T79" fmla="*/ 494 h 667"/>
              <a:gd name="T80" fmla="*/ 320 w 667"/>
              <a:gd name="T81" fmla="*/ 560 h 667"/>
              <a:gd name="T82" fmla="*/ 347 w 667"/>
              <a:gd name="T83" fmla="*/ 494 h 667"/>
              <a:gd name="T84" fmla="*/ 400 w 667"/>
              <a:gd name="T85" fmla="*/ 560 h 667"/>
              <a:gd name="T86" fmla="*/ 467 w 667"/>
              <a:gd name="T87" fmla="*/ 494 h 667"/>
              <a:gd name="T88" fmla="*/ 467 w 667"/>
              <a:gd name="T89" fmla="*/ 56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7" h="667">
                <a:moveTo>
                  <a:pt x="147" y="0"/>
                </a:moveTo>
                <a:cubicBezTo>
                  <a:pt x="140" y="0"/>
                  <a:pt x="133" y="3"/>
                  <a:pt x="128" y="8"/>
                </a:cubicBezTo>
                <a:cubicBezTo>
                  <a:pt x="123" y="13"/>
                  <a:pt x="120" y="20"/>
                  <a:pt x="120" y="27"/>
                </a:cubicBezTo>
                <a:lnTo>
                  <a:pt x="120" y="54"/>
                </a:lnTo>
                <a:lnTo>
                  <a:pt x="27" y="54"/>
                </a:lnTo>
                <a:cubicBezTo>
                  <a:pt x="20" y="54"/>
                  <a:pt x="13" y="56"/>
                  <a:pt x="8" y="61"/>
                </a:cubicBezTo>
                <a:cubicBezTo>
                  <a:pt x="3" y="66"/>
                  <a:pt x="0" y="73"/>
                  <a:pt x="0" y="80"/>
                </a:cubicBezTo>
                <a:lnTo>
                  <a:pt x="0" y="640"/>
                </a:lnTo>
                <a:cubicBezTo>
                  <a:pt x="0" y="647"/>
                  <a:pt x="3" y="654"/>
                  <a:pt x="8" y="659"/>
                </a:cubicBezTo>
                <a:cubicBezTo>
                  <a:pt x="13" y="664"/>
                  <a:pt x="20" y="667"/>
                  <a:pt x="27" y="667"/>
                </a:cubicBezTo>
                <a:lnTo>
                  <a:pt x="640" y="667"/>
                </a:lnTo>
                <a:cubicBezTo>
                  <a:pt x="647" y="667"/>
                  <a:pt x="654" y="664"/>
                  <a:pt x="659" y="659"/>
                </a:cubicBezTo>
                <a:cubicBezTo>
                  <a:pt x="664" y="654"/>
                  <a:pt x="667" y="647"/>
                  <a:pt x="667" y="640"/>
                </a:cubicBezTo>
                <a:lnTo>
                  <a:pt x="667" y="80"/>
                </a:lnTo>
                <a:cubicBezTo>
                  <a:pt x="667" y="73"/>
                  <a:pt x="664" y="66"/>
                  <a:pt x="659" y="61"/>
                </a:cubicBezTo>
                <a:cubicBezTo>
                  <a:pt x="654" y="56"/>
                  <a:pt x="647" y="54"/>
                  <a:pt x="640" y="54"/>
                </a:cubicBezTo>
                <a:lnTo>
                  <a:pt x="547" y="54"/>
                </a:lnTo>
                <a:lnTo>
                  <a:pt x="547" y="27"/>
                </a:lnTo>
                <a:cubicBezTo>
                  <a:pt x="547" y="20"/>
                  <a:pt x="544" y="13"/>
                  <a:pt x="539" y="8"/>
                </a:cubicBezTo>
                <a:cubicBezTo>
                  <a:pt x="534" y="3"/>
                  <a:pt x="527" y="0"/>
                  <a:pt x="520" y="0"/>
                </a:cubicBezTo>
                <a:lnTo>
                  <a:pt x="493" y="0"/>
                </a:lnTo>
                <a:cubicBezTo>
                  <a:pt x="486" y="0"/>
                  <a:pt x="479" y="3"/>
                  <a:pt x="474" y="8"/>
                </a:cubicBezTo>
                <a:cubicBezTo>
                  <a:pt x="469" y="13"/>
                  <a:pt x="467" y="20"/>
                  <a:pt x="467" y="27"/>
                </a:cubicBezTo>
                <a:lnTo>
                  <a:pt x="467" y="54"/>
                </a:lnTo>
                <a:lnTo>
                  <a:pt x="200" y="54"/>
                </a:lnTo>
                <a:lnTo>
                  <a:pt x="200" y="27"/>
                </a:lnTo>
                <a:cubicBezTo>
                  <a:pt x="200" y="20"/>
                  <a:pt x="197" y="13"/>
                  <a:pt x="192" y="8"/>
                </a:cubicBezTo>
                <a:cubicBezTo>
                  <a:pt x="187" y="3"/>
                  <a:pt x="180" y="0"/>
                  <a:pt x="173" y="0"/>
                </a:cubicBezTo>
                <a:lnTo>
                  <a:pt x="147" y="0"/>
                </a:lnTo>
                <a:close/>
                <a:moveTo>
                  <a:pt x="147" y="27"/>
                </a:moveTo>
                <a:lnTo>
                  <a:pt x="173" y="27"/>
                </a:lnTo>
                <a:lnTo>
                  <a:pt x="173" y="107"/>
                </a:lnTo>
                <a:lnTo>
                  <a:pt x="147" y="107"/>
                </a:lnTo>
                <a:lnTo>
                  <a:pt x="147" y="27"/>
                </a:lnTo>
                <a:close/>
                <a:moveTo>
                  <a:pt x="493" y="27"/>
                </a:moveTo>
                <a:lnTo>
                  <a:pt x="520" y="27"/>
                </a:lnTo>
                <a:lnTo>
                  <a:pt x="520" y="107"/>
                </a:lnTo>
                <a:lnTo>
                  <a:pt x="493" y="107"/>
                </a:lnTo>
                <a:lnTo>
                  <a:pt x="493" y="27"/>
                </a:lnTo>
                <a:close/>
                <a:moveTo>
                  <a:pt x="27" y="80"/>
                </a:moveTo>
                <a:lnTo>
                  <a:pt x="120" y="80"/>
                </a:lnTo>
                <a:lnTo>
                  <a:pt x="120" y="107"/>
                </a:lnTo>
                <a:cubicBezTo>
                  <a:pt x="120" y="114"/>
                  <a:pt x="123" y="121"/>
                  <a:pt x="128" y="126"/>
                </a:cubicBezTo>
                <a:cubicBezTo>
                  <a:pt x="133" y="131"/>
                  <a:pt x="140" y="134"/>
                  <a:pt x="147" y="134"/>
                </a:cubicBezTo>
                <a:lnTo>
                  <a:pt x="173" y="134"/>
                </a:lnTo>
                <a:cubicBezTo>
                  <a:pt x="180" y="134"/>
                  <a:pt x="187" y="131"/>
                  <a:pt x="192" y="126"/>
                </a:cubicBezTo>
                <a:cubicBezTo>
                  <a:pt x="197" y="121"/>
                  <a:pt x="200" y="114"/>
                  <a:pt x="200" y="107"/>
                </a:cubicBezTo>
                <a:lnTo>
                  <a:pt x="200" y="80"/>
                </a:lnTo>
                <a:lnTo>
                  <a:pt x="467" y="80"/>
                </a:lnTo>
                <a:lnTo>
                  <a:pt x="467" y="107"/>
                </a:lnTo>
                <a:cubicBezTo>
                  <a:pt x="467" y="114"/>
                  <a:pt x="469" y="121"/>
                  <a:pt x="474" y="126"/>
                </a:cubicBezTo>
                <a:cubicBezTo>
                  <a:pt x="479" y="131"/>
                  <a:pt x="486" y="134"/>
                  <a:pt x="493" y="134"/>
                </a:cubicBezTo>
                <a:lnTo>
                  <a:pt x="520" y="134"/>
                </a:lnTo>
                <a:cubicBezTo>
                  <a:pt x="527" y="134"/>
                  <a:pt x="534" y="131"/>
                  <a:pt x="539" y="126"/>
                </a:cubicBezTo>
                <a:cubicBezTo>
                  <a:pt x="544" y="121"/>
                  <a:pt x="547" y="114"/>
                  <a:pt x="547" y="107"/>
                </a:cubicBezTo>
                <a:lnTo>
                  <a:pt x="547" y="80"/>
                </a:lnTo>
                <a:lnTo>
                  <a:pt x="640" y="80"/>
                </a:lnTo>
                <a:lnTo>
                  <a:pt x="640" y="187"/>
                </a:lnTo>
                <a:lnTo>
                  <a:pt x="27" y="187"/>
                </a:lnTo>
                <a:lnTo>
                  <a:pt x="27" y="80"/>
                </a:lnTo>
                <a:close/>
                <a:moveTo>
                  <a:pt x="27" y="214"/>
                </a:moveTo>
                <a:lnTo>
                  <a:pt x="640" y="214"/>
                </a:lnTo>
                <a:lnTo>
                  <a:pt x="640" y="640"/>
                </a:lnTo>
                <a:lnTo>
                  <a:pt x="27" y="640"/>
                </a:lnTo>
                <a:lnTo>
                  <a:pt x="27" y="214"/>
                </a:lnTo>
                <a:close/>
                <a:moveTo>
                  <a:pt x="93" y="280"/>
                </a:moveTo>
                <a:cubicBezTo>
                  <a:pt x="86" y="280"/>
                  <a:pt x="80" y="286"/>
                  <a:pt x="80" y="294"/>
                </a:cubicBezTo>
                <a:lnTo>
                  <a:pt x="80" y="574"/>
                </a:lnTo>
                <a:cubicBezTo>
                  <a:pt x="80" y="581"/>
                  <a:pt x="86" y="587"/>
                  <a:pt x="93" y="587"/>
                </a:cubicBezTo>
                <a:lnTo>
                  <a:pt x="400" y="587"/>
                </a:lnTo>
                <a:lnTo>
                  <a:pt x="573" y="587"/>
                </a:lnTo>
                <a:cubicBezTo>
                  <a:pt x="581" y="587"/>
                  <a:pt x="587" y="581"/>
                  <a:pt x="587" y="574"/>
                </a:cubicBezTo>
                <a:lnTo>
                  <a:pt x="587" y="294"/>
                </a:lnTo>
                <a:cubicBezTo>
                  <a:pt x="587" y="286"/>
                  <a:pt x="581" y="280"/>
                  <a:pt x="573" y="280"/>
                </a:cubicBezTo>
                <a:lnTo>
                  <a:pt x="93" y="280"/>
                </a:lnTo>
                <a:close/>
                <a:moveTo>
                  <a:pt x="107" y="307"/>
                </a:moveTo>
                <a:lnTo>
                  <a:pt x="200" y="307"/>
                </a:lnTo>
                <a:lnTo>
                  <a:pt x="200" y="374"/>
                </a:lnTo>
                <a:lnTo>
                  <a:pt x="107" y="374"/>
                </a:lnTo>
                <a:lnTo>
                  <a:pt x="107" y="307"/>
                </a:lnTo>
                <a:close/>
                <a:moveTo>
                  <a:pt x="227" y="307"/>
                </a:moveTo>
                <a:lnTo>
                  <a:pt x="320" y="307"/>
                </a:lnTo>
                <a:lnTo>
                  <a:pt x="320" y="374"/>
                </a:lnTo>
                <a:lnTo>
                  <a:pt x="227" y="374"/>
                </a:lnTo>
                <a:lnTo>
                  <a:pt x="227" y="307"/>
                </a:lnTo>
                <a:close/>
                <a:moveTo>
                  <a:pt x="347" y="307"/>
                </a:moveTo>
                <a:lnTo>
                  <a:pt x="440" y="307"/>
                </a:lnTo>
                <a:lnTo>
                  <a:pt x="440" y="374"/>
                </a:lnTo>
                <a:lnTo>
                  <a:pt x="347" y="374"/>
                </a:lnTo>
                <a:lnTo>
                  <a:pt x="347" y="307"/>
                </a:lnTo>
                <a:close/>
                <a:moveTo>
                  <a:pt x="467" y="307"/>
                </a:moveTo>
                <a:lnTo>
                  <a:pt x="560" y="307"/>
                </a:lnTo>
                <a:lnTo>
                  <a:pt x="560" y="374"/>
                </a:lnTo>
                <a:lnTo>
                  <a:pt x="467" y="374"/>
                </a:lnTo>
                <a:lnTo>
                  <a:pt x="467" y="307"/>
                </a:lnTo>
                <a:close/>
                <a:moveTo>
                  <a:pt x="107" y="400"/>
                </a:moveTo>
                <a:lnTo>
                  <a:pt x="200" y="400"/>
                </a:lnTo>
                <a:lnTo>
                  <a:pt x="200" y="467"/>
                </a:lnTo>
                <a:lnTo>
                  <a:pt x="107" y="467"/>
                </a:lnTo>
                <a:lnTo>
                  <a:pt x="107" y="400"/>
                </a:lnTo>
                <a:close/>
                <a:moveTo>
                  <a:pt x="227" y="400"/>
                </a:moveTo>
                <a:lnTo>
                  <a:pt x="320" y="400"/>
                </a:lnTo>
                <a:lnTo>
                  <a:pt x="320" y="467"/>
                </a:lnTo>
                <a:lnTo>
                  <a:pt x="227" y="467"/>
                </a:lnTo>
                <a:lnTo>
                  <a:pt x="227" y="400"/>
                </a:lnTo>
                <a:close/>
                <a:moveTo>
                  <a:pt x="347" y="400"/>
                </a:moveTo>
                <a:lnTo>
                  <a:pt x="440" y="400"/>
                </a:lnTo>
                <a:lnTo>
                  <a:pt x="440" y="467"/>
                </a:lnTo>
                <a:lnTo>
                  <a:pt x="347" y="467"/>
                </a:lnTo>
                <a:lnTo>
                  <a:pt x="347" y="400"/>
                </a:lnTo>
                <a:close/>
                <a:moveTo>
                  <a:pt x="467" y="400"/>
                </a:moveTo>
                <a:lnTo>
                  <a:pt x="560" y="400"/>
                </a:lnTo>
                <a:lnTo>
                  <a:pt x="560" y="467"/>
                </a:lnTo>
                <a:lnTo>
                  <a:pt x="467" y="467"/>
                </a:lnTo>
                <a:lnTo>
                  <a:pt x="467" y="400"/>
                </a:lnTo>
                <a:close/>
                <a:moveTo>
                  <a:pt x="107" y="494"/>
                </a:moveTo>
                <a:lnTo>
                  <a:pt x="200" y="494"/>
                </a:lnTo>
                <a:lnTo>
                  <a:pt x="200" y="560"/>
                </a:lnTo>
                <a:lnTo>
                  <a:pt x="107" y="560"/>
                </a:lnTo>
                <a:lnTo>
                  <a:pt x="107" y="494"/>
                </a:lnTo>
                <a:close/>
                <a:moveTo>
                  <a:pt x="227" y="494"/>
                </a:moveTo>
                <a:lnTo>
                  <a:pt x="320" y="494"/>
                </a:lnTo>
                <a:lnTo>
                  <a:pt x="320" y="560"/>
                </a:lnTo>
                <a:lnTo>
                  <a:pt x="227" y="560"/>
                </a:lnTo>
                <a:lnTo>
                  <a:pt x="227" y="494"/>
                </a:lnTo>
                <a:close/>
                <a:moveTo>
                  <a:pt x="347" y="494"/>
                </a:moveTo>
                <a:lnTo>
                  <a:pt x="440" y="494"/>
                </a:lnTo>
                <a:lnTo>
                  <a:pt x="440" y="560"/>
                </a:lnTo>
                <a:lnTo>
                  <a:pt x="400" y="560"/>
                </a:lnTo>
                <a:lnTo>
                  <a:pt x="347" y="560"/>
                </a:lnTo>
                <a:lnTo>
                  <a:pt x="347" y="494"/>
                </a:lnTo>
                <a:close/>
                <a:moveTo>
                  <a:pt x="467" y="494"/>
                </a:moveTo>
                <a:lnTo>
                  <a:pt x="560" y="494"/>
                </a:lnTo>
                <a:lnTo>
                  <a:pt x="560" y="560"/>
                </a:lnTo>
                <a:lnTo>
                  <a:pt x="467" y="560"/>
                </a:lnTo>
                <a:lnTo>
                  <a:pt x="467" y="49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10051695"/>
      </p:ext>
    </p:extLst>
  </p:cSld>
  <p:clrMapOvr>
    <a:masterClrMapping/>
  </p:clrMapOvr>
</p:sld>
</file>

<file path=ppt/theme/theme1.xml><?xml version="1.0" encoding="utf-8"?>
<a:theme xmlns:a="http://schemas.openxmlformats.org/drawingml/2006/main" name="YouGov Content">
  <a:themeElements>
    <a:clrScheme name="YouGov Colors 2020">
      <a:dk1>
        <a:srgbClr val="000000"/>
      </a:dk1>
      <a:lt1>
        <a:srgbClr val="FFFFFF"/>
      </a:lt1>
      <a:dk2>
        <a:srgbClr val="241D36"/>
      </a:dk2>
      <a:lt2>
        <a:srgbClr val="B3B5B3"/>
      </a:lt2>
      <a:accent1>
        <a:srgbClr val="7C64C3"/>
      </a:accent1>
      <a:accent2>
        <a:srgbClr val="F372A1"/>
      </a:accent2>
      <a:accent3>
        <a:srgbClr val="29CDCA"/>
      </a:accent3>
      <a:accent4>
        <a:srgbClr val="AE61C4"/>
      </a:accent4>
      <a:accent5>
        <a:srgbClr val="FF6352"/>
      </a:accent5>
      <a:accent6>
        <a:srgbClr val="00B7B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solidFill>
              <a:srgbClr val="332C41"/>
            </a:solidFill>
          </a:defRPr>
        </a:defPPr>
      </a:lstStyle>
    </a:txDef>
  </a:objectDefaults>
  <a:extraClrSchemeLst/>
  <a:extLst>
    <a:ext uri="{05A4C25C-085E-4340-85A3-A5531E510DB2}">
      <thm15:themeFamily xmlns:thm15="http://schemas.microsoft.com/office/thememl/2012/main" name="YouGov_PowerPoint_Template_2019_09_16.pptx" id="{883657CB-C8B7-4058-BBAC-C150D0376613}" vid="{C6CA93C2-A70E-4A33-B76F-4FE2E08B727C}"/>
    </a:ext>
  </a:extLst>
</a:theme>
</file>

<file path=ppt/theme/theme2.xml><?xml version="1.0" encoding="utf-8"?>
<a:theme xmlns:a="http://schemas.openxmlformats.org/drawingml/2006/main" name="Office Theme">
  <a:themeElements>
    <a:clrScheme name="YouGov Colors">
      <a:dk1>
        <a:srgbClr val="4D4C4D"/>
      </a:dk1>
      <a:lt1>
        <a:srgbClr val="B4B5B4"/>
      </a:lt1>
      <a:dk2>
        <a:srgbClr val="DA2C2D"/>
      </a:dk2>
      <a:lt2>
        <a:srgbClr val="B3B5B3"/>
      </a:lt2>
      <a:accent1>
        <a:srgbClr val="EC4079"/>
      </a:accent1>
      <a:accent2>
        <a:srgbClr val="9575CD"/>
      </a:accent2>
      <a:accent3>
        <a:srgbClr val="00BFA5"/>
      </a:accent3>
      <a:accent4>
        <a:srgbClr val="FFB74D"/>
      </a:accent4>
      <a:accent5>
        <a:srgbClr val="8797EB"/>
      </a:accent5>
      <a:accent6>
        <a:srgbClr val="B2E279"/>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33a27cc8-9833-4912-afa5-18593707beb4">Diss - Project output - external</Document_x0020_type>
    <Studydesign xmlns="60cd75af-c0cd-4b5d-8876-140bc65b37d7" xsi:nil="true"/>
    <Phase xmlns="33a27cc8-9833-4912-afa5-18593707beb4">Dissemination</Phase>
    <Research_x0020_tool_x0020_descriptor xmlns="33a27cc8-9833-4912-afa5-18593707beb4">N/A</Research_x0020_tool_x0020_descripto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F32730709E244599EA5C28219B728F" ma:contentTypeVersion="14" ma:contentTypeDescription="Create a new document." ma:contentTypeScope="" ma:versionID="65ff4ae2b8498a23337f22201be4f105">
  <xsd:schema xmlns:xsd="http://www.w3.org/2001/XMLSchema" xmlns:xs="http://www.w3.org/2001/XMLSchema" xmlns:p="http://schemas.microsoft.com/office/2006/metadata/properties" xmlns:ns2="33a27cc8-9833-4912-afa5-18593707beb4" xmlns:ns3="bc6a0477-0674-4d74-a27d-0cb9f6180e07" xmlns:ns4="60cd75af-c0cd-4b5d-8876-140bc65b37d7" targetNamespace="http://schemas.microsoft.com/office/2006/metadata/properties" ma:root="true" ma:fieldsID="b2929afab688901fb4e53fa8e9936a41" ns2:_="" ns3:_="" ns4:_="">
    <xsd:import namespace="33a27cc8-9833-4912-afa5-18593707beb4"/>
    <xsd:import namespace="bc6a0477-0674-4d74-a27d-0cb9f6180e07"/>
    <xsd:import namespace="60cd75af-c0cd-4b5d-8876-140bc65b37d7"/>
    <xsd:element name="properties">
      <xsd:complexType>
        <xsd:sequence>
          <xsd:element name="documentManagement">
            <xsd:complexType>
              <xsd:all>
                <xsd:element ref="ns2:MediaServiceMetadata" minOccurs="0"/>
                <xsd:element ref="ns2:MediaServiceFastMetadata" minOccurs="0"/>
                <xsd:element ref="ns2:Phase"/>
                <xsd:element ref="ns2:Document_x0020_type"/>
                <xsd:element ref="ns3:SharedWithUsers" minOccurs="0"/>
                <xsd:element ref="ns3:SharedWithDetails" minOccurs="0"/>
                <xsd:element ref="ns2:Research_x0020_tool_x0020_descriptor"/>
                <xsd:element ref="ns4:MediaServiceAutoKeyPoints" minOccurs="0"/>
                <xsd:element ref="ns4:MediaServiceKeyPoints" minOccurs="0"/>
                <xsd:element ref="ns4:MediaServiceDateTaken" minOccurs="0"/>
                <xsd:element ref="ns4:Studydesig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27cc8-9833-4912-afa5-18593707be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Phase" ma:index="10" ma:displayName="Phase" ma:format="Dropdown" ma:internalName="Phase">
      <xsd:simpleType>
        <xsd:restriction base="dms:Choice">
          <xsd:enumeration value="Project management"/>
          <xsd:enumeration value="Scoping and methods"/>
          <xsd:enumeration value="Evidence"/>
          <xsd:enumeration value="Dissemination"/>
        </xsd:restriction>
      </xsd:simpleType>
    </xsd:element>
    <xsd:element name="Document_x0020_type" ma:index="11" ma:displayName="Doc type" ma:format="Dropdown" ma:internalName="Document_x0020_type">
      <xsd:simpleType>
        <xsd:restriction base="dms:Choice">
          <xsd:enumeration value="PM - Timeline, action plan and project meeting notebook"/>
          <xsd:enumeration value="PM - Communications/engagement - internal"/>
          <xsd:enumeration value="PM - Communications/engagement - external"/>
          <xsd:enumeration value="PM - Consent forms"/>
          <xsd:enumeration value="Scoping - Initiation"/>
          <xsd:enumeration value="Scoping - Project design"/>
          <xsd:enumeration value="Scoping - Literature &amp; background"/>
          <xsd:enumeration value="Evidence - Sampling and scheduling"/>
          <xsd:enumeration value="Evidence - Evidence collection tools"/>
          <xsd:enumeration value="Evidence - Literature"/>
          <xsd:enumeration value="Evidence - Collected data - original"/>
          <xsd:enumeration value="Evidence - Collected data - analysis"/>
          <xsd:enumeration value="Diss - Key findings"/>
          <xsd:enumeration value="Diss - Project output - internal"/>
          <xsd:enumeration value="Diss - Project output - external"/>
        </xsd:restriction>
      </xsd:simpleType>
    </xsd:element>
    <xsd:element name="Research_x0020_tool_x0020_descriptor" ma:index="14" ma:displayName="Collection method" ma:default="N/A" ma:format="Dropdown" ma:internalName="Research_x0020_tool_x0020_descriptor">
      <xsd:simpleType>
        <xsd:restriction base="dms:Choice">
          <xsd:enumeration value="Focus group"/>
          <xsd:enumeration value="Inspection reports"/>
          <xsd:enumeration value="Questionnaire"/>
          <xsd:enumeration value="Telephone interview"/>
          <xsd:enumeration value="Visit"/>
          <xsd:enumeration value="N/A"/>
        </xsd:restriction>
      </xsd:simpleType>
    </xsd:element>
  </xsd:schema>
  <xsd:schema xmlns:xsd="http://www.w3.org/2001/XMLSchema" xmlns:xs="http://www.w3.org/2001/XMLSchema" xmlns:dms="http://schemas.microsoft.com/office/2006/documentManagement/types" xmlns:pc="http://schemas.microsoft.com/office/infopath/2007/PartnerControls" targetNamespace="bc6a0477-0674-4d74-a27d-0cb9f6180e0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cd75af-c0cd-4b5d-8876-140bc65b37d7" elementFormDefault="qualified">
    <xsd:import namespace="http://schemas.microsoft.com/office/2006/documentManagement/types"/>
    <xsd:import namespace="http://schemas.microsoft.com/office/infopath/2007/PartnerControls"/>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udydesign" ma:index="19" nillable="true" ma:displayName="Study design" ma:format="Dropdown" ma:internalName="Studydesig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5"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64DA51-F0FB-4951-8A00-6E7173EC34EA}">
  <ds:schemaRefs>
    <ds:schemaRef ds:uri="http://purl.org/dc/terms/"/>
    <ds:schemaRef ds:uri="33a27cc8-9833-4912-afa5-18593707beb4"/>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2006/metadata/properties"/>
    <ds:schemaRef ds:uri="http://schemas.microsoft.com/office/infopath/2007/PartnerControls"/>
    <ds:schemaRef ds:uri="60cd75af-c0cd-4b5d-8876-140bc65b37d7"/>
    <ds:schemaRef ds:uri="bc6a0477-0674-4d74-a27d-0cb9f6180e07"/>
    <ds:schemaRef ds:uri="http://purl.org/dc/dcmitype/"/>
  </ds:schemaRefs>
</ds:datastoreItem>
</file>

<file path=customXml/itemProps2.xml><?xml version="1.0" encoding="utf-8"?>
<ds:datastoreItem xmlns:ds="http://schemas.openxmlformats.org/officeDocument/2006/customXml" ds:itemID="{59BEB984-AD71-4676-A77F-FCFEA7224D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a27cc8-9833-4912-afa5-18593707beb4"/>
    <ds:schemaRef ds:uri="bc6a0477-0674-4d74-a27d-0cb9f6180e07"/>
    <ds:schemaRef ds:uri="60cd75af-c0cd-4b5d-8876-140bc65b3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C7F7B9-DC4C-4E1A-B6AB-DB11F90F70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11214</TotalTime>
  <Words>17235</Words>
  <Application>Microsoft Office PowerPoint</Application>
  <PresentationFormat>Widescreen</PresentationFormat>
  <Paragraphs>1106</Paragraphs>
  <Slides>84</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84</vt:i4>
      </vt:variant>
    </vt:vector>
  </HeadingPairs>
  <TitlesOfParts>
    <vt:vector size="90" baseType="lpstr">
      <vt:lpstr>Arial</vt:lpstr>
      <vt:lpstr>Calibri</vt:lpstr>
      <vt:lpstr>Raleway</vt:lpstr>
      <vt:lpstr>Segoe UI</vt:lpstr>
      <vt:lpstr>Trebuchet MS</vt:lpstr>
      <vt:lpstr>YouGov Content</vt:lpstr>
      <vt:lpstr>Remote and Digital Learning in Schools </vt:lpstr>
      <vt:lpstr>Report structure</vt:lpstr>
      <vt:lpstr>Background and methodology</vt:lpstr>
      <vt:lpstr>Quantitative methodology </vt:lpstr>
      <vt:lpstr>Qualitative methodology and sample</vt:lpstr>
      <vt:lpstr>Understanding the research in the COVID-19 pandemic timeline</vt:lpstr>
      <vt:lpstr>Contextualising remote learning</vt:lpstr>
      <vt:lpstr>Only a quarter of teachers feel their school prioritised investment in digital learning in the 5 years prior to the pandemic </vt:lpstr>
      <vt:lpstr>There was a range of preparedness in the early stages of remote learning, those with existing online tools adapted the fastest </vt:lpstr>
      <vt:lpstr>Current approach to remote learning has been devised through reflecting on successes since March. Many schools have streamlined their approach and started using Zoom and MS Teams</vt:lpstr>
      <vt:lpstr>More than half of schools are currently offering physical remote learning resources, live video lessons and a blended learning approach </vt:lpstr>
      <vt:lpstr>Nearly half of teachers report their school using Google Suite for Education, a quarter Microsoft 365</vt:lpstr>
      <vt:lpstr>Choosing a remote learning approach is a collaborative and ongoing  process</vt:lpstr>
      <vt:lpstr>Senior leaders are most likely to feel the ease with which a system could be applied was the key factor when choosing a remote learning approach </vt:lpstr>
      <vt:lpstr>Delivering remote learning</vt:lpstr>
      <vt:lpstr>Over three quarters of teachers reported they were spending more than 75% of their teaching time in the classroom</vt:lpstr>
      <vt:lpstr>Most children are connecting to remote learning through a computer </vt:lpstr>
      <vt:lpstr>Half of parents report their child having their own device for remote learning </vt:lpstr>
      <vt:lpstr>Seven in ten children are doing their remote learning in a shared space in their home</vt:lpstr>
      <vt:lpstr>Close to three fifths of parents report feeling confident in supporting their child’s education at home, although this is significantly higher for parents who are working from home full time</vt:lpstr>
      <vt:lpstr>Close to half of senior leaders report that their school offers additional remote learning arrangements for SEND pupils </vt:lpstr>
      <vt:lpstr>Remote learning and its negative effects can disproportionally impact vulnerable students</vt:lpstr>
      <vt:lpstr>Senior leaders are most likely to report that the additional remote learning arrangements tend to be differentiated work tasks </vt:lpstr>
      <vt:lpstr>Nearly three in ten senior leaders state the school is looking at expanding systems for assessment remotely and for remote learning resources </vt:lpstr>
      <vt:lpstr>Eight in ten teachers have been offered training on remote learning. Teachers report that this is only four in ten for parents </vt:lpstr>
      <vt:lpstr>While the majority of teachers report they are confident in teaching through remote methods, close to a third report they are unconfident. Teachers in independent schools are the most likely to report feeling confident</vt:lpstr>
      <vt:lpstr>Teachers need the correct tools and training in order to succeed</vt:lpstr>
      <vt:lpstr>Curriculum alignment</vt:lpstr>
      <vt:lpstr>Although four in five teachers think remote learning has been aligned to the curriculum to an extent, less than half think it was easy to do this and only half think it can be aligned completely</vt:lpstr>
      <vt:lpstr>Generally, teachers in primary or maintained schools are the least likely to think alignment is possible / easy. Those in outstanding schools have had the best experience with curriculum alignment</vt:lpstr>
      <vt:lpstr>Ability to align the curriculum depends on how practical and complex the subject is</vt:lpstr>
      <vt:lpstr>Steps senior leadership have taken to ensure remote learning is aligned with the curriculum*</vt:lpstr>
      <vt:lpstr>65% of teachers do feel that remote learning is applied consistently across year groups. A lower proportion (50%) feel it is applied consistently across subject areas</vt:lpstr>
      <vt:lpstr>Challenges and barriers</vt:lpstr>
      <vt:lpstr>Implementation challenges</vt:lpstr>
      <vt:lpstr>There are tangible challenges for both teachers and students in engaging with remote learning, especially if from deprived and complex backgrounds </vt:lpstr>
      <vt:lpstr>Pupils not completing or engaging with the work are the most cited challenges by teachers. Just over two fifths report that they have faced accessibility issues for pupils with additional needs</vt:lpstr>
      <vt:lpstr>School specific challenges when implementing remote learning</vt:lpstr>
      <vt:lpstr>Two fifths of parents report their child’s focus, motivation and lack of contact with their classmates are a challenge when studying remotely  </vt:lpstr>
      <vt:lpstr>Specific challenges when learning from home</vt:lpstr>
      <vt:lpstr>Primary school pupils tend to face more challenges when it comes to the independence which is required for remote learning</vt:lpstr>
      <vt:lpstr>45% of teachers say their workload has increased greatly since remote learning was implemented </vt:lpstr>
      <vt:lpstr>Remote learning has had a significant impact on many teachers time and job satisfaction; they are looking forward to more f2f teaching  </vt:lpstr>
      <vt:lpstr>Challenges in delivering a high quality education</vt:lpstr>
      <vt:lpstr>Six in ten teachers feel their remote learning solution is offering high quality education, but there are differences by Ofsted rating </vt:lpstr>
      <vt:lpstr>78% of teachers feel that the quality of work produced using remote learning methods is worse than that produced in the classroom</vt:lpstr>
      <vt:lpstr>Eight in ten (80%) teachers feel that pupils are not progressing at the expected rate using remote learning methods</vt:lpstr>
      <vt:lpstr>Six in ten parents feel that their child is engaged to some extent with learning remotely, however when compared to classroom learning more than half feel they are less engaged than they are in the classroom </vt:lpstr>
      <vt:lpstr>Parents are most likely to say that remote learning has had a negative impact upon their child's motivation to learn (44%) and their academic progress (44%) – with confidence mostly unchanged (42%)</vt:lpstr>
      <vt:lpstr>Parents are fairly evenly split as to whether it has been easy (47%) or difficult (53%) to motivate their child to learn remotely</vt:lpstr>
      <vt:lpstr>Pupil engagement</vt:lpstr>
      <vt:lpstr>The majority of teachers report pupils are less engaged with remote learning compared with classroom learning, with significant differences between independent and state schools</vt:lpstr>
      <vt:lpstr>Parents and teachers are working together and two thirds of teachers report parents have been supportive in engaging their children in learning</vt:lpstr>
      <vt:lpstr>Engagement is largely monitored through keeping logs of tasks handed in, with secondary schools significantly more likely to use assessments and Q&amp;A sessions</vt:lpstr>
      <vt:lpstr>While assessment for learning is cited by the majority of teachers, secondary school teachers are significantly more likely to use any of the methods to track progress</vt:lpstr>
      <vt:lpstr>Checking progress remotely is felt to be inaccurate, leading teachers to be concerned about long term learning loss</vt:lpstr>
      <vt:lpstr>Just under four fifths of teachers report providing feedback on work, and contacting pupils who are learning remotely at least weekly</vt:lpstr>
      <vt:lpstr>Just over a half of parents report that teachers have been in contact about their children’s schoolwork weekly, while a little more than a third say they have contacted them about their wellbeing in this time</vt:lpstr>
      <vt:lpstr>When schools have consulted with parents about remote education, this is most commonly to check if they have the right equipment or technology</vt:lpstr>
      <vt:lpstr>Most commonly, parents report schools have kept in touch through email</vt:lpstr>
      <vt:lpstr>Positives and improvement</vt:lpstr>
      <vt:lpstr>Four in ten (41%) parents do feel that schools remote learning solutions have improved since the March lockdown</vt:lpstr>
      <vt:lpstr>Parents are most likely to report having received guidance on how to help their child participate in remote learning. Primary school parents are most likely to report having enough guidance</vt:lpstr>
      <vt:lpstr>Over half of parents report that this contact is effective, although nearly a third rate it as ineffective</vt:lpstr>
      <vt:lpstr>One fifth of parents report that schools have asked for feedback on remote education from pupils, with secondary schools being significantly more likely to do so than primary schools</vt:lpstr>
      <vt:lpstr>By comparison, just over a quarter of parents report schools have  asked for feedback from them, with primary and secondary schools seeing similar levels of contact</vt:lpstr>
      <vt:lpstr>Schools are most likely to have made adaptations to their remote education offering as a result of parent feedback, with over half of parents reporting these changes as effective</vt:lpstr>
      <vt:lpstr>Four in ten teachers report that they would like to see guidance or additional training sessions on remote learning for pupils with SEND</vt:lpstr>
      <vt:lpstr>A third of parents (34%) see spending more time with their children as a benefit of remote learning. Three in ten (30%) also feel that they have a better understanding of what their child is learning</vt:lpstr>
      <vt:lpstr>What have been the advantages of remote learning for teachers?</vt:lpstr>
      <vt:lpstr>Remote learning could play an important role in the future as it allows pupils to learn independently </vt:lpstr>
      <vt:lpstr>Final thoughts </vt:lpstr>
      <vt:lpstr>Key takeaways (1) </vt:lpstr>
      <vt:lpstr>Key takeaways (2) </vt:lpstr>
      <vt:lpstr>Key takeaways (3) </vt:lpstr>
      <vt:lpstr>Success with remote learning is dependent on the student, parent and teacher being provided with effective training and access to the tech</vt:lpstr>
      <vt:lpstr>Annex: Teacher case studies </vt:lpstr>
      <vt:lpstr>Remote learning approach </vt:lpstr>
      <vt:lpstr> First lockdown (March 2020) Multiple methods of teaching were trialled during the first lockdown, including emails to parents, contacting students via parents’ Facebook, and using the school website Anticipation of lockdown led the school to provide students with log-ins for online learning platforms early  September onwards By September, more planning was put into online learning, with lessons learnt from the previous lockdown and what worked well for other schools Zoom was seen as an effective and cheaper option; live lessons improved engagement</vt:lpstr>
      <vt:lpstr>Secondary school teacher</vt:lpstr>
      <vt:lpstr>Secondary school teacher</vt:lpstr>
      <vt:lpstr>Remote learning approach </vt:lpstr>
      <vt:lpstr>Remote learning approach </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for client deliverables on two lines</dc:title>
  <dc:creator>Maeve Tierney</dc:creator>
  <cp:lastModifiedBy>Emily Da Costa</cp:lastModifiedBy>
  <cp:revision>249</cp:revision>
  <dcterms:created xsi:type="dcterms:W3CDTF">2020-12-11T14:43:35Z</dcterms:created>
  <dcterms:modified xsi:type="dcterms:W3CDTF">2021-02-24T10:26:56Z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0x01010045F32730709E244599EA5C28219B728F</vt:lpwstr>
  </property>
</Properties>
</file>