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0" r:id="rId1"/>
    <p:sldMasterId id="2147483671" r:id="rId2"/>
  </p:sldMasterIdLst>
  <p:notesMasterIdLst>
    <p:notesMasterId r:id="rId10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60" r:id="rId86"/>
    <p:sldId id="361" r:id="rId87"/>
    <p:sldId id="362" r:id="rId88"/>
    <p:sldId id="363" r:id="rId89"/>
    <p:sldId id="364" r:id="rId90"/>
    <p:sldId id="365" r:id="rId91"/>
    <p:sldId id="366" r:id="rId92"/>
    <p:sldId id="367" r:id="rId93"/>
    <p:sldId id="368" r:id="rId94"/>
    <p:sldId id="369" r:id="rId95"/>
    <p:sldId id="370" r:id="rId96"/>
    <p:sldId id="371" r:id="rId97"/>
    <p:sldId id="372" r:id="rId98"/>
    <p:sldId id="373" r:id="rId99"/>
    <p:sldId id="374" r:id="rId100"/>
    <p:sldId id="375" r:id="rId101"/>
  </p:sldIdLst>
  <p:sldSz cx="9144000" cy="5143500" type="screen16x9"/>
  <p:notesSz cx="6858000" cy="9144000"/>
  <p:embeddedFontLst>
    <p:embeddedFont>
      <p:font typeface="Roboto" panose="020B0604020202020204" charset="0"/>
      <p:regular r:id="rId103"/>
      <p:bold r:id="rId104"/>
      <p:italic r:id="rId105"/>
      <p:boldItalic r:id="rId10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7579DD3-7DBC-4047-8162-569021D91524}">
  <a:tblStyle styleId="{97579DD3-7DBC-4047-8162-569021D91524}"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A903D920-E8E4-485F-81DB-78EFD2D85C31}"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54" y="198"/>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presProps" Target="presProps.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notesMaster" Target="notesMasters/notesMaster1.xml"/><Relationship Id="rId110"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font" Target="fonts/font3.fntdata"/><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font" Target="fonts/font1.fntdata"/><Relationship Id="rId108"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font" Target="fonts/font4.fntdata"/><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theme" Target="theme/theme1.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font" Target="fonts/font2.fntdata"/><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3" name="Google Shape;17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8b0d238dd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8b0d238dd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8" name="Google Shape;18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4" name="Google Shape;19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Google Shape;201;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7" name="Google Shape;207;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4" name="Google Shape;21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7" name="Google Shape;227;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3" name="Google Shape;233;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8c0d5c694b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2" name="Google Shape;242;g8c0d5c694b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8c68f96da7_2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1" name="Google Shape;251;g8c68f96da7_2_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8664b35e31_4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0" name="Google Shape;260;g8664b35e31_4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8664b35e31_4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9" name="Google Shape;269;g8664b35e31_4_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8664b35e31_4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8" name="Google Shape;278;g8664b35e31_4_1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8664b35e31_4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7" name="Google Shape;287;g8664b35e31_4_1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8c0d5c694b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6" name="Google Shape;296;g8c0d5c694b_0_2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8664b35e31_4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5" name="Google Shape;305;g8664b35e31_4_1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8664b35e31_4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4" name="Google Shape;314;g8664b35e31_4_16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8664b35e31_4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3" name="Google Shape;323;g8664b35e31_4_17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2" name="Google Shape;332;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1" name="Google Shape;341;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7" name="Google Shape;347;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6" name="Google Shape;356;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5" name="Google Shape;365;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1" name="Google Shape;371;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8c360e55fe_1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0" name="Google Shape;380;g8c360e55fe_1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8c8e7c5423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9" name="Google Shape;389;g8c8e7c5423_1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8" name="Google Shape;398;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4" name="Google Shape;404;p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8d9b871a7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3" name="Google Shape;413;g8d9b871a7e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2" name="Google Shape;422;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1" name="Google Shape;431;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0" name="Google Shape;440;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9" name="Google Shape;449;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8" name="Google Shape;458;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5" name="Google Shape;465;p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8c0d5c694b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1" name="Google Shape;471;g8c0d5c694b_0_1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9e4ab7904f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1" name="Google Shape;481;g9e4ab7904f_0_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9e4ab7904f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0" name="Google Shape;490;g9e4ab7904f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9e4ab7904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9" name="Google Shape;499;g9e4ab7904f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g9e4ab7904f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8" name="Google Shape;508;g9e4ab7904f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9e4ab7904f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7" name="Google Shape;517;g9e4ab7904f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Google Shape;525;g9e4ab7904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6" name="Google Shape;526;g9e4ab7904f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9e4ab7904f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5" name="Google Shape;535;g9e4ab7904f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9e4ab7904f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4" name="Google Shape;544;g9e4ab7904f_0_10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9e4ab7904f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3" name="Google Shape;553;g9e4ab7904f_0_1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9e4ab7904f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2" name="Google Shape;562;g9e4ab7904f_0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9e4ab7904f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1" name="Google Shape;571;g9e4ab7904f_0_1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g9e4ab7904f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0" name="Google Shape;580;g9e4ab7904f_0_1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53b234192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9" name="Google Shape;589;g53b234192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9e4ab7904f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8" name="Google Shape;598;g9e4ab7904f_0_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p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7" name="Google Shape;607;p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g8664b35e31_4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3" name="Google Shape;613;g8664b35e31_4_2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g8c68f96da7_2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3" name="Google Shape;623;g8c68f96da7_2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1"/>
        <p:cNvGrpSpPr/>
        <p:nvPr/>
      </p:nvGrpSpPr>
      <p:grpSpPr>
        <a:xfrm>
          <a:off x="0" y="0"/>
          <a:ext cx="0" cy="0"/>
          <a:chOff x="0" y="0"/>
          <a:chExt cx="0" cy="0"/>
        </a:xfrm>
      </p:grpSpPr>
      <p:sp>
        <p:nvSpPr>
          <p:cNvPr id="632" name="Google Shape;632;g8664b35e31_4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3" name="Google Shape;633;g8664b35e31_4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9e4ab7904f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3" name="Google Shape;643;g9e4ab7904f_0_1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9e4ab7904f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3" name="Google Shape;653;g9e4ab7904f_0_1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g9e4ab7904f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3" name="Google Shape;663;g9e4ab7904f_0_1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g8664b35e31_4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3" name="Google Shape;673;g8664b35e31_4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g9e4ab7904f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3" name="Google Shape;683;g9e4ab7904f_0_1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8dc76b9c0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9" name="Google Shape;689;g8dc76b9c00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p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8" name="Google Shape;698;p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8c68f96da7_2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7" name="Google Shape;707;g8c68f96da7_2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g8664b35e31_4_3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6" name="Google Shape;716;g8664b35e31_4_3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g8c94c811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5" name="Google Shape;725;g8c94c8119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g8664b35e31_4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4" name="Google Shape;734;g8664b35e31_4_3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1"/>
        <p:cNvGrpSpPr/>
        <p:nvPr/>
      </p:nvGrpSpPr>
      <p:grpSpPr>
        <a:xfrm>
          <a:off x="0" y="0"/>
          <a:ext cx="0" cy="0"/>
          <a:chOff x="0" y="0"/>
          <a:chExt cx="0" cy="0"/>
        </a:xfrm>
      </p:grpSpPr>
      <p:sp>
        <p:nvSpPr>
          <p:cNvPr id="742" name="Google Shape;742;g8664b35e31_4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3" name="Google Shape;743;g8664b35e31_4_3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8664b35e31_4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8664b35e31_4_3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664b35e31_4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g8664b35e31_4_3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g8dc76b9c00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1" name="Google Shape;761;g8dc76b9c00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p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0" name="Google Shape;770;p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Google Shape;775;p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6" name="Google Shape;776;p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p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4" name="Google Shape;784;p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8664b35e31_4_3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g8664b35e31_4_3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rgbClr val="000000"/>
              </a:buClr>
              <a:buSzPts val="2800"/>
              <a:buNone/>
              <a:defRPr sz="2800">
                <a:solidFill>
                  <a:srgbClr val="000000"/>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rgbClr val="000000"/>
              </a:buClr>
              <a:buSzPts val="1800"/>
              <a:buNone/>
              <a:defRPr>
                <a:solidFill>
                  <a:srgbClr val="000000"/>
                </a:solidFill>
              </a:defRPr>
            </a:lvl1pPr>
          </a:lstStyle>
          <a:p>
            <a:endParaRPr/>
          </a:p>
        </p:txBody>
      </p:sp>
      <p:sp>
        <p:nvSpPr>
          <p:cNvPr id="47" name="Google Shape;47;p1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56" name="Google Shape;56;p14"/>
          <p:cNvSpPr txBox="1">
            <a:spLocks noGrp="1"/>
          </p:cNvSpPr>
          <p:nvPr>
            <p:ph type="sldNum" idx="12"/>
          </p:nvPr>
        </p:nvSpPr>
        <p:spPr>
          <a:xfrm>
            <a:off x="8595300" y="47503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59" name="Google Shape;59;p15"/>
          <p:cNvSpPr txBox="1">
            <a:spLocks noGrp="1"/>
          </p:cNvSpPr>
          <p:nvPr>
            <p:ph type="body" idx="1"/>
          </p:nvPr>
        </p:nvSpPr>
        <p:spPr>
          <a:xfrm>
            <a:off x="311700" y="1035600"/>
            <a:ext cx="6030600" cy="37713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60" name="Google Shape;60;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2"/>
        <p:cNvGrpSpPr/>
        <p:nvPr/>
      </p:nvGrpSpPr>
      <p:grpSpPr>
        <a:xfrm>
          <a:off x="0" y="0"/>
          <a:ext cx="0" cy="0"/>
          <a:chOff x="0" y="0"/>
          <a:chExt cx="0" cy="0"/>
        </a:xfrm>
      </p:grpSpPr>
      <p:sp>
        <p:nvSpPr>
          <p:cNvPr id="63" name="Google Shape;63;p1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64" name="Google Shape;64;p1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65" name="Google Shape;65;p16"/>
          <p:cNvSpPr txBox="1">
            <a:spLocks noGrp="1"/>
          </p:cNvSpPr>
          <p:nvPr>
            <p:ph type="sldNum" idx="12"/>
          </p:nvPr>
        </p:nvSpPr>
        <p:spPr>
          <a:xfrm>
            <a:off x="8595300" y="4738328"/>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595300" y="4746634"/>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solidFill>
                  <a:schemeClr val="tx1"/>
                </a:solidFill>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5" name="Google Shape;15;p3"/>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7" name="Google Shape;17;p3"/>
          <p:cNvSpPr txBox="1">
            <a:spLocks noGrp="1"/>
          </p:cNvSpPr>
          <p:nvPr>
            <p:ph type="sldNum" idx="12"/>
          </p:nvPr>
        </p:nvSpPr>
        <p:spPr>
          <a:xfrm>
            <a:off x="8595300" y="4733974"/>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89" name="Google Shape;89;p2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92" name="Google Shape;92;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Clr>
                <a:schemeClr val="accent1"/>
              </a:buClr>
              <a:buSzPts val="1800"/>
              <a:buChar char="●"/>
              <a:defRPr>
                <a:solidFill>
                  <a:srgbClr val="000000"/>
                </a:solidFill>
              </a:defRPr>
            </a:lvl1pPr>
            <a:lvl2pPr marL="914400" lvl="1" indent="-317500" algn="l">
              <a:lnSpc>
                <a:spcPct val="115000"/>
              </a:lnSpc>
              <a:spcBef>
                <a:spcPts val="1600"/>
              </a:spcBef>
              <a:spcAft>
                <a:spcPts val="0"/>
              </a:spcAft>
              <a:buClr>
                <a:srgbClr val="000000"/>
              </a:buClr>
              <a:buSzPts val="1400"/>
              <a:buChar char="○"/>
              <a:defRPr>
                <a:solidFill>
                  <a:srgbClr val="000000"/>
                </a:solidFill>
              </a:defRPr>
            </a:lvl2pPr>
            <a:lvl3pPr marL="1371600" lvl="2" indent="-317500" algn="l">
              <a:lnSpc>
                <a:spcPct val="115000"/>
              </a:lnSpc>
              <a:spcBef>
                <a:spcPts val="1600"/>
              </a:spcBef>
              <a:spcAft>
                <a:spcPts val="0"/>
              </a:spcAft>
              <a:buClr>
                <a:srgbClr val="000000"/>
              </a:buClr>
              <a:buSzPts val="1400"/>
              <a:buChar char="■"/>
              <a:defRPr>
                <a:solidFill>
                  <a:srgbClr val="000000"/>
                </a:solidFill>
              </a:defRPr>
            </a:lvl3pPr>
            <a:lvl4pPr marL="1828800" lvl="3" indent="-317500" algn="l">
              <a:lnSpc>
                <a:spcPct val="115000"/>
              </a:lnSpc>
              <a:spcBef>
                <a:spcPts val="1600"/>
              </a:spcBef>
              <a:spcAft>
                <a:spcPts val="0"/>
              </a:spcAft>
              <a:buClr>
                <a:srgbClr val="000000"/>
              </a:buClr>
              <a:buSzPts val="1400"/>
              <a:buChar char="●"/>
              <a:defRPr>
                <a:solidFill>
                  <a:srgbClr val="000000"/>
                </a:solidFill>
              </a:defRPr>
            </a:lvl4pPr>
            <a:lvl5pPr marL="2286000" lvl="4" indent="-317500" algn="l">
              <a:lnSpc>
                <a:spcPct val="115000"/>
              </a:lnSpc>
              <a:spcBef>
                <a:spcPts val="1600"/>
              </a:spcBef>
              <a:spcAft>
                <a:spcPts val="0"/>
              </a:spcAft>
              <a:buClr>
                <a:srgbClr val="000000"/>
              </a:buClr>
              <a:buSzPts val="1400"/>
              <a:buChar char="○"/>
              <a:defRPr>
                <a:solidFill>
                  <a:srgbClr val="000000"/>
                </a:solidFill>
              </a:defRPr>
            </a:lvl5pPr>
            <a:lvl6pPr marL="2743200" lvl="5" indent="-317500" algn="l">
              <a:lnSpc>
                <a:spcPct val="115000"/>
              </a:lnSpc>
              <a:spcBef>
                <a:spcPts val="1600"/>
              </a:spcBef>
              <a:spcAft>
                <a:spcPts val="0"/>
              </a:spcAft>
              <a:buClr>
                <a:srgbClr val="000000"/>
              </a:buClr>
              <a:buSzPts val="1400"/>
              <a:buChar char="■"/>
              <a:defRPr>
                <a:solidFill>
                  <a:srgbClr val="000000"/>
                </a:solidFill>
              </a:defRPr>
            </a:lvl6pPr>
            <a:lvl7pPr marL="3200400" lvl="6" indent="-317500" algn="l">
              <a:lnSpc>
                <a:spcPct val="115000"/>
              </a:lnSpc>
              <a:spcBef>
                <a:spcPts val="1600"/>
              </a:spcBef>
              <a:spcAft>
                <a:spcPts val="0"/>
              </a:spcAft>
              <a:buClr>
                <a:srgbClr val="000000"/>
              </a:buClr>
              <a:buSzPts val="1400"/>
              <a:buChar char="●"/>
              <a:defRPr>
                <a:solidFill>
                  <a:srgbClr val="000000"/>
                </a:solidFill>
              </a:defRPr>
            </a:lvl7pPr>
            <a:lvl8pPr marL="3657600" lvl="7" indent="-317500" algn="l">
              <a:lnSpc>
                <a:spcPct val="115000"/>
              </a:lnSpc>
              <a:spcBef>
                <a:spcPts val="1600"/>
              </a:spcBef>
              <a:spcAft>
                <a:spcPts val="0"/>
              </a:spcAft>
              <a:buClr>
                <a:srgbClr val="000000"/>
              </a:buClr>
              <a:buSzPts val="1400"/>
              <a:buChar char="○"/>
              <a:defRPr>
                <a:solidFill>
                  <a:srgbClr val="000000"/>
                </a:solidFill>
              </a:defRPr>
            </a:lvl8pPr>
            <a:lvl9pPr marL="4114800" lvl="8" indent="-317500" algn="l">
              <a:lnSpc>
                <a:spcPct val="115000"/>
              </a:lnSpc>
              <a:spcBef>
                <a:spcPts val="1600"/>
              </a:spcBef>
              <a:spcAft>
                <a:spcPts val="1600"/>
              </a:spcAft>
              <a:buClr>
                <a:srgbClr val="000000"/>
              </a:buClr>
              <a:buSzPts val="1400"/>
              <a:buChar char="■"/>
              <a:defRPr>
                <a:solidFill>
                  <a:srgbClr val="000000"/>
                </a:solidFill>
              </a:defRPr>
            </a:lvl9pPr>
          </a:lstStyle>
          <a:p>
            <a:endParaRPr dirty="0"/>
          </a:p>
        </p:txBody>
      </p:sp>
      <p:sp>
        <p:nvSpPr>
          <p:cNvPr id="24" name="Google Shape;24;p5"/>
          <p:cNvSpPr txBox="1">
            <a:spLocks noGrp="1"/>
          </p:cNvSpPr>
          <p:nvPr>
            <p:ph type="sldNum" idx="12"/>
          </p:nvPr>
        </p:nvSpPr>
        <p:spPr>
          <a:xfrm>
            <a:off x="8595300" y="475325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rgbClr val="073763"/>
              </a:buClr>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Clr>
                <a:schemeClr val="accent1"/>
              </a:buClr>
              <a:buSzPts val="1800"/>
              <a:buChar char="●"/>
              <a:defRPr>
                <a:solidFill>
                  <a:srgbClr val="000000"/>
                </a:solidFill>
              </a:defRPr>
            </a:lvl1pPr>
            <a:lvl2pPr marL="914400" lvl="1" indent="-317500" algn="ctr">
              <a:lnSpc>
                <a:spcPct val="115000"/>
              </a:lnSpc>
              <a:spcBef>
                <a:spcPts val="1600"/>
              </a:spcBef>
              <a:spcAft>
                <a:spcPts val="0"/>
              </a:spcAft>
              <a:buClr>
                <a:srgbClr val="000000"/>
              </a:buClr>
              <a:buSzPts val="1400"/>
              <a:buChar char="○"/>
              <a:defRPr>
                <a:solidFill>
                  <a:srgbClr val="000000"/>
                </a:solidFill>
              </a:defRPr>
            </a:lvl2pPr>
            <a:lvl3pPr marL="1371600" lvl="2" indent="-317500" algn="ctr">
              <a:lnSpc>
                <a:spcPct val="115000"/>
              </a:lnSpc>
              <a:spcBef>
                <a:spcPts val="1600"/>
              </a:spcBef>
              <a:spcAft>
                <a:spcPts val="0"/>
              </a:spcAft>
              <a:buClr>
                <a:srgbClr val="000000"/>
              </a:buClr>
              <a:buSzPts val="1400"/>
              <a:buChar char="■"/>
              <a:defRPr>
                <a:solidFill>
                  <a:srgbClr val="000000"/>
                </a:solidFill>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28" name="Google Shape;28;p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31" name="Google Shape;31;p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34" name="Google Shape;34;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35" name="Google Shape;35;p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8" name="Google Shape;38;p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2" name="Google Shape;42;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4" name="Google Shape;44;p10"/>
          <p:cNvSpPr txBox="1">
            <a:spLocks noGrp="1"/>
          </p:cNvSpPr>
          <p:nvPr>
            <p:ph type="sldNum" idx="12"/>
          </p:nvPr>
        </p:nvSpPr>
        <p:spPr>
          <a:xfrm>
            <a:off x="8595300" y="474965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hyperlink" Target="https://www.nhs.uk/conditions/dehydration/" TargetMode="External"/><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hyperlink" Target="https://www.nhs.uk/live-well/healthy-weight/understanding-calories/" TargetMode="External"/><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hyperlink" Target="https://www.gov.uk/government/publications/the-eatwell-guide"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hyperlink" Target="https://www.nhs.uk/conditions/type-2-diabetes/" TargetMode="External"/><Relationship Id="rId2" Type="http://schemas.openxmlformats.org/officeDocument/2006/relationships/notesSlide" Target="../notesSlides/notesSlide43.xml"/><Relationship Id="rId1" Type="http://schemas.openxmlformats.org/officeDocument/2006/relationships/slideLayout" Target="../slideLayouts/slideLayout13.xml"/><Relationship Id="rId5" Type="http://schemas.openxmlformats.org/officeDocument/2006/relationships/hyperlink" Target="https://www.nhs.uk/conditions/malnutrition/" TargetMode="External"/><Relationship Id="rId4" Type="http://schemas.openxmlformats.org/officeDocument/2006/relationships/hyperlink" Target="https://www.nhs.uk/live-well/healthy-weight/"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hyperlink" Target="https://www.nhs.uk/live-well/alcohol-support/the-risks-of-drinking-too-much/" TargetMode="External"/><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hyperlink" Target="https://www.nhs.uk/live-well/eat-well/starchy-foods-and-carbohydrates/" TargetMode="External"/><Relationship Id="rId7" Type="http://schemas.openxmlformats.org/officeDocument/2006/relationships/hyperlink" Target="https://www.nhs.uk/live-well/eat-well/how-to-get-more-fibre-into-your-diet/" TargetMode="External"/><Relationship Id="rId2" Type="http://schemas.openxmlformats.org/officeDocument/2006/relationships/notesSlide" Target="../notesSlides/notesSlide48.xml"/><Relationship Id="rId1" Type="http://schemas.openxmlformats.org/officeDocument/2006/relationships/slideLayout" Target="../slideLayouts/slideLayout13.xml"/><Relationship Id="rId6" Type="http://schemas.openxmlformats.org/officeDocument/2006/relationships/hyperlink" Target="https://www.nhs.uk/conditions/vitamins-and-minerals/" TargetMode="External"/><Relationship Id="rId5" Type="http://schemas.openxmlformats.org/officeDocument/2006/relationships/hyperlink" Target="https://www.nhs.uk/live-well/eat-well/different-fats-nutrition/" TargetMode="External"/><Relationship Id="rId4" Type="http://schemas.openxmlformats.org/officeDocument/2006/relationships/hyperlink" Target="https://www.nhs.uk/live-well/eat-well/"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food-teaching-in-primary-schools-knowledge-and-skills-framewor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gov.uk/government/publications/national-curriculum-in-england-science-programmes-of-study/national-curriculum-in-england-science-programmes-of-study" TargetMode="External"/><Relationship Id="rId5" Type="http://schemas.openxmlformats.org/officeDocument/2006/relationships/hyperlink" Target="https://www.gov.uk/government/publications/national-curriculum-in-england-design-and-technology-programmes-of-study/national-curriculum-in-england-design-and-technology-programmes-of-study#cooking-and-nutrition" TargetMode="External"/><Relationship Id="rId4" Type="http://schemas.openxmlformats.org/officeDocument/2006/relationships/hyperlink" Target="https://www.gov.uk/government/publications/food-teaching-in-secondary-schools-knowledge-and-skills-framework" TargetMode="Externa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hyperlink" Target="https://www.nhs.uk/conditions/dehydration/" TargetMode="External"/><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the-eatwell-guid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gov.uk/government/publications/standards-for-school-food-in-england"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www.nhs.uk/live-well/healthy-weight/understanding-calories/" TargetMode="External"/><Relationship Id="rId7" Type="http://schemas.openxmlformats.org/officeDocument/2006/relationships/hyperlink" Target="https://www.nhs.uk/live-well/eat-well/salt-nutrition/" TargetMode="External"/><Relationship Id="rId2" Type="http://schemas.openxmlformats.org/officeDocument/2006/relationships/notesSlide" Target="../notesSlides/notesSlide70.xml"/><Relationship Id="rId1" Type="http://schemas.openxmlformats.org/officeDocument/2006/relationships/slideLayout" Target="../slideLayouts/slideLayout13.xml"/><Relationship Id="rId6" Type="http://schemas.openxmlformats.org/officeDocument/2006/relationships/hyperlink" Target="https://www.nhs.uk/live-well/eat-well/how-does-sugar-in-our-diet-affect-our-health/" TargetMode="External"/><Relationship Id="rId5" Type="http://schemas.openxmlformats.org/officeDocument/2006/relationships/hyperlink" Target="https://www.nhs.uk/live-well/eat-well/eat-less-saturated-fat/" TargetMode="External"/><Relationship Id="rId4" Type="http://schemas.openxmlformats.org/officeDocument/2006/relationships/hyperlink" Target="https://www.nhs.uk/live-well/eat-well/different-fats-nutrition/" TargetMode="Externa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3" Type="http://schemas.openxmlformats.org/officeDocument/2006/relationships/hyperlink" Target="https://www.nhs.uk/conditions/high-blood-pressure-hypertension/" TargetMode="External"/><Relationship Id="rId2" Type="http://schemas.openxmlformats.org/officeDocument/2006/relationships/notesSlide" Target="../notesSlides/notesSlide74.xml"/><Relationship Id="rId1" Type="http://schemas.openxmlformats.org/officeDocument/2006/relationships/slideLayout" Target="../slideLayouts/slideLayout13.xml"/><Relationship Id="rId5" Type="http://schemas.openxmlformats.org/officeDocument/2006/relationships/hyperlink" Target="https://www.nhs.uk/conditions/stroke/" TargetMode="External"/><Relationship Id="rId4" Type="http://schemas.openxmlformats.org/officeDocument/2006/relationships/hyperlink" Target="https://www.nhs.uk/conditions/coronary-heart-disease/" TargetMode="Externa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3" Type="http://schemas.openxmlformats.org/officeDocument/2006/relationships/hyperlink" Target="https://www.nhs.uk/conditions/high-cholesterol/" TargetMode="External"/><Relationship Id="rId2" Type="http://schemas.openxmlformats.org/officeDocument/2006/relationships/notesSlide" Target="../notesSlides/notesSlide76.xml"/><Relationship Id="rId1" Type="http://schemas.openxmlformats.org/officeDocument/2006/relationships/slideLayout" Target="../slideLayouts/slideLayout13.xml"/><Relationship Id="rId5" Type="http://schemas.openxmlformats.org/officeDocument/2006/relationships/hyperlink" Target="https://www.nhs.uk/conditions/stroke/" TargetMode="External"/><Relationship Id="rId4" Type="http://schemas.openxmlformats.org/officeDocument/2006/relationships/hyperlink" Target="https://www.nhs.uk/conditions/coronary-heart-disease/" TargetMode="External"/></Relationships>
</file>

<file path=ppt/slides/_rels/slide77.xml.rels><?xml version="1.0" encoding="UTF-8" standalone="yes"?>
<Relationships xmlns="http://schemas.openxmlformats.org/package/2006/relationships"><Relationship Id="rId3" Type="http://schemas.openxmlformats.org/officeDocument/2006/relationships/hyperlink" Target="https://www.nhs.uk/conditions/obesity/" TargetMode="External"/><Relationship Id="rId7" Type="http://schemas.openxmlformats.org/officeDocument/2006/relationships/hyperlink" Target="https://www.nhs.uk/conditions/kidney-cancer/" TargetMode="External"/><Relationship Id="rId2" Type="http://schemas.openxmlformats.org/officeDocument/2006/relationships/notesSlide" Target="../notesSlides/notesSlide77.xml"/><Relationship Id="rId1" Type="http://schemas.openxmlformats.org/officeDocument/2006/relationships/slideLayout" Target="../slideLayouts/slideLayout13.xml"/><Relationship Id="rId6" Type="http://schemas.openxmlformats.org/officeDocument/2006/relationships/hyperlink" Target="https://www.nhs.uk/conditions/liver-cancer/" TargetMode="External"/><Relationship Id="rId5" Type="http://schemas.openxmlformats.org/officeDocument/2006/relationships/hyperlink" Target="https://www.nhs.uk/conditions/oesophageal-cancer/" TargetMode="External"/><Relationship Id="rId4" Type="http://schemas.openxmlformats.org/officeDocument/2006/relationships/hyperlink" Target="https://www.nhs.uk/conditions/type-2-diabetes/"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s://www.nhs.uk/conditions/tooth-decay/" TargetMode="External"/><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3" Type="http://schemas.openxmlformats.org/officeDocument/2006/relationships/hyperlink" Target="https://www.nhs.uk/conditions/bowel-cancer/" TargetMode="External"/><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194850" y="1640575"/>
            <a:ext cx="87543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600" dirty="0">
                <a:solidFill>
                  <a:schemeClr val="accent1"/>
                </a:solidFill>
              </a:rPr>
              <a:t>Teaching about </a:t>
            </a:r>
            <a:r>
              <a:rPr lang="en-GB" sz="3600" b="1" dirty="0">
                <a:solidFill>
                  <a:schemeClr val="accent1"/>
                </a:solidFill>
              </a:rPr>
              <a:t>healthy eating</a:t>
            </a:r>
            <a:endParaRPr sz="3600" b="1" dirty="0">
              <a:solidFill>
                <a:schemeClr val="accent1"/>
              </a:solidFill>
            </a:endParaRPr>
          </a:p>
        </p:txBody>
      </p:sp>
      <p:sp>
        <p:nvSpPr>
          <p:cNvPr id="100" name="Google Shape;100;p25"/>
          <p:cNvSpPr txBox="1">
            <a:spLocks noGrp="1"/>
          </p:cNvSpPr>
          <p:nvPr>
            <p:ph type="subTitle" idx="1"/>
          </p:nvPr>
        </p:nvSpPr>
        <p:spPr>
          <a:xfrm>
            <a:off x="6878097" y="4497250"/>
            <a:ext cx="2005353" cy="498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1"/>
                </a:solidFill>
              </a:rPr>
              <a:t>November 2020</a:t>
            </a:r>
            <a:endParaRPr sz="2000" dirty="0">
              <a:solidFill>
                <a:schemeClr val="accent1"/>
              </a:solidFill>
            </a:endParaRPr>
          </a:p>
        </p:txBody>
      </p:sp>
      <p:sp>
        <p:nvSpPr>
          <p:cNvPr id="105" name="Google Shape;105;p25"/>
          <p:cNvSpPr txBox="1"/>
          <p:nvPr/>
        </p:nvSpPr>
        <p:spPr>
          <a:xfrm>
            <a:off x="117900" y="90925"/>
            <a:ext cx="7056300" cy="569100"/>
          </a:xfrm>
          <a:prstGeom prst="rect">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GB" sz="2400" b="0" i="0" u="none" strike="noStrike" cap="none" dirty="0">
                <a:solidFill>
                  <a:schemeClr val="accent2"/>
                </a:solidFill>
                <a:latin typeface="Arial"/>
                <a:ea typeface="Arial"/>
                <a:cs typeface="Arial"/>
                <a:sym typeface="Arial"/>
              </a:rPr>
              <a:t>ADAPT THIS FOR YOUR OWN PRESENTATION </a:t>
            </a:r>
            <a:endParaRPr sz="2400" b="0" i="0" u="none" strike="noStrike" cap="none" dirty="0">
              <a:solidFill>
                <a:schemeClr val="accent2"/>
              </a:solidFill>
              <a:latin typeface="Arial"/>
              <a:ea typeface="Arial"/>
              <a:cs typeface="Arial"/>
              <a:sym typeface="Arial"/>
            </a:endParaRPr>
          </a:p>
        </p:txBody>
      </p:sp>
      <p:sp>
        <p:nvSpPr>
          <p:cNvPr id="101" name="Google Shape;101;p25"/>
          <p:cNvSpPr txBox="1">
            <a:spLocks noGrp="1"/>
          </p:cNvSpPr>
          <p:nvPr>
            <p:ph type="ctrTitle"/>
          </p:nvPr>
        </p:nvSpPr>
        <p:spPr>
          <a:xfrm>
            <a:off x="311700" y="222125"/>
            <a:ext cx="85206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000" dirty="0">
                <a:solidFill>
                  <a:schemeClr val="accent1"/>
                </a:solidFill>
              </a:rPr>
              <a:t>Training module</a:t>
            </a:r>
            <a:endParaRPr sz="3000" dirty="0">
              <a:solidFill>
                <a:schemeClr val="accent1"/>
              </a:solidFill>
            </a:endParaRPr>
          </a:p>
        </p:txBody>
      </p:sp>
      <p:sp>
        <p:nvSpPr>
          <p:cNvPr id="102" name="Google Shape;102;p25"/>
          <p:cNvSpPr txBox="1"/>
          <p:nvPr/>
        </p:nvSpPr>
        <p:spPr>
          <a:xfrm>
            <a:off x="1387950" y="2800600"/>
            <a:ext cx="6368100" cy="6105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400" b="0" i="0" u="none" strike="noStrike" cap="none" dirty="0">
                <a:solidFill>
                  <a:schemeClr val="accent1"/>
                </a:solidFill>
                <a:latin typeface="Arial"/>
                <a:ea typeface="Arial"/>
                <a:cs typeface="Arial"/>
                <a:sym typeface="Arial"/>
              </a:rPr>
              <a:t>Part of: </a:t>
            </a:r>
            <a:r>
              <a:rPr lang="en-GB" sz="2400" dirty="0">
                <a:solidFill>
                  <a:schemeClr val="accent1"/>
                </a:solidFill>
              </a:rPr>
              <a:t>P</a:t>
            </a:r>
            <a:r>
              <a:rPr lang="en-GB" sz="2400" b="0" i="0" u="none" strike="noStrike" cap="none" dirty="0">
                <a:solidFill>
                  <a:schemeClr val="accent1"/>
                </a:solidFill>
                <a:latin typeface="Arial"/>
                <a:ea typeface="Arial"/>
                <a:cs typeface="Arial"/>
                <a:sym typeface="Arial"/>
              </a:rPr>
              <a:t>hysical health and mental wellbeing</a:t>
            </a:r>
            <a:endParaRPr sz="2400" b="0" i="0" u="none" strike="noStrike" cap="none" dirty="0">
              <a:solidFill>
                <a:schemeClr val="accen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dirty="0">
              <a:solidFill>
                <a:srgbClr val="073763"/>
              </a:solidFill>
              <a:latin typeface="Arial"/>
              <a:ea typeface="Arial"/>
              <a:cs typeface="Arial"/>
              <a:sym typeface="Arial"/>
            </a:endParaRPr>
          </a:p>
        </p:txBody>
      </p:sp>
      <p:sp>
        <p:nvSpPr>
          <p:cNvPr id="106" name="Google Shape;106;p25"/>
          <p:cNvSpPr txBox="1"/>
          <p:nvPr/>
        </p:nvSpPr>
        <p:spPr>
          <a:xfrm>
            <a:off x="1337100" y="3596125"/>
            <a:ext cx="6545400" cy="5691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accent2"/>
                </a:solidFill>
                <a:latin typeface="Arial"/>
                <a:ea typeface="Arial"/>
                <a:cs typeface="Arial"/>
                <a:sym typeface="Arial"/>
              </a:rPr>
              <a:t>[YOUR NAME, YOUR SCHOOL]</a:t>
            </a:r>
            <a:endParaRPr sz="1800" b="0" i="0" u="none" strike="noStrike" cap="none" dirty="0">
              <a:solidFill>
                <a:schemeClr val="accent2"/>
              </a:solidFill>
              <a:latin typeface="Arial"/>
              <a:ea typeface="Arial"/>
              <a:cs typeface="Arial"/>
              <a:sym typeface="Arial"/>
            </a:endParaRPr>
          </a:p>
        </p:txBody>
      </p:sp>
      <p:sp>
        <p:nvSpPr>
          <p:cNvPr id="104" name="Google Shape;104;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0" i="0" u="none" strike="noStrike" cap="none" dirty="0">
                <a:solidFill>
                  <a:srgbClr val="260859"/>
                </a:solidFill>
                <a:latin typeface="Arial"/>
                <a:ea typeface="Arial"/>
                <a:cs typeface="Arial"/>
                <a:sym typeface="Arial"/>
              </a:rPr>
              <a:t>Primary</a:t>
            </a:r>
            <a:endParaRPr sz="2000" b="0" i="0" u="none" strike="noStrike" cap="none" dirty="0">
              <a:solidFill>
                <a:srgbClr val="260859"/>
              </a:solidFill>
              <a:latin typeface="Arial"/>
              <a:ea typeface="Arial"/>
              <a:cs typeface="Arial"/>
              <a:sym typeface="Arial"/>
            </a:endParaRPr>
          </a:p>
        </p:txBody>
      </p:sp>
      <p:sp>
        <p:nvSpPr>
          <p:cNvPr id="103" name="Google Shape;103;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0" i="0" u="none" strike="noStrike" cap="none" dirty="0">
                <a:solidFill>
                  <a:srgbClr val="004712"/>
                </a:solidFill>
                <a:latin typeface="Arial"/>
                <a:ea typeface="Arial"/>
                <a:cs typeface="Arial"/>
                <a:sym typeface="Arial"/>
              </a:rPr>
              <a:t>Secondary</a:t>
            </a:r>
            <a:endParaRPr sz="2000" b="0" i="0" u="none" strike="noStrike" cap="none" dirty="0">
              <a:solidFill>
                <a:srgbClr val="00471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173607" y="12032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67" name="Google Shape;167;p34"/>
          <p:cNvSpPr txBox="1">
            <a:spLocks noGrp="1"/>
          </p:cNvSpPr>
          <p:nvPr>
            <p:ph type="body" idx="1"/>
          </p:nvPr>
        </p:nvSpPr>
        <p:spPr>
          <a:xfrm>
            <a:off x="173607" y="745881"/>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rgbClr val="260859"/>
                </a:solidFill>
              </a:rPr>
              <a:t>Primary</a:t>
            </a:r>
            <a:r>
              <a:rPr lang="en-GB" sz="1800" dirty="0"/>
              <a:t> or </a:t>
            </a:r>
            <a:r>
              <a:rPr lang="en-GB" sz="1800" b="1" dirty="0">
                <a:solidFill>
                  <a:srgbClr val="004712"/>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0" name="Google Shape;170;p34"/>
          <p:cNvSpPr txBox="1">
            <a:spLocks noGrp="1"/>
          </p:cNvSpPr>
          <p:nvPr>
            <p:ph type="body" idx="4294967295"/>
          </p:nvPr>
        </p:nvSpPr>
        <p:spPr>
          <a:xfrm>
            <a:off x="235131" y="1688162"/>
            <a:ext cx="7458075" cy="1049338"/>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600" b="1" dirty="0">
                <a:solidFill>
                  <a:schemeClr val="tx1"/>
                </a:solidFill>
              </a:rPr>
              <a:t>STATUTORY GUIDANCE</a:t>
            </a:r>
            <a:br>
              <a:rPr lang="en-GB" sz="1600" b="1" dirty="0">
                <a:solidFill>
                  <a:schemeClr val="tx1"/>
                </a:solidFill>
              </a:rPr>
            </a:br>
            <a:r>
              <a:rPr lang="en-GB" sz="1800" dirty="0">
                <a:solidFill>
                  <a:schemeClr val="tx1"/>
                </a:solidFill>
              </a:rPr>
              <a:t>Schools have flexibility to design and plan age-appropriate subject content. (p31)</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169" name="Google Shape;169;p34"/>
          <p:cNvSpPr txBox="1">
            <a:spLocks noGrp="1"/>
          </p:cNvSpPr>
          <p:nvPr>
            <p:ph type="body" idx="4294967295"/>
          </p:nvPr>
        </p:nvSpPr>
        <p:spPr>
          <a:xfrm>
            <a:off x="235130" y="2880924"/>
            <a:ext cx="7458075" cy="19494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800" dirty="0">
                <a:solidFill>
                  <a:schemeClr val="tx1"/>
                </a:solidFill>
              </a:rPr>
              <a:t>Using your knowledge of your pupils and school community you can:</a:t>
            </a:r>
            <a:endParaRPr sz="1800" dirty="0">
              <a:solidFill>
                <a:schemeClr val="tx1"/>
              </a:solidFill>
            </a:endParaRPr>
          </a:p>
          <a:p>
            <a:pPr marL="457200" lvl="0" indent="-342900" algn="l" rtl="0">
              <a:lnSpc>
                <a:spcPct val="115000"/>
              </a:lnSpc>
              <a:spcBef>
                <a:spcPts val="1000"/>
              </a:spcBef>
              <a:spcAft>
                <a:spcPts val="0"/>
              </a:spcAft>
              <a:buSzPts val="1800"/>
              <a:buChar char="●"/>
            </a:pPr>
            <a:r>
              <a:rPr lang="en-GB" sz="1800" dirty="0">
                <a:solidFill>
                  <a:schemeClr val="tx1"/>
                </a:solidFill>
              </a:rPr>
              <a:t>introduce secondary content in primary with pupils who need it and are ready</a:t>
            </a:r>
            <a:endParaRPr sz="1800" dirty="0">
              <a:solidFill>
                <a:schemeClr val="tx1"/>
              </a:solidFill>
            </a:endParaRPr>
          </a:p>
          <a:p>
            <a:pPr marL="457200" lvl="0" indent="-342900" algn="l" rtl="0">
              <a:lnSpc>
                <a:spcPct val="115000"/>
              </a:lnSpc>
              <a:spcBef>
                <a:spcPts val="0"/>
              </a:spcBef>
              <a:spcAft>
                <a:spcPts val="0"/>
              </a:spcAft>
              <a:buSzPts val="1800"/>
              <a:buChar char="●"/>
            </a:pPr>
            <a:r>
              <a:rPr lang="en-GB" sz="1800" dirty="0">
                <a:solidFill>
                  <a:schemeClr val="tx1"/>
                </a:solidFill>
              </a:rPr>
              <a:t>teach the primary content in early secondary lessons to pupils who need to build knowledge before secondary content is taught</a:t>
            </a:r>
            <a:endParaRPr dirty="0">
              <a:solidFill>
                <a:schemeClr val="tx1"/>
              </a:solidFill>
            </a:endParaRPr>
          </a:p>
          <a:p>
            <a:pPr marL="0" lvl="0" indent="0" algn="l" rtl="0">
              <a:lnSpc>
                <a:spcPct val="115000"/>
              </a:lnSpc>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68" name="Google Shape;168;p34"/>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4"/>
        <p:cNvGrpSpPr/>
        <p:nvPr/>
      </p:nvGrpSpPr>
      <p:grpSpPr>
        <a:xfrm>
          <a:off x="0" y="0"/>
          <a:ext cx="0" cy="0"/>
          <a:chOff x="0" y="0"/>
          <a:chExt cx="0" cy="0"/>
        </a:xfrm>
      </p:grpSpPr>
      <p:sp>
        <p:nvSpPr>
          <p:cNvPr id="175" name="Google Shape;175;p35"/>
          <p:cNvSpPr txBox="1">
            <a:spLocks noGrp="1"/>
          </p:cNvSpPr>
          <p:nvPr>
            <p:ph type="title"/>
          </p:nvPr>
        </p:nvSpPr>
        <p:spPr>
          <a:xfrm>
            <a:off x="270000" y="216425"/>
            <a:ext cx="85389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SEND </a:t>
            </a:r>
            <a:endParaRPr dirty="0"/>
          </a:p>
        </p:txBody>
      </p:sp>
      <p:sp>
        <p:nvSpPr>
          <p:cNvPr id="176" name="Google Shape;176;p35"/>
          <p:cNvSpPr txBox="1">
            <a:spLocks noGrp="1"/>
          </p:cNvSpPr>
          <p:nvPr>
            <p:ph type="body" idx="1"/>
          </p:nvPr>
        </p:nvSpPr>
        <p:spPr>
          <a:xfrm>
            <a:off x="270000" y="914400"/>
            <a:ext cx="78513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lnSpc>
                <a:spcPct val="115000"/>
              </a:lnSpc>
              <a:spcBef>
                <a:spcPts val="1600"/>
              </a:spcBef>
              <a:spcAft>
                <a:spcPts val="1600"/>
              </a:spcAft>
              <a:buSzPts val="1400"/>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177" name="Google Shape;177;p35"/>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1" i="0" u="none" strike="noStrike" cap="none" dirty="0">
                <a:solidFill>
                  <a:schemeClr val="tx1"/>
                </a:solidFill>
                <a:latin typeface="Arial"/>
                <a:ea typeface="Arial"/>
                <a:cs typeface="Arial"/>
                <a:sym typeface="Arial"/>
              </a:rPr>
              <a:t>STATUTORY GUIDANCE</a:t>
            </a:r>
            <a:endParaRPr sz="1600" b="1" i="0" u="none" strike="noStrike" cap="none" dirty="0">
              <a:solidFill>
                <a:schemeClr val="tx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tx1"/>
                </a:solidFill>
                <a:latin typeface="Arial"/>
                <a:ea typeface="Arial"/>
                <a:cs typeface="Arial"/>
                <a:sym typeface="Aria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b="0" i="0" u="none" strike="noStrike" cap="none" dirty="0">
              <a:solidFill>
                <a:schemeClr val="tx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2"/>
              </a:solidFill>
              <a:latin typeface="Arial"/>
              <a:ea typeface="Arial"/>
              <a:cs typeface="Arial"/>
              <a:sym typeface="Arial"/>
            </a:endParaRPr>
          </a:p>
        </p:txBody>
      </p:sp>
      <p:sp>
        <p:nvSpPr>
          <p:cNvPr id="178" name="Google Shape;178;p3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2"/>
        <p:cNvGrpSpPr/>
        <p:nvPr/>
      </p:nvGrpSpPr>
      <p:grpSpPr>
        <a:xfrm>
          <a:off x="0" y="0"/>
          <a:ext cx="0" cy="0"/>
          <a:chOff x="0" y="0"/>
          <a:chExt cx="0" cy="0"/>
        </a:xfrm>
      </p:grpSpPr>
      <p:sp>
        <p:nvSpPr>
          <p:cNvPr id="183" name="Google Shape;183;p3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a:t>
            </a:r>
            <a:endParaRPr dirty="0"/>
          </a:p>
        </p:txBody>
      </p:sp>
      <p:sp>
        <p:nvSpPr>
          <p:cNvPr id="184" name="Google Shape;184;p36"/>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The new curriculum covers a wide range of topics, some of which individual teachers might find personally challenging in different ways. </a:t>
            </a:r>
            <a:endParaRPr sz="1800" dirty="0"/>
          </a:p>
          <a:p>
            <a:pPr marL="0" lvl="0" indent="0" algn="l" rtl="0">
              <a:lnSpc>
                <a:spcPct val="115000"/>
              </a:lnSpc>
              <a:spcBef>
                <a:spcPts val="1000"/>
              </a:spcBef>
              <a:spcAft>
                <a:spcPts val="0"/>
              </a:spcAft>
              <a:buNone/>
            </a:pPr>
            <a:r>
              <a:rPr lang="en-GB" sz="1800" dirty="0"/>
              <a:t>It is important to feel you can ask for support or raise questions if: </a:t>
            </a:r>
            <a:endParaRPr sz="1800" dirty="0"/>
          </a:p>
          <a:p>
            <a:pPr marL="457200" lvl="0" indent="-342900" algn="l" rtl="0">
              <a:lnSpc>
                <a:spcPct val="115000"/>
              </a:lnSpc>
              <a:spcBef>
                <a:spcPts val="1000"/>
              </a:spcBef>
              <a:spcAft>
                <a:spcPts val="0"/>
              </a:spcAft>
              <a:buClr>
                <a:schemeClr val="accent1"/>
              </a:buClr>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lnSpc>
                <a:spcPct val="115000"/>
              </a:lnSpc>
              <a:spcBef>
                <a:spcPts val="0"/>
              </a:spcBef>
              <a:spcAft>
                <a:spcPts val="0"/>
              </a:spcAft>
              <a:buClr>
                <a:schemeClr val="accent1"/>
              </a:buClr>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lnSpc>
                <a:spcPct val="115000"/>
              </a:lnSpc>
              <a:spcBef>
                <a:spcPts val="1000"/>
              </a:spcBef>
              <a:spcAft>
                <a:spcPts val="0"/>
              </a:spcAft>
              <a:buNone/>
            </a:pPr>
            <a:r>
              <a:rPr lang="en-GB" sz="1800" dirty="0"/>
              <a:t>Talk to your line manager, in the first instance, if you do need support.  </a:t>
            </a:r>
            <a:endParaRPr sz="1800" dirty="0"/>
          </a:p>
          <a:p>
            <a:pPr marL="0" lvl="0" indent="0" algn="l" rtl="0">
              <a:lnSpc>
                <a:spcPct val="115000"/>
              </a:lnSpc>
              <a:spcBef>
                <a:spcPts val="0"/>
              </a:spcBef>
              <a:spcAft>
                <a:spcPts val="0"/>
              </a:spcAft>
              <a:buNone/>
            </a:pPr>
            <a:endParaRPr sz="1800" dirty="0"/>
          </a:p>
        </p:txBody>
      </p:sp>
      <p:sp>
        <p:nvSpPr>
          <p:cNvPr id="185" name="Google Shape;185;p3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9"/>
        <p:cNvGrpSpPr/>
        <p:nvPr/>
      </p:nvGrpSpPr>
      <p:grpSpPr>
        <a:xfrm>
          <a:off x="0" y="0"/>
          <a:ext cx="0" cy="0"/>
          <a:chOff x="0" y="0"/>
          <a:chExt cx="0" cy="0"/>
        </a:xfrm>
      </p:grpSpPr>
      <p:sp>
        <p:nvSpPr>
          <p:cNvPr id="190" name="Google Shape;190;p37"/>
          <p:cNvSpPr txBox="1">
            <a:spLocks noGrp="1"/>
          </p:cNvSpPr>
          <p:nvPr>
            <p:ph type="title"/>
          </p:nvPr>
        </p:nvSpPr>
        <p:spPr>
          <a:xfrm>
            <a:off x="2792400" y="2150850"/>
            <a:ext cx="3559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91" name="Google Shape;191;p3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5"/>
        <p:cNvGrpSpPr/>
        <p:nvPr/>
      </p:nvGrpSpPr>
      <p:grpSpPr>
        <a:xfrm>
          <a:off x="0" y="0"/>
          <a:ext cx="0" cy="0"/>
          <a:chOff x="0" y="0"/>
          <a:chExt cx="0" cy="0"/>
        </a:xfrm>
      </p:grpSpPr>
      <p:sp>
        <p:nvSpPr>
          <p:cNvPr id="196" name="Google Shape;196;p3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(1)</a:t>
            </a:r>
            <a:endParaRPr dirty="0"/>
          </a:p>
        </p:txBody>
      </p:sp>
      <p:sp>
        <p:nvSpPr>
          <p:cNvPr id="197" name="Google Shape;197;p38"/>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Pupils may be affected by issues discussed in lessons. </a:t>
            </a:r>
            <a:endParaRPr sz="1800" dirty="0"/>
          </a:p>
          <a:p>
            <a:pPr marL="0" lvl="0" indent="0" algn="l" rtl="0">
              <a:lnSpc>
                <a:spcPct val="115000"/>
              </a:lnSpc>
              <a:spcBef>
                <a:spcPts val="1000"/>
              </a:spcBef>
              <a:spcAft>
                <a:spcPts val="0"/>
              </a:spcAft>
              <a:buSzPts val="1400"/>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lnSpc>
                <a:spcPct val="115000"/>
              </a:lnSpc>
              <a:spcBef>
                <a:spcPts val="1000"/>
              </a:spcBef>
              <a:spcAft>
                <a:spcPts val="0"/>
              </a:spcAft>
              <a:buSzPts val="1400"/>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198" name="Google Shape;198;p3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2"/>
        <p:cNvGrpSpPr/>
        <p:nvPr/>
      </p:nvGrpSpPr>
      <p:grpSpPr>
        <a:xfrm>
          <a:off x="0" y="0"/>
          <a:ext cx="0" cy="0"/>
          <a:chOff x="0" y="0"/>
          <a:chExt cx="0" cy="0"/>
        </a:xfrm>
      </p:grpSpPr>
      <p:sp>
        <p:nvSpPr>
          <p:cNvPr id="203" name="Google Shape;203;p39"/>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204" name="Google Shape;204;p3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8"/>
        <p:cNvGrpSpPr/>
        <p:nvPr/>
      </p:nvGrpSpPr>
      <p:grpSpPr>
        <a:xfrm>
          <a:off x="0" y="0"/>
          <a:ext cx="0" cy="0"/>
          <a:chOff x="0" y="0"/>
          <a:chExt cx="0" cy="0"/>
        </a:xfrm>
      </p:grpSpPr>
      <p:sp>
        <p:nvSpPr>
          <p:cNvPr id="209" name="Google Shape;209;p40"/>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Create class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10" name="Google Shape;210;p40"/>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Clear class ground rules can help when teaching about sensitive topics. They also support confidentiality and safeguarding of pupils. </a:t>
            </a:r>
            <a:endParaRPr sz="1800" dirty="0"/>
          </a:p>
          <a:p>
            <a:pPr marL="0" lvl="0" indent="0" algn="l" rtl="0">
              <a:lnSpc>
                <a:spcPct val="115000"/>
              </a:lnSpc>
              <a:spcBef>
                <a:spcPts val="1600"/>
              </a:spcBef>
              <a:spcAft>
                <a:spcPts val="0"/>
              </a:spcAft>
              <a:buSzPts val="1400"/>
              <a:buNone/>
            </a:pPr>
            <a:r>
              <a:rPr lang="en-GB" sz="1800" dirty="0"/>
              <a:t>Good practice is for ground rules to be: </a:t>
            </a:r>
            <a:endParaRPr sz="1800" dirty="0"/>
          </a:p>
          <a:p>
            <a:pPr marL="400050" indent="-285750">
              <a:spcBef>
                <a:spcPts val="1600"/>
              </a:spcBef>
              <a:buClr>
                <a:schemeClr val="accent1"/>
              </a:buClr>
              <a:buSzPts val="1800"/>
            </a:pPr>
            <a:r>
              <a:rPr lang="en-GB" sz="1800" b="1" dirty="0"/>
              <a:t>discussed</a:t>
            </a:r>
            <a:r>
              <a:rPr lang="en-GB" sz="1800" dirty="0"/>
              <a:t> and understood by all</a:t>
            </a:r>
            <a:endParaRPr sz="1800" dirty="0"/>
          </a:p>
          <a:p>
            <a:pPr marL="400050" indent="-285750">
              <a:buClr>
                <a:schemeClr val="accent1"/>
              </a:buClr>
              <a:buSzPts val="1800"/>
            </a:pPr>
            <a:r>
              <a:rPr lang="en-GB" sz="1800" b="1" dirty="0"/>
              <a:t>clear</a:t>
            </a:r>
            <a:r>
              <a:rPr lang="en-GB" sz="1800" dirty="0"/>
              <a:t> and practical</a:t>
            </a:r>
            <a:endParaRPr sz="1800" dirty="0"/>
          </a:p>
          <a:p>
            <a:pPr marL="400050" indent="-285750">
              <a:buClr>
                <a:schemeClr val="accent1"/>
              </a:buClr>
              <a:buSzPts val="1800"/>
            </a:pPr>
            <a:r>
              <a:rPr lang="en-GB" sz="1800" b="1" dirty="0"/>
              <a:t>modelled</a:t>
            </a:r>
            <a:r>
              <a:rPr lang="en-GB" sz="1800" dirty="0"/>
              <a:t> by the teacher</a:t>
            </a:r>
            <a:endParaRPr sz="1800" dirty="0"/>
          </a:p>
          <a:p>
            <a:pPr marL="400050" indent="-285750">
              <a:buClr>
                <a:schemeClr val="accent1"/>
              </a:buClr>
              <a:buSzPts val="1800"/>
            </a:pPr>
            <a:r>
              <a:rPr lang="en-GB" sz="1800" b="1" dirty="0"/>
              <a:t>followed</a:t>
            </a:r>
            <a:r>
              <a:rPr lang="en-GB" sz="1800" dirty="0"/>
              <a:t> consistently and enforced </a:t>
            </a:r>
            <a:endParaRPr sz="1800" dirty="0"/>
          </a:p>
          <a:p>
            <a:pPr marL="400050" indent="-285750">
              <a:buClr>
                <a:schemeClr val="accent1"/>
              </a:buClr>
              <a:buSzPts val="1800"/>
            </a:pPr>
            <a:r>
              <a:rPr lang="en-GB" sz="1800" b="1" dirty="0"/>
              <a:t>updated</a:t>
            </a:r>
            <a:r>
              <a:rPr lang="en-GB" sz="1800" dirty="0"/>
              <a:t> when needed</a:t>
            </a:r>
            <a:endParaRPr sz="1800" dirty="0"/>
          </a:p>
          <a:p>
            <a:pPr marL="400050" indent="-285750">
              <a:buClr>
                <a:schemeClr val="accent1"/>
              </a:buClr>
              <a:buSzPts val="1800"/>
            </a:pPr>
            <a:r>
              <a:rPr lang="en-GB" sz="1800" b="1" dirty="0"/>
              <a:t>visible</a:t>
            </a:r>
            <a:r>
              <a:rPr lang="en-GB" sz="1800" dirty="0"/>
              <a:t> in lessons (for example, posters)</a:t>
            </a:r>
            <a:endParaRPr sz="1800" dirty="0"/>
          </a:p>
          <a:p>
            <a:pPr marL="0" lvl="0" indent="0" algn="l" rtl="0">
              <a:lnSpc>
                <a:spcPct val="115000"/>
              </a:lnSpc>
              <a:spcBef>
                <a:spcPts val="1600"/>
              </a:spcBef>
              <a:spcAft>
                <a:spcPts val="1600"/>
              </a:spcAft>
              <a:buSzPts val="1400"/>
              <a:buNone/>
            </a:pPr>
            <a:endParaRPr sz="1800" dirty="0"/>
          </a:p>
        </p:txBody>
      </p:sp>
      <p:sp>
        <p:nvSpPr>
          <p:cNvPr id="211" name="Google Shape;211;p4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5"/>
        <p:cNvGrpSpPr/>
        <p:nvPr/>
      </p:nvGrpSpPr>
      <p:grpSpPr>
        <a:xfrm>
          <a:off x="0" y="0"/>
          <a:ext cx="0" cy="0"/>
          <a:chOff x="0" y="0"/>
          <a:chExt cx="0" cy="0"/>
        </a:xfrm>
      </p:grpSpPr>
      <p:sp>
        <p:nvSpPr>
          <p:cNvPr id="216" name="Google Shape;216;p41"/>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Example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17" name="Google Shape;217;p41"/>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lnSpc>
                <a:spcPct val="115000"/>
              </a:lnSpc>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lnSpc>
                <a:spcPct val="115000"/>
              </a:lnSpc>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lnSpc>
                <a:spcPct val="115000"/>
              </a:lnSpc>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lnSpc>
                <a:spcPct val="115000"/>
              </a:lnSpc>
              <a:spcBef>
                <a:spcPts val="1600"/>
              </a:spcBef>
              <a:spcAft>
                <a:spcPts val="0"/>
              </a:spcAft>
              <a:buClr>
                <a:schemeClr val="dk1"/>
              </a:buClr>
              <a:buSzPts val="1100"/>
              <a:buFont typeface="Arial"/>
              <a:buNone/>
            </a:pPr>
            <a:endParaRPr sz="1800" b="1" dirty="0"/>
          </a:p>
          <a:p>
            <a:pPr marL="0" lvl="0" indent="0" algn="l" rtl="0">
              <a:lnSpc>
                <a:spcPct val="115000"/>
              </a:lnSpc>
              <a:spcBef>
                <a:spcPts val="1600"/>
              </a:spcBef>
              <a:spcAft>
                <a:spcPts val="1600"/>
              </a:spcAft>
              <a:buClr>
                <a:schemeClr val="dk1"/>
              </a:buClr>
              <a:buSzPts val="1100"/>
              <a:buFont typeface="Arial"/>
              <a:buNone/>
            </a:pPr>
            <a:endParaRPr sz="1800" b="1" dirty="0"/>
          </a:p>
        </p:txBody>
      </p:sp>
      <p:sp>
        <p:nvSpPr>
          <p:cNvPr id="218" name="Google Shape;218;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2"/>
        <p:cNvGrpSpPr/>
        <p:nvPr/>
      </p:nvGrpSpPr>
      <p:grpSpPr>
        <a:xfrm>
          <a:off x="0" y="0"/>
          <a:ext cx="0" cy="0"/>
          <a:chOff x="0" y="0"/>
          <a:chExt cx="0" cy="0"/>
        </a:xfrm>
      </p:grpSpPr>
      <p:sp>
        <p:nvSpPr>
          <p:cNvPr id="223" name="Google Shape;223;p42"/>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24" name="Google Shape;224;p4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8"/>
        <p:cNvGrpSpPr/>
        <p:nvPr/>
      </p:nvGrpSpPr>
      <p:grpSpPr>
        <a:xfrm>
          <a:off x="0" y="0"/>
          <a:ext cx="0" cy="0"/>
          <a:chOff x="0" y="0"/>
          <a:chExt cx="0" cy="0"/>
        </a:xfrm>
      </p:grpSpPr>
      <p:sp>
        <p:nvSpPr>
          <p:cNvPr id="229" name="Google Shape;229;p43"/>
          <p:cNvSpPr txBox="1">
            <a:spLocks noGrp="1"/>
          </p:cNvSpPr>
          <p:nvPr>
            <p:ph type="title"/>
          </p:nvPr>
        </p:nvSpPr>
        <p:spPr>
          <a:xfrm>
            <a:off x="3074400" y="2150850"/>
            <a:ext cx="29952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A healthy diet</a:t>
            </a:r>
            <a:endParaRPr dirty="0">
              <a:solidFill>
                <a:schemeClr val="accent1"/>
              </a:solidFill>
            </a:endParaRPr>
          </a:p>
        </p:txBody>
      </p:sp>
      <p:sp>
        <p:nvSpPr>
          <p:cNvPr id="230" name="Google Shape;230;p4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Contents</a:t>
            </a:r>
            <a:endParaRPr dirty="0"/>
          </a:p>
        </p:txBody>
      </p:sp>
      <p:sp>
        <p:nvSpPr>
          <p:cNvPr id="2" name="TextBox 1">
            <a:extLst>
              <a:ext uri="{FF2B5EF4-FFF2-40B4-BE49-F238E27FC236}">
                <a16:creationId xmlns:a16="http://schemas.microsoft.com/office/drawing/2014/main" id="{3BF921E2-52C8-4220-9360-BCAA1FC2EFFA}"/>
              </a:ext>
            </a:extLst>
          </p:cNvPr>
          <p:cNvSpPr txBox="1"/>
          <p:nvPr/>
        </p:nvSpPr>
        <p:spPr>
          <a:xfrm>
            <a:off x="270000" y="723090"/>
            <a:ext cx="8277576" cy="4370427"/>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3</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13</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15</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18</a:t>
            </a:r>
            <a:r>
              <a:rPr lang="en-GB" sz="2200" dirty="0">
                <a:solidFill>
                  <a:schemeClr val="accent1"/>
                </a:solidFill>
                <a:latin typeface="Arial" panose="020B0604020202020204" pitchFamily="34" charset="0"/>
                <a:ea typeface="Arial" panose="020B0604020202020204" pitchFamily="34" charset="0"/>
              </a:rPr>
              <a:t>	</a:t>
            </a:r>
            <a:r>
              <a:rPr lang="en-GB" sz="22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46</a:t>
            </a:r>
            <a:r>
              <a:rPr lang="en-GB" sz="2200" dirty="0">
                <a:solidFill>
                  <a:schemeClr val="accent1"/>
                </a:solidFill>
                <a:latin typeface="Arial" panose="020B0604020202020204" pitchFamily="34" charset="0"/>
                <a:ea typeface="Arial" panose="020B0604020202020204" pitchFamily="34" charset="0"/>
              </a:rPr>
              <a:t>	</a:t>
            </a:r>
            <a:r>
              <a:rPr lang="en-GB" sz="22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81</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84</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200" b="0" i="0" u="none" strike="noStrike" dirty="0">
              <a:solidFill>
                <a:schemeClr val="accent1"/>
              </a:solidFill>
              <a:effectLst/>
              <a:latin typeface="Arial" panose="020B0604020202020204" pitchFamily="34" charset="0"/>
            </a:endParaRPr>
          </a:p>
          <a:p>
            <a:pPr marL="0" marR="0" indent="0" algn="l" rtl="0" fontAlgn="t">
              <a:spcBef>
                <a:spcPts val="0"/>
              </a:spcBef>
              <a:spcAft>
                <a:spcPts val="0"/>
              </a:spcAft>
            </a:pPr>
            <a:endParaRPr lang="en-GB" dirty="0"/>
          </a:p>
        </p:txBody>
      </p:sp>
      <p:sp>
        <p:nvSpPr>
          <p:cNvPr id="113" name="Google Shape;113;p2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4"/>
        <p:cNvGrpSpPr/>
        <p:nvPr/>
      </p:nvGrpSpPr>
      <p:grpSpPr>
        <a:xfrm>
          <a:off x="0" y="0"/>
          <a:ext cx="0" cy="0"/>
          <a:chOff x="0" y="0"/>
          <a:chExt cx="0" cy="0"/>
        </a:xfrm>
      </p:grpSpPr>
      <p:sp>
        <p:nvSpPr>
          <p:cNvPr id="235" name="Google Shape;235;p4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A healthy diet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39" name="Google Shape;239;p4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36" name="Google Shape;236;p4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r>
              <a:rPr lang="en-GB" dirty="0">
                <a:solidFill>
                  <a:srgbClr val="000000"/>
                </a:solidFill>
              </a:rPr>
              <a:t>Explain that a healthy diet helps our bodies to grow, stay healthy, function properly and fight off diseases.</a:t>
            </a:r>
            <a:endParaRPr dirty="0">
              <a:solidFill>
                <a:srgbClr val="000000"/>
              </a:solidFill>
            </a:endParaRPr>
          </a:p>
          <a:p>
            <a:pPr marL="0" marR="0" lvl="0" indent="0" algn="l" rtl="0">
              <a:lnSpc>
                <a:spcPct val="115000"/>
              </a:lnSpc>
              <a:spcBef>
                <a:spcPts val="1000"/>
              </a:spcBef>
              <a:spcAft>
                <a:spcPts val="0"/>
              </a:spcAft>
              <a:buSzPts val="1400"/>
              <a:buNone/>
            </a:pPr>
            <a:r>
              <a:rPr lang="en-GB" dirty="0">
                <a:solidFill>
                  <a:srgbClr val="000000"/>
                </a:solidFill>
              </a:rPr>
              <a:t>A healthy diet has the right </a:t>
            </a:r>
            <a:r>
              <a:rPr lang="en-GB" b="1" dirty="0">
                <a:solidFill>
                  <a:srgbClr val="000000"/>
                </a:solidFill>
              </a:rPr>
              <a:t>balance of nutrients. </a:t>
            </a:r>
            <a:r>
              <a:rPr lang="en-GB" dirty="0">
                <a:solidFill>
                  <a:srgbClr val="000000"/>
                </a:solidFill>
              </a:rPr>
              <a:t>These are substances in food which provide the nourishment we need to maintain health and growth.</a:t>
            </a:r>
            <a:endParaRPr strike="sngStrike" dirty="0">
              <a:solidFill>
                <a:srgbClr val="000000"/>
              </a:solidFill>
            </a:endParaRPr>
          </a:p>
          <a:p>
            <a:pPr marL="0" marR="0" lvl="0" indent="0" algn="l" rtl="0">
              <a:lnSpc>
                <a:spcPct val="115000"/>
              </a:lnSpc>
              <a:spcBef>
                <a:spcPts val="1000"/>
              </a:spcBef>
              <a:spcAft>
                <a:spcPts val="0"/>
              </a:spcAft>
              <a:buSzPts val="1400"/>
              <a:buNone/>
            </a:pPr>
            <a:r>
              <a:rPr lang="en-GB" dirty="0">
                <a:solidFill>
                  <a:srgbClr val="000000"/>
                </a:solidFill>
              </a:rPr>
              <a:t>Explain that we need to eat a </a:t>
            </a:r>
            <a:r>
              <a:rPr lang="en-GB" b="1" dirty="0">
                <a:solidFill>
                  <a:srgbClr val="000000"/>
                </a:solidFill>
              </a:rPr>
              <a:t>wide variety</a:t>
            </a:r>
            <a:r>
              <a:rPr lang="en-GB" dirty="0">
                <a:solidFill>
                  <a:srgbClr val="000000"/>
                </a:solidFill>
              </a:rPr>
              <a:t> of food and drink </a:t>
            </a:r>
            <a:r>
              <a:rPr lang="en-GB" b="1" dirty="0">
                <a:solidFill>
                  <a:srgbClr val="000000"/>
                </a:solidFill>
              </a:rPr>
              <a:t>in the right amounts</a:t>
            </a:r>
            <a:r>
              <a:rPr lang="en-GB" dirty="0">
                <a:solidFill>
                  <a:srgbClr val="000000"/>
                </a:solidFill>
              </a:rPr>
              <a:t> to get these nutrients.</a:t>
            </a:r>
            <a:endParaRPr dirty="0">
              <a:solidFill>
                <a:srgbClr val="000000"/>
              </a:solidFill>
            </a:endParaRPr>
          </a:p>
        </p:txBody>
      </p:sp>
      <p:sp>
        <p:nvSpPr>
          <p:cNvPr id="238" name="Google Shape;238;p44"/>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37" name="Google Shape;237;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3"/>
        <p:cNvGrpSpPr/>
        <p:nvPr/>
      </p:nvGrpSpPr>
      <p:grpSpPr>
        <a:xfrm>
          <a:off x="0" y="0"/>
          <a:ext cx="0" cy="0"/>
          <a:chOff x="0" y="0"/>
          <a:chExt cx="0" cy="0"/>
        </a:xfrm>
      </p:grpSpPr>
      <p:sp>
        <p:nvSpPr>
          <p:cNvPr id="244" name="Google Shape;244;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A healthy diet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47" name="Google Shape;247;p4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45" name="Google Shape;245;p4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highlight>
                  <a:schemeClr val="lt1"/>
                </a:highlight>
              </a:rPr>
              <a:t>Explain that </a:t>
            </a:r>
            <a:r>
              <a:rPr lang="en-GB" dirty="0">
                <a:solidFill>
                  <a:schemeClr val="dk1"/>
                </a:solidFill>
              </a:rPr>
              <a:t>different nutrients can be found in different foods, and </a:t>
            </a:r>
            <a:r>
              <a:rPr lang="en-GB" dirty="0">
                <a:solidFill>
                  <a:schemeClr val="dk1"/>
                </a:solidFill>
                <a:highlight>
                  <a:schemeClr val="lt1"/>
                </a:highlight>
              </a:rPr>
              <a:t>most foods have several types of nutrients:</a:t>
            </a:r>
            <a:endParaRPr dirty="0">
              <a:solidFill>
                <a:schemeClr val="dk1"/>
              </a:solidFill>
              <a:highlight>
                <a:schemeClr val="lt1"/>
              </a:highlight>
            </a:endParaRPr>
          </a:p>
          <a:p>
            <a:pPr marL="457200" lvl="0" indent="-317500" algn="l" rtl="0">
              <a:spcBef>
                <a:spcPts val="1000"/>
              </a:spcBef>
              <a:spcAft>
                <a:spcPts val="0"/>
              </a:spcAft>
              <a:buClr>
                <a:schemeClr val="accent1"/>
              </a:buClr>
              <a:buSzPts val="1400"/>
              <a:buChar char="●"/>
            </a:pPr>
            <a:r>
              <a:rPr lang="en-GB" b="1" dirty="0">
                <a:solidFill>
                  <a:schemeClr val="dk1"/>
                </a:solidFill>
                <a:highlight>
                  <a:schemeClr val="lt1"/>
                </a:highlight>
              </a:rPr>
              <a:t>carbohydrates</a:t>
            </a:r>
            <a:r>
              <a:rPr lang="en-GB" dirty="0">
                <a:solidFill>
                  <a:schemeClr val="dk1"/>
                </a:solidFill>
                <a:highlight>
                  <a:schemeClr val="lt1"/>
                </a:highlight>
              </a:rPr>
              <a:t>, from </a:t>
            </a:r>
            <a:r>
              <a:rPr lang="en-GB" b="1" dirty="0">
                <a:solidFill>
                  <a:schemeClr val="dk1"/>
                </a:solidFill>
                <a:highlight>
                  <a:schemeClr val="lt1"/>
                </a:highlight>
              </a:rPr>
              <a:t>starchy </a:t>
            </a:r>
            <a:r>
              <a:rPr lang="en-GB" b="1" dirty="0">
                <a:solidFill>
                  <a:schemeClr val="dk1"/>
                </a:solidFill>
              </a:rPr>
              <a:t>food</a:t>
            </a:r>
            <a:r>
              <a:rPr lang="en-GB" dirty="0">
                <a:solidFill>
                  <a:schemeClr val="dk1"/>
                </a:solidFill>
              </a:rPr>
              <a:t> like potatoes, bread, rice, pasta, </a:t>
            </a:r>
            <a:r>
              <a:rPr lang="en-GB" dirty="0">
                <a:solidFill>
                  <a:schemeClr val="dk1"/>
                </a:solidFill>
                <a:highlight>
                  <a:schemeClr val="lt1"/>
                </a:highlight>
              </a:rPr>
              <a:t>fruit and vegetables</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b="1" dirty="0">
                <a:solidFill>
                  <a:schemeClr val="dk1"/>
                </a:solidFill>
                <a:highlight>
                  <a:schemeClr val="lt1"/>
                </a:highlight>
              </a:rPr>
              <a:t>protein, </a:t>
            </a:r>
            <a:r>
              <a:rPr lang="en-GB" dirty="0">
                <a:solidFill>
                  <a:schemeClr val="dk1"/>
                </a:solidFill>
                <a:highlight>
                  <a:schemeClr val="lt1"/>
                </a:highlight>
              </a:rPr>
              <a:t>e.g.</a:t>
            </a:r>
            <a:r>
              <a:rPr lang="en-GB" b="1" dirty="0">
                <a:solidFill>
                  <a:schemeClr val="dk1"/>
                </a:solidFill>
                <a:highlight>
                  <a:schemeClr val="lt1"/>
                </a:highlight>
              </a:rPr>
              <a:t> </a:t>
            </a:r>
            <a:r>
              <a:rPr lang="en-GB" dirty="0">
                <a:solidFill>
                  <a:schemeClr val="dk1"/>
                </a:solidFill>
                <a:highlight>
                  <a:schemeClr val="lt1"/>
                </a:highlight>
              </a:rPr>
              <a:t>from</a:t>
            </a:r>
            <a:r>
              <a:rPr lang="en-GB" b="1" dirty="0">
                <a:solidFill>
                  <a:schemeClr val="dk1"/>
                </a:solidFill>
                <a:highlight>
                  <a:schemeClr val="lt1"/>
                </a:highlight>
              </a:rPr>
              <a:t> </a:t>
            </a:r>
            <a:r>
              <a:rPr lang="en-GB" dirty="0">
                <a:solidFill>
                  <a:schemeClr val="dk1"/>
                </a:solidFill>
              </a:rPr>
              <a:t>beans, pulses, fish, eggs, meat and dairy</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b="1" dirty="0">
                <a:solidFill>
                  <a:schemeClr val="dk1"/>
                </a:solidFill>
                <a:highlight>
                  <a:schemeClr val="lt1"/>
                </a:highlight>
              </a:rPr>
              <a:t>fats</a:t>
            </a:r>
            <a:r>
              <a:rPr lang="en-GB" dirty="0">
                <a:solidFill>
                  <a:schemeClr val="dk1"/>
                </a:solidFill>
                <a:highlight>
                  <a:schemeClr val="lt1"/>
                </a:highlight>
              </a:rPr>
              <a:t>, e.g. from meat, dairy, and plant and fish oil</a:t>
            </a:r>
            <a:endParaRPr dirty="0">
              <a:solidFill>
                <a:schemeClr val="dk1"/>
              </a:solidFill>
              <a:highlight>
                <a:schemeClr val="lt1"/>
              </a:highlight>
            </a:endParaRPr>
          </a:p>
          <a:p>
            <a:pPr marL="457200" lvl="0" indent="0" algn="l" rtl="0">
              <a:spcBef>
                <a:spcPts val="0"/>
              </a:spcBef>
              <a:spcAft>
                <a:spcPts val="0"/>
              </a:spcAft>
              <a:buNone/>
            </a:pPr>
            <a:endParaRPr dirty="0">
              <a:solidFill>
                <a:schemeClr val="dk1"/>
              </a:solidFill>
            </a:endParaRPr>
          </a:p>
          <a:p>
            <a:pPr marL="0" lvl="0" indent="0" algn="l" rtl="0">
              <a:spcBef>
                <a:spcPts val="1000"/>
              </a:spcBef>
              <a:spcAft>
                <a:spcPts val="0"/>
              </a:spcAft>
              <a:buNone/>
            </a:pPr>
            <a:endParaRPr dirty="0">
              <a:solidFill>
                <a:schemeClr val="dk1"/>
              </a:solidFill>
              <a:highlight>
                <a:schemeClr val="lt1"/>
              </a:highlight>
            </a:endParaRPr>
          </a:p>
          <a:p>
            <a:pPr marL="0" lvl="0" indent="0" algn="l" rtl="0">
              <a:spcBef>
                <a:spcPts val="1000"/>
              </a:spcBef>
              <a:spcAft>
                <a:spcPts val="0"/>
              </a:spcAft>
              <a:buNone/>
            </a:pPr>
            <a:endParaRPr dirty="0">
              <a:solidFill>
                <a:schemeClr val="dk1"/>
              </a:solidFill>
              <a:highlight>
                <a:schemeClr val="lt1"/>
              </a:highlight>
            </a:endParaRPr>
          </a:p>
        </p:txBody>
      </p:sp>
      <p:sp>
        <p:nvSpPr>
          <p:cNvPr id="248" name="Google Shape;248;p45"/>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46" name="Google Shape;246;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2"/>
        <p:cNvGrpSpPr/>
        <p:nvPr/>
      </p:nvGrpSpPr>
      <p:grpSpPr>
        <a:xfrm>
          <a:off x="0" y="0"/>
          <a:ext cx="0" cy="0"/>
          <a:chOff x="0" y="0"/>
          <a:chExt cx="0" cy="0"/>
        </a:xfrm>
      </p:grpSpPr>
      <p:sp>
        <p:nvSpPr>
          <p:cNvPr id="253" name="Google Shape;253;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A healthy diet (3)</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56" name="Google Shape;256;p4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4" name="Google Shape;254;p4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lvl="0" indent="-317500" algn="l" rtl="0">
              <a:spcBef>
                <a:spcPts val="1000"/>
              </a:spcBef>
              <a:spcAft>
                <a:spcPts val="0"/>
              </a:spcAft>
              <a:buClr>
                <a:schemeClr val="accent1"/>
              </a:buClr>
              <a:buSzPts val="1400"/>
              <a:buChar char="●"/>
            </a:pPr>
            <a:r>
              <a:rPr lang="en-GB" b="1" dirty="0">
                <a:solidFill>
                  <a:schemeClr val="dk1"/>
                </a:solidFill>
                <a:highlight>
                  <a:schemeClr val="lt1"/>
                </a:highlight>
              </a:rPr>
              <a:t>vitamins and minerals</a:t>
            </a:r>
            <a:r>
              <a:rPr lang="en-GB" dirty="0">
                <a:solidFill>
                  <a:schemeClr val="dk1"/>
                </a:solidFill>
                <a:highlight>
                  <a:schemeClr val="lt1"/>
                </a:highlight>
              </a:rPr>
              <a:t>, which are found in different foods, and especially f</a:t>
            </a:r>
            <a:r>
              <a:rPr lang="en-GB" dirty="0">
                <a:solidFill>
                  <a:schemeClr val="dk1"/>
                </a:solidFill>
              </a:rPr>
              <a:t>ruit and vegetables.</a:t>
            </a:r>
            <a:r>
              <a:rPr lang="en-GB" dirty="0">
                <a:solidFill>
                  <a:schemeClr val="dk1"/>
                </a:solidFill>
                <a:highlight>
                  <a:schemeClr val="lt1"/>
                </a:highlight>
              </a:rPr>
              <a:t> </a:t>
            </a:r>
            <a:r>
              <a:rPr lang="en-GB" dirty="0">
                <a:solidFill>
                  <a:schemeClr val="dk1"/>
                </a:solidFill>
              </a:rPr>
              <a:t>A well-balanced diet will include at least 5 portions of fruit and vegetables a day. A portion is about a handful (80g or 3oz), for example:</a:t>
            </a:r>
            <a:endParaRPr dirty="0">
              <a:solidFill>
                <a:schemeClr val="dk1"/>
              </a:solidFill>
            </a:endParaRPr>
          </a:p>
          <a:p>
            <a:pPr marL="914400" lvl="1" indent="-304800" algn="l" rtl="0">
              <a:spcBef>
                <a:spcPts val="0"/>
              </a:spcBef>
              <a:spcAft>
                <a:spcPts val="0"/>
              </a:spcAft>
              <a:buClr>
                <a:schemeClr val="dk1"/>
              </a:buClr>
              <a:buSzPts val="1200"/>
              <a:buChar char="○"/>
            </a:pPr>
            <a:r>
              <a:rPr lang="en-GB" sz="1800" dirty="0">
                <a:solidFill>
                  <a:schemeClr val="dk1"/>
                </a:solidFill>
              </a:rPr>
              <a:t>4 broccoli florets</a:t>
            </a:r>
            <a:endParaRPr dirty="0">
              <a:solidFill>
                <a:schemeClr val="dk1"/>
              </a:solidFill>
            </a:endParaRPr>
          </a:p>
          <a:p>
            <a:pPr marL="914400" lvl="1" indent="-304800" algn="l" rtl="0">
              <a:spcBef>
                <a:spcPts val="0"/>
              </a:spcBef>
              <a:spcAft>
                <a:spcPts val="0"/>
              </a:spcAft>
              <a:buClr>
                <a:schemeClr val="dk1"/>
              </a:buClr>
              <a:buSzPts val="1200"/>
              <a:buChar char="○"/>
            </a:pPr>
            <a:r>
              <a:rPr lang="en-GB" sz="1800" dirty="0">
                <a:solidFill>
                  <a:schemeClr val="dk1"/>
                </a:solidFill>
              </a:rPr>
              <a:t>1 pear</a:t>
            </a:r>
            <a:endParaRPr dirty="0">
              <a:solidFill>
                <a:schemeClr val="dk1"/>
              </a:solidFill>
            </a:endParaRPr>
          </a:p>
          <a:p>
            <a:pPr marL="914400" lvl="1" indent="-304800" algn="l" rtl="0">
              <a:spcBef>
                <a:spcPts val="0"/>
              </a:spcBef>
              <a:spcAft>
                <a:spcPts val="0"/>
              </a:spcAft>
              <a:buClr>
                <a:schemeClr val="dk1"/>
              </a:buClr>
              <a:buSzPts val="1200"/>
              <a:buChar char="○"/>
            </a:pPr>
            <a:r>
              <a:rPr lang="en-GB" sz="1800" dirty="0">
                <a:solidFill>
                  <a:schemeClr val="dk1"/>
                </a:solidFill>
              </a:rPr>
              <a:t>3 heaped tablespoons of carrots</a:t>
            </a:r>
            <a:endParaRPr sz="1800" dirty="0">
              <a:solidFill>
                <a:schemeClr val="dk1"/>
              </a:solidFill>
            </a:endParaRPr>
          </a:p>
          <a:p>
            <a:pPr marL="0" lvl="0" indent="0" algn="l" rtl="0">
              <a:spcBef>
                <a:spcPts val="1000"/>
              </a:spcBef>
              <a:spcAft>
                <a:spcPts val="0"/>
              </a:spcAft>
              <a:buNone/>
            </a:pPr>
            <a:r>
              <a:rPr lang="en-GB" sz="1800" dirty="0">
                <a:solidFill>
                  <a:schemeClr val="dk1"/>
                </a:solidFill>
                <a:highlight>
                  <a:schemeClr val="lt1"/>
                </a:highlight>
              </a:rPr>
              <a:t>Explain that we also need </a:t>
            </a:r>
            <a:r>
              <a:rPr lang="en-GB" sz="1800" b="1" dirty="0">
                <a:solidFill>
                  <a:schemeClr val="dk1"/>
                </a:solidFill>
                <a:highlight>
                  <a:schemeClr val="lt1"/>
                </a:highlight>
              </a:rPr>
              <a:t>fibre</a:t>
            </a:r>
            <a:r>
              <a:rPr lang="en-GB" sz="1800" dirty="0">
                <a:solidFill>
                  <a:schemeClr val="dk1"/>
                </a:solidFill>
                <a:highlight>
                  <a:schemeClr val="lt1"/>
                </a:highlight>
              </a:rPr>
              <a:t> from foods such as beans, pulses, wholegrain pasta and rice, broccoli, carrots, nuts and seeds</a:t>
            </a:r>
            <a:r>
              <a:rPr lang="en-GB" dirty="0">
                <a:solidFill>
                  <a:schemeClr val="dk1"/>
                </a:solidFill>
                <a:highlight>
                  <a:schemeClr val="lt1"/>
                </a:highlight>
              </a:rPr>
              <a:t>.</a:t>
            </a:r>
            <a:endParaRPr sz="1800" dirty="0">
              <a:solidFill>
                <a:schemeClr val="dk1"/>
              </a:solidFill>
            </a:endParaRPr>
          </a:p>
          <a:p>
            <a:pPr marL="0" lvl="0" indent="0" algn="l" rtl="0">
              <a:spcBef>
                <a:spcPts val="1000"/>
              </a:spcBef>
              <a:spcAft>
                <a:spcPts val="0"/>
              </a:spcAft>
              <a:buNone/>
            </a:pPr>
            <a:endParaRPr sz="1800" dirty="0">
              <a:solidFill>
                <a:schemeClr val="dk1"/>
              </a:solidFill>
            </a:endParaRPr>
          </a:p>
          <a:p>
            <a:pPr marL="0" lvl="0" indent="0" algn="l" rtl="0">
              <a:spcBef>
                <a:spcPts val="1000"/>
              </a:spcBef>
              <a:spcAft>
                <a:spcPts val="0"/>
              </a:spcAft>
              <a:buNone/>
            </a:pPr>
            <a:endParaRPr dirty="0">
              <a:solidFill>
                <a:schemeClr val="dk1"/>
              </a:solidFill>
              <a:highlight>
                <a:schemeClr val="lt1"/>
              </a:highlight>
            </a:endParaRPr>
          </a:p>
          <a:p>
            <a:pPr marL="0" lvl="0" indent="0" algn="l" rtl="0">
              <a:spcBef>
                <a:spcPts val="1000"/>
              </a:spcBef>
              <a:spcAft>
                <a:spcPts val="0"/>
              </a:spcAft>
              <a:buNone/>
            </a:pPr>
            <a:endParaRPr dirty="0">
              <a:solidFill>
                <a:schemeClr val="dk1"/>
              </a:solidFill>
              <a:highlight>
                <a:schemeClr val="lt1"/>
              </a:highlight>
            </a:endParaRPr>
          </a:p>
        </p:txBody>
      </p:sp>
      <p:sp>
        <p:nvSpPr>
          <p:cNvPr id="257" name="Google Shape;257;p46"/>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5" name="Google Shape;255;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1"/>
        <p:cNvGrpSpPr/>
        <p:nvPr/>
      </p:nvGrpSpPr>
      <p:grpSpPr>
        <a:xfrm>
          <a:off x="0" y="0"/>
          <a:ext cx="0" cy="0"/>
          <a:chOff x="0" y="0"/>
          <a:chExt cx="0" cy="0"/>
        </a:xfrm>
      </p:grpSpPr>
      <p:sp>
        <p:nvSpPr>
          <p:cNvPr id="262" name="Google Shape;262;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Carbohydrates (1)</a:t>
            </a:r>
            <a:endParaRPr dirty="0"/>
          </a:p>
        </p:txBody>
      </p:sp>
      <p:sp>
        <p:nvSpPr>
          <p:cNvPr id="265" name="Google Shape;265;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3" name="Google Shape;263;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highlight>
                  <a:srgbClr val="FFFFFF"/>
                </a:highlight>
              </a:rPr>
              <a:t>Carbohydrates are the body’s main source of energy. </a:t>
            </a:r>
            <a:r>
              <a:rPr lang="en-GB" dirty="0">
                <a:solidFill>
                  <a:schemeClr val="dk1"/>
                </a:solidFill>
                <a:highlight>
                  <a:schemeClr val="lt1"/>
                </a:highlight>
              </a:rPr>
              <a:t>The length of time it takes the body to convert them into energy (in the form of glucose) determines whether they are a </a:t>
            </a:r>
            <a:r>
              <a:rPr lang="en-GB" b="1" dirty="0">
                <a:solidFill>
                  <a:schemeClr val="dk1"/>
                </a:solidFill>
                <a:highlight>
                  <a:schemeClr val="lt1"/>
                </a:highlight>
              </a:rPr>
              <a:t>complex </a:t>
            </a:r>
            <a:r>
              <a:rPr lang="en-GB" dirty="0">
                <a:solidFill>
                  <a:schemeClr val="dk1"/>
                </a:solidFill>
                <a:highlight>
                  <a:schemeClr val="lt1"/>
                </a:highlight>
              </a:rPr>
              <a:t>or</a:t>
            </a:r>
            <a:r>
              <a:rPr lang="en-GB" b="1" dirty="0">
                <a:solidFill>
                  <a:schemeClr val="dk1"/>
                </a:solidFill>
                <a:highlight>
                  <a:schemeClr val="lt1"/>
                </a:highlight>
              </a:rPr>
              <a:t> simple </a:t>
            </a:r>
            <a:r>
              <a:rPr lang="en-GB" dirty="0">
                <a:solidFill>
                  <a:schemeClr val="dk1"/>
                </a:solidFill>
                <a:highlight>
                  <a:schemeClr val="lt1"/>
                </a:highlight>
              </a:rPr>
              <a:t>carbohydrate</a:t>
            </a:r>
            <a:r>
              <a:rPr lang="en-GB" b="1" dirty="0">
                <a:solidFill>
                  <a:schemeClr val="dk1"/>
                </a:solidFill>
                <a:highlight>
                  <a:schemeClr val="lt1"/>
                </a:highlight>
              </a:rPr>
              <a:t>.</a:t>
            </a:r>
            <a:endParaRPr b="1" dirty="0">
              <a:solidFill>
                <a:schemeClr val="dk1"/>
              </a:solidFill>
              <a:highlight>
                <a:schemeClr val="lt1"/>
              </a:highlight>
            </a:endParaRPr>
          </a:p>
          <a:p>
            <a:pPr marL="0" lvl="0" indent="0" algn="l" rtl="0">
              <a:lnSpc>
                <a:spcPct val="115000"/>
              </a:lnSpc>
              <a:spcBef>
                <a:spcPts val="1000"/>
              </a:spcBef>
              <a:spcAft>
                <a:spcPts val="0"/>
              </a:spcAft>
              <a:buSzPts val="1400"/>
              <a:buNone/>
            </a:pPr>
            <a:r>
              <a:rPr lang="en-GB" dirty="0">
                <a:solidFill>
                  <a:schemeClr val="dk1"/>
                </a:solidFill>
                <a:highlight>
                  <a:schemeClr val="lt1"/>
                </a:highlight>
              </a:rPr>
              <a:t>Explain that our bodies digest </a:t>
            </a:r>
            <a:r>
              <a:rPr lang="en-GB" b="1" dirty="0">
                <a:solidFill>
                  <a:schemeClr val="dk1"/>
                </a:solidFill>
                <a:highlight>
                  <a:schemeClr val="lt1"/>
                </a:highlight>
              </a:rPr>
              <a:t>complex carbohydrates</a:t>
            </a:r>
            <a:r>
              <a:rPr lang="en-GB" dirty="0">
                <a:solidFill>
                  <a:schemeClr val="dk1"/>
                </a:solidFill>
                <a:highlight>
                  <a:schemeClr val="lt1"/>
                </a:highlight>
              </a:rPr>
              <a:t> more slowly meaning the energy is released gradually. Energy that is not needed straight away is stored in the muscles and liver, or as fat.</a:t>
            </a:r>
            <a:endParaRPr dirty="0">
              <a:solidFill>
                <a:schemeClr val="dk1"/>
              </a:solidFill>
              <a:highlight>
                <a:schemeClr val="lt1"/>
              </a:highlight>
            </a:endParaRPr>
          </a:p>
          <a:p>
            <a:pPr marL="0" lvl="0" indent="0" algn="l" rtl="0">
              <a:lnSpc>
                <a:spcPct val="115000"/>
              </a:lnSpc>
              <a:spcBef>
                <a:spcPts val="1000"/>
              </a:spcBef>
              <a:spcAft>
                <a:spcPts val="0"/>
              </a:spcAft>
              <a:buSzPts val="1400"/>
              <a:buNone/>
            </a:pPr>
            <a:r>
              <a:rPr lang="en-GB" dirty="0">
                <a:solidFill>
                  <a:schemeClr val="dk1"/>
                </a:solidFill>
                <a:highlight>
                  <a:schemeClr val="lt1"/>
                </a:highlight>
              </a:rPr>
              <a:t>Complex carbohydrates can be found in </a:t>
            </a:r>
            <a:r>
              <a:rPr lang="en-GB" b="1" dirty="0">
                <a:solidFill>
                  <a:schemeClr val="dk1"/>
                </a:solidFill>
                <a:highlight>
                  <a:schemeClr val="lt1"/>
                </a:highlight>
              </a:rPr>
              <a:t>starchy foods</a:t>
            </a:r>
            <a:r>
              <a:rPr lang="en-GB" dirty="0">
                <a:solidFill>
                  <a:schemeClr val="dk1"/>
                </a:solidFill>
                <a:highlight>
                  <a:schemeClr val="lt1"/>
                </a:highlight>
              </a:rPr>
              <a:t>, e.g. potatoes, bread, rice, pasta, oats.</a:t>
            </a:r>
            <a:endParaRPr dirty="0">
              <a:solidFill>
                <a:schemeClr val="dk1"/>
              </a:solidFill>
              <a:highlight>
                <a:schemeClr val="lt1"/>
              </a:highlight>
            </a:endParaRPr>
          </a:p>
          <a:p>
            <a:pPr marL="0" lvl="0" indent="0" algn="l" rtl="0">
              <a:lnSpc>
                <a:spcPct val="115000"/>
              </a:lnSpc>
              <a:spcBef>
                <a:spcPts val="1000"/>
              </a:spcBef>
              <a:spcAft>
                <a:spcPts val="0"/>
              </a:spcAft>
              <a:buNone/>
            </a:pPr>
            <a:endParaRPr dirty="0">
              <a:solidFill>
                <a:schemeClr val="dk1"/>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highlight>
                <a:srgbClr val="FFFFFF"/>
              </a:highlight>
            </a:endParaRPr>
          </a:p>
        </p:txBody>
      </p:sp>
      <p:sp>
        <p:nvSpPr>
          <p:cNvPr id="266" name="Google Shape;266;p47"/>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4" name="Google Shape;264;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0"/>
        <p:cNvGrpSpPr/>
        <p:nvPr/>
      </p:nvGrpSpPr>
      <p:grpSpPr>
        <a:xfrm>
          <a:off x="0" y="0"/>
          <a:ext cx="0" cy="0"/>
          <a:chOff x="0" y="0"/>
          <a:chExt cx="0" cy="0"/>
        </a:xfrm>
      </p:grpSpPr>
      <p:sp>
        <p:nvSpPr>
          <p:cNvPr id="271" name="Google Shape;271;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Carbohydrates (2)</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274" name="Google Shape;274;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2" name="Google Shape;272;p48"/>
          <p:cNvSpPr txBox="1">
            <a:spLocks noGrp="1"/>
          </p:cNvSpPr>
          <p:nvPr>
            <p:ph type="body" idx="1"/>
          </p:nvPr>
        </p:nvSpPr>
        <p:spPr>
          <a:xfrm>
            <a:off x="270000" y="7389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highlight>
                  <a:schemeClr val="lt1"/>
                </a:highlight>
              </a:rPr>
              <a:t>Explain that </a:t>
            </a:r>
            <a:r>
              <a:rPr lang="en-GB" b="1" dirty="0">
                <a:solidFill>
                  <a:schemeClr val="dk1"/>
                </a:solidFill>
                <a:highlight>
                  <a:schemeClr val="lt1"/>
                </a:highlight>
              </a:rPr>
              <a:t>simple carbohydrates </a:t>
            </a:r>
            <a:r>
              <a:rPr lang="en-GB" dirty="0">
                <a:solidFill>
                  <a:schemeClr val="dk1"/>
                </a:solidFill>
                <a:highlight>
                  <a:schemeClr val="lt1"/>
                </a:highlight>
              </a:rPr>
              <a:t>are sugars and are converted into energy and used more quickly than complex carbohydrates</a:t>
            </a:r>
            <a:r>
              <a:rPr lang="en-GB" dirty="0">
                <a:solidFill>
                  <a:srgbClr val="3C4043"/>
                </a:solidFill>
                <a:highlight>
                  <a:srgbClr val="FFFFFF"/>
                </a:highlight>
                <a:latin typeface="Roboto"/>
                <a:ea typeface="Roboto"/>
                <a:cs typeface="Roboto"/>
                <a:sym typeface="Roboto"/>
              </a:rPr>
              <a:t>.</a:t>
            </a:r>
            <a:endParaRPr dirty="0">
              <a:solidFill>
                <a:srgbClr val="3C4043"/>
              </a:solidFill>
              <a:highlight>
                <a:srgbClr val="FFFFFF"/>
              </a:highlight>
              <a:latin typeface="Roboto"/>
              <a:ea typeface="Roboto"/>
              <a:cs typeface="Roboto"/>
              <a:sym typeface="Roboto"/>
            </a:endParaRPr>
          </a:p>
          <a:p>
            <a:pPr marL="0" lvl="0" indent="0" algn="l" rtl="0">
              <a:spcBef>
                <a:spcPts val="1000"/>
              </a:spcBef>
              <a:spcAft>
                <a:spcPts val="0"/>
              </a:spcAft>
              <a:buNone/>
            </a:pPr>
            <a:r>
              <a:rPr lang="en-GB" dirty="0">
                <a:solidFill>
                  <a:schemeClr val="dk1"/>
                </a:solidFill>
                <a:highlight>
                  <a:schemeClr val="lt1"/>
                </a:highlight>
              </a:rPr>
              <a:t>They occur naturally in </a:t>
            </a:r>
            <a:r>
              <a:rPr lang="en-GB" b="1" dirty="0">
                <a:solidFill>
                  <a:schemeClr val="dk1"/>
                </a:solidFill>
                <a:highlight>
                  <a:schemeClr val="lt1"/>
                </a:highlight>
              </a:rPr>
              <a:t>fruit and milk.</a:t>
            </a:r>
            <a:r>
              <a:rPr lang="en-GB" dirty="0">
                <a:solidFill>
                  <a:schemeClr val="dk1"/>
                </a:solidFill>
                <a:highlight>
                  <a:schemeClr val="lt1"/>
                </a:highlight>
              </a:rPr>
              <a:t> Simple carbohydrates are also present in</a:t>
            </a:r>
            <a:r>
              <a:rPr lang="en-GB" b="1" dirty="0">
                <a:solidFill>
                  <a:schemeClr val="dk1"/>
                </a:solidFill>
                <a:highlight>
                  <a:schemeClr val="lt1"/>
                </a:highlight>
              </a:rPr>
              <a:t> </a:t>
            </a:r>
            <a:r>
              <a:rPr lang="en-GB" dirty="0">
                <a:solidFill>
                  <a:schemeClr val="dk1"/>
                </a:solidFill>
                <a:highlight>
                  <a:schemeClr val="lt1"/>
                </a:highlight>
              </a:rPr>
              <a:t>sugar and in processed food, e.g. in sweets, chocolate, biscuits and cakes.</a:t>
            </a:r>
            <a:endParaRPr dirty="0">
              <a:solidFill>
                <a:schemeClr val="dk1"/>
              </a:solidFill>
              <a:highlight>
                <a:schemeClr val="lt1"/>
              </a:highlight>
            </a:endParaRPr>
          </a:p>
          <a:p>
            <a:pPr marL="0" lvl="0" indent="0" algn="l" rtl="0">
              <a:spcBef>
                <a:spcPts val="1000"/>
              </a:spcBef>
              <a:spcAft>
                <a:spcPts val="0"/>
              </a:spcAft>
              <a:buNone/>
            </a:pPr>
            <a:endParaRPr dirty="0">
              <a:solidFill>
                <a:schemeClr val="dk1"/>
              </a:solidFill>
              <a:highlight>
                <a:schemeClr val="lt1"/>
              </a:highlight>
            </a:endParaRPr>
          </a:p>
          <a:p>
            <a:pPr marL="0" lvl="0" indent="0" algn="l" rtl="0">
              <a:spcBef>
                <a:spcPts val="0"/>
              </a:spcBef>
              <a:spcAft>
                <a:spcPts val="0"/>
              </a:spcAft>
              <a:buClr>
                <a:schemeClr val="dk1"/>
              </a:buClr>
              <a:buSzPts val="1100"/>
              <a:buFont typeface="Arial"/>
              <a:buNone/>
            </a:pPr>
            <a:endParaRPr b="1" dirty="0">
              <a:solidFill>
                <a:schemeClr val="dk1"/>
              </a:solidFill>
              <a:highlight>
                <a:schemeClr val="lt1"/>
              </a:highlight>
            </a:endParaRPr>
          </a:p>
          <a:p>
            <a:pPr marL="0" lvl="0" indent="0" algn="l" rtl="0">
              <a:spcBef>
                <a:spcPts val="0"/>
              </a:spcBef>
              <a:spcAft>
                <a:spcPts val="0"/>
              </a:spcAft>
              <a:buClr>
                <a:schemeClr val="dk1"/>
              </a:buClr>
              <a:buSzPts val="1100"/>
              <a:buFont typeface="Arial"/>
              <a:buNone/>
            </a:pPr>
            <a:endParaRPr dirty="0">
              <a:solidFill>
                <a:schemeClr val="dk1"/>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dirty="0">
              <a:solidFill>
                <a:srgbClr val="000000"/>
              </a:solidFill>
              <a:highlight>
                <a:srgbClr val="FFFFFF"/>
              </a:highlight>
            </a:endParaRPr>
          </a:p>
        </p:txBody>
      </p:sp>
      <p:sp>
        <p:nvSpPr>
          <p:cNvPr id="275" name="Google Shape;275;p48"/>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3" name="Google Shape;273;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9"/>
        <p:cNvGrpSpPr/>
        <p:nvPr/>
      </p:nvGrpSpPr>
      <p:grpSpPr>
        <a:xfrm>
          <a:off x="0" y="0"/>
          <a:ext cx="0" cy="0"/>
          <a:chOff x="0" y="0"/>
          <a:chExt cx="0" cy="0"/>
        </a:xfrm>
      </p:grpSpPr>
      <p:sp>
        <p:nvSpPr>
          <p:cNvPr id="280" name="Google Shape;280;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Protein</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283" name="Google Shape;283;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1" name="Google Shape;281;p4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SzPts val="1400"/>
              <a:buNone/>
            </a:pPr>
            <a:r>
              <a:rPr lang="en-GB" dirty="0">
                <a:solidFill>
                  <a:schemeClr val="dk1"/>
                </a:solidFill>
              </a:rPr>
              <a:t>Teach that </a:t>
            </a:r>
            <a:r>
              <a:rPr lang="en-GB" b="1" dirty="0">
                <a:solidFill>
                  <a:schemeClr val="dk1"/>
                </a:solidFill>
              </a:rPr>
              <a:t>protein</a:t>
            </a:r>
            <a:r>
              <a:rPr lang="en-GB" dirty="0">
                <a:solidFill>
                  <a:schemeClr val="dk1"/>
                </a:solidFill>
              </a:rPr>
              <a:t> is a macronutrient which is essential for building muscle mass in our body.</a:t>
            </a:r>
            <a:endParaRPr sz="1050" dirty="0">
              <a:solidFill>
                <a:srgbClr val="3C4043"/>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ts val="1400"/>
              <a:buFont typeface="Arial"/>
              <a:buNone/>
            </a:pPr>
            <a:r>
              <a:rPr lang="en-GB" dirty="0">
                <a:solidFill>
                  <a:schemeClr val="dk1"/>
                </a:solidFill>
                <a:highlight>
                  <a:srgbClr val="FFFFFF"/>
                </a:highlight>
              </a:rPr>
              <a:t>Our bodies need </a:t>
            </a:r>
            <a:r>
              <a:rPr lang="en-GB" dirty="0">
                <a:solidFill>
                  <a:srgbClr val="333333"/>
                </a:solidFill>
                <a:highlight>
                  <a:srgbClr val="FFFFFF"/>
                </a:highlight>
              </a:rPr>
              <a:t>protein</a:t>
            </a:r>
            <a:r>
              <a:rPr lang="en-GB" dirty="0">
                <a:solidFill>
                  <a:schemeClr val="dk1"/>
                </a:solidFill>
                <a:highlight>
                  <a:srgbClr val="FFFFFF"/>
                </a:highlight>
              </a:rPr>
              <a:t> in the diet to supply amino acids for the growth and repair of our cells and tissues. This includes our </a:t>
            </a:r>
            <a:r>
              <a:rPr lang="en-GB" dirty="0">
                <a:solidFill>
                  <a:schemeClr val="dk1"/>
                </a:solidFill>
              </a:rPr>
              <a:t>bones, muscles, cartilage, skin and blood.</a:t>
            </a:r>
            <a:endParaRPr dirty="0">
              <a:solidFill>
                <a:schemeClr val="dk1"/>
              </a:solidFill>
            </a:endParaRPr>
          </a:p>
          <a:p>
            <a:pPr marL="0" lvl="0" indent="0" algn="l" rtl="0">
              <a:spcBef>
                <a:spcPts val="1200"/>
              </a:spcBef>
              <a:spcAft>
                <a:spcPts val="0"/>
              </a:spcAft>
              <a:buClr>
                <a:schemeClr val="dk1"/>
              </a:buClr>
              <a:buSzPts val="1400"/>
              <a:buFont typeface="Arial"/>
              <a:buNone/>
            </a:pPr>
            <a:r>
              <a:rPr lang="en-GB" dirty="0">
                <a:solidFill>
                  <a:schemeClr val="dk1"/>
                </a:solidFill>
                <a:highlight>
                  <a:schemeClr val="lt1"/>
                </a:highlight>
              </a:rPr>
              <a:t>Protein is found in foods such as meat, fish, eggs, dairy products, tofu, beans and lentils.</a:t>
            </a:r>
            <a:endParaRPr dirty="0">
              <a:solidFill>
                <a:schemeClr val="dk1"/>
              </a:solidFill>
              <a:highlight>
                <a:schemeClr val="lt1"/>
              </a:highlight>
            </a:endParaRPr>
          </a:p>
          <a:p>
            <a:pPr marL="0" lvl="0" indent="0" algn="l" rtl="0">
              <a:spcBef>
                <a:spcPts val="1200"/>
              </a:spcBef>
              <a:spcAft>
                <a:spcPts val="0"/>
              </a:spcAft>
              <a:buClr>
                <a:schemeClr val="dk1"/>
              </a:buClr>
              <a:buSzPts val="1400"/>
              <a:buFont typeface="Arial"/>
              <a:buNone/>
            </a:pPr>
            <a:endParaRPr dirty="0">
              <a:solidFill>
                <a:schemeClr val="dk1"/>
              </a:solidFill>
              <a:highlight>
                <a:srgbClr val="FFFFFF"/>
              </a:highlight>
            </a:endParaRPr>
          </a:p>
        </p:txBody>
      </p:sp>
      <p:sp>
        <p:nvSpPr>
          <p:cNvPr id="284" name="Google Shape;284;p49"/>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82" name="Google Shape;282;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8"/>
        <p:cNvGrpSpPr/>
        <p:nvPr/>
      </p:nvGrpSpPr>
      <p:grpSpPr>
        <a:xfrm>
          <a:off x="0" y="0"/>
          <a:ext cx="0" cy="0"/>
          <a:chOff x="0" y="0"/>
          <a:chExt cx="0" cy="0"/>
        </a:xfrm>
      </p:grpSpPr>
      <p:sp>
        <p:nvSpPr>
          <p:cNvPr id="289" name="Google Shape;289;p50"/>
          <p:cNvSpPr txBox="1">
            <a:spLocks noGrp="1"/>
          </p:cNvSpPr>
          <p:nvPr>
            <p:ph type="title"/>
          </p:nvPr>
        </p:nvSpPr>
        <p:spPr>
          <a:xfrm>
            <a:off x="291425"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Fats (1)</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292" name="Google Shape;292;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0" name="Google Shape;290;p50"/>
          <p:cNvSpPr txBox="1">
            <a:spLocks noGrp="1"/>
          </p:cNvSpPr>
          <p:nvPr>
            <p:ph type="body" idx="1"/>
          </p:nvPr>
        </p:nvSpPr>
        <p:spPr>
          <a:xfrm>
            <a:off x="291425" y="95657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highlight>
                  <a:schemeClr val="lt1"/>
                </a:highlight>
              </a:rPr>
              <a:t>Teach that </a:t>
            </a:r>
            <a:r>
              <a:rPr lang="en-GB" b="1" dirty="0">
                <a:solidFill>
                  <a:srgbClr val="000000"/>
                </a:solidFill>
                <a:highlight>
                  <a:schemeClr val="lt1"/>
                </a:highlight>
              </a:rPr>
              <a:t>fat</a:t>
            </a:r>
            <a:r>
              <a:rPr lang="en-GB" dirty="0">
                <a:solidFill>
                  <a:srgbClr val="000000"/>
                </a:solidFill>
                <a:highlight>
                  <a:schemeClr val="lt1"/>
                </a:highlight>
              </a:rPr>
              <a:t> is essential for our bodies. Fat is used for energy when we are physically active and it also helps the body to absorb vitamin A, vitamin D and vitamin E.</a:t>
            </a:r>
            <a:endParaRPr dirty="0">
              <a:solidFill>
                <a:srgbClr val="000000"/>
              </a:solidFill>
              <a:highlight>
                <a:schemeClr val="lt1"/>
              </a:highlight>
            </a:endParaRPr>
          </a:p>
          <a:p>
            <a:pPr marL="0" lvl="0" indent="0" algn="l" rtl="0">
              <a:lnSpc>
                <a:spcPct val="115000"/>
              </a:lnSpc>
              <a:spcBef>
                <a:spcPts val="1000"/>
              </a:spcBef>
              <a:spcAft>
                <a:spcPts val="0"/>
              </a:spcAft>
              <a:buSzPts val="1400"/>
              <a:buNone/>
            </a:pPr>
            <a:r>
              <a:rPr lang="en-GB" dirty="0">
                <a:solidFill>
                  <a:srgbClr val="000000"/>
                </a:solidFill>
                <a:highlight>
                  <a:schemeClr val="lt1"/>
                </a:highlight>
              </a:rPr>
              <a:t>Explain that there are two different types of fat in food, </a:t>
            </a:r>
            <a:r>
              <a:rPr lang="en-GB" b="1" dirty="0">
                <a:solidFill>
                  <a:srgbClr val="000000"/>
                </a:solidFill>
                <a:highlight>
                  <a:schemeClr val="lt1"/>
                </a:highlight>
              </a:rPr>
              <a:t>unsaturated</a:t>
            </a:r>
            <a:r>
              <a:rPr lang="en-GB" dirty="0">
                <a:solidFill>
                  <a:srgbClr val="000000"/>
                </a:solidFill>
                <a:highlight>
                  <a:schemeClr val="lt1"/>
                </a:highlight>
              </a:rPr>
              <a:t> (good fat) and </a:t>
            </a:r>
            <a:r>
              <a:rPr lang="en-GB" b="1" dirty="0">
                <a:solidFill>
                  <a:srgbClr val="000000"/>
                </a:solidFill>
                <a:highlight>
                  <a:schemeClr val="lt1"/>
                </a:highlight>
              </a:rPr>
              <a:t>saturated</a:t>
            </a:r>
            <a:r>
              <a:rPr lang="en-GB" dirty="0">
                <a:solidFill>
                  <a:srgbClr val="000000"/>
                </a:solidFill>
                <a:highlight>
                  <a:schemeClr val="lt1"/>
                </a:highlight>
              </a:rPr>
              <a:t> (bad fat).</a:t>
            </a:r>
            <a:endParaRPr dirty="0">
              <a:solidFill>
                <a:srgbClr val="000000"/>
              </a:solidFill>
              <a:highlight>
                <a:schemeClr val="lt1"/>
              </a:highlight>
            </a:endParaRPr>
          </a:p>
          <a:p>
            <a:pPr marL="0" lvl="0" indent="0" algn="l" rtl="0">
              <a:lnSpc>
                <a:spcPct val="115000"/>
              </a:lnSpc>
              <a:spcBef>
                <a:spcPts val="1000"/>
              </a:spcBef>
              <a:spcAft>
                <a:spcPts val="0"/>
              </a:spcAft>
              <a:buSzPts val="1400"/>
              <a:buNone/>
            </a:pPr>
            <a:r>
              <a:rPr lang="en-GB" dirty="0">
                <a:solidFill>
                  <a:srgbClr val="000000"/>
                </a:solidFill>
                <a:highlight>
                  <a:schemeClr val="lt1"/>
                </a:highlight>
              </a:rPr>
              <a:t>Most fats and oils contain both saturated and unsaturated fats in different proportions.</a:t>
            </a:r>
            <a:endParaRPr dirty="0">
              <a:solidFill>
                <a:srgbClr val="000000"/>
              </a:solidFill>
            </a:endParaRPr>
          </a:p>
        </p:txBody>
      </p:sp>
      <p:sp>
        <p:nvSpPr>
          <p:cNvPr id="293" name="Google Shape;293;p50"/>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1" name="Google Shape;291;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7"/>
        <p:cNvGrpSpPr/>
        <p:nvPr/>
      </p:nvGrpSpPr>
      <p:grpSpPr>
        <a:xfrm>
          <a:off x="0" y="0"/>
          <a:ext cx="0" cy="0"/>
          <a:chOff x="0" y="0"/>
          <a:chExt cx="0" cy="0"/>
        </a:xfrm>
      </p:grpSpPr>
      <p:sp>
        <p:nvSpPr>
          <p:cNvPr id="298" name="Google Shape;298;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Fats (2)</a:t>
            </a:r>
            <a:endParaRPr dirty="0"/>
          </a:p>
          <a:p>
            <a:pPr marL="0" marR="0" lvl="0" indent="0" algn="l" rtl="0">
              <a:lnSpc>
                <a:spcPct val="100000"/>
              </a:lnSpc>
              <a:spcBef>
                <a:spcPts val="0"/>
              </a:spcBef>
              <a:spcAft>
                <a:spcPts val="0"/>
              </a:spcAft>
              <a:buClr>
                <a:srgbClr val="000000"/>
              </a:buClr>
              <a:buSzPts val="2800"/>
              <a:buFont typeface="Arial"/>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301" name="Google Shape;301;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9" name="Google Shape;299;p51"/>
          <p:cNvSpPr txBox="1">
            <a:spLocks noGrp="1"/>
          </p:cNvSpPr>
          <p:nvPr>
            <p:ph type="body" idx="1"/>
          </p:nvPr>
        </p:nvSpPr>
        <p:spPr>
          <a:xfrm>
            <a:off x="270000" y="981575"/>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GB" dirty="0">
                <a:solidFill>
                  <a:srgbClr val="000000"/>
                </a:solidFill>
                <a:highlight>
                  <a:schemeClr val="lt1"/>
                </a:highlight>
              </a:rPr>
              <a:t>Teach that </a:t>
            </a:r>
            <a:r>
              <a:rPr lang="en-GB" b="1" dirty="0">
                <a:solidFill>
                  <a:srgbClr val="000000"/>
                </a:solidFill>
                <a:highlight>
                  <a:schemeClr val="lt1"/>
                </a:highlight>
              </a:rPr>
              <a:t>unsaturated</a:t>
            </a:r>
            <a:r>
              <a:rPr lang="en-GB" dirty="0">
                <a:solidFill>
                  <a:srgbClr val="000000"/>
                </a:solidFill>
                <a:highlight>
                  <a:schemeClr val="lt1"/>
                </a:highlight>
              </a:rPr>
              <a:t> (good fat) and </a:t>
            </a:r>
            <a:r>
              <a:rPr lang="en-GB" b="1" dirty="0">
                <a:solidFill>
                  <a:srgbClr val="000000"/>
                </a:solidFill>
                <a:highlight>
                  <a:schemeClr val="lt1"/>
                </a:highlight>
              </a:rPr>
              <a:t>saturated</a:t>
            </a:r>
            <a:r>
              <a:rPr lang="en-GB" dirty="0">
                <a:solidFill>
                  <a:srgbClr val="000000"/>
                </a:solidFill>
                <a:highlight>
                  <a:schemeClr val="lt1"/>
                </a:highlight>
              </a:rPr>
              <a:t> (bad fat) have different effects in our body.</a:t>
            </a:r>
            <a:endParaRPr dirty="0">
              <a:solidFill>
                <a:srgbClr val="000000"/>
              </a:solidFill>
              <a:highlight>
                <a:schemeClr val="lt1"/>
              </a:highlight>
            </a:endParaRPr>
          </a:p>
          <a:p>
            <a:pPr marL="0" lvl="0" indent="0" algn="l" rtl="0">
              <a:spcBef>
                <a:spcPts val="1000"/>
              </a:spcBef>
              <a:spcAft>
                <a:spcPts val="0"/>
              </a:spcAft>
              <a:buSzPts val="1400"/>
              <a:buNone/>
            </a:pPr>
            <a:r>
              <a:rPr lang="en-GB" dirty="0">
                <a:solidFill>
                  <a:srgbClr val="000000"/>
                </a:solidFill>
              </a:rPr>
              <a:t>Explain that too much saturated fat (bad fat) in our body can build up </a:t>
            </a:r>
            <a:r>
              <a:rPr lang="en-GB" dirty="0">
                <a:solidFill>
                  <a:schemeClr val="dk1"/>
                </a:solidFill>
              </a:rPr>
              <a:t>over time </a:t>
            </a:r>
            <a:r>
              <a:rPr lang="en-GB" dirty="0">
                <a:solidFill>
                  <a:srgbClr val="000000"/>
                </a:solidFill>
              </a:rPr>
              <a:t>and cause blockages in our arteries as adults. This is called bad cholesterol - a fatty substance in the blood.</a:t>
            </a:r>
            <a:endParaRPr strike="sngStrike" dirty="0">
              <a:solidFill>
                <a:srgbClr val="000000"/>
              </a:solidFill>
            </a:endParaRPr>
          </a:p>
          <a:p>
            <a:pPr marL="0" lvl="0" indent="0" algn="l" rtl="0">
              <a:spcBef>
                <a:spcPts val="1000"/>
              </a:spcBef>
              <a:spcAft>
                <a:spcPts val="0"/>
              </a:spcAft>
              <a:buSzPts val="1400"/>
              <a:buNone/>
            </a:pPr>
            <a:r>
              <a:rPr lang="en-GB" dirty="0">
                <a:solidFill>
                  <a:srgbClr val="000000"/>
                </a:solidFill>
              </a:rPr>
              <a:t>U</a:t>
            </a:r>
            <a:r>
              <a:rPr lang="en-GB" dirty="0">
                <a:solidFill>
                  <a:srgbClr val="000000"/>
                </a:solidFill>
                <a:highlight>
                  <a:schemeClr val="lt1"/>
                </a:highlight>
              </a:rPr>
              <a:t>nsaturated fat </a:t>
            </a:r>
            <a:r>
              <a:rPr lang="en-GB" dirty="0">
                <a:solidFill>
                  <a:srgbClr val="000000"/>
                </a:solidFill>
              </a:rPr>
              <a:t>helps to reduce our </a:t>
            </a:r>
            <a:r>
              <a:rPr lang="en-GB" b="1" dirty="0">
                <a:solidFill>
                  <a:srgbClr val="000000"/>
                </a:solidFill>
              </a:rPr>
              <a:t>bad cholesterol</a:t>
            </a:r>
            <a:r>
              <a:rPr lang="en-GB" dirty="0">
                <a:solidFill>
                  <a:srgbClr val="000000"/>
                </a:solidFill>
              </a:rPr>
              <a:t>. </a:t>
            </a:r>
            <a:r>
              <a:rPr lang="en-GB" dirty="0">
                <a:solidFill>
                  <a:srgbClr val="000000"/>
                </a:solidFill>
                <a:highlight>
                  <a:schemeClr val="lt1"/>
                </a:highlight>
              </a:rPr>
              <a:t>It is found in vegetable oils, some nuts, avocados, and oily fish, e.g. sardines.</a:t>
            </a:r>
            <a:endParaRPr sz="2800" dirty="0">
              <a:solidFill>
                <a:srgbClr val="000000"/>
              </a:solidFill>
            </a:endParaRPr>
          </a:p>
        </p:txBody>
      </p:sp>
      <p:sp>
        <p:nvSpPr>
          <p:cNvPr id="302" name="Google Shape;302;p51"/>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0" name="Google Shape;300;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6"/>
        <p:cNvGrpSpPr/>
        <p:nvPr/>
      </p:nvGrpSpPr>
      <p:grpSpPr>
        <a:xfrm>
          <a:off x="0" y="0"/>
          <a:ext cx="0" cy="0"/>
          <a:chOff x="0" y="0"/>
          <a:chExt cx="0" cy="0"/>
        </a:xfrm>
      </p:grpSpPr>
      <p:sp>
        <p:nvSpPr>
          <p:cNvPr id="307" name="Google Shape;307;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Fibre</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310" name="Google Shape;310;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8" name="Google Shape;308;p5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highlight>
                  <a:srgbClr val="FFFFFF"/>
                </a:highlight>
              </a:rPr>
              <a:t>Explain that</a:t>
            </a:r>
            <a:r>
              <a:rPr lang="en-GB" b="1" dirty="0">
                <a:solidFill>
                  <a:schemeClr val="dk1"/>
                </a:solidFill>
                <a:highlight>
                  <a:srgbClr val="FFFFFF"/>
                </a:highlight>
              </a:rPr>
              <a:t> dietary fibre</a:t>
            </a:r>
            <a:r>
              <a:rPr lang="en-GB" dirty="0">
                <a:solidFill>
                  <a:schemeClr val="dk1"/>
                </a:solidFill>
                <a:highlight>
                  <a:srgbClr val="FFFFFF"/>
                </a:highlight>
              </a:rPr>
              <a:t> is important for </a:t>
            </a:r>
            <a:r>
              <a:rPr lang="en-GB" b="1" dirty="0">
                <a:solidFill>
                  <a:schemeClr val="dk1"/>
                </a:solidFill>
                <a:highlight>
                  <a:srgbClr val="FFFFFF"/>
                </a:highlight>
              </a:rPr>
              <a:t>digestion</a:t>
            </a:r>
            <a:r>
              <a:rPr lang="en-GB" dirty="0">
                <a:solidFill>
                  <a:schemeClr val="dk1"/>
                </a:solidFill>
                <a:highlight>
                  <a:srgbClr val="FFFFFF"/>
                </a:highlight>
              </a:rPr>
              <a:t> as it keeps the digestive tract flowing.</a:t>
            </a:r>
            <a:endParaRPr dirty="0">
              <a:solidFill>
                <a:srgbClr val="000000"/>
              </a:solidFill>
              <a:highlight>
                <a:srgbClr val="FFFFFF"/>
              </a:highlight>
            </a:endParaRPr>
          </a:p>
          <a:p>
            <a:pPr marL="0" lvl="0" indent="0" algn="l" rtl="0">
              <a:lnSpc>
                <a:spcPct val="115000"/>
              </a:lnSpc>
              <a:spcBef>
                <a:spcPts val="1000"/>
              </a:spcBef>
              <a:spcAft>
                <a:spcPts val="0"/>
              </a:spcAft>
              <a:buSzPts val="1400"/>
              <a:buNone/>
            </a:pPr>
            <a:r>
              <a:rPr lang="en-GB" dirty="0">
                <a:solidFill>
                  <a:srgbClr val="000000"/>
                </a:solidFill>
                <a:highlight>
                  <a:srgbClr val="FFFFFF"/>
                </a:highlight>
              </a:rPr>
              <a:t>Fibre is found in many foods that are high in carbohydrates, such as:</a:t>
            </a:r>
            <a:endParaRPr dirty="0">
              <a:solidFill>
                <a:srgbClr val="000000"/>
              </a:solidFill>
              <a:highlight>
                <a:srgbClr val="FFFFFF"/>
              </a:highlight>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highlight>
                  <a:srgbClr val="FFFFFF"/>
                </a:highlight>
              </a:rPr>
              <a:t>beans and pulses</a:t>
            </a:r>
            <a:endParaRPr dirty="0">
              <a:solidFill>
                <a:srgbClr val="000000"/>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highlight>
                  <a:srgbClr val="FFFFFF"/>
                </a:highlight>
              </a:rPr>
              <a:t>wholegrain pasta and rice</a:t>
            </a:r>
            <a:endParaRPr dirty="0">
              <a:solidFill>
                <a:srgbClr val="000000"/>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highlight>
                  <a:srgbClr val="FFFFFF"/>
                </a:highlight>
              </a:rPr>
              <a:t>vegetables such as broccoli and carrots</a:t>
            </a:r>
            <a:endParaRPr dirty="0">
              <a:solidFill>
                <a:srgbClr val="000000"/>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highlight>
                  <a:srgbClr val="FFFFFF"/>
                </a:highlight>
              </a:rPr>
              <a:t>nuts and seeds</a:t>
            </a:r>
            <a:endParaRPr dirty="0">
              <a:solidFill>
                <a:srgbClr val="000000"/>
              </a:solidFill>
              <a:highlight>
                <a:srgbClr val="FFFFFF"/>
              </a:highlight>
            </a:endParaRPr>
          </a:p>
        </p:txBody>
      </p:sp>
      <p:sp>
        <p:nvSpPr>
          <p:cNvPr id="311" name="Google Shape;311;p52"/>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9" name="Google Shape;309;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5"/>
        <p:cNvGrpSpPr/>
        <p:nvPr/>
      </p:nvGrpSpPr>
      <p:grpSpPr>
        <a:xfrm>
          <a:off x="0" y="0"/>
          <a:ext cx="0" cy="0"/>
          <a:chOff x="0" y="0"/>
          <a:chExt cx="0" cy="0"/>
        </a:xfrm>
      </p:grpSpPr>
      <p:sp>
        <p:nvSpPr>
          <p:cNvPr id="316" name="Google Shape;316;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Vitamins</a:t>
            </a:r>
            <a:endParaRPr dirty="0"/>
          </a:p>
          <a:p>
            <a:pPr marL="0" marR="0" lvl="0" indent="0" algn="l" rtl="0">
              <a:lnSpc>
                <a:spcPct val="100000"/>
              </a:lnSpc>
              <a:spcBef>
                <a:spcPts val="0"/>
              </a:spcBef>
              <a:spcAft>
                <a:spcPts val="0"/>
              </a:spcAft>
              <a:buClr>
                <a:srgbClr val="000000"/>
              </a:buClr>
              <a:buSzPts val="2800"/>
              <a:buFont typeface="Arial"/>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319" name="Google Shape;319;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7" name="Google Shape;317;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SzPts val="1400"/>
              <a:buNone/>
            </a:pPr>
            <a:r>
              <a:rPr lang="en-GB" dirty="0">
                <a:solidFill>
                  <a:schemeClr val="dk1"/>
                </a:solidFill>
              </a:rPr>
              <a:t>Teach that </a:t>
            </a:r>
            <a:r>
              <a:rPr lang="en-GB" b="1" dirty="0">
                <a:solidFill>
                  <a:schemeClr val="dk1"/>
                </a:solidFill>
              </a:rPr>
              <a:t>vitamins</a:t>
            </a:r>
            <a:r>
              <a:rPr lang="en-GB" dirty="0">
                <a:solidFill>
                  <a:schemeClr val="dk1"/>
                </a:solidFill>
              </a:rPr>
              <a:t> are organic compounds that are needed in small amounts for normal growth and activity by the body. They are naturally found in foods obtained from plants and animals.</a:t>
            </a:r>
            <a:endParaRPr dirty="0">
              <a:solidFill>
                <a:srgbClr val="FF0000"/>
              </a:solidFill>
            </a:endParaRPr>
          </a:p>
          <a:p>
            <a:pPr marL="0" lvl="0" indent="0" algn="l" rtl="0">
              <a:spcBef>
                <a:spcPts val="1200"/>
              </a:spcBef>
              <a:spcAft>
                <a:spcPts val="0"/>
              </a:spcAft>
              <a:buClr>
                <a:schemeClr val="dk1"/>
              </a:buClr>
              <a:buSzPts val="1100"/>
              <a:buFont typeface="Arial"/>
              <a:buNone/>
            </a:pPr>
            <a:r>
              <a:rPr lang="en-GB" dirty="0">
                <a:solidFill>
                  <a:schemeClr val="dk1"/>
                </a:solidFill>
              </a:rPr>
              <a:t>Explain that the essential vitamins are A, C, D, E, K, and the B vitamins.</a:t>
            </a:r>
            <a:endParaRPr dirty="0">
              <a:solidFill>
                <a:schemeClr val="dk1"/>
              </a:solidFill>
            </a:endParaRPr>
          </a:p>
          <a:p>
            <a:pPr marL="0" lvl="0" indent="0" algn="l" rtl="0">
              <a:spcBef>
                <a:spcPts val="1200"/>
              </a:spcBef>
              <a:spcAft>
                <a:spcPts val="1200"/>
              </a:spcAft>
              <a:buClr>
                <a:schemeClr val="dk1"/>
              </a:buClr>
              <a:buSzPts val="1100"/>
              <a:buFont typeface="Arial"/>
              <a:buNone/>
            </a:pPr>
            <a:r>
              <a:rPr lang="en-GB" dirty="0">
                <a:solidFill>
                  <a:schemeClr val="dk1"/>
                </a:solidFill>
              </a:rPr>
              <a:t>Vitamins have different jobs - helping us resist infections, keeping our nerves healthy, and helping our body get energy from food or our blood to clot properly.</a:t>
            </a:r>
            <a:endParaRPr strike="sngStrike" dirty="0">
              <a:solidFill>
                <a:srgbClr val="000000"/>
              </a:solidFill>
              <a:highlight>
                <a:srgbClr val="FFFFFF"/>
              </a:highlight>
            </a:endParaRPr>
          </a:p>
        </p:txBody>
      </p:sp>
      <p:sp>
        <p:nvSpPr>
          <p:cNvPr id="320" name="Google Shape;320;p53"/>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18" name="Google Shape;318;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this training module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chemeClr val="dk1"/>
                </a:solidFill>
              </a:rPr>
              <a:t>Subject leads</a:t>
            </a:r>
            <a:r>
              <a:rPr lang="en-GB" sz="1800" dirty="0">
                <a:solidFill>
                  <a:schemeClr val="dk1"/>
                </a:solidFill>
              </a:rPr>
              <a:t> can use the adaptable slides and </a:t>
            </a:r>
            <a:r>
              <a:rPr lang="en-GB" sz="1800" b="1" dirty="0">
                <a:solidFill>
                  <a:schemeClr val="dk1"/>
                </a:solidFill>
              </a:rPr>
              <a:t>‘activities and templates for trainers’ </a:t>
            </a:r>
            <a:r>
              <a:rPr lang="en-GB" sz="1800" dirty="0">
                <a:solidFill>
                  <a:schemeClr val="dk1"/>
                </a:solidFill>
              </a:rPr>
              <a:t>section at the end of this module to help shape training sessions for teachers.</a:t>
            </a:r>
            <a:endParaRPr sz="1800" dirty="0">
              <a:solidFill>
                <a:schemeClr val="dk1"/>
              </a:solidFill>
            </a:endParaRPr>
          </a:p>
          <a:p>
            <a:pPr marL="0" lvl="0" indent="0" algn="l" rtl="0">
              <a:lnSpc>
                <a:spcPct val="115000"/>
              </a:lnSpc>
              <a:spcBef>
                <a:spcPts val="1600"/>
              </a:spcBef>
              <a:spcAft>
                <a:spcPts val="0"/>
              </a:spcAft>
              <a:buSzPts val="1400"/>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r>
              <a:rPr lang="en-GB" sz="1800" dirty="0"/>
              <a:t>on teaching </a:t>
            </a:r>
            <a:r>
              <a:rPr lang="en-GB" sz="1800" b="1" dirty="0"/>
              <a:t>healthy eating</a:t>
            </a:r>
            <a:r>
              <a:rPr lang="en-GB" sz="1800" dirty="0"/>
              <a:t>, which schools should read in full.</a:t>
            </a:r>
            <a:endParaRPr sz="1800" dirty="0"/>
          </a:p>
          <a:p>
            <a:pPr marL="0" lvl="0" indent="0" algn="l" rtl="0">
              <a:lnSpc>
                <a:spcPct val="115000"/>
              </a:lnSpc>
              <a:spcBef>
                <a:spcPts val="1600"/>
              </a:spcBef>
              <a:spcAft>
                <a:spcPts val="0"/>
              </a:spcAft>
              <a:buSzPts val="1400"/>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pedagogical guidance.</a:t>
            </a:r>
            <a:endParaRPr sz="1800" dirty="0"/>
          </a:p>
          <a:p>
            <a:pPr marL="0" lvl="0" indent="0" algn="l" rtl="0">
              <a:lnSpc>
                <a:spcPct val="115000"/>
              </a:lnSpc>
              <a:spcBef>
                <a:spcPts val="1600"/>
              </a:spcBef>
              <a:spcAft>
                <a:spcPts val="1600"/>
              </a:spcAft>
              <a:buSzPts val="1400"/>
              <a:buNone/>
            </a:pPr>
            <a:endParaRPr sz="1800" dirty="0"/>
          </a:p>
        </p:txBody>
      </p:sp>
      <p:sp>
        <p:nvSpPr>
          <p:cNvPr id="120" name="Google Shape;120;p2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4"/>
        <p:cNvGrpSpPr/>
        <p:nvPr/>
      </p:nvGrpSpPr>
      <p:grpSpPr>
        <a:xfrm>
          <a:off x="0" y="0"/>
          <a:ext cx="0" cy="0"/>
          <a:chOff x="0" y="0"/>
          <a:chExt cx="0" cy="0"/>
        </a:xfrm>
      </p:grpSpPr>
      <p:sp>
        <p:nvSpPr>
          <p:cNvPr id="325" name="Google Shape;325;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Minerals</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328" name="Google Shape;328;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6" name="Google Shape;326;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b="1" dirty="0">
                <a:solidFill>
                  <a:schemeClr val="dk1"/>
                </a:solidFill>
                <a:highlight>
                  <a:srgbClr val="FFFFFF"/>
                </a:highlight>
              </a:rPr>
              <a:t>Minerals</a:t>
            </a:r>
            <a:r>
              <a:rPr lang="en-GB" dirty="0">
                <a:solidFill>
                  <a:schemeClr val="dk1"/>
                </a:solidFill>
                <a:highlight>
                  <a:srgbClr val="FFFFFF"/>
                </a:highlight>
              </a:rPr>
              <a:t> also help our body function. They are only needed in very small quantities.</a:t>
            </a:r>
            <a:endParaRPr dirty="0">
              <a:solidFill>
                <a:schemeClr val="dk1"/>
              </a:solidFill>
              <a:highlight>
                <a:srgbClr val="FFFFFF"/>
              </a:highlight>
            </a:endParaRPr>
          </a:p>
          <a:p>
            <a:pPr marL="0" marR="0" lvl="0" indent="0" algn="l" rtl="0">
              <a:lnSpc>
                <a:spcPct val="115000"/>
              </a:lnSpc>
              <a:spcBef>
                <a:spcPts val="1000"/>
              </a:spcBef>
              <a:spcAft>
                <a:spcPts val="0"/>
              </a:spcAft>
              <a:buClr>
                <a:srgbClr val="000000"/>
              </a:buClr>
              <a:buSzPts val="1400"/>
              <a:buFont typeface="Arial"/>
              <a:buNone/>
            </a:pPr>
            <a:r>
              <a:rPr lang="en-GB" dirty="0">
                <a:solidFill>
                  <a:schemeClr val="dk1"/>
                </a:solidFill>
                <a:highlight>
                  <a:srgbClr val="FFFFFF"/>
                </a:highlight>
              </a:rPr>
              <a:t>Our body needs certain minerals to build strong bones and teeth and turn the food we eat into energy.</a:t>
            </a:r>
            <a:endParaRPr dirty="0">
              <a:solidFill>
                <a:schemeClr val="dk1"/>
              </a:solidFill>
              <a:highlight>
                <a:srgbClr val="FFFFFF"/>
              </a:highlight>
            </a:endParaRPr>
          </a:p>
          <a:p>
            <a:pPr marL="0" marR="0" lvl="0" indent="0" algn="l" rtl="0">
              <a:lnSpc>
                <a:spcPct val="115000"/>
              </a:lnSpc>
              <a:spcBef>
                <a:spcPts val="1000"/>
              </a:spcBef>
              <a:spcAft>
                <a:spcPts val="0"/>
              </a:spcAft>
              <a:buClr>
                <a:srgbClr val="000000"/>
              </a:buClr>
              <a:buSzPts val="1400"/>
              <a:buFont typeface="Arial"/>
              <a:buNone/>
            </a:pPr>
            <a:r>
              <a:rPr lang="en-GB" dirty="0">
                <a:solidFill>
                  <a:schemeClr val="dk1"/>
                </a:solidFill>
                <a:highlight>
                  <a:srgbClr val="FFFFFF"/>
                </a:highlight>
              </a:rPr>
              <a:t>As with vitamins, a healthy balanced diet should provide all the minerals our body needs to work properly.</a:t>
            </a:r>
            <a:endParaRPr dirty="0">
              <a:solidFill>
                <a:schemeClr val="dk1"/>
              </a:solidFill>
              <a:highlight>
                <a:srgbClr val="FFFFFF"/>
              </a:highlight>
            </a:endParaRPr>
          </a:p>
          <a:p>
            <a:pPr marL="0" marR="0" lvl="0" indent="0" algn="l" rtl="0">
              <a:lnSpc>
                <a:spcPct val="115000"/>
              </a:lnSpc>
              <a:spcBef>
                <a:spcPts val="1000"/>
              </a:spcBef>
              <a:spcAft>
                <a:spcPts val="0"/>
              </a:spcAft>
              <a:buNone/>
            </a:pPr>
            <a:r>
              <a:rPr lang="en-GB" dirty="0">
                <a:solidFill>
                  <a:schemeClr val="dk1"/>
                </a:solidFill>
                <a:highlight>
                  <a:srgbClr val="FFFFFF"/>
                </a:highlight>
              </a:rPr>
              <a:t>There are 16 essential minerals, including sodium (salt) and potassium, which can be found in bananas.</a:t>
            </a:r>
            <a:endParaRPr dirty="0">
              <a:solidFill>
                <a:schemeClr val="dk1"/>
              </a:solidFill>
              <a:highlight>
                <a:srgbClr val="FFFFFF"/>
              </a:highlight>
            </a:endParaRPr>
          </a:p>
        </p:txBody>
      </p:sp>
      <p:sp>
        <p:nvSpPr>
          <p:cNvPr id="329" name="Google Shape;329;p54"/>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7" name="Google Shape;327;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3"/>
        <p:cNvGrpSpPr/>
        <p:nvPr/>
      </p:nvGrpSpPr>
      <p:grpSpPr>
        <a:xfrm>
          <a:off x="0" y="0"/>
          <a:ext cx="0" cy="0"/>
          <a:chOff x="0" y="0"/>
          <a:chExt cx="0" cy="0"/>
        </a:xfrm>
      </p:grpSpPr>
      <p:sp>
        <p:nvSpPr>
          <p:cNvPr id="334" name="Google Shape;334;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Drinking enough fluids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37" name="Google Shape;337;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5" name="Google Shape;335;p5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SzPts val="1100"/>
              <a:buNone/>
            </a:pPr>
            <a:r>
              <a:rPr lang="en-GB" dirty="0">
                <a:solidFill>
                  <a:schemeClr val="dk1"/>
                </a:solidFill>
                <a:highlight>
                  <a:schemeClr val="lt1"/>
                </a:highlight>
              </a:rPr>
              <a:t>Explain that the amount we need to drink varies on our size, the weather and how active we have been.</a:t>
            </a:r>
            <a:endParaRPr dirty="0">
              <a:solidFill>
                <a:schemeClr val="dk1"/>
              </a:solidFill>
              <a:highlight>
                <a:schemeClr val="lt1"/>
              </a:highlight>
            </a:endParaRPr>
          </a:p>
          <a:p>
            <a:pPr marL="0" lvl="0" indent="0" algn="l" rtl="0">
              <a:spcBef>
                <a:spcPts val="1000"/>
              </a:spcBef>
              <a:spcAft>
                <a:spcPts val="0"/>
              </a:spcAft>
              <a:buSzPts val="1100"/>
              <a:buNone/>
            </a:pPr>
            <a:r>
              <a:rPr lang="en-GB" dirty="0">
                <a:solidFill>
                  <a:schemeClr val="dk1"/>
                </a:solidFill>
                <a:highlight>
                  <a:schemeClr val="lt1"/>
                </a:highlight>
              </a:rPr>
              <a:t>Teach </a:t>
            </a:r>
            <a:r>
              <a:rPr lang="en-GB" dirty="0">
                <a:solidFill>
                  <a:schemeClr val="dk1"/>
                </a:solidFill>
                <a:highlight>
                  <a:srgbClr val="FFFFFF"/>
                </a:highlight>
              </a:rPr>
              <a:t>that when we are thirsty, our body is telling us that it is dehydrated and that we need to drink fluids. Any drink with water in it will hydrate us, but water is the best option as it is calorie and sugar free.</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highlight>
                  <a:schemeClr val="lt1"/>
                </a:highlight>
              </a:rPr>
              <a:t>Explain that if we do not drink enough fluid, we become </a:t>
            </a:r>
            <a:r>
              <a:rPr lang="en-GB" u="sng" dirty="0">
                <a:solidFill>
                  <a:srgbClr val="0000FF"/>
                </a:solidFill>
                <a:highlight>
                  <a:schemeClr val="lt1"/>
                </a:highlight>
                <a:hlinkClick r:id="rId3">
                  <a:extLst>
                    <a:ext uri="{A12FA001-AC4F-418D-AE19-62706E023703}">
                      <ahyp:hlinkClr xmlns:ahyp="http://schemas.microsoft.com/office/drawing/2018/hyperlinkcolor" val="tx"/>
                    </a:ext>
                  </a:extLst>
                </a:hlinkClick>
              </a:rPr>
              <a:t>dehydrated</a:t>
            </a:r>
            <a:r>
              <a:rPr lang="en-GB" dirty="0">
                <a:solidFill>
                  <a:schemeClr val="dk1"/>
                </a:solidFill>
                <a:highlight>
                  <a:schemeClr val="lt1"/>
                </a:highlight>
              </a:rPr>
              <a:t>. If we become too dehydrated it can be harmful to our health. </a:t>
            </a:r>
            <a:endParaRPr dirty="0">
              <a:solidFill>
                <a:schemeClr val="dk1"/>
              </a:solidFill>
            </a:endParaRPr>
          </a:p>
          <a:p>
            <a:pPr marL="0" lvl="0" indent="0" algn="l" rtl="0">
              <a:lnSpc>
                <a:spcPct val="115000"/>
              </a:lnSpc>
              <a:spcBef>
                <a:spcPts val="1200"/>
              </a:spcBef>
              <a:spcAft>
                <a:spcPts val="1200"/>
              </a:spcAft>
              <a:buSzPts val="1100"/>
              <a:buNone/>
            </a:pPr>
            <a:endParaRPr dirty="0">
              <a:solidFill>
                <a:schemeClr val="dk1"/>
              </a:solidFill>
            </a:endParaRPr>
          </a:p>
        </p:txBody>
      </p:sp>
      <p:sp>
        <p:nvSpPr>
          <p:cNvPr id="338" name="Google Shape;338;p55"/>
          <p:cNvSpPr txBox="1">
            <a:spLocks noGrp="1"/>
          </p:cNvSpPr>
          <p:nvPr>
            <p:ph type="body" idx="2"/>
          </p:nvPr>
        </p:nvSpPr>
        <p:spPr>
          <a:xfrm>
            <a:off x="6178800" y="216425"/>
            <a:ext cx="2695200" cy="1581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what constitutes a healthy diet (including understanding calories and other nutritional content).</a:t>
            </a:r>
            <a:endParaRPr sz="18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36" name="Google Shape;336;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2"/>
        <p:cNvGrpSpPr/>
        <p:nvPr/>
      </p:nvGrpSpPr>
      <p:grpSpPr>
        <a:xfrm>
          <a:off x="0" y="0"/>
          <a:ext cx="0" cy="0"/>
          <a:chOff x="0" y="0"/>
          <a:chExt cx="0" cy="0"/>
        </a:xfrm>
      </p:grpSpPr>
      <p:sp>
        <p:nvSpPr>
          <p:cNvPr id="343" name="Google Shape;343;p56"/>
          <p:cNvSpPr txBox="1">
            <a:spLocks noGrp="1"/>
          </p:cNvSpPr>
          <p:nvPr>
            <p:ph type="title"/>
          </p:nvPr>
        </p:nvSpPr>
        <p:spPr>
          <a:xfrm>
            <a:off x="1932036" y="2113408"/>
            <a:ext cx="4871846"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Understanding calories</a:t>
            </a:r>
            <a:endParaRPr dirty="0">
              <a:solidFill>
                <a:schemeClr val="accent1"/>
              </a:solidFill>
            </a:endParaRPr>
          </a:p>
        </p:txBody>
      </p:sp>
      <p:sp>
        <p:nvSpPr>
          <p:cNvPr id="344" name="Google Shape;344;p5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8"/>
        <p:cNvGrpSpPr/>
        <p:nvPr/>
      </p:nvGrpSpPr>
      <p:grpSpPr>
        <a:xfrm>
          <a:off x="0" y="0"/>
          <a:ext cx="0" cy="0"/>
          <a:chOff x="0" y="0"/>
          <a:chExt cx="0" cy="0"/>
        </a:xfrm>
      </p:grpSpPr>
      <p:sp>
        <p:nvSpPr>
          <p:cNvPr id="349" name="Google Shape;349;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calories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53" name="Google Shape;353;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0" name="Google Shape;350;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100"/>
              <a:buNone/>
            </a:pPr>
            <a:r>
              <a:rPr lang="en-GB" dirty="0">
                <a:solidFill>
                  <a:schemeClr val="dk1"/>
                </a:solidFill>
              </a:rPr>
              <a:t>Explain that a calorie is a unit of energy. Different foods have </a:t>
            </a:r>
            <a:r>
              <a:rPr lang="en-GB" b="1" dirty="0">
                <a:solidFill>
                  <a:schemeClr val="dk1"/>
                </a:solidFill>
              </a:rPr>
              <a:t>different amounts</a:t>
            </a:r>
            <a:r>
              <a:rPr lang="en-GB" dirty="0">
                <a:solidFill>
                  <a:schemeClr val="dk1"/>
                </a:solidFill>
              </a:rPr>
              <a:t> of calories. For example, if food or drink contains 100 calories, it is a way of describing how much energy our body could get from eating or drinking it.</a:t>
            </a:r>
            <a:endParaRPr dirty="0">
              <a:solidFill>
                <a:schemeClr val="dk1"/>
              </a:solidFill>
            </a:endParaRPr>
          </a:p>
          <a:p>
            <a:pPr marL="0" lvl="0" indent="0" algn="l" rtl="0">
              <a:lnSpc>
                <a:spcPct val="115000"/>
              </a:lnSpc>
              <a:spcBef>
                <a:spcPts val="1000"/>
              </a:spcBef>
              <a:spcAft>
                <a:spcPts val="0"/>
              </a:spcAft>
              <a:buSzPts val="1100"/>
              <a:buNone/>
            </a:pPr>
            <a:r>
              <a:rPr lang="en-GB" dirty="0">
                <a:solidFill>
                  <a:schemeClr val="dk1"/>
                </a:solidFill>
              </a:rPr>
              <a:t>Explain that the correct daily intake of calories will help to perform daily activities such as walking to school and playing with friends. </a:t>
            </a:r>
            <a:endParaRPr dirty="0">
              <a:solidFill>
                <a:schemeClr val="dk1"/>
              </a:solidFill>
            </a:endParaRPr>
          </a:p>
          <a:p>
            <a:pPr marL="0" lvl="0" indent="0" algn="l" rtl="0">
              <a:lnSpc>
                <a:spcPct val="115000"/>
              </a:lnSpc>
              <a:spcBef>
                <a:spcPts val="1000"/>
              </a:spcBef>
              <a:spcAft>
                <a:spcPts val="0"/>
              </a:spcAft>
              <a:buSzPts val="1100"/>
              <a:buNone/>
            </a:pPr>
            <a:r>
              <a:rPr lang="en-GB" dirty="0">
                <a:solidFill>
                  <a:schemeClr val="dk1"/>
                </a:solidFill>
              </a:rPr>
              <a:t>Teach that if we consume more calories than we use, our body stores it up as fat.</a:t>
            </a:r>
            <a:endParaRPr dirty="0">
              <a:solidFill>
                <a:schemeClr val="dk1"/>
              </a:solidFill>
            </a:endParaRPr>
          </a:p>
        </p:txBody>
      </p:sp>
      <p:sp>
        <p:nvSpPr>
          <p:cNvPr id="352" name="Google Shape;352;p57"/>
          <p:cNvSpPr txBox="1">
            <a:spLocks noGrp="1"/>
          </p:cNvSpPr>
          <p:nvPr>
            <p:ph type="body" idx="2"/>
          </p:nvPr>
        </p:nvSpPr>
        <p:spPr>
          <a:xfrm>
            <a:off x="6178800" y="216425"/>
            <a:ext cx="2695200" cy="1517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what constitutes a healthy diet (including understanding calories and other nutritional content).</a:t>
            </a: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1" name="Google Shape;351;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7"/>
        <p:cNvGrpSpPr/>
        <p:nvPr/>
      </p:nvGrpSpPr>
      <p:grpSpPr>
        <a:xfrm>
          <a:off x="0" y="0"/>
          <a:ext cx="0" cy="0"/>
          <a:chOff x="0" y="0"/>
          <a:chExt cx="0" cy="0"/>
        </a:xfrm>
      </p:grpSpPr>
      <p:sp>
        <p:nvSpPr>
          <p:cNvPr id="362" name="Google Shape;362;p58">
            <a:extLst>
              <a:ext uri="{C183D7F6-B498-43B3-948B-1728B52AA6E4}">
                <adec:decorative xmlns:adec="http://schemas.microsoft.com/office/drawing/2017/decorative" val="1"/>
              </a:ext>
            </a:extLst>
          </p:cNvPr>
          <p:cNvSpPr txBox="1">
            <a:spLocks noGrp="1"/>
          </p:cNvSpPr>
          <p:nvPr>
            <p:ph type="subTitle" idx="4294967295"/>
          </p:nvPr>
        </p:nvSpPr>
        <p:spPr>
          <a:xfrm>
            <a:off x="7741174" y="4470359"/>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8" name="Google Shape;358;p58">
            <a:extLst>
              <a:ext uri="{C183D7F6-B498-43B3-948B-1728B52AA6E4}">
                <adec:decorative xmlns:adec="http://schemas.microsoft.com/office/drawing/2017/decorative" val="1"/>
              </a:ext>
            </a:extLst>
          </p:cNvPr>
          <p:cNvSpPr txBox="1">
            <a:spLocks noGrp="1"/>
          </p:cNvSpPr>
          <p:nvPr>
            <p:ph type="title"/>
          </p:nvPr>
        </p:nvSpPr>
        <p:spPr>
          <a:xfrm>
            <a:off x="191017" y="147371"/>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calories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59" name="Google Shape;359;p58">
            <a:extLst>
              <a:ext uri="{C183D7F6-B498-43B3-948B-1728B52AA6E4}">
                <adec:decorative xmlns:adec="http://schemas.microsoft.com/office/drawing/2017/decorative" val="1"/>
              </a:ext>
            </a:extLst>
          </p:cNvPr>
          <p:cNvSpPr txBox="1">
            <a:spLocks noGrp="1"/>
          </p:cNvSpPr>
          <p:nvPr>
            <p:ph type="body" idx="1"/>
          </p:nvPr>
        </p:nvSpPr>
        <p:spPr>
          <a:xfrm>
            <a:off x="246718" y="665104"/>
            <a:ext cx="6038042"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100"/>
              <a:buNone/>
            </a:pPr>
            <a:r>
              <a:rPr lang="en-GB" dirty="0">
                <a:solidFill>
                  <a:srgbClr val="000000"/>
                </a:solidFill>
              </a:rPr>
              <a:t>Explain that there are </a:t>
            </a:r>
            <a:r>
              <a:rPr lang="en-GB" u="sng" dirty="0">
                <a:solidFill>
                  <a:srgbClr val="0000FF"/>
                </a:solidFill>
                <a:hlinkClick r:id="rId3">
                  <a:extLst>
                    <a:ext uri="{A12FA001-AC4F-418D-AE19-62706E023703}">
                      <ahyp:hlinkClr xmlns:ahyp="http://schemas.microsoft.com/office/drawing/2018/hyperlinkcolor" val="tx"/>
                    </a:ext>
                  </a:extLst>
                </a:hlinkClick>
              </a:rPr>
              <a:t>guidelines</a:t>
            </a:r>
            <a:r>
              <a:rPr lang="en-GB" dirty="0">
                <a:solidFill>
                  <a:srgbClr val="000000"/>
                </a:solidFill>
              </a:rPr>
              <a:t> on how many calories it is appropriate to consume. </a:t>
            </a:r>
            <a:r>
              <a:rPr lang="en-GB" dirty="0">
                <a:solidFill>
                  <a:schemeClr val="dk1"/>
                </a:solidFill>
              </a:rPr>
              <a:t>The amount of calories we consume depends on our age, sex, weight, height, body fat percentage and how much physical activity we do.</a:t>
            </a:r>
            <a:endParaRPr dirty="0">
              <a:solidFill>
                <a:schemeClr val="dk1"/>
              </a:solidFill>
            </a:endParaRPr>
          </a:p>
          <a:p>
            <a:pPr marL="0" lvl="0" indent="0" algn="l" rtl="0">
              <a:lnSpc>
                <a:spcPct val="115000"/>
              </a:lnSpc>
              <a:spcBef>
                <a:spcPts val="1000"/>
              </a:spcBef>
              <a:spcAft>
                <a:spcPts val="0"/>
              </a:spcAft>
              <a:buSzPts val="1100"/>
              <a:buNone/>
            </a:pPr>
            <a:r>
              <a:rPr lang="en-GB" dirty="0">
                <a:solidFill>
                  <a:schemeClr val="dk1"/>
                </a:solidFill>
              </a:rPr>
              <a:t>The guidelines suggest that ideally children aged:</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4 to 6 years - girls have about 1400kcal, boys about 1500kcal</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7 to 10 years - girls have about 1700kcal, boys about 1800kcal</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11 to 14 years - girls have about 2000, boys 2500kcal</a:t>
            </a:r>
            <a:endParaRPr dirty="0">
              <a:solidFill>
                <a:schemeClr val="dk1"/>
              </a:solidFill>
            </a:endParaRPr>
          </a:p>
          <a:p>
            <a:pPr marL="0" lvl="0" indent="0" algn="l" rtl="0">
              <a:lnSpc>
                <a:spcPct val="115000"/>
              </a:lnSpc>
              <a:spcBef>
                <a:spcPts val="1000"/>
              </a:spcBef>
              <a:spcAft>
                <a:spcPts val="0"/>
              </a:spcAft>
              <a:buSzPts val="1100"/>
              <a:buNone/>
            </a:pPr>
            <a:r>
              <a:rPr lang="en-GB" dirty="0">
                <a:solidFill>
                  <a:schemeClr val="dk1"/>
                </a:solidFill>
              </a:rPr>
              <a:t>Teach that t</a:t>
            </a:r>
            <a:r>
              <a:rPr lang="en-GB" dirty="0">
                <a:solidFill>
                  <a:srgbClr val="000000"/>
                </a:solidFill>
              </a:rPr>
              <a:t>hese figures are approximations.</a:t>
            </a:r>
            <a:endParaRPr dirty="0">
              <a:solidFill>
                <a:srgbClr val="000000"/>
              </a:solidFill>
            </a:endParaRPr>
          </a:p>
          <a:p>
            <a:pPr marL="0" lvl="0" indent="0" algn="l" rtl="0">
              <a:lnSpc>
                <a:spcPct val="115000"/>
              </a:lnSpc>
              <a:spcBef>
                <a:spcPts val="0"/>
              </a:spcBef>
              <a:spcAft>
                <a:spcPts val="0"/>
              </a:spcAft>
              <a:buSzPts val="1100"/>
              <a:buNone/>
            </a:pPr>
            <a:endParaRPr dirty="0">
              <a:solidFill>
                <a:srgbClr val="000000"/>
              </a:solidFill>
            </a:endParaRPr>
          </a:p>
          <a:p>
            <a:pPr marL="0" lvl="0" indent="0" algn="l" rtl="0">
              <a:lnSpc>
                <a:spcPct val="115000"/>
              </a:lnSpc>
              <a:spcBef>
                <a:spcPts val="0"/>
              </a:spcBef>
              <a:spcAft>
                <a:spcPts val="0"/>
              </a:spcAft>
              <a:buSzPts val="1100"/>
              <a:buNone/>
            </a:pPr>
            <a:r>
              <a:rPr lang="en-GB" dirty="0">
                <a:solidFill>
                  <a:srgbClr val="000000"/>
                </a:solidFill>
              </a:rPr>
              <a:t> </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highlight>
                <a:srgbClr val="FFFFFF"/>
              </a:highlight>
            </a:endParaRPr>
          </a:p>
          <a:p>
            <a:pPr marL="0" lvl="0" indent="0" algn="l" rtl="0">
              <a:lnSpc>
                <a:spcPct val="115000"/>
              </a:lnSpc>
              <a:spcBef>
                <a:spcPts val="1800"/>
              </a:spcBef>
              <a:spcAft>
                <a:spcPts val="0"/>
              </a:spcAft>
              <a:buSzPts val="1400"/>
              <a:buNone/>
            </a:pPr>
            <a:endParaRPr dirty="0">
              <a:solidFill>
                <a:srgbClr val="000000"/>
              </a:solidFill>
              <a:highlight>
                <a:srgbClr val="FFFFFF"/>
              </a:highlight>
            </a:endParaRPr>
          </a:p>
          <a:p>
            <a:pPr marL="0" lvl="0" indent="0" algn="l" rtl="0">
              <a:lnSpc>
                <a:spcPct val="115000"/>
              </a:lnSpc>
              <a:spcBef>
                <a:spcPts val="1800"/>
              </a:spcBef>
              <a:spcAft>
                <a:spcPts val="0"/>
              </a:spcAft>
              <a:buClr>
                <a:schemeClr val="dk1"/>
              </a:buClr>
              <a:buSzPts val="1100"/>
              <a:buFont typeface="Arial"/>
              <a:buNone/>
            </a:pPr>
            <a:endParaRPr dirty="0">
              <a:solidFill>
                <a:srgbClr val="000000"/>
              </a:solidFill>
              <a:highlight>
                <a:srgbClr val="FFFFFF"/>
              </a:highlight>
            </a:endParaRPr>
          </a:p>
          <a:p>
            <a:pPr marL="0" lvl="0" indent="0" algn="l" rtl="0">
              <a:lnSpc>
                <a:spcPct val="115000"/>
              </a:lnSpc>
              <a:spcBef>
                <a:spcPts val="1800"/>
              </a:spcBef>
              <a:spcAft>
                <a:spcPts val="0"/>
              </a:spcAft>
              <a:buSzPts val="1100"/>
              <a:buNone/>
            </a:pPr>
            <a:endParaRPr dirty="0">
              <a:solidFill>
                <a:srgbClr val="000000"/>
              </a:solidFill>
            </a:endParaRPr>
          </a:p>
        </p:txBody>
      </p:sp>
      <p:sp>
        <p:nvSpPr>
          <p:cNvPr id="361" name="Google Shape;361;p58">
            <a:extLst>
              <a:ext uri="{C183D7F6-B498-43B3-948B-1728B52AA6E4}">
                <adec:decorative xmlns:adec="http://schemas.microsoft.com/office/drawing/2017/decorative" val="1"/>
              </a:ext>
            </a:extLst>
          </p:cNvPr>
          <p:cNvSpPr txBox="1">
            <a:spLocks noGrp="1"/>
          </p:cNvSpPr>
          <p:nvPr>
            <p:ph type="body" idx="4294967295"/>
          </p:nvPr>
        </p:nvSpPr>
        <p:spPr>
          <a:xfrm>
            <a:off x="6337026" y="218471"/>
            <a:ext cx="2695575" cy="155575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what constitutes a healthy diet (including understanding calories and other nutritional content).</a:t>
            </a: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60" name="Google Shape;360;p58">
            <a:extLst>
              <a:ext uri="{C183D7F6-B498-43B3-948B-1728B52AA6E4}">
                <adec:decorative xmlns:adec="http://schemas.microsoft.com/office/drawing/2017/decorative" val="1"/>
              </a:ext>
            </a:extLst>
          </p:cNvPr>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6"/>
        <p:cNvGrpSpPr/>
        <p:nvPr/>
      </p:nvGrpSpPr>
      <p:grpSpPr>
        <a:xfrm>
          <a:off x="0" y="0"/>
          <a:ext cx="0" cy="0"/>
          <a:chOff x="0" y="0"/>
          <a:chExt cx="0" cy="0"/>
        </a:xfrm>
      </p:grpSpPr>
      <p:sp>
        <p:nvSpPr>
          <p:cNvPr id="367" name="Google Shape;367;p59"/>
          <p:cNvSpPr txBox="1">
            <a:spLocks noGrp="1"/>
          </p:cNvSpPr>
          <p:nvPr>
            <p:ph type="title"/>
          </p:nvPr>
        </p:nvSpPr>
        <p:spPr>
          <a:xfrm>
            <a:off x="2098200" y="2150850"/>
            <a:ext cx="4947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Planning healthy meals</a:t>
            </a:r>
            <a:endParaRPr dirty="0">
              <a:solidFill>
                <a:schemeClr val="accent1"/>
              </a:solidFill>
            </a:endParaRPr>
          </a:p>
        </p:txBody>
      </p:sp>
      <p:sp>
        <p:nvSpPr>
          <p:cNvPr id="368" name="Google Shape;368;p5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2"/>
        <p:cNvGrpSpPr/>
        <p:nvPr/>
      </p:nvGrpSpPr>
      <p:grpSpPr>
        <a:xfrm>
          <a:off x="0" y="0"/>
          <a:ext cx="0" cy="0"/>
          <a:chOff x="0" y="0"/>
          <a:chExt cx="0" cy="0"/>
        </a:xfrm>
      </p:grpSpPr>
      <p:sp>
        <p:nvSpPr>
          <p:cNvPr id="373" name="Google Shape;373;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Benefits of regular meals</a:t>
            </a:r>
            <a:endParaRPr dirty="0"/>
          </a:p>
        </p:txBody>
      </p:sp>
      <p:sp>
        <p:nvSpPr>
          <p:cNvPr id="377" name="Google Shape;377;p6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4" name="Google Shape;374;p6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100"/>
              <a:buNone/>
            </a:pPr>
            <a:r>
              <a:rPr lang="en-GB" dirty="0">
                <a:solidFill>
                  <a:schemeClr val="dk1"/>
                </a:solidFill>
              </a:rPr>
              <a:t>Explain that eating regular meals like breakfast, lunch and dinner every day helps us:</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plan a balanced diet </a:t>
            </a:r>
            <a:r>
              <a:rPr lang="en-GB" dirty="0">
                <a:solidFill>
                  <a:schemeClr val="dk1"/>
                </a:solidFill>
              </a:rPr>
              <a:t>which fulfils all our nutritional needs </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regularly consume the energy we need</a:t>
            </a:r>
            <a:r>
              <a:rPr lang="en-GB" dirty="0">
                <a:solidFill>
                  <a:schemeClr val="dk1"/>
                </a:solidFill>
              </a:rPr>
              <a:t> throughout the day</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avoid the effects of hunger</a:t>
            </a:r>
            <a:r>
              <a:rPr lang="en-GB" dirty="0">
                <a:solidFill>
                  <a:schemeClr val="dk1"/>
                </a:solidFill>
              </a:rPr>
              <a:t>, e.g. feeling low in energy, angry, irritated, or difficulty concentrating</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avoid too much snacking </a:t>
            </a:r>
            <a:r>
              <a:rPr lang="en-GB" dirty="0">
                <a:solidFill>
                  <a:schemeClr val="dk1"/>
                </a:solidFill>
              </a:rPr>
              <a:t>(food or drink we have other than during main mealtimes)</a:t>
            </a:r>
            <a:endParaRPr dirty="0">
              <a:solidFill>
                <a:schemeClr val="dk1"/>
              </a:solidFill>
            </a:endParaRPr>
          </a:p>
          <a:p>
            <a:pPr marL="0" lvl="0" indent="0" algn="l" rtl="0">
              <a:lnSpc>
                <a:spcPct val="115000"/>
              </a:lnSpc>
              <a:spcBef>
                <a:spcPts val="1000"/>
              </a:spcBef>
              <a:spcAft>
                <a:spcPts val="0"/>
              </a:spcAft>
              <a:buSzPts val="1100"/>
              <a:buNone/>
            </a:pPr>
            <a:endParaRPr b="1" dirty="0">
              <a:solidFill>
                <a:schemeClr val="dk1"/>
              </a:solidFill>
            </a:endParaRPr>
          </a:p>
        </p:txBody>
      </p:sp>
      <p:sp>
        <p:nvSpPr>
          <p:cNvPr id="376" name="Google Shape;376;p60"/>
          <p:cNvSpPr txBox="1">
            <a:spLocks noGrp="1"/>
          </p:cNvSpPr>
          <p:nvPr>
            <p:ph type="body" idx="2"/>
          </p:nvPr>
        </p:nvSpPr>
        <p:spPr>
          <a:xfrm>
            <a:off x="6178800" y="216425"/>
            <a:ext cx="2695200" cy="1288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the principles of planning and preparing a range of healthy meals.</a:t>
            </a:r>
            <a:endParaRPr sz="20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chemeClr val="dk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5" name="Google Shape;375;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1"/>
        <p:cNvGrpSpPr/>
        <p:nvPr/>
      </p:nvGrpSpPr>
      <p:grpSpPr>
        <a:xfrm>
          <a:off x="0" y="0"/>
          <a:ext cx="0" cy="0"/>
          <a:chOff x="0" y="0"/>
          <a:chExt cx="0" cy="0"/>
        </a:xfrm>
      </p:grpSpPr>
      <p:sp>
        <p:nvSpPr>
          <p:cNvPr id="382" name="Google Shape;382;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Planning a range of meals (1)</a:t>
            </a:r>
            <a:endParaRPr dirty="0"/>
          </a:p>
        </p:txBody>
      </p:sp>
      <p:sp>
        <p:nvSpPr>
          <p:cNvPr id="386" name="Google Shape;386;p6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83" name="Google Shape;383;p6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Teach that </a:t>
            </a:r>
            <a:r>
              <a:rPr lang="en-GB" u="sng" dirty="0">
                <a:solidFill>
                  <a:srgbClr val="0000FF"/>
                </a:solidFill>
                <a:hlinkClick r:id="rId3">
                  <a:extLst>
                    <a:ext uri="{A12FA001-AC4F-418D-AE19-62706E023703}">
                      <ahyp:hlinkClr xmlns:ahyp="http://schemas.microsoft.com/office/drawing/2018/hyperlinkcolor" val="tx"/>
                    </a:ext>
                  </a:extLst>
                </a:hlinkClick>
              </a:rPr>
              <a:t>healthy meals</a:t>
            </a:r>
            <a:r>
              <a:rPr lang="en-GB" dirty="0">
                <a:solidFill>
                  <a:srgbClr val="0000FF"/>
                </a:solidFill>
              </a:rPr>
              <a:t> </a:t>
            </a:r>
            <a:r>
              <a:rPr lang="en-GB" dirty="0">
                <a:solidFill>
                  <a:schemeClr val="dk1"/>
                </a:solidFill>
              </a:rPr>
              <a:t>can include a variety of food to get a balance of nutrients which are healthy for the body. </a:t>
            </a:r>
            <a:r>
              <a:rPr lang="en-GB" dirty="0">
                <a:solidFill>
                  <a:schemeClr val="dk1"/>
                </a:solidFill>
                <a:highlight>
                  <a:schemeClr val="lt1"/>
                </a:highlight>
              </a:rPr>
              <a:t>Every meal does not need to have every single nutrient, but on average can include the following: </a:t>
            </a:r>
            <a:endParaRPr dirty="0">
              <a:solidFill>
                <a:schemeClr val="dk1"/>
              </a:solidFill>
              <a:highlight>
                <a:schemeClr val="lt1"/>
              </a:highlight>
            </a:endParaRPr>
          </a:p>
          <a:p>
            <a:pPr marL="457200" lvl="0" indent="-317500" algn="l" rtl="0">
              <a:spcBef>
                <a:spcPts val="1000"/>
              </a:spcBef>
              <a:spcAft>
                <a:spcPts val="0"/>
              </a:spcAft>
              <a:buClr>
                <a:schemeClr val="accent1"/>
              </a:buClr>
              <a:buSzPts val="1400"/>
              <a:buChar char="●"/>
            </a:pPr>
            <a:r>
              <a:rPr lang="en-GB" b="1" dirty="0">
                <a:solidFill>
                  <a:schemeClr val="dk1"/>
                </a:solidFill>
                <a:highlight>
                  <a:schemeClr val="lt1"/>
                </a:highlight>
              </a:rPr>
              <a:t>carbohydrates</a:t>
            </a:r>
            <a:r>
              <a:rPr lang="en-GB" dirty="0">
                <a:solidFill>
                  <a:schemeClr val="dk1"/>
                </a:solidFill>
                <a:highlight>
                  <a:schemeClr val="lt1"/>
                </a:highlight>
              </a:rPr>
              <a:t> from starchy foods need to make up just over a third of everything we eat</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b="1" dirty="0">
                <a:solidFill>
                  <a:schemeClr val="dk1"/>
                </a:solidFill>
                <a:highlight>
                  <a:schemeClr val="lt1"/>
                </a:highlight>
              </a:rPr>
              <a:t>protein, </a:t>
            </a:r>
            <a:r>
              <a:rPr lang="en-GB" dirty="0">
                <a:solidFill>
                  <a:schemeClr val="dk1"/>
                </a:solidFill>
                <a:highlight>
                  <a:schemeClr val="lt1"/>
                </a:highlight>
              </a:rPr>
              <a:t>e.g.</a:t>
            </a:r>
            <a:r>
              <a:rPr lang="en-GB" b="1" dirty="0">
                <a:solidFill>
                  <a:schemeClr val="dk1"/>
                </a:solidFill>
                <a:highlight>
                  <a:schemeClr val="lt1"/>
                </a:highlight>
              </a:rPr>
              <a:t> </a:t>
            </a:r>
            <a:r>
              <a:rPr lang="en-GB" dirty="0">
                <a:solidFill>
                  <a:schemeClr val="dk1"/>
                </a:solidFill>
                <a:highlight>
                  <a:schemeClr val="lt1"/>
                </a:highlight>
              </a:rPr>
              <a:t>from</a:t>
            </a:r>
            <a:r>
              <a:rPr lang="en-GB" b="1" dirty="0">
                <a:solidFill>
                  <a:schemeClr val="dk1"/>
                </a:solidFill>
                <a:highlight>
                  <a:schemeClr val="lt1"/>
                </a:highlight>
              </a:rPr>
              <a:t> </a:t>
            </a:r>
            <a:r>
              <a:rPr lang="en-GB" dirty="0">
                <a:solidFill>
                  <a:schemeClr val="dk1"/>
                </a:solidFill>
              </a:rPr>
              <a:t>beans, pulses, fish, eggs, meat and dairy need to make up 10 to 20%</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b="1" dirty="0">
                <a:solidFill>
                  <a:schemeClr val="dk1"/>
                </a:solidFill>
                <a:highlight>
                  <a:schemeClr val="lt1"/>
                </a:highlight>
              </a:rPr>
              <a:t>vitamins and minerals</a:t>
            </a:r>
            <a:r>
              <a:rPr lang="en-GB" dirty="0">
                <a:solidFill>
                  <a:schemeClr val="dk1"/>
                </a:solidFill>
                <a:highlight>
                  <a:schemeClr val="lt1"/>
                </a:highlight>
              </a:rPr>
              <a:t>, need to make up just over a third of what we eat</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b="1" dirty="0">
                <a:solidFill>
                  <a:schemeClr val="dk1"/>
                </a:solidFill>
                <a:highlight>
                  <a:schemeClr val="lt1"/>
                </a:highlight>
              </a:rPr>
              <a:t>fats</a:t>
            </a:r>
            <a:r>
              <a:rPr lang="en-GB" dirty="0">
                <a:solidFill>
                  <a:schemeClr val="dk1"/>
                </a:solidFill>
                <a:highlight>
                  <a:schemeClr val="lt1"/>
                </a:highlight>
              </a:rPr>
              <a:t>, need to make up 20 to 30%</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b="1" dirty="0">
                <a:solidFill>
                  <a:schemeClr val="dk1"/>
                </a:solidFill>
                <a:highlight>
                  <a:schemeClr val="lt1"/>
                </a:highlight>
              </a:rPr>
              <a:t>fibre</a:t>
            </a:r>
            <a:endParaRPr strike="sngStrike" dirty="0">
              <a:solidFill>
                <a:schemeClr val="dk1"/>
              </a:solidFill>
            </a:endParaRPr>
          </a:p>
        </p:txBody>
      </p:sp>
      <p:sp>
        <p:nvSpPr>
          <p:cNvPr id="385" name="Google Shape;385;p61"/>
          <p:cNvSpPr txBox="1">
            <a:spLocks noGrp="1"/>
          </p:cNvSpPr>
          <p:nvPr>
            <p:ph type="body" idx="2"/>
          </p:nvPr>
        </p:nvSpPr>
        <p:spPr>
          <a:xfrm>
            <a:off x="6178800" y="216425"/>
            <a:ext cx="2695200" cy="1273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the principles of planning and preparing a range of healthy meals.</a:t>
            </a:r>
            <a:endParaRPr sz="20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chemeClr val="dk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4" name="Google Shape;384;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0"/>
        <p:cNvGrpSpPr/>
        <p:nvPr/>
      </p:nvGrpSpPr>
      <p:grpSpPr>
        <a:xfrm>
          <a:off x="0" y="0"/>
          <a:ext cx="0" cy="0"/>
          <a:chOff x="0" y="0"/>
          <a:chExt cx="0" cy="0"/>
        </a:xfrm>
      </p:grpSpPr>
      <p:sp>
        <p:nvSpPr>
          <p:cNvPr id="391" name="Google Shape;391;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Planning a range of meals (2)</a:t>
            </a:r>
            <a:endParaRPr dirty="0"/>
          </a:p>
        </p:txBody>
      </p:sp>
      <p:sp>
        <p:nvSpPr>
          <p:cNvPr id="395" name="Google Shape;395;p6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92" name="Google Shape;392;p6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Teach that a variety of foods are needed to get a balance of nutrients. </a:t>
            </a:r>
            <a:r>
              <a:rPr lang="en-GB" dirty="0">
                <a:solidFill>
                  <a:schemeClr val="dk1"/>
                </a:solidFill>
                <a:highlight>
                  <a:schemeClr val="lt1"/>
                </a:highlight>
              </a:rPr>
              <a:t>Every meal does not need every single nutrient, but our </a:t>
            </a:r>
            <a:r>
              <a:rPr lang="en-GB" b="1" dirty="0">
                <a:solidFill>
                  <a:schemeClr val="dk1"/>
                </a:solidFill>
                <a:highlight>
                  <a:schemeClr val="lt1"/>
                </a:highlight>
              </a:rPr>
              <a:t>overall food intake </a:t>
            </a:r>
            <a:r>
              <a:rPr lang="en-GB" dirty="0">
                <a:solidFill>
                  <a:schemeClr val="dk1"/>
                </a:solidFill>
                <a:highlight>
                  <a:schemeClr val="lt1"/>
                </a:highlight>
              </a:rPr>
              <a:t>needs: </a:t>
            </a:r>
            <a:endParaRPr dirty="0">
              <a:solidFill>
                <a:schemeClr val="dk1"/>
              </a:solidFill>
              <a:highlight>
                <a:schemeClr val="lt1"/>
              </a:highlight>
            </a:endParaRPr>
          </a:p>
          <a:p>
            <a:pPr marL="457200" lvl="0" indent="-317500" algn="l" rtl="0">
              <a:spcBef>
                <a:spcPts val="1000"/>
              </a:spcBef>
              <a:spcAft>
                <a:spcPts val="0"/>
              </a:spcAft>
              <a:buClr>
                <a:schemeClr val="accent1"/>
              </a:buClr>
              <a:buSzPts val="1400"/>
              <a:buChar char="●"/>
            </a:pPr>
            <a:r>
              <a:rPr lang="en-GB" dirty="0">
                <a:solidFill>
                  <a:schemeClr val="dk1"/>
                </a:solidFill>
                <a:highlight>
                  <a:schemeClr val="lt1"/>
                </a:highlight>
              </a:rPr>
              <a:t>starchy foods (</a:t>
            </a:r>
            <a:r>
              <a:rPr lang="en-GB" b="1" dirty="0">
                <a:solidFill>
                  <a:schemeClr val="dk1"/>
                </a:solidFill>
                <a:highlight>
                  <a:schemeClr val="lt1"/>
                </a:highlight>
              </a:rPr>
              <a:t>carbohydrates</a:t>
            </a:r>
            <a:r>
              <a:rPr lang="en-GB" dirty="0">
                <a:solidFill>
                  <a:schemeClr val="dk1"/>
                </a:solidFill>
                <a:highlight>
                  <a:schemeClr val="lt1"/>
                </a:highlight>
              </a:rPr>
              <a:t>) to make up about a third of our food and to include </a:t>
            </a:r>
            <a:r>
              <a:rPr lang="en-GB" b="1" dirty="0">
                <a:solidFill>
                  <a:schemeClr val="dk1"/>
                </a:solidFill>
                <a:highlight>
                  <a:schemeClr val="lt1"/>
                </a:highlight>
              </a:rPr>
              <a:t>fibre</a:t>
            </a:r>
            <a:endParaRPr b="1"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dirty="0">
                <a:solidFill>
                  <a:schemeClr val="dk1"/>
                </a:solidFill>
                <a:highlight>
                  <a:schemeClr val="lt1"/>
                </a:highlight>
              </a:rPr>
              <a:t>vegetables and fruit </a:t>
            </a:r>
            <a:r>
              <a:rPr lang="en-GB" b="1" dirty="0">
                <a:solidFill>
                  <a:schemeClr val="dk1"/>
                </a:solidFill>
                <a:highlight>
                  <a:schemeClr val="lt1"/>
                </a:highlight>
              </a:rPr>
              <a:t>(vitamins and minerals)</a:t>
            </a:r>
            <a:r>
              <a:rPr lang="en-GB" dirty="0">
                <a:solidFill>
                  <a:schemeClr val="dk1"/>
                </a:solidFill>
                <a:highlight>
                  <a:schemeClr val="lt1"/>
                </a:highlight>
              </a:rPr>
              <a:t> to make up about a third of our food</a:t>
            </a:r>
            <a:endParaRPr dirty="0">
              <a:solidFill>
                <a:schemeClr val="dk1"/>
              </a:solidFill>
            </a:endParaRPr>
          </a:p>
          <a:p>
            <a:pPr marL="0" lvl="0" indent="0" algn="l" rtl="0">
              <a:spcBef>
                <a:spcPts val="1000"/>
              </a:spcBef>
              <a:spcAft>
                <a:spcPts val="0"/>
              </a:spcAft>
              <a:buNone/>
            </a:pPr>
            <a:r>
              <a:rPr lang="en-GB" dirty="0">
                <a:solidFill>
                  <a:schemeClr val="dk1"/>
                </a:solidFill>
              </a:rPr>
              <a:t>The rest of the diet should contain: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beans, pulses, fish, eggs, meat and dairy (</a:t>
            </a:r>
            <a:r>
              <a:rPr lang="en-GB" b="1" dirty="0">
                <a:solidFill>
                  <a:schemeClr val="dk1"/>
                </a:solidFill>
              </a:rPr>
              <a:t>protein</a:t>
            </a:r>
            <a:r>
              <a:rPr lang="en-GB" dirty="0">
                <a:solidFill>
                  <a:schemeClr val="dk1"/>
                </a:solidFill>
              </a:rPr>
              <a:t>)</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b="1" dirty="0">
                <a:solidFill>
                  <a:schemeClr val="dk1"/>
                </a:solidFill>
                <a:highlight>
                  <a:schemeClr val="lt1"/>
                </a:highlight>
              </a:rPr>
              <a:t>fats</a:t>
            </a:r>
            <a:r>
              <a:rPr lang="en-GB" dirty="0">
                <a:solidFill>
                  <a:schemeClr val="dk1"/>
                </a:solidFill>
                <a:highlight>
                  <a:schemeClr val="lt1"/>
                </a:highlight>
              </a:rPr>
              <a:t>, that as part of a balanced diet we will get all the fats we need from our diet</a:t>
            </a:r>
            <a:endParaRPr strike="sngStrike" dirty="0">
              <a:solidFill>
                <a:schemeClr val="dk1"/>
              </a:solidFill>
            </a:endParaRPr>
          </a:p>
        </p:txBody>
      </p:sp>
      <p:sp>
        <p:nvSpPr>
          <p:cNvPr id="394" name="Google Shape;394;p62"/>
          <p:cNvSpPr txBox="1">
            <a:spLocks noGrp="1"/>
          </p:cNvSpPr>
          <p:nvPr>
            <p:ph type="body" idx="2"/>
          </p:nvPr>
        </p:nvSpPr>
        <p:spPr>
          <a:xfrm>
            <a:off x="6178800" y="216425"/>
            <a:ext cx="2695200" cy="1273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the principles of planning and preparing a range of healthy meals.</a:t>
            </a:r>
            <a:endParaRPr sz="20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chemeClr val="dk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93" name="Google Shape;393;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9"/>
        <p:cNvGrpSpPr/>
        <p:nvPr/>
      </p:nvGrpSpPr>
      <p:grpSpPr>
        <a:xfrm>
          <a:off x="0" y="0"/>
          <a:ext cx="0" cy="0"/>
          <a:chOff x="0" y="0"/>
          <a:chExt cx="0" cy="0"/>
        </a:xfrm>
      </p:grpSpPr>
      <p:sp>
        <p:nvSpPr>
          <p:cNvPr id="400" name="Google Shape;400;p63"/>
          <p:cNvSpPr txBox="1">
            <a:spLocks noGrp="1"/>
          </p:cNvSpPr>
          <p:nvPr>
            <p:ph type="title"/>
          </p:nvPr>
        </p:nvSpPr>
        <p:spPr>
          <a:xfrm>
            <a:off x="1807650" y="2150850"/>
            <a:ext cx="55287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Impacts of unhealthy diets</a:t>
            </a:r>
            <a:endParaRPr dirty="0">
              <a:solidFill>
                <a:schemeClr val="accent1"/>
              </a:solidFill>
            </a:endParaRPr>
          </a:p>
        </p:txBody>
      </p:sp>
      <p:sp>
        <p:nvSpPr>
          <p:cNvPr id="401" name="Google Shape;401;p6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get out of today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26" name="Google Shape;126;p28"/>
          <p:cNvSpPr txBox="1">
            <a:spLocks noGrp="1"/>
          </p:cNvSpPr>
          <p:nvPr>
            <p:ph type="body" idx="1"/>
          </p:nvPr>
        </p:nvSpPr>
        <p:spPr>
          <a:xfrm>
            <a:off x="270000" y="914400"/>
            <a:ext cx="7565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457200" lvl="0" indent="-342900" algn="l" rtl="0">
              <a:lnSpc>
                <a:spcPct val="115000"/>
              </a:lnSpc>
              <a:spcBef>
                <a:spcPts val="100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some key knowledge and facts to cover as part of this topic</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chemeClr val="dk1"/>
                </a:solidFill>
              </a:rPr>
              <a:t>healthy eating</a:t>
            </a:r>
            <a:endParaRPr sz="1800" b="1" dirty="0">
              <a:solidFill>
                <a:srgbClr val="000000"/>
              </a:solidFill>
            </a:endParaRPr>
          </a:p>
          <a:p>
            <a:pPr marL="0" lvl="0" indent="0" algn="l" rtl="0">
              <a:lnSpc>
                <a:spcPct val="115000"/>
              </a:lnSpc>
              <a:spcBef>
                <a:spcPts val="0"/>
              </a:spcBef>
              <a:spcAft>
                <a:spcPts val="0"/>
              </a:spcAft>
              <a:buSzPts val="1400"/>
              <a:buNone/>
            </a:pP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5"/>
        <p:cNvGrpSpPr/>
        <p:nvPr/>
      </p:nvGrpSpPr>
      <p:grpSpPr>
        <a:xfrm>
          <a:off x="0" y="0"/>
          <a:ext cx="0" cy="0"/>
          <a:chOff x="0" y="0"/>
          <a:chExt cx="0" cy="0"/>
        </a:xfrm>
      </p:grpSpPr>
      <p:sp>
        <p:nvSpPr>
          <p:cNvPr id="406" name="Google Shape;406;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Unhealthy diets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10" name="Google Shape;410;p6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07" name="Google Shape;407;p6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Teach pupils that an unhealthy diet fails to provide the body with the correct amounts and types of nutrients for maximum health.</a:t>
            </a:r>
            <a:endParaRPr dirty="0">
              <a:solidFill>
                <a:srgbClr val="FF0000"/>
              </a:solidFill>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Unhealthy diets can include some or all of the following:</a:t>
            </a:r>
            <a:endParaRPr dirty="0">
              <a:solidFill>
                <a:schemeClr val="dk1"/>
              </a:solidFill>
            </a:endParaRPr>
          </a:p>
          <a:p>
            <a:pPr marL="457200" marR="0" lvl="0" indent="-317500" algn="l" rtl="0">
              <a:lnSpc>
                <a:spcPct val="115000"/>
              </a:lnSpc>
              <a:spcBef>
                <a:spcPts val="1000"/>
              </a:spcBef>
              <a:spcAft>
                <a:spcPts val="0"/>
              </a:spcAft>
              <a:buClr>
                <a:schemeClr val="accent1"/>
              </a:buClr>
              <a:buSzPts val="1400"/>
              <a:buChar char="●"/>
            </a:pPr>
            <a:r>
              <a:rPr lang="en-GB" dirty="0">
                <a:solidFill>
                  <a:schemeClr val="dk1"/>
                </a:solidFill>
              </a:rPr>
              <a:t>high in sugar</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high in salt</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high in bad fat (saturated fat)</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missing the right balance of nutrients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lacking in vitamins and minerals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lacking in fibre</a:t>
            </a:r>
            <a:endParaRPr dirty="0">
              <a:solidFill>
                <a:schemeClr val="dk1"/>
              </a:solidFill>
            </a:endParaRPr>
          </a:p>
        </p:txBody>
      </p:sp>
      <p:sp>
        <p:nvSpPr>
          <p:cNvPr id="409" name="Google Shape;409;p64"/>
          <p:cNvSpPr txBox="1">
            <a:spLocks noGrp="1"/>
          </p:cNvSpPr>
          <p:nvPr>
            <p:ph type="body" idx="2"/>
          </p:nvPr>
        </p:nvSpPr>
        <p:spPr>
          <a:xfrm>
            <a:off x="6178800" y="216425"/>
            <a:ext cx="2695200" cy="2604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characteristics of a poor diet and risks associated with unhealthy eating (including, for example, obesity and tooth decay) and other behaviours (e.g. the impact of alcohol on diet or health).</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08" name="Google Shape;408;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4"/>
        <p:cNvGrpSpPr/>
        <p:nvPr/>
      </p:nvGrpSpPr>
      <p:grpSpPr>
        <a:xfrm>
          <a:off x="0" y="0"/>
          <a:ext cx="0" cy="0"/>
          <a:chOff x="0" y="0"/>
          <a:chExt cx="0" cy="0"/>
        </a:xfrm>
      </p:grpSpPr>
      <p:sp>
        <p:nvSpPr>
          <p:cNvPr id="415" name="Google Shape;415;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Impacts of unhealthy diets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19" name="Google Shape;419;p6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16" name="Google Shape;416;p6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114300" lvl="0" indent="0" algn="l" rtl="0">
              <a:spcBef>
                <a:spcPts val="500"/>
              </a:spcBef>
              <a:spcAft>
                <a:spcPts val="0"/>
              </a:spcAft>
              <a:buSzPts val="1100"/>
              <a:buNone/>
            </a:pPr>
            <a:r>
              <a:rPr lang="en-GB" dirty="0">
                <a:solidFill>
                  <a:schemeClr val="dk1"/>
                </a:solidFill>
              </a:rPr>
              <a:t>Teach that poor diets can lead to:</a:t>
            </a:r>
            <a:endParaRPr dirty="0">
              <a:solidFill>
                <a:schemeClr val="dk1"/>
              </a:solidFill>
            </a:endParaRPr>
          </a:p>
          <a:p>
            <a:pPr marL="457200" marR="114300" lvl="0" indent="-317500" algn="l" rtl="0">
              <a:spcBef>
                <a:spcPts val="500"/>
              </a:spcBef>
              <a:spcAft>
                <a:spcPts val="0"/>
              </a:spcAft>
              <a:buClr>
                <a:schemeClr val="accent1"/>
              </a:buClr>
              <a:buSzPts val="1400"/>
              <a:buChar char="●"/>
            </a:pPr>
            <a:r>
              <a:rPr lang="en-GB" dirty="0">
                <a:solidFill>
                  <a:schemeClr val="dk1"/>
                </a:solidFill>
              </a:rPr>
              <a:t>feeling tired more easily</a:t>
            </a:r>
            <a:endParaRPr dirty="0">
              <a:solidFill>
                <a:schemeClr val="dk1"/>
              </a:solidFill>
            </a:endParaRPr>
          </a:p>
          <a:p>
            <a:pPr marL="457200" marR="114300" lvl="0" indent="-317500" algn="l" rtl="0">
              <a:spcBef>
                <a:spcPts val="0"/>
              </a:spcBef>
              <a:spcAft>
                <a:spcPts val="0"/>
              </a:spcAft>
              <a:buClr>
                <a:schemeClr val="accent1"/>
              </a:buClr>
              <a:buSzPts val="1400"/>
              <a:buChar char="●"/>
            </a:pPr>
            <a:r>
              <a:rPr lang="en-GB" dirty="0">
                <a:solidFill>
                  <a:schemeClr val="dk1"/>
                </a:solidFill>
              </a:rPr>
              <a:t>having less energy for normal daily routines like walking to school, playing with our friends or other physical activity</a:t>
            </a:r>
            <a:endParaRPr dirty="0">
              <a:solidFill>
                <a:schemeClr val="dk1"/>
              </a:solidFill>
            </a:endParaRPr>
          </a:p>
          <a:p>
            <a:pPr marL="457200" marR="114300" lvl="0" indent="-317500" algn="l" rtl="0">
              <a:spcBef>
                <a:spcPts val="0"/>
              </a:spcBef>
              <a:spcAft>
                <a:spcPts val="0"/>
              </a:spcAft>
              <a:buClr>
                <a:schemeClr val="accent1"/>
              </a:buClr>
              <a:buSzPts val="1400"/>
              <a:buChar char="●"/>
            </a:pPr>
            <a:r>
              <a:rPr lang="en-GB" dirty="0">
                <a:solidFill>
                  <a:schemeClr val="dk1"/>
                </a:solidFill>
              </a:rPr>
              <a:t>being less able to concentrate at school </a:t>
            </a:r>
            <a:endParaRPr dirty="0">
              <a:solidFill>
                <a:schemeClr val="dk1"/>
              </a:solidFill>
            </a:endParaRPr>
          </a:p>
          <a:p>
            <a:pPr marL="114300" marR="114300" lvl="0" indent="0" algn="l" rtl="0">
              <a:lnSpc>
                <a:spcPct val="115000"/>
              </a:lnSpc>
              <a:spcBef>
                <a:spcPts val="1000"/>
              </a:spcBef>
              <a:spcAft>
                <a:spcPts val="0"/>
              </a:spcAft>
              <a:buSzPts val="1100"/>
              <a:buNone/>
            </a:pPr>
            <a:r>
              <a:rPr lang="en-GB" dirty="0">
                <a:solidFill>
                  <a:schemeClr val="dk1"/>
                </a:solidFill>
              </a:rPr>
              <a:t>Explain that over time, unhealthy diets can lead to:</a:t>
            </a:r>
            <a:endParaRPr dirty="0">
              <a:solidFill>
                <a:schemeClr val="dk1"/>
              </a:solidFill>
            </a:endParaRPr>
          </a:p>
          <a:p>
            <a:pPr marL="457200" marR="114300" lvl="0" indent="-317500" algn="l" rtl="0">
              <a:spcBef>
                <a:spcPts val="500"/>
              </a:spcBef>
              <a:spcAft>
                <a:spcPts val="0"/>
              </a:spcAft>
              <a:buClr>
                <a:schemeClr val="accent1"/>
              </a:buClr>
              <a:buSzPts val="1400"/>
              <a:buChar char="●"/>
            </a:pPr>
            <a:r>
              <a:rPr lang="en-GB" dirty="0">
                <a:solidFill>
                  <a:schemeClr val="dk1"/>
                </a:solidFill>
              </a:rPr>
              <a:t>tooth decay</a:t>
            </a:r>
            <a:endParaRPr dirty="0">
              <a:solidFill>
                <a:schemeClr val="dk1"/>
              </a:solidFill>
            </a:endParaRPr>
          </a:p>
          <a:p>
            <a:pPr marL="457200" marR="114300" lvl="0" indent="-317500" algn="l" rtl="0">
              <a:spcBef>
                <a:spcPts val="0"/>
              </a:spcBef>
              <a:spcAft>
                <a:spcPts val="0"/>
              </a:spcAft>
              <a:buClr>
                <a:schemeClr val="accent1"/>
              </a:buClr>
              <a:buSzPts val="1400"/>
              <a:buChar char="●"/>
            </a:pPr>
            <a:r>
              <a:rPr lang="en-GB" dirty="0">
                <a:solidFill>
                  <a:schemeClr val="dk1"/>
                </a:solidFill>
              </a:rPr>
              <a:t>an unhealthy weight (overweight or underweight)</a:t>
            </a:r>
            <a:endParaRPr dirty="0">
              <a:solidFill>
                <a:schemeClr val="dk1"/>
              </a:solidFill>
            </a:endParaRPr>
          </a:p>
          <a:p>
            <a:pPr marL="457200" marR="114300" lvl="0" indent="-317500" algn="l" rtl="0">
              <a:lnSpc>
                <a:spcPct val="115000"/>
              </a:lnSpc>
              <a:spcBef>
                <a:spcPts val="0"/>
              </a:spcBef>
              <a:spcAft>
                <a:spcPts val="0"/>
              </a:spcAft>
              <a:buClr>
                <a:schemeClr val="accent1"/>
              </a:buClr>
              <a:buSzPts val="1400"/>
              <a:buChar char="●"/>
            </a:pPr>
            <a:r>
              <a:rPr lang="en-GB" dirty="0">
                <a:solidFill>
                  <a:schemeClr val="dk1"/>
                </a:solidFill>
              </a:rPr>
              <a:t>obesity related conditions like type 2 diabetes</a:t>
            </a:r>
            <a:endParaRPr dirty="0">
              <a:solidFill>
                <a:schemeClr val="dk1"/>
              </a:solidFill>
            </a:endParaRPr>
          </a:p>
        </p:txBody>
      </p:sp>
      <p:sp>
        <p:nvSpPr>
          <p:cNvPr id="418" name="Google Shape;418;p65"/>
          <p:cNvSpPr txBox="1">
            <a:spLocks noGrp="1"/>
          </p:cNvSpPr>
          <p:nvPr>
            <p:ph type="body" idx="2"/>
          </p:nvPr>
        </p:nvSpPr>
        <p:spPr>
          <a:xfrm>
            <a:off x="6178800" y="216425"/>
            <a:ext cx="2695200" cy="2604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characteristics of a poor diet and risks associated with unhealthy eating (including, for example, obesity and tooth decay) and other behaviours (e.g. the impact of alcohol on diet or health).</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17" name="Google Shape;417;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3"/>
        <p:cNvGrpSpPr/>
        <p:nvPr/>
      </p:nvGrpSpPr>
      <p:grpSpPr>
        <a:xfrm>
          <a:off x="0" y="0"/>
          <a:ext cx="0" cy="0"/>
          <a:chOff x="0" y="0"/>
          <a:chExt cx="0" cy="0"/>
        </a:xfrm>
      </p:grpSpPr>
      <p:sp>
        <p:nvSpPr>
          <p:cNvPr id="424" name="Google Shape;424;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Poor diet and tooth decay</a:t>
            </a:r>
            <a:endParaRPr dirty="0"/>
          </a:p>
        </p:txBody>
      </p:sp>
      <p:sp>
        <p:nvSpPr>
          <p:cNvPr id="428" name="Google Shape;428;p6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25" name="Google Shape;425;p66"/>
          <p:cNvSpPr txBox="1">
            <a:spLocks noGrp="1"/>
          </p:cNvSpPr>
          <p:nvPr>
            <p:ph type="body" idx="1"/>
          </p:nvPr>
        </p:nvSpPr>
        <p:spPr>
          <a:xfrm>
            <a:off x="270000" y="9144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dirty="0">
                <a:solidFill>
                  <a:schemeClr val="dk1"/>
                </a:solidFill>
                <a:highlight>
                  <a:schemeClr val="lt1"/>
                </a:highlight>
              </a:rPr>
              <a:t>Explain that </a:t>
            </a:r>
            <a:r>
              <a:rPr lang="en-GB" dirty="0">
                <a:solidFill>
                  <a:schemeClr val="dk1"/>
                </a:solidFill>
              </a:rPr>
              <a:t>too much sugar causes </a:t>
            </a:r>
            <a:r>
              <a:rPr lang="en-GB" b="1" dirty="0">
                <a:solidFill>
                  <a:schemeClr val="dk1"/>
                </a:solidFill>
              </a:rPr>
              <a:t>tooth decay</a:t>
            </a:r>
            <a:r>
              <a:rPr lang="en-GB" dirty="0">
                <a:solidFill>
                  <a:schemeClr val="dk1"/>
                </a:solidFill>
              </a:rPr>
              <a:t>, </a:t>
            </a:r>
            <a:r>
              <a:rPr lang="en-GB" dirty="0">
                <a:solidFill>
                  <a:schemeClr val="dk1"/>
                </a:solidFill>
                <a:highlight>
                  <a:schemeClr val="lt1"/>
                </a:highlight>
              </a:rPr>
              <a:t>a disease where teeth develop holes. Damage is caused by plaque in the mouth turning sugar into acid, which then damages the teeth. Tooth decay results in toothache, problems eating and can be very painful. It can lead to fillings or having teeth removed. </a:t>
            </a:r>
            <a:endParaRPr dirty="0">
              <a:solidFill>
                <a:schemeClr val="dk1"/>
              </a:solidFill>
              <a:highlight>
                <a:schemeClr val="lt1"/>
              </a:highlight>
            </a:endParaRPr>
          </a:p>
          <a:p>
            <a:pPr marL="0" lvl="0" indent="0" algn="l" rtl="0">
              <a:spcBef>
                <a:spcPts val="1000"/>
              </a:spcBef>
              <a:spcAft>
                <a:spcPts val="0"/>
              </a:spcAft>
              <a:buSzPts val="1100"/>
              <a:buNone/>
            </a:pPr>
            <a:r>
              <a:rPr lang="en-GB" dirty="0">
                <a:solidFill>
                  <a:schemeClr val="dk1"/>
                </a:solidFill>
              </a:rPr>
              <a:t>Sugar (from both food and drink) is the main cause of tooth decay. Sugary snacks between meals can increase the risk.</a:t>
            </a:r>
            <a:endParaRPr dirty="0">
              <a:solidFill>
                <a:schemeClr val="dk1"/>
              </a:solidFill>
            </a:endParaRPr>
          </a:p>
          <a:p>
            <a:pPr marL="0" lvl="0" indent="0" algn="l" rtl="0">
              <a:spcBef>
                <a:spcPts val="1000"/>
              </a:spcBef>
              <a:spcAft>
                <a:spcPts val="0"/>
              </a:spcAft>
              <a:buSzPts val="1100"/>
              <a:buNone/>
            </a:pPr>
            <a:r>
              <a:rPr lang="en-GB" dirty="0">
                <a:solidFill>
                  <a:schemeClr val="dk1"/>
                </a:solidFill>
                <a:highlight>
                  <a:schemeClr val="lt1"/>
                </a:highlight>
              </a:rPr>
              <a:t>See the related module on </a:t>
            </a:r>
            <a:r>
              <a:rPr lang="en-GB" b="1" dirty="0">
                <a:solidFill>
                  <a:schemeClr val="dk1"/>
                </a:solidFill>
                <a:highlight>
                  <a:schemeClr val="lt1"/>
                </a:highlight>
              </a:rPr>
              <a:t>health and prevention</a:t>
            </a:r>
            <a:r>
              <a:rPr lang="en-GB" dirty="0">
                <a:solidFill>
                  <a:schemeClr val="dk1"/>
                </a:solidFill>
                <a:highlight>
                  <a:schemeClr val="lt1"/>
                </a:highlight>
              </a:rPr>
              <a:t> for guidance on good dental hygiene. </a:t>
            </a:r>
            <a:endParaRPr dirty="0">
              <a:solidFill>
                <a:schemeClr val="dk1"/>
              </a:solidFill>
              <a:highlight>
                <a:schemeClr val="lt1"/>
              </a:highlight>
            </a:endParaRPr>
          </a:p>
        </p:txBody>
      </p:sp>
      <p:sp>
        <p:nvSpPr>
          <p:cNvPr id="427" name="Google Shape;427;p66"/>
          <p:cNvSpPr txBox="1">
            <a:spLocks noGrp="1"/>
          </p:cNvSpPr>
          <p:nvPr>
            <p:ph type="body" idx="2"/>
          </p:nvPr>
        </p:nvSpPr>
        <p:spPr>
          <a:xfrm>
            <a:off x="6178800" y="216425"/>
            <a:ext cx="2695200" cy="2604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characteristics of a poor diet and risks associated with unhealthy eating (including, for example, obesity and tooth decay) and other behaviours (e.g. the impact of alcohol on diet or health).</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26" name="Google Shape;426;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2"/>
        <p:cNvGrpSpPr/>
        <p:nvPr/>
      </p:nvGrpSpPr>
      <p:grpSpPr>
        <a:xfrm>
          <a:off x="0" y="0"/>
          <a:ext cx="0" cy="0"/>
          <a:chOff x="0" y="0"/>
          <a:chExt cx="0" cy="0"/>
        </a:xfrm>
      </p:grpSpPr>
      <p:sp>
        <p:nvSpPr>
          <p:cNvPr id="433" name="Google Shape;433;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Poor diet and unhealthy weight</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437" name="Google Shape;437;p6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34" name="Google Shape;434;p6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rPr>
              <a:t>Explain that a poor diet, too many calories (including too many snacks between meals) and not enough physical activity can lead to being </a:t>
            </a:r>
            <a:r>
              <a:rPr lang="en-GB" b="1" dirty="0">
                <a:solidFill>
                  <a:schemeClr val="dk1"/>
                </a:solidFill>
              </a:rPr>
              <a:t>overweight</a:t>
            </a:r>
            <a:r>
              <a:rPr lang="en-GB" dirty="0">
                <a:solidFill>
                  <a:schemeClr val="dk1"/>
                </a:solidFill>
              </a:rPr>
              <a:t> and </a:t>
            </a:r>
            <a:r>
              <a:rPr lang="en-GB" b="1" dirty="0">
                <a:solidFill>
                  <a:schemeClr val="dk1"/>
                </a:solidFill>
              </a:rPr>
              <a:t>obesity</a:t>
            </a:r>
            <a:r>
              <a:rPr lang="en-GB" dirty="0">
                <a:solidFill>
                  <a:schemeClr val="dk1"/>
                </a:solidFill>
              </a:rPr>
              <a:t> (being very overweight).</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Being obese increases the risk of other diseases, such as </a:t>
            </a:r>
            <a:r>
              <a:rPr lang="en-GB" u="sng" dirty="0">
                <a:solidFill>
                  <a:srgbClr val="0000FF"/>
                </a:solidFill>
                <a:hlinkClick r:id="rId3">
                  <a:extLst>
                    <a:ext uri="{A12FA001-AC4F-418D-AE19-62706E023703}">
                      <ahyp:hlinkClr xmlns:ahyp="http://schemas.microsoft.com/office/drawing/2018/hyperlinkcolor" val="tx"/>
                    </a:ext>
                  </a:extLst>
                </a:hlinkClick>
              </a:rPr>
              <a:t>type 2 diabetes</a:t>
            </a:r>
            <a:r>
              <a:rPr lang="en-GB" dirty="0">
                <a:solidFill>
                  <a:schemeClr val="dk1"/>
                </a:solidFill>
              </a:rPr>
              <a:t>.</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A poor diet without the right nutrients and calories also increases the risk of being</a:t>
            </a:r>
            <a:r>
              <a:rPr lang="en-GB" b="1" dirty="0">
                <a:solidFill>
                  <a:schemeClr val="dk1"/>
                </a:solidFill>
              </a:rPr>
              <a:t> </a:t>
            </a:r>
            <a:r>
              <a:rPr lang="en-GB" u="sng" dirty="0">
                <a:solidFill>
                  <a:srgbClr val="0000FF"/>
                </a:solidFill>
                <a:hlinkClick r:id="rId4">
                  <a:extLst>
                    <a:ext uri="{A12FA001-AC4F-418D-AE19-62706E023703}">
                      <ahyp:hlinkClr xmlns:ahyp="http://schemas.microsoft.com/office/drawing/2018/hyperlinkcolor" val="tx"/>
                    </a:ext>
                  </a:extLst>
                </a:hlinkClick>
              </a:rPr>
              <a:t>underweight</a:t>
            </a:r>
            <a:r>
              <a:rPr lang="en-GB" b="1" dirty="0">
                <a:solidFill>
                  <a:schemeClr val="dk1"/>
                </a:solidFill>
              </a:rPr>
              <a:t> </a:t>
            </a:r>
            <a:r>
              <a:rPr lang="en-GB" dirty="0">
                <a:solidFill>
                  <a:schemeClr val="dk1"/>
                </a:solidFill>
              </a:rPr>
              <a:t>or of</a:t>
            </a:r>
            <a:r>
              <a:rPr lang="en-GB" b="1" dirty="0">
                <a:solidFill>
                  <a:schemeClr val="dk1"/>
                </a:solidFill>
              </a:rPr>
              <a:t> </a:t>
            </a:r>
            <a:r>
              <a:rPr lang="en-GB" dirty="0">
                <a:solidFill>
                  <a:schemeClr val="dk1"/>
                </a:solidFill>
              </a:rPr>
              <a:t>having</a:t>
            </a:r>
            <a:r>
              <a:rPr lang="en-GB" b="1" dirty="0">
                <a:solidFill>
                  <a:schemeClr val="dk1"/>
                </a:solidFill>
              </a:rPr>
              <a:t> </a:t>
            </a:r>
            <a:r>
              <a:rPr lang="en-GB" u="sng" dirty="0">
                <a:solidFill>
                  <a:srgbClr val="0000FF"/>
                </a:solidFill>
                <a:hlinkClick r:id="rId5">
                  <a:extLst>
                    <a:ext uri="{A12FA001-AC4F-418D-AE19-62706E023703}">
                      <ahyp:hlinkClr xmlns:ahyp="http://schemas.microsoft.com/office/drawing/2018/hyperlinkcolor" val="tx"/>
                    </a:ext>
                  </a:extLst>
                </a:hlinkClick>
              </a:rPr>
              <a:t>malnutrition</a:t>
            </a:r>
            <a:r>
              <a:rPr lang="en-GB" dirty="0">
                <a:solidFill>
                  <a:schemeClr val="dk1"/>
                </a:solidFill>
              </a:rPr>
              <a:t> (where the body doesn’t have the right nutrients). </a:t>
            </a:r>
            <a:endParaRPr dirty="0">
              <a:solidFill>
                <a:schemeClr val="dk1"/>
              </a:solidFill>
            </a:endParaRPr>
          </a:p>
        </p:txBody>
      </p:sp>
      <p:sp>
        <p:nvSpPr>
          <p:cNvPr id="436" name="Google Shape;436;p67"/>
          <p:cNvSpPr txBox="1">
            <a:spLocks noGrp="1"/>
          </p:cNvSpPr>
          <p:nvPr>
            <p:ph type="body" idx="2"/>
          </p:nvPr>
        </p:nvSpPr>
        <p:spPr>
          <a:xfrm>
            <a:off x="6178800" y="216425"/>
            <a:ext cx="2695200" cy="2604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characteristics of a poor diet and risks associated with unhealthy eating (including, for example, obesity and tooth decay) and other behaviours (e.g. the impact of alcohol on diet or health).</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35" name="Google Shape;435;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1"/>
        <p:cNvGrpSpPr/>
        <p:nvPr/>
      </p:nvGrpSpPr>
      <p:grpSpPr>
        <a:xfrm>
          <a:off x="0" y="0"/>
          <a:ext cx="0" cy="0"/>
          <a:chOff x="0" y="0"/>
          <a:chExt cx="0" cy="0"/>
        </a:xfrm>
      </p:grpSpPr>
      <p:sp>
        <p:nvSpPr>
          <p:cNvPr id="442" name="Google Shape;442;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Impact of caffeine on health</a:t>
            </a:r>
            <a:endParaRPr dirty="0"/>
          </a:p>
        </p:txBody>
      </p:sp>
      <p:sp>
        <p:nvSpPr>
          <p:cNvPr id="446" name="Google Shape;446;p6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43" name="Google Shape;443;p68"/>
          <p:cNvSpPr txBox="1">
            <a:spLocks noGrp="1"/>
          </p:cNvSpPr>
          <p:nvPr>
            <p:ph type="body" idx="1"/>
          </p:nvPr>
        </p:nvSpPr>
        <p:spPr>
          <a:xfrm>
            <a:off x="270000" y="7389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rPr>
              <a:t>Teach that caffeine is a drug which can be in the drinks we consume. Caffeine stimulates the brain and nervous system.</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Explain that too much caffeine can make it difficult to sleep, increase our anxiety, cause headaches, and affect our mood.</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Caffeine can be found in drinks such as:</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highlight>
                  <a:schemeClr val="lt1"/>
                </a:highlight>
              </a:rPr>
              <a:t>tea</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dirty="0">
                <a:solidFill>
                  <a:schemeClr val="dk1"/>
                </a:solidFill>
                <a:highlight>
                  <a:schemeClr val="lt1"/>
                </a:highlight>
              </a:rPr>
              <a:t>coffee </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dirty="0">
                <a:solidFill>
                  <a:schemeClr val="dk1"/>
                </a:solidFill>
                <a:highlight>
                  <a:schemeClr val="lt1"/>
                </a:highlight>
              </a:rPr>
              <a:t>fizzy drinks</a:t>
            </a:r>
            <a:endParaRPr dirty="0">
              <a:solidFill>
                <a:schemeClr val="dk1"/>
              </a:solidFill>
              <a:highlight>
                <a:schemeClr val="lt1"/>
              </a:highlight>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highlight>
                  <a:schemeClr val="lt1"/>
                </a:highlight>
              </a:rPr>
              <a:t>energy drinks</a:t>
            </a:r>
            <a:endParaRPr dirty="0">
              <a:solidFill>
                <a:schemeClr val="dk1"/>
              </a:solidFill>
            </a:endParaRPr>
          </a:p>
        </p:txBody>
      </p:sp>
      <p:sp>
        <p:nvSpPr>
          <p:cNvPr id="445" name="Google Shape;445;p68"/>
          <p:cNvSpPr txBox="1">
            <a:spLocks noGrp="1"/>
          </p:cNvSpPr>
          <p:nvPr>
            <p:ph type="body" idx="2"/>
          </p:nvPr>
        </p:nvSpPr>
        <p:spPr>
          <a:xfrm>
            <a:off x="6178800" y="216425"/>
            <a:ext cx="2695200" cy="2604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characteristics of a poor diet and risks associated with unhealthy eating (including, for example, obesity and tooth decay) and other behaviours (e.g. the impact of alcohol on diet or health).</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44" name="Google Shape;444;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0"/>
        <p:cNvGrpSpPr/>
        <p:nvPr/>
      </p:nvGrpSpPr>
      <p:grpSpPr>
        <a:xfrm>
          <a:off x="0" y="0"/>
          <a:ext cx="0" cy="0"/>
          <a:chOff x="0" y="0"/>
          <a:chExt cx="0" cy="0"/>
        </a:xfrm>
      </p:grpSpPr>
      <p:sp>
        <p:nvSpPr>
          <p:cNvPr id="451" name="Google Shape;451;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Impact of alcohol on health</a:t>
            </a:r>
            <a:endParaRPr dirty="0"/>
          </a:p>
        </p:txBody>
      </p:sp>
      <p:sp>
        <p:nvSpPr>
          <p:cNvPr id="455" name="Google Shape;455;p6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52" name="Google Shape;452;p6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rgbClr val="000000"/>
                </a:solidFill>
              </a:rPr>
              <a:t>Teach that alcohol is a clear liquid drug (chemical name - ethanol).</a:t>
            </a:r>
            <a:endParaRPr dirty="0">
              <a:solidFill>
                <a:srgbClr val="000000"/>
              </a:solidFill>
            </a:endParaRPr>
          </a:p>
          <a:p>
            <a:pPr marL="0" lvl="0" indent="0" algn="l" rtl="0">
              <a:spcBef>
                <a:spcPts val="1000"/>
              </a:spcBef>
              <a:spcAft>
                <a:spcPts val="0"/>
              </a:spcAft>
              <a:buSzPts val="1100"/>
              <a:buNone/>
            </a:pPr>
            <a:r>
              <a:rPr lang="en-GB" dirty="0">
                <a:solidFill>
                  <a:srgbClr val="000000"/>
                </a:solidFill>
              </a:rPr>
              <a:t>Begin to introduce pupils to the </a:t>
            </a:r>
            <a:r>
              <a:rPr lang="en-GB" u="sng" dirty="0">
                <a:solidFill>
                  <a:srgbClr val="0000FF"/>
                </a:solidFill>
                <a:hlinkClick r:id="rId3">
                  <a:extLst>
                    <a:ext uri="{A12FA001-AC4F-418D-AE19-62706E023703}">
                      <ahyp:hlinkClr xmlns:ahyp="http://schemas.microsoft.com/office/drawing/2018/hyperlinkcolor" val="tx"/>
                    </a:ext>
                  </a:extLst>
                </a:hlinkClick>
              </a:rPr>
              <a:t>risks of alcohol</a:t>
            </a:r>
            <a:r>
              <a:rPr lang="en-GB" dirty="0">
                <a:solidFill>
                  <a:srgbClr val="0000FF"/>
                </a:solidFill>
              </a:rPr>
              <a:t> </a:t>
            </a:r>
            <a:r>
              <a:rPr lang="en-GB" dirty="0">
                <a:solidFill>
                  <a:srgbClr val="000000"/>
                </a:solidFill>
              </a:rPr>
              <a:t>to physical and mental health (e.g. cancers, stroke, heart disease, liver disease, alcohol poisoning). </a:t>
            </a:r>
            <a:endParaRPr dirty="0">
              <a:solidFill>
                <a:srgbClr val="000000"/>
              </a:solidFill>
            </a:endParaRPr>
          </a:p>
          <a:p>
            <a:pPr marL="0" lvl="0" indent="0" algn="l" rtl="0">
              <a:spcBef>
                <a:spcPts val="1000"/>
              </a:spcBef>
              <a:spcAft>
                <a:spcPts val="0"/>
              </a:spcAft>
              <a:buSzPts val="1100"/>
              <a:buNone/>
            </a:pPr>
            <a:r>
              <a:rPr lang="en-GB" dirty="0">
                <a:solidFill>
                  <a:srgbClr val="000000"/>
                </a:solidFill>
              </a:rPr>
              <a:t>Explain that alcoholic drinks are also high in calories and can contribute towards becoming overweight. </a:t>
            </a:r>
            <a:endParaRPr dirty="0">
              <a:solidFill>
                <a:srgbClr val="000000"/>
              </a:solidFill>
            </a:endParaRPr>
          </a:p>
          <a:p>
            <a:pPr marL="0" lvl="0" indent="0" algn="l" rtl="0">
              <a:lnSpc>
                <a:spcPct val="115000"/>
              </a:lnSpc>
              <a:spcBef>
                <a:spcPts val="1000"/>
              </a:spcBef>
              <a:spcAft>
                <a:spcPts val="0"/>
              </a:spcAft>
              <a:buSzPts val="1400"/>
              <a:buNone/>
            </a:pPr>
            <a:r>
              <a:rPr lang="en-GB" b="1" dirty="0">
                <a:solidFill>
                  <a:srgbClr val="000000"/>
                </a:solidFill>
              </a:rPr>
              <a:t>Related module: </a:t>
            </a:r>
            <a:r>
              <a:rPr lang="en-GB" dirty="0">
                <a:solidFill>
                  <a:schemeClr val="dk1"/>
                </a:solidFill>
              </a:rPr>
              <a:t>Drugs, alcohol and tobacco</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p:txBody>
      </p:sp>
      <p:sp>
        <p:nvSpPr>
          <p:cNvPr id="454" name="Google Shape;454;p69"/>
          <p:cNvSpPr txBox="1">
            <a:spLocks noGrp="1"/>
          </p:cNvSpPr>
          <p:nvPr>
            <p:ph type="body" idx="2"/>
          </p:nvPr>
        </p:nvSpPr>
        <p:spPr>
          <a:xfrm>
            <a:off x="6178800" y="216425"/>
            <a:ext cx="2695200" cy="2604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characteristics of a poor diet and risks associated with unhealthy eating (including, for example, obesity and tooth decay) and other behaviours (e.g. the impact of alcohol on diet or health).</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53" name="Google Shape;453;p6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9"/>
        <p:cNvGrpSpPr/>
        <p:nvPr/>
      </p:nvGrpSpPr>
      <p:grpSpPr>
        <a:xfrm>
          <a:off x="0" y="0"/>
          <a:ext cx="0" cy="0"/>
          <a:chOff x="0" y="0"/>
          <a:chExt cx="0" cy="0"/>
        </a:xfrm>
      </p:grpSpPr>
      <p:sp>
        <p:nvSpPr>
          <p:cNvPr id="460" name="Google Shape;460;p70"/>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461" name="Google Shape;461;p7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46</a:t>
            </a:fld>
            <a:endParaRPr dirty="0"/>
          </a:p>
        </p:txBody>
      </p:sp>
      <p:sp>
        <p:nvSpPr>
          <p:cNvPr id="462" name="Google Shape;462;p70"/>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a:t>
            </a:r>
            <a:r>
              <a:rPr lang="en-GB" dirty="0">
                <a:solidFill>
                  <a:schemeClr val="tx1"/>
                </a:solidFill>
              </a:rPr>
              <a:t>develop</a:t>
            </a:r>
            <a:r>
              <a:rPr lang="en-GB" sz="1800" dirty="0">
                <a:solidFill>
                  <a:schemeClr val="tx1"/>
                </a:solidFill>
              </a:rPr>
              <a:t>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6"/>
        <p:cNvGrpSpPr/>
        <p:nvPr/>
      </p:nvGrpSpPr>
      <p:grpSpPr>
        <a:xfrm>
          <a:off x="0" y="0"/>
          <a:ext cx="0" cy="0"/>
          <a:chOff x="0" y="0"/>
          <a:chExt cx="0" cy="0"/>
        </a:xfrm>
      </p:grpSpPr>
      <p:sp>
        <p:nvSpPr>
          <p:cNvPr id="467" name="Google Shape;467;p71"/>
          <p:cNvSpPr txBox="1">
            <a:spLocks noGrp="1"/>
          </p:cNvSpPr>
          <p:nvPr>
            <p:ph type="title"/>
          </p:nvPr>
        </p:nvSpPr>
        <p:spPr>
          <a:xfrm>
            <a:off x="1937550" y="2150850"/>
            <a:ext cx="5268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Understanding our diet</a:t>
            </a:r>
            <a:endParaRPr dirty="0">
              <a:solidFill>
                <a:schemeClr val="accent1"/>
              </a:solidFill>
            </a:endParaRPr>
          </a:p>
        </p:txBody>
      </p:sp>
      <p:sp>
        <p:nvSpPr>
          <p:cNvPr id="468" name="Google Shape;468;p7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2"/>
        <p:cNvGrpSpPr/>
        <p:nvPr/>
      </p:nvGrpSpPr>
      <p:grpSpPr>
        <a:xfrm>
          <a:off x="0" y="0"/>
          <a:ext cx="0" cy="0"/>
          <a:chOff x="0" y="0"/>
          <a:chExt cx="0" cy="0"/>
        </a:xfrm>
      </p:grpSpPr>
      <p:sp>
        <p:nvSpPr>
          <p:cNvPr id="473" name="Google Shape;473;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A healthy diet (1)</a:t>
            </a:r>
            <a:endParaRPr dirty="0"/>
          </a:p>
        </p:txBody>
      </p:sp>
      <p:sp>
        <p:nvSpPr>
          <p:cNvPr id="474" name="Google Shape;474;p7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highlight>
                  <a:srgbClr val="FFFFFF"/>
                </a:highlight>
              </a:rPr>
              <a:t>Building on what is taught in primary, explain that to maintain a healthy diet we need to have right balance of nutrients:</a:t>
            </a:r>
            <a:endParaRPr dirty="0">
              <a:solidFill>
                <a:srgbClr val="000000"/>
              </a:solidFill>
              <a:highlight>
                <a:srgbClr val="FFFFFF"/>
              </a:highlight>
            </a:endParaRPr>
          </a:p>
          <a:p>
            <a:pPr marL="457200" lvl="0" indent="-317500" algn="l" rtl="0">
              <a:spcBef>
                <a:spcPts val="1000"/>
              </a:spcBef>
              <a:spcAft>
                <a:spcPts val="0"/>
              </a:spcAft>
              <a:buClr>
                <a:schemeClr val="accent1"/>
              </a:buClr>
              <a:buSzPts val="1400"/>
              <a:buChar char="●"/>
            </a:pPr>
            <a:r>
              <a:rPr lang="en-GB" u="sng" dirty="0">
                <a:solidFill>
                  <a:srgbClr val="0000FF"/>
                </a:solidFill>
                <a:highlight>
                  <a:schemeClr val="lt1"/>
                </a:highlight>
                <a:hlinkClick r:id="rId3">
                  <a:extLst>
                    <a:ext uri="{A12FA001-AC4F-418D-AE19-62706E023703}">
                      <ahyp:hlinkClr xmlns:ahyp="http://schemas.microsoft.com/office/drawing/2018/hyperlinkcolor" val="tx"/>
                    </a:ext>
                  </a:extLst>
                </a:hlinkClick>
              </a:rPr>
              <a:t>carbohydrates</a:t>
            </a:r>
            <a:r>
              <a:rPr lang="en-GB" dirty="0">
                <a:solidFill>
                  <a:schemeClr val="dk1"/>
                </a:solidFill>
                <a:highlight>
                  <a:schemeClr val="lt1"/>
                </a:highlight>
              </a:rPr>
              <a:t>, from </a:t>
            </a:r>
            <a:r>
              <a:rPr lang="en-GB" b="1" dirty="0">
                <a:solidFill>
                  <a:schemeClr val="dk1"/>
                </a:solidFill>
                <a:highlight>
                  <a:schemeClr val="lt1"/>
                </a:highlight>
              </a:rPr>
              <a:t>starchy </a:t>
            </a:r>
            <a:r>
              <a:rPr lang="en-GB" b="1" dirty="0">
                <a:solidFill>
                  <a:schemeClr val="dk1"/>
                </a:solidFill>
              </a:rPr>
              <a:t>food</a:t>
            </a:r>
            <a:r>
              <a:rPr lang="en-GB" dirty="0">
                <a:solidFill>
                  <a:schemeClr val="dk1"/>
                </a:solidFill>
              </a:rPr>
              <a:t> like potatoes, bread, rice, pasta, </a:t>
            </a:r>
            <a:r>
              <a:rPr lang="en-GB" dirty="0">
                <a:solidFill>
                  <a:schemeClr val="dk1"/>
                </a:solidFill>
                <a:highlight>
                  <a:schemeClr val="lt1"/>
                </a:highlight>
              </a:rPr>
              <a:t>fruit and vegetables</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u="sng" dirty="0">
                <a:solidFill>
                  <a:srgbClr val="0000FF"/>
                </a:solidFill>
                <a:highlight>
                  <a:schemeClr val="lt1"/>
                </a:highlight>
                <a:hlinkClick r:id="rId4">
                  <a:extLst>
                    <a:ext uri="{A12FA001-AC4F-418D-AE19-62706E023703}">
                      <ahyp:hlinkClr xmlns:ahyp="http://schemas.microsoft.com/office/drawing/2018/hyperlinkcolor" val="tx"/>
                    </a:ext>
                  </a:extLst>
                </a:hlinkClick>
              </a:rPr>
              <a:t>protein</a:t>
            </a:r>
            <a:r>
              <a:rPr lang="en-GB" dirty="0">
                <a:solidFill>
                  <a:schemeClr val="dk1"/>
                </a:solidFill>
                <a:highlight>
                  <a:schemeClr val="lt1"/>
                </a:highlight>
              </a:rPr>
              <a:t>,</a:t>
            </a:r>
            <a:r>
              <a:rPr lang="en-GB" b="1" dirty="0">
                <a:solidFill>
                  <a:schemeClr val="dk1"/>
                </a:solidFill>
                <a:highlight>
                  <a:schemeClr val="lt1"/>
                </a:highlight>
              </a:rPr>
              <a:t> </a:t>
            </a:r>
            <a:r>
              <a:rPr lang="en-GB" dirty="0">
                <a:solidFill>
                  <a:schemeClr val="dk1"/>
                </a:solidFill>
                <a:highlight>
                  <a:schemeClr val="lt1"/>
                </a:highlight>
              </a:rPr>
              <a:t>e.g.</a:t>
            </a:r>
            <a:r>
              <a:rPr lang="en-GB" b="1" dirty="0">
                <a:solidFill>
                  <a:schemeClr val="dk1"/>
                </a:solidFill>
                <a:highlight>
                  <a:schemeClr val="lt1"/>
                </a:highlight>
              </a:rPr>
              <a:t> </a:t>
            </a:r>
            <a:r>
              <a:rPr lang="en-GB" dirty="0">
                <a:solidFill>
                  <a:schemeClr val="dk1"/>
                </a:solidFill>
                <a:highlight>
                  <a:schemeClr val="lt1"/>
                </a:highlight>
              </a:rPr>
              <a:t>from</a:t>
            </a:r>
            <a:r>
              <a:rPr lang="en-GB" b="1" dirty="0">
                <a:solidFill>
                  <a:schemeClr val="dk1"/>
                </a:solidFill>
                <a:highlight>
                  <a:schemeClr val="lt1"/>
                </a:highlight>
              </a:rPr>
              <a:t> </a:t>
            </a:r>
            <a:r>
              <a:rPr lang="en-GB" dirty="0">
                <a:solidFill>
                  <a:schemeClr val="dk1"/>
                </a:solidFill>
              </a:rPr>
              <a:t>beans, pulses, fish, eggs, meat and dairy</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u="sng" dirty="0">
                <a:solidFill>
                  <a:srgbClr val="0000FF"/>
                </a:solidFill>
                <a:highlight>
                  <a:schemeClr val="lt1"/>
                </a:highlight>
                <a:hlinkClick r:id="rId5">
                  <a:extLst>
                    <a:ext uri="{A12FA001-AC4F-418D-AE19-62706E023703}">
                      <ahyp:hlinkClr xmlns:ahyp="http://schemas.microsoft.com/office/drawing/2018/hyperlinkcolor" val="tx"/>
                    </a:ext>
                  </a:extLst>
                </a:hlinkClick>
              </a:rPr>
              <a:t>fats</a:t>
            </a:r>
            <a:r>
              <a:rPr lang="en-GB" dirty="0">
                <a:solidFill>
                  <a:schemeClr val="dk1"/>
                </a:solidFill>
                <a:highlight>
                  <a:schemeClr val="lt1"/>
                </a:highlight>
              </a:rPr>
              <a:t>, e.g. from meat, dairy, and plant and fish oil</a:t>
            </a:r>
            <a:endParaRPr dirty="0">
              <a:solidFill>
                <a:schemeClr val="dk1"/>
              </a:solidFill>
              <a:highlight>
                <a:schemeClr val="lt1"/>
              </a:highlight>
            </a:endParaRPr>
          </a:p>
          <a:p>
            <a:pPr marL="457200" lvl="0" indent="-317500" algn="l" rtl="0">
              <a:spcBef>
                <a:spcPts val="0"/>
              </a:spcBef>
              <a:spcAft>
                <a:spcPts val="0"/>
              </a:spcAft>
              <a:buClr>
                <a:schemeClr val="accent1"/>
              </a:buClr>
              <a:buSzPts val="1400"/>
              <a:buChar char="●"/>
            </a:pPr>
            <a:r>
              <a:rPr lang="en-GB" u="sng" dirty="0">
                <a:solidFill>
                  <a:srgbClr val="0000FF"/>
                </a:solidFill>
                <a:highlight>
                  <a:schemeClr val="lt1"/>
                </a:highlight>
                <a:hlinkClick r:id="rId6">
                  <a:extLst>
                    <a:ext uri="{A12FA001-AC4F-418D-AE19-62706E023703}">
                      <ahyp:hlinkClr xmlns:ahyp="http://schemas.microsoft.com/office/drawing/2018/hyperlinkcolor" val="tx"/>
                    </a:ext>
                  </a:extLst>
                </a:hlinkClick>
              </a:rPr>
              <a:t>vitamins and minerals</a:t>
            </a:r>
            <a:r>
              <a:rPr lang="en-GB" dirty="0">
                <a:solidFill>
                  <a:schemeClr val="dk1"/>
                </a:solidFill>
                <a:highlight>
                  <a:schemeClr val="lt1"/>
                </a:highlight>
              </a:rPr>
              <a:t>, which are found in different foods, and especially f</a:t>
            </a:r>
            <a:r>
              <a:rPr lang="en-GB" dirty="0">
                <a:solidFill>
                  <a:schemeClr val="dk1"/>
                </a:solidFill>
              </a:rPr>
              <a:t>ruit and vegetables</a:t>
            </a:r>
            <a:endParaRPr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r>
              <a:rPr lang="en-GB" dirty="0">
                <a:solidFill>
                  <a:schemeClr val="dk1"/>
                </a:solidFill>
                <a:highlight>
                  <a:schemeClr val="lt1"/>
                </a:highlight>
              </a:rPr>
              <a:t>Explain that we also need </a:t>
            </a:r>
            <a:r>
              <a:rPr lang="en-GB" u="sng" dirty="0">
                <a:solidFill>
                  <a:srgbClr val="0000FF"/>
                </a:solidFill>
                <a:highlight>
                  <a:schemeClr val="lt1"/>
                </a:highlight>
                <a:hlinkClick r:id="rId7">
                  <a:extLst>
                    <a:ext uri="{A12FA001-AC4F-418D-AE19-62706E023703}">
                      <ahyp:hlinkClr xmlns:ahyp="http://schemas.microsoft.com/office/drawing/2018/hyperlinkcolor" val="tx"/>
                    </a:ext>
                  </a:extLst>
                </a:hlinkClick>
              </a:rPr>
              <a:t>fibre</a:t>
            </a:r>
            <a:r>
              <a:rPr lang="en-GB" dirty="0">
                <a:solidFill>
                  <a:schemeClr val="dk1"/>
                </a:solidFill>
                <a:highlight>
                  <a:schemeClr val="lt1"/>
                </a:highlight>
              </a:rPr>
              <a:t> in the diet to keep the digestive system healthy.</a:t>
            </a:r>
            <a:endParaRPr dirty="0">
              <a:solidFill>
                <a:srgbClr val="000000"/>
              </a:solidFill>
              <a:highlight>
                <a:srgbClr val="FFFFFF"/>
              </a:highlight>
            </a:endParaRPr>
          </a:p>
        </p:txBody>
      </p:sp>
      <p:sp>
        <p:nvSpPr>
          <p:cNvPr id="476" name="Google Shape;476;p72"/>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8" name="Google Shape;478;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77" name="Google Shape;477;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
        <p:nvSpPr>
          <p:cNvPr id="475" name="Google Shape;475;p72">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2"/>
        <p:cNvGrpSpPr/>
        <p:nvPr/>
      </p:nvGrpSpPr>
      <p:grpSpPr>
        <a:xfrm>
          <a:off x="0" y="0"/>
          <a:ext cx="0" cy="0"/>
          <a:chOff x="0" y="0"/>
          <a:chExt cx="0" cy="0"/>
        </a:xfrm>
      </p:grpSpPr>
      <p:sp>
        <p:nvSpPr>
          <p:cNvPr id="483" name="Google Shape;483;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Carbohydrates (secondary)</a:t>
            </a:r>
            <a:endParaRPr dirty="0"/>
          </a:p>
        </p:txBody>
      </p:sp>
      <p:sp>
        <p:nvSpPr>
          <p:cNvPr id="484" name="Google Shape;484;p7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Carbohydrates are the body’s main source of energy. </a:t>
            </a:r>
            <a:r>
              <a:rPr lang="en-GB" dirty="0">
                <a:solidFill>
                  <a:schemeClr val="dk1"/>
                </a:solidFill>
              </a:rPr>
              <a:t>The length of time it takes the body to convert them into energy (in the form of glucose) determines whether they are a </a:t>
            </a:r>
            <a:r>
              <a:rPr lang="en-GB" b="1" dirty="0">
                <a:solidFill>
                  <a:schemeClr val="dk1"/>
                </a:solidFill>
              </a:rPr>
              <a:t>complex </a:t>
            </a:r>
            <a:r>
              <a:rPr lang="en-GB" dirty="0">
                <a:solidFill>
                  <a:schemeClr val="dk1"/>
                </a:solidFill>
              </a:rPr>
              <a:t>or</a:t>
            </a:r>
            <a:r>
              <a:rPr lang="en-GB" b="1" dirty="0">
                <a:solidFill>
                  <a:schemeClr val="dk1"/>
                </a:solidFill>
              </a:rPr>
              <a:t> simple </a:t>
            </a:r>
            <a:r>
              <a:rPr lang="en-GB" dirty="0">
                <a:solidFill>
                  <a:schemeClr val="dk1"/>
                </a:solidFill>
              </a:rPr>
              <a:t>carbohydrate</a:t>
            </a:r>
            <a:r>
              <a:rPr lang="en-GB" b="1" dirty="0">
                <a:solidFill>
                  <a:schemeClr val="dk1"/>
                </a:solidFill>
              </a:rPr>
              <a:t>.</a:t>
            </a:r>
            <a:endParaRPr b="1"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Explain that our bodies digest </a:t>
            </a:r>
            <a:r>
              <a:rPr lang="en-GB" b="1" dirty="0">
                <a:solidFill>
                  <a:schemeClr val="dk1"/>
                </a:solidFill>
              </a:rPr>
              <a:t>complex carbohydrates</a:t>
            </a:r>
            <a:r>
              <a:rPr lang="en-GB" dirty="0">
                <a:solidFill>
                  <a:schemeClr val="dk1"/>
                </a:solidFill>
              </a:rPr>
              <a:t> more slowly meaning the energy is released gradually. Energy that is not needed straight away is stored in the muscles and liver, or as fat.</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Complex carbohydrates can be found in </a:t>
            </a:r>
            <a:r>
              <a:rPr lang="en-GB" b="1" dirty="0">
                <a:solidFill>
                  <a:schemeClr val="dk1"/>
                </a:solidFill>
              </a:rPr>
              <a:t>starchy foods</a:t>
            </a:r>
            <a:r>
              <a:rPr lang="en-GB" dirty="0">
                <a:solidFill>
                  <a:schemeClr val="dk1"/>
                </a:solidFill>
              </a:rPr>
              <a:t>, e.g. potatoes, bread, rice, pasta, oats.</a:t>
            </a: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highlight>
                <a:srgbClr val="FFFFFF"/>
              </a:highlight>
            </a:endParaRPr>
          </a:p>
        </p:txBody>
      </p:sp>
      <p:sp>
        <p:nvSpPr>
          <p:cNvPr id="486" name="Google Shape;486;p73"/>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87" name="Google Shape;487;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85" name="Google Shape;485;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1"/>
        <p:cNvGrpSpPr/>
        <p:nvPr/>
      </p:nvGrpSpPr>
      <p:grpSpPr>
        <a:xfrm>
          <a:off x="0" y="0"/>
          <a:ext cx="0" cy="0"/>
          <a:chOff x="0" y="0"/>
          <a:chExt cx="0" cy="0"/>
        </a:xfrm>
      </p:grpSpPr>
      <p:sp>
        <p:nvSpPr>
          <p:cNvPr id="492" name="Google Shape;492;p7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Carbohydrates (2 - secondary)</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493" name="Google Shape;493;p74"/>
          <p:cNvSpPr txBox="1">
            <a:spLocks noGrp="1"/>
          </p:cNvSpPr>
          <p:nvPr>
            <p:ph type="body" idx="1"/>
          </p:nvPr>
        </p:nvSpPr>
        <p:spPr>
          <a:xfrm>
            <a:off x="270000" y="7389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Explain that </a:t>
            </a:r>
            <a:r>
              <a:rPr lang="en-GB" b="1" dirty="0">
                <a:solidFill>
                  <a:schemeClr val="dk1"/>
                </a:solidFill>
              </a:rPr>
              <a:t>simple carbohydrates </a:t>
            </a:r>
            <a:r>
              <a:rPr lang="en-GB" dirty="0">
                <a:solidFill>
                  <a:schemeClr val="dk1"/>
                </a:solidFill>
              </a:rPr>
              <a:t>are sugars and are converted into energy and used more quickly than complex carbohydrates</a:t>
            </a:r>
            <a:r>
              <a:rPr lang="en-GB" dirty="0">
                <a:solidFill>
                  <a:srgbClr val="3C4043"/>
                </a:solidFill>
                <a:latin typeface="Roboto"/>
                <a:ea typeface="Roboto"/>
                <a:cs typeface="Roboto"/>
                <a:sym typeface="Roboto"/>
              </a:rPr>
              <a:t>.</a:t>
            </a:r>
            <a:endParaRPr dirty="0">
              <a:solidFill>
                <a:srgbClr val="3C4043"/>
              </a:solidFill>
              <a:latin typeface="Roboto"/>
              <a:ea typeface="Roboto"/>
              <a:cs typeface="Roboto"/>
              <a:sym typeface="Roboto"/>
            </a:endParaRPr>
          </a:p>
          <a:p>
            <a:pPr marL="0" lvl="0" indent="0" algn="l" rtl="0">
              <a:spcBef>
                <a:spcPts val="1000"/>
              </a:spcBef>
              <a:spcAft>
                <a:spcPts val="0"/>
              </a:spcAft>
              <a:buNone/>
            </a:pPr>
            <a:r>
              <a:rPr lang="en-GB" dirty="0">
                <a:solidFill>
                  <a:schemeClr val="dk1"/>
                </a:solidFill>
              </a:rPr>
              <a:t>They occur naturally in </a:t>
            </a:r>
            <a:r>
              <a:rPr lang="en-GB" b="1" dirty="0">
                <a:solidFill>
                  <a:schemeClr val="dk1"/>
                </a:solidFill>
              </a:rPr>
              <a:t>fruit and milk.</a:t>
            </a:r>
            <a:r>
              <a:rPr lang="en-GB" dirty="0">
                <a:solidFill>
                  <a:schemeClr val="dk1"/>
                </a:solidFill>
              </a:rPr>
              <a:t> Simple carbohydrates are also present in</a:t>
            </a:r>
            <a:r>
              <a:rPr lang="en-GB" b="1" dirty="0">
                <a:solidFill>
                  <a:schemeClr val="dk1"/>
                </a:solidFill>
              </a:rPr>
              <a:t> </a:t>
            </a:r>
            <a:r>
              <a:rPr lang="en-GB" dirty="0">
                <a:solidFill>
                  <a:schemeClr val="dk1"/>
                </a:solidFill>
              </a:rPr>
              <a:t>sugar and in processed food, e.g. in sweets, chocolate, biscuits and cakes.</a:t>
            </a:r>
            <a:endParaRPr dirty="0">
              <a:solidFill>
                <a:schemeClr val="dk1"/>
              </a:solidFill>
            </a:endParaRPr>
          </a:p>
          <a:p>
            <a:pPr marL="0" lvl="0" indent="0" algn="l" rtl="0">
              <a:spcBef>
                <a:spcPts val="1000"/>
              </a:spcBef>
              <a:spcAft>
                <a:spcPts val="0"/>
              </a:spcAft>
              <a:buNone/>
            </a:pPr>
            <a:endParaRPr dirty="0">
              <a:solidFill>
                <a:schemeClr val="dk1"/>
              </a:solidFill>
              <a:highlight>
                <a:schemeClr val="lt1"/>
              </a:highlight>
            </a:endParaRPr>
          </a:p>
          <a:p>
            <a:pPr marL="0" lvl="0" indent="0" algn="l" rtl="0">
              <a:spcBef>
                <a:spcPts val="0"/>
              </a:spcBef>
              <a:spcAft>
                <a:spcPts val="0"/>
              </a:spcAft>
              <a:buClr>
                <a:schemeClr val="dk1"/>
              </a:buClr>
              <a:buSzPts val="1100"/>
              <a:buFont typeface="Arial"/>
              <a:buNone/>
            </a:pPr>
            <a:endParaRPr b="1" dirty="0">
              <a:solidFill>
                <a:schemeClr val="dk1"/>
              </a:solidFill>
              <a:highlight>
                <a:schemeClr val="lt1"/>
              </a:highlight>
            </a:endParaRPr>
          </a:p>
          <a:p>
            <a:pPr marL="0" lvl="0" indent="0" algn="l" rtl="0">
              <a:spcBef>
                <a:spcPts val="0"/>
              </a:spcBef>
              <a:spcAft>
                <a:spcPts val="0"/>
              </a:spcAft>
              <a:buClr>
                <a:schemeClr val="dk1"/>
              </a:buClr>
              <a:buSzPts val="1100"/>
              <a:buFont typeface="Arial"/>
              <a:buNone/>
            </a:pPr>
            <a:endParaRPr dirty="0">
              <a:solidFill>
                <a:schemeClr val="dk1"/>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dirty="0">
              <a:solidFill>
                <a:srgbClr val="000000"/>
              </a:solidFill>
              <a:highlight>
                <a:srgbClr val="FFFFFF"/>
              </a:highlight>
            </a:endParaRPr>
          </a:p>
        </p:txBody>
      </p:sp>
      <p:sp>
        <p:nvSpPr>
          <p:cNvPr id="495" name="Google Shape;495;p74"/>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96" name="Google Shape;496;p7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94" name="Google Shape;494;p7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0"/>
        <p:cNvGrpSpPr/>
        <p:nvPr/>
      </p:nvGrpSpPr>
      <p:grpSpPr>
        <a:xfrm>
          <a:off x="0" y="0"/>
          <a:ext cx="0" cy="0"/>
          <a:chOff x="0" y="0"/>
          <a:chExt cx="0" cy="0"/>
        </a:xfrm>
      </p:grpSpPr>
      <p:sp>
        <p:nvSpPr>
          <p:cNvPr id="501" name="Google Shape;501;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Protein (1)</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502" name="Google Shape;502;p7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SzPts val="1400"/>
              <a:buNone/>
            </a:pPr>
            <a:r>
              <a:rPr lang="en-GB" dirty="0">
                <a:solidFill>
                  <a:schemeClr val="dk1"/>
                </a:solidFill>
              </a:rPr>
              <a:t>Teach that </a:t>
            </a:r>
            <a:r>
              <a:rPr lang="en-GB" b="1" dirty="0">
                <a:solidFill>
                  <a:schemeClr val="dk1"/>
                </a:solidFill>
              </a:rPr>
              <a:t>protein</a:t>
            </a:r>
            <a:r>
              <a:rPr lang="en-GB" dirty="0">
                <a:solidFill>
                  <a:schemeClr val="dk1"/>
                </a:solidFill>
              </a:rPr>
              <a:t> is a macronutrient which is essential for building muscle mass in our body.</a:t>
            </a:r>
            <a:endParaRPr sz="1050" dirty="0">
              <a:solidFill>
                <a:srgbClr val="3C4043"/>
              </a:solidFill>
              <a:latin typeface="Roboto"/>
              <a:ea typeface="Roboto"/>
              <a:cs typeface="Roboto"/>
              <a:sym typeface="Roboto"/>
            </a:endParaRPr>
          </a:p>
          <a:p>
            <a:pPr marL="0" lvl="0" indent="0" algn="l" rtl="0">
              <a:spcBef>
                <a:spcPts val="1200"/>
              </a:spcBef>
              <a:spcAft>
                <a:spcPts val="0"/>
              </a:spcAft>
              <a:buClr>
                <a:schemeClr val="dk1"/>
              </a:buClr>
              <a:buSzPts val="1400"/>
              <a:buFont typeface="Arial"/>
              <a:buNone/>
            </a:pPr>
            <a:r>
              <a:rPr lang="en-GB" dirty="0">
                <a:solidFill>
                  <a:schemeClr val="dk1"/>
                </a:solidFill>
              </a:rPr>
              <a:t>Our bodies need </a:t>
            </a:r>
            <a:r>
              <a:rPr lang="en-GB" dirty="0">
                <a:solidFill>
                  <a:srgbClr val="000000"/>
                </a:solidFill>
              </a:rPr>
              <a:t>protein</a:t>
            </a:r>
            <a:r>
              <a:rPr lang="en-GB" dirty="0">
                <a:solidFill>
                  <a:schemeClr val="dk1"/>
                </a:solidFill>
              </a:rPr>
              <a:t> in the diet to supply amino acids for the growth and repair of our cells and tissues. This includes our bones, muscles, cartilage, skin and blood.</a:t>
            </a:r>
            <a:endParaRPr dirty="0">
              <a:solidFill>
                <a:schemeClr val="dk1"/>
              </a:solidFill>
            </a:endParaRPr>
          </a:p>
          <a:p>
            <a:pPr marL="0" lvl="0" indent="0" algn="l" rtl="0">
              <a:spcBef>
                <a:spcPts val="1200"/>
              </a:spcBef>
              <a:spcAft>
                <a:spcPts val="0"/>
              </a:spcAft>
              <a:buClr>
                <a:schemeClr val="dk1"/>
              </a:buClr>
              <a:buSzPts val="1400"/>
              <a:buFont typeface="Arial"/>
              <a:buNone/>
            </a:pPr>
            <a:r>
              <a:rPr lang="en-GB" dirty="0">
                <a:solidFill>
                  <a:schemeClr val="dk1"/>
                </a:solidFill>
              </a:rPr>
              <a:t>Protein is found in foods such as meat, fish, eggs, dairy products, tofu, beans and lentils.</a:t>
            </a:r>
            <a:endParaRPr dirty="0">
              <a:solidFill>
                <a:schemeClr val="dk1"/>
              </a:solidFill>
            </a:endParaRPr>
          </a:p>
          <a:p>
            <a:pPr marL="0" lvl="0" indent="0" algn="l" rtl="0">
              <a:spcBef>
                <a:spcPts val="1200"/>
              </a:spcBef>
              <a:spcAft>
                <a:spcPts val="0"/>
              </a:spcAft>
              <a:buClr>
                <a:schemeClr val="dk1"/>
              </a:buClr>
              <a:buSzPts val="1400"/>
              <a:buFont typeface="Arial"/>
              <a:buNone/>
            </a:pPr>
            <a:endParaRPr dirty="0">
              <a:solidFill>
                <a:schemeClr val="dk1"/>
              </a:solidFill>
              <a:highlight>
                <a:srgbClr val="FFFFFF"/>
              </a:highlight>
            </a:endParaRPr>
          </a:p>
        </p:txBody>
      </p:sp>
      <p:sp>
        <p:nvSpPr>
          <p:cNvPr id="504" name="Google Shape;504;p75"/>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05" name="Google Shape;505;p7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03" name="Google Shape;503;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9"/>
        <p:cNvGrpSpPr/>
        <p:nvPr/>
      </p:nvGrpSpPr>
      <p:grpSpPr>
        <a:xfrm>
          <a:off x="0" y="0"/>
          <a:ext cx="0" cy="0"/>
          <a:chOff x="0" y="0"/>
          <a:chExt cx="0" cy="0"/>
        </a:xfrm>
      </p:grpSpPr>
      <p:sp>
        <p:nvSpPr>
          <p:cNvPr id="510" name="Google Shape;510;p76"/>
          <p:cNvSpPr txBox="1">
            <a:spLocks noGrp="1"/>
          </p:cNvSpPr>
          <p:nvPr>
            <p:ph type="title"/>
          </p:nvPr>
        </p:nvSpPr>
        <p:spPr>
          <a:xfrm>
            <a:off x="291425"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Fats (secondary)</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511" name="Google Shape;511;p76"/>
          <p:cNvSpPr txBox="1">
            <a:spLocks noGrp="1"/>
          </p:cNvSpPr>
          <p:nvPr>
            <p:ph type="body" idx="1"/>
          </p:nvPr>
        </p:nvSpPr>
        <p:spPr>
          <a:xfrm>
            <a:off x="291425" y="95657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a:t>
            </a:r>
            <a:r>
              <a:rPr lang="en-GB" b="1" dirty="0">
                <a:solidFill>
                  <a:srgbClr val="000000"/>
                </a:solidFill>
              </a:rPr>
              <a:t>fat</a:t>
            </a:r>
            <a:r>
              <a:rPr lang="en-GB" dirty="0">
                <a:solidFill>
                  <a:srgbClr val="000000"/>
                </a:solidFill>
              </a:rPr>
              <a:t> is essential for our bodies. Fat is used for energy when we are physically active and it also helps the body to absorb vitamin A, vitamin D and vitamin 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there are two different types of fat in food, </a:t>
            </a:r>
            <a:r>
              <a:rPr lang="en-GB" b="1" dirty="0">
                <a:solidFill>
                  <a:srgbClr val="000000"/>
                </a:solidFill>
              </a:rPr>
              <a:t>unsaturated</a:t>
            </a:r>
            <a:r>
              <a:rPr lang="en-GB" dirty="0">
                <a:solidFill>
                  <a:srgbClr val="000000"/>
                </a:solidFill>
              </a:rPr>
              <a:t> (good fat) and </a:t>
            </a:r>
            <a:r>
              <a:rPr lang="en-GB" b="1" dirty="0">
                <a:solidFill>
                  <a:srgbClr val="000000"/>
                </a:solidFill>
              </a:rPr>
              <a:t>saturated</a:t>
            </a:r>
            <a:r>
              <a:rPr lang="en-GB" dirty="0">
                <a:solidFill>
                  <a:srgbClr val="000000"/>
                </a:solidFill>
              </a:rPr>
              <a:t> (bad fat).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Most fats and oils contain both saturated and unsaturated fats in different proportions.</a:t>
            </a:r>
            <a:endParaRPr dirty="0">
              <a:solidFill>
                <a:srgbClr val="000000"/>
              </a:solidFill>
            </a:endParaRPr>
          </a:p>
        </p:txBody>
      </p:sp>
      <p:sp>
        <p:nvSpPr>
          <p:cNvPr id="513" name="Google Shape;513;p76"/>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14" name="Google Shape;514;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12" name="Google Shape;512;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8"/>
        <p:cNvGrpSpPr/>
        <p:nvPr/>
      </p:nvGrpSpPr>
      <p:grpSpPr>
        <a:xfrm>
          <a:off x="0" y="0"/>
          <a:ext cx="0" cy="0"/>
          <a:chOff x="0" y="0"/>
          <a:chExt cx="0" cy="0"/>
        </a:xfrm>
      </p:grpSpPr>
      <p:sp>
        <p:nvSpPr>
          <p:cNvPr id="519" name="Google Shape;519;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Fats (2 - secondary)</a:t>
            </a:r>
            <a:endParaRPr dirty="0"/>
          </a:p>
          <a:p>
            <a:pPr marL="0" marR="0" lvl="0" indent="0" algn="l" rtl="0">
              <a:lnSpc>
                <a:spcPct val="100000"/>
              </a:lnSpc>
              <a:spcBef>
                <a:spcPts val="0"/>
              </a:spcBef>
              <a:spcAft>
                <a:spcPts val="0"/>
              </a:spcAft>
              <a:buClr>
                <a:srgbClr val="000000"/>
              </a:buClr>
              <a:buSzPts val="2800"/>
              <a:buFont typeface="Arial"/>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20" name="Google Shape;520;p77"/>
          <p:cNvSpPr txBox="1">
            <a:spLocks noGrp="1"/>
          </p:cNvSpPr>
          <p:nvPr>
            <p:ph type="body" idx="1"/>
          </p:nvPr>
        </p:nvSpPr>
        <p:spPr>
          <a:xfrm>
            <a:off x="270000" y="981575"/>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GB" dirty="0">
                <a:solidFill>
                  <a:srgbClr val="000000"/>
                </a:solidFill>
              </a:rPr>
              <a:t>Teach that </a:t>
            </a:r>
            <a:r>
              <a:rPr lang="en-GB" b="1" dirty="0">
                <a:solidFill>
                  <a:srgbClr val="000000"/>
                </a:solidFill>
              </a:rPr>
              <a:t>unsaturated</a:t>
            </a:r>
            <a:r>
              <a:rPr lang="en-GB" dirty="0">
                <a:solidFill>
                  <a:srgbClr val="000000"/>
                </a:solidFill>
              </a:rPr>
              <a:t> (good fat) and </a:t>
            </a:r>
            <a:r>
              <a:rPr lang="en-GB" b="1" dirty="0">
                <a:solidFill>
                  <a:srgbClr val="000000"/>
                </a:solidFill>
              </a:rPr>
              <a:t>saturated</a:t>
            </a:r>
            <a:r>
              <a:rPr lang="en-GB" dirty="0">
                <a:solidFill>
                  <a:srgbClr val="000000"/>
                </a:solidFill>
              </a:rPr>
              <a:t> (bad fat) have different effects in our body.</a:t>
            </a:r>
            <a:endParaRPr dirty="0">
              <a:solidFill>
                <a:srgbClr val="000000"/>
              </a:solidFill>
            </a:endParaRPr>
          </a:p>
          <a:p>
            <a:pPr marL="0" lvl="0" indent="0" algn="l" rtl="0">
              <a:spcBef>
                <a:spcPts val="1000"/>
              </a:spcBef>
              <a:spcAft>
                <a:spcPts val="0"/>
              </a:spcAft>
              <a:buSzPts val="1400"/>
              <a:buNone/>
            </a:pPr>
            <a:r>
              <a:rPr lang="en-GB" dirty="0">
                <a:solidFill>
                  <a:srgbClr val="000000"/>
                </a:solidFill>
              </a:rPr>
              <a:t>Explain that too much saturated fat (bad fat) in our body can build up </a:t>
            </a:r>
            <a:r>
              <a:rPr lang="en-GB" dirty="0">
                <a:solidFill>
                  <a:schemeClr val="dk1"/>
                </a:solidFill>
              </a:rPr>
              <a:t>over time </a:t>
            </a:r>
            <a:r>
              <a:rPr lang="en-GB" dirty="0">
                <a:solidFill>
                  <a:srgbClr val="000000"/>
                </a:solidFill>
              </a:rPr>
              <a:t>and cause blockages in our arteries as adults. This is called bad cholesterol - a fatty substance in the blood.</a:t>
            </a:r>
            <a:endParaRPr strike="sngStrike" dirty="0">
              <a:solidFill>
                <a:srgbClr val="000000"/>
              </a:solidFill>
            </a:endParaRPr>
          </a:p>
          <a:p>
            <a:pPr marL="0" lvl="0" indent="0" algn="l" rtl="0">
              <a:spcBef>
                <a:spcPts val="1000"/>
              </a:spcBef>
              <a:spcAft>
                <a:spcPts val="0"/>
              </a:spcAft>
              <a:buSzPts val="1400"/>
              <a:buNone/>
            </a:pPr>
            <a:r>
              <a:rPr lang="en-GB" dirty="0">
                <a:solidFill>
                  <a:srgbClr val="000000"/>
                </a:solidFill>
              </a:rPr>
              <a:t>Unsaturated fat helps to reduce our </a:t>
            </a:r>
            <a:r>
              <a:rPr lang="en-GB" b="1" dirty="0">
                <a:solidFill>
                  <a:srgbClr val="000000"/>
                </a:solidFill>
              </a:rPr>
              <a:t>bad cholesterol</a:t>
            </a:r>
            <a:r>
              <a:rPr lang="en-GB" dirty="0">
                <a:solidFill>
                  <a:srgbClr val="000000"/>
                </a:solidFill>
              </a:rPr>
              <a:t>. It is found in vegetable oils, some nuts, avocados, and oily fish, e.g. sardines.</a:t>
            </a:r>
            <a:endParaRPr sz="2800" dirty="0">
              <a:solidFill>
                <a:srgbClr val="000000"/>
              </a:solidFill>
            </a:endParaRPr>
          </a:p>
        </p:txBody>
      </p:sp>
      <p:sp>
        <p:nvSpPr>
          <p:cNvPr id="522" name="Google Shape;522;p77"/>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23" name="Google Shape;523;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21" name="Google Shape;521;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7"/>
        <p:cNvGrpSpPr/>
        <p:nvPr/>
      </p:nvGrpSpPr>
      <p:grpSpPr>
        <a:xfrm>
          <a:off x="0" y="0"/>
          <a:ext cx="0" cy="0"/>
          <a:chOff x="0" y="0"/>
          <a:chExt cx="0" cy="0"/>
        </a:xfrm>
      </p:grpSpPr>
      <p:sp>
        <p:nvSpPr>
          <p:cNvPr id="528" name="Google Shape;528;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Fibre (1)</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529" name="Google Shape;529;p7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rPr>
              <a:t>Explain that</a:t>
            </a:r>
            <a:r>
              <a:rPr lang="en-GB" b="1" dirty="0">
                <a:solidFill>
                  <a:schemeClr val="dk1"/>
                </a:solidFill>
              </a:rPr>
              <a:t> dietary fibre</a:t>
            </a:r>
            <a:r>
              <a:rPr lang="en-GB" dirty="0">
                <a:solidFill>
                  <a:schemeClr val="dk1"/>
                </a:solidFill>
              </a:rPr>
              <a:t> is important for </a:t>
            </a:r>
            <a:r>
              <a:rPr lang="en-GB" b="1" dirty="0">
                <a:solidFill>
                  <a:schemeClr val="dk1"/>
                </a:solidFill>
              </a:rPr>
              <a:t>digestion</a:t>
            </a:r>
            <a:r>
              <a:rPr lang="en-GB" dirty="0">
                <a:solidFill>
                  <a:schemeClr val="dk1"/>
                </a:solidFill>
              </a:rPr>
              <a:t> as it keeps the digestive tract flowing.</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Fibre is found in many foods that are high in carbohydrates, such as:</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beans and pulses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wholegrain pasta and rice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vegetables such as broccoli and carrots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nuts and seeds</a:t>
            </a:r>
            <a:endParaRPr dirty="0">
              <a:solidFill>
                <a:srgbClr val="000000"/>
              </a:solidFill>
            </a:endParaRPr>
          </a:p>
        </p:txBody>
      </p:sp>
      <p:sp>
        <p:nvSpPr>
          <p:cNvPr id="531" name="Google Shape;531;p78"/>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32" name="Google Shape;532;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30" name="Google Shape;530;p7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6"/>
        <p:cNvGrpSpPr/>
        <p:nvPr/>
      </p:nvGrpSpPr>
      <p:grpSpPr>
        <a:xfrm>
          <a:off x="0" y="0"/>
          <a:ext cx="0" cy="0"/>
          <a:chOff x="0" y="0"/>
          <a:chExt cx="0" cy="0"/>
        </a:xfrm>
      </p:grpSpPr>
      <p:sp>
        <p:nvSpPr>
          <p:cNvPr id="537" name="Google Shape;537;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Vitamins (1)</a:t>
            </a:r>
            <a:endParaRPr dirty="0"/>
          </a:p>
          <a:p>
            <a:pPr marL="0" marR="0" lvl="0" indent="0" algn="l" rtl="0">
              <a:lnSpc>
                <a:spcPct val="100000"/>
              </a:lnSpc>
              <a:spcBef>
                <a:spcPts val="0"/>
              </a:spcBef>
              <a:spcAft>
                <a:spcPts val="0"/>
              </a:spcAft>
              <a:buClr>
                <a:srgbClr val="000000"/>
              </a:buClr>
              <a:buSzPts val="2800"/>
              <a:buFont typeface="Arial"/>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38" name="Google Shape;538;p7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SzPts val="1400"/>
              <a:buNone/>
            </a:pPr>
            <a:r>
              <a:rPr lang="en-GB" dirty="0">
                <a:solidFill>
                  <a:schemeClr val="dk1"/>
                </a:solidFill>
              </a:rPr>
              <a:t>Teach that </a:t>
            </a:r>
            <a:r>
              <a:rPr lang="en-GB" b="1" dirty="0">
                <a:solidFill>
                  <a:schemeClr val="dk1"/>
                </a:solidFill>
              </a:rPr>
              <a:t>vitamins</a:t>
            </a:r>
            <a:r>
              <a:rPr lang="en-GB" dirty="0">
                <a:solidFill>
                  <a:schemeClr val="dk1"/>
                </a:solidFill>
              </a:rPr>
              <a:t> are organic compounds that are need in small amounts for normal growth and activity by the body. They are naturally found in foods obtained from plants and animals.</a:t>
            </a:r>
            <a:endParaRPr dirty="0">
              <a:solidFill>
                <a:srgbClr val="FF0000"/>
              </a:solidFill>
            </a:endParaRPr>
          </a:p>
          <a:p>
            <a:pPr marL="0" lvl="0" indent="0" algn="l" rtl="0">
              <a:spcBef>
                <a:spcPts val="1200"/>
              </a:spcBef>
              <a:spcAft>
                <a:spcPts val="0"/>
              </a:spcAft>
              <a:buClr>
                <a:schemeClr val="dk1"/>
              </a:buClr>
              <a:buSzPts val="1100"/>
              <a:buFont typeface="Arial"/>
              <a:buNone/>
            </a:pPr>
            <a:r>
              <a:rPr lang="en-GB" dirty="0">
                <a:solidFill>
                  <a:schemeClr val="dk1"/>
                </a:solidFill>
              </a:rPr>
              <a:t>Explain that the essential vitamins are A, C, D, E, K, and the B vitamins.</a:t>
            </a:r>
            <a:endParaRPr dirty="0">
              <a:solidFill>
                <a:schemeClr val="dk1"/>
              </a:solidFill>
            </a:endParaRPr>
          </a:p>
          <a:p>
            <a:pPr marL="0" lvl="0" indent="0" algn="l" rtl="0">
              <a:spcBef>
                <a:spcPts val="1200"/>
              </a:spcBef>
              <a:spcAft>
                <a:spcPts val="1200"/>
              </a:spcAft>
              <a:buClr>
                <a:schemeClr val="dk1"/>
              </a:buClr>
              <a:buSzPts val="1100"/>
              <a:buFont typeface="Arial"/>
              <a:buNone/>
            </a:pPr>
            <a:r>
              <a:rPr lang="en-GB" dirty="0">
                <a:solidFill>
                  <a:schemeClr val="dk1"/>
                </a:solidFill>
              </a:rPr>
              <a:t>Vitamins have different jobs - helping us resist infections, keeping our nerves healthy, and helping our body get energy from food or our blood to clot properly.</a:t>
            </a:r>
            <a:endParaRPr strike="sngStrike" dirty="0">
              <a:solidFill>
                <a:srgbClr val="000000"/>
              </a:solidFill>
              <a:highlight>
                <a:srgbClr val="FFFFFF"/>
              </a:highlight>
            </a:endParaRPr>
          </a:p>
        </p:txBody>
      </p:sp>
      <p:sp>
        <p:nvSpPr>
          <p:cNvPr id="540" name="Google Shape;540;p79"/>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41" name="Google Shape;541;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39" name="Google Shape;539;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5"/>
        <p:cNvGrpSpPr/>
        <p:nvPr/>
      </p:nvGrpSpPr>
      <p:grpSpPr>
        <a:xfrm>
          <a:off x="0" y="0"/>
          <a:ext cx="0" cy="0"/>
          <a:chOff x="0" y="0"/>
          <a:chExt cx="0" cy="0"/>
        </a:xfrm>
      </p:grpSpPr>
      <p:sp>
        <p:nvSpPr>
          <p:cNvPr id="546" name="Google Shape;546;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Important vitamins (1)</a:t>
            </a:r>
            <a:endParaRPr dirty="0"/>
          </a:p>
          <a:p>
            <a:pPr marL="0" marR="0" lvl="0" indent="0" algn="l" rtl="0">
              <a:lnSpc>
                <a:spcPct val="100000"/>
              </a:lnSpc>
              <a:spcBef>
                <a:spcPts val="0"/>
              </a:spcBef>
              <a:spcAft>
                <a:spcPts val="0"/>
              </a:spcAft>
              <a:buClr>
                <a:srgbClr val="000000"/>
              </a:buClr>
              <a:buSzPts val="2800"/>
              <a:buFont typeface="Arial"/>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47" name="Google Shape;547;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GB" dirty="0">
                <a:solidFill>
                  <a:srgbClr val="000000"/>
                </a:solidFill>
              </a:rPr>
              <a:t>Building on primary knowledge teach pupils about the following important vitamins. </a:t>
            </a:r>
            <a:endParaRPr dirty="0">
              <a:solidFill>
                <a:srgbClr val="000000"/>
              </a:solidFill>
            </a:endParaRPr>
          </a:p>
          <a:p>
            <a:pPr marL="0" lvl="0" indent="0" algn="l" rtl="0">
              <a:spcBef>
                <a:spcPts val="1200"/>
              </a:spcBef>
              <a:spcAft>
                <a:spcPts val="0"/>
              </a:spcAft>
              <a:buNone/>
            </a:pPr>
            <a:r>
              <a:rPr lang="en-GB" b="1" dirty="0">
                <a:solidFill>
                  <a:srgbClr val="000000"/>
                </a:solidFill>
              </a:rPr>
              <a:t>Vitamin A </a:t>
            </a:r>
            <a:r>
              <a:rPr lang="en-GB" dirty="0">
                <a:solidFill>
                  <a:srgbClr val="000000"/>
                </a:solidFill>
              </a:rPr>
              <a:t>is important for the body’s immune system (our defence against illness and infection), the skin and eyes. </a:t>
            </a:r>
            <a:r>
              <a:rPr lang="en-GB" dirty="0">
                <a:solidFill>
                  <a:schemeClr val="dk1"/>
                </a:solidFill>
              </a:rPr>
              <a:t>Vitamin A</a:t>
            </a:r>
            <a:r>
              <a:rPr lang="en-GB" dirty="0">
                <a:solidFill>
                  <a:srgbClr val="000000"/>
                </a:solidFill>
              </a:rPr>
              <a:t> can be found in food such as milk, cheese, eggs, and carrots.</a:t>
            </a:r>
            <a:endParaRPr dirty="0">
              <a:solidFill>
                <a:srgbClr val="000000"/>
              </a:solidFill>
            </a:endParaRPr>
          </a:p>
          <a:p>
            <a:pPr marL="0" lvl="0" indent="0" algn="l" rtl="0">
              <a:spcBef>
                <a:spcPts val="1200"/>
              </a:spcBef>
              <a:spcAft>
                <a:spcPts val="0"/>
              </a:spcAft>
              <a:buNone/>
            </a:pPr>
            <a:r>
              <a:rPr lang="en-GB" b="1" dirty="0">
                <a:solidFill>
                  <a:srgbClr val="000000"/>
                </a:solidFill>
              </a:rPr>
              <a:t>Vitamin C</a:t>
            </a:r>
            <a:r>
              <a:rPr lang="en-GB" dirty="0">
                <a:solidFill>
                  <a:srgbClr val="000000"/>
                </a:solidFill>
              </a:rPr>
              <a:t> is important for healthy bones, teeth, gums and blood vessels. It is also key in the absorption of iron and calcium, the repair of wounds and brain function. Vitamin C can be found in food such as oranges, red berries, kiwi fruit, broccoli and tomatoes.</a:t>
            </a:r>
            <a:endParaRPr dirty="0">
              <a:solidFill>
                <a:srgbClr val="000000"/>
              </a:solidFill>
            </a:endParaRPr>
          </a:p>
          <a:p>
            <a:pPr marL="0" lvl="0" indent="0" algn="l" rtl="0">
              <a:spcBef>
                <a:spcPts val="1200"/>
              </a:spcBef>
              <a:spcAft>
                <a:spcPts val="1200"/>
              </a:spcAft>
              <a:buClr>
                <a:schemeClr val="dk1"/>
              </a:buClr>
              <a:buSzPts val="1100"/>
              <a:buFont typeface="Arial"/>
              <a:buNone/>
            </a:pPr>
            <a:endParaRPr strike="sngStrike" dirty="0">
              <a:solidFill>
                <a:srgbClr val="000000"/>
              </a:solidFill>
              <a:highlight>
                <a:srgbClr val="FFFFFF"/>
              </a:highlight>
            </a:endParaRPr>
          </a:p>
        </p:txBody>
      </p:sp>
      <p:sp>
        <p:nvSpPr>
          <p:cNvPr id="549" name="Google Shape;549;p80"/>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50" name="Google Shape;550;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48" name="Google Shape;548;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4"/>
        <p:cNvGrpSpPr/>
        <p:nvPr/>
      </p:nvGrpSpPr>
      <p:grpSpPr>
        <a:xfrm>
          <a:off x="0" y="0"/>
          <a:ext cx="0" cy="0"/>
          <a:chOff x="0" y="0"/>
          <a:chExt cx="0" cy="0"/>
        </a:xfrm>
      </p:grpSpPr>
      <p:sp>
        <p:nvSpPr>
          <p:cNvPr id="555" name="Google Shape;555;p8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solidFill>
                  <a:srgbClr val="073763"/>
                </a:solidFill>
              </a:rPr>
              <a:t>Important vitamins (2)</a:t>
            </a:r>
            <a:endParaRPr dirty="0">
              <a:solidFill>
                <a:srgbClr val="073763"/>
              </a:solidFill>
            </a:endParaRPr>
          </a:p>
          <a:p>
            <a:pPr marL="0" marR="0" lvl="0" indent="0" algn="l" rtl="0">
              <a:lnSpc>
                <a:spcPct val="100000"/>
              </a:lnSpc>
              <a:spcBef>
                <a:spcPts val="0"/>
              </a:spcBef>
              <a:spcAft>
                <a:spcPts val="0"/>
              </a:spcAft>
              <a:buClr>
                <a:srgbClr val="000000"/>
              </a:buClr>
              <a:buSzPts val="2800"/>
              <a:buFont typeface="Arial"/>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56" name="Google Shape;556;p8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None/>
            </a:pPr>
            <a:r>
              <a:rPr lang="en-GB" b="1" dirty="0">
                <a:solidFill>
                  <a:srgbClr val="000000"/>
                </a:solidFill>
              </a:rPr>
              <a:t>Vitamin D</a:t>
            </a:r>
            <a:r>
              <a:rPr lang="en-GB" dirty="0">
                <a:solidFill>
                  <a:srgbClr val="000000"/>
                </a:solidFill>
              </a:rPr>
              <a:t> helps to absorb calcium and keeps bones and teeth healthy. Vitamin D can be found in food such as fish oil, eggs, fortified milk and red meat (e.g. beef). It is also made by the body when we are exposed to sunlight. </a:t>
            </a:r>
            <a:endParaRPr dirty="0">
              <a:solidFill>
                <a:srgbClr val="000000"/>
              </a:solidFill>
            </a:endParaRPr>
          </a:p>
          <a:p>
            <a:pPr marL="0" lvl="0" indent="0" algn="l" rtl="0">
              <a:spcBef>
                <a:spcPts val="1200"/>
              </a:spcBef>
              <a:spcAft>
                <a:spcPts val="0"/>
              </a:spcAft>
              <a:buNone/>
            </a:pPr>
            <a:r>
              <a:rPr lang="en-GB" b="1" dirty="0">
                <a:solidFill>
                  <a:srgbClr val="000000"/>
                </a:solidFill>
              </a:rPr>
              <a:t>Vitamin E</a:t>
            </a:r>
            <a:r>
              <a:rPr lang="en-GB" dirty="0">
                <a:solidFill>
                  <a:srgbClr val="000000"/>
                </a:solidFill>
              </a:rPr>
              <a:t> helps protect the body from damage and maintains the health of red blood cells. Vitamin E can be found food such as cereals, nuts and vegetable oils.</a:t>
            </a:r>
            <a:endParaRPr dirty="0">
              <a:solidFill>
                <a:srgbClr val="000000"/>
              </a:solidFill>
            </a:endParaRPr>
          </a:p>
          <a:p>
            <a:pPr marL="0" lvl="0" indent="0" algn="l" rtl="0">
              <a:spcBef>
                <a:spcPts val="1200"/>
              </a:spcBef>
              <a:spcAft>
                <a:spcPts val="0"/>
              </a:spcAft>
              <a:buNone/>
            </a:pPr>
            <a:r>
              <a:rPr lang="en-GB" b="1" dirty="0">
                <a:solidFill>
                  <a:srgbClr val="000000"/>
                </a:solidFill>
              </a:rPr>
              <a:t>Vitamin B12</a:t>
            </a:r>
            <a:r>
              <a:rPr lang="en-GB" dirty="0">
                <a:solidFill>
                  <a:srgbClr val="000000"/>
                </a:solidFill>
              </a:rPr>
              <a:t> helps the production of red blood cells and is also important for nerve cell function. </a:t>
            </a:r>
            <a:r>
              <a:rPr lang="en-GB" dirty="0">
                <a:solidFill>
                  <a:schemeClr val="dk1"/>
                </a:solidFill>
              </a:rPr>
              <a:t>Vitamin B12</a:t>
            </a:r>
            <a:r>
              <a:rPr lang="en-GB" dirty="0">
                <a:solidFill>
                  <a:srgbClr val="000000"/>
                </a:solidFill>
              </a:rPr>
              <a:t> can be found in food such as fish, eggs, cheese and red meat.</a:t>
            </a:r>
            <a:endParaRPr dirty="0">
              <a:solidFill>
                <a:srgbClr val="000000"/>
              </a:solidFill>
            </a:endParaRPr>
          </a:p>
          <a:p>
            <a:pPr marL="0" lvl="0" indent="0" algn="l" rtl="0">
              <a:spcBef>
                <a:spcPts val="1200"/>
              </a:spcBef>
              <a:spcAft>
                <a:spcPts val="0"/>
              </a:spcAft>
              <a:buNone/>
            </a:pPr>
            <a:endParaRPr dirty="0">
              <a:solidFill>
                <a:srgbClr val="000000"/>
              </a:solidFill>
            </a:endParaRPr>
          </a:p>
          <a:p>
            <a:pPr marL="0" lvl="0" indent="0" algn="l" rtl="0">
              <a:spcBef>
                <a:spcPts val="1200"/>
              </a:spcBef>
              <a:spcAft>
                <a:spcPts val="1200"/>
              </a:spcAft>
              <a:buClr>
                <a:schemeClr val="dk1"/>
              </a:buClr>
              <a:buSzPts val="1100"/>
              <a:buFont typeface="Arial"/>
              <a:buNone/>
            </a:pPr>
            <a:endParaRPr strike="sngStrike" dirty="0">
              <a:solidFill>
                <a:srgbClr val="000000"/>
              </a:solidFill>
              <a:highlight>
                <a:srgbClr val="FFFFFF"/>
              </a:highlight>
            </a:endParaRPr>
          </a:p>
        </p:txBody>
      </p:sp>
      <p:sp>
        <p:nvSpPr>
          <p:cNvPr id="558" name="Google Shape;558;p81"/>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59" name="Google Shape;559;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57" name="Google Shape;557;p8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3"/>
        <p:cNvGrpSpPr/>
        <p:nvPr/>
      </p:nvGrpSpPr>
      <p:grpSpPr>
        <a:xfrm>
          <a:off x="0" y="0"/>
          <a:ext cx="0" cy="0"/>
          <a:chOff x="0" y="0"/>
          <a:chExt cx="0" cy="0"/>
        </a:xfrm>
      </p:grpSpPr>
      <p:sp>
        <p:nvSpPr>
          <p:cNvPr id="564" name="Google Shape;564;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Minerals (1)</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65" name="Google Shape;565;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b="1" dirty="0">
                <a:solidFill>
                  <a:schemeClr val="dk1"/>
                </a:solidFill>
              </a:rPr>
              <a:t>Minerals</a:t>
            </a:r>
            <a:r>
              <a:rPr lang="en-GB" dirty="0">
                <a:solidFill>
                  <a:schemeClr val="dk1"/>
                </a:solidFill>
              </a:rPr>
              <a:t> also help our body function. They are only needed in very small quantities.</a:t>
            </a:r>
            <a:endParaRPr dirty="0">
              <a:solidFill>
                <a:schemeClr val="dk1"/>
              </a:solidFill>
            </a:endParaRPr>
          </a:p>
          <a:p>
            <a:pPr marL="0" marR="0" lvl="0" indent="0" algn="l" rtl="0">
              <a:lnSpc>
                <a:spcPct val="115000"/>
              </a:lnSpc>
              <a:spcBef>
                <a:spcPts val="1000"/>
              </a:spcBef>
              <a:spcAft>
                <a:spcPts val="0"/>
              </a:spcAft>
              <a:buClr>
                <a:srgbClr val="000000"/>
              </a:buClr>
              <a:buSzPts val="1400"/>
              <a:buFont typeface="Arial"/>
              <a:buNone/>
            </a:pPr>
            <a:r>
              <a:rPr lang="en-GB" dirty="0">
                <a:solidFill>
                  <a:schemeClr val="dk1"/>
                </a:solidFill>
              </a:rPr>
              <a:t>Our body needs certain minerals to build strong bones and teeth and turn the food we eat into energy.</a:t>
            </a:r>
            <a:endParaRPr dirty="0">
              <a:solidFill>
                <a:schemeClr val="dk1"/>
              </a:solidFill>
            </a:endParaRPr>
          </a:p>
          <a:p>
            <a:pPr marL="0" marR="0" lvl="0" indent="0" algn="l" rtl="0">
              <a:lnSpc>
                <a:spcPct val="115000"/>
              </a:lnSpc>
              <a:spcBef>
                <a:spcPts val="1000"/>
              </a:spcBef>
              <a:spcAft>
                <a:spcPts val="0"/>
              </a:spcAft>
              <a:buClr>
                <a:srgbClr val="000000"/>
              </a:buClr>
              <a:buSzPts val="1400"/>
              <a:buFont typeface="Arial"/>
              <a:buNone/>
            </a:pPr>
            <a:r>
              <a:rPr lang="en-GB" dirty="0">
                <a:solidFill>
                  <a:schemeClr val="dk1"/>
                </a:solidFill>
              </a:rPr>
              <a:t>As with vitamins, a healthy balanced diet should provide all the minerals our body needs to work properly.</a:t>
            </a:r>
            <a:endParaRPr dirty="0">
              <a:solidFill>
                <a:schemeClr val="dk1"/>
              </a:solidFill>
            </a:endParaRPr>
          </a:p>
          <a:p>
            <a:pPr marL="0" marR="0" lvl="0" indent="0" algn="l" rtl="0">
              <a:lnSpc>
                <a:spcPct val="115000"/>
              </a:lnSpc>
              <a:spcBef>
                <a:spcPts val="1000"/>
              </a:spcBef>
              <a:spcAft>
                <a:spcPts val="0"/>
              </a:spcAft>
              <a:buNone/>
            </a:pPr>
            <a:r>
              <a:rPr lang="en-GB" dirty="0">
                <a:solidFill>
                  <a:schemeClr val="dk1"/>
                </a:solidFill>
              </a:rPr>
              <a:t>There are 16 essential minerals, including sodium (salt) and potassium, which can be found in bananas.</a:t>
            </a:r>
            <a:endParaRPr dirty="0">
              <a:solidFill>
                <a:schemeClr val="dk1"/>
              </a:solidFill>
            </a:endParaRPr>
          </a:p>
        </p:txBody>
      </p:sp>
      <p:sp>
        <p:nvSpPr>
          <p:cNvPr id="567" name="Google Shape;567;p82"/>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68" name="Google Shape;568;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66" name="Google Shape;566;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2"/>
        <p:cNvGrpSpPr/>
        <p:nvPr/>
      </p:nvGrpSpPr>
      <p:grpSpPr>
        <a:xfrm>
          <a:off x="0" y="0"/>
          <a:ext cx="0" cy="0"/>
          <a:chOff x="0" y="0"/>
          <a:chExt cx="0" cy="0"/>
        </a:xfrm>
      </p:grpSpPr>
      <p:sp>
        <p:nvSpPr>
          <p:cNvPr id="573" name="Google Shape;573;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Important minerals (1)</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74" name="Google Shape;574;p8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dirty="0">
                <a:solidFill>
                  <a:schemeClr val="dk1"/>
                </a:solidFill>
              </a:rPr>
              <a:t>Building on primary knowledge teach pupils about the following important minerals. </a:t>
            </a:r>
            <a:endParaRPr dirty="0">
              <a:solidFill>
                <a:schemeClr val="dk1"/>
              </a:solidFill>
            </a:endParaRPr>
          </a:p>
          <a:p>
            <a:pPr marL="0" marR="0" lvl="0" indent="0" algn="l" rtl="0">
              <a:lnSpc>
                <a:spcPct val="115000"/>
              </a:lnSpc>
              <a:spcBef>
                <a:spcPts val="1000"/>
              </a:spcBef>
              <a:spcAft>
                <a:spcPts val="0"/>
              </a:spcAft>
              <a:buNone/>
            </a:pPr>
            <a:r>
              <a:rPr lang="en-GB" b="1" dirty="0">
                <a:solidFill>
                  <a:schemeClr val="dk1"/>
                </a:solidFill>
              </a:rPr>
              <a:t>Calcium</a:t>
            </a:r>
            <a:r>
              <a:rPr lang="en-GB" dirty="0">
                <a:solidFill>
                  <a:schemeClr val="dk1"/>
                </a:solidFill>
              </a:rPr>
              <a:t> is needed for bones and teeth to grow and stay healthy, and helps blood to clot, muscles to contract and the heart to beat. Calcium can be found in food such as cheese and milk, and green leafy vegetables.</a:t>
            </a:r>
            <a:endParaRPr dirty="0">
              <a:solidFill>
                <a:schemeClr val="dk1"/>
              </a:solidFill>
            </a:endParaRPr>
          </a:p>
          <a:p>
            <a:pPr marL="0" marR="0" lvl="0" indent="0" algn="l" rtl="0">
              <a:lnSpc>
                <a:spcPct val="115000"/>
              </a:lnSpc>
              <a:spcBef>
                <a:spcPts val="1000"/>
              </a:spcBef>
              <a:spcAft>
                <a:spcPts val="0"/>
              </a:spcAft>
              <a:buNone/>
            </a:pPr>
            <a:r>
              <a:rPr lang="en-GB" b="1" dirty="0">
                <a:solidFill>
                  <a:schemeClr val="dk1"/>
                </a:solidFill>
              </a:rPr>
              <a:t>Iron</a:t>
            </a:r>
            <a:r>
              <a:rPr lang="en-GB" dirty="0">
                <a:solidFill>
                  <a:schemeClr val="dk1"/>
                </a:solidFill>
              </a:rPr>
              <a:t> helps to carry oxygen around the body in the form of haemoglobin in red blood cells. Iron is also necessary to maintain healthy skin, hair and nails. Iron can be found in food such as spinach, red and white meat (beef and chicken) and fish.</a:t>
            </a:r>
            <a:endParaRPr dirty="0">
              <a:solidFill>
                <a:schemeClr val="dk1"/>
              </a:solidFill>
            </a:endParaRPr>
          </a:p>
          <a:p>
            <a:pPr marL="0" marR="0" lvl="0" indent="0" algn="l" rtl="0">
              <a:lnSpc>
                <a:spcPct val="115000"/>
              </a:lnSpc>
              <a:spcBef>
                <a:spcPts val="1000"/>
              </a:spcBef>
              <a:spcAft>
                <a:spcPts val="0"/>
              </a:spcAft>
              <a:buNone/>
            </a:pPr>
            <a:endParaRPr dirty="0">
              <a:solidFill>
                <a:schemeClr val="dk1"/>
              </a:solidFill>
            </a:endParaRPr>
          </a:p>
        </p:txBody>
      </p:sp>
      <p:sp>
        <p:nvSpPr>
          <p:cNvPr id="576" name="Google Shape;576;p83"/>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77" name="Google Shape;577;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75" name="Google Shape;575;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Related topics</a:t>
            </a:r>
            <a:endParaRPr dirty="0"/>
          </a:p>
        </p:txBody>
      </p:sp>
      <p:sp>
        <p:nvSpPr>
          <p:cNvPr id="139" name="Google Shape;139;p30"/>
          <p:cNvSpPr txBox="1">
            <a:spLocks noGrp="1"/>
          </p:cNvSpPr>
          <p:nvPr>
            <p:ph type="body" idx="1"/>
          </p:nvPr>
        </p:nvSpPr>
        <p:spPr>
          <a:xfrm>
            <a:off x="270000" y="914400"/>
            <a:ext cx="735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b="1" dirty="0"/>
              <a:t>Healthy eating</a:t>
            </a:r>
            <a:r>
              <a:rPr lang="en-GB" sz="1800" dirty="0"/>
              <a:t> is related to the </a:t>
            </a:r>
            <a:r>
              <a:rPr lang="en-GB" sz="1800" dirty="0">
                <a:solidFill>
                  <a:schemeClr val="dk1"/>
                </a:solidFill>
              </a:rPr>
              <a:t>curriculums for</a:t>
            </a:r>
            <a:r>
              <a:rPr lang="en-GB" sz="1800" dirty="0"/>
              <a:t>:</a:t>
            </a:r>
            <a:endParaRPr sz="1800" dirty="0"/>
          </a:p>
          <a:p>
            <a:pPr marL="457200" lvl="0" indent="-342900" algn="l" rtl="0">
              <a:lnSpc>
                <a:spcPct val="115000"/>
              </a:lnSpc>
              <a:spcBef>
                <a:spcPts val="1000"/>
              </a:spcBef>
              <a:spcAft>
                <a:spcPts val="0"/>
              </a:spcAft>
              <a:buSzPts val="1800"/>
              <a:buChar char="●"/>
            </a:pPr>
            <a:r>
              <a:rPr lang="en-GB" sz="1800" dirty="0">
                <a:solidFill>
                  <a:schemeClr val="dk1"/>
                </a:solidFill>
              </a:rPr>
              <a:t>Design and Technology, i.e. food teaching in </a:t>
            </a:r>
            <a:r>
              <a:rPr lang="en-GB" sz="1800" u="sng" dirty="0">
                <a:solidFill>
                  <a:srgbClr val="0000FF"/>
                </a:solidFill>
                <a:hlinkClick r:id="rId3">
                  <a:extLst>
                    <a:ext uri="{A12FA001-AC4F-418D-AE19-62706E023703}">
                      <ahyp:hlinkClr xmlns:ahyp="http://schemas.microsoft.com/office/drawing/2018/hyperlinkcolor" val="tx"/>
                    </a:ext>
                  </a:extLst>
                </a:hlinkClick>
              </a:rPr>
              <a:t>primary</a:t>
            </a:r>
            <a:r>
              <a:rPr lang="en-GB" sz="1800" dirty="0">
                <a:solidFill>
                  <a:srgbClr val="000000"/>
                </a:solidFill>
              </a:rPr>
              <a:t> and</a:t>
            </a:r>
            <a:r>
              <a:rPr lang="en-GB" sz="1800" dirty="0">
                <a:solidFill>
                  <a:schemeClr val="accent5"/>
                </a:solidFill>
              </a:rPr>
              <a:t> </a:t>
            </a:r>
            <a:r>
              <a:rPr lang="en-GB" sz="1800" u="sng" dirty="0">
                <a:solidFill>
                  <a:srgbClr val="0000FF"/>
                </a:solidFill>
                <a:hlinkClick r:id="rId4">
                  <a:extLst>
                    <a:ext uri="{A12FA001-AC4F-418D-AE19-62706E023703}">
                      <ahyp:hlinkClr xmlns:ahyp="http://schemas.microsoft.com/office/drawing/2018/hyperlinkcolor" val="tx"/>
                    </a:ext>
                  </a:extLst>
                </a:hlinkClick>
              </a:rPr>
              <a:t>secondary</a:t>
            </a:r>
            <a:r>
              <a:rPr lang="en-GB" sz="1800" dirty="0">
                <a:solidFill>
                  <a:schemeClr val="dk1"/>
                </a:solidFill>
              </a:rPr>
              <a:t> schools and </a:t>
            </a:r>
            <a:r>
              <a:rPr lang="en-GB" sz="1800" u="sng" dirty="0">
                <a:solidFill>
                  <a:srgbClr val="0000FF"/>
                </a:solidFill>
                <a:hlinkClick r:id="rId5">
                  <a:extLst>
                    <a:ext uri="{A12FA001-AC4F-418D-AE19-62706E023703}">
                      <ahyp:hlinkClr xmlns:ahyp="http://schemas.microsoft.com/office/drawing/2018/hyperlinkcolor" val="tx"/>
                    </a:ext>
                  </a:extLst>
                </a:hlinkClick>
              </a:rPr>
              <a:t>cooking and nutrition</a:t>
            </a:r>
            <a:endParaRPr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Science</a:t>
            </a:r>
            <a:endParaRPr sz="1800" dirty="0">
              <a:solidFill>
                <a:srgbClr val="0000FF"/>
              </a:solidFill>
            </a:endParaRPr>
          </a:p>
          <a:p>
            <a:pPr marL="0" lvl="0" indent="0" algn="l" rtl="0">
              <a:lnSpc>
                <a:spcPct val="115000"/>
              </a:lnSpc>
              <a:spcBef>
                <a:spcPts val="1000"/>
              </a:spcBef>
              <a:spcAft>
                <a:spcPts val="0"/>
              </a:spcAft>
              <a:buSzPts val="1400"/>
              <a:buNone/>
            </a:pPr>
            <a:r>
              <a:rPr lang="en-GB" sz="1800" dirty="0"/>
              <a:t>The following modules also have related content: </a:t>
            </a:r>
            <a:r>
              <a:rPr lang="en-GB" sz="1800" dirty="0">
                <a:solidFill>
                  <a:schemeClr val="dk1"/>
                </a:solidFill>
              </a:rPr>
              <a:t>physical health and fitness; </a:t>
            </a:r>
            <a:r>
              <a:rPr lang="en-GB" sz="1800" dirty="0"/>
              <a:t>drugs, alcohol and tobacco; </a:t>
            </a:r>
            <a:r>
              <a:rPr lang="en-GB" sz="1800" dirty="0">
                <a:solidFill>
                  <a:schemeClr val="dk1"/>
                </a:solidFill>
              </a:rPr>
              <a:t>health and prevention.</a:t>
            </a:r>
            <a:endParaRPr sz="1800" dirty="0">
              <a:solidFill>
                <a:schemeClr val="dk1"/>
              </a:solidFill>
            </a:endParaRPr>
          </a:p>
          <a:p>
            <a:pPr marL="0" lvl="0" indent="0" algn="l" rtl="0">
              <a:spcBef>
                <a:spcPts val="1600"/>
              </a:spcBef>
              <a:spcAft>
                <a:spcPts val="0"/>
              </a:spcAft>
              <a:buNone/>
            </a:pPr>
            <a:r>
              <a:rPr lang="en-GB" sz="1800" dirty="0">
                <a:solidFill>
                  <a:schemeClr val="dk1"/>
                </a:solidFill>
              </a:rPr>
              <a:t>You should: </a:t>
            </a:r>
            <a:endParaRPr sz="1800" dirty="0">
              <a:solidFill>
                <a:schemeClr val="dk1"/>
              </a:solidFill>
            </a:endParaRPr>
          </a:p>
          <a:p>
            <a:pPr marL="457200" lvl="0" indent="-342900" algn="l" rtl="0">
              <a:spcBef>
                <a:spcPts val="1000"/>
              </a:spcBef>
              <a:spcAft>
                <a:spcPts val="0"/>
              </a:spcAft>
              <a:buClr>
                <a:schemeClr val="accent1"/>
              </a:buClr>
              <a:buSzPts val="1800"/>
              <a:buChar char="●"/>
            </a:pPr>
            <a:r>
              <a:rPr lang="en-GB" sz="1800" b="1" dirty="0">
                <a:solidFill>
                  <a:schemeClr val="dk1"/>
                </a:solidFill>
              </a:rPr>
              <a:t>consider thematic links </a:t>
            </a:r>
            <a:r>
              <a:rPr lang="en-GB" sz="1800" dirty="0">
                <a:solidFill>
                  <a:schemeClr val="dk1"/>
                </a:solidFill>
              </a:rPr>
              <a:t>across key topics and the whole school when planning and delivering lessons</a:t>
            </a:r>
            <a:endParaRPr sz="1800" dirty="0">
              <a:solidFill>
                <a:schemeClr val="dk1"/>
              </a:solidFill>
            </a:endParaRPr>
          </a:p>
          <a:p>
            <a:pPr marL="457200" lvl="0" indent="-342900" algn="l" rtl="0">
              <a:spcBef>
                <a:spcPts val="0"/>
              </a:spcBef>
              <a:spcAft>
                <a:spcPts val="0"/>
              </a:spcAft>
              <a:buClr>
                <a:schemeClr val="accent1"/>
              </a:buClr>
              <a:buSzPts val="1800"/>
              <a:buChar char="●"/>
            </a:pPr>
            <a:r>
              <a:rPr lang="en-GB" sz="1800" dirty="0">
                <a:solidFill>
                  <a:schemeClr val="dk1"/>
                </a:solidFill>
              </a:rPr>
              <a:t>find ways to </a:t>
            </a:r>
            <a:r>
              <a:rPr lang="en-GB" sz="1800" b="1" dirty="0">
                <a:solidFill>
                  <a:schemeClr val="dk1"/>
                </a:solidFill>
              </a:rPr>
              <a:t>link knowledge and vocabulary </a:t>
            </a:r>
            <a:r>
              <a:rPr lang="en-GB" sz="1800" dirty="0">
                <a:solidFill>
                  <a:schemeClr val="dk1"/>
                </a:solidFill>
              </a:rPr>
              <a:t>across topics</a:t>
            </a:r>
            <a:endParaRPr sz="1800" dirty="0"/>
          </a:p>
        </p:txBody>
      </p:sp>
      <p:sp>
        <p:nvSpPr>
          <p:cNvPr id="140" name="Google Shape;140;p3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1"/>
        <p:cNvGrpSpPr/>
        <p:nvPr/>
      </p:nvGrpSpPr>
      <p:grpSpPr>
        <a:xfrm>
          <a:off x="0" y="0"/>
          <a:ext cx="0" cy="0"/>
          <a:chOff x="0" y="0"/>
          <a:chExt cx="0" cy="0"/>
        </a:xfrm>
      </p:grpSpPr>
      <p:sp>
        <p:nvSpPr>
          <p:cNvPr id="582" name="Google Shape;582;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Important minerals (2)</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83" name="Google Shape;583;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b="1" dirty="0">
                <a:solidFill>
                  <a:schemeClr val="dk1"/>
                </a:solidFill>
              </a:rPr>
              <a:t>Magnesium</a:t>
            </a:r>
            <a:r>
              <a:rPr lang="en-GB" dirty="0">
                <a:solidFill>
                  <a:schemeClr val="dk1"/>
                </a:solidFill>
              </a:rPr>
              <a:t> helps turn the food we eat into energy and is important for bone strength. It can be found in food such as nuts, spinach, milk and bananas.</a:t>
            </a:r>
            <a:endParaRPr dirty="0">
              <a:solidFill>
                <a:schemeClr val="dk1"/>
              </a:solidFill>
            </a:endParaRPr>
          </a:p>
          <a:p>
            <a:pPr marL="0" marR="0" lvl="0" indent="0" algn="l" rtl="0">
              <a:lnSpc>
                <a:spcPct val="115000"/>
              </a:lnSpc>
              <a:spcBef>
                <a:spcPts val="1000"/>
              </a:spcBef>
              <a:spcAft>
                <a:spcPts val="0"/>
              </a:spcAft>
              <a:buNone/>
            </a:pPr>
            <a:r>
              <a:rPr lang="en-GB" b="1" dirty="0">
                <a:solidFill>
                  <a:schemeClr val="dk1"/>
                </a:solidFill>
              </a:rPr>
              <a:t>Potassium </a:t>
            </a:r>
            <a:r>
              <a:rPr lang="en-GB" dirty="0">
                <a:solidFill>
                  <a:schemeClr val="dk1"/>
                </a:solidFill>
              </a:rPr>
              <a:t>helps regulate fluid balance, muscle contractions and nerve signals. It can be found in food such as fruits, beans, nuts and vegetables.</a:t>
            </a:r>
            <a:endParaRPr dirty="0">
              <a:solidFill>
                <a:schemeClr val="dk1"/>
              </a:solidFill>
            </a:endParaRPr>
          </a:p>
          <a:p>
            <a:pPr marL="0" marR="0" lvl="0" indent="0" algn="l" rtl="0">
              <a:lnSpc>
                <a:spcPct val="115000"/>
              </a:lnSpc>
              <a:spcBef>
                <a:spcPts val="1000"/>
              </a:spcBef>
              <a:spcAft>
                <a:spcPts val="0"/>
              </a:spcAft>
              <a:buNone/>
            </a:pPr>
            <a:r>
              <a:rPr lang="en-GB" b="1" dirty="0">
                <a:solidFill>
                  <a:schemeClr val="dk1"/>
                </a:solidFill>
              </a:rPr>
              <a:t>Zinc</a:t>
            </a:r>
            <a:r>
              <a:rPr lang="en-GB" dirty="0">
                <a:solidFill>
                  <a:schemeClr val="dk1"/>
                </a:solidFill>
              </a:rPr>
              <a:t> helps turn the food we eat into energy and is important for healing wounds. Zinc is present in food such as milk, red meat, shellfish, cereals and bread.</a:t>
            </a:r>
            <a:endParaRPr dirty="0">
              <a:solidFill>
                <a:schemeClr val="dk1"/>
              </a:solidFill>
            </a:endParaRPr>
          </a:p>
          <a:p>
            <a:pPr marL="0" marR="0" lvl="0" indent="0" algn="l" rtl="0">
              <a:lnSpc>
                <a:spcPct val="115000"/>
              </a:lnSpc>
              <a:spcBef>
                <a:spcPts val="1000"/>
              </a:spcBef>
              <a:spcAft>
                <a:spcPts val="0"/>
              </a:spcAft>
              <a:buNone/>
            </a:pPr>
            <a:endParaRPr dirty="0">
              <a:solidFill>
                <a:schemeClr val="dk1"/>
              </a:solidFill>
            </a:endParaRPr>
          </a:p>
        </p:txBody>
      </p:sp>
      <p:sp>
        <p:nvSpPr>
          <p:cNvPr id="585" name="Google Shape;585;p84"/>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6" name="Google Shape;586;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84" name="Google Shape;584;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0"/>
        <p:cNvGrpSpPr/>
        <p:nvPr/>
      </p:nvGrpSpPr>
      <p:grpSpPr>
        <a:xfrm>
          <a:off x="0" y="0"/>
          <a:ext cx="0" cy="0"/>
          <a:chOff x="0" y="0"/>
          <a:chExt cx="0" cy="0"/>
        </a:xfrm>
      </p:grpSpPr>
      <p:sp>
        <p:nvSpPr>
          <p:cNvPr id="591" name="Google Shape;591;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Important minerals (3)</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92" name="Google Shape;592;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b="1" dirty="0">
                <a:solidFill>
                  <a:schemeClr val="dk1"/>
                </a:solidFill>
              </a:rPr>
              <a:t>Salt</a:t>
            </a:r>
            <a:r>
              <a:rPr lang="en-GB" dirty="0">
                <a:solidFill>
                  <a:schemeClr val="dk1"/>
                </a:solidFill>
              </a:rPr>
              <a:t> is a compound (mixture) of sodium and chloride, which are essential minerals for the regulation of fluids in the body. Salt occurs naturally in some food, usually in small amounts. It is also added to food for taste.</a:t>
            </a:r>
            <a:endParaRPr dirty="0">
              <a:solidFill>
                <a:schemeClr val="dk1"/>
              </a:solidFill>
            </a:endParaRPr>
          </a:p>
          <a:p>
            <a:pPr marL="0" marR="0" lvl="0" indent="0" algn="l" rtl="0">
              <a:lnSpc>
                <a:spcPct val="115000"/>
              </a:lnSpc>
              <a:spcBef>
                <a:spcPts val="1000"/>
              </a:spcBef>
              <a:spcAft>
                <a:spcPts val="0"/>
              </a:spcAft>
              <a:buNone/>
            </a:pPr>
            <a:r>
              <a:rPr lang="en-GB" b="1" dirty="0">
                <a:solidFill>
                  <a:schemeClr val="dk1"/>
                </a:solidFill>
              </a:rPr>
              <a:t>Too much salt can be harmful</a:t>
            </a:r>
            <a:r>
              <a:rPr lang="en-GB" dirty="0">
                <a:solidFill>
                  <a:schemeClr val="dk1"/>
                </a:solidFill>
              </a:rPr>
              <a:t> and cause high blood pressure.</a:t>
            </a:r>
            <a:endParaRPr dirty="0">
              <a:solidFill>
                <a:schemeClr val="dk1"/>
              </a:solidFill>
            </a:endParaRPr>
          </a:p>
          <a:p>
            <a:pPr marL="0" marR="0" lvl="0" indent="0" algn="l" rtl="0">
              <a:lnSpc>
                <a:spcPct val="115000"/>
              </a:lnSpc>
              <a:spcBef>
                <a:spcPts val="1000"/>
              </a:spcBef>
              <a:spcAft>
                <a:spcPts val="0"/>
              </a:spcAft>
              <a:buNone/>
            </a:pPr>
            <a:r>
              <a:rPr lang="en-GB" dirty="0">
                <a:solidFill>
                  <a:schemeClr val="dk1"/>
                </a:solidFill>
              </a:rPr>
              <a:t>A child should eat no more than:</a:t>
            </a:r>
            <a:endParaRPr dirty="0">
              <a:solidFill>
                <a:schemeClr val="dk1"/>
              </a:solidFill>
            </a:endParaRPr>
          </a:p>
          <a:p>
            <a:pPr marL="457200" marR="0" lvl="0" indent="-317500" algn="l" rtl="0">
              <a:lnSpc>
                <a:spcPct val="115000"/>
              </a:lnSpc>
              <a:spcBef>
                <a:spcPts val="1000"/>
              </a:spcBef>
              <a:spcAft>
                <a:spcPts val="0"/>
              </a:spcAft>
              <a:buClr>
                <a:schemeClr val="dk1"/>
              </a:buClr>
              <a:buSzPts val="1400"/>
              <a:buChar char="●"/>
            </a:pPr>
            <a:r>
              <a:rPr lang="en-GB" dirty="0">
                <a:solidFill>
                  <a:schemeClr val="dk1"/>
                </a:solidFill>
              </a:rPr>
              <a:t>4 to 6 years - 3 grams of salt a day</a:t>
            </a:r>
            <a:endParaRPr dirty="0">
              <a:solidFill>
                <a:schemeClr val="dk1"/>
              </a:solidFill>
            </a:endParaRPr>
          </a:p>
          <a:p>
            <a:pPr marL="457200" marR="0" lvl="0" indent="-317500" algn="l" rtl="0">
              <a:lnSpc>
                <a:spcPct val="115000"/>
              </a:lnSpc>
              <a:spcBef>
                <a:spcPts val="0"/>
              </a:spcBef>
              <a:spcAft>
                <a:spcPts val="0"/>
              </a:spcAft>
              <a:buClr>
                <a:schemeClr val="dk1"/>
              </a:buClr>
              <a:buSzPts val="1400"/>
              <a:buChar char="●"/>
            </a:pPr>
            <a:r>
              <a:rPr lang="en-GB" dirty="0">
                <a:solidFill>
                  <a:schemeClr val="dk1"/>
                </a:solidFill>
              </a:rPr>
              <a:t>7 to 10 years - 5 grams of salt a day</a:t>
            </a:r>
            <a:endParaRPr dirty="0">
              <a:solidFill>
                <a:schemeClr val="dk1"/>
              </a:solidFill>
            </a:endParaRPr>
          </a:p>
          <a:p>
            <a:pPr marL="0" marR="0" lvl="0" indent="0" algn="l" rtl="0">
              <a:lnSpc>
                <a:spcPct val="115000"/>
              </a:lnSpc>
              <a:spcBef>
                <a:spcPts val="1000"/>
              </a:spcBef>
              <a:spcAft>
                <a:spcPts val="0"/>
              </a:spcAft>
              <a:buNone/>
            </a:pPr>
            <a:r>
              <a:rPr lang="en-GB" b="1" dirty="0">
                <a:solidFill>
                  <a:schemeClr val="dk1"/>
                </a:solidFill>
              </a:rPr>
              <a:t>One teaspoon of salt is about 6 grams.</a:t>
            </a:r>
            <a:endParaRPr b="1" dirty="0">
              <a:solidFill>
                <a:schemeClr val="dk1"/>
              </a:solidFill>
            </a:endParaRPr>
          </a:p>
          <a:p>
            <a:pPr marL="0" marR="0" lvl="0" indent="0" algn="l" rtl="0">
              <a:lnSpc>
                <a:spcPct val="115000"/>
              </a:lnSpc>
              <a:spcBef>
                <a:spcPts val="1000"/>
              </a:spcBef>
              <a:spcAft>
                <a:spcPts val="0"/>
              </a:spcAft>
              <a:buNone/>
            </a:pPr>
            <a:endParaRPr b="1" dirty="0">
              <a:solidFill>
                <a:schemeClr val="dk1"/>
              </a:solidFill>
            </a:endParaRPr>
          </a:p>
          <a:p>
            <a:pPr marL="0" marR="0" lvl="0" indent="0" algn="l" rtl="0">
              <a:lnSpc>
                <a:spcPct val="115000"/>
              </a:lnSpc>
              <a:spcBef>
                <a:spcPts val="1000"/>
              </a:spcBef>
              <a:spcAft>
                <a:spcPts val="0"/>
              </a:spcAft>
              <a:buNone/>
            </a:pPr>
            <a:endParaRPr dirty="0">
              <a:solidFill>
                <a:schemeClr val="dk1"/>
              </a:solidFill>
            </a:endParaRPr>
          </a:p>
        </p:txBody>
      </p:sp>
      <p:sp>
        <p:nvSpPr>
          <p:cNvPr id="594" name="Google Shape;594;p85"/>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5" name="Google Shape;595;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93" name="Google Shape;593;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9"/>
        <p:cNvGrpSpPr/>
        <p:nvPr/>
      </p:nvGrpSpPr>
      <p:grpSpPr>
        <a:xfrm>
          <a:off x="0" y="0"/>
          <a:ext cx="0" cy="0"/>
          <a:chOff x="0" y="0"/>
          <a:chExt cx="0" cy="0"/>
        </a:xfrm>
      </p:grpSpPr>
      <p:sp>
        <p:nvSpPr>
          <p:cNvPr id="600" name="Google Shape;600;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Drinking enough fluids (1)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01" name="Google Shape;601;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SzPts val="1100"/>
              <a:buNone/>
            </a:pPr>
            <a:r>
              <a:rPr lang="en-GB" dirty="0">
                <a:solidFill>
                  <a:schemeClr val="dk1"/>
                </a:solidFill>
              </a:rPr>
              <a:t>Explain that the amount we need to drink varies on our size, the weather and how active we have been.</a:t>
            </a:r>
            <a:endParaRPr dirty="0">
              <a:solidFill>
                <a:schemeClr val="dk1"/>
              </a:solidFill>
            </a:endParaRPr>
          </a:p>
          <a:p>
            <a:pPr marL="0" lvl="0" indent="0" algn="l" rtl="0">
              <a:spcBef>
                <a:spcPts val="1000"/>
              </a:spcBef>
              <a:spcAft>
                <a:spcPts val="0"/>
              </a:spcAft>
              <a:buSzPts val="1100"/>
              <a:buNone/>
            </a:pPr>
            <a:r>
              <a:rPr lang="en-GB" dirty="0">
                <a:solidFill>
                  <a:schemeClr val="dk1"/>
                </a:solidFill>
              </a:rPr>
              <a:t>Teach that when we are thirsty, our body is telling us that it is dehydrated and that we need to drink fluids. Any drink with water in it will hydrate us, but water is the best option as it is calorie and sugar free.</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that if we do not drink enough fluid, we become </a:t>
            </a:r>
            <a:r>
              <a:rPr lang="en-GB" u="sng" dirty="0">
                <a:solidFill>
                  <a:srgbClr val="0000FF"/>
                </a:solidFill>
                <a:hlinkClick r:id="rId3">
                  <a:extLst>
                    <a:ext uri="{A12FA001-AC4F-418D-AE19-62706E023703}">
                      <ahyp:hlinkClr xmlns:ahyp="http://schemas.microsoft.com/office/drawing/2018/hyperlinkcolor" val="tx"/>
                    </a:ext>
                  </a:extLst>
                </a:hlinkClick>
              </a:rPr>
              <a:t>dehydrated</a:t>
            </a:r>
            <a:r>
              <a:rPr lang="en-GB" dirty="0">
                <a:solidFill>
                  <a:schemeClr val="dk1"/>
                </a:solidFill>
              </a:rPr>
              <a:t>. If we become too dehydrated it can be harmful to our health. </a:t>
            </a:r>
            <a:endParaRPr dirty="0">
              <a:solidFill>
                <a:schemeClr val="dk1"/>
              </a:solidFill>
            </a:endParaRPr>
          </a:p>
          <a:p>
            <a:pPr marL="0" lvl="0" indent="0" algn="l" rtl="0">
              <a:lnSpc>
                <a:spcPct val="115000"/>
              </a:lnSpc>
              <a:spcBef>
                <a:spcPts val="1200"/>
              </a:spcBef>
              <a:spcAft>
                <a:spcPts val="1200"/>
              </a:spcAft>
              <a:buSzPts val="1100"/>
              <a:buNone/>
            </a:pPr>
            <a:r>
              <a:rPr lang="en-GB" dirty="0">
                <a:solidFill>
                  <a:schemeClr val="dk1"/>
                </a:solidFill>
              </a:rPr>
              <a:t>Remind pupils of the potential adverse effects of consuming too many caffeinated drinks.</a:t>
            </a:r>
            <a:endParaRPr dirty="0">
              <a:solidFill>
                <a:schemeClr val="dk1"/>
              </a:solidFill>
            </a:endParaRPr>
          </a:p>
        </p:txBody>
      </p:sp>
      <p:sp>
        <p:nvSpPr>
          <p:cNvPr id="603" name="Google Shape;603;p86"/>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4" name="Google Shape;604;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02" name="Google Shape;602;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8"/>
        <p:cNvGrpSpPr/>
        <p:nvPr/>
      </p:nvGrpSpPr>
      <p:grpSpPr>
        <a:xfrm>
          <a:off x="0" y="0"/>
          <a:ext cx="0" cy="0"/>
          <a:chOff x="0" y="0"/>
          <a:chExt cx="0" cy="0"/>
        </a:xfrm>
      </p:grpSpPr>
      <p:sp>
        <p:nvSpPr>
          <p:cNvPr id="609" name="Google Shape;609;p87"/>
          <p:cNvSpPr txBox="1">
            <a:spLocks noGrp="1"/>
          </p:cNvSpPr>
          <p:nvPr>
            <p:ph type="title"/>
          </p:nvPr>
        </p:nvSpPr>
        <p:spPr>
          <a:xfrm>
            <a:off x="1851750" y="2187825"/>
            <a:ext cx="544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Healthy eating choices</a:t>
            </a:r>
            <a:endParaRPr dirty="0">
              <a:solidFill>
                <a:schemeClr val="accent1"/>
              </a:solidFill>
            </a:endParaRPr>
          </a:p>
        </p:txBody>
      </p:sp>
      <p:sp>
        <p:nvSpPr>
          <p:cNvPr id="610" name="Google Shape;610;p8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4"/>
        <p:cNvGrpSpPr/>
        <p:nvPr/>
      </p:nvGrpSpPr>
      <p:grpSpPr>
        <a:xfrm>
          <a:off x="0" y="0"/>
          <a:ext cx="0" cy="0"/>
          <a:chOff x="0" y="0"/>
          <a:chExt cx="0" cy="0"/>
        </a:xfrm>
      </p:grpSpPr>
      <p:sp>
        <p:nvSpPr>
          <p:cNvPr id="615" name="Google Shape;615;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Maintaining healthy eating (1)</a:t>
            </a:r>
            <a:endParaRPr dirty="0"/>
          </a:p>
        </p:txBody>
      </p:sp>
      <p:sp>
        <p:nvSpPr>
          <p:cNvPr id="616" name="Google Shape;616;p88"/>
          <p:cNvSpPr txBox="1">
            <a:spLocks noGrp="1"/>
          </p:cNvSpPr>
          <p:nvPr>
            <p:ph type="body" idx="1"/>
          </p:nvPr>
        </p:nvSpPr>
        <p:spPr>
          <a:xfrm>
            <a:off x="291425"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Building on primary knowledge, reiterate the benefits of having regular main meals like breakfast, lunch and dinner, including managing how we snack in between meals. </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Explain that having good eating habits can help maintain a healthy diet. </a:t>
            </a:r>
            <a:r>
              <a:rPr lang="en-GB" dirty="0">
                <a:solidFill>
                  <a:srgbClr val="000000"/>
                </a:solidFill>
                <a:highlight>
                  <a:srgbClr val="FFFFFF"/>
                </a:highlight>
              </a:rPr>
              <a:t>For example,</a:t>
            </a:r>
            <a:r>
              <a:rPr lang="en-GB" dirty="0">
                <a:solidFill>
                  <a:schemeClr val="dk1"/>
                </a:solidFill>
              </a:rPr>
              <a:t> they help us:</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b="1" dirty="0">
                <a:solidFill>
                  <a:schemeClr val="dk1"/>
                </a:solidFill>
              </a:rPr>
              <a:t>plan a balanced diet </a:t>
            </a:r>
            <a:r>
              <a:rPr lang="en-GB" dirty="0">
                <a:solidFill>
                  <a:schemeClr val="dk1"/>
                </a:solidFill>
              </a:rPr>
              <a:t>with all our nutritional needs </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regularly consume the energy we need</a:t>
            </a:r>
            <a:r>
              <a:rPr lang="en-GB" dirty="0">
                <a:solidFill>
                  <a:schemeClr val="dk1"/>
                </a:solidFill>
              </a:rPr>
              <a:t> throughout the day</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avoid the effects of hunger</a:t>
            </a:r>
            <a:r>
              <a:rPr lang="en-GB" dirty="0">
                <a:solidFill>
                  <a:schemeClr val="dk1"/>
                </a:solidFill>
              </a:rPr>
              <a:t>, e.g. feeling low in energy, angry, irritated, or having difficulty concentrating</a:t>
            </a:r>
            <a:endParaRPr dirty="0">
              <a:solidFill>
                <a:srgbClr val="000000"/>
              </a:solidFill>
              <a:highlight>
                <a:srgbClr val="FFFFFF"/>
              </a:highlight>
            </a:endParaRPr>
          </a:p>
        </p:txBody>
      </p:sp>
      <p:sp>
        <p:nvSpPr>
          <p:cNvPr id="620" name="Google Shape;620;p88"/>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19" name="Google Shape;619;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18" name="Google Shape;618;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64</a:t>
            </a:fld>
            <a:endParaRPr dirty="0"/>
          </a:p>
        </p:txBody>
      </p:sp>
      <p:sp>
        <p:nvSpPr>
          <p:cNvPr id="617" name="Google Shape;617;p88">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64</a:t>
            </a:fld>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4"/>
        <p:cNvGrpSpPr/>
        <p:nvPr/>
      </p:nvGrpSpPr>
      <p:grpSpPr>
        <a:xfrm>
          <a:off x="0" y="0"/>
          <a:ext cx="0" cy="0"/>
          <a:chOff x="0" y="0"/>
          <a:chExt cx="0" cy="0"/>
        </a:xfrm>
      </p:grpSpPr>
      <p:sp>
        <p:nvSpPr>
          <p:cNvPr id="625" name="Google Shape;625;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Maintaining healthy eating (2)</a:t>
            </a:r>
            <a:endParaRPr dirty="0"/>
          </a:p>
          <a:p>
            <a:pPr marL="0" lvl="0" indent="0" algn="l" rtl="0">
              <a:spcBef>
                <a:spcPts val="0"/>
              </a:spcBef>
              <a:spcAft>
                <a:spcPts val="0"/>
              </a:spcAft>
              <a:buClr>
                <a:schemeClr val="dk1"/>
              </a:buClr>
              <a:buSzPts val="2800"/>
              <a:buFont typeface="Arial"/>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626" name="Google Shape;626;p89"/>
          <p:cNvSpPr txBox="1">
            <a:spLocks noGrp="1"/>
          </p:cNvSpPr>
          <p:nvPr>
            <p:ph type="body" idx="1"/>
          </p:nvPr>
        </p:nvSpPr>
        <p:spPr>
          <a:xfrm>
            <a:off x="291425"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400"/>
              <a:buFont typeface="Arial"/>
              <a:buNone/>
            </a:pPr>
            <a:r>
              <a:rPr lang="en-GB" dirty="0">
                <a:solidFill>
                  <a:schemeClr val="dk1"/>
                </a:solidFill>
              </a:rPr>
              <a:t>Build on what is taught about </a:t>
            </a:r>
            <a:r>
              <a:rPr lang="en-GB" b="1" dirty="0">
                <a:solidFill>
                  <a:schemeClr val="dk1"/>
                </a:solidFill>
              </a:rPr>
              <a:t>calories</a:t>
            </a:r>
            <a:r>
              <a:rPr lang="en-GB" dirty="0">
                <a:solidFill>
                  <a:schemeClr val="dk1"/>
                </a:solidFill>
              </a:rPr>
              <a:t> in primary. Explain that people need a certain amount of calories a day to have the energy needed to function.</a:t>
            </a:r>
            <a:endParaRPr dirty="0">
              <a:solidFill>
                <a:schemeClr val="dk1"/>
              </a:solidFill>
            </a:endParaRPr>
          </a:p>
          <a:p>
            <a:pPr marL="0" lvl="0" indent="0" algn="l" rtl="0">
              <a:spcBef>
                <a:spcPts val="1200"/>
              </a:spcBef>
              <a:spcAft>
                <a:spcPts val="0"/>
              </a:spcAft>
              <a:buClr>
                <a:schemeClr val="dk1"/>
              </a:buClr>
              <a:buSzPts val="1400"/>
              <a:buFont typeface="Arial"/>
              <a:buNone/>
            </a:pPr>
            <a:r>
              <a:rPr lang="en-GB" dirty="0">
                <a:solidFill>
                  <a:schemeClr val="dk1"/>
                </a:solidFill>
              </a:rPr>
              <a:t>The amount of calories we need depends on our age, sex, weight, height, body fat percentage and how much physical activity we do. Guidelines recommend that the calorie intakes for 11 to 18 year olds are:</a:t>
            </a:r>
            <a:endParaRPr dirty="0">
              <a:solidFill>
                <a:schemeClr val="dk1"/>
              </a:solidFill>
            </a:endParaRPr>
          </a:p>
          <a:p>
            <a:pPr marL="457200" lvl="0" indent="-317500" algn="l" rtl="0">
              <a:spcBef>
                <a:spcPts val="1200"/>
              </a:spcBef>
              <a:spcAft>
                <a:spcPts val="0"/>
              </a:spcAft>
              <a:buClr>
                <a:schemeClr val="accent1"/>
              </a:buClr>
              <a:buSzPts val="1400"/>
              <a:buChar char="●"/>
            </a:pPr>
            <a:r>
              <a:rPr lang="en-GB" dirty="0">
                <a:solidFill>
                  <a:schemeClr val="dk1"/>
                </a:solidFill>
              </a:rPr>
              <a:t>male - 2500 kcal/day</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female - 2000 kcal/day</a:t>
            </a:r>
            <a:endParaRPr dirty="0">
              <a:solidFill>
                <a:schemeClr val="dk1"/>
              </a:solidFill>
            </a:endParaRPr>
          </a:p>
          <a:p>
            <a:pPr marL="0" lvl="0" indent="0" algn="l" rtl="0">
              <a:spcBef>
                <a:spcPts val="1200"/>
              </a:spcBef>
              <a:spcAft>
                <a:spcPts val="0"/>
              </a:spcAft>
              <a:buClr>
                <a:schemeClr val="dk1"/>
              </a:buClr>
              <a:buSzPts val="1100"/>
              <a:buFont typeface="Arial"/>
              <a:buNone/>
            </a:pPr>
            <a:r>
              <a:rPr lang="en-GB" dirty="0">
                <a:solidFill>
                  <a:schemeClr val="dk1"/>
                </a:solidFill>
              </a:rPr>
              <a:t>See the </a:t>
            </a:r>
            <a:r>
              <a:rPr lang="en-GB" b="1" dirty="0">
                <a:solidFill>
                  <a:schemeClr val="dk1"/>
                </a:solidFill>
              </a:rPr>
              <a:t>physical health and fitness</a:t>
            </a:r>
            <a:r>
              <a:rPr lang="en-GB" dirty="0">
                <a:solidFill>
                  <a:schemeClr val="dk1"/>
                </a:solidFill>
              </a:rPr>
              <a:t> module for more information.</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endParaRPr dirty="0">
              <a:solidFill>
                <a:srgbClr val="000000"/>
              </a:solidFill>
              <a:highlight>
                <a:srgbClr val="FFFFFF"/>
              </a:highlight>
            </a:endParaRPr>
          </a:p>
          <a:p>
            <a:pPr marL="0" lvl="0" indent="0" algn="l" rtl="0">
              <a:lnSpc>
                <a:spcPct val="115000"/>
              </a:lnSpc>
              <a:spcBef>
                <a:spcPts val="1000"/>
              </a:spcBef>
              <a:spcAft>
                <a:spcPts val="0"/>
              </a:spcAft>
              <a:buClr>
                <a:schemeClr val="dk1"/>
              </a:buClr>
              <a:buSzPts val="1100"/>
              <a:buFont typeface="Arial"/>
              <a:buNone/>
            </a:pPr>
            <a:endParaRPr dirty="0">
              <a:solidFill>
                <a:srgbClr val="000000"/>
              </a:solidFill>
              <a:highlight>
                <a:srgbClr val="FFFFFF"/>
              </a:highlight>
            </a:endParaRPr>
          </a:p>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highlight>
                  <a:srgbClr val="FFFFFF"/>
                </a:highlight>
              </a:rPr>
              <a:t> </a:t>
            </a:r>
            <a:endParaRPr dirty="0">
              <a:solidFill>
                <a:srgbClr val="000000"/>
              </a:solidFill>
              <a:highlight>
                <a:srgbClr val="FFFFFF"/>
              </a:highlight>
            </a:endParaRPr>
          </a:p>
        </p:txBody>
      </p:sp>
      <p:sp>
        <p:nvSpPr>
          <p:cNvPr id="630" name="Google Shape;630;p89"/>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29" name="Google Shape;629;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28" name="Google Shape;628;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65</a:t>
            </a:fld>
            <a:endParaRPr dirty="0"/>
          </a:p>
        </p:txBody>
      </p:sp>
      <p:sp>
        <p:nvSpPr>
          <p:cNvPr id="627" name="Google Shape;627;p89">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4"/>
        <p:cNvGrpSpPr/>
        <p:nvPr/>
      </p:nvGrpSpPr>
      <p:grpSpPr>
        <a:xfrm>
          <a:off x="0" y="0"/>
          <a:ext cx="0" cy="0"/>
          <a:chOff x="0" y="0"/>
          <a:chExt cx="0" cy="0"/>
        </a:xfrm>
      </p:grpSpPr>
      <p:sp>
        <p:nvSpPr>
          <p:cNvPr id="635" name="Google Shape;635;p9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Maintaining healthy eating (3)</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36" name="Google Shape;636;p9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SzPts val="1400"/>
              <a:buNone/>
            </a:pPr>
            <a:r>
              <a:rPr lang="en-GB" dirty="0">
                <a:solidFill>
                  <a:srgbClr val="000000"/>
                </a:solidFill>
              </a:rPr>
              <a:t>Explain the importance of knowing the nutritional content in the food we eat to maintain a healthy diet. By doing this we can control what we eat to ensure we have the appropriate nutritional content. For example:</a:t>
            </a:r>
            <a:endParaRPr dirty="0">
              <a:solidFill>
                <a:srgbClr val="000000"/>
              </a:solidFill>
            </a:endParaRPr>
          </a:p>
          <a:p>
            <a:pPr marL="457200" lvl="0" indent="-317500" algn="l" rtl="0">
              <a:lnSpc>
                <a:spcPct val="115000"/>
              </a:lnSpc>
              <a:spcBef>
                <a:spcPts val="1200"/>
              </a:spcBef>
              <a:spcAft>
                <a:spcPts val="0"/>
              </a:spcAft>
              <a:buClr>
                <a:schemeClr val="accent1"/>
              </a:buClr>
              <a:buSzPts val="1400"/>
              <a:buChar char="●"/>
            </a:pPr>
            <a:r>
              <a:rPr lang="en-GB" b="1" dirty="0">
                <a:solidFill>
                  <a:srgbClr val="000000"/>
                </a:solidFill>
              </a:rPr>
              <a:t>cooking our own food </a:t>
            </a:r>
            <a:r>
              <a:rPr lang="en-GB" dirty="0">
                <a:solidFill>
                  <a:srgbClr val="000000"/>
                </a:solidFill>
              </a:rPr>
              <a:t>- we have control over what goes into the food and can plan our meals to include all the essential nutrients our body needs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reading food labels</a:t>
            </a:r>
            <a:r>
              <a:rPr lang="en-GB" dirty="0">
                <a:solidFill>
                  <a:srgbClr val="000000"/>
                </a:solidFill>
              </a:rPr>
              <a:t> for nutritional content </a:t>
            </a:r>
            <a:r>
              <a:rPr lang="en-GB" dirty="0">
                <a:solidFill>
                  <a:schemeClr val="dk1"/>
                </a:solidFill>
              </a:rPr>
              <a:t>when buying </a:t>
            </a:r>
            <a:r>
              <a:rPr lang="en-GB" b="1" dirty="0">
                <a:solidFill>
                  <a:schemeClr val="dk1"/>
                </a:solidFill>
              </a:rPr>
              <a:t>processed food</a:t>
            </a:r>
            <a:r>
              <a:rPr lang="en-GB" dirty="0">
                <a:solidFill>
                  <a:schemeClr val="dk1"/>
                </a:solidFill>
              </a:rPr>
              <a:t> and </a:t>
            </a:r>
            <a:r>
              <a:rPr lang="en-GB" b="1" dirty="0">
                <a:solidFill>
                  <a:schemeClr val="dk1"/>
                </a:solidFill>
              </a:rPr>
              <a:t>ready meals</a:t>
            </a:r>
            <a:r>
              <a:rPr lang="en-GB" dirty="0">
                <a:solidFill>
                  <a:schemeClr val="dk1"/>
                </a:solidFill>
              </a:rPr>
              <a:t> from shops or supermarkets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reading</a:t>
            </a:r>
            <a:r>
              <a:rPr lang="en-GB" dirty="0">
                <a:solidFill>
                  <a:srgbClr val="000000"/>
                </a:solidFill>
              </a:rPr>
              <a:t> nutritional content on the menu</a:t>
            </a:r>
            <a:r>
              <a:rPr lang="en-GB" dirty="0">
                <a:solidFill>
                  <a:schemeClr val="dk1"/>
                </a:solidFill>
              </a:rPr>
              <a:t> in </a:t>
            </a:r>
            <a:r>
              <a:rPr lang="en-GB" b="1" dirty="0">
                <a:solidFill>
                  <a:srgbClr val="000000"/>
                </a:solidFill>
              </a:rPr>
              <a:t>restaurants and takeaway outlets</a:t>
            </a:r>
            <a:endParaRPr strike="sngStrike" dirty="0">
              <a:solidFill>
                <a:srgbClr val="FF0000"/>
              </a:solidFill>
            </a:endParaRPr>
          </a:p>
        </p:txBody>
      </p:sp>
      <p:sp>
        <p:nvSpPr>
          <p:cNvPr id="640" name="Google Shape;640;p90"/>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39" name="Google Shape;639;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38" name="Google Shape;638;p9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66</a:t>
            </a:fld>
            <a:endParaRPr dirty="0"/>
          </a:p>
        </p:txBody>
      </p:sp>
      <p:sp>
        <p:nvSpPr>
          <p:cNvPr id="637" name="Google Shape;637;p90">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4"/>
        <p:cNvGrpSpPr/>
        <p:nvPr/>
      </p:nvGrpSpPr>
      <p:grpSpPr>
        <a:xfrm>
          <a:off x="0" y="0"/>
          <a:ext cx="0" cy="0"/>
          <a:chOff x="0" y="0"/>
          <a:chExt cx="0" cy="0"/>
        </a:xfrm>
      </p:grpSpPr>
      <p:sp>
        <p:nvSpPr>
          <p:cNvPr id="645" name="Google Shape;645;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Choosing ingredients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46" name="Google Shape;646;p9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GB" dirty="0">
                <a:solidFill>
                  <a:srgbClr val="000000"/>
                </a:solidFill>
              </a:rPr>
              <a:t>When planning homemade meals, teach pupils that: </a:t>
            </a:r>
            <a:endParaRPr dirty="0">
              <a:solidFill>
                <a:srgbClr val="000000"/>
              </a:solidFill>
            </a:endParaRPr>
          </a:p>
          <a:p>
            <a:pPr marL="457200" lvl="0" indent="-317500" algn="l" rtl="0">
              <a:lnSpc>
                <a:spcPct val="115000"/>
              </a:lnSpc>
              <a:spcBef>
                <a:spcPts val="1200"/>
              </a:spcBef>
              <a:spcAft>
                <a:spcPts val="0"/>
              </a:spcAft>
              <a:buClr>
                <a:schemeClr val="accent1"/>
              </a:buClr>
              <a:buSzPts val="1400"/>
              <a:buChar char="●"/>
            </a:pPr>
            <a:r>
              <a:rPr lang="en-GB" b="1" dirty="0">
                <a:solidFill>
                  <a:srgbClr val="000000"/>
                </a:solidFill>
              </a:rPr>
              <a:t>wholegrain or wholemeal</a:t>
            </a:r>
            <a:r>
              <a:rPr lang="en-GB" dirty="0">
                <a:solidFill>
                  <a:srgbClr val="000000"/>
                </a:solidFill>
              </a:rPr>
              <a:t> varieties of starchy foods, such as brown rice, whole wheat pasta, and brown bread contain more fibre, and usually more vitamins and minerals, than white varieties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5 portions of fruit and vegetables</a:t>
            </a:r>
            <a:r>
              <a:rPr lang="en-GB" dirty="0">
                <a:solidFill>
                  <a:srgbClr val="000000"/>
                </a:solidFill>
              </a:rPr>
              <a:t> a day will give us many of the essential vitamins minerals we need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beans and pulses</a:t>
            </a:r>
            <a:r>
              <a:rPr lang="en-GB" dirty="0">
                <a:solidFill>
                  <a:srgbClr val="000000"/>
                </a:solidFill>
              </a:rPr>
              <a:t> are a good source of fibre and vitamins and minerals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too much salt</a:t>
            </a:r>
            <a:r>
              <a:rPr lang="en-GB" dirty="0">
                <a:solidFill>
                  <a:srgbClr val="000000"/>
                </a:solidFill>
              </a:rPr>
              <a:t> can lead to high blood pressure, heart disease and stroke</a:t>
            </a:r>
            <a:endParaRPr dirty="0">
              <a:solidFill>
                <a:srgbClr val="000000"/>
              </a:solidFill>
            </a:endParaRPr>
          </a:p>
        </p:txBody>
      </p:sp>
      <p:sp>
        <p:nvSpPr>
          <p:cNvPr id="650" name="Google Shape;650;p91"/>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49" name="Google Shape;649;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48" name="Google Shape;648;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67</a:t>
            </a:fld>
            <a:endParaRPr dirty="0"/>
          </a:p>
        </p:txBody>
      </p:sp>
      <p:sp>
        <p:nvSpPr>
          <p:cNvPr id="647" name="Google Shape;647;p91">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54"/>
        <p:cNvGrpSpPr/>
        <p:nvPr/>
      </p:nvGrpSpPr>
      <p:grpSpPr>
        <a:xfrm>
          <a:off x="0" y="0"/>
          <a:ext cx="0" cy="0"/>
          <a:chOff x="0" y="0"/>
          <a:chExt cx="0" cy="0"/>
        </a:xfrm>
      </p:grpSpPr>
      <p:sp>
        <p:nvSpPr>
          <p:cNvPr id="655" name="Google Shape;655;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Choosing ingredients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56" name="Google Shape;656;p9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GB" dirty="0">
                <a:solidFill>
                  <a:srgbClr val="000000"/>
                </a:solidFill>
              </a:rPr>
              <a:t>Teach pupils:</a:t>
            </a:r>
            <a:endParaRPr dirty="0">
              <a:solidFill>
                <a:srgbClr val="000000"/>
              </a:solidFill>
            </a:endParaRPr>
          </a:p>
          <a:p>
            <a:pPr marL="457200" lvl="0" indent="-317500" algn="l" rtl="0">
              <a:spcBef>
                <a:spcPts val="1200"/>
              </a:spcBef>
              <a:spcAft>
                <a:spcPts val="0"/>
              </a:spcAft>
              <a:buClr>
                <a:schemeClr val="accent1"/>
              </a:buClr>
              <a:buSzPts val="1400"/>
              <a:buChar char="●"/>
            </a:pPr>
            <a:r>
              <a:rPr lang="en-GB" b="1" dirty="0">
                <a:solidFill>
                  <a:schemeClr val="dk1"/>
                </a:solidFill>
              </a:rPr>
              <a:t>pulses, tofu, quinoa, nuts and seeds, and grains </a:t>
            </a:r>
            <a:r>
              <a:rPr lang="en-GB" dirty="0">
                <a:solidFill>
                  <a:schemeClr val="dk1"/>
                </a:solidFill>
              </a:rPr>
              <a:t>are good sources of protein</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fish and meat </a:t>
            </a:r>
            <a:r>
              <a:rPr lang="en-GB" dirty="0">
                <a:solidFill>
                  <a:srgbClr val="000000"/>
                </a:solidFill>
              </a:rPr>
              <a:t>are also good sources of protein - however, foods such as sausages and burgers can be high in saturated fat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oily fish (e.g. salmon and mackerel) are high in </a:t>
            </a:r>
            <a:r>
              <a:rPr lang="en-GB" b="1" dirty="0">
                <a:solidFill>
                  <a:srgbClr val="000000"/>
                </a:solidFill>
              </a:rPr>
              <a:t>omega-3 fats</a:t>
            </a:r>
            <a:r>
              <a:rPr lang="en-GB" dirty="0">
                <a:solidFill>
                  <a:srgbClr val="000000"/>
                </a:solidFill>
              </a:rPr>
              <a:t> which may help prevent heart disease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we can </a:t>
            </a:r>
            <a:r>
              <a:rPr lang="en-GB" b="1" dirty="0">
                <a:solidFill>
                  <a:srgbClr val="000000"/>
                </a:solidFill>
              </a:rPr>
              <a:t>replace saturated fat</a:t>
            </a:r>
            <a:r>
              <a:rPr lang="en-GB" dirty="0">
                <a:solidFill>
                  <a:srgbClr val="000000"/>
                </a:solidFill>
              </a:rPr>
              <a:t> such as butter and coconut oil with unsaturated oils (e.g. olive oil or sunflower oil) to reduce bad cholesterol</a:t>
            </a:r>
            <a:endParaRPr dirty="0">
              <a:solidFill>
                <a:srgbClr val="000000"/>
              </a:solidFill>
            </a:endParaRPr>
          </a:p>
          <a:p>
            <a:pPr marL="0" lvl="0" indent="0" algn="l" rtl="0">
              <a:lnSpc>
                <a:spcPct val="115000"/>
              </a:lnSpc>
              <a:spcBef>
                <a:spcPts val="1200"/>
              </a:spcBef>
              <a:spcAft>
                <a:spcPts val="0"/>
              </a:spcAft>
              <a:buNone/>
            </a:pPr>
            <a:endParaRPr dirty="0">
              <a:solidFill>
                <a:srgbClr val="000000"/>
              </a:solidFill>
            </a:endParaRPr>
          </a:p>
        </p:txBody>
      </p:sp>
      <p:sp>
        <p:nvSpPr>
          <p:cNvPr id="660" name="Google Shape;660;p92"/>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59" name="Google Shape;659;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58" name="Google Shape;658;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68</a:t>
            </a:fld>
            <a:endParaRPr dirty="0"/>
          </a:p>
        </p:txBody>
      </p:sp>
      <p:sp>
        <p:nvSpPr>
          <p:cNvPr id="657" name="Google Shape;657;p92">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4"/>
        <p:cNvGrpSpPr/>
        <p:nvPr/>
      </p:nvGrpSpPr>
      <p:grpSpPr>
        <a:xfrm>
          <a:off x="0" y="0"/>
          <a:ext cx="0" cy="0"/>
          <a:chOff x="0" y="0"/>
          <a:chExt cx="0" cy="0"/>
        </a:xfrm>
      </p:grpSpPr>
      <p:sp>
        <p:nvSpPr>
          <p:cNvPr id="665" name="Google Shape;665;p9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Processed food</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66" name="Google Shape;666;p9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GB" dirty="0">
                <a:solidFill>
                  <a:srgbClr val="000000"/>
                </a:solidFill>
              </a:rPr>
              <a:t>Explain that processed food is any food that has been altered in some way during preparation.</a:t>
            </a:r>
            <a:endParaRPr dirty="0">
              <a:solidFill>
                <a:srgbClr val="000000"/>
              </a:solidFill>
            </a:endParaRPr>
          </a:p>
          <a:p>
            <a:pPr marL="0" lvl="0" indent="0" algn="l" rtl="0">
              <a:lnSpc>
                <a:spcPct val="115000"/>
              </a:lnSpc>
              <a:spcBef>
                <a:spcPts val="1200"/>
              </a:spcBef>
              <a:spcAft>
                <a:spcPts val="0"/>
              </a:spcAft>
              <a:buNone/>
            </a:pPr>
            <a:r>
              <a:rPr lang="en-GB" dirty="0">
                <a:solidFill>
                  <a:srgbClr val="000000"/>
                </a:solidFill>
              </a:rPr>
              <a:t>Some processed foods still have health benefits (e.g. frozen vegetables have similar nutrient levels to fresh vegetables). However, others have high levels of salt, sugar and fat, e.g. some ready meals.</a:t>
            </a:r>
            <a:endParaRPr dirty="0">
              <a:solidFill>
                <a:srgbClr val="000000"/>
              </a:solidFill>
            </a:endParaRPr>
          </a:p>
          <a:p>
            <a:pPr marL="0" lvl="0" indent="0" algn="l" rtl="0">
              <a:lnSpc>
                <a:spcPct val="115000"/>
              </a:lnSpc>
              <a:spcBef>
                <a:spcPts val="1200"/>
              </a:spcBef>
              <a:spcAft>
                <a:spcPts val="0"/>
              </a:spcAft>
              <a:buNone/>
            </a:pPr>
            <a:r>
              <a:rPr lang="en-GB" dirty="0">
                <a:solidFill>
                  <a:srgbClr val="000000"/>
                </a:solidFill>
              </a:rPr>
              <a:t>Teach that food manufacturers must list the ingredients and nutritional content (calories fat, saturates, carbohydrate, sugars, protein and salt) on processed food.</a:t>
            </a:r>
            <a:endParaRPr dirty="0">
              <a:solidFill>
                <a:srgbClr val="000000"/>
              </a:solidFill>
            </a:endParaRPr>
          </a:p>
          <a:p>
            <a:pPr marL="0" lvl="0" indent="0" algn="l" rtl="0">
              <a:lnSpc>
                <a:spcPct val="115000"/>
              </a:lnSpc>
              <a:spcBef>
                <a:spcPts val="1200"/>
              </a:spcBef>
              <a:spcAft>
                <a:spcPts val="0"/>
              </a:spcAft>
              <a:buNone/>
            </a:pPr>
            <a:endParaRPr dirty="0">
              <a:solidFill>
                <a:srgbClr val="000000"/>
              </a:solidFill>
            </a:endParaRPr>
          </a:p>
          <a:p>
            <a:pPr marL="0" lvl="0" indent="0" algn="l" rtl="0">
              <a:lnSpc>
                <a:spcPct val="115000"/>
              </a:lnSpc>
              <a:spcBef>
                <a:spcPts val="1200"/>
              </a:spcBef>
              <a:spcAft>
                <a:spcPts val="0"/>
              </a:spcAft>
              <a:buNone/>
            </a:pPr>
            <a:endParaRPr dirty="0">
              <a:solidFill>
                <a:srgbClr val="000000"/>
              </a:solidFill>
            </a:endParaRPr>
          </a:p>
        </p:txBody>
      </p:sp>
      <p:sp>
        <p:nvSpPr>
          <p:cNvPr id="670" name="Google Shape;670;p93"/>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69" name="Google Shape;669;p9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68" name="Google Shape;668;p9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69</a:t>
            </a:fld>
            <a:endParaRPr dirty="0"/>
          </a:p>
        </p:txBody>
      </p:sp>
      <p:sp>
        <p:nvSpPr>
          <p:cNvPr id="667" name="Google Shape;667;p93">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Related guidance</a:t>
            </a:r>
            <a:endParaRPr dirty="0"/>
          </a:p>
        </p:txBody>
      </p:sp>
      <p:sp>
        <p:nvSpPr>
          <p:cNvPr id="146" name="Google Shape;146;p31"/>
          <p:cNvSpPr txBox="1">
            <a:spLocks noGrp="1"/>
          </p:cNvSpPr>
          <p:nvPr>
            <p:ph type="body" idx="1"/>
          </p:nvPr>
        </p:nvSpPr>
        <p:spPr>
          <a:xfrm>
            <a:off x="270000" y="914400"/>
            <a:ext cx="735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Schools may also want to refer to the following related government guidance when planning to teach this subject: </a:t>
            </a:r>
            <a:endParaRPr sz="1800" dirty="0"/>
          </a:p>
          <a:p>
            <a:pPr marL="457200" lvl="0" indent="-342900" algn="l" rtl="0">
              <a:lnSpc>
                <a:spcPct val="115000"/>
              </a:lnSpc>
              <a:spcBef>
                <a:spcPts val="1600"/>
              </a:spcBef>
              <a:spcAft>
                <a:spcPts val="0"/>
              </a:spcAft>
              <a:buClr>
                <a:schemeClr val="accent1"/>
              </a:buClr>
              <a:buSzPts val="1800"/>
              <a:buChar char="●"/>
            </a:pPr>
            <a:r>
              <a:rPr lang="en-GB" sz="1800" dirty="0">
                <a:solidFill>
                  <a:schemeClr val="dk1"/>
                </a:solidFill>
              </a:rPr>
              <a:t>the</a:t>
            </a:r>
            <a:r>
              <a:rPr lang="en-GB" sz="1800" dirty="0">
                <a:solidFill>
                  <a:schemeClr val="accent5"/>
                </a:solidFill>
              </a:rPr>
              <a:t> </a:t>
            </a:r>
            <a:r>
              <a:rPr lang="en-GB" sz="1800" u="sng" dirty="0">
                <a:solidFill>
                  <a:srgbClr val="0000FF"/>
                </a:solidFill>
                <a:hlinkClick r:id="rId3">
                  <a:extLst>
                    <a:ext uri="{A12FA001-AC4F-418D-AE19-62706E023703}">
                      <ahyp:hlinkClr xmlns:ahyp="http://schemas.microsoft.com/office/drawing/2018/hyperlinkcolor" val="tx"/>
                    </a:ext>
                  </a:extLst>
                </a:hlinkClick>
              </a:rPr>
              <a:t>Eatwell guide</a:t>
            </a:r>
            <a:r>
              <a:rPr lang="en-GB" sz="1800" dirty="0">
                <a:solidFill>
                  <a:srgbClr val="0000FF"/>
                </a:solidFill>
              </a:rPr>
              <a:t> </a:t>
            </a:r>
            <a:r>
              <a:rPr lang="en-GB" sz="1800" dirty="0">
                <a:solidFill>
                  <a:schemeClr val="dk1"/>
                </a:solidFill>
              </a:rPr>
              <a:t>shows how much of what we eat overall should come from each food group</a:t>
            </a:r>
            <a:endParaRPr sz="1800" dirty="0">
              <a:solidFill>
                <a:schemeClr val="dk1"/>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standards for school food</a:t>
            </a:r>
            <a:r>
              <a:rPr lang="en-GB" sz="1800" dirty="0">
                <a:solidFill>
                  <a:srgbClr val="0000FF"/>
                </a:solidFill>
                <a:uFill>
                  <a:noFill/>
                </a:uFill>
                <a:hlinkClick r:id="rId4">
                  <a:extLst>
                    <a:ext uri="{A12FA001-AC4F-418D-AE19-62706E023703}">
                      <ahyp:hlinkClr xmlns:ahyp="http://schemas.microsoft.com/office/drawing/2018/hyperlinkcolor" val="tx"/>
                    </a:ext>
                  </a:extLst>
                </a:hlinkClick>
              </a:rPr>
              <a:t> </a:t>
            </a:r>
            <a:r>
              <a:rPr lang="en-GB" sz="1800" dirty="0">
                <a:solidFill>
                  <a:schemeClr val="dk1"/>
                </a:solidFill>
                <a:uFill>
                  <a:noFill/>
                </a:uFill>
                <a:hlinkClick r:id="rId4">
                  <a:extLst>
                    <a:ext uri="{A12FA001-AC4F-418D-AE19-62706E023703}">
                      <ahyp:hlinkClr xmlns:ahyp="http://schemas.microsoft.com/office/drawing/2018/hyperlinkcolor" val="tx"/>
                    </a:ext>
                  </a:extLst>
                </a:hlinkClick>
              </a:rPr>
              <a:t>in England</a:t>
            </a:r>
            <a:endParaRPr sz="1800" dirty="0">
              <a:solidFill>
                <a:schemeClr val="dk1"/>
              </a:solidFill>
            </a:endParaRPr>
          </a:p>
          <a:p>
            <a:pPr marL="0" lvl="0" indent="0" algn="l" rtl="0">
              <a:spcBef>
                <a:spcPts val="1600"/>
              </a:spcBef>
              <a:spcAft>
                <a:spcPts val="0"/>
              </a:spcAft>
              <a:buNone/>
            </a:pPr>
            <a:r>
              <a:rPr lang="en-GB" sz="1800" dirty="0">
                <a:solidFill>
                  <a:schemeClr val="dk1"/>
                </a:solidFill>
              </a:rPr>
              <a:t>Also refer to your school’s </a:t>
            </a:r>
            <a:r>
              <a:rPr lang="en-GB" sz="1800" b="1" dirty="0">
                <a:solidFill>
                  <a:schemeClr val="dk1"/>
                </a:solidFill>
              </a:rPr>
              <a:t>policy on healthy eating</a:t>
            </a:r>
            <a:r>
              <a:rPr lang="en-GB" sz="1800" dirty="0">
                <a:solidFill>
                  <a:schemeClr val="dk1"/>
                </a:solidFill>
              </a:rPr>
              <a:t>. </a:t>
            </a:r>
            <a:endParaRPr sz="1800" dirty="0">
              <a:solidFill>
                <a:schemeClr val="dk1"/>
              </a:solidFill>
            </a:endParaRPr>
          </a:p>
          <a:p>
            <a:pPr marL="457200" lvl="0" indent="-228600" algn="l" rtl="0">
              <a:lnSpc>
                <a:spcPct val="115000"/>
              </a:lnSpc>
              <a:spcBef>
                <a:spcPts val="0"/>
              </a:spcBef>
              <a:spcAft>
                <a:spcPts val="0"/>
              </a:spcAft>
              <a:buSzPts val="1800"/>
              <a:buNone/>
            </a:pPr>
            <a:endParaRPr sz="1800" dirty="0"/>
          </a:p>
          <a:p>
            <a:pPr marL="0" lvl="0" indent="0" algn="l" rtl="0">
              <a:lnSpc>
                <a:spcPct val="115000"/>
              </a:lnSpc>
              <a:spcBef>
                <a:spcPts val="1600"/>
              </a:spcBef>
              <a:spcAft>
                <a:spcPts val="1600"/>
              </a:spcAft>
              <a:buSzPts val="1400"/>
              <a:buNone/>
            </a:pPr>
            <a:endParaRPr sz="1800" dirty="0"/>
          </a:p>
        </p:txBody>
      </p:sp>
      <p:sp>
        <p:nvSpPr>
          <p:cNvPr id="147" name="Google Shape;147;p3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74"/>
        <p:cNvGrpSpPr/>
        <p:nvPr/>
      </p:nvGrpSpPr>
      <p:grpSpPr>
        <a:xfrm>
          <a:off x="0" y="0"/>
          <a:ext cx="0" cy="0"/>
          <a:chOff x="0" y="0"/>
          <a:chExt cx="0" cy="0"/>
        </a:xfrm>
      </p:grpSpPr>
      <p:sp>
        <p:nvSpPr>
          <p:cNvPr id="675" name="Google Shape;675;p9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food labels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76" name="Google Shape;676;p9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100"/>
              <a:buNone/>
            </a:pPr>
            <a:r>
              <a:rPr lang="en-GB" dirty="0">
                <a:solidFill>
                  <a:srgbClr val="000000"/>
                </a:solidFill>
              </a:rPr>
              <a:t>Teach that most food packaging </a:t>
            </a:r>
            <a:r>
              <a:rPr lang="en-GB" dirty="0">
                <a:solidFill>
                  <a:schemeClr val="dk1"/>
                </a:solidFill>
              </a:rPr>
              <a:t>shows the:</a:t>
            </a:r>
            <a:endParaRPr dirty="0">
              <a:solidFill>
                <a:schemeClr val="dk1"/>
              </a:solidFill>
            </a:endParaRPr>
          </a:p>
          <a:p>
            <a:pPr marL="457200" lvl="0" indent="-317500" algn="l" rtl="0">
              <a:lnSpc>
                <a:spcPct val="115000"/>
              </a:lnSpc>
              <a:spcBef>
                <a:spcPts val="1000"/>
              </a:spcBef>
              <a:spcAft>
                <a:spcPts val="0"/>
              </a:spcAft>
              <a:buSzPts val="1400"/>
              <a:buChar char="●"/>
            </a:pPr>
            <a:r>
              <a:rPr lang="en-GB" b="1" dirty="0">
                <a:solidFill>
                  <a:schemeClr val="dk1"/>
                </a:solidFill>
              </a:rPr>
              <a:t>ingredients and nutritional content</a:t>
            </a:r>
            <a:r>
              <a:rPr lang="en-GB" dirty="0">
                <a:solidFill>
                  <a:schemeClr val="dk1"/>
                </a:solidFill>
              </a:rPr>
              <a:t> of food (e.g. </a:t>
            </a:r>
            <a:r>
              <a:rPr lang="en-GB" u="sng" dirty="0">
                <a:solidFill>
                  <a:srgbClr val="0000FF"/>
                </a:solidFill>
                <a:hlinkClick r:id="rId3">
                  <a:extLst>
                    <a:ext uri="{A12FA001-AC4F-418D-AE19-62706E023703}">
                      <ahyp:hlinkClr xmlns:ahyp="http://schemas.microsoft.com/office/drawing/2018/hyperlinkcolor" val="tx"/>
                    </a:ext>
                  </a:extLst>
                </a:hlinkClick>
              </a:rPr>
              <a:t>calories</a:t>
            </a:r>
            <a:r>
              <a:rPr lang="en-GB" dirty="0">
                <a:solidFill>
                  <a:schemeClr val="dk1"/>
                </a:solidFill>
              </a:rPr>
              <a:t>, </a:t>
            </a:r>
            <a:r>
              <a:rPr lang="en-GB" u="sng" dirty="0">
                <a:solidFill>
                  <a:srgbClr val="0000FF"/>
                </a:solidFill>
                <a:hlinkClick r:id="rId4">
                  <a:extLst>
                    <a:ext uri="{A12FA001-AC4F-418D-AE19-62706E023703}">
                      <ahyp:hlinkClr xmlns:ahyp="http://schemas.microsoft.com/office/drawing/2018/hyperlinkcolor" val="tx"/>
                    </a:ext>
                  </a:extLst>
                </a:hlinkClick>
              </a:rPr>
              <a:t>fat</a:t>
            </a:r>
            <a:r>
              <a:rPr lang="en-GB" dirty="0">
                <a:solidFill>
                  <a:schemeClr val="dk1"/>
                </a:solidFill>
              </a:rPr>
              <a:t>, </a:t>
            </a:r>
            <a:r>
              <a:rPr lang="en-GB" u="sng" dirty="0">
                <a:solidFill>
                  <a:srgbClr val="0000FF"/>
                </a:solidFill>
                <a:hlinkClick r:id="rId5">
                  <a:extLst>
                    <a:ext uri="{A12FA001-AC4F-418D-AE19-62706E023703}">
                      <ahyp:hlinkClr xmlns:ahyp="http://schemas.microsoft.com/office/drawing/2018/hyperlinkcolor" val="tx"/>
                    </a:ext>
                  </a:extLst>
                </a:hlinkClick>
              </a:rPr>
              <a:t>saturated fat</a:t>
            </a:r>
            <a:r>
              <a:rPr lang="en-GB" dirty="0">
                <a:solidFill>
                  <a:schemeClr val="dk1"/>
                </a:solidFill>
              </a:rPr>
              <a:t>, carbohydrates,</a:t>
            </a:r>
            <a:r>
              <a:rPr lang="en-GB" dirty="0">
                <a:solidFill>
                  <a:schemeClr val="dk1"/>
                </a:solidFill>
                <a:uFill>
                  <a:noFill/>
                </a:uFill>
                <a:hlinkClick r:id="rId6">
                  <a:extLst>
                    <a:ext uri="{A12FA001-AC4F-418D-AE19-62706E023703}">
                      <ahyp:hlinkClr xmlns:ahyp="http://schemas.microsoft.com/office/drawing/2018/hyperlinkcolor" val="tx"/>
                    </a:ext>
                  </a:extLst>
                </a:hlinkClick>
              </a:rPr>
              <a:t> </a:t>
            </a:r>
            <a:r>
              <a:rPr lang="en-GB" u="sng" dirty="0">
                <a:solidFill>
                  <a:srgbClr val="0000FF"/>
                </a:solidFill>
                <a:hlinkClick r:id="rId6">
                  <a:extLst>
                    <a:ext uri="{A12FA001-AC4F-418D-AE19-62706E023703}">
                      <ahyp:hlinkClr xmlns:ahyp="http://schemas.microsoft.com/office/drawing/2018/hyperlinkcolor" val="tx"/>
                    </a:ext>
                  </a:extLst>
                </a:hlinkClick>
              </a:rPr>
              <a:t>sugars</a:t>
            </a:r>
            <a:r>
              <a:rPr lang="en-GB" dirty="0">
                <a:solidFill>
                  <a:schemeClr val="dk1"/>
                </a:solidFill>
              </a:rPr>
              <a:t>, protein and</a:t>
            </a:r>
            <a:r>
              <a:rPr lang="en-GB" dirty="0">
                <a:solidFill>
                  <a:schemeClr val="dk1"/>
                </a:solidFill>
                <a:uFill>
                  <a:noFill/>
                </a:uFill>
                <a:hlinkClick r:id="rId7">
                  <a:extLst>
                    <a:ext uri="{A12FA001-AC4F-418D-AE19-62706E023703}">
                      <ahyp:hlinkClr xmlns:ahyp="http://schemas.microsoft.com/office/drawing/2018/hyperlinkcolor" val="tx"/>
                    </a:ext>
                  </a:extLst>
                </a:hlinkClick>
              </a:rPr>
              <a:t> </a:t>
            </a:r>
            <a:r>
              <a:rPr lang="en-GB" u="sng" dirty="0">
                <a:solidFill>
                  <a:srgbClr val="0000FF"/>
                </a:solidFill>
                <a:hlinkClick r:id="rId7">
                  <a:extLst>
                    <a:ext uri="{A12FA001-AC4F-418D-AE19-62706E023703}">
                      <ahyp:hlinkClr xmlns:ahyp="http://schemas.microsoft.com/office/drawing/2018/hyperlinkcolor" val="tx"/>
                    </a:ext>
                  </a:extLst>
                </a:hlinkClick>
              </a:rPr>
              <a:t>salt</a:t>
            </a:r>
            <a:r>
              <a:rPr lang="en-GB" dirty="0">
                <a:solidFill>
                  <a:schemeClr val="dk1"/>
                </a:solidFill>
              </a:rPr>
              <a:t>)  </a:t>
            </a:r>
            <a:endParaRPr dirty="0">
              <a:solidFill>
                <a:schemeClr val="dk1"/>
              </a:solidFill>
            </a:endParaRPr>
          </a:p>
          <a:p>
            <a:pPr marL="457200" lvl="0" indent="-317500" algn="l" rtl="0">
              <a:lnSpc>
                <a:spcPct val="115000"/>
              </a:lnSpc>
              <a:spcBef>
                <a:spcPts val="0"/>
              </a:spcBef>
              <a:spcAft>
                <a:spcPts val="0"/>
              </a:spcAft>
              <a:buSzPts val="1400"/>
              <a:buChar char="●"/>
            </a:pPr>
            <a:r>
              <a:rPr lang="en-GB" b="1" dirty="0">
                <a:solidFill>
                  <a:schemeClr val="dk1"/>
                </a:solidFill>
              </a:rPr>
              <a:t>energy food contains</a:t>
            </a:r>
            <a:r>
              <a:rPr lang="en-GB" dirty="0">
                <a:solidFill>
                  <a:schemeClr val="dk1"/>
                </a:solidFill>
              </a:rPr>
              <a:t> in kilojoules (kJ) and kilocalories (kcal), usually referred to as</a:t>
            </a:r>
            <a:r>
              <a:rPr lang="en-GB" dirty="0">
                <a:solidFill>
                  <a:schemeClr val="dk1"/>
                </a:solidFill>
                <a:uFill>
                  <a:noFill/>
                </a:uFill>
                <a:hlinkClick r:id="rId3">
                  <a:extLst>
                    <a:ext uri="{A12FA001-AC4F-418D-AE19-62706E023703}">
                      <ahyp:hlinkClr xmlns:ahyp="http://schemas.microsoft.com/office/drawing/2018/hyperlinkcolor" val="tx"/>
                    </a:ext>
                  </a:extLst>
                </a:hlinkClick>
              </a:rPr>
              <a:t> </a:t>
            </a:r>
            <a:r>
              <a:rPr lang="en-GB" u="sng" dirty="0">
                <a:solidFill>
                  <a:srgbClr val="0000FF"/>
                </a:solidFill>
                <a:hlinkClick r:id="rId3">
                  <a:extLst>
                    <a:ext uri="{A12FA001-AC4F-418D-AE19-62706E023703}">
                      <ahyp:hlinkClr xmlns:ahyp="http://schemas.microsoft.com/office/drawing/2018/hyperlinkcolor" val="tx"/>
                    </a:ext>
                  </a:extLst>
                </a:hlinkClick>
              </a:rPr>
              <a:t>calories</a:t>
            </a:r>
            <a:endParaRPr dirty="0">
              <a:solidFill>
                <a:srgbClr val="0000FF"/>
              </a:solidFill>
            </a:endParaRPr>
          </a:p>
          <a:p>
            <a:pPr marL="0" lvl="0" indent="0" algn="l" rtl="0">
              <a:lnSpc>
                <a:spcPct val="115000"/>
              </a:lnSpc>
              <a:spcBef>
                <a:spcPts val="1000"/>
              </a:spcBef>
              <a:spcAft>
                <a:spcPts val="0"/>
              </a:spcAft>
              <a:buSzPts val="1100"/>
              <a:buNone/>
            </a:pPr>
            <a:r>
              <a:rPr lang="en-GB" dirty="0">
                <a:solidFill>
                  <a:schemeClr val="dk1"/>
                </a:solidFill>
              </a:rPr>
              <a:t>Many labels also include </a:t>
            </a:r>
            <a:r>
              <a:rPr lang="en-GB" b="1" dirty="0">
                <a:solidFill>
                  <a:schemeClr val="dk1"/>
                </a:solidFill>
              </a:rPr>
              <a:t>colour-coding</a:t>
            </a:r>
            <a:r>
              <a:rPr lang="en-GB" dirty="0">
                <a:solidFill>
                  <a:schemeClr val="dk1"/>
                </a:solidFill>
              </a:rPr>
              <a:t> so we can tell at a glance if the food is high (red), medium (amber) or low (green) in fat, saturated fat, sugars and salt. </a:t>
            </a:r>
            <a:endParaRPr dirty="0">
              <a:solidFill>
                <a:schemeClr val="dk1"/>
              </a:solidFill>
            </a:endParaRPr>
          </a:p>
          <a:p>
            <a:pPr marL="0" lvl="0" indent="0" algn="l" rtl="0">
              <a:lnSpc>
                <a:spcPct val="115000"/>
              </a:lnSpc>
              <a:spcBef>
                <a:spcPts val="1000"/>
              </a:spcBef>
              <a:spcAft>
                <a:spcPts val="0"/>
              </a:spcAft>
              <a:buSzPts val="1100"/>
              <a:buNone/>
            </a:pPr>
            <a:r>
              <a:rPr lang="en-GB" dirty="0">
                <a:solidFill>
                  <a:schemeClr val="dk1"/>
                </a:solidFill>
              </a:rPr>
              <a:t>Give a range of examples of food (including snack food) that contain high levels of fat, sugar and salt. </a:t>
            </a:r>
            <a:endParaRPr dirty="0">
              <a:solidFill>
                <a:schemeClr val="dk1"/>
              </a:solidFill>
            </a:endParaRPr>
          </a:p>
          <a:p>
            <a:pPr marL="0" lvl="0" indent="0" algn="l" rtl="0">
              <a:spcBef>
                <a:spcPts val="1000"/>
              </a:spcBef>
              <a:spcAft>
                <a:spcPts val="0"/>
              </a:spcAft>
              <a:buClr>
                <a:schemeClr val="dk1"/>
              </a:buClr>
              <a:buSzPts val="1100"/>
              <a:buFont typeface="Arial"/>
              <a:buNone/>
            </a:pPr>
            <a:endParaRPr strike="sngStrike" dirty="0">
              <a:solidFill>
                <a:srgbClr val="000000"/>
              </a:solidFill>
              <a:highlight>
                <a:srgbClr val="FFFFFF"/>
              </a:highlight>
            </a:endParaRPr>
          </a:p>
        </p:txBody>
      </p:sp>
      <p:sp>
        <p:nvSpPr>
          <p:cNvPr id="680" name="Google Shape;680;p94"/>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79" name="Google Shape;679;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78" name="Google Shape;678;p9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70</a:t>
            </a:fld>
            <a:endParaRPr dirty="0"/>
          </a:p>
        </p:txBody>
      </p:sp>
      <p:sp>
        <p:nvSpPr>
          <p:cNvPr id="677" name="Google Shape;677;p94">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4"/>
        <p:cNvGrpSpPr/>
        <p:nvPr/>
      </p:nvGrpSpPr>
      <p:grpSpPr>
        <a:xfrm>
          <a:off x="0" y="0"/>
          <a:ext cx="0" cy="0"/>
          <a:chOff x="0" y="0"/>
          <a:chExt cx="0" cy="0"/>
        </a:xfrm>
      </p:grpSpPr>
      <p:sp>
        <p:nvSpPr>
          <p:cNvPr id="685" name="Google Shape;685;p95"/>
          <p:cNvSpPr txBox="1">
            <a:spLocks noGrp="1"/>
          </p:cNvSpPr>
          <p:nvPr>
            <p:ph type="title"/>
          </p:nvPr>
        </p:nvSpPr>
        <p:spPr>
          <a:xfrm>
            <a:off x="1851750" y="2187825"/>
            <a:ext cx="544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Poor diet and health risks</a:t>
            </a:r>
            <a:endParaRPr dirty="0">
              <a:solidFill>
                <a:schemeClr val="accent1"/>
              </a:solidFill>
            </a:endParaRPr>
          </a:p>
        </p:txBody>
      </p:sp>
      <p:sp>
        <p:nvSpPr>
          <p:cNvPr id="686" name="Google Shape;686;p9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90"/>
        <p:cNvGrpSpPr/>
        <p:nvPr/>
      </p:nvGrpSpPr>
      <p:grpSpPr>
        <a:xfrm>
          <a:off x="0" y="0"/>
          <a:ext cx="0" cy="0"/>
          <a:chOff x="0" y="0"/>
          <a:chExt cx="0" cy="0"/>
        </a:xfrm>
      </p:grpSpPr>
      <p:sp>
        <p:nvSpPr>
          <p:cNvPr id="693" name="Google Shape;693;p9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Unhealthy diets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94" name="Google Shape;694;p9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None/>
            </a:pPr>
            <a:r>
              <a:rPr lang="en-GB" dirty="0">
                <a:solidFill>
                  <a:schemeClr val="dk1"/>
                </a:solidFill>
              </a:rPr>
              <a:t>Explain that a poor diet does not have the appropriate amount of nutrition our body needs. Poor diets can be a result of overeating or malnutrition. </a:t>
            </a:r>
            <a:endParaRPr dirty="0">
              <a:solidFill>
                <a:schemeClr val="dk1"/>
              </a:solidFill>
            </a:endParaRPr>
          </a:p>
          <a:p>
            <a:pPr marL="0" lvl="0" indent="0" algn="l" rtl="0">
              <a:spcBef>
                <a:spcPts val="1200"/>
              </a:spcBef>
              <a:spcAft>
                <a:spcPts val="0"/>
              </a:spcAft>
              <a:buNone/>
            </a:pPr>
            <a:r>
              <a:rPr lang="en-GB" dirty="0">
                <a:solidFill>
                  <a:schemeClr val="dk1"/>
                </a:solidFill>
              </a:rPr>
              <a:t>Poor diet can also be caused by eating habits.</a:t>
            </a:r>
            <a:endParaRPr dirty="0">
              <a:solidFill>
                <a:schemeClr val="dk1"/>
              </a:solidFill>
            </a:endParaRPr>
          </a:p>
          <a:p>
            <a:pPr marL="0" lvl="0" indent="0" algn="l" rtl="0">
              <a:spcBef>
                <a:spcPts val="1200"/>
              </a:spcBef>
              <a:spcAft>
                <a:spcPts val="0"/>
              </a:spcAft>
              <a:buNone/>
            </a:pPr>
            <a:r>
              <a:rPr lang="en-GB" dirty="0">
                <a:solidFill>
                  <a:schemeClr val="dk1"/>
                </a:solidFill>
              </a:rPr>
              <a:t>For example, some </a:t>
            </a:r>
            <a:r>
              <a:rPr lang="en-GB" b="1" dirty="0">
                <a:solidFill>
                  <a:schemeClr val="dk1"/>
                </a:solidFill>
              </a:rPr>
              <a:t>diet plans</a:t>
            </a:r>
            <a:r>
              <a:rPr lang="en-GB" dirty="0">
                <a:solidFill>
                  <a:schemeClr val="dk1"/>
                </a:solidFill>
              </a:rPr>
              <a:t> which have </a:t>
            </a:r>
            <a:r>
              <a:rPr lang="en-GB" b="1" dirty="0">
                <a:solidFill>
                  <a:schemeClr val="dk1"/>
                </a:solidFill>
              </a:rPr>
              <a:t>unrealistic promises</a:t>
            </a:r>
            <a:r>
              <a:rPr lang="en-GB" dirty="0">
                <a:solidFill>
                  <a:schemeClr val="dk1"/>
                </a:solidFill>
              </a:rPr>
              <a:t> of rapid weight loss can restrict or eliminate foods which provide essential nutrients for the body.</a:t>
            </a:r>
            <a:endParaRPr dirty="0">
              <a:solidFill>
                <a:schemeClr val="dk1"/>
              </a:solidFill>
            </a:endParaRPr>
          </a:p>
        </p:txBody>
      </p:sp>
      <p:sp>
        <p:nvSpPr>
          <p:cNvPr id="695" name="Google Shape;695;p96"/>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92" name="Google Shape;692;p9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91" name="Google Shape;691;p9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99"/>
        <p:cNvGrpSpPr/>
        <p:nvPr/>
      </p:nvGrpSpPr>
      <p:grpSpPr>
        <a:xfrm>
          <a:off x="0" y="0"/>
          <a:ext cx="0" cy="0"/>
          <a:chOff x="0" y="0"/>
          <a:chExt cx="0" cy="0"/>
        </a:xfrm>
      </p:grpSpPr>
      <p:sp>
        <p:nvSpPr>
          <p:cNvPr id="702" name="Google Shape;702;p9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Unhealthy diets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703" name="Google Shape;703;p97"/>
          <p:cNvSpPr txBox="1">
            <a:spLocks noGrp="1"/>
          </p:cNvSpPr>
          <p:nvPr>
            <p:ph type="body" idx="1"/>
          </p:nvPr>
        </p:nvSpPr>
        <p:spPr>
          <a:xfrm>
            <a:off x="270000" y="789000"/>
            <a:ext cx="57753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None/>
            </a:pPr>
            <a:r>
              <a:rPr lang="en-GB" dirty="0">
                <a:solidFill>
                  <a:schemeClr val="dk1"/>
                </a:solidFill>
              </a:rPr>
              <a:t>Poor nutrition can contribute to stress, tiredness and our capacity to function properly.</a:t>
            </a:r>
            <a:endParaRPr dirty="0">
              <a:solidFill>
                <a:schemeClr val="dk1"/>
              </a:solidFill>
            </a:endParaRPr>
          </a:p>
          <a:p>
            <a:pPr marL="0" lvl="0" indent="0" algn="l" rtl="0">
              <a:spcBef>
                <a:spcPts val="1200"/>
              </a:spcBef>
              <a:spcAft>
                <a:spcPts val="0"/>
              </a:spcAft>
              <a:buNone/>
            </a:pPr>
            <a:r>
              <a:rPr lang="en-GB" dirty="0">
                <a:solidFill>
                  <a:schemeClr val="dk1"/>
                </a:solidFill>
              </a:rPr>
              <a:t>Over time, it can contribute to the risk of developing some illnesses and other health problems such as being overweight or obese, tooth decay and high blood pressure.</a:t>
            </a:r>
            <a:endParaRPr dirty="0">
              <a:solidFill>
                <a:schemeClr val="dk1"/>
              </a:solidFill>
            </a:endParaRPr>
          </a:p>
        </p:txBody>
      </p:sp>
      <p:sp>
        <p:nvSpPr>
          <p:cNvPr id="704" name="Google Shape;704;p97"/>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01" name="Google Shape;701;p9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00" name="Google Shape;700;p9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08"/>
        <p:cNvGrpSpPr/>
        <p:nvPr/>
      </p:nvGrpSpPr>
      <p:grpSpPr>
        <a:xfrm>
          <a:off x="0" y="0"/>
          <a:ext cx="0" cy="0"/>
          <a:chOff x="0" y="0"/>
          <a:chExt cx="0" cy="0"/>
        </a:xfrm>
      </p:grpSpPr>
      <p:sp>
        <p:nvSpPr>
          <p:cNvPr id="711" name="Google Shape;711;p9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Poor diet - hypertension</a:t>
            </a:r>
            <a:endParaRPr dirty="0"/>
          </a:p>
        </p:txBody>
      </p:sp>
      <p:sp>
        <p:nvSpPr>
          <p:cNvPr id="712" name="Google Shape;712;p9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SzPts val="1400"/>
              <a:buNone/>
            </a:pPr>
            <a:r>
              <a:rPr lang="en-GB" dirty="0">
                <a:solidFill>
                  <a:schemeClr val="dk1"/>
                </a:solidFill>
              </a:rPr>
              <a:t>Explain to pupils that a poor diet can increase the risk of developing </a:t>
            </a:r>
            <a:r>
              <a:rPr lang="en-GB" u="sng" dirty="0">
                <a:solidFill>
                  <a:srgbClr val="0000FF"/>
                </a:solidFill>
                <a:hlinkClick r:id="rId3">
                  <a:extLst>
                    <a:ext uri="{A12FA001-AC4F-418D-AE19-62706E023703}">
                      <ahyp:hlinkClr xmlns:ahyp="http://schemas.microsoft.com/office/drawing/2018/hyperlinkcolor" val="tx"/>
                    </a:ext>
                  </a:extLst>
                </a:hlinkClick>
              </a:rPr>
              <a:t>hypertension</a:t>
            </a:r>
            <a:r>
              <a:rPr lang="en-GB" dirty="0">
                <a:solidFill>
                  <a:schemeClr val="dk1"/>
                </a:solidFill>
              </a:rPr>
              <a:t> (i.e. high blood pressure).</a:t>
            </a:r>
            <a:endParaRPr dirty="0">
              <a:solidFill>
                <a:schemeClr val="dk1"/>
              </a:solidFill>
            </a:endParaRPr>
          </a:p>
          <a:p>
            <a:pPr marL="0" lvl="0" indent="0" algn="l" rtl="0">
              <a:lnSpc>
                <a:spcPct val="115000"/>
              </a:lnSpc>
              <a:spcBef>
                <a:spcPts val="1200"/>
              </a:spcBef>
              <a:spcAft>
                <a:spcPts val="0"/>
              </a:spcAft>
              <a:buSzPts val="1400"/>
              <a:buNone/>
            </a:pPr>
            <a:r>
              <a:rPr lang="en-GB" dirty="0">
                <a:solidFill>
                  <a:schemeClr val="dk1"/>
                </a:solidFill>
              </a:rPr>
              <a:t>This is a condition where the heart is working harder than it should to get blood around the body.</a:t>
            </a:r>
            <a:endParaRPr dirty="0">
              <a:solidFill>
                <a:schemeClr val="dk1"/>
              </a:solidFill>
            </a:endParaRPr>
          </a:p>
          <a:p>
            <a:pPr marL="0" lvl="0" indent="0" algn="l" rtl="0">
              <a:lnSpc>
                <a:spcPct val="115000"/>
              </a:lnSpc>
              <a:spcBef>
                <a:spcPts val="1200"/>
              </a:spcBef>
              <a:spcAft>
                <a:spcPts val="0"/>
              </a:spcAft>
              <a:buSzPts val="1400"/>
              <a:buNone/>
            </a:pPr>
            <a:r>
              <a:rPr lang="en-GB" dirty="0">
                <a:solidFill>
                  <a:schemeClr val="dk1"/>
                </a:solidFill>
              </a:rPr>
              <a:t>Hypertension can lead to serious health conditions like </a:t>
            </a:r>
            <a:r>
              <a:rPr lang="en-GB" u="sng" dirty="0">
                <a:solidFill>
                  <a:srgbClr val="0000FF"/>
                </a:solidFill>
                <a:hlinkClick r:id="rId4">
                  <a:extLst>
                    <a:ext uri="{A12FA001-AC4F-418D-AE19-62706E023703}">
                      <ahyp:hlinkClr xmlns:ahyp="http://schemas.microsoft.com/office/drawing/2018/hyperlinkcolor" val="tx"/>
                    </a:ext>
                  </a:extLst>
                </a:hlinkClick>
              </a:rPr>
              <a:t>heart disease</a:t>
            </a:r>
            <a:r>
              <a:rPr lang="en-GB" dirty="0">
                <a:solidFill>
                  <a:srgbClr val="0000FF"/>
                </a:solidFill>
              </a:rPr>
              <a:t> </a:t>
            </a:r>
            <a:r>
              <a:rPr lang="en-GB" dirty="0">
                <a:solidFill>
                  <a:schemeClr val="dk1"/>
                </a:solidFill>
              </a:rPr>
              <a:t>and </a:t>
            </a:r>
            <a:r>
              <a:rPr lang="en-GB" u="sng" dirty="0">
                <a:solidFill>
                  <a:srgbClr val="0000FF"/>
                </a:solidFill>
                <a:hlinkClick r:id="rId5">
                  <a:extLst>
                    <a:ext uri="{A12FA001-AC4F-418D-AE19-62706E023703}">
                      <ahyp:hlinkClr xmlns:ahyp="http://schemas.microsoft.com/office/drawing/2018/hyperlinkcolor" val="tx"/>
                    </a:ext>
                  </a:extLst>
                </a:hlinkClick>
              </a:rPr>
              <a:t>stroke</a:t>
            </a:r>
            <a:r>
              <a:rPr lang="en-GB" dirty="0">
                <a:solidFill>
                  <a:schemeClr val="dk1"/>
                </a:solidFill>
              </a:rPr>
              <a:t>. Diets with high levels of salt and/or saturated fat can increase the risk of hypertension. </a:t>
            </a:r>
            <a:endParaRPr dirty="0">
              <a:solidFill>
                <a:schemeClr val="dk1"/>
              </a:solidFill>
            </a:endParaRPr>
          </a:p>
        </p:txBody>
      </p:sp>
      <p:sp>
        <p:nvSpPr>
          <p:cNvPr id="713" name="Google Shape;713;p98"/>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10" name="Google Shape;710;p9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09" name="Google Shape;709;p9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17"/>
        <p:cNvGrpSpPr/>
        <p:nvPr/>
      </p:nvGrpSpPr>
      <p:grpSpPr>
        <a:xfrm>
          <a:off x="0" y="0"/>
          <a:ext cx="0" cy="0"/>
          <a:chOff x="0" y="0"/>
          <a:chExt cx="0" cy="0"/>
        </a:xfrm>
      </p:grpSpPr>
      <p:sp>
        <p:nvSpPr>
          <p:cNvPr id="720" name="Google Shape;720;p9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Poor diet - high cholesterol (1)</a:t>
            </a:r>
            <a:endParaRPr dirty="0"/>
          </a:p>
        </p:txBody>
      </p:sp>
      <p:sp>
        <p:nvSpPr>
          <p:cNvPr id="721" name="Google Shape;721;p9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Explain that cholesterol is a fatty substance (lipid) in the blood. U</a:t>
            </a:r>
            <a:r>
              <a:rPr lang="en-GB" dirty="0">
                <a:solidFill>
                  <a:schemeClr val="dk1"/>
                </a:solidFill>
                <a:highlight>
                  <a:schemeClr val="lt1"/>
                </a:highlight>
              </a:rPr>
              <a:t>nsaturated fat gives us </a:t>
            </a:r>
            <a:r>
              <a:rPr lang="en-GB" b="1" dirty="0">
                <a:solidFill>
                  <a:schemeClr val="dk1"/>
                </a:solidFill>
              </a:rPr>
              <a:t>good</a:t>
            </a:r>
            <a:r>
              <a:rPr lang="en-GB" dirty="0">
                <a:solidFill>
                  <a:schemeClr val="dk1"/>
                </a:solidFill>
              </a:rPr>
              <a:t> </a:t>
            </a:r>
            <a:r>
              <a:rPr lang="en-GB" b="1" dirty="0">
                <a:solidFill>
                  <a:schemeClr val="dk1"/>
                </a:solidFill>
              </a:rPr>
              <a:t>cholesterol </a:t>
            </a:r>
            <a:r>
              <a:rPr lang="en-GB" dirty="0">
                <a:solidFill>
                  <a:schemeClr val="dk1"/>
                </a:solidFill>
              </a:rPr>
              <a:t>(called high density lipoprotein or HDL).</a:t>
            </a:r>
            <a:endParaRPr dirty="0">
              <a:solidFill>
                <a:schemeClr val="dk1"/>
              </a:solidFill>
            </a:endParaRPr>
          </a:p>
          <a:p>
            <a:pPr marL="0" lvl="0" indent="0" algn="l" rtl="0">
              <a:spcBef>
                <a:spcPts val="1200"/>
              </a:spcBef>
              <a:spcAft>
                <a:spcPts val="0"/>
              </a:spcAft>
              <a:buNone/>
            </a:pPr>
            <a:r>
              <a:rPr lang="en-GB" dirty="0">
                <a:solidFill>
                  <a:schemeClr val="dk1"/>
                </a:solidFill>
              </a:rPr>
              <a:t>Good cholesterol is essential for our bodies, and the production of cell membranes, hormones and vitamin D in the body. Unsaturated fats help to reduce the amount of </a:t>
            </a:r>
            <a:r>
              <a:rPr lang="en-GB" b="1" dirty="0">
                <a:solidFill>
                  <a:schemeClr val="dk1"/>
                </a:solidFill>
              </a:rPr>
              <a:t>bad cholesterol</a:t>
            </a:r>
            <a:r>
              <a:rPr lang="en-GB" dirty="0">
                <a:solidFill>
                  <a:schemeClr val="dk1"/>
                </a:solidFill>
              </a:rPr>
              <a:t> in the blood.</a:t>
            </a:r>
            <a:endParaRPr dirty="0">
              <a:solidFill>
                <a:schemeClr val="dk1"/>
              </a:solidFill>
            </a:endParaRPr>
          </a:p>
          <a:p>
            <a:pPr marL="0" lvl="0" indent="0" algn="l" rtl="0">
              <a:spcBef>
                <a:spcPts val="1000"/>
              </a:spcBef>
              <a:spcAft>
                <a:spcPts val="0"/>
              </a:spcAft>
              <a:buNone/>
            </a:pPr>
            <a:r>
              <a:rPr lang="en-GB" dirty="0">
                <a:solidFill>
                  <a:schemeClr val="dk1"/>
                </a:solidFill>
                <a:highlight>
                  <a:schemeClr val="lt1"/>
                </a:highlight>
              </a:rPr>
              <a:t>Explain that eating too much saturated fat can increase the amount of </a:t>
            </a:r>
            <a:r>
              <a:rPr lang="en-GB" b="1" dirty="0">
                <a:solidFill>
                  <a:schemeClr val="dk1"/>
                </a:solidFill>
                <a:highlight>
                  <a:schemeClr val="lt1"/>
                </a:highlight>
              </a:rPr>
              <a:t>bad cholesterol </a:t>
            </a:r>
            <a:r>
              <a:rPr lang="en-GB" dirty="0">
                <a:solidFill>
                  <a:schemeClr val="dk1"/>
                </a:solidFill>
              </a:rPr>
              <a:t>(called low density lipoprotein or LDL) in our blood</a:t>
            </a:r>
            <a:r>
              <a:rPr lang="en-GB" dirty="0">
                <a:solidFill>
                  <a:schemeClr val="dk1"/>
                </a:solidFill>
                <a:highlight>
                  <a:schemeClr val="lt1"/>
                </a:highlight>
              </a:rPr>
              <a:t>. </a:t>
            </a:r>
            <a:endParaRPr dirty="0">
              <a:solidFill>
                <a:schemeClr val="dk1"/>
              </a:solidFill>
            </a:endParaRPr>
          </a:p>
        </p:txBody>
      </p:sp>
      <p:sp>
        <p:nvSpPr>
          <p:cNvPr id="722" name="Google Shape;722;p99"/>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19" name="Google Shape;719;p9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18" name="Google Shape;718;p9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26"/>
        <p:cNvGrpSpPr/>
        <p:nvPr/>
      </p:nvGrpSpPr>
      <p:grpSpPr>
        <a:xfrm>
          <a:off x="0" y="0"/>
          <a:ext cx="0" cy="0"/>
          <a:chOff x="0" y="0"/>
          <a:chExt cx="0" cy="0"/>
        </a:xfrm>
      </p:grpSpPr>
      <p:sp>
        <p:nvSpPr>
          <p:cNvPr id="729" name="Google Shape;729;p10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Poor diet - high cholesterol (2)</a:t>
            </a:r>
            <a:endParaRPr dirty="0"/>
          </a:p>
        </p:txBody>
      </p:sp>
      <p:sp>
        <p:nvSpPr>
          <p:cNvPr id="730" name="Google Shape;730;p10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u="sng" dirty="0">
                <a:solidFill>
                  <a:srgbClr val="0000FF"/>
                </a:solidFill>
                <a:hlinkClick r:id="rId3">
                  <a:extLst>
                    <a:ext uri="{A12FA001-AC4F-418D-AE19-62706E023703}">
                      <ahyp:hlinkClr xmlns:ahyp="http://schemas.microsoft.com/office/drawing/2018/hyperlinkcolor" val="tx"/>
                    </a:ext>
                  </a:extLst>
                </a:hlinkClick>
              </a:rPr>
              <a:t>High cholesterol</a:t>
            </a:r>
            <a:r>
              <a:rPr lang="en-GB" dirty="0">
                <a:solidFill>
                  <a:srgbClr val="0000FF"/>
                </a:solidFill>
              </a:rPr>
              <a:t> </a:t>
            </a:r>
            <a:r>
              <a:rPr lang="en-GB" dirty="0">
                <a:solidFill>
                  <a:schemeClr val="dk1"/>
                </a:solidFill>
              </a:rPr>
              <a:t>can be caused by eating too much saturated fat and not exercising enough. Cholesterol can build up in the arteries, cause blockages and high blood pressure. High cholesterol increases the risk of </a:t>
            </a:r>
            <a:r>
              <a:rPr lang="en-GB" u="sng" dirty="0">
                <a:solidFill>
                  <a:srgbClr val="0000FF"/>
                </a:solidFill>
                <a:hlinkClick r:id="rId4">
                  <a:extLst>
                    <a:ext uri="{A12FA001-AC4F-418D-AE19-62706E023703}">
                      <ahyp:hlinkClr xmlns:ahyp="http://schemas.microsoft.com/office/drawing/2018/hyperlinkcolor" val="tx"/>
                    </a:ext>
                  </a:extLst>
                </a:hlinkClick>
              </a:rPr>
              <a:t>heart disease</a:t>
            </a:r>
            <a:r>
              <a:rPr lang="en-GB" dirty="0">
                <a:solidFill>
                  <a:srgbClr val="0000FF"/>
                </a:solidFill>
              </a:rPr>
              <a:t> </a:t>
            </a:r>
            <a:r>
              <a:rPr lang="en-GB" dirty="0">
                <a:solidFill>
                  <a:schemeClr val="dk1"/>
                </a:solidFill>
              </a:rPr>
              <a:t>or a </a:t>
            </a:r>
            <a:r>
              <a:rPr lang="en-GB" u="sng" dirty="0">
                <a:solidFill>
                  <a:srgbClr val="0000FF"/>
                </a:solidFill>
                <a:hlinkClick r:id="rId5">
                  <a:extLst>
                    <a:ext uri="{A12FA001-AC4F-418D-AE19-62706E023703}">
                      <ahyp:hlinkClr xmlns:ahyp="http://schemas.microsoft.com/office/drawing/2018/hyperlinkcolor" val="tx"/>
                    </a:ext>
                  </a:extLst>
                </a:hlinkClick>
              </a:rPr>
              <a:t>stroke</a:t>
            </a:r>
            <a:r>
              <a:rPr lang="en-GB" dirty="0">
                <a:solidFill>
                  <a:schemeClr val="dk1"/>
                </a:solidFill>
              </a:rPr>
              <a:t>. UK guidelines advise cutting down on all fats and replacing saturated fat with some unsaturated fat. Teach pupils which foods contain: </a:t>
            </a:r>
            <a:endParaRPr dirty="0">
              <a:solidFill>
                <a:schemeClr val="dk1"/>
              </a:solidFill>
            </a:endParaRPr>
          </a:p>
          <a:p>
            <a:pPr marL="457200" lvl="0" indent="-317500" algn="l" rtl="0">
              <a:spcBef>
                <a:spcPts val="1000"/>
              </a:spcBef>
              <a:spcAft>
                <a:spcPts val="0"/>
              </a:spcAft>
              <a:buClr>
                <a:schemeClr val="dk1"/>
              </a:buClr>
              <a:buSzPts val="1400"/>
              <a:buChar char="●"/>
            </a:pPr>
            <a:r>
              <a:rPr lang="en-GB" b="1" dirty="0">
                <a:solidFill>
                  <a:schemeClr val="dk1"/>
                </a:solidFill>
              </a:rPr>
              <a:t>saturated fats </a:t>
            </a:r>
            <a:r>
              <a:rPr lang="en-GB" dirty="0">
                <a:solidFill>
                  <a:schemeClr val="dk1"/>
                </a:solidFill>
              </a:rPr>
              <a:t>- e.g. processed foods, many ready meals, many meat and dairy products, as well as plants products such as palm oil</a:t>
            </a:r>
            <a:endParaRPr dirty="0">
              <a:solidFill>
                <a:schemeClr val="dk1"/>
              </a:solidFill>
            </a:endParaRPr>
          </a:p>
          <a:p>
            <a:pPr marL="457200" lvl="0" indent="-317500" algn="l" rtl="0">
              <a:spcBef>
                <a:spcPts val="0"/>
              </a:spcBef>
              <a:spcAft>
                <a:spcPts val="0"/>
              </a:spcAft>
              <a:buClr>
                <a:schemeClr val="dk1"/>
              </a:buClr>
              <a:buSzPts val="1400"/>
              <a:buChar char="●"/>
            </a:pPr>
            <a:r>
              <a:rPr lang="en-GB" b="1" dirty="0">
                <a:solidFill>
                  <a:schemeClr val="dk1"/>
                </a:solidFill>
              </a:rPr>
              <a:t>unsaturated fats</a:t>
            </a:r>
            <a:r>
              <a:rPr lang="en-GB" dirty="0">
                <a:solidFill>
                  <a:schemeClr val="dk1"/>
                </a:solidFill>
              </a:rPr>
              <a:t> - e.g. oily fish, most plant oils, nuts such as peanuts, brazil nuts and almonds</a:t>
            </a:r>
            <a:endParaRPr dirty="0">
              <a:solidFill>
                <a:schemeClr val="dk1"/>
              </a:solidFill>
            </a:endParaRPr>
          </a:p>
        </p:txBody>
      </p:sp>
      <p:sp>
        <p:nvSpPr>
          <p:cNvPr id="731" name="Google Shape;731;p100"/>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28" name="Google Shape;728;p10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27" name="Google Shape;727;p10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35"/>
        <p:cNvGrpSpPr/>
        <p:nvPr/>
      </p:nvGrpSpPr>
      <p:grpSpPr>
        <a:xfrm>
          <a:off x="0" y="0"/>
          <a:ext cx="0" cy="0"/>
          <a:chOff x="0" y="0"/>
          <a:chExt cx="0" cy="0"/>
        </a:xfrm>
      </p:grpSpPr>
      <p:sp>
        <p:nvSpPr>
          <p:cNvPr id="738" name="Google Shape;738;p10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Poor diet - obesity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739" name="Google Shape;739;p10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None/>
            </a:pPr>
            <a:r>
              <a:rPr lang="en-GB" dirty="0"/>
              <a:t>Explain that </a:t>
            </a:r>
            <a:r>
              <a:rPr lang="en-GB" u="sng" dirty="0">
                <a:solidFill>
                  <a:srgbClr val="0000FF"/>
                </a:solidFill>
                <a:hlinkClick r:id="rId3">
                  <a:extLst>
                    <a:ext uri="{A12FA001-AC4F-418D-AE19-62706E023703}">
                      <ahyp:hlinkClr xmlns:ahyp="http://schemas.microsoft.com/office/drawing/2018/hyperlinkcolor" val="tx"/>
                    </a:ext>
                  </a:extLst>
                </a:hlinkClick>
              </a:rPr>
              <a:t>obesity</a:t>
            </a:r>
            <a:r>
              <a:rPr lang="en-GB" dirty="0">
                <a:solidFill>
                  <a:schemeClr val="dk1"/>
                </a:solidFill>
              </a:rPr>
              <a:t> is the state of being very overweight.</a:t>
            </a:r>
            <a:endParaRPr dirty="0">
              <a:solidFill>
                <a:schemeClr val="dk1"/>
              </a:solidFill>
            </a:endParaRPr>
          </a:p>
          <a:p>
            <a:pPr marL="0" lvl="0" indent="0" algn="l" rtl="0">
              <a:spcBef>
                <a:spcPts val="1200"/>
              </a:spcBef>
              <a:spcAft>
                <a:spcPts val="0"/>
              </a:spcAft>
              <a:buNone/>
            </a:pPr>
            <a:r>
              <a:rPr lang="en-GB" dirty="0">
                <a:solidFill>
                  <a:schemeClr val="dk1"/>
                </a:solidFill>
              </a:rPr>
              <a:t>Obesity can be caused by consuming high amounts of calories, particularly fat and sugars, and not burning off the energy through physical activity.</a:t>
            </a:r>
            <a:endParaRPr dirty="0">
              <a:solidFill>
                <a:schemeClr val="dk1"/>
              </a:solidFill>
            </a:endParaRPr>
          </a:p>
          <a:p>
            <a:pPr marL="0" lvl="0" indent="0" algn="l" rtl="0">
              <a:spcBef>
                <a:spcPts val="1200"/>
              </a:spcBef>
              <a:spcAft>
                <a:spcPts val="0"/>
              </a:spcAft>
              <a:buNone/>
            </a:pPr>
            <a:r>
              <a:rPr lang="en-GB" dirty="0">
                <a:solidFill>
                  <a:schemeClr val="dk1"/>
                </a:solidFill>
              </a:rPr>
              <a:t>Obesity can lead to the development of </a:t>
            </a:r>
            <a:r>
              <a:rPr lang="en-GB" u="sng" dirty="0">
                <a:solidFill>
                  <a:srgbClr val="0000FF"/>
                </a:solidFill>
                <a:hlinkClick r:id="rId4">
                  <a:extLst>
                    <a:ext uri="{A12FA001-AC4F-418D-AE19-62706E023703}">
                      <ahyp:hlinkClr xmlns:ahyp="http://schemas.microsoft.com/office/drawing/2018/hyperlinkcolor" val="tx"/>
                    </a:ext>
                  </a:extLst>
                </a:hlinkClick>
              </a:rPr>
              <a:t>type 2 diabetes</a:t>
            </a:r>
            <a:r>
              <a:rPr lang="en-GB" dirty="0">
                <a:solidFill>
                  <a:schemeClr val="dk1"/>
                </a:solidFill>
              </a:rPr>
              <a:t>, and increases the risk of several cancers, including </a:t>
            </a:r>
            <a:r>
              <a:rPr lang="en-GB" u="sng" dirty="0">
                <a:solidFill>
                  <a:srgbClr val="0000FF"/>
                </a:solidFill>
                <a:hlinkClick r:id="rId5">
                  <a:extLst>
                    <a:ext uri="{A12FA001-AC4F-418D-AE19-62706E023703}">
                      <ahyp:hlinkClr xmlns:ahyp="http://schemas.microsoft.com/office/drawing/2018/hyperlinkcolor" val="tx"/>
                    </a:ext>
                  </a:extLst>
                </a:hlinkClick>
              </a:rPr>
              <a:t>oesophageal adenocarcinoma</a:t>
            </a:r>
            <a:r>
              <a:rPr lang="en-GB" dirty="0">
                <a:solidFill>
                  <a:srgbClr val="0000FF"/>
                </a:solidFill>
              </a:rPr>
              <a:t> </a:t>
            </a:r>
            <a:r>
              <a:rPr lang="en-GB" dirty="0">
                <a:solidFill>
                  <a:schemeClr val="dk1"/>
                </a:solidFill>
              </a:rPr>
              <a:t>(the food pipe), </a:t>
            </a:r>
            <a:r>
              <a:rPr lang="en-GB" u="sng" dirty="0">
                <a:solidFill>
                  <a:srgbClr val="0000FF"/>
                </a:solidFill>
                <a:hlinkClick r:id="rId6">
                  <a:extLst>
                    <a:ext uri="{A12FA001-AC4F-418D-AE19-62706E023703}">
                      <ahyp:hlinkClr xmlns:ahyp="http://schemas.microsoft.com/office/drawing/2018/hyperlinkcolor" val="tx"/>
                    </a:ext>
                  </a:extLst>
                </a:hlinkClick>
              </a:rPr>
              <a:t>liver cancer</a:t>
            </a:r>
            <a:r>
              <a:rPr lang="en-GB" dirty="0"/>
              <a:t>, and </a:t>
            </a:r>
            <a:r>
              <a:rPr lang="en-GB" u="sng" dirty="0">
                <a:solidFill>
                  <a:srgbClr val="0000FF"/>
                </a:solidFill>
                <a:hlinkClick r:id="rId7">
                  <a:extLst>
                    <a:ext uri="{A12FA001-AC4F-418D-AE19-62706E023703}">
                      <ahyp:hlinkClr xmlns:ahyp="http://schemas.microsoft.com/office/drawing/2018/hyperlinkcolor" val="tx"/>
                    </a:ext>
                  </a:extLst>
                </a:hlinkClick>
              </a:rPr>
              <a:t>kidney cancer</a:t>
            </a:r>
            <a:r>
              <a:rPr lang="en-GB" dirty="0">
                <a:solidFill>
                  <a:schemeClr val="dk1"/>
                </a:solidFill>
              </a:rPr>
              <a:t>.</a:t>
            </a:r>
            <a:endParaRPr strike="sngStrike" dirty="0">
              <a:solidFill>
                <a:schemeClr val="dk1"/>
              </a:solidFill>
            </a:endParaRPr>
          </a:p>
          <a:p>
            <a:pPr marL="0" lvl="0" indent="0" algn="l" rtl="0">
              <a:spcBef>
                <a:spcPts val="1200"/>
              </a:spcBef>
              <a:spcAft>
                <a:spcPts val="0"/>
              </a:spcAft>
              <a:buNone/>
            </a:pPr>
            <a:endParaRPr strike="sngStrike" dirty="0">
              <a:solidFill>
                <a:schemeClr val="dk1"/>
              </a:solidFill>
            </a:endParaRPr>
          </a:p>
        </p:txBody>
      </p:sp>
      <p:sp>
        <p:nvSpPr>
          <p:cNvPr id="740" name="Google Shape;740;p101"/>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37" name="Google Shape;737;p10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36" name="Google Shape;736;p10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44"/>
        <p:cNvGrpSpPr/>
        <p:nvPr/>
      </p:nvGrpSpPr>
      <p:grpSpPr>
        <a:xfrm>
          <a:off x="0" y="0"/>
          <a:ext cx="0" cy="0"/>
          <a:chOff x="0" y="0"/>
          <a:chExt cx="0" cy="0"/>
        </a:xfrm>
      </p:grpSpPr>
      <p:sp>
        <p:nvSpPr>
          <p:cNvPr id="747" name="Google Shape;747;p10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Poor diet - tooth decay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748" name="Google Shape;748;p10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None/>
            </a:pPr>
            <a:r>
              <a:rPr lang="en-GB" dirty="0"/>
              <a:t>Explain that </a:t>
            </a:r>
            <a:r>
              <a:rPr lang="en-GB" u="sng" dirty="0">
                <a:solidFill>
                  <a:srgbClr val="0000FF"/>
                </a:solidFill>
                <a:hlinkClick r:id="rId3">
                  <a:extLst>
                    <a:ext uri="{A12FA001-AC4F-418D-AE19-62706E023703}">
                      <ahyp:hlinkClr xmlns:ahyp="http://schemas.microsoft.com/office/drawing/2018/hyperlinkcolor" val="tx"/>
                    </a:ext>
                  </a:extLst>
                </a:hlinkClick>
              </a:rPr>
              <a:t>tooth decay</a:t>
            </a:r>
            <a:r>
              <a:rPr lang="en-GB" dirty="0">
                <a:solidFill>
                  <a:srgbClr val="0000FF"/>
                </a:solidFill>
              </a:rPr>
              <a:t> </a:t>
            </a:r>
            <a:r>
              <a:rPr lang="en-GB" dirty="0">
                <a:solidFill>
                  <a:schemeClr val="dk1"/>
                </a:solidFill>
              </a:rPr>
              <a:t>is damage to teeth caused by dental plaque turning sugars into acid.</a:t>
            </a:r>
            <a:endParaRPr dirty="0">
              <a:solidFill>
                <a:schemeClr val="dk1"/>
              </a:solidFill>
            </a:endParaRPr>
          </a:p>
          <a:p>
            <a:pPr marL="0" lvl="0" indent="0" algn="l" rtl="0">
              <a:spcBef>
                <a:spcPts val="1200"/>
              </a:spcBef>
              <a:spcAft>
                <a:spcPts val="0"/>
              </a:spcAft>
              <a:buNone/>
            </a:pPr>
            <a:r>
              <a:rPr lang="en-GB" dirty="0">
                <a:solidFill>
                  <a:schemeClr val="dk1"/>
                </a:solidFill>
              </a:rPr>
              <a:t>If plaque is allowed to build up, it can lead to problems, such as holes in the teeth and gum disease.</a:t>
            </a:r>
            <a:endParaRPr dirty="0">
              <a:solidFill>
                <a:schemeClr val="dk1"/>
              </a:solidFill>
            </a:endParaRPr>
          </a:p>
          <a:p>
            <a:pPr marL="0" lvl="0" indent="0" algn="l" rtl="0">
              <a:spcBef>
                <a:spcPts val="1200"/>
              </a:spcBef>
              <a:spcAft>
                <a:spcPts val="0"/>
              </a:spcAft>
              <a:buNone/>
            </a:pPr>
            <a:r>
              <a:rPr lang="en-GB" dirty="0">
                <a:solidFill>
                  <a:schemeClr val="dk1"/>
                </a:solidFill>
              </a:rPr>
              <a:t>Dental abscesses, which are collections of pus at the end of the teeth or in the gums, may develop.</a:t>
            </a:r>
            <a:endParaRPr dirty="0">
              <a:solidFill>
                <a:schemeClr val="dk1"/>
              </a:solidFill>
            </a:endParaRPr>
          </a:p>
          <a:p>
            <a:pPr marL="0" lvl="0" indent="0" algn="l" rtl="0">
              <a:spcBef>
                <a:spcPts val="1200"/>
              </a:spcBef>
              <a:spcAft>
                <a:spcPts val="0"/>
              </a:spcAft>
              <a:buNone/>
            </a:pPr>
            <a:r>
              <a:rPr lang="en-GB" dirty="0">
                <a:solidFill>
                  <a:schemeClr val="dk1"/>
                </a:solidFill>
              </a:rPr>
              <a:t>Teach that a high level of </a:t>
            </a:r>
            <a:r>
              <a:rPr lang="en-GB" dirty="0">
                <a:solidFill>
                  <a:schemeClr val="dk1"/>
                </a:solidFill>
                <a:highlight>
                  <a:schemeClr val="lt1"/>
                </a:highlight>
              </a:rPr>
              <a:t>sugar from food and drink is </a:t>
            </a:r>
            <a:r>
              <a:rPr lang="en-GB" dirty="0">
                <a:solidFill>
                  <a:schemeClr val="dk1"/>
                </a:solidFill>
              </a:rPr>
              <a:t>the main cause of tooth decay</a:t>
            </a:r>
            <a:r>
              <a:rPr lang="en-GB" dirty="0">
                <a:solidFill>
                  <a:schemeClr val="dk1"/>
                </a:solidFill>
                <a:highlight>
                  <a:schemeClr val="lt1"/>
                </a:highlight>
              </a:rPr>
              <a:t>.</a:t>
            </a:r>
            <a:endParaRPr dirty="0">
              <a:solidFill>
                <a:schemeClr val="dk1"/>
              </a:solidFill>
              <a:highlight>
                <a:schemeClr val="lt1"/>
              </a:highlight>
            </a:endParaRPr>
          </a:p>
          <a:p>
            <a:pPr marL="0" lvl="0" indent="0" algn="l" rtl="0">
              <a:spcBef>
                <a:spcPts val="1000"/>
              </a:spcBef>
              <a:spcAft>
                <a:spcPts val="0"/>
              </a:spcAft>
              <a:buNone/>
            </a:pPr>
            <a:r>
              <a:rPr lang="en-GB" dirty="0">
                <a:solidFill>
                  <a:schemeClr val="dk1"/>
                </a:solidFill>
                <a:highlight>
                  <a:schemeClr val="lt1"/>
                </a:highlight>
              </a:rPr>
              <a:t>See the related module on </a:t>
            </a:r>
            <a:r>
              <a:rPr lang="en-GB" b="1" dirty="0">
                <a:solidFill>
                  <a:schemeClr val="dk1"/>
                </a:solidFill>
                <a:highlight>
                  <a:schemeClr val="lt1"/>
                </a:highlight>
              </a:rPr>
              <a:t>health and prevention</a:t>
            </a:r>
            <a:r>
              <a:rPr lang="en-GB" dirty="0">
                <a:solidFill>
                  <a:schemeClr val="dk1"/>
                </a:solidFill>
                <a:highlight>
                  <a:schemeClr val="lt1"/>
                </a:highlight>
              </a:rPr>
              <a:t> for guidance on good dental hygiene. </a:t>
            </a:r>
            <a:endParaRPr dirty="0">
              <a:solidFill>
                <a:schemeClr val="dk1"/>
              </a:solidFill>
              <a:highlight>
                <a:schemeClr val="lt1"/>
              </a:highlight>
            </a:endParaRPr>
          </a:p>
        </p:txBody>
      </p:sp>
      <p:sp>
        <p:nvSpPr>
          <p:cNvPr id="749" name="Google Shape;749;p102"/>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46" name="Google Shape;746;p10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45" name="Google Shape;745;p10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53"/>
        <p:cNvGrpSpPr/>
        <p:nvPr/>
      </p:nvGrpSpPr>
      <p:grpSpPr>
        <a:xfrm>
          <a:off x="0" y="0"/>
          <a:ext cx="0" cy="0"/>
          <a:chOff x="0" y="0"/>
          <a:chExt cx="0" cy="0"/>
        </a:xfrm>
      </p:grpSpPr>
      <p:sp>
        <p:nvSpPr>
          <p:cNvPr id="756" name="Google Shape;756;p10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Poor diet - bowel cancer (1)</a:t>
            </a:r>
            <a:endParaRPr dirty="0"/>
          </a:p>
        </p:txBody>
      </p:sp>
      <p:sp>
        <p:nvSpPr>
          <p:cNvPr id="757" name="Google Shape;757;p10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GB" dirty="0">
                <a:solidFill>
                  <a:schemeClr val="dk1"/>
                </a:solidFill>
              </a:rPr>
              <a:t>Explain that the bowel is part of our digestive system and is divided into two parts: the small bowel and the large bowel.</a:t>
            </a:r>
            <a:endParaRPr dirty="0">
              <a:solidFill>
                <a:schemeClr val="dk1"/>
              </a:solidFill>
            </a:endParaRPr>
          </a:p>
          <a:p>
            <a:pPr marL="0" lvl="0" indent="0" algn="l" rtl="0">
              <a:spcBef>
                <a:spcPts val="1200"/>
              </a:spcBef>
              <a:spcAft>
                <a:spcPts val="0"/>
              </a:spcAft>
              <a:buNone/>
            </a:pPr>
            <a:r>
              <a:rPr lang="en-GB" dirty="0">
                <a:solidFill>
                  <a:schemeClr val="dk1"/>
                </a:solidFill>
              </a:rPr>
              <a:t>Explain that </a:t>
            </a:r>
            <a:r>
              <a:rPr lang="en-GB" u="sng" dirty="0">
                <a:solidFill>
                  <a:srgbClr val="0000FF"/>
                </a:solidFill>
                <a:hlinkClick r:id="rId3">
                  <a:extLst>
                    <a:ext uri="{A12FA001-AC4F-418D-AE19-62706E023703}">
                      <ahyp:hlinkClr xmlns:ahyp="http://schemas.microsoft.com/office/drawing/2018/hyperlinkcolor" val="tx"/>
                    </a:ext>
                  </a:extLst>
                </a:hlinkClick>
              </a:rPr>
              <a:t>bowel cancer</a:t>
            </a:r>
            <a:r>
              <a:rPr lang="en-GB" dirty="0">
                <a:solidFill>
                  <a:srgbClr val="0000FF"/>
                </a:solidFill>
              </a:rPr>
              <a:t> </a:t>
            </a:r>
            <a:r>
              <a:rPr lang="en-GB" dirty="0">
                <a:solidFill>
                  <a:schemeClr val="dk1"/>
                </a:solidFill>
              </a:rPr>
              <a:t>starts when cells in the bowel lining are damaged and then grow uncontrollably, forming a tumour. </a:t>
            </a:r>
            <a:endParaRPr dirty="0">
              <a:solidFill>
                <a:schemeClr val="dk1"/>
              </a:solidFill>
            </a:endParaRPr>
          </a:p>
          <a:p>
            <a:pPr marL="0" lvl="0" indent="0" algn="l" rtl="0">
              <a:spcBef>
                <a:spcPts val="1200"/>
              </a:spcBef>
              <a:spcAft>
                <a:spcPts val="0"/>
              </a:spcAft>
              <a:buNone/>
            </a:pPr>
            <a:r>
              <a:rPr lang="en-GB" dirty="0">
                <a:solidFill>
                  <a:schemeClr val="dk1"/>
                </a:solidFill>
              </a:rPr>
              <a:t>Nearly all bowel cancers are found in the large bowel, which is made up of the colon and the rectum.</a:t>
            </a:r>
            <a:endParaRPr dirty="0">
              <a:solidFill>
                <a:schemeClr val="dk1"/>
              </a:solidFill>
            </a:endParaRPr>
          </a:p>
          <a:p>
            <a:pPr marL="0" lvl="0" indent="0" algn="l" rtl="0">
              <a:spcBef>
                <a:spcPts val="1200"/>
              </a:spcBef>
              <a:spcAft>
                <a:spcPts val="0"/>
              </a:spcAft>
              <a:buNone/>
            </a:pPr>
            <a:endParaRPr strike="sngStrike" dirty="0">
              <a:solidFill>
                <a:schemeClr val="dk1"/>
              </a:solidFill>
            </a:endParaRPr>
          </a:p>
        </p:txBody>
      </p:sp>
      <p:sp>
        <p:nvSpPr>
          <p:cNvPr id="758" name="Google Shape;758;p103"/>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55" name="Google Shape;755;p10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54" name="Google Shape;754;p10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9006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Healthy eating support at </a:t>
            </a:r>
            <a:r>
              <a:rPr lang="en-GB" dirty="0">
                <a:solidFill>
                  <a:srgbClr val="8A2529"/>
                </a:solidFill>
              </a:rPr>
              <a:t>[school name]</a:t>
            </a:r>
            <a:r>
              <a:rPr lang="en-GB" dirty="0">
                <a:solidFill>
                  <a:srgbClr val="FF0000"/>
                </a:solidFill>
              </a:rPr>
              <a:t>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2200" b="1" dirty="0">
                <a:solidFill>
                  <a:srgbClr val="000000"/>
                </a:solidFill>
              </a:rPr>
              <a:t>Our leads</a:t>
            </a:r>
            <a:r>
              <a:rPr lang="en-GB" sz="2200" b="1" dirty="0">
                <a:solidFill>
                  <a:srgbClr val="434343"/>
                </a:solidFill>
              </a:rPr>
              <a:t> </a:t>
            </a:r>
            <a:endParaRPr sz="2200" b="1" dirty="0">
              <a:solidFill>
                <a:srgbClr val="434343"/>
              </a:solidFill>
            </a:endParaRPr>
          </a:p>
          <a:p>
            <a:pPr marL="0" lvl="0" indent="0" algn="l" rtl="0">
              <a:lnSpc>
                <a:spcPct val="115000"/>
              </a:lnSpc>
              <a:spcBef>
                <a:spcPts val="0"/>
              </a:spcBef>
              <a:spcAft>
                <a:spcPts val="0"/>
              </a:spcAft>
              <a:buSzPts val="1400"/>
              <a:buNone/>
            </a:pPr>
            <a:r>
              <a:rPr lang="en-GB" sz="1800" dirty="0">
                <a:solidFill>
                  <a:srgbClr val="8A2529"/>
                </a:solidFill>
              </a:rPr>
              <a:t>[Names, contact details - e.g. PSHE lead]</a:t>
            </a:r>
            <a:endParaRPr sz="1800" dirty="0">
              <a:solidFill>
                <a:srgbClr val="8A2529"/>
              </a:solidFill>
            </a:endParaRPr>
          </a:p>
          <a:p>
            <a:pPr marL="0" lvl="0" indent="0" algn="l" rtl="0">
              <a:lnSpc>
                <a:spcPct val="115000"/>
              </a:lnSpc>
              <a:spcBef>
                <a:spcPts val="1000"/>
              </a:spcBef>
              <a:spcAft>
                <a:spcPts val="0"/>
              </a:spcAft>
              <a:buSzPts val="1400"/>
              <a:buNone/>
            </a:pPr>
            <a:r>
              <a:rPr lang="en-GB" sz="2200" b="1" dirty="0">
                <a:solidFill>
                  <a:srgbClr val="000000"/>
                </a:solidFill>
              </a:rPr>
              <a:t>Our policies</a:t>
            </a:r>
            <a:endParaRPr sz="2200" b="1" dirty="0">
              <a:solidFill>
                <a:srgbClr val="000000"/>
              </a:solidFill>
            </a:endParaRPr>
          </a:p>
          <a:p>
            <a:pPr marL="0" lvl="0" indent="0" algn="l" rtl="0">
              <a:lnSpc>
                <a:spcPct val="115000"/>
              </a:lnSpc>
              <a:spcBef>
                <a:spcPts val="0"/>
              </a:spcBef>
              <a:spcAft>
                <a:spcPts val="0"/>
              </a:spcAft>
              <a:buSzPts val="1400"/>
              <a:buNone/>
            </a:pPr>
            <a:r>
              <a:rPr lang="en-GB" sz="1800" dirty="0">
                <a:solidFill>
                  <a:srgbClr val="8A2529"/>
                </a:solidFill>
              </a:rPr>
              <a:t>[Add details - e.g. school policy on PSHE, training opportunities, and healthy eating]</a:t>
            </a:r>
            <a:endParaRPr sz="1800" dirty="0">
              <a:solidFill>
                <a:srgbClr val="8A2529"/>
              </a:solidFill>
            </a:endParaRPr>
          </a:p>
          <a:p>
            <a:pPr marL="0" lvl="0" indent="0" algn="l" rtl="0">
              <a:lnSpc>
                <a:spcPct val="115000"/>
              </a:lnSpc>
              <a:spcBef>
                <a:spcPts val="1600"/>
              </a:spcBef>
              <a:spcAft>
                <a:spcPts val="0"/>
              </a:spcAft>
              <a:buSzPts val="1400"/>
              <a:buNone/>
            </a:pPr>
            <a:r>
              <a:rPr lang="en-GB" sz="2200" b="1" dirty="0">
                <a:solidFill>
                  <a:srgbClr val="000000"/>
                </a:solidFill>
              </a:rPr>
              <a:t>Specialist support</a:t>
            </a:r>
            <a:br>
              <a:rPr lang="en-GB" sz="2200" b="1" dirty="0">
                <a:solidFill>
                  <a:srgbClr val="434343"/>
                </a:solidFill>
              </a:rPr>
            </a:br>
            <a:r>
              <a:rPr lang="en-GB" sz="1800" dirty="0">
                <a:solidFill>
                  <a:srgbClr val="8A2529"/>
                </a:solidFill>
              </a:rPr>
              <a:t>[Add details - e.g. providers school already works with]</a:t>
            </a:r>
            <a:endParaRPr sz="1800" dirty="0">
              <a:solidFill>
                <a:srgbClr val="8A2529"/>
              </a:solidFill>
            </a:endParaRPr>
          </a:p>
          <a:p>
            <a:pPr marL="0" lvl="0" indent="0" algn="l" rtl="0">
              <a:lnSpc>
                <a:spcPct val="115000"/>
              </a:lnSpc>
              <a:spcBef>
                <a:spcPts val="1600"/>
              </a:spcBef>
              <a:spcAft>
                <a:spcPts val="0"/>
              </a:spcAft>
              <a:buClr>
                <a:schemeClr val="dk1"/>
              </a:buClr>
              <a:buSzPts val="1100"/>
              <a:buFont typeface="Arial"/>
              <a:buNone/>
            </a:pPr>
            <a:r>
              <a:rPr lang="en-GB" sz="2200" b="1" dirty="0">
                <a:solidFill>
                  <a:srgbClr val="000000"/>
                </a:solidFill>
              </a:rPr>
              <a:t>Other information </a:t>
            </a:r>
            <a:endParaRPr sz="2200" b="1" dirty="0">
              <a:solidFill>
                <a:srgbClr val="000000"/>
              </a:solidFill>
            </a:endParaRPr>
          </a:p>
          <a:p>
            <a:pPr marL="0" lvl="0" indent="0" algn="l" rtl="0">
              <a:lnSpc>
                <a:spcPct val="115000"/>
              </a:lnSpc>
              <a:spcBef>
                <a:spcPts val="0"/>
              </a:spcBef>
              <a:spcAft>
                <a:spcPts val="0"/>
              </a:spcAft>
              <a:buSzPts val="1400"/>
              <a:buNone/>
            </a:pPr>
            <a:r>
              <a:rPr lang="en-GB" sz="1800" dirty="0">
                <a:solidFill>
                  <a:srgbClr val="8A2529"/>
                </a:solidFill>
              </a:rPr>
              <a:t>[Add resources]</a:t>
            </a:r>
            <a:br>
              <a:rPr lang="en-GB" sz="1800" dirty="0">
                <a:solidFill>
                  <a:srgbClr val="434343"/>
                </a:solidFill>
              </a:rPr>
            </a:b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62"/>
        <p:cNvGrpSpPr/>
        <p:nvPr/>
      </p:nvGrpSpPr>
      <p:grpSpPr>
        <a:xfrm>
          <a:off x="0" y="0"/>
          <a:ext cx="0" cy="0"/>
          <a:chOff x="0" y="0"/>
          <a:chExt cx="0" cy="0"/>
        </a:xfrm>
      </p:grpSpPr>
      <p:sp>
        <p:nvSpPr>
          <p:cNvPr id="765" name="Google Shape;765;p10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Poor diet - bowel cancer (2)</a:t>
            </a:r>
            <a:endParaRPr dirty="0"/>
          </a:p>
        </p:txBody>
      </p:sp>
      <p:sp>
        <p:nvSpPr>
          <p:cNvPr id="766" name="Google Shape;766;p10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GB" dirty="0">
                <a:solidFill>
                  <a:schemeClr val="dk1"/>
                </a:solidFill>
              </a:rPr>
              <a:t>Diets that are poor in fibre, wholegrain or any diet high in some substances (haem iron and nitrates and nitrites) can increase the risk of bowel cancer.</a:t>
            </a:r>
            <a:endParaRPr dirty="0">
              <a:solidFill>
                <a:schemeClr val="dk1"/>
              </a:solidFill>
            </a:endParaRPr>
          </a:p>
          <a:p>
            <a:pPr marL="0" lvl="0" indent="0" algn="l" rtl="0">
              <a:spcBef>
                <a:spcPts val="1200"/>
              </a:spcBef>
              <a:spcAft>
                <a:spcPts val="0"/>
              </a:spcAft>
              <a:buClr>
                <a:schemeClr val="dk1"/>
              </a:buClr>
              <a:buSzPts val="1100"/>
              <a:buFont typeface="Arial"/>
              <a:buNone/>
            </a:pPr>
            <a:r>
              <a:rPr lang="en-GB" dirty="0">
                <a:solidFill>
                  <a:schemeClr val="dk1"/>
                </a:solidFill>
              </a:rPr>
              <a:t>Red meat (e.g. pork, lamb or beef) has nutritional value (e.g. it is high in protein) but also has haem iron.</a:t>
            </a:r>
            <a:endParaRPr dirty="0">
              <a:solidFill>
                <a:schemeClr val="dk1"/>
              </a:solidFill>
            </a:endParaRPr>
          </a:p>
          <a:p>
            <a:pPr marL="0" lvl="0" indent="0" algn="l" rtl="0">
              <a:spcBef>
                <a:spcPts val="1200"/>
              </a:spcBef>
              <a:spcAft>
                <a:spcPts val="0"/>
              </a:spcAft>
              <a:buClr>
                <a:schemeClr val="dk1"/>
              </a:buClr>
              <a:buSzPts val="1100"/>
              <a:buFont typeface="Arial"/>
              <a:buNone/>
            </a:pPr>
            <a:r>
              <a:rPr lang="en-GB" dirty="0">
                <a:solidFill>
                  <a:schemeClr val="dk1"/>
                </a:solidFill>
              </a:rPr>
              <a:t>Processed meat (e.g. salami, sausages or bacon) can also contain nitrates and nitrites.</a:t>
            </a:r>
            <a:endParaRPr strike="sngStrike" dirty="0">
              <a:solidFill>
                <a:schemeClr val="dk1"/>
              </a:solidFill>
            </a:endParaRPr>
          </a:p>
          <a:p>
            <a:pPr marL="0" lvl="0" indent="0" algn="l" rtl="0">
              <a:spcBef>
                <a:spcPts val="1200"/>
              </a:spcBef>
              <a:spcAft>
                <a:spcPts val="0"/>
              </a:spcAft>
              <a:buNone/>
            </a:pPr>
            <a:endParaRPr dirty="0">
              <a:solidFill>
                <a:schemeClr val="dk1"/>
              </a:solidFill>
            </a:endParaRPr>
          </a:p>
        </p:txBody>
      </p:sp>
      <p:sp>
        <p:nvSpPr>
          <p:cNvPr id="767" name="Google Shape;767;p104"/>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to maintain healthy eating and the links between a poor diet and health risks, including tooth decay and cancer.</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64" name="Google Shape;764;p10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63" name="Google Shape;763;p10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71"/>
        <p:cNvGrpSpPr/>
        <p:nvPr/>
      </p:nvGrpSpPr>
      <p:grpSpPr>
        <a:xfrm>
          <a:off x="0" y="0"/>
          <a:ext cx="0" cy="0"/>
          <a:chOff x="0" y="0"/>
          <a:chExt cx="0" cy="0"/>
        </a:xfrm>
      </p:grpSpPr>
      <p:sp>
        <p:nvSpPr>
          <p:cNvPr id="772" name="Google Shape;772;p105"/>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Examples of good practice</a:t>
            </a:r>
            <a:endParaRPr dirty="0">
              <a:solidFill>
                <a:srgbClr val="FFFFFF"/>
              </a:solidFill>
            </a:endParaRPr>
          </a:p>
        </p:txBody>
      </p:sp>
      <p:sp>
        <p:nvSpPr>
          <p:cNvPr id="773" name="Google Shape;773;p10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77"/>
        <p:cNvGrpSpPr/>
        <p:nvPr/>
      </p:nvGrpSpPr>
      <p:grpSpPr>
        <a:xfrm>
          <a:off x="0" y="0"/>
          <a:ext cx="0" cy="0"/>
          <a:chOff x="0" y="0"/>
          <a:chExt cx="0" cy="0"/>
        </a:xfrm>
      </p:grpSpPr>
      <p:sp>
        <p:nvSpPr>
          <p:cNvPr id="778" name="Google Shape;778;p106"/>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779" name="Google Shape;779;p106"/>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t>The following are just some of the approaches you might consider when preparing to teach about </a:t>
            </a:r>
            <a:r>
              <a:rPr lang="en-GB" b="1" dirty="0"/>
              <a:t>healthy eating</a:t>
            </a:r>
            <a:r>
              <a:rPr lang="en-GB" dirty="0"/>
              <a:t>. </a:t>
            </a:r>
            <a:endParaRPr dirty="0"/>
          </a:p>
          <a:p>
            <a:pPr marL="0" marR="0" lvl="0" indent="0" algn="l" rtl="0">
              <a:lnSpc>
                <a:spcPct val="115000"/>
              </a:lnSpc>
              <a:spcBef>
                <a:spcPts val="1000"/>
              </a:spcBef>
              <a:spcAft>
                <a:spcPts val="0"/>
              </a:spcAft>
              <a:buSzPts val="1400"/>
              <a:buNone/>
            </a:pPr>
            <a:r>
              <a:rPr lang="en-GB" dirty="0"/>
              <a:t>You will need to adapt these approaches to ensure they are age appropriate and developmentally appropriate for your pupils.</a:t>
            </a:r>
            <a:endParaRPr dirty="0"/>
          </a:p>
          <a:p>
            <a:pPr marL="0" lvl="0" indent="0" algn="l" rtl="0">
              <a:spcBef>
                <a:spcPts val="1000"/>
              </a:spcBef>
              <a:spcAft>
                <a:spcPts val="0"/>
              </a:spcAft>
              <a:buClr>
                <a:schemeClr val="dk1"/>
              </a:buClr>
              <a:buSzPts val="1100"/>
              <a:buFont typeface="Arial"/>
              <a:buNone/>
            </a:pPr>
            <a:r>
              <a:rPr lang="en-GB" dirty="0">
                <a:solidFill>
                  <a:schemeClr val="dk1"/>
                </a:solidFill>
              </a:rPr>
              <a:t>A requirement for primary schools is to teach about the principles of planning and preparing a range of healthy meals.</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In order to provide practical life skills about preparing meals, consider teaching this topic as part of the food lessons curriculum. </a:t>
            </a:r>
            <a:endParaRPr dirty="0"/>
          </a:p>
          <a:p>
            <a:pPr marL="0" lvl="0" indent="0" algn="l" rtl="0">
              <a:spcBef>
                <a:spcPts val="0"/>
              </a:spcBef>
              <a:spcAft>
                <a:spcPts val="0"/>
              </a:spcAft>
              <a:buClr>
                <a:schemeClr val="dk1"/>
              </a:buClr>
              <a:buSzPts val="1400"/>
              <a:buFont typeface="Arial"/>
              <a:buNone/>
            </a:pPr>
            <a:endParaRPr sz="1400" dirty="0">
              <a:solidFill>
                <a:schemeClr val="dk1"/>
              </a:solidFill>
            </a:endParaRPr>
          </a:p>
          <a:p>
            <a:pPr marL="0" marR="0" lvl="0" indent="0" algn="l" rtl="0">
              <a:lnSpc>
                <a:spcPct val="115000"/>
              </a:lnSpc>
              <a:spcBef>
                <a:spcPts val="1600"/>
              </a:spcBef>
              <a:spcAft>
                <a:spcPts val="0"/>
              </a:spcAft>
              <a:buSzPts val="1400"/>
              <a:buNone/>
            </a:pPr>
            <a:endParaRPr dirty="0"/>
          </a:p>
          <a:p>
            <a:pPr marL="0" marR="0" lvl="0" indent="0" algn="l" rtl="0">
              <a:lnSpc>
                <a:spcPct val="115000"/>
              </a:lnSpc>
              <a:spcBef>
                <a:spcPts val="1600"/>
              </a:spcBef>
              <a:spcAft>
                <a:spcPts val="0"/>
              </a:spcAft>
              <a:buSzPts val="1400"/>
              <a:buNone/>
            </a:pPr>
            <a:endParaRPr dirty="0"/>
          </a:p>
          <a:p>
            <a:pPr marL="457200" lvl="0" indent="0" algn="l" rtl="0">
              <a:lnSpc>
                <a:spcPct val="115000"/>
              </a:lnSpc>
              <a:spcBef>
                <a:spcPts val="1600"/>
              </a:spcBef>
              <a:spcAft>
                <a:spcPts val="1600"/>
              </a:spcAft>
              <a:buSzPts val="1400"/>
              <a:buNone/>
            </a:pPr>
            <a:endParaRPr sz="1800" dirty="0"/>
          </a:p>
        </p:txBody>
      </p:sp>
      <p:sp>
        <p:nvSpPr>
          <p:cNvPr id="780" name="Google Shape;780;p106"/>
          <p:cNvSpPr txBox="1">
            <a:spLocks noGrp="1"/>
          </p:cNvSpPr>
          <p:nvPr>
            <p:ph type="sldNum" idx="12"/>
          </p:nvPr>
        </p:nvSpPr>
        <p:spPr>
          <a:xfrm>
            <a:off x="8778600" y="4826028"/>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82</a:t>
            </a:fld>
            <a:endParaRPr dirty="0"/>
          </a:p>
        </p:txBody>
      </p:sp>
      <p:sp>
        <p:nvSpPr>
          <p:cNvPr id="781" name="Google Shape;781;p10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85"/>
        <p:cNvGrpSpPr/>
        <p:nvPr/>
      </p:nvGrpSpPr>
      <p:grpSpPr>
        <a:xfrm>
          <a:off x="0" y="0"/>
          <a:ext cx="0" cy="0"/>
          <a:chOff x="0" y="0"/>
          <a:chExt cx="0" cy="0"/>
        </a:xfrm>
      </p:grpSpPr>
      <p:sp>
        <p:nvSpPr>
          <p:cNvPr id="786" name="Google Shape;786;p10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787" name="Google Shape;787;p107"/>
          <p:cNvSpPr txBox="1">
            <a:spLocks noGrp="1"/>
          </p:cNvSpPr>
          <p:nvPr>
            <p:ph type="body" idx="1"/>
          </p:nvPr>
        </p:nvSpPr>
        <p:spPr>
          <a:xfrm>
            <a:off x="270000" y="914400"/>
            <a:ext cx="7832704"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dk1"/>
                </a:solidFill>
              </a:rPr>
              <a:t>Be aware that:</a:t>
            </a:r>
            <a:endParaRPr sz="1800" dirty="0">
              <a:solidFill>
                <a:schemeClr val="dk1"/>
              </a:solidFill>
            </a:endParaRPr>
          </a:p>
          <a:p>
            <a:pPr marL="457200" lvl="0" indent="-342900" algn="l" rtl="0">
              <a:spcBef>
                <a:spcPts val="1000"/>
              </a:spcBef>
              <a:spcAft>
                <a:spcPts val="0"/>
              </a:spcAft>
              <a:buClr>
                <a:schemeClr val="accent1"/>
              </a:buClr>
              <a:buSzPts val="1800"/>
              <a:buChar char="●"/>
            </a:pPr>
            <a:r>
              <a:rPr lang="en-GB" sz="1800" dirty="0">
                <a:solidFill>
                  <a:schemeClr val="dk1"/>
                </a:solidFill>
              </a:rPr>
              <a:t>many pupils will have limited control over their diet outside of school - inform parents and legal guardians about what is being taught through parental consultation, newsletters and homework assignments</a:t>
            </a:r>
            <a:endParaRPr sz="1800" dirty="0">
              <a:solidFill>
                <a:schemeClr val="dk1"/>
              </a:solidFill>
            </a:endParaRPr>
          </a:p>
          <a:p>
            <a:pPr marL="457200" lvl="0" indent="-342900" algn="l" rtl="0">
              <a:spcBef>
                <a:spcPts val="0"/>
              </a:spcBef>
              <a:spcAft>
                <a:spcPts val="0"/>
              </a:spcAft>
              <a:buClr>
                <a:schemeClr val="accent1"/>
              </a:buClr>
              <a:buSzPts val="1800"/>
              <a:buChar char="●"/>
            </a:pPr>
            <a:r>
              <a:rPr lang="en-GB" sz="1800" dirty="0">
                <a:solidFill>
                  <a:schemeClr val="dk1"/>
                </a:solidFill>
              </a:rPr>
              <a:t>some pupils will be overweight or underweight and some sensitivity will need to be applied when teaching about the effects of an unhealthy diet</a:t>
            </a:r>
            <a:endParaRPr sz="1800" dirty="0">
              <a:solidFill>
                <a:schemeClr val="dk1"/>
              </a:solidFill>
            </a:endParaRPr>
          </a:p>
          <a:p>
            <a:pPr marL="0" lvl="0" indent="0" algn="l" rtl="0">
              <a:spcBef>
                <a:spcPts val="1600"/>
              </a:spcBef>
              <a:spcAft>
                <a:spcPts val="0"/>
              </a:spcAft>
              <a:buNone/>
            </a:pPr>
            <a:r>
              <a:rPr lang="en-GB" sz="1800" dirty="0">
                <a:solidFill>
                  <a:schemeClr val="dk1"/>
                </a:solidFill>
              </a:rPr>
              <a:t>Schools should not ignore concerns about diet or weight if raised by a pupil, but should work in partnership with parents, and seek help from the NHS or local specialist services.</a:t>
            </a:r>
            <a:endParaRPr sz="1800" dirty="0">
              <a:solidFill>
                <a:schemeClr val="dk1"/>
              </a:solidFill>
            </a:endParaRPr>
          </a:p>
          <a:p>
            <a:pPr marL="457200" lvl="0" indent="0" algn="l" rtl="0">
              <a:spcBef>
                <a:spcPts val="0"/>
              </a:spcBef>
              <a:spcAft>
                <a:spcPts val="0"/>
              </a:spcAft>
              <a:buNone/>
            </a:pPr>
            <a:endParaRPr sz="1800" dirty="0">
              <a:solidFill>
                <a:schemeClr val="dk1"/>
              </a:solidFill>
            </a:endParaRPr>
          </a:p>
          <a:p>
            <a:pPr marL="0" lvl="0" indent="0" algn="l" rtl="0">
              <a:spcBef>
                <a:spcPts val="0"/>
              </a:spcBef>
              <a:spcAft>
                <a:spcPts val="1600"/>
              </a:spcAft>
              <a:buClr>
                <a:schemeClr val="dk1"/>
              </a:buClr>
              <a:buSzPts val="1400"/>
              <a:buFont typeface="Arial"/>
              <a:buNone/>
            </a:pPr>
            <a:endParaRPr dirty="0">
              <a:solidFill>
                <a:schemeClr val="dk1"/>
              </a:solidFill>
            </a:endParaRPr>
          </a:p>
        </p:txBody>
      </p:sp>
      <p:sp>
        <p:nvSpPr>
          <p:cNvPr id="788" name="Google Shape;788;p10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789" name="Google Shape;789;p107"/>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75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Healthy eating teaching at </a:t>
            </a:r>
            <a:r>
              <a:rPr lang="en-GB" dirty="0">
                <a:solidFill>
                  <a:srgbClr val="8A2529"/>
                </a:solidFill>
              </a:rPr>
              <a:t>[school name]</a:t>
            </a:r>
            <a:r>
              <a:rPr lang="en-GB" dirty="0">
                <a:solidFill>
                  <a:srgbClr val="FF0000"/>
                </a:solidFill>
              </a:rPr>
              <a:t> </a:t>
            </a:r>
            <a:endParaRPr dirty="0">
              <a:solidFill>
                <a:srgbClr val="FF0000"/>
              </a:solidFill>
              <a:highlight>
                <a:srgbClr val="FFFF00"/>
              </a:highlight>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60" name="Google Shape;160;p33"/>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Ways in which we already teach about </a:t>
            </a:r>
            <a:r>
              <a:rPr lang="en-GB" sz="1800" b="1" dirty="0"/>
              <a:t>healthy eating</a:t>
            </a:r>
            <a:r>
              <a:rPr lang="en-GB" sz="1800" dirty="0"/>
              <a:t> at our school:</a:t>
            </a:r>
            <a:endParaRPr sz="1800" dirty="0"/>
          </a:p>
          <a:p>
            <a:pPr marL="457200" lvl="0" indent="-342900" algn="l" rtl="0">
              <a:lnSpc>
                <a:spcPct val="115000"/>
              </a:lnSpc>
              <a:spcBef>
                <a:spcPts val="160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lnSpc>
                <a:spcPct val="115000"/>
              </a:lnSpc>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lnSpc>
                <a:spcPct val="115000"/>
              </a:lnSpc>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0" lvl="0" indent="0" algn="l" rtl="0">
              <a:lnSpc>
                <a:spcPct val="115000"/>
              </a:lnSpc>
              <a:spcBef>
                <a:spcPts val="1600"/>
              </a:spcBef>
              <a:spcAft>
                <a:spcPts val="0"/>
              </a:spcAft>
              <a:buSzPts val="1400"/>
              <a:buNone/>
            </a:pPr>
            <a:endParaRPr sz="2200" b="1" dirty="0">
              <a:solidFill>
                <a:srgbClr val="434343"/>
              </a:solidFill>
            </a:endParaRPr>
          </a:p>
          <a:p>
            <a:pPr marL="0" lvl="0" indent="0" algn="l" rtl="0">
              <a:lnSpc>
                <a:spcPct val="115000"/>
              </a:lnSpc>
              <a:spcBef>
                <a:spcPts val="1600"/>
              </a:spcBef>
              <a:spcAft>
                <a:spcPts val="0"/>
              </a:spcAft>
              <a:buSzPts val="1400"/>
              <a:buNone/>
            </a:pPr>
            <a:endParaRPr sz="1800" dirty="0">
              <a:solidFill>
                <a:srgbClr val="FF0000"/>
              </a:solidFill>
            </a:endParaRPr>
          </a:p>
          <a:p>
            <a:pPr marL="0" lvl="0" indent="0" algn="l" rtl="0">
              <a:lnSpc>
                <a:spcPct val="115000"/>
              </a:lnSpc>
              <a:spcBef>
                <a:spcPts val="1600"/>
              </a:spcBef>
              <a:spcAft>
                <a:spcPts val="0"/>
              </a:spcAft>
              <a:buSzPts val="1400"/>
              <a:buNone/>
            </a:pP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61" name="Google Shape;161;p33"/>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91</a:t>
            </a:fld>
            <a:endParaRP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92</a:t>
            </a:fld>
            <a:endParaRP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93</a:t>
            </a:fld>
            <a:endParaRP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94</a:t>
            </a:fld>
            <a:endParaRP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95</a:t>
            </a:fld>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96</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97</a:t>
            </a:fld>
            <a:endParaRP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98</a:t>
            </a:fld>
            <a:endParaRP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8253</Words>
  <Application>Microsoft Office PowerPoint</Application>
  <PresentationFormat>On-screen Show (16:9)</PresentationFormat>
  <Paragraphs>887</Paragraphs>
  <Slides>99</Slides>
  <Notes>99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99</vt:i4>
      </vt:variant>
    </vt:vector>
  </HeadingPairs>
  <TitlesOfParts>
    <vt:vector size="103" baseType="lpstr">
      <vt:lpstr>Roboto</vt:lpstr>
      <vt:lpstr>Arial</vt:lpstr>
      <vt:lpstr>Simple Light</vt:lpstr>
      <vt:lpstr>Simple Light</vt:lpstr>
      <vt:lpstr>Teaching about healthy eating</vt:lpstr>
      <vt:lpstr>Contents</vt:lpstr>
      <vt:lpstr>About this training module  </vt:lpstr>
      <vt:lpstr>What you get out of today </vt:lpstr>
      <vt:lpstr>Teaching the new curriculum</vt:lpstr>
      <vt:lpstr>Related topics</vt:lpstr>
      <vt:lpstr>Related guidance</vt:lpstr>
      <vt:lpstr>Healthy eating support at [school name]  </vt:lpstr>
      <vt:lpstr>Healthy eating teaching at [school name]   </vt:lpstr>
      <vt:lpstr>Primary and secondary teaching  </vt:lpstr>
      <vt:lpstr>Pupils with SEND </vt:lpstr>
      <vt:lpstr>Teacher wellbeing</vt:lpstr>
      <vt:lpstr>Safeguarding</vt:lpstr>
      <vt:lpstr>Safeguarding (1)</vt:lpstr>
      <vt:lpstr>Ground rules</vt:lpstr>
      <vt:lpstr>Create class ground rules   </vt:lpstr>
      <vt:lpstr>Example ground rules   </vt:lpstr>
      <vt:lpstr>Primary curriculum</vt:lpstr>
      <vt:lpstr>A healthy diet</vt:lpstr>
      <vt:lpstr>A healthy diet (1) </vt:lpstr>
      <vt:lpstr>A healthy diet (2) </vt:lpstr>
      <vt:lpstr>A healthy diet (3) </vt:lpstr>
      <vt:lpstr>Carbohydrates (1)</vt:lpstr>
      <vt:lpstr>Carbohydrates (2) </vt:lpstr>
      <vt:lpstr>Protein </vt:lpstr>
      <vt:lpstr>Fats (1) </vt:lpstr>
      <vt:lpstr>Fats (2)  </vt:lpstr>
      <vt:lpstr>Fibre </vt:lpstr>
      <vt:lpstr>Vitamins   </vt:lpstr>
      <vt:lpstr>Minerals  </vt:lpstr>
      <vt:lpstr>Drinking enough fluids  </vt:lpstr>
      <vt:lpstr>Understanding calories</vt:lpstr>
      <vt:lpstr>Understanding calories (1) </vt:lpstr>
      <vt:lpstr>Understanding calories (2) </vt:lpstr>
      <vt:lpstr>Planning healthy meals</vt:lpstr>
      <vt:lpstr>Benefits of regular meals</vt:lpstr>
      <vt:lpstr>Planning a range of meals (1)</vt:lpstr>
      <vt:lpstr>Planning a range of meals (2)</vt:lpstr>
      <vt:lpstr>Impacts of unhealthy diets</vt:lpstr>
      <vt:lpstr>Unhealthy diets </vt:lpstr>
      <vt:lpstr>Impacts of unhealthy diets </vt:lpstr>
      <vt:lpstr>Poor diet and tooth decay</vt:lpstr>
      <vt:lpstr>Poor diet and unhealthy weight </vt:lpstr>
      <vt:lpstr>Impact of caffeine on health</vt:lpstr>
      <vt:lpstr>Impact of alcohol on health</vt:lpstr>
      <vt:lpstr>Secondary curriculum</vt:lpstr>
      <vt:lpstr>Understanding our diet</vt:lpstr>
      <vt:lpstr>A healthy diet (1)</vt:lpstr>
      <vt:lpstr>Carbohydrates (secondary)</vt:lpstr>
      <vt:lpstr>Carbohydrates (2 - secondary) </vt:lpstr>
      <vt:lpstr>Protein (1) </vt:lpstr>
      <vt:lpstr>Fats (secondary) </vt:lpstr>
      <vt:lpstr>Fats (2 - secondary)  </vt:lpstr>
      <vt:lpstr>Fibre (1) </vt:lpstr>
      <vt:lpstr>Vitamins (1)   </vt:lpstr>
      <vt:lpstr>Important vitamins (1)   </vt:lpstr>
      <vt:lpstr>Important vitamins (2)   </vt:lpstr>
      <vt:lpstr>Minerals (1)  </vt:lpstr>
      <vt:lpstr>Important minerals (1)  </vt:lpstr>
      <vt:lpstr>Important minerals (2)  </vt:lpstr>
      <vt:lpstr>Important minerals (3)  </vt:lpstr>
      <vt:lpstr>Drinking enough fluids (1)  </vt:lpstr>
      <vt:lpstr>Healthy eating choices</vt:lpstr>
      <vt:lpstr>Maintaining healthy eating (1)</vt:lpstr>
      <vt:lpstr>Maintaining healthy eating (2)  </vt:lpstr>
      <vt:lpstr>Maintaining healthy eating (3)  </vt:lpstr>
      <vt:lpstr>Choosing ingredients (1)  </vt:lpstr>
      <vt:lpstr>Choosing ingredients (2)  </vt:lpstr>
      <vt:lpstr>Processed food  </vt:lpstr>
      <vt:lpstr>Understanding food labels </vt:lpstr>
      <vt:lpstr>Poor diet and health risks</vt:lpstr>
      <vt:lpstr>Unhealthy diets (1) </vt:lpstr>
      <vt:lpstr>Unhealthy diets (2) </vt:lpstr>
      <vt:lpstr>Poor diet - hypertension</vt:lpstr>
      <vt:lpstr>Poor diet - high cholesterol (1)</vt:lpstr>
      <vt:lpstr>Poor diet - high cholesterol (2)</vt:lpstr>
      <vt:lpstr>Poor diet - obesity </vt:lpstr>
      <vt:lpstr>Poor diet - tooth decay </vt:lpstr>
      <vt:lpstr>Poor diet - bowel cancer (1)</vt:lpstr>
      <vt:lpstr>Poor diet - bowel cancer (2)</vt:lpstr>
      <vt:lpstr>Examples of good practice</vt:lpstr>
      <vt:lpstr>Good practice approaches (1)  </vt:lpstr>
      <vt:lpstr>Good practice approaches (2)  </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RSHE Healthy Eating Module</dc:title>
  <dc:creator>LAWSON, Catherine</dc:creator>
  <cp:lastModifiedBy>LAWSON, Catherine</cp:lastModifiedBy>
  <cp:revision>2</cp:revision>
  <dcterms:modified xsi:type="dcterms:W3CDTF">2021-02-19T15:57:26Z</dcterms:modified>
</cp:coreProperties>
</file>