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03" r:id="rId2"/>
    <p:sldId id="310" r:id="rId3"/>
    <p:sldId id="281" r:id="rId4"/>
    <p:sldId id="264" r:id="rId5"/>
    <p:sldId id="271" r:id="rId6"/>
    <p:sldId id="265" r:id="rId7"/>
    <p:sldId id="266" r:id="rId8"/>
    <p:sldId id="267" r:id="rId9"/>
    <p:sldId id="272" r:id="rId10"/>
    <p:sldId id="273" r:id="rId11"/>
    <p:sldId id="274" r:id="rId12"/>
    <p:sldId id="286" r:id="rId13"/>
    <p:sldId id="280" r:id="rId14"/>
    <p:sldId id="282" r:id="rId15"/>
    <p:sldId id="257" r:id="rId16"/>
    <p:sldId id="258" r:id="rId17"/>
    <p:sldId id="259" r:id="rId18"/>
    <p:sldId id="260" r:id="rId19"/>
    <p:sldId id="262" r:id="rId20"/>
    <p:sldId id="269" r:id="rId21"/>
    <p:sldId id="276" r:id="rId22"/>
    <p:sldId id="275" r:id="rId23"/>
    <p:sldId id="278" r:id="rId24"/>
    <p:sldId id="277" r:id="rId25"/>
    <p:sldId id="284" r:id="rId26"/>
    <p:sldId id="263" r:id="rId27"/>
    <p:sldId id="268" r:id="rId28"/>
    <p:sldId id="287" r:id="rId29"/>
    <p:sldId id="288" r:id="rId30"/>
    <p:sldId id="289" r:id="rId31"/>
    <p:sldId id="290" r:id="rId32"/>
    <p:sldId id="306" r:id="rId33"/>
    <p:sldId id="291" r:id="rId34"/>
    <p:sldId id="295" r:id="rId35"/>
    <p:sldId id="302" r:id="rId36"/>
    <p:sldId id="292" r:id="rId37"/>
    <p:sldId id="293" r:id="rId38"/>
    <p:sldId id="294" r:id="rId39"/>
    <p:sldId id="307" r:id="rId40"/>
    <p:sldId id="298" r:id="rId41"/>
    <p:sldId id="311" r:id="rId42"/>
    <p:sldId id="30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9"/>
    <p:restoredTop sz="94753"/>
  </p:normalViewPr>
  <p:slideViewPr>
    <p:cSldViewPr snapToGrid="0" snapToObjects="1">
      <p:cViewPr varScale="1">
        <p:scale>
          <a:sx n="108" d="100"/>
          <a:sy n="108" d="100"/>
        </p:scale>
        <p:origin x="7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A2E0C-D1A1-8543-9321-0241AF8E953D}" type="datetimeFigureOut">
              <a:rPr lang="en-US" smtClean="0"/>
              <a:t>12/22/2020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A7D2E-D921-5C4A-8599-769EA14BDF62}" type="slidenum">
              <a:rPr lang="en-US" smtClean="0"/>
              <a:t>‹#›</a:t>
            </a:fld>
            <a:endParaRPr lang="en-US" dirty="0"/>
          </a:p>
        </p:txBody>
      </p:sp>
    </p:spTree>
    <p:extLst>
      <p:ext uri="{BB962C8B-B14F-4D97-AF65-F5344CB8AC3E}">
        <p14:creationId xmlns:p14="http://schemas.microsoft.com/office/powerpoint/2010/main" val="182552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A7D2E-D921-5C4A-8599-769EA14BDF62}" type="slidenum">
              <a:rPr lang="en-US" smtClean="0"/>
              <a:t>20</a:t>
            </a:fld>
            <a:endParaRPr lang="en-US" dirty="0"/>
          </a:p>
        </p:txBody>
      </p:sp>
    </p:spTree>
    <p:extLst>
      <p:ext uri="{BB962C8B-B14F-4D97-AF65-F5344CB8AC3E}">
        <p14:creationId xmlns:p14="http://schemas.microsoft.com/office/powerpoint/2010/main" val="84721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A7D2E-D921-5C4A-8599-769EA14BDF62}" type="slidenum">
              <a:rPr lang="en-US" smtClean="0"/>
              <a:t>21</a:t>
            </a:fld>
            <a:endParaRPr lang="en-US" dirty="0"/>
          </a:p>
        </p:txBody>
      </p:sp>
    </p:spTree>
    <p:extLst>
      <p:ext uri="{BB962C8B-B14F-4D97-AF65-F5344CB8AC3E}">
        <p14:creationId xmlns:p14="http://schemas.microsoft.com/office/powerpoint/2010/main" val="290515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A7D2E-D921-5C4A-8599-769EA14BDF62}" type="slidenum">
              <a:rPr lang="en-US" smtClean="0"/>
              <a:t>35</a:t>
            </a:fld>
            <a:endParaRPr lang="en-US" dirty="0"/>
          </a:p>
        </p:txBody>
      </p:sp>
    </p:spTree>
    <p:extLst>
      <p:ext uri="{BB962C8B-B14F-4D97-AF65-F5344CB8AC3E}">
        <p14:creationId xmlns:p14="http://schemas.microsoft.com/office/powerpoint/2010/main" val="11759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A7D2E-D921-5C4A-8599-769EA14BDF62}" type="slidenum">
              <a:rPr lang="en-US" smtClean="0"/>
              <a:t>42</a:t>
            </a:fld>
            <a:endParaRPr lang="en-US" dirty="0"/>
          </a:p>
        </p:txBody>
      </p:sp>
    </p:spTree>
    <p:extLst>
      <p:ext uri="{BB962C8B-B14F-4D97-AF65-F5344CB8AC3E}">
        <p14:creationId xmlns:p14="http://schemas.microsoft.com/office/powerpoint/2010/main" val="193953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152E-050C-F543-8560-8FC964676CD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EE98BA-77C7-6A4C-B8BF-5F4C887AF8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8BC2E12-ACCC-3D49-B928-1E36473331B2}"/>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5" name="Footer Placeholder 4">
            <a:extLst>
              <a:ext uri="{FF2B5EF4-FFF2-40B4-BE49-F238E27FC236}">
                <a16:creationId xmlns:a16="http://schemas.microsoft.com/office/drawing/2014/main" id="{30DADA3B-4F58-1945-BE2C-6E5FD76B43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A8662C-3123-E548-9CCD-230E327F6A0F}"/>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424185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A74F-B75E-E149-9CAA-5345B8920AE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2D7D40-2460-AC49-B85A-1C7CD3F909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BBE47F-442C-D948-B5BF-EB06A12EC49E}"/>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5" name="Footer Placeholder 4">
            <a:extLst>
              <a:ext uri="{FF2B5EF4-FFF2-40B4-BE49-F238E27FC236}">
                <a16:creationId xmlns:a16="http://schemas.microsoft.com/office/drawing/2014/main" id="{C54F8207-7DD0-E74F-9104-8031E8141E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FA3F23-92A7-7048-9CEB-AC2CA9D7F474}"/>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304357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3DFA23-9C89-1442-816B-9DBA84B992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FBA933-AA8C-154E-A5AF-484C7F9889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920338-CE13-8849-B190-4A3EC063BE48}"/>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5" name="Footer Placeholder 4">
            <a:extLst>
              <a:ext uri="{FF2B5EF4-FFF2-40B4-BE49-F238E27FC236}">
                <a16:creationId xmlns:a16="http://schemas.microsoft.com/office/drawing/2014/main" id="{B82EE8BA-01D5-DB40-9273-B19B87A2F7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7A83B8-FDA0-EC46-A89E-51D1B4B5F685}"/>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84075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0509-72AB-CC44-A3C0-8C58556A9C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E66A0C-8E2A-1246-8351-CFA532AF31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333DB2-64F2-F342-9B86-46C6F8A1B147}"/>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5" name="Footer Placeholder 4">
            <a:extLst>
              <a:ext uri="{FF2B5EF4-FFF2-40B4-BE49-F238E27FC236}">
                <a16:creationId xmlns:a16="http://schemas.microsoft.com/office/drawing/2014/main" id="{4F59ACD9-194D-EB48-9134-8AE63BA9FE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A46EBA-B380-7746-ADF7-C6D3035B0DD1}"/>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260000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6B68-96CE-FF4B-9D18-61870B4416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2BECC91-0EC6-D248-AFE9-375BAEF264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E20759-26AD-AF44-A120-C248F7DDE90C}"/>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5" name="Footer Placeholder 4">
            <a:extLst>
              <a:ext uri="{FF2B5EF4-FFF2-40B4-BE49-F238E27FC236}">
                <a16:creationId xmlns:a16="http://schemas.microsoft.com/office/drawing/2014/main" id="{B911C94B-2A8A-584D-935A-1B7A7524A5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E1FF56-2CF7-B64E-A635-996E16A1AC16}"/>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331509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1D45-EAD4-5145-BC81-A6C28E5EE8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73FD855-8BF1-F342-8281-3049E4BCE9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364265-D400-FA47-91C2-772B76CBE1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679228-0E4B-5A4C-A747-78CD5F46F1F2}"/>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6" name="Footer Placeholder 5">
            <a:extLst>
              <a:ext uri="{FF2B5EF4-FFF2-40B4-BE49-F238E27FC236}">
                <a16:creationId xmlns:a16="http://schemas.microsoft.com/office/drawing/2014/main" id="{B1BB3335-F9D8-CF4E-A3CB-6FA7049E06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1D6648-2BE3-D346-A3FB-8043D1FC2D84}"/>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137706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5287-73C8-6C4A-8AC4-D9010207F63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AC244C-BD09-6A4B-95CE-9C4B0EC8D1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F66625C-CBB6-1247-8B3D-BD2A9BAF0EF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228D549-8BD6-FF43-B39B-1D14B2953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D231C0-A972-F646-BF25-D679340D7A3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D85C2A2-694E-8C47-9D1A-61E84BABCC4C}"/>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8" name="Footer Placeholder 7">
            <a:extLst>
              <a:ext uri="{FF2B5EF4-FFF2-40B4-BE49-F238E27FC236}">
                <a16:creationId xmlns:a16="http://schemas.microsoft.com/office/drawing/2014/main" id="{A4F15160-D971-364E-969D-2B1091FB983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E7A206-45BB-5847-8AA8-97067DB6BEE8}"/>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238347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98E8-147D-7E4A-8A87-9242E2EEA42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7CC14F-0630-1449-9639-AF4E65D99B3D}"/>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4" name="Footer Placeholder 3">
            <a:extLst>
              <a:ext uri="{FF2B5EF4-FFF2-40B4-BE49-F238E27FC236}">
                <a16:creationId xmlns:a16="http://schemas.microsoft.com/office/drawing/2014/main" id="{A7FE8D79-413C-3542-89D3-40961DCC1C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0E34B4-775C-A647-B2BB-1AA5829B8522}"/>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3868903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C2A83-057C-C54E-AC4D-F6EEEBCAA20F}"/>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3" name="Footer Placeholder 2">
            <a:extLst>
              <a:ext uri="{FF2B5EF4-FFF2-40B4-BE49-F238E27FC236}">
                <a16:creationId xmlns:a16="http://schemas.microsoft.com/office/drawing/2014/main" id="{1BF934A2-ACD0-E14A-A995-943E8D086A9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3F91C6F-F47E-234D-B72B-795D777FF636}"/>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190301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ACE1-5158-ED43-9AA9-0345E3D47A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A0ECACE-511F-4745-99D7-25EB4192B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1885AD-7474-8C4A-A698-3DE22E57B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BDFDCE-F1B6-714B-AE5A-67275869BC52}"/>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6" name="Footer Placeholder 5">
            <a:extLst>
              <a:ext uri="{FF2B5EF4-FFF2-40B4-BE49-F238E27FC236}">
                <a16:creationId xmlns:a16="http://schemas.microsoft.com/office/drawing/2014/main" id="{F755BE35-4FCE-CF4B-9CEB-78FC40043B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8956F2-58E1-2C40-96F3-A6AADC6984FF}"/>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112200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9AD1-003A-4449-9586-DADBBA3FA4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ECFA04E-B1A0-4645-AE1F-2E04875E0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054B0D-D9DA-1043-9D18-52A349420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4B2D1C-0E47-B749-96E8-A3929890BF1B}"/>
              </a:ext>
            </a:extLst>
          </p:cNvPr>
          <p:cNvSpPr>
            <a:spLocks noGrp="1"/>
          </p:cNvSpPr>
          <p:nvPr>
            <p:ph type="dt" sz="half" idx="10"/>
          </p:nvPr>
        </p:nvSpPr>
        <p:spPr/>
        <p:txBody>
          <a:bodyPr/>
          <a:lstStyle/>
          <a:p>
            <a:fld id="{517156D3-9EE7-E042-8EB4-49CE2ED8F4C9}" type="datetimeFigureOut">
              <a:rPr lang="en-US" smtClean="0"/>
              <a:t>12/22/2020</a:t>
            </a:fld>
            <a:endParaRPr lang="en-US" dirty="0"/>
          </a:p>
        </p:txBody>
      </p:sp>
      <p:sp>
        <p:nvSpPr>
          <p:cNvPr id="6" name="Footer Placeholder 5">
            <a:extLst>
              <a:ext uri="{FF2B5EF4-FFF2-40B4-BE49-F238E27FC236}">
                <a16:creationId xmlns:a16="http://schemas.microsoft.com/office/drawing/2014/main" id="{B044A0E6-003E-7E48-B9EE-8A45E216CD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0A0442-4AF7-D349-A31E-31B660135BBE}"/>
              </a:ext>
            </a:extLst>
          </p:cNvPr>
          <p:cNvSpPr>
            <a:spLocks noGrp="1"/>
          </p:cNvSpPr>
          <p:nvPr>
            <p:ph type="sldNum" sz="quarter" idx="12"/>
          </p:nvPr>
        </p:nvSpPr>
        <p:spPr/>
        <p:txBody>
          <a:bodyPr/>
          <a:lstStyle/>
          <a:p>
            <a:fld id="{343DE376-B699-DC4C-8CE7-5EEA24817F5D}" type="slidenum">
              <a:rPr lang="en-US" smtClean="0"/>
              <a:t>‹#›</a:t>
            </a:fld>
            <a:endParaRPr lang="en-US" dirty="0"/>
          </a:p>
        </p:txBody>
      </p:sp>
    </p:spTree>
    <p:extLst>
      <p:ext uri="{BB962C8B-B14F-4D97-AF65-F5344CB8AC3E}">
        <p14:creationId xmlns:p14="http://schemas.microsoft.com/office/powerpoint/2010/main" val="203078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C047C1-52E8-C648-A0B6-A51D65708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D633FEC-0F3C-714D-8C4A-369AE8BF7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A0A131-9ED3-6D4D-9997-4A1CB89B1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156D3-9EE7-E042-8EB4-49CE2ED8F4C9}" type="datetimeFigureOut">
              <a:rPr lang="en-US" smtClean="0"/>
              <a:t>12/22/2020</a:t>
            </a:fld>
            <a:endParaRPr lang="en-US" dirty="0"/>
          </a:p>
        </p:txBody>
      </p:sp>
      <p:sp>
        <p:nvSpPr>
          <p:cNvPr id="5" name="Footer Placeholder 4">
            <a:extLst>
              <a:ext uri="{FF2B5EF4-FFF2-40B4-BE49-F238E27FC236}">
                <a16:creationId xmlns:a16="http://schemas.microsoft.com/office/drawing/2014/main" id="{30D1F412-CCAD-9646-8D60-4D840CCD2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601A04-65CD-8C41-B504-846B1732F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DE376-B699-DC4C-8CE7-5EEA24817F5D}" type="slidenum">
              <a:rPr lang="en-US" smtClean="0"/>
              <a:t>‹#›</a:t>
            </a:fld>
            <a:endParaRPr lang="en-US" dirty="0"/>
          </a:p>
        </p:txBody>
      </p:sp>
    </p:spTree>
    <p:extLst>
      <p:ext uri="{BB962C8B-B14F-4D97-AF65-F5344CB8AC3E}">
        <p14:creationId xmlns:p14="http://schemas.microsoft.com/office/powerpoint/2010/main" val="1843612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Youth Justice Board, Bwrdd Cyfiawnder Ieuenctid">
            <a:extLst>
              <a:ext uri="{FF2B5EF4-FFF2-40B4-BE49-F238E27FC236}">
                <a16:creationId xmlns:a16="http://schemas.microsoft.com/office/drawing/2014/main" id="{7CCEE647-09E9-F94A-A265-980D8FFFFA5B}"/>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9537" y="920209"/>
            <a:ext cx="3042614" cy="1885370"/>
          </a:xfrm>
          <a:prstGeom prst="rect">
            <a:avLst/>
          </a:prstGeom>
          <a:noFill/>
          <a:ln>
            <a:noFill/>
          </a:ln>
        </p:spPr>
      </p:pic>
      <p:sp>
        <p:nvSpPr>
          <p:cNvPr id="3" name="Rectangle 2">
            <a:extLst>
              <a:ext uri="{FF2B5EF4-FFF2-40B4-BE49-F238E27FC236}">
                <a16:creationId xmlns:a16="http://schemas.microsoft.com/office/drawing/2014/main" id="{C849B478-2FAD-7945-B10E-F20FBA5C9D9F}"/>
              </a:ext>
            </a:extLst>
          </p:cNvPr>
          <p:cNvSpPr/>
          <p:nvPr/>
        </p:nvSpPr>
        <p:spPr>
          <a:xfrm>
            <a:off x="510231" y="733630"/>
            <a:ext cx="8399306" cy="2492990"/>
          </a:xfrm>
          <a:prstGeom prst="rect">
            <a:avLst/>
          </a:prstGeom>
        </p:spPr>
        <p:txBody>
          <a:bodyPr wrap="square">
            <a:spAutoFit/>
          </a:bodyPr>
          <a:lstStyle/>
          <a:p>
            <a:pPr marR="252095">
              <a:spcBef>
                <a:spcPts val="1200"/>
              </a:spcBef>
              <a:spcAft>
                <a:spcPts val="2400"/>
              </a:spcAft>
            </a:pPr>
            <a:r>
              <a:rPr lang="en-GB" sz="3600" b="1" dirty="0">
                <a:solidFill>
                  <a:srgbClr val="512480"/>
                </a:solidFill>
                <a:latin typeface="Arial" panose="020B0604020202020204" pitchFamily="34" charset="0"/>
                <a:ea typeface="Times New Roman" panose="02020603050405020304" pitchFamily="18" charset="0"/>
                <a:cs typeface="Times New Roman" panose="02020603050405020304" pitchFamily="18" charset="0"/>
              </a:rPr>
              <a:t>Ethnic Disproportionality in Remand and Sentencing in the Youth Justice System</a:t>
            </a:r>
            <a:endParaRPr lang="en-GB" sz="3600" b="1" dirty="0">
              <a:solidFill>
                <a:srgbClr val="512480"/>
              </a:solidFill>
              <a:latin typeface="Arial Bold"/>
              <a:ea typeface="Times New Roman" panose="02020603050405020304" pitchFamily="18" charset="0"/>
              <a:cs typeface="Times New Roman" panose="02020603050405020304" pitchFamily="18" charset="0"/>
            </a:endParaRPr>
          </a:p>
          <a:p>
            <a:pPr>
              <a:spcAft>
                <a:spcPts val="600"/>
              </a:spcAft>
            </a:pPr>
            <a:r>
              <a:rPr lang="en-GB" sz="2800" b="1" dirty="0">
                <a:solidFill>
                  <a:srgbClr val="512480"/>
                </a:solidFill>
                <a:effectLst/>
                <a:latin typeface="Arial" panose="020B0604020202020204" pitchFamily="34" charset="0"/>
                <a:ea typeface="Times New Roman" panose="02020603050405020304" pitchFamily="18" charset="0"/>
                <a:cs typeface="Times New Roman" panose="02020603050405020304" pitchFamily="18" charset="0"/>
              </a:rPr>
              <a:t>Analysis of administrative data</a:t>
            </a:r>
            <a:endParaRPr lang="en-GB" sz="2800" b="1" dirty="0">
              <a:solidFill>
                <a:srgbClr val="512480"/>
              </a:solidFill>
              <a:effectLst/>
              <a:latin typeface="Arial Bold"/>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CBEC8A6-0078-2C4A-80C7-873A1A9579C5}"/>
              </a:ext>
            </a:extLst>
          </p:cNvPr>
          <p:cNvSpPr/>
          <p:nvPr/>
        </p:nvSpPr>
        <p:spPr>
          <a:xfrm>
            <a:off x="510231" y="3974585"/>
            <a:ext cx="11171537" cy="1200329"/>
          </a:xfrm>
          <a:prstGeom prst="rect">
            <a:avLst/>
          </a:prstGeom>
        </p:spPr>
        <p:txBody>
          <a:bodyPr wrap="square">
            <a:spAutoFit/>
          </a:bodyPr>
          <a:lstStyle/>
          <a:p>
            <a:pPr marR="252095">
              <a:spcBef>
                <a:spcPts val="1200"/>
              </a:spcBef>
              <a:spcAft>
                <a:spcPts val="2400"/>
              </a:spcAft>
            </a:pPr>
            <a:r>
              <a:rPr lang="en-GB" sz="3600" b="1" dirty="0">
                <a:solidFill>
                  <a:srgbClr val="512480"/>
                </a:solidFill>
                <a:latin typeface="Arial" panose="020B0604020202020204" pitchFamily="34" charset="0"/>
                <a:ea typeface="Times New Roman" panose="02020603050405020304" pitchFamily="18" charset="0"/>
                <a:cs typeface="Times New Roman" panose="02020603050405020304" pitchFamily="18" charset="0"/>
              </a:rPr>
              <a:t>Appendix 1: Graphs illustrating the results of descriptive analyses pertaining to ethnicity  </a:t>
            </a:r>
            <a:endParaRPr lang="en-GB" sz="2800" b="1" dirty="0">
              <a:solidFill>
                <a:srgbClr val="512480"/>
              </a:solidFill>
              <a:effectLst/>
              <a:latin typeface="Arial Bold"/>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85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1114236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Legal outcome: length of sentence for first-tier sentences (in months)</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00E78024-EA22-404F-842B-5FE6C4760790}"/>
              </a:ext>
            </a:extLst>
          </p:cNvPr>
          <p:cNvPicPr>
            <a:picLocks noChangeAspect="1"/>
          </p:cNvPicPr>
          <p:nvPr/>
        </p:nvPicPr>
        <p:blipFill>
          <a:blip r:embed="rId2"/>
          <a:stretch>
            <a:fillRect/>
          </a:stretch>
        </p:blipFill>
        <p:spPr>
          <a:xfrm>
            <a:off x="3238500" y="1287096"/>
            <a:ext cx="5410200" cy="4940300"/>
          </a:xfrm>
          <a:prstGeom prst="rect">
            <a:avLst/>
          </a:prstGeom>
        </p:spPr>
      </p:pic>
    </p:spTree>
    <p:extLst>
      <p:ext uri="{BB962C8B-B14F-4D97-AF65-F5344CB8AC3E}">
        <p14:creationId xmlns:p14="http://schemas.microsoft.com/office/powerpoint/2010/main" val="243023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959546"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Legal outcome: number of requirements for YROs</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Chart, bar chart&#10;&#10;Description automatically generated">
            <a:extLst>
              <a:ext uri="{FF2B5EF4-FFF2-40B4-BE49-F238E27FC236}">
                <a16:creationId xmlns:a16="http://schemas.microsoft.com/office/drawing/2014/main" id="{10B14D96-0E42-1E42-A5BE-162D6FA71EA5}"/>
              </a:ext>
            </a:extLst>
          </p:cNvPr>
          <p:cNvPicPr>
            <a:picLocks noChangeAspect="1"/>
          </p:cNvPicPr>
          <p:nvPr/>
        </p:nvPicPr>
        <p:blipFill>
          <a:blip r:embed="rId2"/>
          <a:stretch>
            <a:fillRect/>
          </a:stretch>
        </p:blipFill>
        <p:spPr>
          <a:xfrm>
            <a:off x="3374596" y="1173948"/>
            <a:ext cx="5397500" cy="4953000"/>
          </a:xfrm>
          <a:prstGeom prst="rect">
            <a:avLst/>
          </a:prstGeom>
        </p:spPr>
      </p:pic>
    </p:spTree>
    <p:extLst>
      <p:ext uri="{BB962C8B-B14F-4D97-AF65-F5344CB8AC3E}">
        <p14:creationId xmlns:p14="http://schemas.microsoft.com/office/powerpoint/2010/main" val="156507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0D0BA0-0890-DE46-9F33-8B285EBBA814}"/>
              </a:ext>
            </a:extLst>
          </p:cNvPr>
          <p:cNvSpPr/>
          <p:nvPr/>
        </p:nvSpPr>
        <p:spPr>
          <a:xfrm>
            <a:off x="3831229" y="2584411"/>
            <a:ext cx="532449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Demographic  characteristics </a:t>
            </a:r>
            <a:endParaRPr lang="en-GB" sz="2500" b="1" dirty="0">
              <a:solidFill>
                <a:srgbClr val="512480"/>
              </a:solidFill>
              <a:latin typeface="Arial" panose="020B0604020202020204" pitchFamily="34" charset="0"/>
              <a:ea typeface="Times New Roman" panose="02020603050405020304" pitchFamily="18" charset="0"/>
            </a:endParaRPr>
          </a:p>
        </p:txBody>
      </p:sp>
      <p:sp>
        <p:nvSpPr>
          <p:cNvPr id="10" name="Rectangle 9">
            <a:extLst>
              <a:ext uri="{FF2B5EF4-FFF2-40B4-BE49-F238E27FC236}">
                <a16:creationId xmlns:a16="http://schemas.microsoft.com/office/drawing/2014/main" id="{82710FC8-AEC3-C545-94A3-BFDA132D0BE6}"/>
              </a:ext>
            </a:extLst>
          </p:cNvPr>
          <p:cNvSpPr/>
          <p:nvPr/>
        </p:nvSpPr>
        <p:spPr>
          <a:xfrm>
            <a:off x="3831228" y="3061465"/>
            <a:ext cx="3954162"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Arial" panose="020B0604020202020204" pitchFamily="34" charset="0"/>
              </a:rPr>
              <a:t>Offence-related factors</a:t>
            </a:r>
            <a:endParaRPr lang="en-GB" sz="2500" b="1" dirty="0">
              <a:solidFill>
                <a:schemeClr val="bg1">
                  <a:lumMod val="75000"/>
                </a:schemeClr>
              </a:solidFill>
              <a:latin typeface="Arial" panose="020B0604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9541317C-E369-FD42-AD49-64C5F47B42ED}"/>
              </a:ext>
            </a:extLst>
          </p:cNvPr>
          <p:cNvSpPr/>
          <p:nvPr/>
        </p:nvSpPr>
        <p:spPr>
          <a:xfrm>
            <a:off x="3831228" y="3538519"/>
            <a:ext cx="4757350"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Times New Roman" panose="02020603050405020304" pitchFamily="18" charset="0"/>
              </a:rPr>
              <a:t>Practitioner-assessed factors</a:t>
            </a:r>
          </a:p>
        </p:txBody>
      </p:sp>
      <p:sp>
        <p:nvSpPr>
          <p:cNvPr id="7" name="Rectangle 6">
            <a:extLst>
              <a:ext uri="{FF2B5EF4-FFF2-40B4-BE49-F238E27FC236}">
                <a16:creationId xmlns:a16="http://schemas.microsoft.com/office/drawing/2014/main" id="{23E33BD7-1A6C-2240-9177-C6947059DD8D}"/>
              </a:ext>
            </a:extLst>
          </p:cNvPr>
          <p:cNvSpPr/>
          <p:nvPr/>
        </p:nvSpPr>
        <p:spPr>
          <a:xfrm>
            <a:off x="3831230" y="2107357"/>
            <a:ext cx="3954162"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Times New Roman" panose="02020603050405020304" pitchFamily="18" charset="0"/>
              </a:rPr>
              <a:t>Legal outcomes</a:t>
            </a:r>
          </a:p>
        </p:txBody>
      </p:sp>
    </p:spTree>
    <p:extLst>
      <p:ext uri="{BB962C8B-B14F-4D97-AF65-F5344CB8AC3E}">
        <p14:creationId xmlns:p14="http://schemas.microsoft.com/office/powerpoint/2010/main" val="120986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0D0BA0-0890-DE46-9F33-8B285EBBA814}"/>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Demographic characteristics </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8" name="Straight Connector 7">
            <a:extLst>
              <a:ext uri="{FF2B5EF4-FFF2-40B4-BE49-F238E27FC236}">
                <a16:creationId xmlns:a16="http://schemas.microsoft.com/office/drawing/2014/main" id="{3D351625-41FA-F244-A18D-F940B4041468}"/>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Chart, bar chart&#10;&#10;Description automatically generated">
            <a:extLst>
              <a:ext uri="{FF2B5EF4-FFF2-40B4-BE49-F238E27FC236}">
                <a16:creationId xmlns:a16="http://schemas.microsoft.com/office/drawing/2014/main" id="{C53E0356-11BA-F14C-9E5C-D35B411BB57C}"/>
              </a:ext>
            </a:extLst>
          </p:cNvPr>
          <p:cNvPicPr>
            <a:picLocks noChangeAspect="1"/>
          </p:cNvPicPr>
          <p:nvPr/>
        </p:nvPicPr>
        <p:blipFill>
          <a:blip r:embed="rId2"/>
          <a:stretch>
            <a:fillRect/>
          </a:stretch>
        </p:blipFill>
        <p:spPr>
          <a:xfrm>
            <a:off x="6312742" y="924756"/>
            <a:ext cx="5397500" cy="5397500"/>
          </a:xfrm>
          <a:prstGeom prst="rect">
            <a:avLst/>
          </a:prstGeom>
        </p:spPr>
      </p:pic>
      <p:pic>
        <p:nvPicPr>
          <p:cNvPr id="11" name="Picture 10" descr="Chart, bar chart, histogram&#10;&#10;Description automatically generated">
            <a:extLst>
              <a:ext uri="{FF2B5EF4-FFF2-40B4-BE49-F238E27FC236}">
                <a16:creationId xmlns:a16="http://schemas.microsoft.com/office/drawing/2014/main" id="{C5EAF8EA-DF3D-3840-B3C3-74173074439B}"/>
              </a:ext>
            </a:extLst>
          </p:cNvPr>
          <p:cNvPicPr>
            <a:picLocks noChangeAspect="1"/>
          </p:cNvPicPr>
          <p:nvPr/>
        </p:nvPicPr>
        <p:blipFill>
          <a:blip r:embed="rId3"/>
          <a:stretch>
            <a:fillRect/>
          </a:stretch>
        </p:blipFill>
        <p:spPr>
          <a:xfrm>
            <a:off x="481759" y="924756"/>
            <a:ext cx="5397500" cy="5397500"/>
          </a:xfrm>
          <a:prstGeom prst="rect">
            <a:avLst/>
          </a:prstGeom>
        </p:spPr>
      </p:pic>
    </p:spTree>
    <p:extLst>
      <p:ext uri="{BB962C8B-B14F-4D97-AF65-F5344CB8AC3E}">
        <p14:creationId xmlns:p14="http://schemas.microsoft.com/office/powerpoint/2010/main" val="16074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0D0BA0-0890-DE46-9F33-8B285EBBA814}"/>
              </a:ext>
            </a:extLst>
          </p:cNvPr>
          <p:cNvSpPr/>
          <p:nvPr/>
        </p:nvSpPr>
        <p:spPr>
          <a:xfrm>
            <a:off x="3831230" y="2760257"/>
            <a:ext cx="3954162"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Arial" panose="020B0604020202020204" pitchFamily="34" charset="0"/>
              </a:rPr>
              <a:t>Personal characteristics </a:t>
            </a:r>
            <a:endParaRPr lang="en-GB" sz="2500" b="1" dirty="0">
              <a:solidFill>
                <a:schemeClr val="bg1">
                  <a:lumMod val="75000"/>
                </a:schemeClr>
              </a:solidFill>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BDD8881B-D7F4-C440-B3F3-E74DAA077327}"/>
              </a:ext>
            </a:extLst>
          </p:cNvPr>
          <p:cNvSpPr/>
          <p:nvPr/>
        </p:nvSpPr>
        <p:spPr>
          <a:xfrm>
            <a:off x="3831230" y="3237311"/>
            <a:ext cx="395416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Offence-related factors</a:t>
            </a:r>
          </a:p>
        </p:txBody>
      </p:sp>
      <p:sp>
        <p:nvSpPr>
          <p:cNvPr id="11" name="Rectangle 10">
            <a:extLst>
              <a:ext uri="{FF2B5EF4-FFF2-40B4-BE49-F238E27FC236}">
                <a16:creationId xmlns:a16="http://schemas.microsoft.com/office/drawing/2014/main" id="{9541317C-E369-FD42-AD49-64C5F47B42ED}"/>
              </a:ext>
            </a:extLst>
          </p:cNvPr>
          <p:cNvSpPr/>
          <p:nvPr/>
        </p:nvSpPr>
        <p:spPr>
          <a:xfrm>
            <a:off x="3831230" y="3714365"/>
            <a:ext cx="4757350"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Times New Roman" panose="02020603050405020304" pitchFamily="18" charset="0"/>
              </a:rPr>
              <a:t>Practitioner-assessed factors</a:t>
            </a:r>
          </a:p>
        </p:txBody>
      </p:sp>
      <p:sp>
        <p:nvSpPr>
          <p:cNvPr id="7" name="Rectangle 6">
            <a:extLst>
              <a:ext uri="{FF2B5EF4-FFF2-40B4-BE49-F238E27FC236}">
                <a16:creationId xmlns:a16="http://schemas.microsoft.com/office/drawing/2014/main" id="{6541DFDA-1248-B24B-9D4D-DD0D8926D49F}"/>
              </a:ext>
            </a:extLst>
          </p:cNvPr>
          <p:cNvSpPr/>
          <p:nvPr/>
        </p:nvSpPr>
        <p:spPr>
          <a:xfrm>
            <a:off x="3831230" y="2283203"/>
            <a:ext cx="3954162"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Times New Roman" panose="02020603050405020304" pitchFamily="18" charset="0"/>
              </a:rPr>
              <a:t>Legal outcomes</a:t>
            </a:r>
          </a:p>
        </p:txBody>
      </p:sp>
    </p:spTree>
    <p:extLst>
      <p:ext uri="{BB962C8B-B14F-4D97-AF65-F5344CB8AC3E}">
        <p14:creationId xmlns:p14="http://schemas.microsoft.com/office/powerpoint/2010/main" val="284446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DF540B-2742-2A45-94CE-E549D122E660}"/>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Court type</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20E756A7-86BF-8B46-8393-47115023A45E}"/>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5907CFA-A7B3-164E-BAA5-79C826157F58}"/>
              </a:ext>
            </a:extLst>
          </p:cNvPr>
          <p:cNvPicPr>
            <a:picLocks noChangeAspect="1"/>
          </p:cNvPicPr>
          <p:nvPr/>
        </p:nvPicPr>
        <p:blipFill>
          <a:blip r:embed="rId2"/>
          <a:stretch>
            <a:fillRect/>
          </a:stretch>
        </p:blipFill>
        <p:spPr>
          <a:xfrm>
            <a:off x="476250" y="1120531"/>
            <a:ext cx="11239500" cy="5156200"/>
          </a:xfrm>
          <a:prstGeom prst="rect">
            <a:avLst/>
          </a:prstGeom>
        </p:spPr>
      </p:pic>
    </p:spTree>
    <p:extLst>
      <p:ext uri="{BB962C8B-B14F-4D97-AF65-F5344CB8AC3E}">
        <p14:creationId xmlns:p14="http://schemas.microsoft.com/office/powerpoint/2010/main" val="350895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BAE1C-B2C9-5A4F-A3B7-9FA9A17EC05F}"/>
              </a:ext>
            </a:extLst>
          </p:cNvPr>
          <p:cNvSpPr/>
          <p:nvPr/>
        </p:nvSpPr>
        <p:spPr>
          <a:xfrm>
            <a:off x="160638" y="186464"/>
            <a:ext cx="7817703" cy="1246495"/>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Remand decisions</a:t>
            </a:r>
          </a:p>
          <a:p>
            <a:pPr>
              <a:spcBef>
                <a:spcPts val="2400"/>
              </a:spcBef>
              <a:spcAft>
                <a:spcPts val="600"/>
              </a:spcAft>
            </a:pP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A7F871-0152-E84C-9FCA-AB89801C38EA}"/>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Chart, bar chart&#10;&#10;Description automatically generated">
            <a:extLst>
              <a:ext uri="{FF2B5EF4-FFF2-40B4-BE49-F238E27FC236}">
                <a16:creationId xmlns:a16="http://schemas.microsoft.com/office/drawing/2014/main" id="{6645C7C3-BECD-BE4A-A64E-98DC1C767534}"/>
              </a:ext>
            </a:extLst>
          </p:cNvPr>
          <p:cNvPicPr>
            <a:picLocks noChangeAspect="1"/>
          </p:cNvPicPr>
          <p:nvPr/>
        </p:nvPicPr>
        <p:blipFill>
          <a:blip r:embed="rId2"/>
          <a:stretch>
            <a:fillRect/>
          </a:stretch>
        </p:blipFill>
        <p:spPr>
          <a:xfrm>
            <a:off x="698500" y="1234610"/>
            <a:ext cx="10795000" cy="5041900"/>
          </a:xfrm>
          <a:prstGeom prst="rect">
            <a:avLst/>
          </a:prstGeom>
        </p:spPr>
      </p:pic>
    </p:spTree>
    <p:extLst>
      <p:ext uri="{BB962C8B-B14F-4D97-AF65-F5344CB8AC3E}">
        <p14:creationId xmlns:p14="http://schemas.microsoft.com/office/powerpoint/2010/main" val="36288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645410-D240-754F-AD9D-A743EAC54ADA}"/>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Remand decisions: community remand, detail</a:t>
            </a:r>
          </a:p>
        </p:txBody>
      </p:sp>
      <p:cxnSp>
        <p:nvCxnSpPr>
          <p:cNvPr id="5" name="Straight Connector 4">
            <a:extLst>
              <a:ext uri="{FF2B5EF4-FFF2-40B4-BE49-F238E27FC236}">
                <a16:creationId xmlns:a16="http://schemas.microsoft.com/office/drawing/2014/main" id="{45A6B8A9-B0CA-D74C-9171-B773C2DC73B8}"/>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8706B791-B7DB-3941-889B-9E3B7B4DD557}"/>
              </a:ext>
            </a:extLst>
          </p:cNvPr>
          <p:cNvPicPr>
            <a:picLocks noChangeAspect="1"/>
          </p:cNvPicPr>
          <p:nvPr/>
        </p:nvPicPr>
        <p:blipFill>
          <a:blip r:embed="rId2"/>
          <a:stretch>
            <a:fillRect/>
          </a:stretch>
        </p:blipFill>
        <p:spPr>
          <a:xfrm>
            <a:off x="675846" y="941265"/>
            <a:ext cx="10795000" cy="5397500"/>
          </a:xfrm>
          <a:prstGeom prst="rect">
            <a:avLst/>
          </a:prstGeom>
        </p:spPr>
      </p:pic>
    </p:spTree>
    <p:extLst>
      <p:ext uri="{BB962C8B-B14F-4D97-AF65-F5344CB8AC3E}">
        <p14:creationId xmlns:p14="http://schemas.microsoft.com/office/powerpoint/2010/main" val="75084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E0AFD0-EFFB-B14B-926F-498CDFCD79FC}"/>
              </a:ext>
            </a:extLst>
          </p:cNvPr>
          <p:cNvSpPr/>
          <p:nvPr/>
        </p:nvSpPr>
        <p:spPr>
          <a:xfrm>
            <a:off x="160638" y="186464"/>
            <a:ext cx="10095470"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Remand decisions: community remand with intervention, detail</a:t>
            </a:r>
          </a:p>
        </p:txBody>
      </p:sp>
      <p:cxnSp>
        <p:nvCxnSpPr>
          <p:cNvPr id="5" name="Straight Connector 4">
            <a:extLst>
              <a:ext uri="{FF2B5EF4-FFF2-40B4-BE49-F238E27FC236}">
                <a16:creationId xmlns:a16="http://schemas.microsoft.com/office/drawing/2014/main" id="{BF479303-7EE5-2D4C-9365-ED3A7543D0CA}"/>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36A2F2D-7C41-DC45-BC9B-557DBDE9D6FB}"/>
              </a:ext>
            </a:extLst>
          </p:cNvPr>
          <p:cNvPicPr>
            <a:picLocks noChangeAspect="1"/>
          </p:cNvPicPr>
          <p:nvPr/>
        </p:nvPicPr>
        <p:blipFill>
          <a:blip r:embed="rId2"/>
          <a:stretch>
            <a:fillRect/>
          </a:stretch>
        </p:blipFill>
        <p:spPr>
          <a:xfrm>
            <a:off x="1888696" y="754498"/>
            <a:ext cx="8369300" cy="6057900"/>
          </a:xfrm>
          <a:prstGeom prst="rect">
            <a:avLst/>
          </a:prstGeom>
        </p:spPr>
      </p:pic>
    </p:spTree>
    <p:extLst>
      <p:ext uri="{BB962C8B-B14F-4D97-AF65-F5344CB8AC3E}">
        <p14:creationId xmlns:p14="http://schemas.microsoft.com/office/powerpoint/2010/main" val="324614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Remand hearing: warrants issued</a:t>
            </a: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Chart, bar chart&#10;&#10;Description automatically generated">
            <a:extLst>
              <a:ext uri="{FF2B5EF4-FFF2-40B4-BE49-F238E27FC236}">
                <a16:creationId xmlns:a16="http://schemas.microsoft.com/office/drawing/2014/main" id="{816887A6-5A95-4342-8EBA-B87F59DC2B2D}"/>
              </a:ext>
            </a:extLst>
          </p:cNvPr>
          <p:cNvPicPr>
            <a:picLocks noChangeAspect="1"/>
          </p:cNvPicPr>
          <p:nvPr/>
        </p:nvPicPr>
        <p:blipFill>
          <a:blip r:embed="rId2"/>
          <a:stretch>
            <a:fillRect/>
          </a:stretch>
        </p:blipFill>
        <p:spPr>
          <a:xfrm>
            <a:off x="1764324" y="1293935"/>
            <a:ext cx="8991600" cy="5067300"/>
          </a:xfrm>
          <a:prstGeom prst="rect">
            <a:avLst/>
          </a:prstGeom>
        </p:spPr>
      </p:pic>
    </p:spTree>
    <p:extLst>
      <p:ext uri="{BB962C8B-B14F-4D97-AF65-F5344CB8AC3E}">
        <p14:creationId xmlns:p14="http://schemas.microsoft.com/office/powerpoint/2010/main" val="239994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A33AF-8905-9B4F-94DB-5FB5240ECE09}"/>
              </a:ext>
            </a:extLst>
          </p:cNvPr>
          <p:cNvSpPr>
            <a:spLocks noGrp="1"/>
          </p:cNvSpPr>
          <p:nvPr>
            <p:ph idx="1"/>
          </p:nvPr>
        </p:nvSpPr>
        <p:spPr>
          <a:xfrm>
            <a:off x="344698" y="1134801"/>
            <a:ext cx="10995454" cy="5151344"/>
          </a:xfrm>
        </p:spPr>
        <p:txBody>
          <a:bodyPr>
            <a:normAutofit fontScale="92500" lnSpcReduction="10000"/>
          </a:bodyPr>
          <a:lstStyle/>
          <a:p>
            <a:r>
              <a:rPr lang="en-US" sz="2000" dirty="0">
                <a:latin typeface="Arial" panose="020B0604020202020204" pitchFamily="34" charset="0"/>
                <a:cs typeface="Arial" panose="020B0604020202020204" pitchFamily="34" charset="0"/>
              </a:rPr>
              <a:t>The following slides display the results of crosstabulations carried out between ethnicity and a wide set of variables, including legal outcomes, remand decision, offence-related factors as well as practitioner-assessed factors. </a:t>
            </a:r>
          </a:p>
          <a:p>
            <a:r>
              <a:rPr lang="en-US" sz="2000" dirty="0">
                <a:latin typeface="Arial" panose="020B0604020202020204" pitchFamily="34" charset="0"/>
                <a:cs typeface="Arial" panose="020B0604020202020204" pitchFamily="34" charset="0"/>
              </a:rPr>
              <a:t>The analyses are based on administrative data held by YJB and collected between October 2017 and December 2019. This includes case management records and </a:t>
            </a:r>
            <a:r>
              <a:rPr lang="en-US" sz="2000" dirty="0" err="1">
                <a:latin typeface="Arial" panose="020B0604020202020204" pitchFamily="34" charset="0"/>
                <a:cs typeface="Arial" panose="020B0604020202020204" pitchFamily="34" charset="0"/>
              </a:rPr>
              <a:t>AssetPlus</a:t>
            </a:r>
            <a:r>
              <a:rPr lang="en-US" sz="2000" dirty="0">
                <a:latin typeface="Arial" panose="020B0604020202020204" pitchFamily="34" charset="0"/>
                <a:cs typeface="Arial" panose="020B0604020202020204" pitchFamily="34" charset="0"/>
              </a:rPr>
              <a:t> assessments.</a:t>
            </a:r>
          </a:p>
          <a:p>
            <a:r>
              <a:rPr lang="en-US" sz="2000" dirty="0">
                <a:latin typeface="Arial" panose="020B0604020202020204" pitchFamily="34" charset="0"/>
                <a:cs typeface="Arial" panose="020B0604020202020204" pitchFamily="34" charset="0"/>
              </a:rPr>
              <a:t>Prior to this analysis the data was recompiled and cleaned to help ensure the robustness of the analysis. The data preparation procedures are outlined in the Technical Note.</a:t>
            </a:r>
          </a:p>
          <a:p>
            <a:r>
              <a:rPr lang="en-US" sz="2000" dirty="0">
                <a:latin typeface="Arial" panose="020B0604020202020204" pitchFamily="34" charset="0"/>
                <a:cs typeface="Arial" panose="020B0604020202020204" pitchFamily="34" charset="0"/>
              </a:rPr>
              <a:t>The graphs present information on how the various factors vary within each ethnicity.</a:t>
            </a:r>
          </a:p>
          <a:p>
            <a:r>
              <a:rPr lang="en-US" sz="2000" dirty="0">
                <a:latin typeface="Arial" panose="020B0604020202020204" pitchFamily="34" charset="0"/>
                <a:cs typeface="Arial" panose="020B0604020202020204" pitchFamily="34" charset="0"/>
              </a:rPr>
              <a:t>Some graphs report as base those children with a ‘substantive outcome’. In the terminology used in this report, substantive outcomes include being sentenced at court or receiving an OOCD.</a:t>
            </a:r>
          </a:p>
          <a:p>
            <a:r>
              <a:rPr lang="en-US" sz="2000" dirty="0">
                <a:latin typeface="Arial" panose="020B0604020202020204" pitchFamily="34" charset="0"/>
                <a:cs typeface="Arial" panose="020B0604020202020204" pitchFamily="34" charset="0"/>
              </a:rPr>
              <a:t>Significance testing is not carried out on these results. Tests of statistical significance are carried out using multivariate statistics in later stages of the research.</a:t>
            </a:r>
          </a:p>
          <a:p>
            <a:r>
              <a:rPr lang="en-US" sz="2000" dirty="0">
                <a:latin typeface="Arial" panose="020B0604020202020204" pitchFamily="34" charset="0"/>
                <a:cs typeface="Arial" panose="020B0604020202020204" pitchFamily="34" charset="0"/>
              </a:rPr>
              <a:t>Care should be taken when small differences are identified as these might not be substantially significant or notable. </a:t>
            </a:r>
          </a:p>
          <a:p>
            <a:r>
              <a:rPr lang="en-US" sz="2000" dirty="0">
                <a:latin typeface="Arial" panose="020B0604020202020204" pitchFamily="34" charset="0"/>
                <a:cs typeface="Arial" panose="020B0604020202020204" pitchFamily="34" charset="0"/>
              </a:rPr>
              <a:t>Care should also be taken in interpreting findings that are based on small and very small numbers of children. The number of observations each analysis is based on is included in each graph, under each bar in parentheses. For data obtained from </a:t>
            </a:r>
            <a:r>
              <a:rPr lang="en-US" sz="2000" dirty="0" err="1">
                <a:latin typeface="Arial" panose="020B0604020202020204" pitchFamily="34" charset="0"/>
                <a:cs typeface="Arial" panose="020B0604020202020204" pitchFamily="34" charset="0"/>
              </a:rPr>
              <a:t>AssetPlus</a:t>
            </a:r>
            <a:r>
              <a:rPr lang="en-US" sz="2000" dirty="0">
                <a:latin typeface="Arial" panose="020B0604020202020204" pitchFamily="34" charset="0"/>
                <a:cs typeface="Arial" panose="020B0604020202020204" pitchFamily="34" charset="0"/>
              </a:rPr>
              <a:t> (except MAPPA) we excluded from graphs ethnicities where the total sample size was below 100.</a:t>
            </a:r>
          </a:p>
        </p:txBody>
      </p:sp>
      <p:cxnSp>
        <p:nvCxnSpPr>
          <p:cNvPr id="4" name="Straight Connector 3">
            <a:extLst>
              <a:ext uri="{FF2B5EF4-FFF2-40B4-BE49-F238E27FC236}">
                <a16:creationId xmlns:a16="http://schemas.microsoft.com/office/drawing/2014/main" id="{6FF31DFA-C164-6449-B0DD-1AADD7118296}"/>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4B57BEB-D5E4-AB4C-8AC6-D9B2397A4872}"/>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Notes</a:t>
            </a:r>
            <a:endParaRPr lang="en-GB" sz="2500" b="1" dirty="0">
              <a:solidFill>
                <a:srgbClr val="51248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05434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Offence type</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alendar&#10;&#10;Description automatically generated">
            <a:extLst>
              <a:ext uri="{FF2B5EF4-FFF2-40B4-BE49-F238E27FC236}">
                <a16:creationId xmlns:a16="http://schemas.microsoft.com/office/drawing/2014/main" id="{6A149CEC-4FF6-9046-BFB3-D01A31FBF826}"/>
              </a:ext>
            </a:extLst>
          </p:cNvPr>
          <p:cNvPicPr>
            <a:picLocks noChangeAspect="1"/>
          </p:cNvPicPr>
          <p:nvPr/>
        </p:nvPicPr>
        <p:blipFill>
          <a:blip r:embed="rId3"/>
          <a:stretch>
            <a:fillRect/>
          </a:stretch>
        </p:blipFill>
        <p:spPr>
          <a:xfrm>
            <a:off x="2386623" y="983273"/>
            <a:ext cx="7137400" cy="5524500"/>
          </a:xfrm>
          <a:prstGeom prst="rect">
            <a:avLst/>
          </a:prstGeom>
        </p:spPr>
      </p:pic>
    </p:spTree>
    <p:extLst>
      <p:ext uri="{BB962C8B-B14F-4D97-AF65-F5344CB8AC3E}">
        <p14:creationId xmlns:p14="http://schemas.microsoft.com/office/powerpoint/2010/main" val="2591521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Offence type (continued)</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50D20AD-2A51-D747-B213-74DAA86FDEAF}"/>
              </a:ext>
            </a:extLst>
          </p:cNvPr>
          <p:cNvPicPr>
            <a:picLocks noChangeAspect="1"/>
          </p:cNvPicPr>
          <p:nvPr/>
        </p:nvPicPr>
        <p:blipFill>
          <a:blip r:embed="rId3"/>
          <a:stretch>
            <a:fillRect/>
          </a:stretch>
        </p:blipFill>
        <p:spPr>
          <a:xfrm>
            <a:off x="2523696" y="754498"/>
            <a:ext cx="7099300" cy="6096000"/>
          </a:xfrm>
          <a:prstGeom prst="rect">
            <a:avLst/>
          </a:prstGeom>
        </p:spPr>
      </p:pic>
    </p:spTree>
    <p:extLst>
      <p:ext uri="{BB962C8B-B14F-4D97-AF65-F5344CB8AC3E}">
        <p14:creationId xmlns:p14="http://schemas.microsoft.com/office/powerpoint/2010/main" val="193802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8835081"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Gravity score and use of knife</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39D0E6CE-FA76-C64F-933D-AF743ADAA189}"/>
              </a:ext>
            </a:extLst>
          </p:cNvPr>
          <p:cNvPicPr>
            <a:picLocks noChangeAspect="1"/>
          </p:cNvPicPr>
          <p:nvPr/>
        </p:nvPicPr>
        <p:blipFill>
          <a:blip r:embed="rId2"/>
          <a:stretch>
            <a:fillRect/>
          </a:stretch>
        </p:blipFill>
        <p:spPr>
          <a:xfrm>
            <a:off x="443034" y="1009576"/>
            <a:ext cx="5397500" cy="5397500"/>
          </a:xfrm>
          <a:prstGeom prst="rect">
            <a:avLst/>
          </a:prstGeom>
        </p:spPr>
      </p:pic>
      <p:pic>
        <p:nvPicPr>
          <p:cNvPr id="7" name="Picture 6" descr="Chart, bar chart&#10;&#10;Description automatically generated">
            <a:extLst>
              <a:ext uri="{FF2B5EF4-FFF2-40B4-BE49-F238E27FC236}">
                <a16:creationId xmlns:a16="http://schemas.microsoft.com/office/drawing/2014/main" id="{323508D6-8834-204D-8A30-760E6C43C100}"/>
              </a:ext>
            </a:extLst>
          </p:cNvPr>
          <p:cNvPicPr>
            <a:picLocks noChangeAspect="1"/>
          </p:cNvPicPr>
          <p:nvPr/>
        </p:nvPicPr>
        <p:blipFill>
          <a:blip r:embed="rId3"/>
          <a:stretch>
            <a:fillRect/>
          </a:stretch>
        </p:blipFill>
        <p:spPr>
          <a:xfrm>
            <a:off x="6096000" y="1009576"/>
            <a:ext cx="5397500" cy="5397500"/>
          </a:xfrm>
          <a:prstGeom prst="rect">
            <a:avLst/>
          </a:prstGeom>
        </p:spPr>
      </p:pic>
    </p:spTree>
    <p:extLst>
      <p:ext uri="{BB962C8B-B14F-4D97-AF65-F5344CB8AC3E}">
        <p14:creationId xmlns:p14="http://schemas.microsoft.com/office/powerpoint/2010/main" val="2645696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8835081"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YOGRS</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Chart, bar chart&#10;&#10;Description automatically generated">
            <a:extLst>
              <a:ext uri="{FF2B5EF4-FFF2-40B4-BE49-F238E27FC236}">
                <a16:creationId xmlns:a16="http://schemas.microsoft.com/office/drawing/2014/main" id="{61808B18-9EA4-3647-B4A9-6764F7FDE459}"/>
              </a:ext>
            </a:extLst>
          </p:cNvPr>
          <p:cNvPicPr>
            <a:picLocks noChangeAspect="1"/>
          </p:cNvPicPr>
          <p:nvPr/>
        </p:nvPicPr>
        <p:blipFill>
          <a:blip r:embed="rId2"/>
          <a:stretch>
            <a:fillRect/>
          </a:stretch>
        </p:blipFill>
        <p:spPr>
          <a:xfrm>
            <a:off x="3239292" y="1152455"/>
            <a:ext cx="5410200" cy="5080000"/>
          </a:xfrm>
          <a:prstGeom prst="rect">
            <a:avLst/>
          </a:prstGeom>
        </p:spPr>
      </p:pic>
    </p:spTree>
    <p:extLst>
      <p:ext uri="{BB962C8B-B14F-4D97-AF65-F5344CB8AC3E}">
        <p14:creationId xmlns:p14="http://schemas.microsoft.com/office/powerpoint/2010/main" val="419679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8835081"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Previous orders and cautions</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718C8985-95BC-BB47-B6D6-676C801B18E4}"/>
              </a:ext>
            </a:extLst>
          </p:cNvPr>
          <p:cNvPicPr>
            <a:picLocks noChangeAspect="1"/>
          </p:cNvPicPr>
          <p:nvPr/>
        </p:nvPicPr>
        <p:blipFill>
          <a:blip r:embed="rId2"/>
          <a:stretch>
            <a:fillRect/>
          </a:stretch>
        </p:blipFill>
        <p:spPr>
          <a:xfrm>
            <a:off x="328246" y="982362"/>
            <a:ext cx="5486400" cy="5397500"/>
          </a:xfrm>
          <a:prstGeom prst="rect">
            <a:avLst/>
          </a:prstGeom>
        </p:spPr>
      </p:pic>
      <p:pic>
        <p:nvPicPr>
          <p:cNvPr id="9" name="Picture 8" descr="Chart, bar chart, histogram&#10;&#10;Description automatically generated">
            <a:extLst>
              <a:ext uri="{FF2B5EF4-FFF2-40B4-BE49-F238E27FC236}">
                <a16:creationId xmlns:a16="http://schemas.microsoft.com/office/drawing/2014/main" id="{B4884FA2-FB06-604F-BAFC-7E5844D397F5}"/>
              </a:ext>
            </a:extLst>
          </p:cNvPr>
          <p:cNvPicPr>
            <a:picLocks noChangeAspect="1"/>
          </p:cNvPicPr>
          <p:nvPr/>
        </p:nvPicPr>
        <p:blipFill>
          <a:blip r:embed="rId3"/>
          <a:stretch>
            <a:fillRect/>
          </a:stretch>
        </p:blipFill>
        <p:spPr>
          <a:xfrm>
            <a:off x="6073346" y="982362"/>
            <a:ext cx="5486400" cy="5397500"/>
          </a:xfrm>
          <a:prstGeom prst="rect">
            <a:avLst/>
          </a:prstGeom>
        </p:spPr>
      </p:pic>
    </p:spTree>
    <p:extLst>
      <p:ext uri="{BB962C8B-B14F-4D97-AF65-F5344CB8AC3E}">
        <p14:creationId xmlns:p14="http://schemas.microsoft.com/office/powerpoint/2010/main" val="177374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0D0BA0-0890-DE46-9F33-8B285EBBA814}"/>
              </a:ext>
            </a:extLst>
          </p:cNvPr>
          <p:cNvSpPr/>
          <p:nvPr/>
        </p:nvSpPr>
        <p:spPr>
          <a:xfrm>
            <a:off x="3842952" y="2678195"/>
            <a:ext cx="5043139"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Arial" panose="020B0604020202020204" pitchFamily="34" charset="0"/>
              </a:rPr>
              <a:t>Demographic characteristics </a:t>
            </a:r>
            <a:endParaRPr lang="en-GB" sz="2500" b="1" dirty="0">
              <a:solidFill>
                <a:schemeClr val="bg1">
                  <a:lumMod val="75000"/>
                </a:schemeClr>
              </a:solidFill>
              <a:latin typeface="Arial" panose="020B0604020202020204" pitchFamily="34" charset="0"/>
              <a:ea typeface="Times New Roman" panose="02020603050405020304" pitchFamily="18" charset="0"/>
            </a:endParaRPr>
          </a:p>
        </p:txBody>
      </p:sp>
      <p:sp>
        <p:nvSpPr>
          <p:cNvPr id="10" name="Rectangle 9">
            <a:extLst>
              <a:ext uri="{FF2B5EF4-FFF2-40B4-BE49-F238E27FC236}">
                <a16:creationId xmlns:a16="http://schemas.microsoft.com/office/drawing/2014/main" id="{82710FC8-AEC3-C545-94A3-BFDA132D0BE6}"/>
              </a:ext>
            </a:extLst>
          </p:cNvPr>
          <p:cNvSpPr/>
          <p:nvPr/>
        </p:nvSpPr>
        <p:spPr>
          <a:xfrm>
            <a:off x="3842951" y="3155249"/>
            <a:ext cx="3954162"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Arial" panose="020B0604020202020204" pitchFamily="34" charset="0"/>
              </a:rPr>
              <a:t>Offence-related factors</a:t>
            </a:r>
            <a:endParaRPr lang="en-GB" sz="2500" b="1" dirty="0">
              <a:solidFill>
                <a:schemeClr val="bg1">
                  <a:lumMod val="75000"/>
                </a:schemeClr>
              </a:solidFill>
              <a:latin typeface="Arial" panose="020B0604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9541317C-E369-FD42-AD49-64C5F47B42ED}"/>
              </a:ext>
            </a:extLst>
          </p:cNvPr>
          <p:cNvSpPr/>
          <p:nvPr/>
        </p:nvSpPr>
        <p:spPr>
          <a:xfrm>
            <a:off x="3842951" y="3632303"/>
            <a:ext cx="4757350"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Practitioner-assessed factors</a:t>
            </a:r>
          </a:p>
        </p:txBody>
      </p:sp>
      <p:sp>
        <p:nvSpPr>
          <p:cNvPr id="7" name="Rectangle 6">
            <a:extLst>
              <a:ext uri="{FF2B5EF4-FFF2-40B4-BE49-F238E27FC236}">
                <a16:creationId xmlns:a16="http://schemas.microsoft.com/office/drawing/2014/main" id="{DF885E0C-C7EE-CB44-9371-8C578535571B}"/>
              </a:ext>
            </a:extLst>
          </p:cNvPr>
          <p:cNvSpPr/>
          <p:nvPr/>
        </p:nvSpPr>
        <p:spPr>
          <a:xfrm>
            <a:off x="3842953" y="2201141"/>
            <a:ext cx="3954162"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Times New Roman" panose="02020603050405020304" pitchFamily="18" charset="0"/>
              </a:rPr>
              <a:t>Legal outcomes</a:t>
            </a:r>
          </a:p>
        </p:txBody>
      </p:sp>
    </p:spTree>
    <p:extLst>
      <p:ext uri="{BB962C8B-B14F-4D97-AF65-F5344CB8AC3E}">
        <p14:creationId xmlns:p14="http://schemas.microsoft.com/office/powerpoint/2010/main" val="2540607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Remand proposal</a:t>
            </a: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5E0FAB23-3ED4-3A40-AFB3-81BC89C030E1}"/>
              </a:ext>
            </a:extLst>
          </p:cNvPr>
          <p:cNvPicPr>
            <a:picLocks noChangeAspect="1"/>
          </p:cNvPicPr>
          <p:nvPr/>
        </p:nvPicPr>
        <p:blipFill>
          <a:blip r:embed="rId2"/>
          <a:stretch>
            <a:fillRect/>
          </a:stretch>
        </p:blipFill>
        <p:spPr>
          <a:xfrm>
            <a:off x="443523" y="1143977"/>
            <a:ext cx="11023600" cy="5156200"/>
          </a:xfrm>
          <a:prstGeom prst="rect">
            <a:avLst/>
          </a:prstGeom>
        </p:spPr>
      </p:pic>
    </p:spTree>
    <p:extLst>
      <p:ext uri="{BB962C8B-B14F-4D97-AF65-F5344CB8AC3E}">
        <p14:creationId xmlns:p14="http://schemas.microsoft.com/office/powerpoint/2010/main" val="1204437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Sentence proposal</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76DB3C1C-06A4-604E-9317-C86A7A5A335A}"/>
              </a:ext>
            </a:extLst>
          </p:cNvPr>
          <p:cNvPicPr>
            <a:picLocks noChangeAspect="1"/>
          </p:cNvPicPr>
          <p:nvPr/>
        </p:nvPicPr>
        <p:blipFill>
          <a:blip r:embed="rId2"/>
          <a:stretch>
            <a:fillRect/>
          </a:stretch>
        </p:blipFill>
        <p:spPr>
          <a:xfrm>
            <a:off x="1653746" y="948104"/>
            <a:ext cx="8839200" cy="5524500"/>
          </a:xfrm>
          <a:prstGeom prst="rect">
            <a:avLst/>
          </a:prstGeom>
        </p:spPr>
      </p:pic>
    </p:spTree>
    <p:extLst>
      <p:ext uri="{BB962C8B-B14F-4D97-AF65-F5344CB8AC3E}">
        <p14:creationId xmlns:p14="http://schemas.microsoft.com/office/powerpoint/2010/main" val="636521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Likelihood of reoffending</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68A76EDD-0E87-4F45-9A8B-671BED13FF04}"/>
              </a:ext>
            </a:extLst>
          </p:cNvPr>
          <p:cNvPicPr>
            <a:picLocks noChangeAspect="1"/>
          </p:cNvPicPr>
          <p:nvPr/>
        </p:nvPicPr>
        <p:blipFill>
          <a:blip r:embed="rId2"/>
          <a:stretch>
            <a:fillRect/>
          </a:stretch>
        </p:blipFill>
        <p:spPr>
          <a:xfrm>
            <a:off x="351693" y="978384"/>
            <a:ext cx="5486400" cy="5397500"/>
          </a:xfrm>
          <a:prstGeom prst="rect">
            <a:avLst/>
          </a:prstGeom>
        </p:spPr>
      </p:pic>
      <p:pic>
        <p:nvPicPr>
          <p:cNvPr id="9" name="Picture 8" descr="Chart, bar chart&#10;&#10;Description automatically generated">
            <a:extLst>
              <a:ext uri="{FF2B5EF4-FFF2-40B4-BE49-F238E27FC236}">
                <a16:creationId xmlns:a16="http://schemas.microsoft.com/office/drawing/2014/main" id="{6BD5A01A-33BE-F24E-8A2E-17A0BA693CEF}"/>
              </a:ext>
            </a:extLst>
          </p:cNvPr>
          <p:cNvPicPr>
            <a:picLocks noChangeAspect="1"/>
          </p:cNvPicPr>
          <p:nvPr/>
        </p:nvPicPr>
        <p:blipFill>
          <a:blip r:embed="rId3"/>
          <a:stretch>
            <a:fillRect/>
          </a:stretch>
        </p:blipFill>
        <p:spPr>
          <a:xfrm>
            <a:off x="6096000" y="978384"/>
            <a:ext cx="5486400" cy="5397500"/>
          </a:xfrm>
          <a:prstGeom prst="rect">
            <a:avLst/>
          </a:prstGeom>
        </p:spPr>
      </p:pic>
    </p:spTree>
    <p:extLst>
      <p:ext uri="{BB962C8B-B14F-4D97-AF65-F5344CB8AC3E}">
        <p14:creationId xmlns:p14="http://schemas.microsoft.com/office/powerpoint/2010/main" val="3688688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Risk of serious harm and safety and wellbeing judgements</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88070F60-FD3F-BE40-97B3-BFCAE7AACC01}"/>
              </a:ext>
            </a:extLst>
          </p:cNvPr>
          <p:cNvPicPr>
            <a:picLocks noChangeAspect="1"/>
          </p:cNvPicPr>
          <p:nvPr/>
        </p:nvPicPr>
        <p:blipFill>
          <a:blip r:embed="rId2"/>
          <a:stretch>
            <a:fillRect/>
          </a:stretch>
        </p:blipFill>
        <p:spPr>
          <a:xfrm>
            <a:off x="269631" y="1152281"/>
            <a:ext cx="5486400" cy="5397500"/>
          </a:xfrm>
          <a:prstGeom prst="rect">
            <a:avLst/>
          </a:prstGeom>
        </p:spPr>
      </p:pic>
      <p:pic>
        <p:nvPicPr>
          <p:cNvPr id="7" name="Picture 6" descr="Chart, bar chart&#10;&#10;Description automatically generated">
            <a:extLst>
              <a:ext uri="{FF2B5EF4-FFF2-40B4-BE49-F238E27FC236}">
                <a16:creationId xmlns:a16="http://schemas.microsoft.com/office/drawing/2014/main" id="{9CBD2274-EA8E-1E43-97A3-4DDAA5E40C69}"/>
              </a:ext>
            </a:extLst>
          </p:cNvPr>
          <p:cNvPicPr>
            <a:picLocks noChangeAspect="1"/>
          </p:cNvPicPr>
          <p:nvPr/>
        </p:nvPicPr>
        <p:blipFill>
          <a:blip r:embed="rId3"/>
          <a:stretch>
            <a:fillRect/>
          </a:stretch>
        </p:blipFill>
        <p:spPr>
          <a:xfrm>
            <a:off x="6096000" y="894373"/>
            <a:ext cx="5486400" cy="5397500"/>
          </a:xfrm>
          <a:prstGeom prst="rect">
            <a:avLst/>
          </a:prstGeom>
        </p:spPr>
      </p:pic>
    </p:spTree>
    <p:extLst>
      <p:ext uri="{BB962C8B-B14F-4D97-AF65-F5344CB8AC3E}">
        <p14:creationId xmlns:p14="http://schemas.microsoft.com/office/powerpoint/2010/main" val="422485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0D0BA0-0890-DE46-9F33-8B285EBBA814}"/>
              </a:ext>
            </a:extLst>
          </p:cNvPr>
          <p:cNvSpPr/>
          <p:nvPr/>
        </p:nvSpPr>
        <p:spPr>
          <a:xfrm>
            <a:off x="3842952" y="2689915"/>
            <a:ext cx="5547233"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Arial" panose="020B0604020202020204" pitchFamily="34" charset="0"/>
              </a:rPr>
              <a:t>Demographic characteristics </a:t>
            </a:r>
            <a:endParaRPr lang="en-GB" sz="2500" b="1" dirty="0">
              <a:solidFill>
                <a:schemeClr val="bg1">
                  <a:lumMod val="75000"/>
                </a:schemeClr>
              </a:solidFill>
              <a:latin typeface="Arial" panose="020B0604020202020204" pitchFamily="34" charset="0"/>
              <a:ea typeface="Times New Roman" panose="02020603050405020304" pitchFamily="18" charset="0"/>
            </a:endParaRPr>
          </a:p>
        </p:txBody>
      </p:sp>
      <p:sp>
        <p:nvSpPr>
          <p:cNvPr id="10" name="Rectangle 9">
            <a:extLst>
              <a:ext uri="{FF2B5EF4-FFF2-40B4-BE49-F238E27FC236}">
                <a16:creationId xmlns:a16="http://schemas.microsoft.com/office/drawing/2014/main" id="{82710FC8-AEC3-C545-94A3-BFDA132D0BE6}"/>
              </a:ext>
            </a:extLst>
          </p:cNvPr>
          <p:cNvSpPr/>
          <p:nvPr/>
        </p:nvSpPr>
        <p:spPr>
          <a:xfrm>
            <a:off x="3842951" y="3166969"/>
            <a:ext cx="3954162"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Arial" panose="020B0604020202020204" pitchFamily="34" charset="0"/>
              </a:rPr>
              <a:t>Offence-related factors</a:t>
            </a:r>
            <a:endParaRPr lang="en-GB" sz="2500" b="1" dirty="0">
              <a:solidFill>
                <a:schemeClr val="bg1">
                  <a:lumMod val="75000"/>
                </a:schemeClr>
              </a:solidFill>
              <a:latin typeface="Arial" panose="020B0604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9541317C-E369-FD42-AD49-64C5F47B42ED}"/>
              </a:ext>
            </a:extLst>
          </p:cNvPr>
          <p:cNvSpPr/>
          <p:nvPr/>
        </p:nvSpPr>
        <p:spPr>
          <a:xfrm>
            <a:off x="3842951" y="3644023"/>
            <a:ext cx="4757350" cy="477054"/>
          </a:xfrm>
          <a:prstGeom prst="rect">
            <a:avLst/>
          </a:prstGeom>
        </p:spPr>
        <p:txBody>
          <a:bodyPr wrap="square">
            <a:spAutoFit/>
          </a:bodyPr>
          <a:lstStyle/>
          <a:p>
            <a:pPr>
              <a:spcBef>
                <a:spcPts val="2400"/>
              </a:spcBef>
              <a:spcAft>
                <a:spcPts val="600"/>
              </a:spcAft>
            </a:pPr>
            <a:r>
              <a:rPr lang="en-GB" sz="2500" b="1" dirty="0">
                <a:solidFill>
                  <a:schemeClr val="bg1">
                    <a:lumMod val="75000"/>
                  </a:schemeClr>
                </a:solidFill>
                <a:latin typeface="Arial" panose="020B0604020202020204" pitchFamily="34" charset="0"/>
                <a:ea typeface="Times New Roman" panose="02020603050405020304" pitchFamily="18" charset="0"/>
              </a:rPr>
              <a:t>Practitioner-assessed factors</a:t>
            </a:r>
          </a:p>
        </p:txBody>
      </p:sp>
      <p:sp>
        <p:nvSpPr>
          <p:cNvPr id="7" name="Rectangle 6">
            <a:extLst>
              <a:ext uri="{FF2B5EF4-FFF2-40B4-BE49-F238E27FC236}">
                <a16:creationId xmlns:a16="http://schemas.microsoft.com/office/drawing/2014/main" id="{E3C2E9E3-8C38-0945-82EA-9D3D1393A9C8}"/>
              </a:ext>
            </a:extLst>
          </p:cNvPr>
          <p:cNvSpPr/>
          <p:nvPr/>
        </p:nvSpPr>
        <p:spPr>
          <a:xfrm>
            <a:off x="3842953" y="2212861"/>
            <a:ext cx="395416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Legal outcomes</a:t>
            </a:r>
          </a:p>
        </p:txBody>
      </p:sp>
    </p:spTree>
    <p:extLst>
      <p:ext uri="{BB962C8B-B14F-4D97-AF65-F5344CB8AC3E}">
        <p14:creationId xmlns:p14="http://schemas.microsoft.com/office/powerpoint/2010/main" val="870376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MAPPA category</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hart&#10;&#10;Description automatically generated">
            <a:extLst>
              <a:ext uri="{FF2B5EF4-FFF2-40B4-BE49-F238E27FC236}">
                <a16:creationId xmlns:a16="http://schemas.microsoft.com/office/drawing/2014/main" id="{CF2499AD-8497-844A-810F-9CC3DBEEAEDB}"/>
              </a:ext>
            </a:extLst>
          </p:cNvPr>
          <p:cNvPicPr>
            <a:picLocks noChangeAspect="1"/>
          </p:cNvPicPr>
          <p:nvPr/>
        </p:nvPicPr>
        <p:blipFill>
          <a:blip r:embed="rId2"/>
          <a:stretch>
            <a:fillRect/>
          </a:stretch>
        </p:blipFill>
        <p:spPr>
          <a:xfrm>
            <a:off x="260838" y="929542"/>
            <a:ext cx="5410200" cy="5397500"/>
          </a:xfrm>
          <a:prstGeom prst="rect">
            <a:avLst/>
          </a:prstGeom>
        </p:spPr>
      </p:pic>
      <p:pic>
        <p:nvPicPr>
          <p:cNvPr id="8" name="Picture 7" descr="Table&#10;&#10;Description automatically generated">
            <a:extLst>
              <a:ext uri="{FF2B5EF4-FFF2-40B4-BE49-F238E27FC236}">
                <a16:creationId xmlns:a16="http://schemas.microsoft.com/office/drawing/2014/main" id="{530C95BB-3ED7-4D4A-8373-798084C48E98}"/>
              </a:ext>
            </a:extLst>
          </p:cNvPr>
          <p:cNvPicPr>
            <a:picLocks noChangeAspect="1"/>
          </p:cNvPicPr>
          <p:nvPr/>
        </p:nvPicPr>
        <p:blipFill>
          <a:blip r:embed="rId3"/>
          <a:stretch>
            <a:fillRect/>
          </a:stretch>
        </p:blipFill>
        <p:spPr>
          <a:xfrm>
            <a:off x="6064556" y="929542"/>
            <a:ext cx="5753100" cy="5829300"/>
          </a:xfrm>
          <a:prstGeom prst="rect">
            <a:avLst/>
          </a:prstGeom>
        </p:spPr>
      </p:pic>
    </p:spTree>
    <p:extLst>
      <p:ext uri="{BB962C8B-B14F-4D97-AF65-F5344CB8AC3E}">
        <p14:creationId xmlns:p14="http://schemas.microsoft.com/office/powerpoint/2010/main" val="2533513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MAPPA level</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335B035-BB52-E142-81A3-F15551513FA2}"/>
              </a:ext>
            </a:extLst>
          </p:cNvPr>
          <p:cNvPicPr/>
          <p:nvPr/>
        </p:nvPicPr>
        <p:blipFill>
          <a:blip r:embed="rId2">
            <a:extLst>
              <a:ext uri="{28A0092B-C50C-407E-A947-70E740481C1C}">
                <a14:useLocalDpi xmlns:a14="http://schemas.microsoft.com/office/drawing/2010/main"/>
              </a:ext>
            </a:extLst>
          </a:blip>
          <a:stretch>
            <a:fillRect/>
          </a:stretch>
        </p:blipFill>
        <p:spPr>
          <a:xfrm>
            <a:off x="459947" y="890105"/>
            <a:ext cx="5486400" cy="5400000"/>
          </a:xfrm>
          <a:prstGeom prst="rect">
            <a:avLst/>
          </a:prstGeom>
        </p:spPr>
      </p:pic>
      <p:pic>
        <p:nvPicPr>
          <p:cNvPr id="3" name="Picture 2" descr="A picture containing calendar&#10;&#10;Description automatically generated">
            <a:extLst>
              <a:ext uri="{FF2B5EF4-FFF2-40B4-BE49-F238E27FC236}">
                <a16:creationId xmlns:a16="http://schemas.microsoft.com/office/drawing/2014/main" id="{3BE9EEA0-54A8-8346-9E81-532BF5D3EC54}"/>
              </a:ext>
            </a:extLst>
          </p:cNvPr>
          <p:cNvPicPr>
            <a:picLocks noChangeAspect="1"/>
          </p:cNvPicPr>
          <p:nvPr/>
        </p:nvPicPr>
        <p:blipFill>
          <a:blip r:embed="rId3"/>
          <a:stretch>
            <a:fillRect/>
          </a:stretch>
        </p:blipFill>
        <p:spPr>
          <a:xfrm>
            <a:off x="6096000" y="798587"/>
            <a:ext cx="5740400" cy="5816600"/>
          </a:xfrm>
          <a:prstGeom prst="rect">
            <a:avLst/>
          </a:prstGeom>
        </p:spPr>
      </p:pic>
    </p:spTree>
    <p:extLst>
      <p:ext uri="{BB962C8B-B14F-4D97-AF65-F5344CB8AC3E}">
        <p14:creationId xmlns:p14="http://schemas.microsoft.com/office/powerpoint/2010/main" val="3822242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Concerns identified by the practitioner</a:t>
            </a: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Table, Teams&#10;&#10;Description automatically generated">
            <a:extLst>
              <a:ext uri="{FF2B5EF4-FFF2-40B4-BE49-F238E27FC236}">
                <a16:creationId xmlns:a16="http://schemas.microsoft.com/office/drawing/2014/main" id="{48422694-E93E-B242-B4D0-B5545712034D}"/>
              </a:ext>
            </a:extLst>
          </p:cNvPr>
          <p:cNvPicPr>
            <a:picLocks noChangeAspect="1"/>
          </p:cNvPicPr>
          <p:nvPr/>
        </p:nvPicPr>
        <p:blipFill>
          <a:blip r:embed="rId2"/>
          <a:stretch>
            <a:fillRect/>
          </a:stretch>
        </p:blipFill>
        <p:spPr>
          <a:xfrm>
            <a:off x="1365250" y="1295400"/>
            <a:ext cx="9461500" cy="4267200"/>
          </a:xfrm>
          <a:prstGeom prst="rect">
            <a:avLst/>
          </a:prstGeom>
        </p:spPr>
      </p:pic>
    </p:spTree>
    <p:extLst>
      <p:ext uri="{BB962C8B-B14F-4D97-AF65-F5344CB8AC3E}">
        <p14:creationId xmlns:p14="http://schemas.microsoft.com/office/powerpoint/2010/main" val="725212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1246495"/>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Concerns identified by the practitioner (continued)</a:t>
            </a:r>
          </a:p>
          <a:p>
            <a:pPr>
              <a:spcBef>
                <a:spcPts val="2400"/>
              </a:spcBef>
              <a:spcAft>
                <a:spcPts val="600"/>
              </a:spcAft>
            </a:pP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Table&#10;&#10;Description automatically generated">
            <a:extLst>
              <a:ext uri="{FF2B5EF4-FFF2-40B4-BE49-F238E27FC236}">
                <a16:creationId xmlns:a16="http://schemas.microsoft.com/office/drawing/2014/main" id="{3A4F84DF-89A8-F34F-A4E4-45EB68E9A203}"/>
              </a:ext>
            </a:extLst>
          </p:cNvPr>
          <p:cNvPicPr>
            <a:picLocks noChangeAspect="1"/>
          </p:cNvPicPr>
          <p:nvPr/>
        </p:nvPicPr>
        <p:blipFill>
          <a:blip r:embed="rId2"/>
          <a:stretch>
            <a:fillRect/>
          </a:stretch>
        </p:blipFill>
        <p:spPr>
          <a:xfrm>
            <a:off x="1358900" y="1270000"/>
            <a:ext cx="9474200" cy="4318000"/>
          </a:xfrm>
          <a:prstGeom prst="rect">
            <a:avLst/>
          </a:prstGeom>
        </p:spPr>
      </p:pic>
    </p:spTree>
    <p:extLst>
      <p:ext uri="{BB962C8B-B14F-4D97-AF65-F5344CB8AC3E}">
        <p14:creationId xmlns:p14="http://schemas.microsoft.com/office/powerpoint/2010/main" val="1111367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Concerns identified by the practitioner (continued)</a:t>
            </a: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0FE717F-9789-F441-9578-FFEE2AC34B32}"/>
              </a:ext>
            </a:extLst>
          </p:cNvPr>
          <p:cNvPicPr>
            <a:picLocks noChangeAspect="1"/>
          </p:cNvPicPr>
          <p:nvPr/>
        </p:nvPicPr>
        <p:blipFill>
          <a:blip r:embed="rId2"/>
          <a:stretch>
            <a:fillRect/>
          </a:stretch>
        </p:blipFill>
        <p:spPr>
          <a:xfrm>
            <a:off x="1348946" y="1193312"/>
            <a:ext cx="9448800" cy="5245100"/>
          </a:xfrm>
          <a:prstGeom prst="rect">
            <a:avLst/>
          </a:prstGeom>
        </p:spPr>
      </p:pic>
    </p:spTree>
    <p:extLst>
      <p:ext uri="{BB962C8B-B14F-4D97-AF65-F5344CB8AC3E}">
        <p14:creationId xmlns:p14="http://schemas.microsoft.com/office/powerpoint/2010/main" val="2170617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Care status</a:t>
            </a: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5CBA0B0-E516-974C-AB7C-8F33F1FFD616}"/>
              </a:ext>
            </a:extLst>
          </p:cNvPr>
          <p:cNvPicPr>
            <a:picLocks noChangeAspect="1"/>
          </p:cNvPicPr>
          <p:nvPr/>
        </p:nvPicPr>
        <p:blipFill>
          <a:blip r:embed="rId3"/>
          <a:stretch>
            <a:fillRect/>
          </a:stretch>
        </p:blipFill>
        <p:spPr>
          <a:xfrm>
            <a:off x="171450" y="539750"/>
            <a:ext cx="11849100" cy="5778500"/>
          </a:xfrm>
          <a:prstGeom prst="rect">
            <a:avLst/>
          </a:prstGeom>
        </p:spPr>
      </p:pic>
    </p:spTree>
    <p:extLst>
      <p:ext uri="{BB962C8B-B14F-4D97-AF65-F5344CB8AC3E}">
        <p14:creationId xmlns:p14="http://schemas.microsoft.com/office/powerpoint/2010/main" val="2855663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10911016"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Severity of adverse impacts identified by the practitioner</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5928702-C825-B144-981F-A8BE856C5BAE}"/>
              </a:ext>
            </a:extLst>
          </p:cNvPr>
          <p:cNvPicPr>
            <a:picLocks noChangeAspect="1"/>
          </p:cNvPicPr>
          <p:nvPr/>
        </p:nvPicPr>
        <p:blipFill>
          <a:blip r:embed="rId2"/>
          <a:stretch>
            <a:fillRect/>
          </a:stretch>
        </p:blipFill>
        <p:spPr>
          <a:xfrm>
            <a:off x="2249854" y="774700"/>
            <a:ext cx="7340600" cy="6083300"/>
          </a:xfrm>
          <a:prstGeom prst="rect">
            <a:avLst/>
          </a:prstGeom>
        </p:spPr>
      </p:pic>
    </p:spTree>
    <p:extLst>
      <p:ext uri="{BB962C8B-B14F-4D97-AF65-F5344CB8AC3E}">
        <p14:creationId xmlns:p14="http://schemas.microsoft.com/office/powerpoint/2010/main" val="1904152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7" y="186464"/>
            <a:ext cx="1145471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Likelihood of adverse impacts identified by the practitioner</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Calendar&#10;&#10;Description automatically generated">
            <a:extLst>
              <a:ext uri="{FF2B5EF4-FFF2-40B4-BE49-F238E27FC236}">
                <a16:creationId xmlns:a16="http://schemas.microsoft.com/office/drawing/2014/main" id="{6E11E227-CB3E-7B4A-8453-5A5BBE0B67FC}"/>
              </a:ext>
            </a:extLst>
          </p:cNvPr>
          <p:cNvPicPr>
            <a:picLocks noChangeAspect="1"/>
          </p:cNvPicPr>
          <p:nvPr/>
        </p:nvPicPr>
        <p:blipFill>
          <a:blip r:embed="rId2"/>
          <a:stretch>
            <a:fillRect/>
          </a:stretch>
        </p:blipFill>
        <p:spPr>
          <a:xfrm>
            <a:off x="2217693" y="878254"/>
            <a:ext cx="7340600" cy="5956300"/>
          </a:xfrm>
          <a:prstGeom prst="rect">
            <a:avLst/>
          </a:prstGeom>
        </p:spPr>
      </p:pic>
    </p:spTree>
    <p:extLst>
      <p:ext uri="{BB962C8B-B14F-4D97-AF65-F5344CB8AC3E}">
        <p14:creationId xmlns:p14="http://schemas.microsoft.com/office/powerpoint/2010/main" val="3009423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Factors against desistance</a:t>
            </a: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alendar&#10;&#10;Description automatically generated">
            <a:extLst>
              <a:ext uri="{FF2B5EF4-FFF2-40B4-BE49-F238E27FC236}">
                <a16:creationId xmlns:a16="http://schemas.microsoft.com/office/drawing/2014/main" id="{334C1049-3514-964B-B68E-9B580B303049}"/>
              </a:ext>
            </a:extLst>
          </p:cNvPr>
          <p:cNvPicPr>
            <a:picLocks noChangeAspect="1"/>
          </p:cNvPicPr>
          <p:nvPr/>
        </p:nvPicPr>
        <p:blipFill>
          <a:blip r:embed="rId2"/>
          <a:stretch>
            <a:fillRect/>
          </a:stretch>
        </p:blipFill>
        <p:spPr>
          <a:xfrm>
            <a:off x="2326846" y="1005742"/>
            <a:ext cx="7493000" cy="5549900"/>
          </a:xfrm>
          <a:prstGeom prst="rect">
            <a:avLst/>
          </a:prstGeom>
        </p:spPr>
      </p:pic>
    </p:spTree>
    <p:extLst>
      <p:ext uri="{BB962C8B-B14F-4D97-AF65-F5344CB8AC3E}">
        <p14:creationId xmlns:p14="http://schemas.microsoft.com/office/powerpoint/2010/main" val="3530071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Factors against desistance (continued)</a:t>
            </a: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455C71C-8744-8646-8BA6-53373962962E}"/>
              </a:ext>
            </a:extLst>
          </p:cNvPr>
          <p:cNvPicPr>
            <a:picLocks noChangeAspect="1"/>
          </p:cNvPicPr>
          <p:nvPr/>
        </p:nvPicPr>
        <p:blipFill>
          <a:blip r:embed="rId2"/>
          <a:stretch>
            <a:fillRect/>
          </a:stretch>
        </p:blipFill>
        <p:spPr>
          <a:xfrm>
            <a:off x="237696" y="798587"/>
            <a:ext cx="11671300" cy="5854700"/>
          </a:xfrm>
          <a:prstGeom prst="rect">
            <a:avLst/>
          </a:prstGeom>
        </p:spPr>
      </p:pic>
    </p:spTree>
    <p:extLst>
      <p:ext uri="{BB962C8B-B14F-4D97-AF65-F5344CB8AC3E}">
        <p14:creationId xmlns:p14="http://schemas.microsoft.com/office/powerpoint/2010/main" val="144454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Legal outcome: sentenced at court</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histogram&#10;&#10;Description automatically generated">
            <a:extLst>
              <a:ext uri="{FF2B5EF4-FFF2-40B4-BE49-F238E27FC236}">
                <a16:creationId xmlns:a16="http://schemas.microsoft.com/office/drawing/2014/main" id="{F55706F6-B53F-7D44-A866-CC518E11C789}"/>
              </a:ext>
            </a:extLst>
          </p:cNvPr>
          <p:cNvPicPr>
            <a:picLocks noChangeAspect="1"/>
          </p:cNvPicPr>
          <p:nvPr/>
        </p:nvPicPr>
        <p:blipFill>
          <a:blip r:embed="rId2"/>
          <a:stretch>
            <a:fillRect/>
          </a:stretch>
        </p:blipFill>
        <p:spPr>
          <a:xfrm>
            <a:off x="698500" y="1153433"/>
            <a:ext cx="10795000" cy="5067300"/>
          </a:xfrm>
          <a:prstGeom prst="rect">
            <a:avLst/>
          </a:prstGeom>
        </p:spPr>
      </p:pic>
    </p:spTree>
    <p:extLst>
      <p:ext uri="{BB962C8B-B14F-4D97-AF65-F5344CB8AC3E}">
        <p14:creationId xmlns:p14="http://schemas.microsoft.com/office/powerpoint/2010/main" val="2338668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Factors for desistance </a:t>
            </a: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Table&#10;&#10;Description automatically generated">
            <a:extLst>
              <a:ext uri="{FF2B5EF4-FFF2-40B4-BE49-F238E27FC236}">
                <a16:creationId xmlns:a16="http://schemas.microsoft.com/office/drawing/2014/main" id="{5F54D012-1A74-254E-B3ED-385F53238A7B}"/>
              </a:ext>
            </a:extLst>
          </p:cNvPr>
          <p:cNvPicPr>
            <a:picLocks noChangeAspect="1"/>
          </p:cNvPicPr>
          <p:nvPr/>
        </p:nvPicPr>
        <p:blipFill>
          <a:blip r:embed="rId2"/>
          <a:stretch>
            <a:fillRect/>
          </a:stretch>
        </p:blipFill>
        <p:spPr>
          <a:xfrm>
            <a:off x="0" y="1212048"/>
            <a:ext cx="12166600" cy="4914900"/>
          </a:xfrm>
          <a:prstGeom prst="rect">
            <a:avLst/>
          </a:prstGeom>
        </p:spPr>
      </p:pic>
    </p:spTree>
    <p:extLst>
      <p:ext uri="{BB962C8B-B14F-4D97-AF65-F5344CB8AC3E}">
        <p14:creationId xmlns:p14="http://schemas.microsoft.com/office/powerpoint/2010/main" val="2373484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Education, training and employment</a:t>
            </a: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294C006-F4A1-4242-A511-97EBFF729634}"/>
              </a:ext>
            </a:extLst>
          </p:cNvPr>
          <p:cNvPicPr>
            <a:picLocks noChangeAspect="1"/>
          </p:cNvPicPr>
          <p:nvPr/>
        </p:nvPicPr>
        <p:blipFill>
          <a:blip r:embed="rId2"/>
          <a:stretch>
            <a:fillRect/>
          </a:stretch>
        </p:blipFill>
        <p:spPr>
          <a:xfrm>
            <a:off x="419851" y="1006457"/>
            <a:ext cx="11259845" cy="5321108"/>
          </a:xfrm>
          <a:prstGeom prst="rect">
            <a:avLst/>
          </a:prstGeom>
        </p:spPr>
      </p:pic>
    </p:spTree>
    <p:extLst>
      <p:ext uri="{BB962C8B-B14F-4D97-AF65-F5344CB8AC3E}">
        <p14:creationId xmlns:p14="http://schemas.microsoft.com/office/powerpoint/2010/main" val="2242356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477632"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Times New Roman" panose="02020603050405020304" pitchFamily="18" charset="0"/>
              </a:rPr>
              <a:t>Accommodation</a:t>
            </a: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099FDA8-5219-B848-B9CC-8B2947566742}"/>
              </a:ext>
            </a:extLst>
          </p:cNvPr>
          <p:cNvPicPr>
            <a:picLocks noChangeAspect="1"/>
          </p:cNvPicPr>
          <p:nvPr/>
        </p:nvPicPr>
        <p:blipFill>
          <a:blip r:embed="rId3"/>
          <a:stretch>
            <a:fillRect/>
          </a:stretch>
        </p:blipFill>
        <p:spPr>
          <a:xfrm>
            <a:off x="603250" y="952500"/>
            <a:ext cx="10985500" cy="5905500"/>
          </a:xfrm>
          <a:prstGeom prst="rect">
            <a:avLst/>
          </a:prstGeom>
        </p:spPr>
      </p:pic>
    </p:spTree>
    <p:extLst>
      <p:ext uri="{BB962C8B-B14F-4D97-AF65-F5344CB8AC3E}">
        <p14:creationId xmlns:p14="http://schemas.microsoft.com/office/powerpoint/2010/main" val="288913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Legal outcome: first tier outcomes</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 histogram&#10;&#10;Description automatically generated">
            <a:extLst>
              <a:ext uri="{FF2B5EF4-FFF2-40B4-BE49-F238E27FC236}">
                <a16:creationId xmlns:a16="http://schemas.microsoft.com/office/drawing/2014/main" id="{2285CC6E-D733-D147-A941-6635F22E6758}"/>
              </a:ext>
            </a:extLst>
          </p:cNvPr>
          <p:cNvPicPr>
            <a:picLocks noChangeAspect="1"/>
          </p:cNvPicPr>
          <p:nvPr/>
        </p:nvPicPr>
        <p:blipFill>
          <a:blip r:embed="rId2"/>
          <a:stretch>
            <a:fillRect/>
          </a:stretch>
        </p:blipFill>
        <p:spPr>
          <a:xfrm>
            <a:off x="2777881" y="798587"/>
            <a:ext cx="6261100" cy="6019800"/>
          </a:xfrm>
          <a:prstGeom prst="rect">
            <a:avLst/>
          </a:prstGeom>
        </p:spPr>
      </p:pic>
    </p:spTree>
    <p:extLst>
      <p:ext uri="{BB962C8B-B14F-4D97-AF65-F5344CB8AC3E}">
        <p14:creationId xmlns:p14="http://schemas.microsoft.com/office/powerpoint/2010/main" val="316951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Legal outcome: out of court disposal</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18E5C0DB-73FC-724F-B02B-448D7072ADD2}"/>
              </a:ext>
            </a:extLst>
          </p:cNvPr>
          <p:cNvPicPr>
            <a:picLocks noChangeAspect="1"/>
          </p:cNvPicPr>
          <p:nvPr/>
        </p:nvPicPr>
        <p:blipFill>
          <a:blip r:embed="rId2"/>
          <a:stretch>
            <a:fillRect/>
          </a:stretch>
        </p:blipFill>
        <p:spPr>
          <a:xfrm>
            <a:off x="3233127" y="1213827"/>
            <a:ext cx="5397500" cy="5016500"/>
          </a:xfrm>
          <a:prstGeom prst="rect">
            <a:avLst/>
          </a:prstGeom>
        </p:spPr>
      </p:pic>
    </p:spTree>
    <p:extLst>
      <p:ext uri="{BB962C8B-B14F-4D97-AF65-F5344CB8AC3E}">
        <p14:creationId xmlns:p14="http://schemas.microsoft.com/office/powerpoint/2010/main" val="205614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7817703"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Legal outcome: out of court disposal, detail</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 histogram&#10;&#10;Description automatically generated">
            <a:extLst>
              <a:ext uri="{FF2B5EF4-FFF2-40B4-BE49-F238E27FC236}">
                <a16:creationId xmlns:a16="http://schemas.microsoft.com/office/drawing/2014/main" id="{07BC6E60-FDA7-BB4A-9C16-DF7EF5556795}"/>
              </a:ext>
            </a:extLst>
          </p:cNvPr>
          <p:cNvPicPr>
            <a:picLocks noChangeAspect="1"/>
          </p:cNvPicPr>
          <p:nvPr/>
        </p:nvPicPr>
        <p:blipFill>
          <a:blip r:embed="rId2"/>
          <a:stretch>
            <a:fillRect/>
          </a:stretch>
        </p:blipFill>
        <p:spPr>
          <a:xfrm>
            <a:off x="1600200" y="1240692"/>
            <a:ext cx="8991600" cy="5080000"/>
          </a:xfrm>
          <a:prstGeom prst="rect">
            <a:avLst/>
          </a:prstGeom>
        </p:spPr>
      </p:pic>
    </p:spTree>
    <p:extLst>
      <p:ext uri="{BB962C8B-B14F-4D97-AF65-F5344CB8AC3E}">
        <p14:creationId xmlns:p14="http://schemas.microsoft.com/office/powerpoint/2010/main" val="64301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7" y="186464"/>
            <a:ext cx="11379429"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Legal outcome: length of sentence for custodial sentences (in months)</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D12B5B8D-7354-5D48-8A91-2FD0C2B6C183}"/>
              </a:ext>
            </a:extLst>
          </p:cNvPr>
          <p:cNvPicPr>
            <a:picLocks noChangeAspect="1"/>
          </p:cNvPicPr>
          <p:nvPr/>
        </p:nvPicPr>
        <p:blipFill>
          <a:blip r:embed="rId2"/>
          <a:stretch>
            <a:fillRect/>
          </a:stretch>
        </p:blipFill>
        <p:spPr>
          <a:xfrm>
            <a:off x="2816469" y="1262848"/>
            <a:ext cx="6324600" cy="4864100"/>
          </a:xfrm>
          <a:prstGeom prst="rect">
            <a:avLst/>
          </a:prstGeom>
        </p:spPr>
      </p:pic>
    </p:spTree>
    <p:extLst>
      <p:ext uri="{BB962C8B-B14F-4D97-AF65-F5344CB8AC3E}">
        <p14:creationId xmlns:p14="http://schemas.microsoft.com/office/powerpoint/2010/main" val="310324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02AA2-FADB-194A-B067-2A9971DDF5A3}"/>
              </a:ext>
            </a:extLst>
          </p:cNvPr>
          <p:cNvSpPr/>
          <p:nvPr/>
        </p:nvSpPr>
        <p:spPr>
          <a:xfrm>
            <a:off x="160638" y="186464"/>
            <a:ext cx="9959546" cy="477054"/>
          </a:xfrm>
          <a:prstGeom prst="rect">
            <a:avLst/>
          </a:prstGeom>
        </p:spPr>
        <p:txBody>
          <a:bodyPr wrap="square">
            <a:spAutoFit/>
          </a:bodyPr>
          <a:lstStyle/>
          <a:p>
            <a:pPr>
              <a:spcBef>
                <a:spcPts val="2400"/>
              </a:spcBef>
              <a:spcAft>
                <a:spcPts val="600"/>
              </a:spcAft>
            </a:pPr>
            <a:r>
              <a:rPr lang="en-GB" sz="2500" b="1" dirty="0">
                <a:solidFill>
                  <a:srgbClr val="512480"/>
                </a:solidFill>
                <a:latin typeface="Arial" panose="020B0604020202020204" pitchFamily="34" charset="0"/>
                <a:ea typeface="Arial" panose="020B0604020202020204" pitchFamily="34" charset="0"/>
              </a:rPr>
              <a:t>Legal outcome: length of sentence for YROs (in months)</a:t>
            </a:r>
            <a:endParaRPr lang="en-GB" sz="2500" b="1" dirty="0">
              <a:solidFill>
                <a:srgbClr val="512480"/>
              </a:solidFill>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57F8EB5-EAD8-F144-88B1-1F7923ADF8BD}"/>
              </a:ext>
            </a:extLst>
          </p:cNvPr>
          <p:cNvCxnSpPr/>
          <p:nvPr/>
        </p:nvCxnSpPr>
        <p:spPr>
          <a:xfrm>
            <a:off x="160638" y="731052"/>
            <a:ext cx="11825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Chart, bar chart, histogram&#10;&#10;Description automatically generated">
            <a:extLst>
              <a:ext uri="{FF2B5EF4-FFF2-40B4-BE49-F238E27FC236}">
                <a16:creationId xmlns:a16="http://schemas.microsoft.com/office/drawing/2014/main" id="{6D2E4483-0BD0-0640-89F2-BE42D15E0C24}"/>
              </a:ext>
            </a:extLst>
          </p:cNvPr>
          <p:cNvPicPr>
            <a:picLocks noChangeAspect="1"/>
          </p:cNvPicPr>
          <p:nvPr/>
        </p:nvPicPr>
        <p:blipFill>
          <a:blip r:embed="rId2"/>
          <a:stretch>
            <a:fillRect/>
          </a:stretch>
        </p:blipFill>
        <p:spPr>
          <a:xfrm>
            <a:off x="3226777" y="1173948"/>
            <a:ext cx="5410200" cy="4953000"/>
          </a:xfrm>
          <a:prstGeom prst="rect">
            <a:avLst/>
          </a:prstGeom>
        </p:spPr>
      </p:pic>
    </p:spTree>
    <p:extLst>
      <p:ext uri="{BB962C8B-B14F-4D97-AF65-F5344CB8AC3E}">
        <p14:creationId xmlns:p14="http://schemas.microsoft.com/office/powerpoint/2010/main" val="4283948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8890</TotalTime>
  <Words>510</Words>
  <Application>Microsoft Office PowerPoint</Application>
  <PresentationFormat>Widescreen</PresentationFormat>
  <Paragraphs>68</Paragraphs>
  <Slides>42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Arial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Zsolt Kiss</dc:creator>
  <cp:lastModifiedBy>Craig, Daniel (YJB)</cp:lastModifiedBy>
  <cp:revision>68</cp:revision>
  <dcterms:created xsi:type="dcterms:W3CDTF">2020-09-23T10:48:14Z</dcterms:created>
  <dcterms:modified xsi:type="dcterms:W3CDTF">2020-12-22T15:09:42Z</dcterms:modified>
</cp:coreProperties>
</file>