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5"/>
    <p:sldMasterId id="2147483994" r:id="rId6"/>
    <p:sldMasterId id="2147484000" r:id="rId7"/>
    <p:sldMasterId id="2147484006" r:id="rId8"/>
    <p:sldMasterId id="2147484012" r:id="rId9"/>
    <p:sldMasterId id="2147484018" r:id="rId10"/>
    <p:sldMasterId id="2147484024" r:id="rId11"/>
    <p:sldMasterId id="2147484030" r:id="rId12"/>
    <p:sldMasterId id="2147484036" r:id="rId13"/>
    <p:sldMasterId id="2147483955" r:id="rId14"/>
  </p:sldMasterIdLst>
  <p:notesMasterIdLst>
    <p:notesMasterId r:id="rId24"/>
  </p:notesMasterIdLst>
  <p:handoutMasterIdLst>
    <p:handoutMasterId r:id="rId25"/>
  </p:handoutMasterIdLst>
  <p:sldIdLst>
    <p:sldId id="289" r:id="rId15"/>
    <p:sldId id="290" r:id="rId16"/>
    <p:sldId id="291" r:id="rId17"/>
    <p:sldId id="292" r:id="rId18"/>
    <p:sldId id="293" r:id="rId19"/>
    <p:sldId id="294" r:id="rId20"/>
    <p:sldId id="295" r:id="rId21"/>
    <p:sldId id="296" r:id="rId22"/>
    <p:sldId id="297" r:id="rId23"/>
  </p:sldIdLst>
  <p:sldSz cx="12192000" cy="6858000"/>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62C54502-D187-416A-B576-882DE8BD6B37}">
          <p14:sldIdLst>
            <p14:sldId id="289"/>
            <p14:sldId id="290"/>
            <p14:sldId id="291"/>
            <p14:sldId id="292"/>
            <p14:sldId id="293"/>
            <p14:sldId id="294"/>
            <p14:sldId id="295"/>
            <p14:sldId id="296"/>
            <p14:sldId id="2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Swan" initials="JS" lastIdx="7" clrIdx="0">
    <p:extLst>
      <p:ext uri="{19B8F6BF-5375-455C-9EA6-DF929625EA0E}">
        <p15:presenceInfo xmlns:p15="http://schemas.microsoft.com/office/powerpoint/2012/main" userId="S-1-5-21-777725935-1753470192-3977904422-13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CD4A"/>
    <a:srgbClr val="D9402D"/>
    <a:srgbClr val="0058B0"/>
    <a:srgbClr val="9E0E62"/>
    <a:srgbClr val="FF7C30"/>
    <a:srgbClr val="F08A24"/>
    <a:srgbClr val="4C3F52"/>
    <a:srgbClr val="EEAB38"/>
    <a:srgbClr val="2059AF"/>
    <a:srgbClr val="9C16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6" autoAdjust="0"/>
    <p:restoredTop sz="96327"/>
  </p:normalViewPr>
  <p:slideViewPr>
    <p:cSldViewPr>
      <p:cViewPr varScale="1">
        <p:scale>
          <a:sx n="124" d="100"/>
          <a:sy n="124" d="100"/>
        </p:scale>
        <p:origin x="312" y="40"/>
      </p:cViewPr>
      <p:guideLst>
        <p:guide orient="horz" pos="2160"/>
        <p:guide pos="3840"/>
      </p:guideLst>
    </p:cSldViewPr>
  </p:slideViewPr>
  <p:outlineViewPr>
    <p:cViewPr>
      <p:scale>
        <a:sx n="33" d="100"/>
        <a:sy n="33" d="100"/>
      </p:scale>
      <p:origin x="0" y="-893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238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5.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McAllister" userId="075b24e9-a96b-43ea-adda-db764c8f7688" providerId="ADAL" clId="{08FAAB8D-5EE3-DE49-ACD0-6746098DCC2C}"/>
    <pc:docChg chg="modSld">
      <pc:chgData name="Philip McAllister" userId="075b24e9-a96b-43ea-adda-db764c8f7688" providerId="ADAL" clId="{08FAAB8D-5EE3-DE49-ACD0-6746098DCC2C}" dt="2020-12-10T11:33:07.723" v="4" actId="20577"/>
      <pc:docMkLst>
        <pc:docMk/>
      </pc:docMkLst>
      <pc:sldChg chg="modSp mod">
        <pc:chgData name="Philip McAllister" userId="075b24e9-a96b-43ea-adda-db764c8f7688" providerId="ADAL" clId="{08FAAB8D-5EE3-DE49-ACD0-6746098DCC2C}" dt="2020-12-10T11:33:07.723" v="4" actId="20577"/>
        <pc:sldMkLst>
          <pc:docMk/>
          <pc:sldMk cId="3236519906" sldId="296"/>
        </pc:sldMkLst>
        <pc:spChg chg="mod">
          <ac:chgData name="Philip McAllister" userId="075b24e9-a96b-43ea-adda-db764c8f7688" providerId="ADAL" clId="{08FAAB8D-5EE3-DE49-ACD0-6746098DCC2C}" dt="2020-12-10T11:33:07.723" v="4" actId="20577"/>
          <ac:spMkLst>
            <pc:docMk/>
            <pc:sldMk cId="3236519906" sldId="296"/>
            <ac:spMk id="2" creationId="{1108792C-095A-4841-BA42-C4B0CE03A91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C4CCDA-8D15-48C0-B5F3-626A93EA51DD}" type="datetimeFigureOut">
              <a:rPr lang="en-GB" smtClean="0"/>
              <a:t>10/12/2020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2B8FE0-82A3-4413-8BF5-2C64B7633C5E}" type="slidenum">
              <a:rPr lang="en-GB" smtClean="0"/>
              <a:t>‹#›</a:t>
            </a:fld>
            <a:endParaRPr lang="en-GB"/>
          </a:p>
        </p:txBody>
      </p:sp>
    </p:spTree>
    <p:extLst>
      <p:ext uri="{BB962C8B-B14F-4D97-AF65-F5344CB8AC3E}">
        <p14:creationId xmlns:p14="http://schemas.microsoft.com/office/powerpoint/2010/main" val="324787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1638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CD30C55-053B-4B45-A537-EB90960D3A22}" type="slidenum">
              <a:rPr lang="en-GB" altLang="en-US"/>
              <a:pPr/>
              <a:t>‹#›</a:t>
            </a:fld>
            <a:endParaRPr lang="en-GB" altLang="en-US"/>
          </a:p>
        </p:txBody>
      </p:sp>
    </p:spTree>
    <p:extLst>
      <p:ext uri="{BB962C8B-B14F-4D97-AF65-F5344CB8AC3E}">
        <p14:creationId xmlns:p14="http://schemas.microsoft.com/office/powerpoint/2010/main" val="1058596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Technology - Gold &amp; Nav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5" cy="6871705"/>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3850264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panel : Smörgåsbor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endParaRPr lang="en-GB" dirty="0">
              <a:solidFill>
                <a:schemeClr val="bg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9"/>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94400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cience - Peacock Butterf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4" cy="6871705"/>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63591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Exam Hall - Peacock Butterf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08002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Peacock Butterf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accent3"/>
                </a:solidFill>
                <a:latin typeface="Arial" panose="020B0604020202020204" pitchFamily="34" charset="0"/>
                <a:ea typeface="Roboto" pitchFamily="2" charset="0"/>
                <a:cs typeface="Arial" panose="020B0604020202020204" pitchFamily="34" charset="0"/>
              </a:defRPr>
            </a:lvl1pPr>
          </a:lstStyle>
          <a:p>
            <a:r>
              <a:rPr lang="en-US" dirty="0"/>
              <a:t>Click here to edit the section header title</a:t>
            </a:r>
          </a:p>
        </p:txBody>
      </p:sp>
      <p:pic>
        <p:nvPicPr>
          <p:cNvPr id="4" name="Picture 3">
            <a:extLst>
              <a:ext uri="{FF2B5EF4-FFF2-40B4-BE49-F238E27FC236}">
                <a16:creationId xmlns:a16="http://schemas.microsoft.com/office/drawing/2014/main" id="{53A4E23B-D048-6F43-ACB3-D34CB891FA5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Tree>
    <p:extLst>
      <p:ext uri="{BB962C8B-B14F-4D97-AF65-F5344CB8AC3E}">
        <p14:creationId xmlns:p14="http://schemas.microsoft.com/office/powerpoint/2010/main" val="190519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panel : Peacock Butterf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dirty="0"/>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8"/>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2500039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panel : Peacock Butterf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dirty="0"/>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8"/>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1324007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Reading - Meadow &amp; Sla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4" cy="6871704"/>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2398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orking Outdoors - Meadow &amp; Sla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62231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Meadow &amp; S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here to edit the section header title</a:t>
            </a:r>
          </a:p>
        </p:txBody>
      </p:sp>
      <p:pic>
        <p:nvPicPr>
          <p:cNvPr id="4" name="Picture 3">
            <a:extLst>
              <a:ext uri="{FF2B5EF4-FFF2-40B4-BE49-F238E27FC236}">
                <a16:creationId xmlns:a16="http://schemas.microsoft.com/office/drawing/2014/main" id="{1E902F59-2DAD-E349-B828-2C9E231C19B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Tree>
    <p:extLst>
      <p:ext uri="{BB962C8B-B14F-4D97-AF65-F5344CB8AC3E}">
        <p14:creationId xmlns:p14="http://schemas.microsoft.com/office/powerpoint/2010/main" val="271383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panel : Meadow &amp; Sl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57339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usic - Gold &amp; Nav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2097224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panel : Meadow &amp; Sla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1087683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Orchestra - Sea Foa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16362" cy="6871704"/>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1715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Backpack - Sea Fo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93702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Sea Foam">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here to edit the section header title</a:t>
            </a:r>
          </a:p>
        </p:txBody>
      </p:sp>
      <p:pic>
        <p:nvPicPr>
          <p:cNvPr id="4" name="Picture 3">
            <a:extLst>
              <a:ext uri="{FF2B5EF4-FFF2-40B4-BE49-F238E27FC236}">
                <a16:creationId xmlns:a16="http://schemas.microsoft.com/office/drawing/2014/main" id="{2ED01915-ED62-B746-B7F0-3A20AC5AF53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368"/>
            <a:ext cx="942398" cy="322291"/>
          </a:xfrm>
          <a:prstGeom prst="rect">
            <a:avLst/>
          </a:prstGeom>
        </p:spPr>
      </p:pic>
    </p:spTree>
    <p:extLst>
      <p:ext uri="{BB962C8B-B14F-4D97-AF65-F5344CB8AC3E}">
        <p14:creationId xmlns:p14="http://schemas.microsoft.com/office/powerpoint/2010/main" val="2794738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panel : Sea Fo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368"/>
            <a:ext cx="942398"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480574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 panel : Sea Foa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368"/>
            <a:ext cx="942398" cy="322291"/>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232492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Jumping - Vivid Anticipa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16362" cy="6871703"/>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3"/>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4245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Dancing - Vivid Anticip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3"/>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104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 Vivid Anticip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bg2"/>
                </a:solidFill>
                <a:latin typeface="Arial" panose="020B0604020202020204" pitchFamily="34" charset="0"/>
                <a:ea typeface="Roboto" pitchFamily="2" charset="0"/>
                <a:cs typeface="Arial" panose="020B0604020202020204" pitchFamily="34" charset="0"/>
              </a:defRPr>
            </a:lvl1pPr>
          </a:lstStyle>
          <a:p>
            <a:r>
              <a:rPr lang="en-US" dirty="0"/>
              <a:t>Click here to edit the section header title</a:t>
            </a:r>
          </a:p>
        </p:txBody>
      </p:sp>
      <p:pic>
        <p:nvPicPr>
          <p:cNvPr id="4" name="Picture 3">
            <a:extLst>
              <a:ext uri="{FF2B5EF4-FFF2-40B4-BE49-F238E27FC236}">
                <a16:creationId xmlns:a16="http://schemas.microsoft.com/office/drawing/2014/main" id="{4A969A17-9017-6C49-8356-E20A108EFD3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0"/>
          </a:xfrm>
          <a:prstGeom prst="rect">
            <a:avLst/>
          </a:prstGeom>
        </p:spPr>
      </p:pic>
    </p:spTree>
    <p:extLst>
      <p:ext uri="{BB962C8B-B14F-4D97-AF65-F5344CB8AC3E}">
        <p14:creationId xmlns:p14="http://schemas.microsoft.com/office/powerpoint/2010/main" val="2825777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panel : Vivid Anticip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417562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 Gold &amp; Nav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endParaRPr lang="en-US" dirty="0"/>
          </a:p>
        </p:txBody>
      </p:sp>
      <p:pic>
        <p:nvPicPr>
          <p:cNvPr id="4" name="Picture 3">
            <a:extLst>
              <a:ext uri="{FF2B5EF4-FFF2-40B4-BE49-F238E27FC236}">
                <a16:creationId xmlns:a16="http://schemas.microsoft.com/office/drawing/2014/main" id="{A1D6BE3E-155C-B84C-8167-8C6EBC6B74A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28" y="6465135"/>
            <a:ext cx="943764" cy="322759"/>
          </a:xfrm>
          <a:prstGeom prst="rect">
            <a:avLst/>
          </a:prstGeom>
        </p:spPr>
      </p:pic>
    </p:spTree>
    <p:extLst>
      <p:ext uri="{BB962C8B-B14F-4D97-AF65-F5344CB8AC3E}">
        <p14:creationId xmlns:p14="http://schemas.microsoft.com/office/powerpoint/2010/main" val="4213203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panel : Vivid Anticipa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938188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Reading - Daffodils &amp; Storm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216360" cy="6871703"/>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46932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Library - Daffodils &amp; Storm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51002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Daffodils &amp; Storm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here to edit the section header title</a:t>
            </a:r>
          </a:p>
        </p:txBody>
      </p:sp>
      <p:pic>
        <p:nvPicPr>
          <p:cNvPr id="4" name="Picture 3">
            <a:extLst>
              <a:ext uri="{FF2B5EF4-FFF2-40B4-BE49-F238E27FC236}">
                <a16:creationId xmlns:a16="http://schemas.microsoft.com/office/drawing/2014/main" id="{B46C712B-1649-4C44-A4F4-5988B8344BF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Tree>
    <p:extLst>
      <p:ext uri="{BB962C8B-B14F-4D97-AF65-F5344CB8AC3E}">
        <p14:creationId xmlns:p14="http://schemas.microsoft.com/office/powerpoint/2010/main" val="621618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 panel : Daffodils &amp; Stor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224668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panel : Daffodils &amp; Storm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1"/>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solidFill>
                <a:schemeClr val="tx2"/>
              </a:solidFill>
            </a:endParaRPr>
          </a:p>
        </p:txBody>
      </p:sp>
    </p:spTree>
    <p:extLst>
      <p:ext uri="{BB962C8B-B14F-4D97-AF65-F5344CB8AC3E}">
        <p14:creationId xmlns:p14="http://schemas.microsoft.com/office/powerpoint/2010/main" val="2463571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Primary Reading - Beach Holid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216360" cy="6871702"/>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48427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econdary Classroom - Beach Holida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57663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Beach Holid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bg2"/>
                </a:solidFill>
                <a:latin typeface="Arial" panose="020B0604020202020204" pitchFamily="34" charset="0"/>
                <a:ea typeface="Roboto" pitchFamily="2" charset="0"/>
                <a:cs typeface="Arial" panose="020B0604020202020204" pitchFamily="34" charset="0"/>
              </a:defRPr>
            </a:lvl1pPr>
          </a:lstStyle>
          <a:p>
            <a:r>
              <a:rPr lang="en-US" dirty="0"/>
              <a:t>Click here to edit the section header title</a:t>
            </a:r>
          </a:p>
        </p:txBody>
      </p:sp>
      <p:pic>
        <p:nvPicPr>
          <p:cNvPr id="4" name="Picture 3">
            <a:extLst>
              <a:ext uri="{FF2B5EF4-FFF2-40B4-BE49-F238E27FC236}">
                <a16:creationId xmlns:a16="http://schemas.microsoft.com/office/drawing/2014/main" id="{2EE8A381-6887-1F4B-8D4C-6B1CC2F9A2B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0"/>
          </a:xfrm>
          <a:prstGeom prst="rect">
            <a:avLst/>
          </a:prstGeom>
        </p:spPr>
      </p:pic>
    </p:spTree>
    <p:extLst>
      <p:ext uri="{BB962C8B-B14F-4D97-AF65-F5344CB8AC3E}">
        <p14:creationId xmlns:p14="http://schemas.microsoft.com/office/powerpoint/2010/main" val="1629276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1 panel : Beach Holid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solidFill>
                <a:schemeClr val="bg2"/>
              </a:solidFill>
            </a:endParaRPr>
          </a:p>
        </p:txBody>
      </p:sp>
    </p:spTree>
    <p:extLst>
      <p:ext uri="{BB962C8B-B14F-4D97-AF65-F5344CB8AC3E}">
        <p14:creationId xmlns:p14="http://schemas.microsoft.com/office/powerpoint/2010/main" val="253633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anel : Gold &amp;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rgbClr val="293445"/>
                </a:solidFill>
              </a:defRPr>
            </a:lvl1pPr>
          </a:lstStyle>
          <a:p>
            <a:r>
              <a:rPr lang="en-GB" dirty="0"/>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28" y="6465135"/>
            <a:ext cx="943764" cy="322759"/>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rgbClr val="293445"/>
                </a:solidFill>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GB" dirty="0"/>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rgbClr val="293445"/>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156323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 panel : Beach Holid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0"/>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solidFill>
                <a:schemeClr val="bg2"/>
              </a:solidFill>
            </a:endParaRPr>
          </a:p>
        </p:txBody>
      </p:sp>
    </p:spTree>
    <p:extLst>
      <p:ext uri="{BB962C8B-B14F-4D97-AF65-F5344CB8AC3E}">
        <p14:creationId xmlns:p14="http://schemas.microsoft.com/office/powerpoint/2010/main" val="1707374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A level Class - Opposing For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216359" cy="6871702"/>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53028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tudent Homework - Opposing Forc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47176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 Opposing Forc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accent3"/>
                </a:solidFill>
                <a:latin typeface="Arial" panose="020B0604020202020204" pitchFamily="34" charset="0"/>
                <a:ea typeface="Roboto" pitchFamily="2" charset="0"/>
                <a:cs typeface="Arial" panose="020B0604020202020204" pitchFamily="34" charset="0"/>
              </a:defRPr>
            </a:lvl1pPr>
          </a:lstStyle>
          <a:p>
            <a:r>
              <a:rPr lang="en-US" dirty="0"/>
              <a:t>Click here to edit the section header title</a:t>
            </a:r>
          </a:p>
        </p:txBody>
      </p:sp>
      <p:pic>
        <p:nvPicPr>
          <p:cNvPr id="4" name="Picture 3">
            <a:extLst>
              <a:ext uri="{FF2B5EF4-FFF2-40B4-BE49-F238E27FC236}">
                <a16:creationId xmlns:a16="http://schemas.microsoft.com/office/drawing/2014/main" id="{B20C9697-157D-5B4D-9070-F84FDF4F987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2" y="6465368"/>
            <a:ext cx="941032" cy="322290"/>
          </a:xfrm>
          <a:prstGeom prst="rect">
            <a:avLst/>
          </a:prstGeom>
        </p:spPr>
      </p:pic>
    </p:spTree>
    <p:extLst>
      <p:ext uri="{BB962C8B-B14F-4D97-AF65-F5344CB8AC3E}">
        <p14:creationId xmlns:p14="http://schemas.microsoft.com/office/powerpoint/2010/main" val="3703340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1 panel : Opposing For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dirty="0"/>
              <a:t>This is the title of the slide</a:t>
            </a:r>
            <a:endParaRPr lang="en-GB" dirty="0">
              <a:solidFill>
                <a:schemeClr val="accent3"/>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0"/>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dirty="0">
              <a:solidFill>
                <a:schemeClr val="accent3"/>
              </a:solidFill>
            </a:endParaRPr>
          </a:p>
        </p:txBody>
      </p:sp>
    </p:spTree>
    <p:extLst>
      <p:ext uri="{BB962C8B-B14F-4D97-AF65-F5344CB8AC3E}">
        <p14:creationId xmlns:p14="http://schemas.microsoft.com/office/powerpoint/2010/main" val="131852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2 panel : Opposing Forc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dirty="0"/>
              <a:t>This is the title of the slide</a:t>
            </a:r>
            <a:endParaRPr lang="en-GB" dirty="0">
              <a:solidFill>
                <a:schemeClr val="accent3"/>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2" y="6465368"/>
            <a:ext cx="941032" cy="322290"/>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dirty="0">
              <a:solidFill>
                <a:schemeClr val="accent3"/>
              </a:solidFill>
            </a:endParaRPr>
          </a:p>
        </p:txBody>
      </p:sp>
    </p:spTree>
    <p:extLst>
      <p:ext uri="{BB962C8B-B14F-4D97-AF65-F5344CB8AC3E}">
        <p14:creationId xmlns:p14="http://schemas.microsoft.com/office/powerpoint/2010/main" val="2407832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94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anel : Gold &amp; Nav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rgbClr val="293445"/>
                </a:solidFill>
              </a:defRPr>
            </a:lvl1pPr>
          </a:lstStyle>
          <a:p>
            <a:r>
              <a:rPr lang="en-GB" dirty="0"/>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28" y="6465135"/>
            <a:ext cx="943764" cy="322759"/>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rgbClr val="293445"/>
                </a:solidFill>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GB" dirty="0"/>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rgbClr val="293445"/>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258458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Photographer - Smörgåsbor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5" cy="6871705"/>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4413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rtist - Smörgåsbor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5395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Smörgåsbo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bg2"/>
                </a:solidFill>
                <a:latin typeface="Arial" panose="020B0604020202020204" pitchFamily="34" charset="0"/>
                <a:ea typeface="Roboto" pitchFamily="2" charset="0"/>
                <a:cs typeface="Arial" panose="020B0604020202020204" pitchFamily="34" charset="0"/>
              </a:defRPr>
            </a:lvl1pPr>
          </a:lstStyle>
          <a:p>
            <a:r>
              <a:rPr lang="en-US" dirty="0"/>
              <a:t>Click here to edit the section header title</a:t>
            </a:r>
          </a:p>
        </p:txBody>
      </p:sp>
      <p:pic>
        <p:nvPicPr>
          <p:cNvPr id="4" name="Picture 3">
            <a:extLst>
              <a:ext uri="{FF2B5EF4-FFF2-40B4-BE49-F238E27FC236}">
                <a16:creationId xmlns:a16="http://schemas.microsoft.com/office/drawing/2014/main" id="{7E651BDF-5855-8041-8DF4-97CA97354BB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09" y="6465135"/>
            <a:ext cx="942401" cy="322759"/>
          </a:xfrm>
          <a:prstGeom prst="rect">
            <a:avLst/>
          </a:prstGeom>
        </p:spPr>
      </p:pic>
    </p:spTree>
    <p:extLst>
      <p:ext uri="{BB962C8B-B14F-4D97-AF65-F5344CB8AC3E}">
        <p14:creationId xmlns:p14="http://schemas.microsoft.com/office/powerpoint/2010/main" val="269994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anel : Smörgåsbor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endParaRPr lang="en-GB" dirty="0">
              <a:solidFill>
                <a:schemeClr val="bg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9"/>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GB" dirty="0"/>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846924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9.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Gold &amp; Navy</a:t>
            </a:r>
          </a:p>
          <a:p>
            <a:pPr algn="ctr"/>
            <a:endParaRPr lang="en-GB" sz="2000" b="1" dirty="0">
              <a:solidFill>
                <a:schemeClr val="tx2"/>
              </a:solidFill>
            </a:endParaRPr>
          </a:p>
        </p:txBody>
      </p:sp>
    </p:spTree>
    <p:extLst>
      <p:ext uri="{BB962C8B-B14F-4D97-AF65-F5344CB8AC3E}">
        <p14:creationId xmlns:p14="http://schemas.microsoft.com/office/powerpoint/2010/main" val="1937863073"/>
      </p:ext>
    </p:extLst>
  </p:cSld>
  <p:clrMap bg1="lt1" tx1="dk1" bg2="lt2" tx2="dk2" accent1="accent1" accent2="accent2" accent3="accent3" accent4="accent4" accent5="accent5" accent6="accent6" hlink="hlink" folHlink="folHlink"/>
  <p:sldLayoutIdLst>
    <p:sldLayoutId id="2147483916" r:id="rId1"/>
    <p:sldLayoutId id="2147483946" r:id="rId2"/>
    <p:sldLayoutId id="2147483930" r:id="rId3"/>
    <p:sldLayoutId id="2147483921" r:id="rId4"/>
    <p:sldLayoutId id="2147483950"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603218"/>
      </p:ext>
    </p:extLst>
  </p:cSld>
  <p:clrMap bg1="lt1" tx1="dk1" bg2="lt2" tx2="dk2" accent1="accent1" accent2="accent2" accent3="accent3" accent4="accent4" accent5="accent5" accent6="accent6" hlink="hlink" folHlink="folHlink"/>
  <p:sldLayoutIdLst>
    <p:sldLayoutId id="2147483972" r:id="rId1"/>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2"/>
                </a:solidFill>
              </a:rPr>
              <a:t>Smörgåsbord</a:t>
            </a:r>
            <a:r>
              <a:rPr lang="en-GB" sz="2000" b="1" dirty="0">
                <a:solidFill>
                  <a:schemeClr val="bg2"/>
                </a:solidFill>
              </a:rPr>
              <a:t> </a:t>
            </a:r>
          </a:p>
          <a:p>
            <a:pPr algn="ctr"/>
            <a:endParaRPr lang="en-GB" sz="2000" b="1" dirty="0">
              <a:solidFill>
                <a:schemeClr val="tx2"/>
              </a:solidFill>
            </a:endParaRPr>
          </a:p>
        </p:txBody>
      </p:sp>
    </p:spTree>
    <p:extLst>
      <p:ext uri="{BB962C8B-B14F-4D97-AF65-F5344CB8AC3E}">
        <p14:creationId xmlns:p14="http://schemas.microsoft.com/office/powerpoint/2010/main" val="367781276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3"/>
                </a:solidFill>
              </a:rPr>
              <a:t>Peacock Butterfly </a:t>
            </a:r>
          </a:p>
          <a:p>
            <a:pPr algn="ctr"/>
            <a:endParaRPr lang="en-GB" sz="2000" b="1" dirty="0">
              <a:solidFill>
                <a:schemeClr val="tx2"/>
              </a:solidFill>
            </a:endParaRPr>
          </a:p>
        </p:txBody>
      </p:sp>
    </p:spTree>
    <p:extLst>
      <p:ext uri="{BB962C8B-B14F-4D97-AF65-F5344CB8AC3E}">
        <p14:creationId xmlns:p14="http://schemas.microsoft.com/office/powerpoint/2010/main" val="236560220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Meadow &amp; Slate</a:t>
            </a:r>
          </a:p>
          <a:p>
            <a:pPr algn="ctr"/>
            <a:endParaRPr lang="en-GB" sz="2000" b="1" dirty="0">
              <a:solidFill>
                <a:schemeClr val="tx2"/>
              </a:solidFill>
            </a:endParaRPr>
          </a:p>
        </p:txBody>
      </p:sp>
    </p:spTree>
    <p:extLst>
      <p:ext uri="{BB962C8B-B14F-4D97-AF65-F5344CB8AC3E}">
        <p14:creationId xmlns:p14="http://schemas.microsoft.com/office/powerpoint/2010/main" val="3472225107"/>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Sea Foam</a:t>
            </a:r>
          </a:p>
          <a:p>
            <a:pPr algn="ctr"/>
            <a:endParaRPr lang="en-GB" sz="2000" b="1" dirty="0">
              <a:solidFill>
                <a:schemeClr val="tx2"/>
              </a:solidFill>
            </a:endParaRPr>
          </a:p>
        </p:txBody>
      </p:sp>
    </p:spTree>
    <p:extLst>
      <p:ext uri="{BB962C8B-B14F-4D97-AF65-F5344CB8AC3E}">
        <p14:creationId xmlns:p14="http://schemas.microsoft.com/office/powerpoint/2010/main" val="91390336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rPr>
              <a:t>Vivid Anticipation</a:t>
            </a:r>
          </a:p>
          <a:p>
            <a:pPr algn="ctr"/>
            <a:endParaRPr lang="en-GB" sz="2000" b="1" dirty="0">
              <a:solidFill>
                <a:schemeClr val="tx2"/>
              </a:solidFill>
            </a:endParaRPr>
          </a:p>
        </p:txBody>
      </p:sp>
    </p:spTree>
    <p:extLst>
      <p:ext uri="{BB962C8B-B14F-4D97-AF65-F5344CB8AC3E}">
        <p14:creationId xmlns:p14="http://schemas.microsoft.com/office/powerpoint/2010/main" val="171709902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Daffodils &amp; Storms</a:t>
            </a:r>
          </a:p>
          <a:p>
            <a:pPr algn="ctr"/>
            <a:endParaRPr lang="en-GB" sz="2000" b="1" dirty="0">
              <a:solidFill>
                <a:schemeClr val="tx2"/>
              </a:solidFill>
            </a:endParaRPr>
          </a:p>
        </p:txBody>
      </p:sp>
    </p:spTree>
    <p:extLst>
      <p:ext uri="{BB962C8B-B14F-4D97-AF65-F5344CB8AC3E}">
        <p14:creationId xmlns:p14="http://schemas.microsoft.com/office/powerpoint/2010/main" val="3868325833"/>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rPr>
              <a:t>Beach Holiday</a:t>
            </a:r>
          </a:p>
          <a:p>
            <a:pPr algn="ctr"/>
            <a:endParaRPr lang="en-GB" sz="2000" b="1" dirty="0">
              <a:solidFill>
                <a:schemeClr val="tx2"/>
              </a:solidFill>
            </a:endParaRPr>
          </a:p>
        </p:txBody>
      </p:sp>
    </p:spTree>
    <p:extLst>
      <p:ext uri="{BB962C8B-B14F-4D97-AF65-F5344CB8AC3E}">
        <p14:creationId xmlns:p14="http://schemas.microsoft.com/office/powerpoint/2010/main" val="3766643256"/>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3"/>
                </a:solidFill>
              </a:rPr>
              <a:t>Opposing Forces</a:t>
            </a:r>
          </a:p>
          <a:p>
            <a:pPr algn="ctr"/>
            <a:endParaRPr lang="en-GB" sz="2000" b="1" dirty="0">
              <a:solidFill>
                <a:schemeClr val="tx2"/>
              </a:solidFill>
            </a:endParaRPr>
          </a:p>
        </p:txBody>
      </p:sp>
    </p:spTree>
    <p:extLst>
      <p:ext uri="{BB962C8B-B14F-4D97-AF65-F5344CB8AC3E}">
        <p14:creationId xmlns:p14="http://schemas.microsoft.com/office/powerpoint/2010/main" val="3397249028"/>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E804-3A35-D34E-8359-C61EA60D1BB6}"/>
              </a:ext>
            </a:extLst>
          </p:cNvPr>
          <p:cNvSpPr>
            <a:spLocks noGrp="1"/>
          </p:cNvSpPr>
          <p:nvPr>
            <p:ph type="title"/>
          </p:nvPr>
        </p:nvSpPr>
        <p:spPr/>
        <p:txBody>
          <a:bodyPr/>
          <a:lstStyle/>
          <a:p>
            <a:r>
              <a:rPr lang="en-GB" dirty="0"/>
              <a:t>Support materials and advance information for GCSE, AS and A levels in 2021</a:t>
            </a:r>
          </a:p>
        </p:txBody>
      </p:sp>
    </p:spTree>
    <p:extLst>
      <p:ext uri="{BB962C8B-B14F-4D97-AF65-F5344CB8AC3E}">
        <p14:creationId xmlns:p14="http://schemas.microsoft.com/office/powerpoint/2010/main" val="220471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A8163-661D-A446-806B-1D29045F3671}"/>
              </a:ext>
            </a:extLst>
          </p:cNvPr>
          <p:cNvSpPr>
            <a:spLocks noGrp="1"/>
          </p:cNvSpPr>
          <p:nvPr>
            <p:ph idx="1"/>
          </p:nvPr>
        </p:nvSpPr>
        <p:spPr/>
        <p:txBody>
          <a:bodyPr/>
          <a:lstStyle/>
          <a:p>
            <a:r>
              <a:rPr lang="en-GB" dirty="0"/>
              <a:t>Students’ education has been disrupted by the coronavirus (COVID-19) pandemic.</a:t>
            </a:r>
          </a:p>
          <a:p>
            <a:r>
              <a:rPr lang="en-GB" dirty="0"/>
              <a:t>To make the prospect of GCSE, AS and A level exams less daunting, students will be given told some of the topics which will or won’t be examined for some of their subjects. This will help them to focus their revision.</a:t>
            </a:r>
          </a:p>
          <a:p>
            <a:r>
              <a:rPr lang="en-GB" dirty="0"/>
              <a:t>In some subjects, students will be given support materials in the exams, such as a list of formulae or equations. Students will not need to memorise this information, again helping them to manage their revision. </a:t>
            </a:r>
          </a:p>
          <a:p>
            <a:r>
              <a:rPr lang="en-GB" dirty="0"/>
              <a:t>The exact approach will vary by subject. </a:t>
            </a:r>
          </a:p>
          <a:p>
            <a:r>
              <a:rPr lang="en-GB" dirty="0"/>
              <a:t>We are seeking your views on how advance information and support materials should be used. </a:t>
            </a:r>
          </a:p>
          <a:p>
            <a:pPr marL="0" indent="0">
              <a:buNone/>
            </a:pPr>
            <a:r>
              <a:rPr lang="en-GB" b="1" dirty="0"/>
              <a:t>The survey is open until 20 December 2020</a:t>
            </a:r>
          </a:p>
          <a:p>
            <a:endParaRPr lang="en-GB" dirty="0"/>
          </a:p>
          <a:p>
            <a:endParaRPr lang="en-GB" dirty="0"/>
          </a:p>
        </p:txBody>
      </p:sp>
      <p:sp>
        <p:nvSpPr>
          <p:cNvPr id="3" name="Title 2">
            <a:extLst>
              <a:ext uri="{FF2B5EF4-FFF2-40B4-BE49-F238E27FC236}">
                <a16:creationId xmlns:a16="http://schemas.microsoft.com/office/drawing/2014/main" id="{56CB3278-9866-3A4A-A7C3-B22C4A384FCC}"/>
              </a:ext>
            </a:extLst>
          </p:cNvPr>
          <p:cNvSpPr>
            <a:spLocks noGrp="1"/>
          </p:cNvSpPr>
          <p:nvPr>
            <p:ph type="title"/>
          </p:nvPr>
        </p:nvSpPr>
        <p:spPr/>
        <p:txBody>
          <a:bodyPr/>
          <a:lstStyle/>
          <a:p>
            <a:r>
              <a:rPr lang="en-GB" dirty="0"/>
              <a:t>Overview</a:t>
            </a:r>
          </a:p>
        </p:txBody>
      </p:sp>
    </p:spTree>
    <p:extLst>
      <p:ext uri="{BB962C8B-B14F-4D97-AF65-F5344CB8AC3E}">
        <p14:creationId xmlns:p14="http://schemas.microsoft.com/office/powerpoint/2010/main" val="424603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BB5F8F-075E-7B48-9C3A-94A45E96C5BA}"/>
              </a:ext>
            </a:extLst>
          </p:cNvPr>
          <p:cNvSpPr>
            <a:spLocks noGrp="1"/>
          </p:cNvSpPr>
          <p:nvPr>
            <p:ph idx="1"/>
          </p:nvPr>
        </p:nvSpPr>
        <p:spPr/>
        <p:txBody>
          <a:bodyPr/>
          <a:lstStyle/>
          <a:p>
            <a:r>
              <a:rPr lang="en-GB" dirty="0"/>
              <a:t>The exam boards will decide what information should be provided to teachers and students before the exams.</a:t>
            </a:r>
          </a:p>
          <a:p>
            <a:r>
              <a:rPr lang="en-GB" dirty="0"/>
              <a:t>The exam boards will work together to make sure that, where possible, they all take a similar approach for each subject.</a:t>
            </a:r>
          </a:p>
          <a:p>
            <a:r>
              <a:rPr lang="en-GB" dirty="0"/>
              <a:t>The exam boards will need time to prepare the advance information for each exam paper for which it is to be provided. There will be over 1000 GCSE, AS and A level exam papers written for the summer exams. </a:t>
            </a:r>
          </a:p>
          <a:p>
            <a:r>
              <a:rPr lang="en-GB" dirty="0"/>
              <a:t>The advance information will also need to apply to contingency papers – these are exam papers for students who have missed all of their scheduled exams or other assessments in a subject. </a:t>
            </a:r>
          </a:p>
          <a:p>
            <a:r>
              <a:rPr lang="en-GB" dirty="0"/>
              <a:t>The exam boards will publish advance information at the end of January. </a:t>
            </a:r>
          </a:p>
          <a:p>
            <a:endParaRPr lang="en-GB" dirty="0"/>
          </a:p>
          <a:p>
            <a:endParaRPr lang="en-GB" dirty="0"/>
          </a:p>
        </p:txBody>
      </p:sp>
      <p:sp>
        <p:nvSpPr>
          <p:cNvPr id="3" name="Title 2">
            <a:extLst>
              <a:ext uri="{FF2B5EF4-FFF2-40B4-BE49-F238E27FC236}">
                <a16:creationId xmlns:a16="http://schemas.microsoft.com/office/drawing/2014/main" id="{85CCC07E-FAEF-E84B-8AD2-247D43740F4E}"/>
              </a:ext>
            </a:extLst>
          </p:cNvPr>
          <p:cNvSpPr>
            <a:spLocks noGrp="1"/>
          </p:cNvSpPr>
          <p:nvPr>
            <p:ph type="title"/>
          </p:nvPr>
        </p:nvSpPr>
        <p:spPr/>
        <p:txBody>
          <a:bodyPr/>
          <a:lstStyle/>
          <a:p>
            <a:r>
              <a:rPr lang="en-GB" dirty="0"/>
              <a:t>Advance information about topics on the exam</a:t>
            </a:r>
          </a:p>
        </p:txBody>
      </p:sp>
    </p:spTree>
    <p:extLst>
      <p:ext uri="{BB962C8B-B14F-4D97-AF65-F5344CB8AC3E}">
        <p14:creationId xmlns:p14="http://schemas.microsoft.com/office/powerpoint/2010/main" val="292362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810952-0348-724A-82CB-757385E72992}"/>
              </a:ext>
            </a:extLst>
          </p:cNvPr>
          <p:cNvSpPr>
            <a:spLocks noGrp="1"/>
          </p:cNvSpPr>
          <p:nvPr>
            <p:ph idx="1"/>
          </p:nvPr>
        </p:nvSpPr>
        <p:spPr/>
        <p:txBody>
          <a:bodyPr/>
          <a:lstStyle/>
          <a:p>
            <a:pPr marL="0" indent="0">
              <a:buNone/>
            </a:pPr>
            <a:r>
              <a:rPr lang="en-GB" dirty="0">
                <a:solidFill>
                  <a:schemeClr val="tx1"/>
                </a:solidFill>
              </a:rPr>
              <a:t>We’ve developed some principles for the advance information:</a:t>
            </a:r>
          </a:p>
          <a:p>
            <a:pPr marL="0" indent="0">
              <a:buNone/>
            </a:pPr>
            <a:endParaRPr lang="en-GB" dirty="0">
              <a:solidFill>
                <a:schemeClr val="tx1"/>
              </a:solidFill>
            </a:endParaRPr>
          </a:p>
          <a:p>
            <a:pPr marL="457200" indent="-457200">
              <a:buAutoNum type="arabicPeriod"/>
            </a:pPr>
            <a:r>
              <a:rPr lang="en-GB" b="1" dirty="0">
                <a:solidFill>
                  <a:schemeClr val="tx1"/>
                </a:solidFill>
              </a:rPr>
              <a:t>The advance information should not be so detailed that students will be able to memorise answers to write down in the exam.</a:t>
            </a:r>
          </a:p>
          <a:p>
            <a:pPr marL="512763" indent="0">
              <a:buNone/>
            </a:pPr>
            <a:r>
              <a:rPr lang="en-GB" dirty="0">
                <a:solidFill>
                  <a:schemeClr val="tx1"/>
                </a:solidFill>
              </a:rPr>
              <a:t>This would give an advantage to students who are good at memorising or rote learning.</a:t>
            </a:r>
          </a:p>
          <a:p>
            <a:pPr marL="512763" indent="0">
              <a:buNone/>
            </a:pPr>
            <a:r>
              <a:rPr lang="en-GB" dirty="0">
                <a:solidFill>
                  <a:schemeClr val="tx1"/>
                </a:solidFill>
              </a:rPr>
              <a:t>Students might also memorise answers that someone else had written, so the exam would not be a true assessment of the student’s ability in a subject.  </a:t>
            </a:r>
          </a:p>
          <a:p>
            <a:pPr marL="0" indent="0">
              <a:buNone/>
            </a:pPr>
            <a:endParaRPr lang="en-GB" dirty="0">
              <a:solidFill>
                <a:schemeClr val="tx1"/>
              </a:solidFill>
            </a:endParaRPr>
          </a:p>
          <a:p>
            <a:pPr marL="0" indent="0">
              <a:buNone/>
            </a:pPr>
            <a:endParaRPr lang="en-GB" dirty="0">
              <a:solidFill>
                <a:schemeClr val="tx1"/>
              </a:solidFill>
            </a:endParaRPr>
          </a:p>
        </p:txBody>
      </p:sp>
      <p:sp>
        <p:nvSpPr>
          <p:cNvPr id="3" name="Title 2">
            <a:extLst>
              <a:ext uri="{FF2B5EF4-FFF2-40B4-BE49-F238E27FC236}">
                <a16:creationId xmlns:a16="http://schemas.microsoft.com/office/drawing/2014/main" id="{B5EA2CA6-6294-AA49-8142-2F2F66140286}"/>
              </a:ext>
            </a:extLst>
          </p:cNvPr>
          <p:cNvSpPr>
            <a:spLocks noGrp="1"/>
          </p:cNvSpPr>
          <p:nvPr>
            <p:ph type="title"/>
          </p:nvPr>
        </p:nvSpPr>
        <p:spPr/>
        <p:txBody>
          <a:bodyPr/>
          <a:lstStyle/>
          <a:p>
            <a:r>
              <a:rPr lang="en-GB" dirty="0"/>
              <a:t>Advance information: principle 1</a:t>
            </a:r>
          </a:p>
        </p:txBody>
      </p:sp>
    </p:spTree>
    <p:extLst>
      <p:ext uri="{BB962C8B-B14F-4D97-AF65-F5344CB8AC3E}">
        <p14:creationId xmlns:p14="http://schemas.microsoft.com/office/powerpoint/2010/main" val="407202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810952-0348-724A-82CB-757385E72992}"/>
              </a:ext>
            </a:extLst>
          </p:cNvPr>
          <p:cNvSpPr>
            <a:spLocks noGrp="1"/>
          </p:cNvSpPr>
          <p:nvPr>
            <p:ph idx="1"/>
          </p:nvPr>
        </p:nvSpPr>
        <p:spPr/>
        <p:txBody>
          <a:bodyPr/>
          <a:lstStyle/>
          <a:p>
            <a:pPr marL="0" indent="0">
              <a:buNone/>
            </a:pPr>
            <a:endParaRPr lang="en-GB" dirty="0">
              <a:solidFill>
                <a:schemeClr val="tx1"/>
              </a:solidFill>
            </a:endParaRPr>
          </a:p>
          <a:p>
            <a:pPr marL="0" indent="0">
              <a:buNone/>
            </a:pPr>
            <a:endParaRPr lang="en-GB" dirty="0">
              <a:solidFill>
                <a:schemeClr val="tx1"/>
              </a:solidFill>
            </a:endParaRPr>
          </a:p>
          <a:p>
            <a:pPr marL="457200" indent="-457200">
              <a:buFont typeface="+mj-lt"/>
              <a:buAutoNum type="arabicPeriod" startAt="2"/>
            </a:pPr>
            <a:r>
              <a:rPr lang="en-GB" b="1" dirty="0">
                <a:solidFill>
                  <a:schemeClr val="tx1"/>
                </a:solidFill>
              </a:rPr>
              <a:t>The advance information should not be so extensive or specific that it will damage students’ successful progression to a higher level qualification in the subject.</a:t>
            </a:r>
          </a:p>
          <a:p>
            <a:pPr marL="512763" indent="0">
              <a:buNone/>
            </a:pPr>
            <a:r>
              <a:rPr lang="en-GB" dirty="0">
                <a:solidFill>
                  <a:schemeClr val="tx1"/>
                </a:solidFill>
              </a:rPr>
              <a:t>Students will inevitably focus their revision on the topics that will be covered in the exam and away from those that will not be covered.</a:t>
            </a:r>
          </a:p>
          <a:p>
            <a:pPr marL="512763" indent="0">
              <a:buNone/>
            </a:pPr>
            <a:r>
              <a:rPr lang="en-GB" dirty="0">
                <a:solidFill>
                  <a:schemeClr val="tx1"/>
                </a:solidFill>
              </a:rPr>
              <a:t>Some aspects of the subject content are important to students’ successful progression, for example from GCSE to A level or from A level to a degree in the same subject.</a:t>
            </a:r>
          </a:p>
          <a:p>
            <a:pPr marL="512763" indent="0">
              <a:buNone/>
            </a:pPr>
            <a:r>
              <a:rPr lang="en-GB" dirty="0">
                <a:solidFill>
                  <a:schemeClr val="tx1"/>
                </a:solidFill>
              </a:rPr>
              <a:t>The advance information should not be so extensive or specific that it discourages students investing in further learning.  </a:t>
            </a: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p:txBody>
      </p:sp>
      <p:sp>
        <p:nvSpPr>
          <p:cNvPr id="3" name="Title 2">
            <a:extLst>
              <a:ext uri="{FF2B5EF4-FFF2-40B4-BE49-F238E27FC236}">
                <a16:creationId xmlns:a16="http://schemas.microsoft.com/office/drawing/2014/main" id="{B5EA2CA6-6294-AA49-8142-2F2F66140286}"/>
              </a:ext>
            </a:extLst>
          </p:cNvPr>
          <p:cNvSpPr>
            <a:spLocks noGrp="1"/>
          </p:cNvSpPr>
          <p:nvPr>
            <p:ph type="title"/>
          </p:nvPr>
        </p:nvSpPr>
        <p:spPr/>
        <p:txBody>
          <a:bodyPr/>
          <a:lstStyle/>
          <a:p>
            <a:r>
              <a:rPr lang="en-GB" dirty="0"/>
              <a:t>Advance information: principle 2</a:t>
            </a:r>
          </a:p>
        </p:txBody>
      </p:sp>
    </p:spTree>
    <p:extLst>
      <p:ext uri="{BB962C8B-B14F-4D97-AF65-F5344CB8AC3E}">
        <p14:creationId xmlns:p14="http://schemas.microsoft.com/office/powerpoint/2010/main" val="643024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810952-0348-724A-82CB-757385E72992}"/>
              </a:ext>
            </a:extLst>
          </p:cNvPr>
          <p:cNvSpPr>
            <a:spLocks noGrp="1"/>
          </p:cNvSpPr>
          <p:nvPr>
            <p:ph idx="1"/>
          </p:nvPr>
        </p:nvSpPr>
        <p:spPr/>
        <p:txBody>
          <a:bodyPr/>
          <a:lstStyle/>
          <a:p>
            <a:pPr marL="0" indent="0">
              <a:buNone/>
            </a:pPr>
            <a:endParaRPr lang="en-GB" dirty="0">
              <a:solidFill>
                <a:schemeClr val="tx1"/>
              </a:solidFill>
            </a:endParaRPr>
          </a:p>
          <a:p>
            <a:pPr marL="457200" indent="-457200">
              <a:buFont typeface="+mj-lt"/>
              <a:buAutoNum type="arabicPeriod" startAt="3"/>
            </a:pPr>
            <a:endParaRPr lang="en-GB" b="1" dirty="0">
              <a:solidFill>
                <a:schemeClr val="tx1"/>
              </a:solidFill>
            </a:endParaRPr>
          </a:p>
          <a:p>
            <a:pPr marL="457200" indent="-457200">
              <a:buFont typeface="+mj-lt"/>
              <a:buAutoNum type="arabicPeriod" startAt="3"/>
            </a:pPr>
            <a:r>
              <a:rPr lang="en-GB" b="1" dirty="0">
                <a:solidFill>
                  <a:schemeClr val="tx1"/>
                </a:solidFill>
              </a:rPr>
              <a:t>It should still be possible to differentiate between students on the basis of their performance.</a:t>
            </a:r>
          </a:p>
          <a:p>
            <a:pPr marL="512763" indent="0">
              <a:buNone/>
            </a:pPr>
            <a:r>
              <a:rPr lang="en-GB" dirty="0">
                <a:solidFill>
                  <a:schemeClr val="tx1"/>
                </a:solidFill>
              </a:rPr>
              <a:t>The results of these qualifications will be used as an important measure of a student’s ability when they apply for jobs, or to universities, schools and colleges for further learning.</a:t>
            </a:r>
          </a:p>
          <a:p>
            <a:pPr marL="512763" indent="0">
              <a:buNone/>
            </a:pPr>
            <a:r>
              <a:rPr lang="en-GB" dirty="0">
                <a:solidFill>
                  <a:schemeClr val="tx1"/>
                </a:solidFill>
              </a:rPr>
              <a:t>It should be possible to identify stronger and weaker candidates, despite the use of advance information – it shouldn’t allow students to predict the questions and prepare answers in advance.</a:t>
            </a:r>
          </a:p>
          <a:p>
            <a:pPr marL="0" indent="0">
              <a:buNone/>
            </a:pPr>
            <a:endParaRPr lang="en-GB" dirty="0">
              <a:solidFill>
                <a:schemeClr val="tx1"/>
              </a:solidFill>
            </a:endParaRPr>
          </a:p>
          <a:p>
            <a:pPr marL="0" indent="0">
              <a:buNone/>
            </a:pPr>
            <a:endParaRPr lang="en-GB" dirty="0">
              <a:solidFill>
                <a:schemeClr val="tx1"/>
              </a:solidFill>
            </a:endParaRPr>
          </a:p>
        </p:txBody>
      </p:sp>
      <p:sp>
        <p:nvSpPr>
          <p:cNvPr id="3" name="Title 2">
            <a:extLst>
              <a:ext uri="{FF2B5EF4-FFF2-40B4-BE49-F238E27FC236}">
                <a16:creationId xmlns:a16="http://schemas.microsoft.com/office/drawing/2014/main" id="{B5EA2CA6-6294-AA49-8142-2F2F66140286}"/>
              </a:ext>
            </a:extLst>
          </p:cNvPr>
          <p:cNvSpPr>
            <a:spLocks noGrp="1"/>
          </p:cNvSpPr>
          <p:nvPr>
            <p:ph type="title"/>
          </p:nvPr>
        </p:nvSpPr>
        <p:spPr/>
        <p:txBody>
          <a:bodyPr/>
          <a:lstStyle/>
          <a:p>
            <a:r>
              <a:rPr lang="en-GB" dirty="0"/>
              <a:t>Advance information: principle 3</a:t>
            </a:r>
          </a:p>
        </p:txBody>
      </p:sp>
    </p:spTree>
    <p:extLst>
      <p:ext uri="{BB962C8B-B14F-4D97-AF65-F5344CB8AC3E}">
        <p14:creationId xmlns:p14="http://schemas.microsoft.com/office/powerpoint/2010/main" val="157972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9B3B01-1AB9-314B-8D7F-6BE9DB57F1C1}"/>
              </a:ext>
            </a:extLst>
          </p:cNvPr>
          <p:cNvSpPr>
            <a:spLocks noGrp="1"/>
          </p:cNvSpPr>
          <p:nvPr>
            <p:ph idx="1"/>
          </p:nvPr>
        </p:nvSpPr>
        <p:spPr/>
        <p:txBody>
          <a:bodyPr/>
          <a:lstStyle/>
          <a:p>
            <a:r>
              <a:rPr lang="en-GB" dirty="0"/>
              <a:t>In some GCSE, AS and A level subjects students normally have to memorise key information and recall it when they need to use it to answer a question in the exam – for example, formulae and equations used in sciences or maths.</a:t>
            </a:r>
          </a:p>
          <a:p>
            <a:r>
              <a:rPr lang="en-GB" dirty="0"/>
              <a:t>We propose that in 2021 students should be given those formulae and equations in the exams for subjects where they would normally have to memorise them. </a:t>
            </a:r>
          </a:p>
          <a:p>
            <a:pPr marL="0" indent="0">
              <a:buNone/>
            </a:pPr>
            <a:endParaRPr lang="en-GB" b="1" dirty="0"/>
          </a:p>
          <a:p>
            <a:pPr marL="0" indent="0">
              <a:buNone/>
            </a:pPr>
            <a:r>
              <a:rPr lang="en-GB" b="1" dirty="0"/>
              <a:t>We are seeking views on the subjects for which the provision of support information in the exam would be most appropriate. </a:t>
            </a:r>
          </a:p>
        </p:txBody>
      </p:sp>
      <p:sp>
        <p:nvSpPr>
          <p:cNvPr id="3" name="Title 2">
            <a:extLst>
              <a:ext uri="{FF2B5EF4-FFF2-40B4-BE49-F238E27FC236}">
                <a16:creationId xmlns:a16="http://schemas.microsoft.com/office/drawing/2014/main" id="{7682E832-E6A1-7346-BC8C-55DFE871670B}"/>
              </a:ext>
            </a:extLst>
          </p:cNvPr>
          <p:cNvSpPr>
            <a:spLocks noGrp="1"/>
          </p:cNvSpPr>
          <p:nvPr>
            <p:ph type="title"/>
          </p:nvPr>
        </p:nvSpPr>
        <p:spPr/>
        <p:txBody>
          <a:bodyPr/>
          <a:lstStyle/>
          <a:p>
            <a:r>
              <a:rPr lang="en-GB" dirty="0"/>
              <a:t>Support materials</a:t>
            </a:r>
          </a:p>
        </p:txBody>
      </p:sp>
    </p:spTree>
    <p:extLst>
      <p:ext uri="{BB962C8B-B14F-4D97-AF65-F5344CB8AC3E}">
        <p14:creationId xmlns:p14="http://schemas.microsoft.com/office/powerpoint/2010/main" val="829483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08792C-095A-4841-BA42-C4B0CE03A915}"/>
              </a:ext>
            </a:extLst>
          </p:cNvPr>
          <p:cNvSpPr>
            <a:spLocks noGrp="1"/>
          </p:cNvSpPr>
          <p:nvPr>
            <p:ph idx="1"/>
          </p:nvPr>
        </p:nvSpPr>
        <p:spPr/>
        <p:txBody>
          <a:bodyPr/>
          <a:lstStyle/>
          <a:p>
            <a:r>
              <a:rPr lang="en-GB" dirty="0">
                <a:solidFill>
                  <a:srgbClr val="293445"/>
                </a:solidFill>
              </a:rPr>
              <a:t>We have considered whether the provision of advance information or exam support materials needs to be implemented in a specific way so as to avoid any disproportionate negative impact on students because they have a particular protected characteristic, for example because of their ethnicity or a disability. </a:t>
            </a:r>
          </a:p>
          <a:p>
            <a:r>
              <a:rPr lang="en-GB" dirty="0">
                <a:solidFill>
                  <a:srgbClr val="293445"/>
                </a:solidFill>
              </a:rPr>
              <a:t>There is a risk that students who are able to revise all of the content for a subject will be better prepared to progress to higher level study in that subject than students who focus their revision on topics they know will be covered in the exams.</a:t>
            </a:r>
          </a:p>
          <a:p>
            <a:r>
              <a:rPr lang="en-GB" dirty="0">
                <a:solidFill>
                  <a:srgbClr val="293445"/>
                </a:solidFill>
              </a:rPr>
              <a:t>There is also a risk that, without such changes, students whose education has been the most disrupted by the pandemic could find </a:t>
            </a:r>
            <a:r>
              <a:rPr lang="en-GB">
                <a:solidFill>
                  <a:srgbClr val="293445"/>
                </a:solidFill>
              </a:rPr>
              <a:t>it more difficult </a:t>
            </a:r>
            <a:r>
              <a:rPr lang="en-GB" dirty="0">
                <a:solidFill>
                  <a:srgbClr val="293445"/>
                </a:solidFill>
              </a:rPr>
              <a:t>to prepare for their exams as they would otherwise wish. </a:t>
            </a:r>
          </a:p>
          <a:p>
            <a:endParaRPr lang="en-GB" dirty="0"/>
          </a:p>
        </p:txBody>
      </p:sp>
      <p:sp>
        <p:nvSpPr>
          <p:cNvPr id="3" name="Title 2">
            <a:extLst>
              <a:ext uri="{FF2B5EF4-FFF2-40B4-BE49-F238E27FC236}">
                <a16:creationId xmlns:a16="http://schemas.microsoft.com/office/drawing/2014/main" id="{AAAA38BE-7723-B140-8FD4-4FEAA9E895D9}"/>
              </a:ext>
            </a:extLst>
          </p:cNvPr>
          <p:cNvSpPr>
            <a:spLocks noGrp="1"/>
          </p:cNvSpPr>
          <p:nvPr>
            <p:ph type="title"/>
          </p:nvPr>
        </p:nvSpPr>
        <p:spPr/>
        <p:txBody>
          <a:bodyPr/>
          <a:lstStyle/>
          <a:p>
            <a:r>
              <a:rPr lang="en-GB" dirty="0"/>
              <a:t>Equality impact assessment (1)</a:t>
            </a:r>
          </a:p>
        </p:txBody>
      </p:sp>
    </p:spTree>
    <p:extLst>
      <p:ext uri="{BB962C8B-B14F-4D97-AF65-F5344CB8AC3E}">
        <p14:creationId xmlns:p14="http://schemas.microsoft.com/office/powerpoint/2010/main" val="3236519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08792C-095A-4841-BA42-C4B0CE03A915}"/>
              </a:ext>
            </a:extLst>
          </p:cNvPr>
          <p:cNvSpPr>
            <a:spLocks noGrp="1"/>
          </p:cNvSpPr>
          <p:nvPr>
            <p:ph idx="1"/>
          </p:nvPr>
        </p:nvSpPr>
        <p:spPr/>
        <p:txBody>
          <a:bodyPr/>
          <a:lstStyle/>
          <a:p>
            <a:r>
              <a:rPr lang="en-GB" dirty="0">
                <a:solidFill>
                  <a:srgbClr val="293445"/>
                </a:solidFill>
              </a:rPr>
              <a:t>The exams boards must publish the advance information so it is available to all students, including those who are home educated.</a:t>
            </a:r>
          </a:p>
          <a:p>
            <a:r>
              <a:rPr lang="en-GB" dirty="0">
                <a:solidFill>
                  <a:srgbClr val="293445"/>
                </a:solidFill>
              </a:rPr>
              <a:t>Students who request a modified version of the exam paper, for example in Braille, must also have any support </a:t>
            </a:r>
            <a:r>
              <a:rPr lang="en-GB">
                <a:solidFill>
                  <a:srgbClr val="293445"/>
                </a:solidFill>
              </a:rPr>
              <a:t>materials provided </a:t>
            </a:r>
            <a:r>
              <a:rPr lang="en-GB" dirty="0">
                <a:solidFill>
                  <a:srgbClr val="293445"/>
                </a:solidFill>
              </a:rPr>
              <a:t>in modified form. </a:t>
            </a:r>
          </a:p>
          <a:p>
            <a:pPr marL="0" indent="0">
              <a:buNone/>
            </a:pPr>
            <a:endParaRPr lang="en-GB" b="1" dirty="0">
              <a:solidFill>
                <a:srgbClr val="293445"/>
              </a:solidFill>
            </a:endParaRPr>
          </a:p>
          <a:p>
            <a:pPr marL="0" indent="0">
              <a:buNone/>
            </a:pPr>
            <a:r>
              <a:rPr lang="en-GB" b="1" dirty="0">
                <a:solidFill>
                  <a:srgbClr val="293445"/>
                </a:solidFill>
              </a:rPr>
              <a:t>We are seeking views on whether the adaptations will have a negative impact on students because they share a particular protected characteristic and, if so, how the impact could be addressed through the way in which the adaptations are made. </a:t>
            </a:r>
          </a:p>
          <a:p>
            <a:endParaRPr lang="en-GB" dirty="0"/>
          </a:p>
        </p:txBody>
      </p:sp>
      <p:sp>
        <p:nvSpPr>
          <p:cNvPr id="3" name="Title 2">
            <a:extLst>
              <a:ext uri="{FF2B5EF4-FFF2-40B4-BE49-F238E27FC236}">
                <a16:creationId xmlns:a16="http://schemas.microsoft.com/office/drawing/2014/main" id="{AAAA38BE-7723-B140-8FD4-4FEAA9E895D9}"/>
              </a:ext>
            </a:extLst>
          </p:cNvPr>
          <p:cNvSpPr>
            <a:spLocks noGrp="1"/>
          </p:cNvSpPr>
          <p:nvPr>
            <p:ph type="title"/>
          </p:nvPr>
        </p:nvSpPr>
        <p:spPr/>
        <p:txBody>
          <a:bodyPr/>
          <a:lstStyle/>
          <a:p>
            <a:r>
              <a:rPr lang="en-GB" dirty="0"/>
              <a:t>Equality impact assessment (2)</a:t>
            </a:r>
          </a:p>
        </p:txBody>
      </p:sp>
    </p:spTree>
    <p:extLst>
      <p:ext uri="{BB962C8B-B14F-4D97-AF65-F5344CB8AC3E}">
        <p14:creationId xmlns:p14="http://schemas.microsoft.com/office/powerpoint/2010/main" val="1205340102"/>
      </p:ext>
    </p:extLst>
  </p:cSld>
  <p:clrMapOvr>
    <a:masterClrMapping/>
  </p:clrMapOvr>
</p:sld>
</file>

<file path=ppt/theme/theme1.xml><?xml version="1.0" encoding="utf-8"?>
<a:theme xmlns:a="http://schemas.openxmlformats.org/drawingml/2006/main" name="Gold &amp; Navy">
  <a:themeElements>
    <a:clrScheme name="Gold &amp; Navy">
      <a:dk1>
        <a:srgbClr val="000000"/>
      </a:dk1>
      <a:lt1>
        <a:srgbClr val="FFFFFF"/>
      </a:lt1>
      <a:dk2>
        <a:srgbClr val="283445"/>
      </a:dk2>
      <a:lt2>
        <a:srgbClr val="FFDF9E"/>
      </a:lt2>
      <a:accent1>
        <a:srgbClr val="F0AC24"/>
      </a:accent1>
      <a:accent2>
        <a:srgbClr val="0079BC"/>
      </a:accent2>
      <a:accent3>
        <a:srgbClr val="FFFFFF"/>
      </a:accent3>
      <a:accent4>
        <a:srgbClr val="283445"/>
      </a:accent4>
      <a:accent5>
        <a:srgbClr val="7F5500"/>
      </a:accent5>
      <a:accent6>
        <a:srgbClr val="FFDF9E"/>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650D2708-9532-5E46-8A96-55D2475D6471}"/>
    </a:ext>
  </a:extLst>
</a:theme>
</file>

<file path=ppt/theme/theme10.xml><?xml version="1.0" encoding="utf-8"?>
<a:theme xmlns:a="http://schemas.openxmlformats.org/drawingml/2006/main" name="Blank - for importing slides from other orgs">
  <a:themeElements>
    <a:clrScheme name="Opposing Forces">
      <a:dk1>
        <a:srgbClr val="000000"/>
      </a:dk1>
      <a:lt1>
        <a:srgbClr val="FFFFFF"/>
      </a:lt1>
      <a:dk2>
        <a:srgbClr val="BF204B"/>
      </a:dk2>
      <a:lt2>
        <a:srgbClr val="F26D85"/>
      </a:lt2>
      <a:accent1>
        <a:srgbClr val="4DA8A8"/>
      </a:accent1>
      <a:accent2>
        <a:srgbClr val="0E6973"/>
      </a:accent2>
      <a:accent3>
        <a:srgbClr val="C1D0D9"/>
      </a:accent3>
      <a:accent4>
        <a:srgbClr val="BF204B"/>
      </a:accent4>
      <a:accent5>
        <a:srgbClr val="F26D85"/>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B8BE9348-E5DA-2A49-9961-C727739E721D}"/>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mörgåsbord">
  <a:themeElements>
    <a:clrScheme name="Smörgåsbord">
      <a:dk1>
        <a:srgbClr val="000000"/>
      </a:dk1>
      <a:lt1>
        <a:srgbClr val="FFFFFF"/>
      </a:lt1>
      <a:dk2>
        <a:srgbClr val="4C3F54"/>
      </a:dk2>
      <a:lt2>
        <a:srgbClr val="FFD66E"/>
      </a:lt2>
      <a:accent1>
        <a:srgbClr val="2F510D"/>
      </a:accent1>
      <a:accent2>
        <a:srgbClr val="D9412E"/>
      </a:accent2>
      <a:accent3>
        <a:srgbClr val="FAEBBE"/>
      </a:accent3>
      <a:accent4>
        <a:srgbClr val="4C3F54"/>
      </a:accent4>
      <a:accent5>
        <a:srgbClr val="FFD66E"/>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B891F6D7-BFEC-A548-BE24-FC1B66E620BC}"/>
    </a:ext>
  </a:extLst>
</a:theme>
</file>

<file path=ppt/theme/theme3.xml><?xml version="1.0" encoding="utf-8"?>
<a:theme xmlns:a="http://schemas.openxmlformats.org/drawingml/2006/main" name="Peacock Butterfly">
  <a:themeElements>
    <a:clrScheme name="Custom 1">
      <a:dk1>
        <a:srgbClr val="000000"/>
      </a:dk1>
      <a:lt1>
        <a:srgbClr val="FFFFFF"/>
      </a:lt1>
      <a:dk2>
        <a:srgbClr val="F23B16"/>
      </a:dk2>
      <a:lt2>
        <a:srgbClr val="001C28"/>
      </a:lt2>
      <a:accent1>
        <a:srgbClr val="1F666E"/>
      </a:accent1>
      <a:accent2>
        <a:srgbClr val="EC230E"/>
      </a:accent2>
      <a:accent3>
        <a:srgbClr val="F0F2CE"/>
      </a:accent3>
      <a:accent4>
        <a:srgbClr val="F23B16"/>
      </a:accent4>
      <a:accent5>
        <a:srgbClr val="001C28"/>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201FDC49-B34A-CB47-AB67-DD4B2C0897A6}"/>
    </a:ext>
  </a:extLst>
</a:theme>
</file>

<file path=ppt/theme/theme4.xml><?xml version="1.0" encoding="utf-8"?>
<a:theme xmlns:a="http://schemas.openxmlformats.org/drawingml/2006/main" name="Meadow &amp; Slate">
  <a:themeElements>
    <a:clrScheme name="Meadow &amp; Slate">
      <a:dk1>
        <a:srgbClr val="000000"/>
      </a:dk1>
      <a:lt1>
        <a:srgbClr val="FFFFFF"/>
      </a:lt1>
      <a:dk2>
        <a:srgbClr val="505161"/>
      </a:dk2>
      <a:lt2>
        <a:srgbClr val="BECF3E"/>
      </a:lt2>
      <a:accent1>
        <a:srgbClr val="588234"/>
      </a:accent1>
      <a:accent2>
        <a:srgbClr val="BEBFCC"/>
      </a:accent2>
      <a:accent3>
        <a:srgbClr val="686C9E"/>
      </a:accent3>
      <a:accent4>
        <a:srgbClr val="505161"/>
      </a:accent4>
      <a:accent5>
        <a:srgbClr val="BECF3E"/>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D08BB4B6-90D4-3446-8E99-F842F0C35BA9}"/>
    </a:ext>
  </a:extLst>
</a:theme>
</file>

<file path=ppt/theme/theme5.xml><?xml version="1.0" encoding="utf-8"?>
<a:theme xmlns:a="http://schemas.openxmlformats.org/drawingml/2006/main" name="Sea Foam">
  <a:themeElements>
    <a:clrScheme name="Sea Foam">
      <a:dk1>
        <a:srgbClr val="000000"/>
      </a:dk1>
      <a:lt1>
        <a:srgbClr val="FFFFFF"/>
      </a:lt1>
      <a:dk2>
        <a:srgbClr val="003B45"/>
      </a:dk2>
      <a:lt2>
        <a:srgbClr val="74BBC3"/>
      </a:lt2>
      <a:accent1>
        <a:srgbClr val="07585C"/>
      </a:accent1>
      <a:accent2>
        <a:srgbClr val="C3DFE5"/>
      </a:accent2>
      <a:accent3>
        <a:srgbClr val="2C838C"/>
      </a:accent3>
      <a:accent4>
        <a:srgbClr val="003B45"/>
      </a:accent4>
      <a:accent5>
        <a:srgbClr val="74BBC3"/>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E3D4D29A-8501-BC40-B8C8-EE067B8C9AED}"/>
    </a:ext>
  </a:extLst>
</a:theme>
</file>

<file path=ppt/theme/theme6.xml><?xml version="1.0" encoding="utf-8"?>
<a:theme xmlns:a="http://schemas.openxmlformats.org/drawingml/2006/main" name="Vivid Anticipation">
  <a:themeElements>
    <a:clrScheme name="Vivid Anticipation">
      <a:dk1>
        <a:srgbClr val="000000"/>
      </a:dk1>
      <a:lt1>
        <a:srgbClr val="FFFFFF"/>
      </a:lt1>
      <a:dk2>
        <a:srgbClr val="3E054F"/>
      </a:dk2>
      <a:lt2>
        <a:srgbClr val="F2FF00"/>
      </a:lt2>
      <a:accent1>
        <a:srgbClr val="471500"/>
      </a:accent1>
      <a:accent2>
        <a:srgbClr val="FF7C30"/>
      </a:accent2>
      <a:accent3>
        <a:srgbClr val="9E0E61"/>
      </a:accent3>
      <a:accent4>
        <a:srgbClr val="3E054F"/>
      </a:accent4>
      <a:accent5>
        <a:srgbClr val="F2FF00"/>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0F8EFEB7-DAFA-E24D-BBB6-44AA0AC85DBC}"/>
    </a:ext>
  </a:extLst>
</a:theme>
</file>

<file path=ppt/theme/theme7.xml><?xml version="1.0" encoding="utf-8"?>
<a:theme xmlns:a="http://schemas.openxmlformats.org/drawingml/2006/main" name="Daffodils &amp; Storms">
  <a:themeElements>
    <a:clrScheme name="Daffodils &amp; Storms">
      <a:dk1>
        <a:srgbClr val="000000"/>
      </a:dk1>
      <a:lt1>
        <a:srgbClr val="FFFFFF"/>
      </a:lt1>
      <a:dk2>
        <a:srgbClr val="093C59"/>
      </a:dk2>
      <a:lt2>
        <a:srgbClr val="F08A24"/>
      </a:lt2>
      <a:accent1>
        <a:srgbClr val="011926"/>
      </a:accent1>
      <a:accent2>
        <a:srgbClr val="E5DD45"/>
      </a:accent2>
      <a:accent3>
        <a:srgbClr val="82AFC3"/>
      </a:accent3>
      <a:accent4>
        <a:srgbClr val="093C59"/>
      </a:accent4>
      <a:accent5>
        <a:srgbClr val="F08A24"/>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672EBFC6-AFE3-9144-BEA0-059195D7D6E4}"/>
    </a:ext>
  </a:extLst>
</a:theme>
</file>

<file path=ppt/theme/theme8.xml><?xml version="1.0" encoding="utf-8"?>
<a:theme xmlns:a="http://schemas.openxmlformats.org/drawingml/2006/main" name="Beach Holiday">
  <a:themeElements>
    <a:clrScheme name="Beach Holiday">
      <a:dk1>
        <a:srgbClr val="000000"/>
      </a:dk1>
      <a:lt1>
        <a:srgbClr val="FFFFFF"/>
      </a:lt1>
      <a:dk2>
        <a:srgbClr val="416DA9"/>
      </a:dk2>
      <a:lt2>
        <a:srgbClr val="F5F310"/>
      </a:lt2>
      <a:accent1>
        <a:srgbClr val="05C3DE"/>
      </a:accent1>
      <a:accent2>
        <a:srgbClr val="757575"/>
      </a:accent2>
      <a:accent3>
        <a:srgbClr val="FEE8B5"/>
      </a:accent3>
      <a:accent4>
        <a:srgbClr val="283445"/>
      </a:accent4>
      <a:accent5>
        <a:srgbClr val="F5F310"/>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8BF2504E-85DC-4B45-BCB8-69D69F727FE5}"/>
    </a:ext>
  </a:extLst>
</a:theme>
</file>

<file path=ppt/theme/theme9.xml><?xml version="1.0" encoding="utf-8"?>
<a:theme xmlns:a="http://schemas.openxmlformats.org/drawingml/2006/main" name="1_Beach Holiday">
  <a:themeElements>
    <a:clrScheme name="Opposing Forces">
      <a:dk1>
        <a:srgbClr val="000000"/>
      </a:dk1>
      <a:lt1>
        <a:srgbClr val="FFFFFF"/>
      </a:lt1>
      <a:dk2>
        <a:srgbClr val="BF204B"/>
      </a:dk2>
      <a:lt2>
        <a:srgbClr val="F26D85"/>
      </a:lt2>
      <a:accent1>
        <a:srgbClr val="4DA8A8"/>
      </a:accent1>
      <a:accent2>
        <a:srgbClr val="0E6973"/>
      </a:accent2>
      <a:accent3>
        <a:srgbClr val="C1D0D9"/>
      </a:accent3>
      <a:accent4>
        <a:srgbClr val="BF204B"/>
      </a:accent4>
      <a:accent5>
        <a:srgbClr val="F26D85"/>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2021 comp" id="{9C5821BD-82CB-6E49-95CB-A6274D62DDA4}" vid="{D783B6C5-054C-4141-8913-FFF2CB636BE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 xmlns="http://schemas.microsoft.com/sharepoint/v3/fields" xsi:nil="true"/>
    <ja0ab2d136bb48d8b6012c48f2e5c2fc xmlns="54cc764f-c7ec-43c7-bebf-bbae683408c4">
      <Terms xmlns="http://schemas.microsoft.com/office/infopath/2007/PartnerControls"/>
    </ja0ab2d136bb48d8b6012c48f2e5c2fc>
    <TaxCatchAll xmlns="846dc9c6-5521-46ab-b805-f4031810b26c"/>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9D8BDE6093AD4B8DD80B5E3CCF9CFB" ma:contentTypeVersion="25" ma:contentTypeDescription="Create a new document." ma:contentTypeScope="" ma:versionID="91ed19ca296a1c76715ddddee677f6c5">
  <xsd:schema xmlns:xsd="http://www.w3.org/2001/XMLSchema" xmlns:xs="http://www.w3.org/2001/XMLSchema" xmlns:p="http://schemas.microsoft.com/office/2006/metadata/properties" xmlns:ns1="http://schemas.microsoft.com/sharepoint/v3" xmlns:ns2="http://schemas.microsoft.com/sharepoint/v3/fields" xmlns:ns3="a4a87f12-a67a-4444-9ef2-9205ec373cbf" xmlns:ns4="a1ec63a3-afdb-478c-96bc-cd5b572b27eb" xmlns:ns5="54cc764f-c7ec-43c7-bebf-bbae683408c4" xmlns:ns6="846dc9c6-5521-46ab-b805-f4031810b26c" targetNamespace="http://schemas.microsoft.com/office/2006/metadata/properties" ma:root="true" ma:fieldsID="04b13536bb310db70a824a85811ee526" ns1:_="" ns2:_="" ns3:_="" ns4:_="" ns5:_="" ns6:_="">
    <xsd:import namespace="http://schemas.microsoft.com/sharepoint/v3"/>
    <xsd:import namespace="http://schemas.microsoft.com/sharepoint/v3/fields"/>
    <xsd:import namespace="a4a87f12-a67a-4444-9ef2-9205ec373cbf"/>
    <xsd:import namespace="a1ec63a3-afdb-478c-96bc-cd5b572b27eb"/>
    <xsd:import namespace="54cc764f-c7ec-43c7-bebf-bbae683408c4"/>
    <xsd:import namespace="846dc9c6-5521-46ab-b805-f4031810b26c"/>
    <xsd:element name="properties">
      <xsd:complexType>
        <xsd:sequence>
          <xsd:element name="documentManagement">
            <xsd:complexType>
              <xsd:all>
                <xsd:element ref="ns2:Description" minOccurs="0"/>
                <xsd:element ref="ns3:SharedWithUsers" minOccurs="0"/>
                <xsd:element ref="ns3:SharedWithDetails" minOccurs="0"/>
                <xsd:element ref="ns4:LastSharedByUser" minOccurs="0"/>
                <xsd:element ref="ns4:LastSharedByTime" minOccurs="0"/>
                <xsd:element ref="ns5:ja0ab2d136bb48d8b6012c48f2e5c2fc" minOccurs="0"/>
                <xsd:element ref="ns6:TaxCatchAll" minOccurs="0"/>
                <xsd:element ref="ns5:MediaServiceMetadata" minOccurs="0"/>
                <xsd:element ref="ns5:MediaServiceFastMetadata" minOccurs="0"/>
                <xsd:element ref="ns5:MediaServiceDateTaken" minOccurs="0"/>
                <xsd:element ref="ns5:MediaServiceAutoTags" minOccurs="0"/>
                <xsd:element ref="ns5:MediaServiceOCR" minOccurs="0"/>
                <xsd:element ref="ns5:MediaServiceEventHashCode" minOccurs="0"/>
                <xsd:element ref="ns5:MediaServiceGenerationTime" minOccurs="0"/>
                <xsd:element ref="ns1:_ip_UnifiedCompliancePolicyProperties" minOccurs="0"/>
                <xsd:element ref="ns1:_ip_UnifiedCompliancePolicyUIAction"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escription" ma:index="4" nillable="true" ma:displayName="Description" ma:description="" ma:internalName="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a87f12-a67a-4444-9ef2-9205ec373cbf"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ec63a3-afdb-478c-96bc-cd5b572b27eb"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4cc764f-c7ec-43c7-bebf-bbae683408c4" elementFormDefault="qualified">
    <xsd:import namespace="http://schemas.microsoft.com/office/2006/documentManagement/types"/>
    <xsd:import namespace="http://schemas.microsoft.com/office/infopath/2007/PartnerControls"/>
    <xsd:element name="ja0ab2d136bb48d8b6012c48f2e5c2fc" ma:index="14" nillable="true" ma:taxonomy="true" ma:internalName="ja0ab2d136bb48d8b6012c48f2e5c2fc" ma:taxonomyFieldName="wic_System_Photo_EXIFVersion" ma:displayName="wic_System_Photo_EXIFVersion" ma:default="" ma:fieldId="{3a0ab2d1-36bb-48d8-b601-2c48f2e5c2fc}" ma:sspId="1a0b4880-92f1-4278-a089-8b0ac32e71e8" ma:termSetId="81b09339-0a85-49e1-8d63-fdca4e5401dc" ma:anchorId="00000000-0000-0000-0000-000000000000" ma:open="true" ma:isKeyword="false">
      <xsd:complexType>
        <xsd:sequence>
          <xsd:element ref="pc:Terms" minOccurs="0" maxOccurs="1"/>
        </xsd:sequence>
      </xsd:complex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6dc9c6-5521-46ab-b805-f4031810b26c" elementFormDefault="qualified">
    <xsd:import namespace="http://schemas.microsoft.com/office/2006/documentManagement/types"/>
    <xsd:import namespace="http://schemas.microsoft.com/office/infopath/2007/PartnerControls"/>
    <xsd:element name="TaxCatchAll" ma:index="15" nillable="true" ma:displayName="Taxonomy Catch All Column" ma:description="" ma:hidden="true" ma:list="{c679ebdc-dc10-430e-bce6-d9bd7790a9b1}" ma:internalName="TaxCatchAll" ma:showField="CatchAllData" ma:web="a4a87f12-a67a-4444-9ef2-9205ec373c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A9C8EB4E-29D2-4DCD-9944-BB0A625CC40A}">
  <ds:schemaRefs>
    <ds:schemaRef ds:uri="http://schemas.microsoft.com/sharepoint/v3/contenttype/forms"/>
  </ds:schemaRefs>
</ds:datastoreItem>
</file>

<file path=customXml/itemProps2.xml><?xml version="1.0" encoding="utf-8"?>
<ds:datastoreItem xmlns:ds="http://schemas.openxmlformats.org/officeDocument/2006/customXml" ds:itemID="{84FD12CC-BE13-4DB2-97FB-1B4804DD32B4}">
  <ds:schemaRefs>
    <ds:schemaRef ds:uri="54cc764f-c7ec-43c7-bebf-bbae683408c4"/>
    <ds:schemaRef ds:uri="a4a87f12-a67a-4444-9ef2-9205ec373cbf"/>
    <ds:schemaRef ds:uri="http://schemas.microsoft.com/sharepoint/v3"/>
    <ds:schemaRef ds:uri="http://schemas.microsoft.com/office/2006/metadata/properties"/>
    <ds:schemaRef ds:uri="http://purl.org/dc/elements/1.1/"/>
    <ds:schemaRef ds:uri="http://www.w3.org/XML/1998/namespace"/>
    <ds:schemaRef ds:uri="a1ec63a3-afdb-478c-96bc-cd5b572b27eb"/>
    <ds:schemaRef ds:uri="http://purl.org/dc/terms/"/>
    <ds:schemaRef ds:uri="http://schemas.microsoft.com/sharepoint/v3/fields"/>
    <ds:schemaRef ds:uri="http://schemas.microsoft.com/office/infopath/2007/PartnerControls"/>
    <ds:schemaRef ds:uri="http://schemas.microsoft.com/office/2006/documentManagement/types"/>
    <ds:schemaRef ds:uri="http://schemas.openxmlformats.org/package/2006/metadata/core-properties"/>
    <ds:schemaRef ds:uri="846dc9c6-5521-46ab-b805-f4031810b26c"/>
    <ds:schemaRef ds:uri="http://purl.org/dc/dcmitype/"/>
  </ds:schemaRefs>
</ds:datastoreItem>
</file>

<file path=customXml/itemProps3.xml><?xml version="1.0" encoding="utf-8"?>
<ds:datastoreItem xmlns:ds="http://schemas.openxmlformats.org/officeDocument/2006/customXml" ds:itemID="{48C80C9C-5416-4D58-8A0A-39B87767E7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a4a87f12-a67a-4444-9ef2-9205ec373cbf"/>
    <ds:schemaRef ds:uri="a1ec63a3-afdb-478c-96bc-cd5b572b27eb"/>
    <ds:schemaRef ds:uri="54cc764f-c7ec-43c7-bebf-bbae683408c4"/>
    <ds:schemaRef ds:uri="846dc9c6-5521-46ab-b805-f4031810b2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A74C86D-7D20-4AB6-A173-B615F8B3A959}">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Gold &amp; Navy</Template>
  <TotalTime>63</TotalTime>
  <Words>896</Words>
  <Application>Microsoft Macintosh PowerPoint</Application>
  <PresentationFormat>Widescreen</PresentationFormat>
  <Paragraphs>48</Paragraphs>
  <Slides>9</Slides>
  <Notes>0</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9</vt:i4>
      </vt:variant>
    </vt:vector>
  </HeadingPairs>
  <TitlesOfParts>
    <vt:vector size="22" baseType="lpstr">
      <vt:lpstr>Arial</vt:lpstr>
      <vt:lpstr>Wingdings</vt:lpstr>
      <vt:lpstr>Wingdings 2</vt:lpstr>
      <vt:lpstr>Gold &amp; Navy</vt:lpstr>
      <vt:lpstr>Smörgåsbord</vt:lpstr>
      <vt:lpstr>Peacock Butterfly</vt:lpstr>
      <vt:lpstr>Meadow &amp; Slate</vt:lpstr>
      <vt:lpstr>Sea Foam</vt:lpstr>
      <vt:lpstr>Vivid Anticipation</vt:lpstr>
      <vt:lpstr>Daffodils &amp; Storms</vt:lpstr>
      <vt:lpstr>Beach Holiday</vt:lpstr>
      <vt:lpstr>1_Beach Holiday</vt:lpstr>
      <vt:lpstr>Blank - for importing slides from other orgs</vt:lpstr>
      <vt:lpstr>Support materials and advance information for GCSE, AS and A levels in 2021</vt:lpstr>
      <vt:lpstr>Overview</vt:lpstr>
      <vt:lpstr>Advance information about topics on the exam</vt:lpstr>
      <vt:lpstr>Advance information: principle 1</vt:lpstr>
      <vt:lpstr>Advance information: principle 2</vt:lpstr>
      <vt:lpstr>Advance information: principle 3</vt:lpstr>
      <vt:lpstr>Support materials</vt:lpstr>
      <vt:lpstr>Equality impact assessment (1)</vt:lpstr>
      <vt:lpstr>Equality impact assessment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 materials and advance information for GCSE, AS and A levels in 2021</dc:title>
  <dc:subject/>
  <dc:creator>Ofqual</dc:creator>
  <cp:keywords/>
  <dc:description/>
  <cp:lastModifiedBy>Philip McAllister</cp:lastModifiedBy>
  <cp:revision>7</cp:revision>
  <dcterms:created xsi:type="dcterms:W3CDTF">2020-12-08T11:18:33Z</dcterms:created>
  <dcterms:modified xsi:type="dcterms:W3CDTF">2020-12-10T11:33:12Z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escription">
    <vt:lpwstr/>
  </property>
  <property fmtid="{D5CDD505-2E9C-101B-9397-08002B2CF9AE}" pid="4" name="ContentTypeId">
    <vt:lpwstr>0x010100479D8BDE6093AD4B8DD80B5E3CCF9CFB</vt:lpwstr>
  </property>
  <property fmtid="{D5CDD505-2E9C-101B-9397-08002B2CF9AE}" pid="5" name="wic_System_Photo_EXIFVersion">
    <vt:lpwstr/>
  </property>
</Properties>
</file>