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331" r:id="rId3"/>
    <p:sldId id="282" r:id="rId4"/>
    <p:sldId id="347" r:id="rId5"/>
    <p:sldId id="281" r:id="rId6"/>
    <p:sldId id="341" r:id="rId7"/>
    <p:sldId id="328" r:id="rId8"/>
    <p:sldId id="346" r:id="rId9"/>
    <p:sldId id="342" r:id="rId10"/>
    <p:sldId id="343" r:id="rId11"/>
    <p:sldId id="351" r:id="rId12"/>
    <p:sldId id="276" r:id="rId13"/>
    <p:sldId id="329" r:id="rId14"/>
    <p:sldId id="344" r:id="rId15"/>
    <p:sldId id="345" r:id="rId16"/>
    <p:sldId id="324" r:id="rId17"/>
    <p:sldId id="348" r:id="rId18"/>
    <p:sldId id="349" r:id="rId19"/>
    <p:sldId id="325" r:id="rId20"/>
    <p:sldId id="350" r:id="rId21"/>
    <p:sldId id="336" r:id="rId22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075"/>
    <a:srgbClr val="77BC1F"/>
    <a:srgbClr val="C7BC1F"/>
    <a:srgbClr val="00AF41"/>
    <a:srgbClr val="FF9E16"/>
    <a:srgbClr val="0083BE"/>
    <a:srgbClr val="007CBA"/>
    <a:srgbClr val="D9262E"/>
    <a:srgbClr val="D510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9" autoAdjust="0"/>
    <p:restoredTop sz="88902" autoAdjust="0"/>
  </p:normalViewPr>
  <p:slideViewPr>
    <p:cSldViewPr>
      <p:cViewPr varScale="1">
        <p:scale>
          <a:sx n="59" d="100"/>
          <a:sy n="59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ckea\AppData\Roaming\OpenText\DM\Temp\PCDOCS-%231920161-v1-V2_VARSS_2019_AMR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21705426356585E-2"/>
          <c:y val="2.8809876543209878E-2"/>
          <c:w val="0.91006879844961241"/>
          <c:h val="0.76905339506172843"/>
        </c:manualLayout>
      </c:layout>
      <c:barChart>
        <c:barDir val="col"/>
        <c:grouping val="clustered"/>
        <c:varyColors val="0"/>
        <c:ser>
          <c:idx val="2"/>
          <c:order val="0"/>
          <c:tx>
            <c:v>2014/2015</c:v>
          </c:tx>
          <c:spPr>
            <a:solidFill>
              <a:srgbClr val="D9262E"/>
            </a:solidFill>
            <a:ln>
              <a:noFill/>
            </a:ln>
          </c:spPr>
          <c:invertIfNegative val="0"/>
          <c:cat>
            <c:strRef>
              <c:f>'AMR indicator'!$O$5:$O$8</c:f>
              <c:strCache>
                <c:ptCount val="4"/>
                <c:pt idx="0">
                  <c:v>Fully susceptible 
E. coli</c:v>
                </c:pt>
                <c:pt idx="1">
                  <c:v>Presumptive ESBL-/ AmpC-producing 
E. coli*</c:v>
                </c:pt>
                <c:pt idx="2">
                  <c:v>Multi-drug resistant
E. coli</c:v>
                </c:pt>
                <c:pt idx="3">
                  <c:v>E. coli with decreased susceptibility to ciprofloxacin</c:v>
                </c:pt>
              </c:strCache>
            </c:strRef>
          </c:cat>
          <c:val>
            <c:numRef>
              <c:f>'AMR indicator'!$P$5:$P$8</c:f>
              <c:numCache>
                <c:formatCode>0.000</c:formatCode>
                <c:ptCount val="4"/>
                <c:pt idx="0">
                  <c:v>0.17896656433961855</c:v>
                </c:pt>
                <c:pt idx="1">
                  <c:v>0</c:v>
                </c:pt>
                <c:pt idx="2">
                  <c:v>0.56654279015999864</c:v>
                </c:pt>
                <c:pt idx="3">
                  <c:v>0.147728686862209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6-42B7-8BE9-C865BBA0D704}"/>
            </c:ext>
          </c:extLst>
        </c:ser>
        <c:ser>
          <c:idx val="0"/>
          <c:order val="1"/>
          <c:tx>
            <c:v>2015/2016</c:v>
          </c:tx>
          <c:spPr>
            <a:solidFill>
              <a:srgbClr val="6D3075"/>
            </a:solidFill>
            <a:ln>
              <a:noFill/>
            </a:ln>
          </c:spPr>
          <c:invertIfNegative val="0"/>
          <c:cat>
            <c:strRef>
              <c:f>'AMR indicator'!$O$5:$O$8</c:f>
              <c:strCache>
                <c:ptCount val="4"/>
                <c:pt idx="0">
                  <c:v>Fully susceptible 
E. coli</c:v>
                </c:pt>
                <c:pt idx="1">
                  <c:v>Presumptive ESBL-/ AmpC-producing 
E. coli*</c:v>
                </c:pt>
                <c:pt idx="2">
                  <c:v>Multi-drug resistant
E. coli</c:v>
                </c:pt>
                <c:pt idx="3">
                  <c:v>E. coli with decreased susceptibility to ciprofloxacin</c:v>
                </c:pt>
              </c:strCache>
            </c:strRef>
          </c:cat>
          <c:val>
            <c:numRef>
              <c:f>'AMR indicator'!$Q$5:$Q$8</c:f>
              <c:numCache>
                <c:formatCode>0.000</c:formatCode>
                <c:ptCount val="4"/>
                <c:pt idx="0">
                  <c:v>0.19722888593415652</c:v>
                </c:pt>
                <c:pt idx="1">
                  <c:v>0.27358018524959443</c:v>
                </c:pt>
                <c:pt idx="2">
                  <c:v>0.49223368386985583</c:v>
                </c:pt>
                <c:pt idx="3">
                  <c:v>0.13580022690714658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6-42B7-8BE9-C865BBA0D704}"/>
            </c:ext>
          </c:extLst>
        </c:ser>
        <c:ser>
          <c:idx val="1"/>
          <c:order val="2"/>
          <c:tx>
            <c:strRef>
              <c:f>'AMR indicator'!$R$4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</c:spPr>
          <c:invertIfNegative val="0"/>
          <c:val>
            <c:numRef>
              <c:f>'AMR indicator'!$R$5:$R$8</c:f>
              <c:numCache>
                <c:formatCode>0.000</c:formatCode>
                <c:ptCount val="4"/>
                <c:pt idx="0">
                  <c:v>0.23238495503550091</c:v>
                </c:pt>
                <c:pt idx="1">
                  <c:v>0.25077429664979717</c:v>
                </c:pt>
                <c:pt idx="2">
                  <c:v>0.45099760185951498</c:v>
                </c:pt>
                <c:pt idx="3">
                  <c:v>0.13719258294767925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B6-42B7-8BE9-C865BBA0D704}"/>
            </c:ext>
          </c:extLst>
        </c:ser>
        <c:ser>
          <c:idx val="3"/>
          <c:order val="3"/>
          <c:tx>
            <c:strRef>
              <c:f>'AMR indicator'!$S$4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007CBA"/>
            </a:solidFill>
          </c:spPr>
          <c:invertIfNegative val="0"/>
          <c:val>
            <c:numRef>
              <c:f>'AMR indicator'!$S$5:$S$8</c:f>
              <c:numCache>
                <c:formatCode>0.000</c:formatCode>
                <c:ptCount val="4"/>
                <c:pt idx="0">
                  <c:v>0.33706628070371975</c:v>
                </c:pt>
                <c:pt idx="1">
                  <c:v>0.14292327522354087</c:v>
                </c:pt>
                <c:pt idx="2">
                  <c:v>0.36339195818979941</c:v>
                </c:pt>
                <c:pt idx="3">
                  <c:v>0.1056699959869805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B6-42B7-8BE9-C865BBA0D704}"/>
            </c:ext>
          </c:extLst>
        </c:ser>
        <c:ser>
          <c:idx val="4"/>
          <c:order val="4"/>
          <c:tx>
            <c:strRef>
              <c:f>'AMR indicator'!$T$4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rgbClr val="77BC1F"/>
            </a:solidFill>
          </c:spPr>
          <c:invertIfNegative val="0"/>
          <c:val>
            <c:numRef>
              <c:f>'AMR indicator'!$T$5:$T$8</c:f>
              <c:numCache>
                <c:formatCode>0.000</c:formatCode>
                <c:ptCount val="4"/>
                <c:pt idx="0">
                  <c:v>0.32747656592723084</c:v>
                </c:pt>
                <c:pt idx="1">
                  <c:v>0.13310788981223609</c:v>
                </c:pt>
                <c:pt idx="2">
                  <c:v>0.36050800499014651</c:v>
                </c:pt>
                <c:pt idx="3">
                  <c:v>0.10714990889142859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6-42B7-8BE9-C865BBA0D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87680"/>
        <c:axId val="134898048"/>
      </c:barChart>
      <c:catAx>
        <c:axId val="13488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Indicator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4898048"/>
        <c:crosses val="autoZero"/>
        <c:auto val="1"/>
        <c:lblAlgn val="ctr"/>
        <c:lblOffset val="100"/>
        <c:noMultiLvlLbl val="0"/>
      </c:catAx>
      <c:valAx>
        <c:axId val="134898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Proportion</a:t>
                </a:r>
              </a:p>
            </c:rich>
          </c:tx>
          <c:layout>
            <c:manualLayout>
              <c:xMode val="edge"/>
              <c:yMode val="edge"/>
              <c:x val="4.5019379844961236E-3"/>
              <c:y val="0.253949691358024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4887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F3B827-8F5C-43BD-8A58-706352466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092C6-C7D9-44E4-AD0E-70CCBF2FB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ECB1-B7B9-40E3-B973-BC45E6B58A3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2C02B-921A-4F44-AF0C-165E07348C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CC411-A928-4CC5-8667-2B18FF23B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7FFB-D0CC-44B1-A271-7DE4CE518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2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094B9-2944-401D-A179-CA8F9D3D8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695DE-9CA5-4F47-90DD-B66E98EA3E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EA68CF-6DA8-4816-B52B-2197AC78D008}" type="datetimeFigureOut">
              <a:rPr lang="en-GB"/>
              <a:pPr>
                <a:defRPr/>
              </a:pPr>
              <a:t>23/11/2020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5D7C3-E241-40C1-AFD3-61090F7FE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487A1C-70A9-4562-9DE2-C0221C5AB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43AE-ED03-42A6-B3EB-1E189AC7A6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6F40-5053-4AFB-ADA9-C9D182E7C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F3D7D4-CFBA-45B0-B588-019C90AD7AC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694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92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76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94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37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6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71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516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680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65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131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160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062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091E6-DA93-445A-A015-02BA8603B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27063"/>
            <a:ext cx="11398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852" y="2584921"/>
            <a:ext cx="7691604" cy="1470025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852" y="4340696"/>
            <a:ext cx="7691604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AF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BBCCA-8457-48E5-834B-A79CB84AF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407150"/>
            <a:ext cx="206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728" y="188641"/>
            <a:ext cx="8203728" cy="720080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F64AC-D7EA-4A42-A7C7-3625B3FA0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5EAD8-0C87-4FEB-9F3F-2803C9281C50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9DE8F-AA4F-45DA-B9D1-BCC840803591}"/>
              </a:ext>
            </a:extLst>
          </p:cNvPr>
          <p:cNvSpPr/>
          <p:nvPr userDrawn="1"/>
        </p:nvSpPr>
        <p:spPr>
          <a:xfrm>
            <a:off x="7013103" y="6372966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© 2020 VMD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4C388663-44FD-49EF-813F-47F943E2F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F34D-D5F8-4408-8B73-F7FA2A04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ED99238D-AB3E-4DB7-9325-81C11BD17CC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08075" indent="-19367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CDOCS-#1832260-v25-MASTER__VARSS_2019_Report_(2020)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58">
            <a:extLst>
              <a:ext uri="{FF2B5EF4-FFF2-40B4-BE49-F238E27FC236}">
                <a16:creationId xmlns:a16="http://schemas.microsoft.com/office/drawing/2014/main" id="{F3D65F01-A009-4D97-8A09-87362BEAA1B4}"/>
              </a:ext>
            </a:extLst>
          </p:cNvPr>
          <p:cNvSpPr/>
          <p:nvPr/>
        </p:nvSpPr>
        <p:spPr>
          <a:xfrm flipH="1" flipV="1">
            <a:off x="0" y="268288"/>
            <a:ext cx="6680200" cy="3116262"/>
          </a:xfrm>
          <a:custGeom>
            <a:avLst/>
            <a:gdLst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4726781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5486400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781675"/>
              <a:gd name="connsiteY0" fmla="*/ 3038475 h 3038475"/>
              <a:gd name="connsiteX1" fmla="*/ 1054894 w 5781675"/>
              <a:gd name="connsiteY1" fmla="*/ 0 h 3038475"/>
              <a:gd name="connsiteX2" fmla="*/ 5781675 w 5781675"/>
              <a:gd name="connsiteY2" fmla="*/ 0 h 3038475"/>
              <a:gd name="connsiteX3" fmla="*/ 5781675 w 5781675"/>
              <a:gd name="connsiteY3" fmla="*/ 3038475 h 3038475"/>
              <a:gd name="connsiteX4" fmla="*/ 0 w 5781675"/>
              <a:gd name="connsiteY4" fmla="*/ 3038475 h 3038475"/>
              <a:gd name="connsiteX0" fmla="*/ 0 w 6076950"/>
              <a:gd name="connsiteY0" fmla="*/ 3038475 h 3038475"/>
              <a:gd name="connsiteX1" fmla="*/ 1350169 w 6076950"/>
              <a:gd name="connsiteY1" fmla="*/ 0 h 3038475"/>
              <a:gd name="connsiteX2" fmla="*/ 6076950 w 6076950"/>
              <a:gd name="connsiteY2" fmla="*/ 0 h 3038475"/>
              <a:gd name="connsiteX3" fmla="*/ 6076950 w 6076950"/>
              <a:gd name="connsiteY3" fmla="*/ 3038475 h 3038475"/>
              <a:gd name="connsiteX4" fmla="*/ 0 w 60769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3038475">
                <a:moveTo>
                  <a:pt x="0" y="3038475"/>
                </a:moveTo>
                <a:lnTo>
                  <a:pt x="1426369" y="0"/>
                </a:lnTo>
                <a:lnTo>
                  <a:pt x="6153150" y="0"/>
                </a:lnTo>
                <a:lnTo>
                  <a:pt x="6153150" y="3038475"/>
                </a:lnTo>
                <a:lnTo>
                  <a:pt x="0" y="30384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" name="Trapezoid 58">
            <a:extLst>
              <a:ext uri="{FF2B5EF4-FFF2-40B4-BE49-F238E27FC236}">
                <a16:creationId xmlns:a16="http://schemas.microsoft.com/office/drawing/2014/main" id="{8F88C467-7162-4CCF-B313-B9E6973B17F5}"/>
              </a:ext>
            </a:extLst>
          </p:cNvPr>
          <p:cNvSpPr/>
          <p:nvPr/>
        </p:nvSpPr>
        <p:spPr>
          <a:xfrm>
            <a:off x="2639781" y="3065873"/>
            <a:ext cx="6504219" cy="2971998"/>
          </a:xfrm>
          <a:custGeom>
            <a:avLst/>
            <a:gdLst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4726781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5486400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781675"/>
              <a:gd name="connsiteY0" fmla="*/ 3038475 h 3038475"/>
              <a:gd name="connsiteX1" fmla="*/ 1054894 w 5781675"/>
              <a:gd name="connsiteY1" fmla="*/ 0 h 3038475"/>
              <a:gd name="connsiteX2" fmla="*/ 5781675 w 5781675"/>
              <a:gd name="connsiteY2" fmla="*/ 0 h 3038475"/>
              <a:gd name="connsiteX3" fmla="*/ 5781675 w 5781675"/>
              <a:gd name="connsiteY3" fmla="*/ 3038475 h 3038475"/>
              <a:gd name="connsiteX4" fmla="*/ 0 w 5781675"/>
              <a:gd name="connsiteY4" fmla="*/ 3038475 h 3038475"/>
              <a:gd name="connsiteX0" fmla="*/ 0 w 6076950"/>
              <a:gd name="connsiteY0" fmla="*/ 3038475 h 3038475"/>
              <a:gd name="connsiteX1" fmla="*/ 1350169 w 6076950"/>
              <a:gd name="connsiteY1" fmla="*/ 0 h 3038475"/>
              <a:gd name="connsiteX2" fmla="*/ 6076950 w 6076950"/>
              <a:gd name="connsiteY2" fmla="*/ 0 h 3038475"/>
              <a:gd name="connsiteX3" fmla="*/ 6076950 w 6076950"/>
              <a:gd name="connsiteY3" fmla="*/ 3038475 h 3038475"/>
              <a:gd name="connsiteX4" fmla="*/ 0 w 60769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3038475">
                <a:moveTo>
                  <a:pt x="0" y="3038475"/>
                </a:moveTo>
                <a:lnTo>
                  <a:pt x="1426369" y="0"/>
                </a:lnTo>
                <a:lnTo>
                  <a:pt x="6153150" y="0"/>
                </a:lnTo>
                <a:lnTo>
                  <a:pt x="6153150" y="3038475"/>
                </a:lnTo>
                <a:lnTo>
                  <a:pt x="0" y="3038475"/>
                </a:lnTo>
                <a:close/>
              </a:path>
            </a:pathLst>
          </a:custGeom>
          <a:solidFill>
            <a:srgbClr val="6D307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F27B94-6C29-440A-890D-394D80CB201E}"/>
              </a:ext>
            </a:extLst>
          </p:cNvPr>
          <p:cNvPicPr/>
          <p:nvPr/>
        </p:nvPicPr>
        <p:blipFill rotWithShape="1">
          <a:blip r:embed="rId3"/>
          <a:srcRect r="366" b="6657"/>
          <a:stretch/>
        </p:blipFill>
        <p:spPr bwMode="auto">
          <a:xfrm>
            <a:off x="3201194" y="3545523"/>
            <a:ext cx="5812155" cy="247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BBD1442B-9CF4-4949-9152-903DF8627046}"/>
              </a:ext>
            </a:extLst>
          </p:cNvPr>
          <p:cNvSpPr txBox="1"/>
          <p:nvPr/>
        </p:nvSpPr>
        <p:spPr>
          <a:xfrm>
            <a:off x="223423" y="509311"/>
            <a:ext cx="4678363" cy="2799263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200" b="1" kern="1400" dirty="0">
                <a:solidFill>
                  <a:srgbClr val="6D3075"/>
                </a:solidFill>
                <a:latin typeface="Arial"/>
                <a:ea typeface="Times New Roman"/>
                <a:cs typeface="Times New Roman"/>
              </a:rPr>
              <a:t>Published November 2020</a:t>
            </a:r>
            <a:endParaRPr lang="en-GB" sz="4000" b="1" kern="1400" dirty="0">
              <a:solidFill>
                <a:srgbClr val="6D3075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5" name="Rectangle 57">
            <a:extLst>
              <a:ext uri="{FF2B5EF4-FFF2-40B4-BE49-F238E27FC236}">
                <a16:creationId xmlns:a16="http://schemas.microsoft.com/office/drawing/2014/main" id="{F03E9A4D-D933-4CBD-AD4D-BCBE230C263C}"/>
              </a:ext>
            </a:extLst>
          </p:cNvPr>
          <p:cNvSpPr/>
          <p:nvPr/>
        </p:nvSpPr>
        <p:spPr>
          <a:xfrm rot="1458127">
            <a:off x="5688013" y="-255588"/>
            <a:ext cx="392112" cy="3905251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57D956E2-7E44-4891-A828-DA1A69BED8D6}"/>
              </a:ext>
            </a:extLst>
          </p:cNvPr>
          <p:cNvSpPr/>
          <p:nvPr/>
        </p:nvSpPr>
        <p:spPr>
          <a:xfrm rot="1458127">
            <a:off x="3005138" y="2819400"/>
            <a:ext cx="392112" cy="3816350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highlight>
                <a:srgbClr val="007CBA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D5D526-FD7E-468C-B4EA-6E558CB2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40636"/>
              </p:ext>
            </p:extLst>
          </p:nvPr>
        </p:nvGraphicFramePr>
        <p:xfrm>
          <a:off x="85258" y="394955"/>
          <a:ext cx="5616624" cy="3902647"/>
        </p:xfrm>
        <a:graphic>
          <a:graphicData uri="http://schemas.openxmlformats.org/drawingml/2006/table">
            <a:tbl>
              <a:tblPr/>
              <a:tblGrid>
                <a:gridCol w="5616624">
                  <a:extLst>
                    <a:ext uri="{9D8B030D-6E8A-4147-A177-3AD203B41FA5}">
                      <a16:colId xmlns:a16="http://schemas.microsoft.com/office/drawing/2014/main" val="2849711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  <a:defRPr/>
                      </a:pPr>
                      <a:r>
                        <a:rPr lang="en-US" sz="4000" b="1" kern="1400" dirty="0">
                          <a:solidFill>
                            <a:srgbClr val="6D307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Results Highlights PowerPoint Set</a:t>
                      </a:r>
                      <a:endParaRPr lang="en-GB" sz="4800" b="1" kern="1400" dirty="0">
                        <a:solidFill>
                          <a:srgbClr val="6D3075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4000" b="1" kern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UK-VARSS 2019</a:t>
                      </a:r>
                      <a:endParaRPr lang="en-GB" sz="4800" b="1" kern="14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415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10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0158870F-E061-4E6D-AEDA-26189835C73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6FDAE-1C1E-416D-9099-B9A4CC0D9CF9}"/>
              </a:ext>
            </a:extLst>
          </p:cNvPr>
          <p:cNvSpPr/>
          <p:nvPr/>
        </p:nvSpPr>
        <p:spPr>
          <a:xfrm>
            <a:off x="216801" y="874162"/>
            <a:ext cx="8603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Harmonised primary (total sales of veterinary antibiotics in mg/kg (</a:t>
            </a:r>
            <a:r>
              <a:rPr lang="en-GB" b="1" dirty="0">
                <a:solidFill>
                  <a:srgbClr val="00AF41"/>
                </a:solidFill>
                <a:ea typeface="Calibri" panose="020F0502020204030204" pitchFamily="34" charset="0"/>
              </a:rPr>
              <a:t>―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 and secondary (sales in mg/kg for 3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and 4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generation cephalosporins (</a:t>
            </a:r>
            <a:r>
              <a:rPr lang="en-GB" dirty="0">
                <a:solidFill>
                  <a:srgbClr val="A87FAB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), quinolones (</a:t>
            </a:r>
            <a:r>
              <a:rPr lang="en-GB" dirty="0">
                <a:solidFill>
                  <a:srgbClr val="74AFD8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 and polymyxins (</a:t>
            </a:r>
            <a:r>
              <a:rPr lang="en-GB" dirty="0">
                <a:solidFill>
                  <a:srgbClr val="CCE3AB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)) outcome indicators for antibiotic consumption in food-producing animal species in the UK; 2015–2019</a:t>
            </a:r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AA38539-FF01-4790-9C9A-A72D7CD24EEB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1.12; p.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62184-C4C8-4167-9EA0-DD28CAB2FBDE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185F3-E931-4BF3-8290-46B1F1AD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1766887"/>
            <a:ext cx="7572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Rectangle 19">
            <a:extLst>
              <a:ext uri="{FF2B5EF4-FFF2-40B4-BE49-F238E27FC236}">
                <a16:creationId xmlns:a16="http://schemas.microsoft.com/office/drawing/2014/main" id="{7E7DA3BD-2E08-4749-B6A0-B5FB622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802" y="843284"/>
            <a:ext cx="5378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Antibiotic usage by food-producing animal species,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compared with 2016, 2017 and 2018</a:t>
            </a: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826445" y="576942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679594" y="6045650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6D3075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9BD7E8-DEEF-498F-90F6-59C4DDA22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3" y="5344753"/>
            <a:ext cx="6374681" cy="833424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FBE3FC13-4F0C-44E2-B61C-D1EC40DA069C}"/>
              </a:ext>
            </a:extLst>
          </p:cNvPr>
          <p:cNvSpPr txBox="1"/>
          <p:nvPr/>
        </p:nvSpPr>
        <p:spPr>
          <a:xfrm>
            <a:off x="7446523" y="4723525"/>
            <a:ext cx="845820" cy="2482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1677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2020 VMD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11609-FA20-44C2-9F95-FA6CA2D0D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1824037"/>
            <a:ext cx="7951788" cy="33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Rectangle 19">
            <a:extLst>
              <a:ext uri="{FF2B5EF4-FFF2-40B4-BE49-F238E27FC236}">
                <a16:creationId xmlns:a16="http://schemas.microsoft.com/office/drawing/2014/main" id="{7E7DA3BD-2E08-4749-B6A0-B5FB622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802" y="843284"/>
            <a:ext cx="5378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Antibiotic usage by food-producing animal species,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compared with 2016, 2017 and 2018</a:t>
            </a: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826445" y="576942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679594" y="6045650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6D3075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9BD7E8-DEEF-498F-90F6-59C4DDA22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3" y="5344753"/>
            <a:ext cx="6374681" cy="833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F62C8-C5B0-4505-B0F5-39B28850D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13" y="1725162"/>
            <a:ext cx="7964882" cy="33840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13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6390" name="Rectangle 19">
            <a:extLst>
              <a:ext uri="{FF2B5EF4-FFF2-40B4-BE49-F238E27FC236}">
                <a16:creationId xmlns:a16="http://schemas.microsoft.com/office/drawing/2014/main" id="{8BF51712-9C52-4187-A8D3-197D6AD5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79" y="993775"/>
            <a:ext cx="80714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800" dirty="0"/>
              <a:t>Usage of Highest Priority Critically Important Antibiotics </a:t>
            </a:r>
            <a:br>
              <a:rPr lang="en-GB" altLang="en-US" sz="1800" dirty="0"/>
            </a:br>
            <a:r>
              <a:rPr lang="en-GB" altLang="en-US" sz="1800" dirty="0"/>
              <a:t>by food-producing animal species, 2019 compared with 2016, 2017 and 2018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DDA1291-48B5-47A7-A47B-CE40A248F91C}"/>
              </a:ext>
            </a:extLst>
          </p:cNvPr>
          <p:cNvSpPr txBox="1"/>
          <p:nvPr/>
        </p:nvSpPr>
        <p:spPr>
          <a:xfrm>
            <a:off x="6516691" y="581707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572AE-AC4C-4AE3-A815-3D116CA52B3F}"/>
              </a:ext>
            </a:extLst>
          </p:cNvPr>
          <p:cNvSpPr txBox="1"/>
          <p:nvPr/>
        </p:nvSpPr>
        <p:spPr>
          <a:xfrm>
            <a:off x="6516691" y="608012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CAE61F-BE81-4F6D-B470-C026AE4F9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611045"/>
            <a:ext cx="6374681" cy="833424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C6F040C5-ADFC-4CA3-849D-086D27D24BA3}"/>
              </a:ext>
            </a:extLst>
          </p:cNvPr>
          <p:cNvSpPr txBox="1"/>
          <p:nvPr/>
        </p:nvSpPr>
        <p:spPr>
          <a:xfrm>
            <a:off x="7446967" y="4086946"/>
            <a:ext cx="939800" cy="2546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2020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61323-7B63-425A-B0E8-915A14718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48" y="1860900"/>
            <a:ext cx="7996575" cy="2750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14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8E8BE-F551-4992-8B63-15EC199EDD7B}"/>
              </a:ext>
            </a:extLst>
          </p:cNvPr>
          <p:cNvSpPr/>
          <p:nvPr/>
        </p:nvSpPr>
        <p:spPr>
          <a:xfrm>
            <a:off x="522726" y="904538"/>
            <a:ext cx="82026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HP-CIA usage recorded for active ingredient (mg/kg) of antibiotics in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eMB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Pigs: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colistin (</a:t>
            </a:r>
            <a:r>
              <a:rPr lang="en-GB" dirty="0">
                <a:solidFill>
                  <a:srgbClr val="B1D68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), 3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and 4</a:t>
            </a:r>
            <a:r>
              <a:rPr lang="en-GB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generation cephalosporins (</a:t>
            </a:r>
            <a:r>
              <a:rPr lang="en-GB" dirty="0">
                <a:solidFill>
                  <a:srgbClr val="A87FAB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 and fluoroquinolones (</a:t>
            </a:r>
            <a:r>
              <a:rPr lang="en-GB" dirty="0">
                <a:solidFill>
                  <a:srgbClr val="74AFD8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); 2015–2019</a:t>
            </a:r>
            <a:endParaRPr lang="en-GB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F0DD5057-2DE9-41A0-8EB3-AA3529A7DB48}"/>
              </a:ext>
            </a:extLst>
          </p:cNvPr>
          <p:cNvSpPr txBox="1"/>
          <p:nvPr/>
        </p:nvSpPr>
        <p:spPr>
          <a:xfrm>
            <a:off x="6516000" y="5786344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2.1; p. 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A204C-03FB-4E92-8189-97DDE3BAA71E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A8689-2517-4DC8-AF7C-EBE757340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99" y="1781925"/>
            <a:ext cx="8360730" cy="3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8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15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179512" y="940942"/>
            <a:ext cx="9131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used by all members of British Poultry Council</a:t>
            </a:r>
          </a:p>
          <a:p>
            <a:pPr algn="ctr"/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Antibiotic Stewardship by species (chicken, turkey and duck); </a:t>
            </a:r>
          </a:p>
          <a:p>
            <a:pPr algn="ctr"/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2014 (</a:t>
            </a:r>
            <a:r>
              <a:rPr lang="en-GB" sz="1600" dirty="0">
                <a:solidFill>
                  <a:srgbClr val="D51067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2015 (</a:t>
            </a:r>
            <a:r>
              <a:rPr lang="en-GB" sz="1600" dirty="0">
                <a:solidFill>
                  <a:srgbClr val="6D3075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2016 (</a:t>
            </a:r>
            <a:r>
              <a:rPr lang="en-GB" sz="1600" dirty="0">
                <a:solidFill>
                  <a:srgbClr val="007CBA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2017 (</a:t>
            </a:r>
            <a:r>
              <a:rPr lang="en-GB" sz="1600" dirty="0">
                <a:solidFill>
                  <a:srgbClr val="D9262E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), 2018 (</a:t>
            </a:r>
            <a:r>
              <a:rPr lang="en-GB" sz="1600" dirty="0">
                <a:solidFill>
                  <a:srgbClr val="FF9E16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 and 2019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solidFill>
                  <a:srgbClr val="00AF4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516000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2.5; p.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F845F-B26A-4F0A-98C8-5A516D07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965549"/>
            <a:ext cx="7539956" cy="35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E806-1593-4DE1-A8C0-16C3125B4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16000" y="636888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>
                <a:solidFill>
                  <a:srgbClr val="7F7F7F"/>
                </a:solidFill>
              </a:rPr>
              <a:pPr eaLnBrk="1" hangingPunct="1"/>
              <a:t>16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0484" name="Rectangle 19">
            <a:extLst>
              <a:ext uri="{FF2B5EF4-FFF2-40B4-BE49-F238E27FC236}">
                <a16:creationId xmlns:a16="http://schemas.microsoft.com/office/drawing/2014/main" id="{79B15524-73F5-4BC8-AC8C-D410F38B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741314"/>
            <a:ext cx="6696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800" dirty="0"/>
              <a:t>Testing carried out on </a:t>
            </a:r>
            <a:r>
              <a:rPr lang="en-GB" altLang="en-US" sz="1800" i="1" dirty="0"/>
              <a:t>E. coli </a:t>
            </a:r>
            <a:r>
              <a:rPr lang="en-GB" altLang="en-US" sz="1800" dirty="0"/>
              <a:t>isolates as part of </a:t>
            </a:r>
            <a:br>
              <a:rPr lang="en-GB" altLang="en-US" sz="1800" dirty="0"/>
            </a:br>
            <a:r>
              <a:rPr lang="en-GB" altLang="en-US" sz="1800" dirty="0"/>
              <a:t>the Harmonised Monitoring Scheme, 2015, 2017 and 2019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grpSp>
        <p:nvGrpSpPr>
          <p:cNvPr id="20485" name="Group 1">
            <a:extLst>
              <a:ext uri="{FF2B5EF4-FFF2-40B4-BE49-F238E27FC236}">
                <a16:creationId xmlns:a16="http://schemas.microsoft.com/office/drawing/2014/main" id="{C95EFD16-09A0-4C18-8163-A2773A863866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0490" name="Group 11">
              <a:extLst>
                <a:ext uri="{FF2B5EF4-FFF2-40B4-BE49-F238E27FC236}">
                  <a16:creationId xmlns:a16="http://schemas.microsoft.com/office/drawing/2014/main" id="{0BEF9C2E-0DF1-4E67-BFD0-3ABF8519E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D5588412-65B9-4934-A5C2-2479098521A0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0997EB-161E-4B5D-AEC0-1E1ACD3BE428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F45B2-9D6C-45A7-80EE-C1D94D9EC856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E994CA2B-9EA4-400D-81EC-36505B4D00F4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487" name="Title 2">
            <a:extLst>
              <a:ext uri="{FF2B5EF4-FFF2-40B4-BE49-F238E27FC236}">
                <a16:creationId xmlns:a16="http://schemas.microsoft.com/office/drawing/2014/main" id="{885B00E0-ABFD-4F04-B87E-E7F00ADF8BE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722119F-5273-47D4-90CE-4C7AA2D3FAA6}"/>
              </a:ext>
            </a:extLst>
          </p:cNvPr>
          <p:cNvSpPr txBox="1"/>
          <p:nvPr/>
        </p:nvSpPr>
        <p:spPr>
          <a:xfrm>
            <a:off x="6680489" y="5951587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9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129CA-4541-4CC6-B605-1CE908193107}"/>
              </a:ext>
            </a:extLst>
          </p:cNvPr>
          <p:cNvSpPr txBox="1"/>
          <p:nvPr/>
        </p:nvSpPr>
        <p:spPr>
          <a:xfrm>
            <a:off x="6699851" y="613195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14F6A-AD9E-4B36-9051-FC6C04F1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1570081"/>
            <a:ext cx="7686675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17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800" dirty="0"/>
              <a:t>Percentage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(interpreted using EUCAST CBPs) in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coli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pigs at slaughter; 2015 (</a:t>
            </a:r>
            <a:r>
              <a:rPr lang="en-GB" sz="18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n=159), 2017 (</a:t>
            </a:r>
            <a:r>
              <a:rPr lang="en-GB" sz="1800" dirty="0">
                <a:solidFill>
                  <a:srgbClr val="FF9E1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n=190) and 2019 (</a:t>
            </a:r>
            <a:r>
              <a:rPr lang="en-GB" sz="18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n=183)</a:t>
            </a:r>
            <a:r>
              <a:rPr lang="en-GB" sz="1800" dirty="0"/>
              <a:t> </a:t>
            </a:r>
            <a:endParaRPr lang="en-GB" altLang="en-US" sz="180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516000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3.1; p. 54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23D19-B5BA-4472-8493-C09C11D6321B}"/>
              </a:ext>
            </a:extLst>
          </p:cNvPr>
          <p:cNvSpPr txBox="1"/>
          <p:nvPr/>
        </p:nvSpPr>
        <p:spPr>
          <a:xfrm>
            <a:off x="899592" y="5882646"/>
            <a:ext cx="55148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^</a:t>
            </a: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HP-CIA; * Interpreted using EUCAST ECOFF values as no CBP value is available</a:t>
            </a: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BB528-08A8-4433-BCDE-B11EA47D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1604962"/>
            <a:ext cx="7532508" cy="39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B33D6-E10D-4E3E-B57E-215C3D8D1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EE780-FA19-4C48-BF04-D6A80D0A2716}" type="slidenum">
              <a:rPr lang="en-GB" altLang="en-US">
                <a:solidFill>
                  <a:srgbClr val="7F7F7F"/>
                </a:solidFill>
              </a:rPr>
              <a:pPr eaLnBrk="1" hangingPunct="1"/>
              <a:t>18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1507" name="Rectangle 19">
            <a:extLst>
              <a:ext uri="{FF2B5EF4-FFF2-40B4-BE49-F238E27FC236}">
                <a16:creationId xmlns:a16="http://schemas.microsoft.com/office/drawing/2014/main" id="{DDF93620-7A37-4A28-88A7-6492D5C9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6" y="843094"/>
            <a:ext cx="7566022" cy="125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Harmonised AMR outcome indicators; 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2014/15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2015/16 (</a:t>
            </a:r>
            <a:r>
              <a:rPr lang="en-GB" sz="18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2016/17 (</a:t>
            </a:r>
            <a:r>
              <a:rPr lang="en-GB" sz="1800" dirty="0">
                <a:solidFill>
                  <a:srgbClr val="D510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2017/18 (</a:t>
            </a:r>
            <a:r>
              <a:rPr lang="en-GB" sz="18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2018/2019 (</a:t>
            </a:r>
            <a:r>
              <a:rPr lang="en-GB" sz="18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509" name="Group 1">
            <a:extLst>
              <a:ext uri="{FF2B5EF4-FFF2-40B4-BE49-F238E27FC236}">
                <a16:creationId xmlns:a16="http://schemas.microsoft.com/office/drawing/2014/main" id="{D7A2A4C0-04E5-43F9-8DAB-A2F0B7E1090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1518" name="Group 11">
              <a:extLst>
                <a:ext uri="{FF2B5EF4-FFF2-40B4-BE49-F238E27FC236}">
                  <a16:creationId xmlns:a16="http://schemas.microsoft.com/office/drawing/2014/main" id="{2EF8A21D-4E57-45E6-93FB-AEBC34C6E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846E33AC-9522-4D98-B009-08CD899F2F3B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C65952-04D1-485B-871A-BFD2621887E4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A1E42-00C0-4EB9-9219-0379CA34FC50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46795DA6-5E7E-4282-970B-B9B22178EF2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511" name="Title 2">
            <a:extLst>
              <a:ext uri="{FF2B5EF4-FFF2-40B4-BE49-F238E27FC236}">
                <a16:creationId xmlns:a16="http://schemas.microsoft.com/office/drawing/2014/main" id="{5A2E96A4-C0E9-42AA-8E76-2F2273B705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11C6D3B-3625-424D-B1CC-7E41247D560F}"/>
              </a:ext>
            </a:extLst>
          </p:cNvPr>
          <p:cNvSpPr txBox="1"/>
          <p:nvPr/>
        </p:nvSpPr>
        <p:spPr>
          <a:xfrm>
            <a:off x="6516691" y="5785200"/>
            <a:ext cx="20859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3.2; p. 57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C0C84-08D6-45F7-9744-69B86EF029D8}"/>
              </a:ext>
            </a:extLst>
          </p:cNvPr>
          <p:cNvSpPr txBox="1"/>
          <p:nvPr/>
        </p:nvSpPr>
        <p:spPr>
          <a:xfrm>
            <a:off x="6516691" y="6072737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1FD10C9-A4E9-4FB1-93DF-9E4CFEB6B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12302"/>
              </p:ext>
            </p:extLst>
          </p:nvPr>
        </p:nvGraphicFramePr>
        <p:xfrm>
          <a:off x="824473" y="1457898"/>
          <a:ext cx="7272808" cy="391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9420B7-7854-41AF-8F0D-DC9FEFBB0AE1}"/>
              </a:ext>
            </a:extLst>
          </p:cNvPr>
          <p:cNvSpPr txBox="1"/>
          <p:nvPr/>
        </p:nvSpPr>
        <p:spPr>
          <a:xfrm>
            <a:off x="1043608" y="5508201"/>
            <a:ext cx="2664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not available for 2014/15.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023A2504-F5F2-4147-BD85-F83689A3CF0E}"/>
              </a:ext>
            </a:extLst>
          </p:cNvPr>
          <p:cNvSpPr txBox="1"/>
          <p:nvPr/>
        </p:nvSpPr>
        <p:spPr>
          <a:xfrm>
            <a:off x="7324765" y="5192423"/>
            <a:ext cx="845820" cy="2482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2020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7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19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93775"/>
            <a:ext cx="8496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Resistance in </a:t>
            </a:r>
            <a:r>
              <a:rPr lang="en-GB" altLang="en-US" sz="1800" i="1" dirty="0"/>
              <a:t>Salmonella</a:t>
            </a:r>
            <a:r>
              <a:rPr lang="en-GB" altLang="en-US" sz="1800" dirty="0"/>
              <a:t> spp. from clinical surveillance, 2017-2019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861469D-D68A-4277-B819-5C8CAD1EB480}"/>
              </a:ext>
            </a:extLst>
          </p:cNvPr>
          <p:cNvSpPr txBox="1"/>
          <p:nvPr/>
        </p:nvSpPr>
        <p:spPr>
          <a:xfrm>
            <a:off x="6516691" y="5805264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45076-C7E5-4FBE-9651-C7D5AD265D0D}"/>
              </a:ext>
            </a:extLst>
          </p:cNvPr>
          <p:cNvSpPr txBox="1"/>
          <p:nvPr/>
        </p:nvSpPr>
        <p:spPr>
          <a:xfrm>
            <a:off x="6516691" y="6033515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57D11-EDD4-4B4D-80F9-1BCE6CC4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1590675"/>
            <a:ext cx="7652530" cy="3986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47D5D-473C-4232-939C-6B3387635A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977"/>
            <a:ext cx="8229600" cy="4464271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The following selected PowerPoint slides provide the core for a presentation on antibiotic sales, antibiotic use and bacterial susceptibility/resistance. </a:t>
            </a:r>
          </a:p>
          <a:p>
            <a:pPr marL="0" lvl="0" indent="0">
              <a:buNone/>
            </a:pPr>
            <a:r>
              <a:rPr lang="en-GB" dirty="0"/>
              <a:t>These slides are based on the UK-VARSS 2019 Report which provides further details. </a:t>
            </a: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3ED9331C-67A1-4C34-9421-28DAA3E40A69}"/>
              </a:ext>
            </a:extLst>
          </p:cNvPr>
          <p:cNvSpPr/>
          <p:nvPr/>
        </p:nvSpPr>
        <p:spPr>
          <a:xfrm>
            <a:off x="6345" y="220663"/>
            <a:ext cx="5170483" cy="5222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7610"/>
              <a:gd name="f7" fmla="val 521335"/>
              <a:gd name="f8" fmla="val 3227247"/>
              <a:gd name="f9" fmla="+- 0 0 -90"/>
              <a:gd name="f10" fmla="*/ f3 1 3737610"/>
              <a:gd name="f11" fmla="*/ f4 1 521335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3737610"/>
              <a:gd name="f20" fmla="*/ f16 1 521335"/>
              <a:gd name="f21" fmla="*/ 0 f17 1"/>
              <a:gd name="f22" fmla="*/ 0 f16 1"/>
              <a:gd name="f23" fmla="*/ 3737610 f17 1"/>
              <a:gd name="f24" fmla="*/ 521335 f16 1"/>
              <a:gd name="f25" fmla="*/ 3227247 f17 1"/>
              <a:gd name="f26" fmla="+- f18 0 f1"/>
              <a:gd name="f27" fmla="*/ f21 1 3737610"/>
              <a:gd name="f28" fmla="*/ f22 1 521335"/>
              <a:gd name="f29" fmla="*/ f23 1 3737610"/>
              <a:gd name="f30" fmla="*/ f24 1 521335"/>
              <a:gd name="f31" fmla="*/ f25 1 3737610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1 1 f19"/>
              <a:gd name="f40" fmla="*/ f30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9"/>
              </a:cxn>
              <a:cxn ang="f26">
                <a:pos x="f45" y="f46"/>
              </a:cxn>
            </a:cxnLst>
            <a:rect l="f41" t="f44" r="f42" b="f43"/>
            <a:pathLst>
              <a:path w="3737610" h="521335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F9AE8F1-30F5-4905-A391-F9B52BC58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3" y="188915"/>
            <a:ext cx="8202616" cy="719139"/>
          </a:xfrm>
        </p:spPr>
        <p:txBody>
          <a:bodyPr/>
          <a:lstStyle/>
          <a:p>
            <a:pPr lvl="0"/>
            <a:r>
              <a:rPr lang="en-US" b="0" dirty="0">
                <a:solidFill>
                  <a:srgbClr val="6D3075"/>
                </a:solidFill>
              </a:rPr>
              <a:t>UK-VARSS 2019 </a:t>
            </a:r>
            <a:endParaRPr lang="en-GB" dirty="0">
              <a:solidFill>
                <a:srgbClr val="6D3075"/>
              </a:solidFill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3B9E628-3124-4494-8DFD-757C7B21A8B7}"/>
              </a:ext>
            </a:extLst>
          </p:cNvPr>
          <p:cNvSpPr/>
          <p:nvPr/>
        </p:nvSpPr>
        <p:spPr>
          <a:xfrm rot="2663497">
            <a:off x="4748217" y="-17464"/>
            <a:ext cx="123828" cy="10477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834"/>
              <a:gd name="f7" fmla="val 1228453"/>
              <a:gd name="f8" fmla="val 5220"/>
              <a:gd name="f9" fmla="val 93252"/>
              <a:gd name="f10" fmla="val 99310"/>
              <a:gd name="f11" fmla="val 1122773"/>
              <a:gd name="f12" fmla="+- 0 0 -90"/>
              <a:gd name="f13" fmla="*/ f3 1 106834"/>
              <a:gd name="f14" fmla="*/ f4 1 122845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106834"/>
              <a:gd name="f23" fmla="*/ f19 1 1228453"/>
              <a:gd name="f24" fmla="*/ 5220 f20 1"/>
              <a:gd name="f25" fmla="*/ 106834 f20 1"/>
              <a:gd name="f26" fmla="*/ 0 f20 1"/>
              <a:gd name="f27" fmla="*/ 93252 f19 1"/>
              <a:gd name="f28" fmla="*/ 99310 f20 1"/>
              <a:gd name="f29" fmla="*/ 0 f19 1"/>
              <a:gd name="f30" fmla="*/ 1122773 f19 1"/>
              <a:gd name="f31" fmla="*/ 1228453 f19 1"/>
              <a:gd name="f32" fmla="+- f21 0 f1"/>
              <a:gd name="f33" fmla="*/ f24 1 106834"/>
              <a:gd name="f34" fmla="*/ f25 1 106834"/>
              <a:gd name="f35" fmla="*/ f26 1 106834"/>
              <a:gd name="f36" fmla="*/ f27 1 1228453"/>
              <a:gd name="f37" fmla="*/ f28 1 106834"/>
              <a:gd name="f38" fmla="*/ f29 1 1228453"/>
              <a:gd name="f39" fmla="*/ f30 1 1228453"/>
              <a:gd name="f40" fmla="*/ f31 1 1228453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6 1 f23"/>
              <a:gd name="f47" fmla="*/ f37 1 f22"/>
              <a:gd name="f48" fmla="*/ f38 1 f23"/>
              <a:gd name="f49" fmla="*/ f34 1 f22"/>
              <a:gd name="f50" fmla="*/ f39 1 f23"/>
              <a:gd name="f51" fmla="*/ f35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57" y="f58"/>
              </a:cxn>
            </a:cxnLst>
            <a:rect l="f53" t="f56" r="f54" b="f55"/>
            <a:pathLst>
              <a:path w="106834" h="1228453">
                <a:moveTo>
                  <a:pt x="f8" y="f9"/>
                </a:moveTo>
                <a:lnTo>
                  <a:pt x="f10" y="f5"/>
                </a:lnTo>
                <a:lnTo>
                  <a:pt x="f6" y="f11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6D307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6">
            <a:hlinkClick r:id="rId3" action="ppaction://hlinkfile"/>
            <a:extLst>
              <a:ext uri="{FF2B5EF4-FFF2-40B4-BE49-F238E27FC236}">
                <a16:creationId xmlns:a16="http://schemas.microsoft.com/office/drawing/2014/main" id="{B54D492A-CC54-4F30-A3C0-F2B951DDB5D7}"/>
              </a:ext>
            </a:extLst>
          </p:cNvPr>
          <p:cNvSpPr txBox="1"/>
          <p:nvPr/>
        </p:nvSpPr>
        <p:spPr>
          <a:xfrm>
            <a:off x="6516691" y="6013451"/>
            <a:ext cx="187007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 </a:t>
            </a:r>
            <a:endParaRPr lang="en-GB" sz="1200" b="0" i="0" u="sng" strike="noStrike" kern="1200" cap="none" spc="0" baseline="0" dirty="0">
              <a:solidFill>
                <a:srgbClr val="6D3075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DC8B930-1021-4B1D-A62D-ED2273AF652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2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49752-440D-4B48-9FB1-779B11746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20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08" y="801194"/>
            <a:ext cx="8496175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Percentage of </a:t>
            </a: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Salmonella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spp. isolates susceptible to all tested antibiotics, </a:t>
            </a:r>
            <a:b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from different sources and animal species; in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(</a:t>
            </a:r>
            <a:r>
              <a:rPr lang="en-GB" sz="18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2018 (</a:t>
            </a:r>
            <a:r>
              <a:rPr lang="en-GB" sz="18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and 2019 (</a:t>
            </a:r>
            <a:r>
              <a:rPr lang="en-GB" sz="18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861469D-D68A-4277-B819-5C8CAD1EB480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4.16; p. 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45076-C7E5-4FBE-9651-C7D5AD265D0D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D1124-4DC4-4912-85B8-5EB75CC057B3}"/>
              </a:ext>
            </a:extLst>
          </p:cNvPr>
          <p:cNvSpPr txBox="1"/>
          <p:nvPr/>
        </p:nvSpPr>
        <p:spPr>
          <a:xfrm>
            <a:off x="899592" y="5785200"/>
            <a:ext cx="584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Ducks, horses, dogs, other non-avian species, other avian species, feed and farm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environment.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8835B-1271-4924-994C-550979A1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1576387"/>
            <a:ext cx="7868014" cy="39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4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21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281" y="1063865"/>
            <a:ext cx="6058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Resistance in </a:t>
            </a:r>
            <a:r>
              <a:rPr lang="en-GB" altLang="en-US" sz="1800" i="1" dirty="0"/>
              <a:t>E. coli</a:t>
            </a:r>
            <a:r>
              <a:rPr lang="en-GB" altLang="en-US" sz="1800" dirty="0"/>
              <a:t> from clinical surveillance, 2017-2019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5A1B4-3BAA-43DA-8A9F-AF3B0C27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571624"/>
            <a:ext cx="7969254" cy="37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B2FB-677C-466E-9088-D86683902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>
                <a:solidFill>
                  <a:srgbClr val="7F7F7F"/>
                </a:solidFill>
              </a:rPr>
              <a:pPr eaLnBrk="1" hangingPunct="1"/>
              <a:t>3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6149" name="Rectangle 19">
            <a:extLst>
              <a:ext uri="{FF2B5EF4-FFF2-40B4-BE49-F238E27FC236}">
                <a16:creationId xmlns:a16="http://schemas.microsoft.com/office/drawing/2014/main" id="{516027A7-6A4B-4676-B0D2-3AC65D6F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1702549"/>
            <a:ext cx="8713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Sales of antibiotics for use in animals (tonnes), 2015-2019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20E3206C-5258-4AF1-97FD-EFC593D7025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E6B38230-D32E-4FF4-B72F-B0DF3325E44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9BB649E-F8E3-4143-B48A-DA15EBA00F9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9BCE0F2-D60E-4663-B70D-DD19E1913997}"/>
              </a:ext>
            </a:extLst>
          </p:cNvPr>
          <p:cNvSpPr txBox="1"/>
          <p:nvPr/>
        </p:nvSpPr>
        <p:spPr>
          <a:xfrm>
            <a:off x="6516691" y="578429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904DD-4313-4D08-A8BD-00AB7D40F93E}"/>
              </a:ext>
            </a:extLst>
          </p:cNvPr>
          <p:cNvSpPr txBox="1"/>
          <p:nvPr/>
        </p:nvSpPr>
        <p:spPr>
          <a:xfrm>
            <a:off x="6516691" y="6013451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ECA51-9FAD-4820-B77F-BE2AEBDC1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723840"/>
            <a:ext cx="776287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FBDD-60DF-420F-9650-CCA70FFE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8C4A88-9B22-4295-9DB1-2CFE4B1AA461}"/>
              </a:ext>
            </a:extLst>
          </p:cNvPr>
          <p:cNvSpPr txBox="1">
            <a:spLocks/>
          </p:cNvSpPr>
          <p:nvPr/>
        </p:nvSpPr>
        <p:spPr>
          <a:xfrm>
            <a:off x="6876256" y="40044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BD8F25-CBC2-404E-9185-49DA8C9C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993775"/>
            <a:ext cx="8713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Sales of antibiotics for use in food-producing animals, adjusted for animal population (mg/kg), 2015-2019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sp>
        <p:nvSpPr>
          <p:cNvPr id="7" name="Rectangle 54">
            <a:extLst>
              <a:ext uri="{FF2B5EF4-FFF2-40B4-BE49-F238E27FC236}">
                <a16:creationId xmlns:a16="http://schemas.microsoft.com/office/drawing/2014/main" id="{A6CBB447-8ACE-4CC2-95DF-49651683D4D1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EAD337E-C3A2-4D9E-8CED-522190B17D5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1DCA138-D9BF-4146-82A7-A8A300E891EE}"/>
              </a:ext>
            </a:extLst>
          </p:cNvPr>
          <p:cNvSpPr txBox="1">
            <a:spLocks/>
          </p:cNvSpPr>
          <p:nvPr/>
        </p:nvSpPr>
        <p:spPr bwMode="auto">
          <a:xfrm>
            <a:off x="539552" y="223770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D81BF77-D2A9-45CA-95AA-2CD133D42A0E}"/>
              </a:ext>
            </a:extLst>
          </p:cNvPr>
          <p:cNvSpPr txBox="1"/>
          <p:nvPr/>
        </p:nvSpPr>
        <p:spPr>
          <a:xfrm>
            <a:off x="6516691" y="578429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771B8-9987-480B-BE77-E23C87F09F63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2C0AE-3F42-4015-BFF6-E3612BE7F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2005012"/>
            <a:ext cx="8313374" cy="30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2692E-9595-4617-BC96-02AFB0314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ABDC8-C849-49BE-8BF7-0210F9C55056}" type="slidenum">
              <a:rPr lang="en-GB" altLang="en-US">
                <a:solidFill>
                  <a:srgbClr val="7F7F7F"/>
                </a:solidFill>
              </a:rPr>
              <a:pPr eaLnBrk="1" hangingPunct="1"/>
              <a:t>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B6899A94-E14D-47B5-8E42-983EE855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93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7174" name="Rectangle 19">
            <a:extLst>
              <a:ext uri="{FF2B5EF4-FFF2-40B4-BE49-F238E27FC236}">
                <a16:creationId xmlns:a16="http://schemas.microsoft.com/office/drawing/2014/main" id="{62EFA318-158F-4731-A1F6-17995945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93775"/>
            <a:ext cx="8486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Trends of antibiotic sales by </a:t>
            </a:r>
            <a:br>
              <a:rPr lang="en-GB" altLang="en-US" sz="1800" dirty="0"/>
            </a:br>
            <a:r>
              <a:rPr lang="en-GB" altLang="en-US" sz="1800" dirty="0"/>
              <a:t>highest priority critically important antibiotic for use in food-producing animals and adjusted for animal population (mg/kg), 2015-2019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sp>
        <p:nvSpPr>
          <p:cNvPr id="13" name="Rectangle 54">
            <a:extLst>
              <a:ext uri="{FF2B5EF4-FFF2-40B4-BE49-F238E27FC236}">
                <a16:creationId xmlns:a16="http://schemas.microsoft.com/office/drawing/2014/main" id="{5A0C30B3-970D-4ABE-83DA-150FA9E37E1E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4" name="Rectangle 70">
            <a:extLst>
              <a:ext uri="{FF2B5EF4-FFF2-40B4-BE49-F238E27FC236}">
                <a16:creationId xmlns:a16="http://schemas.microsoft.com/office/drawing/2014/main" id="{82AB8A63-658C-42D6-8CDA-8DD6AE6297E5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7177" name="Title 2">
            <a:extLst>
              <a:ext uri="{FF2B5EF4-FFF2-40B4-BE49-F238E27FC236}">
                <a16:creationId xmlns:a16="http://schemas.microsoft.com/office/drawing/2014/main" id="{E616A741-F876-40EC-A7A6-A319697E2EC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0DCCA-D12C-4415-A22C-2411A257B17D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B30ECA4-08FC-43DF-A054-F3C72FF13526}"/>
              </a:ext>
            </a:extLst>
          </p:cNvPr>
          <p:cNvSpPr txBox="1"/>
          <p:nvPr/>
        </p:nvSpPr>
        <p:spPr>
          <a:xfrm>
            <a:off x="6516691" y="578429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0948E-8DC0-4D52-B6B1-9338DD803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5" y="2126622"/>
            <a:ext cx="8283951" cy="3152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6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0158870F-E061-4E6D-AEDA-26189835C73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4A1D6-555A-4A43-8F4F-1AD47DA5100D}"/>
              </a:ext>
            </a:extLst>
          </p:cNvPr>
          <p:cNvSpPr/>
          <p:nvPr/>
        </p:nvSpPr>
        <p:spPr>
          <a:xfrm>
            <a:off x="980772" y="903897"/>
            <a:ext cx="718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(% weight) of antibiotics sold for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all animal species by antibiotic class; 2019</a:t>
            </a:r>
            <a:endParaRPr lang="en-GB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E9E5581-4E78-4050-87E2-99ACE1857712}"/>
              </a:ext>
            </a:extLst>
          </p:cNvPr>
          <p:cNvSpPr txBox="1"/>
          <p:nvPr/>
        </p:nvSpPr>
        <p:spPr>
          <a:xfrm>
            <a:off x="6516000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1.6; p. 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E447B-0270-43DC-A65E-7053D463FE31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8B1BC-D526-4F6D-8D2A-226B0B065D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02"/>
          <a:stretch/>
        </p:blipFill>
        <p:spPr>
          <a:xfrm>
            <a:off x="647563" y="1599262"/>
            <a:ext cx="7848872" cy="4185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EADBC-1A28-4852-A5BF-DCC9119C1C53}"/>
              </a:ext>
            </a:extLst>
          </p:cNvPr>
          <p:cNvSpPr txBox="1"/>
          <p:nvPr/>
        </p:nvSpPr>
        <p:spPr>
          <a:xfrm>
            <a:off x="7306647" y="5093988"/>
            <a:ext cx="1080120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12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2020 VMD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1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7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9221" name="Rectangle 19">
            <a:extLst>
              <a:ext uri="{FF2B5EF4-FFF2-40B4-BE49-F238E27FC236}">
                <a16:creationId xmlns:a16="http://schemas.microsoft.com/office/drawing/2014/main" id="{58EE2DF0-F0E3-4911-AE77-07E3E279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2" y="1058098"/>
            <a:ext cx="640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Total sales (tonnes) of active ingredient for all animal species</a:t>
            </a:r>
            <a:br>
              <a:rPr lang="en-GB" altLang="en-US" sz="1800" dirty="0"/>
            </a:br>
            <a:r>
              <a:rPr lang="en-GB" altLang="en-US" sz="1800" dirty="0"/>
              <a:t>by antibiotic class, 2019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0158870F-E061-4E6D-AEDA-26189835C73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55002" y="-24306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B50E7D3-831A-417A-AEEF-9EE86A5B6498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086CA-89D5-44DD-8EC2-8211552D8EFC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65858-8935-4193-A05A-84003EF2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14" y="4795891"/>
            <a:ext cx="7511559" cy="875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084903-B86A-4955-B8F6-31079F099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51" y="1717681"/>
            <a:ext cx="8654409" cy="31582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8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0158870F-E061-4E6D-AEDA-26189835C73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FA9AB-12B6-48A7-84BA-237A1BAA4381}"/>
              </a:ext>
            </a:extLst>
          </p:cNvPr>
          <p:cNvSpPr/>
          <p:nvPr/>
        </p:nvSpPr>
        <p:spPr>
          <a:xfrm>
            <a:off x="1002769" y="1190163"/>
            <a:ext cx="6923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(tonnes) of antibiotic sold for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all animal species by route of administration; 2015–2019</a:t>
            </a:r>
            <a:endParaRPr lang="en-GB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8244B77-8FCA-43A0-AD71-BF9C3135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E144AEA8-3947-4A74-9DEE-6A84C82D0830}"/>
              </a:ext>
            </a:extLst>
          </p:cNvPr>
          <p:cNvSpPr txBox="1"/>
          <p:nvPr/>
        </p:nvSpPr>
        <p:spPr>
          <a:xfrm>
            <a:off x="6516000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</a:t>
            </a: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 Tab 1.1; p. 15</a:t>
            </a:r>
            <a:endParaRPr lang="en-GB" sz="12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B0253-814D-4FA1-B3C8-5E8BA2547E45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DC6E2-FED4-46A7-BCC2-591A52FF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2042687"/>
            <a:ext cx="7416825" cy="2877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165778" y="4585484"/>
            <a:ext cx="1080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2020 VMD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4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9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0158870F-E061-4E6D-AEDA-26189835C73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61592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6D3075"/>
                </a:solidFill>
              </a:rPr>
              <a:t>Sales of Antibiotics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96C4C-738E-4AE6-BBAB-BAA428883290}"/>
              </a:ext>
            </a:extLst>
          </p:cNvPr>
          <p:cNvSpPr/>
          <p:nvPr/>
        </p:nvSpPr>
        <p:spPr>
          <a:xfrm>
            <a:off x="1080374" y="958670"/>
            <a:ext cx="663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sold for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use in dogs and cats; 2014–2019</a:t>
            </a:r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A0FD0E6-1A84-4A1A-8DCA-504FCDEB0708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1.10; p.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05D6E-B274-47D4-8E03-F525CFBF11FB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2019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6D781-C095-41B1-8C08-6BF447E9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09" y="1691524"/>
            <a:ext cx="7097216" cy="37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9481"/>
      </p:ext>
    </p:extLst>
  </p:cSld>
  <p:clrMapOvr>
    <a:masterClrMapping/>
  </p:clrMapOvr>
</p:sld>
</file>

<file path=ppt/theme/theme1.xml><?xml version="1.0" encoding="utf-8"?>
<a:theme xmlns:a="http://schemas.openxmlformats.org/drawingml/2006/main" name="defra-powerpoint-hmglogo-v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867</Words>
  <Application>Microsoft Office PowerPoint</Application>
  <PresentationFormat>Letter Paper (8.5x11 in)</PresentationFormat>
  <Paragraphs>147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defra-powerpoint-hmglogo-v3</vt:lpstr>
      <vt:lpstr>PowerPoint Presentation</vt:lpstr>
      <vt:lpstr>UK-VARSS 2019 </vt:lpstr>
      <vt:lpstr>Sales of Antibiotics</vt:lpstr>
      <vt:lpstr>PowerPoint Presentation</vt:lpstr>
      <vt:lpstr>Sales of Antibiotics</vt:lpstr>
      <vt:lpstr>Sales of Antibiotics</vt:lpstr>
      <vt:lpstr>Sales of Antibiotics</vt:lpstr>
      <vt:lpstr>Sales of Antibiotics</vt:lpstr>
      <vt:lpstr>Sales of Antibiotics</vt:lpstr>
      <vt:lpstr>Sales of Antibiotics</vt:lpstr>
      <vt:lpstr>Antibiotic Usage Data</vt:lpstr>
      <vt:lpstr>Antibiotic Usage Data</vt:lpstr>
      <vt:lpstr>Antibiotic Usage Data</vt:lpstr>
      <vt:lpstr>Antibiotic Usage Data</vt:lpstr>
      <vt:lpstr>Antibiotic Usage Data</vt:lpstr>
      <vt:lpstr>Harmonised Monitoring of AMR</vt:lpstr>
      <vt:lpstr>PowerPoint Presentation</vt:lpstr>
      <vt:lpstr>Harmonised Monitoring of AMR</vt:lpstr>
      <vt:lpstr>Clinical Surveillance of AMR</vt:lpstr>
      <vt:lpstr>Clinical Surveillance of AMR</vt:lpstr>
      <vt:lpstr>Clinical Surveillance of AMR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UK-VARSS 2017 PowerPoint set</dc:title>
  <dc:creator>m.bos@vmd.defra.gsi.gov.uk</dc:creator>
  <cp:lastModifiedBy>Sannah Malik</cp:lastModifiedBy>
  <cp:revision>396</cp:revision>
  <dcterms:created xsi:type="dcterms:W3CDTF">2012-10-10T13:01:16Z</dcterms:created>
  <dcterms:modified xsi:type="dcterms:W3CDTF">2020-11-23T14:59:49Z</dcterms:modified>
</cp:coreProperties>
</file>