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7"/>
  </p:notesMasterIdLst>
  <p:sldIdLst>
    <p:sldId id="274" r:id="rId6"/>
    <p:sldId id="347" r:id="rId7"/>
    <p:sldId id="1997" r:id="rId8"/>
    <p:sldId id="325" r:id="rId9"/>
    <p:sldId id="2021" r:id="rId10"/>
    <p:sldId id="1995" r:id="rId11"/>
    <p:sldId id="2027" r:id="rId12"/>
    <p:sldId id="2028" r:id="rId13"/>
    <p:sldId id="2025" r:id="rId14"/>
    <p:sldId id="2022" r:id="rId15"/>
    <p:sldId id="2023" r:id="rId16"/>
    <p:sldId id="353" r:id="rId17"/>
    <p:sldId id="1994" r:id="rId18"/>
    <p:sldId id="340" r:id="rId19"/>
    <p:sldId id="342" r:id="rId20"/>
    <p:sldId id="1999" r:id="rId21"/>
    <p:sldId id="348" r:id="rId22"/>
    <p:sldId id="345" r:id="rId23"/>
    <p:sldId id="267" r:id="rId24"/>
    <p:sldId id="320" r:id="rId25"/>
    <p:sldId id="1992" r:id="rId26"/>
  </p:sldIdLst>
  <p:sldSz cx="9144000" cy="5715000" type="screen16x10"/>
  <p:notesSz cx="6858000" cy="9144000"/>
  <p:defaultTextStyle>
    <a:defPPr>
      <a:defRPr lang="en-US"/>
    </a:defPPr>
    <a:lvl1pPr marL="0" algn="l" defTabSz="713232" rtl="0" eaLnBrk="1" latinLnBrk="0" hangingPunct="1">
      <a:defRPr sz="1400" kern="1200">
        <a:solidFill>
          <a:schemeClr val="tx1"/>
        </a:solidFill>
        <a:latin typeface="+mn-lt"/>
        <a:ea typeface="+mn-ea"/>
        <a:cs typeface="+mn-cs"/>
      </a:defRPr>
    </a:lvl1pPr>
    <a:lvl2pPr marL="356616" algn="l" defTabSz="713232" rtl="0" eaLnBrk="1" latinLnBrk="0" hangingPunct="1">
      <a:defRPr sz="1400" kern="1200">
        <a:solidFill>
          <a:schemeClr val="tx1"/>
        </a:solidFill>
        <a:latin typeface="+mn-lt"/>
        <a:ea typeface="+mn-ea"/>
        <a:cs typeface="+mn-cs"/>
      </a:defRPr>
    </a:lvl2pPr>
    <a:lvl3pPr marL="713232" algn="l" defTabSz="713232" rtl="0" eaLnBrk="1" latinLnBrk="0" hangingPunct="1">
      <a:defRPr sz="1400" kern="1200">
        <a:solidFill>
          <a:schemeClr val="tx1"/>
        </a:solidFill>
        <a:latin typeface="+mn-lt"/>
        <a:ea typeface="+mn-ea"/>
        <a:cs typeface="+mn-cs"/>
      </a:defRPr>
    </a:lvl3pPr>
    <a:lvl4pPr marL="1069848" algn="l" defTabSz="713232" rtl="0" eaLnBrk="1" latinLnBrk="0" hangingPunct="1">
      <a:defRPr sz="1400" kern="1200">
        <a:solidFill>
          <a:schemeClr val="tx1"/>
        </a:solidFill>
        <a:latin typeface="+mn-lt"/>
        <a:ea typeface="+mn-ea"/>
        <a:cs typeface="+mn-cs"/>
      </a:defRPr>
    </a:lvl4pPr>
    <a:lvl5pPr marL="1426464" algn="l" defTabSz="713232" rtl="0" eaLnBrk="1" latinLnBrk="0" hangingPunct="1">
      <a:defRPr sz="1400" kern="1200">
        <a:solidFill>
          <a:schemeClr val="tx1"/>
        </a:solidFill>
        <a:latin typeface="+mn-lt"/>
        <a:ea typeface="+mn-ea"/>
        <a:cs typeface="+mn-cs"/>
      </a:defRPr>
    </a:lvl5pPr>
    <a:lvl6pPr marL="1783080" algn="l" defTabSz="713232" rtl="0" eaLnBrk="1" latinLnBrk="0" hangingPunct="1">
      <a:defRPr sz="1400" kern="1200">
        <a:solidFill>
          <a:schemeClr val="tx1"/>
        </a:solidFill>
        <a:latin typeface="+mn-lt"/>
        <a:ea typeface="+mn-ea"/>
        <a:cs typeface="+mn-cs"/>
      </a:defRPr>
    </a:lvl6pPr>
    <a:lvl7pPr marL="2139696" algn="l" defTabSz="713232" rtl="0" eaLnBrk="1" latinLnBrk="0" hangingPunct="1">
      <a:defRPr sz="1400" kern="1200">
        <a:solidFill>
          <a:schemeClr val="tx1"/>
        </a:solidFill>
        <a:latin typeface="+mn-lt"/>
        <a:ea typeface="+mn-ea"/>
        <a:cs typeface="+mn-cs"/>
      </a:defRPr>
    </a:lvl7pPr>
    <a:lvl8pPr marL="2496312" algn="l" defTabSz="713232" rtl="0" eaLnBrk="1" latinLnBrk="0" hangingPunct="1">
      <a:defRPr sz="1400" kern="1200">
        <a:solidFill>
          <a:schemeClr val="tx1"/>
        </a:solidFill>
        <a:latin typeface="+mn-lt"/>
        <a:ea typeface="+mn-ea"/>
        <a:cs typeface="+mn-cs"/>
      </a:defRPr>
    </a:lvl8pPr>
    <a:lvl9pPr marL="2852928" algn="l" defTabSz="713232"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3" userDrawn="1">
          <p15:clr>
            <a:srgbClr val="A4A3A4"/>
          </p15:clr>
        </p15:guide>
        <p15:guide id="2" pos="3840" userDrawn="1">
          <p15:clr>
            <a:srgbClr val="A4A3A4"/>
          </p15:clr>
        </p15:guide>
        <p15:guide id="3" orient="horz" pos="1800">
          <p15:clr>
            <a:srgbClr val="A4A3A4"/>
          </p15:clr>
        </p15:guide>
        <p15:guide id="4"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oulden, Gervase (BEIS)" initials="PG(" lastIdx="1" clrIdx="0">
    <p:extLst>
      <p:ext uri="{19B8F6BF-5375-455C-9EA6-DF929625EA0E}">
        <p15:presenceInfo xmlns:p15="http://schemas.microsoft.com/office/powerpoint/2012/main" userId="S-1-5-21-2108698823-71775201-3932370905-7588" providerId="AD"/>
      </p:ext>
    </p:extLst>
  </p:cmAuthor>
  <p:cmAuthor id="2" name="Jennifer Poyser" initials="JP" lastIdx="3" clrIdx="1">
    <p:extLst>
      <p:ext uri="{19B8F6BF-5375-455C-9EA6-DF929625EA0E}">
        <p15:presenceInfo xmlns:p15="http://schemas.microsoft.com/office/powerpoint/2012/main" userId="Jennifer Poyser" providerId="None"/>
      </p:ext>
    </p:extLst>
  </p:cmAuthor>
  <p:cmAuthor id="3" name="Wildmann, Joy (Clean Growth)" initials="WG" lastIdx="1" clrIdx="2">
    <p:extLst>
      <p:ext uri="{19B8F6BF-5375-455C-9EA6-DF929625EA0E}">
        <p15:presenceInfo xmlns:p15="http://schemas.microsoft.com/office/powerpoint/2012/main" userId="S::joy.wildmann@beis.gov.uk::b837244b-9db4-48f9-bdb1-99c48673e40a" providerId="AD"/>
      </p:ext>
    </p:extLst>
  </p:cmAuthor>
  <p:cmAuthor id="4" name="Shane Long" initials="SL" lastIdx="6" clrIdx="3">
    <p:extLst>
      <p:ext uri="{19B8F6BF-5375-455C-9EA6-DF929625EA0E}">
        <p15:presenceInfo xmlns:p15="http://schemas.microsoft.com/office/powerpoint/2012/main" userId="Shane Long" providerId="None"/>
      </p:ext>
    </p:extLst>
  </p:cmAuthor>
  <p:cmAuthor id="5" name="Brett, Michael (Legal)" initials="B(" lastIdx="1" clrIdx="4">
    <p:extLst>
      <p:ext uri="{19B8F6BF-5375-455C-9EA6-DF929625EA0E}">
        <p15:presenceInfo xmlns:p15="http://schemas.microsoft.com/office/powerpoint/2012/main" userId="S::michael.brett@beis.gov.uk::14395d91-d3f9-4ac8-ada9-fa8bf5bc9910" providerId="AD"/>
      </p:ext>
    </p:extLst>
  </p:cmAuthor>
  <p:cmAuthor id="6" name="Jemma" initials="J" lastIdx="7" clrIdx="5">
    <p:extLst>
      <p:ext uri="{19B8F6BF-5375-455C-9EA6-DF929625EA0E}">
        <p15:presenceInfo xmlns:p15="http://schemas.microsoft.com/office/powerpoint/2012/main" userId="S::Jemma.Howland@ricardo.com::e8a09b84-e49d-4daa-8b9c-62eb78086f16" providerId="AD"/>
      </p:ext>
    </p:extLst>
  </p:cmAuthor>
  <p:cmAuthor id="7" name="Lisa" initials="L" lastIdx="1" clrIdx="6">
    <p:extLst>
      <p:ext uri="{19B8F6BF-5375-455C-9EA6-DF929625EA0E}">
        <p15:presenceInfo xmlns:p15="http://schemas.microsoft.com/office/powerpoint/2012/main" userId="S::Lisa.Groves@ricardo.com::8fafe863-e85a-4e4d-9575-922ba26e3785" providerId="AD"/>
      </p:ext>
    </p:extLst>
  </p:cmAuthor>
  <p:cmAuthor id="8" name="Horne, Jonathan (Energy Efficiency &amp; Local)" initials="HJ(E&amp;L" lastIdx="2" clrIdx="7">
    <p:extLst>
      <p:ext uri="{19B8F6BF-5375-455C-9EA6-DF929625EA0E}">
        <p15:presenceInfo xmlns:p15="http://schemas.microsoft.com/office/powerpoint/2012/main" userId="S::Jonathan.Horne@beis.gov.uk::fd8e033e-d707-4d14-b553-ac3f8d796aad" providerId="AD"/>
      </p:ext>
    </p:extLst>
  </p:cmAuthor>
  <p:cmAuthor id="9" name="Howland, Jemma" initials="HJ" lastIdx="3" clrIdx="8">
    <p:extLst>
      <p:ext uri="{19B8F6BF-5375-455C-9EA6-DF929625EA0E}">
        <p15:presenceInfo xmlns:p15="http://schemas.microsoft.com/office/powerpoint/2012/main" userId="S::jemma.howland_ricardo.com#ext#@beisgov.onmicrosoft.com::1cb23633-ffdb-41f0-a5d1-21b9d21f4db1" providerId="AD"/>
      </p:ext>
    </p:extLst>
  </p:cmAuthor>
  <p:cmAuthor id="10" name="Harrison, Matt (Energy Efficiency and Local)" initials="HL" lastIdx="11" clrIdx="9">
    <p:extLst>
      <p:ext uri="{19B8F6BF-5375-455C-9EA6-DF929625EA0E}">
        <p15:presenceInfo xmlns:p15="http://schemas.microsoft.com/office/powerpoint/2012/main" userId="S::matt.harrison@beis.gov.uk::8cd5e7bb-6991-446b-a82a-cd3165a28dd1" providerId="AD"/>
      </p:ext>
    </p:extLst>
  </p:cmAuthor>
  <p:cmAuthor id="11" name="Levy, Gideon (BEIS)" initials="L(" lastIdx="1" clrIdx="10">
    <p:extLst>
      <p:ext uri="{19B8F6BF-5375-455C-9EA6-DF929625EA0E}">
        <p15:presenceInfo xmlns:p15="http://schemas.microsoft.com/office/powerpoint/2012/main" userId="S::gideon.levy@beis.gov.uk::749bbb43-09de-4dbb-a0c7-1c164007afe2" providerId="AD"/>
      </p:ext>
    </p:extLst>
  </p:cmAuthor>
  <p:cmAuthor id="12" name="Balch, Sam (Energy Efficiency &amp; Local)" initials="BL" lastIdx="1" clrIdx="11">
    <p:extLst>
      <p:ext uri="{19B8F6BF-5375-455C-9EA6-DF929625EA0E}">
        <p15:presenceInfo xmlns:p15="http://schemas.microsoft.com/office/powerpoint/2012/main" userId="S::sam.balch@beis.gov.uk::180c9c5d-454b-46d4-9134-621e9eae83ae" providerId="AD"/>
      </p:ext>
    </p:extLst>
  </p:cmAuthor>
  <p:cmAuthor id="13" name="Gledhill2, Jacob (Energy Efficiency and Local)" initials="GJ(EaL" lastIdx="5" clrIdx="12">
    <p:extLst>
      <p:ext uri="{19B8F6BF-5375-455C-9EA6-DF929625EA0E}">
        <p15:presenceInfo xmlns:p15="http://schemas.microsoft.com/office/powerpoint/2012/main" userId="S::Jacob.Gledhill2@beis.gov.uk::1db729a1-67c7-47a8-8d34-cea3d0d02e92" providerId="AD"/>
      </p:ext>
    </p:extLst>
  </p:cmAuthor>
  <p:cmAuthor id="14" name="Jeannot, Mia (BEIS)" initials="J(" lastIdx="1" clrIdx="13">
    <p:extLst>
      <p:ext uri="{19B8F6BF-5375-455C-9EA6-DF929625EA0E}">
        <p15:presenceInfo xmlns:p15="http://schemas.microsoft.com/office/powerpoint/2012/main" userId="S::mia.jeannot@beis.gov.uk::7d08b2ce-6d05-4ff6-87b2-1bc93dc3e59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A264A6"/>
    <a:srgbClr val="562583"/>
    <a:srgbClr val="E8348B"/>
    <a:srgbClr val="AA1580"/>
    <a:srgbClr val="F9AE2D"/>
    <a:srgbClr val="EE751B"/>
    <a:srgbClr val="BCCF00"/>
    <a:srgbClr val="73B72B"/>
    <a:srgbClr val="1C9C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BEDFFF-E5E1-460B-B614-A0BF80B8B794}" v="26" dt="2020-09-30T15:11:57.918"/>
    <p1510:client id="{84F0BFFC-288F-4B05-A650-8B6DB61494D0}" v="106" dt="2020-10-01T16:24:30.092"/>
    <p1510:client id="{8DF0C0D8-B9B8-4471-B99F-860DDB7B28C6}" v="4" dt="2020-10-02T08:34:09.512"/>
    <p1510:client id="{BDA6EC81-E38A-4877-B60C-F399E35F199A}" v="813" dt="2020-09-30T13:29:55.529"/>
    <p1510:client id="{BEF8A28C-742E-1D7D-9FBE-0D5232CC34EE}" v="5" dt="2020-09-30T13:44:45.159"/>
    <p1510:client id="{C4FAAEAF-BCEC-4C76-A8B0-C928B2373700}" vWet="2" dt="2020-09-30T13:15:08.0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1344" y="22"/>
      </p:cViewPr>
      <p:guideLst>
        <p:guide orient="horz" pos="2163"/>
        <p:guide pos="3840"/>
        <p:guide orient="horz" pos="180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E4F5CA-DE37-476F-8B0E-85819D4548D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4CB2F022-FF13-40F6-860E-12FA2A61804A}">
      <dgm:prSet phldrT="[Text]"/>
      <dgm:spPr/>
      <dgm:t>
        <a:bodyPr/>
        <a:lstStyle/>
        <a:p>
          <a:pPr rtl="0">
            <a:buSzPts val="1000"/>
            <a:buFont typeface="Symbol" panose="05050102010706020507" pitchFamily="18" charset="2"/>
            <a:buChar char=""/>
          </a:pPr>
          <a:r>
            <a:rPr lang="en-GB">
              <a:latin typeface="Arial" panose="020B0604020202020204" pitchFamily="34" charset="0"/>
              <a:ea typeface="Times New Roman" panose="02020603050405020304" pitchFamily="18" charset="0"/>
              <a:cs typeface="Arial" panose="020B0604020202020204" pitchFamily="34" charset="0"/>
            </a:rPr>
            <a:t>Set</a:t>
          </a:r>
          <a:r>
            <a:rPr lang="en-GB" b="1">
              <a:latin typeface="Arial" panose="020B0604020202020204" pitchFamily="34" charset="0"/>
              <a:ea typeface="Times New Roman" panose="02020603050405020304" pitchFamily="18" charset="0"/>
              <a:cs typeface="Arial" panose="020B0604020202020204" pitchFamily="34" charset="0"/>
            </a:rPr>
            <a:t> long dated standards</a:t>
          </a:r>
          <a:r>
            <a:rPr lang="en-GB" b="1">
              <a:latin typeface="Arial" panose="020B0604020202020204" pitchFamily="34" charset="0"/>
              <a:cs typeface="Arial" panose="020B0604020202020204" pitchFamily="34" charset="0"/>
            </a:rPr>
            <a:t> </a:t>
          </a:r>
          <a:r>
            <a:rPr lang="en-GB" b="0">
              <a:latin typeface="Arial" panose="020B0604020202020204" pitchFamily="34" charset="0"/>
              <a:cs typeface="Arial" panose="020B0604020202020204" pitchFamily="34" charset="0"/>
            </a:rPr>
            <a:t>to provide certainty</a:t>
          </a:r>
          <a:r>
            <a:rPr lang="en-GB" b="1">
              <a:latin typeface="Arial" panose="020B0604020202020204" pitchFamily="34" charset="0"/>
              <a:cs typeface="Arial" panose="020B0604020202020204" pitchFamily="34" charset="0"/>
            </a:rPr>
            <a:t> </a:t>
          </a:r>
          <a:endParaRPr lang="en-GB">
            <a:latin typeface="Arial" panose="020B0604020202020204" pitchFamily="34" charset="0"/>
            <a:cs typeface="Arial" panose="020B0604020202020204" pitchFamily="34" charset="0"/>
          </a:endParaRPr>
        </a:p>
      </dgm:t>
    </dgm:pt>
    <dgm:pt modelId="{86B0CB21-766F-4CD5-AFF5-DAC3A5391811}" type="parTrans" cxnId="{4C10E89F-1ACA-4F5C-8B1E-3FB3FCF273C3}">
      <dgm:prSet/>
      <dgm:spPr/>
      <dgm:t>
        <a:bodyPr/>
        <a:lstStyle/>
        <a:p>
          <a:endParaRPr lang="en-GB">
            <a:latin typeface="Arial" panose="020B0604020202020204" pitchFamily="34" charset="0"/>
            <a:cs typeface="Arial" panose="020B0604020202020204" pitchFamily="34" charset="0"/>
          </a:endParaRPr>
        </a:p>
      </dgm:t>
    </dgm:pt>
    <dgm:pt modelId="{30AE478D-A866-4D9B-9A66-9B3BD3F71B0F}" type="sibTrans" cxnId="{4C10E89F-1ACA-4F5C-8B1E-3FB3FCF273C3}">
      <dgm:prSet/>
      <dgm:spPr/>
      <dgm:t>
        <a:bodyPr/>
        <a:lstStyle/>
        <a:p>
          <a:endParaRPr lang="en-GB">
            <a:latin typeface="Arial" panose="020B0604020202020204" pitchFamily="34" charset="0"/>
            <a:cs typeface="Arial" panose="020B0604020202020204" pitchFamily="34" charset="0"/>
          </a:endParaRPr>
        </a:p>
      </dgm:t>
    </dgm:pt>
    <dgm:pt modelId="{88A8FEAB-FDF2-4CB6-823C-1540E8F6652A}">
      <dgm:prSet/>
      <dgm:spPr/>
      <dgm:t>
        <a:bodyPr/>
        <a:lstStyle/>
        <a:p>
          <a:pPr>
            <a:spcAft>
              <a:spcPts val="600"/>
            </a:spcAft>
          </a:pPr>
          <a:r>
            <a:rPr lang="en-GB" b="1">
              <a:latin typeface="Arial" panose="020B0604020202020204" pitchFamily="34" charset="0"/>
              <a:ea typeface="Times New Roman" panose="02020603050405020304" pitchFamily="18" charset="0"/>
              <a:cs typeface="Arial" panose="020B0604020202020204" pitchFamily="34" charset="0"/>
            </a:rPr>
            <a:t>Linked to existing trigger points for action </a:t>
          </a:r>
          <a:r>
            <a:rPr lang="en-GB">
              <a:latin typeface="Arial" panose="020B0604020202020204" pitchFamily="34" charset="0"/>
              <a:ea typeface="Times New Roman" panose="02020603050405020304" pitchFamily="18" charset="0"/>
              <a:cs typeface="Arial" panose="020B0604020202020204" pitchFamily="34" charset="0"/>
            </a:rPr>
            <a:t>to maximise impact and minimise cost / hassle</a:t>
          </a:r>
        </a:p>
      </dgm:t>
    </dgm:pt>
    <dgm:pt modelId="{5A0F8032-24D4-478B-93A6-3A42D0310EC9}" type="parTrans" cxnId="{D3111D6F-B4D5-4D35-99D5-AC0D0DB34D4E}">
      <dgm:prSet/>
      <dgm:spPr/>
      <dgm:t>
        <a:bodyPr/>
        <a:lstStyle/>
        <a:p>
          <a:endParaRPr lang="en-GB">
            <a:latin typeface="Arial" panose="020B0604020202020204" pitchFamily="34" charset="0"/>
            <a:cs typeface="Arial" panose="020B0604020202020204" pitchFamily="34" charset="0"/>
          </a:endParaRPr>
        </a:p>
      </dgm:t>
    </dgm:pt>
    <dgm:pt modelId="{701A0CA0-8326-46E9-AECB-51671D8BEC5F}" type="sibTrans" cxnId="{D3111D6F-B4D5-4D35-99D5-AC0D0DB34D4E}">
      <dgm:prSet/>
      <dgm:spPr/>
      <dgm:t>
        <a:bodyPr/>
        <a:lstStyle/>
        <a:p>
          <a:endParaRPr lang="en-GB">
            <a:latin typeface="Arial" panose="020B0604020202020204" pitchFamily="34" charset="0"/>
            <a:cs typeface="Arial" panose="020B0604020202020204" pitchFamily="34" charset="0"/>
          </a:endParaRPr>
        </a:p>
      </dgm:t>
    </dgm:pt>
    <dgm:pt modelId="{32476AB6-6AA0-4B94-A7D0-456A45E16211}">
      <dgm:prSet/>
      <dgm:spPr>
        <a:solidFill>
          <a:srgbClr val="007FDE"/>
        </a:solidFill>
        <a:ln>
          <a:solidFill>
            <a:srgbClr val="007FDE"/>
          </a:solidFill>
        </a:ln>
      </dgm:spPr>
      <dgm:t>
        <a:bodyPr/>
        <a:lstStyle/>
        <a:p>
          <a:r>
            <a:rPr lang="en-GB" b="0">
              <a:latin typeface="Arial" panose="020B0604020202020204" pitchFamily="34" charset="0"/>
              <a:ea typeface="Times New Roman" panose="02020603050405020304" pitchFamily="18" charset="0"/>
              <a:cs typeface="Arial" panose="020B0604020202020204" pitchFamily="34" charset="0"/>
            </a:rPr>
            <a:t>Target</a:t>
          </a:r>
          <a:r>
            <a:rPr lang="en-GB" b="1">
              <a:latin typeface="Arial" panose="020B0604020202020204" pitchFamily="34" charset="0"/>
              <a:ea typeface="Times New Roman" panose="02020603050405020304" pitchFamily="18" charset="0"/>
              <a:cs typeface="Arial" panose="020B0604020202020204" pitchFamily="34" charset="0"/>
            </a:rPr>
            <a:t> public funding to </a:t>
          </a:r>
          <a:r>
            <a:rPr lang="en-GB" b="0">
              <a:latin typeface="Arial" panose="020B0604020202020204" pitchFamily="34" charset="0"/>
              <a:ea typeface="Times New Roman" panose="02020603050405020304" pitchFamily="18" charset="0"/>
              <a:cs typeface="Arial" panose="020B0604020202020204" pitchFamily="34" charset="0"/>
            </a:rPr>
            <a:t>where it is needed most</a:t>
          </a:r>
          <a:endParaRPr lang="en-GB" b="0">
            <a:effectLst/>
            <a:latin typeface="Arial" panose="020B0604020202020204" pitchFamily="34" charset="0"/>
            <a:ea typeface="Times New Roman" panose="02020603050405020304" pitchFamily="18" charset="0"/>
            <a:cs typeface="Arial" panose="020B0604020202020204" pitchFamily="34" charset="0"/>
          </a:endParaRPr>
        </a:p>
      </dgm:t>
    </dgm:pt>
    <dgm:pt modelId="{E08F60E7-A9DE-4933-A610-7E8A9A9547EE}" type="parTrans" cxnId="{18894D36-2B68-4C03-AC6D-403393424598}">
      <dgm:prSet/>
      <dgm:spPr/>
      <dgm:t>
        <a:bodyPr/>
        <a:lstStyle/>
        <a:p>
          <a:endParaRPr lang="en-GB">
            <a:latin typeface="Arial" panose="020B0604020202020204" pitchFamily="34" charset="0"/>
            <a:cs typeface="Arial" panose="020B0604020202020204" pitchFamily="34" charset="0"/>
          </a:endParaRPr>
        </a:p>
      </dgm:t>
    </dgm:pt>
    <dgm:pt modelId="{6619FD4A-6C40-4B40-98AB-CE53B2DC5E44}" type="sibTrans" cxnId="{18894D36-2B68-4C03-AC6D-403393424598}">
      <dgm:prSet/>
      <dgm:spPr/>
      <dgm:t>
        <a:bodyPr/>
        <a:lstStyle/>
        <a:p>
          <a:endParaRPr lang="en-GB">
            <a:latin typeface="Arial" panose="020B0604020202020204" pitchFamily="34" charset="0"/>
            <a:cs typeface="Arial" panose="020B0604020202020204" pitchFamily="34" charset="0"/>
          </a:endParaRPr>
        </a:p>
      </dgm:t>
    </dgm:pt>
    <dgm:pt modelId="{C9B45B89-79DF-40BB-928D-EC7DDA57FD5F}">
      <dgm:prSet/>
      <dgm:spPr>
        <a:solidFill>
          <a:srgbClr val="85CBFF"/>
        </a:solidFill>
        <a:ln>
          <a:solidFill>
            <a:srgbClr val="85CBFF"/>
          </a:solidFill>
        </a:ln>
      </dgm:spPr>
      <dgm:t>
        <a:bodyPr/>
        <a:lstStyle/>
        <a:p>
          <a:r>
            <a:rPr lang="en-GB">
              <a:latin typeface="Arial" panose="020B0604020202020204" pitchFamily="34" charset="0"/>
              <a:ea typeface="Times New Roman" panose="02020603050405020304" pitchFamily="18" charset="0"/>
              <a:cs typeface="Arial" panose="020B0604020202020204" pitchFamily="34" charset="0"/>
            </a:rPr>
            <a:t>Support delivery of regulations with </a:t>
          </a:r>
          <a:r>
            <a:rPr lang="en-GB" b="1">
              <a:latin typeface="Arial" panose="020B0604020202020204" pitchFamily="34" charset="0"/>
              <a:ea typeface="Times New Roman" panose="02020603050405020304" pitchFamily="18" charset="0"/>
              <a:cs typeface="Arial" panose="020B0604020202020204" pitchFamily="34" charset="0"/>
            </a:rPr>
            <a:t>market enabling measures</a:t>
          </a:r>
          <a:endParaRPr lang="en-GB">
            <a:effectLst/>
            <a:latin typeface="Arial" panose="020B0604020202020204" pitchFamily="34" charset="0"/>
            <a:ea typeface="Times New Roman" panose="02020603050405020304" pitchFamily="18" charset="0"/>
            <a:cs typeface="Arial" panose="020B0604020202020204" pitchFamily="34" charset="0"/>
          </a:endParaRPr>
        </a:p>
      </dgm:t>
    </dgm:pt>
    <dgm:pt modelId="{F2C5DBE0-0058-45DF-8F1F-DE24224AE38A}" type="parTrans" cxnId="{FBDFC5D5-72AC-47D7-AC03-03C7A3EFC9EC}">
      <dgm:prSet/>
      <dgm:spPr/>
      <dgm:t>
        <a:bodyPr/>
        <a:lstStyle/>
        <a:p>
          <a:endParaRPr lang="en-GB">
            <a:latin typeface="Arial" panose="020B0604020202020204" pitchFamily="34" charset="0"/>
            <a:cs typeface="Arial" panose="020B0604020202020204" pitchFamily="34" charset="0"/>
          </a:endParaRPr>
        </a:p>
      </dgm:t>
    </dgm:pt>
    <dgm:pt modelId="{19D776E0-2B8D-4973-AF08-F295F3740B33}" type="sibTrans" cxnId="{FBDFC5D5-72AC-47D7-AC03-03C7A3EFC9EC}">
      <dgm:prSet/>
      <dgm:spPr/>
      <dgm:t>
        <a:bodyPr/>
        <a:lstStyle/>
        <a:p>
          <a:endParaRPr lang="en-GB">
            <a:latin typeface="Arial" panose="020B0604020202020204" pitchFamily="34" charset="0"/>
            <a:cs typeface="Arial" panose="020B0604020202020204" pitchFamily="34" charset="0"/>
          </a:endParaRPr>
        </a:p>
      </dgm:t>
    </dgm:pt>
    <dgm:pt modelId="{42F2EA7D-0E7B-4A41-91D5-1318B1048AEA}">
      <dgm:prSet/>
      <dgm:spPr/>
      <dgm:t>
        <a:bodyPr/>
        <a:lstStyle/>
        <a:p>
          <a:pPr>
            <a:spcAft>
              <a:spcPts val="600"/>
            </a:spcAft>
          </a:pPr>
          <a:r>
            <a:rPr lang="en-GB">
              <a:latin typeface="Arial" panose="020B0604020202020204" pitchFamily="34" charset="0"/>
              <a:ea typeface="Times New Roman" panose="02020603050405020304" pitchFamily="18" charset="0"/>
              <a:cs typeface="Arial" panose="020B0604020202020204" pitchFamily="34" charset="0"/>
            </a:rPr>
            <a:t>Access to affordable </a:t>
          </a:r>
          <a:r>
            <a:rPr lang="en-GB" b="1">
              <a:latin typeface="Arial" panose="020B0604020202020204" pitchFamily="34" charset="0"/>
              <a:ea typeface="Times New Roman" panose="02020603050405020304" pitchFamily="18" charset="0"/>
              <a:cs typeface="Arial" panose="020B0604020202020204" pitchFamily="34" charset="0"/>
            </a:rPr>
            <a:t>finance</a:t>
          </a:r>
        </a:p>
      </dgm:t>
    </dgm:pt>
    <dgm:pt modelId="{D7A9CDA7-0450-448B-BC9A-80659F2DB5BA}" type="parTrans" cxnId="{D56ED433-838C-4C0A-B899-A413017566B7}">
      <dgm:prSet/>
      <dgm:spPr/>
      <dgm:t>
        <a:bodyPr/>
        <a:lstStyle/>
        <a:p>
          <a:endParaRPr lang="en-GB">
            <a:latin typeface="Arial" panose="020B0604020202020204" pitchFamily="34" charset="0"/>
            <a:cs typeface="Arial" panose="020B0604020202020204" pitchFamily="34" charset="0"/>
          </a:endParaRPr>
        </a:p>
      </dgm:t>
    </dgm:pt>
    <dgm:pt modelId="{A4626DFA-2221-4E17-BDA1-EB8DAF913A91}" type="sibTrans" cxnId="{D56ED433-838C-4C0A-B899-A413017566B7}">
      <dgm:prSet/>
      <dgm:spPr/>
      <dgm:t>
        <a:bodyPr/>
        <a:lstStyle/>
        <a:p>
          <a:endParaRPr lang="en-GB">
            <a:latin typeface="Arial" panose="020B0604020202020204" pitchFamily="34" charset="0"/>
            <a:cs typeface="Arial" panose="020B0604020202020204" pitchFamily="34" charset="0"/>
          </a:endParaRPr>
        </a:p>
      </dgm:t>
    </dgm:pt>
    <dgm:pt modelId="{8C02767F-F730-48B7-A13F-0E66373879E1}">
      <dgm:prSet/>
      <dgm:spPr/>
      <dgm:t>
        <a:bodyPr/>
        <a:lstStyle/>
        <a:p>
          <a:pPr>
            <a:spcAft>
              <a:spcPts val="600"/>
            </a:spcAft>
          </a:pPr>
          <a:r>
            <a:rPr lang="en-GB">
              <a:latin typeface="Arial" panose="020B0604020202020204" pitchFamily="34" charset="0"/>
              <a:ea typeface="Times New Roman" panose="02020603050405020304" pitchFamily="18" charset="0"/>
              <a:cs typeface="Arial" panose="020B0604020202020204" pitchFamily="34" charset="0"/>
            </a:rPr>
            <a:t>Boost </a:t>
          </a:r>
          <a:r>
            <a:rPr lang="en-GB" b="1">
              <a:latin typeface="Arial" panose="020B0604020202020204" pitchFamily="34" charset="0"/>
              <a:ea typeface="Times New Roman" panose="02020603050405020304" pitchFamily="18" charset="0"/>
              <a:cs typeface="Arial" panose="020B0604020202020204" pitchFamily="34" charset="0"/>
            </a:rPr>
            <a:t>awareness</a:t>
          </a:r>
          <a:r>
            <a:rPr lang="en-GB">
              <a:latin typeface="Arial" panose="020B0604020202020204" pitchFamily="34" charset="0"/>
              <a:ea typeface="Times New Roman" panose="02020603050405020304" pitchFamily="18" charset="0"/>
              <a:cs typeface="Arial" panose="020B0604020202020204" pitchFamily="34" charset="0"/>
            </a:rPr>
            <a:t> and access to </a:t>
          </a:r>
          <a:r>
            <a:rPr lang="en-GB" b="1">
              <a:latin typeface="Arial" panose="020B0604020202020204" pitchFamily="34" charset="0"/>
              <a:ea typeface="Times New Roman" panose="02020603050405020304" pitchFamily="18" charset="0"/>
              <a:cs typeface="Arial" panose="020B0604020202020204" pitchFamily="34" charset="0"/>
            </a:rPr>
            <a:t>information</a:t>
          </a:r>
        </a:p>
      </dgm:t>
    </dgm:pt>
    <dgm:pt modelId="{14CD2E82-367C-43A5-AC5A-539FE642B50E}" type="parTrans" cxnId="{3253C92C-C5F0-4087-9ED2-5D1648E5D365}">
      <dgm:prSet/>
      <dgm:spPr/>
      <dgm:t>
        <a:bodyPr/>
        <a:lstStyle/>
        <a:p>
          <a:endParaRPr lang="en-GB">
            <a:latin typeface="Arial" panose="020B0604020202020204" pitchFamily="34" charset="0"/>
            <a:cs typeface="Arial" panose="020B0604020202020204" pitchFamily="34" charset="0"/>
          </a:endParaRPr>
        </a:p>
      </dgm:t>
    </dgm:pt>
    <dgm:pt modelId="{520231FA-2EE7-4ABA-8965-8CE7DEA9056E}" type="sibTrans" cxnId="{3253C92C-C5F0-4087-9ED2-5D1648E5D365}">
      <dgm:prSet/>
      <dgm:spPr/>
      <dgm:t>
        <a:bodyPr/>
        <a:lstStyle/>
        <a:p>
          <a:endParaRPr lang="en-GB">
            <a:latin typeface="Arial" panose="020B0604020202020204" pitchFamily="34" charset="0"/>
            <a:cs typeface="Arial" panose="020B0604020202020204" pitchFamily="34" charset="0"/>
          </a:endParaRPr>
        </a:p>
      </dgm:t>
    </dgm:pt>
    <dgm:pt modelId="{02F413C1-8587-4238-B39E-896CEE568CC4}">
      <dgm:prSet/>
      <dgm:spPr/>
      <dgm:t>
        <a:bodyPr/>
        <a:lstStyle/>
        <a:p>
          <a:pPr rtl="0">
            <a:spcAft>
              <a:spcPts val="600"/>
            </a:spcAft>
          </a:pPr>
          <a:r>
            <a:rPr lang="en-GB">
              <a:latin typeface="Arial" panose="020B0604020202020204" pitchFamily="34" charset="0"/>
              <a:ea typeface="Times New Roman" panose="02020603050405020304" pitchFamily="18" charset="0"/>
              <a:cs typeface="Arial" panose="020B0604020202020204" pitchFamily="34" charset="0"/>
            </a:rPr>
            <a:t>Build a </a:t>
          </a:r>
          <a:r>
            <a:rPr lang="en-GB" b="1">
              <a:latin typeface="Arial" panose="020B0604020202020204" pitchFamily="34" charset="0"/>
              <a:ea typeface="Times New Roman" panose="02020603050405020304" pitchFamily="18" charset="0"/>
              <a:cs typeface="Arial" panose="020B0604020202020204" pitchFamily="34" charset="0"/>
            </a:rPr>
            <a:t>supply chain </a:t>
          </a:r>
          <a:r>
            <a:rPr lang="en-GB">
              <a:latin typeface="Arial" panose="020B0604020202020204" pitchFamily="34" charset="0"/>
              <a:ea typeface="Times New Roman" panose="02020603050405020304" pitchFamily="18" charset="0"/>
              <a:cs typeface="Arial" panose="020B0604020202020204" pitchFamily="34" charset="0"/>
            </a:rPr>
            <a:t>for high quality installations. </a:t>
          </a:r>
        </a:p>
      </dgm:t>
    </dgm:pt>
    <dgm:pt modelId="{EA7A9CBD-6242-4D77-825A-1DF234982D42}" type="parTrans" cxnId="{CCE239DB-8808-45A1-9101-F51EDDF28E67}">
      <dgm:prSet/>
      <dgm:spPr/>
      <dgm:t>
        <a:bodyPr/>
        <a:lstStyle/>
        <a:p>
          <a:endParaRPr lang="en-GB">
            <a:latin typeface="Arial" panose="020B0604020202020204" pitchFamily="34" charset="0"/>
            <a:cs typeface="Arial" panose="020B0604020202020204" pitchFamily="34" charset="0"/>
          </a:endParaRPr>
        </a:p>
      </dgm:t>
    </dgm:pt>
    <dgm:pt modelId="{C46A92AA-FE74-4167-9A25-D7D399CA18D1}" type="sibTrans" cxnId="{CCE239DB-8808-45A1-9101-F51EDDF28E67}">
      <dgm:prSet/>
      <dgm:spPr/>
      <dgm:t>
        <a:bodyPr/>
        <a:lstStyle/>
        <a:p>
          <a:endParaRPr lang="en-GB">
            <a:latin typeface="Arial" panose="020B0604020202020204" pitchFamily="34" charset="0"/>
            <a:cs typeface="Arial" panose="020B0604020202020204" pitchFamily="34" charset="0"/>
          </a:endParaRPr>
        </a:p>
      </dgm:t>
    </dgm:pt>
    <dgm:pt modelId="{99A8DA8D-543D-4999-BD02-B6E864329F57}">
      <dgm:prSet/>
      <dgm:spPr/>
      <dgm:t>
        <a:bodyPr/>
        <a:lstStyle/>
        <a:p>
          <a:pPr rtl="0">
            <a:spcAft>
              <a:spcPts val="600"/>
            </a:spcAft>
          </a:pPr>
          <a:r>
            <a:rPr lang="en-GB" b="0">
              <a:latin typeface="Arial" panose="020B0604020202020204" pitchFamily="34" charset="0"/>
              <a:ea typeface="Times New Roman" panose="02020603050405020304" pitchFamily="18" charset="0"/>
              <a:cs typeface="Arial" panose="020B0604020202020204" pitchFamily="34" charset="0"/>
            </a:rPr>
            <a:t>For example: </a:t>
          </a:r>
          <a:endParaRPr lang="en-GB" b="1">
            <a:effectLst/>
            <a:latin typeface="Arial" panose="020B0604020202020204" pitchFamily="34" charset="0"/>
            <a:ea typeface="Times New Roman" panose="02020603050405020304" pitchFamily="18" charset="0"/>
            <a:cs typeface="Arial" panose="020B0604020202020204" pitchFamily="34" charset="0"/>
          </a:endParaRPr>
        </a:p>
      </dgm:t>
    </dgm:pt>
    <dgm:pt modelId="{C9F69AB6-100E-4ED9-AA99-8A029515D7D6}" type="parTrans" cxnId="{4A1CF219-D78F-43D2-BB2F-E9A148B3E424}">
      <dgm:prSet/>
      <dgm:spPr/>
      <dgm:t>
        <a:bodyPr/>
        <a:lstStyle/>
        <a:p>
          <a:endParaRPr lang="en-GB">
            <a:latin typeface="Arial" panose="020B0604020202020204" pitchFamily="34" charset="0"/>
            <a:cs typeface="Arial" panose="020B0604020202020204" pitchFamily="34" charset="0"/>
          </a:endParaRPr>
        </a:p>
      </dgm:t>
    </dgm:pt>
    <dgm:pt modelId="{BFB3D8B9-398A-4AE8-8B60-FE7263A76387}" type="sibTrans" cxnId="{4A1CF219-D78F-43D2-BB2F-E9A148B3E424}">
      <dgm:prSet/>
      <dgm:spPr/>
      <dgm:t>
        <a:bodyPr/>
        <a:lstStyle/>
        <a:p>
          <a:endParaRPr lang="en-GB">
            <a:latin typeface="Arial" panose="020B0604020202020204" pitchFamily="34" charset="0"/>
            <a:cs typeface="Arial" panose="020B0604020202020204" pitchFamily="34" charset="0"/>
          </a:endParaRPr>
        </a:p>
      </dgm:t>
    </dgm:pt>
    <dgm:pt modelId="{15168DE5-58F7-4F77-9B01-DEC9345D2C05}">
      <dgm:prSet/>
      <dgm:spPr/>
      <dgm:t>
        <a:bodyPr/>
        <a:lstStyle/>
        <a:p>
          <a:pPr>
            <a:spcAft>
              <a:spcPts val="600"/>
            </a:spcAft>
          </a:pPr>
          <a:r>
            <a:rPr lang="en-GB" b="0">
              <a:latin typeface="Arial" panose="020B0604020202020204" pitchFamily="34" charset="0"/>
              <a:ea typeface="Times New Roman" panose="02020603050405020304" pitchFamily="18" charset="0"/>
              <a:cs typeface="Arial" panose="020B0604020202020204" pitchFamily="34" charset="0"/>
            </a:rPr>
            <a:t>In </a:t>
          </a:r>
          <a:r>
            <a:rPr lang="en-GB" b="1">
              <a:latin typeface="Arial" panose="020B0604020202020204" pitchFamily="34" charset="0"/>
              <a:ea typeface="Times New Roman" panose="02020603050405020304" pitchFamily="18" charset="0"/>
              <a:cs typeface="Arial" panose="020B0604020202020204" pitchFamily="34" charset="0"/>
            </a:rPr>
            <a:t>social housing</a:t>
          </a:r>
          <a:r>
            <a:rPr lang="en-GB">
              <a:latin typeface="Arial" panose="020B0604020202020204" pitchFamily="34" charset="0"/>
              <a:ea typeface="Times New Roman" panose="02020603050405020304" pitchFamily="18" charset="0"/>
              <a:cs typeface="Arial" panose="020B0604020202020204" pitchFamily="34" charset="0"/>
            </a:rPr>
            <a:t>. </a:t>
          </a:r>
          <a:endParaRPr lang="en-GB">
            <a:effectLst/>
            <a:latin typeface="Arial" panose="020B0604020202020204" pitchFamily="34" charset="0"/>
            <a:ea typeface="Times New Roman" panose="02020603050405020304" pitchFamily="18" charset="0"/>
            <a:cs typeface="Arial" panose="020B0604020202020204" pitchFamily="34" charset="0"/>
          </a:endParaRPr>
        </a:p>
      </dgm:t>
    </dgm:pt>
    <dgm:pt modelId="{D96F41AE-D763-40BE-8089-04C4A8882675}" type="parTrans" cxnId="{5712830A-70AB-401F-9E5D-643C34CA5EBF}">
      <dgm:prSet/>
      <dgm:spPr/>
      <dgm:t>
        <a:bodyPr/>
        <a:lstStyle/>
        <a:p>
          <a:endParaRPr lang="en-GB">
            <a:latin typeface="Arial" panose="020B0604020202020204" pitchFamily="34" charset="0"/>
            <a:cs typeface="Arial" panose="020B0604020202020204" pitchFamily="34" charset="0"/>
          </a:endParaRPr>
        </a:p>
      </dgm:t>
    </dgm:pt>
    <dgm:pt modelId="{79D74D85-86A0-45AB-A2C0-8BCFE782BFF0}" type="sibTrans" cxnId="{5712830A-70AB-401F-9E5D-643C34CA5EBF}">
      <dgm:prSet/>
      <dgm:spPr/>
      <dgm:t>
        <a:bodyPr/>
        <a:lstStyle/>
        <a:p>
          <a:endParaRPr lang="en-GB">
            <a:latin typeface="Arial" panose="020B0604020202020204" pitchFamily="34" charset="0"/>
            <a:cs typeface="Arial" panose="020B0604020202020204" pitchFamily="34" charset="0"/>
          </a:endParaRPr>
        </a:p>
      </dgm:t>
    </dgm:pt>
    <dgm:pt modelId="{F83FC898-06BD-A04A-97CB-A3D6C8AA19C9}">
      <dgm:prSet/>
      <dgm:spPr/>
      <dgm:t>
        <a:bodyPr/>
        <a:lstStyle/>
        <a:p>
          <a:pPr>
            <a:spcAft>
              <a:spcPts val="600"/>
            </a:spcAft>
          </a:pPr>
          <a:r>
            <a:rPr lang="en-GB" b="0">
              <a:latin typeface="Arial" panose="020B0604020202020204" pitchFamily="34" charset="0"/>
              <a:ea typeface="Times New Roman" panose="02020603050405020304" pitchFamily="18" charset="0"/>
              <a:cs typeface="Arial" panose="020B0604020202020204" pitchFamily="34" charset="0"/>
            </a:rPr>
            <a:t>Those in </a:t>
          </a:r>
          <a:r>
            <a:rPr lang="en-GB" b="1">
              <a:latin typeface="Arial" panose="020B0604020202020204" pitchFamily="34" charset="0"/>
              <a:ea typeface="Times New Roman" panose="02020603050405020304" pitchFamily="18" charset="0"/>
              <a:cs typeface="Arial" panose="020B0604020202020204" pitchFamily="34" charset="0"/>
            </a:rPr>
            <a:t>fuel poverty</a:t>
          </a:r>
          <a:endParaRPr lang="en-GB" b="1">
            <a:effectLst/>
            <a:latin typeface="Arial" panose="020B0604020202020204" pitchFamily="34" charset="0"/>
            <a:ea typeface="Times New Roman" panose="02020603050405020304" pitchFamily="18" charset="0"/>
            <a:cs typeface="Arial" panose="020B0604020202020204" pitchFamily="34" charset="0"/>
          </a:endParaRPr>
        </a:p>
      </dgm:t>
    </dgm:pt>
    <dgm:pt modelId="{C9E3532F-C408-6648-BFBE-4DAEC54CB043}" type="parTrans" cxnId="{C607FD43-BBA7-A44D-9A10-4921C393859B}">
      <dgm:prSet/>
      <dgm:spPr/>
      <dgm:t>
        <a:bodyPr/>
        <a:lstStyle/>
        <a:p>
          <a:endParaRPr lang="en-GB">
            <a:latin typeface="Arial" panose="020B0604020202020204" pitchFamily="34" charset="0"/>
            <a:cs typeface="Arial" panose="020B0604020202020204" pitchFamily="34" charset="0"/>
          </a:endParaRPr>
        </a:p>
      </dgm:t>
    </dgm:pt>
    <dgm:pt modelId="{5421F7DD-667A-8245-B7B1-F383904813EF}" type="sibTrans" cxnId="{C607FD43-BBA7-A44D-9A10-4921C393859B}">
      <dgm:prSet/>
      <dgm:spPr/>
      <dgm:t>
        <a:bodyPr/>
        <a:lstStyle/>
        <a:p>
          <a:endParaRPr lang="en-GB">
            <a:latin typeface="Arial" panose="020B0604020202020204" pitchFamily="34" charset="0"/>
            <a:cs typeface="Arial" panose="020B0604020202020204" pitchFamily="34" charset="0"/>
          </a:endParaRPr>
        </a:p>
      </dgm:t>
    </dgm:pt>
    <dgm:pt modelId="{35852AE9-E2AC-F748-A8C7-075FB858ADB5}">
      <dgm:prSet/>
      <dgm:spPr/>
      <dgm:t>
        <a:bodyPr/>
        <a:lstStyle/>
        <a:p>
          <a:pPr rtl="0">
            <a:spcAft>
              <a:spcPts val="600"/>
            </a:spcAft>
          </a:pPr>
          <a:r>
            <a:rPr lang="en-GB" b="0">
              <a:effectLst/>
              <a:latin typeface="Arial" panose="020B0604020202020204" pitchFamily="34" charset="0"/>
              <a:ea typeface="Times New Roman" panose="02020603050405020304" pitchFamily="18" charset="0"/>
              <a:cs typeface="Arial" panose="020B0604020202020204" pitchFamily="34" charset="0"/>
            </a:rPr>
            <a:t>Overcoming </a:t>
          </a:r>
          <a:r>
            <a:rPr lang="en-GB" b="1">
              <a:effectLst/>
              <a:latin typeface="Arial" panose="020B0604020202020204" pitchFamily="34" charset="0"/>
              <a:ea typeface="Times New Roman" panose="02020603050405020304" pitchFamily="18" charset="0"/>
              <a:cs typeface="Arial" panose="020B0604020202020204" pitchFamily="34" charset="0"/>
            </a:rPr>
            <a:t>innovation barriers</a:t>
          </a:r>
          <a:r>
            <a:rPr lang="en-GB" b="0">
              <a:effectLst/>
              <a:latin typeface="Arial" panose="020B0604020202020204" pitchFamily="34" charset="0"/>
              <a:ea typeface="Times New Roman" panose="02020603050405020304" pitchFamily="18" charset="0"/>
              <a:cs typeface="Arial" panose="020B0604020202020204" pitchFamily="34" charset="0"/>
            </a:rPr>
            <a:t>.</a:t>
          </a:r>
          <a:r>
            <a:rPr lang="en-GB" b="1">
              <a:effectLst/>
              <a:latin typeface="Arial" panose="020B0604020202020204" pitchFamily="34" charset="0"/>
              <a:ea typeface="Times New Roman" panose="02020603050405020304" pitchFamily="18" charset="0"/>
              <a:cs typeface="Arial" panose="020B0604020202020204" pitchFamily="34" charset="0"/>
            </a:rPr>
            <a:t>  </a:t>
          </a:r>
          <a:endParaRPr lang="en-GB" b="0">
            <a:effectLst/>
            <a:latin typeface="Arial" panose="020B0604020202020204" pitchFamily="34" charset="0"/>
            <a:ea typeface="Times New Roman" panose="02020603050405020304" pitchFamily="18" charset="0"/>
            <a:cs typeface="Arial" panose="020B0604020202020204" pitchFamily="34" charset="0"/>
          </a:endParaRPr>
        </a:p>
      </dgm:t>
    </dgm:pt>
    <dgm:pt modelId="{EEBABD84-58AB-474A-AC16-055EE9EC7C89}" type="parTrans" cxnId="{3E497FC7-7A50-3E49-8B47-D7045709DA6B}">
      <dgm:prSet/>
      <dgm:spPr/>
      <dgm:t>
        <a:bodyPr/>
        <a:lstStyle/>
        <a:p>
          <a:endParaRPr lang="en-GB">
            <a:latin typeface="Arial" panose="020B0604020202020204" pitchFamily="34" charset="0"/>
            <a:cs typeface="Arial" panose="020B0604020202020204" pitchFamily="34" charset="0"/>
          </a:endParaRPr>
        </a:p>
      </dgm:t>
    </dgm:pt>
    <dgm:pt modelId="{F8E259CC-6FD5-524E-95A1-D7732C437502}" type="sibTrans" cxnId="{3E497FC7-7A50-3E49-8B47-D7045709DA6B}">
      <dgm:prSet/>
      <dgm:spPr/>
      <dgm:t>
        <a:bodyPr/>
        <a:lstStyle/>
        <a:p>
          <a:endParaRPr lang="en-GB">
            <a:latin typeface="Arial" panose="020B0604020202020204" pitchFamily="34" charset="0"/>
            <a:cs typeface="Arial" panose="020B0604020202020204" pitchFamily="34" charset="0"/>
          </a:endParaRPr>
        </a:p>
      </dgm:t>
    </dgm:pt>
    <dgm:pt modelId="{4F675376-D0A9-4792-A051-DA544E8937D5}">
      <dgm:prSet phldr="0"/>
      <dgm:spPr/>
      <dgm:t>
        <a:bodyPr/>
        <a:lstStyle/>
        <a:p>
          <a:pPr rtl="0"/>
          <a:r>
            <a:rPr lang="en-GB">
              <a:latin typeface="Arial" panose="020B0604020202020204" pitchFamily="34" charset="0"/>
              <a:ea typeface="Times New Roman" panose="02020603050405020304" pitchFamily="18" charset="0"/>
              <a:cs typeface="Arial" panose="020B0604020202020204" pitchFamily="34" charset="0"/>
            </a:rPr>
            <a:t>Across </a:t>
          </a:r>
          <a:r>
            <a:rPr lang="en-GB" b="1">
              <a:latin typeface="Arial" panose="020B0604020202020204" pitchFamily="34" charset="0"/>
              <a:ea typeface="Times New Roman" panose="02020603050405020304" pitchFamily="18" charset="0"/>
              <a:cs typeface="Arial" panose="020B0604020202020204" pitchFamily="34" charset="0"/>
            </a:rPr>
            <a:t>tenures </a:t>
          </a:r>
          <a:r>
            <a:rPr lang="en-GB" b="0">
              <a:latin typeface="Arial" panose="020B0604020202020204" pitchFamily="34" charset="0"/>
              <a:ea typeface="Times New Roman" panose="02020603050405020304" pitchFamily="18" charset="0"/>
              <a:cs typeface="Arial" panose="020B0604020202020204" pitchFamily="34" charset="0"/>
            </a:rPr>
            <a:t>to</a:t>
          </a:r>
          <a:r>
            <a:rPr lang="en-GB">
              <a:latin typeface="Arial" panose="020B0604020202020204" pitchFamily="34" charset="0"/>
              <a:ea typeface="Times New Roman" panose="02020603050405020304" pitchFamily="18" charset="0"/>
              <a:cs typeface="Arial" panose="020B0604020202020204" pitchFamily="34" charset="0"/>
            </a:rPr>
            <a:t> minimise market distortions and unfairness</a:t>
          </a:r>
          <a:endParaRPr lang="en-US">
            <a:latin typeface="Arial" panose="020B0604020202020204" pitchFamily="34" charset="0"/>
            <a:cs typeface="Arial" panose="020B0604020202020204" pitchFamily="34" charset="0"/>
          </a:endParaRPr>
        </a:p>
      </dgm:t>
    </dgm:pt>
    <dgm:pt modelId="{CFF1F4BD-EF7A-4929-89F1-13B8B1EBD360}" type="parTrans" cxnId="{4A7CBFBE-2555-4559-867B-F96428916909}">
      <dgm:prSet/>
      <dgm:spPr/>
    </dgm:pt>
    <dgm:pt modelId="{ED298DFF-C1F2-4A9B-A349-FE2FDBA0FA42}" type="sibTrans" cxnId="{4A7CBFBE-2555-4559-867B-F96428916909}">
      <dgm:prSet/>
      <dgm:spPr/>
    </dgm:pt>
    <dgm:pt modelId="{BE856803-3592-41FA-B22E-6BCF46664F45}" type="pres">
      <dgm:prSet presAssocID="{94E4F5CA-DE37-476F-8B0E-85819D4548DD}" presName="Name0" presStyleCnt="0">
        <dgm:presLayoutVars>
          <dgm:dir/>
          <dgm:animLvl val="lvl"/>
          <dgm:resizeHandles val="exact"/>
        </dgm:presLayoutVars>
      </dgm:prSet>
      <dgm:spPr/>
    </dgm:pt>
    <dgm:pt modelId="{8F14C99A-AE28-4F40-BAB0-497BFB331241}" type="pres">
      <dgm:prSet presAssocID="{4CB2F022-FF13-40F6-860E-12FA2A61804A}" presName="composite" presStyleCnt="0"/>
      <dgm:spPr/>
    </dgm:pt>
    <dgm:pt modelId="{718977DE-6F05-496F-9351-4122409C06C7}" type="pres">
      <dgm:prSet presAssocID="{4CB2F022-FF13-40F6-860E-12FA2A61804A}" presName="parTx" presStyleLbl="alignNode1" presStyleIdx="0" presStyleCnt="3">
        <dgm:presLayoutVars>
          <dgm:chMax val="0"/>
          <dgm:chPref val="0"/>
          <dgm:bulletEnabled val="1"/>
        </dgm:presLayoutVars>
      </dgm:prSet>
      <dgm:spPr/>
    </dgm:pt>
    <dgm:pt modelId="{7898090B-5E95-4BFF-94B6-367CB091462C}" type="pres">
      <dgm:prSet presAssocID="{4CB2F022-FF13-40F6-860E-12FA2A61804A}" presName="desTx" presStyleLbl="alignAccFollowNode1" presStyleIdx="0" presStyleCnt="3">
        <dgm:presLayoutVars>
          <dgm:bulletEnabled val="1"/>
        </dgm:presLayoutVars>
      </dgm:prSet>
      <dgm:spPr/>
    </dgm:pt>
    <dgm:pt modelId="{FEB7500B-DC7C-4AED-905A-DC152C24C6DF}" type="pres">
      <dgm:prSet presAssocID="{30AE478D-A866-4D9B-9A66-9B3BD3F71B0F}" presName="space" presStyleCnt="0"/>
      <dgm:spPr/>
    </dgm:pt>
    <dgm:pt modelId="{900BF90C-B508-4C19-B173-2FE559F762EF}" type="pres">
      <dgm:prSet presAssocID="{32476AB6-6AA0-4B94-A7D0-456A45E16211}" presName="composite" presStyleCnt="0"/>
      <dgm:spPr/>
    </dgm:pt>
    <dgm:pt modelId="{9F3F4610-0563-40FE-A400-ED7A018E51FF}" type="pres">
      <dgm:prSet presAssocID="{32476AB6-6AA0-4B94-A7D0-456A45E16211}" presName="parTx" presStyleLbl="alignNode1" presStyleIdx="1" presStyleCnt="3">
        <dgm:presLayoutVars>
          <dgm:chMax val="0"/>
          <dgm:chPref val="0"/>
          <dgm:bulletEnabled val="1"/>
        </dgm:presLayoutVars>
      </dgm:prSet>
      <dgm:spPr/>
    </dgm:pt>
    <dgm:pt modelId="{0CCD1277-0F3B-46FB-B572-F45036F518FE}" type="pres">
      <dgm:prSet presAssocID="{32476AB6-6AA0-4B94-A7D0-456A45E16211}" presName="desTx" presStyleLbl="alignAccFollowNode1" presStyleIdx="1" presStyleCnt="3">
        <dgm:presLayoutVars>
          <dgm:bulletEnabled val="1"/>
        </dgm:presLayoutVars>
      </dgm:prSet>
      <dgm:spPr/>
    </dgm:pt>
    <dgm:pt modelId="{7F383D15-7539-4D9C-A301-C02235D091C6}" type="pres">
      <dgm:prSet presAssocID="{6619FD4A-6C40-4B40-98AB-CE53B2DC5E44}" presName="space" presStyleCnt="0"/>
      <dgm:spPr/>
    </dgm:pt>
    <dgm:pt modelId="{39B69856-5DD7-4E58-8D8E-B33C36AFE7DC}" type="pres">
      <dgm:prSet presAssocID="{C9B45B89-79DF-40BB-928D-EC7DDA57FD5F}" presName="composite" presStyleCnt="0"/>
      <dgm:spPr/>
    </dgm:pt>
    <dgm:pt modelId="{F1C31D4C-B6C5-4BCD-B4F3-DC66B96AED88}" type="pres">
      <dgm:prSet presAssocID="{C9B45B89-79DF-40BB-928D-EC7DDA57FD5F}" presName="parTx" presStyleLbl="alignNode1" presStyleIdx="2" presStyleCnt="3">
        <dgm:presLayoutVars>
          <dgm:chMax val="0"/>
          <dgm:chPref val="0"/>
          <dgm:bulletEnabled val="1"/>
        </dgm:presLayoutVars>
      </dgm:prSet>
      <dgm:spPr/>
    </dgm:pt>
    <dgm:pt modelId="{6F023FE4-CECD-4DF2-8CA3-3E11B96A387C}" type="pres">
      <dgm:prSet presAssocID="{C9B45B89-79DF-40BB-928D-EC7DDA57FD5F}" presName="desTx" presStyleLbl="alignAccFollowNode1" presStyleIdx="2" presStyleCnt="3">
        <dgm:presLayoutVars>
          <dgm:bulletEnabled val="1"/>
        </dgm:presLayoutVars>
      </dgm:prSet>
      <dgm:spPr/>
    </dgm:pt>
  </dgm:ptLst>
  <dgm:cxnLst>
    <dgm:cxn modelId="{5712830A-70AB-401F-9E5D-643C34CA5EBF}" srcId="{99A8DA8D-543D-4999-BD02-B6E864329F57}" destId="{15168DE5-58F7-4F77-9B01-DEC9345D2C05}" srcOrd="1" destOrd="0" parTransId="{D96F41AE-D763-40BE-8089-04C4A8882675}" sibTransId="{79D74D85-86A0-45AB-A2C0-8BCFE782BFF0}"/>
    <dgm:cxn modelId="{4A1CF219-D78F-43D2-BB2F-E9A148B3E424}" srcId="{32476AB6-6AA0-4B94-A7D0-456A45E16211}" destId="{99A8DA8D-543D-4999-BD02-B6E864329F57}" srcOrd="0" destOrd="0" parTransId="{C9F69AB6-100E-4ED9-AA99-8A029515D7D6}" sibTransId="{BFB3D8B9-398A-4AE8-8B60-FE7263A76387}"/>
    <dgm:cxn modelId="{A3417325-4CB7-4158-B2E5-98A39A72C7C3}" type="presOf" srcId="{4F675376-D0A9-4792-A051-DA544E8937D5}" destId="{7898090B-5E95-4BFF-94B6-367CB091462C}" srcOrd="0" destOrd="0" presId="urn:microsoft.com/office/officeart/2005/8/layout/hList1"/>
    <dgm:cxn modelId="{3253C92C-C5F0-4087-9ED2-5D1648E5D365}" srcId="{C9B45B89-79DF-40BB-928D-EC7DDA57FD5F}" destId="{8C02767F-F730-48B7-A13F-0E66373879E1}" srcOrd="1" destOrd="0" parTransId="{14CD2E82-367C-43A5-AC5A-539FE642B50E}" sibTransId="{520231FA-2EE7-4ABA-8965-8CE7DEA9056E}"/>
    <dgm:cxn modelId="{D56ED433-838C-4C0A-B899-A413017566B7}" srcId="{C9B45B89-79DF-40BB-928D-EC7DDA57FD5F}" destId="{42F2EA7D-0E7B-4A41-91D5-1318B1048AEA}" srcOrd="0" destOrd="0" parTransId="{D7A9CDA7-0450-448B-BC9A-80659F2DB5BA}" sibTransId="{A4626DFA-2221-4E17-BDA1-EB8DAF913A91}"/>
    <dgm:cxn modelId="{18894D36-2B68-4C03-AC6D-403393424598}" srcId="{94E4F5CA-DE37-476F-8B0E-85819D4548DD}" destId="{32476AB6-6AA0-4B94-A7D0-456A45E16211}" srcOrd="1" destOrd="0" parTransId="{E08F60E7-A9DE-4933-A610-7E8A9A9547EE}" sibTransId="{6619FD4A-6C40-4B40-98AB-CE53B2DC5E44}"/>
    <dgm:cxn modelId="{9ED10D3D-E828-4F3B-978B-CC81E82B3DFB}" type="presOf" srcId="{94E4F5CA-DE37-476F-8B0E-85819D4548DD}" destId="{BE856803-3592-41FA-B22E-6BCF46664F45}" srcOrd="0" destOrd="0" presId="urn:microsoft.com/office/officeart/2005/8/layout/hList1"/>
    <dgm:cxn modelId="{27E87E5B-97CF-4A8B-AFCD-11686A0F895C}" type="presOf" srcId="{88A8FEAB-FDF2-4CB6-823C-1540E8F6652A}" destId="{7898090B-5E95-4BFF-94B6-367CB091462C}" srcOrd="0" destOrd="1" presId="urn:microsoft.com/office/officeart/2005/8/layout/hList1"/>
    <dgm:cxn modelId="{C607FD43-BBA7-A44D-9A10-4921C393859B}" srcId="{99A8DA8D-543D-4999-BD02-B6E864329F57}" destId="{F83FC898-06BD-A04A-97CB-A3D6C8AA19C9}" srcOrd="0" destOrd="0" parTransId="{C9E3532F-C408-6648-BFBE-4DAEC54CB043}" sibTransId="{5421F7DD-667A-8245-B7B1-F383904813EF}"/>
    <dgm:cxn modelId="{D3111D6F-B4D5-4D35-99D5-AC0D0DB34D4E}" srcId="{4CB2F022-FF13-40F6-860E-12FA2A61804A}" destId="{88A8FEAB-FDF2-4CB6-823C-1540E8F6652A}" srcOrd="1" destOrd="0" parTransId="{5A0F8032-24D4-478B-93A6-3A42D0310EC9}" sibTransId="{701A0CA0-8326-46E9-AECB-51671D8BEC5F}"/>
    <dgm:cxn modelId="{57670C50-8094-49EE-80D2-D31AC5F29FF4}" type="presOf" srcId="{32476AB6-6AA0-4B94-A7D0-456A45E16211}" destId="{9F3F4610-0563-40FE-A400-ED7A018E51FF}" srcOrd="0" destOrd="0" presId="urn:microsoft.com/office/officeart/2005/8/layout/hList1"/>
    <dgm:cxn modelId="{EA40205A-3BB2-4983-8701-4B8EB9F76875}" type="presOf" srcId="{15168DE5-58F7-4F77-9B01-DEC9345D2C05}" destId="{0CCD1277-0F3B-46FB-B572-F45036F518FE}" srcOrd="0" destOrd="2" presId="urn:microsoft.com/office/officeart/2005/8/layout/hList1"/>
    <dgm:cxn modelId="{87C58A82-3CAB-47CD-B350-EDF1B4AAAD3B}" type="presOf" srcId="{99A8DA8D-543D-4999-BD02-B6E864329F57}" destId="{0CCD1277-0F3B-46FB-B572-F45036F518FE}" srcOrd="0" destOrd="0" presId="urn:microsoft.com/office/officeart/2005/8/layout/hList1"/>
    <dgm:cxn modelId="{2B49FD8A-D5C8-4E02-A679-4CCC09C0858D}" type="presOf" srcId="{42F2EA7D-0E7B-4A41-91D5-1318B1048AEA}" destId="{6F023FE4-CECD-4DF2-8CA3-3E11B96A387C}" srcOrd="0" destOrd="0" presId="urn:microsoft.com/office/officeart/2005/8/layout/hList1"/>
    <dgm:cxn modelId="{83F7538E-C367-414F-B080-1FEFC933E414}" type="presOf" srcId="{4CB2F022-FF13-40F6-860E-12FA2A61804A}" destId="{718977DE-6F05-496F-9351-4122409C06C7}" srcOrd="0" destOrd="0" presId="urn:microsoft.com/office/officeart/2005/8/layout/hList1"/>
    <dgm:cxn modelId="{B4752997-E185-409F-8CB6-44A836BCC32E}" type="presOf" srcId="{F83FC898-06BD-A04A-97CB-A3D6C8AA19C9}" destId="{0CCD1277-0F3B-46FB-B572-F45036F518FE}" srcOrd="0" destOrd="1" presId="urn:microsoft.com/office/officeart/2005/8/layout/hList1"/>
    <dgm:cxn modelId="{4C10E89F-1ACA-4F5C-8B1E-3FB3FCF273C3}" srcId="{94E4F5CA-DE37-476F-8B0E-85819D4548DD}" destId="{4CB2F022-FF13-40F6-860E-12FA2A61804A}" srcOrd="0" destOrd="0" parTransId="{86B0CB21-766F-4CD5-AFF5-DAC3A5391811}" sibTransId="{30AE478D-A866-4D9B-9A66-9B3BD3F71B0F}"/>
    <dgm:cxn modelId="{D735C1B1-A9AE-4C2C-8987-8FCA1D9CCE4E}" type="presOf" srcId="{02F413C1-8587-4238-B39E-896CEE568CC4}" destId="{6F023FE4-CECD-4DF2-8CA3-3E11B96A387C}" srcOrd="0" destOrd="2" presId="urn:microsoft.com/office/officeart/2005/8/layout/hList1"/>
    <dgm:cxn modelId="{486702B3-C709-4D2F-ABA1-32E25605ACE3}" type="presOf" srcId="{8C02767F-F730-48B7-A13F-0E66373879E1}" destId="{6F023FE4-CECD-4DF2-8CA3-3E11B96A387C}" srcOrd="0" destOrd="1" presId="urn:microsoft.com/office/officeart/2005/8/layout/hList1"/>
    <dgm:cxn modelId="{4A7CBFBE-2555-4559-867B-F96428916909}" srcId="{4CB2F022-FF13-40F6-860E-12FA2A61804A}" destId="{4F675376-D0A9-4792-A051-DA544E8937D5}" srcOrd="0" destOrd="0" parTransId="{CFF1F4BD-EF7A-4929-89F1-13B8B1EBD360}" sibTransId="{ED298DFF-C1F2-4A9B-A349-FE2FDBA0FA42}"/>
    <dgm:cxn modelId="{D295FFC1-1DBD-4BDA-B421-D13898A19195}" type="presOf" srcId="{C9B45B89-79DF-40BB-928D-EC7DDA57FD5F}" destId="{F1C31D4C-B6C5-4BCD-B4F3-DC66B96AED88}" srcOrd="0" destOrd="0" presId="urn:microsoft.com/office/officeart/2005/8/layout/hList1"/>
    <dgm:cxn modelId="{3E497FC7-7A50-3E49-8B47-D7045709DA6B}" srcId="{99A8DA8D-543D-4999-BD02-B6E864329F57}" destId="{35852AE9-E2AC-F748-A8C7-075FB858ADB5}" srcOrd="2" destOrd="0" parTransId="{EEBABD84-58AB-474A-AC16-055EE9EC7C89}" sibTransId="{F8E259CC-6FD5-524E-95A1-D7732C437502}"/>
    <dgm:cxn modelId="{97F495C8-0229-41ED-9572-A59D93C28BA9}" type="presOf" srcId="{35852AE9-E2AC-F748-A8C7-075FB858ADB5}" destId="{0CCD1277-0F3B-46FB-B572-F45036F518FE}" srcOrd="0" destOrd="3" presId="urn:microsoft.com/office/officeart/2005/8/layout/hList1"/>
    <dgm:cxn modelId="{FBDFC5D5-72AC-47D7-AC03-03C7A3EFC9EC}" srcId="{94E4F5CA-DE37-476F-8B0E-85819D4548DD}" destId="{C9B45B89-79DF-40BB-928D-EC7DDA57FD5F}" srcOrd="2" destOrd="0" parTransId="{F2C5DBE0-0058-45DF-8F1F-DE24224AE38A}" sibTransId="{19D776E0-2B8D-4973-AF08-F295F3740B33}"/>
    <dgm:cxn modelId="{CCE239DB-8808-45A1-9101-F51EDDF28E67}" srcId="{C9B45B89-79DF-40BB-928D-EC7DDA57FD5F}" destId="{02F413C1-8587-4238-B39E-896CEE568CC4}" srcOrd="2" destOrd="0" parTransId="{EA7A9CBD-6242-4D77-825A-1DF234982D42}" sibTransId="{C46A92AA-FE74-4167-9A25-D7D399CA18D1}"/>
    <dgm:cxn modelId="{633923C6-6BDF-4866-BBEF-A3908FC26748}" type="presParOf" srcId="{BE856803-3592-41FA-B22E-6BCF46664F45}" destId="{8F14C99A-AE28-4F40-BAB0-497BFB331241}" srcOrd="0" destOrd="0" presId="urn:microsoft.com/office/officeart/2005/8/layout/hList1"/>
    <dgm:cxn modelId="{C367FDF1-249D-4862-BC15-00F9DB0A0882}" type="presParOf" srcId="{8F14C99A-AE28-4F40-BAB0-497BFB331241}" destId="{718977DE-6F05-496F-9351-4122409C06C7}" srcOrd="0" destOrd="0" presId="urn:microsoft.com/office/officeart/2005/8/layout/hList1"/>
    <dgm:cxn modelId="{63077518-380A-4806-917E-8C2E08F40F96}" type="presParOf" srcId="{8F14C99A-AE28-4F40-BAB0-497BFB331241}" destId="{7898090B-5E95-4BFF-94B6-367CB091462C}" srcOrd="1" destOrd="0" presId="urn:microsoft.com/office/officeart/2005/8/layout/hList1"/>
    <dgm:cxn modelId="{7AE3D6CD-27A6-4992-9383-4E8A7C37BF5D}" type="presParOf" srcId="{BE856803-3592-41FA-B22E-6BCF46664F45}" destId="{FEB7500B-DC7C-4AED-905A-DC152C24C6DF}" srcOrd="1" destOrd="0" presId="urn:microsoft.com/office/officeart/2005/8/layout/hList1"/>
    <dgm:cxn modelId="{A00343E2-378B-47C1-9E42-D0CBA6A17980}" type="presParOf" srcId="{BE856803-3592-41FA-B22E-6BCF46664F45}" destId="{900BF90C-B508-4C19-B173-2FE559F762EF}" srcOrd="2" destOrd="0" presId="urn:microsoft.com/office/officeart/2005/8/layout/hList1"/>
    <dgm:cxn modelId="{09A50656-4150-433C-9152-D05A11C4439E}" type="presParOf" srcId="{900BF90C-B508-4C19-B173-2FE559F762EF}" destId="{9F3F4610-0563-40FE-A400-ED7A018E51FF}" srcOrd="0" destOrd="0" presId="urn:microsoft.com/office/officeart/2005/8/layout/hList1"/>
    <dgm:cxn modelId="{B0588BC8-A96A-4EEC-98BF-B72795449E0B}" type="presParOf" srcId="{900BF90C-B508-4C19-B173-2FE559F762EF}" destId="{0CCD1277-0F3B-46FB-B572-F45036F518FE}" srcOrd="1" destOrd="0" presId="urn:microsoft.com/office/officeart/2005/8/layout/hList1"/>
    <dgm:cxn modelId="{A90561BD-3B98-47AE-835F-66790BFBA713}" type="presParOf" srcId="{BE856803-3592-41FA-B22E-6BCF46664F45}" destId="{7F383D15-7539-4D9C-A301-C02235D091C6}" srcOrd="3" destOrd="0" presId="urn:microsoft.com/office/officeart/2005/8/layout/hList1"/>
    <dgm:cxn modelId="{A42CA3DC-C1F4-4E5A-8002-931FD8AAC62B}" type="presParOf" srcId="{BE856803-3592-41FA-B22E-6BCF46664F45}" destId="{39B69856-5DD7-4E58-8D8E-B33C36AFE7DC}" srcOrd="4" destOrd="0" presId="urn:microsoft.com/office/officeart/2005/8/layout/hList1"/>
    <dgm:cxn modelId="{811221F0-22FA-47C7-9E13-4B788FE9AA85}" type="presParOf" srcId="{39B69856-5DD7-4E58-8D8E-B33C36AFE7DC}" destId="{F1C31D4C-B6C5-4BCD-B4F3-DC66B96AED88}" srcOrd="0" destOrd="0" presId="urn:microsoft.com/office/officeart/2005/8/layout/hList1"/>
    <dgm:cxn modelId="{BFBFE2BC-CCAF-4B7D-9166-2F22CCD8BDE4}" type="presParOf" srcId="{39B69856-5DD7-4E58-8D8E-B33C36AFE7DC}" destId="{6F023FE4-CECD-4DF2-8CA3-3E11B96A387C}"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977DE-6F05-496F-9351-4122409C06C7}">
      <dsp:nvSpPr>
        <dsp:cNvPr id="0" name=""/>
        <dsp:cNvSpPr/>
      </dsp:nvSpPr>
      <dsp:spPr>
        <a:xfrm>
          <a:off x="2667" y="548477"/>
          <a:ext cx="2601007" cy="81663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rtl="0">
            <a:lnSpc>
              <a:spcPct val="90000"/>
            </a:lnSpc>
            <a:spcBef>
              <a:spcPct val="0"/>
            </a:spcBef>
            <a:spcAft>
              <a:spcPct val="35000"/>
            </a:spcAft>
            <a:buSzPts val="1000"/>
            <a:buFont typeface="Symbol" panose="05050102010706020507" pitchFamily="18" charset="2"/>
            <a:buNone/>
          </a:pPr>
          <a:r>
            <a:rPr lang="en-GB" sz="1700" kern="1200">
              <a:latin typeface="Arial" panose="020B0604020202020204" pitchFamily="34" charset="0"/>
              <a:ea typeface="Times New Roman" panose="02020603050405020304" pitchFamily="18" charset="0"/>
              <a:cs typeface="Arial" panose="020B0604020202020204" pitchFamily="34" charset="0"/>
            </a:rPr>
            <a:t>Set</a:t>
          </a:r>
          <a:r>
            <a:rPr lang="en-GB" sz="1700" b="1" kern="1200">
              <a:latin typeface="Arial" panose="020B0604020202020204" pitchFamily="34" charset="0"/>
              <a:ea typeface="Times New Roman" panose="02020603050405020304" pitchFamily="18" charset="0"/>
              <a:cs typeface="Arial" panose="020B0604020202020204" pitchFamily="34" charset="0"/>
            </a:rPr>
            <a:t> long dated standards</a:t>
          </a:r>
          <a:r>
            <a:rPr lang="en-GB" sz="1700" b="1" kern="1200">
              <a:latin typeface="Arial" panose="020B0604020202020204" pitchFamily="34" charset="0"/>
              <a:cs typeface="Arial" panose="020B0604020202020204" pitchFamily="34" charset="0"/>
            </a:rPr>
            <a:t> </a:t>
          </a:r>
          <a:r>
            <a:rPr lang="en-GB" sz="1700" b="0" kern="1200">
              <a:latin typeface="Arial" panose="020B0604020202020204" pitchFamily="34" charset="0"/>
              <a:cs typeface="Arial" panose="020B0604020202020204" pitchFamily="34" charset="0"/>
            </a:rPr>
            <a:t>to provide certainty</a:t>
          </a:r>
          <a:r>
            <a:rPr lang="en-GB" sz="1700" b="1" kern="1200">
              <a:latin typeface="Arial" panose="020B0604020202020204" pitchFamily="34" charset="0"/>
              <a:cs typeface="Arial" panose="020B0604020202020204" pitchFamily="34" charset="0"/>
            </a:rPr>
            <a:t> </a:t>
          </a:r>
          <a:endParaRPr lang="en-GB" sz="1700" kern="1200">
            <a:latin typeface="Arial" panose="020B0604020202020204" pitchFamily="34" charset="0"/>
            <a:cs typeface="Arial" panose="020B0604020202020204" pitchFamily="34" charset="0"/>
          </a:endParaRPr>
        </a:p>
      </dsp:txBody>
      <dsp:txXfrm>
        <a:off x="2667" y="548477"/>
        <a:ext cx="2601007" cy="816639"/>
      </dsp:txXfrm>
    </dsp:sp>
    <dsp:sp modelId="{7898090B-5E95-4BFF-94B6-367CB091462C}">
      <dsp:nvSpPr>
        <dsp:cNvPr id="0" name=""/>
        <dsp:cNvSpPr/>
      </dsp:nvSpPr>
      <dsp:spPr>
        <a:xfrm>
          <a:off x="2667" y="1365116"/>
          <a:ext cx="2601007" cy="228658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rtl="0">
            <a:lnSpc>
              <a:spcPct val="90000"/>
            </a:lnSpc>
            <a:spcBef>
              <a:spcPct val="0"/>
            </a:spcBef>
            <a:spcAft>
              <a:spcPct val="15000"/>
            </a:spcAft>
            <a:buChar char="•"/>
          </a:pPr>
          <a:r>
            <a:rPr lang="en-GB" sz="1700" kern="1200">
              <a:latin typeface="Arial" panose="020B0604020202020204" pitchFamily="34" charset="0"/>
              <a:ea typeface="Times New Roman" panose="02020603050405020304" pitchFamily="18" charset="0"/>
              <a:cs typeface="Arial" panose="020B0604020202020204" pitchFamily="34" charset="0"/>
            </a:rPr>
            <a:t>Across </a:t>
          </a:r>
          <a:r>
            <a:rPr lang="en-GB" sz="1700" b="1" kern="1200">
              <a:latin typeface="Arial" panose="020B0604020202020204" pitchFamily="34" charset="0"/>
              <a:ea typeface="Times New Roman" panose="02020603050405020304" pitchFamily="18" charset="0"/>
              <a:cs typeface="Arial" panose="020B0604020202020204" pitchFamily="34" charset="0"/>
            </a:rPr>
            <a:t>tenures </a:t>
          </a:r>
          <a:r>
            <a:rPr lang="en-GB" sz="1700" b="0" kern="1200">
              <a:latin typeface="Arial" panose="020B0604020202020204" pitchFamily="34" charset="0"/>
              <a:ea typeface="Times New Roman" panose="02020603050405020304" pitchFamily="18" charset="0"/>
              <a:cs typeface="Arial" panose="020B0604020202020204" pitchFamily="34" charset="0"/>
            </a:rPr>
            <a:t>to</a:t>
          </a:r>
          <a:r>
            <a:rPr lang="en-GB" sz="1700" kern="1200">
              <a:latin typeface="Arial" panose="020B0604020202020204" pitchFamily="34" charset="0"/>
              <a:ea typeface="Times New Roman" panose="02020603050405020304" pitchFamily="18" charset="0"/>
              <a:cs typeface="Arial" panose="020B0604020202020204" pitchFamily="34" charset="0"/>
            </a:rPr>
            <a:t> minimise market distortions and unfairness</a:t>
          </a:r>
          <a:endParaRPr lang="en-US" sz="1700" kern="1200">
            <a:latin typeface="Arial" panose="020B0604020202020204" pitchFamily="34" charset="0"/>
            <a:cs typeface="Arial" panose="020B0604020202020204" pitchFamily="34" charset="0"/>
          </a:endParaRPr>
        </a:p>
        <a:p>
          <a:pPr marL="171450" lvl="1" indent="-171450" algn="l" defTabSz="755650">
            <a:lnSpc>
              <a:spcPct val="90000"/>
            </a:lnSpc>
            <a:spcBef>
              <a:spcPct val="0"/>
            </a:spcBef>
            <a:spcAft>
              <a:spcPts val="600"/>
            </a:spcAft>
            <a:buChar char="•"/>
          </a:pPr>
          <a:r>
            <a:rPr lang="en-GB" sz="1700" b="1" kern="1200">
              <a:latin typeface="Arial" panose="020B0604020202020204" pitchFamily="34" charset="0"/>
              <a:ea typeface="Times New Roman" panose="02020603050405020304" pitchFamily="18" charset="0"/>
              <a:cs typeface="Arial" panose="020B0604020202020204" pitchFamily="34" charset="0"/>
            </a:rPr>
            <a:t>Linked to existing trigger points for action </a:t>
          </a:r>
          <a:r>
            <a:rPr lang="en-GB" sz="1700" kern="1200">
              <a:latin typeface="Arial" panose="020B0604020202020204" pitchFamily="34" charset="0"/>
              <a:ea typeface="Times New Roman" panose="02020603050405020304" pitchFamily="18" charset="0"/>
              <a:cs typeface="Arial" panose="020B0604020202020204" pitchFamily="34" charset="0"/>
            </a:rPr>
            <a:t>to maximise impact and minimise cost / hassle</a:t>
          </a:r>
        </a:p>
      </dsp:txBody>
      <dsp:txXfrm>
        <a:off x="2667" y="1365116"/>
        <a:ext cx="2601007" cy="2286585"/>
      </dsp:txXfrm>
    </dsp:sp>
    <dsp:sp modelId="{9F3F4610-0563-40FE-A400-ED7A018E51FF}">
      <dsp:nvSpPr>
        <dsp:cNvPr id="0" name=""/>
        <dsp:cNvSpPr/>
      </dsp:nvSpPr>
      <dsp:spPr>
        <a:xfrm>
          <a:off x="2967816" y="548477"/>
          <a:ext cx="2601007" cy="816639"/>
        </a:xfrm>
        <a:prstGeom prst="rect">
          <a:avLst/>
        </a:prstGeom>
        <a:solidFill>
          <a:srgbClr val="007FDE"/>
        </a:solidFill>
        <a:ln w="25400" cap="flat" cmpd="sng" algn="ctr">
          <a:solidFill>
            <a:srgbClr val="007FDE"/>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GB" sz="1700" b="0" kern="1200">
              <a:latin typeface="Arial" panose="020B0604020202020204" pitchFamily="34" charset="0"/>
              <a:ea typeface="Times New Roman" panose="02020603050405020304" pitchFamily="18" charset="0"/>
              <a:cs typeface="Arial" panose="020B0604020202020204" pitchFamily="34" charset="0"/>
            </a:rPr>
            <a:t>Target</a:t>
          </a:r>
          <a:r>
            <a:rPr lang="en-GB" sz="1700" b="1" kern="1200">
              <a:latin typeface="Arial" panose="020B0604020202020204" pitchFamily="34" charset="0"/>
              <a:ea typeface="Times New Roman" panose="02020603050405020304" pitchFamily="18" charset="0"/>
              <a:cs typeface="Arial" panose="020B0604020202020204" pitchFamily="34" charset="0"/>
            </a:rPr>
            <a:t> public funding to </a:t>
          </a:r>
          <a:r>
            <a:rPr lang="en-GB" sz="1700" b="0" kern="1200">
              <a:latin typeface="Arial" panose="020B0604020202020204" pitchFamily="34" charset="0"/>
              <a:ea typeface="Times New Roman" panose="02020603050405020304" pitchFamily="18" charset="0"/>
              <a:cs typeface="Arial" panose="020B0604020202020204" pitchFamily="34" charset="0"/>
            </a:rPr>
            <a:t>where it is needed most</a:t>
          </a:r>
          <a:endParaRPr lang="en-GB" sz="1700" b="0" kern="1200">
            <a:effectLst/>
            <a:latin typeface="Arial" panose="020B0604020202020204" pitchFamily="34" charset="0"/>
            <a:ea typeface="Times New Roman" panose="02020603050405020304" pitchFamily="18" charset="0"/>
            <a:cs typeface="Arial" panose="020B0604020202020204" pitchFamily="34" charset="0"/>
          </a:endParaRPr>
        </a:p>
      </dsp:txBody>
      <dsp:txXfrm>
        <a:off x="2967816" y="548477"/>
        <a:ext cx="2601007" cy="816639"/>
      </dsp:txXfrm>
    </dsp:sp>
    <dsp:sp modelId="{0CCD1277-0F3B-46FB-B572-F45036F518FE}">
      <dsp:nvSpPr>
        <dsp:cNvPr id="0" name=""/>
        <dsp:cNvSpPr/>
      </dsp:nvSpPr>
      <dsp:spPr>
        <a:xfrm>
          <a:off x="2967816" y="1365116"/>
          <a:ext cx="2601007" cy="228658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rtl="0">
            <a:lnSpc>
              <a:spcPct val="90000"/>
            </a:lnSpc>
            <a:spcBef>
              <a:spcPct val="0"/>
            </a:spcBef>
            <a:spcAft>
              <a:spcPts val="600"/>
            </a:spcAft>
            <a:buChar char="•"/>
          </a:pPr>
          <a:r>
            <a:rPr lang="en-GB" sz="1700" b="0" kern="1200">
              <a:latin typeface="Arial" panose="020B0604020202020204" pitchFamily="34" charset="0"/>
              <a:ea typeface="Times New Roman" panose="02020603050405020304" pitchFamily="18" charset="0"/>
              <a:cs typeface="Arial" panose="020B0604020202020204" pitchFamily="34" charset="0"/>
            </a:rPr>
            <a:t>For example: </a:t>
          </a:r>
          <a:endParaRPr lang="en-GB" sz="1700" b="1" kern="1200">
            <a:effectLst/>
            <a:latin typeface="Arial" panose="020B0604020202020204" pitchFamily="34" charset="0"/>
            <a:ea typeface="Times New Roman" panose="02020603050405020304" pitchFamily="18" charset="0"/>
            <a:cs typeface="Arial" panose="020B0604020202020204" pitchFamily="34" charset="0"/>
          </a:endParaRPr>
        </a:p>
        <a:p>
          <a:pPr marL="342900" lvl="2" indent="-171450" algn="l" defTabSz="755650">
            <a:lnSpc>
              <a:spcPct val="90000"/>
            </a:lnSpc>
            <a:spcBef>
              <a:spcPct val="0"/>
            </a:spcBef>
            <a:spcAft>
              <a:spcPts val="600"/>
            </a:spcAft>
            <a:buChar char="•"/>
          </a:pPr>
          <a:r>
            <a:rPr lang="en-GB" sz="1700" b="0" kern="1200">
              <a:latin typeface="Arial" panose="020B0604020202020204" pitchFamily="34" charset="0"/>
              <a:ea typeface="Times New Roman" panose="02020603050405020304" pitchFamily="18" charset="0"/>
              <a:cs typeface="Arial" panose="020B0604020202020204" pitchFamily="34" charset="0"/>
            </a:rPr>
            <a:t>Those in </a:t>
          </a:r>
          <a:r>
            <a:rPr lang="en-GB" sz="1700" b="1" kern="1200">
              <a:latin typeface="Arial" panose="020B0604020202020204" pitchFamily="34" charset="0"/>
              <a:ea typeface="Times New Roman" panose="02020603050405020304" pitchFamily="18" charset="0"/>
              <a:cs typeface="Arial" panose="020B0604020202020204" pitchFamily="34" charset="0"/>
            </a:rPr>
            <a:t>fuel poverty</a:t>
          </a:r>
          <a:endParaRPr lang="en-GB" sz="1700" b="1" kern="1200">
            <a:effectLst/>
            <a:latin typeface="Arial" panose="020B0604020202020204" pitchFamily="34" charset="0"/>
            <a:ea typeface="Times New Roman" panose="02020603050405020304" pitchFamily="18" charset="0"/>
            <a:cs typeface="Arial" panose="020B0604020202020204" pitchFamily="34" charset="0"/>
          </a:endParaRPr>
        </a:p>
        <a:p>
          <a:pPr marL="342900" lvl="2" indent="-171450" algn="l" defTabSz="755650">
            <a:lnSpc>
              <a:spcPct val="90000"/>
            </a:lnSpc>
            <a:spcBef>
              <a:spcPct val="0"/>
            </a:spcBef>
            <a:spcAft>
              <a:spcPts val="600"/>
            </a:spcAft>
            <a:buChar char="•"/>
          </a:pPr>
          <a:r>
            <a:rPr lang="en-GB" sz="1700" b="0" kern="1200">
              <a:latin typeface="Arial" panose="020B0604020202020204" pitchFamily="34" charset="0"/>
              <a:ea typeface="Times New Roman" panose="02020603050405020304" pitchFamily="18" charset="0"/>
              <a:cs typeface="Arial" panose="020B0604020202020204" pitchFamily="34" charset="0"/>
            </a:rPr>
            <a:t>In </a:t>
          </a:r>
          <a:r>
            <a:rPr lang="en-GB" sz="1700" b="1" kern="1200">
              <a:latin typeface="Arial" panose="020B0604020202020204" pitchFamily="34" charset="0"/>
              <a:ea typeface="Times New Roman" panose="02020603050405020304" pitchFamily="18" charset="0"/>
              <a:cs typeface="Arial" panose="020B0604020202020204" pitchFamily="34" charset="0"/>
            </a:rPr>
            <a:t>social housing</a:t>
          </a:r>
          <a:r>
            <a:rPr lang="en-GB" sz="1700" kern="1200">
              <a:latin typeface="Arial" panose="020B0604020202020204" pitchFamily="34" charset="0"/>
              <a:ea typeface="Times New Roman" panose="02020603050405020304" pitchFamily="18" charset="0"/>
              <a:cs typeface="Arial" panose="020B0604020202020204" pitchFamily="34" charset="0"/>
            </a:rPr>
            <a:t>. </a:t>
          </a:r>
          <a:endParaRPr lang="en-GB" sz="1700" kern="1200">
            <a:effectLst/>
            <a:latin typeface="Arial" panose="020B0604020202020204" pitchFamily="34" charset="0"/>
            <a:ea typeface="Times New Roman" panose="02020603050405020304" pitchFamily="18" charset="0"/>
            <a:cs typeface="Arial" panose="020B0604020202020204" pitchFamily="34" charset="0"/>
          </a:endParaRPr>
        </a:p>
        <a:p>
          <a:pPr marL="342900" lvl="2" indent="-171450" algn="l" defTabSz="755650" rtl="0">
            <a:lnSpc>
              <a:spcPct val="90000"/>
            </a:lnSpc>
            <a:spcBef>
              <a:spcPct val="0"/>
            </a:spcBef>
            <a:spcAft>
              <a:spcPts val="600"/>
            </a:spcAft>
            <a:buChar char="•"/>
          </a:pPr>
          <a:r>
            <a:rPr lang="en-GB" sz="1700" b="0" kern="1200">
              <a:effectLst/>
              <a:latin typeface="Arial" panose="020B0604020202020204" pitchFamily="34" charset="0"/>
              <a:ea typeface="Times New Roman" panose="02020603050405020304" pitchFamily="18" charset="0"/>
              <a:cs typeface="Arial" panose="020B0604020202020204" pitchFamily="34" charset="0"/>
            </a:rPr>
            <a:t>Overcoming </a:t>
          </a:r>
          <a:r>
            <a:rPr lang="en-GB" sz="1700" b="1" kern="1200">
              <a:effectLst/>
              <a:latin typeface="Arial" panose="020B0604020202020204" pitchFamily="34" charset="0"/>
              <a:ea typeface="Times New Roman" panose="02020603050405020304" pitchFamily="18" charset="0"/>
              <a:cs typeface="Arial" panose="020B0604020202020204" pitchFamily="34" charset="0"/>
            </a:rPr>
            <a:t>innovation barriers</a:t>
          </a:r>
          <a:r>
            <a:rPr lang="en-GB" sz="1700" b="0" kern="1200">
              <a:effectLst/>
              <a:latin typeface="Arial" panose="020B0604020202020204" pitchFamily="34" charset="0"/>
              <a:ea typeface="Times New Roman" panose="02020603050405020304" pitchFamily="18" charset="0"/>
              <a:cs typeface="Arial" panose="020B0604020202020204" pitchFamily="34" charset="0"/>
            </a:rPr>
            <a:t>.</a:t>
          </a:r>
          <a:r>
            <a:rPr lang="en-GB" sz="1700" b="1" kern="1200">
              <a:effectLst/>
              <a:latin typeface="Arial" panose="020B0604020202020204" pitchFamily="34" charset="0"/>
              <a:ea typeface="Times New Roman" panose="02020603050405020304" pitchFamily="18" charset="0"/>
              <a:cs typeface="Arial" panose="020B0604020202020204" pitchFamily="34" charset="0"/>
            </a:rPr>
            <a:t>  </a:t>
          </a:r>
          <a:endParaRPr lang="en-GB" sz="1700" b="0" kern="1200">
            <a:effectLst/>
            <a:latin typeface="Arial" panose="020B0604020202020204" pitchFamily="34" charset="0"/>
            <a:ea typeface="Times New Roman" panose="02020603050405020304" pitchFamily="18" charset="0"/>
            <a:cs typeface="Arial" panose="020B0604020202020204" pitchFamily="34" charset="0"/>
          </a:endParaRPr>
        </a:p>
      </dsp:txBody>
      <dsp:txXfrm>
        <a:off x="2967816" y="1365116"/>
        <a:ext cx="2601007" cy="2286585"/>
      </dsp:txXfrm>
    </dsp:sp>
    <dsp:sp modelId="{F1C31D4C-B6C5-4BCD-B4F3-DC66B96AED88}">
      <dsp:nvSpPr>
        <dsp:cNvPr id="0" name=""/>
        <dsp:cNvSpPr/>
      </dsp:nvSpPr>
      <dsp:spPr>
        <a:xfrm>
          <a:off x="5932964" y="548477"/>
          <a:ext cx="2601007" cy="816639"/>
        </a:xfrm>
        <a:prstGeom prst="rect">
          <a:avLst/>
        </a:prstGeom>
        <a:solidFill>
          <a:srgbClr val="85CBFF"/>
        </a:solidFill>
        <a:ln w="25400" cap="flat" cmpd="sng" algn="ctr">
          <a:solidFill>
            <a:srgbClr val="85CBF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GB" sz="1700" kern="1200">
              <a:latin typeface="Arial" panose="020B0604020202020204" pitchFamily="34" charset="0"/>
              <a:ea typeface="Times New Roman" panose="02020603050405020304" pitchFamily="18" charset="0"/>
              <a:cs typeface="Arial" panose="020B0604020202020204" pitchFamily="34" charset="0"/>
            </a:rPr>
            <a:t>Support delivery of regulations with </a:t>
          </a:r>
          <a:r>
            <a:rPr lang="en-GB" sz="1700" b="1" kern="1200">
              <a:latin typeface="Arial" panose="020B0604020202020204" pitchFamily="34" charset="0"/>
              <a:ea typeface="Times New Roman" panose="02020603050405020304" pitchFamily="18" charset="0"/>
              <a:cs typeface="Arial" panose="020B0604020202020204" pitchFamily="34" charset="0"/>
            </a:rPr>
            <a:t>market enabling measures</a:t>
          </a:r>
          <a:endParaRPr lang="en-GB" sz="1700" kern="1200">
            <a:effectLst/>
            <a:latin typeface="Arial" panose="020B0604020202020204" pitchFamily="34" charset="0"/>
            <a:ea typeface="Times New Roman" panose="02020603050405020304" pitchFamily="18" charset="0"/>
            <a:cs typeface="Arial" panose="020B0604020202020204" pitchFamily="34" charset="0"/>
          </a:endParaRPr>
        </a:p>
      </dsp:txBody>
      <dsp:txXfrm>
        <a:off x="5932964" y="548477"/>
        <a:ext cx="2601007" cy="816639"/>
      </dsp:txXfrm>
    </dsp:sp>
    <dsp:sp modelId="{6F023FE4-CECD-4DF2-8CA3-3E11B96A387C}">
      <dsp:nvSpPr>
        <dsp:cNvPr id="0" name=""/>
        <dsp:cNvSpPr/>
      </dsp:nvSpPr>
      <dsp:spPr>
        <a:xfrm>
          <a:off x="5932964" y="1365116"/>
          <a:ext cx="2601007" cy="228658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ts val="600"/>
            </a:spcAft>
            <a:buChar char="•"/>
          </a:pPr>
          <a:r>
            <a:rPr lang="en-GB" sz="1700" kern="1200">
              <a:latin typeface="Arial" panose="020B0604020202020204" pitchFamily="34" charset="0"/>
              <a:ea typeface="Times New Roman" panose="02020603050405020304" pitchFamily="18" charset="0"/>
              <a:cs typeface="Arial" panose="020B0604020202020204" pitchFamily="34" charset="0"/>
            </a:rPr>
            <a:t>Access to affordable </a:t>
          </a:r>
          <a:r>
            <a:rPr lang="en-GB" sz="1700" b="1" kern="1200">
              <a:latin typeface="Arial" panose="020B0604020202020204" pitchFamily="34" charset="0"/>
              <a:ea typeface="Times New Roman" panose="02020603050405020304" pitchFamily="18" charset="0"/>
              <a:cs typeface="Arial" panose="020B0604020202020204" pitchFamily="34" charset="0"/>
            </a:rPr>
            <a:t>finance</a:t>
          </a:r>
        </a:p>
        <a:p>
          <a:pPr marL="171450" lvl="1" indent="-171450" algn="l" defTabSz="755650">
            <a:lnSpc>
              <a:spcPct val="90000"/>
            </a:lnSpc>
            <a:spcBef>
              <a:spcPct val="0"/>
            </a:spcBef>
            <a:spcAft>
              <a:spcPts val="600"/>
            </a:spcAft>
            <a:buChar char="•"/>
          </a:pPr>
          <a:r>
            <a:rPr lang="en-GB" sz="1700" kern="1200">
              <a:latin typeface="Arial" panose="020B0604020202020204" pitchFamily="34" charset="0"/>
              <a:ea typeface="Times New Roman" panose="02020603050405020304" pitchFamily="18" charset="0"/>
              <a:cs typeface="Arial" panose="020B0604020202020204" pitchFamily="34" charset="0"/>
            </a:rPr>
            <a:t>Boost </a:t>
          </a:r>
          <a:r>
            <a:rPr lang="en-GB" sz="1700" b="1" kern="1200">
              <a:latin typeface="Arial" panose="020B0604020202020204" pitchFamily="34" charset="0"/>
              <a:ea typeface="Times New Roman" panose="02020603050405020304" pitchFamily="18" charset="0"/>
              <a:cs typeface="Arial" panose="020B0604020202020204" pitchFamily="34" charset="0"/>
            </a:rPr>
            <a:t>awareness</a:t>
          </a:r>
          <a:r>
            <a:rPr lang="en-GB" sz="1700" kern="1200">
              <a:latin typeface="Arial" panose="020B0604020202020204" pitchFamily="34" charset="0"/>
              <a:ea typeface="Times New Roman" panose="02020603050405020304" pitchFamily="18" charset="0"/>
              <a:cs typeface="Arial" panose="020B0604020202020204" pitchFamily="34" charset="0"/>
            </a:rPr>
            <a:t> and access to </a:t>
          </a:r>
          <a:r>
            <a:rPr lang="en-GB" sz="1700" b="1" kern="1200">
              <a:latin typeface="Arial" panose="020B0604020202020204" pitchFamily="34" charset="0"/>
              <a:ea typeface="Times New Roman" panose="02020603050405020304" pitchFamily="18" charset="0"/>
              <a:cs typeface="Arial" panose="020B0604020202020204" pitchFamily="34" charset="0"/>
            </a:rPr>
            <a:t>information</a:t>
          </a:r>
        </a:p>
        <a:p>
          <a:pPr marL="171450" lvl="1" indent="-171450" algn="l" defTabSz="755650" rtl="0">
            <a:lnSpc>
              <a:spcPct val="90000"/>
            </a:lnSpc>
            <a:spcBef>
              <a:spcPct val="0"/>
            </a:spcBef>
            <a:spcAft>
              <a:spcPts val="600"/>
            </a:spcAft>
            <a:buChar char="•"/>
          </a:pPr>
          <a:r>
            <a:rPr lang="en-GB" sz="1700" kern="1200">
              <a:latin typeface="Arial" panose="020B0604020202020204" pitchFamily="34" charset="0"/>
              <a:ea typeface="Times New Roman" panose="02020603050405020304" pitchFamily="18" charset="0"/>
              <a:cs typeface="Arial" panose="020B0604020202020204" pitchFamily="34" charset="0"/>
            </a:rPr>
            <a:t>Build a </a:t>
          </a:r>
          <a:r>
            <a:rPr lang="en-GB" sz="1700" b="1" kern="1200">
              <a:latin typeface="Arial" panose="020B0604020202020204" pitchFamily="34" charset="0"/>
              <a:ea typeface="Times New Roman" panose="02020603050405020304" pitchFamily="18" charset="0"/>
              <a:cs typeface="Arial" panose="020B0604020202020204" pitchFamily="34" charset="0"/>
            </a:rPr>
            <a:t>supply chain </a:t>
          </a:r>
          <a:r>
            <a:rPr lang="en-GB" sz="1700" kern="1200">
              <a:latin typeface="Arial" panose="020B0604020202020204" pitchFamily="34" charset="0"/>
              <a:ea typeface="Times New Roman" panose="02020603050405020304" pitchFamily="18" charset="0"/>
              <a:cs typeface="Arial" panose="020B0604020202020204" pitchFamily="34" charset="0"/>
            </a:rPr>
            <a:t>for high quality installations. </a:t>
          </a:r>
        </a:p>
      </dsp:txBody>
      <dsp:txXfrm>
        <a:off x="5932964" y="1365116"/>
        <a:ext cx="2601007" cy="228658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0947BC-A7A7-44B2-8BDB-BBA164D4D407}" type="datetimeFigureOut">
              <a:rPr lang="en-GB" smtClean="0"/>
              <a:t>05/10/2020</a:t>
            </a:fld>
            <a:endParaRPr lang="en-GB"/>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E919A-C258-4951-B460-E2B2A8FEF6DD}" type="slidenum">
              <a:rPr lang="en-GB" smtClean="0"/>
              <a:t>‹#›</a:t>
            </a:fld>
            <a:endParaRPr lang="en-GB"/>
          </a:p>
        </p:txBody>
      </p:sp>
    </p:spTree>
    <p:extLst>
      <p:ext uri="{BB962C8B-B14F-4D97-AF65-F5344CB8AC3E}">
        <p14:creationId xmlns:p14="http://schemas.microsoft.com/office/powerpoint/2010/main" val="2886886007"/>
      </p:ext>
    </p:extLst>
  </p:cSld>
  <p:clrMap bg1="lt1" tx1="dk1" bg2="lt2" tx2="dk2" accent1="accent1" accent2="accent2" accent3="accent3" accent4="accent4" accent5="accent5" accent6="accent6" hlink="hlink" folHlink="folHlink"/>
  <p:notesStyle>
    <a:lvl1pPr marL="0" algn="l" defTabSz="713232" rtl="0" eaLnBrk="1" latinLnBrk="0" hangingPunct="1">
      <a:defRPr sz="900" kern="1200">
        <a:solidFill>
          <a:schemeClr val="tx1"/>
        </a:solidFill>
        <a:latin typeface="+mn-lt"/>
        <a:ea typeface="+mn-ea"/>
        <a:cs typeface="+mn-cs"/>
      </a:defRPr>
    </a:lvl1pPr>
    <a:lvl2pPr marL="356616" algn="l" defTabSz="713232" rtl="0" eaLnBrk="1" latinLnBrk="0" hangingPunct="1">
      <a:defRPr sz="900" kern="1200">
        <a:solidFill>
          <a:schemeClr val="tx1"/>
        </a:solidFill>
        <a:latin typeface="+mn-lt"/>
        <a:ea typeface="+mn-ea"/>
        <a:cs typeface="+mn-cs"/>
      </a:defRPr>
    </a:lvl2pPr>
    <a:lvl3pPr marL="713232" algn="l" defTabSz="713232" rtl="0" eaLnBrk="1" latinLnBrk="0" hangingPunct="1">
      <a:defRPr sz="900" kern="1200">
        <a:solidFill>
          <a:schemeClr val="tx1"/>
        </a:solidFill>
        <a:latin typeface="+mn-lt"/>
        <a:ea typeface="+mn-ea"/>
        <a:cs typeface="+mn-cs"/>
      </a:defRPr>
    </a:lvl3pPr>
    <a:lvl4pPr marL="1069848" algn="l" defTabSz="713232" rtl="0" eaLnBrk="1" latinLnBrk="0" hangingPunct="1">
      <a:defRPr sz="900" kern="1200">
        <a:solidFill>
          <a:schemeClr val="tx1"/>
        </a:solidFill>
        <a:latin typeface="+mn-lt"/>
        <a:ea typeface="+mn-ea"/>
        <a:cs typeface="+mn-cs"/>
      </a:defRPr>
    </a:lvl4pPr>
    <a:lvl5pPr marL="1426464" algn="l" defTabSz="713232" rtl="0" eaLnBrk="1" latinLnBrk="0" hangingPunct="1">
      <a:defRPr sz="900" kern="1200">
        <a:solidFill>
          <a:schemeClr val="tx1"/>
        </a:solidFill>
        <a:latin typeface="+mn-lt"/>
        <a:ea typeface="+mn-ea"/>
        <a:cs typeface="+mn-cs"/>
      </a:defRPr>
    </a:lvl5pPr>
    <a:lvl6pPr marL="1783080" algn="l" defTabSz="713232" rtl="0" eaLnBrk="1" latinLnBrk="0" hangingPunct="1">
      <a:defRPr sz="900" kern="1200">
        <a:solidFill>
          <a:schemeClr val="tx1"/>
        </a:solidFill>
        <a:latin typeface="+mn-lt"/>
        <a:ea typeface="+mn-ea"/>
        <a:cs typeface="+mn-cs"/>
      </a:defRPr>
    </a:lvl6pPr>
    <a:lvl7pPr marL="2139696" algn="l" defTabSz="713232" rtl="0" eaLnBrk="1" latinLnBrk="0" hangingPunct="1">
      <a:defRPr sz="900" kern="1200">
        <a:solidFill>
          <a:schemeClr val="tx1"/>
        </a:solidFill>
        <a:latin typeface="+mn-lt"/>
        <a:ea typeface="+mn-ea"/>
        <a:cs typeface="+mn-cs"/>
      </a:defRPr>
    </a:lvl7pPr>
    <a:lvl8pPr marL="2496312" algn="l" defTabSz="713232" rtl="0" eaLnBrk="1" latinLnBrk="0" hangingPunct="1">
      <a:defRPr sz="900" kern="1200">
        <a:solidFill>
          <a:schemeClr val="tx1"/>
        </a:solidFill>
        <a:latin typeface="+mn-lt"/>
        <a:ea typeface="+mn-ea"/>
        <a:cs typeface="+mn-cs"/>
      </a:defRPr>
    </a:lvl8pPr>
    <a:lvl9pPr marL="2852928" algn="l" defTabSz="713232"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9CE919A-C258-4951-B460-E2B2A8FEF6DD}" type="slidenum">
              <a:rPr lang="en-GB" smtClean="0"/>
              <a:t>1</a:t>
            </a:fld>
            <a:endParaRPr lang="en-GB"/>
          </a:p>
        </p:txBody>
      </p:sp>
    </p:spTree>
    <p:extLst>
      <p:ext uri="{BB962C8B-B14F-4D97-AF65-F5344CB8AC3E}">
        <p14:creationId xmlns:p14="http://schemas.microsoft.com/office/powerpoint/2010/main" val="7779882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9CE919A-C258-4951-B460-E2B2A8FEF6DD}" type="slidenum">
              <a:rPr lang="en-GB" smtClean="0"/>
              <a:t>12</a:t>
            </a:fld>
            <a:endParaRPr lang="en-GB"/>
          </a:p>
        </p:txBody>
      </p:sp>
    </p:spTree>
    <p:extLst>
      <p:ext uri="{BB962C8B-B14F-4D97-AF65-F5344CB8AC3E}">
        <p14:creationId xmlns:p14="http://schemas.microsoft.com/office/powerpoint/2010/main" val="3920433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9CE919A-C258-4951-B460-E2B2A8FEF6DD}" type="slidenum">
              <a:rPr lang="en-GB" smtClean="0"/>
              <a:t>15</a:t>
            </a:fld>
            <a:endParaRPr lang="en-GB"/>
          </a:p>
        </p:txBody>
      </p:sp>
    </p:spTree>
    <p:extLst>
      <p:ext uri="{BB962C8B-B14F-4D97-AF65-F5344CB8AC3E}">
        <p14:creationId xmlns:p14="http://schemas.microsoft.com/office/powerpoint/2010/main" val="38211874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9CE919A-C258-4951-B460-E2B2A8FEF6DD}" type="slidenum">
              <a:rPr lang="en-GB" smtClean="0"/>
              <a:t>16</a:t>
            </a:fld>
            <a:endParaRPr lang="en-GB"/>
          </a:p>
        </p:txBody>
      </p:sp>
    </p:spTree>
    <p:extLst>
      <p:ext uri="{BB962C8B-B14F-4D97-AF65-F5344CB8AC3E}">
        <p14:creationId xmlns:p14="http://schemas.microsoft.com/office/powerpoint/2010/main" val="4307902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solidFill>
                <a:srgbClr val="002060"/>
              </a:solidFill>
            </a:endParaRPr>
          </a:p>
        </p:txBody>
      </p:sp>
      <p:sp>
        <p:nvSpPr>
          <p:cNvPr id="4" name="Slide Number Placeholder 3"/>
          <p:cNvSpPr>
            <a:spLocks noGrp="1"/>
          </p:cNvSpPr>
          <p:nvPr>
            <p:ph type="sldNum" sz="quarter" idx="10"/>
          </p:nvPr>
        </p:nvSpPr>
        <p:spPr/>
        <p:txBody>
          <a:bodyPr/>
          <a:lstStyle/>
          <a:p>
            <a:fld id="{59CE919A-C258-4951-B460-E2B2A8FEF6DD}" type="slidenum">
              <a:rPr lang="en-GB" smtClean="0"/>
              <a:t>19</a:t>
            </a:fld>
            <a:endParaRPr lang="en-GB"/>
          </a:p>
        </p:txBody>
      </p:sp>
    </p:spTree>
    <p:extLst>
      <p:ext uri="{BB962C8B-B14F-4D97-AF65-F5344CB8AC3E}">
        <p14:creationId xmlns:p14="http://schemas.microsoft.com/office/powerpoint/2010/main" val="777988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9CE919A-C258-4951-B460-E2B2A8FEF6DD}" type="slidenum">
              <a:rPr lang="en-GB" smtClean="0"/>
              <a:t>20</a:t>
            </a:fld>
            <a:endParaRPr lang="en-GB"/>
          </a:p>
        </p:txBody>
      </p:sp>
    </p:spTree>
    <p:extLst>
      <p:ext uri="{BB962C8B-B14F-4D97-AF65-F5344CB8AC3E}">
        <p14:creationId xmlns:p14="http://schemas.microsoft.com/office/powerpoint/2010/main" val="3466492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9CE919A-C258-4951-B460-E2B2A8FEF6DD}" type="slidenum">
              <a:rPr lang="en-GB" smtClean="0"/>
              <a:t>2</a:t>
            </a:fld>
            <a:endParaRPr lang="en-GB"/>
          </a:p>
        </p:txBody>
      </p:sp>
    </p:spTree>
    <p:extLst>
      <p:ext uri="{BB962C8B-B14F-4D97-AF65-F5344CB8AC3E}">
        <p14:creationId xmlns:p14="http://schemas.microsoft.com/office/powerpoint/2010/main" val="136885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9CE919A-C258-4951-B460-E2B2A8FEF6DD}" type="slidenum">
              <a:rPr lang="en-GB" smtClean="0"/>
              <a:t>3</a:t>
            </a:fld>
            <a:endParaRPr lang="en-GB"/>
          </a:p>
        </p:txBody>
      </p:sp>
    </p:spTree>
    <p:extLst>
      <p:ext uri="{BB962C8B-B14F-4D97-AF65-F5344CB8AC3E}">
        <p14:creationId xmlns:p14="http://schemas.microsoft.com/office/powerpoint/2010/main" val="749718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69925" y="1233488"/>
            <a:ext cx="5329238" cy="3332162"/>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9CE919A-C258-4951-B460-E2B2A8FEF6DD}" type="slidenum">
              <a:rPr lang="en-GB" smtClean="0"/>
              <a:t>4</a:t>
            </a:fld>
            <a:endParaRPr lang="en-GB"/>
          </a:p>
        </p:txBody>
      </p:sp>
    </p:spTree>
    <p:extLst>
      <p:ext uri="{BB962C8B-B14F-4D97-AF65-F5344CB8AC3E}">
        <p14:creationId xmlns:p14="http://schemas.microsoft.com/office/powerpoint/2010/main" val="3588460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69925" y="1233488"/>
            <a:ext cx="5329238" cy="3332162"/>
          </a:xfrm>
        </p:spPr>
      </p:sp>
      <p:sp>
        <p:nvSpPr>
          <p:cNvPr id="3" name="Notes Placeholder 2"/>
          <p:cNvSpPr>
            <a:spLocks noGrp="1"/>
          </p:cNvSpPr>
          <p:nvPr>
            <p:ph type="body" idx="1"/>
          </p:nvPr>
        </p:nvSpPr>
        <p:spPr/>
        <p:txBody>
          <a:bodyPr/>
          <a:lstStyle/>
          <a:p>
            <a:pPr marL="0" indent="0" fontAlgn="base">
              <a:buFont typeface="Arial" panose="020B0604020202020204" pitchFamily="34" charset="0"/>
              <a:buNone/>
            </a:pPr>
            <a:endParaRPr lang="en-GB" sz="900" b="1"/>
          </a:p>
        </p:txBody>
      </p:sp>
      <p:sp>
        <p:nvSpPr>
          <p:cNvPr id="4" name="Slide Number Placeholder 3"/>
          <p:cNvSpPr>
            <a:spLocks noGrp="1"/>
          </p:cNvSpPr>
          <p:nvPr>
            <p:ph type="sldNum" sz="quarter" idx="10"/>
          </p:nvPr>
        </p:nvSpPr>
        <p:spPr/>
        <p:txBody>
          <a:bodyPr/>
          <a:lstStyle/>
          <a:p>
            <a:fld id="{59CE919A-C258-4951-B460-E2B2A8FEF6DD}" type="slidenum">
              <a:rPr lang="en-GB" smtClean="0"/>
              <a:t>5</a:t>
            </a:fld>
            <a:endParaRPr lang="en-GB"/>
          </a:p>
        </p:txBody>
      </p:sp>
    </p:spTree>
    <p:extLst>
      <p:ext uri="{BB962C8B-B14F-4D97-AF65-F5344CB8AC3E}">
        <p14:creationId xmlns:p14="http://schemas.microsoft.com/office/powerpoint/2010/main" val="2052101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69925" y="1233488"/>
            <a:ext cx="5329238" cy="3332162"/>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9CE919A-C258-4951-B460-E2B2A8FEF6DD}" type="slidenum">
              <a:rPr lang="en-GB" smtClean="0"/>
              <a:t>6</a:t>
            </a:fld>
            <a:endParaRPr lang="en-GB"/>
          </a:p>
        </p:txBody>
      </p:sp>
    </p:spTree>
    <p:extLst>
      <p:ext uri="{BB962C8B-B14F-4D97-AF65-F5344CB8AC3E}">
        <p14:creationId xmlns:p14="http://schemas.microsoft.com/office/powerpoint/2010/main" val="1879738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69925" y="1233488"/>
            <a:ext cx="5329238" cy="3332162"/>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9CE919A-C258-4951-B460-E2B2A8FEF6DD}" type="slidenum">
              <a:rPr lang="en-GB" smtClean="0"/>
              <a:t>7</a:t>
            </a:fld>
            <a:endParaRPr lang="en-GB"/>
          </a:p>
        </p:txBody>
      </p:sp>
    </p:spTree>
    <p:extLst>
      <p:ext uri="{BB962C8B-B14F-4D97-AF65-F5344CB8AC3E}">
        <p14:creationId xmlns:p14="http://schemas.microsoft.com/office/powerpoint/2010/main" val="37488263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69925" y="1233488"/>
            <a:ext cx="5329238" cy="3332162"/>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9CE919A-C258-4951-B460-E2B2A8FEF6DD}" type="slidenum">
              <a:rPr lang="en-GB" smtClean="0"/>
              <a:t>8</a:t>
            </a:fld>
            <a:endParaRPr lang="en-GB"/>
          </a:p>
        </p:txBody>
      </p:sp>
    </p:spTree>
    <p:extLst>
      <p:ext uri="{BB962C8B-B14F-4D97-AF65-F5344CB8AC3E}">
        <p14:creationId xmlns:p14="http://schemas.microsoft.com/office/powerpoint/2010/main" val="1668416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9CE919A-C258-4951-B460-E2B2A8FEF6DD}" type="slidenum">
              <a:rPr lang="en-GB" smtClean="0"/>
              <a:t>9</a:t>
            </a:fld>
            <a:endParaRPr lang="en-GB"/>
          </a:p>
        </p:txBody>
      </p:sp>
    </p:spTree>
    <p:extLst>
      <p:ext uri="{BB962C8B-B14F-4D97-AF65-F5344CB8AC3E}">
        <p14:creationId xmlns:p14="http://schemas.microsoft.com/office/powerpoint/2010/main" val="2328109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7"/>
            <a:ext cx="7772400" cy="1225021"/>
          </a:xfrm>
        </p:spPr>
        <p:txBody>
          <a:bodyPr/>
          <a:lstStyle/>
          <a:p>
            <a:r>
              <a:rPr lang="en-US"/>
              <a:t>Click to edit Master title style</a:t>
            </a:r>
            <a:endParaRPr lang="en-GB"/>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356616" indent="0" algn="ctr">
              <a:buNone/>
              <a:defRPr>
                <a:solidFill>
                  <a:schemeClr val="tx1">
                    <a:tint val="75000"/>
                  </a:schemeClr>
                </a:solidFill>
              </a:defRPr>
            </a:lvl2pPr>
            <a:lvl3pPr marL="713232" indent="0" algn="ctr">
              <a:buNone/>
              <a:defRPr>
                <a:solidFill>
                  <a:schemeClr val="tx1">
                    <a:tint val="75000"/>
                  </a:schemeClr>
                </a:solidFill>
              </a:defRPr>
            </a:lvl3pPr>
            <a:lvl4pPr marL="1069848" indent="0" algn="ctr">
              <a:buNone/>
              <a:defRPr>
                <a:solidFill>
                  <a:schemeClr val="tx1">
                    <a:tint val="75000"/>
                  </a:schemeClr>
                </a:solidFill>
              </a:defRPr>
            </a:lvl4pPr>
            <a:lvl5pPr marL="1426464" indent="0" algn="ctr">
              <a:buNone/>
              <a:defRPr>
                <a:solidFill>
                  <a:schemeClr val="tx1">
                    <a:tint val="75000"/>
                  </a:schemeClr>
                </a:solidFill>
              </a:defRPr>
            </a:lvl5pPr>
            <a:lvl6pPr marL="1783080" indent="0" algn="ctr">
              <a:buNone/>
              <a:defRPr>
                <a:solidFill>
                  <a:schemeClr val="tx1">
                    <a:tint val="75000"/>
                  </a:schemeClr>
                </a:solidFill>
              </a:defRPr>
            </a:lvl6pPr>
            <a:lvl7pPr marL="2139696" indent="0" algn="ctr">
              <a:buNone/>
              <a:defRPr>
                <a:solidFill>
                  <a:schemeClr val="tx1">
                    <a:tint val="75000"/>
                  </a:schemeClr>
                </a:solidFill>
              </a:defRPr>
            </a:lvl7pPr>
            <a:lvl8pPr marL="2496312" indent="0" algn="ctr">
              <a:buNone/>
              <a:defRPr>
                <a:solidFill>
                  <a:schemeClr val="tx1">
                    <a:tint val="75000"/>
                  </a:schemeClr>
                </a:solidFill>
              </a:defRPr>
            </a:lvl8pPr>
            <a:lvl9pPr marL="285292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6835573-2FEE-41FC-A9D8-69E6A7D0C281}" type="datetimeFigureOut">
              <a:rPr lang="en-GB" smtClean="0"/>
              <a:t>05/10/2020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165178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835573-2FEE-41FC-A9D8-69E6A7D0C281}" type="datetimeFigureOut">
              <a:rPr lang="en-GB" smtClean="0"/>
              <a:t>05/10/2020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3473360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8"/>
            <a:ext cx="2057400" cy="4876271"/>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28868"/>
            <a:ext cx="6019800" cy="487627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835573-2FEE-41FC-A9D8-69E6A7D0C281}" type="datetimeFigureOut">
              <a:rPr lang="en-GB" smtClean="0"/>
              <a:t>05/10/2020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3431553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6835573-2FEE-41FC-A9D8-69E6A7D0C281}" type="datetimeFigureOut">
              <a:rPr lang="en-GB" smtClean="0"/>
              <a:t>05/10/2020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2879897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835573-2FEE-41FC-A9D8-69E6A7D0C281}" type="datetimeFigureOut">
              <a:rPr lang="en-GB" smtClean="0"/>
              <a:t>05/10/2020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1136570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9"/>
            <a:ext cx="7772400" cy="1135063"/>
          </a:xfrm>
        </p:spPr>
        <p:txBody>
          <a:bodyPr anchor="t"/>
          <a:lstStyle>
            <a:lvl1pPr algn="l">
              <a:defRPr sz="3100" b="1" cap="all"/>
            </a:lvl1pPr>
          </a:lstStyle>
          <a:p>
            <a:r>
              <a:rPr lang="en-US"/>
              <a:t>Click to edit Master title style</a:t>
            </a:r>
            <a:endParaRPr lang="en-GB"/>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1600">
                <a:solidFill>
                  <a:schemeClr val="tx1">
                    <a:tint val="75000"/>
                  </a:schemeClr>
                </a:solidFill>
              </a:defRPr>
            </a:lvl1pPr>
            <a:lvl2pPr marL="356616" indent="0">
              <a:buNone/>
              <a:defRPr sz="1400">
                <a:solidFill>
                  <a:schemeClr val="tx1">
                    <a:tint val="75000"/>
                  </a:schemeClr>
                </a:solidFill>
              </a:defRPr>
            </a:lvl2pPr>
            <a:lvl3pPr marL="713232" indent="0">
              <a:buNone/>
              <a:defRPr sz="1200">
                <a:solidFill>
                  <a:schemeClr val="tx1">
                    <a:tint val="75000"/>
                  </a:schemeClr>
                </a:solidFill>
              </a:defRPr>
            </a:lvl3pPr>
            <a:lvl4pPr marL="1069848" indent="0">
              <a:buNone/>
              <a:defRPr sz="1100">
                <a:solidFill>
                  <a:schemeClr val="tx1">
                    <a:tint val="75000"/>
                  </a:schemeClr>
                </a:solidFill>
              </a:defRPr>
            </a:lvl4pPr>
            <a:lvl5pPr marL="1426464" indent="0">
              <a:buNone/>
              <a:defRPr sz="1100">
                <a:solidFill>
                  <a:schemeClr val="tx1">
                    <a:tint val="75000"/>
                  </a:schemeClr>
                </a:solidFill>
              </a:defRPr>
            </a:lvl5pPr>
            <a:lvl6pPr marL="1783080" indent="0">
              <a:buNone/>
              <a:defRPr sz="1100">
                <a:solidFill>
                  <a:schemeClr val="tx1">
                    <a:tint val="75000"/>
                  </a:schemeClr>
                </a:solidFill>
              </a:defRPr>
            </a:lvl6pPr>
            <a:lvl7pPr marL="2139696" indent="0">
              <a:buNone/>
              <a:defRPr sz="1100">
                <a:solidFill>
                  <a:schemeClr val="tx1">
                    <a:tint val="75000"/>
                  </a:schemeClr>
                </a:solidFill>
              </a:defRPr>
            </a:lvl7pPr>
            <a:lvl8pPr marL="2496312" indent="0">
              <a:buNone/>
              <a:defRPr sz="1100">
                <a:solidFill>
                  <a:schemeClr val="tx1">
                    <a:tint val="75000"/>
                  </a:schemeClr>
                </a:solidFill>
              </a:defRPr>
            </a:lvl8pPr>
            <a:lvl9pPr marL="2852928" indent="0">
              <a:buNone/>
              <a:defRPr sz="11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835573-2FEE-41FC-A9D8-69E6A7D0C281}" type="datetimeFigureOut">
              <a:rPr lang="en-GB" smtClean="0"/>
              <a:t>05/10/2020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1223251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333503"/>
            <a:ext cx="4038600" cy="3771636"/>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333503"/>
            <a:ext cx="4038600" cy="3771636"/>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6835573-2FEE-41FC-A9D8-69E6A7D0C281}" type="datetimeFigureOut">
              <a:rPr lang="en-GB" smtClean="0"/>
              <a:t>05/10/2020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2815355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279261"/>
            <a:ext cx="4040188" cy="533135"/>
          </a:xfrm>
        </p:spPr>
        <p:txBody>
          <a:bodyPr anchor="b"/>
          <a:lstStyle>
            <a:lvl1pPr marL="0" indent="0">
              <a:buNone/>
              <a:defRPr sz="1900" b="1"/>
            </a:lvl1pPr>
            <a:lvl2pPr marL="356616" indent="0">
              <a:buNone/>
              <a:defRPr sz="1600" b="1"/>
            </a:lvl2pPr>
            <a:lvl3pPr marL="713232" indent="0">
              <a:buNone/>
              <a:defRPr sz="1400" b="1"/>
            </a:lvl3pPr>
            <a:lvl4pPr marL="1069848" indent="0">
              <a:buNone/>
              <a:defRPr sz="1200" b="1"/>
            </a:lvl4pPr>
            <a:lvl5pPr marL="1426464" indent="0">
              <a:buNone/>
              <a:defRPr sz="1200" b="1"/>
            </a:lvl5pPr>
            <a:lvl6pPr marL="1783080" indent="0">
              <a:buNone/>
              <a:defRPr sz="1200" b="1"/>
            </a:lvl6pPr>
            <a:lvl7pPr marL="2139696" indent="0">
              <a:buNone/>
              <a:defRPr sz="1200" b="1"/>
            </a:lvl7pPr>
            <a:lvl8pPr marL="2496312" indent="0">
              <a:buNone/>
              <a:defRPr sz="1200" b="1"/>
            </a:lvl8pPr>
            <a:lvl9pPr marL="2852928" indent="0">
              <a:buNone/>
              <a:defRPr sz="1200" b="1"/>
            </a:lvl9pPr>
          </a:lstStyle>
          <a:p>
            <a:pPr lvl="0"/>
            <a:r>
              <a:rPr lang="en-US"/>
              <a:t>Edit Master text styles</a:t>
            </a:r>
          </a:p>
        </p:txBody>
      </p:sp>
      <p:sp>
        <p:nvSpPr>
          <p:cNvPr id="4" name="Content Placeholder 3"/>
          <p:cNvSpPr>
            <a:spLocks noGrp="1"/>
          </p:cNvSpPr>
          <p:nvPr>
            <p:ph sz="half" idx="2"/>
          </p:nvPr>
        </p:nvSpPr>
        <p:spPr>
          <a:xfrm>
            <a:off x="457200" y="1812396"/>
            <a:ext cx="4040188" cy="3292740"/>
          </a:xfrm>
        </p:spPr>
        <p:txBody>
          <a:bodyPr/>
          <a:lstStyle>
            <a:lvl1pPr>
              <a:defRPr sz="19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279261"/>
            <a:ext cx="4041775" cy="533135"/>
          </a:xfrm>
        </p:spPr>
        <p:txBody>
          <a:bodyPr anchor="b"/>
          <a:lstStyle>
            <a:lvl1pPr marL="0" indent="0">
              <a:buNone/>
              <a:defRPr sz="1900" b="1"/>
            </a:lvl1pPr>
            <a:lvl2pPr marL="356616" indent="0">
              <a:buNone/>
              <a:defRPr sz="1600" b="1"/>
            </a:lvl2pPr>
            <a:lvl3pPr marL="713232" indent="0">
              <a:buNone/>
              <a:defRPr sz="1400" b="1"/>
            </a:lvl3pPr>
            <a:lvl4pPr marL="1069848" indent="0">
              <a:buNone/>
              <a:defRPr sz="1200" b="1"/>
            </a:lvl4pPr>
            <a:lvl5pPr marL="1426464" indent="0">
              <a:buNone/>
              <a:defRPr sz="1200" b="1"/>
            </a:lvl5pPr>
            <a:lvl6pPr marL="1783080" indent="0">
              <a:buNone/>
              <a:defRPr sz="1200" b="1"/>
            </a:lvl6pPr>
            <a:lvl7pPr marL="2139696" indent="0">
              <a:buNone/>
              <a:defRPr sz="1200" b="1"/>
            </a:lvl7pPr>
            <a:lvl8pPr marL="2496312" indent="0">
              <a:buNone/>
              <a:defRPr sz="1200" b="1"/>
            </a:lvl8pPr>
            <a:lvl9pPr marL="2852928" indent="0">
              <a:buNone/>
              <a:defRPr sz="1200" b="1"/>
            </a:lvl9pPr>
          </a:lstStyle>
          <a:p>
            <a:pPr lvl="0"/>
            <a:r>
              <a:rPr lang="en-US"/>
              <a:t>Edit Master text styles</a:t>
            </a:r>
          </a:p>
        </p:txBody>
      </p:sp>
      <p:sp>
        <p:nvSpPr>
          <p:cNvPr id="6" name="Content Placeholder 5"/>
          <p:cNvSpPr>
            <a:spLocks noGrp="1"/>
          </p:cNvSpPr>
          <p:nvPr>
            <p:ph sz="quarter" idx="4"/>
          </p:nvPr>
        </p:nvSpPr>
        <p:spPr>
          <a:xfrm>
            <a:off x="4645027" y="1812396"/>
            <a:ext cx="4041775" cy="3292740"/>
          </a:xfrm>
        </p:spPr>
        <p:txBody>
          <a:bodyPr/>
          <a:lstStyle>
            <a:lvl1pPr>
              <a:defRPr sz="19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6835573-2FEE-41FC-A9D8-69E6A7D0C281}" type="datetimeFigureOut">
              <a:rPr lang="en-GB" smtClean="0"/>
              <a:t>05/10/2020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4199116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6835573-2FEE-41FC-A9D8-69E6A7D0C281}" type="datetimeFigureOut">
              <a:rPr lang="en-GB" smtClean="0"/>
              <a:t>05/10/2020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3421074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835573-2FEE-41FC-A9D8-69E6A7D0C281}" type="datetimeFigureOut">
              <a:rPr lang="en-GB" smtClean="0"/>
              <a:t>05/10/2020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1116678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2"/>
            <a:ext cx="3008313" cy="968375"/>
          </a:xfrm>
        </p:spPr>
        <p:txBody>
          <a:bodyPr anchor="b"/>
          <a:lstStyle>
            <a:lvl1pPr algn="l">
              <a:defRPr sz="1600" b="1"/>
            </a:lvl1pPr>
          </a:lstStyle>
          <a:p>
            <a:r>
              <a:rPr lang="en-US"/>
              <a:t>Click to edit Master title style</a:t>
            </a:r>
            <a:endParaRPr lang="en-GB"/>
          </a:p>
        </p:txBody>
      </p:sp>
      <p:sp>
        <p:nvSpPr>
          <p:cNvPr id="3" name="Content Placeholder 2"/>
          <p:cNvSpPr>
            <a:spLocks noGrp="1"/>
          </p:cNvSpPr>
          <p:nvPr>
            <p:ph idx="1"/>
          </p:nvPr>
        </p:nvSpPr>
        <p:spPr>
          <a:xfrm>
            <a:off x="3575050" y="227545"/>
            <a:ext cx="5111750" cy="4877594"/>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195920"/>
            <a:ext cx="3008313" cy="3909219"/>
          </a:xfrm>
        </p:spPr>
        <p:txBody>
          <a:bodyPr/>
          <a:lstStyle>
            <a:lvl1pPr marL="0" indent="0">
              <a:buNone/>
              <a:defRPr sz="1100"/>
            </a:lvl1pPr>
            <a:lvl2pPr marL="356616" indent="0">
              <a:buNone/>
              <a:defRPr sz="900"/>
            </a:lvl2pPr>
            <a:lvl3pPr marL="713232" indent="0">
              <a:buNone/>
              <a:defRPr sz="800"/>
            </a:lvl3pPr>
            <a:lvl4pPr marL="1069848" indent="0">
              <a:buNone/>
              <a:defRPr sz="700"/>
            </a:lvl4pPr>
            <a:lvl5pPr marL="1426464" indent="0">
              <a:buNone/>
              <a:defRPr sz="700"/>
            </a:lvl5pPr>
            <a:lvl6pPr marL="1783080" indent="0">
              <a:buNone/>
              <a:defRPr sz="700"/>
            </a:lvl6pPr>
            <a:lvl7pPr marL="2139696" indent="0">
              <a:buNone/>
              <a:defRPr sz="700"/>
            </a:lvl7pPr>
            <a:lvl8pPr marL="2496312" indent="0">
              <a:buNone/>
              <a:defRPr sz="700"/>
            </a:lvl8pPr>
            <a:lvl9pPr marL="2852928" indent="0">
              <a:buNone/>
              <a:defRPr sz="700"/>
            </a:lvl9pPr>
          </a:lstStyle>
          <a:p>
            <a:pPr lvl="0"/>
            <a:r>
              <a:rPr lang="en-US"/>
              <a:t>Edit Master text styles</a:t>
            </a:r>
          </a:p>
        </p:txBody>
      </p:sp>
      <p:sp>
        <p:nvSpPr>
          <p:cNvPr id="5" name="Date Placeholder 4"/>
          <p:cNvSpPr>
            <a:spLocks noGrp="1"/>
          </p:cNvSpPr>
          <p:nvPr>
            <p:ph type="dt" sz="half" idx="10"/>
          </p:nvPr>
        </p:nvSpPr>
        <p:spPr/>
        <p:txBody>
          <a:bodyPr/>
          <a:lstStyle/>
          <a:p>
            <a:fld id="{16835573-2FEE-41FC-A9D8-69E6A7D0C281}" type="datetimeFigureOut">
              <a:rPr lang="en-GB" smtClean="0"/>
              <a:t>05/10/2020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2553694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600" b="1"/>
            </a:lvl1pPr>
          </a:lstStyle>
          <a:p>
            <a:r>
              <a:rPr lang="en-US"/>
              <a:t>Click to edit Master title style</a:t>
            </a:r>
            <a:endParaRPr lang="en-GB"/>
          </a:p>
        </p:txBody>
      </p:sp>
      <p:sp>
        <p:nvSpPr>
          <p:cNvPr id="3" name="Picture Placeholder 2"/>
          <p:cNvSpPr>
            <a:spLocks noGrp="1"/>
          </p:cNvSpPr>
          <p:nvPr>
            <p:ph type="pic" idx="1"/>
          </p:nvPr>
        </p:nvSpPr>
        <p:spPr>
          <a:xfrm>
            <a:off x="1792288" y="510646"/>
            <a:ext cx="5486400" cy="3429000"/>
          </a:xfrm>
        </p:spPr>
        <p:txBody>
          <a:bodyPr/>
          <a:lstStyle>
            <a:lvl1pPr marL="0" indent="0">
              <a:buNone/>
              <a:defRPr sz="2500"/>
            </a:lvl1pPr>
            <a:lvl2pPr marL="356616" indent="0">
              <a:buNone/>
              <a:defRPr sz="2200"/>
            </a:lvl2pPr>
            <a:lvl3pPr marL="713232" indent="0">
              <a:buNone/>
              <a:defRPr sz="1900"/>
            </a:lvl3pPr>
            <a:lvl4pPr marL="1069848" indent="0">
              <a:buNone/>
              <a:defRPr sz="1600"/>
            </a:lvl4pPr>
            <a:lvl5pPr marL="1426464" indent="0">
              <a:buNone/>
              <a:defRPr sz="1600"/>
            </a:lvl5pPr>
            <a:lvl6pPr marL="1783080" indent="0">
              <a:buNone/>
              <a:defRPr sz="1600"/>
            </a:lvl6pPr>
            <a:lvl7pPr marL="2139696" indent="0">
              <a:buNone/>
              <a:defRPr sz="1600"/>
            </a:lvl7pPr>
            <a:lvl8pPr marL="2496312" indent="0">
              <a:buNone/>
              <a:defRPr sz="1600"/>
            </a:lvl8pPr>
            <a:lvl9pPr marL="2852928" indent="0">
              <a:buNone/>
              <a:defRPr sz="1600"/>
            </a:lvl9pPr>
          </a:lstStyle>
          <a:p>
            <a:r>
              <a:rPr lang="en-US"/>
              <a:t>Click icon to add picture</a:t>
            </a:r>
            <a:endParaRPr lang="en-GB"/>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100"/>
            </a:lvl1pPr>
            <a:lvl2pPr marL="356616" indent="0">
              <a:buNone/>
              <a:defRPr sz="900"/>
            </a:lvl2pPr>
            <a:lvl3pPr marL="713232" indent="0">
              <a:buNone/>
              <a:defRPr sz="800"/>
            </a:lvl3pPr>
            <a:lvl4pPr marL="1069848" indent="0">
              <a:buNone/>
              <a:defRPr sz="700"/>
            </a:lvl4pPr>
            <a:lvl5pPr marL="1426464" indent="0">
              <a:buNone/>
              <a:defRPr sz="700"/>
            </a:lvl5pPr>
            <a:lvl6pPr marL="1783080" indent="0">
              <a:buNone/>
              <a:defRPr sz="700"/>
            </a:lvl6pPr>
            <a:lvl7pPr marL="2139696" indent="0">
              <a:buNone/>
              <a:defRPr sz="700"/>
            </a:lvl7pPr>
            <a:lvl8pPr marL="2496312" indent="0">
              <a:buNone/>
              <a:defRPr sz="700"/>
            </a:lvl8pPr>
            <a:lvl9pPr marL="2852928" indent="0">
              <a:buNone/>
              <a:defRPr sz="700"/>
            </a:lvl9pPr>
          </a:lstStyle>
          <a:p>
            <a:pPr lvl="0"/>
            <a:r>
              <a:rPr lang="en-US"/>
              <a:t>Edit Master text styles</a:t>
            </a:r>
          </a:p>
        </p:txBody>
      </p:sp>
      <p:sp>
        <p:nvSpPr>
          <p:cNvPr id="5" name="Date Placeholder 4"/>
          <p:cNvSpPr>
            <a:spLocks noGrp="1"/>
          </p:cNvSpPr>
          <p:nvPr>
            <p:ph type="dt" sz="half" idx="10"/>
          </p:nvPr>
        </p:nvSpPr>
        <p:spPr/>
        <p:txBody>
          <a:bodyPr/>
          <a:lstStyle/>
          <a:p>
            <a:fld id="{16835573-2FEE-41FC-A9D8-69E6A7D0C281}" type="datetimeFigureOut">
              <a:rPr lang="en-GB" smtClean="0"/>
              <a:t>05/10/2020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3470000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71323" tIns="35662" rIns="71323" bIns="35662"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333503"/>
            <a:ext cx="8229600" cy="3771636"/>
          </a:xfrm>
          <a:prstGeom prst="rect">
            <a:avLst/>
          </a:prstGeom>
        </p:spPr>
        <p:txBody>
          <a:bodyPr vert="horz" lIns="71323" tIns="35662" rIns="71323" bIns="35662"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5296961"/>
            <a:ext cx="2133600" cy="304271"/>
          </a:xfrm>
          <a:prstGeom prst="rect">
            <a:avLst/>
          </a:prstGeom>
        </p:spPr>
        <p:txBody>
          <a:bodyPr vert="horz" lIns="71323" tIns="35662" rIns="71323" bIns="35662" rtlCol="0" anchor="ctr"/>
          <a:lstStyle>
            <a:lvl1pPr algn="l">
              <a:defRPr sz="900">
                <a:solidFill>
                  <a:schemeClr val="tx1">
                    <a:tint val="75000"/>
                  </a:schemeClr>
                </a:solidFill>
              </a:defRPr>
            </a:lvl1pPr>
          </a:lstStyle>
          <a:p>
            <a:fld id="{16835573-2FEE-41FC-A9D8-69E6A7D0C281}" type="datetimeFigureOut">
              <a:rPr lang="en-GB" smtClean="0"/>
              <a:t>05/10/2020</a:t>
            </a:fld>
            <a:endParaRPr lang="en-GB"/>
          </a:p>
        </p:txBody>
      </p:sp>
      <p:sp>
        <p:nvSpPr>
          <p:cNvPr id="5" name="Footer Placeholder 4"/>
          <p:cNvSpPr>
            <a:spLocks noGrp="1"/>
          </p:cNvSpPr>
          <p:nvPr>
            <p:ph type="ftr" sz="quarter" idx="3"/>
          </p:nvPr>
        </p:nvSpPr>
        <p:spPr>
          <a:xfrm>
            <a:off x="3124200" y="5296961"/>
            <a:ext cx="2895600" cy="304271"/>
          </a:xfrm>
          <a:prstGeom prst="rect">
            <a:avLst/>
          </a:prstGeom>
        </p:spPr>
        <p:txBody>
          <a:bodyPr vert="horz" lIns="71323" tIns="35662" rIns="71323" bIns="35662"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5296961"/>
            <a:ext cx="2133600" cy="304271"/>
          </a:xfrm>
          <a:prstGeom prst="rect">
            <a:avLst/>
          </a:prstGeom>
        </p:spPr>
        <p:txBody>
          <a:bodyPr vert="horz" lIns="71323" tIns="35662" rIns="71323" bIns="35662" rtlCol="0" anchor="ctr"/>
          <a:lstStyle>
            <a:lvl1pPr algn="r">
              <a:defRPr sz="900">
                <a:solidFill>
                  <a:schemeClr val="tx1">
                    <a:tint val="75000"/>
                  </a:schemeClr>
                </a:solidFill>
              </a:defRPr>
            </a:lvl1pPr>
          </a:lstStyle>
          <a:p>
            <a:fld id="{5E823101-2CF2-4830-9078-CC565604177F}" type="slidenum">
              <a:rPr lang="en-GB" smtClean="0"/>
              <a:t>‹#›</a:t>
            </a:fld>
            <a:endParaRPr lang="en-GB"/>
          </a:p>
        </p:txBody>
      </p:sp>
    </p:spTree>
    <p:extLst>
      <p:ext uri="{BB962C8B-B14F-4D97-AF65-F5344CB8AC3E}">
        <p14:creationId xmlns:p14="http://schemas.microsoft.com/office/powerpoint/2010/main" val="3823892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713232" rtl="0" eaLnBrk="1" latinLnBrk="0" hangingPunct="1">
        <a:spcBef>
          <a:spcPct val="0"/>
        </a:spcBef>
        <a:buNone/>
        <a:defRPr sz="3400" kern="1200">
          <a:solidFill>
            <a:schemeClr val="tx1"/>
          </a:solidFill>
          <a:latin typeface="+mj-lt"/>
          <a:ea typeface="+mj-ea"/>
          <a:cs typeface="+mj-cs"/>
        </a:defRPr>
      </a:lvl1pPr>
    </p:titleStyle>
    <p:bodyStyle>
      <a:lvl1pPr marL="267462" indent="-267462" algn="l" defTabSz="713232"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1pPr>
      <a:lvl2pPr marL="579501" indent="-222885" algn="l" defTabSz="713232"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2pPr>
      <a:lvl3pPr marL="891540" indent="-178308" algn="l" defTabSz="713232"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3pPr>
      <a:lvl4pPr marL="1248156" indent="-178308" algn="l" defTabSz="713232"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1604772" indent="-178308" algn="l" defTabSz="713232"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1961388" indent="-178308" algn="l" defTabSz="713232"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318004" indent="-178308" algn="l" defTabSz="713232"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2674620" indent="-178308" algn="l" defTabSz="713232"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031236" indent="-178308" algn="l" defTabSz="713232"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713232" rtl="0" eaLnBrk="1" latinLnBrk="0" hangingPunct="1">
        <a:defRPr sz="1400" kern="1200">
          <a:solidFill>
            <a:schemeClr val="tx1"/>
          </a:solidFill>
          <a:latin typeface="+mn-lt"/>
          <a:ea typeface="+mn-ea"/>
          <a:cs typeface="+mn-cs"/>
        </a:defRPr>
      </a:lvl1pPr>
      <a:lvl2pPr marL="356616" algn="l" defTabSz="713232" rtl="0" eaLnBrk="1" latinLnBrk="0" hangingPunct="1">
        <a:defRPr sz="1400" kern="1200">
          <a:solidFill>
            <a:schemeClr val="tx1"/>
          </a:solidFill>
          <a:latin typeface="+mn-lt"/>
          <a:ea typeface="+mn-ea"/>
          <a:cs typeface="+mn-cs"/>
        </a:defRPr>
      </a:lvl2pPr>
      <a:lvl3pPr marL="713232" algn="l" defTabSz="713232" rtl="0" eaLnBrk="1" latinLnBrk="0" hangingPunct="1">
        <a:defRPr sz="1400" kern="1200">
          <a:solidFill>
            <a:schemeClr val="tx1"/>
          </a:solidFill>
          <a:latin typeface="+mn-lt"/>
          <a:ea typeface="+mn-ea"/>
          <a:cs typeface="+mn-cs"/>
        </a:defRPr>
      </a:lvl3pPr>
      <a:lvl4pPr marL="1069848" algn="l" defTabSz="713232" rtl="0" eaLnBrk="1" latinLnBrk="0" hangingPunct="1">
        <a:defRPr sz="1400" kern="1200">
          <a:solidFill>
            <a:schemeClr val="tx1"/>
          </a:solidFill>
          <a:latin typeface="+mn-lt"/>
          <a:ea typeface="+mn-ea"/>
          <a:cs typeface="+mn-cs"/>
        </a:defRPr>
      </a:lvl4pPr>
      <a:lvl5pPr marL="1426464" algn="l" defTabSz="713232" rtl="0" eaLnBrk="1" latinLnBrk="0" hangingPunct="1">
        <a:defRPr sz="1400" kern="1200">
          <a:solidFill>
            <a:schemeClr val="tx1"/>
          </a:solidFill>
          <a:latin typeface="+mn-lt"/>
          <a:ea typeface="+mn-ea"/>
          <a:cs typeface="+mn-cs"/>
        </a:defRPr>
      </a:lvl5pPr>
      <a:lvl6pPr marL="1783080" algn="l" defTabSz="713232" rtl="0" eaLnBrk="1" latinLnBrk="0" hangingPunct="1">
        <a:defRPr sz="1400" kern="1200">
          <a:solidFill>
            <a:schemeClr val="tx1"/>
          </a:solidFill>
          <a:latin typeface="+mn-lt"/>
          <a:ea typeface="+mn-ea"/>
          <a:cs typeface="+mn-cs"/>
        </a:defRPr>
      </a:lvl6pPr>
      <a:lvl7pPr marL="2139696" algn="l" defTabSz="713232" rtl="0" eaLnBrk="1" latinLnBrk="0" hangingPunct="1">
        <a:defRPr sz="1400" kern="1200">
          <a:solidFill>
            <a:schemeClr val="tx1"/>
          </a:solidFill>
          <a:latin typeface="+mn-lt"/>
          <a:ea typeface="+mn-ea"/>
          <a:cs typeface="+mn-cs"/>
        </a:defRPr>
      </a:lvl7pPr>
      <a:lvl8pPr marL="2496312" algn="l" defTabSz="713232" rtl="0" eaLnBrk="1" latinLnBrk="0" hangingPunct="1">
        <a:defRPr sz="1400" kern="1200">
          <a:solidFill>
            <a:schemeClr val="tx1"/>
          </a:solidFill>
          <a:latin typeface="+mn-lt"/>
          <a:ea typeface="+mn-ea"/>
          <a:cs typeface="+mn-cs"/>
        </a:defRPr>
      </a:lvl8pPr>
      <a:lvl9pPr marL="2852928" algn="l" defTabSz="713232"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mailto:SHDF.demonstrator@ricardo.com"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SHDF.demonstrator@ricardo.com"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4"/>
          <p:cNvSpPr>
            <a:spLocks noGrp="1"/>
          </p:cNvSpPr>
          <p:nvPr>
            <p:ph type="ftr" sz="quarter" idx="11"/>
          </p:nvPr>
        </p:nvSpPr>
        <p:spPr>
          <a:xfrm>
            <a:off x="0" y="4765332"/>
            <a:ext cx="9144000" cy="949668"/>
          </a:xfrm>
          <a:prstGeom prst="rect">
            <a:avLst/>
          </a:prstGeom>
          <a:gradFill>
            <a:gsLst>
              <a:gs pos="100000">
                <a:srgbClr val="0E73AC"/>
              </a:gs>
              <a:gs pos="0">
                <a:srgbClr val="004A7F"/>
              </a:gs>
              <a:gs pos="100000">
                <a:srgbClr val="1C9CD9"/>
              </a:gs>
            </a:gsLst>
            <a:lin ang="2700000" scaled="0"/>
          </a:gradFill>
        </p:spPr>
        <p:txBody>
          <a:bodyPr/>
          <a:lstStyle/>
          <a:p>
            <a:endParaRPr lang="en-GB">
              <a:solidFill>
                <a:srgbClr val="004A7F"/>
              </a:solidFill>
            </a:endParaRPr>
          </a:p>
        </p:txBody>
      </p:sp>
      <p:pic>
        <p:nvPicPr>
          <p:cNvPr id="11" name="Picture 10" descr="Department for Business, Energy and Industrial Strategy crest" title="Department for Business, Energy and Industrial Strategy"/>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9910" y="4883887"/>
            <a:ext cx="1196930" cy="635708"/>
          </a:xfrm>
          <a:prstGeom prst="rect">
            <a:avLst/>
          </a:prstGeom>
        </p:spPr>
      </p:pic>
      <p:sp>
        <p:nvSpPr>
          <p:cNvPr id="7" name="Title 1">
            <a:extLst>
              <a:ext uri="{FF2B5EF4-FFF2-40B4-BE49-F238E27FC236}">
                <a16:creationId xmlns:a16="http://schemas.microsoft.com/office/drawing/2014/main" id="{676734E1-5D2F-4596-87F7-6EDDCF993130}"/>
              </a:ext>
            </a:extLst>
          </p:cNvPr>
          <p:cNvSpPr>
            <a:spLocks noGrp="1"/>
          </p:cNvSpPr>
          <p:nvPr>
            <p:ph type="ctrTitle"/>
          </p:nvPr>
        </p:nvSpPr>
        <p:spPr>
          <a:xfrm>
            <a:off x="251520" y="1141918"/>
            <a:ext cx="8729330" cy="1046963"/>
          </a:xfrm>
          <a:prstGeom prst="rect">
            <a:avLst/>
          </a:prstGeom>
        </p:spPr>
        <p:txBody>
          <a:bodyPr anchor="t">
            <a:noAutofit/>
          </a:bodyPr>
          <a:lstStyle>
            <a:lvl1pPr algn="l">
              <a:defRPr sz="5000"/>
            </a:lvl1pPr>
          </a:lstStyle>
          <a:p>
            <a:r>
              <a:rPr lang="en-US" sz="4000">
                <a:latin typeface="Arial" panose="020B0604020202020204" pitchFamily="34" charset="0"/>
                <a:cs typeface="Arial" panose="020B0604020202020204" pitchFamily="34" charset="0"/>
              </a:rPr>
              <a:t>BEIS </a:t>
            </a:r>
            <a:r>
              <a:rPr lang="en-GB" sz="4000">
                <a:latin typeface="Arial" panose="020B0604020202020204" pitchFamily="34" charset="0"/>
                <a:cs typeface="Arial" panose="020B0604020202020204" pitchFamily="34" charset="0"/>
              </a:rPr>
              <a:t>Social Housing Decarbonisation Fund Demonstrator</a:t>
            </a:r>
          </a:p>
        </p:txBody>
      </p:sp>
      <p:cxnSp>
        <p:nvCxnSpPr>
          <p:cNvPr id="8" name="Straight Connector 7">
            <a:extLst>
              <a:ext uri="{FF2B5EF4-FFF2-40B4-BE49-F238E27FC236}">
                <a16:creationId xmlns:a16="http://schemas.microsoft.com/office/drawing/2014/main" id="{0D9D4F3D-0A19-439E-8C32-FDE4C6C3ADF1}"/>
              </a:ext>
            </a:extLst>
          </p:cNvPr>
          <p:cNvCxnSpPr/>
          <p:nvPr/>
        </p:nvCxnSpPr>
        <p:spPr>
          <a:xfrm>
            <a:off x="251520" y="1057300"/>
            <a:ext cx="7020780" cy="0"/>
          </a:xfrm>
          <a:prstGeom prst="line">
            <a:avLst/>
          </a:prstGeom>
          <a:ln w="57150">
            <a:solidFill>
              <a:srgbClr val="55565A"/>
            </a:solidFill>
          </a:ln>
        </p:spPr>
        <p:style>
          <a:lnRef idx="1">
            <a:schemeClr val="accent1"/>
          </a:lnRef>
          <a:fillRef idx="0">
            <a:schemeClr val="accent1"/>
          </a:fillRef>
          <a:effectRef idx="0">
            <a:schemeClr val="accent1"/>
          </a:effectRef>
          <a:fontRef idx="minor">
            <a:schemeClr val="tx1"/>
          </a:fontRef>
        </p:style>
      </p:cxnSp>
      <p:sp>
        <p:nvSpPr>
          <p:cNvPr id="9" name="Subtitle 2">
            <a:extLst>
              <a:ext uri="{FF2B5EF4-FFF2-40B4-BE49-F238E27FC236}">
                <a16:creationId xmlns:a16="http://schemas.microsoft.com/office/drawing/2014/main" id="{60DF7A89-062E-467E-8F7A-EDFE549BA571}"/>
              </a:ext>
            </a:extLst>
          </p:cNvPr>
          <p:cNvSpPr>
            <a:spLocks noGrp="1"/>
          </p:cNvSpPr>
          <p:nvPr>
            <p:ph type="subTitle" idx="1"/>
          </p:nvPr>
        </p:nvSpPr>
        <p:spPr>
          <a:xfrm>
            <a:off x="251520" y="2643356"/>
            <a:ext cx="7309262" cy="1087395"/>
          </a:xfrm>
          <a:prstGeom prst="rect">
            <a:avLst/>
          </a:prstGeom>
        </p:spPr>
        <p:txBody>
          <a:bodyPr anchor="t">
            <a:noAutofit/>
          </a:bodyPr>
          <a:lstStyle>
            <a:lvl1pPr marL="0" indent="0" algn="l">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sz="2800" b="1">
                <a:solidFill>
                  <a:schemeClr val="tx1"/>
                </a:solidFill>
                <a:latin typeface="Arial"/>
                <a:cs typeface="Arial"/>
              </a:rPr>
              <a:t>Supplier webinar briefing</a:t>
            </a:r>
            <a:endParaRPr lang="en-GB" sz="2800" b="1">
              <a:solidFill>
                <a:schemeClr val="tx1"/>
              </a:solidFill>
              <a:latin typeface="Arial" panose="020B0604020202020204" pitchFamily="34" charset="0"/>
              <a:cs typeface="Arial" panose="020B0604020202020204" pitchFamily="34" charset="0"/>
            </a:endParaRPr>
          </a:p>
          <a:p>
            <a:r>
              <a:rPr lang="en-US" sz="1600">
                <a:solidFill>
                  <a:schemeClr val="tx1"/>
                </a:solidFill>
                <a:latin typeface="Arial" panose="020B0604020202020204" pitchFamily="34" charset="0"/>
                <a:cs typeface="Arial" panose="020B0604020202020204" pitchFamily="34" charset="0"/>
              </a:rPr>
              <a:t>28 September 2020</a:t>
            </a:r>
            <a:endParaRPr lang="en-GB" sz="160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686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6BF587F0-2729-4032-A635-0265CE38764F}"/>
              </a:ext>
            </a:extLst>
          </p:cNvPr>
          <p:cNvSpPr>
            <a:spLocks noGrp="1"/>
          </p:cNvSpPr>
          <p:nvPr>
            <p:ph type="ftr" sz="quarter" idx="11"/>
          </p:nvPr>
        </p:nvSpPr>
        <p:spPr>
          <a:xfrm>
            <a:off x="0" y="4765332"/>
            <a:ext cx="9144000" cy="949668"/>
          </a:xfrm>
          <a:prstGeom prst="rect">
            <a:avLst/>
          </a:prstGeom>
          <a:gradFill>
            <a:gsLst>
              <a:gs pos="100000">
                <a:srgbClr val="0E73AC"/>
              </a:gs>
              <a:gs pos="0">
                <a:srgbClr val="004A7F"/>
              </a:gs>
              <a:gs pos="100000">
                <a:srgbClr val="1C9CD9"/>
              </a:gs>
            </a:gsLst>
            <a:lin ang="2700000" scaled="0"/>
          </a:gradFill>
        </p:spPr>
        <p:txBody>
          <a:bodyPr/>
          <a:lstStyle/>
          <a:p>
            <a:endParaRPr lang="en-GB">
              <a:solidFill>
                <a:srgbClr val="004A7F"/>
              </a:solidFill>
            </a:endParaRPr>
          </a:p>
        </p:txBody>
      </p:sp>
      <p:pic>
        <p:nvPicPr>
          <p:cNvPr id="5" name="Picture 4" descr="Department for Business, Energy and Industrial Strategy crest" title="Department for Business, Energy and Industrial Strategy">
            <a:extLst>
              <a:ext uri="{FF2B5EF4-FFF2-40B4-BE49-F238E27FC236}">
                <a16:creationId xmlns:a16="http://schemas.microsoft.com/office/drawing/2014/main" id="{B9CF603A-3935-4BD5-BA35-FB90317343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9910" y="4883887"/>
            <a:ext cx="1196930" cy="635708"/>
          </a:xfrm>
          <a:prstGeom prst="rect">
            <a:avLst/>
          </a:prstGeom>
        </p:spPr>
      </p:pic>
      <p:sp>
        <p:nvSpPr>
          <p:cNvPr id="10" name="Rectangle: Rounded Corners 9">
            <a:extLst>
              <a:ext uri="{FF2B5EF4-FFF2-40B4-BE49-F238E27FC236}">
                <a16:creationId xmlns:a16="http://schemas.microsoft.com/office/drawing/2014/main" id="{7A96B9D9-FAF5-4BDB-8087-89DA7C03C531}"/>
              </a:ext>
            </a:extLst>
          </p:cNvPr>
          <p:cNvSpPr/>
          <p:nvPr/>
        </p:nvSpPr>
        <p:spPr>
          <a:xfrm>
            <a:off x="226386" y="715093"/>
            <a:ext cx="8773393" cy="1522879"/>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800" b="1">
                <a:latin typeface="Arial" panose="020B0604020202020204" pitchFamily="34" charset="0"/>
                <a:cs typeface="Arial" panose="020B0604020202020204" pitchFamily="34" charset="0"/>
              </a:rPr>
              <a:t>Social Housing Decarbonisation Fund Demonstrator</a:t>
            </a:r>
          </a:p>
          <a:p>
            <a:pPr algn="ctr"/>
            <a:endParaRPr lang="en-GB" sz="1800" b="1">
              <a:latin typeface="Arial" panose="020B0604020202020204" pitchFamily="34" charset="0"/>
              <a:cs typeface="Arial" panose="020B0604020202020204" pitchFamily="34" charset="0"/>
            </a:endParaRPr>
          </a:p>
          <a:p>
            <a:pPr algn="ctr"/>
            <a:r>
              <a:rPr lang="en-GB" sz="1800" b="1">
                <a:latin typeface="Arial" panose="020B0604020202020204" pitchFamily="34" charset="0"/>
                <a:cs typeface="Arial" panose="020B0604020202020204" pitchFamily="34" charset="0"/>
              </a:rPr>
              <a:t>A £50m grant fund to deliver innovative retrofit projects for social housing </a:t>
            </a:r>
          </a:p>
          <a:p>
            <a:pPr algn="ctr"/>
            <a:r>
              <a:rPr lang="en-GB" sz="1800" b="1">
                <a:latin typeface="Arial" panose="020B0604020202020204" pitchFamily="34" charset="0"/>
                <a:cs typeface="Arial" panose="020B0604020202020204" pitchFamily="34" charset="0"/>
              </a:rPr>
              <a:t>demonstrating a targeted performance level and cost reduction</a:t>
            </a:r>
          </a:p>
        </p:txBody>
      </p:sp>
      <p:sp>
        <p:nvSpPr>
          <p:cNvPr id="12" name="Rectangle 11">
            <a:extLst>
              <a:ext uri="{FF2B5EF4-FFF2-40B4-BE49-F238E27FC236}">
                <a16:creationId xmlns:a16="http://schemas.microsoft.com/office/drawing/2014/main" id="{5E8F8914-3362-4BD7-9238-D0CF9E0E38BA}"/>
              </a:ext>
            </a:extLst>
          </p:cNvPr>
          <p:cNvSpPr/>
          <p:nvPr/>
        </p:nvSpPr>
        <p:spPr>
          <a:xfrm>
            <a:off x="157596" y="2343646"/>
            <a:ext cx="8828808" cy="3139321"/>
          </a:xfrm>
          <a:prstGeom prst="rect">
            <a:avLst/>
          </a:prstGeom>
        </p:spPr>
        <p:txBody>
          <a:bodyPr wrap="square" lIns="91440" tIns="45720" rIns="91440" bIns="45720" anchor="t">
            <a:spAutoFit/>
          </a:bodyPr>
          <a:lstStyle/>
          <a:p>
            <a:r>
              <a:rPr lang="en-GB" sz="1800">
                <a:latin typeface="Arial" panose="020B0604020202020204" pitchFamily="34" charset="0"/>
                <a:cs typeface="Arial" panose="020B0604020202020204" pitchFamily="34" charset="0"/>
              </a:rPr>
              <a:t> The key </a:t>
            </a:r>
            <a:r>
              <a:rPr lang="en-GB" sz="1800" b="1">
                <a:latin typeface="Arial" panose="020B0604020202020204" pitchFamily="34" charset="0"/>
                <a:cs typeface="Arial" panose="020B0604020202020204" pitchFamily="34" charset="0"/>
              </a:rPr>
              <a:t>outputs</a:t>
            </a:r>
            <a:r>
              <a:rPr lang="en-GB" sz="1800">
                <a:latin typeface="Arial" panose="020B0604020202020204" pitchFamily="34" charset="0"/>
                <a:cs typeface="Arial" panose="020B0604020202020204" pitchFamily="34" charset="0"/>
              </a:rPr>
              <a:t> of the fund are:</a:t>
            </a:r>
          </a:p>
          <a:p>
            <a:endParaRPr lang="en-GB" sz="18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800">
                <a:latin typeface="Arial" panose="020B0604020202020204" pitchFamily="34" charset="0"/>
                <a:cs typeface="Arial" panose="020B0604020202020204" pitchFamily="34" charset="0"/>
              </a:rPr>
              <a:t>Retrofit around 2,200 homes in total with measurable improvements in energy performance</a:t>
            </a:r>
          </a:p>
          <a:p>
            <a:pPr marL="285750" indent="-285750">
              <a:buFont typeface="Arial" panose="020B0604020202020204" pitchFamily="34" charset="0"/>
              <a:buChar char="•"/>
            </a:pPr>
            <a:r>
              <a:rPr lang="en-GB" sz="1800">
                <a:latin typeface="Arial" panose="020B0604020202020204" pitchFamily="34" charset="0"/>
                <a:cs typeface="Arial" panose="020B0604020202020204" pitchFamily="34" charset="0"/>
              </a:rPr>
              <a:t>Demonstrate routes to cost reduction through innovation that could be replicable at scale</a:t>
            </a:r>
          </a:p>
          <a:p>
            <a:pPr marL="285750" indent="-285750">
              <a:buFont typeface="Arial" panose="020B0604020202020204" pitchFamily="34" charset="0"/>
              <a:buChar char="•"/>
            </a:pPr>
            <a:r>
              <a:rPr lang="en-GB" sz="1800">
                <a:latin typeface="Arial" panose="020B0604020202020204" pitchFamily="34" charset="0"/>
                <a:cs typeface="Arial" panose="020B0604020202020204" pitchFamily="34" charset="0"/>
              </a:rPr>
              <a:t>Increase green jobs in the retrofit sector as part of the wider Covid-19 economic recovery</a:t>
            </a:r>
          </a:p>
          <a:p>
            <a:endParaRPr lang="en-GB" sz="1800">
              <a:latin typeface="Arial" panose="020B0604020202020204" pitchFamily="34" charset="0"/>
              <a:cs typeface="Arial" panose="020B0604020202020204" pitchFamily="34" charset="0"/>
            </a:endParaRPr>
          </a:p>
          <a:p>
            <a:endParaRPr lang="en-GB" sz="1800">
              <a:latin typeface="Arial" panose="020B0604020202020204" pitchFamily="34" charset="0"/>
              <a:cs typeface="Arial" panose="020B0604020202020204" pitchFamily="34" charset="0"/>
            </a:endParaRPr>
          </a:p>
          <a:p>
            <a:endParaRPr lang="en-GB" sz="180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AC676E04-44CD-4025-A9CD-496A4DC8011E}"/>
              </a:ext>
            </a:extLst>
          </p:cNvPr>
          <p:cNvSpPr/>
          <p:nvPr/>
        </p:nvSpPr>
        <p:spPr>
          <a:xfrm>
            <a:off x="157596" y="147754"/>
            <a:ext cx="8229600" cy="461665"/>
          </a:xfrm>
          <a:prstGeom prst="rect">
            <a:avLst/>
          </a:prstGeom>
        </p:spPr>
        <p:txBody>
          <a:bodyPr wrap="square">
            <a:spAutoFit/>
          </a:bodyPr>
          <a:lstStyle/>
          <a:p>
            <a:r>
              <a:rPr lang="en-GB" sz="2400" b="1">
                <a:latin typeface="+mj-lt"/>
                <a:cs typeface="Arial" panose="020B0604020202020204" pitchFamily="34" charset="0"/>
              </a:rPr>
              <a:t>SHDF Demonstrator – Key outputs</a:t>
            </a:r>
          </a:p>
        </p:txBody>
      </p:sp>
    </p:spTree>
    <p:extLst>
      <p:ext uri="{BB962C8B-B14F-4D97-AF65-F5344CB8AC3E}">
        <p14:creationId xmlns:p14="http://schemas.microsoft.com/office/powerpoint/2010/main" val="2655350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6BF587F0-2729-4032-A635-0265CE38764F}"/>
              </a:ext>
            </a:extLst>
          </p:cNvPr>
          <p:cNvSpPr>
            <a:spLocks noGrp="1"/>
          </p:cNvSpPr>
          <p:nvPr>
            <p:ph type="ftr" sz="quarter" idx="11"/>
          </p:nvPr>
        </p:nvSpPr>
        <p:spPr>
          <a:xfrm>
            <a:off x="0" y="4765332"/>
            <a:ext cx="9144000" cy="949668"/>
          </a:xfrm>
          <a:prstGeom prst="rect">
            <a:avLst/>
          </a:prstGeom>
          <a:gradFill>
            <a:gsLst>
              <a:gs pos="100000">
                <a:srgbClr val="0E73AC"/>
              </a:gs>
              <a:gs pos="0">
                <a:srgbClr val="004A7F"/>
              </a:gs>
              <a:gs pos="100000">
                <a:srgbClr val="1C9CD9"/>
              </a:gs>
            </a:gsLst>
            <a:lin ang="2700000" scaled="0"/>
          </a:gradFill>
        </p:spPr>
        <p:txBody>
          <a:bodyPr/>
          <a:lstStyle/>
          <a:p>
            <a:endParaRPr lang="en-GB">
              <a:solidFill>
                <a:srgbClr val="004A7F"/>
              </a:solidFill>
            </a:endParaRPr>
          </a:p>
        </p:txBody>
      </p:sp>
      <p:pic>
        <p:nvPicPr>
          <p:cNvPr id="5" name="Picture 4" descr="Department for Business, Energy and Industrial Strategy crest" title="Department for Business, Energy and Industrial Strategy">
            <a:extLst>
              <a:ext uri="{FF2B5EF4-FFF2-40B4-BE49-F238E27FC236}">
                <a16:creationId xmlns:a16="http://schemas.microsoft.com/office/drawing/2014/main" id="{B9CF603A-3935-4BD5-BA35-FB90317343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9910" y="4883887"/>
            <a:ext cx="1196930" cy="635708"/>
          </a:xfrm>
          <a:prstGeom prst="rect">
            <a:avLst/>
          </a:prstGeom>
        </p:spPr>
      </p:pic>
      <p:sp>
        <p:nvSpPr>
          <p:cNvPr id="10" name="Content Placeholder 2">
            <a:extLst>
              <a:ext uri="{FF2B5EF4-FFF2-40B4-BE49-F238E27FC236}">
                <a16:creationId xmlns:a16="http://schemas.microsoft.com/office/drawing/2014/main" id="{00C00245-485D-4106-AD2A-07E7BF0FC59F}"/>
              </a:ext>
            </a:extLst>
          </p:cNvPr>
          <p:cNvSpPr>
            <a:spLocks noGrp="1"/>
          </p:cNvSpPr>
          <p:nvPr>
            <p:ph idx="1"/>
          </p:nvPr>
        </p:nvSpPr>
        <p:spPr>
          <a:xfrm>
            <a:off x="369441" y="244029"/>
            <a:ext cx="8405446" cy="4304770"/>
          </a:xfrm>
        </p:spPr>
        <p:txBody>
          <a:bodyPr vert="horz" lIns="71323" tIns="35662" rIns="71323" bIns="35662" rtlCol="0" anchor="t">
            <a:noAutofit/>
          </a:bodyPr>
          <a:lstStyle/>
          <a:p>
            <a:pPr marL="0" indent="0" hangingPunct="0">
              <a:buNone/>
            </a:pPr>
            <a:r>
              <a:rPr lang="en-US" sz="1800" b="1">
                <a:latin typeface="Arial"/>
                <a:cs typeface="Arial"/>
              </a:rPr>
              <a:t>Key objectives of the SHDF Demonstrator:</a:t>
            </a:r>
            <a:endParaRPr lang="en-GB" sz="1800" b="1">
              <a:latin typeface="Arial"/>
              <a:cs typeface="Arial"/>
            </a:endParaRPr>
          </a:p>
          <a:p>
            <a:pPr marL="267335" indent="-267335"/>
            <a:r>
              <a:rPr lang="en-US" sz="1800">
                <a:latin typeface="Arial"/>
                <a:cs typeface="Arial"/>
              </a:rPr>
              <a:t>Improve the energy efficiency of social houses through a whole house retrofit approach</a:t>
            </a:r>
            <a:endParaRPr lang="en-GB" sz="1800">
              <a:latin typeface="Arial"/>
              <a:cs typeface="Arial"/>
            </a:endParaRPr>
          </a:p>
          <a:p>
            <a:pPr marL="267335" lvl="0" indent="-267335"/>
            <a:r>
              <a:rPr lang="en-US" sz="1800">
                <a:latin typeface="Arial"/>
                <a:cs typeface="Arial"/>
              </a:rPr>
              <a:t>Reduce the cost of a “whole house” approach to retrofitting social housing</a:t>
            </a:r>
            <a:endParaRPr lang="en-GB" sz="1800">
              <a:latin typeface="Arial"/>
              <a:cs typeface="Arial"/>
            </a:endParaRPr>
          </a:p>
          <a:p>
            <a:pPr marL="267335" lvl="0" indent="-267335"/>
            <a:r>
              <a:rPr lang="en-US" sz="1800">
                <a:latin typeface="Arial"/>
                <a:cs typeface="Arial"/>
              </a:rPr>
              <a:t>Support jobs and wider economic stimulus</a:t>
            </a:r>
            <a:endParaRPr lang="en-GB" sz="1800">
              <a:latin typeface="Arial"/>
              <a:cs typeface="Arial"/>
            </a:endParaRPr>
          </a:p>
          <a:p>
            <a:pPr marL="0" indent="0">
              <a:buNone/>
            </a:pPr>
            <a:endParaRPr lang="en-GB" sz="1800" b="1">
              <a:latin typeface="Arial"/>
              <a:cs typeface="Arial"/>
            </a:endParaRPr>
          </a:p>
          <a:p>
            <a:pPr marL="0" indent="0">
              <a:buNone/>
            </a:pPr>
            <a:r>
              <a:rPr lang="en-GB" sz="1800" b="1">
                <a:latin typeface="Arial"/>
                <a:cs typeface="Arial"/>
              </a:rPr>
              <a:t>What has changed from the Whole House Retrofit competition?</a:t>
            </a:r>
            <a:endParaRPr lang="en-GB" sz="1800">
              <a:latin typeface="Arial" panose="020B0604020202020204" pitchFamily="34" charset="0"/>
              <a:cs typeface="Arial" panose="020B0604020202020204" pitchFamily="34" charset="0"/>
            </a:endParaRPr>
          </a:p>
          <a:p>
            <a:pPr marL="267335" indent="-267335"/>
            <a:r>
              <a:rPr lang="en-GB" sz="1800">
                <a:latin typeface="Arial"/>
                <a:cs typeface="Arial"/>
              </a:rPr>
              <a:t>Modest relaxation of energy performance target</a:t>
            </a:r>
          </a:p>
          <a:p>
            <a:pPr marL="267335" indent="-267335"/>
            <a:r>
              <a:rPr lang="en-GB" sz="1800">
                <a:latin typeface="Arial"/>
                <a:cs typeface="Arial"/>
              </a:rPr>
              <a:t>Additional measures that target other priorities within LA’s climate emergency local action plans are allowed so long as the energy performance target can be met, and the project complies with CDM, PAS 2035 and PAS 2030</a:t>
            </a:r>
          </a:p>
          <a:p>
            <a:pPr marL="267335" indent="-267335"/>
            <a:r>
              <a:rPr lang="en-GB" sz="1800">
                <a:latin typeface="Arial"/>
                <a:cs typeface="Arial"/>
              </a:rPr>
              <a:t>Simplification of application forms to reduce administrative burden</a:t>
            </a:r>
          </a:p>
          <a:p>
            <a:pPr marL="267335" indent="-267335"/>
            <a:r>
              <a:rPr lang="en-GB" sz="1800">
                <a:latin typeface="Arial"/>
                <a:cs typeface="Arial"/>
              </a:rPr>
              <a:t>Change in grant award mechanism from Grant Funding Agreement to Memorandum of Understanding</a:t>
            </a:r>
            <a:endParaRPr lang="en-GB" sz="18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9465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4"/>
          <p:cNvSpPr>
            <a:spLocks noGrp="1"/>
          </p:cNvSpPr>
          <p:nvPr>
            <p:ph type="ftr" sz="quarter" idx="11"/>
          </p:nvPr>
        </p:nvSpPr>
        <p:spPr>
          <a:xfrm>
            <a:off x="0" y="4765332"/>
            <a:ext cx="9144000" cy="949668"/>
          </a:xfrm>
          <a:prstGeom prst="rect">
            <a:avLst/>
          </a:prstGeom>
          <a:gradFill>
            <a:gsLst>
              <a:gs pos="100000">
                <a:srgbClr val="0E73AC"/>
              </a:gs>
              <a:gs pos="0">
                <a:srgbClr val="004A7F"/>
              </a:gs>
              <a:gs pos="100000">
                <a:srgbClr val="1C9CD9"/>
              </a:gs>
            </a:gsLst>
            <a:lin ang="2700000" scaled="0"/>
          </a:gradFill>
        </p:spPr>
        <p:txBody>
          <a:bodyPr/>
          <a:lstStyle/>
          <a:p>
            <a:endParaRPr lang="en-GB">
              <a:solidFill>
                <a:srgbClr val="004A7F"/>
              </a:solidFill>
            </a:endParaRPr>
          </a:p>
        </p:txBody>
      </p:sp>
      <p:pic>
        <p:nvPicPr>
          <p:cNvPr id="11" name="Picture 10" descr="Department for Business, Energy and Industrial Strategy crest" title="Department for Business, Energy and Industrial Strategy"/>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9910" y="4883887"/>
            <a:ext cx="1196930" cy="635708"/>
          </a:xfrm>
          <a:prstGeom prst="rect">
            <a:avLst/>
          </a:prstGeom>
        </p:spPr>
      </p:pic>
      <p:sp>
        <p:nvSpPr>
          <p:cNvPr id="7" name="Title 1">
            <a:extLst>
              <a:ext uri="{FF2B5EF4-FFF2-40B4-BE49-F238E27FC236}">
                <a16:creationId xmlns:a16="http://schemas.microsoft.com/office/drawing/2014/main" id="{676734E1-5D2F-4596-87F7-6EDDCF993130}"/>
              </a:ext>
            </a:extLst>
          </p:cNvPr>
          <p:cNvSpPr>
            <a:spLocks noGrp="1"/>
          </p:cNvSpPr>
          <p:nvPr>
            <p:ph type="ctrTitle"/>
          </p:nvPr>
        </p:nvSpPr>
        <p:spPr>
          <a:xfrm>
            <a:off x="251520" y="1141918"/>
            <a:ext cx="8729330" cy="1046963"/>
          </a:xfrm>
          <a:prstGeom prst="rect">
            <a:avLst/>
          </a:prstGeom>
        </p:spPr>
        <p:txBody>
          <a:bodyPr anchor="t">
            <a:noAutofit/>
          </a:bodyPr>
          <a:lstStyle>
            <a:lvl1pPr algn="l">
              <a:defRPr sz="5000"/>
            </a:lvl1pPr>
          </a:lstStyle>
          <a:p>
            <a:r>
              <a:rPr lang="en-GB" sz="4000">
                <a:latin typeface="Arial" panose="020B0604020202020204" pitchFamily="34" charset="0"/>
                <a:cs typeface="Arial" panose="020B0604020202020204" pitchFamily="34" charset="0"/>
              </a:rPr>
              <a:t>Social Housing Decarbonisation Fund Demonstrator</a:t>
            </a:r>
          </a:p>
        </p:txBody>
      </p:sp>
      <p:cxnSp>
        <p:nvCxnSpPr>
          <p:cNvPr id="8" name="Straight Connector 7">
            <a:extLst>
              <a:ext uri="{FF2B5EF4-FFF2-40B4-BE49-F238E27FC236}">
                <a16:creationId xmlns:a16="http://schemas.microsoft.com/office/drawing/2014/main" id="{0D9D4F3D-0A19-439E-8C32-FDE4C6C3ADF1}"/>
              </a:ext>
            </a:extLst>
          </p:cNvPr>
          <p:cNvCxnSpPr/>
          <p:nvPr/>
        </p:nvCxnSpPr>
        <p:spPr>
          <a:xfrm>
            <a:off x="251520" y="1057300"/>
            <a:ext cx="7020780" cy="0"/>
          </a:xfrm>
          <a:prstGeom prst="line">
            <a:avLst/>
          </a:prstGeom>
          <a:ln w="57150">
            <a:solidFill>
              <a:srgbClr val="55565A"/>
            </a:solidFill>
          </a:ln>
        </p:spPr>
        <p:style>
          <a:lnRef idx="1">
            <a:schemeClr val="accent1"/>
          </a:lnRef>
          <a:fillRef idx="0">
            <a:schemeClr val="accent1"/>
          </a:fillRef>
          <a:effectRef idx="0">
            <a:schemeClr val="accent1"/>
          </a:effectRef>
          <a:fontRef idx="minor">
            <a:schemeClr val="tx1"/>
          </a:fontRef>
        </p:style>
      </p:cxnSp>
      <p:sp>
        <p:nvSpPr>
          <p:cNvPr id="9" name="Subtitle 2">
            <a:extLst>
              <a:ext uri="{FF2B5EF4-FFF2-40B4-BE49-F238E27FC236}">
                <a16:creationId xmlns:a16="http://schemas.microsoft.com/office/drawing/2014/main" id="{60DF7A89-062E-467E-8F7A-EDFE549BA571}"/>
              </a:ext>
            </a:extLst>
          </p:cNvPr>
          <p:cNvSpPr>
            <a:spLocks noGrp="1"/>
          </p:cNvSpPr>
          <p:nvPr>
            <p:ph type="subTitle" idx="1"/>
          </p:nvPr>
        </p:nvSpPr>
        <p:spPr>
          <a:xfrm>
            <a:off x="251520" y="2643356"/>
            <a:ext cx="7183858" cy="1046963"/>
          </a:xfrm>
          <a:prstGeom prst="rect">
            <a:avLst/>
          </a:prstGeom>
        </p:spPr>
        <p:txBody>
          <a:bodyPr anchor="t">
            <a:noAutofit/>
          </a:bodyPr>
          <a:lstStyle>
            <a:lvl1pPr marL="0" indent="0" algn="l">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sz="2800" b="1">
                <a:solidFill>
                  <a:schemeClr val="tx1"/>
                </a:solidFill>
                <a:latin typeface="Arial" panose="020B0604020202020204" pitchFamily="34" charset="0"/>
                <a:cs typeface="Arial" panose="020B0604020202020204" pitchFamily="34" charset="0"/>
              </a:rPr>
              <a:t>Stakeholder Information</a:t>
            </a:r>
          </a:p>
        </p:txBody>
      </p:sp>
    </p:spTree>
    <p:extLst>
      <p:ext uri="{BB962C8B-B14F-4D97-AF65-F5344CB8AC3E}">
        <p14:creationId xmlns:p14="http://schemas.microsoft.com/office/powerpoint/2010/main" val="279585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9F8D9-F914-4028-A524-F43ABF5A42E4}"/>
              </a:ext>
            </a:extLst>
          </p:cNvPr>
          <p:cNvSpPr>
            <a:spLocks noGrp="1"/>
          </p:cNvSpPr>
          <p:nvPr>
            <p:ph type="title"/>
          </p:nvPr>
        </p:nvSpPr>
        <p:spPr>
          <a:xfrm>
            <a:off x="180561" y="44028"/>
            <a:ext cx="8229600" cy="952500"/>
          </a:xfrm>
        </p:spPr>
        <p:txBody>
          <a:bodyPr>
            <a:normAutofit/>
          </a:bodyPr>
          <a:lstStyle/>
          <a:p>
            <a:pPr algn="l"/>
            <a:r>
              <a:rPr lang="en-GB" sz="2400" b="1"/>
              <a:t>What do we want applicants to demonstrate?</a:t>
            </a:r>
            <a:endParaRPr lang="en-GB" sz="2400"/>
          </a:p>
        </p:txBody>
      </p:sp>
      <p:sp>
        <p:nvSpPr>
          <p:cNvPr id="3" name="Content Placeholder 2">
            <a:extLst>
              <a:ext uri="{FF2B5EF4-FFF2-40B4-BE49-F238E27FC236}">
                <a16:creationId xmlns:a16="http://schemas.microsoft.com/office/drawing/2014/main" id="{E6BA6E59-1396-4AFC-817B-DDE2C1DCA846}"/>
              </a:ext>
            </a:extLst>
          </p:cNvPr>
          <p:cNvSpPr>
            <a:spLocks noGrp="1"/>
          </p:cNvSpPr>
          <p:nvPr>
            <p:ph idx="1"/>
          </p:nvPr>
        </p:nvSpPr>
        <p:spPr>
          <a:xfrm>
            <a:off x="347472" y="898390"/>
            <a:ext cx="8229600" cy="3771636"/>
          </a:xfrm>
        </p:spPr>
        <p:txBody>
          <a:bodyPr vert="horz" lIns="71323" tIns="35662" rIns="71323" bIns="35662" rtlCol="0" anchor="t">
            <a:normAutofit lnSpcReduction="10000"/>
          </a:bodyPr>
          <a:lstStyle/>
          <a:p>
            <a:pPr marL="0" indent="0">
              <a:buNone/>
            </a:pPr>
            <a:r>
              <a:rPr lang="en-GB" sz="1800">
                <a:latin typeface="Arial" panose="020B0604020202020204" pitchFamily="34" charset="0"/>
                <a:cs typeface="Arial" panose="020B0604020202020204" pitchFamily="34" charset="0"/>
              </a:rPr>
              <a:t>A successful applicant would need to be able to demonstrate that they can:</a:t>
            </a:r>
          </a:p>
          <a:p>
            <a:pPr marL="0" indent="0">
              <a:buNone/>
            </a:pPr>
            <a:endParaRPr lang="en-GB" sz="1800">
              <a:latin typeface="Arial" panose="020B0604020202020204" pitchFamily="34" charset="0"/>
              <a:cs typeface="Arial" panose="020B0604020202020204" pitchFamily="34" charset="0"/>
            </a:endParaRPr>
          </a:p>
          <a:p>
            <a:pPr marL="267335" indent="-267335"/>
            <a:r>
              <a:rPr lang="en-GB" sz="1800">
                <a:latin typeface="Arial" panose="020B0604020202020204" pitchFamily="34" charset="0"/>
                <a:cs typeface="Arial" panose="020B0604020202020204" pitchFamily="34" charset="0"/>
              </a:rPr>
              <a:t>Bring together a strong delivery team, including a Retrofit Coordinator</a:t>
            </a:r>
          </a:p>
          <a:p>
            <a:pPr marL="267335" indent="-267335"/>
            <a:r>
              <a:rPr lang="en-GB" sz="1800">
                <a:latin typeface="Arial" panose="020B0604020202020204" pitchFamily="34" charset="0"/>
                <a:cs typeface="Arial" panose="020B0604020202020204" pitchFamily="34" charset="0"/>
              </a:rPr>
              <a:t>Identify groups of suitable dwellings in which retrofit is to be undertaken and secure permission from the occupants for retrofit to take place</a:t>
            </a:r>
          </a:p>
          <a:p>
            <a:pPr marL="267335" indent="-267335"/>
            <a:r>
              <a:rPr lang="en-GB" sz="1800">
                <a:latin typeface="Arial" panose="020B0604020202020204" pitchFamily="34" charset="0"/>
                <a:cs typeface="Arial" panose="020B0604020202020204" pitchFamily="34" charset="0"/>
              </a:rPr>
              <a:t>Procure skills and materials from the retrofit supply chain in a timely manner</a:t>
            </a:r>
          </a:p>
          <a:p>
            <a:pPr marL="267335" lvl="0" indent="-267335"/>
            <a:r>
              <a:rPr lang="en-GB" sz="1800">
                <a:latin typeface="Arial" panose="020B0604020202020204" pitchFamily="34" charset="0"/>
                <a:cs typeface="Arial" panose="020B0604020202020204" pitchFamily="34" charset="0"/>
              </a:rPr>
              <a:t>Measure baseline dwelling performance to understand retrofit needs</a:t>
            </a:r>
          </a:p>
          <a:p>
            <a:pPr marL="267335" lvl="0" indent="-267335"/>
            <a:r>
              <a:rPr lang="en-GB" sz="1800">
                <a:latin typeface="Arial" panose="020B0604020202020204" pitchFamily="34" charset="0"/>
                <a:cs typeface="Arial" panose="020B0604020202020204" pitchFamily="34" charset="0"/>
              </a:rPr>
              <a:t>Design and implement retrofits</a:t>
            </a:r>
          </a:p>
          <a:p>
            <a:pPr marL="267335" lvl="0" indent="-267335"/>
            <a:r>
              <a:rPr lang="en-GB" sz="1800">
                <a:latin typeface="Arial" panose="020B0604020202020204" pitchFamily="34" charset="0"/>
                <a:cs typeface="Arial" panose="020B0604020202020204" pitchFamily="34" charset="0"/>
              </a:rPr>
              <a:t>Measure actual performance and demonstrate cost reduction</a:t>
            </a:r>
          </a:p>
          <a:p>
            <a:pPr marL="267335" lvl="0" indent="-267335"/>
            <a:r>
              <a:rPr lang="en-GB" sz="1800">
                <a:latin typeface="Arial"/>
                <a:cs typeface="Arial"/>
              </a:rPr>
              <a:t>Oversee delivery of retrofit in such a way as to avoid adverse consequences, e.g. overheating, problems associated with damp etc.</a:t>
            </a:r>
          </a:p>
          <a:p>
            <a:pPr marL="267335" lvl="0" indent="-267335"/>
            <a:r>
              <a:rPr lang="en-GB" sz="1800">
                <a:latin typeface="Arial"/>
                <a:cs typeface="Arial"/>
              </a:rPr>
              <a:t>Coordinate all of the above to deliver successful design-to-benefits retrofit</a:t>
            </a:r>
            <a:endParaRPr lang="en-GB" sz="1600">
              <a:latin typeface="Arial"/>
              <a:cs typeface="Arial"/>
            </a:endParaRPr>
          </a:p>
        </p:txBody>
      </p:sp>
      <p:sp>
        <p:nvSpPr>
          <p:cNvPr id="4" name="Footer Placeholder 4">
            <a:extLst>
              <a:ext uri="{FF2B5EF4-FFF2-40B4-BE49-F238E27FC236}">
                <a16:creationId xmlns:a16="http://schemas.microsoft.com/office/drawing/2014/main" id="{F4EC9321-481D-470E-9EE5-641883F27CDD}"/>
              </a:ext>
            </a:extLst>
          </p:cNvPr>
          <p:cNvSpPr>
            <a:spLocks noGrp="1"/>
          </p:cNvSpPr>
          <p:nvPr>
            <p:ph type="ftr" sz="quarter" idx="11"/>
          </p:nvPr>
        </p:nvSpPr>
        <p:spPr>
          <a:xfrm>
            <a:off x="0" y="4765332"/>
            <a:ext cx="9144000" cy="949668"/>
          </a:xfrm>
          <a:prstGeom prst="rect">
            <a:avLst/>
          </a:prstGeom>
          <a:gradFill>
            <a:gsLst>
              <a:gs pos="100000">
                <a:srgbClr val="0E73AC"/>
              </a:gs>
              <a:gs pos="0">
                <a:srgbClr val="004A7F"/>
              </a:gs>
              <a:gs pos="100000">
                <a:srgbClr val="1C9CD9"/>
              </a:gs>
            </a:gsLst>
            <a:lin ang="2700000" scaled="0"/>
          </a:gradFill>
        </p:spPr>
        <p:txBody>
          <a:bodyPr/>
          <a:lstStyle/>
          <a:p>
            <a:endParaRPr lang="en-GB">
              <a:solidFill>
                <a:srgbClr val="004A7F"/>
              </a:solidFill>
            </a:endParaRPr>
          </a:p>
        </p:txBody>
      </p:sp>
      <p:pic>
        <p:nvPicPr>
          <p:cNvPr id="5" name="Picture 4" descr="Department for Business, Energy and Industrial Strategy crest" title="Department for Business, Energy and Industrial Strategy">
            <a:extLst>
              <a:ext uri="{FF2B5EF4-FFF2-40B4-BE49-F238E27FC236}">
                <a16:creationId xmlns:a16="http://schemas.microsoft.com/office/drawing/2014/main" id="{F43CCB88-725D-4474-918E-BF513CBFED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9910" y="4883887"/>
            <a:ext cx="1196930" cy="635708"/>
          </a:xfrm>
          <a:prstGeom prst="rect">
            <a:avLst/>
          </a:prstGeom>
        </p:spPr>
      </p:pic>
    </p:spTree>
    <p:extLst>
      <p:ext uri="{BB962C8B-B14F-4D97-AF65-F5344CB8AC3E}">
        <p14:creationId xmlns:p14="http://schemas.microsoft.com/office/powerpoint/2010/main" val="4238568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81699-0C2B-4980-AF07-B6188554E7D7}"/>
              </a:ext>
            </a:extLst>
          </p:cNvPr>
          <p:cNvSpPr>
            <a:spLocks noGrp="1"/>
          </p:cNvSpPr>
          <p:nvPr>
            <p:ph type="title"/>
          </p:nvPr>
        </p:nvSpPr>
        <p:spPr>
          <a:xfrm>
            <a:off x="304800" y="133611"/>
            <a:ext cx="8229600" cy="952500"/>
          </a:xfrm>
        </p:spPr>
        <p:txBody>
          <a:bodyPr>
            <a:normAutofit/>
          </a:bodyPr>
          <a:lstStyle/>
          <a:p>
            <a:pPr algn="l"/>
            <a:r>
              <a:rPr lang="en-GB" sz="2400" b="1"/>
              <a:t>Eligibility criteria</a:t>
            </a:r>
          </a:p>
        </p:txBody>
      </p:sp>
      <p:sp>
        <p:nvSpPr>
          <p:cNvPr id="3" name="Content Placeholder 2">
            <a:extLst>
              <a:ext uri="{FF2B5EF4-FFF2-40B4-BE49-F238E27FC236}">
                <a16:creationId xmlns:a16="http://schemas.microsoft.com/office/drawing/2014/main" id="{4C8CA186-8BE2-4ED1-A7C5-84F46FE9392A}"/>
              </a:ext>
            </a:extLst>
          </p:cNvPr>
          <p:cNvSpPr>
            <a:spLocks noGrp="1"/>
          </p:cNvSpPr>
          <p:nvPr>
            <p:ph idx="1"/>
          </p:nvPr>
        </p:nvSpPr>
        <p:spPr>
          <a:xfrm>
            <a:off x="457200" y="971682"/>
            <a:ext cx="8229600" cy="3771636"/>
          </a:xfrm>
        </p:spPr>
        <p:txBody>
          <a:bodyPr vert="horz" lIns="71323" tIns="35662" rIns="71323" bIns="35662" rtlCol="0" anchor="t">
            <a:normAutofit/>
          </a:bodyPr>
          <a:lstStyle/>
          <a:p>
            <a:pPr marL="267335" indent="-267335"/>
            <a:r>
              <a:rPr lang="en-GB" sz="1800">
                <a:latin typeface="Arial"/>
                <a:cs typeface="Arial"/>
              </a:rPr>
              <a:t>Must be within the competition scope and located within the UK</a:t>
            </a:r>
          </a:p>
          <a:p>
            <a:pPr marL="267335" indent="-267335"/>
            <a:r>
              <a:rPr lang="en-GB" sz="1800">
                <a:latin typeface="Arial"/>
                <a:cs typeface="Arial"/>
              </a:rPr>
              <a:t>The project must be led by a Local Authority (consortia with a single lead Local Authority are acceptable)</a:t>
            </a:r>
          </a:p>
          <a:p>
            <a:pPr marL="267335" indent="-267335"/>
            <a:r>
              <a:rPr lang="en-GB" sz="1800">
                <a:effectLst/>
                <a:latin typeface="Arial" panose="020B0604020202020204" pitchFamily="34" charset="0"/>
                <a:ea typeface="Yu Mincho" panose="02020400000000000000" pitchFamily="18" charset="-128"/>
                <a:cs typeface="Mangal" panose="02040503050203030202" pitchFamily="18" charset="0"/>
              </a:rPr>
              <a:t>Applicants must declare that they have considered the proposal in relation to State Aid rules and are content it will comply, both in terms of direct receipt of funds and intended use/expenditure of those funds. </a:t>
            </a:r>
          </a:p>
          <a:p>
            <a:pPr marL="267335" indent="-267335"/>
            <a:r>
              <a:rPr lang="en-GB" sz="1800">
                <a:latin typeface="Arial"/>
                <a:cs typeface="Arial"/>
              </a:rPr>
              <a:t>Non-domestic not eligible and must focus on social housing. </a:t>
            </a:r>
          </a:p>
          <a:p>
            <a:pPr marL="267335" indent="-267335"/>
            <a:r>
              <a:rPr lang="en-GB" sz="1800">
                <a:latin typeface="Arial"/>
                <a:cs typeface="Arial"/>
              </a:rPr>
              <a:t>Buildings over 18m are not eligible (i.e. high rise flats)</a:t>
            </a:r>
          </a:p>
          <a:p>
            <a:pPr marL="267335" indent="-267335"/>
            <a:r>
              <a:rPr lang="en-GB" sz="1800">
                <a:latin typeface="Arial"/>
                <a:cs typeface="Arial"/>
              </a:rPr>
              <a:t>The lead applicant acknowledges the conditions outlined in the scheme’s published Memorandum of Understanding, which will need to be agreed and signed at pace in the event of a successful bid in order to meet a strict delivery timeline. </a:t>
            </a:r>
            <a:endParaRPr lang="en-GB" sz="1800">
              <a:latin typeface="Arial" panose="020B0604020202020204" pitchFamily="34" charset="0"/>
              <a:cs typeface="Arial" panose="020B0604020202020204" pitchFamily="34" charset="0"/>
            </a:endParaRPr>
          </a:p>
          <a:p>
            <a:pPr marL="579120" lvl="1"/>
            <a:endParaRPr lang="en-GB" sz="1800">
              <a:latin typeface="Arial" panose="020B0604020202020204" pitchFamily="34" charset="0"/>
              <a:cs typeface="Arial" panose="020B0604020202020204" pitchFamily="34" charset="0"/>
            </a:endParaRPr>
          </a:p>
          <a:p>
            <a:pPr marL="579120" lvl="1"/>
            <a:endParaRPr lang="en-GB" sz="1800">
              <a:latin typeface="Arial" panose="020B0604020202020204" pitchFamily="34" charset="0"/>
              <a:cs typeface="Arial" panose="020B0604020202020204" pitchFamily="34" charset="0"/>
            </a:endParaRPr>
          </a:p>
          <a:p>
            <a:pPr marL="0" indent="0">
              <a:buNone/>
            </a:pPr>
            <a:endParaRPr lang="en-GB" sz="1800">
              <a:latin typeface="Arial" panose="020B0604020202020204" pitchFamily="34" charset="0"/>
              <a:cs typeface="Arial" panose="020B0604020202020204" pitchFamily="34" charset="0"/>
            </a:endParaRPr>
          </a:p>
        </p:txBody>
      </p:sp>
      <p:sp>
        <p:nvSpPr>
          <p:cNvPr id="4" name="Footer Placeholder 4">
            <a:extLst>
              <a:ext uri="{FF2B5EF4-FFF2-40B4-BE49-F238E27FC236}">
                <a16:creationId xmlns:a16="http://schemas.microsoft.com/office/drawing/2014/main" id="{DF4CC663-C974-43B6-A52C-2EBF85B983EA}"/>
              </a:ext>
            </a:extLst>
          </p:cNvPr>
          <p:cNvSpPr>
            <a:spLocks noGrp="1"/>
          </p:cNvSpPr>
          <p:nvPr>
            <p:ph type="ftr" sz="quarter" idx="11"/>
          </p:nvPr>
        </p:nvSpPr>
        <p:spPr>
          <a:xfrm>
            <a:off x="0" y="4765332"/>
            <a:ext cx="9144000" cy="949668"/>
          </a:xfrm>
          <a:prstGeom prst="rect">
            <a:avLst/>
          </a:prstGeom>
          <a:gradFill>
            <a:gsLst>
              <a:gs pos="100000">
                <a:srgbClr val="0E73AC"/>
              </a:gs>
              <a:gs pos="0">
                <a:srgbClr val="004A7F"/>
              </a:gs>
              <a:gs pos="100000">
                <a:srgbClr val="1C9CD9"/>
              </a:gs>
            </a:gsLst>
            <a:lin ang="2700000" scaled="0"/>
          </a:gradFill>
        </p:spPr>
        <p:txBody>
          <a:bodyPr/>
          <a:lstStyle/>
          <a:p>
            <a:endParaRPr lang="en-GB">
              <a:solidFill>
                <a:srgbClr val="004A7F"/>
              </a:solidFill>
            </a:endParaRPr>
          </a:p>
        </p:txBody>
      </p:sp>
      <p:pic>
        <p:nvPicPr>
          <p:cNvPr id="5" name="Picture 4" descr="Department for Business, Energy and Industrial Strategy crest" title="Department for Business, Energy and Industrial Strategy">
            <a:extLst>
              <a:ext uri="{FF2B5EF4-FFF2-40B4-BE49-F238E27FC236}">
                <a16:creationId xmlns:a16="http://schemas.microsoft.com/office/drawing/2014/main" id="{9ED6C01B-85EF-442F-B482-187136125F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9910" y="4883887"/>
            <a:ext cx="1196930" cy="635708"/>
          </a:xfrm>
          <a:prstGeom prst="rect">
            <a:avLst/>
          </a:prstGeom>
        </p:spPr>
      </p:pic>
    </p:spTree>
    <p:extLst>
      <p:ext uri="{BB962C8B-B14F-4D97-AF65-F5344CB8AC3E}">
        <p14:creationId xmlns:p14="http://schemas.microsoft.com/office/powerpoint/2010/main" val="336772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81699-0C2B-4980-AF07-B6188554E7D7}"/>
              </a:ext>
            </a:extLst>
          </p:cNvPr>
          <p:cNvSpPr>
            <a:spLocks noGrp="1"/>
          </p:cNvSpPr>
          <p:nvPr>
            <p:ph type="title"/>
          </p:nvPr>
        </p:nvSpPr>
        <p:spPr>
          <a:xfrm>
            <a:off x="238299" y="0"/>
            <a:ext cx="8229600" cy="952500"/>
          </a:xfrm>
        </p:spPr>
        <p:txBody>
          <a:bodyPr>
            <a:normAutofit/>
          </a:bodyPr>
          <a:lstStyle/>
          <a:p>
            <a:pPr algn="l"/>
            <a:r>
              <a:rPr lang="en-GB" sz="2400" b="1"/>
              <a:t>Scope of the competition (1)</a:t>
            </a:r>
          </a:p>
        </p:txBody>
      </p:sp>
      <p:sp>
        <p:nvSpPr>
          <p:cNvPr id="4" name="Footer Placeholder 4">
            <a:extLst>
              <a:ext uri="{FF2B5EF4-FFF2-40B4-BE49-F238E27FC236}">
                <a16:creationId xmlns:a16="http://schemas.microsoft.com/office/drawing/2014/main" id="{4CF405AA-95EB-433B-8F18-1A51483B9044}"/>
              </a:ext>
            </a:extLst>
          </p:cNvPr>
          <p:cNvSpPr>
            <a:spLocks noGrp="1"/>
          </p:cNvSpPr>
          <p:nvPr>
            <p:ph type="ftr" sz="quarter" idx="11"/>
          </p:nvPr>
        </p:nvSpPr>
        <p:spPr>
          <a:xfrm>
            <a:off x="0" y="4765332"/>
            <a:ext cx="9144000" cy="949668"/>
          </a:xfrm>
          <a:prstGeom prst="rect">
            <a:avLst/>
          </a:prstGeom>
          <a:gradFill>
            <a:gsLst>
              <a:gs pos="100000">
                <a:srgbClr val="0E73AC"/>
              </a:gs>
              <a:gs pos="0">
                <a:srgbClr val="004A7F"/>
              </a:gs>
              <a:gs pos="100000">
                <a:srgbClr val="1C9CD9"/>
              </a:gs>
            </a:gsLst>
            <a:lin ang="2700000" scaled="0"/>
          </a:gradFill>
        </p:spPr>
        <p:txBody>
          <a:bodyPr/>
          <a:lstStyle/>
          <a:p>
            <a:endParaRPr lang="en-GB">
              <a:solidFill>
                <a:srgbClr val="004A7F"/>
              </a:solidFill>
            </a:endParaRPr>
          </a:p>
        </p:txBody>
      </p:sp>
      <p:pic>
        <p:nvPicPr>
          <p:cNvPr id="5" name="Picture 4" descr="Department for Business, Energy and Industrial Strategy crest" title="Department for Business, Energy and Industrial Strategy">
            <a:extLst>
              <a:ext uri="{FF2B5EF4-FFF2-40B4-BE49-F238E27FC236}">
                <a16:creationId xmlns:a16="http://schemas.microsoft.com/office/drawing/2014/main" id="{B133948B-0365-4C42-B144-D8E0A4378F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9910" y="4883887"/>
            <a:ext cx="1196930" cy="635708"/>
          </a:xfrm>
          <a:prstGeom prst="rect">
            <a:avLst/>
          </a:prstGeom>
        </p:spPr>
      </p:pic>
      <p:graphicFrame>
        <p:nvGraphicFramePr>
          <p:cNvPr id="3" name="Table 2">
            <a:extLst>
              <a:ext uri="{FF2B5EF4-FFF2-40B4-BE49-F238E27FC236}">
                <a16:creationId xmlns:a16="http://schemas.microsoft.com/office/drawing/2014/main" id="{50ACA2B5-C074-4FEC-8A3B-72AF3E18B403}"/>
              </a:ext>
            </a:extLst>
          </p:cNvPr>
          <p:cNvGraphicFramePr>
            <a:graphicFrameLocks noGrp="1"/>
          </p:cNvGraphicFramePr>
          <p:nvPr>
            <p:extLst>
              <p:ext uri="{D42A27DB-BD31-4B8C-83A1-F6EECF244321}">
                <p14:modId xmlns:p14="http://schemas.microsoft.com/office/powerpoint/2010/main" val="1563513728"/>
              </p:ext>
            </p:extLst>
          </p:nvPr>
        </p:nvGraphicFramePr>
        <p:xfrm>
          <a:off x="255346" y="726606"/>
          <a:ext cx="8633308" cy="3845433"/>
        </p:xfrm>
        <a:graphic>
          <a:graphicData uri="http://schemas.openxmlformats.org/drawingml/2006/table">
            <a:tbl>
              <a:tblPr firstRow="1" firstCol="1" bandRow="1">
                <a:tableStyleId>{5C22544A-7EE6-4342-B048-85BDC9FD1C3A}</a:tableStyleId>
              </a:tblPr>
              <a:tblGrid>
                <a:gridCol w="1829107">
                  <a:extLst>
                    <a:ext uri="{9D8B030D-6E8A-4147-A177-3AD203B41FA5}">
                      <a16:colId xmlns:a16="http://schemas.microsoft.com/office/drawing/2014/main" val="2480660644"/>
                    </a:ext>
                  </a:extLst>
                </a:gridCol>
                <a:gridCol w="3289976">
                  <a:extLst>
                    <a:ext uri="{9D8B030D-6E8A-4147-A177-3AD203B41FA5}">
                      <a16:colId xmlns:a16="http://schemas.microsoft.com/office/drawing/2014/main" val="2365114415"/>
                    </a:ext>
                  </a:extLst>
                </a:gridCol>
                <a:gridCol w="3514225">
                  <a:extLst>
                    <a:ext uri="{9D8B030D-6E8A-4147-A177-3AD203B41FA5}">
                      <a16:colId xmlns:a16="http://schemas.microsoft.com/office/drawing/2014/main" val="1021749778"/>
                    </a:ext>
                  </a:extLst>
                </a:gridCol>
              </a:tblGrid>
              <a:tr h="134730">
                <a:tc>
                  <a:txBody>
                    <a:bodyPr/>
                    <a:lstStyle/>
                    <a:p>
                      <a:pPr hangingPunct="0">
                        <a:lnSpc>
                          <a:spcPct val="115000"/>
                        </a:lnSpc>
                        <a:spcBef>
                          <a:spcPts val="600"/>
                        </a:spcBef>
                        <a:spcAft>
                          <a:spcPts val="600"/>
                        </a:spcAft>
                      </a:pPr>
                      <a:r>
                        <a:rPr lang="en-GB" sz="1100">
                          <a:effectLst/>
                          <a:latin typeface="Arial"/>
                          <a:cs typeface="Arial"/>
                        </a:rPr>
                        <a:t>Scope item</a:t>
                      </a:r>
                      <a:endParaRPr lang="en-GB" sz="1100">
                        <a:effectLst/>
                        <a:latin typeface="Arial"/>
                        <a:ea typeface="Times New Roman" panose="02020603050405020304" pitchFamily="18" charset="0"/>
                        <a:cs typeface="Arial"/>
                      </a:endParaRPr>
                    </a:p>
                  </a:txBody>
                  <a:tcPr marL="32479" marR="32479" marT="0" marB="0"/>
                </a:tc>
                <a:tc>
                  <a:txBody>
                    <a:bodyPr/>
                    <a:lstStyle/>
                    <a:p>
                      <a:pPr hangingPunct="0">
                        <a:lnSpc>
                          <a:spcPct val="115000"/>
                        </a:lnSpc>
                        <a:spcBef>
                          <a:spcPts val="600"/>
                        </a:spcBef>
                        <a:spcAft>
                          <a:spcPts val="600"/>
                        </a:spcAft>
                      </a:pPr>
                      <a:r>
                        <a:rPr lang="en-GB" sz="1100">
                          <a:effectLst/>
                          <a:latin typeface="Arial"/>
                          <a:cs typeface="Arial"/>
                        </a:rPr>
                        <a:t>Summary</a:t>
                      </a:r>
                      <a:endParaRPr lang="en-GB" sz="1100">
                        <a:effectLst/>
                        <a:latin typeface="Arial"/>
                        <a:ea typeface="Times New Roman" panose="02020603050405020304" pitchFamily="18" charset="0"/>
                        <a:cs typeface="Arial"/>
                      </a:endParaRPr>
                    </a:p>
                  </a:txBody>
                  <a:tcPr marL="32479" marR="32479" marT="0" marB="0"/>
                </a:tc>
                <a:tc>
                  <a:txBody>
                    <a:bodyPr/>
                    <a:lstStyle/>
                    <a:p>
                      <a:pPr hangingPunct="0">
                        <a:lnSpc>
                          <a:spcPct val="115000"/>
                        </a:lnSpc>
                        <a:spcBef>
                          <a:spcPts val="600"/>
                        </a:spcBef>
                        <a:spcAft>
                          <a:spcPts val="600"/>
                        </a:spcAft>
                      </a:pPr>
                      <a:r>
                        <a:rPr lang="en-GB" sz="1100">
                          <a:effectLst/>
                          <a:latin typeface="Arial"/>
                          <a:cs typeface="Arial"/>
                        </a:rPr>
                        <a:t>Assumptions</a:t>
                      </a:r>
                      <a:endParaRPr lang="en-GB" sz="1100">
                        <a:effectLst/>
                        <a:latin typeface="Arial"/>
                        <a:ea typeface="Times New Roman" panose="02020603050405020304" pitchFamily="18" charset="0"/>
                        <a:cs typeface="Arial"/>
                      </a:endParaRPr>
                    </a:p>
                  </a:txBody>
                  <a:tcPr marL="32479" marR="32479" marT="0" marB="0"/>
                </a:tc>
                <a:extLst>
                  <a:ext uri="{0D108BD9-81ED-4DB2-BD59-A6C34878D82A}">
                    <a16:rowId xmlns:a16="http://schemas.microsoft.com/office/drawing/2014/main" val="1883006332"/>
                  </a:ext>
                </a:extLst>
              </a:tr>
              <a:tr h="417021">
                <a:tc>
                  <a:txBody>
                    <a:bodyPr/>
                    <a:lstStyle/>
                    <a:p>
                      <a:pPr hangingPunct="0">
                        <a:lnSpc>
                          <a:spcPct val="115000"/>
                        </a:lnSpc>
                        <a:spcBef>
                          <a:spcPts val="600"/>
                        </a:spcBef>
                        <a:spcAft>
                          <a:spcPts val="600"/>
                        </a:spcAft>
                      </a:pPr>
                      <a:r>
                        <a:rPr lang="en-GB" sz="1100">
                          <a:effectLst/>
                          <a:latin typeface="Arial"/>
                          <a:cs typeface="Arial"/>
                        </a:rPr>
                        <a:t>Energy demand reduction</a:t>
                      </a:r>
                      <a:endParaRPr lang="en-GB" sz="1100">
                        <a:effectLst/>
                        <a:latin typeface="Arial"/>
                        <a:ea typeface="Times New Roman" panose="02020603050405020304" pitchFamily="18" charset="0"/>
                        <a:cs typeface="Arial"/>
                      </a:endParaRPr>
                    </a:p>
                  </a:txBody>
                  <a:tcPr marL="32479" marR="32479" marT="0" marB="0"/>
                </a:tc>
                <a:tc>
                  <a:txBody>
                    <a:bodyPr/>
                    <a:lstStyle/>
                    <a:p>
                      <a:pPr hangingPunct="0">
                        <a:lnSpc>
                          <a:spcPct val="115000"/>
                        </a:lnSpc>
                        <a:spcBef>
                          <a:spcPts val="600"/>
                        </a:spcBef>
                        <a:spcAft>
                          <a:spcPts val="600"/>
                        </a:spcAft>
                      </a:pPr>
                      <a:r>
                        <a:rPr lang="en-GB" sz="1100">
                          <a:effectLst/>
                          <a:latin typeface="Arial"/>
                          <a:cs typeface="Arial"/>
                        </a:rPr>
                        <a:t>Applicants must demonstrate how they will achieve </a:t>
                      </a:r>
                      <a:r>
                        <a:rPr lang="en-GB" sz="1100" b="1">
                          <a:effectLst/>
                          <a:latin typeface="Arial"/>
                          <a:cs typeface="Arial"/>
                        </a:rPr>
                        <a:t>at least a 50 kWh/m</a:t>
                      </a:r>
                      <a:r>
                        <a:rPr lang="en-GB" sz="1100" b="1" baseline="30000">
                          <a:effectLst/>
                          <a:latin typeface="Arial"/>
                          <a:cs typeface="Arial"/>
                        </a:rPr>
                        <a:t>2</a:t>
                      </a:r>
                      <a:r>
                        <a:rPr lang="en-GB" sz="1100" b="1">
                          <a:effectLst/>
                          <a:latin typeface="Arial"/>
                          <a:cs typeface="Arial"/>
                        </a:rPr>
                        <a:t> performance figure</a:t>
                      </a:r>
                      <a:r>
                        <a:rPr lang="en-GB" sz="1100">
                          <a:effectLst/>
                          <a:latin typeface="Arial"/>
                          <a:cs typeface="Arial"/>
                        </a:rPr>
                        <a:t>, which </a:t>
                      </a:r>
                      <a:r>
                        <a:rPr lang="en-GB" sz="1100" u="sng">
                          <a:effectLst/>
                          <a:latin typeface="Arial"/>
                          <a:cs typeface="Arial"/>
                        </a:rPr>
                        <a:t>MUST</a:t>
                      </a:r>
                      <a:r>
                        <a:rPr lang="en-GB" sz="1100">
                          <a:effectLst/>
                          <a:latin typeface="Arial"/>
                          <a:cs typeface="Arial"/>
                        </a:rPr>
                        <a:t> be achieved in compliance with PAS2035</a:t>
                      </a:r>
                      <a:endParaRPr lang="en-GB" sz="1100">
                        <a:effectLst/>
                        <a:latin typeface="Arial"/>
                        <a:ea typeface="Times New Roman" panose="02020603050405020304" pitchFamily="18" charset="0"/>
                        <a:cs typeface="Arial"/>
                      </a:endParaRPr>
                    </a:p>
                  </a:txBody>
                  <a:tcPr marL="32479" marR="32479" marT="0" marB="0"/>
                </a:tc>
                <a:tc>
                  <a:txBody>
                    <a:bodyPr/>
                    <a:lstStyle/>
                    <a:p>
                      <a:pPr hangingPunct="0">
                        <a:lnSpc>
                          <a:spcPct val="115000"/>
                        </a:lnSpc>
                        <a:spcBef>
                          <a:spcPts val="600"/>
                        </a:spcBef>
                        <a:spcAft>
                          <a:spcPts val="600"/>
                        </a:spcAft>
                      </a:pPr>
                      <a:r>
                        <a:rPr lang="en-GB" sz="1100">
                          <a:effectLst/>
                          <a:latin typeface="Arial"/>
                          <a:cs typeface="Arial"/>
                        </a:rPr>
                        <a:t>Applicants should specify their sampling and performance testing approach to demonstrate the reduction is being achieved post-installation.</a:t>
                      </a:r>
                      <a:endParaRPr lang="en-GB" sz="1100">
                        <a:effectLst/>
                        <a:latin typeface="Arial"/>
                        <a:ea typeface="Times New Roman" panose="02020603050405020304" pitchFamily="18" charset="0"/>
                        <a:cs typeface="Arial"/>
                      </a:endParaRPr>
                    </a:p>
                  </a:txBody>
                  <a:tcPr marL="32479" marR="32479" marT="0" marB="0"/>
                </a:tc>
                <a:extLst>
                  <a:ext uri="{0D108BD9-81ED-4DB2-BD59-A6C34878D82A}">
                    <a16:rowId xmlns:a16="http://schemas.microsoft.com/office/drawing/2014/main" val="703966158"/>
                  </a:ext>
                </a:extLst>
              </a:tr>
              <a:tr h="776301">
                <a:tc>
                  <a:txBody>
                    <a:bodyPr/>
                    <a:lstStyle/>
                    <a:p>
                      <a:pPr hangingPunct="0">
                        <a:lnSpc>
                          <a:spcPct val="115000"/>
                        </a:lnSpc>
                        <a:spcBef>
                          <a:spcPts val="600"/>
                        </a:spcBef>
                        <a:spcAft>
                          <a:spcPts val="600"/>
                        </a:spcAft>
                      </a:pPr>
                      <a:r>
                        <a:rPr lang="en-GB" sz="1100">
                          <a:effectLst/>
                          <a:latin typeface="Arial"/>
                          <a:cs typeface="Arial"/>
                        </a:rPr>
                        <a:t>Cost reduction</a:t>
                      </a:r>
                      <a:endParaRPr lang="en-GB" sz="1100">
                        <a:effectLst/>
                        <a:latin typeface="Arial"/>
                        <a:ea typeface="Times New Roman" panose="02020603050405020304" pitchFamily="18" charset="0"/>
                        <a:cs typeface="Arial"/>
                      </a:endParaRPr>
                    </a:p>
                  </a:txBody>
                  <a:tcPr marL="32479" marR="32479" marT="0" marB="0"/>
                </a:tc>
                <a:tc>
                  <a:txBody>
                    <a:bodyPr/>
                    <a:lstStyle/>
                    <a:p>
                      <a:pPr hangingPunct="0">
                        <a:lnSpc>
                          <a:spcPct val="115000"/>
                        </a:lnSpc>
                        <a:spcBef>
                          <a:spcPts val="600"/>
                        </a:spcBef>
                        <a:spcAft>
                          <a:spcPts val="600"/>
                        </a:spcAft>
                      </a:pPr>
                      <a:r>
                        <a:rPr lang="en-GB" sz="1100">
                          <a:effectLst/>
                          <a:latin typeface="Arial"/>
                          <a:cs typeface="Arial"/>
                        </a:rPr>
                        <a:t>The project must provide a detailed explanation of how a </a:t>
                      </a:r>
                      <a:r>
                        <a:rPr lang="en-GB" sz="1100" b="1">
                          <a:effectLst/>
                          <a:latin typeface="Arial"/>
                          <a:cs typeface="Arial"/>
                        </a:rPr>
                        <a:t>cost reduction of between 5-30% </a:t>
                      </a:r>
                      <a:r>
                        <a:rPr lang="en-GB" sz="1100">
                          <a:effectLst/>
                          <a:latin typeface="Arial"/>
                          <a:cs typeface="Arial"/>
                        </a:rPr>
                        <a:t>will be achieved within the delivery of this project.</a:t>
                      </a:r>
                    </a:p>
                    <a:p>
                      <a:pPr hangingPunct="0">
                        <a:lnSpc>
                          <a:spcPct val="115000"/>
                        </a:lnSpc>
                        <a:spcBef>
                          <a:spcPts val="600"/>
                        </a:spcBef>
                        <a:spcAft>
                          <a:spcPts val="600"/>
                        </a:spcAft>
                      </a:pPr>
                      <a:endParaRPr lang="en-GB" sz="1800">
                        <a:latin typeface="Arial"/>
                        <a:cs typeface="Arial"/>
                      </a:endParaRPr>
                    </a:p>
                  </a:txBody>
                  <a:tcPr marL="32479" marR="32479" marT="0" marB="0"/>
                </a:tc>
                <a:tc>
                  <a:txBody>
                    <a:bodyPr/>
                    <a:lstStyle/>
                    <a:p>
                      <a:pPr hangingPunct="0">
                        <a:lnSpc>
                          <a:spcPct val="115000"/>
                        </a:lnSpc>
                        <a:spcBef>
                          <a:spcPts val="600"/>
                        </a:spcBef>
                        <a:spcAft>
                          <a:spcPts val="600"/>
                        </a:spcAft>
                      </a:pPr>
                      <a:r>
                        <a:rPr lang="en-GB" sz="1100">
                          <a:effectLst/>
                          <a:latin typeface="Arial"/>
                          <a:cs typeface="Arial"/>
                        </a:rPr>
                        <a:t>Applicants are to provide robust and credible evidence of current costs to demonstrate the baseline for measuring the cost reduction</a:t>
                      </a:r>
                    </a:p>
                    <a:p>
                      <a:pPr hangingPunct="0">
                        <a:lnSpc>
                          <a:spcPct val="115000"/>
                        </a:lnSpc>
                        <a:spcBef>
                          <a:spcPts val="600"/>
                        </a:spcBef>
                        <a:spcAft>
                          <a:spcPts val="600"/>
                        </a:spcAft>
                      </a:pPr>
                      <a:r>
                        <a:rPr lang="en-GB" sz="1100">
                          <a:effectLst/>
                          <a:latin typeface="Arial"/>
                          <a:cs typeface="Arial"/>
                        </a:rPr>
                        <a:t>Projects must provide evidence in their reporting as to the sources of cost reduction.</a:t>
                      </a:r>
                      <a:endParaRPr lang="en-GB" sz="1100">
                        <a:effectLst/>
                        <a:latin typeface="Arial"/>
                        <a:ea typeface="Times New Roman" panose="02020603050405020304" pitchFamily="18" charset="0"/>
                        <a:cs typeface="Arial"/>
                      </a:endParaRPr>
                    </a:p>
                  </a:txBody>
                  <a:tcPr marL="32479" marR="32479" marT="0" marB="0"/>
                </a:tc>
                <a:extLst>
                  <a:ext uri="{0D108BD9-81ED-4DB2-BD59-A6C34878D82A}">
                    <a16:rowId xmlns:a16="http://schemas.microsoft.com/office/drawing/2014/main" val="1136135752"/>
                  </a:ext>
                </a:extLst>
              </a:tr>
              <a:tr h="776301">
                <a:tc>
                  <a:txBody>
                    <a:bodyPr/>
                    <a:lstStyle/>
                    <a:p>
                      <a:pPr hangingPunct="0">
                        <a:lnSpc>
                          <a:spcPct val="115000"/>
                        </a:lnSpc>
                        <a:spcBef>
                          <a:spcPts val="600"/>
                        </a:spcBef>
                        <a:spcAft>
                          <a:spcPts val="600"/>
                        </a:spcAft>
                      </a:pPr>
                      <a:r>
                        <a:rPr lang="en-GB" sz="1100">
                          <a:effectLst/>
                          <a:latin typeface="Arial"/>
                          <a:cs typeface="Arial"/>
                        </a:rPr>
                        <a:t>Supply chain</a:t>
                      </a:r>
                      <a:endParaRPr lang="en-GB" sz="1100">
                        <a:effectLst/>
                        <a:latin typeface="Arial"/>
                        <a:ea typeface="Times New Roman" panose="02020603050405020304" pitchFamily="18" charset="0"/>
                        <a:cs typeface="Arial"/>
                      </a:endParaRPr>
                    </a:p>
                  </a:txBody>
                  <a:tcPr marL="32479" marR="32479" marT="0" marB="0"/>
                </a:tc>
                <a:tc>
                  <a:txBody>
                    <a:bodyPr/>
                    <a:lstStyle/>
                    <a:p>
                      <a:pPr hangingPunct="0">
                        <a:lnSpc>
                          <a:spcPct val="115000"/>
                        </a:lnSpc>
                        <a:spcBef>
                          <a:spcPts val="600"/>
                        </a:spcBef>
                        <a:spcAft>
                          <a:spcPts val="600"/>
                        </a:spcAft>
                      </a:pPr>
                      <a:r>
                        <a:rPr lang="en-GB" sz="1100">
                          <a:effectLst/>
                          <a:latin typeface="Arial"/>
                          <a:cs typeface="Arial"/>
                        </a:rPr>
                        <a:t>Applicants will need to evidence their procurement approach</a:t>
                      </a:r>
                    </a:p>
                    <a:p>
                      <a:pPr hangingPunct="0">
                        <a:lnSpc>
                          <a:spcPct val="115000"/>
                        </a:lnSpc>
                        <a:spcBef>
                          <a:spcPts val="600"/>
                        </a:spcBef>
                        <a:spcAft>
                          <a:spcPts val="600"/>
                        </a:spcAft>
                      </a:pPr>
                      <a:r>
                        <a:rPr lang="en-GB" sz="1100">
                          <a:effectLst/>
                          <a:latin typeface="Arial"/>
                          <a:cs typeface="Arial"/>
                        </a:rPr>
                        <a:t>Applicants should outline how they propose to effectively measure the number of jobs being created/supported</a:t>
                      </a:r>
                      <a:endParaRPr lang="en-GB" sz="1800">
                        <a:latin typeface="Arial"/>
                        <a:cs typeface="Arial"/>
                      </a:endParaRPr>
                    </a:p>
                  </a:txBody>
                  <a:tcPr marL="32479" marR="32479" marT="0" marB="0"/>
                </a:tc>
                <a:tc>
                  <a:txBody>
                    <a:bodyPr/>
                    <a:lstStyle/>
                    <a:p>
                      <a:pPr hangingPunct="0">
                        <a:lnSpc>
                          <a:spcPct val="115000"/>
                        </a:lnSpc>
                        <a:spcBef>
                          <a:spcPts val="600"/>
                        </a:spcBef>
                        <a:spcAft>
                          <a:spcPts val="600"/>
                        </a:spcAft>
                      </a:pPr>
                      <a:r>
                        <a:rPr lang="en-GB" sz="1100">
                          <a:effectLst/>
                          <a:latin typeface="Arial"/>
                          <a:cs typeface="Arial"/>
                        </a:rPr>
                        <a:t>Quotes and indicative budgets will be required, along with appropriate contingency allowances in order to demonstrate value for money.</a:t>
                      </a:r>
                      <a:endParaRPr lang="en-GB" sz="1100">
                        <a:effectLst/>
                        <a:latin typeface="Arial"/>
                        <a:ea typeface="Times New Roman" panose="02020603050405020304" pitchFamily="18" charset="0"/>
                        <a:cs typeface="Arial"/>
                      </a:endParaRPr>
                    </a:p>
                  </a:txBody>
                  <a:tcPr marL="32479" marR="32479" marT="0" marB="0"/>
                </a:tc>
                <a:extLst>
                  <a:ext uri="{0D108BD9-81ED-4DB2-BD59-A6C34878D82A}">
                    <a16:rowId xmlns:a16="http://schemas.microsoft.com/office/drawing/2014/main" val="3803995342"/>
                  </a:ext>
                </a:extLst>
              </a:tr>
              <a:tr h="776301">
                <a:tc>
                  <a:txBody>
                    <a:bodyPr/>
                    <a:lstStyle/>
                    <a:p>
                      <a:pPr hangingPunct="0">
                        <a:lnSpc>
                          <a:spcPct val="115000"/>
                        </a:lnSpc>
                        <a:spcBef>
                          <a:spcPts val="600"/>
                        </a:spcBef>
                        <a:spcAft>
                          <a:spcPts val="600"/>
                        </a:spcAft>
                      </a:pPr>
                      <a:r>
                        <a:rPr lang="en-GB" sz="1100">
                          <a:effectLst/>
                          <a:latin typeface="Arial"/>
                          <a:cs typeface="Arial"/>
                        </a:rPr>
                        <a:t>Scale</a:t>
                      </a:r>
                      <a:endParaRPr lang="en-GB" sz="1100">
                        <a:effectLst/>
                        <a:latin typeface="Arial"/>
                        <a:ea typeface="Times New Roman" panose="02020603050405020304" pitchFamily="18" charset="0"/>
                        <a:cs typeface="Arial"/>
                      </a:endParaRPr>
                    </a:p>
                  </a:txBody>
                  <a:tcPr marL="32479" marR="32479" marT="0" marB="0"/>
                </a:tc>
                <a:tc>
                  <a:txBody>
                    <a:bodyPr/>
                    <a:lstStyle/>
                    <a:p>
                      <a:pPr hangingPunct="0">
                        <a:lnSpc>
                          <a:spcPct val="115000"/>
                        </a:lnSpc>
                        <a:spcBef>
                          <a:spcPts val="600"/>
                        </a:spcBef>
                        <a:spcAft>
                          <a:spcPts val="600"/>
                        </a:spcAft>
                      </a:pPr>
                      <a:r>
                        <a:rPr lang="en-GB" sz="1100">
                          <a:effectLst/>
                          <a:latin typeface="Arial"/>
                          <a:cs typeface="Arial"/>
                        </a:rPr>
                        <a:t>Applicants must explain how they have selected an </a:t>
                      </a:r>
                      <a:r>
                        <a:rPr lang="en-GB" sz="1100" b="1">
                          <a:effectLst/>
                          <a:latin typeface="Arial"/>
                          <a:cs typeface="Arial"/>
                        </a:rPr>
                        <a:t>appropriate number of dwellings </a:t>
                      </a:r>
                      <a:r>
                        <a:rPr lang="en-GB" sz="1100">
                          <a:effectLst/>
                          <a:latin typeface="Arial"/>
                          <a:cs typeface="Arial"/>
                        </a:rPr>
                        <a:t>to demonstrate achievement of cost reduction in a replicable manner.</a:t>
                      </a:r>
                    </a:p>
                  </a:txBody>
                  <a:tcPr marL="32479" marR="32479" marT="0" marB="0"/>
                </a:tc>
                <a:tc>
                  <a:txBody>
                    <a:bodyPr/>
                    <a:lstStyle/>
                    <a:p>
                      <a:pPr hangingPunct="0">
                        <a:lnSpc>
                          <a:spcPct val="115000"/>
                        </a:lnSpc>
                        <a:spcBef>
                          <a:spcPts val="600"/>
                        </a:spcBef>
                        <a:spcAft>
                          <a:spcPts val="600"/>
                        </a:spcAft>
                      </a:pPr>
                      <a:r>
                        <a:rPr lang="en-GB" sz="1100">
                          <a:effectLst/>
                          <a:latin typeface="Arial"/>
                          <a:cs typeface="Arial"/>
                        </a:rPr>
                        <a:t>Buildings over 18 meters are excluded.</a:t>
                      </a:r>
                    </a:p>
                    <a:p>
                      <a:pPr hangingPunct="0">
                        <a:lnSpc>
                          <a:spcPct val="115000"/>
                        </a:lnSpc>
                        <a:spcBef>
                          <a:spcPts val="600"/>
                        </a:spcBef>
                        <a:spcAft>
                          <a:spcPts val="600"/>
                        </a:spcAft>
                      </a:pPr>
                      <a:r>
                        <a:rPr lang="en-GB" sz="1100">
                          <a:effectLst/>
                          <a:latin typeface="Arial"/>
                          <a:cs typeface="Arial"/>
                        </a:rPr>
                        <a:t>Focus should be on dwellings with an existing Energy Performance Certificate rating below C and below (i.e.  Not at A-C).</a:t>
                      </a:r>
                      <a:endParaRPr lang="en-GB" sz="1100">
                        <a:effectLst/>
                        <a:latin typeface="Arial"/>
                        <a:ea typeface="Times New Roman" panose="02020603050405020304" pitchFamily="18" charset="0"/>
                        <a:cs typeface="Arial"/>
                      </a:endParaRPr>
                    </a:p>
                  </a:txBody>
                  <a:tcPr marL="32479" marR="32479" marT="0" marB="0"/>
                </a:tc>
                <a:extLst>
                  <a:ext uri="{0D108BD9-81ED-4DB2-BD59-A6C34878D82A}">
                    <a16:rowId xmlns:a16="http://schemas.microsoft.com/office/drawing/2014/main" val="46316027"/>
                  </a:ext>
                </a:extLst>
              </a:tr>
            </a:tbl>
          </a:graphicData>
        </a:graphic>
      </p:graphicFrame>
    </p:spTree>
    <p:extLst>
      <p:ext uri="{BB962C8B-B14F-4D97-AF65-F5344CB8AC3E}">
        <p14:creationId xmlns:p14="http://schemas.microsoft.com/office/powerpoint/2010/main" val="603435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81699-0C2B-4980-AF07-B6188554E7D7}"/>
              </a:ext>
            </a:extLst>
          </p:cNvPr>
          <p:cNvSpPr>
            <a:spLocks noGrp="1"/>
          </p:cNvSpPr>
          <p:nvPr>
            <p:ph type="title"/>
          </p:nvPr>
        </p:nvSpPr>
        <p:spPr>
          <a:xfrm>
            <a:off x="141547" y="111529"/>
            <a:ext cx="8229600" cy="952500"/>
          </a:xfrm>
        </p:spPr>
        <p:txBody>
          <a:bodyPr>
            <a:normAutofit/>
          </a:bodyPr>
          <a:lstStyle/>
          <a:p>
            <a:pPr algn="l"/>
            <a:r>
              <a:rPr lang="en-GB" sz="2400" b="1"/>
              <a:t>Scope of the competition (2)</a:t>
            </a:r>
          </a:p>
        </p:txBody>
      </p:sp>
      <p:sp>
        <p:nvSpPr>
          <p:cNvPr id="4" name="Footer Placeholder 4">
            <a:extLst>
              <a:ext uri="{FF2B5EF4-FFF2-40B4-BE49-F238E27FC236}">
                <a16:creationId xmlns:a16="http://schemas.microsoft.com/office/drawing/2014/main" id="{607BE883-0945-4B46-AEF3-9FA9C94BCA2B}"/>
              </a:ext>
            </a:extLst>
          </p:cNvPr>
          <p:cNvSpPr>
            <a:spLocks noGrp="1"/>
          </p:cNvSpPr>
          <p:nvPr>
            <p:ph type="ftr" sz="quarter" idx="11"/>
          </p:nvPr>
        </p:nvSpPr>
        <p:spPr>
          <a:xfrm>
            <a:off x="0" y="4765332"/>
            <a:ext cx="9144000" cy="949668"/>
          </a:xfrm>
          <a:prstGeom prst="rect">
            <a:avLst/>
          </a:prstGeom>
          <a:gradFill>
            <a:gsLst>
              <a:gs pos="100000">
                <a:srgbClr val="0E73AC"/>
              </a:gs>
              <a:gs pos="0">
                <a:srgbClr val="004A7F"/>
              </a:gs>
              <a:gs pos="100000">
                <a:srgbClr val="1C9CD9"/>
              </a:gs>
            </a:gsLst>
            <a:lin ang="2700000" scaled="0"/>
          </a:gradFill>
        </p:spPr>
        <p:txBody>
          <a:bodyPr/>
          <a:lstStyle/>
          <a:p>
            <a:endParaRPr lang="en-GB">
              <a:solidFill>
                <a:srgbClr val="004A7F"/>
              </a:solidFill>
            </a:endParaRPr>
          </a:p>
        </p:txBody>
      </p:sp>
      <p:pic>
        <p:nvPicPr>
          <p:cNvPr id="5" name="Picture 4" descr="Department for Business, Energy and Industrial Strategy crest" title="Department for Business, Energy and Industrial Strategy">
            <a:extLst>
              <a:ext uri="{FF2B5EF4-FFF2-40B4-BE49-F238E27FC236}">
                <a16:creationId xmlns:a16="http://schemas.microsoft.com/office/drawing/2014/main" id="{7294A092-FD45-49BB-9413-132BB0A943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9910" y="4883887"/>
            <a:ext cx="1196930" cy="635708"/>
          </a:xfrm>
          <a:prstGeom prst="rect">
            <a:avLst/>
          </a:prstGeom>
        </p:spPr>
      </p:pic>
      <p:graphicFrame>
        <p:nvGraphicFramePr>
          <p:cNvPr id="3" name="Table 2">
            <a:extLst>
              <a:ext uri="{FF2B5EF4-FFF2-40B4-BE49-F238E27FC236}">
                <a16:creationId xmlns:a16="http://schemas.microsoft.com/office/drawing/2014/main" id="{50ACA2B5-C074-4FEC-8A3B-72AF3E18B403}"/>
              </a:ext>
            </a:extLst>
          </p:cNvPr>
          <p:cNvGraphicFramePr>
            <a:graphicFrameLocks noGrp="1"/>
          </p:cNvGraphicFramePr>
          <p:nvPr>
            <p:extLst>
              <p:ext uri="{D42A27DB-BD31-4B8C-83A1-F6EECF244321}">
                <p14:modId xmlns:p14="http://schemas.microsoft.com/office/powerpoint/2010/main" val="128946057"/>
              </p:ext>
            </p:extLst>
          </p:nvPr>
        </p:nvGraphicFramePr>
        <p:xfrm>
          <a:off x="304365" y="825992"/>
          <a:ext cx="8580541" cy="3920061"/>
        </p:xfrm>
        <a:graphic>
          <a:graphicData uri="http://schemas.openxmlformats.org/drawingml/2006/table">
            <a:tbl>
              <a:tblPr firstRow="1" firstCol="1" bandRow="1">
                <a:tableStyleId>{5C22544A-7EE6-4342-B048-85BDC9FD1C3A}</a:tableStyleId>
              </a:tblPr>
              <a:tblGrid>
                <a:gridCol w="1817927">
                  <a:extLst>
                    <a:ext uri="{9D8B030D-6E8A-4147-A177-3AD203B41FA5}">
                      <a16:colId xmlns:a16="http://schemas.microsoft.com/office/drawing/2014/main" val="2480660644"/>
                    </a:ext>
                  </a:extLst>
                </a:gridCol>
                <a:gridCol w="3269867">
                  <a:extLst>
                    <a:ext uri="{9D8B030D-6E8A-4147-A177-3AD203B41FA5}">
                      <a16:colId xmlns:a16="http://schemas.microsoft.com/office/drawing/2014/main" val="2365114415"/>
                    </a:ext>
                  </a:extLst>
                </a:gridCol>
                <a:gridCol w="3492747">
                  <a:extLst>
                    <a:ext uri="{9D8B030D-6E8A-4147-A177-3AD203B41FA5}">
                      <a16:colId xmlns:a16="http://schemas.microsoft.com/office/drawing/2014/main" val="1021749778"/>
                    </a:ext>
                  </a:extLst>
                </a:gridCol>
              </a:tblGrid>
              <a:tr h="174886">
                <a:tc>
                  <a:txBody>
                    <a:bodyPr/>
                    <a:lstStyle/>
                    <a:p>
                      <a:pPr hangingPunct="0">
                        <a:lnSpc>
                          <a:spcPct val="115000"/>
                        </a:lnSpc>
                        <a:spcBef>
                          <a:spcPts val="600"/>
                        </a:spcBef>
                        <a:spcAft>
                          <a:spcPts val="600"/>
                        </a:spcAft>
                      </a:pPr>
                      <a:r>
                        <a:rPr lang="en-GB" sz="1100">
                          <a:effectLst/>
                          <a:latin typeface="Arial"/>
                          <a:cs typeface="Arial"/>
                        </a:rPr>
                        <a:t>Scope item</a:t>
                      </a:r>
                      <a:endParaRPr lang="en-GB" sz="1100" dirty="0">
                        <a:effectLst/>
                        <a:latin typeface="Arial"/>
                        <a:ea typeface="Times New Roman" panose="02020603050405020304" pitchFamily="18" charset="0"/>
                        <a:cs typeface="Arial"/>
                      </a:endParaRPr>
                    </a:p>
                  </a:txBody>
                  <a:tcPr marL="32479" marR="32479" marT="0" marB="0"/>
                </a:tc>
                <a:tc>
                  <a:txBody>
                    <a:bodyPr/>
                    <a:lstStyle/>
                    <a:p>
                      <a:pPr hangingPunct="0">
                        <a:lnSpc>
                          <a:spcPct val="115000"/>
                        </a:lnSpc>
                        <a:spcBef>
                          <a:spcPts val="600"/>
                        </a:spcBef>
                        <a:spcAft>
                          <a:spcPts val="600"/>
                        </a:spcAft>
                      </a:pPr>
                      <a:r>
                        <a:rPr lang="en-GB" sz="1100">
                          <a:effectLst/>
                          <a:latin typeface="Arial"/>
                          <a:cs typeface="Arial"/>
                        </a:rPr>
                        <a:t>Summary</a:t>
                      </a:r>
                      <a:endParaRPr lang="en-GB" sz="1100" dirty="0">
                        <a:effectLst/>
                        <a:latin typeface="Arial"/>
                        <a:ea typeface="Times New Roman" panose="02020603050405020304" pitchFamily="18" charset="0"/>
                        <a:cs typeface="Arial"/>
                      </a:endParaRPr>
                    </a:p>
                  </a:txBody>
                  <a:tcPr marL="32479" marR="32479" marT="0" marB="0"/>
                </a:tc>
                <a:tc>
                  <a:txBody>
                    <a:bodyPr/>
                    <a:lstStyle/>
                    <a:p>
                      <a:pPr hangingPunct="0">
                        <a:lnSpc>
                          <a:spcPct val="115000"/>
                        </a:lnSpc>
                        <a:spcBef>
                          <a:spcPts val="600"/>
                        </a:spcBef>
                        <a:spcAft>
                          <a:spcPts val="600"/>
                        </a:spcAft>
                      </a:pPr>
                      <a:r>
                        <a:rPr lang="en-GB" sz="1100">
                          <a:effectLst/>
                          <a:latin typeface="Arial"/>
                          <a:cs typeface="Arial"/>
                        </a:rPr>
                        <a:t>Assumptions</a:t>
                      </a:r>
                      <a:endParaRPr lang="en-GB" sz="1100" dirty="0">
                        <a:effectLst/>
                        <a:latin typeface="Arial"/>
                        <a:ea typeface="Times New Roman" panose="02020603050405020304" pitchFamily="18" charset="0"/>
                        <a:cs typeface="Arial"/>
                      </a:endParaRPr>
                    </a:p>
                  </a:txBody>
                  <a:tcPr marL="32479" marR="32479" marT="0" marB="0"/>
                </a:tc>
                <a:extLst>
                  <a:ext uri="{0D108BD9-81ED-4DB2-BD59-A6C34878D82A}">
                    <a16:rowId xmlns:a16="http://schemas.microsoft.com/office/drawing/2014/main" val="1883006332"/>
                  </a:ext>
                </a:extLst>
              </a:tr>
              <a:tr h="706270">
                <a:tc>
                  <a:txBody>
                    <a:bodyPr/>
                    <a:lstStyle/>
                    <a:p>
                      <a:pPr hangingPunct="0">
                        <a:lnSpc>
                          <a:spcPct val="115000"/>
                        </a:lnSpc>
                        <a:spcBef>
                          <a:spcPts val="600"/>
                        </a:spcBef>
                        <a:spcAft>
                          <a:spcPts val="600"/>
                        </a:spcAft>
                      </a:pPr>
                      <a:r>
                        <a:rPr lang="en-GB" sz="1100">
                          <a:effectLst/>
                          <a:latin typeface="Arial"/>
                          <a:cs typeface="Arial"/>
                        </a:rPr>
                        <a:t>Focus</a:t>
                      </a:r>
                      <a:endParaRPr lang="en-GB" sz="1100" dirty="0">
                        <a:effectLst/>
                        <a:latin typeface="Arial"/>
                        <a:ea typeface="Times New Roman" panose="02020603050405020304" pitchFamily="18" charset="0"/>
                        <a:cs typeface="Arial"/>
                      </a:endParaRPr>
                    </a:p>
                  </a:txBody>
                  <a:tcPr marL="32479" marR="32479" marT="0" marB="0"/>
                </a:tc>
                <a:tc>
                  <a:txBody>
                    <a:bodyPr/>
                    <a:lstStyle/>
                    <a:p>
                      <a:pPr hangingPunct="0">
                        <a:lnSpc>
                          <a:spcPct val="115000"/>
                        </a:lnSpc>
                        <a:spcBef>
                          <a:spcPts val="600"/>
                        </a:spcBef>
                        <a:spcAft>
                          <a:spcPts val="600"/>
                        </a:spcAft>
                      </a:pPr>
                      <a:r>
                        <a:rPr lang="en-GB" sz="1100">
                          <a:effectLst/>
                          <a:latin typeface="Arial"/>
                          <a:cs typeface="Arial"/>
                        </a:rPr>
                        <a:t>The focus must be on </a:t>
                      </a:r>
                      <a:r>
                        <a:rPr lang="en-GB" sz="1100" b="1">
                          <a:effectLst/>
                          <a:latin typeface="Arial"/>
                          <a:cs typeface="Arial"/>
                        </a:rPr>
                        <a:t>social housing</a:t>
                      </a:r>
                      <a:r>
                        <a:rPr lang="en-GB" sz="1100">
                          <a:effectLst/>
                          <a:latin typeface="Arial"/>
                          <a:cs typeface="Arial"/>
                        </a:rPr>
                        <a:t>. Where leaseholder or freeholder (right to buy) properties are a component of an application, SHDF Demonstrator grant funding and match funding must be used on those properties, without costs being passed on to leaseholders/freeholders.</a:t>
                      </a:r>
                      <a:endParaRPr lang="en-GB" sz="1100" dirty="0">
                        <a:effectLst/>
                        <a:latin typeface="Arial"/>
                        <a:ea typeface="Times New Roman" panose="02020603050405020304" pitchFamily="18" charset="0"/>
                        <a:cs typeface="Arial"/>
                      </a:endParaRPr>
                    </a:p>
                  </a:txBody>
                  <a:tcPr marL="32479" marR="32479" marT="0" marB="0"/>
                </a:tc>
                <a:tc>
                  <a:txBody>
                    <a:bodyPr/>
                    <a:lstStyle/>
                    <a:p>
                      <a:pPr hangingPunct="0">
                        <a:lnSpc>
                          <a:spcPct val="115000"/>
                        </a:lnSpc>
                        <a:spcBef>
                          <a:spcPts val="600"/>
                        </a:spcBef>
                        <a:spcAft>
                          <a:spcPts val="600"/>
                        </a:spcAft>
                      </a:pPr>
                      <a:r>
                        <a:rPr lang="en-GB" sz="1100">
                          <a:effectLst/>
                          <a:latin typeface="Arial"/>
                          <a:cs typeface="Arial"/>
                        </a:rPr>
                        <a:t>The Authority and Consortium members must ensure that the project as a whole does not receive Government funding above the level permitted by State Aid requirements.</a:t>
                      </a:r>
                      <a:endParaRPr lang="en-GB" sz="1100" dirty="0">
                        <a:effectLst/>
                        <a:latin typeface="Arial"/>
                        <a:ea typeface="Times New Roman" panose="02020603050405020304" pitchFamily="18" charset="0"/>
                        <a:cs typeface="Arial"/>
                      </a:endParaRPr>
                    </a:p>
                  </a:txBody>
                  <a:tcPr marL="32479" marR="32479" marT="0" marB="0"/>
                </a:tc>
                <a:extLst>
                  <a:ext uri="{0D108BD9-81ED-4DB2-BD59-A6C34878D82A}">
                    <a16:rowId xmlns:a16="http://schemas.microsoft.com/office/drawing/2014/main" val="1663534777"/>
                  </a:ext>
                </a:extLst>
              </a:tr>
              <a:tr h="672637">
                <a:tc>
                  <a:txBody>
                    <a:bodyPr/>
                    <a:lstStyle/>
                    <a:p>
                      <a:pPr hangingPunct="0">
                        <a:lnSpc>
                          <a:spcPct val="115000"/>
                        </a:lnSpc>
                        <a:spcBef>
                          <a:spcPts val="600"/>
                        </a:spcBef>
                        <a:spcAft>
                          <a:spcPts val="600"/>
                        </a:spcAft>
                      </a:pPr>
                      <a:r>
                        <a:rPr lang="en-GB" sz="1100">
                          <a:effectLst/>
                          <a:latin typeface="Arial"/>
                          <a:cs typeface="Arial"/>
                        </a:rPr>
                        <a:t>Innovation</a:t>
                      </a:r>
                      <a:endParaRPr lang="en-GB" sz="1100" dirty="0">
                        <a:effectLst/>
                        <a:latin typeface="Arial"/>
                        <a:ea typeface="Times New Roman" panose="02020603050405020304" pitchFamily="18" charset="0"/>
                        <a:cs typeface="Arial"/>
                      </a:endParaRPr>
                    </a:p>
                  </a:txBody>
                  <a:tcPr marL="32479" marR="32479" marT="0" marB="0"/>
                </a:tc>
                <a:tc>
                  <a:txBody>
                    <a:bodyPr/>
                    <a:lstStyle/>
                    <a:p>
                      <a:pPr hangingPunct="0">
                        <a:lnSpc>
                          <a:spcPct val="115000"/>
                        </a:lnSpc>
                        <a:spcBef>
                          <a:spcPts val="600"/>
                        </a:spcBef>
                        <a:spcAft>
                          <a:spcPts val="600"/>
                        </a:spcAft>
                      </a:pPr>
                      <a:r>
                        <a:rPr lang="en-GB" sz="1100">
                          <a:effectLst/>
                          <a:latin typeface="Arial"/>
                          <a:cs typeface="Arial"/>
                        </a:rPr>
                        <a:t>Projects are expected to demonstrate how </a:t>
                      </a:r>
                      <a:r>
                        <a:rPr lang="en-GB" sz="1100" b="1">
                          <a:effectLst/>
                          <a:latin typeface="Arial"/>
                          <a:cs typeface="Arial"/>
                        </a:rPr>
                        <a:t>process innovation </a:t>
                      </a:r>
                      <a:r>
                        <a:rPr lang="en-GB" sz="1100">
                          <a:effectLst/>
                          <a:latin typeface="Arial"/>
                          <a:cs typeface="Arial"/>
                        </a:rPr>
                        <a:t>can lead to cost reductions</a:t>
                      </a:r>
                      <a:endParaRPr lang="en-GB" sz="1100" dirty="0">
                        <a:effectLst/>
                        <a:latin typeface="Arial"/>
                        <a:ea typeface="Times New Roman" panose="02020603050405020304" pitchFamily="18" charset="0"/>
                        <a:cs typeface="Arial"/>
                      </a:endParaRPr>
                    </a:p>
                  </a:txBody>
                  <a:tcPr marL="32479" marR="32479" marT="0" marB="0"/>
                </a:tc>
                <a:tc>
                  <a:txBody>
                    <a:bodyPr/>
                    <a:lstStyle/>
                    <a:p>
                      <a:pPr hangingPunct="0">
                        <a:lnSpc>
                          <a:spcPct val="115000"/>
                        </a:lnSpc>
                        <a:spcBef>
                          <a:spcPts val="600"/>
                        </a:spcBef>
                        <a:spcAft>
                          <a:spcPts val="600"/>
                        </a:spcAft>
                      </a:pPr>
                      <a:r>
                        <a:rPr lang="en-GB" sz="1100">
                          <a:effectLst/>
                          <a:latin typeface="Arial"/>
                          <a:cs typeface="Arial"/>
                        </a:rPr>
                        <a:t>Individual property assessments to determine appropriate measures must be undertaken on </a:t>
                      </a:r>
                      <a:r>
                        <a:rPr lang="en-GB" sz="1100" u="sng">
                          <a:effectLst/>
                          <a:latin typeface="Arial"/>
                          <a:cs typeface="Arial"/>
                        </a:rPr>
                        <a:t>all properties</a:t>
                      </a:r>
                      <a:endParaRPr lang="en-GB" sz="1100">
                        <a:effectLst/>
                        <a:latin typeface="Arial"/>
                        <a:cs typeface="Arial"/>
                      </a:endParaRPr>
                    </a:p>
                    <a:p>
                      <a:pPr hangingPunct="0">
                        <a:lnSpc>
                          <a:spcPct val="115000"/>
                        </a:lnSpc>
                        <a:spcBef>
                          <a:spcPts val="600"/>
                        </a:spcBef>
                        <a:spcAft>
                          <a:spcPts val="600"/>
                        </a:spcAft>
                      </a:pPr>
                      <a:endParaRPr lang="en-GB" sz="1100" dirty="0">
                        <a:effectLst/>
                        <a:latin typeface="Arial"/>
                        <a:ea typeface="Times New Roman" panose="02020603050405020304" pitchFamily="18" charset="0"/>
                        <a:cs typeface="Arial"/>
                      </a:endParaRPr>
                    </a:p>
                  </a:txBody>
                  <a:tcPr marL="32479" marR="32479" marT="0" marB="0"/>
                </a:tc>
                <a:extLst>
                  <a:ext uri="{0D108BD9-81ED-4DB2-BD59-A6C34878D82A}">
                    <a16:rowId xmlns:a16="http://schemas.microsoft.com/office/drawing/2014/main" val="2379414915"/>
                  </a:ext>
                </a:extLst>
              </a:tr>
              <a:tr h="282508">
                <a:tc>
                  <a:txBody>
                    <a:bodyPr/>
                    <a:lstStyle/>
                    <a:p>
                      <a:pPr hangingPunct="0">
                        <a:lnSpc>
                          <a:spcPct val="115000"/>
                        </a:lnSpc>
                        <a:spcBef>
                          <a:spcPts val="600"/>
                        </a:spcBef>
                        <a:spcAft>
                          <a:spcPts val="600"/>
                        </a:spcAft>
                      </a:pPr>
                      <a:r>
                        <a:rPr lang="en-GB" sz="1100">
                          <a:effectLst/>
                          <a:latin typeface="Arial"/>
                          <a:cs typeface="Arial"/>
                        </a:rPr>
                        <a:t>Safety</a:t>
                      </a:r>
                      <a:endParaRPr lang="en-GB" sz="1100" dirty="0">
                        <a:effectLst/>
                        <a:latin typeface="Arial"/>
                        <a:ea typeface="Times New Roman" panose="02020603050405020304" pitchFamily="18" charset="0"/>
                        <a:cs typeface="Arial"/>
                      </a:endParaRPr>
                    </a:p>
                  </a:txBody>
                  <a:tcPr marL="32479" marR="32479" marT="0" marB="0"/>
                </a:tc>
                <a:tc>
                  <a:txBody>
                    <a:bodyPr/>
                    <a:lstStyle/>
                    <a:p>
                      <a:pPr hangingPunct="0">
                        <a:lnSpc>
                          <a:spcPct val="115000"/>
                        </a:lnSpc>
                        <a:spcBef>
                          <a:spcPts val="600"/>
                        </a:spcBef>
                        <a:spcAft>
                          <a:spcPts val="600"/>
                        </a:spcAft>
                      </a:pPr>
                      <a:r>
                        <a:rPr lang="en-GB" sz="1100">
                          <a:effectLst/>
                          <a:latin typeface="Arial"/>
                          <a:cs typeface="Arial"/>
                        </a:rPr>
                        <a:t>Projects should be carried out to strict safety standards</a:t>
                      </a:r>
                      <a:endParaRPr lang="en-GB" sz="1100" dirty="0">
                        <a:effectLst/>
                        <a:latin typeface="Arial"/>
                        <a:ea typeface="Times New Roman" panose="02020603050405020304" pitchFamily="18" charset="0"/>
                        <a:cs typeface="Arial"/>
                      </a:endParaRPr>
                    </a:p>
                  </a:txBody>
                  <a:tcPr marL="32479" marR="32479" marT="0" marB="0"/>
                </a:tc>
                <a:tc>
                  <a:txBody>
                    <a:bodyPr/>
                    <a:lstStyle/>
                    <a:p>
                      <a:pPr hangingPunct="0">
                        <a:lnSpc>
                          <a:spcPct val="115000"/>
                        </a:lnSpc>
                        <a:spcBef>
                          <a:spcPts val="600"/>
                        </a:spcBef>
                        <a:spcAft>
                          <a:spcPts val="600"/>
                        </a:spcAft>
                      </a:pPr>
                      <a:r>
                        <a:rPr lang="en-GB" sz="1100">
                          <a:effectLst/>
                          <a:latin typeface="Arial"/>
                          <a:cs typeface="Arial"/>
                        </a:rPr>
                        <a:t>Applicants will need to detail their compliance with appropriate safety and construction standards</a:t>
                      </a:r>
                      <a:endParaRPr lang="en-GB" sz="1100" dirty="0">
                        <a:effectLst/>
                        <a:latin typeface="Arial"/>
                        <a:ea typeface="Times New Roman" panose="02020603050405020304" pitchFamily="18" charset="0"/>
                        <a:cs typeface="Arial"/>
                      </a:endParaRPr>
                    </a:p>
                  </a:txBody>
                  <a:tcPr marL="32479" marR="32479" marT="0" marB="0"/>
                </a:tc>
                <a:extLst>
                  <a:ext uri="{0D108BD9-81ED-4DB2-BD59-A6C34878D82A}">
                    <a16:rowId xmlns:a16="http://schemas.microsoft.com/office/drawing/2014/main" val="3583932761"/>
                  </a:ext>
                </a:extLst>
              </a:tr>
              <a:tr h="765000">
                <a:tc>
                  <a:txBody>
                    <a:bodyPr/>
                    <a:lstStyle/>
                    <a:p>
                      <a:pPr hangingPunct="0">
                        <a:lnSpc>
                          <a:spcPct val="115000"/>
                        </a:lnSpc>
                        <a:spcBef>
                          <a:spcPts val="600"/>
                        </a:spcBef>
                        <a:spcAft>
                          <a:spcPts val="600"/>
                        </a:spcAft>
                      </a:pPr>
                      <a:r>
                        <a:rPr lang="en-GB" sz="1100">
                          <a:effectLst/>
                          <a:latin typeface="Arial"/>
                          <a:cs typeface="Arial"/>
                        </a:rPr>
                        <a:t>Health, Comfort, Well-being and Unintended Consequences</a:t>
                      </a:r>
                      <a:endParaRPr lang="en-GB" sz="1100" dirty="0">
                        <a:effectLst/>
                        <a:latin typeface="Arial"/>
                        <a:ea typeface="Times New Roman" panose="02020603050405020304" pitchFamily="18" charset="0"/>
                        <a:cs typeface="Arial"/>
                      </a:endParaRPr>
                    </a:p>
                  </a:txBody>
                  <a:tcPr marL="32479" marR="32479" marT="0" marB="0"/>
                </a:tc>
                <a:tc>
                  <a:txBody>
                    <a:bodyPr/>
                    <a:lstStyle/>
                    <a:p>
                      <a:pPr hangingPunct="0">
                        <a:lnSpc>
                          <a:spcPct val="115000"/>
                        </a:lnSpc>
                        <a:spcBef>
                          <a:spcPts val="600"/>
                        </a:spcBef>
                        <a:spcAft>
                          <a:spcPts val="600"/>
                        </a:spcAft>
                      </a:pPr>
                      <a:r>
                        <a:rPr lang="en-GB" sz="1100">
                          <a:effectLst/>
                          <a:latin typeface="Arial"/>
                          <a:cs typeface="Arial"/>
                        </a:rPr>
                        <a:t>The project should seek to measure the impact of the retrofit on the occupants and show consideration to managing the risk of unintended consequences</a:t>
                      </a:r>
                      <a:endParaRPr lang="en-GB" sz="1100" dirty="0">
                        <a:effectLst/>
                        <a:latin typeface="Arial"/>
                        <a:ea typeface="Times New Roman" panose="02020603050405020304" pitchFamily="18" charset="0"/>
                        <a:cs typeface="Arial"/>
                      </a:endParaRPr>
                    </a:p>
                  </a:txBody>
                  <a:tcPr marL="32479" marR="32479" marT="0" marB="0"/>
                </a:tc>
                <a:tc>
                  <a:txBody>
                    <a:bodyPr/>
                    <a:lstStyle/>
                    <a:p>
                      <a:pPr hangingPunct="0">
                        <a:lnSpc>
                          <a:spcPct val="115000"/>
                        </a:lnSpc>
                        <a:spcBef>
                          <a:spcPts val="600"/>
                        </a:spcBef>
                        <a:spcAft>
                          <a:spcPts val="600"/>
                        </a:spcAft>
                      </a:pPr>
                      <a:r>
                        <a:rPr lang="en-GB" sz="1100">
                          <a:effectLst/>
                          <a:latin typeface="Arial"/>
                          <a:cs typeface="Arial"/>
                        </a:rPr>
                        <a:t>Occupant engagement and advice will be expected in all projects</a:t>
                      </a:r>
                      <a:endParaRPr lang="en-GB" sz="1100" dirty="0">
                        <a:effectLst/>
                        <a:latin typeface="Arial"/>
                        <a:ea typeface="Times New Roman" panose="02020603050405020304" pitchFamily="18" charset="0"/>
                        <a:cs typeface="Arial"/>
                      </a:endParaRPr>
                    </a:p>
                  </a:txBody>
                  <a:tcPr marL="32479" marR="32479" marT="0" marB="0"/>
                </a:tc>
                <a:extLst>
                  <a:ext uri="{0D108BD9-81ED-4DB2-BD59-A6C34878D82A}">
                    <a16:rowId xmlns:a16="http://schemas.microsoft.com/office/drawing/2014/main" val="20358684"/>
                  </a:ext>
                </a:extLst>
              </a:tr>
              <a:tr h="423762">
                <a:tc>
                  <a:txBody>
                    <a:bodyPr/>
                    <a:lstStyle/>
                    <a:p>
                      <a:pPr hangingPunct="0">
                        <a:lnSpc>
                          <a:spcPct val="115000"/>
                        </a:lnSpc>
                        <a:spcBef>
                          <a:spcPts val="600"/>
                        </a:spcBef>
                        <a:spcAft>
                          <a:spcPts val="600"/>
                        </a:spcAft>
                      </a:pPr>
                      <a:r>
                        <a:rPr lang="en-GB" sz="1100">
                          <a:effectLst/>
                          <a:latin typeface="Arial"/>
                          <a:cs typeface="Arial"/>
                        </a:rPr>
                        <a:t>Timescales</a:t>
                      </a:r>
                      <a:endParaRPr lang="en-GB" sz="1100" dirty="0">
                        <a:effectLst/>
                        <a:latin typeface="Arial"/>
                        <a:ea typeface="Times New Roman" panose="02020603050405020304" pitchFamily="18" charset="0"/>
                        <a:cs typeface="Arial"/>
                      </a:endParaRPr>
                    </a:p>
                  </a:txBody>
                  <a:tcPr marL="32479" marR="32479" marT="0" marB="0"/>
                </a:tc>
                <a:tc>
                  <a:txBody>
                    <a:bodyPr/>
                    <a:lstStyle/>
                    <a:p>
                      <a:pPr hangingPunct="0">
                        <a:lnSpc>
                          <a:spcPct val="115000"/>
                        </a:lnSpc>
                        <a:spcBef>
                          <a:spcPts val="600"/>
                        </a:spcBef>
                        <a:spcAft>
                          <a:spcPts val="600"/>
                        </a:spcAft>
                      </a:pPr>
                      <a:r>
                        <a:rPr lang="en-GB" sz="1100">
                          <a:effectLst/>
                          <a:latin typeface="Arial"/>
                          <a:cs typeface="Arial"/>
                        </a:rPr>
                        <a:t>Measures must be </a:t>
                      </a:r>
                      <a:r>
                        <a:rPr lang="en-GB" sz="1100" b="1">
                          <a:effectLst/>
                          <a:latin typeface="Arial"/>
                          <a:cs typeface="Arial"/>
                        </a:rPr>
                        <a:t>installed within 12 months</a:t>
                      </a:r>
                      <a:r>
                        <a:rPr lang="en-GB" sz="1100">
                          <a:effectLst/>
                          <a:latin typeface="Arial"/>
                          <a:cs typeface="Arial"/>
                        </a:rPr>
                        <a:t>, followed by at least 6 months of energy performance monitoring</a:t>
                      </a:r>
                      <a:endParaRPr lang="en-GB" sz="1100" dirty="0">
                        <a:effectLst/>
                        <a:latin typeface="Arial"/>
                        <a:ea typeface="Times New Roman" panose="02020603050405020304" pitchFamily="18" charset="0"/>
                        <a:cs typeface="Arial"/>
                      </a:endParaRPr>
                    </a:p>
                  </a:txBody>
                  <a:tcPr marL="32479" marR="32479" marT="0" marB="0"/>
                </a:tc>
                <a:tc>
                  <a:txBody>
                    <a:bodyPr/>
                    <a:lstStyle/>
                    <a:p>
                      <a:pPr hangingPunct="0">
                        <a:lnSpc>
                          <a:spcPct val="115000"/>
                        </a:lnSpc>
                        <a:spcBef>
                          <a:spcPts val="600"/>
                        </a:spcBef>
                        <a:spcAft>
                          <a:spcPts val="600"/>
                        </a:spcAft>
                      </a:pPr>
                      <a:r>
                        <a:rPr lang="en-GB" sz="1100">
                          <a:effectLst/>
                          <a:latin typeface="Arial"/>
                          <a:cs typeface="Arial"/>
                        </a:rPr>
                        <a:t>Projects must complete installation of measures within 12 months, at which point a final installation report is due</a:t>
                      </a:r>
                      <a:endParaRPr lang="en-GB" sz="1100" dirty="0">
                        <a:effectLst/>
                        <a:latin typeface="Arial"/>
                        <a:cs typeface="Arial"/>
                      </a:endParaRPr>
                    </a:p>
                  </a:txBody>
                  <a:tcPr marL="32479" marR="32479" marT="0" marB="0"/>
                </a:tc>
                <a:extLst>
                  <a:ext uri="{0D108BD9-81ED-4DB2-BD59-A6C34878D82A}">
                    <a16:rowId xmlns:a16="http://schemas.microsoft.com/office/drawing/2014/main" val="2003608638"/>
                  </a:ext>
                </a:extLst>
              </a:tr>
            </a:tbl>
          </a:graphicData>
        </a:graphic>
      </p:graphicFrame>
    </p:spTree>
    <p:extLst>
      <p:ext uri="{BB962C8B-B14F-4D97-AF65-F5344CB8AC3E}">
        <p14:creationId xmlns:p14="http://schemas.microsoft.com/office/powerpoint/2010/main" val="2447105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81699-0C2B-4980-AF07-B6188554E7D7}"/>
              </a:ext>
            </a:extLst>
          </p:cNvPr>
          <p:cNvSpPr>
            <a:spLocks noGrp="1"/>
          </p:cNvSpPr>
          <p:nvPr>
            <p:ph type="title"/>
          </p:nvPr>
        </p:nvSpPr>
        <p:spPr>
          <a:xfrm>
            <a:off x="274320" y="-107660"/>
            <a:ext cx="8229600" cy="952500"/>
          </a:xfrm>
        </p:spPr>
        <p:txBody>
          <a:bodyPr>
            <a:normAutofit/>
          </a:bodyPr>
          <a:lstStyle/>
          <a:p>
            <a:pPr algn="l"/>
            <a:r>
              <a:rPr lang="en-GB" sz="2400" b="1"/>
              <a:t>Funding criteria – State aid</a:t>
            </a:r>
          </a:p>
        </p:txBody>
      </p:sp>
      <p:sp>
        <p:nvSpPr>
          <p:cNvPr id="3" name="Content Placeholder 2">
            <a:extLst>
              <a:ext uri="{FF2B5EF4-FFF2-40B4-BE49-F238E27FC236}">
                <a16:creationId xmlns:a16="http://schemas.microsoft.com/office/drawing/2014/main" id="{4C8CA186-8BE2-4ED1-A7C5-84F46FE9392A}"/>
              </a:ext>
            </a:extLst>
          </p:cNvPr>
          <p:cNvSpPr>
            <a:spLocks noGrp="1"/>
          </p:cNvSpPr>
          <p:nvPr>
            <p:ph idx="1"/>
          </p:nvPr>
        </p:nvSpPr>
        <p:spPr>
          <a:xfrm>
            <a:off x="274320" y="798291"/>
            <a:ext cx="8229600" cy="3771636"/>
          </a:xfrm>
        </p:spPr>
        <p:txBody>
          <a:bodyPr>
            <a:noAutofit/>
          </a:bodyPr>
          <a:lstStyle/>
          <a:p>
            <a:r>
              <a:rPr lang="en-GB" sz="1800">
                <a:latin typeface="Arial" panose="020B0604020202020204" pitchFamily="34" charset="0"/>
                <a:cs typeface="Arial" panose="020B0604020202020204" pitchFamily="34" charset="0"/>
              </a:rPr>
              <a:t>Where grants would class as State Aid, the General Block Exemption Regulation (GBER)￼will apply to legally binding agreements signed before 31/12/2020 or to such agreements signed afterwards that fall within the scope of the Northern Ireland Protocol. This includes amongst other things conditions on max grant awards and eligible costs. Specifically, Article 25 </a:t>
            </a:r>
            <a:r>
              <a:rPr lang="en-GB" sz="1800" b="1">
                <a:latin typeface="Arial" panose="020B0604020202020204" pitchFamily="34" charset="0"/>
                <a:ea typeface="Calibri" panose="020F0502020204030204" pitchFamily="34" charset="0"/>
                <a:cs typeface="Arial" panose="020B0604020202020204" pitchFamily="34" charset="0"/>
              </a:rPr>
              <a:t>(Aid for research and development projects) </a:t>
            </a:r>
            <a:r>
              <a:rPr lang="en-GB" sz="1800">
                <a:latin typeface="Arial" panose="020B0604020202020204" pitchFamily="34" charset="0"/>
                <a:ea typeface="Calibri" panose="020F0502020204030204" pitchFamily="34" charset="0"/>
                <a:cs typeface="Arial" panose="020B0604020202020204" pitchFamily="34" charset="0"/>
              </a:rPr>
              <a:t>will be relevant.</a:t>
            </a:r>
          </a:p>
          <a:p>
            <a:endParaRPr lang="en-GB" sz="1800">
              <a:latin typeface="Arial" panose="020B0604020202020204" pitchFamily="34" charset="0"/>
              <a:cs typeface="Arial" panose="020B0604020202020204" pitchFamily="34" charset="0"/>
            </a:endParaRPr>
          </a:p>
          <a:p>
            <a:r>
              <a:rPr lang="en-GB" sz="1800">
                <a:latin typeface="Arial" panose="020B0604020202020204" pitchFamily="34" charset="0"/>
                <a:cs typeface="Arial" panose="020B0604020202020204" pitchFamily="34" charset="0"/>
              </a:rPr>
              <a:t>Funded activities will fall within ‘Experimental Development’ </a:t>
            </a:r>
          </a:p>
          <a:p>
            <a:pPr lvl="1"/>
            <a:r>
              <a:rPr lang="en-GB" sz="1500">
                <a:latin typeface="Arial" panose="020B0604020202020204" pitchFamily="34" charset="0"/>
                <a:cs typeface="Arial" panose="020B0604020202020204" pitchFamily="34" charset="0"/>
              </a:rPr>
              <a:t>Max. aid intensities 25-60% (according to organisation/project type) so applicants will need to identify match funding</a:t>
            </a:r>
          </a:p>
          <a:p>
            <a:pPr marL="356616" lvl="1" indent="0">
              <a:buNone/>
            </a:pPr>
            <a:endParaRPr lang="en-GB" sz="1500">
              <a:latin typeface="Arial" panose="020B0604020202020204" pitchFamily="34" charset="0"/>
              <a:cs typeface="Arial" panose="020B0604020202020204" pitchFamily="34" charset="0"/>
            </a:endParaRPr>
          </a:p>
          <a:p>
            <a:r>
              <a:rPr lang="en-GB" sz="1800">
                <a:latin typeface="Arial" panose="020B0604020202020204" pitchFamily="34" charset="0"/>
                <a:cs typeface="Arial" panose="020B0604020202020204" pitchFamily="34" charset="0"/>
              </a:rPr>
              <a:t>Applicants will be responsible for demonstrating they comply with the general conditions of GBER and any aid intensity uplift they seek to use.</a:t>
            </a:r>
          </a:p>
        </p:txBody>
      </p:sp>
      <p:sp>
        <p:nvSpPr>
          <p:cNvPr id="4" name="Footer Placeholder 4">
            <a:extLst>
              <a:ext uri="{FF2B5EF4-FFF2-40B4-BE49-F238E27FC236}">
                <a16:creationId xmlns:a16="http://schemas.microsoft.com/office/drawing/2014/main" id="{EA3B4C1C-D834-49B0-A07C-30D2549177A7}"/>
              </a:ext>
            </a:extLst>
          </p:cNvPr>
          <p:cNvSpPr>
            <a:spLocks noGrp="1"/>
          </p:cNvSpPr>
          <p:nvPr>
            <p:ph type="ftr" sz="quarter" idx="11"/>
          </p:nvPr>
        </p:nvSpPr>
        <p:spPr>
          <a:xfrm>
            <a:off x="0" y="4765332"/>
            <a:ext cx="9144000" cy="949668"/>
          </a:xfrm>
          <a:prstGeom prst="rect">
            <a:avLst/>
          </a:prstGeom>
          <a:gradFill>
            <a:gsLst>
              <a:gs pos="100000">
                <a:srgbClr val="0E73AC"/>
              </a:gs>
              <a:gs pos="0">
                <a:srgbClr val="004A7F"/>
              </a:gs>
              <a:gs pos="100000">
                <a:srgbClr val="1C9CD9"/>
              </a:gs>
            </a:gsLst>
            <a:lin ang="2700000" scaled="0"/>
          </a:gradFill>
        </p:spPr>
        <p:txBody>
          <a:bodyPr/>
          <a:lstStyle/>
          <a:p>
            <a:endParaRPr lang="en-GB">
              <a:solidFill>
                <a:srgbClr val="004A7F"/>
              </a:solidFill>
            </a:endParaRPr>
          </a:p>
        </p:txBody>
      </p:sp>
      <p:pic>
        <p:nvPicPr>
          <p:cNvPr id="5" name="Picture 4" descr="Department for Business, Energy and Industrial Strategy crest" title="Department for Business, Energy and Industrial Strategy">
            <a:extLst>
              <a:ext uri="{FF2B5EF4-FFF2-40B4-BE49-F238E27FC236}">
                <a16:creationId xmlns:a16="http://schemas.microsoft.com/office/drawing/2014/main" id="{0F762EB0-B7EE-4682-917D-ADEBE1545CB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9910" y="4883887"/>
            <a:ext cx="1196930" cy="635708"/>
          </a:xfrm>
          <a:prstGeom prst="rect">
            <a:avLst/>
          </a:prstGeom>
        </p:spPr>
      </p:pic>
    </p:spTree>
    <p:extLst>
      <p:ext uri="{BB962C8B-B14F-4D97-AF65-F5344CB8AC3E}">
        <p14:creationId xmlns:p14="http://schemas.microsoft.com/office/powerpoint/2010/main" val="41470643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81699-0C2B-4980-AF07-B6188554E7D7}"/>
              </a:ext>
            </a:extLst>
          </p:cNvPr>
          <p:cNvSpPr>
            <a:spLocks noGrp="1"/>
          </p:cNvSpPr>
          <p:nvPr>
            <p:ph type="title"/>
          </p:nvPr>
        </p:nvSpPr>
        <p:spPr>
          <a:xfrm>
            <a:off x="160683" y="53425"/>
            <a:ext cx="8229600" cy="952500"/>
          </a:xfrm>
        </p:spPr>
        <p:txBody>
          <a:bodyPr>
            <a:normAutofit/>
          </a:bodyPr>
          <a:lstStyle/>
          <a:p>
            <a:pPr algn="l"/>
            <a:r>
              <a:rPr lang="en-GB" sz="2400" b="1"/>
              <a:t>Eligible costs</a:t>
            </a:r>
          </a:p>
        </p:txBody>
      </p:sp>
      <p:sp>
        <p:nvSpPr>
          <p:cNvPr id="3" name="Content Placeholder 2">
            <a:extLst>
              <a:ext uri="{FF2B5EF4-FFF2-40B4-BE49-F238E27FC236}">
                <a16:creationId xmlns:a16="http://schemas.microsoft.com/office/drawing/2014/main" id="{4C8CA186-8BE2-4ED1-A7C5-84F46FE9392A}"/>
              </a:ext>
            </a:extLst>
          </p:cNvPr>
          <p:cNvSpPr>
            <a:spLocks noGrp="1"/>
          </p:cNvSpPr>
          <p:nvPr>
            <p:ph idx="1"/>
          </p:nvPr>
        </p:nvSpPr>
        <p:spPr>
          <a:xfrm>
            <a:off x="457200" y="853885"/>
            <a:ext cx="8229600" cy="3771636"/>
          </a:xfrm>
        </p:spPr>
        <p:txBody>
          <a:bodyPr>
            <a:normAutofit/>
          </a:bodyPr>
          <a:lstStyle/>
          <a:p>
            <a:r>
              <a:rPr lang="en-GB" sz="1800">
                <a:latin typeface="Arial" panose="020B0604020202020204" pitchFamily="34" charset="0"/>
                <a:cs typeface="Arial" panose="020B0604020202020204" pitchFamily="34" charset="0"/>
              </a:rPr>
              <a:t>Funding can be used for:</a:t>
            </a:r>
          </a:p>
          <a:p>
            <a:pPr lvl="1"/>
            <a:r>
              <a:rPr lang="en-GB" sz="1600">
                <a:latin typeface="Arial" panose="020B0604020202020204" pitchFamily="34" charset="0"/>
                <a:cs typeface="Arial" panose="020B0604020202020204" pitchFamily="34" charset="0"/>
              </a:rPr>
              <a:t>Staff costs</a:t>
            </a:r>
          </a:p>
          <a:p>
            <a:pPr lvl="1"/>
            <a:r>
              <a:rPr lang="en-GB" sz="1600">
                <a:latin typeface="Arial" panose="020B0604020202020204" pitchFamily="34" charset="0"/>
                <a:cs typeface="Arial" panose="020B0604020202020204" pitchFamily="34" charset="0"/>
              </a:rPr>
              <a:t>Material costs</a:t>
            </a:r>
          </a:p>
          <a:p>
            <a:pPr lvl="1"/>
            <a:r>
              <a:rPr lang="en-GB" sz="1600">
                <a:latin typeface="Arial" panose="020B0604020202020204" pitchFamily="34" charset="0"/>
                <a:cs typeface="Arial" panose="020B0604020202020204" pitchFamily="34" charset="0"/>
              </a:rPr>
              <a:t>Equipment costs</a:t>
            </a:r>
          </a:p>
          <a:p>
            <a:pPr lvl="1"/>
            <a:r>
              <a:rPr lang="en-GB" sz="1600">
                <a:latin typeface="Arial" panose="020B0604020202020204" pitchFamily="34" charset="0"/>
                <a:cs typeface="Arial" panose="020B0604020202020204" pitchFamily="34" charset="0"/>
              </a:rPr>
              <a:t>Travel &amp; subsistence</a:t>
            </a:r>
          </a:p>
          <a:p>
            <a:pPr marL="356616" lvl="1" indent="0">
              <a:buNone/>
            </a:pPr>
            <a:endParaRPr lang="en-GB" sz="1600">
              <a:latin typeface="Arial" panose="020B0604020202020204" pitchFamily="34" charset="0"/>
              <a:cs typeface="Arial" panose="020B0604020202020204" pitchFamily="34" charset="0"/>
            </a:endParaRPr>
          </a:p>
          <a:p>
            <a:r>
              <a:rPr lang="en-GB" sz="1800">
                <a:latin typeface="Arial" panose="020B0604020202020204" pitchFamily="34" charset="0"/>
                <a:cs typeface="Arial" panose="020B0604020202020204" pitchFamily="34" charset="0"/>
              </a:rPr>
              <a:t>Funding cannot be used for:</a:t>
            </a:r>
          </a:p>
          <a:p>
            <a:pPr lvl="1"/>
            <a:r>
              <a:rPr lang="en-GB" sz="1600">
                <a:latin typeface="Arial" panose="020B0604020202020204" pitchFamily="34" charset="0"/>
                <a:cs typeface="Arial" panose="020B0604020202020204" pitchFamily="34" charset="0"/>
              </a:rPr>
              <a:t>Profit</a:t>
            </a:r>
          </a:p>
          <a:p>
            <a:pPr lvl="1"/>
            <a:r>
              <a:rPr lang="en-GB" sz="1600">
                <a:latin typeface="Arial" panose="020B0604020202020204" pitchFamily="34" charset="0"/>
                <a:cs typeface="Arial" panose="020B0604020202020204" pitchFamily="34" charset="0"/>
              </a:rPr>
              <a:t>The development of new technologies</a:t>
            </a:r>
          </a:p>
          <a:p>
            <a:pPr lvl="1"/>
            <a:r>
              <a:rPr lang="en-GB" sz="1600">
                <a:latin typeface="Arial" panose="020B0604020202020204" pitchFamily="34" charset="0"/>
                <a:cs typeface="Arial" panose="020B0604020202020204" pitchFamily="34" charset="0"/>
              </a:rPr>
              <a:t>Protection of IPR</a:t>
            </a:r>
          </a:p>
          <a:p>
            <a:pPr lvl="1"/>
            <a:r>
              <a:rPr lang="en-GB" sz="1600">
                <a:latin typeface="Arial" panose="020B0604020202020204" pitchFamily="34" charset="0"/>
                <a:cs typeface="Arial" panose="020B0604020202020204" pitchFamily="34" charset="0"/>
              </a:rPr>
              <a:t>To cover interest payments, Hire Purchase agreements, or repay fines</a:t>
            </a:r>
          </a:p>
          <a:p>
            <a:pPr lvl="1"/>
            <a:r>
              <a:rPr lang="en-GB" sz="1600">
                <a:latin typeface="Arial" panose="020B0604020202020204" pitchFamily="34" charset="0"/>
                <a:cs typeface="Arial" panose="020B0604020202020204" pitchFamily="34" charset="0"/>
              </a:rPr>
              <a:t>Any VAT you are able to recover from HM Revenue &amp; Customs</a:t>
            </a:r>
          </a:p>
          <a:p>
            <a:pPr marL="356616" lvl="1" indent="0">
              <a:buNone/>
            </a:pPr>
            <a:endParaRPr lang="en-GB" sz="1600">
              <a:latin typeface="Arial" panose="020B0604020202020204" pitchFamily="34" charset="0"/>
              <a:cs typeface="Arial" panose="020B0604020202020204" pitchFamily="34" charset="0"/>
            </a:endParaRPr>
          </a:p>
          <a:p>
            <a:endParaRPr lang="en-GB" sz="1800">
              <a:latin typeface="Arial" panose="020B0604020202020204" pitchFamily="34" charset="0"/>
              <a:cs typeface="Arial" panose="020B0604020202020204" pitchFamily="34" charset="0"/>
            </a:endParaRPr>
          </a:p>
          <a:p>
            <a:endParaRPr lang="en-GB" sz="1800">
              <a:latin typeface="Arial" panose="020B0604020202020204" pitchFamily="34" charset="0"/>
              <a:cs typeface="Arial" panose="020B0604020202020204" pitchFamily="34" charset="0"/>
            </a:endParaRPr>
          </a:p>
        </p:txBody>
      </p:sp>
      <p:sp>
        <p:nvSpPr>
          <p:cNvPr id="4" name="Footer Placeholder 4">
            <a:extLst>
              <a:ext uri="{FF2B5EF4-FFF2-40B4-BE49-F238E27FC236}">
                <a16:creationId xmlns:a16="http://schemas.microsoft.com/office/drawing/2014/main" id="{252D03C2-6F6E-4552-8A50-21A7A8D239A7}"/>
              </a:ext>
            </a:extLst>
          </p:cNvPr>
          <p:cNvSpPr>
            <a:spLocks noGrp="1"/>
          </p:cNvSpPr>
          <p:nvPr>
            <p:ph type="ftr" sz="quarter" idx="11"/>
          </p:nvPr>
        </p:nvSpPr>
        <p:spPr>
          <a:xfrm>
            <a:off x="0" y="4765332"/>
            <a:ext cx="9144000" cy="949668"/>
          </a:xfrm>
          <a:prstGeom prst="rect">
            <a:avLst/>
          </a:prstGeom>
          <a:gradFill>
            <a:gsLst>
              <a:gs pos="100000">
                <a:srgbClr val="0E73AC"/>
              </a:gs>
              <a:gs pos="0">
                <a:srgbClr val="004A7F"/>
              </a:gs>
              <a:gs pos="100000">
                <a:srgbClr val="1C9CD9"/>
              </a:gs>
            </a:gsLst>
            <a:lin ang="2700000" scaled="0"/>
          </a:gradFill>
        </p:spPr>
        <p:txBody>
          <a:bodyPr/>
          <a:lstStyle/>
          <a:p>
            <a:endParaRPr lang="en-GB">
              <a:solidFill>
                <a:srgbClr val="004A7F"/>
              </a:solidFill>
            </a:endParaRPr>
          </a:p>
        </p:txBody>
      </p:sp>
      <p:pic>
        <p:nvPicPr>
          <p:cNvPr id="5" name="Picture 4" descr="Department for Business, Energy and Industrial Strategy crest" title="Department for Business, Energy and Industrial Strategy">
            <a:extLst>
              <a:ext uri="{FF2B5EF4-FFF2-40B4-BE49-F238E27FC236}">
                <a16:creationId xmlns:a16="http://schemas.microsoft.com/office/drawing/2014/main" id="{73171E0A-416C-4DD7-8907-BA3F63E0C7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9910" y="4883887"/>
            <a:ext cx="1196930" cy="635708"/>
          </a:xfrm>
          <a:prstGeom prst="rect">
            <a:avLst/>
          </a:prstGeom>
        </p:spPr>
      </p:pic>
    </p:spTree>
    <p:extLst>
      <p:ext uri="{BB962C8B-B14F-4D97-AF65-F5344CB8AC3E}">
        <p14:creationId xmlns:p14="http://schemas.microsoft.com/office/powerpoint/2010/main" val="24635868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0223" y="4796791"/>
            <a:ext cx="918102" cy="487619"/>
          </a:xfrm>
          <a:prstGeom prst="rect">
            <a:avLst/>
          </a:prstGeom>
        </p:spPr>
      </p:pic>
      <p:sp>
        <p:nvSpPr>
          <p:cNvPr id="6" name="TextBox 5"/>
          <p:cNvSpPr txBox="1"/>
          <p:nvPr/>
        </p:nvSpPr>
        <p:spPr>
          <a:xfrm>
            <a:off x="1385646" y="5076663"/>
            <a:ext cx="1890210" cy="230832"/>
          </a:xfrm>
          <a:prstGeom prst="rect">
            <a:avLst/>
          </a:prstGeom>
          <a:noFill/>
        </p:spPr>
        <p:txBody>
          <a:bodyPr wrap="square" rtlCol="0">
            <a:spAutoFit/>
          </a:bodyPr>
          <a:lstStyle/>
          <a:p>
            <a:r>
              <a:rPr lang="en-GB" sz="900">
                <a:solidFill>
                  <a:schemeClr val="bg1"/>
                </a:solidFill>
                <a:latin typeface="Helvectica"/>
              </a:rPr>
              <a:t>Vision and Objectives</a:t>
            </a: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908" y="4652062"/>
            <a:ext cx="1196930" cy="635708"/>
          </a:xfrm>
          <a:prstGeom prst="rect">
            <a:avLst/>
          </a:prstGeom>
        </p:spPr>
      </p:pic>
      <p:sp>
        <p:nvSpPr>
          <p:cNvPr id="20" name="Subtitle 2"/>
          <p:cNvSpPr txBox="1">
            <a:spLocks/>
          </p:cNvSpPr>
          <p:nvPr/>
        </p:nvSpPr>
        <p:spPr>
          <a:xfrm>
            <a:off x="251520" y="4855722"/>
            <a:ext cx="5410200" cy="303671"/>
          </a:xfrm>
          <a:prstGeom prst="rect">
            <a:avLst/>
          </a:prstGeom>
        </p:spPr>
        <p:txBody>
          <a:bodyPr vert="horz" lIns="68580" tIns="34290" rIns="68580" bIns="3429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200">
                <a:solidFill>
                  <a:schemeClr val="bg1"/>
                </a:solidFill>
                <a:latin typeface="Helvectica"/>
              </a:rPr>
              <a:t>Event title </a:t>
            </a:r>
            <a:endParaRPr lang="en-GB" sz="1200">
              <a:solidFill>
                <a:schemeClr val="bg1"/>
              </a:solidFill>
              <a:latin typeface="Helvectica"/>
            </a:endParaRPr>
          </a:p>
        </p:txBody>
      </p:sp>
      <p:sp>
        <p:nvSpPr>
          <p:cNvPr id="5" name="Rectangle 4">
            <a:extLst>
              <a:ext uri="{FF2B5EF4-FFF2-40B4-BE49-F238E27FC236}">
                <a16:creationId xmlns:a16="http://schemas.microsoft.com/office/drawing/2014/main" id="{9D7E9A03-C111-4C3B-8C3F-E12005CF274D}"/>
              </a:ext>
            </a:extLst>
          </p:cNvPr>
          <p:cNvSpPr/>
          <p:nvPr/>
        </p:nvSpPr>
        <p:spPr>
          <a:xfrm>
            <a:off x="4481110" y="2719001"/>
            <a:ext cx="218330" cy="253916"/>
          </a:xfrm>
          <a:prstGeom prst="rect">
            <a:avLst/>
          </a:prstGeom>
        </p:spPr>
        <p:txBody>
          <a:bodyPr wrap="none">
            <a:spAutoFit/>
          </a:bodyPr>
          <a:lstStyle/>
          <a:p>
            <a:r>
              <a:rPr lang="en-GB" sz="1050">
                <a:solidFill>
                  <a:srgbClr val="000000"/>
                </a:solidFill>
                <a:latin typeface="Times New Roman" panose="02020603050405020304" pitchFamily="18" charset="0"/>
              </a:rPr>
              <a:t> </a:t>
            </a:r>
            <a:endParaRPr lang="en-GB" sz="1050"/>
          </a:p>
        </p:txBody>
      </p:sp>
      <p:sp>
        <p:nvSpPr>
          <p:cNvPr id="7" name="TextBox 6">
            <a:extLst>
              <a:ext uri="{FF2B5EF4-FFF2-40B4-BE49-F238E27FC236}">
                <a16:creationId xmlns:a16="http://schemas.microsoft.com/office/drawing/2014/main" id="{7CB5C27B-0E91-4CCB-9A3A-2273D9E51918}"/>
              </a:ext>
            </a:extLst>
          </p:cNvPr>
          <p:cNvSpPr txBox="1"/>
          <p:nvPr/>
        </p:nvSpPr>
        <p:spPr>
          <a:xfrm>
            <a:off x="159692" y="29777"/>
            <a:ext cx="7750701" cy="461665"/>
          </a:xfrm>
          <a:prstGeom prst="rect">
            <a:avLst/>
          </a:prstGeom>
          <a:noFill/>
        </p:spPr>
        <p:txBody>
          <a:bodyPr wrap="square" rtlCol="0">
            <a:spAutoFit/>
          </a:bodyPr>
          <a:lstStyle/>
          <a:p>
            <a:r>
              <a:rPr lang="en-GB" sz="2400" b="1">
                <a:latin typeface="+mj-lt"/>
              </a:rPr>
              <a:t>Monitoring &amp; Evaluation</a:t>
            </a:r>
          </a:p>
        </p:txBody>
      </p:sp>
      <p:sp>
        <p:nvSpPr>
          <p:cNvPr id="13" name="TextBox 12">
            <a:extLst>
              <a:ext uri="{FF2B5EF4-FFF2-40B4-BE49-F238E27FC236}">
                <a16:creationId xmlns:a16="http://schemas.microsoft.com/office/drawing/2014/main" id="{08B2B65B-5DDB-4C3E-B8E9-900C689EBF0D}"/>
              </a:ext>
            </a:extLst>
          </p:cNvPr>
          <p:cNvSpPr txBox="1"/>
          <p:nvPr/>
        </p:nvSpPr>
        <p:spPr>
          <a:xfrm>
            <a:off x="360414" y="915170"/>
            <a:ext cx="7750701" cy="615553"/>
          </a:xfrm>
          <a:prstGeom prst="rect">
            <a:avLst/>
          </a:prstGeom>
          <a:noFill/>
        </p:spPr>
        <p:txBody>
          <a:bodyPr wrap="square" lIns="91440" tIns="45720" rIns="91440" bIns="45720" rtlCol="0" anchor="t">
            <a:spAutoFit/>
          </a:bodyPr>
          <a:lstStyle/>
          <a:p>
            <a:endParaRPr lang="en-GB" sz="3400" b="1">
              <a:cs typeface="Calibri"/>
            </a:endParaRPr>
          </a:p>
        </p:txBody>
      </p:sp>
      <p:sp>
        <p:nvSpPr>
          <p:cNvPr id="10" name="Footer Placeholder 4">
            <a:extLst>
              <a:ext uri="{FF2B5EF4-FFF2-40B4-BE49-F238E27FC236}">
                <a16:creationId xmlns:a16="http://schemas.microsoft.com/office/drawing/2014/main" id="{F554DED3-19B5-45C0-BEF3-9517BE60D925}"/>
              </a:ext>
            </a:extLst>
          </p:cNvPr>
          <p:cNvSpPr>
            <a:spLocks noGrp="1"/>
          </p:cNvSpPr>
          <p:nvPr>
            <p:ph type="ftr" sz="quarter" idx="11"/>
          </p:nvPr>
        </p:nvSpPr>
        <p:spPr>
          <a:xfrm>
            <a:off x="0" y="4765332"/>
            <a:ext cx="9144000" cy="949668"/>
          </a:xfrm>
          <a:prstGeom prst="rect">
            <a:avLst/>
          </a:prstGeom>
          <a:gradFill>
            <a:gsLst>
              <a:gs pos="100000">
                <a:srgbClr val="0E73AC"/>
              </a:gs>
              <a:gs pos="0">
                <a:srgbClr val="004A7F"/>
              </a:gs>
              <a:gs pos="100000">
                <a:srgbClr val="1C9CD9"/>
              </a:gs>
            </a:gsLst>
            <a:lin ang="2700000" scaled="0"/>
          </a:gradFill>
        </p:spPr>
        <p:txBody>
          <a:bodyPr/>
          <a:lstStyle/>
          <a:p>
            <a:endParaRPr lang="en-GB">
              <a:solidFill>
                <a:srgbClr val="004A7F"/>
              </a:solidFill>
            </a:endParaRPr>
          </a:p>
        </p:txBody>
      </p:sp>
      <p:pic>
        <p:nvPicPr>
          <p:cNvPr id="11" name="Picture 10" descr="Department for Business, Energy and Industrial Strategy crest" title="Department for Business, Energy and Industrial Strategy">
            <a:extLst>
              <a:ext uri="{FF2B5EF4-FFF2-40B4-BE49-F238E27FC236}">
                <a16:creationId xmlns:a16="http://schemas.microsoft.com/office/drawing/2014/main" id="{F127F5FB-21BF-4B72-B4FB-98B99808920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9910" y="4883887"/>
            <a:ext cx="1196930" cy="635708"/>
          </a:xfrm>
          <a:prstGeom prst="rect">
            <a:avLst/>
          </a:prstGeom>
        </p:spPr>
      </p:pic>
      <p:graphicFrame>
        <p:nvGraphicFramePr>
          <p:cNvPr id="2" name="Table 2">
            <a:extLst>
              <a:ext uri="{FF2B5EF4-FFF2-40B4-BE49-F238E27FC236}">
                <a16:creationId xmlns:a16="http://schemas.microsoft.com/office/drawing/2014/main" id="{8BC3258A-BF72-4595-98D8-776DF307CA78}"/>
              </a:ext>
            </a:extLst>
          </p:cNvPr>
          <p:cNvGraphicFramePr>
            <a:graphicFrameLocks noGrp="1"/>
          </p:cNvGraphicFramePr>
          <p:nvPr>
            <p:extLst>
              <p:ext uri="{D42A27DB-BD31-4B8C-83A1-F6EECF244321}">
                <p14:modId xmlns:p14="http://schemas.microsoft.com/office/powerpoint/2010/main" val="3514593798"/>
              </p:ext>
            </p:extLst>
          </p:nvPr>
        </p:nvGraphicFramePr>
        <p:xfrm>
          <a:off x="263158" y="426451"/>
          <a:ext cx="8610790" cy="4236220"/>
        </p:xfrm>
        <a:graphic>
          <a:graphicData uri="http://schemas.openxmlformats.org/drawingml/2006/table">
            <a:tbl>
              <a:tblPr firstRow="1" bandRow="1">
                <a:tableStyleId>{5C22544A-7EE6-4342-B048-85BDC9FD1C3A}</a:tableStyleId>
              </a:tblPr>
              <a:tblGrid>
                <a:gridCol w="4103314">
                  <a:extLst>
                    <a:ext uri="{9D8B030D-6E8A-4147-A177-3AD203B41FA5}">
                      <a16:colId xmlns:a16="http://schemas.microsoft.com/office/drawing/2014/main" val="3736906807"/>
                    </a:ext>
                  </a:extLst>
                </a:gridCol>
                <a:gridCol w="4507476">
                  <a:extLst>
                    <a:ext uri="{9D8B030D-6E8A-4147-A177-3AD203B41FA5}">
                      <a16:colId xmlns:a16="http://schemas.microsoft.com/office/drawing/2014/main" val="16521466"/>
                    </a:ext>
                  </a:extLst>
                </a:gridCol>
              </a:tblGrid>
              <a:tr h="277876">
                <a:tc>
                  <a:txBody>
                    <a:bodyPr/>
                    <a:lstStyle/>
                    <a:p>
                      <a:r>
                        <a:rPr lang="en-GB" sz="1200">
                          <a:latin typeface="Arial"/>
                          <a:cs typeface="Arial"/>
                        </a:rPr>
                        <a:t>Key Performance Indicator</a:t>
                      </a:r>
                    </a:p>
                  </a:txBody>
                  <a:tcPr/>
                </a:tc>
                <a:tc>
                  <a:txBody>
                    <a:bodyPr/>
                    <a:lstStyle/>
                    <a:p>
                      <a:r>
                        <a:rPr lang="en-GB" sz="1200">
                          <a:latin typeface="Arial"/>
                          <a:cs typeface="Arial"/>
                        </a:rPr>
                        <a:t>Breakdowns</a:t>
                      </a:r>
                    </a:p>
                  </a:txBody>
                  <a:tcPr/>
                </a:tc>
                <a:extLst>
                  <a:ext uri="{0D108BD9-81ED-4DB2-BD59-A6C34878D82A}">
                    <a16:rowId xmlns:a16="http://schemas.microsoft.com/office/drawing/2014/main" val="1354428189"/>
                  </a:ext>
                </a:extLst>
              </a:tr>
              <a:tr h="483624">
                <a:tc>
                  <a:txBody>
                    <a:bodyPr/>
                    <a:lstStyle/>
                    <a:p>
                      <a:r>
                        <a:rPr lang="en-GB" sz="1200">
                          <a:latin typeface="Arial"/>
                          <a:cs typeface="Arial"/>
                        </a:rPr>
                        <a:t>Number and nature of the partnerships or relationship set up</a:t>
                      </a:r>
                    </a:p>
                  </a:txBody>
                  <a:tcPr/>
                </a:tc>
                <a:tc>
                  <a:txBody>
                    <a:bodyPr/>
                    <a:lstStyle/>
                    <a:p>
                      <a:r>
                        <a:rPr lang="en-GB" sz="1200">
                          <a:latin typeface="Arial"/>
                          <a:cs typeface="Arial"/>
                        </a:rPr>
                        <a:t>e.g. with Housing Associations or community groups that will facilitate household identification and engagement</a:t>
                      </a:r>
                    </a:p>
                  </a:txBody>
                  <a:tcPr/>
                </a:tc>
                <a:extLst>
                  <a:ext uri="{0D108BD9-81ED-4DB2-BD59-A6C34878D82A}">
                    <a16:rowId xmlns:a16="http://schemas.microsoft.com/office/drawing/2014/main" val="3791171416"/>
                  </a:ext>
                </a:extLst>
              </a:tr>
              <a:tr h="403019">
                <a:tc>
                  <a:txBody>
                    <a:bodyPr/>
                    <a:lstStyle/>
                    <a:p>
                      <a:r>
                        <a:rPr lang="en-GB" sz="1200">
                          <a:latin typeface="Arial"/>
                          <a:cs typeface="Arial"/>
                        </a:rPr>
                        <a:t>Number of installers/suppliers engaged during pre-market engagement and who apply for delivery contracts</a:t>
                      </a:r>
                    </a:p>
                  </a:txBody>
                  <a:tcPr/>
                </a:tc>
                <a:tc>
                  <a:txBody>
                    <a:bodyPr/>
                    <a:lstStyle/>
                    <a:p>
                      <a:r>
                        <a:rPr lang="en-GB" sz="1200">
                          <a:latin typeface="Arial"/>
                          <a:cs typeface="Arial"/>
                        </a:rPr>
                        <a:t>Total engaged</a:t>
                      </a:r>
                    </a:p>
                    <a:p>
                      <a:pPr lvl="0">
                        <a:buNone/>
                      </a:pPr>
                      <a:r>
                        <a:rPr lang="en-GB" sz="1200">
                          <a:latin typeface="Arial"/>
                          <a:cs typeface="Arial"/>
                        </a:rPr>
                        <a:t>Total applicants</a:t>
                      </a:r>
                    </a:p>
                  </a:txBody>
                  <a:tcPr/>
                </a:tc>
                <a:extLst>
                  <a:ext uri="{0D108BD9-81ED-4DB2-BD59-A6C34878D82A}">
                    <a16:rowId xmlns:a16="http://schemas.microsoft.com/office/drawing/2014/main" val="3476905069"/>
                  </a:ext>
                </a:extLst>
              </a:tr>
              <a:tr h="403019">
                <a:tc>
                  <a:txBody>
                    <a:bodyPr/>
                    <a:lstStyle/>
                    <a:p>
                      <a:r>
                        <a:rPr lang="en-GB" sz="1200">
                          <a:latin typeface="Arial"/>
                          <a:cs typeface="Arial"/>
                        </a:rPr>
                        <a:t>Number and value of contract issued to installers/suppliers</a:t>
                      </a:r>
                    </a:p>
                  </a:txBody>
                  <a:tcPr/>
                </a:tc>
                <a:tc>
                  <a:txBody>
                    <a:bodyPr/>
                    <a:lstStyle/>
                    <a:p>
                      <a:r>
                        <a:rPr lang="en-GB" sz="1200">
                          <a:latin typeface="Arial"/>
                          <a:cs typeface="Arial"/>
                        </a:rPr>
                        <a:t>Total contracts awarded</a:t>
                      </a:r>
                    </a:p>
                    <a:p>
                      <a:pPr lvl="0">
                        <a:buNone/>
                      </a:pPr>
                      <a:r>
                        <a:rPr lang="en-GB" sz="1200">
                          <a:latin typeface="Arial"/>
                          <a:cs typeface="Arial"/>
                        </a:rPr>
                        <a:t>Total unsuccessful applicants</a:t>
                      </a:r>
                    </a:p>
                  </a:txBody>
                  <a:tcPr/>
                </a:tc>
                <a:extLst>
                  <a:ext uri="{0D108BD9-81ED-4DB2-BD59-A6C34878D82A}">
                    <a16:rowId xmlns:a16="http://schemas.microsoft.com/office/drawing/2014/main" val="451617614"/>
                  </a:ext>
                </a:extLst>
              </a:tr>
              <a:tr h="241812">
                <a:tc>
                  <a:txBody>
                    <a:bodyPr/>
                    <a:lstStyle/>
                    <a:p>
                      <a:r>
                        <a:rPr lang="en-GB" sz="1200">
                          <a:latin typeface="Arial"/>
                          <a:cs typeface="Arial"/>
                        </a:rPr>
                        <a:t>Number of eligible homes identified as eligible</a:t>
                      </a:r>
                    </a:p>
                  </a:txBody>
                  <a:tcPr/>
                </a:tc>
                <a:tc rowSpan="3">
                  <a:txBody>
                    <a:bodyPr/>
                    <a:lstStyle/>
                    <a:p>
                      <a:endParaRPr lang="en-GB" sz="1200">
                        <a:latin typeface="Arial" panose="020B0604020202020204" pitchFamily="34" charset="0"/>
                        <a:cs typeface="Arial" panose="020B0604020202020204" pitchFamily="34" charset="0"/>
                      </a:endParaRPr>
                    </a:p>
                    <a:p>
                      <a:pPr lvl="0">
                        <a:buNone/>
                      </a:pPr>
                      <a:endParaRPr lang="en-GB" sz="1200">
                        <a:latin typeface="Arial" panose="020B0604020202020204" pitchFamily="34" charset="0"/>
                        <a:cs typeface="Arial" panose="020B0604020202020204" pitchFamily="34" charset="0"/>
                      </a:endParaRPr>
                    </a:p>
                    <a:p>
                      <a:pPr lvl="0">
                        <a:buNone/>
                      </a:pPr>
                      <a:r>
                        <a:rPr lang="en-GB" sz="1200">
                          <a:latin typeface="Arial"/>
                          <a:cs typeface="Arial"/>
                        </a:rPr>
                        <a:t>Starting EPC band/ Initial energy efficiency rating in kw/m2 pa</a:t>
                      </a:r>
                    </a:p>
                  </a:txBody>
                  <a:tcPr/>
                </a:tc>
                <a:extLst>
                  <a:ext uri="{0D108BD9-81ED-4DB2-BD59-A6C34878D82A}">
                    <a16:rowId xmlns:a16="http://schemas.microsoft.com/office/drawing/2014/main" val="2616548063"/>
                  </a:ext>
                </a:extLst>
              </a:tr>
              <a:tr h="241812">
                <a:tc>
                  <a:txBody>
                    <a:bodyPr/>
                    <a:lstStyle/>
                    <a:p>
                      <a:r>
                        <a:rPr lang="en-GB" sz="1200">
                          <a:latin typeface="Arial"/>
                          <a:cs typeface="Arial"/>
                        </a:rPr>
                        <a:t>Number of homes contacted</a:t>
                      </a:r>
                    </a:p>
                  </a:txBody>
                  <a:tcPr/>
                </a:tc>
                <a:tc vMerge="1">
                  <a:txBody>
                    <a:bodyPr/>
                    <a:lstStyle/>
                    <a:p>
                      <a:endParaRPr lang="en-US"/>
                    </a:p>
                  </a:txBody>
                  <a:tcPr/>
                </a:tc>
                <a:extLst>
                  <a:ext uri="{0D108BD9-81ED-4DB2-BD59-A6C34878D82A}">
                    <a16:rowId xmlns:a16="http://schemas.microsoft.com/office/drawing/2014/main" val="3676292281"/>
                  </a:ext>
                </a:extLst>
              </a:tr>
              <a:tr h="241812">
                <a:tc>
                  <a:txBody>
                    <a:bodyPr/>
                    <a:lstStyle/>
                    <a:p>
                      <a:r>
                        <a:rPr lang="en-GB" sz="1200">
                          <a:latin typeface="Arial"/>
                          <a:cs typeface="Arial"/>
                        </a:rPr>
                        <a:t>Number of home agreeing to an installation</a:t>
                      </a:r>
                    </a:p>
                  </a:txBody>
                  <a:tcPr/>
                </a:tc>
                <a:tc vMerge="1">
                  <a:txBody>
                    <a:bodyPr/>
                    <a:lstStyle/>
                    <a:p>
                      <a:endParaRPr lang="en-US"/>
                    </a:p>
                  </a:txBody>
                  <a:tcPr/>
                </a:tc>
                <a:extLst>
                  <a:ext uri="{0D108BD9-81ED-4DB2-BD59-A6C34878D82A}">
                    <a16:rowId xmlns:a16="http://schemas.microsoft.com/office/drawing/2014/main" val="1063687619"/>
                  </a:ext>
                </a:extLst>
              </a:tr>
              <a:tr h="241812">
                <a:tc>
                  <a:txBody>
                    <a:bodyPr/>
                    <a:lstStyle/>
                    <a:p>
                      <a:r>
                        <a:rPr lang="en-GB" sz="1200">
                          <a:latin typeface="Arial"/>
                          <a:cs typeface="Arial"/>
                        </a:rPr>
                        <a:t>Dates of each Whole House Retrofit</a:t>
                      </a:r>
                    </a:p>
                  </a:txBody>
                  <a:tcPr/>
                </a:tc>
                <a:tc>
                  <a:txBody>
                    <a:bodyPr/>
                    <a:lstStyle/>
                    <a:p>
                      <a:r>
                        <a:rPr lang="en-GB" sz="1200">
                          <a:latin typeface="Arial"/>
                          <a:cs typeface="Arial"/>
                        </a:rPr>
                        <a:t>Start and end date</a:t>
                      </a:r>
                    </a:p>
                  </a:txBody>
                  <a:tcPr/>
                </a:tc>
                <a:extLst>
                  <a:ext uri="{0D108BD9-81ED-4DB2-BD59-A6C34878D82A}">
                    <a16:rowId xmlns:a16="http://schemas.microsoft.com/office/drawing/2014/main" val="1948857526"/>
                  </a:ext>
                </a:extLst>
              </a:tr>
              <a:tr h="403019">
                <a:tc>
                  <a:txBody>
                    <a:bodyPr/>
                    <a:lstStyle/>
                    <a:p>
                      <a:pPr lvl="0">
                        <a:buNone/>
                      </a:pPr>
                      <a:r>
                        <a:rPr lang="en-GB" sz="1200">
                          <a:latin typeface="Arial"/>
                          <a:cs typeface="Arial"/>
                        </a:rPr>
                        <a:t>Cost to LA of each Whole House Retrofit</a:t>
                      </a:r>
                    </a:p>
                  </a:txBody>
                  <a:tcPr/>
                </a:tc>
                <a:tc>
                  <a:txBody>
                    <a:bodyPr/>
                    <a:lstStyle/>
                    <a:p>
                      <a:pPr lvl="0">
                        <a:buNone/>
                      </a:pPr>
                      <a:r>
                        <a:rPr lang="en-GB" sz="1200">
                          <a:latin typeface="Arial"/>
                          <a:cs typeface="Arial"/>
                        </a:rPr>
                        <a:t>Total cost.  Cost for each measure, design, installation, OPEX, Capex</a:t>
                      </a:r>
                    </a:p>
                  </a:txBody>
                  <a:tcPr/>
                </a:tc>
                <a:extLst>
                  <a:ext uri="{0D108BD9-81ED-4DB2-BD59-A6C34878D82A}">
                    <a16:rowId xmlns:a16="http://schemas.microsoft.com/office/drawing/2014/main" val="1819545565"/>
                  </a:ext>
                </a:extLst>
              </a:tr>
              <a:tr h="241812">
                <a:tc>
                  <a:txBody>
                    <a:bodyPr/>
                    <a:lstStyle/>
                    <a:p>
                      <a:pPr lvl="0">
                        <a:buNone/>
                      </a:pPr>
                      <a:r>
                        <a:rPr lang="en-GB" sz="1200">
                          <a:latin typeface="Arial"/>
                          <a:cs typeface="Arial"/>
                        </a:rPr>
                        <a:t>Number of people working (FTE) per project</a:t>
                      </a:r>
                    </a:p>
                  </a:txBody>
                  <a:tcPr/>
                </a:tc>
                <a:tc>
                  <a:txBody>
                    <a:bodyPr/>
                    <a:lstStyle/>
                    <a:p>
                      <a:pPr lvl="0">
                        <a:buNone/>
                      </a:pPr>
                      <a:r>
                        <a:rPr lang="en-GB" sz="1200">
                          <a:latin typeface="Arial"/>
                          <a:cs typeface="Arial"/>
                        </a:rPr>
                        <a:t>Total of which apprenticeships</a:t>
                      </a:r>
                    </a:p>
                  </a:txBody>
                  <a:tcPr/>
                </a:tc>
                <a:extLst>
                  <a:ext uri="{0D108BD9-81ED-4DB2-BD59-A6C34878D82A}">
                    <a16:rowId xmlns:a16="http://schemas.microsoft.com/office/drawing/2014/main" val="678612309"/>
                  </a:ext>
                </a:extLst>
              </a:tr>
              <a:tr h="403019">
                <a:tc>
                  <a:txBody>
                    <a:bodyPr/>
                    <a:lstStyle/>
                    <a:p>
                      <a:pPr lvl="0">
                        <a:buNone/>
                      </a:pPr>
                      <a:r>
                        <a:rPr lang="en-GB" sz="1200">
                          <a:latin typeface="Arial"/>
                          <a:cs typeface="Arial"/>
                        </a:rPr>
                        <a:t>Installations carried out</a:t>
                      </a:r>
                    </a:p>
                  </a:txBody>
                  <a:tcPr/>
                </a:tc>
                <a:tc>
                  <a:txBody>
                    <a:bodyPr/>
                    <a:lstStyle/>
                    <a:p>
                      <a:pPr lvl="0">
                        <a:buNone/>
                      </a:pPr>
                      <a:r>
                        <a:rPr lang="en-GB" sz="1200">
                          <a:latin typeface="Arial"/>
                          <a:cs typeface="Arial"/>
                        </a:rPr>
                        <a:t>Number of installations, type of measure installed and expected bill savings</a:t>
                      </a:r>
                    </a:p>
                  </a:txBody>
                  <a:tcPr/>
                </a:tc>
                <a:extLst>
                  <a:ext uri="{0D108BD9-81ED-4DB2-BD59-A6C34878D82A}">
                    <a16:rowId xmlns:a16="http://schemas.microsoft.com/office/drawing/2014/main" val="3143764354"/>
                  </a:ext>
                </a:extLst>
              </a:tr>
              <a:tr h="241812">
                <a:tc>
                  <a:txBody>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en-GB" sz="1200" kern="1200">
                          <a:solidFill>
                            <a:schemeClr val="dk1"/>
                          </a:solidFill>
                          <a:latin typeface="Arial"/>
                          <a:ea typeface="+mn-ea"/>
                          <a:cs typeface="Arial"/>
                        </a:rPr>
                        <a:t>Number of homes improved to 50kw/m2 pa or higher</a:t>
                      </a:r>
                    </a:p>
                  </a:txBody>
                  <a:tcPr/>
                </a:tc>
                <a:tc>
                  <a:txBody>
                    <a:bodyPr/>
                    <a:lstStyle/>
                    <a:p>
                      <a:pPr lvl="0">
                        <a:buNone/>
                      </a:pPr>
                      <a:r>
                        <a:rPr lang="en-GB" sz="1200">
                          <a:latin typeface="Arial"/>
                          <a:cs typeface="Arial"/>
                        </a:rPr>
                        <a:t>Final energy efficiency rating</a:t>
                      </a:r>
                    </a:p>
                  </a:txBody>
                  <a:tcPr/>
                </a:tc>
                <a:extLst>
                  <a:ext uri="{0D108BD9-81ED-4DB2-BD59-A6C34878D82A}">
                    <a16:rowId xmlns:a16="http://schemas.microsoft.com/office/drawing/2014/main" val="2668666224"/>
                  </a:ext>
                </a:extLst>
              </a:tr>
            </a:tbl>
          </a:graphicData>
        </a:graphic>
      </p:graphicFrame>
    </p:spTree>
    <p:extLst>
      <p:ext uri="{BB962C8B-B14F-4D97-AF65-F5344CB8AC3E}">
        <p14:creationId xmlns:p14="http://schemas.microsoft.com/office/powerpoint/2010/main" val="773651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3">
            <a:extLst>
              <a:ext uri="{FF2B5EF4-FFF2-40B4-BE49-F238E27FC236}">
                <a16:creationId xmlns:a16="http://schemas.microsoft.com/office/drawing/2014/main" id="{302663EF-0A1B-424A-885D-CE39F5D728D6}"/>
              </a:ext>
            </a:extLst>
          </p:cNvPr>
          <p:cNvSpPr txBox="1">
            <a:spLocks/>
          </p:cNvSpPr>
          <p:nvPr/>
        </p:nvSpPr>
        <p:spPr>
          <a:xfrm>
            <a:off x="72008" y="0"/>
            <a:ext cx="8172400" cy="938906"/>
          </a:xfrm>
          <a:prstGeom prst="rect">
            <a:avLst/>
          </a:prstGeom>
        </p:spPr>
        <p:txBody>
          <a:bodyPr vert="horz" lIns="71323" tIns="35662" rIns="71323" bIns="35662" rtlCol="0" anchor="ctr">
            <a:normAutofit/>
          </a:bodyPr>
          <a:lstStyle>
            <a:lvl1pPr algn="ctr" defTabSz="713232" rtl="0" eaLnBrk="1" latinLnBrk="0" hangingPunct="1">
              <a:spcBef>
                <a:spcPct val="0"/>
              </a:spcBef>
              <a:buNone/>
              <a:defRPr sz="3400" kern="1200">
                <a:solidFill>
                  <a:schemeClr val="tx1"/>
                </a:solidFill>
                <a:latin typeface="+mj-lt"/>
                <a:ea typeface="+mj-ea"/>
                <a:cs typeface="+mj-cs"/>
              </a:defRPr>
            </a:lvl1pPr>
          </a:lstStyle>
          <a:p>
            <a:pPr algn="l"/>
            <a:r>
              <a:rPr lang="en-GB" b="1"/>
              <a:t> </a:t>
            </a:r>
          </a:p>
        </p:txBody>
      </p:sp>
      <p:sp>
        <p:nvSpPr>
          <p:cNvPr id="2" name="Rectangle 1">
            <a:extLst>
              <a:ext uri="{FF2B5EF4-FFF2-40B4-BE49-F238E27FC236}">
                <a16:creationId xmlns:a16="http://schemas.microsoft.com/office/drawing/2014/main" id="{D0F56EF5-9580-4314-8447-5D4AB5E90333}"/>
              </a:ext>
            </a:extLst>
          </p:cNvPr>
          <p:cNvSpPr/>
          <p:nvPr/>
        </p:nvSpPr>
        <p:spPr>
          <a:xfrm>
            <a:off x="426262" y="2267930"/>
            <a:ext cx="8483981" cy="2893100"/>
          </a:xfrm>
          <a:prstGeom prst="rect">
            <a:avLst/>
          </a:prstGeom>
        </p:spPr>
        <p:txBody>
          <a:bodyPr wrap="square">
            <a:spAutoFit/>
          </a:bodyPr>
          <a:lstStyle/>
          <a:p>
            <a:pPr fontAlgn="base"/>
            <a:r>
              <a:rPr lang="en-GB" sz="2400" b="1">
                <a:latin typeface="+mj-lt"/>
                <a:cs typeface="Arial" panose="020B0604020202020204" pitchFamily="34" charset="0"/>
              </a:rPr>
              <a:t>Agenda</a:t>
            </a:r>
            <a:r>
              <a:rPr lang="en-GB" sz="2000" b="1">
                <a:latin typeface="Arial" panose="020B0604020202020204" pitchFamily="34" charset="0"/>
                <a:cs typeface="Arial" panose="020B0604020202020204" pitchFamily="34" charset="0"/>
              </a:rPr>
              <a:t> </a:t>
            </a:r>
          </a:p>
          <a:p>
            <a:pPr fontAlgn="base"/>
            <a:endParaRPr lang="en-GB" sz="1800">
              <a:latin typeface="Arial" panose="020B0604020202020204" pitchFamily="34" charset="0"/>
              <a:cs typeface="Arial" panose="020B0604020202020204" pitchFamily="34" charset="0"/>
            </a:endParaRPr>
          </a:p>
          <a:p>
            <a:pPr fontAlgn="base"/>
            <a:endParaRPr lang="en-GB" sz="1800">
              <a:latin typeface="Arial" panose="020B0604020202020204" pitchFamily="34" charset="0"/>
              <a:cs typeface="Arial" panose="020B0604020202020204" pitchFamily="34" charset="0"/>
            </a:endParaRPr>
          </a:p>
          <a:p>
            <a:pPr fontAlgn="base"/>
            <a:endParaRPr lang="en-GB" sz="1800">
              <a:latin typeface="Arial" panose="020B0604020202020204" pitchFamily="34" charset="0"/>
              <a:cs typeface="Arial" panose="020B0604020202020204" pitchFamily="34" charset="0"/>
            </a:endParaRPr>
          </a:p>
          <a:p>
            <a:pPr fontAlgn="base"/>
            <a:endParaRPr lang="en-GB" sz="1800">
              <a:latin typeface="Arial" panose="020B0604020202020204" pitchFamily="34" charset="0"/>
              <a:cs typeface="Arial" panose="020B0604020202020204" pitchFamily="34" charset="0"/>
            </a:endParaRPr>
          </a:p>
          <a:p>
            <a:pPr fontAlgn="base"/>
            <a:endParaRPr lang="en-GB" sz="1800">
              <a:latin typeface="Arial" panose="020B0604020202020204" pitchFamily="34" charset="0"/>
              <a:cs typeface="Arial" panose="020B0604020202020204" pitchFamily="34" charset="0"/>
            </a:endParaRPr>
          </a:p>
          <a:p>
            <a:pPr fontAlgn="base"/>
            <a:endParaRPr lang="en-GB" sz="1800">
              <a:latin typeface="Arial" panose="020B0604020202020204" pitchFamily="34" charset="0"/>
              <a:cs typeface="Arial" panose="020B0604020202020204" pitchFamily="34" charset="0"/>
            </a:endParaRPr>
          </a:p>
          <a:p>
            <a:pPr fontAlgn="base"/>
            <a:endParaRPr lang="en-GB" sz="1800">
              <a:latin typeface="Arial" panose="020B0604020202020204" pitchFamily="34" charset="0"/>
              <a:cs typeface="Arial" panose="020B0604020202020204" pitchFamily="34" charset="0"/>
            </a:endParaRPr>
          </a:p>
          <a:p>
            <a:pPr fontAlgn="base"/>
            <a:endParaRPr lang="en-GB" sz="1800">
              <a:latin typeface="Arial" panose="020B0604020202020204" pitchFamily="34" charset="0"/>
              <a:cs typeface="Arial" panose="020B0604020202020204" pitchFamily="34" charset="0"/>
            </a:endParaRPr>
          </a:p>
          <a:p>
            <a:endParaRPr lang="en-GB"/>
          </a:p>
        </p:txBody>
      </p:sp>
      <p:sp>
        <p:nvSpPr>
          <p:cNvPr id="6" name="Rectangle 5">
            <a:extLst>
              <a:ext uri="{FF2B5EF4-FFF2-40B4-BE49-F238E27FC236}">
                <a16:creationId xmlns:a16="http://schemas.microsoft.com/office/drawing/2014/main" id="{FCD97C39-F533-49D2-B381-48AD224F48DA}"/>
              </a:ext>
            </a:extLst>
          </p:cNvPr>
          <p:cNvSpPr/>
          <p:nvPr/>
        </p:nvSpPr>
        <p:spPr>
          <a:xfrm>
            <a:off x="426262" y="287327"/>
            <a:ext cx="7256942" cy="1862048"/>
          </a:xfrm>
          <a:prstGeom prst="rect">
            <a:avLst/>
          </a:prstGeom>
        </p:spPr>
        <p:txBody>
          <a:bodyPr wrap="square" lIns="91440" tIns="45720" rIns="91440" bIns="45720" anchor="t">
            <a:spAutoFit/>
          </a:bodyPr>
          <a:lstStyle/>
          <a:p>
            <a:pPr fontAlgn="base">
              <a:spcAft>
                <a:spcPts val="600"/>
              </a:spcAft>
            </a:pPr>
            <a:r>
              <a:rPr lang="en-GB" sz="2400" b="1">
                <a:latin typeface="+mj-lt"/>
              </a:rPr>
              <a:t>Aims of the event</a:t>
            </a:r>
            <a:r>
              <a:rPr lang="en-GB" sz="2400">
                <a:latin typeface="+mj-lt"/>
              </a:rPr>
              <a:t>:</a:t>
            </a:r>
            <a:endParaRPr lang="en-GB" sz="2400"/>
          </a:p>
          <a:p>
            <a:pPr marL="285750" indent="-285750" fontAlgn="base">
              <a:spcAft>
                <a:spcPts val="1200"/>
              </a:spcAft>
              <a:buFont typeface="Arial" panose="020B0604020202020204" pitchFamily="34" charset="0"/>
              <a:buChar char="•"/>
            </a:pPr>
            <a:r>
              <a:rPr lang="en-GB">
                <a:latin typeface="Arial"/>
                <a:cs typeface="Arial"/>
              </a:rPr>
              <a:t>To provide information about the competition purpose and timeframe.  </a:t>
            </a:r>
            <a:endParaRPr lang="en-GB">
              <a:latin typeface="Arial" panose="020B0604020202020204" pitchFamily="34" charset="0"/>
              <a:cs typeface="Arial" panose="020B0604020202020204" pitchFamily="34" charset="0"/>
            </a:endParaRPr>
          </a:p>
          <a:p>
            <a:pPr marL="285750" indent="-285750" fontAlgn="base">
              <a:spcAft>
                <a:spcPts val="1200"/>
              </a:spcAft>
              <a:buFont typeface="Arial" panose="020B0604020202020204" pitchFamily="34" charset="0"/>
              <a:buChar char="•"/>
            </a:pPr>
            <a:r>
              <a:rPr lang="en-GB">
                <a:latin typeface="Arial" panose="020B0604020202020204" pitchFamily="34" charset="0"/>
                <a:cs typeface="Arial" panose="020B0604020202020204" pitchFamily="34" charset="0"/>
              </a:rPr>
              <a:t>An opportunity to put questions to the BEIS team.</a:t>
            </a:r>
          </a:p>
          <a:p>
            <a:pPr marL="285750" indent="-285750" fontAlgn="base">
              <a:spcAft>
                <a:spcPts val="1200"/>
              </a:spcAft>
              <a:buFont typeface="Arial" panose="020B0604020202020204" pitchFamily="34" charset="0"/>
              <a:buChar char="•"/>
            </a:pPr>
            <a:r>
              <a:rPr lang="en-GB">
                <a:latin typeface="Arial"/>
                <a:cs typeface="Arial"/>
              </a:rPr>
              <a:t>Confirm contact points to register interest in the competition.</a:t>
            </a:r>
            <a:endParaRPr lang="en-GB">
              <a:latin typeface="Arial" panose="020B0604020202020204" pitchFamily="34" charset="0"/>
              <a:cs typeface="Arial" panose="020B0604020202020204" pitchFamily="34" charset="0"/>
            </a:endParaRPr>
          </a:p>
          <a:p>
            <a:pPr marL="285750" indent="-285750" fontAlgn="base">
              <a:spcAft>
                <a:spcPts val="1200"/>
              </a:spcAft>
              <a:buFont typeface="Arial" panose="020B0604020202020204" pitchFamily="34" charset="0"/>
              <a:buChar char="•"/>
            </a:pPr>
            <a:r>
              <a:rPr lang="en-GB">
                <a:latin typeface="Arial" panose="020B0604020202020204" pitchFamily="34" charset="0"/>
                <a:cs typeface="Arial" panose="020B0604020202020204" pitchFamily="34" charset="0"/>
              </a:rPr>
              <a:t>For BEIS to gather information to feed into the final competition design.  ​</a:t>
            </a:r>
          </a:p>
        </p:txBody>
      </p:sp>
      <p:graphicFrame>
        <p:nvGraphicFramePr>
          <p:cNvPr id="3" name="Table 2">
            <a:extLst>
              <a:ext uri="{FF2B5EF4-FFF2-40B4-BE49-F238E27FC236}">
                <a16:creationId xmlns:a16="http://schemas.microsoft.com/office/drawing/2014/main" id="{D4BD1D9B-633C-4834-855E-2041F04E4A39}"/>
              </a:ext>
            </a:extLst>
          </p:cNvPr>
          <p:cNvGraphicFramePr>
            <a:graphicFrameLocks noGrp="1"/>
          </p:cNvGraphicFramePr>
          <p:nvPr>
            <p:extLst>
              <p:ext uri="{D42A27DB-BD31-4B8C-83A1-F6EECF244321}">
                <p14:modId xmlns:p14="http://schemas.microsoft.com/office/powerpoint/2010/main" val="2052800682"/>
              </p:ext>
            </p:extLst>
          </p:nvPr>
        </p:nvGraphicFramePr>
        <p:xfrm>
          <a:off x="498009" y="2753716"/>
          <a:ext cx="8189101" cy="1854199"/>
        </p:xfrm>
        <a:graphic>
          <a:graphicData uri="http://schemas.openxmlformats.org/drawingml/2006/table">
            <a:tbl>
              <a:tblPr firstRow="1" bandRow="1">
                <a:tableStyleId>{5C22544A-7EE6-4342-B048-85BDC9FD1C3A}</a:tableStyleId>
              </a:tblPr>
              <a:tblGrid>
                <a:gridCol w="1881305">
                  <a:extLst>
                    <a:ext uri="{9D8B030D-6E8A-4147-A177-3AD203B41FA5}">
                      <a16:colId xmlns:a16="http://schemas.microsoft.com/office/drawing/2014/main" val="1229465402"/>
                    </a:ext>
                  </a:extLst>
                </a:gridCol>
                <a:gridCol w="6307796">
                  <a:extLst>
                    <a:ext uri="{9D8B030D-6E8A-4147-A177-3AD203B41FA5}">
                      <a16:colId xmlns:a16="http://schemas.microsoft.com/office/drawing/2014/main" val="197019500"/>
                    </a:ext>
                  </a:extLst>
                </a:gridCol>
              </a:tblGrid>
              <a:tr h="370839">
                <a:tc>
                  <a:txBody>
                    <a:bodyPr/>
                    <a:lstStyle/>
                    <a:p>
                      <a:r>
                        <a:rPr lang="en-GB"/>
                        <a:t>Time</a:t>
                      </a:r>
                    </a:p>
                  </a:txBody>
                  <a:tcPr/>
                </a:tc>
                <a:tc>
                  <a:txBody>
                    <a:bodyPr/>
                    <a:lstStyle/>
                    <a:p>
                      <a:r>
                        <a:rPr lang="en-GB"/>
                        <a:t>Session</a:t>
                      </a:r>
                    </a:p>
                  </a:txBody>
                  <a:tcPr/>
                </a:tc>
                <a:extLst>
                  <a:ext uri="{0D108BD9-81ED-4DB2-BD59-A6C34878D82A}">
                    <a16:rowId xmlns:a16="http://schemas.microsoft.com/office/drawing/2014/main" val="4259715419"/>
                  </a:ext>
                </a:extLst>
              </a:tr>
              <a:tr h="370840">
                <a:tc>
                  <a:txBody>
                    <a:bodyPr/>
                    <a:lstStyle/>
                    <a:p>
                      <a:r>
                        <a:rPr lang="en-GB">
                          <a:latin typeface="Arial"/>
                          <a:cs typeface="Arial"/>
                        </a:rPr>
                        <a:t>09:30 - 09:40 </a:t>
                      </a:r>
                      <a:endParaRPr lang="en-GB"/>
                    </a:p>
                  </a:txBody>
                  <a:tcPr/>
                </a:tc>
                <a:tc>
                  <a:txBody>
                    <a:bodyPr/>
                    <a:lstStyle/>
                    <a:p>
                      <a:r>
                        <a:rPr lang="en-GB" sz="1200">
                          <a:latin typeface="Arial"/>
                          <a:cs typeface="Arial"/>
                        </a:rPr>
                        <a:t>Welcome and Introduction – Selvin Brown</a:t>
                      </a:r>
                    </a:p>
                  </a:txBody>
                  <a:tcPr/>
                </a:tc>
                <a:extLst>
                  <a:ext uri="{0D108BD9-81ED-4DB2-BD59-A6C34878D82A}">
                    <a16:rowId xmlns:a16="http://schemas.microsoft.com/office/drawing/2014/main" val="1620211168"/>
                  </a:ext>
                </a:extLst>
              </a:tr>
              <a:tr h="370840">
                <a:tc>
                  <a:txBody>
                    <a:bodyPr/>
                    <a:lstStyle/>
                    <a:p>
                      <a:r>
                        <a:rPr lang="en-GB">
                          <a:latin typeface="Arial"/>
                          <a:cs typeface="Arial"/>
                        </a:rPr>
                        <a:t>09:40 – 09:55</a:t>
                      </a:r>
                    </a:p>
                  </a:txBody>
                  <a:tcPr/>
                </a:tc>
                <a:tc>
                  <a:txBody>
                    <a:bodyPr/>
                    <a:lstStyle/>
                    <a:p>
                      <a:r>
                        <a:rPr lang="en-GB" sz="1200">
                          <a:latin typeface="Arial"/>
                          <a:cs typeface="Arial"/>
                        </a:rPr>
                        <a:t>Competition Background – Sam Balch &amp; Jon Horne</a:t>
                      </a:r>
                    </a:p>
                  </a:txBody>
                  <a:tcPr/>
                </a:tc>
                <a:extLst>
                  <a:ext uri="{0D108BD9-81ED-4DB2-BD59-A6C34878D82A}">
                    <a16:rowId xmlns:a16="http://schemas.microsoft.com/office/drawing/2014/main" val="2324203703"/>
                  </a:ext>
                </a:extLst>
              </a:tr>
              <a:tr h="370840">
                <a:tc>
                  <a:txBody>
                    <a:bodyPr/>
                    <a:lstStyle/>
                    <a:p>
                      <a:r>
                        <a:rPr lang="en-GB">
                          <a:latin typeface="Arial"/>
                          <a:cs typeface="Arial"/>
                        </a:rPr>
                        <a:t>09:55 – 10:30</a:t>
                      </a:r>
                    </a:p>
                  </a:txBody>
                  <a:tcPr/>
                </a:tc>
                <a:tc>
                  <a:txBody>
                    <a:bodyPr/>
                    <a:lstStyle/>
                    <a:p>
                      <a:r>
                        <a:rPr lang="en-GB" sz="1200">
                          <a:latin typeface="Arial"/>
                          <a:cs typeface="Arial"/>
                        </a:rPr>
                        <a:t>Stakeholder Information – Lisa Groves</a:t>
                      </a:r>
                    </a:p>
                  </a:txBody>
                  <a:tcPr/>
                </a:tc>
                <a:extLst>
                  <a:ext uri="{0D108BD9-81ED-4DB2-BD59-A6C34878D82A}">
                    <a16:rowId xmlns:a16="http://schemas.microsoft.com/office/drawing/2014/main" val="2898657813"/>
                  </a:ext>
                </a:extLst>
              </a:tr>
              <a:tr h="370840">
                <a:tc>
                  <a:txBody>
                    <a:bodyPr/>
                    <a:lstStyle/>
                    <a:p>
                      <a:r>
                        <a:rPr lang="en-GB">
                          <a:latin typeface="Arial"/>
                          <a:cs typeface="Arial"/>
                        </a:rPr>
                        <a:t>10:30 - 11:00 </a:t>
                      </a:r>
                      <a:endParaRPr lang="en-GB"/>
                    </a:p>
                  </a:txBody>
                  <a:tcPr/>
                </a:tc>
                <a:tc>
                  <a:txBody>
                    <a:bodyPr/>
                    <a:lstStyle/>
                    <a:p>
                      <a:pPr marL="0" marR="0" lvl="0" indent="0" algn="l" rtl="0" eaLnBrk="1" fontAlgn="auto" latinLnBrk="0" hangingPunct="1">
                        <a:lnSpc>
                          <a:spcPct val="100000"/>
                        </a:lnSpc>
                        <a:spcBef>
                          <a:spcPts val="0"/>
                        </a:spcBef>
                        <a:spcAft>
                          <a:spcPts val="0"/>
                        </a:spcAft>
                        <a:buFontTx/>
                        <a:buNone/>
                      </a:pPr>
                      <a:r>
                        <a:rPr lang="en-GB" sz="1200">
                          <a:latin typeface="Arial"/>
                          <a:cs typeface="Arial"/>
                        </a:rPr>
                        <a:t>Q &amp; A</a:t>
                      </a:r>
                      <a:endParaRPr lang="en-GB" sz="1200" b="1">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85862000"/>
                  </a:ext>
                </a:extLst>
              </a:tr>
            </a:tbl>
          </a:graphicData>
        </a:graphic>
      </p:graphicFrame>
      <p:sp>
        <p:nvSpPr>
          <p:cNvPr id="7" name="Footer Placeholder 4">
            <a:extLst>
              <a:ext uri="{FF2B5EF4-FFF2-40B4-BE49-F238E27FC236}">
                <a16:creationId xmlns:a16="http://schemas.microsoft.com/office/drawing/2014/main" id="{30DA2DDD-2F28-4827-B054-2461B34B4BC1}"/>
              </a:ext>
            </a:extLst>
          </p:cNvPr>
          <p:cNvSpPr>
            <a:spLocks noGrp="1"/>
          </p:cNvSpPr>
          <p:nvPr>
            <p:ph type="ftr" sz="quarter" idx="11"/>
          </p:nvPr>
        </p:nvSpPr>
        <p:spPr>
          <a:xfrm>
            <a:off x="0" y="4765332"/>
            <a:ext cx="9144000" cy="949668"/>
          </a:xfrm>
          <a:prstGeom prst="rect">
            <a:avLst/>
          </a:prstGeom>
          <a:gradFill>
            <a:gsLst>
              <a:gs pos="100000">
                <a:srgbClr val="0E73AC"/>
              </a:gs>
              <a:gs pos="0">
                <a:srgbClr val="004A7F"/>
              </a:gs>
              <a:gs pos="100000">
                <a:srgbClr val="1C9CD9"/>
              </a:gs>
            </a:gsLst>
            <a:lin ang="2700000" scaled="0"/>
          </a:gradFill>
        </p:spPr>
        <p:txBody>
          <a:bodyPr/>
          <a:lstStyle/>
          <a:p>
            <a:endParaRPr lang="en-GB">
              <a:solidFill>
                <a:srgbClr val="004A7F"/>
              </a:solidFill>
            </a:endParaRPr>
          </a:p>
        </p:txBody>
      </p:sp>
      <p:pic>
        <p:nvPicPr>
          <p:cNvPr id="8" name="Picture 7" descr="Department for Business, Energy and Industrial Strategy crest" title="Department for Business, Energy and Industrial Strategy">
            <a:extLst>
              <a:ext uri="{FF2B5EF4-FFF2-40B4-BE49-F238E27FC236}">
                <a16:creationId xmlns:a16="http://schemas.microsoft.com/office/drawing/2014/main" id="{3C8638E8-575B-41C7-9F55-671A7E9CFA7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9910" y="4883887"/>
            <a:ext cx="1196930" cy="635708"/>
          </a:xfrm>
          <a:prstGeom prst="rect">
            <a:avLst/>
          </a:prstGeom>
        </p:spPr>
      </p:pic>
    </p:spTree>
    <p:extLst>
      <p:ext uri="{BB962C8B-B14F-4D97-AF65-F5344CB8AC3E}">
        <p14:creationId xmlns:p14="http://schemas.microsoft.com/office/powerpoint/2010/main" val="37421222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ooter Placeholder 4">
            <a:extLst>
              <a:ext uri="{FF2B5EF4-FFF2-40B4-BE49-F238E27FC236}">
                <a16:creationId xmlns:a16="http://schemas.microsoft.com/office/drawing/2014/main" id="{7FB1E6AB-48D3-4CE3-BA61-BDD0DA12B729}"/>
              </a:ext>
            </a:extLst>
          </p:cNvPr>
          <p:cNvSpPr>
            <a:spLocks noGrp="1"/>
          </p:cNvSpPr>
          <p:nvPr>
            <p:ph type="ftr" sz="quarter" idx="11"/>
          </p:nvPr>
        </p:nvSpPr>
        <p:spPr>
          <a:xfrm>
            <a:off x="0" y="4765332"/>
            <a:ext cx="9144000" cy="949668"/>
          </a:xfrm>
          <a:prstGeom prst="rect">
            <a:avLst/>
          </a:prstGeom>
          <a:gradFill>
            <a:gsLst>
              <a:gs pos="100000">
                <a:srgbClr val="0E73AC"/>
              </a:gs>
              <a:gs pos="0">
                <a:srgbClr val="004A7F"/>
              </a:gs>
              <a:gs pos="100000">
                <a:srgbClr val="1C9CD9"/>
              </a:gs>
            </a:gsLst>
            <a:lin ang="2700000" scaled="0"/>
          </a:gradFill>
        </p:spPr>
        <p:txBody>
          <a:bodyPr/>
          <a:lstStyle/>
          <a:p>
            <a:endParaRPr lang="en-GB">
              <a:solidFill>
                <a:srgbClr val="004A7F"/>
              </a:solidFill>
            </a:endParaRPr>
          </a:p>
        </p:txBody>
      </p:sp>
      <p:cxnSp>
        <p:nvCxnSpPr>
          <p:cNvPr id="8" name="Straight Connector 7">
            <a:extLst>
              <a:ext uri="{FF2B5EF4-FFF2-40B4-BE49-F238E27FC236}">
                <a16:creationId xmlns:a16="http://schemas.microsoft.com/office/drawing/2014/main" id="{8A3FDA7B-563E-43E3-8933-2A0878C3A243}"/>
              </a:ext>
            </a:extLst>
          </p:cNvPr>
          <p:cNvCxnSpPr>
            <a:cxnSpLocks/>
          </p:cNvCxnSpPr>
          <p:nvPr/>
        </p:nvCxnSpPr>
        <p:spPr>
          <a:xfrm>
            <a:off x="899592" y="912891"/>
            <a:ext cx="0" cy="478401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Flowchart: Connector 8">
            <a:extLst>
              <a:ext uri="{FF2B5EF4-FFF2-40B4-BE49-F238E27FC236}">
                <a16:creationId xmlns:a16="http://schemas.microsoft.com/office/drawing/2014/main" id="{8CF7D4A8-2AA5-4EF3-B152-C85CAE89A8CE}"/>
              </a:ext>
            </a:extLst>
          </p:cNvPr>
          <p:cNvSpPr/>
          <p:nvPr/>
        </p:nvSpPr>
        <p:spPr>
          <a:xfrm>
            <a:off x="359532" y="1006128"/>
            <a:ext cx="1080120" cy="1058333"/>
          </a:xfrm>
          <a:prstGeom prst="flowChartConnector">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200">
                <a:latin typeface="Arial" panose="020B0604020202020204" pitchFamily="34" charset="0"/>
                <a:cs typeface="Arial" panose="020B0604020202020204" pitchFamily="34" charset="0"/>
              </a:rPr>
              <a:t>Oct &amp; Nov 2020</a:t>
            </a:r>
          </a:p>
        </p:txBody>
      </p:sp>
      <p:sp>
        <p:nvSpPr>
          <p:cNvPr id="17" name="Flowchart: Connector 16">
            <a:extLst>
              <a:ext uri="{FF2B5EF4-FFF2-40B4-BE49-F238E27FC236}">
                <a16:creationId xmlns:a16="http://schemas.microsoft.com/office/drawing/2014/main" id="{95ABE4DA-70F1-4CED-BFA3-09D9D45093C0}"/>
              </a:ext>
            </a:extLst>
          </p:cNvPr>
          <p:cNvSpPr/>
          <p:nvPr/>
        </p:nvSpPr>
        <p:spPr>
          <a:xfrm>
            <a:off x="359532" y="2154913"/>
            <a:ext cx="1080120" cy="1058333"/>
          </a:xfrm>
          <a:prstGeom prst="flowChartConnector">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200">
                <a:latin typeface="Arial" panose="020B0604020202020204" pitchFamily="34" charset="0"/>
                <a:cs typeface="Arial" panose="020B0604020202020204" pitchFamily="34" charset="0"/>
              </a:rPr>
              <a:t>Mid Nov – Dec 2020</a:t>
            </a:r>
          </a:p>
        </p:txBody>
      </p:sp>
      <p:sp>
        <p:nvSpPr>
          <p:cNvPr id="19" name="TextBox 18">
            <a:extLst>
              <a:ext uri="{FF2B5EF4-FFF2-40B4-BE49-F238E27FC236}">
                <a16:creationId xmlns:a16="http://schemas.microsoft.com/office/drawing/2014/main" id="{9CE61B7F-9045-4E3F-9249-625AB1B6472A}"/>
              </a:ext>
            </a:extLst>
          </p:cNvPr>
          <p:cNvSpPr txBox="1"/>
          <p:nvPr/>
        </p:nvSpPr>
        <p:spPr>
          <a:xfrm>
            <a:off x="1691674" y="2580649"/>
            <a:ext cx="7298133"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buFontTx/>
              <a:buChar char="-"/>
            </a:pPr>
            <a:r>
              <a:rPr lang="en-GB" sz="1200">
                <a:latin typeface="Arial" panose="020B0604020202020204" pitchFamily="34" charset="0"/>
                <a:cs typeface="Arial" panose="020B0604020202020204" pitchFamily="34" charset="0"/>
              </a:rPr>
              <a:t>BEIS officials and sector experts assess applications and notify applicants of the results</a:t>
            </a:r>
          </a:p>
          <a:p>
            <a:pPr marL="285750" indent="-285750">
              <a:buFontTx/>
              <a:buChar char="-"/>
            </a:pPr>
            <a:r>
              <a:rPr lang="en-GB" sz="1200">
                <a:latin typeface="Arial" panose="020B0604020202020204" pitchFamily="34" charset="0"/>
                <a:cs typeface="Arial" panose="020B0604020202020204" pitchFamily="34" charset="0"/>
              </a:rPr>
              <a:t>MoUs issued and milestone schedules agreed </a:t>
            </a:r>
          </a:p>
        </p:txBody>
      </p:sp>
      <p:sp>
        <p:nvSpPr>
          <p:cNvPr id="21" name="Flowchart: Connector 20">
            <a:extLst>
              <a:ext uri="{FF2B5EF4-FFF2-40B4-BE49-F238E27FC236}">
                <a16:creationId xmlns:a16="http://schemas.microsoft.com/office/drawing/2014/main" id="{BD55705A-8231-42FD-A3EC-63737D4C0C07}"/>
              </a:ext>
            </a:extLst>
          </p:cNvPr>
          <p:cNvSpPr/>
          <p:nvPr/>
        </p:nvSpPr>
        <p:spPr>
          <a:xfrm>
            <a:off x="359532" y="3365949"/>
            <a:ext cx="1080120" cy="1058333"/>
          </a:xfrm>
          <a:prstGeom prst="flowChartConnector">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200">
                <a:latin typeface="Arial" panose="020B0604020202020204" pitchFamily="34" charset="0"/>
                <a:cs typeface="Arial" panose="020B0604020202020204" pitchFamily="34" charset="0"/>
              </a:rPr>
              <a:t>Early Dec 2020 - Dec 2021</a:t>
            </a:r>
          </a:p>
        </p:txBody>
      </p:sp>
      <p:sp>
        <p:nvSpPr>
          <p:cNvPr id="23" name="TextBox 22">
            <a:extLst>
              <a:ext uri="{FF2B5EF4-FFF2-40B4-BE49-F238E27FC236}">
                <a16:creationId xmlns:a16="http://schemas.microsoft.com/office/drawing/2014/main" id="{FF9453D6-CCE4-46A1-909E-DD38663C1564}"/>
              </a:ext>
            </a:extLst>
          </p:cNvPr>
          <p:cNvSpPr txBox="1"/>
          <p:nvPr/>
        </p:nvSpPr>
        <p:spPr>
          <a:xfrm>
            <a:off x="1691673" y="3598203"/>
            <a:ext cx="7298133"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buFontTx/>
              <a:buChar char="-"/>
            </a:pPr>
            <a:r>
              <a:rPr lang="en-GB" sz="1200">
                <a:latin typeface="Arial" panose="020B0604020202020204" pitchFamily="34" charset="0"/>
                <a:cs typeface="Arial" panose="020B0604020202020204" pitchFamily="34" charset="0"/>
              </a:rPr>
              <a:t>Installation of measures</a:t>
            </a:r>
          </a:p>
          <a:p>
            <a:pPr marL="285750" indent="-285750">
              <a:buFontTx/>
              <a:buChar char="-"/>
            </a:pPr>
            <a:r>
              <a:rPr lang="en-GB" sz="1200">
                <a:latin typeface="Arial" panose="020B0604020202020204" pitchFamily="34" charset="0"/>
                <a:cs typeface="Arial" panose="020B0604020202020204" pitchFamily="34" charset="0"/>
              </a:rPr>
              <a:t>Milestone achievements; quantitative, qualitative, evidential and assurance checks will be carried out</a:t>
            </a:r>
          </a:p>
          <a:p>
            <a:pPr marL="285750" indent="-285750">
              <a:buFontTx/>
              <a:buChar char="-"/>
            </a:pPr>
            <a:r>
              <a:rPr lang="en-GB" sz="1200">
                <a:latin typeface="Arial" panose="020B0604020202020204" pitchFamily="34" charset="0"/>
                <a:cs typeface="Arial" panose="020B0604020202020204" pitchFamily="34" charset="0"/>
              </a:rPr>
              <a:t>Regular reporting to BEIS Monitoring Officers and hosting their monthly site visit</a:t>
            </a:r>
          </a:p>
        </p:txBody>
      </p:sp>
      <p:sp>
        <p:nvSpPr>
          <p:cNvPr id="24" name="TextBox 23">
            <a:extLst>
              <a:ext uri="{FF2B5EF4-FFF2-40B4-BE49-F238E27FC236}">
                <a16:creationId xmlns:a16="http://schemas.microsoft.com/office/drawing/2014/main" id="{D3F464A6-2B86-47D9-BA4C-1410B44C0268}"/>
              </a:ext>
            </a:extLst>
          </p:cNvPr>
          <p:cNvSpPr txBox="1"/>
          <p:nvPr/>
        </p:nvSpPr>
        <p:spPr>
          <a:xfrm>
            <a:off x="1691674" y="747233"/>
            <a:ext cx="2239458" cy="276999"/>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1200" b="1">
                <a:latin typeface="Arial" panose="020B0604020202020204" pitchFamily="34" charset="0"/>
                <a:cs typeface="Arial" panose="020B0604020202020204" pitchFamily="34" charset="0"/>
              </a:rPr>
              <a:t>Application window</a:t>
            </a:r>
          </a:p>
        </p:txBody>
      </p:sp>
      <p:sp>
        <p:nvSpPr>
          <p:cNvPr id="14" name="TextBox 13">
            <a:extLst>
              <a:ext uri="{FF2B5EF4-FFF2-40B4-BE49-F238E27FC236}">
                <a16:creationId xmlns:a16="http://schemas.microsoft.com/office/drawing/2014/main" id="{7AE2BF65-ACD0-4186-9138-50AD5EF0A8EE}"/>
              </a:ext>
            </a:extLst>
          </p:cNvPr>
          <p:cNvSpPr txBox="1"/>
          <p:nvPr/>
        </p:nvSpPr>
        <p:spPr>
          <a:xfrm>
            <a:off x="1691674" y="1029704"/>
            <a:ext cx="7298133" cy="1015663"/>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rtlCol="0" anchor="t">
            <a:spAutoFit/>
          </a:bodyPr>
          <a:lstStyle/>
          <a:p>
            <a:pPr marL="285750" indent="-285750">
              <a:buFontTx/>
              <a:buChar char="-"/>
            </a:pPr>
            <a:r>
              <a:rPr lang="en-GB" sz="1200">
                <a:latin typeface="Arial"/>
                <a:cs typeface="Arial"/>
              </a:rPr>
              <a:t>Application form &amp; guidance document published w/c 28</a:t>
            </a:r>
            <a:r>
              <a:rPr lang="en-GB" sz="1200" baseline="30000">
                <a:latin typeface="Arial"/>
                <a:cs typeface="Arial"/>
              </a:rPr>
              <a:t>th</a:t>
            </a:r>
            <a:r>
              <a:rPr lang="en-GB" sz="1200">
                <a:latin typeface="Arial"/>
                <a:cs typeface="Arial"/>
              </a:rPr>
              <a:t> September 2020</a:t>
            </a:r>
            <a:endParaRPr lang="en-GB" sz="1200">
              <a:highlight>
                <a:srgbClr val="FFFF00"/>
              </a:highlight>
              <a:latin typeface="Arial"/>
              <a:cs typeface="Arial"/>
            </a:endParaRPr>
          </a:p>
          <a:p>
            <a:pPr marL="285750" indent="-285750">
              <a:buFontTx/>
              <a:buChar char="-"/>
            </a:pPr>
            <a:r>
              <a:rPr lang="en-GB" sz="1200">
                <a:latin typeface="Arial"/>
                <a:cs typeface="Arial"/>
              </a:rPr>
              <a:t>Clarification questions by 17:00 16</a:t>
            </a:r>
            <a:r>
              <a:rPr lang="en-GB" sz="1200" baseline="30000">
                <a:latin typeface="Arial"/>
                <a:cs typeface="Arial"/>
              </a:rPr>
              <a:t>th</a:t>
            </a:r>
            <a:r>
              <a:rPr lang="en-GB" sz="1200">
                <a:latin typeface="Arial"/>
                <a:cs typeface="Arial"/>
              </a:rPr>
              <a:t> October 2020</a:t>
            </a:r>
          </a:p>
          <a:p>
            <a:pPr marL="285750" indent="-285750">
              <a:buFontTx/>
              <a:buChar char="-"/>
            </a:pPr>
            <a:r>
              <a:rPr lang="en-GB" sz="1200">
                <a:latin typeface="Arial"/>
                <a:cs typeface="Arial"/>
              </a:rPr>
              <a:t>EOIs register your interest at </a:t>
            </a:r>
            <a:r>
              <a:rPr lang="en-US" sz="1200" u="sng">
                <a:latin typeface="Arial"/>
                <a:cs typeface="Arial"/>
                <a:hlinkClick r:id="rId3"/>
              </a:rPr>
              <a:t>SHDF.demonstrator@ricardo.com</a:t>
            </a:r>
            <a:r>
              <a:rPr lang="en-US" sz="1200" u="sng">
                <a:latin typeface="Arial"/>
                <a:cs typeface="Arial"/>
              </a:rPr>
              <a:t> </a:t>
            </a:r>
            <a:r>
              <a:rPr lang="en-GB" sz="1200">
                <a:latin typeface="Arial"/>
                <a:cs typeface="Arial"/>
              </a:rPr>
              <a:t>by 17:00 16</a:t>
            </a:r>
            <a:r>
              <a:rPr lang="en-GB" sz="1200" baseline="30000">
                <a:latin typeface="Arial"/>
                <a:cs typeface="Arial"/>
              </a:rPr>
              <a:t>th</a:t>
            </a:r>
            <a:r>
              <a:rPr lang="en-GB" sz="1200">
                <a:latin typeface="Arial"/>
                <a:cs typeface="Arial"/>
              </a:rPr>
              <a:t> October 2020 </a:t>
            </a:r>
            <a:endParaRPr lang="en-GB" sz="1200">
              <a:latin typeface="Arial" panose="020B0604020202020204" pitchFamily="34" charset="0"/>
              <a:cs typeface="Arial" panose="020B0604020202020204" pitchFamily="34" charset="0"/>
            </a:endParaRPr>
          </a:p>
          <a:p>
            <a:pPr marL="285750" indent="-285750">
              <a:buFontTx/>
              <a:buChar char="-"/>
            </a:pPr>
            <a:r>
              <a:rPr lang="en-GB" sz="1200">
                <a:latin typeface="Arial"/>
                <a:cs typeface="Arial"/>
              </a:rPr>
              <a:t>Deadline for receipt of applications is </a:t>
            </a:r>
            <a:r>
              <a:rPr lang="en-GB" sz="1200" b="1">
                <a:latin typeface="Arial"/>
                <a:cs typeface="Arial"/>
              </a:rPr>
              <a:t>17:00 Thursday 12</a:t>
            </a:r>
            <a:r>
              <a:rPr lang="en-GB" sz="1200" b="1" baseline="30000">
                <a:latin typeface="Arial"/>
                <a:cs typeface="Arial"/>
              </a:rPr>
              <a:t>th</a:t>
            </a:r>
            <a:r>
              <a:rPr lang="en-GB" sz="1200" b="1">
                <a:latin typeface="Arial"/>
                <a:cs typeface="Arial"/>
              </a:rPr>
              <a:t> November 2020 </a:t>
            </a:r>
            <a:r>
              <a:rPr lang="en-GB" sz="1200">
                <a:latin typeface="Arial"/>
                <a:cs typeface="Arial"/>
              </a:rPr>
              <a:t>(6 weeks post launch date)</a:t>
            </a:r>
          </a:p>
        </p:txBody>
      </p:sp>
      <p:sp>
        <p:nvSpPr>
          <p:cNvPr id="25" name="TextBox 24">
            <a:extLst>
              <a:ext uri="{FF2B5EF4-FFF2-40B4-BE49-F238E27FC236}">
                <a16:creationId xmlns:a16="http://schemas.microsoft.com/office/drawing/2014/main" id="{B808314E-DA80-4F02-AA2E-7DA38B344B6A}"/>
              </a:ext>
            </a:extLst>
          </p:cNvPr>
          <p:cNvSpPr txBox="1"/>
          <p:nvPr/>
        </p:nvSpPr>
        <p:spPr>
          <a:xfrm>
            <a:off x="1691674" y="2232969"/>
            <a:ext cx="1872208" cy="276999"/>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1200" b="1">
                <a:latin typeface="Arial" panose="020B0604020202020204" pitchFamily="34" charset="0"/>
                <a:cs typeface="Arial" panose="020B0604020202020204" pitchFamily="34" charset="0"/>
              </a:rPr>
              <a:t>Awarding Grants </a:t>
            </a:r>
          </a:p>
        </p:txBody>
      </p:sp>
      <p:sp>
        <p:nvSpPr>
          <p:cNvPr id="26" name="TextBox 25">
            <a:extLst>
              <a:ext uri="{FF2B5EF4-FFF2-40B4-BE49-F238E27FC236}">
                <a16:creationId xmlns:a16="http://schemas.microsoft.com/office/drawing/2014/main" id="{7C0EB538-D5C4-465E-A27A-4B2A2CDB1AF2}"/>
              </a:ext>
            </a:extLst>
          </p:cNvPr>
          <p:cNvSpPr txBox="1"/>
          <p:nvPr/>
        </p:nvSpPr>
        <p:spPr>
          <a:xfrm>
            <a:off x="1691674" y="3229919"/>
            <a:ext cx="1872208" cy="276999"/>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1200" b="1">
                <a:latin typeface="Arial" panose="020B0604020202020204" pitchFamily="34" charset="0"/>
                <a:cs typeface="Arial" panose="020B0604020202020204" pitchFamily="34" charset="0"/>
              </a:rPr>
              <a:t>Project Begins</a:t>
            </a:r>
          </a:p>
        </p:txBody>
      </p:sp>
      <p:sp>
        <p:nvSpPr>
          <p:cNvPr id="18" name="Title 3">
            <a:extLst>
              <a:ext uri="{FF2B5EF4-FFF2-40B4-BE49-F238E27FC236}">
                <a16:creationId xmlns:a16="http://schemas.microsoft.com/office/drawing/2014/main" id="{B027552C-3A8F-4CB2-8E04-546936848611}"/>
              </a:ext>
            </a:extLst>
          </p:cNvPr>
          <p:cNvSpPr txBox="1">
            <a:spLocks/>
          </p:cNvSpPr>
          <p:nvPr/>
        </p:nvSpPr>
        <p:spPr>
          <a:xfrm>
            <a:off x="203560" y="2237"/>
            <a:ext cx="8172400" cy="938906"/>
          </a:xfrm>
          <a:prstGeom prst="rect">
            <a:avLst/>
          </a:prstGeom>
        </p:spPr>
        <p:txBody>
          <a:bodyPr vert="horz" lIns="71323" tIns="35662" rIns="71323" bIns="35662" rtlCol="0" anchor="ctr">
            <a:normAutofit/>
          </a:bodyPr>
          <a:lstStyle>
            <a:lvl1pPr algn="ctr" defTabSz="713232" rtl="0" eaLnBrk="1" latinLnBrk="0" hangingPunct="1">
              <a:spcBef>
                <a:spcPct val="0"/>
              </a:spcBef>
              <a:buNone/>
              <a:defRPr sz="3400" kern="1200">
                <a:solidFill>
                  <a:schemeClr val="tx1"/>
                </a:solidFill>
                <a:latin typeface="+mj-lt"/>
                <a:ea typeface="+mj-ea"/>
                <a:cs typeface="+mj-cs"/>
              </a:defRPr>
            </a:lvl1pPr>
          </a:lstStyle>
          <a:p>
            <a:pPr algn="l"/>
            <a:r>
              <a:rPr lang="en-GB" sz="2400" b="1"/>
              <a:t>Timeframe</a:t>
            </a:r>
          </a:p>
        </p:txBody>
      </p:sp>
      <p:sp>
        <p:nvSpPr>
          <p:cNvPr id="13" name="Flowchart: Connector 12">
            <a:extLst>
              <a:ext uri="{FF2B5EF4-FFF2-40B4-BE49-F238E27FC236}">
                <a16:creationId xmlns:a16="http://schemas.microsoft.com/office/drawing/2014/main" id="{F22680F3-0D8D-4BBF-B7B5-11148E506F55}"/>
              </a:ext>
            </a:extLst>
          </p:cNvPr>
          <p:cNvSpPr/>
          <p:nvPr/>
        </p:nvSpPr>
        <p:spPr>
          <a:xfrm>
            <a:off x="359532" y="4554095"/>
            <a:ext cx="1080120" cy="1058333"/>
          </a:xfrm>
          <a:prstGeom prst="flowChartConnector">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200">
                <a:latin typeface="Arial" panose="020B0604020202020204" pitchFamily="34" charset="0"/>
                <a:cs typeface="Arial" panose="020B0604020202020204" pitchFamily="34" charset="0"/>
              </a:rPr>
              <a:t>Jan -June 2022</a:t>
            </a:r>
          </a:p>
        </p:txBody>
      </p:sp>
      <p:sp>
        <p:nvSpPr>
          <p:cNvPr id="15" name="TextBox 14">
            <a:extLst>
              <a:ext uri="{FF2B5EF4-FFF2-40B4-BE49-F238E27FC236}">
                <a16:creationId xmlns:a16="http://schemas.microsoft.com/office/drawing/2014/main" id="{173C65C8-6604-4ACE-B020-FB6CFCB42114}"/>
              </a:ext>
            </a:extLst>
          </p:cNvPr>
          <p:cNvSpPr txBox="1"/>
          <p:nvPr/>
        </p:nvSpPr>
        <p:spPr>
          <a:xfrm>
            <a:off x="1691674" y="4474866"/>
            <a:ext cx="2239458" cy="276999"/>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1200" b="1">
                <a:latin typeface="Arial" panose="020B0604020202020204" pitchFamily="34" charset="0"/>
                <a:cs typeface="Arial" panose="020B0604020202020204" pitchFamily="34" charset="0"/>
              </a:rPr>
              <a:t>Monitoring &amp; evaluation</a:t>
            </a:r>
          </a:p>
        </p:txBody>
      </p:sp>
      <p:sp>
        <p:nvSpPr>
          <p:cNvPr id="16" name="TextBox 15">
            <a:extLst>
              <a:ext uri="{FF2B5EF4-FFF2-40B4-BE49-F238E27FC236}">
                <a16:creationId xmlns:a16="http://schemas.microsoft.com/office/drawing/2014/main" id="{A6B2E546-185D-46E9-89B6-16E014CBDD48}"/>
              </a:ext>
            </a:extLst>
          </p:cNvPr>
          <p:cNvSpPr txBox="1"/>
          <p:nvPr/>
        </p:nvSpPr>
        <p:spPr>
          <a:xfrm>
            <a:off x="1691673" y="4873764"/>
            <a:ext cx="7298133" cy="646331"/>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rtlCol="0" anchor="t">
            <a:spAutoFit/>
          </a:bodyPr>
          <a:lstStyle/>
          <a:p>
            <a:pPr marL="285750" indent="-285750">
              <a:buFontTx/>
              <a:buChar char="-"/>
            </a:pPr>
            <a:r>
              <a:rPr lang="en-GB" sz="1200">
                <a:latin typeface="Arial" panose="020B0604020202020204" pitchFamily="34" charset="0"/>
                <a:cs typeface="Arial" panose="020B0604020202020204" pitchFamily="34" charset="0"/>
              </a:rPr>
              <a:t>In-situ performance monitoring of treated properties</a:t>
            </a:r>
          </a:p>
          <a:p>
            <a:pPr marL="285750" indent="-285750">
              <a:buFontTx/>
              <a:buChar char="-"/>
            </a:pPr>
            <a:r>
              <a:rPr lang="en-GB" sz="1200">
                <a:latin typeface="Arial"/>
                <a:cs typeface="Arial"/>
              </a:rPr>
              <a:t>Project final report demonstrating achievements 30th June 2022</a:t>
            </a:r>
            <a:endParaRPr lang="en-GB" sz="1200">
              <a:latin typeface="Arial" panose="020B0604020202020204" pitchFamily="34" charset="0"/>
              <a:cs typeface="Arial" panose="020B0604020202020204" pitchFamily="34" charset="0"/>
            </a:endParaRPr>
          </a:p>
          <a:p>
            <a:pPr marL="285750" indent="-285750">
              <a:buFontTx/>
              <a:buChar char="-"/>
            </a:pPr>
            <a:endParaRPr lang="en-GB"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79930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992C4E-DB30-4034-9C71-95FF37E4BF6D}"/>
              </a:ext>
            </a:extLst>
          </p:cNvPr>
          <p:cNvSpPr>
            <a:spLocks noGrp="1"/>
          </p:cNvSpPr>
          <p:nvPr>
            <p:ph idx="1"/>
          </p:nvPr>
        </p:nvSpPr>
        <p:spPr>
          <a:xfrm>
            <a:off x="457200" y="220298"/>
            <a:ext cx="8229600" cy="4096823"/>
          </a:xfrm>
        </p:spPr>
        <p:txBody>
          <a:bodyPr vert="horz" lIns="71323" tIns="35662" rIns="71323" bIns="35662" rtlCol="0" anchor="t">
            <a:normAutofit/>
          </a:bodyPr>
          <a:lstStyle/>
          <a:p>
            <a:pPr marL="0" indent="0" algn="ctr">
              <a:buNone/>
            </a:pPr>
            <a:r>
              <a:rPr lang="en-US" sz="3200">
                <a:cs typeface="Calibri"/>
              </a:rPr>
              <a:t>Contact Email</a:t>
            </a:r>
            <a:endParaRPr lang="en-US" sz="3200"/>
          </a:p>
          <a:p>
            <a:pPr marL="0" indent="0" algn="ctr">
              <a:buNone/>
            </a:pPr>
            <a:r>
              <a:rPr lang="en-US" sz="3200" u="sng">
                <a:hlinkClick r:id="rId2"/>
              </a:rPr>
              <a:t>SHDF.demonstrator@ricardo.com</a:t>
            </a:r>
            <a:endParaRPr lang="en-GB">
              <a:cs typeface="Calibri"/>
            </a:endParaRPr>
          </a:p>
          <a:p>
            <a:pPr marL="0" indent="0" algn="ctr">
              <a:buNone/>
            </a:pPr>
            <a:r>
              <a:rPr lang="en-US" sz="3400">
                <a:cs typeface="Calibri"/>
              </a:rPr>
              <a:t>BEIS Website</a:t>
            </a:r>
          </a:p>
          <a:p>
            <a:pPr marL="0" indent="0" algn="ctr">
              <a:buNone/>
            </a:pPr>
            <a:br>
              <a:rPr lang="en-US"/>
            </a:br>
            <a:endParaRPr lang="en-GB">
              <a:cs typeface="Calibri"/>
            </a:endParaRPr>
          </a:p>
        </p:txBody>
      </p:sp>
      <p:pic>
        <p:nvPicPr>
          <p:cNvPr id="5" name="Picture 4" descr="A close up of a sign&#10;&#10;Description automatically generated">
            <a:extLst>
              <a:ext uri="{FF2B5EF4-FFF2-40B4-BE49-F238E27FC236}">
                <a16:creationId xmlns:a16="http://schemas.microsoft.com/office/drawing/2014/main" id="{2D933B3D-BE02-460C-9DB0-1FC8D2E2991E}"/>
              </a:ext>
            </a:extLst>
          </p:cNvPr>
          <p:cNvPicPr>
            <a:picLocks noChangeAspect="1"/>
          </p:cNvPicPr>
          <p:nvPr/>
        </p:nvPicPr>
        <p:blipFill>
          <a:blip r:embed="rId3"/>
          <a:stretch>
            <a:fillRect/>
          </a:stretch>
        </p:blipFill>
        <p:spPr>
          <a:xfrm>
            <a:off x="3200815" y="2022132"/>
            <a:ext cx="2742370" cy="2743200"/>
          </a:xfrm>
          <a:prstGeom prst="rect">
            <a:avLst/>
          </a:prstGeom>
        </p:spPr>
      </p:pic>
      <p:sp>
        <p:nvSpPr>
          <p:cNvPr id="4" name="Footer Placeholder 4">
            <a:extLst>
              <a:ext uri="{FF2B5EF4-FFF2-40B4-BE49-F238E27FC236}">
                <a16:creationId xmlns:a16="http://schemas.microsoft.com/office/drawing/2014/main" id="{AF427278-9B82-48EF-BA36-AB413B99CFD8}"/>
              </a:ext>
            </a:extLst>
          </p:cNvPr>
          <p:cNvSpPr>
            <a:spLocks noGrp="1"/>
          </p:cNvSpPr>
          <p:nvPr>
            <p:ph type="ftr" sz="quarter" idx="11"/>
          </p:nvPr>
        </p:nvSpPr>
        <p:spPr>
          <a:xfrm>
            <a:off x="0" y="4765332"/>
            <a:ext cx="9144000" cy="949668"/>
          </a:xfrm>
          <a:prstGeom prst="rect">
            <a:avLst/>
          </a:prstGeom>
          <a:gradFill>
            <a:gsLst>
              <a:gs pos="100000">
                <a:srgbClr val="0E73AC"/>
              </a:gs>
              <a:gs pos="0">
                <a:srgbClr val="004A7F"/>
              </a:gs>
              <a:gs pos="100000">
                <a:srgbClr val="1C9CD9"/>
              </a:gs>
            </a:gsLst>
            <a:lin ang="2700000" scaled="0"/>
          </a:gradFill>
        </p:spPr>
        <p:txBody>
          <a:bodyPr/>
          <a:lstStyle/>
          <a:p>
            <a:endParaRPr lang="en-GB">
              <a:solidFill>
                <a:srgbClr val="004A7F"/>
              </a:solidFill>
            </a:endParaRPr>
          </a:p>
        </p:txBody>
      </p:sp>
      <p:pic>
        <p:nvPicPr>
          <p:cNvPr id="6" name="Picture 5" descr="Department for Business, Energy and Industrial Strategy crest" title="Department for Business, Energy and Industrial Strategy">
            <a:extLst>
              <a:ext uri="{FF2B5EF4-FFF2-40B4-BE49-F238E27FC236}">
                <a16:creationId xmlns:a16="http://schemas.microsoft.com/office/drawing/2014/main" id="{7838C270-906F-450C-A831-85E9819D0B8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910" y="4883887"/>
            <a:ext cx="1196930" cy="635708"/>
          </a:xfrm>
          <a:prstGeom prst="rect">
            <a:avLst/>
          </a:prstGeom>
        </p:spPr>
      </p:pic>
    </p:spTree>
    <p:extLst>
      <p:ext uri="{BB962C8B-B14F-4D97-AF65-F5344CB8AC3E}">
        <p14:creationId xmlns:p14="http://schemas.microsoft.com/office/powerpoint/2010/main" val="847324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4"/>
          <p:cNvSpPr>
            <a:spLocks noGrp="1"/>
          </p:cNvSpPr>
          <p:nvPr>
            <p:ph type="ftr" sz="quarter" idx="11"/>
          </p:nvPr>
        </p:nvSpPr>
        <p:spPr>
          <a:xfrm>
            <a:off x="0" y="4765332"/>
            <a:ext cx="9144000" cy="949668"/>
          </a:xfrm>
          <a:prstGeom prst="rect">
            <a:avLst/>
          </a:prstGeom>
          <a:gradFill>
            <a:gsLst>
              <a:gs pos="100000">
                <a:srgbClr val="0E73AC"/>
              </a:gs>
              <a:gs pos="0">
                <a:srgbClr val="004A7F"/>
              </a:gs>
              <a:gs pos="100000">
                <a:srgbClr val="1C9CD9"/>
              </a:gs>
            </a:gsLst>
            <a:lin ang="2700000" scaled="0"/>
          </a:gradFill>
        </p:spPr>
        <p:txBody>
          <a:bodyPr/>
          <a:lstStyle/>
          <a:p>
            <a:endParaRPr lang="en-GB">
              <a:solidFill>
                <a:srgbClr val="004A7F"/>
              </a:solidFill>
            </a:endParaRPr>
          </a:p>
        </p:txBody>
      </p:sp>
      <p:pic>
        <p:nvPicPr>
          <p:cNvPr id="11" name="Picture 10" descr="Department for Business, Energy and Industrial Strategy crest" title="Department for Business, Energy and Industrial Strategy"/>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9910" y="4883887"/>
            <a:ext cx="1196930" cy="635708"/>
          </a:xfrm>
          <a:prstGeom prst="rect">
            <a:avLst/>
          </a:prstGeom>
        </p:spPr>
      </p:pic>
      <p:sp>
        <p:nvSpPr>
          <p:cNvPr id="7" name="Title 1">
            <a:extLst>
              <a:ext uri="{FF2B5EF4-FFF2-40B4-BE49-F238E27FC236}">
                <a16:creationId xmlns:a16="http://schemas.microsoft.com/office/drawing/2014/main" id="{676734E1-5D2F-4596-87F7-6EDDCF993130}"/>
              </a:ext>
            </a:extLst>
          </p:cNvPr>
          <p:cNvSpPr>
            <a:spLocks noGrp="1"/>
          </p:cNvSpPr>
          <p:nvPr>
            <p:ph type="ctrTitle"/>
          </p:nvPr>
        </p:nvSpPr>
        <p:spPr>
          <a:xfrm>
            <a:off x="251520" y="1141918"/>
            <a:ext cx="8729330" cy="1046963"/>
          </a:xfrm>
          <a:prstGeom prst="rect">
            <a:avLst/>
          </a:prstGeom>
        </p:spPr>
        <p:txBody>
          <a:bodyPr anchor="t">
            <a:noAutofit/>
          </a:bodyPr>
          <a:lstStyle>
            <a:lvl1pPr algn="l">
              <a:defRPr sz="5000"/>
            </a:lvl1pPr>
          </a:lstStyle>
          <a:p>
            <a:r>
              <a:rPr lang="en-US" sz="4000">
                <a:latin typeface="Arial" panose="020B0604020202020204" pitchFamily="34" charset="0"/>
                <a:cs typeface="Arial" panose="020B0604020202020204" pitchFamily="34" charset="0"/>
              </a:rPr>
              <a:t>BEIS </a:t>
            </a:r>
            <a:r>
              <a:rPr lang="en-GB" sz="4000">
                <a:latin typeface="Arial" panose="020B0604020202020204" pitchFamily="34" charset="0"/>
                <a:cs typeface="Arial" panose="020B0604020202020204" pitchFamily="34" charset="0"/>
              </a:rPr>
              <a:t>Social Housing Decarbonisation Fund Demonstrator</a:t>
            </a:r>
          </a:p>
        </p:txBody>
      </p:sp>
      <p:cxnSp>
        <p:nvCxnSpPr>
          <p:cNvPr id="8" name="Straight Connector 7">
            <a:extLst>
              <a:ext uri="{FF2B5EF4-FFF2-40B4-BE49-F238E27FC236}">
                <a16:creationId xmlns:a16="http://schemas.microsoft.com/office/drawing/2014/main" id="{0D9D4F3D-0A19-439E-8C32-FDE4C6C3ADF1}"/>
              </a:ext>
            </a:extLst>
          </p:cNvPr>
          <p:cNvCxnSpPr/>
          <p:nvPr/>
        </p:nvCxnSpPr>
        <p:spPr>
          <a:xfrm>
            <a:off x="251520" y="1057300"/>
            <a:ext cx="7020780" cy="0"/>
          </a:xfrm>
          <a:prstGeom prst="line">
            <a:avLst/>
          </a:prstGeom>
          <a:ln w="57150">
            <a:solidFill>
              <a:srgbClr val="55565A"/>
            </a:solidFill>
          </a:ln>
        </p:spPr>
        <p:style>
          <a:lnRef idx="1">
            <a:schemeClr val="accent1"/>
          </a:lnRef>
          <a:fillRef idx="0">
            <a:schemeClr val="accent1"/>
          </a:fillRef>
          <a:effectRef idx="0">
            <a:schemeClr val="accent1"/>
          </a:effectRef>
          <a:fontRef idx="minor">
            <a:schemeClr val="tx1"/>
          </a:fontRef>
        </p:style>
      </p:cxnSp>
      <p:sp>
        <p:nvSpPr>
          <p:cNvPr id="9" name="Subtitle 2">
            <a:extLst>
              <a:ext uri="{FF2B5EF4-FFF2-40B4-BE49-F238E27FC236}">
                <a16:creationId xmlns:a16="http://schemas.microsoft.com/office/drawing/2014/main" id="{60DF7A89-062E-467E-8F7A-EDFE549BA571}"/>
              </a:ext>
            </a:extLst>
          </p:cNvPr>
          <p:cNvSpPr>
            <a:spLocks noGrp="1"/>
          </p:cNvSpPr>
          <p:nvPr>
            <p:ph type="subTitle" idx="1"/>
          </p:nvPr>
        </p:nvSpPr>
        <p:spPr>
          <a:xfrm>
            <a:off x="251520" y="2643356"/>
            <a:ext cx="7183858" cy="1046963"/>
          </a:xfrm>
          <a:prstGeom prst="rect">
            <a:avLst/>
          </a:prstGeom>
        </p:spPr>
        <p:txBody>
          <a:bodyPr anchor="t">
            <a:noAutofit/>
          </a:bodyPr>
          <a:lstStyle>
            <a:lvl1pPr marL="0" indent="0" algn="l">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sz="2800" b="1">
                <a:solidFill>
                  <a:schemeClr val="tx1"/>
                </a:solidFill>
                <a:latin typeface="Arial"/>
                <a:cs typeface="Arial"/>
              </a:rPr>
              <a:t>Competition Background</a:t>
            </a:r>
          </a:p>
        </p:txBody>
      </p:sp>
    </p:spTree>
    <p:extLst>
      <p:ext uri="{BB962C8B-B14F-4D97-AF65-F5344CB8AC3E}">
        <p14:creationId xmlns:p14="http://schemas.microsoft.com/office/powerpoint/2010/main" val="1304199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FBAB1C88-8384-4378-86B9-58638C68223A}"/>
              </a:ext>
            </a:extLst>
          </p:cNvPr>
          <p:cNvPicPr>
            <a:picLocks/>
          </p:cNvPicPr>
          <p:nvPr/>
        </p:nvPicPr>
        <p:blipFill rotWithShape="1">
          <a:blip r:embed="rId3">
            <a:clrChange>
              <a:clrFrom>
                <a:srgbClr val="000000"/>
              </a:clrFrom>
              <a:clrTo>
                <a:srgbClr val="000000">
                  <a:alpha val="0"/>
                </a:srgbClr>
              </a:clrTo>
            </a:clrChange>
          </a:blip>
          <a:srcRect t="1" r="2816" b="943"/>
          <a:stretch/>
        </p:blipFill>
        <p:spPr>
          <a:xfrm>
            <a:off x="5122666" y="1733056"/>
            <a:ext cx="3855348" cy="2417687"/>
          </a:xfrm>
          <a:prstGeom prst="rect">
            <a:avLst/>
          </a:prstGeom>
        </p:spPr>
      </p:pic>
      <p:sp>
        <p:nvSpPr>
          <p:cNvPr id="14" name="Rectangle 13">
            <a:extLst>
              <a:ext uri="{FF2B5EF4-FFF2-40B4-BE49-F238E27FC236}">
                <a16:creationId xmlns:a16="http://schemas.microsoft.com/office/drawing/2014/main" id="{DD58AEC2-0E40-4CE0-A361-8417CC5D714C}"/>
              </a:ext>
            </a:extLst>
          </p:cNvPr>
          <p:cNvSpPr/>
          <p:nvPr/>
        </p:nvSpPr>
        <p:spPr>
          <a:xfrm>
            <a:off x="479550" y="100930"/>
            <a:ext cx="6540727" cy="461665"/>
          </a:xfrm>
          <a:prstGeom prst="rect">
            <a:avLst/>
          </a:prstGeom>
        </p:spPr>
        <p:txBody>
          <a:bodyPr wrap="square">
            <a:spAutoFit/>
          </a:bodyPr>
          <a:lstStyle/>
          <a:p>
            <a:r>
              <a:rPr lang="en-GB" sz="2400" b="1">
                <a:latin typeface="+mj-lt"/>
                <a:cs typeface="Arial" panose="020B0604020202020204" pitchFamily="34" charset="0"/>
              </a:rPr>
              <a:t>Delivering net-zero carbon</a:t>
            </a:r>
          </a:p>
        </p:txBody>
      </p:sp>
      <p:sp>
        <p:nvSpPr>
          <p:cNvPr id="3" name="Rectangle 2">
            <a:extLst>
              <a:ext uri="{FF2B5EF4-FFF2-40B4-BE49-F238E27FC236}">
                <a16:creationId xmlns:a16="http://schemas.microsoft.com/office/drawing/2014/main" id="{A2708670-C15D-47B0-89CA-285C25D688E9}"/>
              </a:ext>
            </a:extLst>
          </p:cNvPr>
          <p:cNvSpPr/>
          <p:nvPr/>
        </p:nvSpPr>
        <p:spPr>
          <a:xfrm>
            <a:off x="116513" y="605704"/>
            <a:ext cx="5004670" cy="4071884"/>
          </a:xfrm>
          <a:prstGeom prst="rect">
            <a:avLst/>
          </a:prstGeom>
        </p:spPr>
        <p:txBody>
          <a:bodyPr wrap="square" lIns="91440" tIns="45720" rIns="91440" bIns="45720" anchor="t">
            <a:spAutoFit/>
          </a:bodyPr>
          <a:lstStyle/>
          <a:p>
            <a:pPr marL="237490" indent="-237490" defTabSz="761970">
              <a:spcBef>
                <a:spcPct val="20000"/>
              </a:spcBef>
              <a:spcAft>
                <a:spcPts val="1000"/>
              </a:spcAft>
              <a:buFont typeface="Arial" panose="020B0604020202020204" pitchFamily="34" charset="0"/>
              <a:buChar char="•"/>
              <a:defRPr/>
            </a:pPr>
            <a:r>
              <a:rPr lang="en-GB" sz="1600" kern="0">
                <a:solidFill>
                  <a:schemeClr val="accent1"/>
                </a:solidFill>
                <a:latin typeface="Arial"/>
                <a:cs typeface="Arial"/>
              </a:rPr>
              <a:t>The UK became the </a:t>
            </a:r>
            <a:r>
              <a:rPr lang="en-GB" sz="1600" b="1" kern="0">
                <a:solidFill>
                  <a:schemeClr val="accent1"/>
                </a:solidFill>
                <a:latin typeface="Arial"/>
                <a:cs typeface="Arial"/>
              </a:rPr>
              <a:t>first major economy</a:t>
            </a:r>
            <a:r>
              <a:rPr lang="en-GB" sz="1600" kern="0">
                <a:solidFill>
                  <a:schemeClr val="accent1"/>
                </a:solidFill>
                <a:latin typeface="Arial"/>
                <a:cs typeface="Arial"/>
              </a:rPr>
              <a:t> in the world to pass laws to end its contribution to global warming by 2050.</a:t>
            </a:r>
            <a:endParaRPr lang="en-US" sz="1600">
              <a:solidFill>
                <a:schemeClr val="accent1"/>
              </a:solidFill>
              <a:latin typeface="Arial"/>
              <a:cs typeface="Arial"/>
            </a:endParaRPr>
          </a:p>
          <a:p>
            <a:pPr marL="237490" indent="-237490" defTabSz="761970">
              <a:spcBef>
                <a:spcPct val="20000"/>
              </a:spcBef>
              <a:spcAft>
                <a:spcPts val="1000"/>
              </a:spcAft>
              <a:buFont typeface="Arial" panose="020B0604020202020204" pitchFamily="34" charset="0"/>
              <a:buChar char="•"/>
              <a:defRPr/>
            </a:pPr>
            <a:r>
              <a:rPr lang="en-GB" sz="1600" kern="0">
                <a:solidFill>
                  <a:schemeClr val="accent1"/>
                </a:solidFill>
                <a:latin typeface="Arial"/>
                <a:cs typeface="Arial"/>
              </a:rPr>
              <a:t>The target will require the UK to bring all greenhouse gas emissions to </a:t>
            </a:r>
            <a:r>
              <a:rPr lang="en-GB" sz="1600" b="1" kern="0">
                <a:solidFill>
                  <a:schemeClr val="accent1"/>
                </a:solidFill>
                <a:latin typeface="Arial"/>
                <a:cs typeface="Arial"/>
              </a:rPr>
              <a:t>net zero by 2050</a:t>
            </a:r>
            <a:r>
              <a:rPr lang="en-GB" sz="1600" kern="0">
                <a:solidFill>
                  <a:schemeClr val="accent1"/>
                </a:solidFill>
                <a:latin typeface="Arial"/>
                <a:cs typeface="Arial"/>
              </a:rPr>
              <a:t>, compared with the previous target of at least 80% reduction from 1990 levels.</a:t>
            </a:r>
          </a:p>
          <a:p>
            <a:pPr marL="237490" indent="-237490" defTabSz="761970">
              <a:spcBef>
                <a:spcPct val="20000"/>
              </a:spcBef>
              <a:spcAft>
                <a:spcPts val="1000"/>
              </a:spcAft>
              <a:buFont typeface="Arial" panose="020B0604020202020204" pitchFamily="34" charset="0"/>
              <a:buChar char="•"/>
              <a:defRPr/>
            </a:pPr>
            <a:r>
              <a:rPr lang="en-GB" sz="1600" kern="0">
                <a:solidFill>
                  <a:schemeClr val="accent1"/>
                </a:solidFill>
                <a:latin typeface="Arial"/>
                <a:cs typeface="Arial"/>
              </a:rPr>
              <a:t>The UK has already </a:t>
            </a:r>
            <a:r>
              <a:rPr lang="en-GB" sz="1600" b="1" kern="0">
                <a:solidFill>
                  <a:schemeClr val="accent1"/>
                </a:solidFill>
                <a:latin typeface="Arial"/>
                <a:cs typeface="Arial"/>
              </a:rPr>
              <a:t>reduced emissions by 42%</a:t>
            </a:r>
            <a:r>
              <a:rPr lang="en-GB" sz="1600" kern="0">
                <a:solidFill>
                  <a:schemeClr val="accent1"/>
                </a:solidFill>
                <a:latin typeface="Arial"/>
                <a:cs typeface="Arial"/>
              </a:rPr>
              <a:t> while growing the economy by 72% and has put clean growth at the heart of our modern Industrial Strategy. </a:t>
            </a:r>
            <a:endParaRPr lang="en-GB" sz="1600" kern="0">
              <a:solidFill>
                <a:schemeClr val="accent1"/>
              </a:solidFill>
              <a:latin typeface="Arial" panose="020B0604020202020204" pitchFamily="34" charset="0"/>
              <a:cs typeface="Arial" panose="020B0604020202020204" pitchFamily="34" charset="0"/>
            </a:endParaRPr>
          </a:p>
          <a:p>
            <a:pPr marL="237490" indent="-237490" defTabSz="761970">
              <a:spcBef>
                <a:spcPct val="20000"/>
              </a:spcBef>
              <a:spcAft>
                <a:spcPts val="1000"/>
              </a:spcAft>
              <a:buFont typeface="Arial" panose="020B0604020202020204" pitchFamily="34" charset="0"/>
              <a:buChar char="•"/>
              <a:defRPr/>
            </a:pPr>
            <a:r>
              <a:rPr lang="en-GB" sz="1600" b="1" kern="0">
                <a:solidFill>
                  <a:schemeClr val="accent1"/>
                </a:solidFill>
                <a:latin typeface="Arial"/>
                <a:cs typeface="Arial"/>
              </a:rPr>
              <a:t>Achieving our targets</a:t>
            </a:r>
            <a:r>
              <a:rPr lang="en-GB" sz="1600" kern="0">
                <a:solidFill>
                  <a:schemeClr val="accent1"/>
                </a:solidFill>
                <a:latin typeface="Arial"/>
                <a:cs typeface="Arial"/>
              </a:rPr>
              <a:t> with </a:t>
            </a:r>
            <a:r>
              <a:rPr lang="en-GB" sz="1600" b="1" kern="0">
                <a:solidFill>
                  <a:schemeClr val="accent1"/>
                </a:solidFill>
                <a:latin typeface="Arial"/>
                <a:cs typeface="Arial"/>
              </a:rPr>
              <a:t>current technologies at current costs </a:t>
            </a:r>
            <a:r>
              <a:rPr lang="en-GB" sz="1600" kern="0">
                <a:solidFill>
                  <a:schemeClr val="accent1"/>
                </a:solidFill>
                <a:latin typeface="Arial"/>
                <a:cs typeface="Arial"/>
              </a:rPr>
              <a:t>will be </a:t>
            </a:r>
            <a:r>
              <a:rPr lang="en-GB" sz="1600" b="1" kern="0">
                <a:solidFill>
                  <a:schemeClr val="accent1"/>
                </a:solidFill>
                <a:latin typeface="Arial"/>
                <a:cs typeface="Arial"/>
              </a:rPr>
              <a:t>challenging,</a:t>
            </a:r>
            <a:r>
              <a:rPr lang="en-GB" sz="1600" kern="0">
                <a:solidFill>
                  <a:schemeClr val="accent1"/>
                </a:solidFill>
                <a:latin typeface="Arial"/>
                <a:cs typeface="Arial"/>
              </a:rPr>
              <a:t> but</a:t>
            </a:r>
            <a:r>
              <a:rPr lang="en-GB" sz="1600" b="1" kern="0">
                <a:solidFill>
                  <a:schemeClr val="accent1"/>
                </a:solidFill>
                <a:latin typeface="Arial"/>
                <a:cs typeface="Arial"/>
              </a:rPr>
              <a:t> significant economic opportunities</a:t>
            </a:r>
            <a:r>
              <a:rPr lang="en-GB" sz="1600" kern="0">
                <a:solidFill>
                  <a:schemeClr val="accent1"/>
                </a:solidFill>
                <a:latin typeface="Arial"/>
                <a:cs typeface="Arial"/>
              </a:rPr>
              <a:t>.</a:t>
            </a:r>
          </a:p>
        </p:txBody>
      </p:sp>
      <p:sp>
        <p:nvSpPr>
          <p:cNvPr id="11" name="Rectangle 10">
            <a:extLst>
              <a:ext uri="{FF2B5EF4-FFF2-40B4-BE49-F238E27FC236}">
                <a16:creationId xmlns:a16="http://schemas.microsoft.com/office/drawing/2014/main" id="{75790570-460A-4B5A-8ACC-782748305E8B}"/>
              </a:ext>
            </a:extLst>
          </p:cNvPr>
          <p:cNvSpPr/>
          <p:nvPr/>
        </p:nvSpPr>
        <p:spPr>
          <a:xfrm>
            <a:off x="5533299" y="1389309"/>
            <a:ext cx="3810000" cy="297454"/>
          </a:xfrm>
          <a:prstGeom prst="rect">
            <a:avLst/>
          </a:prstGeom>
        </p:spPr>
        <p:txBody>
          <a:bodyPr>
            <a:spAutoFit/>
          </a:bodyPr>
          <a:lstStyle/>
          <a:p>
            <a:pPr defTabSz="761970">
              <a:defRPr/>
            </a:pPr>
            <a:r>
              <a:rPr lang="en-GB" sz="1333" b="1">
                <a:solidFill>
                  <a:prstClr val="black"/>
                </a:solidFill>
                <a:latin typeface="Calibri"/>
              </a:rPr>
              <a:t>UK 2018 greenhouse gas emissions</a:t>
            </a:r>
            <a:endParaRPr lang="en-GB" sz="1333">
              <a:solidFill>
                <a:prstClr val="black"/>
              </a:solidFill>
              <a:latin typeface="Calibri"/>
            </a:endParaRPr>
          </a:p>
        </p:txBody>
      </p:sp>
      <p:sp>
        <p:nvSpPr>
          <p:cNvPr id="12" name="Oval 11">
            <a:extLst>
              <a:ext uri="{FF2B5EF4-FFF2-40B4-BE49-F238E27FC236}">
                <a16:creationId xmlns:a16="http://schemas.microsoft.com/office/drawing/2014/main" id="{4BFA3CB6-5BD7-4F75-8461-D9A022706144}"/>
              </a:ext>
            </a:extLst>
          </p:cNvPr>
          <p:cNvSpPr/>
          <p:nvPr/>
        </p:nvSpPr>
        <p:spPr>
          <a:xfrm>
            <a:off x="7921298" y="2184201"/>
            <a:ext cx="1138615" cy="101858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167"/>
          </a:p>
        </p:txBody>
      </p:sp>
      <p:sp>
        <p:nvSpPr>
          <p:cNvPr id="15" name="Footer Placeholder 4">
            <a:extLst>
              <a:ext uri="{FF2B5EF4-FFF2-40B4-BE49-F238E27FC236}">
                <a16:creationId xmlns:a16="http://schemas.microsoft.com/office/drawing/2014/main" id="{DAF01FA1-1C60-465C-9C2D-38D7B08A4A8E}"/>
              </a:ext>
            </a:extLst>
          </p:cNvPr>
          <p:cNvSpPr>
            <a:spLocks noGrp="1"/>
          </p:cNvSpPr>
          <p:nvPr>
            <p:ph type="ftr" sz="quarter" idx="11"/>
          </p:nvPr>
        </p:nvSpPr>
        <p:spPr>
          <a:xfrm>
            <a:off x="0" y="4765332"/>
            <a:ext cx="9144000" cy="949668"/>
          </a:xfrm>
          <a:prstGeom prst="rect">
            <a:avLst/>
          </a:prstGeom>
          <a:gradFill>
            <a:gsLst>
              <a:gs pos="100000">
                <a:srgbClr val="0E73AC"/>
              </a:gs>
              <a:gs pos="0">
                <a:srgbClr val="004A7F"/>
              </a:gs>
              <a:gs pos="100000">
                <a:srgbClr val="1C9CD9"/>
              </a:gs>
            </a:gsLst>
            <a:lin ang="2700000" scaled="0"/>
          </a:gradFill>
        </p:spPr>
        <p:txBody>
          <a:bodyPr/>
          <a:lstStyle/>
          <a:p>
            <a:endParaRPr lang="en-GB">
              <a:solidFill>
                <a:srgbClr val="004A7F"/>
              </a:solidFill>
            </a:endParaRPr>
          </a:p>
        </p:txBody>
      </p:sp>
      <p:pic>
        <p:nvPicPr>
          <p:cNvPr id="17" name="Picture 16" descr="Department for Business, Energy and Industrial Strategy crest" title="Department for Business, Energy and Industrial Strategy">
            <a:extLst>
              <a:ext uri="{FF2B5EF4-FFF2-40B4-BE49-F238E27FC236}">
                <a16:creationId xmlns:a16="http://schemas.microsoft.com/office/drawing/2014/main" id="{94B45330-BB33-4F7F-88AD-A5D84BE7626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910" y="4883887"/>
            <a:ext cx="1196930" cy="635708"/>
          </a:xfrm>
          <a:prstGeom prst="rect">
            <a:avLst/>
          </a:prstGeom>
        </p:spPr>
      </p:pic>
    </p:spTree>
    <p:extLst>
      <p:ext uri="{BB962C8B-B14F-4D97-AF65-F5344CB8AC3E}">
        <p14:creationId xmlns:p14="http://schemas.microsoft.com/office/powerpoint/2010/main" val="555217312"/>
      </p:ext>
    </p:extLst>
  </p:cSld>
  <p:clrMapOvr>
    <a:masterClrMapping/>
  </p:clrMapOvr>
  <mc:AlternateContent xmlns:mc="http://schemas.openxmlformats.org/markup-compatibility/2006" xmlns:p14="http://schemas.microsoft.com/office/powerpoint/2010/main">
    <mc:Choice Requires="p14">
      <p:transition spd="slow" p14:dur="2000" advTm="170957"/>
    </mc:Choice>
    <mc:Fallback xmlns="">
      <p:transition spd="slow" advTm="17095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4">
            <a:extLst>
              <a:ext uri="{FF2B5EF4-FFF2-40B4-BE49-F238E27FC236}">
                <a16:creationId xmlns:a16="http://schemas.microsoft.com/office/drawing/2014/main" id="{1BB26EED-5854-4527-A17F-73B6AD10295D}"/>
              </a:ext>
            </a:extLst>
          </p:cNvPr>
          <p:cNvSpPr>
            <a:spLocks noGrp="1"/>
          </p:cNvSpPr>
          <p:nvPr>
            <p:ph type="ftr" sz="quarter" idx="11"/>
          </p:nvPr>
        </p:nvSpPr>
        <p:spPr>
          <a:xfrm>
            <a:off x="0" y="4765332"/>
            <a:ext cx="9144000" cy="949668"/>
          </a:xfrm>
          <a:prstGeom prst="rect">
            <a:avLst/>
          </a:prstGeom>
          <a:gradFill>
            <a:gsLst>
              <a:gs pos="100000">
                <a:srgbClr val="0E73AC"/>
              </a:gs>
              <a:gs pos="0">
                <a:srgbClr val="004A7F"/>
              </a:gs>
              <a:gs pos="100000">
                <a:srgbClr val="1C9CD9"/>
              </a:gs>
            </a:gsLst>
            <a:lin ang="2700000" scaled="0"/>
          </a:gradFill>
        </p:spPr>
        <p:txBody>
          <a:bodyPr/>
          <a:lstStyle/>
          <a:p>
            <a:endParaRPr lang="en-GB">
              <a:solidFill>
                <a:srgbClr val="004A7F"/>
              </a:solidFill>
            </a:endParaRPr>
          </a:p>
        </p:txBody>
      </p:sp>
      <p:pic>
        <p:nvPicPr>
          <p:cNvPr id="15" name="Picture 14" descr="Department for Business, Energy and Industrial Strategy crest" title="Department for Business, Energy and Industrial Strategy">
            <a:extLst>
              <a:ext uri="{FF2B5EF4-FFF2-40B4-BE49-F238E27FC236}">
                <a16:creationId xmlns:a16="http://schemas.microsoft.com/office/drawing/2014/main" id="{D1117295-56CC-47C2-89FA-32DDA165A46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9910" y="4883887"/>
            <a:ext cx="1196930" cy="635708"/>
          </a:xfrm>
          <a:prstGeom prst="rect">
            <a:avLst/>
          </a:prstGeom>
        </p:spPr>
      </p:pic>
      <p:sp>
        <p:nvSpPr>
          <p:cNvPr id="17" name="Rectangle 16">
            <a:extLst>
              <a:ext uri="{FF2B5EF4-FFF2-40B4-BE49-F238E27FC236}">
                <a16:creationId xmlns:a16="http://schemas.microsoft.com/office/drawing/2014/main" id="{8BE9DAF6-6ACC-4F97-82BA-8564A83A837B}"/>
              </a:ext>
            </a:extLst>
          </p:cNvPr>
          <p:cNvSpPr/>
          <p:nvPr/>
        </p:nvSpPr>
        <p:spPr>
          <a:xfrm>
            <a:off x="511974" y="139235"/>
            <a:ext cx="6691259" cy="461665"/>
          </a:xfrm>
          <a:prstGeom prst="rect">
            <a:avLst/>
          </a:prstGeom>
        </p:spPr>
        <p:txBody>
          <a:bodyPr wrap="square">
            <a:spAutoFit/>
          </a:bodyPr>
          <a:lstStyle/>
          <a:p>
            <a:r>
              <a:rPr lang="en-GB" sz="2400" b="1">
                <a:latin typeface="+mj-lt"/>
              </a:rPr>
              <a:t>Targets and Commitments</a:t>
            </a:r>
            <a:endParaRPr lang="en-GB" sz="2400" b="1">
              <a:latin typeface="+mj-lt"/>
              <a:cs typeface="Arial" panose="020B0604020202020204" pitchFamily="34" charset="0"/>
            </a:endParaRPr>
          </a:p>
        </p:txBody>
      </p:sp>
      <p:sp>
        <p:nvSpPr>
          <p:cNvPr id="2" name="Rectangle 1">
            <a:extLst>
              <a:ext uri="{FF2B5EF4-FFF2-40B4-BE49-F238E27FC236}">
                <a16:creationId xmlns:a16="http://schemas.microsoft.com/office/drawing/2014/main" id="{CBA644DB-CE3D-470B-8139-94F2ADE29F75}"/>
              </a:ext>
            </a:extLst>
          </p:cNvPr>
          <p:cNvSpPr/>
          <p:nvPr/>
        </p:nvSpPr>
        <p:spPr>
          <a:xfrm>
            <a:off x="207953" y="3891126"/>
            <a:ext cx="2827239" cy="307777"/>
          </a:xfrm>
          <a:prstGeom prst="rect">
            <a:avLst/>
          </a:prstGeom>
        </p:spPr>
        <p:txBody>
          <a:bodyPr wrap="square">
            <a:spAutoFit/>
          </a:bodyPr>
          <a:lstStyle/>
          <a:p>
            <a:r>
              <a:rPr lang="en-GB">
                <a:solidFill>
                  <a:srgbClr val="000000"/>
                </a:solidFill>
                <a:latin typeface="Times New Roman" panose="02020603050405020304" pitchFamily="18" charset="0"/>
              </a:rPr>
              <a:t> </a:t>
            </a:r>
            <a:endParaRPr lang="en-GB"/>
          </a:p>
        </p:txBody>
      </p:sp>
      <p:sp>
        <p:nvSpPr>
          <p:cNvPr id="5" name="TextBox 4">
            <a:extLst>
              <a:ext uri="{FF2B5EF4-FFF2-40B4-BE49-F238E27FC236}">
                <a16:creationId xmlns:a16="http://schemas.microsoft.com/office/drawing/2014/main" id="{1CC1E2C5-07CB-47ED-BB55-96A77673CA29}"/>
              </a:ext>
            </a:extLst>
          </p:cNvPr>
          <p:cNvSpPr txBox="1"/>
          <p:nvPr/>
        </p:nvSpPr>
        <p:spPr>
          <a:xfrm>
            <a:off x="207953" y="607675"/>
            <a:ext cx="8535609" cy="1154162"/>
          </a:xfrm>
          <a:prstGeom prst="rect">
            <a:avLst/>
          </a:prstGeom>
          <a:noFill/>
        </p:spPr>
        <p:txBody>
          <a:bodyPr wrap="square" lIns="91440" tIns="45720" rIns="91440" bIns="45720" rtlCol="0" anchor="t">
            <a:spAutoFit/>
          </a:bodyPr>
          <a:lstStyle/>
          <a:p>
            <a:pPr marL="257175" indent="-257175">
              <a:spcAft>
                <a:spcPts val="600"/>
              </a:spcAft>
              <a:buFont typeface="Arial" panose="020B0604020202020204" pitchFamily="34" charset="0"/>
              <a:buChar char="•"/>
            </a:pPr>
            <a:r>
              <a:rPr lang="en-GB" sz="1600" b="1">
                <a:latin typeface="Arial"/>
                <a:cs typeface="Arial"/>
              </a:rPr>
              <a:t>The Clean Growth Strategy, </a:t>
            </a:r>
            <a:r>
              <a:rPr lang="en-GB" sz="1600">
                <a:latin typeface="Arial"/>
                <a:cs typeface="Arial"/>
              </a:rPr>
              <a:t>published by BEIS in October 2017 sets out government policies and proposals for decarbonising the UK economy to 2032</a:t>
            </a:r>
          </a:p>
          <a:p>
            <a:pPr marL="257175" indent="-257175">
              <a:spcAft>
                <a:spcPts val="600"/>
              </a:spcAft>
              <a:buFont typeface="Arial" panose="020B0604020202020204" pitchFamily="34" charset="0"/>
              <a:buChar char="•"/>
            </a:pPr>
            <a:r>
              <a:rPr lang="en-GB" sz="1600" b="1">
                <a:latin typeface="Arial"/>
                <a:cs typeface="Arial"/>
              </a:rPr>
              <a:t>As many homes as possible to EPC C by 2035</a:t>
            </a:r>
            <a:r>
              <a:rPr lang="en-GB" sz="1600">
                <a:latin typeface="Arial"/>
                <a:cs typeface="Arial"/>
              </a:rPr>
              <a:t> where practical, cost-effective &amp; affordable</a:t>
            </a:r>
          </a:p>
        </p:txBody>
      </p:sp>
      <p:pic>
        <p:nvPicPr>
          <p:cNvPr id="10" name="Picture 4" descr="A screenshot of a video game&#10;&#10;Description generated with high confidence">
            <a:extLst>
              <a:ext uri="{FF2B5EF4-FFF2-40B4-BE49-F238E27FC236}">
                <a16:creationId xmlns:a16="http://schemas.microsoft.com/office/drawing/2014/main" id="{9FAA3935-69AE-4A40-97ED-843AAF426701}"/>
              </a:ext>
            </a:extLst>
          </p:cNvPr>
          <p:cNvPicPr>
            <a:picLocks noChangeAspect="1"/>
          </p:cNvPicPr>
          <p:nvPr/>
        </p:nvPicPr>
        <p:blipFill rotWithShape="1">
          <a:blip r:embed="rId4"/>
          <a:srcRect r="6925"/>
          <a:stretch/>
        </p:blipFill>
        <p:spPr>
          <a:xfrm>
            <a:off x="4098554" y="1578602"/>
            <a:ext cx="5017653" cy="2219508"/>
          </a:xfrm>
          <a:prstGeom prst="rect">
            <a:avLst/>
          </a:prstGeom>
        </p:spPr>
      </p:pic>
      <p:sp>
        <p:nvSpPr>
          <p:cNvPr id="4" name="Rectangle 3">
            <a:extLst>
              <a:ext uri="{FF2B5EF4-FFF2-40B4-BE49-F238E27FC236}">
                <a16:creationId xmlns:a16="http://schemas.microsoft.com/office/drawing/2014/main" id="{540C3555-2522-48AC-811C-9D153CF134D4}"/>
              </a:ext>
            </a:extLst>
          </p:cNvPr>
          <p:cNvSpPr/>
          <p:nvPr/>
        </p:nvSpPr>
        <p:spPr>
          <a:xfrm>
            <a:off x="207953" y="1728792"/>
            <a:ext cx="4044259" cy="2816156"/>
          </a:xfrm>
          <a:prstGeom prst="rect">
            <a:avLst/>
          </a:prstGeom>
        </p:spPr>
        <p:txBody>
          <a:bodyPr wrap="square" lIns="91440" tIns="45720" rIns="91440" bIns="45720" anchor="t">
            <a:spAutoFit/>
          </a:bodyPr>
          <a:lstStyle/>
          <a:p>
            <a:pPr marL="285750" indent="-285750" fontAlgn="base">
              <a:spcBef>
                <a:spcPts val="600"/>
              </a:spcBef>
              <a:buFont typeface="Arial" panose="020B0604020202020204" pitchFamily="34" charset="0"/>
              <a:buChar char="•"/>
            </a:pPr>
            <a:r>
              <a:rPr lang="en-GB" sz="1600">
                <a:latin typeface="Arial"/>
                <a:cs typeface="Arial"/>
              </a:rPr>
              <a:t>Develop trajectory for as many as possible </a:t>
            </a:r>
            <a:r>
              <a:rPr lang="en-GB" sz="1600" b="1">
                <a:latin typeface="Arial"/>
                <a:cs typeface="Arial"/>
              </a:rPr>
              <a:t>privately-rented homes to EPC C by 2030</a:t>
            </a:r>
            <a:endParaRPr lang="en-GB" sz="1600">
              <a:latin typeface="Arial"/>
              <a:cs typeface="Arial"/>
            </a:endParaRPr>
          </a:p>
          <a:p>
            <a:pPr marL="285750" indent="-285750" fontAlgn="base">
              <a:spcBef>
                <a:spcPts val="600"/>
              </a:spcBef>
              <a:buFont typeface="Arial" panose="020B0604020202020204" pitchFamily="34" charset="0"/>
              <a:buChar char="•"/>
            </a:pPr>
            <a:r>
              <a:rPr lang="en-GB" sz="1600">
                <a:latin typeface="Arial"/>
                <a:cs typeface="Arial"/>
              </a:rPr>
              <a:t>Consult on how </a:t>
            </a:r>
            <a:r>
              <a:rPr lang="en-GB" sz="1600" b="1">
                <a:latin typeface="Arial"/>
                <a:cs typeface="Arial"/>
              </a:rPr>
              <a:t>social housing can meet similar standards</a:t>
            </a:r>
          </a:p>
          <a:p>
            <a:pPr marL="285750" indent="-285750">
              <a:spcBef>
                <a:spcPts val="600"/>
              </a:spcBef>
              <a:buFont typeface="Arial" panose="020B0604020202020204" pitchFamily="34" charset="0"/>
              <a:buChar char="•"/>
            </a:pPr>
            <a:r>
              <a:rPr lang="en-GB" sz="1600" b="1">
                <a:latin typeface="Arial"/>
                <a:cs typeface="Arial"/>
              </a:rPr>
              <a:t>Buildings mission </a:t>
            </a:r>
            <a:r>
              <a:rPr lang="en-GB" sz="1600">
                <a:latin typeface="Arial"/>
                <a:cs typeface="Arial"/>
              </a:rPr>
              <a:t>– halve the energy use of </a:t>
            </a:r>
            <a:r>
              <a:rPr lang="en-GB" sz="1600" b="1">
                <a:latin typeface="Arial"/>
                <a:cs typeface="Arial"/>
              </a:rPr>
              <a:t>new builds </a:t>
            </a:r>
            <a:r>
              <a:rPr lang="en-GB" sz="1600">
                <a:latin typeface="Arial"/>
                <a:cs typeface="Arial"/>
              </a:rPr>
              <a:t>by 2030 and </a:t>
            </a:r>
            <a:r>
              <a:rPr lang="en-GB" sz="1600" b="1">
                <a:latin typeface="Arial"/>
                <a:cs typeface="Arial"/>
              </a:rPr>
              <a:t>halve cost of renovating existing buildings </a:t>
            </a:r>
            <a:r>
              <a:rPr lang="en-GB" sz="1600">
                <a:latin typeface="Arial"/>
                <a:cs typeface="Arial"/>
              </a:rPr>
              <a:t>to similar standards</a:t>
            </a:r>
            <a:endParaRPr lang="en-GB" sz="1600">
              <a:latin typeface="Arial"/>
              <a:ea typeface="+mn-lt"/>
              <a:cs typeface="Arial"/>
            </a:endParaRPr>
          </a:p>
          <a:p>
            <a:pPr marL="285750" indent="-285750">
              <a:spcBef>
                <a:spcPts val="600"/>
              </a:spcBef>
              <a:buFont typeface="Arial" panose="020B0604020202020204" pitchFamily="34" charset="0"/>
              <a:buChar char="•"/>
            </a:pPr>
            <a:endParaRPr lang="en-GB" sz="1800" b="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7313124"/>
      </p:ext>
    </p:extLst>
  </p:cSld>
  <p:clrMapOvr>
    <a:masterClrMapping/>
  </p:clrMapOvr>
  <mc:AlternateContent xmlns:mc="http://schemas.openxmlformats.org/markup-compatibility/2006" xmlns:p14="http://schemas.microsoft.com/office/powerpoint/2010/main">
    <mc:Choice Requires="p14">
      <p:transition spd="slow" p14:dur="2000" advTm="32435"/>
    </mc:Choice>
    <mc:Fallback xmlns="">
      <p:transition spd="slow" advTm="3243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D58AEC2-0E40-4CE0-A361-8417CC5D714C}"/>
              </a:ext>
            </a:extLst>
          </p:cNvPr>
          <p:cNvSpPr/>
          <p:nvPr/>
        </p:nvSpPr>
        <p:spPr>
          <a:xfrm>
            <a:off x="441594" y="108812"/>
            <a:ext cx="8980714" cy="461665"/>
          </a:xfrm>
          <a:prstGeom prst="rect">
            <a:avLst/>
          </a:prstGeom>
        </p:spPr>
        <p:txBody>
          <a:bodyPr wrap="square" lIns="91440" tIns="45720" rIns="91440" bIns="45720" anchor="t">
            <a:spAutoFit/>
          </a:bodyPr>
          <a:lstStyle/>
          <a:p>
            <a:r>
              <a:rPr lang="en-GB" sz="2400" b="1">
                <a:latin typeface="+mj-lt"/>
                <a:cs typeface="Arial"/>
              </a:rPr>
              <a:t>Our Policy Response</a:t>
            </a:r>
          </a:p>
        </p:txBody>
      </p:sp>
      <p:sp>
        <p:nvSpPr>
          <p:cNvPr id="15" name="Footer Placeholder 4">
            <a:extLst>
              <a:ext uri="{FF2B5EF4-FFF2-40B4-BE49-F238E27FC236}">
                <a16:creationId xmlns:a16="http://schemas.microsoft.com/office/drawing/2014/main" id="{DAF01FA1-1C60-465C-9C2D-38D7B08A4A8E}"/>
              </a:ext>
            </a:extLst>
          </p:cNvPr>
          <p:cNvSpPr>
            <a:spLocks noGrp="1"/>
          </p:cNvSpPr>
          <p:nvPr>
            <p:ph type="ftr" sz="quarter" idx="11"/>
          </p:nvPr>
        </p:nvSpPr>
        <p:spPr>
          <a:xfrm>
            <a:off x="0" y="4765332"/>
            <a:ext cx="9144000" cy="949668"/>
          </a:xfrm>
          <a:prstGeom prst="rect">
            <a:avLst/>
          </a:prstGeom>
          <a:gradFill>
            <a:gsLst>
              <a:gs pos="100000">
                <a:srgbClr val="0E73AC"/>
              </a:gs>
              <a:gs pos="0">
                <a:srgbClr val="004A7F"/>
              </a:gs>
              <a:gs pos="100000">
                <a:srgbClr val="1C9CD9"/>
              </a:gs>
            </a:gsLst>
            <a:lin ang="2700000" scaled="0"/>
          </a:gradFill>
        </p:spPr>
        <p:txBody>
          <a:bodyPr/>
          <a:lstStyle/>
          <a:p>
            <a:endParaRPr lang="en-GB">
              <a:solidFill>
                <a:srgbClr val="004A7F"/>
              </a:solidFill>
            </a:endParaRPr>
          </a:p>
        </p:txBody>
      </p:sp>
      <p:pic>
        <p:nvPicPr>
          <p:cNvPr id="17" name="Picture 16" descr="Department for Business, Energy and Industrial Strategy crest" title="Department for Business, Energy and Industrial Strategy">
            <a:extLst>
              <a:ext uri="{FF2B5EF4-FFF2-40B4-BE49-F238E27FC236}">
                <a16:creationId xmlns:a16="http://schemas.microsoft.com/office/drawing/2014/main" id="{94B45330-BB33-4F7F-88AD-A5D84BE762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9910" y="4883887"/>
            <a:ext cx="1196930" cy="635708"/>
          </a:xfrm>
          <a:prstGeom prst="rect">
            <a:avLst/>
          </a:prstGeom>
        </p:spPr>
      </p:pic>
      <p:graphicFrame>
        <p:nvGraphicFramePr>
          <p:cNvPr id="7" name="Diagram 6">
            <a:extLst>
              <a:ext uri="{FF2B5EF4-FFF2-40B4-BE49-F238E27FC236}">
                <a16:creationId xmlns:a16="http://schemas.microsoft.com/office/drawing/2014/main" id="{F0C1834A-68DC-4C63-A190-B717A1FF8B2B}"/>
              </a:ext>
            </a:extLst>
          </p:cNvPr>
          <p:cNvGraphicFramePr/>
          <p:nvPr>
            <p:extLst>
              <p:ext uri="{D42A27DB-BD31-4B8C-83A1-F6EECF244321}">
                <p14:modId xmlns:p14="http://schemas.microsoft.com/office/powerpoint/2010/main" val="1707061199"/>
              </p:ext>
            </p:extLst>
          </p:nvPr>
        </p:nvGraphicFramePr>
        <p:xfrm>
          <a:off x="330200" y="417660"/>
          <a:ext cx="8536640" cy="420017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28626485"/>
      </p:ext>
    </p:extLst>
  </p:cSld>
  <p:clrMapOvr>
    <a:masterClrMapping/>
  </p:clrMapOvr>
  <mc:AlternateContent xmlns:mc="http://schemas.openxmlformats.org/markup-compatibility/2006" xmlns:p14="http://schemas.microsoft.com/office/powerpoint/2010/main">
    <mc:Choice Requires="p14">
      <p:transition spd="slow" p14:dur="2000" advTm="170957"/>
    </mc:Choice>
    <mc:Fallback xmlns="">
      <p:transition spd="slow" advTm="170957"/>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4">
            <a:extLst>
              <a:ext uri="{FF2B5EF4-FFF2-40B4-BE49-F238E27FC236}">
                <a16:creationId xmlns:a16="http://schemas.microsoft.com/office/drawing/2014/main" id="{DAF01FA1-1C60-465C-9C2D-38D7B08A4A8E}"/>
              </a:ext>
            </a:extLst>
          </p:cNvPr>
          <p:cNvSpPr>
            <a:spLocks noGrp="1"/>
          </p:cNvSpPr>
          <p:nvPr>
            <p:ph type="ftr" sz="quarter" idx="11"/>
          </p:nvPr>
        </p:nvSpPr>
        <p:spPr>
          <a:xfrm>
            <a:off x="0" y="4765332"/>
            <a:ext cx="9144000" cy="949668"/>
          </a:xfrm>
          <a:prstGeom prst="rect">
            <a:avLst/>
          </a:prstGeom>
          <a:gradFill>
            <a:gsLst>
              <a:gs pos="100000">
                <a:srgbClr val="0E73AC"/>
              </a:gs>
              <a:gs pos="0">
                <a:srgbClr val="004A7F"/>
              </a:gs>
              <a:gs pos="100000">
                <a:srgbClr val="1C9CD9"/>
              </a:gs>
            </a:gsLst>
            <a:lin ang="2700000" scaled="0"/>
          </a:gradFill>
        </p:spPr>
        <p:txBody>
          <a:bodyPr/>
          <a:lstStyle/>
          <a:p>
            <a:endParaRPr lang="en-GB">
              <a:solidFill>
                <a:srgbClr val="004A7F"/>
              </a:solidFill>
            </a:endParaRPr>
          </a:p>
        </p:txBody>
      </p:sp>
      <p:pic>
        <p:nvPicPr>
          <p:cNvPr id="17" name="Picture 16" descr="Department for Business, Energy and Industrial Strategy crest" title="Department for Business, Energy and Industrial Strategy">
            <a:extLst>
              <a:ext uri="{FF2B5EF4-FFF2-40B4-BE49-F238E27FC236}">
                <a16:creationId xmlns:a16="http://schemas.microsoft.com/office/drawing/2014/main" id="{94B45330-BB33-4F7F-88AD-A5D84BE762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9910" y="4883887"/>
            <a:ext cx="1196930" cy="635708"/>
          </a:xfrm>
          <a:prstGeom prst="rect">
            <a:avLst/>
          </a:prstGeom>
        </p:spPr>
      </p:pic>
      <p:graphicFrame>
        <p:nvGraphicFramePr>
          <p:cNvPr id="2" name="Table 9">
            <a:extLst>
              <a:ext uri="{FF2B5EF4-FFF2-40B4-BE49-F238E27FC236}">
                <a16:creationId xmlns:a16="http://schemas.microsoft.com/office/drawing/2014/main" id="{C89A32FF-E46F-4732-A479-37F44E3B7368}"/>
              </a:ext>
            </a:extLst>
          </p:cNvPr>
          <p:cNvGraphicFramePr>
            <a:graphicFrameLocks noGrp="1"/>
          </p:cNvGraphicFramePr>
          <p:nvPr>
            <p:extLst>
              <p:ext uri="{D42A27DB-BD31-4B8C-83A1-F6EECF244321}">
                <p14:modId xmlns:p14="http://schemas.microsoft.com/office/powerpoint/2010/main" val="3296140604"/>
              </p:ext>
            </p:extLst>
          </p:nvPr>
        </p:nvGraphicFramePr>
        <p:xfrm>
          <a:off x="152863" y="560384"/>
          <a:ext cx="8913246" cy="4018633"/>
        </p:xfrm>
        <a:graphic>
          <a:graphicData uri="http://schemas.openxmlformats.org/drawingml/2006/table">
            <a:tbl>
              <a:tblPr firstRow="1" bandRow="1">
                <a:tableStyleId>{5C22544A-7EE6-4342-B048-85BDC9FD1C3A}</a:tableStyleId>
              </a:tblPr>
              <a:tblGrid>
                <a:gridCol w="1217531">
                  <a:extLst>
                    <a:ext uri="{9D8B030D-6E8A-4147-A177-3AD203B41FA5}">
                      <a16:colId xmlns:a16="http://schemas.microsoft.com/office/drawing/2014/main" val="2495837513"/>
                    </a:ext>
                  </a:extLst>
                </a:gridCol>
                <a:gridCol w="2508853">
                  <a:extLst>
                    <a:ext uri="{9D8B030D-6E8A-4147-A177-3AD203B41FA5}">
                      <a16:colId xmlns:a16="http://schemas.microsoft.com/office/drawing/2014/main" val="1274075890"/>
                    </a:ext>
                  </a:extLst>
                </a:gridCol>
                <a:gridCol w="2550926">
                  <a:extLst>
                    <a:ext uri="{9D8B030D-6E8A-4147-A177-3AD203B41FA5}">
                      <a16:colId xmlns:a16="http://schemas.microsoft.com/office/drawing/2014/main" val="4292010896"/>
                    </a:ext>
                  </a:extLst>
                </a:gridCol>
                <a:gridCol w="2635936">
                  <a:extLst>
                    <a:ext uri="{9D8B030D-6E8A-4147-A177-3AD203B41FA5}">
                      <a16:colId xmlns:a16="http://schemas.microsoft.com/office/drawing/2014/main" val="3298090968"/>
                    </a:ext>
                  </a:extLst>
                </a:gridCol>
              </a:tblGrid>
              <a:tr h="661034">
                <a:tc>
                  <a:txBody>
                    <a:bodyPr/>
                    <a:lstStyle/>
                    <a:p>
                      <a:endParaRPr lang="en-GB" sz="1400">
                        <a:latin typeface="Arial"/>
                      </a:endParaRPr>
                    </a:p>
                  </a:txBody>
                  <a:tcPr>
                    <a:lnB w="28575" cap="flat" cmpd="sng" algn="ctr">
                      <a:solidFill>
                        <a:schemeClr val="bg1"/>
                      </a:solidFill>
                      <a:prstDash val="solid"/>
                      <a:round/>
                      <a:headEnd type="none" w="med" len="med"/>
                      <a:tailEnd type="none" w="med" len="med"/>
                    </a:lnB>
                  </a:tcPr>
                </a:tc>
                <a:tc>
                  <a:txBody>
                    <a:bodyPr/>
                    <a:lstStyle/>
                    <a:p>
                      <a:r>
                        <a:rPr lang="en-GB" sz="1400">
                          <a:latin typeface="Arial"/>
                        </a:rPr>
                        <a:t>£1.5B Green Homes Grant Voucher Scheme </a:t>
                      </a:r>
                    </a:p>
                  </a:txBody>
                  <a:tcPr anchor="ctr">
                    <a:lnB w="28575" cap="flat" cmpd="sng" algn="ctr">
                      <a:solidFill>
                        <a:schemeClr val="bg1"/>
                      </a:solidFill>
                      <a:prstDash val="solid"/>
                      <a:round/>
                      <a:headEnd type="none" w="med" len="med"/>
                      <a:tailEnd type="none" w="med" len="med"/>
                    </a:lnB>
                  </a:tcPr>
                </a:tc>
                <a:tc>
                  <a:txBody>
                    <a:bodyPr/>
                    <a:lstStyle/>
                    <a:p>
                      <a:r>
                        <a:rPr lang="en-GB" sz="1400">
                          <a:latin typeface="Arial"/>
                        </a:rPr>
                        <a:t>£0.5B Green Homes Grant Local Authority Delivery (LAD)</a:t>
                      </a:r>
                    </a:p>
                  </a:txBody>
                  <a:tcPr anchor="ctr">
                    <a:lnB w="28575" cap="flat" cmpd="sng" algn="ctr">
                      <a:solidFill>
                        <a:schemeClr val="bg1"/>
                      </a:solidFill>
                      <a:prstDash val="solid"/>
                      <a:round/>
                      <a:headEnd type="none" w="med" len="med"/>
                      <a:tailEnd type="none" w="med" len="med"/>
                    </a:lnB>
                  </a:tcPr>
                </a:tc>
                <a:tc>
                  <a:txBody>
                    <a:bodyPr/>
                    <a:lstStyle/>
                    <a:p>
                      <a:r>
                        <a:rPr lang="en-GB" sz="1400">
                          <a:latin typeface="Arial"/>
                        </a:rPr>
                        <a:t>£50M Social Housing Decarbonisation Fund (SHDF) Demonstrator</a:t>
                      </a:r>
                    </a:p>
                  </a:txBody>
                  <a:tcPr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11098878"/>
                  </a:ext>
                </a:extLst>
              </a:tr>
              <a:tr h="970633">
                <a:tc>
                  <a:txBody>
                    <a:bodyPr/>
                    <a:lstStyle/>
                    <a:p>
                      <a:r>
                        <a:rPr lang="en-GB" sz="1400" b="1">
                          <a:latin typeface="Arial"/>
                        </a:rPr>
                        <a:t>AIM</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FontTx/>
                        <a:buNone/>
                      </a:pPr>
                      <a:r>
                        <a:rPr lang="en-GB" sz="1400">
                          <a:latin typeface="Arial"/>
                        </a:rPr>
                        <a:t>Raise performance of low-EPC homes through consumer led voucher-based approach</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FontTx/>
                        <a:buNone/>
                      </a:pPr>
                      <a:r>
                        <a:rPr lang="en-GB" sz="1400">
                          <a:latin typeface="Arial"/>
                        </a:rPr>
                        <a:t>Raise performance of low-EPC homes through locally led approach focussed on lower income private housing</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FontTx/>
                        <a:buNone/>
                      </a:pPr>
                      <a:r>
                        <a:rPr lang="en-GB" sz="1400">
                          <a:latin typeface="Arial"/>
                        </a:rPr>
                        <a:t>Raise performance of low-EPC rated social homes by demonstrating innovative "whole house" approaches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83474327"/>
                  </a:ext>
                </a:extLst>
              </a:tr>
              <a:tr h="1045937">
                <a:tc>
                  <a:txBody>
                    <a:bodyPr/>
                    <a:lstStyle/>
                    <a:p>
                      <a:r>
                        <a:rPr lang="en-GB" sz="1400" b="1">
                          <a:latin typeface="Arial"/>
                        </a:rPr>
                        <a:t>ELIGIBILITY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285750" indent="-285750">
                        <a:buFont typeface="Arial"/>
                        <a:buChar char="•"/>
                      </a:pPr>
                      <a:r>
                        <a:rPr lang="en-GB" sz="1400">
                          <a:latin typeface="Arial"/>
                        </a:rPr>
                        <a:t>Homeowner or Private/ Social Landlord </a:t>
                      </a:r>
                      <a:endParaRPr lang="en-US" sz="1400">
                        <a:latin typeface="Arial"/>
                      </a:endParaRPr>
                    </a:p>
                    <a:p>
                      <a:pPr marL="285750" lvl="0" indent="-285750">
                        <a:buFont typeface="Arial"/>
                        <a:buChar char="•"/>
                      </a:pPr>
                      <a:r>
                        <a:rPr lang="en-GB" sz="1400">
                          <a:latin typeface="Arial"/>
                        </a:rPr>
                        <a:t>England only</a:t>
                      </a:r>
                    </a:p>
                    <a:p>
                      <a:endParaRPr lang="en-GB" sz="1400">
                        <a:latin typeface="Aria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GB" sz="1400">
                          <a:latin typeface="Arial"/>
                        </a:rPr>
                        <a:t>Local Authorities </a:t>
                      </a:r>
                    </a:p>
                    <a:p>
                      <a:pPr marL="285750" indent="-285750">
                        <a:buFont typeface="Arial" panose="020B0604020202020204" pitchFamily="34" charset="0"/>
                        <a:buChar char="•"/>
                      </a:pPr>
                      <a:r>
                        <a:rPr lang="en-GB" sz="1400">
                          <a:latin typeface="Arial"/>
                        </a:rPr>
                        <a:t>EPC ratings E or below</a:t>
                      </a:r>
                    </a:p>
                    <a:p>
                      <a:pPr marL="285750" indent="-285750">
                        <a:buFont typeface="Arial" panose="020B0604020202020204" pitchFamily="34" charset="0"/>
                        <a:buChar char="•"/>
                      </a:pPr>
                      <a:r>
                        <a:rPr lang="en-GB" sz="1400">
                          <a:latin typeface="Arial"/>
                        </a:rPr>
                        <a:t>England only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GB" sz="1400">
                          <a:latin typeface="Arial"/>
                        </a:rPr>
                        <a:t>UK-wide Local Authorities (incl. consortia)</a:t>
                      </a:r>
                    </a:p>
                    <a:p>
                      <a:pPr marL="285750" indent="-285750">
                        <a:buFont typeface="Arial" panose="020B0604020202020204" pitchFamily="34" charset="0"/>
                        <a:buChar char="•"/>
                      </a:pPr>
                      <a:r>
                        <a:rPr lang="en-GB" sz="1400">
                          <a:latin typeface="Arial"/>
                        </a:rPr>
                        <a:t>EPC rating D or below</a:t>
                      </a:r>
                    </a:p>
                    <a:p>
                      <a:pPr marL="285750" indent="-285750">
                        <a:buFont typeface="Arial" panose="020B0604020202020204" pitchFamily="34" charset="0"/>
                        <a:buChar char="•"/>
                      </a:pPr>
                      <a:r>
                        <a:rPr lang="en-GB" sz="1400">
                          <a:latin typeface="Arial"/>
                        </a:rPr>
                        <a:t>Demonstrate cost reduction potential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822463045"/>
                  </a:ext>
                </a:extLst>
              </a:tr>
              <a:tr h="1045937">
                <a:tc>
                  <a:txBody>
                    <a:bodyPr/>
                    <a:lstStyle/>
                    <a:p>
                      <a:r>
                        <a:rPr lang="en-GB" sz="1400" b="1">
                          <a:latin typeface="Arial"/>
                        </a:rPr>
                        <a:t>FUNDING </a:t>
                      </a:r>
                    </a:p>
                    <a:p>
                      <a:r>
                        <a:rPr lang="en-GB" sz="1400" b="1">
                          <a:latin typeface="Arial"/>
                        </a:rPr>
                        <a:t>(per dwelling provided by BEIS)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lang="en-GB" sz="1400">
                          <a:latin typeface="Arial"/>
                        </a:rPr>
                        <a:t>Up to £5000 covering 2/3 total cost, </a:t>
                      </a:r>
                      <a:r>
                        <a:rPr lang="en-GB" sz="1400" b="1">
                          <a:latin typeface="Arial"/>
                        </a:rPr>
                        <a:t>or</a:t>
                      </a:r>
                      <a:endParaRPr lang="en-GB" sz="1400">
                        <a:latin typeface="Arial"/>
                      </a:endParaRPr>
                    </a:p>
                    <a:p>
                      <a:r>
                        <a:rPr lang="en-GB" sz="1400">
                          <a:latin typeface="Arial"/>
                        </a:rPr>
                        <a:t>Up to £10,000 for low-income households (excl. Landlords)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lang="en-GB" sz="1400">
                          <a:latin typeface="Arial"/>
                        </a:rPr>
                        <a:t>Up to £5000 covering 2/3 total cost </a:t>
                      </a:r>
                      <a:r>
                        <a:rPr lang="en-GB" sz="1400" b="1">
                          <a:latin typeface="Arial"/>
                        </a:rPr>
                        <a:t>or</a:t>
                      </a:r>
                      <a:endParaRPr lang="en-GB" sz="1400">
                        <a:latin typeface="Arial"/>
                      </a:endParaRPr>
                    </a:p>
                    <a:p>
                      <a:r>
                        <a:rPr lang="en-GB" sz="1400">
                          <a:latin typeface="Arial"/>
                        </a:rPr>
                        <a:t>Up to £10,000 for low-income households (excl. Landlords)</a:t>
                      </a:r>
                    </a:p>
                    <a:p>
                      <a:endParaRPr lang="en-GB" sz="1400">
                        <a:latin typeface="Aria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lang="en-GB" sz="1400">
                          <a:latin typeface="Arial"/>
                        </a:rPr>
                        <a:t>Estimated at between £15 - £30k per dwelling</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892324942"/>
                  </a:ext>
                </a:extLst>
              </a:tr>
            </a:tbl>
          </a:graphicData>
        </a:graphic>
      </p:graphicFrame>
      <p:sp>
        <p:nvSpPr>
          <p:cNvPr id="3" name="Rectangle 2">
            <a:extLst>
              <a:ext uri="{FF2B5EF4-FFF2-40B4-BE49-F238E27FC236}">
                <a16:creationId xmlns:a16="http://schemas.microsoft.com/office/drawing/2014/main" id="{7D4B4757-7A6D-43AD-BE3C-38DB9148A5AF}"/>
              </a:ext>
            </a:extLst>
          </p:cNvPr>
          <p:cNvSpPr/>
          <p:nvPr/>
        </p:nvSpPr>
        <p:spPr>
          <a:xfrm>
            <a:off x="443360" y="117630"/>
            <a:ext cx="7393056" cy="461665"/>
          </a:xfrm>
          <a:prstGeom prst="rect">
            <a:avLst/>
          </a:prstGeom>
        </p:spPr>
        <p:txBody>
          <a:bodyPr wrap="square" lIns="91440" tIns="45720" rIns="91440" bIns="45720" anchor="t">
            <a:spAutoFit/>
          </a:bodyPr>
          <a:lstStyle/>
          <a:p>
            <a:r>
              <a:rPr lang="en-GB" sz="2400" b="1">
                <a:latin typeface="+mj-lt"/>
                <a:cs typeface="Arial"/>
              </a:rPr>
              <a:t>The Summer Economic update: A Plan for Jobs </a:t>
            </a:r>
            <a:endParaRPr lang="en-GB" sz="2400" b="1">
              <a:latin typeface="+mj-lt"/>
              <a:cs typeface="Arial" panose="020B0604020202020204" pitchFamily="34" charset="0"/>
            </a:endParaRPr>
          </a:p>
        </p:txBody>
      </p:sp>
    </p:spTree>
    <p:extLst>
      <p:ext uri="{BB962C8B-B14F-4D97-AF65-F5344CB8AC3E}">
        <p14:creationId xmlns:p14="http://schemas.microsoft.com/office/powerpoint/2010/main" val="6132457"/>
      </p:ext>
    </p:extLst>
  </p:cSld>
  <p:clrMapOvr>
    <a:masterClrMapping/>
  </p:clrMapOvr>
  <mc:AlternateContent xmlns:mc="http://schemas.openxmlformats.org/markup-compatibility/2006" xmlns:p14="http://schemas.microsoft.com/office/powerpoint/2010/main">
    <mc:Choice Requires="p14">
      <p:transition spd="slow" p14:dur="2000" advTm="170957"/>
    </mc:Choice>
    <mc:Fallback xmlns="">
      <p:transition spd="slow" advTm="170957"/>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4">
            <a:extLst>
              <a:ext uri="{FF2B5EF4-FFF2-40B4-BE49-F238E27FC236}">
                <a16:creationId xmlns:a16="http://schemas.microsoft.com/office/drawing/2014/main" id="{DAF01FA1-1C60-465C-9C2D-38D7B08A4A8E}"/>
              </a:ext>
            </a:extLst>
          </p:cNvPr>
          <p:cNvSpPr>
            <a:spLocks noGrp="1"/>
          </p:cNvSpPr>
          <p:nvPr>
            <p:ph type="ftr" sz="quarter" idx="11"/>
          </p:nvPr>
        </p:nvSpPr>
        <p:spPr>
          <a:xfrm>
            <a:off x="0" y="4765332"/>
            <a:ext cx="9144000" cy="949668"/>
          </a:xfrm>
          <a:prstGeom prst="rect">
            <a:avLst/>
          </a:prstGeom>
          <a:gradFill>
            <a:gsLst>
              <a:gs pos="100000">
                <a:srgbClr val="0E73AC"/>
              </a:gs>
              <a:gs pos="0">
                <a:srgbClr val="004A7F"/>
              </a:gs>
              <a:gs pos="100000">
                <a:srgbClr val="1C9CD9"/>
              </a:gs>
            </a:gsLst>
            <a:lin ang="2700000" scaled="0"/>
          </a:gradFill>
        </p:spPr>
        <p:txBody>
          <a:bodyPr/>
          <a:lstStyle/>
          <a:p>
            <a:endParaRPr lang="en-GB">
              <a:solidFill>
                <a:srgbClr val="004A7F"/>
              </a:solidFill>
            </a:endParaRPr>
          </a:p>
        </p:txBody>
      </p:sp>
      <p:pic>
        <p:nvPicPr>
          <p:cNvPr id="17" name="Picture 16" descr="Department for Business, Energy and Industrial Strategy crest" title="Department for Business, Energy and Industrial Strategy">
            <a:extLst>
              <a:ext uri="{FF2B5EF4-FFF2-40B4-BE49-F238E27FC236}">
                <a16:creationId xmlns:a16="http://schemas.microsoft.com/office/drawing/2014/main" id="{94B45330-BB33-4F7F-88AD-A5D84BE762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9910" y="4883887"/>
            <a:ext cx="1196930" cy="635708"/>
          </a:xfrm>
          <a:prstGeom prst="rect">
            <a:avLst/>
          </a:prstGeom>
        </p:spPr>
      </p:pic>
      <p:sp>
        <p:nvSpPr>
          <p:cNvPr id="3" name="Rectangle 2">
            <a:extLst>
              <a:ext uri="{FF2B5EF4-FFF2-40B4-BE49-F238E27FC236}">
                <a16:creationId xmlns:a16="http://schemas.microsoft.com/office/drawing/2014/main" id="{7D4B4757-7A6D-43AD-BE3C-38DB9148A5AF}"/>
              </a:ext>
            </a:extLst>
          </p:cNvPr>
          <p:cNvSpPr/>
          <p:nvPr/>
        </p:nvSpPr>
        <p:spPr>
          <a:xfrm>
            <a:off x="445877" y="141569"/>
            <a:ext cx="8523318" cy="461665"/>
          </a:xfrm>
          <a:prstGeom prst="rect">
            <a:avLst/>
          </a:prstGeom>
        </p:spPr>
        <p:txBody>
          <a:bodyPr wrap="square" lIns="91440" tIns="45720" rIns="91440" bIns="45720" anchor="t">
            <a:spAutoFit/>
          </a:bodyPr>
          <a:lstStyle/>
          <a:p>
            <a:r>
              <a:rPr lang="en-GB" sz="2400" b="1">
                <a:latin typeface="+mj-lt"/>
                <a:cs typeface="Arial"/>
              </a:rPr>
              <a:t>Case for Action: Retrofit innovation &amp; Social Housing </a:t>
            </a:r>
            <a:endParaRPr lang="en-GB" sz="2400" b="1">
              <a:latin typeface="+mj-lt"/>
              <a:cs typeface="Arial" panose="020B0604020202020204" pitchFamily="34" charset="0"/>
            </a:endParaRPr>
          </a:p>
        </p:txBody>
      </p:sp>
      <p:sp>
        <p:nvSpPr>
          <p:cNvPr id="7" name="TextBox 6">
            <a:extLst>
              <a:ext uri="{FF2B5EF4-FFF2-40B4-BE49-F238E27FC236}">
                <a16:creationId xmlns:a16="http://schemas.microsoft.com/office/drawing/2014/main" id="{730DA64D-A72B-48D9-9BFA-A6484CA5753C}"/>
              </a:ext>
            </a:extLst>
          </p:cNvPr>
          <p:cNvSpPr txBox="1"/>
          <p:nvPr/>
        </p:nvSpPr>
        <p:spPr>
          <a:xfrm>
            <a:off x="241114" y="681113"/>
            <a:ext cx="8420897" cy="3416320"/>
          </a:xfrm>
          <a:prstGeom prst="rect">
            <a:avLst/>
          </a:prstGeom>
          <a:noFill/>
        </p:spPr>
        <p:txBody>
          <a:bodyPr wrap="square" lIns="91440" tIns="45720" rIns="91440" bIns="45720" anchor="t">
            <a:spAutoFit/>
          </a:bodyPr>
          <a:lstStyle/>
          <a:p>
            <a:pPr marL="285750" indent="-285750">
              <a:buFont typeface="Arial" panose="020B0604020202020204" pitchFamily="34" charset="0"/>
              <a:buChar char="•"/>
            </a:pPr>
            <a:r>
              <a:rPr lang="en-GB" sz="1800">
                <a:effectLst/>
                <a:latin typeface="Arial"/>
                <a:ea typeface="Times New Roman" panose="02020603050405020304" pitchFamily="18" charset="0"/>
                <a:cs typeface="Arial"/>
              </a:rPr>
              <a:t>Longer investment time horizon of social landlords</a:t>
            </a:r>
            <a:r>
              <a:rPr lang="en-GB" sz="1800">
                <a:latin typeface="Arial"/>
                <a:ea typeface="Times New Roman" panose="02020603050405020304" pitchFamily="18" charset="0"/>
                <a:cs typeface="Arial"/>
              </a:rPr>
              <a:t> more aligned</a:t>
            </a:r>
            <a:r>
              <a:rPr lang="en-GB" sz="1800">
                <a:effectLst/>
                <a:latin typeface="Arial"/>
                <a:ea typeface="Times New Roman" panose="02020603050405020304" pitchFamily="18" charset="0"/>
                <a:cs typeface="Arial"/>
              </a:rPr>
              <a:t> with </a:t>
            </a:r>
            <a:r>
              <a:rPr lang="en-GB" sz="1800">
                <a:latin typeface="Arial"/>
                <a:ea typeface="Times New Roman" panose="02020603050405020304" pitchFamily="18" charset="0"/>
                <a:cs typeface="Arial"/>
              </a:rPr>
              <a:t>deeper "whole house" </a:t>
            </a:r>
            <a:r>
              <a:rPr lang="en-GB" sz="1800">
                <a:effectLst/>
                <a:latin typeface="Arial"/>
                <a:ea typeface="Times New Roman" panose="02020603050405020304" pitchFamily="18" charset="0"/>
                <a:cs typeface="Arial"/>
              </a:rPr>
              <a:t>retrofit</a:t>
            </a:r>
          </a:p>
          <a:p>
            <a:pPr lvl="0"/>
            <a:endParaRPr lang="en-GB" sz="1800">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sz="1800">
                <a:latin typeface="Arial"/>
                <a:ea typeface="Times New Roman" panose="02020603050405020304" pitchFamily="18" charset="0"/>
                <a:cs typeface="Arial"/>
              </a:rPr>
              <a:t>Social housing</a:t>
            </a:r>
            <a:r>
              <a:rPr lang="en-GB" sz="1800">
                <a:effectLst/>
                <a:latin typeface="Arial"/>
                <a:ea typeface="Times New Roman" panose="02020603050405020304" pitchFamily="18" charset="0"/>
                <a:cs typeface="Arial"/>
              </a:rPr>
              <a:t> tends to be more homogenous which supports </a:t>
            </a:r>
            <a:r>
              <a:rPr lang="en-GB" sz="1800">
                <a:latin typeface="Arial"/>
                <a:ea typeface="Times New Roman" panose="02020603050405020304" pitchFamily="18" charset="0"/>
                <a:cs typeface="Arial"/>
              </a:rPr>
              <a:t>replication and </a:t>
            </a:r>
            <a:r>
              <a:rPr lang="en-GB" sz="1800">
                <a:effectLst/>
                <a:latin typeface="Arial"/>
                <a:ea typeface="Times New Roman" panose="02020603050405020304" pitchFamily="18" charset="0"/>
                <a:cs typeface="Arial"/>
              </a:rPr>
              <a:t>economies of scale which can drive </a:t>
            </a:r>
            <a:r>
              <a:rPr lang="en-GB" sz="1800">
                <a:latin typeface="Arial"/>
                <a:ea typeface="Times New Roman" panose="02020603050405020304" pitchFamily="18" charset="0"/>
                <a:cs typeface="Arial"/>
              </a:rPr>
              <a:t>cost reduction and</a:t>
            </a:r>
            <a:r>
              <a:rPr lang="en-GB" sz="1800">
                <a:effectLst/>
                <a:latin typeface="Arial"/>
                <a:ea typeface="Times New Roman" panose="02020603050405020304" pitchFamily="18" charset="0"/>
                <a:cs typeface="Arial"/>
              </a:rPr>
              <a:t> innovation</a:t>
            </a:r>
            <a:r>
              <a:rPr lang="en-GB" sz="1800">
                <a:latin typeface="Arial"/>
                <a:ea typeface="Times New Roman" panose="02020603050405020304" pitchFamily="18" charset="0"/>
                <a:cs typeface="Arial"/>
              </a:rPr>
              <a:t> </a:t>
            </a:r>
            <a:endParaRPr lang="en-GB" sz="1800">
              <a:effectLst/>
              <a:latin typeface="Arial" panose="020B0604020202020204" pitchFamily="34" charset="0"/>
              <a:ea typeface="Times New Roman" panose="02020603050405020304" pitchFamily="18" charset="0"/>
              <a:cs typeface="Arial" panose="020B0604020202020204" pitchFamily="34" charset="0"/>
            </a:endParaRPr>
          </a:p>
          <a:p>
            <a:pPr lvl="0"/>
            <a:endParaRPr lang="en-GB" sz="1800">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sz="1800">
                <a:latin typeface="Arial"/>
                <a:ea typeface="Times New Roman" panose="02020603050405020304" pitchFamily="18" charset="0"/>
                <a:cs typeface="Arial"/>
              </a:rPr>
              <a:t>Deeper</a:t>
            </a:r>
            <a:r>
              <a:rPr lang="en-GB" sz="1800">
                <a:effectLst/>
                <a:latin typeface="Arial"/>
                <a:ea typeface="Times New Roman" panose="02020603050405020304" pitchFamily="18" charset="0"/>
                <a:cs typeface="Arial"/>
              </a:rPr>
              <a:t> retrofit likely to be required on </a:t>
            </a:r>
            <a:r>
              <a:rPr lang="en-GB" sz="1800">
                <a:latin typeface="Arial"/>
                <a:ea typeface="Times New Roman" panose="02020603050405020304" pitchFamily="18" charset="0"/>
                <a:cs typeface="Arial"/>
              </a:rPr>
              <a:t>significant</a:t>
            </a:r>
            <a:r>
              <a:rPr lang="en-GB" sz="1800">
                <a:effectLst/>
                <a:latin typeface="Arial"/>
                <a:ea typeface="Times New Roman" panose="02020603050405020304" pitchFamily="18" charset="0"/>
                <a:cs typeface="Arial"/>
              </a:rPr>
              <a:t> number of social homes under the wider </a:t>
            </a:r>
            <a:r>
              <a:rPr lang="en-GB" sz="1800">
                <a:latin typeface="Arial"/>
                <a:ea typeface="Times New Roman" panose="02020603050405020304" pitchFamily="18" charset="0"/>
                <a:cs typeface="Arial"/>
              </a:rPr>
              <a:t>Social Housing Decarbonisation Fund (£3.8bn commitment of new funding in the manifesto)</a:t>
            </a:r>
            <a:endParaRPr lang="en-GB" sz="1800">
              <a:effectLst/>
              <a:latin typeface="Arial"/>
              <a:ea typeface="Times New Roman" panose="02020603050405020304" pitchFamily="18" charset="0"/>
              <a:cs typeface="Arial"/>
            </a:endParaRPr>
          </a:p>
          <a:p>
            <a:pPr lvl="0"/>
            <a:endParaRPr lang="en-GB" sz="1800">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sz="1800">
                <a:effectLst/>
                <a:latin typeface="Arial"/>
                <a:ea typeface="Times New Roman" panose="02020603050405020304" pitchFamily="18" charset="0"/>
                <a:cs typeface="Arial"/>
              </a:rPr>
              <a:t>Potential for demonstration effect, leading to spill over benefits for the private housing stock</a:t>
            </a:r>
            <a:r>
              <a:rPr lang="en-GB" sz="1800">
                <a:latin typeface="Arial"/>
                <a:ea typeface="Times New Roman" panose="02020603050405020304" pitchFamily="18" charset="0"/>
                <a:cs typeface="Arial"/>
              </a:rPr>
              <a:t> </a:t>
            </a:r>
            <a:endParaRPr lang="en-GB" sz="180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20442604"/>
      </p:ext>
    </p:extLst>
  </p:cSld>
  <p:clrMapOvr>
    <a:masterClrMapping/>
  </p:clrMapOvr>
  <mc:AlternateContent xmlns:mc="http://schemas.openxmlformats.org/markup-compatibility/2006" xmlns:p14="http://schemas.microsoft.com/office/powerpoint/2010/main">
    <mc:Choice Requires="p14">
      <p:transition spd="slow" p14:dur="2000" advTm="170957"/>
    </mc:Choice>
    <mc:Fallback xmlns="">
      <p:transition spd="slow" advTm="170957"/>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746AD6-F3AD-48EE-B4AA-7710199CD222}"/>
              </a:ext>
            </a:extLst>
          </p:cNvPr>
          <p:cNvSpPr>
            <a:spLocks noGrp="1"/>
          </p:cNvSpPr>
          <p:nvPr>
            <p:ph idx="1"/>
          </p:nvPr>
        </p:nvSpPr>
        <p:spPr>
          <a:xfrm>
            <a:off x="266700" y="980044"/>
            <a:ext cx="8229600" cy="3589883"/>
          </a:xfrm>
        </p:spPr>
        <p:txBody>
          <a:bodyPr>
            <a:normAutofit/>
          </a:bodyPr>
          <a:lstStyle/>
          <a:p>
            <a:pPr>
              <a:lnSpc>
                <a:spcPct val="115000"/>
              </a:lnSpc>
              <a:spcAft>
                <a:spcPts val="1000"/>
              </a:spcAft>
            </a:pPr>
            <a:r>
              <a:rPr lang="en-GB" sz="1800" b="0" i="0">
                <a:solidFill>
                  <a:srgbClr val="004A7F"/>
                </a:solidFill>
                <a:effectLst/>
                <a:latin typeface="Arial" panose="020B0604020202020204" pitchFamily="34" charset="0"/>
                <a:cs typeface="Arial" panose="020B0604020202020204" pitchFamily="34" charset="0"/>
              </a:rPr>
              <a:t>The demonstrator upscales the existing </a:t>
            </a:r>
            <a:r>
              <a:rPr lang="en-GB" sz="1800" i="0">
                <a:solidFill>
                  <a:srgbClr val="004A7F"/>
                </a:solidFill>
                <a:effectLst/>
                <a:latin typeface="Arial" panose="020B0604020202020204" pitchFamily="34" charset="0"/>
                <a:cs typeface="Arial" panose="020B0604020202020204" pitchFamily="34" charset="0"/>
              </a:rPr>
              <a:t>Whole House Retrofit (WHR) Innovation Competition. £</a:t>
            </a:r>
            <a:r>
              <a:rPr lang="en-GB" sz="1800" b="0" i="0">
                <a:solidFill>
                  <a:srgbClr val="004A7F"/>
                </a:solidFill>
                <a:effectLst/>
                <a:latin typeface="Arial" panose="020B0604020202020204" pitchFamily="34" charset="0"/>
                <a:cs typeface="Arial" panose="020B0604020202020204" pitchFamily="34" charset="0"/>
              </a:rPr>
              <a:t>7.7m has been awarded as part of the WHR programme.</a:t>
            </a:r>
          </a:p>
          <a:p>
            <a:pPr marL="267335" indent="-267335">
              <a:lnSpc>
                <a:spcPct val="115000"/>
              </a:lnSpc>
              <a:spcAft>
                <a:spcPts val="1000"/>
              </a:spcAft>
            </a:pPr>
            <a:r>
              <a:rPr lang="en-GB" sz="1800">
                <a:effectLst/>
                <a:latin typeface="Arial" panose="020B0604020202020204" pitchFamily="34" charset="0"/>
                <a:ea typeface="Times New Roman" panose="02020603050405020304" pitchFamily="18" charset="0"/>
                <a:cs typeface="Arial" panose="020B0604020202020204" pitchFamily="34" charset="0"/>
              </a:rPr>
              <a:t>This demonstrator phase is a short-term investment to learn lessons and innovate ahead of the main Social Housing Decarbonisation Fund, allocations for which will be determined at the forthcoming Spending Review in the Autumn. The manifesto committed £3.8bn of new funding for the SHDF.</a:t>
            </a:r>
          </a:p>
        </p:txBody>
      </p:sp>
      <p:sp>
        <p:nvSpPr>
          <p:cNvPr id="4" name="Footer Placeholder 4">
            <a:extLst>
              <a:ext uri="{FF2B5EF4-FFF2-40B4-BE49-F238E27FC236}">
                <a16:creationId xmlns:a16="http://schemas.microsoft.com/office/drawing/2014/main" id="{6BF587F0-2729-4032-A635-0265CE38764F}"/>
              </a:ext>
            </a:extLst>
          </p:cNvPr>
          <p:cNvSpPr>
            <a:spLocks noGrp="1"/>
          </p:cNvSpPr>
          <p:nvPr>
            <p:ph type="ftr" sz="quarter" idx="11"/>
          </p:nvPr>
        </p:nvSpPr>
        <p:spPr>
          <a:xfrm>
            <a:off x="0" y="4765332"/>
            <a:ext cx="9144000" cy="949668"/>
          </a:xfrm>
          <a:prstGeom prst="rect">
            <a:avLst/>
          </a:prstGeom>
          <a:gradFill>
            <a:gsLst>
              <a:gs pos="100000">
                <a:srgbClr val="0E73AC"/>
              </a:gs>
              <a:gs pos="0">
                <a:srgbClr val="004A7F"/>
              </a:gs>
              <a:gs pos="100000">
                <a:srgbClr val="1C9CD9"/>
              </a:gs>
            </a:gsLst>
            <a:lin ang="2700000" scaled="0"/>
          </a:gradFill>
        </p:spPr>
        <p:txBody>
          <a:bodyPr/>
          <a:lstStyle/>
          <a:p>
            <a:endParaRPr lang="en-GB">
              <a:solidFill>
                <a:srgbClr val="004A7F"/>
              </a:solidFill>
            </a:endParaRPr>
          </a:p>
        </p:txBody>
      </p:sp>
      <p:pic>
        <p:nvPicPr>
          <p:cNvPr id="5" name="Picture 4" descr="Department for Business, Energy and Industrial Strategy crest" title="Department for Business, Energy and Industrial Strategy">
            <a:extLst>
              <a:ext uri="{FF2B5EF4-FFF2-40B4-BE49-F238E27FC236}">
                <a16:creationId xmlns:a16="http://schemas.microsoft.com/office/drawing/2014/main" id="{B9CF603A-3935-4BD5-BA35-FB90317343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9910" y="4883887"/>
            <a:ext cx="1196930" cy="635708"/>
          </a:xfrm>
          <a:prstGeom prst="rect">
            <a:avLst/>
          </a:prstGeom>
        </p:spPr>
      </p:pic>
      <p:sp>
        <p:nvSpPr>
          <p:cNvPr id="6" name="Rectangle 5">
            <a:extLst>
              <a:ext uri="{FF2B5EF4-FFF2-40B4-BE49-F238E27FC236}">
                <a16:creationId xmlns:a16="http://schemas.microsoft.com/office/drawing/2014/main" id="{CCAFA9B4-4138-475B-ADD4-054C70E084D5}"/>
              </a:ext>
            </a:extLst>
          </p:cNvPr>
          <p:cNvSpPr/>
          <p:nvPr/>
        </p:nvSpPr>
        <p:spPr>
          <a:xfrm>
            <a:off x="266700" y="220474"/>
            <a:ext cx="8229600" cy="461665"/>
          </a:xfrm>
          <a:prstGeom prst="rect">
            <a:avLst/>
          </a:prstGeom>
        </p:spPr>
        <p:txBody>
          <a:bodyPr wrap="square">
            <a:spAutoFit/>
          </a:bodyPr>
          <a:lstStyle/>
          <a:p>
            <a:r>
              <a:rPr lang="en-GB" sz="2400" b="1">
                <a:latin typeface="+mj-lt"/>
                <a:cs typeface="Arial" panose="020B0604020202020204" pitchFamily="34" charset="0"/>
              </a:rPr>
              <a:t>How does the SHDF Demonstrator relate to other schemes?</a:t>
            </a:r>
          </a:p>
        </p:txBody>
      </p:sp>
    </p:spTree>
    <p:extLst>
      <p:ext uri="{BB962C8B-B14F-4D97-AF65-F5344CB8AC3E}">
        <p14:creationId xmlns:p14="http://schemas.microsoft.com/office/powerpoint/2010/main" val="2936222348"/>
      </p:ext>
    </p:extLst>
  </p:cSld>
  <p:clrMapOvr>
    <a:masterClrMapping/>
  </p:clrMapOvr>
</p:sld>
</file>

<file path=ppt/theme/theme1.xml><?xml version="1.0" encoding="utf-8"?>
<a:theme xmlns:a="http://schemas.openxmlformats.org/drawingml/2006/main" name="doc.BEIS-Powerpoint-template-wide-screen-standard-logo-1">
  <a:themeElements>
    <a:clrScheme name="BEIS Colours">
      <a:dk1>
        <a:srgbClr val="004A7F"/>
      </a:dk1>
      <a:lt1>
        <a:srgbClr val="FFFFFF"/>
      </a:lt1>
      <a:dk2>
        <a:srgbClr val="FFFFFF"/>
      </a:dk2>
      <a:lt2>
        <a:srgbClr val="FFFFFF"/>
      </a:lt2>
      <a:accent1>
        <a:srgbClr val="004A7F"/>
      </a:accent1>
      <a:accent2>
        <a:srgbClr val="55565A"/>
      </a:accent2>
      <a:accent3>
        <a:srgbClr val="73B72B"/>
      </a:accent3>
      <a:accent4>
        <a:srgbClr val="EE751B"/>
      </a:accent4>
      <a:accent5>
        <a:srgbClr val="AA1580"/>
      </a:accent5>
      <a:accent6>
        <a:srgbClr val="CBC1AF"/>
      </a:accent6>
      <a:hlink>
        <a:srgbClr val="1C9CD9"/>
      </a:hlink>
      <a:folHlink>
        <a:srgbClr val="1C9CD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EIS-Powerpoint-template-wide-screen-standard-logo" id="{785FDEAA-665D-48B2-A859-BA09850F9297}" vid="{443F28DF-12CD-4065-85E5-62C9A656BD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308C3AEF86D574285AB71127F928228" ma:contentTypeVersion="15" ma:contentTypeDescription="Create a new document." ma:contentTypeScope="" ma:versionID="f78835d4509a821895256bd9ebb7fdd0">
  <xsd:schema xmlns:xsd="http://www.w3.org/2001/XMLSchema" xmlns:xs="http://www.w3.org/2001/XMLSchema" xmlns:p="http://schemas.microsoft.com/office/2006/metadata/properties" xmlns:ns2="cb159cca-7c36-42ad-b1bd-522f6418e60f" xmlns:ns3="0063f72e-ace3-48fb-9c1f-5b513408b31f" xmlns:ns4="b413c3fd-5a3b-4239-b985-69032e371c04" xmlns:ns5="a8f60570-4bd3-4f2b-950b-a996de8ab151" xmlns:ns6="aaacb922-5235-4a66-b188-303b9b46fbd7" xmlns:ns7="ec05d311-3b59-4a99-bdc3-13adf517a1da" targetNamespace="http://schemas.microsoft.com/office/2006/metadata/properties" ma:root="true" ma:fieldsID="a4f67e60662b998f6c2976e915ea46cf" ns2:_="" ns3:_="" ns4:_="" ns5:_="" ns6:_="" ns7:_="">
    <xsd:import namespace="cb159cca-7c36-42ad-b1bd-522f6418e60f"/>
    <xsd:import namespace="0063f72e-ace3-48fb-9c1f-5b513408b31f"/>
    <xsd:import namespace="b413c3fd-5a3b-4239-b985-69032e371c04"/>
    <xsd:import namespace="a8f60570-4bd3-4f2b-950b-a996de8ab151"/>
    <xsd:import namespace="aaacb922-5235-4a66-b188-303b9b46fbd7"/>
    <xsd:import namespace="ec05d311-3b59-4a99-bdc3-13adf517a1da"/>
    <xsd:element name="properties">
      <xsd:complexType>
        <xsd:sequence>
          <xsd:element name="documentManagement">
            <xsd:complexType>
              <xsd:all>
                <xsd:element ref="ns2:_dlc_DocId" minOccurs="0"/>
                <xsd:element ref="ns2:_dlc_DocIdUrl" minOccurs="0"/>
                <xsd:element ref="ns2:_dlc_DocIdPersistId" minOccurs="0"/>
                <xsd:element ref="ns3:Security_x0020_Classification" minOccurs="0"/>
                <xsd:element ref="ns3:Descriptor" minOccurs="0"/>
                <xsd:element ref="ns2:m975189f4ba442ecbf67d4147307b177" minOccurs="0"/>
                <xsd:element ref="ns2:TaxCatchAll" minOccurs="0"/>
                <xsd:element ref="ns2:TaxCatchAllLabel" minOccurs="0"/>
                <xsd:element ref="ns4:Government_x0020_Body" minOccurs="0"/>
                <xsd:element ref="ns4:Date_x0020_Opened" minOccurs="0"/>
                <xsd:element ref="ns4:Date_x0020_Closed" minOccurs="0"/>
                <xsd:element ref="ns5:Retention_x0020_Label" minOccurs="0"/>
                <xsd:element ref="ns6:LegacyData" minOccurs="0"/>
                <xsd:element ref="ns7:MediaServiceMetadata" minOccurs="0"/>
                <xsd:element ref="ns7:MediaServiceFastMetadata" minOccurs="0"/>
                <xsd:element ref="ns7:MediaServiceAutoKeyPoints" minOccurs="0"/>
                <xsd:element ref="ns7:MediaServiceKeyPoints"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159cca-7c36-42ad-b1bd-522f6418e60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m975189f4ba442ecbf67d4147307b177" ma:index="13" nillable="true" ma:taxonomy="true" ma:internalName="m975189f4ba442ecbf67d4147307b177" ma:taxonomyFieldName="Business_x0020_Unit" ma:displayName="Business Unit" ma:default="-1;#BEIS:Energy, Transformation and Clean Growth:Energy Efficiency and Local|457be5e4-4b91-494e-beda-509bcb82df7c" ma:fieldId="{6975189f-4ba4-42ec-bf67-d4147307b177}" ma:sspId="9b0aeba9-2bce-41c2-8545-5d12d676a674" ma:termSetId="6f71e40e-3a2e-4baf-91d9-2069eb354530" ma:anchorId="00000000-0000-0000-0000-000000000000" ma:open="false" ma:isKeyword="false">
      <xsd:complexType>
        <xsd:sequence>
          <xsd:element ref="pc:Terms" minOccurs="0" maxOccurs="1"/>
        </xsd:sequence>
      </xsd:complexType>
    </xsd:element>
    <xsd:element name="TaxCatchAll" ma:index="14" nillable="true" ma:displayName="Taxonomy Catch All Column" ma:hidden="true" ma:list="{04b95aea-a8fe-4a77-b9ee-1f652088bff7}" ma:internalName="TaxCatchAll" ma:showField="CatchAllData" ma:web="cb159cca-7c36-42ad-b1bd-522f6418e60f">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hidden="true" ma:list="{04b95aea-a8fe-4a77-b9ee-1f652088bff7}" ma:internalName="TaxCatchAllLabel" ma:readOnly="true" ma:showField="CatchAllDataLabel" ma:web="cb159cca-7c36-42ad-b1bd-522f6418e60f">
      <xsd:complexType>
        <xsd:complexContent>
          <xsd:extension base="dms:MultiChoiceLookup">
            <xsd:sequence>
              <xsd:element name="Value" type="dms:Lookup" maxOccurs="unbounded" minOccurs="0" nillable="true"/>
            </xsd:sequence>
          </xsd:extension>
        </xsd:complexContent>
      </xsd:complexType>
    </xsd:element>
    <xsd:element name="SharedWithUsers" ma:index="2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063f72e-ace3-48fb-9c1f-5b513408b31f" elementFormDefault="qualified">
    <xsd:import namespace="http://schemas.microsoft.com/office/2006/documentManagement/types"/>
    <xsd:import namespace="http://schemas.microsoft.com/office/infopath/2007/PartnerControls"/>
    <xsd:element name="Security_x0020_Classification" ma:index="11" nillable="true" ma:displayName="Security Classification" ma:default="OFFICIAL" ma:format="Dropdown" ma:indexed="true" ma:internalName="Security_x0020_Classification">
      <xsd:simpleType>
        <xsd:restriction base="dms:Choice">
          <xsd:enumeration value="OFFICIAL"/>
          <xsd:enumeration value="OFFICIAL - SENSITIVE"/>
        </xsd:restriction>
      </xsd:simpleType>
    </xsd:element>
    <xsd:element name="Descriptor" ma:index="12" nillable="true" ma:displayName="Descriptor" ma:default="" ma:format="Dropdown" ma:indexed="true" ma:internalName="Descriptor">
      <xsd:simpleType>
        <xsd:restriction base="dms:Choice">
          <xsd:enumeration value="COMMERCIAL"/>
          <xsd:enumeration value="PERSONAL"/>
          <xsd:enumeration value="LOCSEN"/>
        </xsd:restriction>
      </xsd:simpleType>
    </xsd:element>
  </xsd:schema>
  <xsd:schema xmlns:xsd="http://www.w3.org/2001/XMLSchema" xmlns:xs="http://www.w3.org/2001/XMLSchema" xmlns:dms="http://schemas.microsoft.com/office/2006/documentManagement/types" xmlns:pc="http://schemas.microsoft.com/office/infopath/2007/PartnerControls" targetNamespace="b413c3fd-5a3b-4239-b985-69032e371c04" elementFormDefault="qualified">
    <xsd:import namespace="http://schemas.microsoft.com/office/2006/documentManagement/types"/>
    <xsd:import namespace="http://schemas.microsoft.com/office/infopath/2007/PartnerControls"/>
    <xsd:element name="Government_x0020_Body" ma:index="17" nillable="true" ma:displayName="Government Body" ma:default="BEIS" ma:internalName="Government_x0020_Body">
      <xsd:simpleType>
        <xsd:restriction base="dms:Text">
          <xsd:maxLength value="255"/>
        </xsd:restriction>
      </xsd:simpleType>
    </xsd:element>
    <xsd:element name="Date_x0020_Opened" ma:index="18" nillable="true" ma:displayName="Date Opened" ma:default="[Today]" ma:format="DateOnly" ma:internalName="Date_x0020_Opened">
      <xsd:simpleType>
        <xsd:restriction base="dms:DateTime"/>
      </xsd:simpleType>
    </xsd:element>
    <xsd:element name="Date_x0020_Closed" ma:index="19" nillable="true" ma:displayName="Date Closed" ma:format="DateOnly" ma:internalName="Date_x0020_Closed">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8f60570-4bd3-4f2b-950b-a996de8ab151" elementFormDefault="qualified">
    <xsd:import namespace="http://schemas.microsoft.com/office/2006/documentManagement/types"/>
    <xsd:import namespace="http://schemas.microsoft.com/office/infopath/2007/PartnerControls"/>
    <xsd:element name="Retention_x0020_Label" ma:index="20" nillable="true" ma:displayName="Retention Label" ma:internalName="Retention_x0020_Label">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aacb922-5235-4a66-b188-303b9b46fbd7" elementFormDefault="qualified">
    <xsd:import namespace="http://schemas.microsoft.com/office/2006/documentManagement/types"/>
    <xsd:import namespace="http://schemas.microsoft.com/office/infopath/2007/PartnerControls"/>
    <xsd:element name="LegacyData" ma:index="21" nillable="true" ma:displayName="Legacy Data" ma:internalName="LegacyData">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c05d311-3b59-4a99-bdc3-13adf517a1da"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Retention_x0020_Label xmlns="a8f60570-4bd3-4f2b-950b-a996de8ab151">Corp PPP Review</Retention_x0020_Label>
    <Government_x0020_Body xmlns="b413c3fd-5a3b-4239-b985-69032e371c04">BEIS</Government_x0020_Body>
    <Date_x0020_Opened xmlns="b413c3fd-5a3b-4239-b985-69032e371c04">2018-06-14T16:29:29+00:00</Date_x0020_Opened>
    <Descriptor xmlns="0063f72e-ace3-48fb-9c1f-5b513408b31f" xsi:nil="true"/>
    <Security_x0020_Classification xmlns="0063f72e-ace3-48fb-9c1f-5b513408b31f">OFFICIAL</Security_x0020_Classification>
    <Date_x0020_Closed xmlns="b413c3fd-5a3b-4239-b985-69032e371c04" xsi:nil="true"/>
    <_dlc_DocId xmlns="cb159cca-7c36-42ad-b1bd-522f6418e60f">MFAMM2RPW6W5-894088572-138</_dlc_DocId>
    <_dlc_DocIdUrl xmlns="cb159cca-7c36-42ad-b1bd-522f6418e60f">
      <Url>https://beisgov.sharepoint.com/sites/SHDFDGR/_layouts/15/DocIdRedir.aspx?ID=MFAMM2RPW6W5-894088572-138</Url>
      <Description>MFAMM2RPW6W5-894088572-138</Description>
    </_dlc_DocIdUrl>
    <TaxCatchAll xmlns="cb159cca-7c36-42ad-b1bd-522f6418e60f">
      <Value>4</Value>
    </TaxCatchAll>
    <m975189f4ba442ecbf67d4147307b177 xmlns="cb159cca-7c36-42ad-b1bd-522f6418e60f">
      <Terms xmlns="http://schemas.microsoft.com/office/infopath/2007/PartnerControls">
        <TermInfo xmlns="http://schemas.microsoft.com/office/infopath/2007/PartnerControls">
          <TermName xmlns="http://schemas.microsoft.com/office/infopath/2007/PartnerControls">Standards and Frameworks</TermName>
          <TermId xmlns="http://schemas.microsoft.com/office/infopath/2007/PartnerControls">1ad79e55-1ad0-4dae-87c8-1e7ff3e05f7a</TermId>
        </TermInfo>
      </Terms>
    </m975189f4ba442ecbf67d4147307b177>
    <_dlc_DocIdPersistId xmlns="cb159cca-7c36-42ad-b1bd-522f6418e60f">false</_dlc_DocIdPersistId>
    <LegacyData xmlns="aaacb922-5235-4a66-b188-303b9b46fbd7" xsi:nil="true"/>
    <SharedWithUsers xmlns="cb159cca-7c36-42ad-b1bd-522f6418e60f">
      <UserInfo>
        <DisplayName>Balch, Sam (Energy Efficiency &amp; Local)</DisplayName>
        <AccountId>37</AccountId>
        <AccountType/>
      </UserInfo>
      <UserInfo>
        <DisplayName>Harrison, Matt (Energy Efficiency and Local)</DisplayName>
        <AccountId>161</AccountId>
        <AccountType/>
      </UserInfo>
      <UserInfo>
        <DisplayName>Howland, Jemma</DisplayName>
        <AccountId>297</AccountId>
        <AccountType/>
      </UserInfo>
      <UserInfo>
        <DisplayName>Groves, Lisa</DisplayName>
        <AccountId>296</AccountId>
        <AccountType/>
      </UserInfo>
      <UserInfo>
        <DisplayName>Horne, Jonathan (Energy Efficiency &amp; Local)</DisplayName>
        <AccountId>22</AccountId>
        <AccountType/>
      </UserInfo>
      <UserInfo>
        <DisplayName>Oshatogbe, Buky (Energy Efficiency and Local)</DisplayName>
        <AccountId>19</AccountId>
        <AccountType/>
      </UserInfo>
      <UserInfo>
        <DisplayName>Pringle, Ben (BEIS)</DisplayName>
        <AccountId>163</AccountId>
        <AccountType/>
      </UserInfo>
      <UserInfo>
        <DisplayName>Dominguez Rivas, Pablo (BEIS)</DisplayName>
        <AccountId>287</AccountId>
        <AccountType/>
      </UserInfo>
      <UserInfo>
        <DisplayName>Woodroffe, Guy (BEIS)</DisplayName>
        <AccountId>206</AccountId>
        <AccountType/>
      </UserInfo>
      <UserInfo>
        <DisplayName>Gledhill2, Jacob (Energy Efficiency and Local)</DisplayName>
        <AccountId>21</AccountId>
        <AccountType/>
      </UserInfo>
      <UserInfo>
        <DisplayName>Jackson, Mabelle (Energy Efficiency and Local)</DisplayName>
        <AccountId>15</AccountId>
        <AccountType/>
      </UserInfo>
      <UserInfo>
        <DisplayName>Lavery-D'Italia (jobshare)</DisplayName>
        <AccountId>191</AccountId>
        <AccountType/>
      </UserInfo>
      <UserInfo>
        <DisplayName>Aldridge, Billy (Energy Efficiency and Local)</DisplayName>
        <AccountId>12</AccountId>
        <AccountType/>
      </UserInfo>
      <UserInfo>
        <DisplayName>Davidson, Michael (Clean Growth)</DisplayName>
        <AccountId>17</AccountId>
        <AccountType/>
      </UserInfo>
    </SharedWithUsers>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CBDFCB7-3A8D-4040-A53C-B25A9A9F6BCD}">
  <ds:schemaRefs>
    <ds:schemaRef ds:uri="0063f72e-ace3-48fb-9c1f-5b513408b31f"/>
    <ds:schemaRef ds:uri="a8f60570-4bd3-4f2b-950b-a996de8ab151"/>
    <ds:schemaRef ds:uri="aaacb922-5235-4a66-b188-303b9b46fbd7"/>
    <ds:schemaRef ds:uri="b413c3fd-5a3b-4239-b985-69032e371c04"/>
    <ds:schemaRef ds:uri="cb159cca-7c36-42ad-b1bd-522f6418e60f"/>
    <ds:schemaRef ds:uri="ec05d311-3b59-4a99-bdc3-13adf517a1d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203A9A9-DBF6-417C-892A-F9E474CAFE22}">
  <ds:schemaRefs>
    <ds:schemaRef ds:uri="http://schemas.microsoft.com/sharepoint/events"/>
  </ds:schemaRefs>
</ds:datastoreItem>
</file>

<file path=customXml/itemProps3.xml><?xml version="1.0" encoding="utf-8"?>
<ds:datastoreItem xmlns:ds="http://schemas.openxmlformats.org/officeDocument/2006/customXml" ds:itemID="{553ABE17-B8AC-49A1-AFBA-569D1EC52FD1}">
  <ds:schemaRefs>
    <ds:schemaRef ds:uri="0063f72e-ace3-48fb-9c1f-5b513408b31f"/>
    <ds:schemaRef ds:uri="a8f60570-4bd3-4f2b-950b-a996de8ab151"/>
    <ds:schemaRef ds:uri="aaacb922-5235-4a66-b188-303b9b46fbd7"/>
    <ds:schemaRef ds:uri="b413c3fd-5a3b-4239-b985-69032e371c04"/>
    <ds:schemaRef ds:uri="cb159cca-7c36-42ad-b1bd-522f6418e60f"/>
    <ds:schemaRef ds:uri="ec05d311-3b59-4a99-bdc3-13adf517a1d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B86C0F3D-1600-4ADA-B44D-F1191200B89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2189</Words>
  <Application>Microsoft Office PowerPoint</Application>
  <PresentationFormat>On-screen Show (16:10)</PresentationFormat>
  <Paragraphs>259</Paragraphs>
  <Slides>21</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Helvectica</vt:lpstr>
      <vt:lpstr>Symbol</vt:lpstr>
      <vt:lpstr>Times New Roman</vt:lpstr>
      <vt:lpstr>doc.BEIS-Powerpoint-template-wide-screen-standard-logo-1</vt:lpstr>
      <vt:lpstr>BEIS Social Housing Decarbonisation Fund Demonstrator</vt:lpstr>
      <vt:lpstr>PowerPoint Presentation</vt:lpstr>
      <vt:lpstr>BEIS Social Housing Decarbonisation Fund Demonstrator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Social Housing Decarbonisation Fund Demonstrator</vt:lpstr>
      <vt:lpstr>What do we want applicants to demonstrate?</vt:lpstr>
      <vt:lpstr>Eligibility criteria</vt:lpstr>
      <vt:lpstr>Scope of the competition (1)</vt:lpstr>
      <vt:lpstr>Scope of the competition (2)</vt:lpstr>
      <vt:lpstr>Funding criteria – State aid</vt:lpstr>
      <vt:lpstr>Eligible costs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Sogol, Natasha (BEIS)</dc:creator>
  <cp:lastModifiedBy>Tynan, James (Communications)</cp:lastModifiedBy>
  <cp:revision>1</cp:revision>
  <dcterms:modified xsi:type="dcterms:W3CDTF">2020-10-05T14:37:21Z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usiness Unit">
    <vt:lpwstr>4;#Standards and Frameworks|1ad79e55-1ad0-4dae-87c8-1e7ff3e05f7a</vt:lpwstr>
  </property>
  <property fmtid="{D5CDD505-2E9C-101B-9397-08002B2CF9AE}" pid="3" name="ContentTypeId">
    <vt:lpwstr>0x0101000308C3AEF86D574285AB71127F928228</vt:lpwstr>
  </property>
  <property fmtid="{D5CDD505-2E9C-101B-9397-08002B2CF9AE}" pid="4" name="_dlc_DocIdItemGuid">
    <vt:lpwstr>23ff8cad-990c-45db-b351-91cdc8b737c1</vt:lpwstr>
  </property>
  <property fmtid="{D5CDD505-2E9C-101B-9397-08002B2CF9AE}" pid="5" name="MailSubject">
    <vt:lpwstr/>
  </property>
  <property fmtid="{D5CDD505-2E9C-101B-9397-08002B2CF9AE}" pid="6" name="LegacyPaperReason">
    <vt:lpwstr/>
  </property>
  <property fmtid="{D5CDD505-2E9C-101B-9397-08002B2CF9AE}" pid="7" name="MailAttachments">
    <vt:bool>false</vt:bool>
  </property>
  <property fmtid="{D5CDD505-2E9C-101B-9397-08002B2CF9AE}" pid="8" name="MailPreviewData">
    <vt:lpwstr/>
  </property>
  <property fmtid="{D5CDD505-2E9C-101B-9397-08002B2CF9AE}" pid="9" name="LegacyMovementHistory">
    <vt:lpwstr/>
  </property>
  <property fmtid="{D5CDD505-2E9C-101B-9397-08002B2CF9AE}" pid="10" name="xd_ProgID">
    <vt:lpwstr/>
  </property>
  <property fmtid="{D5CDD505-2E9C-101B-9397-08002B2CF9AE}" pid="11" name="MailIn-Reply-To">
    <vt:lpwstr/>
  </property>
  <property fmtid="{D5CDD505-2E9C-101B-9397-08002B2CF9AE}" pid="12" name="_dlc_Exempt">
    <vt:bool>false</vt:bool>
  </property>
  <property fmtid="{D5CDD505-2E9C-101B-9397-08002B2CF9AE}" pid="13" name="Held By">
    <vt:lpwstr/>
  </property>
  <property fmtid="{D5CDD505-2E9C-101B-9397-08002B2CF9AE}" pid="14" name="ComplianceAssetId">
    <vt:lpwstr/>
  </property>
  <property fmtid="{D5CDD505-2E9C-101B-9397-08002B2CF9AE}" pid="15" name="TemplateUrl">
    <vt:lpwstr/>
  </property>
  <property fmtid="{D5CDD505-2E9C-101B-9397-08002B2CF9AE}" pid="16" name="MailTo">
    <vt:lpwstr/>
  </property>
  <property fmtid="{D5CDD505-2E9C-101B-9397-08002B2CF9AE}" pid="17" name="DLCPolicyLabelLock">
    <vt:lpwstr/>
  </property>
  <property fmtid="{D5CDD505-2E9C-101B-9397-08002B2CF9AE}" pid="18" name="LegacyHistoricalBarcode">
    <vt:lpwstr/>
  </property>
  <property fmtid="{D5CDD505-2E9C-101B-9397-08002B2CF9AE}" pid="19" name="MailFrom">
    <vt:lpwstr/>
  </property>
  <property fmtid="{D5CDD505-2E9C-101B-9397-08002B2CF9AE}" pid="20" name="MailOriginalSubject">
    <vt:lpwstr/>
  </property>
  <property fmtid="{D5CDD505-2E9C-101B-9397-08002B2CF9AE}" pid="21" name="LegacyAddresses">
    <vt:lpwstr/>
  </property>
  <property fmtid="{D5CDD505-2E9C-101B-9397-08002B2CF9AE}" pid="22" name="DLCPolicyLabelClientValue">
    <vt:lpwstr/>
  </property>
  <property fmtid="{D5CDD505-2E9C-101B-9397-08002B2CF9AE}" pid="23" name="MailCc">
    <vt:lpwstr/>
  </property>
  <property fmtid="{D5CDD505-2E9C-101B-9397-08002B2CF9AE}" pid="24" name="LegacyPhysicalObject">
    <vt:bool>false</vt:bool>
  </property>
  <property fmtid="{D5CDD505-2E9C-101B-9397-08002B2CF9AE}" pid="25" name="LegacyAddressee">
    <vt:lpwstr/>
  </property>
  <property fmtid="{D5CDD505-2E9C-101B-9397-08002B2CF9AE}" pid="26" name="xd_Signature">
    <vt:bool>false</vt:bool>
  </property>
  <property fmtid="{D5CDD505-2E9C-101B-9397-08002B2CF9AE}" pid="27" name="MailReferences">
    <vt:lpwstr/>
  </property>
  <property fmtid="{D5CDD505-2E9C-101B-9397-08002B2CF9AE}" pid="28" name="Barcode">
    <vt:lpwstr/>
  </property>
  <property fmtid="{D5CDD505-2E9C-101B-9397-08002B2CF9AE}" pid="29" name="LegacySubject">
    <vt:lpwstr/>
  </property>
  <property fmtid="{D5CDD505-2E9C-101B-9397-08002B2CF9AE}" pid="30" name="MailReply-To">
    <vt:lpwstr/>
  </property>
  <property fmtid="{D5CDD505-2E9C-101B-9397-08002B2CF9AE}" pid="31" name="LegacyBarcode">
    <vt:lpwstr/>
  </property>
  <property fmtid="{D5CDD505-2E9C-101B-9397-08002B2CF9AE}" pid="32" name="LegacyForeignBarcode">
    <vt:lpwstr/>
  </property>
  <property fmtid="{D5CDD505-2E9C-101B-9397-08002B2CF9AE}" pid="33" name="DLCPolicyLabelValue">
    <vt:lpwstr/>
  </property>
  <property fmtid="{D5CDD505-2E9C-101B-9397-08002B2CF9AE}" pid="34" name="LegacyDisposition">
    <vt:lpwstr/>
  </property>
  <property fmtid="{D5CDD505-2E9C-101B-9397-08002B2CF9AE}" pid="35" name="LegacyOriginator">
    <vt:lpwstr/>
  </property>
  <property fmtid="{D5CDD505-2E9C-101B-9397-08002B2CF9AE}" pid="36" name="MSIP_Label_ba62f585-b40f-4ab9-bafe-39150f03d124_Enabled">
    <vt:lpwstr>true</vt:lpwstr>
  </property>
  <property fmtid="{D5CDD505-2E9C-101B-9397-08002B2CF9AE}" pid="37" name="MSIP_Label_ba62f585-b40f-4ab9-bafe-39150f03d124_SetDate">
    <vt:lpwstr>2020-09-23T16:46:42Z</vt:lpwstr>
  </property>
  <property fmtid="{D5CDD505-2E9C-101B-9397-08002B2CF9AE}" pid="38" name="MSIP_Label_ba62f585-b40f-4ab9-bafe-39150f03d124_Method">
    <vt:lpwstr>Standard</vt:lpwstr>
  </property>
  <property fmtid="{D5CDD505-2E9C-101B-9397-08002B2CF9AE}" pid="39" name="MSIP_Label_ba62f585-b40f-4ab9-bafe-39150f03d124_Name">
    <vt:lpwstr>OFFICIAL</vt:lpwstr>
  </property>
  <property fmtid="{D5CDD505-2E9C-101B-9397-08002B2CF9AE}" pid="40" name="MSIP_Label_ba62f585-b40f-4ab9-bafe-39150f03d124_SiteId">
    <vt:lpwstr>cbac7005-02c1-43eb-b497-e6492d1b2dd8</vt:lpwstr>
  </property>
  <property fmtid="{D5CDD505-2E9C-101B-9397-08002B2CF9AE}" pid="41" name="MSIP_Label_ba62f585-b40f-4ab9-bafe-39150f03d124_ActionId">
    <vt:lpwstr>2d621074-8274-4fee-a59f-00008308d4e8</vt:lpwstr>
  </property>
  <property fmtid="{D5CDD505-2E9C-101B-9397-08002B2CF9AE}" pid="42" name="MSIP_Label_ba62f585-b40f-4ab9-bafe-39150f03d124_ContentBits">
    <vt:lpwstr>0</vt:lpwstr>
  </property>
</Properties>
</file>