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285" r:id="rId6"/>
    <p:sldId id="273" r:id="rId7"/>
    <p:sldId id="279" r:id="rId8"/>
    <p:sldId id="266" r:id="rId9"/>
    <p:sldId id="270" r:id="rId10"/>
    <p:sldId id="267" r:id="rId11"/>
    <p:sldId id="262" r:id="rId12"/>
    <p:sldId id="265" r:id="rId13"/>
    <p:sldId id="280" r:id="rId14"/>
    <p:sldId id="268" r:id="rId15"/>
    <p:sldId id="281" r:id="rId16"/>
    <p:sldId id="271" r:id="rId17"/>
    <p:sldId id="282" r:id="rId18"/>
    <p:sldId id="272" r:id="rId19"/>
    <p:sldId id="284" r:id="rId20"/>
    <p:sldId id="278" r:id="rId21"/>
    <p:sldId id="269" r:id="rId22"/>
  </p:sldIdLst>
  <p:sldSz cx="12192000" cy="6858000"/>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E011F3A-3666-40D7-BA24-890E10215F4E}">
          <p14:sldIdLst>
            <p14:sldId id="256"/>
            <p14:sldId id="285"/>
            <p14:sldId id="273"/>
            <p14:sldId id="279"/>
            <p14:sldId id="266"/>
            <p14:sldId id="270"/>
            <p14:sldId id="267"/>
            <p14:sldId id="262"/>
          </p14:sldIdLst>
        </p14:section>
        <p14:section name="Untitled Section" id="{B99CE4D8-F35E-46EC-AFC0-69CA598761C2}">
          <p14:sldIdLst>
            <p14:sldId id="265"/>
            <p14:sldId id="280"/>
            <p14:sldId id="268"/>
            <p14:sldId id="281"/>
            <p14:sldId id="271"/>
            <p14:sldId id="282"/>
            <p14:sldId id="272"/>
            <p14:sldId id="284"/>
            <p14:sldId id="278"/>
            <p14:sldId id="26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thwood, Lauren" initials="BL" lastIdx="11" clrIdx="0">
    <p:extLst>
      <p:ext uri="{19B8F6BF-5375-455C-9EA6-DF929625EA0E}">
        <p15:presenceInfo xmlns:p15="http://schemas.microsoft.com/office/powerpoint/2012/main" userId="S-1-5-21-2002062289-2020709010-4147574693-435499" providerId="AD"/>
      </p:ext>
    </p:extLst>
  </p:cmAuthor>
  <p:cmAuthor id="2" name="Tomlinson, Wendy" initials="TW" lastIdx="13" clrIdx="1">
    <p:extLst>
      <p:ext uri="{19B8F6BF-5375-455C-9EA6-DF929625EA0E}">
        <p15:presenceInfo xmlns:p15="http://schemas.microsoft.com/office/powerpoint/2012/main" userId="S-1-5-21-2002062289-2020709010-4147574693-6746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B2A3"/>
    <a:srgbClr val="00B5A1"/>
    <a:srgbClr val="82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1532" autoAdjust="0"/>
  </p:normalViewPr>
  <p:slideViewPr>
    <p:cSldViewPr snapToGrid="0">
      <p:cViewPr varScale="1">
        <p:scale>
          <a:sx n="91" d="100"/>
          <a:sy n="91" d="100"/>
        </p:scale>
        <p:origin x="539"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hyperlink" Target="mailto:YCS_Matters_of_con@justice.gov.u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F08B9-9225-4C5E-8CA5-ED8F2F2820A6}" type="doc">
      <dgm:prSet loTypeId="urn:microsoft.com/office/officeart/2005/8/layout/process5" loCatId="process" qsTypeId="urn:microsoft.com/office/officeart/2005/8/quickstyle/simple2" qsCatId="simple" csTypeId="urn:microsoft.com/office/officeart/2005/8/colors/accent1_2" csCatId="accent1" phldr="1"/>
      <dgm:spPr/>
      <dgm:t>
        <a:bodyPr/>
        <a:lstStyle/>
        <a:p>
          <a:endParaRPr lang="en-GB"/>
        </a:p>
      </dgm:t>
    </dgm:pt>
    <dgm:pt modelId="{1DEA4376-F6D5-4DB7-B720-C1A6CF693F5C}">
      <dgm:prSet/>
      <dgm:spPr/>
      <dgm:t>
        <a:bodyPr/>
        <a:lstStyle/>
        <a:p>
          <a:r>
            <a:rPr lang="en-GB" dirty="0">
              <a:effectLst/>
              <a:latin typeface="Calibri" panose="020F0502020204030204" pitchFamily="34" charset="0"/>
              <a:ea typeface="Calibri" panose="020F0502020204030204" pitchFamily="34" charset="0"/>
              <a:cs typeface="Times New Roman" panose="02020603050405020304" pitchFamily="18" charset="0"/>
            </a:rPr>
            <a:t>What is a Matter of Concern?</a:t>
          </a:r>
        </a:p>
        <a:p>
          <a:r>
            <a:rPr lang="en-GB" dirty="0">
              <a:effectLst/>
              <a:latin typeface="Calibri" panose="020F0502020204030204" pitchFamily="34" charset="0"/>
              <a:ea typeface="Calibri" panose="020F0502020204030204" pitchFamily="34" charset="0"/>
              <a:cs typeface="Times New Roman" panose="02020603050405020304" pitchFamily="18" charset="0"/>
            </a:rPr>
            <a:t> A matter of concern is a concern raised by an </a:t>
          </a:r>
          <a:r>
            <a:rPr lang="en-GB" u="sng" dirty="0">
              <a:effectLst/>
              <a:latin typeface="Calibri" panose="020F0502020204030204" pitchFamily="34" charset="0"/>
              <a:ea typeface="Calibri" panose="020F0502020204030204" pitchFamily="34" charset="0"/>
              <a:cs typeface="Times New Roman" panose="02020603050405020304" pitchFamily="18" charset="0"/>
            </a:rPr>
            <a:t>external stakeholder or family member</a:t>
          </a:r>
          <a:r>
            <a:rPr lang="en-GB" dirty="0">
              <a:effectLst/>
              <a:latin typeface="Calibri" panose="020F0502020204030204" pitchFamily="34" charset="0"/>
              <a:ea typeface="Calibri" panose="020F0502020204030204" pitchFamily="34" charset="0"/>
              <a:cs typeface="Times New Roman" panose="02020603050405020304" pitchFamily="18" charset="0"/>
            </a:rPr>
            <a:t> in relation to the quality of care or provision a child is receiving whilst in youth custody (including escorts)</a:t>
          </a:r>
        </a:p>
      </dgm:t>
    </dgm:pt>
    <dgm:pt modelId="{F2314F88-098D-47D7-9A8B-3BC2BD4E1F45}" type="parTrans" cxnId="{B412CDD7-DFE1-48BB-B6D6-891C53463809}">
      <dgm:prSet/>
      <dgm:spPr/>
      <dgm:t>
        <a:bodyPr/>
        <a:lstStyle/>
        <a:p>
          <a:endParaRPr lang="en-US"/>
        </a:p>
      </dgm:t>
    </dgm:pt>
    <dgm:pt modelId="{AB2F5DB3-7D12-422E-B2DA-743B6987F416}" type="sibTrans" cxnId="{B412CDD7-DFE1-48BB-B6D6-891C53463809}">
      <dgm:prSet/>
      <dgm:spPr/>
      <dgm:t>
        <a:bodyPr/>
        <a:lstStyle/>
        <a:p>
          <a:endParaRPr lang="en-US"/>
        </a:p>
      </dgm:t>
    </dgm:pt>
    <dgm:pt modelId="{04A04E55-2828-4CD9-8553-B233BD3995A9}" type="pres">
      <dgm:prSet presAssocID="{AA6F08B9-9225-4C5E-8CA5-ED8F2F2820A6}" presName="diagram" presStyleCnt="0">
        <dgm:presLayoutVars>
          <dgm:dir/>
          <dgm:resizeHandles val="exact"/>
        </dgm:presLayoutVars>
      </dgm:prSet>
      <dgm:spPr/>
      <dgm:t>
        <a:bodyPr/>
        <a:lstStyle/>
        <a:p>
          <a:endParaRPr lang="en-GB"/>
        </a:p>
      </dgm:t>
    </dgm:pt>
    <dgm:pt modelId="{30C3DE73-8263-41B6-8A4F-412C4F0D9513}" type="pres">
      <dgm:prSet presAssocID="{1DEA4376-F6D5-4DB7-B720-C1A6CF693F5C}" presName="node" presStyleLbl="node1" presStyleIdx="0" presStyleCnt="1" custScaleX="100000" custScaleY="49622" custLinFactNeighborX="-11" custLinFactNeighborY="-300">
        <dgm:presLayoutVars>
          <dgm:bulletEnabled val="1"/>
        </dgm:presLayoutVars>
      </dgm:prSet>
      <dgm:spPr/>
      <dgm:t>
        <a:bodyPr/>
        <a:lstStyle/>
        <a:p>
          <a:endParaRPr lang="en-GB"/>
        </a:p>
      </dgm:t>
    </dgm:pt>
  </dgm:ptLst>
  <dgm:cxnLst>
    <dgm:cxn modelId="{56B03A0B-ACD9-4453-A9D6-A97922708817}" type="presOf" srcId="{1DEA4376-F6D5-4DB7-B720-C1A6CF693F5C}" destId="{30C3DE73-8263-41B6-8A4F-412C4F0D9513}" srcOrd="0" destOrd="0" presId="urn:microsoft.com/office/officeart/2005/8/layout/process5"/>
    <dgm:cxn modelId="{03E6E36F-EF3D-47F3-8A09-D3158DA7E80B}" type="presOf" srcId="{AA6F08B9-9225-4C5E-8CA5-ED8F2F2820A6}" destId="{04A04E55-2828-4CD9-8553-B233BD3995A9}" srcOrd="0" destOrd="0" presId="urn:microsoft.com/office/officeart/2005/8/layout/process5"/>
    <dgm:cxn modelId="{B412CDD7-DFE1-48BB-B6D6-891C53463809}" srcId="{AA6F08B9-9225-4C5E-8CA5-ED8F2F2820A6}" destId="{1DEA4376-F6D5-4DB7-B720-C1A6CF693F5C}" srcOrd="0" destOrd="0" parTransId="{F2314F88-098D-47D7-9A8B-3BC2BD4E1F45}" sibTransId="{AB2F5DB3-7D12-422E-B2DA-743B6987F416}"/>
    <dgm:cxn modelId="{B76D5342-5B37-4D69-A48F-2A112176C866}" type="presParOf" srcId="{04A04E55-2828-4CD9-8553-B233BD3995A9}" destId="{30C3DE73-8263-41B6-8A4F-412C4F0D9513}" srcOrd="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4C200-1CFC-4F21-A849-EB9F904EAEF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ED5A40D-51F4-4C84-B89B-6D82FD0EA78F}">
      <dgm:prSet phldrT="[Text]"/>
      <dgm:spPr/>
      <dgm:t>
        <a:bodyPr/>
        <a:lstStyle/>
        <a:p>
          <a:pPr algn="ctr"/>
          <a:r>
            <a:rPr lang="en-US" b="1" dirty="0"/>
            <a:t>	When and How to raise a Matter of Concern</a:t>
          </a:r>
        </a:p>
      </dgm:t>
    </dgm:pt>
    <dgm:pt modelId="{241A21EE-1EB6-4102-8409-1C101F468CAE}" type="parTrans" cxnId="{A80E2C67-9845-4F7A-955C-BE7162F43E49}">
      <dgm:prSet/>
      <dgm:spPr/>
      <dgm:t>
        <a:bodyPr/>
        <a:lstStyle/>
        <a:p>
          <a:endParaRPr lang="en-US"/>
        </a:p>
      </dgm:t>
    </dgm:pt>
    <dgm:pt modelId="{A7F1C50E-BE3A-4589-831E-B748A4C7EFE7}" type="sibTrans" cxnId="{A80E2C67-9845-4F7A-955C-BE7162F43E49}">
      <dgm:prSet/>
      <dgm:spPr/>
      <dgm:t>
        <a:bodyPr/>
        <a:lstStyle/>
        <a:p>
          <a:endParaRPr lang="en-US"/>
        </a:p>
      </dgm:t>
    </dgm:pt>
    <dgm:pt modelId="{05FC5011-3D98-4323-A8E6-2542B530176E}">
      <dgm:prSet phldrT="[Text]"/>
      <dgm:spPr/>
      <dgm:t>
        <a:bodyPr/>
        <a:lstStyle/>
        <a:p>
          <a:r>
            <a:rPr lang="en-US" b="1" dirty="0"/>
            <a:t>What is not a matter of concern</a:t>
          </a:r>
        </a:p>
      </dgm:t>
    </dgm:pt>
    <dgm:pt modelId="{F00095C3-B2E3-4993-8B1C-843304EBA812}" type="parTrans" cxnId="{DC89A025-0340-4B5E-95AA-C2DE2BB3E282}">
      <dgm:prSet/>
      <dgm:spPr/>
      <dgm:t>
        <a:bodyPr/>
        <a:lstStyle/>
        <a:p>
          <a:endParaRPr lang="en-US"/>
        </a:p>
      </dgm:t>
    </dgm:pt>
    <dgm:pt modelId="{1CE0ADEA-5507-4977-B04F-835C0EA593A4}" type="sibTrans" cxnId="{DC89A025-0340-4B5E-95AA-C2DE2BB3E282}">
      <dgm:prSet/>
      <dgm:spPr/>
      <dgm:t>
        <a:bodyPr/>
        <a:lstStyle/>
        <a:p>
          <a:endParaRPr lang="en-US"/>
        </a:p>
      </dgm:t>
    </dgm:pt>
    <dgm:pt modelId="{4CC55FBE-EAFB-4E48-A32A-CE81A9E8B78F}">
      <dgm:prSet phldrT="[Text]"/>
      <dgm:spPr/>
      <dgm:t>
        <a:bodyPr/>
        <a:lstStyle/>
        <a:p>
          <a:r>
            <a:rPr lang="en-GB" dirty="0"/>
            <a:t>A Matter of Concern cannot be raised by a child.</a:t>
          </a:r>
          <a:endParaRPr lang="en-US" dirty="0"/>
        </a:p>
      </dgm:t>
    </dgm:pt>
    <dgm:pt modelId="{8693A495-1130-4D42-8B6A-1D43C58629DB}" type="parTrans" cxnId="{53371560-5976-4A92-AD4E-7B1660956D79}">
      <dgm:prSet/>
      <dgm:spPr/>
      <dgm:t>
        <a:bodyPr/>
        <a:lstStyle/>
        <a:p>
          <a:endParaRPr lang="en-US"/>
        </a:p>
      </dgm:t>
    </dgm:pt>
    <dgm:pt modelId="{A97E23F7-D472-48D6-AA31-E36B3A1C46FB}" type="sibTrans" cxnId="{53371560-5976-4A92-AD4E-7B1660956D79}">
      <dgm:prSet/>
      <dgm:spPr/>
      <dgm:t>
        <a:bodyPr/>
        <a:lstStyle/>
        <a:p>
          <a:endParaRPr lang="en-US"/>
        </a:p>
      </dgm:t>
    </dgm:pt>
    <dgm:pt modelId="{55EDC244-7CF4-4E8F-BF78-87676596B954}">
      <dgm:prSet phldrT="[Text]"/>
      <dgm:spPr/>
      <dgm:t>
        <a:bodyPr/>
        <a:lstStyle/>
        <a:p>
          <a:r>
            <a:rPr lang="en-GB" dirty="0"/>
            <a:t>If a stakeholder or family member has a concern in relation to the quality of care or provision a child in custody is receiving then they should raise this with the establishment in the first instance. Relevant contacts are provided within the contact pack provided.</a:t>
          </a:r>
          <a:endParaRPr lang="en-US" dirty="0"/>
        </a:p>
      </dgm:t>
    </dgm:pt>
    <dgm:pt modelId="{105EB327-9DF9-4ACF-9B0D-170D76A1CF79}" type="parTrans" cxnId="{DF47390D-F8A9-49A3-8F34-6B7EE7BC5022}">
      <dgm:prSet/>
      <dgm:spPr/>
      <dgm:t>
        <a:bodyPr/>
        <a:lstStyle/>
        <a:p>
          <a:endParaRPr lang="en-US"/>
        </a:p>
      </dgm:t>
    </dgm:pt>
    <dgm:pt modelId="{8539ABD4-5402-4A1A-8B7A-3BB8D1B8672D}" type="sibTrans" cxnId="{DF47390D-F8A9-49A3-8F34-6B7EE7BC5022}">
      <dgm:prSet/>
      <dgm:spPr/>
      <dgm:t>
        <a:bodyPr/>
        <a:lstStyle/>
        <a:p>
          <a:endParaRPr lang="en-US"/>
        </a:p>
      </dgm:t>
    </dgm:pt>
    <dgm:pt modelId="{28E8A3FB-4680-4DD3-B383-5D694E62190C}">
      <dgm:prSet phldrT="[Text]"/>
      <dgm:spPr/>
      <dgm:t>
        <a:bodyPr/>
        <a:lstStyle/>
        <a:p>
          <a:r>
            <a:rPr lang="en-US" dirty="0"/>
            <a:t>A Matter of Concern cannot be raised unless it has previously been raised with the establishment.</a:t>
          </a:r>
        </a:p>
      </dgm:t>
    </dgm:pt>
    <dgm:pt modelId="{BC219775-4346-4BBE-9907-B8052E6BDE47}" type="parTrans" cxnId="{003D1D9C-0518-4A96-BA90-FDB7B0E81BDE}">
      <dgm:prSet/>
      <dgm:spPr/>
      <dgm:t>
        <a:bodyPr/>
        <a:lstStyle/>
        <a:p>
          <a:endParaRPr lang="en-US"/>
        </a:p>
      </dgm:t>
    </dgm:pt>
    <dgm:pt modelId="{DB55BD99-1CDB-4C39-87F0-ADBE18FDD513}" type="sibTrans" cxnId="{003D1D9C-0518-4A96-BA90-FDB7B0E81BDE}">
      <dgm:prSet/>
      <dgm:spPr/>
      <dgm:t>
        <a:bodyPr/>
        <a:lstStyle/>
        <a:p>
          <a:endParaRPr lang="en-US"/>
        </a:p>
      </dgm:t>
    </dgm:pt>
    <dgm:pt modelId="{8AF5E1AE-DCA6-4372-BE41-FC61F3034440}">
      <dgm:prSet phldrT="[Text]"/>
      <dgm:spPr/>
      <dgm:t>
        <a:bodyPr/>
        <a:lstStyle/>
        <a:p>
          <a:r>
            <a:rPr lang="en-GB" dirty="0"/>
            <a:t>If a stakeholder or family member are not content with the response received from the establishment then this concern can be raised through the Matter of Concern process. </a:t>
          </a:r>
          <a:endParaRPr lang="en-US" dirty="0"/>
        </a:p>
      </dgm:t>
    </dgm:pt>
    <dgm:pt modelId="{C427AEDB-3057-49A6-816D-EBEB2431F144}" type="parTrans" cxnId="{2F839B6D-A624-4CE0-AE3A-8A7D5B8855F3}">
      <dgm:prSet/>
      <dgm:spPr/>
      <dgm:t>
        <a:bodyPr/>
        <a:lstStyle/>
        <a:p>
          <a:endParaRPr lang="en-US"/>
        </a:p>
      </dgm:t>
    </dgm:pt>
    <dgm:pt modelId="{2C35FFA6-AC60-467A-B3A3-579A6F909D0A}" type="sibTrans" cxnId="{2F839B6D-A624-4CE0-AE3A-8A7D5B8855F3}">
      <dgm:prSet/>
      <dgm:spPr/>
      <dgm:t>
        <a:bodyPr/>
        <a:lstStyle/>
        <a:p>
          <a:endParaRPr lang="en-US"/>
        </a:p>
      </dgm:t>
    </dgm:pt>
    <dgm:pt modelId="{49212C06-5362-4372-896F-E5C4E2FEAE27}">
      <dgm:prSet phldrT="[Text]"/>
      <dgm:spPr/>
      <dgm:t>
        <a:bodyPr/>
        <a:lstStyle/>
        <a:p>
          <a:r>
            <a:rPr lang="en-GB" dirty="0"/>
            <a:t>To raise a matter of concern, full details of the concern plus the response from the establishment should be emailed to </a:t>
          </a:r>
          <a:r>
            <a:rPr lang="en-GB" dirty="0">
              <a:hlinkClick xmlns:r="http://schemas.openxmlformats.org/officeDocument/2006/relationships" r:id="rId1"/>
            </a:rPr>
            <a:t>YCS_Matters_of_con@justice.gov.uk</a:t>
          </a:r>
          <a:endParaRPr lang="en-US" dirty="0"/>
        </a:p>
      </dgm:t>
    </dgm:pt>
    <dgm:pt modelId="{58078ED3-042C-49ED-BC16-8718666FF557}" type="parTrans" cxnId="{1D5027DB-CC92-4272-AD36-DEFC8707DAA7}">
      <dgm:prSet/>
      <dgm:spPr/>
      <dgm:t>
        <a:bodyPr/>
        <a:lstStyle/>
        <a:p>
          <a:endParaRPr lang="en-US"/>
        </a:p>
      </dgm:t>
    </dgm:pt>
    <dgm:pt modelId="{DE0E9568-636A-44BB-A73C-6E31A3F3B341}" type="sibTrans" cxnId="{1D5027DB-CC92-4272-AD36-DEFC8707DAA7}">
      <dgm:prSet/>
      <dgm:spPr/>
      <dgm:t>
        <a:bodyPr/>
        <a:lstStyle/>
        <a:p>
          <a:endParaRPr lang="en-US"/>
        </a:p>
      </dgm:t>
    </dgm:pt>
    <dgm:pt modelId="{8839E9F0-A3B0-4B00-97C6-027CBFDC67D2}">
      <dgm:prSet phldrT="[Text]"/>
      <dgm:spPr/>
      <dgm:t>
        <a:bodyPr/>
        <a:lstStyle/>
        <a:p>
          <a:r>
            <a:rPr lang="en-US" dirty="0"/>
            <a:t>Please note any concern in relation to an escort should come directly through the Matters of Concern process.</a:t>
          </a:r>
        </a:p>
      </dgm:t>
    </dgm:pt>
    <dgm:pt modelId="{0D124A6C-35AD-4696-8833-45B3CE108AF5}" type="parTrans" cxnId="{5F8E589E-DC44-4C41-9651-5F3A9C6B636A}">
      <dgm:prSet/>
      <dgm:spPr/>
      <dgm:t>
        <a:bodyPr/>
        <a:lstStyle/>
        <a:p>
          <a:endParaRPr lang="en-US"/>
        </a:p>
      </dgm:t>
    </dgm:pt>
    <dgm:pt modelId="{49D1BD17-4DFB-454B-910F-4D88A6A3430D}" type="sibTrans" cxnId="{5F8E589E-DC44-4C41-9651-5F3A9C6B636A}">
      <dgm:prSet/>
      <dgm:spPr/>
      <dgm:t>
        <a:bodyPr/>
        <a:lstStyle/>
        <a:p>
          <a:endParaRPr lang="en-US"/>
        </a:p>
      </dgm:t>
    </dgm:pt>
    <dgm:pt modelId="{D478A359-AEE1-4FE5-B232-3FD1E6D59536}">
      <dgm:prSet phldrT="[Text]"/>
      <dgm:spPr/>
      <dgm:t>
        <a:bodyPr/>
        <a:lstStyle/>
        <a:p>
          <a:r>
            <a:rPr lang="en-US" dirty="0"/>
            <a:t>Safeguarding concerns should not be raised through Matters of Concern and should be raised through the establishments Safeguarding protocol.</a:t>
          </a:r>
        </a:p>
      </dgm:t>
    </dgm:pt>
    <dgm:pt modelId="{E3BB5925-7B52-4FEA-8391-805388F1851F}" type="parTrans" cxnId="{58DA9E80-613B-4C76-9497-CF57D3EE8262}">
      <dgm:prSet/>
      <dgm:spPr/>
      <dgm:t>
        <a:bodyPr/>
        <a:lstStyle/>
        <a:p>
          <a:endParaRPr lang="en-US"/>
        </a:p>
      </dgm:t>
    </dgm:pt>
    <dgm:pt modelId="{C5A5A9B4-A9D6-402A-B9DC-7231828458AB}" type="sibTrans" cxnId="{58DA9E80-613B-4C76-9497-CF57D3EE8262}">
      <dgm:prSet/>
      <dgm:spPr/>
      <dgm:t>
        <a:bodyPr/>
        <a:lstStyle/>
        <a:p>
          <a:endParaRPr lang="en-US"/>
        </a:p>
      </dgm:t>
    </dgm:pt>
    <dgm:pt modelId="{E26EFCA2-4132-4AF1-B310-340BA2DD41E8}">
      <dgm:prSet phldrT="[Text]"/>
      <dgm:spPr/>
      <dgm:t>
        <a:bodyPr/>
        <a:lstStyle/>
        <a:p>
          <a:r>
            <a:rPr lang="en-US" dirty="0"/>
            <a:t>Allegations should not be raised through the Matters of Concern process and should be raised with the establishments safeguarding team. Relevant contacts are within the contact pack attached.</a:t>
          </a:r>
        </a:p>
      </dgm:t>
    </dgm:pt>
    <dgm:pt modelId="{E62B4019-5874-4830-A804-97AA961645EE}" type="parTrans" cxnId="{1B0D3E36-87DD-4E0E-8FEA-8F3D4A29C070}">
      <dgm:prSet/>
      <dgm:spPr/>
      <dgm:t>
        <a:bodyPr/>
        <a:lstStyle/>
        <a:p>
          <a:endParaRPr lang="en-US"/>
        </a:p>
      </dgm:t>
    </dgm:pt>
    <dgm:pt modelId="{6AD3D33E-6694-4A6E-B70A-EC6CA6FD2AF1}" type="sibTrans" cxnId="{1B0D3E36-87DD-4E0E-8FEA-8F3D4A29C070}">
      <dgm:prSet/>
      <dgm:spPr/>
      <dgm:t>
        <a:bodyPr/>
        <a:lstStyle/>
        <a:p>
          <a:endParaRPr lang="en-US"/>
        </a:p>
      </dgm:t>
    </dgm:pt>
    <dgm:pt modelId="{EAFD02C0-204B-405A-B627-9AC79C9AEEE8}">
      <dgm:prSet phldrT="[Text]"/>
      <dgm:spPr/>
      <dgm:t>
        <a:bodyPr/>
        <a:lstStyle/>
        <a:p>
          <a:r>
            <a:rPr lang="en-US" dirty="0"/>
            <a:t>Appeals or concerns in regards to placements or transfer decisions should be raised through the placements appeal process.</a:t>
          </a:r>
        </a:p>
      </dgm:t>
    </dgm:pt>
    <dgm:pt modelId="{B1F9A622-2E68-4695-9DBC-B7C72F9A7FA3}" type="parTrans" cxnId="{53AC5F1F-8D37-4E76-95AA-68086EAC6694}">
      <dgm:prSet/>
      <dgm:spPr/>
      <dgm:t>
        <a:bodyPr/>
        <a:lstStyle/>
        <a:p>
          <a:endParaRPr lang="en-US"/>
        </a:p>
      </dgm:t>
    </dgm:pt>
    <dgm:pt modelId="{4765BF05-182A-455D-9AF1-520CC4939989}" type="sibTrans" cxnId="{53AC5F1F-8D37-4E76-95AA-68086EAC6694}">
      <dgm:prSet/>
      <dgm:spPr/>
      <dgm:t>
        <a:bodyPr/>
        <a:lstStyle/>
        <a:p>
          <a:endParaRPr lang="en-US"/>
        </a:p>
      </dgm:t>
    </dgm:pt>
    <dgm:pt modelId="{1A32145A-D271-4E14-96B0-8684E5B9CE2B}" type="pres">
      <dgm:prSet presAssocID="{3814C200-1CFC-4F21-A849-EB9F904EAEF8}" presName="Name0" presStyleCnt="0">
        <dgm:presLayoutVars>
          <dgm:dir/>
          <dgm:animLvl val="lvl"/>
          <dgm:resizeHandles val="exact"/>
        </dgm:presLayoutVars>
      </dgm:prSet>
      <dgm:spPr/>
      <dgm:t>
        <a:bodyPr/>
        <a:lstStyle/>
        <a:p>
          <a:endParaRPr lang="en-GB"/>
        </a:p>
      </dgm:t>
    </dgm:pt>
    <dgm:pt modelId="{C3A8486F-052D-4EA3-B4FA-5C5905946E7C}" type="pres">
      <dgm:prSet presAssocID="{9ED5A40D-51F4-4C84-B89B-6D82FD0EA78F}" presName="composite" presStyleCnt="0"/>
      <dgm:spPr/>
    </dgm:pt>
    <dgm:pt modelId="{1C989CEF-C195-4391-9D83-AD1B3AAAB0CA}" type="pres">
      <dgm:prSet presAssocID="{9ED5A40D-51F4-4C84-B89B-6D82FD0EA78F}" presName="parTx" presStyleLbl="alignNode1" presStyleIdx="0" presStyleCnt="2" custScaleX="102260" custScaleY="115918" custLinFactNeighborX="-13" custLinFactNeighborY="-60713">
        <dgm:presLayoutVars>
          <dgm:chMax val="0"/>
          <dgm:chPref val="0"/>
          <dgm:bulletEnabled val="1"/>
        </dgm:presLayoutVars>
      </dgm:prSet>
      <dgm:spPr/>
      <dgm:t>
        <a:bodyPr/>
        <a:lstStyle/>
        <a:p>
          <a:endParaRPr lang="en-GB"/>
        </a:p>
      </dgm:t>
    </dgm:pt>
    <dgm:pt modelId="{9D21AE59-E51E-4C10-8CB8-DC2F41B5A697}" type="pres">
      <dgm:prSet presAssocID="{9ED5A40D-51F4-4C84-B89B-6D82FD0EA78F}" presName="desTx" presStyleLbl="alignAccFollowNode1" presStyleIdx="0" presStyleCnt="2" custScaleX="102183" custScaleY="98777" custLinFactNeighborX="-52" custLinFactNeighborY="-5027">
        <dgm:presLayoutVars>
          <dgm:bulletEnabled val="1"/>
        </dgm:presLayoutVars>
      </dgm:prSet>
      <dgm:spPr/>
      <dgm:t>
        <a:bodyPr/>
        <a:lstStyle/>
        <a:p>
          <a:endParaRPr lang="en-GB"/>
        </a:p>
      </dgm:t>
    </dgm:pt>
    <dgm:pt modelId="{08C74A42-934F-49D8-93A5-B96BAB63CA28}" type="pres">
      <dgm:prSet presAssocID="{A7F1C50E-BE3A-4589-831E-B748A4C7EFE7}" presName="space" presStyleCnt="0"/>
      <dgm:spPr/>
    </dgm:pt>
    <dgm:pt modelId="{45EA6285-06AC-42F9-B7F7-480D3A1713D5}" type="pres">
      <dgm:prSet presAssocID="{05FC5011-3D98-4323-A8E6-2542B530176E}" presName="composite" presStyleCnt="0"/>
      <dgm:spPr/>
    </dgm:pt>
    <dgm:pt modelId="{00ADC5F0-D1E1-4C42-9D6E-478DFD248B05}" type="pres">
      <dgm:prSet presAssocID="{05FC5011-3D98-4323-A8E6-2542B530176E}" presName="parTx" presStyleLbl="alignNode1" presStyleIdx="1" presStyleCnt="2" custScaleY="110109" custLinFactNeighborX="13" custLinFactNeighborY="-59812">
        <dgm:presLayoutVars>
          <dgm:chMax val="0"/>
          <dgm:chPref val="0"/>
          <dgm:bulletEnabled val="1"/>
        </dgm:presLayoutVars>
      </dgm:prSet>
      <dgm:spPr/>
      <dgm:t>
        <a:bodyPr/>
        <a:lstStyle/>
        <a:p>
          <a:endParaRPr lang="en-GB"/>
        </a:p>
      </dgm:t>
    </dgm:pt>
    <dgm:pt modelId="{1C18A2B7-927D-438E-A6DA-D039A950822A}" type="pres">
      <dgm:prSet presAssocID="{05FC5011-3D98-4323-A8E6-2542B530176E}" presName="desTx" presStyleLbl="alignAccFollowNode1" presStyleIdx="1" presStyleCnt="2" custScaleY="98621" custLinFactNeighborX="13" custLinFactNeighborY="-4618">
        <dgm:presLayoutVars>
          <dgm:bulletEnabled val="1"/>
        </dgm:presLayoutVars>
      </dgm:prSet>
      <dgm:spPr/>
      <dgm:t>
        <a:bodyPr/>
        <a:lstStyle/>
        <a:p>
          <a:endParaRPr lang="en-GB"/>
        </a:p>
      </dgm:t>
    </dgm:pt>
  </dgm:ptLst>
  <dgm:cxnLst>
    <dgm:cxn modelId="{BAF10FA8-3603-453E-8B7F-1E6C1CFE7366}" type="presOf" srcId="{D478A359-AEE1-4FE5-B232-3FD1E6D59536}" destId="{1C18A2B7-927D-438E-A6DA-D039A950822A}" srcOrd="0" destOrd="2" presId="urn:microsoft.com/office/officeart/2005/8/layout/hList1"/>
    <dgm:cxn modelId="{0CAB97E9-9503-4EB5-9EF2-8FB045DD6853}" type="presOf" srcId="{28E8A3FB-4680-4DD3-B383-5D694E62190C}" destId="{1C18A2B7-927D-438E-A6DA-D039A950822A}" srcOrd="0" destOrd="1" presId="urn:microsoft.com/office/officeart/2005/8/layout/hList1"/>
    <dgm:cxn modelId="{1E5979AD-7A36-496B-B943-FDE2F01B3A89}" type="presOf" srcId="{8839E9F0-A3B0-4B00-97C6-027CBFDC67D2}" destId="{9D21AE59-E51E-4C10-8CB8-DC2F41B5A697}" srcOrd="0" destOrd="3" presId="urn:microsoft.com/office/officeart/2005/8/layout/hList1"/>
    <dgm:cxn modelId="{5F8E589E-DC44-4C41-9651-5F3A9C6B636A}" srcId="{9ED5A40D-51F4-4C84-B89B-6D82FD0EA78F}" destId="{8839E9F0-A3B0-4B00-97C6-027CBFDC67D2}" srcOrd="3" destOrd="0" parTransId="{0D124A6C-35AD-4696-8833-45B3CE108AF5}" sibTransId="{49D1BD17-4DFB-454B-910F-4D88A6A3430D}"/>
    <dgm:cxn modelId="{DC89A025-0340-4B5E-95AA-C2DE2BB3E282}" srcId="{3814C200-1CFC-4F21-A849-EB9F904EAEF8}" destId="{05FC5011-3D98-4323-A8E6-2542B530176E}" srcOrd="1" destOrd="0" parTransId="{F00095C3-B2E3-4993-8B1C-843304EBA812}" sibTransId="{1CE0ADEA-5507-4977-B04F-835C0EA593A4}"/>
    <dgm:cxn modelId="{AE00472A-BDC5-484F-BD61-65851ED10ADB}" type="presOf" srcId="{8AF5E1AE-DCA6-4372-BE41-FC61F3034440}" destId="{9D21AE59-E51E-4C10-8CB8-DC2F41B5A697}" srcOrd="0" destOrd="1" presId="urn:microsoft.com/office/officeart/2005/8/layout/hList1"/>
    <dgm:cxn modelId="{1D5027DB-CC92-4272-AD36-DEFC8707DAA7}" srcId="{9ED5A40D-51F4-4C84-B89B-6D82FD0EA78F}" destId="{49212C06-5362-4372-896F-E5C4E2FEAE27}" srcOrd="2" destOrd="0" parTransId="{58078ED3-042C-49ED-BC16-8718666FF557}" sibTransId="{DE0E9568-636A-44BB-A73C-6E31A3F3B341}"/>
    <dgm:cxn modelId="{A80E2C67-9845-4F7A-955C-BE7162F43E49}" srcId="{3814C200-1CFC-4F21-A849-EB9F904EAEF8}" destId="{9ED5A40D-51F4-4C84-B89B-6D82FD0EA78F}" srcOrd="0" destOrd="0" parTransId="{241A21EE-1EB6-4102-8409-1C101F468CAE}" sibTransId="{A7F1C50E-BE3A-4589-831E-B748A4C7EFE7}"/>
    <dgm:cxn modelId="{290B7A9F-3272-46BB-9529-A11AADB8E457}" type="presOf" srcId="{05FC5011-3D98-4323-A8E6-2542B530176E}" destId="{00ADC5F0-D1E1-4C42-9D6E-478DFD248B05}" srcOrd="0" destOrd="0" presId="urn:microsoft.com/office/officeart/2005/8/layout/hList1"/>
    <dgm:cxn modelId="{59C1A6A1-C812-425A-8E48-8E3B552104F6}" type="presOf" srcId="{3814C200-1CFC-4F21-A849-EB9F904EAEF8}" destId="{1A32145A-D271-4E14-96B0-8684E5B9CE2B}" srcOrd="0" destOrd="0" presId="urn:microsoft.com/office/officeart/2005/8/layout/hList1"/>
    <dgm:cxn modelId="{72F7C92C-9385-4F1D-A65B-D01561B63A6A}" type="presOf" srcId="{55EDC244-7CF4-4E8F-BF78-87676596B954}" destId="{9D21AE59-E51E-4C10-8CB8-DC2F41B5A697}" srcOrd="0" destOrd="0" presId="urn:microsoft.com/office/officeart/2005/8/layout/hList1"/>
    <dgm:cxn modelId="{58DA9E80-613B-4C76-9497-CF57D3EE8262}" srcId="{05FC5011-3D98-4323-A8E6-2542B530176E}" destId="{D478A359-AEE1-4FE5-B232-3FD1E6D59536}" srcOrd="2" destOrd="0" parTransId="{E3BB5925-7B52-4FEA-8391-805388F1851F}" sibTransId="{C5A5A9B4-A9D6-402A-B9DC-7231828458AB}"/>
    <dgm:cxn modelId="{1B0D3E36-87DD-4E0E-8FEA-8F3D4A29C070}" srcId="{05FC5011-3D98-4323-A8E6-2542B530176E}" destId="{E26EFCA2-4132-4AF1-B310-340BA2DD41E8}" srcOrd="3" destOrd="0" parTransId="{E62B4019-5874-4830-A804-97AA961645EE}" sibTransId="{6AD3D33E-6694-4A6E-B70A-EC6CA6FD2AF1}"/>
    <dgm:cxn modelId="{8587DF88-5DDE-47C3-B0E7-8780323455D0}" type="presOf" srcId="{49212C06-5362-4372-896F-E5C4E2FEAE27}" destId="{9D21AE59-E51E-4C10-8CB8-DC2F41B5A697}" srcOrd="0" destOrd="2" presId="urn:microsoft.com/office/officeart/2005/8/layout/hList1"/>
    <dgm:cxn modelId="{AF6E7AA0-3D67-4C4F-B1A8-D4FD302772CB}" type="presOf" srcId="{4CC55FBE-EAFB-4E48-A32A-CE81A9E8B78F}" destId="{1C18A2B7-927D-438E-A6DA-D039A950822A}" srcOrd="0" destOrd="0" presId="urn:microsoft.com/office/officeart/2005/8/layout/hList1"/>
    <dgm:cxn modelId="{2F839B6D-A624-4CE0-AE3A-8A7D5B8855F3}" srcId="{9ED5A40D-51F4-4C84-B89B-6D82FD0EA78F}" destId="{8AF5E1AE-DCA6-4372-BE41-FC61F3034440}" srcOrd="1" destOrd="0" parTransId="{C427AEDB-3057-49A6-816D-EBEB2431F144}" sibTransId="{2C35FFA6-AC60-467A-B3A3-579A6F909D0A}"/>
    <dgm:cxn modelId="{DF47390D-F8A9-49A3-8F34-6B7EE7BC5022}" srcId="{9ED5A40D-51F4-4C84-B89B-6D82FD0EA78F}" destId="{55EDC244-7CF4-4E8F-BF78-87676596B954}" srcOrd="0" destOrd="0" parTransId="{105EB327-9DF9-4ACF-9B0D-170D76A1CF79}" sibTransId="{8539ABD4-5402-4A1A-8B7A-3BB8D1B8672D}"/>
    <dgm:cxn modelId="{6FBC2BAA-54E7-4642-8607-ED675297B261}" type="presOf" srcId="{E26EFCA2-4132-4AF1-B310-340BA2DD41E8}" destId="{1C18A2B7-927D-438E-A6DA-D039A950822A}" srcOrd="0" destOrd="3" presId="urn:microsoft.com/office/officeart/2005/8/layout/hList1"/>
    <dgm:cxn modelId="{53AC5F1F-8D37-4E76-95AA-68086EAC6694}" srcId="{05FC5011-3D98-4323-A8E6-2542B530176E}" destId="{EAFD02C0-204B-405A-B627-9AC79C9AEEE8}" srcOrd="4" destOrd="0" parTransId="{B1F9A622-2E68-4695-9DBC-B7C72F9A7FA3}" sibTransId="{4765BF05-182A-455D-9AF1-520CC4939989}"/>
    <dgm:cxn modelId="{21D20926-5340-4074-858B-83C2170BA622}" type="presOf" srcId="{EAFD02C0-204B-405A-B627-9AC79C9AEEE8}" destId="{1C18A2B7-927D-438E-A6DA-D039A950822A}" srcOrd="0" destOrd="4" presId="urn:microsoft.com/office/officeart/2005/8/layout/hList1"/>
    <dgm:cxn modelId="{53371560-5976-4A92-AD4E-7B1660956D79}" srcId="{05FC5011-3D98-4323-A8E6-2542B530176E}" destId="{4CC55FBE-EAFB-4E48-A32A-CE81A9E8B78F}" srcOrd="0" destOrd="0" parTransId="{8693A495-1130-4D42-8B6A-1D43C58629DB}" sibTransId="{A97E23F7-D472-48D6-AA31-E36B3A1C46FB}"/>
    <dgm:cxn modelId="{003D1D9C-0518-4A96-BA90-FDB7B0E81BDE}" srcId="{05FC5011-3D98-4323-A8E6-2542B530176E}" destId="{28E8A3FB-4680-4DD3-B383-5D694E62190C}" srcOrd="1" destOrd="0" parTransId="{BC219775-4346-4BBE-9907-B8052E6BDE47}" sibTransId="{DB55BD99-1CDB-4C39-87F0-ADBE18FDD513}"/>
    <dgm:cxn modelId="{18A29915-9B90-4405-9511-A68DE4EEBC43}" type="presOf" srcId="{9ED5A40D-51F4-4C84-B89B-6D82FD0EA78F}" destId="{1C989CEF-C195-4391-9D83-AD1B3AAAB0CA}" srcOrd="0" destOrd="0" presId="urn:microsoft.com/office/officeart/2005/8/layout/hList1"/>
    <dgm:cxn modelId="{75A1A712-496C-49B5-93C6-644598F25FBF}" type="presParOf" srcId="{1A32145A-D271-4E14-96B0-8684E5B9CE2B}" destId="{C3A8486F-052D-4EA3-B4FA-5C5905946E7C}" srcOrd="0" destOrd="0" presId="urn:microsoft.com/office/officeart/2005/8/layout/hList1"/>
    <dgm:cxn modelId="{59873F92-0730-48DE-9F6C-78FD15610FFB}" type="presParOf" srcId="{C3A8486F-052D-4EA3-B4FA-5C5905946E7C}" destId="{1C989CEF-C195-4391-9D83-AD1B3AAAB0CA}" srcOrd="0" destOrd="0" presId="urn:microsoft.com/office/officeart/2005/8/layout/hList1"/>
    <dgm:cxn modelId="{97678153-96A5-4308-915B-B7C7C40160D9}" type="presParOf" srcId="{C3A8486F-052D-4EA3-B4FA-5C5905946E7C}" destId="{9D21AE59-E51E-4C10-8CB8-DC2F41B5A697}" srcOrd="1" destOrd="0" presId="urn:microsoft.com/office/officeart/2005/8/layout/hList1"/>
    <dgm:cxn modelId="{353D763F-33B8-4D00-9429-4AABA0D3A0B6}" type="presParOf" srcId="{1A32145A-D271-4E14-96B0-8684E5B9CE2B}" destId="{08C74A42-934F-49D8-93A5-B96BAB63CA28}" srcOrd="1" destOrd="0" presId="urn:microsoft.com/office/officeart/2005/8/layout/hList1"/>
    <dgm:cxn modelId="{41B4A1B6-DA89-44ED-B2E0-E88118AFAFF2}" type="presParOf" srcId="{1A32145A-D271-4E14-96B0-8684E5B9CE2B}" destId="{45EA6285-06AC-42F9-B7F7-480D3A1713D5}" srcOrd="2" destOrd="0" presId="urn:microsoft.com/office/officeart/2005/8/layout/hList1"/>
    <dgm:cxn modelId="{FACD989D-124F-4C10-83FA-18CA84E80AC0}" type="presParOf" srcId="{45EA6285-06AC-42F9-B7F7-480D3A1713D5}" destId="{00ADC5F0-D1E1-4C42-9D6E-478DFD248B05}" srcOrd="0" destOrd="0" presId="urn:microsoft.com/office/officeart/2005/8/layout/hList1"/>
    <dgm:cxn modelId="{7C232945-009C-4644-925A-A1BB2D38C4DE}" type="presParOf" srcId="{45EA6285-06AC-42F9-B7F7-480D3A1713D5}" destId="{1C18A2B7-927D-438E-A6DA-D039A950822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6F08B9-9225-4C5E-8CA5-ED8F2F2820A6}" type="doc">
      <dgm:prSet loTypeId="urn:microsoft.com/office/officeart/2005/8/layout/process5" loCatId="process" qsTypeId="urn:microsoft.com/office/officeart/2005/8/quickstyle/simple2" qsCatId="simple" csTypeId="urn:microsoft.com/office/officeart/2005/8/colors/accent1_2" csCatId="accent1" phldr="1"/>
      <dgm:spPr/>
      <dgm:t>
        <a:bodyPr/>
        <a:lstStyle/>
        <a:p>
          <a:endParaRPr lang="en-GB"/>
        </a:p>
      </dgm:t>
    </dgm:pt>
    <dgm:pt modelId="{04A04E55-2828-4CD9-8553-B233BD3995A9}" type="pres">
      <dgm:prSet presAssocID="{AA6F08B9-9225-4C5E-8CA5-ED8F2F2820A6}" presName="diagram" presStyleCnt="0">
        <dgm:presLayoutVars>
          <dgm:dir/>
          <dgm:resizeHandles val="exact"/>
        </dgm:presLayoutVars>
      </dgm:prSet>
      <dgm:spPr/>
      <dgm:t>
        <a:bodyPr/>
        <a:lstStyle/>
        <a:p>
          <a:endParaRPr lang="en-GB"/>
        </a:p>
      </dgm:t>
    </dgm:pt>
  </dgm:ptLst>
  <dgm:cxnLst>
    <dgm:cxn modelId="{03E6E36F-EF3D-47F3-8A09-D3158DA7E80B}" type="presOf" srcId="{AA6F08B9-9225-4C5E-8CA5-ED8F2F2820A6}" destId="{04A04E55-2828-4CD9-8553-B233BD3995A9}" srcOrd="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FCA9FF-6B0E-404D-9119-0DD0CB1FA1C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CE7DE90-F757-4442-A641-1E30451FB80A}">
      <dgm:prSet phldrT="[Text]"/>
      <dgm:spPr/>
      <dgm:t>
        <a:bodyPr/>
        <a:lstStyle/>
        <a:p>
          <a:r>
            <a:rPr lang="en-US" b="1" dirty="0"/>
            <a:t>What do the YCS do with Matters of Concern?</a:t>
          </a:r>
          <a:endParaRPr lang="en-US" dirty="0"/>
        </a:p>
      </dgm:t>
    </dgm:pt>
    <dgm:pt modelId="{CE0E40C4-BFEF-4B0C-9760-634B55F582D3}" type="parTrans" cxnId="{A0EC493A-DC1A-4740-821F-3EF80D669583}">
      <dgm:prSet/>
      <dgm:spPr/>
      <dgm:t>
        <a:bodyPr/>
        <a:lstStyle/>
        <a:p>
          <a:endParaRPr lang="en-US"/>
        </a:p>
      </dgm:t>
    </dgm:pt>
    <dgm:pt modelId="{242D8F4D-E471-4553-922C-C5214DD7FD4B}" type="sibTrans" cxnId="{A0EC493A-DC1A-4740-821F-3EF80D669583}">
      <dgm:prSet/>
      <dgm:spPr/>
      <dgm:t>
        <a:bodyPr/>
        <a:lstStyle/>
        <a:p>
          <a:endParaRPr lang="en-US"/>
        </a:p>
      </dgm:t>
    </dgm:pt>
    <dgm:pt modelId="{CF8ABC82-9927-4F00-A05C-585F2258CC3F}">
      <dgm:prSet phldrT="[Text]"/>
      <dgm:spPr/>
      <dgm:t>
        <a:bodyPr/>
        <a:lstStyle/>
        <a:p>
          <a:r>
            <a:rPr lang="en-GB" dirty="0"/>
            <a:t>When a concern is received by YCS HQ it will first be checked if the concern has been raised with the establishment previously. If the concern has, then it will be logged as a Matter of Concern and will be allocated to one of the pool of investigators. </a:t>
          </a:r>
          <a:endParaRPr lang="en-US" dirty="0"/>
        </a:p>
      </dgm:t>
    </dgm:pt>
    <dgm:pt modelId="{5241452D-6DC5-4B54-802A-5DF30B814C75}" type="parTrans" cxnId="{2F4B7DB2-8FB7-4F91-82A5-765503F9F67A}">
      <dgm:prSet/>
      <dgm:spPr/>
      <dgm:t>
        <a:bodyPr/>
        <a:lstStyle/>
        <a:p>
          <a:endParaRPr lang="en-US"/>
        </a:p>
      </dgm:t>
    </dgm:pt>
    <dgm:pt modelId="{AD3918B4-D87A-472C-9664-1A53E297FDF5}" type="sibTrans" cxnId="{2F4B7DB2-8FB7-4F91-82A5-765503F9F67A}">
      <dgm:prSet/>
      <dgm:spPr/>
      <dgm:t>
        <a:bodyPr/>
        <a:lstStyle/>
        <a:p>
          <a:endParaRPr lang="en-US"/>
        </a:p>
      </dgm:t>
    </dgm:pt>
    <dgm:pt modelId="{F417C798-46F9-44D1-825E-4003878471D9}">
      <dgm:prSet phldrT="[Text]"/>
      <dgm:spPr/>
      <dgm:t>
        <a:bodyPr/>
        <a:lstStyle/>
        <a:p>
          <a:r>
            <a:rPr lang="en-GB" dirty="0"/>
            <a:t>These investigators are from a range of teams within YCS HQ who are trained in Investigations to an accredited standard. They are also trained in Child Protection and Safeguarding. </a:t>
          </a:r>
          <a:endParaRPr lang="en-US" dirty="0"/>
        </a:p>
      </dgm:t>
    </dgm:pt>
    <dgm:pt modelId="{F2F6174E-77B3-4249-8431-75956B9FD567}" type="parTrans" cxnId="{4DCF853A-AC54-416F-8F85-C53F1EE264A8}">
      <dgm:prSet/>
      <dgm:spPr/>
      <dgm:t>
        <a:bodyPr/>
        <a:lstStyle/>
        <a:p>
          <a:endParaRPr lang="en-US"/>
        </a:p>
      </dgm:t>
    </dgm:pt>
    <dgm:pt modelId="{3E88537C-7102-4D54-AC72-192F9C0C8D54}" type="sibTrans" cxnId="{4DCF853A-AC54-416F-8F85-C53F1EE264A8}">
      <dgm:prSet/>
      <dgm:spPr/>
      <dgm:t>
        <a:bodyPr/>
        <a:lstStyle/>
        <a:p>
          <a:endParaRPr lang="en-US"/>
        </a:p>
      </dgm:t>
    </dgm:pt>
    <dgm:pt modelId="{80B53801-B467-4DC2-B045-8893EB8F4B96}">
      <dgm:prSet phldrT="[Text]"/>
      <dgm:spPr/>
      <dgm:t>
        <a:bodyPr/>
        <a:lstStyle/>
        <a:p>
          <a:r>
            <a:rPr lang="en-US" dirty="0"/>
            <a:t>The investigator will conduct a review of the previous investigation.</a:t>
          </a:r>
        </a:p>
      </dgm:t>
    </dgm:pt>
    <dgm:pt modelId="{18F7B25A-328B-444E-9BBB-EE5B9C771777}" type="parTrans" cxnId="{28969ABA-4DB2-4DF0-8132-9EF5651B8F2F}">
      <dgm:prSet/>
      <dgm:spPr/>
      <dgm:t>
        <a:bodyPr/>
        <a:lstStyle/>
        <a:p>
          <a:endParaRPr lang="en-US"/>
        </a:p>
      </dgm:t>
    </dgm:pt>
    <dgm:pt modelId="{B738FE41-C283-48C1-AE09-1CE91E6CA271}" type="sibTrans" cxnId="{28969ABA-4DB2-4DF0-8132-9EF5651B8F2F}">
      <dgm:prSet/>
      <dgm:spPr/>
      <dgm:t>
        <a:bodyPr/>
        <a:lstStyle/>
        <a:p>
          <a:endParaRPr lang="en-US"/>
        </a:p>
      </dgm:t>
    </dgm:pt>
    <dgm:pt modelId="{85208471-0890-44C5-B54E-80F743FD51BB}">
      <dgm:prSet phldrT="[Text]"/>
      <dgm:spPr/>
      <dgm:t>
        <a:bodyPr/>
        <a:lstStyle/>
        <a:p>
          <a:r>
            <a:rPr lang="en-US" dirty="0"/>
            <a:t>The investigator will complete a formal response to the sender and also discuss the findings with the safeguarding manager within the central Safeguarding team. </a:t>
          </a:r>
        </a:p>
      </dgm:t>
    </dgm:pt>
    <dgm:pt modelId="{F73203F0-F50F-4A93-A2B8-22C924561058}" type="parTrans" cxnId="{4CD1801F-7391-41C0-BF70-28CE63D71111}">
      <dgm:prSet/>
      <dgm:spPr/>
      <dgm:t>
        <a:bodyPr/>
        <a:lstStyle/>
        <a:p>
          <a:endParaRPr lang="en-US"/>
        </a:p>
      </dgm:t>
    </dgm:pt>
    <dgm:pt modelId="{12C33886-74BC-4490-8FFB-07637528D812}" type="sibTrans" cxnId="{4CD1801F-7391-41C0-BF70-28CE63D71111}">
      <dgm:prSet/>
      <dgm:spPr/>
      <dgm:t>
        <a:bodyPr/>
        <a:lstStyle/>
        <a:p>
          <a:endParaRPr lang="en-US"/>
        </a:p>
      </dgm:t>
    </dgm:pt>
    <dgm:pt modelId="{3EA1F6DF-7E7B-47B8-9A28-A77D508500FE}">
      <dgm:prSet phldrT="[Text]"/>
      <dgm:spPr/>
      <dgm:t>
        <a:bodyPr/>
        <a:lstStyle/>
        <a:p>
          <a:endParaRPr lang="en-US" dirty="0"/>
        </a:p>
      </dgm:t>
    </dgm:pt>
    <dgm:pt modelId="{64D16447-9D9A-4098-BD80-2DF0DB55ADD3}" type="parTrans" cxnId="{77284196-3C8B-4AF4-AA7F-3039002900FD}">
      <dgm:prSet/>
      <dgm:spPr/>
      <dgm:t>
        <a:bodyPr/>
        <a:lstStyle/>
        <a:p>
          <a:endParaRPr lang="en-US"/>
        </a:p>
      </dgm:t>
    </dgm:pt>
    <dgm:pt modelId="{430B0175-3120-4935-844E-AADE02CC4E20}" type="sibTrans" cxnId="{77284196-3C8B-4AF4-AA7F-3039002900FD}">
      <dgm:prSet/>
      <dgm:spPr/>
      <dgm:t>
        <a:bodyPr/>
        <a:lstStyle/>
        <a:p>
          <a:endParaRPr lang="en-US"/>
        </a:p>
      </dgm:t>
    </dgm:pt>
    <dgm:pt modelId="{25D2F16C-DE49-47AE-BF51-7F03EA08A927}">
      <dgm:prSet phldrT="[Text]"/>
      <dgm:spPr/>
      <dgm:t>
        <a:bodyPr/>
        <a:lstStyle/>
        <a:p>
          <a:r>
            <a:rPr lang="en-US" dirty="0"/>
            <a:t>The safeguarding manager from YCS HQ will discuss any lessons learnt if appropriate with the establishment and consider the wider impact on the rest of the estate.</a:t>
          </a:r>
        </a:p>
      </dgm:t>
    </dgm:pt>
    <dgm:pt modelId="{A8F9A368-1B3C-48D7-BD1A-03FB354D01B9}" type="parTrans" cxnId="{7FD6CE98-0C89-4A47-8203-78FE6EC88E80}">
      <dgm:prSet/>
      <dgm:spPr/>
      <dgm:t>
        <a:bodyPr/>
        <a:lstStyle/>
        <a:p>
          <a:endParaRPr lang="en-US"/>
        </a:p>
      </dgm:t>
    </dgm:pt>
    <dgm:pt modelId="{9C39EB86-C649-43BF-8CC4-03D305912222}" type="sibTrans" cxnId="{7FD6CE98-0C89-4A47-8203-78FE6EC88E80}">
      <dgm:prSet/>
      <dgm:spPr/>
      <dgm:t>
        <a:bodyPr/>
        <a:lstStyle/>
        <a:p>
          <a:endParaRPr lang="en-US"/>
        </a:p>
      </dgm:t>
    </dgm:pt>
    <dgm:pt modelId="{21CA82D2-AA56-470A-A2DE-FC6D34B46BB2}">
      <dgm:prSet phldrT="[Text]"/>
      <dgm:spPr/>
      <dgm:t>
        <a:bodyPr/>
        <a:lstStyle/>
        <a:p>
          <a:pPr>
            <a:buFont typeface="Arial" panose="020B0604020202020204" pitchFamily="34" charset="0"/>
            <a:buChar char="•"/>
          </a:pPr>
          <a:r>
            <a:rPr lang="en-GB" dirty="0"/>
            <a:t>Analysis will be provided on a quarterly basis to YCS SLT on Matters of Concern, complaints, Safeguarding referrals and child protection incidents. This analysis will include thematic findings.</a:t>
          </a:r>
          <a:endParaRPr lang="en-US" dirty="0"/>
        </a:p>
      </dgm:t>
    </dgm:pt>
    <dgm:pt modelId="{494C8334-FB38-45B5-8978-E1465B98D915}" type="parTrans" cxnId="{E90BB6A2-4982-414B-9370-10F6495522CB}">
      <dgm:prSet/>
      <dgm:spPr/>
      <dgm:t>
        <a:bodyPr/>
        <a:lstStyle/>
        <a:p>
          <a:endParaRPr lang="en-US"/>
        </a:p>
      </dgm:t>
    </dgm:pt>
    <dgm:pt modelId="{A81D64E7-BB34-4CED-B2C7-7CAE606FA7BA}" type="sibTrans" cxnId="{E90BB6A2-4982-414B-9370-10F6495522CB}">
      <dgm:prSet/>
      <dgm:spPr/>
      <dgm:t>
        <a:bodyPr/>
        <a:lstStyle/>
        <a:p>
          <a:endParaRPr lang="en-US"/>
        </a:p>
      </dgm:t>
    </dgm:pt>
    <dgm:pt modelId="{DEE6BEF2-6A26-4F91-95F7-D44C8A3FDB39}">
      <dgm:prSet phldrT="[Text]"/>
      <dgm:spPr/>
      <dgm:t>
        <a:bodyPr/>
        <a:lstStyle/>
        <a:p>
          <a:r>
            <a:rPr lang="en-US" dirty="0"/>
            <a:t>Matters of Concerns will be logged in a way which readily identifies themes.</a:t>
          </a:r>
        </a:p>
      </dgm:t>
    </dgm:pt>
    <dgm:pt modelId="{1E6F22A1-9B87-47AE-B493-08265223C29C}" type="parTrans" cxnId="{B3A2F255-5964-42F4-B86D-3554B37EB3CB}">
      <dgm:prSet/>
      <dgm:spPr/>
      <dgm:t>
        <a:bodyPr/>
        <a:lstStyle/>
        <a:p>
          <a:endParaRPr lang="en-US"/>
        </a:p>
      </dgm:t>
    </dgm:pt>
    <dgm:pt modelId="{919E3129-E356-4038-A0A7-92E3057CD894}" type="sibTrans" cxnId="{B3A2F255-5964-42F4-B86D-3554B37EB3CB}">
      <dgm:prSet/>
      <dgm:spPr/>
      <dgm:t>
        <a:bodyPr/>
        <a:lstStyle/>
        <a:p>
          <a:endParaRPr lang="en-US"/>
        </a:p>
      </dgm:t>
    </dgm:pt>
    <dgm:pt modelId="{E32CCFBE-DD46-41A1-A5CC-D88C52428C7B}" type="pres">
      <dgm:prSet presAssocID="{D5FCA9FF-6B0E-404D-9119-0DD0CB1FA1CB}" presName="Name0" presStyleCnt="0">
        <dgm:presLayoutVars>
          <dgm:dir/>
          <dgm:animLvl val="lvl"/>
          <dgm:resizeHandles val="exact"/>
        </dgm:presLayoutVars>
      </dgm:prSet>
      <dgm:spPr/>
      <dgm:t>
        <a:bodyPr/>
        <a:lstStyle/>
        <a:p>
          <a:endParaRPr lang="en-GB"/>
        </a:p>
      </dgm:t>
    </dgm:pt>
    <dgm:pt modelId="{307CCF43-765C-48C7-912B-1F0344CE1B9E}" type="pres">
      <dgm:prSet presAssocID="{5CE7DE90-F757-4442-A641-1E30451FB80A}" presName="composite" presStyleCnt="0"/>
      <dgm:spPr/>
    </dgm:pt>
    <dgm:pt modelId="{3445EAA1-CC18-4433-BD95-0A8E98703548}" type="pres">
      <dgm:prSet presAssocID="{5CE7DE90-F757-4442-A641-1E30451FB80A}" presName="parTx" presStyleLbl="alignNode1" presStyleIdx="0" presStyleCnt="1" custScaleY="103217" custLinFactY="-46292" custLinFactNeighborX="-1" custLinFactNeighborY="-100000">
        <dgm:presLayoutVars>
          <dgm:chMax val="0"/>
          <dgm:chPref val="0"/>
          <dgm:bulletEnabled val="1"/>
        </dgm:presLayoutVars>
      </dgm:prSet>
      <dgm:spPr/>
      <dgm:t>
        <a:bodyPr/>
        <a:lstStyle/>
        <a:p>
          <a:endParaRPr lang="en-GB"/>
        </a:p>
      </dgm:t>
    </dgm:pt>
    <dgm:pt modelId="{9A87A4FD-25D6-463C-9D53-19501C369598}" type="pres">
      <dgm:prSet presAssocID="{5CE7DE90-F757-4442-A641-1E30451FB80A}" presName="desTx" presStyleLbl="alignAccFollowNode1" presStyleIdx="0" presStyleCnt="1" custScaleY="108504" custLinFactNeighborY="348">
        <dgm:presLayoutVars>
          <dgm:bulletEnabled val="1"/>
        </dgm:presLayoutVars>
      </dgm:prSet>
      <dgm:spPr/>
      <dgm:t>
        <a:bodyPr/>
        <a:lstStyle/>
        <a:p>
          <a:endParaRPr lang="en-GB"/>
        </a:p>
      </dgm:t>
    </dgm:pt>
  </dgm:ptLst>
  <dgm:cxnLst>
    <dgm:cxn modelId="{77284196-3C8B-4AF4-AA7F-3039002900FD}" srcId="{5CE7DE90-F757-4442-A641-1E30451FB80A}" destId="{3EA1F6DF-7E7B-47B8-9A28-A77D508500FE}" srcOrd="7" destOrd="0" parTransId="{64D16447-9D9A-4098-BD80-2DF0DB55ADD3}" sibTransId="{430B0175-3120-4935-844E-AADE02CC4E20}"/>
    <dgm:cxn modelId="{0E393F37-9AEB-4C78-9E73-C54920B26A11}" type="presOf" srcId="{3EA1F6DF-7E7B-47B8-9A28-A77D508500FE}" destId="{9A87A4FD-25D6-463C-9D53-19501C369598}" srcOrd="0" destOrd="7" presId="urn:microsoft.com/office/officeart/2005/8/layout/hList1"/>
    <dgm:cxn modelId="{832FCA69-C4D6-4E03-9761-4ADFEEFDAF49}" type="presOf" srcId="{25D2F16C-DE49-47AE-BF51-7F03EA08A927}" destId="{9A87A4FD-25D6-463C-9D53-19501C369598}" srcOrd="0" destOrd="4" presId="urn:microsoft.com/office/officeart/2005/8/layout/hList1"/>
    <dgm:cxn modelId="{4CD1801F-7391-41C0-BF70-28CE63D71111}" srcId="{5CE7DE90-F757-4442-A641-1E30451FB80A}" destId="{85208471-0890-44C5-B54E-80F743FD51BB}" srcOrd="3" destOrd="0" parTransId="{F73203F0-F50F-4A93-A2B8-22C924561058}" sibTransId="{12C33886-74BC-4490-8FFB-07637528D812}"/>
    <dgm:cxn modelId="{4DCF853A-AC54-416F-8F85-C53F1EE264A8}" srcId="{5CE7DE90-F757-4442-A641-1E30451FB80A}" destId="{F417C798-46F9-44D1-825E-4003878471D9}" srcOrd="1" destOrd="0" parTransId="{F2F6174E-77B3-4249-8431-75956B9FD567}" sibTransId="{3E88537C-7102-4D54-AC72-192F9C0C8D54}"/>
    <dgm:cxn modelId="{A0EC493A-DC1A-4740-821F-3EF80D669583}" srcId="{D5FCA9FF-6B0E-404D-9119-0DD0CB1FA1CB}" destId="{5CE7DE90-F757-4442-A641-1E30451FB80A}" srcOrd="0" destOrd="0" parTransId="{CE0E40C4-BFEF-4B0C-9760-634B55F582D3}" sibTransId="{242D8F4D-E471-4553-922C-C5214DD7FD4B}"/>
    <dgm:cxn modelId="{68AD576A-C6CF-4CE7-A3FB-C30080979518}" type="presOf" srcId="{85208471-0890-44C5-B54E-80F743FD51BB}" destId="{9A87A4FD-25D6-463C-9D53-19501C369598}" srcOrd="0" destOrd="3" presId="urn:microsoft.com/office/officeart/2005/8/layout/hList1"/>
    <dgm:cxn modelId="{7FD6CE98-0C89-4A47-8203-78FE6EC88E80}" srcId="{5CE7DE90-F757-4442-A641-1E30451FB80A}" destId="{25D2F16C-DE49-47AE-BF51-7F03EA08A927}" srcOrd="4" destOrd="0" parTransId="{A8F9A368-1B3C-48D7-BD1A-03FB354D01B9}" sibTransId="{9C39EB86-C649-43BF-8CC4-03D305912222}"/>
    <dgm:cxn modelId="{3746A0C1-AF6E-4B2A-8D98-120A4D0C797D}" type="presOf" srcId="{DEE6BEF2-6A26-4F91-95F7-D44C8A3FDB39}" destId="{9A87A4FD-25D6-463C-9D53-19501C369598}" srcOrd="0" destOrd="5" presId="urn:microsoft.com/office/officeart/2005/8/layout/hList1"/>
    <dgm:cxn modelId="{F9E0BC9E-CAE2-4007-B043-FA9AFE91BD2E}" type="presOf" srcId="{21CA82D2-AA56-470A-A2DE-FC6D34B46BB2}" destId="{9A87A4FD-25D6-463C-9D53-19501C369598}" srcOrd="0" destOrd="6" presId="urn:microsoft.com/office/officeart/2005/8/layout/hList1"/>
    <dgm:cxn modelId="{811395F2-F3AA-4A45-8DE3-F3C72E8B4DA6}" type="presOf" srcId="{CF8ABC82-9927-4F00-A05C-585F2258CC3F}" destId="{9A87A4FD-25D6-463C-9D53-19501C369598}" srcOrd="0" destOrd="0" presId="urn:microsoft.com/office/officeart/2005/8/layout/hList1"/>
    <dgm:cxn modelId="{B3A2F255-5964-42F4-B86D-3554B37EB3CB}" srcId="{5CE7DE90-F757-4442-A641-1E30451FB80A}" destId="{DEE6BEF2-6A26-4F91-95F7-D44C8A3FDB39}" srcOrd="5" destOrd="0" parTransId="{1E6F22A1-9B87-47AE-B493-08265223C29C}" sibTransId="{919E3129-E356-4038-A0A7-92E3057CD894}"/>
    <dgm:cxn modelId="{115F396C-3B75-4F5A-AFA8-54D56329033F}" type="presOf" srcId="{D5FCA9FF-6B0E-404D-9119-0DD0CB1FA1CB}" destId="{E32CCFBE-DD46-41A1-A5CC-D88C52428C7B}" srcOrd="0" destOrd="0" presId="urn:microsoft.com/office/officeart/2005/8/layout/hList1"/>
    <dgm:cxn modelId="{2F4B7DB2-8FB7-4F91-82A5-765503F9F67A}" srcId="{5CE7DE90-F757-4442-A641-1E30451FB80A}" destId="{CF8ABC82-9927-4F00-A05C-585F2258CC3F}" srcOrd="0" destOrd="0" parTransId="{5241452D-6DC5-4B54-802A-5DF30B814C75}" sibTransId="{AD3918B4-D87A-472C-9664-1A53E297FDF5}"/>
    <dgm:cxn modelId="{1D672BEB-8C70-40D9-B957-F65A5A71774A}" type="presOf" srcId="{5CE7DE90-F757-4442-A641-1E30451FB80A}" destId="{3445EAA1-CC18-4433-BD95-0A8E98703548}" srcOrd="0" destOrd="0" presId="urn:microsoft.com/office/officeart/2005/8/layout/hList1"/>
    <dgm:cxn modelId="{28969ABA-4DB2-4DF0-8132-9EF5651B8F2F}" srcId="{5CE7DE90-F757-4442-A641-1E30451FB80A}" destId="{80B53801-B467-4DC2-B045-8893EB8F4B96}" srcOrd="2" destOrd="0" parTransId="{18F7B25A-328B-444E-9BBB-EE5B9C771777}" sibTransId="{B738FE41-C283-48C1-AE09-1CE91E6CA271}"/>
    <dgm:cxn modelId="{E6420316-F656-45C3-A993-2F08295FE16D}" type="presOf" srcId="{80B53801-B467-4DC2-B045-8893EB8F4B96}" destId="{9A87A4FD-25D6-463C-9D53-19501C369598}" srcOrd="0" destOrd="2" presId="urn:microsoft.com/office/officeart/2005/8/layout/hList1"/>
    <dgm:cxn modelId="{01F395BF-A1DB-431A-9D0D-FEAB8107C1F2}" type="presOf" srcId="{F417C798-46F9-44D1-825E-4003878471D9}" destId="{9A87A4FD-25D6-463C-9D53-19501C369598}" srcOrd="0" destOrd="1" presId="urn:microsoft.com/office/officeart/2005/8/layout/hList1"/>
    <dgm:cxn modelId="{E90BB6A2-4982-414B-9370-10F6495522CB}" srcId="{5CE7DE90-F757-4442-A641-1E30451FB80A}" destId="{21CA82D2-AA56-470A-A2DE-FC6D34B46BB2}" srcOrd="6" destOrd="0" parTransId="{494C8334-FB38-45B5-8978-E1465B98D915}" sibTransId="{A81D64E7-BB34-4CED-B2C7-7CAE606FA7BA}"/>
    <dgm:cxn modelId="{E28C9E9E-242C-4DA4-B0F0-CE331AE30218}" type="presParOf" srcId="{E32CCFBE-DD46-41A1-A5CC-D88C52428C7B}" destId="{307CCF43-765C-48C7-912B-1F0344CE1B9E}" srcOrd="0" destOrd="0" presId="urn:microsoft.com/office/officeart/2005/8/layout/hList1"/>
    <dgm:cxn modelId="{7F727A48-558B-4741-BAE7-79F162E908F7}" type="presParOf" srcId="{307CCF43-765C-48C7-912B-1F0344CE1B9E}" destId="{3445EAA1-CC18-4433-BD95-0A8E98703548}" srcOrd="0" destOrd="0" presId="urn:microsoft.com/office/officeart/2005/8/layout/hList1"/>
    <dgm:cxn modelId="{3B80E269-7D0E-49A7-9E6B-0AA09436D977}" type="presParOf" srcId="{307CCF43-765C-48C7-912B-1F0344CE1B9E}" destId="{9A87A4FD-25D6-463C-9D53-19501C3695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5428"/>
          </a:xfrm>
          <a:prstGeom prst="rect">
            <a:avLst/>
          </a:prstGeom>
        </p:spPr>
        <p:txBody>
          <a:bodyPr vert="horz" lIns="91356" tIns="45678" rIns="91356" bIns="45678" rtlCol="0"/>
          <a:lstStyle>
            <a:lvl1pPr algn="l">
              <a:defRPr sz="1200"/>
            </a:lvl1pPr>
          </a:lstStyle>
          <a:p>
            <a:endParaRPr lang="en-GB"/>
          </a:p>
        </p:txBody>
      </p:sp>
      <p:sp>
        <p:nvSpPr>
          <p:cNvPr id="3" name="Date Placeholder 2"/>
          <p:cNvSpPr>
            <a:spLocks noGrp="1"/>
          </p:cNvSpPr>
          <p:nvPr>
            <p:ph type="dt" idx="1"/>
          </p:nvPr>
        </p:nvSpPr>
        <p:spPr>
          <a:xfrm>
            <a:off x="3809079" y="0"/>
            <a:ext cx="2914015" cy="495428"/>
          </a:xfrm>
          <a:prstGeom prst="rect">
            <a:avLst/>
          </a:prstGeom>
        </p:spPr>
        <p:txBody>
          <a:bodyPr vert="horz" lIns="91356" tIns="45678" rIns="91356" bIns="45678" rtlCol="0"/>
          <a:lstStyle>
            <a:lvl1pPr algn="r">
              <a:defRPr sz="1200"/>
            </a:lvl1pPr>
          </a:lstStyle>
          <a:p>
            <a:fld id="{ED4260A8-088D-47F6-983C-191BAF1CC778}" type="datetimeFigureOut">
              <a:rPr lang="en-GB" smtClean="0"/>
              <a:t>26/05/2020</a:t>
            </a:fld>
            <a:endParaRPr lang="en-GB"/>
          </a:p>
        </p:txBody>
      </p:sp>
      <p:sp>
        <p:nvSpPr>
          <p:cNvPr id="4" name="Slide Image Placeholder 3"/>
          <p:cNvSpPr>
            <a:spLocks noGrp="1" noRot="1" noChangeAspect="1"/>
          </p:cNvSpPr>
          <p:nvPr>
            <p:ph type="sldImg" idx="2"/>
          </p:nvPr>
        </p:nvSpPr>
        <p:spPr>
          <a:xfrm>
            <a:off x="400050" y="1235075"/>
            <a:ext cx="5924550" cy="3332163"/>
          </a:xfrm>
          <a:prstGeom prst="rect">
            <a:avLst/>
          </a:prstGeom>
          <a:noFill/>
          <a:ln w="12700">
            <a:solidFill>
              <a:prstClr val="black"/>
            </a:solidFill>
          </a:ln>
        </p:spPr>
        <p:txBody>
          <a:bodyPr vert="horz" lIns="91356" tIns="45678" rIns="91356" bIns="45678" rtlCol="0" anchor="ctr"/>
          <a:lstStyle/>
          <a:p>
            <a:endParaRPr lang="en-GB"/>
          </a:p>
        </p:txBody>
      </p:sp>
      <p:sp>
        <p:nvSpPr>
          <p:cNvPr id="5" name="Notes Placeholder 4"/>
          <p:cNvSpPr>
            <a:spLocks noGrp="1"/>
          </p:cNvSpPr>
          <p:nvPr>
            <p:ph type="body" sz="quarter" idx="3"/>
          </p:nvPr>
        </p:nvSpPr>
        <p:spPr>
          <a:xfrm>
            <a:off x="672465" y="4751985"/>
            <a:ext cx="5379720" cy="3887985"/>
          </a:xfrm>
          <a:prstGeom prst="rect">
            <a:avLst/>
          </a:prstGeom>
        </p:spPr>
        <p:txBody>
          <a:bodyPr vert="horz" lIns="91356" tIns="45678" rIns="91356" bIns="456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5427"/>
          </a:xfrm>
          <a:prstGeom prst="rect">
            <a:avLst/>
          </a:prstGeom>
        </p:spPr>
        <p:txBody>
          <a:bodyPr vert="horz" lIns="91356" tIns="45678" rIns="91356" bIns="45678"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4"/>
            <a:ext cx="2914015" cy="495427"/>
          </a:xfrm>
          <a:prstGeom prst="rect">
            <a:avLst/>
          </a:prstGeom>
        </p:spPr>
        <p:txBody>
          <a:bodyPr vert="horz" lIns="91356" tIns="45678" rIns="91356" bIns="45678" rtlCol="0" anchor="b"/>
          <a:lstStyle>
            <a:lvl1pPr algn="r">
              <a:defRPr sz="1200"/>
            </a:lvl1pPr>
          </a:lstStyle>
          <a:p>
            <a:fld id="{DDA4A466-5D9D-4EC4-B510-0997E5CCB7CF}" type="slidenum">
              <a:rPr lang="en-GB" smtClean="0"/>
              <a:t>‹#›</a:t>
            </a:fld>
            <a:endParaRPr lang="en-GB"/>
          </a:p>
        </p:txBody>
      </p:sp>
    </p:spTree>
    <p:extLst>
      <p:ext uri="{BB962C8B-B14F-4D97-AF65-F5344CB8AC3E}">
        <p14:creationId xmlns:p14="http://schemas.microsoft.com/office/powerpoint/2010/main" val="1868766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5075"/>
            <a:ext cx="5924550" cy="33321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A4A466-5D9D-4EC4-B510-0997E5CCB7CF}" type="slidenum">
              <a:rPr lang="en-GB" smtClean="0"/>
              <a:t>1</a:t>
            </a:fld>
            <a:endParaRPr lang="en-GB"/>
          </a:p>
        </p:txBody>
      </p:sp>
    </p:spTree>
    <p:extLst>
      <p:ext uri="{BB962C8B-B14F-4D97-AF65-F5344CB8AC3E}">
        <p14:creationId xmlns:p14="http://schemas.microsoft.com/office/powerpoint/2010/main" val="2339046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5075"/>
            <a:ext cx="5924550" cy="33321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A4A466-5D9D-4EC4-B510-0997E5CCB7CF}" type="slidenum">
              <a:rPr lang="en-GB" smtClean="0"/>
              <a:t>4</a:t>
            </a:fld>
            <a:endParaRPr lang="en-GB"/>
          </a:p>
        </p:txBody>
      </p:sp>
    </p:spTree>
    <p:extLst>
      <p:ext uri="{BB962C8B-B14F-4D97-AF65-F5344CB8AC3E}">
        <p14:creationId xmlns:p14="http://schemas.microsoft.com/office/powerpoint/2010/main" val="2673880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A4A466-5D9D-4EC4-B510-0997E5CCB7CF}" type="slidenum">
              <a:rPr lang="en-GB" smtClean="0"/>
              <a:t>5</a:t>
            </a:fld>
            <a:endParaRPr lang="en-GB"/>
          </a:p>
        </p:txBody>
      </p:sp>
    </p:spTree>
    <p:extLst>
      <p:ext uri="{BB962C8B-B14F-4D97-AF65-F5344CB8AC3E}">
        <p14:creationId xmlns:p14="http://schemas.microsoft.com/office/powerpoint/2010/main" val="2899932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A4A466-5D9D-4EC4-B510-0997E5CCB7CF}" type="slidenum">
              <a:rPr lang="en-GB" smtClean="0"/>
              <a:t>8</a:t>
            </a:fld>
            <a:endParaRPr lang="en-GB"/>
          </a:p>
        </p:txBody>
      </p:sp>
    </p:spTree>
    <p:extLst>
      <p:ext uri="{BB962C8B-B14F-4D97-AF65-F5344CB8AC3E}">
        <p14:creationId xmlns:p14="http://schemas.microsoft.com/office/powerpoint/2010/main" val="2083702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5075"/>
            <a:ext cx="5924550" cy="33321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A4A466-5D9D-4EC4-B510-0997E5CCB7CF}" type="slidenum">
              <a:rPr lang="en-GB" smtClean="0"/>
              <a:t>10</a:t>
            </a:fld>
            <a:endParaRPr lang="en-GB"/>
          </a:p>
        </p:txBody>
      </p:sp>
    </p:spTree>
    <p:extLst>
      <p:ext uri="{BB962C8B-B14F-4D97-AF65-F5344CB8AC3E}">
        <p14:creationId xmlns:p14="http://schemas.microsoft.com/office/powerpoint/2010/main" val="4273696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5075"/>
            <a:ext cx="5924550" cy="33321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A4A466-5D9D-4EC4-B510-0997E5CCB7CF}" type="slidenum">
              <a:rPr lang="en-GB" smtClean="0"/>
              <a:t>12</a:t>
            </a:fld>
            <a:endParaRPr lang="en-GB"/>
          </a:p>
        </p:txBody>
      </p:sp>
    </p:spTree>
    <p:extLst>
      <p:ext uri="{BB962C8B-B14F-4D97-AF65-F5344CB8AC3E}">
        <p14:creationId xmlns:p14="http://schemas.microsoft.com/office/powerpoint/2010/main" val="310967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5075"/>
            <a:ext cx="5924550" cy="33321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A4A466-5D9D-4EC4-B510-0997E5CCB7CF}" type="slidenum">
              <a:rPr lang="en-GB" smtClean="0"/>
              <a:t>14</a:t>
            </a:fld>
            <a:endParaRPr lang="en-GB"/>
          </a:p>
        </p:txBody>
      </p:sp>
    </p:spTree>
    <p:extLst>
      <p:ext uri="{BB962C8B-B14F-4D97-AF65-F5344CB8AC3E}">
        <p14:creationId xmlns:p14="http://schemas.microsoft.com/office/powerpoint/2010/main" val="1055891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5075"/>
            <a:ext cx="5924550" cy="33321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A4A466-5D9D-4EC4-B510-0997E5CCB7CF}" type="slidenum">
              <a:rPr lang="en-GB" smtClean="0"/>
              <a:t>16</a:t>
            </a:fld>
            <a:endParaRPr lang="en-GB"/>
          </a:p>
        </p:txBody>
      </p:sp>
    </p:spTree>
    <p:extLst>
      <p:ext uri="{BB962C8B-B14F-4D97-AF65-F5344CB8AC3E}">
        <p14:creationId xmlns:p14="http://schemas.microsoft.com/office/powerpoint/2010/main" val="3514041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86000"/>
            <a:ext cx="12192000" cy="6400648"/>
          </a:xfrm>
          <a:prstGeom prst="rect">
            <a:avLst/>
          </a:prstGeom>
        </p:spPr>
      </p:pic>
      <p:sp>
        <p:nvSpPr>
          <p:cNvPr id="2" name="Title 1"/>
          <p:cNvSpPr>
            <a:spLocks noGrp="1"/>
          </p:cNvSpPr>
          <p:nvPr>
            <p:ph type="ctrTitle"/>
          </p:nvPr>
        </p:nvSpPr>
        <p:spPr>
          <a:xfrm>
            <a:off x="561975" y="1938868"/>
            <a:ext cx="11068049" cy="592666"/>
          </a:xfrm>
        </p:spPr>
        <p:txBody>
          <a:bodyPr anchor="b">
            <a:normAutofit/>
          </a:bodyPr>
          <a:lstStyle>
            <a:lvl1pPr algn="l">
              <a:defRPr sz="33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561976" y="2641601"/>
            <a:ext cx="9242419" cy="1236133"/>
          </a:xfrm>
          <a:prstGeom prst="rect">
            <a:avLst/>
          </a:prstGeo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p:cNvSpPr>
            <a:spLocks noGrp="1"/>
          </p:cNvSpPr>
          <p:nvPr>
            <p:ph type="dt" sz="half" idx="2"/>
          </p:nvPr>
        </p:nvSpPr>
        <p:spPr>
          <a:xfrm>
            <a:off x="561976" y="3991501"/>
            <a:ext cx="9242418" cy="365125"/>
          </a:xfrm>
          <a:prstGeom prst="rect">
            <a:avLst/>
          </a:prstGeom>
        </p:spPr>
        <p:txBody>
          <a:bodyPr vert="horz" lIns="91440" tIns="45720" rIns="91440" bIns="45720" rtlCol="0" anchor="ctr"/>
          <a:lstStyle>
            <a:lvl1pPr algn="l">
              <a:defRPr sz="1400">
                <a:solidFill>
                  <a:schemeClr val="tx1"/>
                </a:solidFill>
              </a:defRPr>
            </a:lvl1pPr>
          </a:lstStyle>
          <a:p>
            <a:endParaRPr lang="en-GB" dirty="0"/>
          </a:p>
        </p:txBody>
      </p:sp>
    </p:spTree>
    <p:extLst>
      <p:ext uri="{BB962C8B-B14F-4D97-AF65-F5344CB8AC3E}">
        <p14:creationId xmlns:p14="http://schemas.microsoft.com/office/powerpoint/2010/main" val="127593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274" y="432000"/>
            <a:ext cx="11216927" cy="511174"/>
          </a:xfrm>
        </p:spPr>
        <p:txBody>
          <a:body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DE7850D-13A6-444C-9A35-8D9C9F3B3108}" type="slidenum">
              <a:rPr lang="en-GB" smtClean="0"/>
              <a:pPr/>
              <a:t>‹#›</a:t>
            </a:fld>
            <a:endParaRPr lang="en-GB"/>
          </a:p>
        </p:txBody>
      </p:sp>
      <p:sp>
        <p:nvSpPr>
          <p:cNvPr id="8" name="Content Placeholder 2"/>
          <p:cNvSpPr>
            <a:spLocks noGrp="1"/>
          </p:cNvSpPr>
          <p:nvPr>
            <p:ph sz="half" idx="13"/>
          </p:nvPr>
        </p:nvSpPr>
        <p:spPr>
          <a:xfrm>
            <a:off x="442274" y="1274400"/>
            <a:ext cx="11216927" cy="45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Footer Placeholder 4"/>
          <p:cNvSpPr>
            <a:spLocks noGrp="1"/>
          </p:cNvSpPr>
          <p:nvPr>
            <p:ph type="ftr" sz="quarter" idx="3"/>
          </p:nvPr>
        </p:nvSpPr>
        <p:spPr>
          <a:xfrm>
            <a:off x="9477376" y="6373285"/>
            <a:ext cx="2183350" cy="273050"/>
          </a:xfrm>
          <a:prstGeom prst="rect">
            <a:avLst/>
          </a:prstGeom>
        </p:spPr>
        <p:txBody>
          <a:bodyPr vert="horz" lIns="91440" tIns="45720" rIns="91440" bIns="45720" rtlCol="0" anchor="ctr"/>
          <a:lstStyle>
            <a:lvl1pPr algn="l">
              <a:defRPr sz="1050" b="1">
                <a:solidFill>
                  <a:srgbClr val="1DB2A3"/>
                </a:solidFill>
              </a:defRPr>
            </a:lvl1pPr>
          </a:lstStyle>
          <a:p>
            <a:r>
              <a:rPr lang="en-GB"/>
              <a:t>Team info &amp; development</a:t>
            </a:r>
            <a:endParaRPr lang="en-GB" dirty="0"/>
          </a:p>
        </p:txBody>
      </p:sp>
    </p:spTree>
    <p:extLst>
      <p:ext uri="{BB962C8B-B14F-4D97-AF65-F5344CB8AC3E}">
        <p14:creationId xmlns:p14="http://schemas.microsoft.com/office/powerpoint/2010/main" val="376394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42799" y="1274400"/>
            <a:ext cx="5508000" cy="45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1DE7850D-13A6-444C-9A35-8D9C9F3B3108}" type="slidenum">
              <a:rPr lang="en-GB" smtClean="0"/>
              <a:t>‹#›</a:t>
            </a:fld>
            <a:endParaRPr lang="en-GB"/>
          </a:p>
        </p:txBody>
      </p:sp>
      <p:sp>
        <p:nvSpPr>
          <p:cNvPr id="8" name="Picture Placeholder 7"/>
          <p:cNvSpPr>
            <a:spLocks noGrp="1"/>
          </p:cNvSpPr>
          <p:nvPr>
            <p:ph type="pic" sz="quarter" idx="13"/>
          </p:nvPr>
        </p:nvSpPr>
        <p:spPr>
          <a:xfrm>
            <a:off x="6150600" y="1274401"/>
            <a:ext cx="5508000" cy="4586399"/>
          </a:xfrm>
        </p:spPr>
        <p:txBody>
          <a:bodyPr/>
          <a:lstStyle/>
          <a:p>
            <a:r>
              <a:rPr lang="en-US"/>
              <a:t>Click icon to add picture</a:t>
            </a:r>
            <a:endParaRPr lang="en-GB" dirty="0"/>
          </a:p>
        </p:txBody>
      </p:sp>
      <p:sp>
        <p:nvSpPr>
          <p:cNvPr id="10" name="Footer Placeholder 4"/>
          <p:cNvSpPr>
            <a:spLocks noGrp="1"/>
          </p:cNvSpPr>
          <p:nvPr>
            <p:ph type="ftr" sz="quarter" idx="3"/>
          </p:nvPr>
        </p:nvSpPr>
        <p:spPr>
          <a:xfrm>
            <a:off x="9477376" y="6373285"/>
            <a:ext cx="2183350" cy="273050"/>
          </a:xfrm>
          <a:prstGeom prst="rect">
            <a:avLst/>
          </a:prstGeom>
        </p:spPr>
        <p:txBody>
          <a:bodyPr vert="horz" lIns="91440" tIns="45720" rIns="91440" bIns="45720" rtlCol="0" anchor="ctr"/>
          <a:lstStyle>
            <a:lvl1pPr algn="l">
              <a:defRPr sz="1050" b="1">
                <a:solidFill>
                  <a:srgbClr val="1DB2A3"/>
                </a:solidFill>
              </a:defRPr>
            </a:lvl1pPr>
          </a:lstStyle>
          <a:p>
            <a:r>
              <a:rPr lang="en-GB"/>
              <a:t>Team info &amp; development</a:t>
            </a:r>
            <a:endParaRPr lang="en-GB" dirty="0"/>
          </a:p>
        </p:txBody>
      </p:sp>
    </p:spTree>
    <p:extLst>
      <p:ext uri="{BB962C8B-B14F-4D97-AF65-F5344CB8AC3E}">
        <p14:creationId xmlns:p14="http://schemas.microsoft.com/office/powerpoint/2010/main" val="231191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42799" y="1274400"/>
            <a:ext cx="5508000" cy="45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1DE7850D-13A6-444C-9A35-8D9C9F3B3108}" type="slidenum">
              <a:rPr lang="en-GB" smtClean="0"/>
              <a:t>‹#›</a:t>
            </a:fld>
            <a:endParaRPr lang="en-GB"/>
          </a:p>
        </p:txBody>
      </p:sp>
      <p:sp>
        <p:nvSpPr>
          <p:cNvPr id="6" name="Content Placeholder 2"/>
          <p:cNvSpPr>
            <a:spLocks noGrp="1"/>
          </p:cNvSpPr>
          <p:nvPr>
            <p:ph sz="half" idx="13"/>
          </p:nvPr>
        </p:nvSpPr>
        <p:spPr>
          <a:xfrm>
            <a:off x="6150600" y="1274400"/>
            <a:ext cx="5508000" cy="45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4"/>
          <p:cNvSpPr>
            <a:spLocks noGrp="1"/>
          </p:cNvSpPr>
          <p:nvPr>
            <p:ph type="ftr" sz="quarter" idx="3"/>
          </p:nvPr>
        </p:nvSpPr>
        <p:spPr>
          <a:xfrm>
            <a:off x="9477376" y="6373285"/>
            <a:ext cx="2183350" cy="273050"/>
          </a:xfrm>
          <a:prstGeom prst="rect">
            <a:avLst/>
          </a:prstGeom>
        </p:spPr>
        <p:txBody>
          <a:bodyPr vert="horz" lIns="91440" tIns="45720" rIns="91440" bIns="45720" rtlCol="0" anchor="ctr"/>
          <a:lstStyle>
            <a:lvl1pPr algn="l">
              <a:defRPr sz="1050" b="1">
                <a:solidFill>
                  <a:srgbClr val="1DB2A3"/>
                </a:solidFill>
              </a:defRPr>
            </a:lvl1pPr>
          </a:lstStyle>
          <a:p>
            <a:r>
              <a:rPr lang="en-GB"/>
              <a:t>Team info &amp; development</a:t>
            </a:r>
            <a:endParaRPr lang="en-GB" dirty="0"/>
          </a:p>
        </p:txBody>
      </p:sp>
    </p:spTree>
    <p:extLst>
      <p:ext uri="{BB962C8B-B14F-4D97-AF65-F5344CB8AC3E}">
        <p14:creationId xmlns:p14="http://schemas.microsoft.com/office/powerpoint/2010/main" val="305673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E7850D-13A6-444C-9A35-8D9C9F3B3108}" type="slidenum">
              <a:rPr lang="en-GB" smtClean="0"/>
              <a:t>‹#›</a:t>
            </a:fld>
            <a:endParaRPr lang="en-GB"/>
          </a:p>
        </p:txBody>
      </p:sp>
      <p:sp>
        <p:nvSpPr>
          <p:cNvPr id="6" name="Footer Placeholder 4"/>
          <p:cNvSpPr>
            <a:spLocks noGrp="1"/>
          </p:cNvSpPr>
          <p:nvPr>
            <p:ph type="ftr" sz="quarter" idx="3"/>
          </p:nvPr>
        </p:nvSpPr>
        <p:spPr>
          <a:xfrm>
            <a:off x="9477376" y="6373285"/>
            <a:ext cx="2183350" cy="273050"/>
          </a:xfrm>
          <a:prstGeom prst="rect">
            <a:avLst/>
          </a:prstGeom>
        </p:spPr>
        <p:txBody>
          <a:bodyPr vert="horz" lIns="91440" tIns="45720" rIns="91440" bIns="45720" rtlCol="0" anchor="ctr"/>
          <a:lstStyle>
            <a:lvl1pPr algn="l">
              <a:defRPr sz="1050" b="1">
                <a:solidFill>
                  <a:srgbClr val="1DB2A3"/>
                </a:solidFill>
              </a:defRPr>
            </a:lvl1pPr>
          </a:lstStyle>
          <a:p>
            <a:r>
              <a:rPr lang="en-GB"/>
              <a:t>Team info &amp; development</a:t>
            </a:r>
            <a:endParaRPr lang="en-GB" dirty="0"/>
          </a:p>
        </p:txBody>
      </p:sp>
    </p:spTree>
    <p:extLst>
      <p:ext uri="{BB962C8B-B14F-4D97-AF65-F5344CB8AC3E}">
        <p14:creationId xmlns:p14="http://schemas.microsoft.com/office/powerpoint/2010/main" val="340959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E7850D-13A6-444C-9A35-8D9C9F3B3108}" type="slidenum">
              <a:rPr lang="en-GB" smtClean="0"/>
              <a:t>‹#›</a:t>
            </a:fld>
            <a:endParaRPr lang="en-GB"/>
          </a:p>
        </p:txBody>
      </p:sp>
      <p:sp>
        <p:nvSpPr>
          <p:cNvPr id="5" name="Footer Placeholder 4"/>
          <p:cNvSpPr>
            <a:spLocks noGrp="1"/>
          </p:cNvSpPr>
          <p:nvPr>
            <p:ph type="ftr" sz="quarter" idx="3"/>
          </p:nvPr>
        </p:nvSpPr>
        <p:spPr>
          <a:xfrm>
            <a:off x="9477376" y="6373285"/>
            <a:ext cx="2183350" cy="273050"/>
          </a:xfrm>
          <a:prstGeom prst="rect">
            <a:avLst/>
          </a:prstGeom>
        </p:spPr>
        <p:txBody>
          <a:bodyPr vert="horz" lIns="91440" tIns="45720" rIns="91440" bIns="45720" rtlCol="0" anchor="ctr"/>
          <a:lstStyle>
            <a:lvl1pPr algn="l">
              <a:defRPr sz="1050" b="1">
                <a:solidFill>
                  <a:srgbClr val="1DB2A3"/>
                </a:solidFill>
              </a:defRPr>
            </a:lvl1pPr>
          </a:lstStyle>
          <a:p>
            <a:r>
              <a:rPr lang="en-GB"/>
              <a:t>Team info &amp; development</a:t>
            </a:r>
            <a:endParaRPr lang="en-GB" dirty="0"/>
          </a:p>
        </p:txBody>
      </p:sp>
    </p:spTree>
    <p:extLst>
      <p:ext uri="{BB962C8B-B14F-4D97-AF65-F5344CB8AC3E}">
        <p14:creationId xmlns:p14="http://schemas.microsoft.com/office/powerpoint/2010/main" val="1033258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285346"/>
            <a:ext cx="12192000" cy="6572654"/>
          </a:xfrm>
          <a:prstGeom prst="rect">
            <a:avLst/>
          </a:prstGeom>
        </p:spPr>
      </p:pic>
      <p:sp>
        <p:nvSpPr>
          <p:cNvPr id="2" name="Title Placeholder 1"/>
          <p:cNvSpPr>
            <a:spLocks noGrp="1"/>
          </p:cNvSpPr>
          <p:nvPr>
            <p:ph type="title"/>
          </p:nvPr>
        </p:nvSpPr>
        <p:spPr>
          <a:xfrm>
            <a:off x="442799" y="431809"/>
            <a:ext cx="11215801" cy="5111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6" name="Slide Number Placeholder 5"/>
          <p:cNvSpPr>
            <a:spLocks noGrp="1"/>
          </p:cNvSpPr>
          <p:nvPr>
            <p:ph type="sldNum" sz="quarter" idx="4"/>
          </p:nvPr>
        </p:nvSpPr>
        <p:spPr>
          <a:xfrm>
            <a:off x="442800" y="6356352"/>
            <a:ext cx="1119302" cy="365125"/>
          </a:xfrm>
          <a:prstGeom prst="rect">
            <a:avLst/>
          </a:prstGeom>
        </p:spPr>
        <p:txBody>
          <a:bodyPr vert="horz" lIns="91440" tIns="45720" rIns="91440" bIns="45720" rtlCol="0" anchor="ctr"/>
          <a:lstStyle>
            <a:lvl1pPr algn="l">
              <a:defRPr sz="1200" b="1">
                <a:solidFill>
                  <a:schemeClr val="bg1"/>
                </a:solidFill>
              </a:defRPr>
            </a:lvl1pPr>
          </a:lstStyle>
          <a:p>
            <a:fld id="{1DE7850D-13A6-444C-9A35-8D9C9F3B3108}" type="slidenum">
              <a:rPr lang="en-GB" smtClean="0"/>
              <a:pPr/>
              <a:t>‹#›</a:t>
            </a:fld>
            <a:endParaRPr lang="en-GB" dirty="0"/>
          </a:p>
        </p:txBody>
      </p:sp>
      <p:sp>
        <p:nvSpPr>
          <p:cNvPr id="10" name="Text Placeholder 2"/>
          <p:cNvSpPr>
            <a:spLocks noGrp="1"/>
          </p:cNvSpPr>
          <p:nvPr>
            <p:ph type="body" idx="1"/>
          </p:nvPr>
        </p:nvSpPr>
        <p:spPr>
          <a:xfrm>
            <a:off x="442799" y="1275292"/>
            <a:ext cx="11217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Footer Placeholder 4"/>
          <p:cNvSpPr>
            <a:spLocks noGrp="1"/>
          </p:cNvSpPr>
          <p:nvPr>
            <p:ph type="ftr" sz="quarter" idx="3"/>
          </p:nvPr>
        </p:nvSpPr>
        <p:spPr>
          <a:xfrm>
            <a:off x="9477376" y="6373285"/>
            <a:ext cx="2183350" cy="273050"/>
          </a:xfrm>
          <a:prstGeom prst="rect">
            <a:avLst/>
          </a:prstGeom>
        </p:spPr>
        <p:txBody>
          <a:bodyPr vert="horz" lIns="91440" tIns="45720" rIns="91440" bIns="45720" rtlCol="0" anchor="ctr"/>
          <a:lstStyle>
            <a:lvl1pPr algn="l">
              <a:defRPr sz="1050" b="1">
                <a:solidFill>
                  <a:srgbClr val="1DB2A3"/>
                </a:solidFill>
              </a:defRPr>
            </a:lvl1pPr>
          </a:lstStyle>
          <a:p>
            <a:r>
              <a:rPr lang="en-GB"/>
              <a:t>Team info &amp; development</a:t>
            </a:r>
            <a:endParaRPr lang="en-GB" dirty="0"/>
          </a:p>
        </p:txBody>
      </p:sp>
    </p:spTree>
    <p:extLst>
      <p:ext uri="{BB962C8B-B14F-4D97-AF65-F5344CB8AC3E}">
        <p14:creationId xmlns:p14="http://schemas.microsoft.com/office/powerpoint/2010/main" val="2678210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8" r:id="rId4"/>
    <p:sldLayoutId id="2147483666" r:id="rId5"/>
    <p:sldLayoutId id="2147483667" r:id="rId6"/>
  </p:sldLayoutIdLst>
  <p:hf hdr="0" dt="0"/>
  <p:txStyles>
    <p:titleStyle>
      <a:lvl1pPr algn="l" defTabSz="914400" rtl="0" eaLnBrk="1" latinLnBrk="0" hangingPunct="1">
        <a:lnSpc>
          <a:spcPct val="90000"/>
        </a:lnSpc>
        <a:spcBef>
          <a:spcPct val="0"/>
        </a:spcBef>
        <a:buNone/>
        <a:defRPr sz="2500" b="1"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1600" b="1" kern="1200">
          <a:solidFill>
            <a:schemeClr val="tx1"/>
          </a:solidFill>
          <a:latin typeface="+mn-lt"/>
          <a:ea typeface="+mn-ea"/>
          <a:cs typeface="+mn-cs"/>
        </a:defRPr>
      </a:lvl1pPr>
      <a:lvl2pPr marL="0" indent="0" algn="l" defTabSz="914400" rtl="0" eaLnBrk="1" latinLnBrk="0" hangingPunct="1">
        <a:lnSpc>
          <a:spcPct val="90000"/>
        </a:lnSpc>
        <a:spcBef>
          <a:spcPts val="500"/>
        </a:spcBef>
        <a:buFontTx/>
        <a:buNone/>
        <a:defRPr sz="1400" b="1" kern="1200">
          <a:solidFill>
            <a:schemeClr val="tx1"/>
          </a:solidFill>
          <a:latin typeface="+mn-lt"/>
          <a:ea typeface="+mn-ea"/>
          <a:cs typeface="+mn-cs"/>
        </a:defRPr>
      </a:lvl2pPr>
      <a:lvl3pPr marL="0" indent="0" algn="l" defTabSz="914400" rtl="0" eaLnBrk="1" latinLnBrk="0" hangingPunct="1">
        <a:lnSpc>
          <a:spcPct val="90000"/>
        </a:lnSpc>
        <a:spcBef>
          <a:spcPts val="500"/>
        </a:spcBef>
        <a:buFontTx/>
        <a:buNone/>
        <a:defRPr sz="1200" kern="1200">
          <a:solidFill>
            <a:schemeClr val="tx1"/>
          </a:solidFill>
          <a:latin typeface="+mn-lt"/>
          <a:ea typeface="+mn-ea"/>
          <a:cs typeface="+mn-cs"/>
        </a:defRPr>
      </a:lvl3pPr>
      <a:lvl4pPr marL="226800" indent="-226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453600" indent="-226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Lauren.Brothwood@justice.gov.uk" TargetMode="External"/><Relationship Id="rId2" Type="http://schemas.openxmlformats.org/officeDocument/2006/relationships/hyperlink" Target="mailto:Wendy.Tomlinson@justice.gov.uk" TargetMode="External"/><Relationship Id="rId1" Type="http://schemas.openxmlformats.org/officeDocument/2006/relationships/slideLayout" Target="../slideLayouts/slideLayout2.xml"/><Relationship Id="rId4" Type="http://schemas.openxmlformats.org/officeDocument/2006/relationships/hyperlink" Target="mailto:shirley.clarke1@justice.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61976" y="3001042"/>
            <a:ext cx="11068049" cy="592666"/>
          </a:xfrm>
        </p:spPr>
        <p:txBody>
          <a:bodyPr>
            <a:normAutofit fontScale="90000"/>
          </a:bodyPr>
          <a:lstStyle/>
          <a:p>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sz="4400" dirty="0"/>
              <a:t>Matters of Concern, Safeguarding concerns, allegations and complaints – As of 1</a:t>
            </a:r>
            <a:r>
              <a:rPr lang="en-GB" sz="4400" baseline="30000" dirty="0"/>
              <a:t>st</a:t>
            </a:r>
            <a:r>
              <a:rPr lang="en-GB" sz="4400" dirty="0"/>
              <a:t> April 2020</a:t>
            </a:r>
            <a:endParaRPr lang="en-GB" dirty="0"/>
          </a:p>
        </p:txBody>
      </p:sp>
      <p:sp>
        <p:nvSpPr>
          <p:cNvPr id="4" name="Subtitle 3"/>
          <p:cNvSpPr>
            <a:spLocks noGrp="1"/>
          </p:cNvSpPr>
          <p:nvPr>
            <p:ph type="subTitle" idx="1"/>
          </p:nvPr>
        </p:nvSpPr>
        <p:spPr>
          <a:xfrm>
            <a:off x="561976" y="3773364"/>
            <a:ext cx="9531935" cy="1236133"/>
          </a:xfrm>
        </p:spPr>
        <p:txBody>
          <a:bodyPr/>
          <a:lstStyle/>
          <a:p>
            <a:r>
              <a:rPr lang="en-GB" sz="2400" dirty="0"/>
              <a:t>Youth Custody Service Safeguarding team</a:t>
            </a:r>
          </a:p>
        </p:txBody>
      </p:sp>
    </p:spTree>
    <p:extLst>
      <p:ext uri="{BB962C8B-B14F-4D97-AF65-F5344CB8AC3E}">
        <p14:creationId xmlns:p14="http://schemas.microsoft.com/office/powerpoint/2010/main" val="195784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B740A0D-F878-4477-8D06-FCB6B17A9FA7}"/>
              </a:ext>
            </a:extLst>
          </p:cNvPr>
          <p:cNvSpPr txBox="1"/>
          <p:nvPr/>
        </p:nvSpPr>
        <p:spPr>
          <a:xfrm>
            <a:off x="313509" y="1926772"/>
            <a:ext cx="11593285" cy="1400383"/>
          </a:xfrm>
          <a:prstGeom prst="rect">
            <a:avLst/>
          </a:prstGeom>
          <a:noFill/>
        </p:spPr>
        <p:txBody>
          <a:bodyPr wrap="square" rtlCol="0">
            <a:spAutoFit/>
          </a:bodyPr>
          <a:lstStyle/>
          <a:p>
            <a:r>
              <a:rPr lang="en-GB" sz="8500" dirty="0"/>
              <a:t>Safeguarding Referrals</a:t>
            </a:r>
          </a:p>
        </p:txBody>
      </p:sp>
    </p:spTree>
    <p:extLst>
      <p:ext uri="{BB962C8B-B14F-4D97-AF65-F5344CB8AC3E}">
        <p14:creationId xmlns:p14="http://schemas.microsoft.com/office/powerpoint/2010/main" val="188986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ADE458-13AC-470D-8738-83BD59326522}"/>
              </a:ext>
            </a:extLst>
          </p:cNvPr>
          <p:cNvSpPr>
            <a:spLocks noGrp="1"/>
          </p:cNvSpPr>
          <p:nvPr>
            <p:ph type="title"/>
          </p:nvPr>
        </p:nvSpPr>
        <p:spPr/>
        <p:txBody>
          <a:bodyPr/>
          <a:lstStyle/>
          <a:p>
            <a:r>
              <a:rPr lang="en-GB" dirty="0"/>
              <a:t>Safeguarding concerns</a:t>
            </a:r>
          </a:p>
        </p:txBody>
      </p:sp>
      <p:sp>
        <p:nvSpPr>
          <p:cNvPr id="3" name="Slide Number Placeholder 2">
            <a:extLst>
              <a:ext uri="{FF2B5EF4-FFF2-40B4-BE49-F238E27FC236}">
                <a16:creationId xmlns:a16="http://schemas.microsoft.com/office/drawing/2014/main" xmlns="" id="{22FED02A-8A86-4B58-8859-6CC2F8741ACA}"/>
              </a:ext>
            </a:extLst>
          </p:cNvPr>
          <p:cNvSpPr>
            <a:spLocks noGrp="1"/>
          </p:cNvSpPr>
          <p:nvPr>
            <p:ph type="sldNum" sz="quarter" idx="12"/>
          </p:nvPr>
        </p:nvSpPr>
        <p:spPr/>
        <p:txBody>
          <a:bodyPr/>
          <a:lstStyle/>
          <a:p>
            <a:fld id="{1DE7850D-13A6-444C-9A35-8D9C9F3B3108}" type="slidenum">
              <a:rPr lang="en-GB" smtClean="0"/>
              <a:pPr/>
              <a:t>11</a:t>
            </a:fld>
            <a:endParaRPr lang="en-GB"/>
          </a:p>
        </p:txBody>
      </p:sp>
      <p:sp>
        <p:nvSpPr>
          <p:cNvPr id="4" name="Content Placeholder 3">
            <a:extLst>
              <a:ext uri="{FF2B5EF4-FFF2-40B4-BE49-F238E27FC236}">
                <a16:creationId xmlns:a16="http://schemas.microsoft.com/office/drawing/2014/main" xmlns="" id="{D0ABDE3F-9D7F-4306-9D16-90A3DCCCB8F4}"/>
              </a:ext>
            </a:extLst>
          </p:cNvPr>
          <p:cNvSpPr>
            <a:spLocks noGrp="1"/>
          </p:cNvSpPr>
          <p:nvPr>
            <p:ph sz="half" idx="13"/>
          </p:nvPr>
        </p:nvSpPr>
        <p:spPr/>
        <p:txBody>
          <a:bodyPr/>
          <a:lstStyle/>
          <a:p>
            <a:pPr marL="285750" indent="-285750">
              <a:buFont typeface="Arial" panose="020B0604020202020204" pitchFamily="34" charset="0"/>
              <a:buChar char="•"/>
            </a:pPr>
            <a:r>
              <a:rPr lang="en-GB" dirty="0"/>
              <a:t>Any concerns about the safety or wellbeing of a child in custody should be raised with the relevant safeguarding team. </a:t>
            </a:r>
          </a:p>
          <a:p>
            <a:pPr marL="285750" indent="-285750">
              <a:buFont typeface="Arial" panose="020B0604020202020204" pitchFamily="34" charset="0"/>
              <a:buChar char="•"/>
            </a:pPr>
            <a:r>
              <a:rPr lang="en-GB" dirty="0"/>
              <a:t>Contact details for the establishments Safeguarding team are within the contact pack. </a:t>
            </a:r>
          </a:p>
          <a:p>
            <a:pPr marL="285750" indent="-285750">
              <a:buFont typeface="Arial" panose="020B0604020202020204" pitchFamily="34" charset="0"/>
              <a:buChar char="•"/>
            </a:pPr>
            <a:r>
              <a:rPr lang="en-GB" dirty="0"/>
              <a:t>Any concerns you raise will be followed up. </a:t>
            </a:r>
          </a:p>
          <a:p>
            <a:pPr marL="285750" indent="-285750">
              <a:buFont typeface="Arial" panose="020B0604020202020204" pitchFamily="34" charset="0"/>
              <a:buChar char="•"/>
            </a:pPr>
            <a:r>
              <a:rPr lang="en-GB" dirty="0"/>
              <a:t>If there is an immediate safeguarding concern please phone the establishments general number and ask to speak to the Duty Governor/Manager.</a:t>
            </a:r>
          </a:p>
          <a:p>
            <a:pPr marL="285750" indent="-285750">
              <a:buFont typeface="Arial" panose="020B0604020202020204" pitchFamily="34" charset="0"/>
              <a:buChar char="•"/>
            </a:pPr>
            <a:endParaRPr lang="en-GB" dirty="0"/>
          </a:p>
          <a:p>
            <a:endParaRPr lang="en-GB" dirty="0"/>
          </a:p>
        </p:txBody>
      </p:sp>
      <p:sp>
        <p:nvSpPr>
          <p:cNvPr id="5" name="Footer Placeholder 4">
            <a:extLst>
              <a:ext uri="{FF2B5EF4-FFF2-40B4-BE49-F238E27FC236}">
                <a16:creationId xmlns:a16="http://schemas.microsoft.com/office/drawing/2014/main" xmlns="" id="{651BF6B6-27D3-4DED-9138-A4F469777713}"/>
              </a:ext>
            </a:extLst>
          </p:cNvPr>
          <p:cNvSpPr>
            <a:spLocks noGrp="1"/>
          </p:cNvSpPr>
          <p:nvPr>
            <p:ph type="ftr" sz="quarter" idx="3"/>
          </p:nvPr>
        </p:nvSpPr>
        <p:spPr/>
        <p:txBody>
          <a:bodyPr/>
          <a:lstStyle/>
          <a:p>
            <a:r>
              <a:rPr lang="en-GB" dirty="0"/>
              <a:t>Safeguarding concerns</a:t>
            </a:r>
          </a:p>
        </p:txBody>
      </p:sp>
    </p:spTree>
    <p:extLst>
      <p:ext uri="{BB962C8B-B14F-4D97-AF65-F5344CB8AC3E}">
        <p14:creationId xmlns:p14="http://schemas.microsoft.com/office/powerpoint/2010/main" val="627361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B740A0D-F878-4477-8D06-FCB6B17A9FA7}"/>
              </a:ext>
            </a:extLst>
          </p:cNvPr>
          <p:cNvSpPr txBox="1"/>
          <p:nvPr/>
        </p:nvSpPr>
        <p:spPr>
          <a:xfrm>
            <a:off x="2512423" y="1900647"/>
            <a:ext cx="11593285" cy="1569660"/>
          </a:xfrm>
          <a:prstGeom prst="rect">
            <a:avLst/>
          </a:prstGeom>
          <a:noFill/>
        </p:spPr>
        <p:txBody>
          <a:bodyPr wrap="square" rtlCol="0">
            <a:spAutoFit/>
          </a:bodyPr>
          <a:lstStyle/>
          <a:p>
            <a:r>
              <a:rPr lang="en-GB" sz="9600" dirty="0"/>
              <a:t>Allegations</a:t>
            </a:r>
          </a:p>
        </p:txBody>
      </p:sp>
    </p:spTree>
    <p:extLst>
      <p:ext uri="{BB962C8B-B14F-4D97-AF65-F5344CB8AC3E}">
        <p14:creationId xmlns:p14="http://schemas.microsoft.com/office/powerpoint/2010/main" val="3119311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3E7FC-8E8C-4779-BD9C-D0863E346BFA}"/>
              </a:ext>
            </a:extLst>
          </p:cNvPr>
          <p:cNvSpPr>
            <a:spLocks noGrp="1"/>
          </p:cNvSpPr>
          <p:nvPr>
            <p:ph type="title"/>
          </p:nvPr>
        </p:nvSpPr>
        <p:spPr/>
        <p:txBody>
          <a:bodyPr/>
          <a:lstStyle/>
          <a:p>
            <a:r>
              <a:rPr lang="en-GB" dirty="0"/>
              <a:t>Allegations</a:t>
            </a:r>
          </a:p>
        </p:txBody>
      </p:sp>
      <p:sp>
        <p:nvSpPr>
          <p:cNvPr id="3" name="Slide Number Placeholder 2">
            <a:extLst>
              <a:ext uri="{FF2B5EF4-FFF2-40B4-BE49-F238E27FC236}">
                <a16:creationId xmlns:a16="http://schemas.microsoft.com/office/drawing/2014/main" xmlns="" id="{C2BB69CF-A6EE-4F73-AC96-A9D9B0CD3E4A}"/>
              </a:ext>
            </a:extLst>
          </p:cNvPr>
          <p:cNvSpPr>
            <a:spLocks noGrp="1"/>
          </p:cNvSpPr>
          <p:nvPr>
            <p:ph type="sldNum" sz="quarter" idx="12"/>
          </p:nvPr>
        </p:nvSpPr>
        <p:spPr/>
        <p:txBody>
          <a:bodyPr/>
          <a:lstStyle/>
          <a:p>
            <a:fld id="{1DE7850D-13A6-444C-9A35-8D9C9F3B3108}" type="slidenum">
              <a:rPr lang="en-GB" smtClean="0"/>
              <a:pPr/>
              <a:t>13</a:t>
            </a:fld>
            <a:endParaRPr lang="en-GB"/>
          </a:p>
        </p:txBody>
      </p:sp>
      <p:sp>
        <p:nvSpPr>
          <p:cNvPr id="4" name="Content Placeholder 3">
            <a:extLst>
              <a:ext uri="{FF2B5EF4-FFF2-40B4-BE49-F238E27FC236}">
                <a16:creationId xmlns:a16="http://schemas.microsoft.com/office/drawing/2014/main" xmlns="" id="{9B4ECDE6-4111-429B-A996-0C41120382A2}"/>
              </a:ext>
            </a:extLst>
          </p:cNvPr>
          <p:cNvSpPr>
            <a:spLocks noGrp="1"/>
          </p:cNvSpPr>
          <p:nvPr>
            <p:ph sz="half" idx="13"/>
          </p:nvPr>
        </p:nvSpPr>
        <p:spPr/>
        <p:txBody>
          <a:bodyPr>
            <a:normAutofit/>
          </a:bodyPr>
          <a:lstStyle/>
          <a:p>
            <a:pPr marL="285750" indent="-285750">
              <a:buFont typeface="Arial" panose="020B0604020202020204" pitchFamily="34" charset="0"/>
              <a:buChar char="•"/>
            </a:pPr>
            <a:r>
              <a:rPr lang="en-GB" dirty="0"/>
              <a:t>The LADO deals with referrals in regards to any allegation against any person who works with children in regards to;</a:t>
            </a:r>
          </a:p>
          <a:p>
            <a:pPr marL="2800350" lvl="5" indent="-285750"/>
            <a:r>
              <a:rPr lang="en-GB" sz="1600" dirty="0"/>
              <a:t>Behaved in a way that has harmed a child, or may have harmed a child;</a:t>
            </a:r>
          </a:p>
          <a:p>
            <a:pPr marL="2800350" lvl="5" indent="-285750"/>
            <a:r>
              <a:rPr lang="en-GB" sz="1600" dirty="0"/>
              <a:t>Possibly committed a criminal offence against or related to a child;</a:t>
            </a:r>
          </a:p>
          <a:p>
            <a:pPr marL="2800350" lvl="5" indent="-285750"/>
            <a:r>
              <a:rPr lang="en-GB" sz="1600" dirty="0"/>
              <a:t>Behaved towards a child or children in a way that indicates they may pose a risk of harm to children</a:t>
            </a:r>
            <a:endParaRPr lang="en-GB" dirty="0"/>
          </a:p>
          <a:p>
            <a:pPr marL="285750" indent="-285750">
              <a:buFont typeface="Arial" panose="020B0604020202020204" pitchFamily="34" charset="0"/>
              <a:buChar char="•"/>
            </a:pPr>
            <a:r>
              <a:rPr lang="en-GB" dirty="0"/>
              <a:t>If disclosure has been made to yourselves or you have witnessed something that is concerning, it is best practice to alert the establishments safeguarding team so that a joint referral can be made and the team can take immediate action to safeguard the child. This does not preclude you from making direct referrals where it is the </a:t>
            </a:r>
            <a:r>
              <a:rPr lang="en-GB" u="sng" dirty="0"/>
              <a:t>only</a:t>
            </a:r>
            <a:r>
              <a:rPr lang="en-GB" dirty="0"/>
              <a:t> way to protect a child. </a:t>
            </a:r>
          </a:p>
          <a:p>
            <a:pPr marL="285750" indent="-285750">
              <a:buFont typeface="Arial" panose="020B0604020202020204" pitchFamily="34" charset="0"/>
              <a:buChar char="•"/>
            </a:pPr>
            <a:r>
              <a:rPr lang="en-GB" dirty="0"/>
              <a:t>The establishment will then follow the correct protocol for an allegation including submitting a LADO referral. </a:t>
            </a:r>
          </a:p>
          <a:p>
            <a:pPr marL="285750" indent="-285750">
              <a:buFont typeface="Arial" panose="020B0604020202020204" pitchFamily="34" charset="0"/>
              <a:buChar char="•"/>
            </a:pPr>
            <a:r>
              <a:rPr lang="en-GB" dirty="0"/>
              <a:t>Links to the responsible LADO and their protocol are available within the Contacts pack attached.</a:t>
            </a:r>
          </a:p>
        </p:txBody>
      </p:sp>
      <p:sp>
        <p:nvSpPr>
          <p:cNvPr id="5" name="Footer Placeholder 4">
            <a:extLst>
              <a:ext uri="{FF2B5EF4-FFF2-40B4-BE49-F238E27FC236}">
                <a16:creationId xmlns:a16="http://schemas.microsoft.com/office/drawing/2014/main" xmlns="" id="{BB28777D-5348-4585-8942-21E6B7596306}"/>
              </a:ext>
            </a:extLst>
          </p:cNvPr>
          <p:cNvSpPr>
            <a:spLocks noGrp="1"/>
          </p:cNvSpPr>
          <p:nvPr>
            <p:ph type="ftr" sz="quarter" idx="3"/>
          </p:nvPr>
        </p:nvSpPr>
        <p:spPr>
          <a:xfrm>
            <a:off x="9475851" y="6356352"/>
            <a:ext cx="2183350" cy="273050"/>
          </a:xfrm>
        </p:spPr>
        <p:txBody>
          <a:bodyPr/>
          <a:lstStyle/>
          <a:p>
            <a:r>
              <a:rPr lang="en-GB" dirty="0"/>
              <a:t>Allegations</a:t>
            </a:r>
          </a:p>
        </p:txBody>
      </p:sp>
    </p:spTree>
    <p:extLst>
      <p:ext uri="{BB962C8B-B14F-4D97-AF65-F5344CB8AC3E}">
        <p14:creationId xmlns:p14="http://schemas.microsoft.com/office/powerpoint/2010/main" val="3828459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B740A0D-F878-4477-8D06-FCB6B17A9FA7}"/>
              </a:ext>
            </a:extLst>
          </p:cNvPr>
          <p:cNvSpPr txBox="1"/>
          <p:nvPr/>
        </p:nvSpPr>
        <p:spPr>
          <a:xfrm>
            <a:off x="2512423" y="1900647"/>
            <a:ext cx="11593285" cy="1569660"/>
          </a:xfrm>
          <a:prstGeom prst="rect">
            <a:avLst/>
          </a:prstGeom>
          <a:noFill/>
        </p:spPr>
        <p:txBody>
          <a:bodyPr wrap="square" rtlCol="0">
            <a:spAutoFit/>
          </a:bodyPr>
          <a:lstStyle/>
          <a:p>
            <a:r>
              <a:rPr lang="en-GB" sz="9600" dirty="0"/>
              <a:t>Complaints</a:t>
            </a:r>
          </a:p>
        </p:txBody>
      </p:sp>
    </p:spTree>
    <p:extLst>
      <p:ext uri="{BB962C8B-B14F-4D97-AF65-F5344CB8AC3E}">
        <p14:creationId xmlns:p14="http://schemas.microsoft.com/office/powerpoint/2010/main" val="1202908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E59286-6340-4EF3-81B6-3ECDF2266E0B}"/>
              </a:ext>
            </a:extLst>
          </p:cNvPr>
          <p:cNvSpPr>
            <a:spLocks noGrp="1"/>
          </p:cNvSpPr>
          <p:nvPr>
            <p:ph type="title"/>
          </p:nvPr>
        </p:nvSpPr>
        <p:spPr/>
        <p:txBody>
          <a:bodyPr/>
          <a:lstStyle/>
          <a:p>
            <a:r>
              <a:rPr lang="en-GB" dirty="0"/>
              <a:t>Complaints by a child</a:t>
            </a:r>
          </a:p>
        </p:txBody>
      </p:sp>
      <p:sp>
        <p:nvSpPr>
          <p:cNvPr id="3" name="Slide Number Placeholder 2">
            <a:extLst>
              <a:ext uri="{FF2B5EF4-FFF2-40B4-BE49-F238E27FC236}">
                <a16:creationId xmlns:a16="http://schemas.microsoft.com/office/drawing/2014/main" xmlns="" id="{55AFFE22-2575-400D-B499-6482CD2C8C83}"/>
              </a:ext>
            </a:extLst>
          </p:cNvPr>
          <p:cNvSpPr>
            <a:spLocks noGrp="1"/>
          </p:cNvSpPr>
          <p:nvPr>
            <p:ph type="sldNum" sz="quarter" idx="12"/>
          </p:nvPr>
        </p:nvSpPr>
        <p:spPr/>
        <p:txBody>
          <a:bodyPr/>
          <a:lstStyle/>
          <a:p>
            <a:fld id="{1DE7850D-13A6-444C-9A35-8D9C9F3B3108}" type="slidenum">
              <a:rPr lang="en-GB" smtClean="0"/>
              <a:pPr/>
              <a:t>15</a:t>
            </a:fld>
            <a:endParaRPr lang="en-GB"/>
          </a:p>
        </p:txBody>
      </p:sp>
      <p:sp>
        <p:nvSpPr>
          <p:cNvPr id="4" name="Content Placeholder 3">
            <a:extLst>
              <a:ext uri="{FF2B5EF4-FFF2-40B4-BE49-F238E27FC236}">
                <a16:creationId xmlns:a16="http://schemas.microsoft.com/office/drawing/2014/main" xmlns="" id="{F382728C-34E2-444A-B0D3-65C64391E9D0}"/>
              </a:ext>
            </a:extLst>
          </p:cNvPr>
          <p:cNvSpPr>
            <a:spLocks noGrp="1"/>
          </p:cNvSpPr>
          <p:nvPr>
            <p:ph sz="half" idx="13"/>
          </p:nvPr>
        </p:nvSpPr>
        <p:spPr/>
        <p:txBody>
          <a:bodyPr/>
          <a:lstStyle/>
          <a:p>
            <a:pPr marL="285750" indent="-285750">
              <a:buFont typeface="Arial" panose="020B0604020202020204" pitchFamily="34" charset="0"/>
              <a:buChar char="•"/>
            </a:pPr>
            <a:r>
              <a:rPr lang="en-GB" dirty="0"/>
              <a:t>Children in custody have their own process to raise a complaint within custody. This will be explained to each child as they enter an establishment as part of their induction period. </a:t>
            </a:r>
          </a:p>
          <a:p>
            <a:pPr marL="285750" indent="-285750">
              <a:buFont typeface="Arial" panose="020B0604020202020204" pitchFamily="34" charset="0"/>
              <a:buChar char="•"/>
            </a:pPr>
            <a:r>
              <a:rPr lang="en-GB" dirty="0"/>
              <a:t>The process includes timescales and details of appeals and escalations.</a:t>
            </a:r>
          </a:p>
          <a:p>
            <a:pPr marL="285750" indent="-285750">
              <a:buFont typeface="Arial" panose="020B0604020202020204" pitchFamily="34" charset="0"/>
              <a:buChar char="•"/>
            </a:pPr>
            <a:r>
              <a:rPr lang="en-GB" dirty="0"/>
              <a:t>If a child raises a complaint that becomes a safeguarding referral then the “complaint” will be technically closed but the child will be informed of this and the outcome as appropriate from the safeguarding referral</a:t>
            </a:r>
          </a:p>
          <a:p>
            <a:pPr marL="285750" indent="-285750">
              <a:buFont typeface="Arial" panose="020B0604020202020204" pitchFamily="34" charset="0"/>
              <a:buChar char="•"/>
            </a:pPr>
            <a:r>
              <a:rPr lang="en-GB" dirty="0"/>
              <a:t>Please note that further work will be conducted in 2020 to review the complaints process. Ensuring the voice of the child is heard and satisfaction with the process.</a:t>
            </a:r>
          </a:p>
          <a:p>
            <a:pPr marL="285750" indent="-285750">
              <a:buFont typeface="Arial" panose="020B0604020202020204" pitchFamily="34" charset="0"/>
              <a:buChar char="•"/>
            </a:pPr>
            <a:endParaRPr lang="en-GB" dirty="0"/>
          </a:p>
        </p:txBody>
      </p:sp>
      <p:sp>
        <p:nvSpPr>
          <p:cNvPr id="5" name="Footer Placeholder 4">
            <a:extLst>
              <a:ext uri="{FF2B5EF4-FFF2-40B4-BE49-F238E27FC236}">
                <a16:creationId xmlns:a16="http://schemas.microsoft.com/office/drawing/2014/main" xmlns="" id="{B77D8E82-01B2-43B3-87C8-13CCACD7D27F}"/>
              </a:ext>
            </a:extLst>
          </p:cNvPr>
          <p:cNvSpPr>
            <a:spLocks noGrp="1"/>
          </p:cNvSpPr>
          <p:nvPr>
            <p:ph type="ftr" sz="quarter" idx="3"/>
          </p:nvPr>
        </p:nvSpPr>
        <p:spPr/>
        <p:txBody>
          <a:bodyPr/>
          <a:lstStyle/>
          <a:p>
            <a:r>
              <a:rPr lang="en-GB" dirty="0"/>
              <a:t>Complaints</a:t>
            </a:r>
          </a:p>
        </p:txBody>
      </p:sp>
    </p:spTree>
    <p:extLst>
      <p:ext uri="{BB962C8B-B14F-4D97-AF65-F5344CB8AC3E}">
        <p14:creationId xmlns:p14="http://schemas.microsoft.com/office/powerpoint/2010/main" val="447896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B740A0D-F878-4477-8D06-FCB6B17A9FA7}"/>
              </a:ext>
            </a:extLst>
          </p:cNvPr>
          <p:cNvSpPr txBox="1"/>
          <p:nvPr/>
        </p:nvSpPr>
        <p:spPr>
          <a:xfrm>
            <a:off x="3721792" y="1930144"/>
            <a:ext cx="4547138" cy="1569660"/>
          </a:xfrm>
          <a:prstGeom prst="rect">
            <a:avLst/>
          </a:prstGeom>
          <a:noFill/>
        </p:spPr>
        <p:txBody>
          <a:bodyPr wrap="square" rtlCol="0">
            <a:spAutoFit/>
          </a:bodyPr>
          <a:lstStyle/>
          <a:p>
            <a:r>
              <a:rPr lang="en-GB" sz="9600" dirty="0"/>
              <a:t>Ad Hoc</a:t>
            </a:r>
          </a:p>
        </p:txBody>
      </p:sp>
    </p:spTree>
    <p:extLst>
      <p:ext uri="{BB962C8B-B14F-4D97-AF65-F5344CB8AC3E}">
        <p14:creationId xmlns:p14="http://schemas.microsoft.com/office/powerpoint/2010/main" val="67443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83273-9238-4223-A575-8431C14E0616}"/>
              </a:ext>
            </a:extLst>
          </p:cNvPr>
          <p:cNvSpPr>
            <a:spLocks noGrp="1"/>
          </p:cNvSpPr>
          <p:nvPr>
            <p:ph type="title"/>
          </p:nvPr>
        </p:nvSpPr>
        <p:spPr/>
        <p:txBody>
          <a:bodyPr/>
          <a:lstStyle/>
          <a:p>
            <a:r>
              <a:rPr lang="en-GB" dirty="0"/>
              <a:t>Data and analysis</a:t>
            </a:r>
          </a:p>
        </p:txBody>
      </p:sp>
      <p:sp>
        <p:nvSpPr>
          <p:cNvPr id="3" name="Slide Number Placeholder 2">
            <a:extLst>
              <a:ext uri="{FF2B5EF4-FFF2-40B4-BE49-F238E27FC236}">
                <a16:creationId xmlns:a16="http://schemas.microsoft.com/office/drawing/2014/main" xmlns="" id="{5E6263CF-6502-4FB3-876C-3E9B5D6EB1F8}"/>
              </a:ext>
            </a:extLst>
          </p:cNvPr>
          <p:cNvSpPr>
            <a:spLocks noGrp="1"/>
          </p:cNvSpPr>
          <p:nvPr>
            <p:ph type="sldNum" sz="quarter" idx="12"/>
          </p:nvPr>
        </p:nvSpPr>
        <p:spPr/>
        <p:txBody>
          <a:bodyPr/>
          <a:lstStyle/>
          <a:p>
            <a:fld id="{1DE7850D-13A6-444C-9A35-8D9C9F3B3108}" type="slidenum">
              <a:rPr lang="en-GB" smtClean="0"/>
              <a:pPr/>
              <a:t>17</a:t>
            </a:fld>
            <a:endParaRPr lang="en-GB"/>
          </a:p>
        </p:txBody>
      </p:sp>
      <p:sp>
        <p:nvSpPr>
          <p:cNvPr id="4" name="Content Placeholder 3">
            <a:extLst>
              <a:ext uri="{FF2B5EF4-FFF2-40B4-BE49-F238E27FC236}">
                <a16:creationId xmlns:a16="http://schemas.microsoft.com/office/drawing/2014/main" xmlns="" id="{EE3C5B57-E060-4788-B3B5-82E4C6D39507}"/>
              </a:ext>
            </a:extLst>
          </p:cNvPr>
          <p:cNvSpPr>
            <a:spLocks noGrp="1"/>
          </p:cNvSpPr>
          <p:nvPr>
            <p:ph sz="half" idx="13"/>
          </p:nvPr>
        </p:nvSpPr>
        <p:spPr/>
        <p:txBody>
          <a:bodyPr/>
          <a:lstStyle/>
          <a:p>
            <a:pPr marL="285750" indent="-285750">
              <a:buFont typeface="Arial" panose="020B0604020202020204" pitchFamily="34" charset="0"/>
              <a:buChar char="•"/>
            </a:pPr>
            <a:r>
              <a:rPr lang="en-GB" dirty="0"/>
              <a:t>As a result of the IICSA review it became apparent for a need for YCS HQ to gather, hold and analyse safeguarding data centrally. </a:t>
            </a:r>
          </a:p>
          <a:p>
            <a:pPr marL="285750" indent="-285750">
              <a:buFont typeface="Arial" panose="020B0604020202020204" pitchFamily="34" charset="0"/>
              <a:buChar char="•"/>
            </a:pPr>
            <a:r>
              <a:rPr lang="en-GB" dirty="0"/>
              <a:t>The YCS information and Performance team developed a central database for each establishment in all sectors to submit their real-time data monthly on safeguarding referrals and complaints. There is still further work to be done to embed this process in the establishments.</a:t>
            </a:r>
          </a:p>
          <a:p>
            <a:pPr marL="285750" indent="-285750">
              <a:buFont typeface="Arial" panose="020B0604020202020204" pitchFamily="34" charset="0"/>
              <a:buChar char="•"/>
            </a:pPr>
            <a:r>
              <a:rPr lang="en-GB" dirty="0"/>
              <a:t>The Safeguarding team will provide a quarterly analysis and themes to the YCS Senior Leadership team on the combined data from the following; </a:t>
            </a:r>
          </a:p>
          <a:p>
            <a:pPr marL="2800350" lvl="5" indent="-285750"/>
            <a:r>
              <a:rPr lang="en-GB" dirty="0"/>
              <a:t>Safeguarding referrals</a:t>
            </a:r>
          </a:p>
          <a:p>
            <a:pPr marL="2800350" lvl="5" indent="-285750"/>
            <a:r>
              <a:rPr lang="en-GB" dirty="0"/>
              <a:t>Child Protection referrals </a:t>
            </a:r>
          </a:p>
          <a:p>
            <a:pPr marL="2800350" lvl="5" indent="-285750"/>
            <a:r>
              <a:rPr lang="en-GB" dirty="0"/>
              <a:t>Complaints</a:t>
            </a:r>
          </a:p>
          <a:p>
            <a:pPr marL="2800350" lvl="5" indent="-285750"/>
            <a:r>
              <a:rPr lang="en-GB" dirty="0"/>
              <a:t>Matters of Concern</a:t>
            </a:r>
          </a:p>
          <a:p>
            <a:pPr marL="2800350" lvl="5" indent="-285750"/>
            <a:r>
              <a:rPr lang="en-GB" dirty="0"/>
              <a:t>Exit Surveys</a:t>
            </a:r>
          </a:p>
          <a:p>
            <a:pPr marL="285750" indent="-285750">
              <a:buFont typeface="Arial" panose="020B0604020202020204" pitchFamily="34" charset="0"/>
              <a:buChar char="•"/>
            </a:pPr>
            <a:r>
              <a:rPr lang="en-GB" dirty="0"/>
              <a:t>By cross referencing the data and themes it enables us to see a more accurate picture of the concerns in custody</a:t>
            </a:r>
          </a:p>
          <a:p>
            <a:pPr lvl="5" indent="0">
              <a:buNone/>
            </a:pPr>
            <a:endParaRPr lang="en-GB" dirty="0"/>
          </a:p>
        </p:txBody>
      </p:sp>
      <p:sp>
        <p:nvSpPr>
          <p:cNvPr id="5" name="Footer Placeholder 4">
            <a:extLst>
              <a:ext uri="{FF2B5EF4-FFF2-40B4-BE49-F238E27FC236}">
                <a16:creationId xmlns:a16="http://schemas.microsoft.com/office/drawing/2014/main" xmlns="" id="{14F1964C-E439-4253-8294-4CCDE3E02083}"/>
              </a:ext>
            </a:extLst>
          </p:cNvPr>
          <p:cNvSpPr>
            <a:spLocks noGrp="1"/>
          </p:cNvSpPr>
          <p:nvPr>
            <p:ph type="ftr" sz="quarter" idx="3"/>
          </p:nvPr>
        </p:nvSpPr>
        <p:spPr/>
        <p:txBody>
          <a:bodyPr/>
          <a:lstStyle/>
          <a:p>
            <a:r>
              <a:rPr lang="en-GB" dirty="0"/>
              <a:t>Data and analysis</a:t>
            </a:r>
          </a:p>
        </p:txBody>
      </p:sp>
    </p:spTree>
    <p:extLst>
      <p:ext uri="{BB962C8B-B14F-4D97-AF65-F5344CB8AC3E}">
        <p14:creationId xmlns:p14="http://schemas.microsoft.com/office/powerpoint/2010/main" val="3720727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B5BB2A-6AB5-4876-BD0D-A47FF8DD29BE}"/>
              </a:ext>
            </a:extLst>
          </p:cNvPr>
          <p:cNvSpPr>
            <a:spLocks noGrp="1"/>
          </p:cNvSpPr>
          <p:nvPr>
            <p:ph type="title"/>
          </p:nvPr>
        </p:nvSpPr>
        <p:spPr/>
        <p:txBody>
          <a:bodyPr/>
          <a:lstStyle/>
          <a:p>
            <a:r>
              <a:rPr lang="en-GB" dirty="0"/>
              <a:t>Contacts</a:t>
            </a:r>
          </a:p>
        </p:txBody>
      </p:sp>
      <p:sp>
        <p:nvSpPr>
          <p:cNvPr id="3" name="Slide Number Placeholder 2">
            <a:extLst>
              <a:ext uri="{FF2B5EF4-FFF2-40B4-BE49-F238E27FC236}">
                <a16:creationId xmlns:a16="http://schemas.microsoft.com/office/drawing/2014/main" xmlns="" id="{29EB70A5-A3C7-47F7-9338-69D538C770E5}"/>
              </a:ext>
            </a:extLst>
          </p:cNvPr>
          <p:cNvSpPr>
            <a:spLocks noGrp="1"/>
          </p:cNvSpPr>
          <p:nvPr>
            <p:ph type="sldNum" sz="quarter" idx="12"/>
          </p:nvPr>
        </p:nvSpPr>
        <p:spPr/>
        <p:txBody>
          <a:bodyPr/>
          <a:lstStyle/>
          <a:p>
            <a:fld id="{1DE7850D-13A6-444C-9A35-8D9C9F3B3108}" type="slidenum">
              <a:rPr lang="en-GB" smtClean="0"/>
              <a:pPr/>
              <a:t>18</a:t>
            </a:fld>
            <a:endParaRPr lang="en-GB"/>
          </a:p>
        </p:txBody>
      </p:sp>
      <p:sp>
        <p:nvSpPr>
          <p:cNvPr id="4" name="Content Placeholder 3">
            <a:extLst>
              <a:ext uri="{FF2B5EF4-FFF2-40B4-BE49-F238E27FC236}">
                <a16:creationId xmlns:a16="http://schemas.microsoft.com/office/drawing/2014/main" xmlns="" id="{B311563A-901E-4A0F-9BBF-A35CFABC5310}"/>
              </a:ext>
            </a:extLst>
          </p:cNvPr>
          <p:cNvSpPr>
            <a:spLocks noGrp="1"/>
          </p:cNvSpPr>
          <p:nvPr>
            <p:ph sz="half" idx="13"/>
          </p:nvPr>
        </p:nvSpPr>
        <p:spPr/>
        <p:txBody>
          <a:bodyPr/>
          <a:lstStyle/>
          <a:p>
            <a:pPr marL="285750" indent="-285750">
              <a:buFont typeface="Arial" panose="020B0604020202020204" pitchFamily="34" charset="0"/>
              <a:buChar char="•"/>
            </a:pPr>
            <a:r>
              <a:rPr lang="en-GB" dirty="0"/>
              <a:t>As referenced throughout this pack a contact sheet will be attached with all key contacts and documents for all sites</a:t>
            </a:r>
          </a:p>
          <a:p>
            <a:pPr marL="285750" indent="-285750">
              <a:buFont typeface="Arial" panose="020B0604020202020204" pitchFamily="34" charset="0"/>
              <a:buChar char="•"/>
            </a:pPr>
            <a:r>
              <a:rPr lang="en-GB" dirty="0"/>
              <a:t>This will be updated and distributed to all on a quarterly basis by the YCS HQ Safeguarding team. </a:t>
            </a:r>
          </a:p>
          <a:p>
            <a:pPr marL="285750" indent="-285750">
              <a:buFont typeface="Arial" panose="020B0604020202020204" pitchFamily="34" charset="0"/>
              <a:buChar char="•"/>
            </a:pPr>
            <a:r>
              <a:rPr lang="en-GB" dirty="0"/>
              <a:t>Please note your main point of contact for Matters of Concern is Lauren Brothwood whose contact details are below. </a:t>
            </a:r>
          </a:p>
          <a:p>
            <a:pPr marL="285750" indent="-285750">
              <a:buFont typeface="Arial" panose="020B0604020202020204" pitchFamily="34" charset="0"/>
              <a:buChar char="•"/>
            </a:pPr>
            <a:r>
              <a:rPr lang="en-GB" dirty="0"/>
              <a:t>The inbox to submit a Matters of Concern to is YCS_Matters_of_con@justice.gov.uk</a:t>
            </a:r>
          </a:p>
          <a:p>
            <a:endParaRPr lang="en-GB" dirty="0"/>
          </a:p>
          <a:p>
            <a:r>
              <a:rPr lang="en-GB" dirty="0"/>
              <a:t>Key contacts within the YCS HQ Safeguarding Team; </a:t>
            </a:r>
          </a:p>
          <a:p>
            <a:endParaRPr lang="en-GB" dirty="0"/>
          </a:p>
          <a:p>
            <a:r>
              <a:rPr lang="en-GB" dirty="0"/>
              <a:t>Wendy Tomlinson – Head of Safeguarding - </a:t>
            </a:r>
            <a:r>
              <a:rPr lang="en-GB" dirty="0">
                <a:hlinkClick r:id="rId2"/>
              </a:rPr>
              <a:t>Wendy.Tomlinson@justice.gov.uk</a:t>
            </a:r>
            <a:r>
              <a:rPr lang="en-GB" dirty="0"/>
              <a:t> - </a:t>
            </a:r>
            <a:r>
              <a:rPr lang="en-US" dirty="0"/>
              <a:t>07971 369332</a:t>
            </a:r>
            <a:endParaRPr lang="en-GB" dirty="0"/>
          </a:p>
          <a:p>
            <a:r>
              <a:rPr lang="en-GB" dirty="0"/>
              <a:t>Lauren Brothwood – Safeguarding Manager – </a:t>
            </a:r>
            <a:r>
              <a:rPr lang="en-GB" dirty="0">
                <a:hlinkClick r:id="rId3"/>
              </a:rPr>
              <a:t>Lauren.Brothwood@justice.gov.uk</a:t>
            </a:r>
            <a:r>
              <a:rPr lang="en-GB" dirty="0"/>
              <a:t> - </a:t>
            </a:r>
            <a:r>
              <a:rPr lang="de-DE" dirty="0"/>
              <a:t>07976 795690 – Lead on four public YOIs, data, Matters of Concern and Complaints</a:t>
            </a:r>
          </a:p>
          <a:p>
            <a:r>
              <a:rPr lang="de-DE"/>
              <a:t>Shirley Clarke </a:t>
            </a:r>
            <a:r>
              <a:rPr lang="en-GB" dirty="0"/>
              <a:t>– Safeguarding Manager </a:t>
            </a:r>
            <a:r>
              <a:rPr lang="en-GB" dirty="0">
                <a:hlinkClick r:id="rId4"/>
              </a:rPr>
              <a:t>shirley.clarke1@justice.gov.uk</a:t>
            </a:r>
            <a:r>
              <a:rPr lang="en-GB" dirty="0"/>
              <a:t> - </a:t>
            </a:r>
            <a:r>
              <a:rPr lang="en-US" dirty="0"/>
              <a:t>07976 645154</a:t>
            </a:r>
            <a:r>
              <a:rPr lang="de-DE" dirty="0"/>
              <a:t>  - </a:t>
            </a:r>
            <a:r>
              <a:rPr lang="en-GB" dirty="0"/>
              <a:t>Lead on Partnerships including the privately run YOI Parc, Secure Training Centres and Secure Children's Homes</a:t>
            </a:r>
          </a:p>
        </p:txBody>
      </p:sp>
      <p:sp>
        <p:nvSpPr>
          <p:cNvPr id="5" name="Footer Placeholder 4">
            <a:extLst>
              <a:ext uri="{FF2B5EF4-FFF2-40B4-BE49-F238E27FC236}">
                <a16:creationId xmlns:a16="http://schemas.microsoft.com/office/drawing/2014/main" xmlns="" id="{0D697D88-C3E1-45FE-B376-90A4DAB156A9}"/>
              </a:ext>
            </a:extLst>
          </p:cNvPr>
          <p:cNvSpPr>
            <a:spLocks noGrp="1"/>
          </p:cNvSpPr>
          <p:nvPr>
            <p:ph type="ftr" sz="quarter" idx="3"/>
          </p:nvPr>
        </p:nvSpPr>
        <p:spPr/>
        <p:txBody>
          <a:bodyPr/>
          <a:lstStyle/>
          <a:p>
            <a:r>
              <a:rPr lang="en-GB" dirty="0"/>
              <a:t>Contacts</a:t>
            </a:r>
          </a:p>
        </p:txBody>
      </p:sp>
    </p:spTree>
    <p:extLst>
      <p:ext uri="{BB962C8B-B14F-4D97-AF65-F5344CB8AC3E}">
        <p14:creationId xmlns:p14="http://schemas.microsoft.com/office/powerpoint/2010/main" val="75657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A6DDAB-0214-4EF9-B0B7-20C13D2BB1F4}"/>
              </a:ext>
            </a:extLst>
          </p:cNvPr>
          <p:cNvSpPr>
            <a:spLocks noGrp="1"/>
          </p:cNvSpPr>
          <p:nvPr>
            <p:ph type="title"/>
          </p:nvPr>
        </p:nvSpPr>
        <p:spPr/>
        <p:txBody>
          <a:bodyPr/>
          <a:lstStyle/>
          <a:p>
            <a:r>
              <a:rPr lang="en-GB" dirty="0"/>
              <a:t>Objectives</a:t>
            </a:r>
          </a:p>
        </p:txBody>
      </p:sp>
      <p:sp>
        <p:nvSpPr>
          <p:cNvPr id="3" name="Slide Number Placeholder 2">
            <a:extLst>
              <a:ext uri="{FF2B5EF4-FFF2-40B4-BE49-F238E27FC236}">
                <a16:creationId xmlns:a16="http://schemas.microsoft.com/office/drawing/2014/main" xmlns="" id="{19DEDD65-2BCB-4180-BC93-E2483C02D2E5}"/>
              </a:ext>
            </a:extLst>
          </p:cNvPr>
          <p:cNvSpPr>
            <a:spLocks noGrp="1"/>
          </p:cNvSpPr>
          <p:nvPr>
            <p:ph type="sldNum" sz="quarter" idx="12"/>
          </p:nvPr>
        </p:nvSpPr>
        <p:spPr/>
        <p:txBody>
          <a:bodyPr/>
          <a:lstStyle/>
          <a:p>
            <a:fld id="{1DE7850D-13A6-444C-9A35-8D9C9F3B3108}" type="slidenum">
              <a:rPr lang="en-GB" smtClean="0"/>
              <a:pPr/>
              <a:t>2</a:t>
            </a:fld>
            <a:endParaRPr lang="en-GB"/>
          </a:p>
        </p:txBody>
      </p:sp>
      <p:sp>
        <p:nvSpPr>
          <p:cNvPr id="4" name="Content Placeholder 3">
            <a:extLst>
              <a:ext uri="{FF2B5EF4-FFF2-40B4-BE49-F238E27FC236}">
                <a16:creationId xmlns:a16="http://schemas.microsoft.com/office/drawing/2014/main" xmlns="" id="{86BFD629-40D0-45BF-874D-C4C46E0993DF}"/>
              </a:ext>
            </a:extLst>
          </p:cNvPr>
          <p:cNvSpPr>
            <a:spLocks noGrp="1"/>
          </p:cNvSpPr>
          <p:nvPr>
            <p:ph sz="half" idx="13"/>
          </p:nvPr>
        </p:nvSpPr>
        <p:spPr/>
        <p:txBody>
          <a:bodyPr/>
          <a:lstStyle/>
          <a:p>
            <a:r>
              <a:rPr lang="en-GB" sz="2400" dirty="0"/>
              <a:t>This presentation will address the following in the secure Establishments for both England </a:t>
            </a:r>
            <a:r>
              <a:rPr lang="en-GB" sz="2400"/>
              <a:t>and Wales; </a:t>
            </a:r>
            <a:endParaRPr lang="en-GB" sz="2400" dirty="0"/>
          </a:p>
          <a:p>
            <a:pPr marL="285750" indent="-285750">
              <a:buFont typeface="Arial" panose="020B0604020202020204" pitchFamily="34" charset="0"/>
              <a:buChar char="•"/>
            </a:pPr>
            <a:r>
              <a:rPr lang="en-GB" sz="2400" b="0" dirty="0"/>
              <a:t>Matters of Concern</a:t>
            </a:r>
          </a:p>
          <a:p>
            <a:pPr marL="285750" indent="-285750">
              <a:buFont typeface="Arial" panose="020B0604020202020204" pitchFamily="34" charset="0"/>
              <a:buChar char="•"/>
            </a:pPr>
            <a:r>
              <a:rPr lang="en-GB" sz="2400" b="0" dirty="0"/>
              <a:t>Safeguarding Referrals</a:t>
            </a:r>
          </a:p>
          <a:p>
            <a:pPr marL="285750" indent="-285750">
              <a:buFont typeface="Arial" panose="020B0604020202020204" pitchFamily="34" charset="0"/>
              <a:buChar char="•"/>
            </a:pPr>
            <a:r>
              <a:rPr lang="en-GB" sz="2400" b="0" dirty="0"/>
              <a:t>Allegations</a:t>
            </a:r>
          </a:p>
          <a:p>
            <a:pPr marL="285750" indent="-285750">
              <a:buFont typeface="Arial" panose="020B0604020202020204" pitchFamily="34" charset="0"/>
              <a:buChar char="•"/>
            </a:pPr>
            <a:r>
              <a:rPr lang="en-GB" sz="2400" b="0" dirty="0"/>
              <a:t>Complaints</a:t>
            </a:r>
          </a:p>
          <a:p>
            <a:pPr marL="285750" indent="-285750">
              <a:buFont typeface="Arial" panose="020B0604020202020204" pitchFamily="34" charset="0"/>
              <a:buChar char="•"/>
            </a:pPr>
            <a:r>
              <a:rPr lang="en-GB" sz="2400" b="0" dirty="0"/>
              <a:t>Data and Analysis</a:t>
            </a:r>
          </a:p>
          <a:p>
            <a:pPr marL="285750" indent="-285750">
              <a:buFont typeface="Arial" panose="020B0604020202020204" pitchFamily="34" charset="0"/>
              <a:buChar char="•"/>
            </a:pPr>
            <a:r>
              <a:rPr lang="en-GB" sz="2400" b="0" dirty="0"/>
              <a:t>Key Contacts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5" name="Footer Placeholder 4">
            <a:extLst>
              <a:ext uri="{FF2B5EF4-FFF2-40B4-BE49-F238E27FC236}">
                <a16:creationId xmlns:a16="http://schemas.microsoft.com/office/drawing/2014/main" xmlns="" id="{22C7A1D4-1783-4E1F-9134-C2CEE108DC43}"/>
              </a:ext>
            </a:extLst>
          </p:cNvPr>
          <p:cNvSpPr>
            <a:spLocks noGrp="1"/>
          </p:cNvSpPr>
          <p:nvPr>
            <p:ph type="ftr" sz="quarter" idx="3"/>
          </p:nvPr>
        </p:nvSpPr>
        <p:spPr/>
        <p:txBody>
          <a:bodyPr/>
          <a:lstStyle/>
          <a:p>
            <a:r>
              <a:rPr lang="en-GB" dirty="0"/>
              <a:t>Objectives</a:t>
            </a:r>
          </a:p>
        </p:txBody>
      </p:sp>
    </p:spTree>
    <p:extLst>
      <p:ext uri="{BB962C8B-B14F-4D97-AF65-F5344CB8AC3E}">
        <p14:creationId xmlns:p14="http://schemas.microsoft.com/office/powerpoint/2010/main" val="3282799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6BD3ED-C51A-4CDC-A81D-3F938D58A651}"/>
              </a:ext>
            </a:extLst>
          </p:cNvPr>
          <p:cNvSpPr>
            <a:spLocks noGrp="1"/>
          </p:cNvSpPr>
          <p:nvPr>
            <p:ph type="title"/>
          </p:nvPr>
        </p:nvSpPr>
        <p:spPr/>
        <p:txBody>
          <a:bodyPr/>
          <a:lstStyle/>
          <a:p>
            <a:r>
              <a:rPr lang="en-GB" dirty="0"/>
              <a:t>Flow chart</a:t>
            </a:r>
          </a:p>
        </p:txBody>
      </p:sp>
      <p:sp>
        <p:nvSpPr>
          <p:cNvPr id="3" name="Slide Number Placeholder 2">
            <a:extLst>
              <a:ext uri="{FF2B5EF4-FFF2-40B4-BE49-F238E27FC236}">
                <a16:creationId xmlns:a16="http://schemas.microsoft.com/office/drawing/2014/main" xmlns="" id="{AB56451C-993A-4166-A4D2-0172B5C8E8D6}"/>
              </a:ext>
            </a:extLst>
          </p:cNvPr>
          <p:cNvSpPr>
            <a:spLocks noGrp="1"/>
          </p:cNvSpPr>
          <p:nvPr>
            <p:ph type="sldNum" sz="quarter" idx="12"/>
          </p:nvPr>
        </p:nvSpPr>
        <p:spPr/>
        <p:txBody>
          <a:bodyPr/>
          <a:lstStyle/>
          <a:p>
            <a:fld id="{1DE7850D-13A6-444C-9A35-8D9C9F3B3108}" type="slidenum">
              <a:rPr lang="en-GB" smtClean="0"/>
              <a:pPr/>
              <a:t>3</a:t>
            </a:fld>
            <a:endParaRPr lang="en-GB"/>
          </a:p>
        </p:txBody>
      </p:sp>
      <p:sp>
        <p:nvSpPr>
          <p:cNvPr id="6" name="Text Box 2">
            <a:extLst>
              <a:ext uri="{FF2B5EF4-FFF2-40B4-BE49-F238E27FC236}">
                <a16:creationId xmlns:a16="http://schemas.microsoft.com/office/drawing/2014/main" xmlns="" id="{C3D27749-CE51-4D49-8C44-2893E9E43C7A}"/>
              </a:ext>
            </a:extLst>
          </p:cNvPr>
          <p:cNvSpPr txBox="1">
            <a:spLocks noChangeArrowheads="1"/>
          </p:cNvSpPr>
          <p:nvPr/>
        </p:nvSpPr>
        <p:spPr bwMode="auto">
          <a:xfrm>
            <a:off x="4256844" y="739527"/>
            <a:ext cx="2986250" cy="490675"/>
          </a:xfrm>
          <a:prstGeom prst="rect">
            <a:avLst/>
          </a:prstGeom>
          <a:solidFill>
            <a:srgbClr val="FFFFFF"/>
          </a:solidFill>
          <a:ln w="28575">
            <a:solidFill>
              <a:srgbClr val="4BF7CE"/>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Concern Raised</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7" name="Text Box 28">
            <a:extLst>
              <a:ext uri="{FF2B5EF4-FFF2-40B4-BE49-F238E27FC236}">
                <a16:creationId xmlns:a16="http://schemas.microsoft.com/office/drawing/2014/main" xmlns="" id="{523366C0-38C1-478F-B49E-5518F9BE0CBE}"/>
              </a:ext>
            </a:extLst>
          </p:cNvPr>
          <p:cNvSpPr txBox="1">
            <a:spLocks noChangeArrowheads="1"/>
          </p:cNvSpPr>
          <p:nvPr/>
        </p:nvSpPr>
        <p:spPr bwMode="auto">
          <a:xfrm>
            <a:off x="10165441" y="777200"/>
            <a:ext cx="1525470" cy="801950"/>
          </a:xfrm>
          <a:prstGeom prst="rect">
            <a:avLst/>
          </a:prstGeom>
          <a:solidFill>
            <a:srgbClr val="D8D8D8"/>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Establishments complaint policy</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8" name="Text Box 14">
            <a:extLst>
              <a:ext uri="{FF2B5EF4-FFF2-40B4-BE49-F238E27FC236}">
                <a16:creationId xmlns:a16="http://schemas.microsoft.com/office/drawing/2014/main" xmlns="" id="{83EFD18A-7315-4947-8B55-BA42CF089B23}"/>
              </a:ext>
            </a:extLst>
          </p:cNvPr>
          <p:cNvSpPr txBox="1">
            <a:spLocks noChangeArrowheads="1"/>
          </p:cNvSpPr>
          <p:nvPr/>
        </p:nvSpPr>
        <p:spPr bwMode="auto">
          <a:xfrm>
            <a:off x="2785731" y="2818697"/>
            <a:ext cx="895053" cy="329243"/>
          </a:xfrm>
          <a:prstGeom prst="rect">
            <a:avLst/>
          </a:prstGeom>
          <a:solidFill>
            <a:srgbClr val="F7CAAC"/>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YOI</a:t>
            </a:r>
            <a:endParaRPr kumimoji="0" lang="en-US" altLang="en-US" sz="2800" b="0" i="0" u="none" strike="noStrike" cap="none" normalizeH="0" baseline="0">
              <a:ln>
                <a:noFill/>
              </a:ln>
              <a:solidFill>
                <a:schemeClr val="tx1"/>
              </a:solidFill>
              <a:effectLst/>
              <a:latin typeface="Arial" panose="020B0604020202020204" pitchFamily="34" charset="0"/>
            </a:endParaRPr>
          </a:p>
        </p:txBody>
      </p:sp>
      <p:sp>
        <p:nvSpPr>
          <p:cNvPr id="9" name="Text Box 27">
            <a:extLst>
              <a:ext uri="{FF2B5EF4-FFF2-40B4-BE49-F238E27FC236}">
                <a16:creationId xmlns:a16="http://schemas.microsoft.com/office/drawing/2014/main" xmlns="" id="{8F041DC7-0659-4C3E-80BA-2EAF666A98AC}"/>
              </a:ext>
            </a:extLst>
          </p:cNvPr>
          <p:cNvSpPr txBox="1">
            <a:spLocks noChangeArrowheads="1"/>
          </p:cNvSpPr>
          <p:nvPr/>
        </p:nvSpPr>
        <p:spPr bwMode="auto">
          <a:xfrm>
            <a:off x="4815803" y="1630306"/>
            <a:ext cx="2131361" cy="735862"/>
          </a:xfrm>
          <a:prstGeom prst="rect">
            <a:avLst/>
          </a:prstGeom>
          <a:solidFill>
            <a:srgbClr val="FFFFFF"/>
          </a:solidFill>
          <a:ln w="28575">
            <a:solidFill>
              <a:srgbClr val="4BF7CE"/>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External Stakeholder or family member</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10" name="Text Box 31">
            <a:extLst>
              <a:ext uri="{FF2B5EF4-FFF2-40B4-BE49-F238E27FC236}">
                <a16:creationId xmlns:a16="http://schemas.microsoft.com/office/drawing/2014/main" xmlns="" id="{42877181-2682-4B20-8828-4AE84314CB5B}"/>
              </a:ext>
            </a:extLst>
          </p:cNvPr>
          <p:cNvSpPr txBox="1">
            <a:spLocks noChangeArrowheads="1"/>
          </p:cNvSpPr>
          <p:nvPr/>
        </p:nvSpPr>
        <p:spPr bwMode="auto">
          <a:xfrm>
            <a:off x="8941980" y="788842"/>
            <a:ext cx="961619" cy="365760"/>
          </a:xfrm>
          <a:prstGeom prst="rect">
            <a:avLst/>
          </a:prstGeom>
          <a:solidFill>
            <a:srgbClr val="D8D8D8"/>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Child</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1" name="Text Box 5">
            <a:extLst>
              <a:ext uri="{FF2B5EF4-FFF2-40B4-BE49-F238E27FC236}">
                <a16:creationId xmlns:a16="http://schemas.microsoft.com/office/drawing/2014/main" xmlns="" id="{D6A4343F-795A-4300-B3B9-EB5F62D0EF4D}"/>
              </a:ext>
            </a:extLst>
          </p:cNvPr>
          <p:cNvSpPr txBox="1">
            <a:spLocks noChangeArrowheads="1"/>
          </p:cNvSpPr>
          <p:nvPr/>
        </p:nvSpPr>
        <p:spPr bwMode="auto">
          <a:xfrm>
            <a:off x="9577633" y="2079147"/>
            <a:ext cx="1158150" cy="396875"/>
          </a:xfrm>
          <a:prstGeom prst="rect">
            <a:avLst/>
          </a:prstGeom>
          <a:solidFill>
            <a:srgbClr val="FFE599"/>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Allegation</a:t>
            </a:r>
            <a:endParaRPr kumimoji="0" lang="en-US" altLang="en-US" sz="2800" b="0" i="0" u="none" strike="noStrike" cap="none" normalizeH="0" baseline="0">
              <a:ln>
                <a:noFill/>
              </a:ln>
              <a:solidFill>
                <a:schemeClr val="tx1"/>
              </a:solidFill>
              <a:effectLst/>
              <a:latin typeface="Arial" panose="020B0604020202020204" pitchFamily="34" charset="0"/>
            </a:endParaRPr>
          </a:p>
        </p:txBody>
      </p:sp>
      <p:sp>
        <p:nvSpPr>
          <p:cNvPr id="12" name="Text Box 6">
            <a:extLst>
              <a:ext uri="{FF2B5EF4-FFF2-40B4-BE49-F238E27FC236}">
                <a16:creationId xmlns:a16="http://schemas.microsoft.com/office/drawing/2014/main" xmlns="" id="{3E842590-9C31-435D-ABF9-EECAC51C99E8}"/>
              </a:ext>
            </a:extLst>
          </p:cNvPr>
          <p:cNvSpPr txBox="1">
            <a:spLocks noChangeArrowheads="1"/>
          </p:cNvSpPr>
          <p:nvPr/>
        </p:nvSpPr>
        <p:spPr bwMode="auto">
          <a:xfrm>
            <a:off x="937712" y="2867412"/>
            <a:ext cx="920195" cy="376159"/>
          </a:xfrm>
          <a:prstGeom prst="rect">
            <a:avLst/>
          </a:prstGeom>
          <a:solidFill>
            <a:srgbClr val="F7CAAC"/>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SCH/STC</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13" name="Text Box 7">
            <a:extLst>
              <a:ext uri="{FF2B5EF4-FFF2-40B4-BE49-F238E27FC236}">
                <a16:creationId xmlns:a16="http://schemas.microsoft.com/office/drawing/2014/main" xmlns="" id="{C3EEACEB-6C29-4F51-BDAE-B008212A70E6}"/>
              </a:ext>
            </a:extLst>
          </p:cNvPr>
          <p:cNvSpPr txBox="1">
            <a:spLocks noChangeArrowheads="1"/>
          </p:cNvSpPr>
          <p:nvPr/>
        </p:nvSpPr>
        <p:spPr bwMode="auto">
          <a:xfrm>
            <a:off x="5092796" y="2646685"/>
            <a:ext cx="1454508" cy="371459"/>
          </a:xfrm>
          <a:prstGeom prst="rect">
            <a:avLst/>
          </a:prstGeom>
          <a:solidFill>
            <a:srgbClr val="B4C6E7"/>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Safeguarding</a:t>
            </a:r>
            <a:endParaRPr kumimoji="0" lang="en-US" altLang="en-US" sz="2800" b="0" i="0" u="none" strike="noStrike" cap="none" normalizeH="0" baseline="0">
              <a:ln>
                <a:noFill/>
              </a:ln>
              <a:solidFill>
                <a:schemeClr val="tx1"/>
              </a:solidFill>
              <a:effectLst/>
              <a:latin typeface="Arial" panose="020B0604020202020204" pitchFamily="34" charset="0"/>
            </a:endParaRPr>
          </a:p>
        </p:txBody>
      </p:sp>
      <p:sp>
        <p:nvSpPr>
          <p:cNvPr id="14" name="Text Box 8">
            <a:extLst>
              <a:ext uri="{FF2B5EF4-FFF2-40B4-BE49-F238E27FC236}">
                <a16:creationId xmlns:a16="http://schemas.microsoft.com/office/drawing/2014/main" xmlns="" id="{0CBD320A-3AA9-47C1-BC4D-0DB0E4F5C750}"/>
              </a:ext>
            </a:extLst>
          </p:cNvPr>
          <p:cNvSpPr txBox="1">
            <a:spLocks noChangeArrowheads="1"/>
          </p:cNvSpPr>
          <p:nvPr/>
        </p:nvSpPr>
        <p:spPr bwMode="auto">
          <a:xfrm>
            <a:off x="1499086" y="1995147"/>
            <a:ext cx="1465433" cy="536853"/>
          </a:xfrm>
          <a:prstGeom prst="rect">
            <a:avLst/>
          </a:prstGeom>
          <a:solidFill>
            <a:srgbClr val="F7CAAC"/>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Quality of care or provision</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15" name="Text Box 9">
            <a:extLst>
              <a:ext uri="{FF2B5EF4-FFF2-40B4-BE49-F238E27FC236}">
                <a16:creationId xmlns:a16="http://schemas.microsoft.com/office/drawing/2014/main" xmlns="" id="{04EBD325-A0C9-4D59-9195-15330F4C964C}"/>
              </a:ext>
            </a:extLst>
          </p:cNvPr>
          <p:cNvSpPr txBox="1">
            <a:spLocks noChangeArrowheads="1"/>
          </p:cNvSpPr>
          <p:nvPr/>
        </p:nvSpPr>
        <p:spPr bwMode="auto">
          <a:xfrm>
            <a:off x="4852790" y="3458307"/>
            <a:ext cx="1920875" cy="963737"/>
          </a:xfrm>
          <a:prstGeom prst="rect">
            <a:avLst/>
          </a:prstGeom>
          <a:solidFill>
            <a:srgbClr val="B4C6E7"/>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Raised with establishments safeguarding team</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16" name="Text Box 10">
            <a:extLst>
              <a:ext uri="{FF2B5EF4-FFF2-40B4-BE49-F238E27FC236}">
                <a16:creationId xmlns:a16="http://schemas.microsoft.com/office/drawing/2014/main" xmlns="" id="{ACA91416-5C75-4B2F-893F-B1636F4F8A0C}"/>
              </a:ext>
            </a:extLst>
          </p:cNvPr>
          <p:cNvSpPr txBox="1">
            <a:spLocks noChangeArrowheads="1"/>
          </p:cNvSpPr>
          <p:nvPr/>
        </p:nvSpPr>
        <p:spPr bwMode="auto">
          <a:xfrm>
            <a:off x="8576909" y="3424338"/>
            <a:ext cx="2955925" cy="808894"/>
          </a:xfrm>
          <a:prstGeom prst="rect">
            <a:avLst/>
          </a:prstGeom>
          <a:solidFill>
            <a:srgbClr val="FFE599"/>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Raised with establishments safeguarding and child protection team</a:t>
            </a:r>
            <a:endParaRPr kumimoji="0" lang="en-US" altLang="en-US" sz="2800" b="0" i="0" u="none" strike="noStrike" cap="none" normalizeH="0" baseline="0">
              <a:ln>
                <a:noFill/>
              </a:ln>
              <a:solidFill>
                <a:schemeClr val="tx1"/>
              </a:solidFill>
              <a:effectLst/>
              <a:latin typeface="Arial" panose="020B0604020202020204" pitchFamily="34" charset="0"/>
            </a:endParaRPr>
          </a:p>
        </p:txBody>
      </p:sp>
      <p:sp>
        <p:nvSpPr>
          <p:cNvPr id="17" name="Text Box 11">
            <a:extLst>
              <a:ext uri="{FF2B5EF4-FFF2-40B4-BE49-F238E27FC236}">
                <a16:creationId xmlns:a16="http://schemas.microsoft.com/office/drawing/2014/main" xmlns="" id="{3B941D1D-51B7-4CA5-B941-74F570833103}"/>
              </a:ext>
            </a:extLst>
          </p:cNvPr>
          <p:cNvSpPr txBox="1">
            <a:spLocks noChangeArrowheads="1"/>
          </p:cNvSpPr>
          <p:nvPr/>
        </p:nvSpPr>
        <p:spPr bwMode="auto">
          <a:xfrm>
            <a:off x="4705562" y="4812120"/>
            <a:ext cx="2215330" cy="746126"/>
          </a:xfrm>
          <a:prstGeom prst="rect">
            <a:avLst/>
          </a:prstGeom>
          <a:solidFill>
            <a:srgbClr val="B4C6E7"/>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Establishment to follow their safeguarding policy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18" name="Text Box 12">
            <a:extLst>
              <a:ext uri="{FF2B5EF4-FFF2-40B4-BE49-F238E27FC236}">
                <a16:creationId xmlns:a16="http://schemas.microsoft.com/office/drawing/2014/main" xmlns="" id="{3ACBF5F3-8DD8-4C33-B24F-4547A278609F}"/>
              </a:ext>
            </a:extLst>
          </p:cNvPr>
          <p:cNvSpPr txBox="1">
            <a:spLocks noChangeArrowheads="1"/>
          </p:cNvSpPr>
          <p:nvPr/>
        </p:nvSpPr>
        <p:spPr bwMode="auto">
          <a:xfrm>
            <a:off x="8458137" y="4762023"/>
            <a:ext cx="2979738" cy="1106350"/>
          </a:xfrm>
          <a:prstGeom prst="rect">
            <a:avLst/>
          </a:prstGeom>
          <a:solidFill>
            <a:srgbClr val="FFE599"/>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Establishment to follow their safeguarding policy including referring to the Local Authority Designated Officer</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19" name="Text Box 13">
            <a:extLst>
              <a:ext uri="{FF2B5EF4-FFF2-40B4-BE49-F238E27FC236}">
                <a16:creationId xmlns:a16="http://schemas.microsoft.com/office/drawing/2014/main" xmlns="" id="{F8DA6184-78DD-48B5-A495-BBFC776E8F7E}"/>
              </a:ext>
            </a:extLst>
          </p:cNvPr>
          <p:cNvSpPr txBox="1">
            <a:spLocks noChangeArrowheads="1"/>
          </p:cNvSpPr>
          <p:nvPr/>
        </p:nvSpPr>
        <p:spPr bwMode="auto">
          <a:xfrm>
            <a:off x="2344713" y="3409338"/>
            <a:ext cx="1571562" cy="957557"/>
          </a:xfrm>
          <a:prstGeom prst="rect">
            <a:avLst/>
          </a:prstGeom>
          <a:solidFill>
            <a:srgbClr val="F7CAAC"/>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Raise as Governors correspondence</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20" name="Text Box 14">
            <a:extLst>
              <a:ext uri="{FF2B5EF4-FFF2-40B4-BE49-F238E27FC236}">
                <a16:creationId xmlns:a16="http://schemas.microsoft.com/office/drawing/2014/main" xmlns="" id="{180A7A90-D300-4A9D-8158-B06CC73BC33C}"/>
              </a:ext>
            </a:extLst>
          </p:cNvPr>
          <p:cNvSpPr txBox="1">
            <a:spLocks noChangeArrowheads="1"/>
          </p:cNvSpPr>
          <p:nvPr/>
        </p:nvSpPr>
        <p:spPr bwMode="auto">
          <a:xfrm>
            <a:off x="647295" y="3425668"/>
            <a:ext cx="1584508" cy="965178"/>
          </a:xfrm>
          <a:prstGeom prst="rect">
            <a:avLst/>
          </a:prstGeom>
          <a:solidFill>
            <a:srgbClr val="F7CAAC"/>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Raise following local complaints policy</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1" name="Text Box 15">
            <a:extLst>
              <a:ext uri="{FF2B5EF4-FFF2-40B4-BE49-F238E27FC236}">
                <a16:creationId xmlns:a16="http://schemas.microsoft.com/office/drawing/2014/main" xmlns="" id="{2A55F342-DC14-48CE-AC49-0C4378295EFF}"/>
              </a:ext>
            </a:extLst>
          </p:cNvPr>
          <p:cNvSpPr txBox="1">
            <a:spLocks noChangeArrowheads="1"/>
          </p:cNvSpPr>
          <p:nvPr/>
        </p:nvSpPr>
        <p:spPr bwMode="auto">
          <a:xfrm>
            <a:off x="647295" y="4812120"/>
            <a:ext cx="3245975" cy="862816"/>
          </a:xfrm>
          <a:prstGeom prst="rect">
            <a:avLst/>
          </a:prstGeom>
          <a:solidFill>
            <a:srgbClr val="F7CAAC"/>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 not content with the response then escalate to YCS_Matters_of_con@justice.gov.uk</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cxnSp>
        <p:nvCxnSpPr>
          <p:cNvPr id="23" name="Straight Arrow Connector 22">
            <a:extLst>
              <a:ext uri="{FF2B5EF4-FFF2-40B4-BE49-F238E27FC236}">
                <a16:creationId xmlns:a16="http://schemas.microsoft.com/office/drawing/2014/main" xmlns="" id="{81611708-2138-4CE8-A0A3-D400480A796A}"/>
              </a:ext>
            </a:extLst>
          </p:cNvPr>
          <p:cNvCxnSpPr>
            <a:cxnSpLocks/>
            <a:endCxn id="10" idx="1"/>
          </p:cNvCxnSpPr>
          <p:nvPr/>
        </p:nvCxnSpPr>
        <p:spPr>
          <a:xfrm>
            <a:off x="7243094" y="935898"/>
            <a:ext cx="1698886" cy="3582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xmlns="" id="{2107558F-B308-426F-B985-6A3F86678C4F}"/>
              </a:ext>
            </a:extLst>
          </p:cNvPr>
          <p:cNvCxnSpPr>
            <a:cxnSpLocks/>
          </p:cNvCxnSpPr>
          <p:nvPr/>
        </p:nvCxnSpPr>
        <p:spPr>
          <a:xfrm>
            <a:off x="9903600" y="899976"/>
            <a:ext cx="166711"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xmlns="" id="{F9E7A2E7-CD61-41A6-A57E-23F81A4057F7}"/>
              </a:ext>
            </a:extLst>
          </p:cNvPr>
          <p:cNvCxnSpPr>
            <a:cxnSpLocks/>
          </p:cNvCxnSpPr>
          <p:nvPr/>
        </p:nvCxnSpPr>
        <p:spPr>
          <a:xfrm>
            <a:off x="5813227" y="2370916"/>
            <a:ext cx="6823" cy="23876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xmlns="" id="{04399D90-CC80-4D55-A6D2-150568D21A9C}"/>
              </a:ext>
            </a:extLst>
          </p:cNvPr>
          <p:cNvCxnSpPr>
            <a:cxnSpLocks/>
            <a:stCxn id="6" idx="2"/>
          </p:cNvCxnSpPr>
          <p:nvPr/>
        </p:nvCxnSpPr>
        <p:spPr>
          <a:xfrm>
            <a:off x="5749969" y="1230202"/>
            <a:ext cx="0" cy="350894"/>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xmlns="" id="{2ABC9BBA-4B89-40A8-A6E4-C8E8DD452E93}"/>
              </a:ext>
            </a:extLst>
          </p:cNvPr>
          <p:cNvCxnSpPr>
            <a:cxnSpLocks/>
          </p:cNvCxnSpPr>
          <p:nvPr/>
        </p:nvCxnSpPr>
        <p:spPr>
          <a:xfrm flipH="1">
            <a:off x="2982804" y="1902826"/>
            <a:ext cx="1809416" cy="4572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3BF35A8F-09EF-4446-94F9-C163F0988F95}"/>
              </a:ext>
            </a:extLst>
          </p:cNvPr>
          <p:cNvCxnSpPr>
            <a:cxnSpLocks/>
          </p:cNvCxnSpPr>
          <p:nvPr/>
        </p:nvCxnSpPr>
        <p:spPr>
          <a:xfrm>
            <a:off x="6947164" y="1897296"/>
            <a:ext cx="2630469" cy="43112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52DA68DE-7E5E-44E1-A3A2-BD045FCA91E3}"/>
              </a:ext>
            </a:extLst>
          </p:cNvPr>
          <p:cNvCxnSpPr/>
          <p:nvPr/>
        </p:nvCxnSpPr>
        <p:spPr>
          <a:xfrm flipH="1">
            <a:off x="1431929" y="4418526"/>
            <a:ext cx="7620" cy="34290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xmlns="" id="{5671470B-0852-45E8-B702-25E9B4501E5A}"/>
              </a:ext>
            </a:extLst>
          </p:cNvPr>
          <p:cNvCxnSpPr/>
          <p:nvPr/>
        </p:nvCxnSpPr>
        <p:spPr>
          <a:xfrm flipH="1">
            <a:off x="3204185" y="4390846"/>
            <a:ext cx="7620" cy="34290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xmlns="" id="{4F1AA7B3-B5AC-4AD6-989B-D54D3B0A3677}"/>
              </a:ext>
            </a:extLst>
          </p:cNvPr>
          <p:cNvCxnSpPr/>
          <p:nvPr/>
        </p:nvCxnSpPr>
        <p:spPr>
          <a:xfrm>
            <a:off x="1347494" y="3241698"/>
            <a:ext cx="0" cy="16764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xmlns="" id="{DD0DCAA9-A9BD-4F2E-920D-CAAD633DF30E}"/>
              </a:ext>
            </a:extLst>
          </p:cNvPr>
          <p:cNvCxnSpPr/>
          <p:nvPr/>
        </p:nvCxnSpPr>
        <p:spPr>
          <a:xfrm>
            <a:off x="3196114" y="3218069"/>
            <a:ext cx="0" cy="16764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xmlns="" id="{239F3C03-13CB-46CF-8E28-05E824E1EBF1}"/>
              </a:ext>
            </a:extLst>
          </p:cNvPr>
          <p:cNvCxnSpPr/>
          <p:nvPr/>
        </p:nvCxnSpPr>
        <p:spPr>
          <a:xfrm>
            <a:off x="1730088" y="2516774"/>
            <a:ext cx="7620" cy="32004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xmlns="" id="{34C732E4-C795-4B0D-83DE-39E04854550E}"/>
              </a:ext>
            </a:extLst>
          </p:cNvPr>
          <p:cNvCxnSpPr/>
          <p:nvPr/>
        </p:nvCxnSpPr>
        <p:spPr>
          <a:xfrm>
            <a:off x="5823316" y="3065392"/>
            <a:ext cx="7620" cy="32004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xmlns="" id="{1560DC0D-3098-4F5B-9EAC-72C295A284FE}"/>
              </a:ext>
            </a:extLst>
          </p:cNvPr>
          <p:cNvCxnSpPr>
            <a:cxnSpLocks/>
          </p:cNvCxnSpPr>
          <p:nvPr/>
        </p:nvCxnSpPr>
        <p:spPr>
          <a:xfrm>
            <a:off x="2878372" y="2532000"/>
            <a:ext cx="0" cy="26852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xmlns="" id="{20B160B7-B9F8-4724-992D-CC5DBCFDC26A}"/>
              </a:ext>
            </a:extLst>
          </p:cNvPr>
          <p:cNvCxnSpPr/>
          <p:nvPr/>
        </p:nvCxnSpPr>
        <p:spPr>
          <a:xfrm>
            <a:off x="5813227" y="4406086"/>
            <a:ext cx="0" cy="32766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xmlns="" id="{77E60B99-366D-448D-A286-4E3D9211F156}"/>
              </a:ext>
            </a:extLst>
          </p:cNvPr>
          <p:cNvCxnSpPr>
            <a:cxnSpLocks/>
          </p:cNvCxnSpPr>
          <p:nvPr/>
        </p:nvCxnSpPr>
        <p:spPr>
          <a:xfrm>
            <a:off x="10070311" y="2516774"/>
            <a:ext cx="0" cy="86865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xmlns="" id="{8A983B14-44E5-4EFE-B02B-ECDBDA0C936D}"/>
              </a:ext>
            </a:extLst>
          </p:cNvPr>
          <p:cNvCxnSpPr>
            <a:cxnSpLocks/>
            <a:stCxn id="16" idx="2"/>
          </p:cNvCxnSpPr>
          <p:nvPr/>
        </p:nvCxnSpPr>
        <p:spPr>
          <a:xfrm>
            <a:off x="10054872" y="4233232"/>
            <a:ext cx="0" cy="41973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39" name="Rectangle 34">
            <a:extLst>
              <a:ext uri="{FF2B5EF4-FFF2-40B4-BE49-F238E27FC236}">
                <a16:creationId xmlns:a16="http://schemas.microsoft.com/office/drawing/2014/main" xmlns="" id="{2F36F026-D705-4B9D-A4E6-AAD9D13BEEE5}"/>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0" name="Rectangle 37">
            <a:extLst>
              <a:ext uri="{FF2B5EF4-FFF2-40B4-BE49-F238E27FC236}">
                <a16:creationId xmlns:a16="http://schemas.microsoft.com/office/drawing/2014/main" xmlns="" id="{AF3BC4BD-D215-40AC-B069-388980AA2100}"/>
              </a:ext>
            </a:extLst>
          </p:cNvPr>
          <p:cNvSpPr>
            <a:spLocks noChangeArrowheads="1"/>
          </p:cNvSpPr>
          <p:nvPr/>
        </p:nvSpPr>
        <p:spPr bwMode="auto">
          <a:xfrm>
            <a:off x="152400" y="609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1" name="Rectangle 38">
            <a:extLst>
              <a:ext uri="{FF2B5EF4-FFF2-40B4-BE49-F238E27FC236}">
                <a16:creationId xmlns:a16="http://schemas.microsoft.com/office/drawing/2014/main" xmlns="" id="{CECE9148-2AEE-49ED-BC34-728822EA9BCC}"/>
              </a:ext>
            </a:extLst>
          </p:cNvPr>
          <p:cNvSpPr>
            <a:spLocks noChangeArrowheads="1"/>
          </p:cNvSpPr>
          <p:nvPr/>
        </p:nvSpPr>
        <p:spPr bwMode="auto">
          <a:xfrm>
            <a:off x="152400" y="1066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41">
            <a:extLst>
              <a:ext uri="{FF2B5EF4-FFF2-40B4-BE49-F238E27FC236}">
                <a16:creationId xmlns:a16="http://schemas.microsoft.com/office/drawing/2014/main" xmlns="" id="{9F11E87D-891E-4CE3-B47C-85195E79F5E6}"/>
              </a:ext>
            </a:extLst>
          </p:cNvPr>
          <p:cNvSpPr>
            <a:spLocks noChangeArrowheads="1"/>
          </p:cNvSpPr>
          <p:nvPr/>
        </p:nvSpPr>
        <p:spPr bwMode="auto">
          <a:xfrm>
            <a:off x="152400" y="1066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42">
            <a:extLst>
              <a:ext uri="{FF2B5EF4-FFF2-40B4-BE49-F238E27FC236}">
                <a16:creationId xmlns:a16="http://schemas.microsoft.com/office/drawing/2014/main" xmlns="" id="{21A4116E-DAF7-4718-B81A-D53BA65470F0}"/>
              </a:ext>
            </a:extLst>
          </p:cNvPr>
          <p:cNvSpPr>
            <a:spLocks noChangeArrowheads="1"/>
          </p:cNvSpPr>
          <p:nvPr/>
        </p:nvSpPr>
        <p:spPr bwMode="auto">
          <a:xfrm>
            <a:off x="152400" y="1066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46">
            <a:extLst>
              <a:ext uri="{FF2B5EF4-FFF2-40B4-BE49-F238E27FC236}">
                <a16:creationId xmlns:a16="http://schemas.microsoft.com/office/drawing/2014/main" xmlns="" id="{48E5352E-30F6-498F-B735-715408EE1B37}"/>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47">
            <a:extLst>
              <a:ext uri="{FF2B5EF4-FFF2-40B4-BE49-F238E27FC236}">
                <a16:creationId xmlns:a16="http://schemas.microsoft.com/office/drawing/2014/main" xmlns="" id="{436E51C4-810D-4181-B871-D080E22FC203}"/>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9">
            <a:extLst>
              <a:ext uri="{FF2B5EF4-FFF2-40B4-BE49-F238E27FC236}">
                <a16:creationId xmlns:a16="http://schemas.microsoft.com/office/drawing/2014/main" xmlns="" id="{446375DD-FA4F-4B36-9CDB-DF7A2001DD03}"/>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53">
            <a:extLst>
              <a:ext uri="{FF2B5EF4-FFF2-40B4-BE49-F238E27FC236}">
                <a16:creationId xmlns:a16="http://schemas.microsoft.com/office/drawing/2014/main" xmlns="" id="{7AA227A1-C0C2-40D1-B4C0-DF59CF0A0523}"/>
              </a:ext>
            </a:extLst>
          </p:cNvPr>
          <p:cNvSpPr>
            <a:spLocks noChangeArrowheads="1"/>
          </p:cNvSpPr>
          <p:nvPr/>
        </p:nvSpPr>
        <p:spPr bwMode="auto">
          <a:xfrm>
            <a:off x="152400" y="14771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8" name="Rectangle 54">
            <a:extLst>
              <a:ext uri="{FF2B5EF4-FFF2-40B4-BE49-F238E27FC236}">
                <a16:creationId xmlns:a16="http://schemas.microsoft.com/office/drawing/2014/main" xmlns="" id="{FA466730-785C-4061-B64E-D6B45786ABDA}"/>
              </a:ext>
            </a:extLst>
          </p:cNvPr>
          <p:cNvSpPr>
            <a:spLocks noChangeArrowheads="1"/>
          </p:cNvSpPr>
          <p:nvPr/>
        </p:nvSpPr>
        <p:spPr bwMode="auto">
          <a:xfrm>
            <a:off x="152400" y="1981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57">
            <a:extLst>
              <a:ext uri="{FF2B5EF4-FFF2-40B4-BE49-F238E27FC236}">
                <a16:creationId xmlns:a16="http://schemas.microsoft.com/office/drawing/2014/main" xmlns="" id="{86BC95D5-5457-4E50-AF4F-6FE440DD4075}"/>
              </a:ext>
            </a:extLst>
          </p:cNvPr>
          <p:cNvSpPr>
            <a:spLocks noChangeArrowheads="1"/>
          </p:cNvSpPr>
          <p:nvPr/>
        </p:nvSpPr>
        <p:spPr bwMode="auto">
          <a:xfrm>
            <a:off x="152400" y="1981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60">
            <a:extLst>
              <a:ext uri="{FF2B5EF4-FFF2-40B4-BE49-F238E27FC236}">
                <a16:creationId xmlns:a16="http://schemas.microsoft.com/office/drawing/2014/main" xmlns="" id="{C7C55484-ACE3-4A5C-8672-ED617772CC04}"/>
              </a:ext>
            </a:extLst>
          </p:cNvPr>
          <p:cNvSpPr>
            <a:spLocks noChangeArrowheads="1"/>
          </p:cNvSpPr>
          <p:nvPr/>
        </p:nvSpPr>
        <p:spPr bwMode="auto">
          <a:xfrm>
            <a:off x="152400" y="1981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1" name="Rectangle 61">
            <a:extLst>
              <a:ext uri="{FF2B5EF4-FFF2-40B4-BE49-F238E27FC236}">
                <a16:creationId xmlns:a16="http://schemas.microsoft.com/office/drawing/2014/main" xmlns="" id="{C2E29DDB-55E3-4557-B642-275AF63B011C}"/>
              </a:ext>
            </a:extLst>
          </p:cNvPr>
          <p:cNvSpPr>
            <a:spLocks noChangeArrowheads="1"/>
          </p:cNvSpPr>
          <p:nvPr/>
        </p:nvSpPr>
        <p:spPr bwMode="auto">
          <a:xfrm>
            <a:off x="152400" y="2438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63">
            <a:extLst>
              <a:ext uri="{FF2B5EF4-FFF2-40B4-BE49-F238E27FC236}">
                <a16:creationId xmlns:a16="http://schemas.microsoft.com/office/drawing/2014/main" xmlns="" id="{DB05C7CA-7B3F-415E-8800-39910CEED4AE}"/>
              </a:ext>
            </a:extLst>
          </p:cNvPr>
          <p:cNvSpPr>
            <a:spLocks noChangeArrowheads="1"/>
          </p:cNvSpPr>
          <p:nvPr/>
        </p:nvSpPr>
        <p:spPr bwMode="auto">
          <a:xfrm>
            <a:off x="95458" y="24879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cxnSp>
        <p:nvCxnSpPr>
          <p:cNvPr id="55" name="Straight Arrow Connector 54">
            <a:extLst>
              <a:ext uri="{FF2B5EF4-FFF2-40B4-BE49-F238E27FC236}">
                <a16:creationId xmlns:a16="http://schemas.microsoft.com/office/drawing/2014/main" xmlns="" id="{CD1C4865-DFFC-4D38-87A7-5748C8538DE5}"/>
              </a:ext>
            </a:extLst>
          </p:cNvPr>
          <p:cNvCxnSpPr>
            <a:cxnSpLocks/>
          </p:cNvCxnSpPr>
          <p:nvPr/>
        </p:nvCxnSpPr>
        <p:spPr>
          <a:xfrm>
            <a:off x="9691617" y="1179251"/>
            <a:ext cx="18284" cy="822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0494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908A651E-8735-488F-9348-009B13B7E038}"/>
              </a:ext>
            </a:extLst>
          </p:cNvPr>
          <p:cNvPicPr>
            <a:picLocks noChangeAspect="1"/>
          </p:cNvPicPr>
          <p:nvPr/>
        </p:nvPicPr>
        <p:blipFill>
          <a:blip r:embed="rId3"/>
          <a:stretch>
            <a:fillRect/>
          </a:stretch>
        </p:blipFill>
        <p:spPr>
          <a:xfrm>
            <a:off x="0" y="1607047"/>
            <a:ext cx="12192000" cy="2484542"/>
          </a:xfrm>
          <a:prstGeom prst="rect">
            <a:avLst/>
          </a:prstGeom>
        </p:spPr>
      </p:pic>
      <p:sp>
        <p:nvSpPr>
          <p:cNvPr id="9" name="Rectangle 8">
            <a:extLst>
              <a:ext uri="{FF2B5EF4-FFF2-40B4-BE49-F238E27FC236}">
                <a16:creationId xmlns:a16="http://schemas.microsoft.com/office/drawing/2014/main" xmlns="" id="{6B1750BC-D2AB-4585-BEC2-2B4D3A6CB02F}"/>
              </a:ext>
            </a:extLst>
          </p:cNvPr>
          <p:cNvSpPr/>
          <p:nvPr/>
        </p:nvSpPr>
        <p:spPr>
          <a:xfrm>
            <a:off x="3025188" y="3366883"/>
            <a:ext cx="6147092" cy="523220"/>
          </a:xfrm>
          <a:prstGeom prst="rect">
            <a:avLst/>
          </a:prstGeom>
        </p:spPr>
        <p:txBody>
          <a:bodyPr wrap="square">
            <a:spAutoFit/>
          </a:bodyPr>
          <a:lstStyle/>
          <a:p>
            <a:r>
              <a:rPr lang="en-GB" sz="2800" dirty="0"/>
              <a:t>YCS_Matters_of_con@justice.gov.uk</a:t>
            </a:r>
          </a:p>
        </p:txBody>
      </p:sp>
    </p:spTree>
    <p:extLst>
      <p:ext uri="{BB962C8B-B14F-4D97-AF65-F5344CB8AC3E}">
        <p14:creationId xmlns:p14="http://schemas.microsoft.com/office/powerpoint/2010/main" val="4045750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Slide Number Placeholder 2"/>
          <p:cNvSpPr>
            <a:spLocks noGrp="1"/>
          </p:cNvSpPr>
          <p:nvPr>
            <p:ph type="sldNum" sz="quarter" idx="12"/>
          </p:nvPr>
        </p:nvSpPr>
        <p:spPr/>
        <p:txBody>
          <a:bodyPr/>
          <a:lstStyle/>
          <a:p>
            <a:fld id="{1DE7850D-13A6-444C-9A35-8D9C9F3B3108}" type="slidenum">
              <a:rPr lang="en-GB" smtClean="0"/>
              <a:pPr/>
              <a:t>5</a:t>
            </a:fld>
            <a:endParaRPr lang="en-GB"/>
          </a:p>
        </p:txBody>
      </p:sp>
      <p:sp>
        <p:nvSpPr>
          <p:cNvPr id="4" name="Footer Placeholder 3"/>
          <p:cNvSpPr>
            <a:spLocks noGrp="1"/>
          </p:cNvSpPr>
          <p:nvPr>
            <p:ph type="ftr" sz="quarter" idx="3"/>
          </p:nvPr>
        </p:nvSpPr>
        <p:spPr/>
        <p:txBody>
          <a:bodyPr/>
          <a:lstStyle/>
          <a:p>
            <a:r>
              <a:rPr lang="en-GB" dirty="0"/>
              <a:t>Matters of Concern</a:t>
            </a:r>
          </a:p>
        </p:txBody>
      </p:sp>
      <p:graphicFrame>
        <p:nvGraphicFramePr>
          <p:cNvPr id="11" name="Content Placeholder 10"/>
          <p:cNvGraphicFramePr>
            <a:graphicFrameLocks noGrp="1"/>
          </p:cNvGraphicFramePr>
          <p:nvPr>
            <p:ph sz="half" idx="13"/>
            <p:extLst>
              <p:ext uri="{D42A27DB-BD31-4B8C-83A1-F6EECF244321}">
                <p14:modId xmlns:p14="http://schemas.microsoft.com/office/powerpoint/2010/main" val="3205132938"/>
              </p:ext>
            </p:extLst>
          </p:nvPr>
        </p:nvGraphicFramePr>
        <p:xfrm>
          <a:off x="443514" y="1071126"/>
          <a:ext cx="11215687" cy="4586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707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59AC38-8007-48E8-AE63-15100760A0E5}"/>
              </a:ext>
            </a:extLst>
          </p:cNvPr>
          <p:cNvSpPr>
            <a:spLocks noGrp="1"/>
          </p:cNvSpPr>
          <p:nvPr>
            <p:ph type="title"/>
          </p:nvPr>
        </p:nvSpPr>
        <p:spPr/>
        <p:txBody>
          <a:bodyPr/>
          <a:lstStyle/>
          <a:p>
            <a:r>
              <a:rPr lang="en-GB" dirty="0"/>
              <a:t> Background</a:t>
            </a:r>
          </a:p>
        </p:txBody>
      </p:sp>
      <p:sp>
        <p:nvSpPr>
          <p:cNvPr id="3" name="Slide Number Placeholder 2">
            <a:extLst>
              <a:ext uri="{FF2B5EF4-FFF2-40B4-BE49-F238E27FC236}">
                <a16:creationId xmlns:a16="http://schemas.microsoft.com/office/drawing/2014/main" xmlns="" id="{219E2287-6DF3-4985-8577-3F94F3ADE882}"/>
              </a:ext>
            </a:extLst>
          </p:cNvPr>
          <p:cNvSpPr>
            <a:spLocks noGrp="1"/>
          </p:cNvSpPr>
          <p:nvPr>
            <p:ph type="sldNum" sz="quarter" idx="12"/>
          </p:nvPr>
        </p:nvSpPr>
        <p:spPr/>
        <p:txBody>
          <a:bodyPr/>
          <a:lstStyle/>
          <a:p>
            <a:fld id="{1DE7850D-13A6-444C-9A35-8D9C9F3B3108}" type="slidenum">
              <a:rPr lang="en-GB" smtClean="0"/>
              <a:pPr/>
              <a:t>6</a:t>
            </a:fld>
            <a:endParaRPr lang="en-GB"/>
          </a:p>
        </p:txBody>
      </p:sp>
      <p:sp>
        <p:nvSpPr>
          <p:cNvPr id="4" name="Content Placeholder 3">
            <a:extLst>
              <a:ext uri="{FF2B5EF4-FFF2-40B4-BE49-F238E27FC236}">
                <a16:creationId xmlns:a16="http://schemas.microsoft.com/office/drawing/2014/main" xmlns="" id="{9FE4E7A7-0886-48AF-9344-8FA3C3E26512}"/>
              </a:ext>
            </a:extLst>
          </p:cNvPr>
          <p:cNvSpPr>
            <a:spLocks noGrp="1"/>
          </p:cNvSpPr>
          <p:nvPr>
            <p:ph sz="half" idx="13"/>
          </p:nvPr>
        </p:nvSpPr>
        <p:spPr/>
        <p:txBody>
          <a:bodyPr/>
          <a:lstStyle/>
          <a:p>
            <a:pPr marL="285750" indent="-285750">
              <a:buFont typeface="Arial" panose="020B0604020202020204" pitchFamily="34" charset="0"/>
              <a:buChar char="•"/>
            </a:pPr>
            <a:r>
              <a:rPr lang="en-GB" dirty="0"/>
              <a:t>Matters of Concern was first set up as a result of the monitoring review initiated prior to the transfer of functions from the YJB to the YCS and in response to the Panorama exposure on Medway; </a:t>
            </a:r>
          </a:p>
          <a:p>
            <a:pPr marL="285750" indent="-285750">
              <a:buFont typeface="Arial" panose="020B0604020202020204" pitchFamily="34" charset="0"/>
              <a:buChar char="•"/>
            </a:pPr>
            <a:r>
              <a:rPr lang="en-GB" dirty="0"/>
              <a:t>Learning lessons from the exposure the process was developed acknowledging the need to make connections between individual instances and to draw out any thematic issues; </a:t>
            </a:r>
          </a:p>
          <a:p>
            <a:pPr marL="285750" indent="-285750">
              <a:buFont typeface="Arial" panose="020B0604020202020204" pitchFamily="34" charset="0"/>
              <a:buChar char="•"/>
            </a:pPr>
            <a:r>
              <a:rPr lang="en-GB" dirty="0"/>
              <a:t>The Matters of Concern Process was reviewed and approved by the YCS Senior Leadership Team in January 2020 with key functions to go live on 1st April 2020;</a:t>
            </a:r>
            <a:r>
              <a:rPr lang="en-GB" baseline="30000" dirty="0"/>
              <a:t> </a:t>
            </a:r>
          </a:p>
          <a:p>
            <a:pPr marL="285750" indent="-285750">
              <a:buFont typeface="Arial" panose="020B0604020202020204" pitchFamily="34" charset="0"/>
              <a:buChar char="•"/>
            </a:pPr>
            <a:r>
              <a:rPr lang="en-GB" dirty="0"/>
              <a:t>The process was reviewed as part of the YCS Safeguarding review and various recommendations were made. The new process addresses these recommendations. </a:t>
            </a:r>
          </a:p>
          <a:p>
            <a:pPr marL="285750" indent="-285750">
              <a:buFont typeface="Arial" panose="020B0604020202020204" pitchFamily="34" charset="0"/>
              <a:buChar char="•"/>
            </a:pPr>
            <a:endParaRPr lang="en-GB" dirty="0"/>
          </a:p>
        </p:txBody>
      </p:sp>
      <p:sp>
        <p:nvSpPr>
          <p:cNvPr id="5" name="Footer Placeholder 4">
            <a:extLst>
              <a:ext uri="{FF2B5EF4-FFF2-40B4-BE49-F238E27FC236}">
                <a16:creationId xmlns:a16="http://schemas.microsoft.com/office/drawing/2014/main" xmlns="" id="{023EBF55-A10D-41D9-A190-030E0E3F446B}"/>
              </a:ext>
            </a:extLst>
          </p:cNvPr>
          <p:cNvSpPr>
            <a:spLocks noGrp="1"/>
          </p:cNvSpPr>
          <p:nvPr>
            <p:ph type="ftr" sz="quarter" idx="3"/>
          </p:nvPr>
        </p:nvSpPr>
        <p:spPr/>
        <p:txBody>
          <a:bodyPr/>
          <a:lstStyle/>
          <a:p>
            <a:r>
              <a:rPr lang="en-GB" dirty="0"/>
              <a:t>Matters of Concern</a:t>
            </a:r>
          </a:p>
        </p:txBody>
      </p:sp>
    </p:spTree>
    <p:extLst>
      <p:ext uri="{BB962C8B-B14F-4D97-AF65-F5344CB8AC3E}">
        <p14:creationId xmlns:p14="http://schemas.microsoft.com/office/powerpoint/2010/main" val="274586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D048E-4740-4EF9-8409-9CDB12F00707}"/>
              </a:ext>
            </a:extLst>
          </p:cNvPr>
          <p:cNvSpPr>
            <a:spLocks noGrp="1"/>
          </p:cNvSpPr>
          <p:nvPr>
            <p:ph type="title"/>
          </p:nvPr>
        </p:nvSpPr>
        <p:spPr/>
        <p:txBody>
          <a:bodyPr/>
          <a:lstStyle/>
          <a:p>
            <a:pPr algn="ctr"/>
            <a:r>
              <a:rPr lang="en-GB" dirty="0">
                <a:solidFill>
                  <a:schemeClr val="tx1"/>
                </a:solidFill>
              </a:rPr>
              <a:t>How to raise a Matter of Concern</a:t>
            </a:r>
          </a:p>
        </p:txBody>
      </p:sp>
      <p:sp>
        <p:nvSpPr>
          <p:cNvPr id="3" name="Slide Number Placeholder 2">
            <a:extLst>
              <a:ext uri="{FF2B5EF4-FFF2-40B4-BE49-F238E27FC236}">
                <a16:creationId xmlns:a16="http://schemas.microsoft.com/office/drawing/2014/main" xmlns="" id="{44060D5F-CC74-4C2C-8AE1-4D1C88CBBCB4}"/>
              </a:ext>
            </a:extLst>
          </p:cNvPr>
          <p:cNvSpPr>
            <a:spLocks noGrp="1"/>
          </p:cNvSpPr>
          <p:nvPr>
            <p:ph type="sldNum" sz="quarter" idx="12"/>
          </p:nvPr>
        </p:nvSpPr>
        <p:spPr/>
        <p:txBody>
          <a:bodyPr/>
          <a:lstStyle/>
          <a:p>
            <a:fld id="{1DE7850D-13A6-444C-9A35-8D9C9F3B3108}" type="slidenum">
              <a:rPr lang="en-GB" smtClean="0"/>
              <a:pPr/>
              <a:t>7</a:t>
            </a:fld>
            <a:endParaRPr lang="en-GB"/>
          </a:p>
        </p:txBody>
      </p:sp>
      <p:graphicFrame>
        <p:nvGraphicFramePr>
          <p:cNvPr id="6" name="Content Placeholder 5">
            <a:extLst>
              <a:ext uri="{FF2B5EF4-FFF2-40B4-BE49-F238E27FC236}">
                <a16:creationId xmlns:a16="http://schemas.microsoft.com/office/drawing/2014/main" xmlns="" id="{61DAE21F-220E-4047-90BD-55C4AE39D192}"/>
              </a:ext>
            </a:extLst>
          </p:cNvPr>
          <p:cNvGraphicFramePr>
            <a:graphicFrameLocks noGrp="1"/>
          </p:cNvGraphicFramePr>
          <p:nvPr>
            <p:ph sz="half" idx="13"/>
            <p:extLst>
              <p:ext uri="{D42A27DB-BD31-4B8C-83A1-F6EECF244321}">
                <p14:modId xmlns:p14="http://schemas.microsoft.com/office/powerpoint/2010/main" val="3474723556"/>
              </p:ext>
            </p:extLst>
          </p:nvPr>
        </p:nvGraphicFramePr>
        <p:xfrm>
          <a:off x="442913" y="1274763"/>
          <a:ext cx="11215687" cy="4586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xmlns="" id="{503051A2-7F20-41F0-B913-66E84C26640D}"/>
              </a:ext>
            </a:extLst>
          </p:cNvPr>
          <p:cNvSpPr>
            <a:spLocks noGrp="1"/>
          </p:cNvSpPr>
          <p:nvPr>
            <p:ph type="ftr" sz="quarter" idx="3"/>
          </p:nvPr>
        </p:nvSpPr>
        <p:spPr/>
        <p:txBody>
          <a:bodyPr/>
          <a:lstStyle/>
          <a:p>
            <a:r>
              <a:rPr lang="en-GB" dirty="0"/>
              <a:t>Matters of Concern</a:t>
            </a:r>
          </a:p>
        </p:txBody>
      </p:sp>
    </p:spTree>
    <p:extLst>
      <p:ext uri="{BB962C8B-B14F-4D97-AF65-F5344CB8AC3E}">
        <p14:creationId xmlns:p14="http://schemas.microsoft.com/office/powerpoint/2010/main" val="1999442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Matters </a:t>
            </a:r>
            <a:r>
              <a:rPr lang="en-GB"/>
              <a:t>of Concern </a:t>
            </a:r>
            <a:r>
              <a:rPr lang="en-GB" dirty="0"/>
              <a:t>process</a:t>
            </a:r>
          </a:p>
        </p:txBody>
      </p:sp>
      <p:sp>
        <p:nvSpPr>
          <p:cNvPr id="3" name="Slide Number Placeholder 2"/>
          <p:cNvSpPr>
            <a:spLocks noGrp="1"/>
          </p:cNvSpPr>
          <p:nvPr>
            <p:ph type="sldNum" sz="quarter" idx="12"/>
          </p:nvPr>
        </p:nvSpPr>
        <p:spPr/>
        <p:txBody>
          <a:bodyPr/>
          <a:lstStyle/>
          <a:p>
            <a:fld id="{1DE7850D-13A6-444C-9A35-8D9C9F3B3108}" type="slidenum">
              <a:rPr lang="en-GB" smtClean="0"/>
              <a:pPr/>
              <a:t>8</a:t>
            </a:fld>
            <a:endParaRPr lang="en-GB"/>
          </a:p>
        </p:txBody>
      </p:sp>
      <p:sp>
        <p:nvSpPr>
          <p:cNvPr id="4" name="Footer Placeholder 3"/>
          <p:cNvSpPr>
            <a:spLocks noGrp="1"/>
          </p:cNvSpPr>
          <p:nvPr>
            <p:ph type="ftr" sz="quarter" idx="3"/>
          </p:nvPr>
        </p:nvSpPr>
        <p:spPr/>
        <p:txBody>
          <a:bodyPr/>
          <a:lstStyle/>
          <a:p>
            <a:r>
              <a:rPr lang="en-GB" dirty="0"/>
              <a:t>Matters of Concern</a:t>
            </a:r>
          </a:p>
        </p:txBody>
      </p:sp>
      <p:graphicFrame>
        <p:nvGraphicFramePr>
          <p:cNvPr id="11" name="Content Placeholder 10"/>
          <p:cNvGraphicFramePr>
            <a:graphicFrameLocks noGrp="1"/>
          </p:cNvGraphicFramePr>
          <p:nvPr>
            <p:ph sz="half" idx="13"/>
            <p:extLst>
              <p:ext uri="{D42A27DB-BD31-4B8C-83A1-F6EECF244321}">
                <p14:modId xmlns:p14="http://schemas.microsoft.com/office/powerpoint/2010/main" val="3883229147"/>
              </p:ext>
            </p:extLst>
          </p:nvPr>
        </p:nvGraphicFramePr>
        <p:xfrm>
          <a:off x="442913" y="1274763"/>
          <a:ext cx="11215687" cy="4586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a:extLst>
              <a:ext uri="{FF2B5EF4-FFF2-40B4-BE49-F238E27FC236}">
                <a16:creationId xmlns:a16="http://schemas.microsoft.com/office/drawing/2014/main" xmlns="" id="{2AD520BC-AF65-478E-B8A5-F5B32E13E683}"/>
              </a:ext>
            </a:extLst>
          </p:cNvPr>
          <p:cNvGrpSpPr/>
          <p:nvPr/>
        </p:nvGrpSpPr>
        <p:grpSpPr>
          <a:xfrm>
            <a:off x="9447274" y="4916647"/>
            <a:ext cx="2209023" cy="1064344"/>
            <a:chOff x="4415391" y="1706305"/>
            <a:chExt cx="2384903" cy="1173676"/>
          </a:xfrm>
        </p:grpSpPr>
        <p:sp>
          <p:nvSpPr>
            <p:cNvPr id="12" name="Rectangle: Rounded Corners 11">
              <a:extLst>
                <a:ext uri="{FF2B5EF4-FFF2-40B4-BE49-F238E27FC236}">
                  <a16:creationId xmlns:a16="http://schemas.microsoft.com/office/drawing/2014/main" xmlns="" id="{B9D51077-F87E-4126-A40A-847631473A67}"/>
                </a:ext>
              </a:extLst>
            </p:cNvPr>
            <p:cNvSpPr/>
            <p:nvPr/>
          </p:nvSpPr>
          <p:spPr>
            <a:xfrm>
              <a:off x="4415391" y="1706305"/>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xmlns="" id="{75AA3FB2-4C0E-4E55-8C77-EBC09BD12D9E}"/>
                </a:ext>
              </a:extLst>
            </p:cNvPr>
            <p:cNvSpPr txBox="1"/>
            <p:nvPr/>
          </p:nvSpPr>
          <p:spPr>
            <a:xfrm>
              <a:off x="4449767" y="1740681"/>
              <a:ext cx="2316151" cy="110492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200" kern="1200" dirty="0">
                  <a:effectLst/>
                  <a:latin typeface="Calibri" panose="020F0502020204030204" pitchFamily="34" charset="0"/>
                  <a:ea typeface="Calibri" panose="020F0502020204030204" pitchFamily="34" charset="0"/>
                  <a:cs typeface="Times New Roman" panose="02020603050405020304" pitchFamily="18" charset="0"/>
                </a:rPr>
                <a:t>Any lessons learnt will be discussed with the establishment and wider implications will be considered</a:t>
              </a:r>
            </a:p>
          </p:txBody>
        </p:sp>
      </p:grpSp>
      <p:grpSp>
        <p:nvGrpSpPr>
          <p:cNvPr id="14" name="Group 13">
            <a:extLst>
              <a:ext uri="{FF2B5EF4-FFF2-40B4-BE49-F238E27FC236}">
                <a16:creationId xmlns:a16="http://schemas.microsoft.com/office/drawing/2014/main" xmlns="" id="{C5362E19-999D-468D-9F2A-09E4DAE7746F}"/>
              </a:ext>
            </a:extLst>
          </p:cNvPr>
          <p:cNvGrpSpPr/>
          <p:nvPr/>
        </p:nvGrpSpPr>
        <p:grpSpPr>
          <a:xfrm>
            <a:off x="9438760" y="3650296"/>
            <a:ext cx="2200934" cy="1064344"/>
            <a:chOff x="4415391" y="1706305"/>
            <a:chExt cx="2384903" cy="1173676"/>
          </a:xfrm>
        </p:grpSpPr>
        <p:sp>
          <p:nvSpPr>
            <p:cNvPr id="15" name="Rectangle: Rounded Corners 14">
              <a:extLst>
                <a:ext uri="{FF2B5EF4-FFF2-40B4-BE49-F238E27FC236}">
                  <a16:creationId xmlns:a16="http://schemas.microsoft.com/office/drawing/2014/main" xmlns="" id="{DEFE97D3-A270-48F4-8DDA-D594BE40B52A}"/>
                </a:ext>
              </a:extLst>
            </p:cNvPr>
            <p:cNvSpPr/>
            <p:nvPr/>
          </p:nvSpPr>
          <p:spPr>
            <a:xfrm>
              <a:off x="4415391" y="1706305"/>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xmlns="" id="{49753AA1-9209-43D0-8B9A-695A3B711AA9}"/>
                </a:ext>
              </a:extLst>
            </p:cNvPr>
            <p:cNvSpPr txBox="1"/>
            <p:nvPr/>
          </p:nvSpPr>
          <p:spPr>
            <a:xfrm>
              <a:off x="4449767" y="1740681"/>
              <a:ext cx="2316151" cy="110492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effectLst/>
                  <a:latin typeface="Calibri" panose="020F0502020204030204" pitchFamily="34" charset="0"/>
                  <a:ea typeface="Calibri" panose="020F0502020204030204" pitchFamily="34" charset="0"/>
                  <a:cs typeface="Times New Roman" panose="02020603050405020304" pitchFamily="18" charset="0"/>
                </a:rPr>
                <a:t>Findings reported to Ban</a:t>
              </a:r>
              <a:r>
                <a:rPr lang="en-GB" sz="1400" dirty="0">
                  <a:latin typeface="Calibri" panose="020F0502020204030204" pitchFamily="34" charset="0"/>
                  <a:ea typeface="Calibri" panose="020F0502020204030204" pitchFamily="34" charset="0"/>
                  <a:cs typeface="Times New Roman" panose="02020603050405020304" pitchFamily="18" charset="0"/>
                </a:rPr>
                <a:t>d 8 Safeguarding manager at YCS HQ</a:t>
              </a:r>
              <a:endParaRPr lang="en-GB" sz="1400" kern="12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7" name="Group 16">
            <a:extLst>
              <a:ext uri="{FF2B5EF4-FFF2-40B4-BE49-F238E27FC236}">
                <a16:creationId xmlns:a16="http://schemas.microsoft.com/office/drawing/2014/main" xmlns="" id="{A9EB768C-A4D3-4E53-A7A2-87A31B78FC68}"/>
              </a:ext>
            </a:extLst>
          </p:cNvPr>
          <p:cNvGrpSpPr/>
          <p:nvPr/>
        </p:nvGrpSpPr>
        <p:grpSpPr>
          <a:xfrm>
            <a:off x="7177690" y="3615723"/>
            <a:ext cx="2200934" cy="1097365"/>
            <a:chOff x="4415391" y="1669892"/>
            <a:chExt cx="2384903" cy="1210089"/>
          </a:xfrm>
        </p:grpSpPr>
        <p:sp>
          <p:nvSpPr>
            <p:cNvPr id="18" name="Rectangle: Rounded Corners 17">
              <a:extLst>
                <a:ext uri="{FF2B5EF4-FFF2-40B4-BE49-F238E27FC236}">
                  <a16:creationId xmlns:a16="http://schemas.microsoft.com/office/drawing/2014/main" xmlns="" id="{9A92A9B3-C465-4D54-89AE-1B503CFEAD88}"/>
                </a:ext>
              </a:extLst>
            </p:cNvPr>
            <p:cNvSpPr/>
            <p:nvPr/>
          </p:nvSpPr>
          <p:spPr>
            <a:xfrm>
              <a:off x="4415391" y="1706305"/>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xmlns="" id="{D6EF1CD3-9D21-4A63-8522-6B6D662965F9}"/>
                </a:ext>
              </a:extLst>
            </p:cNvPr>
            <p:cNvSpPr txBox="1"/>
            <p:nvPr/>
          </p:nvSpPr>
          <p:spPr>
            <a:xfrm>
              <a:off x="4484142" y="1669892"/>
              <a:ext cx="2316151" cy="1104923"/>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effectLst/>
                  <a:latin typeface="Calibri" panose="020F0502020204030204" pitchFamily="34" charset="0"/>
                  <a:ea typeface="Calibri" panose="020F0502020204030204" pitchFamily="34" charset="0"/>
                  <a:cs typeface="Times New Roman" panose="02020603050405020304" pitchFamily="18" charset="0"/>
                </a:rPr>
                <a:t>Formal response completed by investigator and sent to the sender</a:t>
              </a:r>
            </a:p>
          </p:txBody>
        </p:sp>
      </p:grpSp>
      <p:grpSp>
        <p:nvGrpSpPr>
          <p:cNvPr id="21" name="Group 20">
            <a:extLst>
              <a:ext uri="{FF2B5EF4-FFF2-40B4-BE49-F238E27FC236}">
                <a16:creationId xmlns:a16="http://schemas.microsoft.com/office/drawing/2014/main" xmlns="" id="{6A036DAF-8FA0-497B-ADE4-DEBF04A856D9}"/>
              </a:ext>
            </a:extLst>
          </p:cNvPr>
          <p:cNvGrpSpPr/>
          <p:nvPr/>
        </p:nvGrpSpPr>
        <p:grpSpPr>
          <a:xfrm>
            <a:off x="8289270" y="2456564"/>
            <a:ext cx="2200934" cy="1064344"/>
            <a:chOff x="4415391" y="1706305"/>
            <a:chExt cx="2384903" cy="1173676"/>
          </a:xfrm>
        </p:grpSpPr>
        <p:sp>
          <p:nvSpPr>
            <p:cNvPr id="22" name="Rectangle: Rounded Corners 21">
              <a:extLst>
                <a:ext uri="{FF2B5EF4-FFF2-40B4-BE49-F238E27FC236}">
                  <a16:creationId xmlns:a16="http://schemas.microsoft.com/office/drawing/2014/main" xmlns="" id="{24F5397E-C9AE-4A3E-830C-E281087FBB0F}"/>
                </a:ext>
              </a:extLst>
            </p:cNvPr>
            <p:cNvSpPr/>
            <p:nvPr/>
          </p:nvSpPr>
          <p:spPr>
            <a:xfrm>
              <a:off x="4415391" y="1706305"/>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23" name="Rectangle: Rounded Corners 4">
              <a:extLst>
                <a:ext uri="{FF2B5EF4-FFF2-40B4-BE49-F238E27FC236}">
                  <a16:creationId xmlns:a16="http://schemas.microsoft.com/office/drawing/2014/main" xmlns="" id="{E3BD8F90-466D-4A9E-B857-5A31DE0CA053}"/>
                </a:ext>
              </a:extLst>
            </p:cNvPr>
            <p:cNvSpPr txBox="1"/>
            <p:nvPr/>
          </p:nvSpPr>
          <p:spPr>
            <a:xfrm>
              <a:off x="4484143" y="1730780"/>
              <a:ext cx="2316151" cy="110492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effectLst/>
                  <a:latin typeface="Calibri" panose="020F0502020204030204" pitchFamily="34" charset="0"/>
                  <a:ea typeface="Calibri" panose="020F0502020204030204" pitchFamily="34" charset="0"/>
                  <a:cs typeface="Times New Roman" panose="02020603050405020304" pitchFamily="18" charset="0"/>
                </a:rPr>
                <a:t>HQ Investigator will review the fact </a:t>
              </a:r>
              <a:r>
                <a:rPr lang="en-GB" sz="1400" dirty="0">
                  <a:latin typeface="Calibri" panose="020F0502020204030204" pitchFamily="34" charset="0"/>
                  <a:ea typeface="Calibri" panose="020F0502020204030204" pitchFamily="34" charset="0"/>
                  <a:cs typeface="Times New Roman" panose="02020603050405020304" pitchFamily="18" charset="0"/>
                </a:rPr>
                <a:t>find investigation conducted within the establishment</a:t>
              </a:r>
              <a:endParaRPr lang="en-GB" sz="1400" kern="12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4" name="Group 23">
            <a:extLst>
              <a:ext uri="{FF2B5EF4-FFF2-40B4-BE49-F238E27FC236}">
                <a16:creationId xmlns:a16="http://schemas.microsoft.com/office/drawing/2014/main" xmlns="" id="{78E2A444-CE9E-4A13-A940-0D633C6178B9}"/>
              </a:ext>
            </a:extLst>
          </p:cNvPr>
          <p:cNvGrpSpPr/>
          <p:nvPr/>
        </p:nvGrpSpPr>
        <p:grpSpPr>
          <a:xfrm>
            <a:off x="8303426" y="1224018"/>
            <a:ext cx="2200934" cy="1064344"/>
            <a:chOff x="4415391" y="1706305"/>
            <a:chExt cx="2384903" cy="1173676"/>
          </a:xfrm>
        </p:grpSpPr>
        <p:sp>
          <p:nvSpPr>
            <p:cNvPr id="25" name="Rectangle: Rounded Corners 24">
              <a:extLst>
                <a:ext uri="{FF2B5EF4-FFF2-40B4-BE49-F238E27FC236}">
                  <a16:creationId xmlns:a16="http://schemas.microsoft.com/office/drawing/2014/main" xmlns="" id="{182FB14E-A0D5-449F-9A61-1C7AC7071D36}"/>
                </a:ext>
              </a:extLst>
            </p:cNvPr>
            <p:cNvSpPr/>
            <p:nvPr/>
          </p:nvSpPr>
          <p:spPr>
            <a:xfrm>
              <a:off x="4415391" y="1706305"/>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xmlns="" id="{3FD7A5A0-FD35-4EF0-AEC8-BF4F3DF2ED86}"/>
                </a:ext>
              </a:extLst>
            </p:cNvPr>
            <p:cNvSpPr txBox="1"/>
            <p:nvPr/>
          </p:nvSpPr>
          <p:spPr>
            <a:xfrm>
              <a:off x="4449767" y="1740681"/>
              <a:ext cx="2316151" cy="110492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300" kern="1200" dirty="0">
                  <a:effectLst/>
                  <a:latin typeface="Calibri" panose="020F0502020204030204" pitchFamily="34" charset="0"/>
                  <a:ea typeface="Calibri" panose="020F0502020204030204" pitchFamily="34" charset="0"/>
                  <a:cs typeface="Times New Roman" panose="02020603050405020304" pitchFamily="18" charset="0"/>
                </a:rPr>
                <a:t>The concern will be allocated to the next available HQ investigator and admin will arrange the review meetin</a:t>
              </a:r>
              <a:r>
                <a:rPr lang="en-GB" sz="1300" dirty="0">
                  <a:latin typeface="Calibri" panose="020F0502020204030204" pitchFamily="34" charset="0"/>
                  <a:ea typeface="Calibri" panose="020F0502020204030204" pitchFamily="34" charset="0"/>
                  <a:cs typeface="Times New Roman" panose="02020603050405020304" pitchFamily="18" charset="0"/>
                </a:rPr>
                <a:t>g with the establishment</a:t>
              </a:r>
              <a:endParaRPr lang="en-GB" sz="1300" kern="12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0" name="Group 29">
            <a:extLst>
              <a:ext uri="{FF2B5EF4-FFF2-40B4-BE49-F238E27FC236}">
                <a16:creationId xmlns:a16="http://schemas.microsoft.com/office/drawing/2014/main" xmlns="" id="{D8C774DB-C8E9-4B23-BACE-761BF8F7903A}"/>
              </a:ext>
            </a:extLst>
          </p:cNvPr>
          <p:cNvGrpSpPr/>
          <p:nvPr/>
        </p:nvGrpSpPr>
        <p:grpSpPr>
          <a:xfrm>
            <a:off x="1153279" y="4940933"/>
            <a:ext cx="3189950" cy="1064344"/>
            <a:chOff x="4415391" y="1706305"/>
            <a:chExt cx="2384903" cy="1173676"/>
          </a:xfrm>
        </p:grpSpPr>
        <p:sp>
          <p:nvSpPr>
            <p:cNvPr id="31" name="Rectangle: Rounded Corners 30">
              <a:extLst>
                <a:ext uri="{FF2B5EF4-FFF2-40B4-BE49-F238E27FC236}">
                  <a16:creationId xmlns:a16="http://schemas.microsoft.com/office/drawing/2014/main" xmlns="" id="{34E875D5-81B2-4B28-8D4D-372FFAE9F570}"/>
                </a:ext>
              </a:extLst>
            </p:cNvPr>
            <p:cNvSpPr/>
            <p:nvPr/>
          </p:nvSpPr>
          <p:spPr>
            <a:xfrm>
              <a:off x="4415391" y="1706305"/>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32" name="Rectangle: Rounded Corners 4">
              <a:extLst>
                <a:ext uri="{FF2B5EF4-FFF2-40B4-BE49-F238E27FC236}">
                  <a16:creationId xmlns:a16="http://schemas.microsoft.com/office/drawing/2014/main" xmlns="" id="{5C564999-54C2-4882-8D0D-B9926AB81F00}"/>
                </a:ext>
              </a:extLst>
            </p:cNvPr>
            <p:cNvSpPr txBox="1"/>
            <p:nvPr/>
          </p:nvSpPr>
          <p:spPr>
            <a:xfrm>
              <a:off x="4449767" y="1740681"/>
              <a:ext cx="2316151" cy="110492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dirty="0">
                  <a:latin typeface="Calibri" panose="020F0502020204030204" pitchFamily="34" charset="0"/>
                  <a:ea typeface="Calibri" panose="020F0502020204030204" pitchFamily="34" charset="0"/>
                  <a:cs typeface="Times New Roman" panose="02020603050405020304" pitchFamily="18" charset="0"/>
                </a:rPr>
                <a:t>The author of the response from the establishment will be contacted by Admin to obtain their availability to facilitate a review of their investigation</a:t>
              </a:r>
            </a:p>
          </p:txBody>
        </p:sp>
      </p:grpSp>
      <p:grpSp>
        <p:nvGrpSpPr>
          <p:cNvPr id="33" name="Group 32">
            <a:extLst>
              <a:ext uri="{FF2B5EF4-FFF2-40B4-BE49-F238E27FC236}">
                <a16:creationId xmlns:a16="http://schemas.microsoft.com/office/drawing/2014/main" xmlns="" id="{03B973C8-8A7E-473C-8FA5-5C1314345A10}"/>
              </a:ext>
            </a:extLst>
          </p:cNvPr>
          <p:cNvGrpSpPr/>
          <p:nvPr/>
        </p:nvGrpSpPr>
        <p:grpSpPr>
          <a:xfrm>
            <a:off x="1153279" y="3699341"/>
            <a:ext cx="3181436" cy="1064344"/>
            <a:chOff x="4415391" y="1706305"/>
            <a:chExt cx="2384903" cy="1173676"/>
          </a:xfrm>
        </p:grpSpPr>
        <p:sp>
          <p:nvSpPr>
            <p:cNvPr id="34" name="Rectangle: Rounded Corners 33">
              <a:extLst>
                <a:ext uri="{FF2B5EF4-FFF2-40B4-BE49-F238E27FC236}">
                  <a16:creationId xmlns:a16="http://schemas.microsoft.com/office/drawing/2014/main" xmlns="" id="{4EA29728-03B7-44AD-82F1-908A51C1C424}"/>
                </a:ext>
              </a:extLst>
            </p:cNvPr>
            <p:cNvSpPr/>
            <p:nvPr/>
          </p:nvSpPr>
          <p:spPr>
            <a:xfrm>
              <a:off x="4415391" y="1706305"/>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35" name="Rectangle: Rounded Corners 4">
              <a:extLst>
                <a:ext uri="{FF2B5EF4-FFF2-40B4-BE49-F238E27FC236}">
                  <a16:creationId xmlns:a16="http://schemas.microsoft.com/office/drawing/2014/main" xmlns="" id="{6077DBE1-6D3A-4622-AA5C-1EEDF5CC878F}"/>
                </a:ext>
              </a:extLst>
            </p:cNvPr>
            <p:cNvSpPr txBox="1"/>
            <p:nvPr/>
          </p:nvSpPr>
          <p:spPr>
            <a:xfrm>
              <a:off x="4449767" y="1740681"/>
              <a:ext cx="2316151" cy="110492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300" dirty="0">
                  <a:latin typeface="Calibri" panose="020F0502020204030204" pitchFamily="34" charset="0"/>
                  <a:ea typeface="Calibri" panose="020F0502020204030204" pitchFamily="34" charset="0"/>
                  <a:cs typeface="Times New Roman" panose="02020603050405020304" pitchFamily="18" charset="0"/>
                </a:rPr>
                <a:t>Acknowledgement sent to sender and sender will be asked to confirm that the matter has been submitted and concluded within the establishment. They will be asked to submit a copy of the establishments response.</a:t>
              </a:r>
            </a:p>
          </p:txBody>
        </p:sp>
      </p:grpSp>
      <p:grpSp>
        <p:nvGrpSpPr>
          <p:cNvPr id="36" name="Group 35">
            <a:extLst>
              <a:ext uri="{FF2B5EF4-FFF2-40B4-BE49-F238E27FC236}">
                <a16:creationId xmlns:a16="http://schemas.microsoft.com/office/drawing/2014/main" xmlns="" id="{95E2EA29-CF7C-41CA-903A-F16C792E6883}"/>
              </a:ext>
            </a:extLst>
          </p:cNvPr>
          <p:cNvGrpSpPr/>
          <p:nvPr/>
        </p:nvGrpSpPr>
        <p:grpSpPr>
          <a:xfrm>
            <a:off x="1196662" y="2427679"/>
            <a:ext cx="3099418" cy="1151853"/>
            <a:chOff x="4413488" y="1667657"/>
            <a:chExt cx="2384903" cy="1173676"/>
          </a:xfrm>
        </p:grpSpPr>
        <p:sp>
          <p:nvSpPr>
            <p:cNvPr id="37" name="Rectangle: Rounded Corners 36">
              <a:extLst>
                <a:ext uri="{FF2B5EF4-FFF2-40B4-BE49-F238E27FC236}">
                  <a16:creationId xmlns:a16="http://schemas.microsoft.com/office/drawing/2014/main" xmlns="" id="{51E4EBFD-432B-4A7B-9861-5F987F448167}"/>
                </a:ext>
              </a:extLst>
            </p:cNvPr>
            <p:cNvSpPr/>
            <p:nvPr/>
          </p:nvSpPr>
          <p:spPr>
            <a:xfrm>
              <a:off x="4413488" y="1667657"/>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38" name="Rectangle: Rounded Corners 4">
              <a:extLst>
                <a:ext uri="{FF2B5EF4-FFF2-40B4-BE49-F238E27FC236}">
                  <a16:creationId xmlns:a16="http://schemas.microsoft.com/office/drawing/2014/main" xmlns="" id="{05A57546-A82A-4885-A973-58D5F1C9D46A}"/>
                </a:ext>
              </a:extLst>
            </p:cNvPr>
            <p:cNvSpPr txBox="1"/>
            <p:nvPr/>
          </p:nvSpPr>
          <p:spPr>
            <a:xfrm>
              <a:off x="4421744" y="1801875"/>
              <a:ext cx="2316151" cy="938947"/>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dirty="0">
                  <a:latin typeface="Calibri" panose="020F0502020204030204" pitchFamily="34" charset="0"/>
                  <a:ea typeface="Calibri" panose="020F0502020204030204" pitchFamily="34" charset="0"/>
                  <a:cs typeface="Times New Roman" panose="02020603050405020304" pitchFamily="18" charset="0"/>
                </a:rPr>
                <a:t>Concern will be screened for immediate safeguarding concerns regarding a child in custody. If safeguarding issues are apparent this will be escalated to the Band 8 Safeguarding manager at YCS HQ. </a:t>
              </a:r>
              <a:endParaRPr lang="en-GB" sz="1400" kern="12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xmlns="" id="{BE63DF01-F946-49F2-9575-A8D659C905B5}"/>
              </a:ext>
            </a:extLst>
          </p:cNvPr>
          <p:cNvGrpSpPr/>
          <p:nvPr/>
        </p:nvGrpSpPr>
        <p:grpSpPr>
          <a:xfrm>
            <a:off x="1172985" y="1230954"/>
            <a:ext cx="3135580" cy="1064344"/>
            <a:chOff x="4415391" y="1706305"/>
            <a:chExt cx="2384903" cy="1173676"/>
          </a:xfrm>
        </p:grpSpPr>
        <p:sp>
          <p:nvSpPr>
            <p:cNvPr id="40" name="Rectangle: Rounded Corners 39">
              <a:extLst>
                <a:ext uri="{FF2B5EF4-FFF2-40B4-BE49-F238E27FC236}">
                  <a16:creationId xmlns:a16="http://schemas.microsoft.com/office/drawing/2014/main" xmlns="" id="{42719242-2941-42E6-9480-0C1AA4062631}"/>
                </a:ext>
              </a:extLst>
            </p:cNvPr>
            <p:cNvSpPr/>
            <p:nvPr/>
          </p:nvSpPr>
          <p:spPr>
            <a:xfrm>
              <a:off x="4415391" y="1706305"/>
              <a:ext cx="2384903" cy="1173676"/>
            </a:xfrm>
            <a:prstGeom prst="roundRect">
              <a:avLst>
                <a:gd name="adj" fmla="val 10000"/>
              </a:avLst>
            </a:prstGeom>
            <a:ln>
              <a:solidFill>
                <a:schemeClr val="tx1"/>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41" name="Rectangle: Rounded Corners 4">
              <a:extLst>
                <a:ext uri="{FF2B5EF4-FFF2-40B4-BE49-F238E27FC236}">
                  <a16:creationId xmlns:a16="http://schemas.microsoft.com/office/drawing/2014/main" xmlns="" id="{A82180DC-0F6B-4F63-B8B8-AA9452BD9CF9}"/>
                </a:ext>
              </a:extLst>
            </p:cNvPr>
            <p:cNvSpPr txBox="1"/>
            <p:nvPr/>
          </p:nvSpPr>
          <p:spPr>
            <a:xfrm>
              <a:off x="4449767" y="1740681"/>
              <a:ext cx="2316151" cy="110492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dirty="0">
                  <a:latin typeface="Calibri" panose="020F0502020204030204" pitchFamily="34" charset="0"/>
                  <a:ea typeface="Calibri" panose="020F0502020204030204" pitchFamily="34" charset="0"/>
                  <a:cs typeface="Times New Roman" panose="02020603050405020304" pitchFamily="18" charset="0"/>
                </a:rPr>
                <a:t>Matter of concern raised by being submitted to YCS_Matters_of_con@justice.gov.uk</a:t>
              </a:r>
            </a:p>
          </p:txBody>
        </p:sp>
      </p:grpSp>
      <p:grpSp>
        <p:nvGrpSpPr>
          <p:cNvPr id="43" name="Group 42">
            <a:extLst>
              <a:ext uri="{FF2B5EF4-FFF2-40B4-BE49-F238E27FC236}">
                <a16:creationId xmlns:a16="http://schemas.microsoft.com/office/drawing/2014/main" xmlns="" id="{D43E8BAC-C939-41EF-92B2-2FD5EDABC580}"/>
              </a:ext>
            </a:extLst>
          </p:cNvPr>
          <p:cNvGrpSpPr/>
          <p:nvPr/>
        </p:nvGrpSpPr>
        <p:grpSpPr>
          <a:xfrm>
            <a:off x="6580690" y="4937164"/>
            <a:ext cx="2048830" cy="1121084"/>
            <a:chOff x="4423590" y="1756999"/>
            <a:chExt cx="2384903" cy="1173676"/>
          </a:xfrm>
          <a:solidFill>
            <a:schemeClr val="accent2">
              <a:lumMod val="20000"/>
              <a:lumOff val="80000"/>
            </a:schemeClr>
          </a:solidFill>
        </p:grpSpPr>
        <p:sp>
          <p:nvSpPr>
            <p:cNvPr id="44" name="Rectangle: Rounded Corners 43">
              <a:extLst>
                <a:ext uri="{FF2B5EF4-FFF2-40B4-BE49-F238E27FC236}">
                  <a16:creationId xmlns:a16="http://schemas.microsoft.com/office/drawing/2014/main" xmlns="" id="{CF62515E-0035-40BD-A959-1FED16BFBF76}"/>
                </a:ext>
              </a:extLst>
            </p:cNvPr>
            <p:cNvSpPr/>
            <p:nvPr/>
          </p:nvSpPr>
          <p:spPr>
            <a:xfrm>
              <a:off x="4423590" y="1756999"/>
              <a:ext cx="2384903" cy="1173676"/>
            </a:xfrm>
            <a:prstGeom prst="roundRect">
              <a:avLst>
                <a:gd name="adj" fmla="val 10000"/>
              </a:avLst>
            </a:prstGeom>
            <a:grpFill/>
            <a:ln>
              <a:solidFill>
                <a:schemeClr val="accent2">
                  <a:lumMod val="60000"/>
                  <a:lumOff val="40000"/>
                </a:schemeClr>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45" name="Rectangle: Rounded Corners 4">
              <a:extLst>
                <a:ext uri="{FF2B5EF4-FFF2-40B4-BE49-F238E27FC236}">
                  <a16:creationId xmlns:a16="http://schemas.microsoft.com/office/drawing/2014/main" xmlns="" id="{EC0868C9-5655-4529-BAE4-35485BFE9D88}"/>
                </a:ext>
              </a:extLst>
            </p:cNvPr>
            <p:cNvSpPr txBox="1"/>
            <p:nvPr/>
          </p:nvSpPr>
          <p:spPr>
            <a:xfrm>
              <a:off x="4462807" y="1799413"/>
              <a:ext cx="2316149" cy="1104923"/>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300" dirty="0">
                  <a:solidFill>
                    <a:schemeClr val="bg1">
                      <a:lumMod val="65000"/>
                    </a:schemeClr>
                  </a:solidFill>
                  <a:latin typeface="Calibri" panose="020F0502020204030204" pitchFamily="34" charset="0"/>
                  <a:ea typeface="Calibri" panose="020F0502020204030204" pitchFamily="34" charset="0"/>
                  <a:cs typeface="Times New Roman" panose="02020603050405020304" pitchFamily="18" charset="0"/>
                </a:rPr>
                <a:t>Any delays post the allocated timescales between these points will require the admin to write a holding response to the sender</a:t>
              </a:r>
            </a:p>
          </p:txBody>
        </p:sp>
      </p:grpSp>
      <p:grpSp>
        <p:nvGrpSpPr>
          <p:cNvPr id="46" name="Group 45">
            <a:extLst>
              <a:ext uri="{FF2B5EF4-FFF2-40B4-BE49-F238E27FC236}">
                <a16:creationId xmlns:a16="http://schemas.microsoft.com/office/drawing/2014/main" xmlns="" id="{FADF2638-1DFB-4494-AE0B-DDC69413FCC6}"/>
              </a:ext>
            </a:extLst>
          </p:cNvPr>
          <p:cNvGrpSpPr/>
          <p:nvPr/>
        </p:nvGrpSpPr>
        <p:grpSpPr>
          <a:xfrm>
            <a:off x="4439839" y="2106834"/>
            <a:ext cx="1859451" cy="1423119"/>
            <a:chOff x="4415391" y="1706305"/>
            <a:chExt cx="2384903" cy="1173676"/>
          </a:xfrm>
          <a:solidFill>
            <a:schemeClr val="accent2">
              <a:lumMod val="20000"/>
              <a:lumOff val="80000"/>
            </a:schemeClr>
          </a:solidFill>
        </p:grpSpPr>
        <p:sp>
          <p:nvSpPr>
            <p:cNvPr id="47" name="Rectangle: Rounded Corners 46">
              <a:extLst>
                <a:ext uri="{FF2B5EF4-FFF2-40B4-BE49-F238E27FC236}">
                  <a16:creationId xmlns:a16="http://schemas.microsoft.com/office/drawing/2014/main" xmlns="" id="{C65F9FFE-F55C-4012-9859-49238ED38DDE}"/>
                </a:ext>
              </a:extLst>
            </p:cNvPr>
            <p:cNvSpPr/>
            <p:nvPr/>
          </p:nvSpPr>
          <p:spPr>
            <a:xfrm>
              <a:off x="4415391" y="1706305"/>
              <a:ext cx="2384903" cy="1173676"/>
            </a:xfrm>
            <a:prstGeom prst="roundRect">
              <a:avLst>
                <a:gd name="adj" fmla="val 10000"/>
              </a:avLst>
            </a:prstGeom>
            <a:grpFill/>
            <a:ln>
              <a:solidFill>
                <a:schemeClr val="accent2">
                  <a:lumMod val="60000"/>
                  <a:lumOff val="40000"/>
                </a:schemeClr>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48" name="Rectangle: Rounded Corners 4">
              <a:extLst>
                <a:ext uri="{FF2B5EF4-FFF2-40B4-BE49-F238E27FC236}">
                  <a16:creationId xmlns:a16="http://schemas.microsoft.com/office/drawing/2014/main" xmlns="" id="{83D95A64-314D-4D45-926E-145DFD39A845}"/>
                </a:ext>
              </a:extLst>
            </p:cNvPr>
            <p:cNvSpPr txBox="1"/>
            <p:nvPr/>
          </p:nvSpPr>
          <p:spPr>
            <a:xfrm>
              <a:off x="4449766" y="1706305"/>
              <a:ext cx="2316151" cy="110492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dirty="0">
                  <a:solidFill>
                    <a:schemeClr val="bg1">
                      <a:lumMod val="65000"/>
                    </a:schemeClr>
                  </a:solidFill>
                  <a:latin typeface="Calibri" panose="020F0502020204030204" pitchFamily="34" charset="0"/>
                  <a:ea typeface="Calibri" panose="020F0502020204030204" pitchFamily="34" charset="0"/>
                  <a:cs typeface="Times New Roman" panose="02020603050405020304" pitchFamily="18" charset="0"/>
                </a:rPr>
                <a:t>Sender will be advised to submit the concern to the relevant individual within the establishment. </a:t>
              </a:r>
            </a:p>
          </p:txBody>
        </p:sp>
      </p:grpSp>
      <p:grpSp>
        <p:nvGrpSpPr>
          <p:cNvPr id="49" name="Group 48">
            <a:extLst>
              <a:ext uri="{FF2B5EF4-FFF2-40B4-BE49-F238E27FC236}">
                <a16:creationId xmlns:a16="http://schemas.microsoft.com/office/drawing/2014/main" xmlns="" id="{3A4973AF-ACEC-4416-BC29-088973A5CE0C}"/>
              </a:ext>
            </a:extLst>
          </p:cNvPr>
          <p:cNvGrpSpPr/>
          <p:nvPr/>
        </p:nvGrpSpPr>
        <p:grpSpPr>
          <a:xfrm>
            <a:off x="4947606" y="3735037"/>
            <a:ext cx="615134" cy="390321"/>
            <a:chOff x="4415391" y="1706305"/>
            <a:chExt cx="2384903" cy="1173676"/>
          </a:xfrm>
          <a:solidFill>
            <a:schemeClr val="accent2">
              <a:lumMod val="20000"/>
              <a:lumOff val="80000"/>
            </a:schemeClr>
          </a:solidFill>
        </p:grpSpPr>
        <p:sp>
          <p:nvSpPr>
            <p:cNvPr id="50" name="Rectangle: Rounded Corners 49">
              <a:extLst>
                <a:ext uri="{FF2B5EF4-FFF2-40B4-BE49-F238E27FC236}">
                  <a16:creationId xmlns:a16="http://schemas.microsoft.com/office/drawing/2014/main" xmlns="" id="{117E7A17-4BA5-4DF7-9E12-86B38D231A27}"/>
                </a:ext>
              </a:extLst>
            </p:cNvPr>
            <p:cNvSpPr/>
            <p:nvPr/>
          </p:nvSpPr>
          <p:spPr>
            <a:xfrm>
              <a:off x="4415391" y="1706305"/>
              <a:ext cx="2384903" cy="1173676"/>
            </a:xfrm>
            <a:prstGeom prst="roundRect">
              <a:avLst>
                <a:gd name="adj" fmla="val 10000"/>
              </a:avLst>
            </a:prstGeom>
            <a:grpFill/>
            <a:ln>
              <a:solidFill>
                <a:schemeClr val="accent2">
                  <a:lumMod val="60000"/>
                  <a:lumOff val="40000"/>
                </a:schemeClr>
              </a:solid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51" name="Rectangle: Rounded Corners 4">
              <a:extLst>
                <a:ext uri="{FF2B5EF4-FFF2-40B4-BE49-F238E27FC236}">
                  <a16:creationId xmlns:a16="http://schemas.microsoft.com/office/drawing/2014/main" xmlns="" id="{9561D2F6-4372-4DB2-B671-B90CA4969032}"/>
                </a:ext>
              </a:extLst>
            </p:cNvPr>
            <p:cNvSpPr txBox="1"/>
            <p:nvPr/>
          </p:nvSpPr>
          <p:spPr>
            <a:xfrm>
              <a:off x="4449767" y="1740681"/>
              <a:ext cx="2316151" cy="1104924"/>
            </a:xfrm>
            <a:prstGeom prst="rect">
              <a:avLst/>
            </a:prstGeom>
            <a:grpFill/>
            <a:ln>
              <a:solidFill>
                <a:schemeClr val="accent2">
                  <a:lumMod val="60000"/>
                  <a:lumOff val="4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No</a:t>
              </a:r>
            </a:p>
          </p:txBody>
        </p:sp>
      </p:grpSp>
      <p:cxnSp>
        <p:nvCxnSpPr>
          <p:cNvPr id="53" name="Straight Arrow Connector 52">
            <a:extLst>
              <a:ext uri="{FF2B5EF4-FFF2-40B4-BE49-F238E27FC236}">
                <a16:creationId xmlns:a16="http://schemas.microsoft.com/office/drawing/2014/main" xmlns="" id="{8E5707F3-66E2-45C9-B170-BE14C0DD6BC6}"/>
              </a:ext>
            </a:extLst>
          </p:cNvPr>
          <p:cNvCxnSpPr>
            <a:cxnSpLocks/>
          </p:cNvCxnSpPr>
          <p:nvPr/>
        </p:nvCxnSpPr>
        <p:spPr>
          <a:xfrm>
            <a:off x="2766924" y="2310557"/>
            <a:ext cx="0" cy="12005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xmlns="" id="{9EF8A3D6-9230-4FED-ADB6-A8A4617CF6A1}"/>
              </a:ext>
            </a:extLst>
          </p:cNvPr>
          <p:cNvCxnSpPr>
            <a:endCxn id="34" idx="0"/>
          </p:cNvCxnSpPr>
          <p:nvPr/>
        </p:nvCxnSpPr>
        <p:spPr>
          <a:xfrm>
            <a:off x="2743997" y="3529953"/>
            <a:ext cx="0" cy="169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xmlns="" id="{BB39FA05-CA4E-4EF9-9157-82C55F873882}"/>
              </a:ext>
            </a:extLst>
          </p:cNvPr>
          <p:cNvCxnSpPr/>
          <p:nvPr/>
        </p:nvCxnSpPr>
        <p:spPr>
          <a:xfrm>
            <a:off x="2758294" y="4763685"/>
            <a:ext cx="0" cy="14422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xmlns="" id="{64CA825C-77EB-4D12-B3F5-2C1D207D0888}"/>
              </a:ext>
            </a:extLst>
          </p:cNvPr>
          <p:cNvCxnSpPr>
            <a:cxnSpLocks/>
          </p:cNvCxnSpPr>
          <p:nvPr/>
        </p:nvCxnSpPr>
        <p:spPr>
          <a:xfrm>
            <a:off x="4343229" y="4034373"/>
            <a:ext cx="604377" cy="0"/>
          </a:xfrm>
          <a:prstGeom prst="straightConnector1">
            <a:avLst/>
          </a:prstGeom>
          <a:ln>
            <a:solidFill>
              <a:srgbClr val="1DB2A3"/>
            </a:solidFill>
            <a:prstDash val="lgDashDot"/>
            <a:tailEnd type="triangle"/>
          </a:ln>
        </p:spPr>
        <p:style>
          <a:lnRef idx="1">
            <a:schemeClr val="accent3"/>
          </a:lnRef>
          <a:fillRef idx="0">
            <a:schemeClr val="accent3"/>
          </a:fillRef>
          <a:effectRef idx="0">
            <a:schemeClr val="accent3"/>
          </a:effectRef>
          <a:fontRef idx="minor">
            <a:schemeClr val="tx1"/>
          </a:fontRef>
        </p:style>
      </p:cxnSp>
      <p:cxnSp>
        <p:nvCxnSpPr>
          <p:cNvPr id="61" name="Straight Arrow Connector 60">
            <a:extLst>
              <a:ext uri="{FF2B5EF4-FFF2-40B4-BE49-F238E27FC236}">
                <a16:creationId xmlns:a16="http://schemas.microsoft.com/office/drawing/2014/main" xmlns="" id="{61D5CFE2-CAA0-4C2A-B540-7C199493C361}"/>
              </a:ext>
            </a:extLst>
          </p:cNvPr>
          <p:cNvCxnSpPr>
            <a:cxnSpLocks/>
          </p:cNvCxnSpPr>
          <p:nvPr/>
        </p:nvCxnSpPr>
        <p:spPr>
          <a:xfrm flipV="1">
            <a:off x="5224103" y="3545817"/>
            <a:ext cx="0" cy="135653"/>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xmlns="" id="{E7DFB2FF-7B15-4DF1-9B13-9CECD5E9E000}"/>
              </a:ext>
            </a:extLst>
          </p:cNvPr>
          <p:cNvCxnSpPr>
            <a:stCxn id="32" idx="2"/>
          </p:cNvCxnSpPr>
          <p:nvPr/>
        </p:nvCxnSpPr>
        <p:spPr>
          <a:xfrm flipH="1">
            <a:off x="2743997" y="5974103"/>
            <a:ext cx="4257" cy="31201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D34F89E5-8840-423B-8C74-F4602225ABC5}"/>
              </a:ext>
            </a:extLst>
          </p:cNvPr>
          <p:cNvCxnSpPr>
            <a:cxnSpLocks/>
          </p:cNvCxnSpPr>
          <p:nvPr/>
        </p:nvCxnSpPr>
        <p:spPr>
          <a:xfrm>
            <a:off x="2743997" y="6286121"/>
            <a:ext cx="368259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AA06EECA-614E-4213-893E-BD3A62A85DFA}"/>
              </a:ext>
            </a:extLst>
          </p:cNvPr>
          <p:cNvCxnSpPr>
            <a:cxnSpLocks/>
          </p:cNvCxnSpPr>
          <p:nvPr/>
        </p:nvCxnSpPr>
        <p:spPr>
          <a:xfrm flipV="1">
            <a:off x="6426588" y="1593131"/>
            <a:ext cx="0" cy="469299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xmlns="" id="{928F9C45-CB61-47DA-83F1-2BFD44E451B7}"/>
              </a:ext>
            </a:extLst>
          </p:cNvPr>
          <p:cNvCxnSpPr>
            <a:cxnSpLocks/>
          </p:cNvCxnSpPr>
          <p:nvPr/>
        </p:nvCxnSpPr>
        <p:spPr>
          <a:xfrm flipV="1">
            <a:off x="6426588" y="1593130"/>
            <a:ext cx="1862682"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xmlns="" id="{CCA76EEB-137B-4A73-94A7-20A5A5CC4270}"/>
              </a:ext>
            </a:extLst>
          </p:cNvPr>
          <p:cNvCxnSpPr>
            <a:stCxn id="25" idx="2"/>
          </p:cNvCxnSpPr>
          <p:nvPr/>
        </p:nvCxnSpPr>
        <p:spPr>
          <a:xfrm>
            <a:off x="9403893" y="2288362"/>
            <a:ext cx="13640" cy="1422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xmlns="" id="{76E5A6B8-F979-414A-BC86-EEB6E08FB40F}"/>
              </a:ext>
            </a:extLst>
          </p:cNvPr>
          <p:cNvCxnSpPr/>
          <p:nvPr/>
        </p:nvCxnSpPr>
        <p:spPr>
          <a:xfrm>
            <a:off x="8780894" y="3505184"/>
            <a:ext cx="0" cy="159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xmlns="" id="{DB3296CF-0970-4FFF-8486-A8A984BAB453}"/>
              </a:ext>
            </a:extLst>
          </p:cNvPr>
          <p:cNvCxnSpPr>
            <a:cxnSpLocks/>
          </p:cNvCxnSpPr>
          <p:nvPr/>
        </p:nvCxnSpPr>
        <p:spPr>
          <a:xfrm>
            <a:off x="10020693" y="3446589"/>
            <a:ext cx="0" cy="21775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xmlns="" id="{CDBB9868-BDFD-4D0D-859F-D2C898768ACD}"/>
              </a:ext>
            </a:extLst>
          </p:cNvPr>
          <p:cNvCxnSpPr>
            <a:cxnSpLocks/>
          </p:cNvCxnSpPr>
          <p:nvPr/>
        </p:nvCxnSpPr>
        <p:spPr>
          <a:xfrm>
            <a:off x="10020693" y="4713088"/>
            <a:ext cx="0" cy="22407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xmlns="" id="{B6D4F0EB-CF06-4D32-88D9-12B26D32D4B0}"/>
              </a:ext>
            </a:extLst>
          </p:cNvPr>
          <p:cNvCxnSpPr/>
          <p:nvPr/>
        </p:nvCxnSpPr>
        <p:spPr>
          <a:xfrm flipH="1">
            <a:off x="6806153" y="2867104"/>
            <a:ext cx="147200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xmlns="" id="{3DE115FB-3426-4CDA-A94B-E0ABDE755920}"/>
              </a:ext>
            </a:extLst>
          </p:cNvPr>
          <p:cNvCxnSpPr>
            <a:cxnSpLocks/>
            <a:stCxn id="18" idx="1"/>
          </p:cNvCxnSpPr>
          <p:nvPr/>
        </p:nvCxnSpPr>
        <p:spPr>
          <a:xfrm flipH="1">
            <a:off x="6996178" y="4180916"/>
            <a:ext cx="18151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xmlns="" id="{764A3C65-7BF9-41FB-A26E-FADE7B92D673}"/>
              </a:ext>
            </a:extLst>
          </p:cNvPr>
          <p:cNvCxnSpPr>
            <a:cxnSpLocks/>
          </p:cNvCxnSpPr>
          <p:nvPr/>
        </p:nvCxnSpPr>
        <p:spPr>
          <a:xfrm>
            <a:off x="6806153" y="2867104"/>
            <a:ext cx="0" cy="207006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xmlns="" id="{D9E50B7B-0D3F-4057-A149-62A44A8D088A}"/>
              </a:ext>
            </a:extLst>
          </p:cNvPr>
          <p:cNvCxnSpPr/>
          <p:nvPr/>
        </p:nvCxnSpPr>
        <p:spPr>
          <a:xfrm>
            <a:off x="6996178" y="4180916"/>
            <a:ext cx="0" cy="75624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xmlns="" id="{5C843106-9631-4A15-8BA9-2611B4AB2677}"/>
              </a:ext>
            </a:extLst>
          </p:cNvPr>
          <p:cNvSpPr txBox="1"/>
          <p:nvPr/>
        </p:nvSpPr>
        <p:spPr>
          <a:xfrm>
            <a:off x="641132" y="1477787"/>
            <a:ext cx="356877" cy="338554"/>
          </a:xfrm>
          <a:prstGeom prst="rect">
            <a:avLst/>
          </a:prstGeom>
          <a:noFill/>
          <a:ln>
            <a:solidFill>
              <a:schemeClr val="accent3">
                <a:lumMod val="50000"/>
              </a:schemeClr>
            </a:solidFill>
          </a:ln>
        </p:spPr>
        <p:txBody>
          <a:bodyPr wrap="square" rtlCol="0">
            <a:spAutoFit/>
          </a:bodyPr>
          <a:lstStyle/>
          <a:p>
            <a:pPr algn="ctr"/>
            <a:r>
              <a:rPr lang="en-GB" sz="1600" dirty="0"/>
              <a:t>0</a:t>
            </a:r>
          </a:p>
        </p:txBody>
      </p:sp>
      <p:sp>
        <p:nvSpPr>
          <p:cNvPr id="115" name="TextBox 114">
            <a:extLst>
              <a:ext uri="{FF2B5EF4-FFF2-40B4-BE49-F238E27FC236}">
                <a16:creationId xmlns:a16="http://schemas.microsoft.com/office/drawing/2014/main" xmlns="" id="{014ADEB1-778B-4904-8097-4E0D25D7777F}"/>
              </a:ext>
            </a:extLst>
          </p:cNvPr>
          <p:cNvSpPr txBox="1"/>
          <p:nvPr/>
        </p:nvSpPr>
        <p:spPr>
          <a:xfrm>
            <a:off x="649519" y="4034373"/>
            <a:ext cx="356877" cy="338554"/>
          </a:xfrm>
          <a:prstGeom prst="rect">
            <a:avLst/>
          </a:prstGeom>
          <a:noFill/>
          <a:ln>
            <a:solidFill>
              <a:schemeClr val="accent3">
                <a:lumMod val="50000"/>
              </a:schemeClr>
            </a:solidFill>
          </a:ln>
        </p:spPr>
        <p:txBody>
          <a:bodyPr wrap="square" rtlCol="0">
            <a:spAutoFit/>
          </a:bodyPr>
          <a:lstStyle/>
          <a:p>
            <a:pPr algn="ctr"/>
            <a:r>
              <a:rPr lang="en-GB" sz="1600" dirty="0"/>
              <a:t>1</a:t>
            </a:r>
          </a:p>
        </p:txBody>
      </p:sp>
      <p:sp>
        <p:nvSpPr>
          <p:cNvPr id="116" name="TextBox 115">
            <a:extLst>
              <a:ext uri="{FF2B5EF4-FFF2-40B4-BE49-F238E27FC236}">
                <a16:creationId xmlns:a16="http://schemas.microsoft.com/office/drawing/2014/main" xmlns="" id="{C0EC9D35-D043-4732-A3D1-288551780E03}"/>
              </a:ext>
            </a:extLst>
          </p:cNvPr>
          <p:cNvSpPr txBox="1"/>
          <p:nvPr/>
        </p:nvSpPr>
        <p:spPr>
          <a:xfrm>
            <a:off x="646714" y="2776711"/>
            <a:ext cx="356877" cy="338554"/>
          </a:xfrm>
          <a:prstGeom prst="rect">
            <a:avLst/>
          </a:prstGeom>
          <a:noFill/>
          <a:ln>
            <a:solidFill>
              <a:schemeClr val="accent3">
                <a:lumMod val="50000"/>
              </a:schemeClr>
            </a:solidFill>
          </a:ln>
        </p:spPr>
        <p:txBody>
          <a:bodyPr wrap="square" rtlCol="0">
            <a:spAutoFit/>
          </a:bodyPr>
          <a:lstStyle/>
          <a:p>
            <a:pPr algn="ctr"/>
            <a:r>
              <a:rPr lang="en-GB" sz="1600" dirty="0"/>
              <a:t>1</a:t>
            </a:r>
          </a:p>
        </p:txBody>
      </p:sp>
      <p:sp>
        <p:nvSpPr>
          <p:cNvPr id="117" name="TextBox 116">
            <a:extLst>
              <a:ext uri="{FF2B5EF4-FFF2-40B4-BE49-F238E27FC236}">
                <a16:creationId xmlns:a16="http://schemas.microsoft.com/office/drawing/2014/main" xmlns="" id="{432FA8F8-6961-4D55-8161-5C287DF30CA3}"/>
              </a:ext>
            </a:extLst>
          </p:cNvPr>
          <p:cNvSpPr txBox="1"/>
          <p:nvPr/>
        </p:nvSpPr>
        <p:spPr>
          <a:xfrm>
            <a:off x="649519" y="5280382"/>
            <a:ext cx="342846" cy="336873"/>
          </a:xfrm>
          <a:prstGeom prst="rect">
            <a:avLst/>
          </a:prstGeom>
          <a:noFill/>
          <a:ln>
            <a:solidFill>
              <a:schemeClr val="accent3">
                <a:lumMod val="50000"/>
              </a:schemeClr>
            </a:solidFill>
          </a:ln>
        </p:spPr>
        <p:txBody>
          <a:bodyPr wrap="square" rtlCol="0">
            <a:spAutoFit/>
          </a:bodyPr>
          <a:lstStyle/>
          <a:p>
            <a:pPr algn="ctr"/>
            <a:r>
              <a:rPr lang="en-GB" sz="1600" dirty="0"/>
              <a:t>1</a:t>
            </a:r>
          </a:p>
        </p:txBody>
      </p:sp>
      <p:sp>
        <p:nvSpPr>
          <p:cNvPr id="118" name="TextBox 117">
            <a:extLst>
              <a:ext uri="{FF2B5EF4-FFF2-40B4-BE49-F238E27FC236}">
                <a16:creationId xmlns:a16="http://schemas.microsoft.com/office/drawing/2014/main" xmlns="" id="{2853B369-D4F6-426E-81FF-44CAE94E28A8}"/>
              </a:ext>
            </a:extLst>
          </p:cNvPr>
          <p:cNvSpPr txBox="1"/>
          <p:nvPr/>
        </p:nvSpPr>
        <p:spPr>
          <a:xfrm>
            <a:off x="466156" y="1146198"/>
            <a:ext cx="672982" cy="307777"/>
          </a:xfrm>
          <a:prstGeom prst="rect">
            <a:avLst/>
          </a:prstGeom>
          <a:noFill/>
          <a:ln>
            <a:solidFill>
              <a:schemeClr val="accent3">
                <a:lumMod val="50000"/>
              </a:schemeClr>
            </a:solidFill>
          </a:ln>
        </p:spPr>
        <p:txBody>
          <a:bodyPr wrap="square" rtlCol="0">
            <a:spAutoFit/>
          </a:bodyPr>
          <a:lstStyle/>
          <a:p>
            <a:pPr algn="ctr"/>
            <a:r>
              <a:rPr lang="en-GB" sz="1400" dirty="0"/>
              <a:t>Days</a:t>
            </a:r>
          </a:p>
        </p:txBody>
      </p:sp>
      <p:sp>
        <p:nvSpPr>
          <p:cNvPr id="119" name="TextBox 118">
            <a:extLst>
              <a:ext uri="{FF2B5EF4-FFF2-40B4-BE49-F238E27FC236}">
                <a16:creationId xmlns:a16="http://schemas.microsoft.com/office/drawing/2014/main" xmlns="" id="{8A97AA89-E4D0-4990-AEBC-9521D3602DBA}"/>
              </a:ext>
            </a:extLst>
          </p:cNvPr>
          <p:cNvSpPr txBox="1"/>
          <p:nvPr/>
        </p:nvSpPr>
        <p:spPr>
          <a:xfrm>
            <a:off x="11692447" y="1477787"/>
            <a:ext cx="356877" cy="338554"/>
          </a:xfrm>
          <a:prstGeom prst="rect">
            <a:avLst/>
          </a:prstGeom>
          <a:noFill/>
          <a:ln>
            <a:solidFill>
              <a:schemeClr val="accent3">
                <a:lumMod val="50000"/>
              </a:schemeClr>
            </a:solidFill>
          </a:ln>
        </p:spPr>
        <p:txBody>
          <a:bodyPr wrap="square" rtlCol="0">
            <a:spAutoFit/>
          </a:bodyPr>
          <a:lstStyle/>
          <a:p>
            <a:pPr algn="ctr"/>
            <a:r>
              <a:rPr lang="en-GB" sz="1600" dirty="0"/>
              <a:t>3</a:t>
            </a:r>
          </a:p>
        </p:txBody>
      </p:sp>
      <p:sp>
        <p:nvSpPr>
          <p:cNvPr id="121" name="TextBox 120">
            <a:extLst>
              <a:ext uri="{FF2B5EF4-FFF2-40B4-BE49-F238E27FC236}">
                <a16:creationId xmlns:a16="http://schemas.microsoft.com/office/drawing/2014/main" xmlns="" id="{99A1E2CE-452A-4B88-A548-AFA7508E9386}"/>
              </a:ext>
            </a:extLst>
          </p:cNvPr>
          <p:cNvSpPr txBox="1"/>
          <p:nvPr/>
        </p:nvSpPr>
        <p:spPr>
          <a:xfrm>
            <a:off x="11704580" y="5276080"/>
            <a:ext cx="408863" cy="338554"/>
          </a:xfrm>
          <a:prstGeom prst="rect">
            <a:avLst/>
          </a:prstGeom>
          <a:noFill/>
          <a:ln>
            <a:solidFill>
              <a:schemeClr val="accent3">
                <a:lumMod val="50000"/>
              </a:schemeClr>
            </a:solidFill>
          </a:ln>
        </p:spPr>
        <p:txBody>
          <a:bodyPr wrap="square" rtlCol="0">
            <a:spAutoFit/>
          </a:bodyPr>
          <a:lstStyle/>
          <a:p>
            <a:pPr algn="ctr"/>
            <a:r>
              <a:rPr lang="en-GB" sz="1600" dirty="0"/>
              <a:t>28</a:t>
            </a:r>
          </a:p>
        </p:txBody>
      </p:sp>
      <p:sp>
        <p:nvSpPr>
          <p:cNvPr id="122" name="TextBox 121">
            <a:extLst>
              <a:ext uri="{FF2B5EF4-FFF2-40B4-BE49-F238E27FC236}">
                <a16:creationId xmlns:a16="http://schemas.microsoft.com/office/drawing/2014/main" xmlns="" id="{736397DF-CB86-48F8-AEA1-D32633838DCE}"/>
              </a:ext>
            </a:extLst>
          </p:cNvPr>
          <p:cNvSpPr txBox="1"/>
          <p:nvPr/>
        </p:nvSpPr>
        <p:spPr>
          <a:xfrm>
            <a:off x="11699830" y="4011639"/>
            <a:ext cx="408863" cy="338554"/>
          </a:xfrm>
          <a:prstGeom prst="rect">
            <a:avLst/>
          </a:prstGeom>
          <a:noFill/>
          <a:ln>
            <a:solidFill>
              <a:schemeClr val="accent3">
                <a:lumMod val="50000"/>
              </a:schemeClr>
            </a:solidFill>
          </a:ln>
        </p:spPr>
        <p:txBody>
          <a:bodyPr wrap="square" rtlCol="0">
            <a:spAutoFit/>
          </a:bodyPr>
          <a:lstStyle/>
          <a:p>
            <a:pPr algn="ctr"/>
            <a:r>
              <a:rPr lang="en-GB" sz="1600" dirty="0"/>
              <a:t>21</a:t>
            </a:r>
          </a:p>
        </p:txBody>
      </p:sp>
      <p:sp>
        <p:nvSpPr>
          <p:cNvPr id="123" name="TextBox 122">
            <a:extLst>
              <a:ext uri="{FF2B5EF4-FFF2-40B4-BE49-F238E27FC236}">
                <a16:creationId xmlns:a16="http://schemas.microsoft.com/office/drawing/2014/main" xmlns="" id="{E7D9931F-F68D-4CA9-A733-6F568FE956C7}"/>
              </a:ext>
            </a:extLst>
          </p:cNvPr>
          <p:cNvSpPr txBox="1"/>
          <p:nvPr/>
        </p:nvSpPr>
        <p:spPr>
          <a:xfrm>
            <a:off x="11643603" y="2679522"/>
            <a:ext cx="408863" cy="584775"/>
          </a:xfrm>
          <a:prstGeom prst="rect">
            <a:avLst/>
          </a:prstGeom>
          <a:noFill/>
          <a:ln>
            <a:solidFill>
              <a:schemeClr val="accent3">
                <a:lumMod val="50000"/>
              </a:schemeClr>
            </a:solidFill>
          </a:ln>
        </p:spPr>
        <p:txBody>
          <a:bodyPr wrap="square" rtlCol="0">
            <a:spAutoFit/>
          </a:bodyPr>
          <a:lstStyle/>
          <a:p>
            <a:pPr algn="ctr"/>
            <a:r>
              <a:rPr lang="en-GB" sz="1600" dirty="0"/>
              <a:t>7-14</a:t>
            </a:r>
          </a:p>
        </p:txBody>
      </p:sp>
      <p:sp>
        <p:nvSpPr>
          <p:cNvPr id="68" name="TextBox 67">
            <a:extLst>
              <a:ext uri="{FF2B5EF4-FFF2-40B4-BE49-F238E27FC236}">
                <a16:creationId xmlns:a16="http://schemas.microsoft.com/office/drawing/2014/main" xmlns="" id="{9EB3F91D-6D76-49BC-AC90-91EADBE8796E}"/>
              </a:ext>
            </a:extLst>
          </p:cNvPr>
          <p:cNvSpPr txBox="1"/>
          <p:nvPr/>
        </p:nvSpPr>
        <p:spPr>
          <a:xfrm>
            <a:off x="11534394" y="1120208"/>
            <a:ext cx="672982" cy="307777"/>
          </a:xfrm>
          <a:prstGeom prst="rect">
            <a:avLst/>
          </a:prstGeom>
          <a:noFill/>
          <a:ln>
            <a:solidFill>
              <a:schemeClr val="accent3">
                <a:lumMod val="50000"/>
              </a:schemeClr>
            </a:solidFill>
          </a:ln>
        </p:spPr>
        <p:txBody>
          <a:bodyPr wrap="square" rtlCol="0">
            <a:spAutoFit/>
          </a:bodyPr>
          <a:lstStyle/>
          <a:p>
            <a:pPr algn="ctr"/>
            <a:r>
              <a:rPr lang="en-GB" sz="1400" dirty="0"/>
              <a:t>Days</a:t>
            </a:r>
          </a:p>
        </p:txBody>
      </p:sp>
    </p:spTree>
    <p:extLst>
      <p:ext uri="{BB962C8B-B14F-4D97-AF65-F5344CB8AC3E}">
        <p14:creationId xmlns:p14="http://schemas.microsoft.com/office/powerpoint/2010/main" val="3053939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4D5EC40-BE21-43F9-A9DE-011C13DFC644}"/>
              </a:ext>
            </a:extLst>
          </p:cNvPr>
          <p:cNvSpPr>
            <a:spLocks noGrp="1"/>
          </p:cNvSpPr>
          <p:nvPr>
            <p:ph type="sldNum" sz="quarter" idx="12"/>
          </p:nvPr>
        </p:nvSpPr>
        <p:spPr/>
        <p:txBody>
          <a:bodyPr/>
          <a:lstStyle/>
          <a:p>
            <a:fld id="{1DE7850D-13A6-444C-9A35-8D9C9F3B3108}" type="slidenum">
              <a:rPr lang="en-GB" smtClean="0"/>
              <a:pPr/>
              <a:t>9</a:t>
            </a:fld>
            <a:endParaRPr lang="en-GB"/>
          </a:p>
        </p:txBody>
      </p:sp>
      <p:graphicFrame>
        <p:nvGraphicFramePr>
          <p:cNvPr id="6" name="Content Placeholder 5">
            <a:extLst>
              <a:ext uri="{FF2B5EF4-FFF2-40B4-BE49-F238E27FC236}">
                <a16:creationId xmlns:a16="http://schemas.microsoft.com/office/drawing/2014/main" xmlns="" id="{608253FF-CDFF-4D47-8933-1B3B4EBF34E4}"/>
              </a:ext>
            </a:extLst>
          </p:cNvPr>
          <p:cNvGraphicFramePr>
            <a:graphicFrameLocks noGrp="1"/>
          </p:cNvGraphicFramePr>
          <p:nvPr>
            <p:ph sz="half" idx="13"/>
            <p:extLst>
              <p:ext uri="{D42A27DB-BD31-4B8C-83A1-F6EECF244321}">
                <p14:modId xmlns:p14="http://schemas.microsoft.com/office/powerpoint/2010/main" val="1739182800"/>
              </p:ext>
            </p:extLst>
          </p:nvPr>
        </p:nvGraphicFramePr>
        <p:xfrm>
          <a:off x="558161" y="612740"/>
          <a:ext cx="11215687" cy="4769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xmlns="" id="{BBAED4D9-AE90-4E0F-90A0-3CEDA440825A}"/>
              </a:ext>
            </a:extLst>
          </p:cNvPr>
          <p:cNvSpPr>
            <a:spLocks noGrp="1"/>
          </p:cNvSpPr>
          <p:nvPr>
            <p:ph type="ftr" sz="quarter" idx="3"/>
          </p:nvPr>
        </p:nvSpPr>
        <p:spPr/>
        <p:txBody>
          <a:bodyPr/>
          <a:lstStyle/>
          <a:p>
            <a:r>
              <a:rPr lang="en-GB" dirty="0"/>
              <a:t>Matters of Concern</a:t>
            </a:r>
          </a:p>
        </p:txBody>
      </p:sp>
    </p:spTree>
    <p:extLst>
      <p:ext uri="{BB962C8B-B14F-4D97-AF65-F5344CB8AC3E}">
        <p14:creationId xmlns:p14="http://schemas.microsoft.com/office/powerpoint/2010/main" val="1552374842"/>
      </p:ext>
    </p:extLst>
  </p:cSld>
  <p:clrMapOvr>
    <a:masterClrMapping/>
  </p:clrMapOvr>
</p:sld>
</file>

<file path=ppt/theme/theme1.xml><?xml version="1.0" encoding="utf-8"?>
<a:theme xmlns:a="http://schemas.openxmlformats.org/drawingml/2006/main" name="Office Theme">
  <a:themeElements>
    <a:clrScheme name="Youth Custody Service">
      <a:dk1>
        <a:sysClr val="windowText" lastClr="000000"/>
      </a:dk1>
      <a:lt1>
        <a:sysClr val="window" lastClr="FFFFFF"/>
      </a:lt1>
      <a:dk2>
        <a:srgbClr val="00B7A3"/>
      </a:dk2>
      <a:lt2>
        <a:srgbClr val="E7E6E6"/>
      </a:lt2>
      <a:accent1>
        <a:srgbClr val="00B7A3"/>
      </a:accent1>
      <a:accent2>
        <a:srgbClr val="80DBD1"/>
      </a:accent2>
      <a:accent3>
        <a:srgbClr val="E6F8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3162_HMPPS_YCS PowerPoint Template-Widescreen.potx" id="{55F4D6EE-9AC8-4C7D-AF3B-335855216FE6}" vid="{9BC84802-4E61-4D1A-9899-784F89EFD8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05099C6743EED4CA9C17E54D9094940" ma:contentTypeVersion="8" ma:contentTypeDescription="Create a new document." ma:contentTypeScope="" ma:versionID="24aaf333e2fcb8d062c20dddff5b4075">
  <xsd:schema xmlns:xsd="http://www.w3.org/2001/XMLSchema" xmlns:xs="http://www.w3.org/2001/XMLSchema" xmlns:p="http://schemas.microsoft.com/office/2006/metadata/properties" xmlns:ns3="53e55bc2-bcf2-46e4-8e0c-ad6567d2e6a8" targetNamespace="http://schemas.microsoft.com/office/2006/metadata/properties" ma:root="true" ma:fieldsID="d0c415fd374f3a2bd23744dd0d580d5f" ns3:_="">
    <xsd:import namespace="53e55bc2-bcf2-46e4-8e0c-ad6567d2e6a8"/>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e55bc2-bcf2-46e4-8e0c-ad6567d2e6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D5FD90-5012-482A-B108-A7576D2A9AD6}">
  <ds:schemaRefs>
    <ds:schemaRef ds:uri="http://schemas.microsoft.com/office/infopath/2007/PartnerControls"/>
    <ds:schemaRef ds:uri="http://schemas.microsoft.com/office/2006/metadata/properties"/>
    <ds:schemaRef ds:uri="http://purl.org/dc/dcmitype/"/>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53e55bc2-bcf2-46e4-8e0c-ad6567d2e6a8"/>
  </ds:schemaRefs>
</ds:datastoreItem>
</file>

<file path=customXml/itemProps2.xml><?xml version="1.0" encoding="utf-8"?>
<ds:datastoreItem xmlns:ds="http://schemas.openxmlformats.org/officeDocument/2006/customXml" ds:itemID="{24235A89-39DF-45C4-B50D-D648C95035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e55bc2-bcf2-46e4-8e0c-ad6567d2e6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E22CBA7-8778-449D-9F06-193CC5330E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6-3162_HMPPS_YCS-PowerPoint-Template-Widescreen</Template>
  <TotalTime>22068</TotalTime>
  <Words>1581</Words>
  <Application>Microsoft Office PowerPoint</Application>
  <PresentationFormat>Widescreen</PresentationFormat>
  <Paragraphs>165</Paragraphs>
  <Slides>18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     Matters of Concern, Safeguarding concerns, allegations and complaints – As of 1st April 2020</vt:lpstr>
      <vt:lpstr>Objectives</vt:lpstr>
      <vt:lpstr>Flow chart</vt:lpstr>
      <vt:lpstr>PowerPoint Presentation</vt:lpstr>
      <vt:lpstr>Introduction</vt:lpstr>
      <vt:lpstr> Background</vt:lpstr>
      <vt:lpstr>How to raise a Matter of Concern</vt:lpstr>
      <vt:lpstr>Matters of Concern process</vt:lpstr>
      <vt:lpstr>PowerPoint Presentation</vt:lpstr>
      <vt:lpstr>PowerPoint Presentation</vt:lpstr>
      <vt:lpstr>Safeguarding concerns</vt:lpstr>
      <vt:lpstr>PowerPoint Presentation</vt:lpstr>
      <vt:lpstr>Allegations</vt:lpstr>
      <vt:lpstr>PowerPoint Presentation</vt:lpstr>
      <vt:lpstr>Complaints by a child</vt:lpstr>
      <vt:lpstr>PowerPoint Presentation</vt:lpstr>
      <vt:lpstr>Data and analysis</vt:lpstr>
      <vt:lpstr>Contacts</vt:lpstr>
    </vt:vector>
  </TitlesOfParts>
  <Manager>HM Prison &amp; Probation Services, Youth Custody Services</Manager>
  <Company>MOJ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[Subtitle or subject]</dc:subject>
  <dc:creator>Bowler, Elaine [HMPS]</dc:creator>
  <cp:keywords>[Key words separated by commas]</cp:keywords>
  <cp:lastModifiedBy>Slodkowski, Marek [NOMS]</cp:lastModifiedBy>
  <cp:revision>151</cp:revision>
  <cp:lastPrinted>2018-12-03T11:27:39Z</cp:lastPrinted>
  <dcterms:created xsi:type="dcterms:W3CDTF">2018-04-11T13:57:14Z</dcterms:created>
  <dcterms:modified xsi:type="dcterms:W3CDTF">2020-05-26T13:07:35Z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0x010100805099C6743EED4CA9C17E54D9094940</vt:lpwstr>
  </property>
</Properties>
</file>