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8"/>
  </p:notesMasterIdLst>
  <p:sldIdLst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7" roundtripDataSignature="AMtx7mgJElivK8r7iAih3ZNiwTGsRmIb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17"/>
    <p:restoredTop sz="94580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5824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ee0724f47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7ee0724f4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ee0724f47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g7ee0724f47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eed194e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7eed194e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2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7eee5c18e3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g7eee5c18e3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2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7eed194e1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7eed194e1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eee5c18e3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g7eee5c18e3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eed194e1a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7eed194e1a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7ee0724f47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7ee0724f47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7eed194e1a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g7eed194e1a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eed194e1a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g7eed194e1a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7eee5c18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g7eee5c18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ee0724f47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7ee0724f47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eee5c18e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g7eee5c18e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7eee5c18e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g7eee5c18e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7eee5c18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g7eee5c18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eee5c18e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g7eee5c18e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eee5c18e3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g7eee5c18e3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7eee5c18e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g7eee5c18e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ee0724f47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7ee0724f47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ee0724f47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7ee0724f47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eee5c18e3_0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g7eee5c18e3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ee0724f4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7ee0724f4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eee5c18e3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7eee5c18e3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ee0724f47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7ee0724f47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7ee0724f47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7ee0724f47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g7ee0724f47_0_230"/>
          <p:cNvCxnSpPr/>
          <p:nvPr/>
        </p:nvCxnSpPr>
        <p:spPr>
          <a:xfrm flipH="1">
            <a:off x="65485" y="-2700"/>
            <a:ext cx="22200" cy="5146200"/>
          </a:xfrm>
          <a:prstGeom prst="straightConnector1">
            <a:avLst/>
          </a:prstGeom>
          <a:noFill/>
          <a:ln w="228600" cap="flat" cmpd="sng">
            <a:solidFill>
              <a:srgbClr val="E52C9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eee5c18e3_0_123"/>
          <p:cNvSpPr txBox="1">
            <a:spLocks noGrp="1"/>
          </p:cNvSpPr>
          <p:nvPr>
            <p:ph type="title"/>
          </p:nvPr>
        </p:nvSpPr>
        <p:spPr>
          <a:xfrm>
            <a:off x="1224023" y="831332"/>
            <a:ext cx="6423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7eee5c18e3_0_1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7eee5c18e3_0_1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7eee5c18e3_0_1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7eee5c18e3_0_1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g7ee0724f47_0_92"/>
          <p:cNvCxnSpPr/>
          <p:nvPr/>
        </p:nvCxnSpPr>
        <p:spPr>
          <a:xfrm flipH="1">
            <a:off x="65485" y="-2700"/>
            <a:ext cx="22200" cy="5146200"/>
          </a:xfrm>
          <a:prstGeom prst="straightConnector1">
            <a:avLst/>
          </a:prstGeom>
          <a:noFill/>
          <a:ln w="228600" cap="flat" cmpd="sng">
            <a:solidFill>
              <a:srgbClr val="E52C9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ee0724f47_0_9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g7ee0724f47_0_9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7ee0724f47_0_9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7ee0724f47_0_9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g7ee0724f47_0_9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e0724f47_0_10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g7ee0724f47_0_10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7ee0724f47_0_10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7ee0724f47_0_10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g7ee0724f47_0_10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ee0724f47_0_10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g7ee0724f47_0_10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7ee0724f47_0_10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7ee0724f47_0_10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7ee0724f47_0_10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g7ee0724f47_0_10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ee0724f47_0_11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g7ee0724f47_0_11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7ee0724f47_0_11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7ee0724f47_0_11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7ee0724f47_0_11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7ee0724f47_0_1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g7ee0724f47_0_1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7ee0724f47_0_1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ee0724f47_0_1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g7ee0724f47_0_1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7ee0724f47_0_1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7ee0724f47_0_1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ee0724f47_0_1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g7ee0724f47_0_1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g7ee0724f47_0_1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ee0724f47_0_13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g7ee0724f47_0_13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g7ee0724f47_0_13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7ee0724f47_0_1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7ee0724f47_0_1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7ee0724f47_0_1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1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g7eed194e1a_0_263"/>
          <p:cNvCxnSpPr/>
          <p:nvPr/>
        </p:nvCxnSpPr>
        <p:spPr>
          <a:xfrm flipH="1">
            <a:off x="65485" y="-2700"/>
            <a:ext cx="22200" cy="5146200"/>
          </a:xfrm>
          <a:prstGeom prst="straightConnector1">
            <a:avLst/>
          </a:prstGeom>
          <a:noFill/>
          <a:ln w="228600" cap="flat" cmpd="sng">
            <a:solidFill>
              <a:srgbClr val="E52C9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ee0724f47_0_13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g7ee0724f47_0_13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g7ee0724f47_0_13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g7ee0724f47_0_1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g7ee0724f47_0_1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g7ee0724f47_0_1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ee0724f47_0_1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g7ee0724f47_0_14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7ee0724f47_0_1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g7ee0724f47_0_1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g7ee0724f47_0_1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ee0724f47_0_151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g7ee0724f47_0_151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g7ee0724f47_0_1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g7ee0724f47_0_1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g7ee0724f47_0_1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g7ee0724f47_0_90"/>
          <p:cNvCxnSpPr/>
          <p:nvPr/>
        </p:nvCxnSpPr>
        <p:spPr>
          <a:xfrm flipH="1">
            <a:off x="65468" y="0"/>
            <a:ext cx="17400" cy="5143500"/>
          </a:xfrm>
          <a:prstGeom prst="straightConnector1">
            <a:avLst/>
          </a:prstGeom>
          <a:noFill/>
          <a:ln w="228600" cap="flat" cmpd="sng">
            <a:solidFill>
              <a:srgbClr val="E52C9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participants/data/ref/h2020/wp/2014_2015/annexes/h2020-wp1415-annex-g-trl_en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participants/data/ref/h2020/wp/2014_2015/annexes/h2020-wp1415-annex-g-trl_en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ee0724f47_0_83"/>
          <p:cNvSpPr txBox="1"/>
          <p:nvPr/>
        </p:nvSpPr>
        <p:spPr>
          <a:xfrm>
            <a:off x="439791" y="718037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5G Create</a:t>
            </a:r>
            <a:endParaRPr sz="4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 sz="45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Competition Briefing Overview</a:t>
            </a:r>
            <a:endParaRPr sz="11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g7ee0724f47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116" y="178815"/>
            <a:ext cx="1428750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7ee0724f47_0_83"/>
          <p:cNvSpPr txBox="1"/>
          <p:nvPr/>
        </p:nvSpPr>
        <p:spPr>
          <a:xfrm>
            <a:off x="439791" y="2743200"/>
            <a:ext cx="78867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ee0724f47_0_492"/>
          <p:cNvSpPr txBox="1"/>
          <p:nvPr/>
        </p:nvSpPr>
        <p:spPr>
          <a:xfrm>
            <a:off x="570000" y="673800"/>
            <a:ext cx="5263800" cy="41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De minimis:</a:t>
            </a:r>
            <a:endParaRPr sz="1700" b="1" i="0" u="none" strike="noStrike" cap="none">
              <a:solidFill>
                <a:srgbClr val="0A0B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A0B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all the businesses in your consortium are eligible to claim de minimis aid,  then </a:t>
            </a: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to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100% of eligible costs can be claimed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minimis aid is limited at </a:t>
            </a: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2"/>
                  </a:ext>
                </a:extLst>
              </a:rPr>
              <a:t>€200,000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rolling three year period </a:t>
            </a: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any source</a:t>
            </a:r>
            <a:endParaRPr sz="1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Receiving de minimis aid in this competition will reduce the de minimis aid you can receive from other public sector sources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recommended to apply for funding in this competition under Article 25 where possible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" name="Google Shape;354;g7ee0724f47_0_492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5" name="Google Shape;355;g7ee0724f47_0_492"/>
          <p:cNvSpPr txBox="1"/>
          <p:nvPr/>
        </p:nvSpPr>
        <p:spPr>
          <a:xfrm>
            <a:off x="229300" y="0"/>
            <a:ext cx="8842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Guidance - State Aid (3)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g7ee0724f47_0_492"/>
          <p:cNvPicPr preferRelativeResize="0"/>
          <p:nvPr/>
        </p:nvPicPr>
        <p:blipFill rotWithShape="1">
          <a:blip r:embed="rId3">
            <a:alphaModFix/>
          </a:blip>
          <a:srcRect l="59809" t="37935" r="16382" b="15482"/>
          <a:stretch/>
        </p:blipFill>
        <p:spPr>
          <a:xfrm>
            <a:off x="6377925" y="1373813"/>
            <a:ext cx="2176848" cy="23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7eed194e1a_0_0"/>
          <p:cNvSpPr txBox="1"/>
          <p:nvPr/>
        </p:nvSpPr>
        <p:spPr>
          <a:xfrm>
            <a:off x="229295" y="607575"/>
            <a:ext cx="7945983" cy="4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project application can be submitted to 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one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two competition windows, not both (though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 submit multiple different proposal into each window)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n-US"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to COVID-19, we have amended the competition windows.  We appreciate that as a result of COVID-19 we will need to keep the dates and priorities set out in the guidance under review (for example, we understand that some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slippage may be inevitable)</a:t>
            </a:r>
          </a:p>
          <a:p>
            <a:br>
              <a:rPr lang="en-GB" sz="1800" dirty="0"/>
            </a:br>
            <a:r>
              <a:rPr lang="en-US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week competition window</a:t>
            </a:r>
            <a:endParaRPr sz="17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opens: 06 April 2020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closes: 01 June 2020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Shortlist applicants notified: 12 June 2020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Shortlisted applicants interviewed: 22 June - 26 June 2020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 applicants notified: July 2020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 funding period: August 2020 - 31 March 2022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g7eed194e1a_0_0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3" name="Google Shape;363;g7eed194e1a_0_0"/>
          <p:cNvSpPr txBox="1"/>
          <p:nvPr/>
        </p:nvSpPr>
        <p:spPr>
          <a:xfrm>
            <a:off x="229300" y="0"/>
            <a:ext cx="8842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Guidance - Dates (1)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g7eed194e1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8907" y="2544024"/>
            <a:ext cx="2518951" cy="1530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7eee5c18e3_0_174"/>
          <p:cNvSpPr txBox="1"/>
          <p:nvPr/>
        </p:nvSpPr>
        <p:spPr>
          <a:xfrm>
            <a:off x="341900" y="607575"/>
            <a:ext cx="5927700" cy="4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week competition window</a:t>
            </a:r>
            <a:endParaRPr sz="17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opens: 06 April 2020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closes: 27 July 2020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Shortlist applicants notified: 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August 2020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Shortlisted applicants interviewed: 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August - 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August 2020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 applicants notified: 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2020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 funding period: October 2020 - 31 March 2022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applications can be submitted to </a:t>
            </a:r>
            <a:r>
              <a:rPr lang="en-US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one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competition windows, not both (though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 submit multiple different proposals)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3"/>
                  </a:ext>
                </a:extLst>
              </a:rPr>
              <a:t>DCMS aims to award an equal split of funding in each window</a:t>
            </a: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0" name="Google Shape;370;g7eee5c18e3_0_174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1" name="Google Shape;371;g7eee5c18e3_0_174"/>
          <p:cNvSpPr txBox="1"/>
          <p:nvPr/>
        </p:nvSpPr>
        <p:spPr>
          <a:xfrm>
            <a:off x="229300" y="0"/>
            <a:ext cx="8842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Guidance - Dates (2)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g7eee5c18e3_0_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1199" y="1356525"/>
            <a:ext cx="2870299" cy="209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eed194e1a_0_6"/>
          <p:cNvSpPr txBox="1"/>
          <p:nvPr/>
        </p:nvSpPr>
        <p:spPr>
          <a:xfrm>
            <a:off x="439791" y="1102750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g7eed194e1a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116" y="178815"/>
            <a:ext cx="1428750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7eed194e1a_0_6"/>
          <p:cNvSpPr txBox="1"/>
          <p:nvPr/>
        </p:nvSpPr>
        <p:spPr>
          <a:xfrm>
            <a:off x="439791" y="2743200"/>
            <a:ext cx="78867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7eed194e1a_0_6"/>
          <p:cNvSpPr txBox="1"/>
          <p:nvPr/>
        </p:nvSpPr>
        <p:spPr>
          <a:xfrm>
            <a:off x="439791" y="2915016"/>
            <a:ext cx="6562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7eee5c18e3_0_181"/>
          <p:cNvSpPr txBox="1"/>
          <p:nvPr/>
        </p:nvSpPr>
        <p:spPr>
          <a:xfrm>
            <a:off x="439791" y="1251437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5G Create</a:t>
            </a:r>
            <a:endParaRPr sz="4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 sz="45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Competition Design</a:t>
            </a:r>
            <a:endParaRPr sz="11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g7eee5c18e3_0_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116" y="178815"/>
            <a:ext cx="1428750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1" name="Google Shape;391;g7eed194e1a_0_179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2" name="Google Shape;392;g7eed194e1a_0_179"/>
          <p:cNvSpPr txBox="1"/>
          <p:nvPr/>
        </p:nvSpPr>
        <p:spPr>
          <a:xfrm>
            <a:off x="229296" y="0"/>
            <a:ext cx="800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process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7eed194e1a_0_179"/>
          <p:cNvSpPr txBox="1"/>
          <p:nvPr/>
        </p:nvSpPr>
        <p:spPr>
          <a:xfrm>
            <a:off x="246225" y="788325"/>
            <a:ext cx="7882800" cy="42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marR="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Completed Application Forms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4"/>
                  </a:ext>
                </a:extLst>
              </a:rPr>
              <a:t>Project Finance Forms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submitted by email to 5GCreate@culture.gov.uk by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12pm (midday)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with detailed financial plans that cover the full funding period to March 2022 submitted by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lead partner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that meet the eligibility requirements of the competition assessed by DCMS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Shortlisted applicants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interviewed face-to-face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DCMS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partner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notified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funding decision for their project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 funding agreement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issued to successful applicants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eligible applications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receive assessor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7eed194e1a_0_179"/>
          <p:cNvSpPr/>
          <p:nvPr/>
        </p:nvSpPr>
        <p:spPr>
          <a:xfrm>
            <a:off x="8205725" y="963875"/>
            <a:ext cx="673800" cy="3676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40692"/>
          </a:solidFill>
          <a:ln w="9525" cap="flat" cmpd="sng">
            <a:solidFill>
              <a:srgbClr val="F406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" name="Google Shape;399;g7ee0724f47_0_392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0" name="Google Shape;400;g7ee0724f47_0_392"/>
          <p:cNvSpPr txBox="1"/>
          <p:nvPr/>
        </p:nvSpPr>
        <p:spPr>
          <a:xfrm>
            <a:off x="229296" y="0"/>
            <a:ext cx="800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Eligibility (1)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7ee0724f47_0_392"/>
          <p:cNvSpPr txBox="1"/>
          <p:nvPr/>
        </p:nvSpPr>
        <p:spPr>
          <a:xfrm>
            <a:off x="3592775" y="1000050"/>
            <a:ext cx="5250000" cy="3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applications from consortia from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across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UK</a:t>
            </a:r>
            <a:endParaRPr sz="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Organisations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without a UK presence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 participate in the delivery of 5G Create but are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eligible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receive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DCMS funding</a:t>
            </a:r>
            <a:endParaRPr sz="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However, consortia are likely to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consist of a mixture of organisations including the public, private and third sectors, research and academia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Organisations previously or currently receiving 5GTT programme funding are welcome to participate, but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only with proposals clearly new in scope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adding value beyond previous project activities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g7ee0724f47_0_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500" y="1368925"/>
            <a:ext cx="3250874" cy="220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7" name="Google Shape;407;g7eed194e1a_0_265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8" name="Google Shape;408;g7eed194e1a_0_265"/>
          <p:cNvSpPr txBox="1"/>
          <p:nvPr/>
        </p:nvSpPr>
        <p:spPr>
          <a:xfrm>
            <a:off x="229296" y="0"/>
            <a:ext cx="800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Eligibility (2)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7eed194e1a_0_265"/>
          <p:cNvSpPr txBox="1"/>
          <p:nvPr/>
        </p:nvSpPr>
        <p:spPr>
          <a:xfrm>
            <a:off x="229300" y="682825"/>
            <a:ext cx="5882100" cy="43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Consortia can be led by any type of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sectors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providing that the consortium meets the following criteria: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able to manage the delivery of the project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across the consortium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evidence of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sector partnership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necessary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spectrum and network capabilities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considered a consortium, at least two organisations must be requesting grant funding from DCMS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or more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capable of providing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5G infrastructure and services in the area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(this is not exclusive to Mobile Network Operators)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one micro, small or medium-sized enterprise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(SME)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Scope includes either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use case dependent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5G technologies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explores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5G technical capabilities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has the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viable, sustainable market opportunity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Committed support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individuals with decision-making and budgetary responsibility from each member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g7eed194e1a_0_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4925" y="1296150"/>
            <a:ext cx="2614375" cy="239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5" name="Google Shape;415;g7eed194e1a_0_273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6" name="Google Shape;416;g7eed194e1a_0_273"/>
          <p:cNvSpPr txBox="1"/>
          <p:nvPr/>
        </p:nvSpPr>
        <p:spPr>
          <a:xfrm>
            <a:off x="229296" y="0"/>
            <a:ext cx="800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Structure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7eed194e1a_0_273"/>
          <p:cNvSpPr txBox="1"/>
          <p:nvPr/>
        </p:nvSpPr>
        <p:spPr>
          <a:xfrm>
            <a:off x="367425" y="691400"/>
            <a:ext cx="5874300" cy="3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structure for applications is as follows: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Applicant information 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Description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A -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Project description, objectives and outcomes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(35%)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B -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 sustainability, benefits and route to market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(25%)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C -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Project Delivery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(20%)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D -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(20%)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Attached documents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Finance Forms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Finance Summary For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evaluated question has a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250 - 600 word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limit.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DCMS values brevity and the maximum word limit is not a target, but please give sufficient evidence to support your bid.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annexes must be attached where stated.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g7eed194e1a_0_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275" y="691400"/>
            <a:ext cx="2695224" cy="263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3" name="Google Shape;423;g7eee5c18e3_0_0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4" name="Google Shape;424;g7eee5c18e3_0_0"/>
          <p:cNvSpPr txBox="1"/>
          <p:nvPr/>
        </p:nvSpPr>
        <p:spPr>
          <a:xfrm>
            <a:off x="229296" y="0"/>
            <a:ext cx="800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Questions - Section A 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7eee5c18e3_0_0"/>
          <p:cNvSpPr txBox="1"/>
          <p:nvPr/>
        </p:nvSpPr>
        <p:spPr>
          <a:xfrm>
            <a:off x="367425" y="691400"/>
            <a:ext cx="8656800" cy="41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description, objectives and outcomes - 35%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good answer provides a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compelling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description of the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proposed project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proposed consortia is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placed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deliver it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address the following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questions: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1: Describe the project’s delivery aims (what will you deliver?) (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11 %)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2: Detail the project’s measurable outcomes (what will be the measurable impacts?)  (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11 %)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3: Describe, in technical terms, the system architecture and major technological components and innovations of the project. Refer specifically to the 5G, and non-5G, technologies that will be used (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8%)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4: Describe your approach to the project’s telecoms and cyber security? Explain any specific research in these areas you will undertake as part of the trial (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5%)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3333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8" name="Google Shape;288;g7ee0724f47_0_157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9" name="Google Shape;289;g7ee0724f47_0_157"/>
          <p:cNvSpPr txBox="1"/>
          <p:nvPr/>
        </p:nvSpPr>
        <p:spPr>
          <a:xfrm>
            <a:off x="229296" y="0"/>
            <a:ext cx="800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 of briefing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7ee0724f47_0_157"/>
          <p:cNvSpPr txBox="1"/>
          <p:nvPr/>
        </p:nvSpPr>
        <p:spPr>
          <a:xfrm>
            <a:off x="417275" y="1129501"/>
            <a:ext cx="8128800" cy="4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Objectives of session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competition documentation will be published shortly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 sections with Q&amp;A after each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high-level scope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detailed design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Further questions to: </a:t>
            </a:r>
            <a:r>
              <a:rPr lang="en-US" sz="17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5GCreate@culture.gov.uk</a:t>
            </a:r>
            <a:endParaRPr sz="17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" name="Google Shape;430;g7eee5c18e3_0_7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1" name="Google Shape;431;g7eee5c18e3_0_7"/>
          <p:cNvSpPr txBox="1"/>
          <p:nvPr/>
        </p:nvSpPr>
        <p:spPr>
          <a:xfrm>
            <a:off x="229296" y="0"/>
            <a:ext cx="800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Questions - Section B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g7eee5c18e3_0_7"/>
          <p:cNvSpPr txBox="1"/>
          <p:nvPr/>
        </p:nvSpPr>
        <p:spPr>
          <a:xfrm>
            <a:off x="367425" y="691400"/>
            <a:ext cx="8159100" cy="4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 sustainability, benefits and route to market - 25%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5"/>
                  </a:ext>
                </a:extLst>
              </a:rPr>
              <a:t>A good response provides reasoned and credible picture of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6"/>
                  </a:ext>
                </a:extLst>
              </a:rPr>
              <a:t>how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7"/>
                  </a:ext>
                </a:extLst>
              </a:rPr>
              <a:t>the project’s expected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8"/>
                  </a:ext>
                </a:extLst>
              </a:rPr>
              <a:t>outcomes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9"/>
                  </a:ext>
                </a:extLst>
              </a:rPr>
              <a:t>might lead towards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0"/>
                  </a:ext>
                </a:extLst>
              </a:rPr>
              <a:t>deployment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1"/>
                  </a:ext>
                </a:extLst>
              </a:rPr>
              <a:t> of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2"/>
                  </a:ext>
                </a:extLst>
              </a:rPr>
              <a:t>financially viable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3"/>
                  </a:ext>
                </a:extLst>
              </a:rPr>
              <a:t> products including wider benefits of these such as telecoms network supply chain diversification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address the following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questions: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1: How will the project test sustainability beyond government funding and how will your project bring the product(s) closer to deployment? If helpful, you may wish to use  </a:t>
            </a:r>
            <a:r>
              <a:rPr lang="en-US" sz="1400" b="0" i="0" u="sng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Technology Readiness Levels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support this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(12.5%)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2: Describe your vision for the development and funding of the product(s) once the project is completed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(5%)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3: Describe the project’s benefits and compare the project’s benefits to its costs. Please specify the project‘s measurable monetisable and non-monetisable benefits or explain how you will determine these as part of your project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(7.5%)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3333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7" name="Google Shape;437;g7eee5c18e3_0_13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8" name="Google Shape;438;g7eee5c18e3_0_13"/>
          <p:cNvSpPr txBox="1"/>
          <p:nvPr/>
        </p:nvSpPr>
        <p:spPr>
          <a:xfrm>
            <a:off x="229296" y="0"/>
            <a:ext cx="800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Questions - Section C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7eee5c18e3_0_13"/>
          <p:cNvSpPr txBox="1"/>
          <p:nvPr/>
        </p:nvSpPr>
        <p:spPr>
          <a:xfrm>
            <a:off x="367425" y="691400"/>
            <a:ext cx="7536300" cy="410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Delivery - 20%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good response will provide evidence that project proposal is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credible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that there is a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robust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approach to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controlling the project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is proportionate to the funding levels sought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address the following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questions: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1: Provide a plan and supporting description that outlines: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the project will be delivered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activities, including purpose and objectives of these activities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mobilisation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 (from grant agreement to starting delivery)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points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milestones, including grant payment milestones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(10%)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Question 2: How will the project be governed and decisions made? </a:t>
            </a:r>
            <a:r>
              <a:rPr lang="en-US" sz="14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5%)</a:t>
            </a: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-US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Question 3: </a:t>
            </a:r>
            <a:r>
              <a:rPr lang="en-US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</a:rPr>
              <a:t>Describe the most significant risks to the successful delivery of the project and how they might be mitigated </a:t>
            </a:r>
            <a:r>
              <a:rPr lang="en-US" b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</a:rPr>
              <a:t>(5%)</a:t>
            </a:r>
          </a:p>
          <a:p>
            <a:pPr marL="0" marR="0" lvl="0" indent="0" algn="l" rtl="0">
              <a:lnSpc>
                <a:spcPct val="83333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4" name="Google Shape;444;g7eee5c18e3_0_19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5" name="Google Shape;445;g7eee5c18e3_0_19"/>
          <p:cNvSpPr txBox="1"/>
          <p:nvPr/>
        </p:nvSpPr>
        <p:spPr>
          <a:xfrm>
            <a:off x="229296" y="0"/>
            <a:ext cx="800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Questions - Section D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g7eee5c18e3_0_19"/>
          <p:cNvSpPr txBox="1"/>
          <p:nvPr/>
        </p:nvSpPr>
        <p:spPr>
          <a:xfrm>
            <a:off x="367425" y="691400"/>
            <a:ext cx="75363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Finance - 20%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good response to this section will provide a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overview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costs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programme and confidence in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management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project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address the following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questions: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1: Identify the major cost components and explain how these represent value for money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(6%)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2: Explain how you will ensure value for money through your sourcing approach and supply chain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(5%)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3: Explain whether this project could go ahead without public funding and if so the difference public - funding would make. Why are you not able to wholly fund the project from your own or other private-sector funding?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(5%)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3333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1" name="Google Shape;451;g7eee5c18e3_0_160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2" name="Google Shape;452;g7eee5c18e3_0_160"/>
          <p:cNvSpPr txBox="1"/>
          <p:nvPr/>
        </p:nvSpPr>
        <p:spPr>
          <a:xfrm>
            <a:off x="229296" y="0"/>
            <a:ext cx="800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Assessment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g7eee5c18e3_0_160"/>
          <p:cNvSpPr txBox="1"/>
          <p:nvPr/>
        </p:nvSpPr>
        <p:spPr>
          <a:xfrm>
            <a:off x="367425" y="691400"/>
            <a:ext cx="75363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Sift: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eligibility checks will be undertaken on all applications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Shortlisting: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applications passing the sift will be evaluated and moderated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Assessed against the questions set out in the application guidance (scale of 0-10)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 and feedback: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of the shortlisting will be shared with all evaluated applications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Interview: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Shortlisted applicants will be provided with a list of questions and requests for further information that must be supplied in advance of the interview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Post-interview: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scores of shortlisted applications will be updated following the interview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7eee5c18e3_0_146"/>
          <p:cNvSpPr txBox="1"/>
          <p:nvPr/>
        </p:nvSpPr>
        <p:spPr>
          <a:xfrm>
            <a:off x="439791" y="1102750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g7eee5c18e3_0_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116" y="178815"/>
            <a:ext cx="1428750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g7eee5c18e3_0_146"/>
          <p:cNvSpPr txBox="1"/>
          <p:nvPr/>
        </p:nvSpPr>
        <p:spPr>
          <a:xfrm>
            <a:off x="439791" y="2743200"/>
            <a:ext cx="78867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7eee5c18e3_0_146"/>
          <p:cNvSpPr txBox="1"/>
          <p:nvPr/>
        </p:nvSpPr>
        <p:spPr>
          <a:xfrm>
            <a:off x="439791" y="2915016"/>
            <a:ext cx="6562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g7eee5c18e3_0_36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7" name="Google Shape;467;g7eee5c18e3_0_36"/>
          <p:cNvSpPr txBox="1"/>
          <p:nvPr/>
        </p:nvSpPr>
        <p:spPr>
          <a:xfrm>
            <a:off x="229296" y="0"/>
            <a:ext cx="800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Delegate “Elevator pitches”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g7eee5c18e3_0_36"/>
          <p:cNvSpPr txBox="1"/>
          <p:nvPr/>
        </p:nvSpPr>
        <p:spPr>
          <a:xfrm>
            <a:off x="1188914" y="908607"/>
            <a:ext cx="33831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2167"/>
              </a:buClr>
              <a:buSzPts val="2100"/>
              <a:buFont typeface="Rockwell"/>
              <a:buNone/>
            </a:pPr>
            <a:endParaRPr sz="2100" b="0" i="0" u="none" strike="noStrike" cap="none">
              <a:solidFill>
                <a:srgbClr val="5F21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g7eee5c18e3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6725" y="2032375"/>
            <a:ext cx="4617275" cy="29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g7eee5c18e3_0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300" y="2032375"/>
            <a:ext cx="4403131" cy="29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g7ee0724f47_0_318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6" name="Google Shape;296;g7ee0724f47_0_318"/>
          <p:cNvSpPr txBox="1"/>
          <p:nvPr/>
        </p:nvSpPr>
        <p:spPr>
          <a:xfrm>
            <a:off x="229296" y="0"/>
            <a:ext cx="800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Overview - 5G Create Scope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7ee0724f47_0_318"/>
          <p:cNvSpPr txBox="1"/>
          <p:nvPr/>
        </p:nvSpPr>
        <p:spPr>
          <a:xfrm>
            <a:off x="229300" y="649625"/>
            <a:ext cx="5230800" cy="4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5G Create is seeking to:</a:t>
            </a: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3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Encourage 5G deployment and use cases from a wide range of sectors, industries and UK regions;</a:t>
            </a: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Demonstrate sustainability after government funding; </a:t>
            </a: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Further explore 5G technical capabilities;</a:t>
            </a: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scope must include:</a:t>
            </a: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lang="en-US" sz="17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case 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dependent on </a:t>
            </a:r>
            <a:r>
              <a:rPr lang="en-US" sz="17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5G technologies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or explores </a:t>
            </a:r>
            <a:r>
              <a:rPr lang="en-US" sz="17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5G technical capabilities;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○"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 the potential to create a </a:t>
            </a:r>
            <a:r>
              <a:rPr lang="en-US" sz="17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viable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7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sustainable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market opportunity.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br>
              <a:rPr lang="en-U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g7ee0724f47_0_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025" y="847800"/>
            <a:ext cx="3532476" cy="30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g7ee0724f47_0_245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4" name="Google Shape;304;g7ee0724f47_0_245"/>
          <p:cNvSpPr txBox="1"/>
          <p:nvPr/>
        </p:nvSpPr>
        <p:spPr>
          <a:xfrm>
            <a:off x="229300" y="0"/>
            <a:ext cx="8842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Competition Overview -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Reducing Barriers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7ee0724f47_0_245"/>
          <p:cNvSpPr txBox="1"/>
          <p:nvPr/>
        </p:nvSpPr>
        <p:spPr>
          <a:xfrm>
            <a:off x="280275" y="493800"/>
            <a:ext cx="5213400" cy="4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A0B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It’s not just about use cases; other areas of DCMS interest include: </a:t>
            </a:r>
            <a:endParaRPr sz="1700" b="0" i="0" u="none" strike="noStrike" cap="none">
              <a:solidFill>
                <a:srgbClr val="3C40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Secure networks; 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Diversifying the telecoms network supply chain; 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Spectrum sharing, neutral host networks, private networks;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data and AI; 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human interfaces – voice recognition, AR/VR, conformable screens, neural interfaces; 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Interoperability between hardware and software; 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Heterogenous networks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7ee0724f47_0_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8325" y="835450"/>
            <a:ext cx="3415900" cy="30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eee5c18e3_0_167"/>
          <p:cNvSpPr txBox="1"/>
          <p:nvPr/>
        </p:nvSpPr>
        <p:spPr>
          <a:xfrm>
            <a:off x="439791" y="1251437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5G Create</a:t>
            </a:r>
            <a:endParaRPr sz="4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 sz="45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Available Funding and Working with DCMS</a:t>
            </a:r>
            <a:endParaRPr sz="11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g7eee5c18e3_0_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116" y="178815"/>
            <a:ext cx="1428750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7eee5c18e3_0_167"/>
          <p:cNvSpPr txBox="1"/>
          <p:nvPr/>
        </p:nvSpPr>
        <p:spPr>
          <a:xfrm>
            <a:off x="439791" y="2743200"/>
            <a:ext cx="78867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8" name="Google Shape;318;g7ee0724f47_0_480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9" name="Google Shape;319;g7ee0724f47_0_480"/>
          <p:cNvSpPr txBox="1"/>
          <p:nvPr/>
        </p:nvSpPr>
        <p:spPr>
          <a:xfrm>
            <a:off x="229300" y="0"/>
            <a:ext cx="8842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Guidance - Available Funding (1)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7ee0724f47_0_480"/>
          <p:cNvSpPr txBox="1"/>
          <p:nvPr/>
        </p:nvSpPr>
        <p:spPr>
          <a:xfrm>
            <a:off x="570000" y="978600"/>
            <a:ext cx="6634800" cy="4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to </a:t>
            </a: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£30 million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DCMS grant funding available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£250k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£5 million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DCMS grant funding per project 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DCMS expects to fund no more than 50% of the total project costs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all DCMS funded activities</a:t>
            </a: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31 March 2022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DCMS grant funding covers ‘eligible costs’ 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Funding is available across two financial years: </a:t>
            </a: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FY20, FY21</a:t>
            </a:r>
            <a:endParaRPr sz="1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Non-grant funded project activities can continue beyond 31 March 2022 </a:t>
            </a:r>
            <a:endParaRPr sz="1700" b="0" i="0" u="none" strike="noStrike" cap="none">
              <a:solidFill>
                <a:srgbClr val="0A0B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</a:t>
            </a: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be a lead partner</a:t>
            </a:r>
            <a:endParaRPr sz="1700" b="0" i="0" u="none" strike="noStrike" cap="none">
              <a:solidFill>
                <a:srgbClr val="0A0B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g7ee0724f47_0_480"/>
          <p:cNvPicPr preferRelativeResize="0"/>
          <p:nvPr/>
        </p:nvPicPr>
        <p:blipFill rotWithShape="1">
          <a:blip r:embed="rId3">
            <a:alphaModFix/>
          </a:blip>
          <a:srcRect l="58936" t="31362" r="21682" b="26703"/>
          <a:stretch/>
        </p:blipFill>
        <p:spPr>
          <a:xfrm>
            <a:off x="7031300" y="1345575"/>
            <a:ext cx="1772026" cy="215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6" name="Google Shape;326;g7eee5c18e3_0_153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7" name="Google Shape;327;g7eee5c18e3_0_153"/>
          <p:cNvSpPr txBox="1"/>
          <p:nvPr/>
        </p:nvSpPr>
        <p:spPr>
          <a:xfrm>
            <a:off x="229300" y="0"/>
            <a:ext cx="8842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Guidance - Available Funding (2)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7eee5c18e3_0_153"/>
          <p:cNvSpPr txBox="1"/>
          <p:nvPr/>
        </p:nvSpPr>
        <p:spPr>
          <a:xfrm>
            <a:off x="417600" y="902400"/>
            <a:ext cx="5940300" cy="3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 for distribution of funds within consortium:</a:t>
            </a:r>
            <a:endParaRPr sz="17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subcontracting cost is limited to 30% of the total project costs 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single partner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incur more than </a:t>
            </a: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eligible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project costs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At least 70%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"/>
                  </a:ext>
                </a:extLst>
              </a:rPr>
              <a:t> of total eligible project costs should be incurred by </a:t>
            </a: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private sector business organisations</a:t>
            </a:r>
            <a:endParaRPr sz="1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"/>
                </a:ext>
              </a:extLst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For all </a:t>
            </a: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research organisations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7"/>
                  </a:ext>
                </a:extLst>
              </a:rPr>
              <a:t> and </a:t>
            </a: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8"/>
                  </a:ext>
                </a:extLst>
              </a:rPr>
              <a:t>public sector organisations 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9"/>
                  </a:ext>
                </a:extLst>
              </a:rPr>
              <a:t>the total level of project participation is set at a </a:t>
            </a: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0"/>
                  </a:ext>
                </a:extLst>
              </a:rPr>
              <a:t>maximum of 30% of total eligible project costs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1"/>
                  </a:ext>
                </a:extLst>
              </a:rPr>
              <a:t> 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g7eee5c18e3_0_153"/>
          <p:cNvPicPr preferRelativeResize="0"/>
          <p:nvPr/>
        </p:nvPicPr>
        <p:blipFill rotWithShape="1">
          <a:blip r:embed="rId3">
            <a:alphaModFix/>
          </a:blip>
          <a:srcRect l="58936" t="31362" r="21682" b="26703"/>
          <a:stretch/>
        </p:blipFill>
        <p:spPr>
          <a:xfrm>
            <a:off x="6802700" y="1345575"/>
            <a:ext cx="1772026" cy="215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4" name="Google Shape;334;g7ee0724f47_0_474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5" name="Google Shape;335;g7ee0724f47_0_474"/>
          <p:cNvSpPr txBox="1"/>
          <p:nvPr/>
        </p:nvSpPr>
        <p:spPr>
          <a:xfrm>
            <a:off x="229300" y="0"/>
            <a:ext cx="8842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Guidance - State Aid (1)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7ee0724f47_0_474"/>
          <p:cNvSpPr txBox="1"/>
          <p:nvPr/>
        </p:nvSpPr>
        <p:spPr>
          <a:xfrm>
            <a:off x="570000" y="1054800"/>
            <a:ext cx="550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Funds must be used for experimental development</a:t>
            </a:r>
            <a:endParaRPr sz="1700" b="0" i="0" u="none" strike="noStrike" cap="none">
              <a:solidFill>
                <a:srgbClr val="0B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B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b="0" i="0" u="none" strike="noStrike" cap="none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Experimental development covers research and development at </a:t>
            </a:r>
            <a:r>
              <a:rPr lang="en-US" sz="1700" b="0" i="0" u="sng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Technology Readiness Levels</a:t>
            </a:r>
            <a:r>
              <a:rPr lang="en-US" sz="1700" b="0" i="0" u="none" strike="noStrike" cap="none">
                <a:solidFill>
                  <a:srgbClr val="0B0C0C"/>
                </a:solidFill>
                <a:latin typeface="Calibri"/>
                <a:ea typeface="Calibri"/>
                <a:cs typeface="Calibri"/>
                <a:sym typeface="Calibri"/>
              </a:rPr>
              <a:t> 5-8.</a:t>
            </a:r>
            <a:endParaRPr sz="1700" b="0" i="0" u="none" strike="noStrike" cap="none">
              <a:solidFill>
                <a:srgbClr val="0B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B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There are</a:t>
            </a:r>
            <a:r>
              <a:rPr lang="en-US" sz="1700" b="1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 two options to receive funding</a:t>
            </a:r>
            <a:r>
              <a:rPr lang="en-US" sz="1700" b="0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700" b="0" i="0" u="none" strike="noStrike" cap="none">
              <a:solidFill>
                <a:srgbClr val="0A0B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700"/>
              <a:buFont typeface="Calibri"/>
              <a:buChar char="○"/>
            </a:pPr>
            <a:r>
              <a:rPr lang="en-US" sz="1700" b="0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Article 25 of the General Block Exemption Regulations</a:t>
            </a:r>
            <a:endParaRPr sz="1700" b="0" i="0" u="none" strike="noStrike" cap="none">
              <a:solidFill>
                <a:srgbClr val="0A0B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700"/>
              <a:buFont typeface="Calibri"/>
              <a:buChar char="○"/>
            </a:pPr>
            <a:r>
              <a:rPr lang="en-US" sz="1700" b="0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De minimis aid</a:t>
            </a:r>
            <a:endParaRPr sz="1700" b="0" i="0" u="none" strike="noStrike" cap="none">
              <a:solidFill>
                <a:srgbClr val="0B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g7ee0724f47_0_474"/>
          <p:cNvGrpSpPr/>
          <p:nvPr/>
        </p:nvGrpSpPr>
        <p:grpSpPr>
          <a:xfrm>
            <a:off x="6646425" y="604400"/>
            <a:ext cx="1985950" cy="4285150"/>
            <a:chOff x="6931825" y="538050"/>
            <a:chExt cx="1985950" cy="4285150"/>
          </a:xfrm>
        </p:grpSpPr>
        <p:pic>
          <p:nvPicPr>
            <p:cNvPr id="338" name="Google Shape;338;g7ee0724f47_0_47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31825" y="538050"/>
              <a:ext cx="1985950" cy="4285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g7ee0724f47_0_474"/>
            <p:cNvSpPr txBox="1"/>
            <p:nvPr/>
          </p:nvSpPr>
          <p:spPr>
            <a:xfrm>
              <a:off x="6999200" y="777700"/>
              <a:ext cx="739500" cy="390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TRL 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TRL 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TRL 7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TRL 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TRL 5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TRL 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TRL 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TRL 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TRL 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0" name="Google Shape;340;g7ee0724f47_0_474"/>
          <p:cNvSpPr/>
          <p:nvPr/>
        </p:nvSpPr>
        <p:spPr>
          <a:xfrm>
            <a:off x="6201225" y="1313600"/>
            <a:ext cx="486300" cy="15525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5" name="Google Shape;345;g7ee0724f47_0_486"/>
          <p:cNvCxnSpPr/>
          <p:nvPr/>
        </p:nvCxnSpPr>
        <p:spPr>
          <a:xfrm rot="10800000" flipH="1">
            <a:off x="229296" y="538051"/>
            <a:ext cx="8842200" cy="24900"/>
          </a:xfrm>
          <a:prstGeom prst="straightConnector1">
            <a:avLst/>
          </a:prstGeom>
          <a:noFill/>
          <a:ln w="9525" cap="flat" cmpd="sng">
            <a:solidFill>
              <a:srgbClr val="E52C9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6" name="Google Shape;346;g7ee0724f47_0_486"/>
          <p:cNvSpPr txBox="1"/>
          <p:nvPr/>
        </p:nvSpPr>
        <p:spPr>
          <a:xfrm>
            <a:off x="229300" y="0"/>
            <a:ext cx="8842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Guidance - State Aid (2)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7ee0724f47_0_486"/>
          <p:cNvSpPr txBox="1"/>
          <p:nvPr/>
        </p:nvSpPr>
        <p:spPr>
          <a:xfrm>
            <a:off x="431400" y="750000"/>
            <a:ext cx="6324300" cy="41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Article 25 of the General Block Exemption Regulations:</a:t>
            </a:r>
            <a:endParaRPr sz="1700" b="0" i="0" u="none" strike="noStrike" cap="none">
              <a:solidFill>
                <a:srgbClr val="0A0B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B0C0C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the maximum grant allowed towards each individual organisations eligible project costs are: </a:t>
            </a:r>
            <a:endParaRPr sz="1700" b="0" i="0" u="none" strike="noStrike" cap="none">
              <a:solidFill>
                <a:srgbClr val="0A0B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700"/>
              <a:buFont typeface="Arial"/>
              <a:buChar char="○"/>
            </a:pPr>
            <a:r>
              <a:rPr lang="en-US" sz="1700" b="0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up to </a:t>
            </a:r>
            <a:r>
              <a:rPr lang="en-US" sz="1700" b="1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60%</a:t>
            </a:r>
            <a:r>
              <a:rPr lang="en-US" sz="1700" b="0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 if you are a </a:t>
            </a:r>
            <a:r>
              <a:rPr lang="en-US" sz="1700" b="1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small business</a:t>
            </a:r>
            <a:endParaRPr sz="1700" b="1" i="0" u="none" strike="noStrike" cap="none">
              <a:solidFill>
                <a:srgbClr val="0A0B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700"/>
              <a:buFont typeface="Arial"/>
              <a:buChar char="○"/>
            </a:pPr>
            <a:r>
              <a:rPr lang="en-US" sz="1700" b="0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up to </a:t>
            </a:r>
            <a:r>
              <a:rPr lang="en-US" sz="1700" b="1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r>
              <a:rPr lang="en-US" sz="1700" b="0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 if you are a </a:t>
            </a:r>
            <a:r>
              <a:rPr lang="en-US" sz="1700" b="1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medium-sized business</a:t>
            </a:r>
            <a:endParaRPr sz="1700" b="1" i="0" u="none" strike="noStrike" cap="none">
              <a:solidFill>
                <a:srgbClr val="0A0B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700"/>
              <a:buFont typeface="Arial"/>
              <a:buChar char="○"/>
            </a:pPr>
            <a:r>
              <a:rPr lang="en-US" sz="1700" b="0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up to </a:t>
            </a:r>
            <a:r>
              <a:rPr lang="en-US" sz="1700" b="1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40% </a:t>
            </a:r>
            <a:r>
              <a:rPr lang="en-US" sz="1700" b="0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if you are a </a:t>
            </a:r>
            <a:r>
              <a:rPr lang="en-US" sz="1700" b="1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large business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B0C0C"/>
              </a:buClr>
              <a:buSzPts val="1700"/>
              <a:buFont typeface="Calibri"/>
              <a:buChar char="●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organisations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undertaking non-economic activity will be funded as follows: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700"/>
              <a:buFont typeface="Calibri"/>
              <a:buChar char="○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universities: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 to</a:t>
            </a: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80%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full economic costs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700"/>
              <a:buFont typeface="Calibri"/>
              <a:buChar char="○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other research organisations: up to </a:t>
            </a: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 </a:t>
            </a: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eligible costs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B0C0C"/>
              </a:buClr>
              <a:buSzPts val="1700"/>
              <a:buFont typeface="Calibri"/>
              <a:buChar char="●"/>
            </a:pPr>
            <a:r>
              <a:rPr lang="en-US" sz="1700" b="1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Public sector</a:t>
            </a:r>
            <a:r>
              <a:rPr lang="en-US" sz="1700" b="0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700" b="1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charitable organisations </a:t>
            </a:r>
            <a:r>
              <a:rPr lang="en-US" sz="1700" b="0" i="0" u="none" strike="noStrike" cap="none">
                <a:solidFill>
                  <a:srgbClr val="0A0B0B"/>
                </a:solidFill>
                <a:latin typeface="Calibri"/>
                <a:ea typeface="Calibri"/>
                <a:cs typeface="Calibri"/>
                <a:sym typeface="Calibri"/>
              </a:rPr>
              <a:t>undertaking non-economic activities may claim funding up to 100% of their eligible costs.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g7ee0724f47_0_486"/>
          <p:cNvPicPr preferRelativeResize="0"/>
          <p:nvPr/>
        </p:nvPicPr>
        <p:blipFill rotWithShape="1">
          <a:blip r:embed="rId3">
            <a:alphaModFix/>
          </a:blip>
          <a:srcRect l="55307" t="50654" r="18489" b="20127"/>
          <a:stretch/>
        </p:blipFill>
        <p:spPr>
          <a:xfrm>
            <a:off x="6487224" y="1830082"/>
            <a:ext cx="2555275" cy="1602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1945</Words>
  <Application>Microsoft Macintosh PowerPoint</Application>
  <PresentationFormat>On-screen Show (16:9)</PresentationFormat>
  <Paragraphs>218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Arial</vt:lpstr>
      <vt:lpstr>Rockwell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Maeve Hickey</dc:creator>
  <cp:lastModifiedBy>Microsoft Office User</cp:lastModifiedBy>
  <cp:revision>9</cp:revision>
  <dcterms:modified xsi:type="dcterms:W3CDTF">2020-04-03T15:31:03Z</dcterms:modified>
</cp:coreProperties>
</file>